
<file path=[Content_Types].xml><?xml version="1.0" encoding="utf-8"?>
<Types xmlns="http://schemas.openxmlformats.org/package/2006/content-types">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Override PartName="/ppt/drawings/drawing9.xml" ContentType="application/vnd.openxmlformats-officedocument.drawingml.chartshape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drawings/drawing11.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rawings/drawing4.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2" r:id="rId12"/>
    <p:sldId id="273"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9A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ELL\Documents\Dissertation%20excel.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DELL\Documents\Dissertation%20excel.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DELL\Documents\Dissertation%20excel.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DELL\Documents\Dissertation%20excel.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DELL\Documents\Dissertation%20excel.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DELL\Documents\Dissertation%20exce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ELL\Documents\Dissertation%20exce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DELL\Documents\Dissertation%20excel.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DELL\Documents\Dissertation%20excel.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DELL\Documents\Dissertation%20excel.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DELL\Documents\Dissertation%20exc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ELL\Documents\Dissertation%20exc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ELL\Documents\Dissertation%20excel.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DELL\Documents\Dissertation%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stacked"/>
        <c:ser>
          <c:idx val="0"/>
          <c:order val="0"/>
          <c:dPt>
            <c:idx val="1"/>
            <c:spPr>
              <a:solidFill>
                <a:srgbClr val="92D050"/>
              </a:solidFill>
            </c:spPr>
          </c:dPt>
          <c:cat>
            <c:strRef>
              <c:f>Sheet1!$B$6:$C$6</c:f>
              <c:strCache>
                <c:ptCount val="2"/>
                <c:pt idx="0">
                  <c:v>Fresher-64</c:v>
                </c:pt>
                <c:pt idx="1">
                  <c:v>Experienced-44</c:v>
                </c:pt>
              </c:strCache>
            </c:strRef>
          </c:cat>
          <c:val>
            <c:numRef>
              <c:f>Sheet1!$B$7:$C$7</c:f>
              <c:numCache>
                <c:formatCode>General</c:formatCode>
                <c:ptCount val="2"/>
                <c:pt idx="0">
                  <c:v>64</c:v>
                </c:pt>
                <c:pt idx="1">
                  <c:v>44</c:v>
                </c:pt>
              </c:numCache>
            </c:numRef>
          </c:val>
        </c:ser>
        <c:overlap val="100"/>
        <c:axId val="77593984"/>
        <c:axId val="12361728"/>
      </c:barChart>
      <c:catAx>
        <c:axId val="77593984"/>
        <c:scaling>
          <c:orientation val="minMax"/>
        </c:scaling>
        <c:axPos val="l"/>
        <c:tickLblPos val="nextTo"/>
        <c:crossAx val="12361728"/>
        <c:crosses val="autoZero"/>
        <c:auto val="1"/>
        <c:lblAlgn val="ctr"/>
        <c:lblOffset val="100"/>
      </c:catAx>
      <c:valAx>
        <c:axId val="12361728"/>
        <c:scaling>
          <c:orientation val="minMax"/>
        </c:scaling>
        <c:axPos val="b"/>
        <c:majorGridlines/>
        <c:numFmt formatCode="General" sourceLinked="1"/>
        <c:tickLblPos val="nextTo"/>
        <c:crossAx val="77593984"/>
        <c:crosses val="autoZero"/>
        <c:crossBetween val="between"/>
      </c:valAx>
    </c:plotArea>
    <c:legend>
      <c:legendPos val="r"/>
      <c:layout>
        <c:manualLayout>
          <c:xMode val="edge"/>
          <c:yMode val="edge"/>
          <c:x val="0.76240726224138411"/>
          <c:y val="0.27306895489795352"/>
          <c:w val="0.22439936041650049"/>
          <c:h val="0.29224705975174914"/>
        </c:manualLayout>
      </c:layout>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cat>
            <c:strRef>
              <c:f>Sheet1!$B$102:$C$102</c:f>
              <c:strCache>
                <c:ptCount val="2"/>
                <c:pt idx="0">
                  <c:v>Yes-57%</c:v>
                </c:pt>
                <c:pt idx="1">
                  <c:v>No-43%</c:v>
                </c:pt>
              </c:strCache>
            </c:strRef>
          </c:cat>
          <c:val>
            <c:numRef>
              <c:f>Sheet1!$B$103:$C$103</c:f>
              <c:numCache>
                <c:formatCode>0%</c:formatCode>
                <c:ptCount val="2"/>
                <c:pt idx="0">
                  <c:v>0.56999999999999995</c:v>
                </c:pt>
                <c:pt idx="1">
                  <c:v>0.43</c:v>
                </c:pt>
              </c:numCache>
            </c:numRef>
          </c:val>
        </c:ser>
        <c:firstSliceAng val="0"/>
      </c:pieChart>
    </c:plotArea>
    <c:legend>
      <c:legendPos val="r"/>
      <c:layout/>
    </c:legend>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6"/>
  <c:chart>
    <c:plotArea>
      <c:layout/>
      <c:pieChart>
        <c:varyColors val="1"/>
        <c:ser>
          <c:idx val="0"/>
          <c:order val="0"/>
          <c:explosion val="25"/>
          <c:dPt>
            <c:idx val="1"/>
            <c:spPr>
              <a:solidFill>
                <a:schemeClr val="accent2"/>
              </a:solidFill>
            </c:spPr>
          </c:dPt>
          <c:cat>
            <c:strRef>
              <c:f>Sheet1!$B$125:$C$125</c:f>
              <c:strCache>
                <c:ptCount val="2"/>
                <c:pt idx="0">
                  <c:v>Yes -61%</c:v>
                </c:pt>
                <c:pt idx="1">
                  <c:v>No-39%</c:v>
                </c:pt>
              </c:strCache>
            </c:strRef>
          </c:cat>
          <c:val>
            <c:numRef>
              <c:f>Sheet1!$B$126:$C$126</c:f>
              <c:numCache>
                <c:formatCode>0%</c:formatCode>
                <c:ptCount val="2"/>
                <c:pt idx="0">
                  <c:v>0.61</c:v>
                </c:pt>
                <c:pt idx="1">
                  <c:v>0.39</c:v>
                </c:pt>
              </c:numCache>
            </c:numRef>
          </c:val>
        </c:ser>
        <c:firstSliceAng val="0"/>
      </c:pieChart>
    </c:plotArea>
    <c:legend>
      <c:legendPos val="r"/>
      <c:layout/>
    </c:legend>
    <c:plotVisOnly val="1"/>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8"/>
  <c:chart>
    <c:plotArea>
      <c:layout/>
      <c:doughnutChart>
        <c:varyColors val="1"/>
        <c:ser>
          <c:idx val="0"/>
          <c:order val="0"/>
          <c:dPt>
            <c:idx val="1"/>
            <c:spPr>
              <a:solidFill>
                <a:schemeClr val="accent2"/>
              </a:solidFill>
            </c:spPr>
          </c:dPt>
          <c:cat>
            <c:strRef>
              <c:f>Sheet1!$B$147:$C$147</c:f>
              <c:strCache>
                <c:ptCount val="2"/>
                <c:pt idx="0">
                  <c:v>yes-69%</c:v>
                </c:pt>
                <c:pt idx="1">
                  <c:v>no-31%</c:v>
                </c:pt>
              </c:strCache>
            </c:strRef>
          </c:cat>
          <c:val>
            <c:numRef>
              <c:f>Sheet1!$B$148:$C$148</c:f>
              <c:numCache>
                <c:formatCode>0%</c:formatCode>
                <c:ptCount val="2"/>
                <c:pt idx="0">
                  <c:v>0.69</c:v>
                </c:pt>
                <c:pt idx="1">
                  <c:v>0.31</c:v>
                </c:pt>
              </c:numCache>
            </c:numRef>
          </c:val>
        </c:ser>
        <c:firstSliceAng val="0"/>
        <c:holeSize val="50"/>
      </c:doughnutChart>
    </c:plotArea>
    <c:legend>
      <c:legendPos val="r"/>
      <c:layout/>
    </c:legend>
    <c:plotVisOnly val="1"/>
  </c:chart>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dPt>
            <c:idx val="1"/>
            <c:spPr>
              <a:solidFill>
                <a:srgbClr val="92D050"/>
              </a:solidFill>
            </c:spPr>
          </c:dPt>
          <c:cat>
            <c:strRef>
              <c:f>Sheet1!$B$167:$C$167</c:f>
              <c:strCache>
                <c:ptCount val="2"/>
                <c:pt idx="0">
                  <c:v>yes-38%</c:v>
                </c:pt>
                <c:pt idx="1">
                  <c:v>no-62%</c:v>
                </c:pt>
              </c:strCache>
            </c:strRef>
          </c:cat>
          <c:val>
            <c:numRef>
              <c:f>Sheet1!$B$168:$C$168</c:f>
              <c:numCache>
                <c:formatCode>0%</c:formatCode>
                <c:ptCount val="2"/>
                <c:pt idx="0">
                  <c:v>0.38</c:v>
                </c:pt>
                <c:pt idx="1">
                  <c:v>0.62</c:v>
                </c:pt>
              </c:numCache>
            </c:numRef>
          </c:val>
        </c:ser>
        <c:overlap val="100"/>
        <c:axId val="76514048"/>
        <c:axId val="76515584"/>
      </c:barChart>
      <c:catAx>
        <c:axId val="76514048"/>
        <c:scaling>
          <c:orientation val="minMax"/>
        </c:scaling>
        <c:axPos val="b"/>
        <c:tickLblPos val="nextTo"/>
        <c:crossAx val="76515584"/>
        <c:crosses val="autoZero"/>
        <c:auto val="1"/>
        <c:lblAlgn val="ctr"/>
        <c:lblOffset val="100"/>
      </c:catAx>
      <c:valAx>
        <c:axId val="76515584"/>
        <c:scaling>
          <c:orientation val="minMax"/>
        </c:scaling>
        <c:axPos val="l"/>
        <c:majorGridlines/>
        <c:numFmt formatCode="0%" sourceLinked="1"/>
        <c:tickLblPos val="nextTo"/>
        <c:crossAx val="76514048"/>
        <c:crosses val="autoZero"/>
        <c:crossBetween val="between"/>
      </c:valAx>
    </c:plotArea>
    <c:legend>
      <c:legendPos val="r"/>
      <c:layout/>
    </c:legend>
    <c:plotVisOnly val="1"/>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hart>
    <c:view3D>
      <c:rotX val="30"/>
      <c:perspective val="30"/>
    </c:view3D>
    <c:plotArea>
      <c:layout>
        <c:manualLayout>
          <c:layoutTarget val="inner"/>
          <c:xMode val="edge"/>
          <c:yMode val="edge"/>
          <c:x val="4.4390637610976634E-2"/>
          <c:y val="7.0323488045007057E-2"/>
          <c:w val="0.5956235343463423"/>
          <c:h val="0.8452883263009846"/>
        </c:manualLayout>
      </c:layout>
      <c:pie3DChart>
        <c:varyColors val="1"/>
        <c:ser>
          <c:idx val="0"/>
          <c:order val="0"/>
          <c:cat>
            <c:strRef>
              <c:f>Sheet1!$B$181:$D$181</c:f>
              <c:strCache>
                <c:ptCount val="3"/>
                <c:pt idx="0">
                  <c:v>Less than 10 days-35%</c:v>
                </c:pt>
                <c:pt idx="1">
                  <c:v>more than 10 days-17%</c:v>
                </c:pt>
                <c:pt idx="2">
                  <c:v>average of 10 days-48%</c:v>
                </c:pt>
              </c:strCache>
            </c:strRef>
          </c:cat>
          <c:val>
            <c:numRef>
              <c:f>Sheet1!$B$182:$D$182</c:f>
              <c:numCache>
                <c:formatCode>0%</c:formatCode>
                <c:ptCount val="3"/>
                <c:pt idx="0">
                  <c:v>0.35</c:v>
                </c:pt>
                <c:pt idx="1">
                  <c:v>0.17</c:v>
                </c:pt>
                <c:pt idx="2">
                  <c:v>0.48</c:v>
                </c:pt>
              </c:numCache>
            </c:numRef>
          </c:val>
        </c:ser>
      </c:pie3DChart>
    </c:plotArea>
    <c:legend>
      <c:legendPos val="r"/>
      <c:layout/>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stacked"/>
        <c:ser>
          <c:idx val="0"/>
          <c:order val="0"/>
          <c:dPt>
            <c:idx val="0"/>
            <c:spPr>
              <a:solidFill>
                <a:srgbClr val="92D050"/>
              </a:solidFill>
            </c:spPr>
          </c:dPt>
          <c:cat>
            <c:strRef>
              <c:f>Sheet1!$D$6:$E$6</c:f>
              <c:strCache>
                <c:ptCount val="2"/>
                <c:pt idx="0">
                  <c:v>Fresher-22</c:v>
                </c:pt>
                <c:pt idx="1">
                  <c:v>Experienced-86</c:v>
                </c:pt>
              </c:strCache>
            </c:strRef>
          </c:cat>
          <c:val>
            <c:numRef>
              <c:f>Sheet1!$D$7:$E$7</c:f>
              <c:numCache>
                <c:formatCode>General</c:formatCode>
                <c:ptCount val="2"/>
                <c:pt idx="0">
                  <c:v>22</c:v>
                </c:pt>
                <c:pt idx="1">
                  <c:v>86</c:v>
                </c:pt>
              </c:numCache>
            </c:numRef>
          </c:val>
        </c:ser>
        <c:overlap val="100"/>
        <c:axId val="49450368"/>
        <c:axId val="49456256"/>
      </c:barChart>
      <c:catAx>
        <c:axId val="49450368"/>
        <c:scaling>
          <c:orientation val="minMax"/>
        </c:scaling>
        <c:axPos val="l"/>
        <c:tickLblPos val="nextTo"/>
        <c:crossAx val="49456256"/>
        <c:crosses val="autoZero"/>
        <c:auto val="1"/>
        <c:lblAlgn val="ctr"/>
        <c:lblOffset val="100"/>
      </c:catAx>
      <c:valAx>
        <c:axId val="49456256"/>
        <c:scaling>
          <c:orientation val="minMax"/>
        </c:scaling>
        <c:axPos val="b"/>
        <c:majorGridlines/>
        <c:numFmt formatCode="General" sourceLinked="1"/>
        <c:tickLblPos val="nextTo"/>
        <c:crossAx val="49450368"/>
        <c:crosses val="autoZero"/>
        <c:crossBetween val="between"/>
      </c:valAx>
    </c:plotArea>
    <c:legend>
      <c:legendPos val="r"/>
      <c:layout>
        <c:manualLayout>
          <c:xMode val="edge"/>
          <c:yMode val="edge"/>
          <c:x val="0.62286178224474364"/>
          <c:y val="0.47390144500925879"/>
          <c:w val="0.33904324629148952"/>
          <c:h val="0.30616358640659436"/>
        </c:manualLayout>
      </c:layout>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Sheet1!$C$25</c:f>
              <c:strCache>
                <c:ptCount val="1"/>
                <c:pt idx="0">
                  <c:v>Existing Nurses</c:v>
                </c:pt>
              </c:strCache>
            </c:strRef>
          </c:tx>
          <c:spPr>
            <a:solidFill>
              <a:srgbClr val="92D050"/>
            </a:solidFill>
          </c:spPr>
          <c:val>
            <c:numRef>
              <c:f>Sheet1!$C$26:$C$28</c:f>
              <c:numCache>
                <c:formatCode>General</c:formatCode>
                <c:ptCount val="3"/>
                <c:pt idx="0">
                  <c:v>55</c:v>
                </c:pt>
                <c:pt idx="1">
                  <c:v>30</c:v>
                </c:pt>
                <c:pt idx="2">
                  <c:v>19</c:v>
                </c:pt>
              </c:numCache>
            </c:numRef>
          </c:val>
        </c:ser>
        <c:axId val="49485312"/>
        <c:axId val="49486848"/>
      </c:barChart>
      <c:catAx>
        <c:axId val="49485312"/>
        <c:scaling>
          <c:orientation val="minMax"/>
        </c:scaling>
        <c:axPos val="b"/>
        <c:tickLblPos val="nextTo"/>
        <c:crossAx val="49486848"/>
        <c:crosses val="autoZero"/>
        <c:auto val="1"/>
        <c:lblAlgn val="ctr"/>
        <c:lblOffset val="100"/>
      </c:catAx>
      <c:valAx>
        <c:axId val="49486848"/>
        <c:scaling>
          <c:orientation val="minMax"/>
        </c:scaling>
        <c:axPos val="l"/>
        <c:majorGridlines/>
        <c:numFmt formatCode="General" sourceLinked="1"/>
        <c:tickLblPos val="nextTo"/>
        <c:crossAx val="49485312"/>
        <c:crosses val="autoZero"/>
        <c:crossBetween val="between"/>
      </c:valAx>
    </c:plotArea>
    <c:legend>
      <c:legendPos val="r"/>
      <c:layout>
        <c:manualLayout>
          <c:xMode val="edge"/>
          <c:yMode val="edge"/>
          <c:x val="0.7372040925685529"/>
          <c:y val="0.15242105153522476"/>
          <c:w val="0.24408258811591255"/>
          <c:h val="0.11959598800149981"/>
        </c:manualLayout>
      </c:layout>
      <c:txPr>
        <a:bodyPr/>
        <a:lstStyle/>
        <a:p>
          <a:pPr rtl="0">
            <a:defRPr/>
          </a:pPr>
          <a:endParaRPr lang="en-US"/>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Sheet1!$D$25</c:f>
              <c:strCache>
                <c:ptCount val="1"/>
                <c:pt idx="0">
                  <c:v>Resigning Nurses</c:v>
                </c:pt>
              </c:strCache>
            </c:strRef>
          </c:tx>
          <c:val>
            <c:numRef>
              <c:f>Sheet1!$D$26:$D$28</c:f>
              <c:numCache>
                <c:formatCode>General</c:formatCode>
                <c:ptCount val="3"/>
                <c:pt idx="0">
                  <c:v>73</c:v>
                </c:pt>
                <c:pt idx="1">
                  <c:v>21</c:v>
                </c:pt>
                <c:pt idx="2">
                  <c:v>14</c:v>
                </c:pt>
              </c:numCache>
            </c:numRef>
          </c:val>
        </c:ser>
        <c:axId val="49534464"/>
        <c:axId val="49536000"/>
      </c:barChart>
      <c:catAx>
        <c:axId val="49534464"/>
        <c:scaling>
          <c:orientation val="minMax"/>
        </c:scaling>
        <c:axPos val="b"/>
        <c:tickLblPos val="nextTo"/>
        <c:crossAx val="49536000"/>
        <c:crosses val="autoZero"/>
        <c:auto val="1"/>
        <c:lblAlgn val="ctr"/>
        <c:lblOffset val="100"/>
      </c:catAx>
      <c:valAx>
        <c:axId val="49536000"/>
        <c:scaling>
          <c:orientation val="minMax"/>
        </c:scaling>
        <c:axPos val="l"/>
        <c:majorGridlines/>
        <c:numFmt formatCode="General" sourceLinked="1"/>
        <c:tickLblPos val="nextTo"/>
        <c:crossAx val="49534464"/>
        <c:crosses val="autoZero"/>
        <c:crossBetween val="between"/>
      </c:valAx>
    </c:plotArea>
    <c:legend>
      <c:legendPos val="r"/>
      <c:layout>
        <c:manualLayout>
          <c:xMode val="edge"/>
          <c:yMode val="edge"/>
          <c:x val="0.70176542713182755"/>
          <c:y val="0.11446237244831832"/>
          <c:w val="0.26173822250320899"/>
          <c:h val="0.1190636169358978"/>
        </c:manualLayout>
      </c:layout>
    </c:legend>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21555694348404764"/>
          <c:y val="3.8461538461538464E-2"/>
        </c:manualLayout>
      </c:layout>
    </c:title>
    <c:plotArea>
      <c:layout/>
      <c:barChart>
        <c:barDir val="col"/>
        <c:grouping val="clustered"/>
        <c:ser>
          <c:idx val="0"/>
          <c:order val="0"/>
          <c:tx>
            <c:strRef>
              <c:f>Sheet1!$B$69</c:f>
              <c:strCache>
                <c:ptCount val="1"/>
                <c:pt idx="0">
                  <c:v>Existing Nurses</c:v>
                </c:pt>
              </c:strCache>
            </c:strRef>
          </c:tx>
          <c:val>
            <c:numRef>
              <c:f>Sheet1!$B$70:$B$71</c:f>
              <c:numCache>
                <c:formatCode>General</c:formatCode>
                <c:ptCount val="2"/>
                <c:pt idx="0">
                  <c:v>78</c:v>
                </c:pt>
                <c:pt idx="1">
                  <c:v>30</c:v>
                </c:pt>
              </c:numCache>
            </c:numRef>
          </c:val>
        </c:ser>
        <c:axId val="49557504"/>
        <c:axId val="49559040"/>
      </c:barChart>
      <c:catAx>
        <c:axId val="49557504"/>
        <c:scaling>
          <c:orientation val="minMax"/>
        </c:scaling>
        <c:axPos val="b"/>
        <c:tickLblPos val="nextTo"/>
        <c:crossAx val="49559040"/>
        <c:crosses val="autoZero"/>
        <c:auto val="1"/>
        <c:lblAlgn val="ctr"/>
        <c:lblOffset val="100"/>
      </c:catAx>
      <c:valAx>
        <c:axId val="49559040"/>
        <c:scaling>
          <c:orientation val="minMax"/>
        </c:scaling>
        <c:axPos val="l"/>
        <c:majorGridlines/>
        <c:numFmt formatCode="General" sourceLinked="1"/>
        <c:tickLblPos val="nextTo"/>
        <c:crossAx val="49557504"/>
        <c:crosses val="autoZero"/>
        <c:crossBetween val="between"/>
      </c:valAx>
    </c:plotArea>
    <c:legend>
      <c:legendPos val="r"/>
      <c:layout>
        <c:manualLayout>
          <c:xMode val="edge"/>
          <c:yMode val="edge"/>
          <c:x val="0.72139033258236485"/>
          <c:y val="0.25259337775085811"/>
          <c:w val="0.22667387893793728"/>
          <c:h val="0.19337068443367655"/>
        </c:manualLayout>
      </c:layout>
    </c:legend>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Sheet1!$C$69</c:f>
              <c:strCache>
                <c:ptCount val="1"/>
                <c:pt idx="0">
                  <c:v>Resigning Nurses</c:v>
                </c:pt>
              </c:strCache>
            </c:strRef>
          </c:tx>
          <c:spPr>
            <a:solidFill>
              <a:srgbClr val="92D050"/>
            </a:solidFill>
          </c:spPr>
          <c:val>
            <c:numRef>
              <c:f>Sheet1!$C$70:$C$71</c:f>
              <c:numCache>
                <c:formatCode>General</c:formatCode>
                <c:ptCount val="2"/>
                <c:pt idx="0">
                  <c:v>65</c:v>
                </c:pt>
                <c:pt idx="1">
                  <c:v>43</c:v>
                </c:pt>
              </c:numCache>
            </c:numRef>
          </c:val>
        </c:ser>
        <c:axId val="49583232"/>
        <c:axId val="49584768"/>
      </c:barChart>
      <c:catAx>
        <c:axId val="49583232"/>
        <c:scaling>
          <c:orientation val="minMax"/>
        </c:scaling>
        <c:axPos val="b"/>
        <c:tickLblPos val="nextTo"/>
        <c:crossAx val="49584768"/>
        <c:crosses val="autoZero"/>
        <c:auto val="1"/>
        <c:lblAlgn val="ctr"/>
        <c:lblOffset val="100"/>
      </c:catAx>
      <c:valAx>
        <c:axId val="49584768"/>
        <c:scaling>
          <c:orientation val="minMax"/>
        </c:scaling>
        <c:axPos val="l"/>
        <c:majorGridlines/>
        <c:numFmt formatCode="General" sourceLinked="1"/>
        <c:tickLblPos val="nextTo"/>
        <c:crossAx val="49583232"/>
        <c:crosses val="autoZero"/>
        <c:crossBetween val="between"/>
      </c:valAx>
    </c:plotArea>
    <c:legend>
      <c:legendPos val="r"/>
      <c:layout>
        <c:manualLayout>
          <c:xMode val="edge"/>
          <c:yMode val="edge"/>
          <c:x val="0.7136225954784372"/>
          <c:y val="0.28404848270370697"/>
          <c:w val="0.24286130356420851"/>
          <c:h val="0.1883010410215577"/>
        </c:manualLayout>
      </c:layout>
    </c:legend>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stacked"/>
        <c:ser>
          <c:idx val="0"/>
          <c:order val="0"/>
          <c:dPt>
            <c:idx val="0"/>
            <c:spPr>
              <a:solidFill>
                <a:schemeClr val="accent2"/>
              </a:solidFill>
            </c:spPr>
          </c:dPt>
          <c:cat>
            <c:strRef>
              <c:f>Sheet1!$B$201:$C$201</c:f>
              <c:strCache>
                <c:ptCount val="2"/>
                <c:pt idx="0">
                  <c:v>1 year</c:v>
                </c:pt>
                <c:pt idx="1">
                  <c:v>1-2 year</c:v>
                </c:pt>
              </c:strCache>
            </c:strRef>
          </c:cat>
          <c:val>
            <c:numRef>
              <c:f>Sheet1!$B$202:$C$202</c:f>
              <c:numCache>
                <c:formatCode>General</c:formatCode>
                <c:ptCount val="2"/>
                <c:pt idx="0">
                  <c:v>52</c:v>
                </c:pt>
                <c:pt idx="1">
                  <c:v>56</c:v>
                </c:pt>
              </c:numCache>
            </c:numRef>
          </c:val>
        </c:ser>
        <c:overlap val="100"/>
        <c:axId val="79703424"/>
        <c:axId val="79733504"/>
      </c:barChart>
      <c:catAx>
        <c:axId val="79703424"/>
        <c:scaling>
          <c:orientation val="minMax"/>
        </c:scaling>
        <c:axPos val="l"/>
        <c:tickLblPos val="nextTo"/>
        <c:crossAx val="79733504"/>
        <c:crosses val="autoZero"/>
        <c:auto val="1"/>
        <c:lblAlgn val="ctr"/>
        <c:lblOffset val="100"/>
      </c:catAx>
      <c:valAx>
        <c:axId val="79733504"/>
        <c:scaling>
          <c:orientation val="minMax"/>
        </c:scaling>
        <c:axPos val="b"/>
        <c:majorGridlines/>
        <c:numFmt formatCode="General" sourceLinked="1"/>
        <c:tickLblPos val="nextTo"/>
        <c:crossAx val="79703424"/>
        <c:crosses val="autoZero"/>
        <c:crossBetween val="between"/>
      </c:valAx>
    </c:plotArea>
    <c:legend>
      <c:legendPos val="r"/>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dPt>
            <c:idx val="1"/>
            <c:spPr>
              <a:solidFill>
                <a:schemeClr val="accent2"/>
              </a:solidFill>
            </c:spPr>
          </c:dPt>
          <c:dPt>
            <c:idx val="2"/>
            <c:spPr>
              <a:solidFill>
                <a:srgbClr val="92D050"/>
              </a:solidFill>
            </c:spPr>
          </c:dPt>
          <c:dPt>
            <c:idx val="4"/>
            <c:spPr>
              <a:solidFill>
                <a:schemeClr val="accent2"/>
              </a:solidFill>
            </c:spPr>
          </c:dPt>
          <c:dPt>
            <c:idx val="5"/>
            <c:spPr>
              <a:solidFill>
                <a:srgbClr val="92D050"/>
              </a:solidFill>
            </c:spPr>
          </c:dPt>
          <c:dPt>
            <c:idx val="6"/>
            <c:spPr>
              <a:solidFill>
                <a:schemeClr val="accent1"/>
              </a:solidFill>
            </c:spPr>
          </c:dPt>
          <c:dPt>
            <c:idx val="7"/>
            <c:spPr>
              <a:solidFill>
                <a:schemeClr val="accent2"/>
              </a:solidFill>
            </c:spPr>
          </c:dPt>
          <c:cat>
            <c:strRef>
              <c:f>Sheet1!$A$212:$H$212</c:f>
              <c:strCache>
                <c:ptCount val="8"/>
                <c:pt idx="0">
                  <c:v>0-3 month</c:v>
                </c:pt>
                <c:pt idx="1">
                  <c:v>3-6 month</c:v>
                </c:pt>
                <c:pt idx="2">
                  <c:v>6-9 month</c:v>
                </c:pt>
                <c:pt idx="3">
                  <c:v>9-12 month</c:v>
                </c:pt>
                <c:pt idx="4">
                  <c:v>12-15 month</c:v>
                </c:pt>
                <c:pt idx="5">
                  <c:v>15-18 month</c:v>
                </c:pt>
                <c:pt idx="6">
                  <c:v>18-21 month</c:v>
                </c:pt>
                <c:pt idx="7">
                  <c:v>21-24 month</c:v>
                </c:pt>
              </c:strCache>
            </c:strRef>
          </c:cat>
          <c:val>
            <c:numRef>
              <c:f>Sheet1!$A$213:$H$213</c:f>
              <c:numCache>
                <c:formatCode>General</c:formatCode>
                <c:ptCount val="8"/>
                <c:pt idx="0">
                  <c:v>3</c:v>
                </c:pt>
                <c:pt idx="1">
                  <c:v>4</c:v>
                </c:pt>
                <c:pt idx="2">
                  <c:v>7</c:v>
                </c:pt>
                <c:pt idx="3">
                  <c:v>27</c:v>
                </c:pt>
                <c:pt idx="4">
                  <c:v>31</c:v>
                </c:pt>
                <c:pt idx="5">
                  <c:v>11</c:v>
                </c:pt>
                <c:pt idx="6">
                  <c:v>2</c:v>
                </c:pt>
                <c:pt idx="7">
                  <c:v>23</c:v>
                </c:pt>
              </c:numCache>
            </c:numRef>
          </c:val>
        </c:ser>
        <c:axId val="79187328"/>
        <c:axId val="79227520"/>
      </c:barChart>
      <c:catAx>
        <c:axId val="79187328"/>
        <c:scaling>
          <c:orientation val="minMax"/>
        </c:scaling>
        <c:axPos val="l"/>
        <c:tickLblPos val="nextTo"/>
        <c:crossAx val="79227520"/>
        <c:crosses val="autoZero"/>
        <c:auto val="1"/>
        <c:lblAlgn val="ctr"/>
        <c:lblOffset val="100"/>
      </c:catAx>
      <c:valAx>
        <c:axId val="79227520"/>
        <c:scaling>
          <c:orientation val="minMax"/>
        </c:scaling>
        <c:axPos val="b"/>
        <c:majorGridlines/>
        <c:numFmt formatCode="General" sourceLinked="1"/>
        <c:tickLblPos val="nextTo"/>
        <c:crossAx val="79187328"/>
        <c:crosses val="autoZero"/>
        <c:crossBetween val="between"/>
      </c:valAx>
    </c:plotArea>
    <c:legend>
      <c:legendPos val="r"/>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cat>
            <c:strRef>
              <c:f>Sheet1!$B$86:$C$86</c:f>
              <c:strCache>
                <c:ptCount val="2"/>
                <c:pt idx="0">
                  <c:v>Willing-51</c:v>
                </c:pt>
                <c:pt idx="1">
                  <c:v>Unwilling-57</c:v>
                </c:pt>
              </c:strCache>
            </c:strRef>
          </c:cat>
          <c:val>
            <c:numRef>
              <c:f>Sheet1!$B$87:$C$87</c:f>
              <c:numCache>
                <c:formatCode>General</c:formatCode>
                <c:ptCount val="2"/>
                <c:pt idx="0">
                  <c:v>51</c:v>
                </c:pt>
                <c:pt idx="1">
                  <c:v>57</c:v>
                </c:pt>
              </c:numCache>
            </c:numRef>
          </c:val>
        </c:ser>
        <c:firstSliceAng val="0"/>
      </c:pieChart>
    </c:plotArea>
    <c:legend>
      <c:legendPos val="r"/>
      <c:layout/>
    </c:legend>
    <c:plotVisOnly val="1"/>
  </c:chart>
  <c:externalData r:id="rId1"/>
  <c:userShapes r:id="rId2"/>
</c:chartSpace>
</file>

<file path=ppt/diagrams/_rels/data3.xml.rels><?xml version="1.0" encoding="UTF-8" standalone="yes"?>
<Relationships xmlns="http://schemas.openxmlformats.org/package/2006/relationships"><Relationship Id="rId1" Type="http://schemas.openxmlformats.org/officeDocument/2006/relationships/image" Target="../media/image1.jpeg"/></Relationships>
</file>

<file path=ppt/diagrams/_rels/data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ata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F3BD3-CF52-4DE1-AAAC-1CB0F14714D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82858F7-B62A-4052-B389-59682A3FF786}">
      <dgm:prSet/>
      <dgm:spPr/>
      <dgm:t>
        <a:bodyPr/>
        <a:lstStyle/>
        <a:p>
          <a:pPr rtl="0"/>
          <a:r>
            <a:rPr lang="en-IN" b="1" dirty="0" smtClean="0"/>
            <a:t>Topic - Reasons of Attrition of Nurses in a Delhi Based Hospital- A qualitative and quantitative study.</a:t>
          </a:r>
          <a:endParaRPr lang="en-US" b="1" dirty="0"/>
        </a:p>
      </dgm:t>
    </dgm:pt>
    <dgm:pt modelId="{6B7B4AD5-2E8E-428B-8D38-1B0EC8A305BE}" type="parTrans" cxnId="{C95C99E5-518E-4F91-91D1-111290AE8905}">
      <dgm:prSet/>
      <dgm:spPr/>
      <dgm:t>
        <a:bodyPr/>
        <a:lstStyle/>
        <a:p>
          <a:endParaRPr lang="en-US"/>
        </a:p>
      </dgm:t>
    </dgm:pt>
    <dgm:pt modelId="{C73B4CE8-C762-4846-8939-DE466402762C}" type="sibTrans" cxnId="{C95C99E5-518E-4F91-91D1-111290AE8905}">
      <dgm:prSet/>
      <dgm:spPr/>
      <dgm:t>
        <a:bodyPr/>
        <a:lstStyle/>
        <a:p>
          <a:endParaRPr lang="en-US"/>
        </a:p>
      </dgm:t>
    </dgm:pt>
    <dgm:pt modelId="{8454BF3A-CE24-4009-9C23-21B007E6DE70}" type="pres">
      <dgm:prSet presAssocID="{F04F3BD3-CF52-4DE1-AAAC-1CB0F14714D2}" presName="linear" presStyleCnt="0">
        <dgm:presLayoutVars>
          <dgm:animLvl val="lvl"/>
          <dgm:resizeHandles val="exact"/>
        </dgm:presLayoutVars>
      </dgm:prSet>
      <dgm:spPr/>
      <dgm:t>
        <a:bodyPr/>
        <a:lstStyle/>
        <a:p>
          <a:endParaRPr lang="en-US"/>
        </a:p>
      </dgm:t>
    </dgm:pt>
    <dgm:pt modelId="{2E57CD3A-3589-42BD-B0AF-8F75CC94D45B}" type="pres">
      <dgm:prSet presAssocID="{582858F7-B62A-4052-B389-59682A3FF786}" presName="parentText" presStyleLbl="node1" presStyleIdx="0" presStyleCnt="1">
        <dgm:presLayoutVars>
          <dgm:chMax val="0"/>
          <dgm:bulletEnabled val="1"/>
        </dgm:presLayoutVars>
      </dgm:prSet>
      <dgm:spPr/>
      <dgm:t>
        <a:bodyPr/>
        <a:lstStyle/>
        <a:p>
          <a:endParaRPr lang="en-US"/>
        </a:p>
      </dgm:t>
    </dgm:pt>
  </dgm:ptLst>
  <dgm:cxnLst>
    <dgm:cxn modelId="{C95C99E5-518E-4F91-91D1-111290AE8905}" srcId="{F04F3BD3-CF52-4DE1-AAAC-1CB0F14714D2}" destId="{582858F7-B62A-4052-B389-59682A3FF786}" srcOrd="0" destOrd="0" parTransId="{6B7B4AD5-2E8E-428B-8D38-1B0EC8A305BE}" sibTransId="{C73B4CE8-C762-4846-8939-DE466402762C}"/>
    <dgm:cxn modelId="{04F7AFF0-49FB-4635-9253-8C3B03475CC5}" type="presOf" srcId="{F04F3BD3-CF52-4DE1-AAAC-1CB0F14714D2}" destId="{8454BF3A-CE24-4009-9C23-21B007E6DE70}" srcOrd="0" destOrd="0" presId="urn:microsoft.com/office/officeart/2005/8/layout/vList2"/>
    <dgm:cxn modelId="{26D5261A-A6E0-4C28-B29E-1C6B22DAA9AB}" type="presOf" srcId="{582858F7-B62A-4052-B389-59682A3FF786}" destId="{2E57CD3A-3589-42BD-B0AF-8F75CC94D45B}" srcOrd="0" destOrd="0" presId="urn:microsoft.com/office/officeart/2005/8/layout/vList2"/>
    <dgm:cxn modelId="{A077021C-AF6A-41A6-9A9C-ADF9A2DC8620}" type="presParOf" srcId="{8454BF3A-CE24-4009-9C23-21B007E6DE70}" destId="{2E57CD3A-3589-42BD-B0AF-8F75CC94D45B}"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3E6B5BBB-555A-4EAC-8D79-838FFE0DBC3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0399BE8-EE4A-4749-8887-C7A8876F17FA}">
      <dgm:prSet custT="1"/>
      <dgm:spPr>
        <a:solidFill>
          <a:srgbClr val="00B050"/>
        </a:solidFill>
      </dgm:spPr>
      <dgm:t>
        <a:bodyPr/>
        <a:lstStyle/>
        <a:p>
          <a:pPr rtl="0"/>
          <a:r>
            <a:rPr lang="en-IN" sz="2400" b="1" dirty="0" smtClean="0"/>
            <a:t>Organization- Fortis Escorts Heart Institute, </a:t>
          </a:r>
          <a:r>
            <a:rPr lang="en-IN" sz="2400" b="1" dirty="0" err="1" smtClean="0"/>
            <a:t>Okhla</a:t>
          </a:r>
          <a:r>
            <a:rPr lang="en-IN" sz="2400" b="1" dirty="0" smtClean="0"/>
            <a:t>, New Delhi</a:t>
          </a:r>
          <a:endParaRPr lang="en-US" sz="2400" b="1" dirty="0"/>
        </a:p>
      </dgm:t>
    </dgm:pt>
    <dgm:pt modelId="{575989BE-EE75-4663-9386-942170031BC3}" type="parTrans" cxnId="{8FA59130-C652-4330-9EBC-34B3B9AE4D62}">
      <dgm:prSet/>
      <dgm:spPr/>
      <dgm:t>
        <a:bodyPr/>
        <a:lstStyle/>
        <a:p>
          <a:endParaRPr lang="en-US"/>
        </a:p>
      </dgm:t>
    </dgm:pt>
    <dgm:pt modelId="{CE254DF4-79F8-406D-95D3-DCEA67E706D6}" type="sibTrans" cxnId="{8FA59130-C652-4330-9EBC-34B3B9AE4D62}">
      <dgm:prSet/>
      <dgm:spPr/>
      <dgm:t>
        <a:bodyPr/>
        <a:lstStyle/>
        <a:p>
          <a:endParaRPr lang="en-US"/>
        </a:p>
      </dgm:t>
    </dgm:pt>
    <dgm:pt modelId="{49477FB2-AA16-40D5-AC70-84835F194544}" type="pres">
      <dgm:prSet presAssocID="{3E6B5BBB-555A-4EAC-8D79-838FFE0DBC35}" presName="linearFlow" presStyleCnt="0">
        <dgm:presLayoutVars>
          <dgm:dir/>
          <dgm:resizeHandles val="exact"/>
        </dgm:presLayoutVars>
      </dgm:prSet>
      <dgm:spPr/>
      <dgm:t>
        <a:bodyPr/>
        <a:lstStyle/>
        <a:p>
          <a:endParaRPr lang="en-US"/>
        </a:p>
      </dgm:t>
    </dgm:pt>
    <dgm:pt modelId="{D8880348-F3CF-4916-9C62-56CE4F2A80B1}" type="pres">
      <dgm:prSet presAssocID="{30399BE8-EE4A-4749-8887-C7A8876F17FA}" presName="composite" presStyleCnt="0"/>
      <dgm:spPr/>
    </dgm:pt>
    <dgm:pt modelId="{C8781751-F5EB-4C8E-83D8-CAC9E9148BEA}" type="pres">
      <dgm:prSet presAssocID="{30399BE8-EE4A-4749-8887-C7A8876F17FA}" presName="imgShp" presStyleLbl="fgImgPlace1" presStyleIdx="0" presStyleCnt="1" custFlipHor="1" custScaleX="3556" custLinFactNeighborX="-57713"/>
      <dgm:spPr/>
    </dgm:pt>
    <dgm:pt modelId="{BC6D7519-A60E-4825-A593-4F2197995E38}" type="pres">
      <dgm:prSet presAssocID="{30399BE8-EE4A-4749-8887-C7A8876F17FA}" presName="txShp" presStyleLbl="node1" presStyleIdx="0" presStyleCnt="1" custScaleX="150376" custLinFactNeighborX="-1419" custLinFactNeighborY="-49">
        <dgm:presLayoutVars>
          <dgm:bulletEnabled val="1"/>
        </dgm:presLayoutVars>
      </dgm:prSet>
      <dgm:spPr/>
      <dgm:t>
        <a:bodyPr/>
        <a:lstStyle/>
        <a:p>
          <a:endParaRPr lang="en-US"/>
        </a:p>
      </dgm:t>
    </dgm:pt>
  </dgm:ptLst>
  <dgm:cxnLst>
    <dgm:cxn modelId="{8FA59130-C652-4330-9EBC-34B3B9AE4D62}" srcId="{3E6B5BBB-555A-4EAC-8D79-838FFE0DBC35}" destId="{30399BE8-EE4A-4749-8887-C7A8876F17FA}" srcOrd="0" destOrd="0" parTransId="{575989BE-EE75-4663-9386-942170031BC3}" sibTransId="{CE254DF4-79F8-406D-95D3-DCEA67E706D6}"/>
    <dgm:cxn modelId="{7352DA78-01B1-4F03-9712-9D79F40349BF}" type="presOf" srcId="{3E6B5BBB-555A-4EAC-8D79-838FFE0DBC35}" destId="{49477FB2-AA16-40D5-AC70-84835F194544}" srcOrd="0" destOrd="0" presId="urn:microsoft.com/office/officeart/2005/8/layout/vList3"/>
    <dgm:cxn modelId="{C77A67B4-2314-475B-9BFF-25AC5B98A79B}" type="presOf" srcId="{30399BE8-EE4A-4749-8887-C7A8876F17FA}" destId="{BC6D7519-A60E-4825-A593-4F2197995E38}" srcOrd="0" destOrd="0" presId="urn:microsoft.com/office/officeart/2005/8/layout/vList3"/>
    <dgm:cxn modelId="{AA45892A-7DAF-4602-8411-E41B344567AA}" type="presParOf" srcId="{49477FB2-AA16-40D5-AC70-84835F194544}" destId="{D8880348-F3CF-4916-9C62-56CE4F2A80B1}" srcOrd="0" destOrd="0" presId="urn:microsoft.com/office/officeart/2005/8/layout/vList3"/>
    <dgm:cxn modelId="{E9B8529D-1E6D-4AA6-B500-AF251EB6A755}" type="presParOf" srcId="{D8880348-F3CF-4916-9C62-56CE4F2A80B1}" destId="{C8781751-F5EB-4C8E-83D8-CAC9E9148BEA}" srcOrd="0" destOrd="0" presId="urn:microsoft.com/office/officeart/2005/8/layout/vList3"/>
    <dgm:cxn modelId="{DC679FEB-C41C-43DC-AA8C-1D4EF5B31D8C}" type="presParOf" srcId="{D8880348-F3CF-4916-9C62-56CE4F2A80B1}" destId="{BC6D7519-A60E-4825-A593-4F2197995E38}" srcOrd="1" destOrd="0" presId="urn:microsoft.com/office/officeart/2005/8/layout/vList3"/>
  </dgm:cxnLst>
  <dgm:bg/>
  <dgm:whole/>
</dgm:dataModel>
</file>

<file path=ppt/diagrams/data3.xml><?xml version="1.0" encoding="utf-8"?>
<dgm:dataModel xmlns:dgm="http://schemas.openxmlformats.org/drawingml/2006/diagram" xmlns:a="http://schemas.openxmlformats.org/drawingml/2006/main">
  <dgm:ptLst>
    <dgm:pt modelId="{60E3F411-22CD-4434-BBF8-0A1D80CB07B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37DA66C-8C37-49A8-BD31-CC7A7EE101EC}">
      <dgm:prSet custT="1"/>
      <dgm:spPr/>
      <dgm:t>
        <a:bodyPr/>
        <a:lstStyle/>
        <a:p>
          <a:pPr rtl="0"/>
          <a:r>
            <a:rPr lang="en-IN" sz="2000" b="1" dirty="0" smtClean="0"/>
            <a:t>Faculty Mentor- Dr. </a:t>
          </a:r>
          <a:r>
            <a:rPr lang="en-IN" sz="2000" b="1" dirty="0" err="1" smtClean="0"/>
            <a:t>Ratika</a:t>
          </a:r>
          <a:r>
            <a:rPr lang="en-IN" sz="2000" b="1" dirty="0" smtClean="0"/>
            <a:t> </a:t>
          </a:r>
          <a:r>
            <a:rPr lang="en-IN" sz="2000" b="1" dirty="0" err="1" smtClean="0"/>
            <a:t>Samtani</a:t>
          </a:r>
          <a:endParaRPr lang="en-IN" sz="2000" b="1" dirty="0" smtClean="0"/>
        </a:p>
        <a:p>
          <a:pPr rtl="0"/>
          <a:r>
            <a:rPr lang="en-IN" sz="2000" b="1" dirty="0" smtClean="0"/>
            <a:t>Presented by- </a:t>
          </a:r>
          <a:r>
            <a:rPr lang="en-IN" sz="2000" b="1" dirty="0" err="1" smtClean="0"/>
            <a:t>Tanurima</a:t>
          </a:r>
          <a:r>
            <a:rPr lang="en-IN" sz="2000" b="1" dirty="0" smtClean="0"/>
            <a:t> </a:t>
          </a:r>
          <a:r>
            <a:rPr lang="en-IN" sz="2000" b="1" dirty="0" err="1" smtClean="0"/>
            <a:t>Mondal</a:t>
          </a:r>
          <a:endParaRPr lang="en-IN" sz="2000" b="1" dirty="0" smtClean="0"/>
        </a:p>
        <a:p>
          <a:pPr rtl="0"/>
          <a:r>
            <a:rPr lang="en-IN" sz="2000" b="1" dirty="0" smtClean="0"/>
            <a:t>                 PG/21/118</a:t>
          </a:r>
          <a:endParaRPr lang="en-US" sz="2000" b="1" dirty="0"/>
        </a:p>
      </dgm:t>
    </dgm:pt>
    <dgm:pt modelId="{E04B25AF-0E61-4554-8794-9792B1D4350F}" type="parTrans" cxnId="{61DB37C8-61FE-41EA-A013-D94AF2B72DAB}">
      <dgm:prSet/>
      <dgm:spPr/>
      <dgm:t>
        <a:bodyPr/>
        <a:lstStyle/>
        <a:p>
          <a:endParaRPr lang="en-US"/>
        </a:p>
      </dgm:t>
    </dgm:pt>
    <dgm:pt modelId="{4C504790-C74F-4E7C-AE47-2CEC9B29CF85}" type="sibTrans" cxnId="{61DB37C8-61FE-41EA-A013-D94AF2B72DAB}">
      <dgm:prSet/>
      <dgm:spPr/>
      <dgm:t>
        <a:bodyPr/>
        <a:lstStyle/>
        <a:p>
          <a:endParaRPr lang="en-US"/>
        </a:p>
      </dgm:t>
    </dgm:pt>
    <dgm:pt modelId="{4A28DAD4-EEF3-44FF-8D1D-6633A3490C5A}" type="pres">
      <dgm:prSet presAssocID="{60E3F411-22CD-4434-BBF8-0A1D80CB07B9}" presName="linearFlow" presStyleCnt="0">
        <dgm:presLayoutVars>
          <dgm:dir/>
          <dgm:resizeHandles val="exact"/>
        </dgm:presLayoutVars>
      </dgm:prSet>
      <dgm:spPr/>
      <dgm:t>
        <a:bodyPr/>
        <a:lstStyle/>
        <a:p>
          <a:endParaRPr lang="en-US"/>
        </a:p>
      </dgm:t>
    </dgm:pt>
    <dgm:pt modelId="{D049A9A4-BA0B-4475-B7CB-47F45998E4DD}" type="pres">
      <dgm:prSet presAssocID="{437DA66C-8C37-49A8-BD31-CC7A7EE101EC}" presName="composite" presStyleCnt="0"/>
      <dgm:spPr/>
    </dgm:pt>
    <dgm:pt modelId="{E56ED9DA-E5A6-4BB9-AC0D-B6738D16A405}" type="pres">
      <dgm:prSet presAssocID="{437DA66C-8C37-49A8-BD31-CC7A7EE101EC}" presName="imgShp" presStyleLbl="fgImgPlace1" presStyleIdx="0" presStyleCnt="1" custScaleX="201031" custLinFactNeighborX="-65318" custLinFactNeighborY="-8390"/>
      <dgm:spPr>
        <a:blipFill rotWithShape="0">
          <a:blip xmlns:r="http://schemas.openxmlformats.org/officeDocument/2006/relationships" r:embed="rId1"/>
          <a:stretch>
            <a:fillRect/>
          </a:stretch>
        </a:blipFill>
      </dgm:spPr>
    </dgm:pt>
    <dgm:pt modelId="{57FFA575-0012-4022-894C-E53D1E0E1BEA}" type="pres">
      <dgm:prSet presAssocID="{437DA66C-8C37-49A8-BD31-CC7A7EE101EC}" presName="txShp" presStyleLbl="node1" presStyleIdx="0" presStyleCnt="1" custLinFactNeighborX="1345" custLinFactNeighborY="4167">
        <dgm:presLayoutVars>
          <dgm:bulletEnabled val="1"/>
        </dgm:presLayoutVars>
      </dgm:prSet>
      <dgm:spPr/>
      <dgm:t>
        <a:bodyPr/>
        <a:lstStyle/>
        <a:p>
          <a:endParaRPr lang="en-US"/>
        </a:p>
      </dgm:t>
    </dgm:pt>
  </dgm:ptLst>
  <dgm:cxnLst>
    <dgm:cxn modelId="{9493ADEF-E686-42BB-A3A5-CEFA7B617FE9}" type="presOf" srcId="{437DA66C-8C37-49A8-BD31-CC7A7EE101EC}" destId="{57FFA575-0012-4022-894C-E53D1E0E1BEA}" srcOrd="0" destOrd="0" presId="urn:microsoft.com/office/officeart/2005/8/layout/vList3"/>
    <dgm:cxn modelId="{61DB37C8-61FE-41EA-A013-D94AF2B72DAB}" srcId="{60E3F411-22CD-4434-BBF8-0A1D80CB07B9}" destId="{437DA66C-8C37-49A8-BD31-CC7A7EE101EC}" srcOrd="0" destOrd="0" parTransId="{E04B25AF-0E61-4554-8794-9792B1D4350F}" sibTransId="{4C504790-C74F-4E7C-AE47-2CEC9B29CF85}"/>
    <dgm:cxn modelId="{A436EC3D-9892-4E00-9927-14749CACFDA0}" type="presOf" srcId="{60E3F411-22CD-4434-BBF8-0A1D80CB07B9}" destId="{4A28DAD4-EEF3-44FF-8D1D-6633A3490C5A}" srcOrd="0" destOrd="0" presId="urn:microsoft.com/office/officeart/2005/8/layout/vList3"/>
    <dgm:cxn modelId="{679FEC50-9782-4BFB-B619-B5D554490114}" type="presParOf" srcId="{4A28DAD4-EEF3-44FF-8D1D-6633A3490C5A}" destId="{D049A9A4-BA0B-4475-B7CB-47F45998E4DD}" srcOrd="0" destOrd="0" presId="urn:microsoft.com/office/officeart/2005/8/layout/vList3"/>
    <dgm:cxn modelId="{E327BCAE-FCB5-47C8-B746-4A30B8237892}" type="presParOf" srcId="{D049A9A4-BA0B-4475-B7CB-47F45998E4DD}" destId="{E56ED9DA-E5A6-4BB9-AC0D-B6738D16A405}" srcOrd="0" destOrd="0" presId="urn:microsoft.com/office/officeart/2005/8/layout/vList3"/>
    <dgm:cxn modelId="{E52347DF-2C3E-4977-8C7F-5BBDFAFE3D98}" type="presParOf" srcId="{D049A9A4-BA0B-4475-B7CB-47F45998E4DD}" destId="{57FFA575-0012-4022-894C-E53D1E0E1BEA}" srcOrd="1" destOrd="0" presId="urn:microsoft.com/office/officeart/2005/8/layout/vList3"/>
  </dgm:cxnLst>
  <dgm:bg/>
  <dgm:whole/>
</dgm:dataModel>
</file>

<file path=ppt/diagrams/data4.xml><?xml version="1.0" encoding="utf-8"?>
<dgm:dataModel xmlns:dgm="http://schemas.openxmlformats.org/drawingml/2006/diagram" xmlns:a="http://schemas.openxmlformats.org/drawingml/2006/main">
  <dgm:ptLst>
    <dgm:pt modelId="{1F8DFC38-4011-491F-80B6-D775A7AD1F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CEEF905-7FA1-45F4-84E3-B087C9C20D9F}">
      <dgm:prSet phldrT="[Text]" custT="1"/>
      <dgm:spPr>
        <a:blipFill rotWithShape="0">
          <a:blip xmlns:r="http://schemas.openxmlformats.org/officeDocument/2006/relationships" r:embed="rId1"/>
          <a:tile tx="0" ty="0" sx="100000" sy="100000" flip="none" algn="tl"/>
        </a:blipFill>
      </dgm:spPr>
      <dgm:t>
        <a:bodyPr/>
        <a:lstStyle/>
        <a:p>
          <a:r>
            <a:rPr lang="en-IN" sz="1400" b="1" dirty="0" smtClean="0"/>
            <a:t>Attrition</a:t>
          </a:r>
          <a:r>
            <a:rPr lang="en-IN" sz="1400" b="1" baseline="0" dirty="0" smtClean="0"/>
            <a:t> is the loss of material or resource due to obsolescence or spoilage</a:t>
          </a:r>
          <a:endParaRPr lang="en-US" sz="1400" b="1" dirty="0"/>
        </a:p>
      </dgm:t>
    </dgm:pt>
    <dgm:pt modelId="{1CA6CBE7-7510-4783-ADC1-8365D1764851}" type="parTrans" cxnId="{2A18E600-6394-4D3D-9AC3-A415E7601457}">
      <dgm:prSet/>
      <dgm:spPr/>
      <dgm:t>
        <a:bodyPr/>
        <a:lstStyle/>
        <a:p>
          <a:endParaRPr lang="en-US"/>
        </a:p>
      </dgm:t>
    </dgm:pt>
    <dgm:pt modelId="{BB9636A0-2049-4C6F-AFC8-91AA788B2142}" type="sibTrans" cxnId="{2A18E600-6394-4D3D-9AC3-A415E7601457}">
      <dgm:prSet/>
      <dgm:spPr/>
      <dgm:t>
        <a:bodyPr/>
        <a:lstStyle/>
        <a:p>
          <a:endParaRPr lang="en-US"/>
        </a:p>
      </dgm:t>
    </dgm:pt>
    <dgm:pt modelId="{594772F1-0946-4BD9-A1D7-88BE954EC979}">
      <dgm:prSet phldrT="[Text]" custT="1"/>
      <dgm:spPr>
        <a:blipFill rotWithShape="0">
          <a:blip xmlns:r="http://schemas.openxmlformats.org/officeDocument/2006/relationships" r:embed="rId2"/>
          <a:tile tx="0" ty="0" sx="100000" sy="100000" flip="none" algn="tl"/>
        </a:blipFill>
      </dgm:spPr>
      <dgm:t>
        <a:bodyPr/>
        <a:lstStyle/>
        <a:p>
          <a:r>
            <a:rPr lang="en-IN" sz="1400" b="1" dirty="0" smtClean="0"/>
            <a:t>Nurses in hospitals have the highest levels of direct contact with the patients so they play a pivotal role in the branding of the hospital</a:t>
          </a:r>
          <a:endParaRPr lang="en-US" sz="1400" b="1" dirty="0"/>
        </a:p>
      </dgm:t>
    </dgm:pt>
    <dgm:pt modelId="{4D237E67-0873-49B3-9520-598428CCEBD9}" type="parTrans" cxnId="{B6EC2B1C-AD59-41FA-ABF2-6F2818448243}">
      <dgm:prSet/>
      <dgm:spPr/>
      <dgm:t>
        <a:bodyPr/>
        <a:lstStyle/>
        <a:p>
          <a:endParaRPr lang="en-US"/>
        </a:p>
      </dgm:t>
    </dgm:pt>
    <dgm:pt modelId="{900B0DDB-FC1E-40C5-A777-7AD0151B0A9F}" type="sibTrans" cxnId="{B6EC2B1C-AD59-41FA-ABF2-6F2818448243}">
      <dgm:prSet/>
      <dgm:spPr/>
      <dgm:t>
        <a:bodyPr/>
        <a:lstStyle/>
        <a:p>
          <a:endParaRPr lang="en-US"/>
        </a:p>
      </dgm:t>
    </dgm:pt>
    <dgm:pt modelId="{1C3B26AE-F525-4D8F-A66E-56E70881DC68}">
      <dgm:prSet phldrT="[Text]" custT="1"/>
      <dgm:spPr>
        <a:blipFill rotWithShape="0">
          <a:blip xmlns:r="http://schemas.openxmlformats.org/officeDocument/2006/relationships" r:embed="rId2"/>
          <a:tile tx="0" ty="0" sx="100000" sy="100000" flip="none" algn="tl"/>
        </a:blipFill>
      </dgm:spPr>
      <dgm:t>
        <a:bodyPr/>
        <a:lstStyle/>
        <a:p>
          <a:r>
            <a:rPr lang="en-IN" sz="1400" b="1" dirty="0" smtClean="0"/>
            <a:t>Shortage of nurses is  mostly faced  by the developing nations as they cannot compete with the higher earnings of the advanced world</a:t>
          </a:r>
          <a:endParaRPr lang="en-US" sz="1400" b="1" dirty="0"/>
        </a:p>
      </dgm:t>
    </dgm:pt>
    <dgm:pt modelId="{FCE3E893-5DED-4B06-969D-B59FD8B3B962}" type="parTrans" cxnId="{E1ABB005-979C-401B-BE5C-D51FF010FE9F}">
      <dgm:prSet/>
      <dgm:spPr/>
      <dgm:t>
        <a:bodyPr/>
        <a:lstStyle/>
        <a:p>
          <a:endParaRPr lang="en-US"/>
        </a:p>
      </dgm:t>
    </dgm:pt>
    <dgm:pt modelId="{A95851B0-EC34-449D-9DC2-2FBE0290AA5A}" type="sibTrans" cxnId="{E1ABB005-979C-401B-BE5C-D51FF010FE9F}">
      <dgm:prSet/>
      <dgm:spPr/>
      <dgm:t>
        <a:bodyPr/>
        <a:lstStyle/>
        <a:p>
          <a:endParaRPr lang="en-US"/>
        </a:p>
      </dgm:t>
    </dgm:pt>
    <dgm:pt modelId="{CEE0D57F-1CFB-4DA4-A0F6-A6E5F166FCC3}">
      <dgm:prSet phldrT="[Text]" custT="1"/>
      <dgm:spPr>
        <a:blipFill rotWithShape="0">
          <a:blip xmlns:r="http://schemas.openxmlformats.org/officeDocument/2006/relationships" r:embed="rId1"/>
          <a:tile tx="0" ty="0" sx="100000" sy="100000" flip="none" algn="tl"/>
        </a:blipFill>
      </dgm:spPr>
      <dgm:t>
        <a:bodyPr/>
        <a:lstStyle/>
        <a:p>
          <a:r>
            <a:rPr lang="en-IN" sz="1400" b="1" dirty="0" smtClean="0"/>
            <a:t>The financial cost  of loosing a single nurse is calculated to equal about twice the nurse’s annual salary</a:t>
          </a:r>
          <a:endParaRPr lang="en-US" sz="1400" b="1" dirty="0"/>
        </a:p>
      </dgm:t>
    </dgm:pt>
    <dgm:pt modelId="{8B9A5D9F-41FF-4E73-9358-CB41D6943BFF}" type="parTrans" cxnId="{E2EAEB52-E899-458E-828F-D36E77B75ED3}">
      <dgm:prSet/>
      <dgm:spPr/>
      <dgm:t>
        <a:bodyPr/>
        <a:lstStyle/>
        <a:p>
          <a:endParaRPr lang="en-US"/>
        </a:p>
      </dgm:t>
    </dgm:pt>
    <dgm:pt modelId="{58F7844C-36BA-4376-9E6F-46B3200B709A}" type="sibTrans" cxnId="{E2EAEB52-E899-458E-828F-D36E77B75ED3}">
      <dgm:prSet/>
      <dgm:spPr/>
      <dgm:t>
        <a:bodyPr/>
        <a:lstStyle/>
        <a:p>
          <a:endParaRPr lang="en-US"/>
        </a:p>
      </dgm:t>
    </dgm:pt>
    <dgm:pt modelId="{92F95896-D4D0-4F40-B97E-DB48ABAB594B}">
      <dgm:prSet phldrT="[Text]" custT="1"/>
      <dgm:spPr>
        <a:blipFill rotWithShape="0">
          <a:blip xmlns:r="http://schemas.openxmlformats.org/officeDocument/2006/relationships" r:embed="rId3"/>
          <a:tile tx="0" ty="0" sx="100000" sy="100000" flip="none" algn="tl"/>
        </a:blipFill>
      </dgm:spPr>
      <dgm:t>
        <a:bodyPr/>
        <a:lstStyle/>
        <a:p>
          <a:r>
            <a:rPr lang="en-IN" sz="1400" b="1" dirty="0" smtClean="0"/>
            <a:t>Staff nurses are the backbone of the healthcare sector , which is one of the fastest growing global sectors</a:t>
          </a:r>
          <a:endParaRPr lang="en-US" sz="1400" b="1" dirty="0"/>
        </a:p>
      </dgm:t>
    </dgm:pt>
    <dgm:pt modelId="{58FB383E-1D6E-406C-890D-CDDD9972CEAF}" type="parTrans" cxnId="{361D38CC-125A-4FA3-BC33-96B34663B9DA}">
      <dgm:prSet/>
      <dgm:spPr/>
      <dgm:t>
        <a:bodyPr/>
        <a:lstStyle/>
        <a:p>
          <a:endParaRPr lang="en-US"/>
        </a:p>
      </dgm:t>
    </dgm:pt>
    <dgm:pt modelId="{CF475BDE-7ADF-476B-9FF2-C73C200B22DD}" type="sibTrans" cxnId="{361D38CC-125A-4FA3-BC33-96B34663B9DA}">
      <dgm:prSet/>
      <dgm:spPr/>
      <dgm:t>
        <a:bodyPr/>
        <a:lstStyle/>
        <a:p>
          <a:endParaRPr lang="en-US"/>
        </a:p>
      </dgm:t>
    </dgm:pt>
    <dgm:pt modelId="{EC58EB05-7CF3-4FBD-BE0F-CC95DC4BA337}" type="pres">
      <dgm:prSet presAssocID="{1F8DFC38-4011-491F-80B6-D775A7AD1FA4}" presName="diagram" presStyleCnt="0">
        <dgm:presLayoutVars>
          <dgm:dir/>
          <dgm:resizeHandles val="exact"/>
        </dgm:presLayoutVars>
      </dgm:prSet>
      <dgm:spPr/>
      <dgm:t>
        <a:bodyPr/>
        <a:lstStyle/>
        <a:p>
          <a:endParaRPr lang="en-US"/>
        </a:p>
      </dgm:t>
    </dgm:pt>
    <dgm:pt modelId="{F06C84D2-41A4-4781-BD0C-15054609AFAE}" type="pres">
      <dgm:prSet presAssocID="{2CEEF905-7FA1-45F4-84E3-B087C9C20D9F}" presName="node" presStyleLbl="node1" presStyleIdx="0" presStyleCnt="5" custScaleX="133547" custLinFactNeighborX="-7547" custLinFactNeighborY="-3513">
        <dgm:presLayoutVars>
          <dgm:bulletEnabled val="1"/>
        </dgm:presLayoutVars>
      </dgm:prSet>
      <dgm:spPr/>
      <dgm:t>
        <a:bodyPr/>
        <a:lstStyle/>
        <a:p>
          <a:endParaRPr lang="en-US"/>
        </a:p>
      </dgm:t>
    </dgm:pt>
    <dgm:pt modelId="{A0BEFFAC-A359-4BD9-BAF0-05E2C7044384}" type="pres">
      <dgm:prSet presAssocID="{BB9636A0-2049-4C6F-AFC8-91AA788B2142}" presName="sibTrans" presStyleCnt="0"/>
      <dgm:spPr/>
    </dgm:pt>
    <dgm:pt modelId="{B5946ECE-6F81-432E-9002-896F8A0B3129}" type="pres">
      <dgm:prSet presAssocID="{594772F1-0946-4BD9-A1D7-88BE954EC979}" presName="node" presStyleLbl="node1" presStyleIdx="1" presStyleCnt="5" custScaleX="128153" custLinFactNeighborX="-7697" custLinFactNeighborY="-3513">
        <dgm:presLayoutVars>
          <dgm:bulletEnabled val="1"/>
        </dgm:presLayoutVars>
      </dgm:prSet>
      <dgm:spPr/>
      <dgm:t>
        <a:bodyPr/>
        <a:lstStyle/>
        <a:p>
          <a:endParaRPr lang="en-US"/>
        </a:p>
      </dgm:t>
    </dgm:pt>
    <dgm:pt modelId="{BEC388A8-2507-4FB9-9A7D-0DD3FC23A1D1}" type="pres">
      <dgm:prSet presAssocID="{900B0DDB-FC1E-40C5-A777-7AD0151B0A9F}" presName="sibTrans" presStyleCnt="0"/>
      <dgm:spPr/>
    </dgm:pt>
    <dgm:pt modelId="{FCFF7100-6820-4CA9-85F1-5A7CD6525302}" type="pres">
      <dgm:prSet presAssocID="{1C3B26AE-F525-4D8F-A66E-56E70881DC68}" presName="node" presStyleLbl="node1" presStyleIdx="2" presStyleCnt="5" custScaleX="124077" custScaleY="112072" custLinFactNeighborX="-4076" custLinFactNeighborY="-2786">
        <dgm:presLayoutVars>
          <dgm:bulletEnabled val="1"/>
        </dgm:presLayoutVars>
      </dgm:prSet>
      <dgm:spPr/>
      <dgm:t>
        <a:bodyPr/>
        <a:lstStyle/>
        <a:p>
          <a:endParaRPr lang="en-US"/>
        </a:p>
      </dgm:t>
    </dgm:pt>
    <dgm:pt modelId="{D5D7C5FD-E55B-40DA-9B09-4D94865CDF69}" type="pres">
      <dgm:prSet presAssocID="{A95851B0-EC34-449D-9DC2-2FBE0290AA5A}" presName="sibTrans" presStyleCnt="0"/>
      <dgm:spPr/>
    </dgm:pt>
    <dgm:pt modelId="{A5FE6C1D-CE97-439E-9DF0-17F295ACE1BB}" type="pres">
      <dgm:prSet presAssocID="{CEE0D57F-1CFB-4DA4-A0F6-A6E5F166FCC3}" presName="node" presStyleLbl="node1" presStyleIdx="3" presStyleCnt="5" custScaleX="132259" custScaleY="113651" custLinFactNeighborX="-4428" custLinFactNeighborY="-2786">
        <dgm:presLayoutVars>
          <dgm:bulletEnabled val="1"/>
        </dgm:presLayoutVars>
      </dgm:prSet>
      <dgm:spPr/>
      <dgm:t>
        <a:bodyPr/>
        <a:lstStyle/>
        <a:p>
          <a:endParaRPr lang="en-US"/>
        </a:p>
      </dgm:t>
    </dgm:pt>
    <dgm:pt modelId="{47AB4A71-4FAB-4650-A8C9-F2F85C5F55A2}" type="pres">
      <dgm:prSet presAssocID="{58F7844C-36BA-4376-9E6F-46B3200B709A}" presName="sibTrans" presStyleCnt="0"/>
      <dgm:spPr/>
    </dgm:pt>
    <dgm:pt modelId="{819794E9-EB43-4189-A22A-F1DDE91D2A61}" type="pres">
      <dgm:prSet presAssocID="{92F95896-D4D0-4F40-B97E-DB48ABAB594B}" presName="node" presStyleLbl="node1" presStyleIdx="4" presStyleCnt="5" custScaleX="133725" custScaleY="124422">
        <dgm:presLayoutVars>
          <dgm:bulletEnabled val="1"/>
        </dgm:presLayoutVars>
      </dgm:prSet>
      <dgm:spPr/>
      <dgm:t>
        <a:bodyPr/>
        <a:lstStyle/>
        <a:p>
          <a:endParaRPr lang="en-US"/>
        </a:p>
      </dgm:t>
    </dgm:pt>
  </dgm:ptLst>
  <dgm:cxnLst>
    <dgm:cxn modelId="{E2EAEB52-E899-458E-828F-D36E77B75ED3}" srcId="{1F8DFC38-4011-491F-80B6-D775A7AD1FA4}" destId="{CEE0D57F-1CFB-4DA4-A0F6-A6E5F166FCC3}" srcOrd="3" destOrd="0" parTransId="{8B9A5D9F-41FF-4E73-9358-CB41D6943BFF}" sibTransId="{58F7844C-36BA-4376-9E6F-46B3200B709A}"/>
    <dgm:cxn modelId="{C57E3E0B-3ABE-485B-8507-3500205A3FB8}" type="presOf" srcId="{CEE0D57F-1CFB-4DA4-A0F6-A6E5F166FCC3}" destId="{A5FE6C1D-CE97-439E-9DF0-17F295ACE1BB}" srcOrd="0" destOrd="0" presId="urn:microsoft.com/office/officeart/2005/8/layout/default"/>
    <dgm:cxn modelId="{E1ABB005-979C-401B-BE5C-D51FF010FE9F}" srcId="{1F8DFC38-4011-491F-80B6-D775A7AD1FA4}" destId="{1C3B26AE-F525-4D8F-A66E-56E70881DC68}" srcOrd="2" destOrd="0" parTransId="{FCE3E893-5DED-4B06-969D-B59FD8B3B962}" sibTransId="{A95851B0-EC34-449D-9DC2-2FBE0290AA5A}"/>
    <dgm:cxn modelId="{D997FF60-A009-436A-B6A5-716F5919A525}" type="presOf" srcId="{1F8DFC38-4011-491F-80B6-D775A7AD1FA4}" destId="{EC58EB05-7CF3-4FBD-BE0F-CC95DC4BA337}" srcOrd="0" destOrd="0" presId="urn:microsoft.com/office/officeart/2005/8/layout/default"/>
    <dgm:cxn modelId="{F67C7B8A-74DE-4C2F-B401-CAD84539A48C}" type="presOf" srcId="{92F95896-D4D0-4F40-B97E-DB48ABAB594B}" destId="{819794E9-EB43-4189-A22A-F1DDE91D2A61}" srcOrd="0" destOrd="0" presId="urn:microsoft.com/office/officeart/2005/8/layout/default"/>
    <dgm:cxn modelId="{E69027A2-CBE4-4DC6-8147-19CC3DAD473F}" type="presOf" srcId="{1C3B26AE-F525-4D8F-A66E-56E70881DC68}" destId="{FCFF7100-6820-4CA9-85F1-5A7CD6525302}" srcOrd="0" destOrd="0" presId="urn:microsoft.com/office/officeart/2005/8/layout/default"/>
    <dgm:cxn modelId="{C319F9D8-5994-41B4-9478-46B72D09A0C5}" type="presOf" srcId="{2CEEF905-7FA1-45F4-84E3-B087C9C20D9F}" destId="{F06C84D2-41A4-4781-BD0C-15054609AFAE}" srcOrd="0" destOrd="0" presId="urn:microsoft.com/office/officeart/2005/8/layout/default"/>
    <dgm:cxn modelId="{2A18E600-6394-4D3D-9AC3-A415E7601457}" srcId="{1F8DFC38-4011-491F-80B6-D775A7AD1FA4}" destId="{2CEEF905-7FA1-45F4-84E3-B087C9C20D9F}" srcOrd="0" destOrd="0" parTransId="{1CA6CBE7-7510-4783-ADC1-8365D1764851}" sibTransId="{BB9636A0-2049-4C6F-AFC8-91AA788B2142}"/>
    <dgm:cxn modelId="{B6EC2B1C-AD59-41FA-ABF2-6F2818448243}" srcId="{1F8DFC38-4011-491F-80B6-D775A7AD1FA4}" destId="{594772F1-0946-4BD9-A1D7-88BE954EC979}" srcOrd="1" destOrd="0" parTransId="{4D237E67-0873-49B3-9520-598428CCEBD9}" sibTransId="{900B0DDB-FC1E-40C5-A777-7AD0151B0A9F}"/>
    <dgm:cxn modelId="{1128B9D2-1DD6-491E-BE77-50EEEAF49752}" type="presOf" srcId="{594772F1-0946-4BD9-A1D7-88BE954EC979}" destId="{B5946ECE-6F81-432E-9002-896F8A0B3129}" srcOrd="0" destOrd="0" presId="urn:microsoft.com/office/officeart/2005/8/layout/default"/>
    <dgm:cxn modelId="{361D38CC-125A-4FA3-BC33-96B34663B9DA}" srcId="{1F8DFC38-4011-491F-80B6-D775A7AD1FA4}" destId="{92F95896-D4D0-4F40-B97E-DB48ABAB594B}" srcOrd="4" destOrd="0" parTransId="{58FB383E-1D6E-406C-890D-CDDD9972CEAF}" sibTransId="{CF475BDE-7ADF-476B-9FF2-C73C200B22DD}"/>
    <dgm:cxn modelId="{FC733F01-80C6-4BB2-B680-DF81904A61A5}" type="presParOf" srcId="{EC58EB05-7CF3-4FBD-BE0F-CC95DC4BA337}" destId="{F06C84D2-41A4-4781-BD0C-15054609AFAE}" srcOrd="0" destOrd="0" presId="urn:microsoft.com/office/officeart/2005/8/layout/default"/>
    <dgm:cxn modelId="{5081DAA3-8E5A-4EE9-9BDF-3F380AD09806}" type="presParOf" srcId="{EC58EB05-7CF3-4FBD-BE0F-CC95DC4BA337}" destId="{A0BEFFAC-A359-4BD9-BAF0-05E2C7044384}" srcOrd="1" destOrd="0" presId="urn:microsoft.com/office/officeart/2005/8/layout/default"/>
    <dgm:cxn modelId="{5BECA0BF-6F03-4DCF-ADA3-5DE3CE1F7C23}" type="presParOf" srcId="{EC58EB05-7CF3-4FBD-BE0F-CC95DC4BA337}" destId="{B5946ECE-6F81-432E-9002-896F8A0B3129}" srcOrd="2" destOrd="0" presId="urn:microsoft.com/office/officeart/2005/8/layout/default"/>
    <dgm:cxn modelId="{FE8125EA-DF24-4570-840A-6EABDCD35B88}" type="presParOf" srcId="{EC58EB05-7CF3-4FBD-BE0F-CC95DC4BA337}" destId="{BEC388A8-2507-4FB9-9A7D-0DD3FC23A1D1}" srcOrd="3" destOrd="0" presId="urn:microsoft.com/office/officeart/2005/8/layout/default"/>
    <dgm:cxn modelId="{0250DD9A-1FE6-4474-9C50-0C7C9EB405D6}" type="presParOf" srcId="{EC58EB05-7CF3-4FBD-BE0F-CC95DC4BA337}" destId="{FCFF7100-6820-4CA9-85F1-5A7CD6525302}" srcOrd="4" destOrd="0" presId="urn:microsoft.com/office/officeart/2005/8/layout/default"/>
    <dgm:cxn modelId="{4F4B88DD-10DD-499B-98FB-BE45F1CBC728}" type="presParOf" srcId="{EC58EB05-7CF3-4FBD-BE0F-CC95DC4BA337}" destId="{D5D7C5FD-E55B-40DA-9B09-4D94865CDF69}" srcOrd="5" destOrd="0" presId="urn:microsoft.com/office/officeart/2005/8/layout/default"/>
    <dgm:cxn modelId="{81F79563-82F1-42AA-9D45-BCE8C1B0F5C0}" type="presParOf" srcId="{EC58EB05-7CF3-4FBD-BE0F-CC95DC4BA337}" destId="{A5FE6C1D-CE97-439E-9DF0-17F295ACE1BB}" srcOrd="6" destOrd="0" presId="urn:microsoft.com/office/officeart/2005/8/layout/default"/>
    <dgm:cxn modelId="{2C30E87D-7D03-4919-B43F-D4F83B466772}" type="presParOf" srcId="{EC58EB05-7CF3-4FBD-BE0F-CC95DC4BA337}" destId="{47AB4A71-4FAB-4650-A8C9-F2F85C5F55A2}" srcOrd="7" destOrd="0" presId="urn:microsoft.com/office/officeart/2005/8/layout/default"/>
    <dgm:cxn modelId="{365807F6-8EAF-4C96-B141-AC52BD1D069C}" type="presParOf" srcId="{EC58EB05-7CF3-4FBD-BE0F-CC95DC4BA337}" destId="{819794E9-EB43-4189-A22A-F1DDE91D2A61}" srcOrd="8"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EAB68150-16AF-4903-884C-B95B07C96D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315A9D-477E-462C-8C9B-20277B6632BC}">
      <dgm:prSet phldrT="[Text]" custT="1"/>
      <dgm:spPr/>
      <dgm:t>
        <a:bodyPr/>
        <a:lstStyle/>
        <a:p>
          <a:endParaRPr lang="en-US" sz="1200" b="1" dirty="0"/>
        </a:p>
      </dgm:t>
    </dgm:pt>
    <dgm:pt modelId="{1F31487E-BD8B-4DC9-AB23-2012DDA33066}" type="parTrans" cxnId="{533AE1D1-B0E3-40DF-BE79-CC8CEA5F677D}">
      <dgm:prSet/>
      <dgm:spPr/>
      <dgm:t>
        <a:bodyPr/>
        <a:lstStyle/>
        <a:p>
          <a:endParaRPr lang="en-US"/>
        </a:p>
      </dgm:t>
    </dgm:pt>
    <dgm:pt modelId="{34258DD4-D7FB-4FC0-8076-F2DB6BAA56FA}" type="sibTrans" cxnId="{533AE1D1-B0E3-40DF-BE79-CC8CEA5F677D}">
      <dgm:prSet/>
      <dgm:spPr/>
      <dgm:t>
        <a:bodyPr/>
        <a:lstStyle/>
        <a:p>
          <a:endParaRPr lang="en-US"/>
        </a:p>
      </dgm:t>
    </dgm:pt>
    <dgm:pt modelId="{195397BF-E33C-4340-ACF9-4BDE790004AF}">
      <dgm:prSet phldrT="[Text]" phldr="1"/>
      <dgm:spPr/>
      <dgm:t>
        <a:bodyPr/>
        <a:lstStyle/>
        <a:p>
          <a:endParaRPr lang="en-US" dirty="0"/>
        </a:p>
      </dgm:t>
    </dgm:pt>
    <dgm:pt modelId="{2DF6C6F2-3E25-4BBA-B6EC-93E4A733CD36}" type="parTrans" cxnId="{3030F9D5-4E0E-4CD1-ABEF-D86BD0E9EA36}">
      <dgm:prSet/>
      <dgm:spPr/>
      <dgm:t>
        <a:bodyPr/>
        <a:lstStyle/>
        <a:p>
          <a:endParaRPr lang="en-US"/>
        </a:p>
      </dgm:t>
    </dgm:pt>
    <dgm:pt modelId="{483486E2-B7BE-4F30-99C7-BF90DE889242}" type="sibTrans" cxnId="{3030F9D5-4E0E-4CD1-ABEF-D86BD0E9EA36}">
      <dgm:prSet/>
      <dgm:spPr/>
      <dgm:t>
        <a:bodyPr/>
        <a:lstStyle/>
        <a:p>
          <a:endParaRPr lang="en-US"/>
        </a:p>
      </dgm:t>
    </dgm:pt>
    <dgm:pt modelId="{503AA5B0-3F4B-40F2-A973-0D6FB3215330}">
      <dgm:prSet phldrT="[Text]" custT="1"/>
      <dgm:spPr>
        <a:blipFill rotWithShape="0">
          <a:blip xmlns:r="http://schemas.openxmlformats.org/officeDocument/2006/relationships" r:embed="rId1"/>
          <a:tile tx="0" ty="0" sx="100000" sy="100000" flip="none" algn="tl"/>
        </a:blipFill>
      </dgm:spPr>
      <dgm:t>
        <a:bodyPr/>
        <a:lstStyle/>
        <a:p>
          <a:r>
            <a:rPr lang="en-US" sz="1600" b="1" dirty="0" smtClean="0"/>
            <a:t>Now the burning issue the healthcare industry faces across the globe is “Reducing the Attrition and retaining the skilled and experienced Nursing staff”, and India is no exception to it</a:t>
          </a:r>
          <a:r>
            <a:rPr lang="en-US" sz="1600" dirty="0" smtClean="0"/>
            <a:t>. </a:t>
          </a:r>
          <a:endParaRPr lang="en-US" sz="1600" b="1" dirty="0"/>
        </a:p>
      </dgm:t>
    </dgm:pt>
    <dgm:pt modelId="{CABD490C-553F-46BC-93B8-41625F89A490}" type="parTrans" cxnId="{2123754E-05D7-4149-A5F0-22128E5067D5}">
      <dgm:prSet/>
      <dgm:spPr/>
      <dgm:t>
        <a:bodyPr/>
        <a:lstStyle/>
        <a:p>
          <a:endParaRPr lang="en-US"/>
        </a:p>
      </dgm:t>
    </dgm:pt>
    <dgm:pt modelId="{C2DF99A2-0CCC-47AA-B34D-C47F32844115}" type="sibTrans" cxnId="{2123754E-05D7-4149-A5F0-22128E5067D5}">
      <dgm:prSet/>
      <dgm:spPr/>
      <dgm:t>
        <a:bodyPr/>
        <a:lstStyle/>
        <a:p>
          <a:endParaRPr lang="en-US"/>
        </a:p>
      </dgm:t>
    </dgm:pt>
    <dgm:pt modelId="{31039A3E-8AEA-4EAD-93A3-B8A0B6EB3432}">
      <dgm:prSet phldrT="[Text]" custT="1"/>
      <dgm: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dgm:spPr>
      <dgm:t>
        <a:bodyPr/>
        <a:lstStyle/>
        <a:p>
          <a:r>
            <a:rPr lang="en-IN" sz="1600" b="1" dirty="0" smtClean="0"/>
            <a:t>The current study </a:t>
          </a:r>
          <a:r>
            <a:rPr lang="en-IN" sz="1600" b="1" dirty="0" smtClean="0"/>
            <a:t>was </a:t>
          </a:r>
          <a:r>
            <a:rPr lang="en-IN" sz="1600" b="1" dirty="0" smtClean="0"/>
            <a:t>undertaken to analyse the reason for attrition and strategies for retention among staff nurses working in a Delhi based hospital</a:t>
          </a:r>
          <a:endParaRPr lang="en-US" sz="1600" b="1" dirty="0"/>
        </a:p>
      </dgm:t>
    </dgm:pt>
    <dgm:pt modelId="{F0501FD2-CD1B-45DC-9E4B-086BCEC347DD}" type="parTrans" cxnId="{2378DEB0-DDC1-481F-BBB8-9B71EA553F29}">
      <dgm:prSet/>
      <dgm:spPr/>
      <dgm:t>
        <a:bodyPr/>
        <a:lstStyle/>
        <a:p>
          <a:endParaRPr lang="en-US"/>
        </a:p>
      </dgm:t>
    </dgm:pt>
    <dgm:pt modelId="{955016AD-DB0C-4120-A6B6-378A3679D76C}" type="sibTrans" cxnId="{2378DEB0-DDC1-481F-BBB8-9B71EA553F29}">
      <dgm:prSet/>
      <dgm:spPr/>
      <dgm:t>
        <a:bodyPr/>
        <a:lstStyle/>
        <a:p>
          <a:endParaRPr lang="en-US"/>
        </a:p>
      </dgm:t>
    </dgm:pt>
    <dgm:pt modelId="{B4E5870B-7FD2-4882-AB24-83214DF7CDD8}">
      <dgm:prSet custT="1"/>
      <dgm:spPr>
        <a:blipFill rotWithShape="0">
          <a:blip xmlns:r="http://schemas.openxmlformats.org/officeDocument/2006/relationships" r:embed="rId2"/>
          <a:tile tx="0" ty="0" sx="100000" sy="100000" flip="none" algn="tl"/>
        </a:blipFill>
      </dgm:spPr>
      <dgm:t>
        <a:bodyPr/>
        <a:lstStyle/>
        <a:p>
          <a:r>
            <a:rPr lang="en-US" sz="1600" b="1" dirty="0" smtClean="0"/>
            <a:t>Only in a setting where a patient receives individualized, human-to-human care can human suffering be healed, and this is where a nurse excels.</a:t>
          </a:r>
          <a:endParaRPr lang="en-US" sz="1600" b="1" dirty="0"/>
        </a:p>
      </dgm:t>
    </dgm:pt>
    <dgm:pt modelId="{65915A50-52FC-4FE3-BBE5-490507ECDFE8}" type="parTrans" cxnId="{D54F6710-AA29-4090-B663-EDE4F3F95873}">
      <dgm:prSet/>
      <dgm:spPr/>
      <dgm:t>
        <a:bodyPr/>
        <a:lstStyle/>
        <a:p>
          <a:endParaRPr lang="en-US"/>
        </a:p>
      </dgm:t>
    </dgm:pt>
    <dgm:pt modelId="{1B7256FE-0971-45EE-938F-5169E606A5BB}" type="sibTrans" cxnId="{D54F6710-AA29-4090-B663-EDE4F3F95873}">
      <dgm:prSet/>
      <dgm:spPr/>
      <dgm:t>
        <a:bodyPr/>
        <a:lstStyle/>
        <a:p>
          <a:endParaRPr lang="en-US"/>
        </a:p>
      </dgm:t>
    </dgm:pt>
    <dgm:pt modelId="{B7F77471-8685-4543-B66F-441E2B84C7B4}" type="pres">
      <dgm:prSet presAssocID="{EAB68150-16AF-4903-884C-B95B07C96D6C}" presName="linear" presStyleCnt="0">
        <dgm:presLayoutVars>
          <dgm:animLvl val="lvl"/>
          <dgm:resizeHandles val="exact"/>
        </dgm:presLayoutVars>
      </dgm:prSet>
      <dgm:spPr/>
      <dgm:t>
        <a:bodyPr/>
        <a:lstStyle/>
        <a:p>
          <a:endParaRPr lang="en-US"/>
        </a:p>
      </dgm:t>
    </dgm:pt>
    <dgm:pt modelId="{1F5017CE-D2DF-4CA1-8FB7-ABCA73590802}" type="pres">
      <dgm:prSet presAssocID="{B4315A9D-477E-462C-8C9B-20277B6632BC}" presName="parentText" presStyleLbl="node1" presStyleIdx="0" presStyleCnt="3" custFlipVert="1" custScaleY="5142">
        <dgm:presLayoutVars>
          <dgm:chMax val="0"/>
          <dgm:bulletEnabled val="1"/>
        </dgm:presLayoutVars>
      </dgm:prSet>
      <dgm:spPr/>
      <dgm:t>
        <a:bodyPr/>
        <a:lstStyle/>
        <a:p>
          <a:endParaRPr lang="en-US"/>
        </a:p>
      </dgm:t>
    </dgm:pt>
    <dgm:pt modelId="{70310EB8-8C6B-43AA-9293-D9D830A0C09E}" type="pres">
      <dgm:prSet presAssocID="{B4315A9D-477E-462C-8C9B-20277B6632BC}" presName="childText" presStyleLbl="revTx" presStyleIdx="0" presStyleCnt="2" custFlipVert="1" custScaleY="645817">
        <dgm:presLayoutVars>
          <dgm:bulletEnabled val="1"/>
        </dgm:presLayoutVars>
      </dgm:prSet>
      <dgm:spPr/>
      <dgm:t>
        <a:bodyPr/>
        <a:lstStyle/>
        <a:p>
          <a:endParaRPr lang="en-US"/>
        </a:p>
      </dgm:t>
    </dgm:pt>
    <dgm:pt modelId="{526A719F-9D44-4D2B-A5C5-3D8D6C3CD802}" type="pres">
      <dgm:prSet presAssocID="{B4E5870B-7FD2-4882-AB24-83214DF7CDD8}" presName="parentText" presStyleLbl="node1" presStyleIdx="1" presStyleCnt="3" custLinFactY="-97015" custLinFactNeighborX="-391" custLinFactNeighborY="-100000">
        <dgm:presLayoutVars>
          <dgm:chMax val="0"/>
          <dgm:bulletEnabled val="1"/>
        </dgm:presLayoutVars>
      </dgm:prSet>
      <dgm:spPr/>
      <dgm:t>
        <a:bodyPr/>
        <a:lstStyle/>
        <a:p>
          <a:endParaRPr lang="en-US"/>
        </a:p>
      </dgm:t>
    </dgm:pt>
    <dgm:pt modelId="{F03C68D6-FB9C-42E1-A618-4B130647EC6F}" type="pres">
      <dgm:prSet presAssocID="{1B7256FE-0971-45EE-938F-5169E606A5BB}" presName="spacer" presStyleCnt="0"/>
      <dgm:spPr/>
    </dgm:pt>
    <dgm:pt modelId="{0303A026-5E3F-4D30-BC66-8F3A346C47C9}" type="pres">
      <dgm:prSet presAssocID="{503AA5B0-3F4B-40F2-A973-0D6FB3215330}" presName="parentText" presStyleLbl="node1" presStyleIdx="2" presStyleCnt="3" custLinFactNeighborX="-391" custLinFactNeighborY="-72829">
        <dgm:presLayoutVars>
          <dgm:chMax val="0"/>
          <dgm:bulletEnabled val="1"/>
        </dgm:presLayoutVars>
      </dgm:prSet>
      <dgm:spPr/>
      <dgm:t>
        <a:bodyPr/>
        <a:lstStyle/>
        <a:p>
          <a:endParaRPr lang="en-US"/>
        </a:p>
      </dgm:t>
    </dgm:pt>
    <dgm:pt modelId="{A858DE8E-F3D9-42A0-9C04-50DE06B65659}" type="pres">
      <dgm:prSet presAssocID="{503AA5B0-3F4B-40F2-A973-0D6FB3215330}" presName="childText" presStyleLbl="revTx" presStyleIdx="1" presStyleCnt="2" custScaleY="150287" custLinFactY="52926" custLinFactNeighborX="-391" custLinFactNeighborY="100000">
        <dgm:presLayoutVars>
          <dgm:bulletEnabled val="1"/>
        </dgm:presLayoutVars>
      </dgm:prSet>
      <dgm:spPr/>
      <dgm:t>
        <a:bodyPr/>
        <a:lstStyle/>
        <a:p>
          <a:endParaRPr lang="en-US"/>
        </a:p>
      </dgm:t>
    </dgm:pt>
  </dgm:ptLst>
  <dgm:cxnLst>
    <dgm:cxn modelId="{D54F6710-AA29-4090-B663-EDE4F3F95873}" srcId="{EAB68150-16AF-4903-884C-B95B07C96D6C}" destId="{B4E5870B-7FD2-4882-AB24-83214DF7CDD8}" srcOrd="1" destOrd="0" parTransId="{65915A50-52FC-4FE3-BBE5-490507ECDFE8}" sibTransId="{1B7256FE-0971-45EE-938F-5169E606A5BB}"/>
    <dgm:cxn modelId="{2123754E-05D7-4149-A5F0-22128E5067D5}" srcId="{EAB68150-16AF-4903-884C-B95B07C96D6C}" destId="{503AA5B0-3F4B-40F2-A973-0D6FB3215330}" srcOrd="2" destOrd="0" parTransId="{CABD490C-553F-46BC-93B8-41625F89A490}" sibTransId="{C2DF99A2-0CCC-47AA-B34D-C47F32844115}"/>
    <dgm:cxn modelId="{ACF22249-7442-4795-8578-B7EB2412BB80}" type="presOf" srcId="{B4E5870B-7FD2-4882-AB24-83214DF7CDD8}" destId="{526A719F-9D44-4D2B-A5C5-3D8D6C3CD802}" srcOrd="0" destOrd="0" presId="urn:microsoft.com/office/officeart/2005/8/layout/vList2"/>
    <dgm:cxn modelId="{B86449C6-D8ED-42CF-9DDC-83C2B5210D11}" type="presOf" srcId="{503AA5B0-3F4B-40F2-A973-0D6FB3215330}" destId="{0303A026-5E3F-4D30-BC66-8F3A346C47C9}" srcOrd="0" destOrd="0" presId="urn:microsoft.com/office/officeart/2005/8/layout/vList2"/>
    <dgm:cxn modelId="{8C0C44DB-86D7-460D-BF8E-9DCB6D402F04}" type="presOf" srcId="{195397BF-E33C-4340-ACF9-4BDE790004AF}" destId="{70310EB8-8C6B-43AA-9293-D9D830A0C09E}" srcOrd="0" destOrd="0" presId="urn:microsoft.com/office/officeart/2005/8/layout/vList2"/>
    <dgm:cxn modelId="{7218EEEB-70FB-4C40-B8D7-5B1CCCD42A04}" type="presOf" srcId="{B4315A9D-477E-462C-8C9B-20277B6632BC}" destId="{1F5017CE-D2DF-4CA1-8FB7-ABCA73590802}" srcOrd="0" destOrd="0" presId="urn:microsoft.com/office/officeart/2005/8/layout/vList2"/>
    <dgm:cxn modelId="{533AE1D1-B0E3-40DF-BE79-CC8CEA5F677D}" srcId="{EAB68150-16AF-4903-884C-B95B07C96D6C}" destId="{B4315A9D-477E-462C-8C9B-20277B6632BC}" srcOrd="0" destOrd="0" parTransId="{1F31487E-BD8B-4DC9-AB23-2012DDA33066}" sibTransId="{34258DD4-D7FB-4FC0-8076-F2DB6BAA56FA}"/>
    <dgm:cxn modelId="{2378DEB0-DDC1-481F-BBB8-9B71EA553F29}" srcId="{503AA5B0-3F4B-40F2-A973-0D6FB3215330}" destId="{31039A3E-8AEA-4EAD-93A3-B8A0B6EB3432}" srcOrd="0" destOrd="0" parTransId="{F0501FD2-CD1B-45DC-9E4B-086BCEC347DD}" sibTransId="{955016AD-DB0C-4120-A6B6-378A3679D76C}"/>
    <dgm:cxn modelId="{76F2F4F4-FA35-4346-AD19-F3CB577A9D25}" type="presOf" srcId="{EAB68150-16AF-4903-884C-B95B07C96D6C}" destId="{B7F77471-8685-4543-B66F-441E2B84C7B4}" srcOrd="0" destOrd="0" presId="urn:microsoft.com/office/officeart/2005/8/layout/vList2"/>
    <dgm:cxn modelId="{AE58DC4E-6845-494D-941A-15DF166FD8D4}" type="presOf" srcId="{31039A3E-8AEA-4EAD-93A3-B8A0B6EB3432}" destId="{A858DE8E-F3D9-42A0-9C04-50DE06B65659}" srcOrd="0" destOrd="0" presId="urn:microsoft.com/office/officeart/2005/8/layout/vList2"/>
    <dgm:cxn modelId="{3030F9D5-4E0E-4CD1-ABEF-D86BD0E9EA36}" srcId="{B4315A9D-477E-462C-8C9B-20277B6632BC}" destId="{195397BF-E33C-4340-ACF9-4BDE790004AF}" srcOrd="0" destOrd="0" parTransId="{2DF6C6F2-3E25-4BBA-B6EC-93E4A733CD36}" sibTransId="{483486E2-B7BE-4F30-99C7-BF90DE889242}"/>
    <dgm:cxn modelId="{AF3186BA-450F-4974-8FB3-305843FDE389}" type="presParOf" srcId="{B7F77471-8685-4543-B66F-441E2B84C7B4}" destId="{1F5017CE-D2DF-4CA1-8FB7-ABCA73590802}" srcOrd="0" destOrd="0" presId="urn:microsoft.com/office/officeart/2005/8/layout/vList2"/>
    <dgm:cxn modelId="{E8576084-FDC1-4EAE-AAC8-71313C05F15A}" type="presParOf" srcId="{B7F77471-8685-4543-B66F-441E2B84C7B4}" destId="{70310EB8-8C6B-43AA-9293-D9D830A0C09E}" srcOrd="1" destOrd="0" presId="urn:microsoft.com/office/officeart/2005/8/layout/vList2"/>
    <dgm:cxn modelId="{5EEC1156-DD80-4D4F-81F7-A2BA138700C6}" type="presParOf" srcId="{B7F77471-8685-4543-B66F-441E2B84C7B4}" destId="{526A719F-9D44-4D2B-A5C5-3D8D6C3CD802}" srcOrd="2" destOrd="0" presId="urn:microsoft.com/office/officeart/2005/8/layout/vList2"/>
    <dgm:cxn modelId="{87B23A2F-D6A4-4B65-A93F-CF07773EAC17}" type="presParOf" srcId="{B7F77471-8685-4543-B66F-441E2B84C7B4}" destId="{F03C68D6-FB9C-42E1-A618-4B130647EC6F}" srcOrd="3" destOrd="0" presId="urn:microsoft.com/office/officeart/2005/8/layout/vList2"/>
    <dgm:cxn modelId="{4659939F-3C6E-449A-8F26-C7E91D6EF291}" type="presParOf" srcId="{B7F77471-8685-4543-B66F-441E2B84C7B4}" destId="{0303A026-5E3F-4D30-BC66-8F3A346C47C9}" srcOrd="4" destOrd="0" presId="urn:microsoft.com/office/officeart/2005/8/layout/vList2"/>
    <dgm:cxn modelId="{BEEC2C11-909D-44EA-B176-C4B588DCB230}" type="presParOf" srcId="{B7F77471-8685-4543-B66F-441E2B84C7B4}" destId="{A858DE8E-F3D9-42A0-9C04-50DE06B65659}" srcOrd="5"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EA3987FE-48EA-4458-BDEF-A85D137671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ADAD8FE-65EC-4883-A785-E07F5F32F085}">
      <dgm:prSet phldrT="[Text]" custT="1"/>
      <dgm:spPr>
        <a:solidFill>
          <a:srgbClr val="92D050"/>
        </a:solidFill>
      </dgm:spPr>
      <dgm:t>
        <a:bodyPr/>
        <a:lstStyle/>
        <a:p>
          <a:r>
            <a:rPr lang="en-US" sz="1600" b="1" dirty="0" smtClean="0"/>
            <a:t>To gather information on possible reasons of attrition in the hospital from the perspectives of existing (incoming)employees (</a:t>
          </a:r>
          <a:r>
            <a:rPr lang="en-US" sz="1600" b="1" dirty="0" err="1" smtClean="0"/>
            <a:t>feedforward</a:t>
          </a:r>
          <a:r>
            <a:rPr lang="en-US" sz="1600" b="1" dirty="0" smtClean="0"/>
            <a:t>) and leaving employees (feedback)</a:t>
          </a:r>
          <a:endParaRPr lang="en-US" sz="1600" b="1" dirty="0"/>
        </a:p>
      </dgm:t>
    </dgm:pt>
    <dgm:pt modelId="{1913AD22-6383-4BAE-B6BE-EE963ECA0DAD}" type="parTrans" cxnId="{FF33DB5D-F818-407F-8EA7-331D68208811}">
      <dgm:prSet/>
      <dgm:spPr/>
      <dgm:t>
        <a:bodyPr/>
        <a:lstStyle/>
        <a:p>
          <a:endParaRPr lang="en-US"/>
        </a:p>
      </dgm:t>
    </dgm:pt>
    <dgm:pt modelId="{9F348191-7B90-4532-8490-C72C318CD40E}" type="sibTrans" cxnId="{FF33DB5D-F818-407F-8EA7-331D68208811}">
      <dgm:prSet/>
      <dgm:spPr/>
      <dgm:t>
        <a:bodyPr/>
        <a:lstStyle/>
        <a:p>
          <a:endParaRPr lang="en-US"/>
        </a:p>
      </dgm:t>
    </dgm:pt>
    <dgm:pt modelId="{2C5CAE7E-D029-4EB6-A59A-200939AB25FB}">
      <dgm:prSet phldrT="[Text]" custT="1"/>
      <dgm:spPr>
        <a:solidFill>
          <a:schemeClr val="accent4"/>
        </a:solidFill>
      </dgm:spPr>
      <dgm:t>
        <a:bodyPr/>
        <a:lstStyle/>
        <a:p>
          <a:r>
            <a:rPr lang="en-US" sz="1600" b="1" dirty="0" smtClean="0"/>
            <a:t>To determine the socio-demographic variables associated with attrition rates</a:t>
          </a:r>
          <a:endParaRPr lang="en-US" sz="1600" b="1" dirty="0"/>
        </a:p>
      </dgm:t>
    </dgm:pt>
    <dgm:pt modelId="{ACD0DA83-77BC-48C4-BB4B-2EA2AFC211D1}" type="parTrans" cxnId="{CC892AA5-80E3-47C3-B6A4-E11C01B4A212}">
      <dgm:prSet/>
      <dgm:spPr/>
      <dgm:t>
        <a:bodyPr/>
        <a:lstStyle/>
        <a:p>
          <a:endParaRPr lang="en-US"/>
        </a:p>
      </dgm:t>
    </dgm:pt>
    <dgm:pt modelId="{E53F2BC2-DB8E-4D32-A3B5-6542568AAB66}" type="sibTrans" cxnId="{CC892AA5-80E3-47C3-B6A4-E11C01B4A212}">
      <dgm:prSet/>
      <dgm:spPr/>
      <dgm:t>
        <a:bodyPr/>
        <a:lstStyle/>
        <a:p>
          <a:endParaRPr lang="en-US"/>
        </a:p>
      </dgm:t>
    </dgm:pt>
    <dgm:pt modelId="{7A2EA36F-8DB9-451C-989B-0F78836554B6}">
      <dgm:prSet phldrT="[Text]" custT="1"/>
      <dgm:spPr>
        <a:solidFill>
          <a:schemeClr val="accent5">
            <a:lumMod val="75000"/>
          </a:schemeClr>
        </a:solidFill>
      </dgm:spPr>
      <dgm:t>
        <a:bodyPr/>
        <a:lstStyle/>
        <a:p>
          <a:r>
            <a:rPr lang="en-US" sz="1600" b="1" dirty="0" smtClean="0"/>
            <a:t>To identify the measures implemented by the organization to increase employee satisfaction</a:t>
          </a:r>
          <a:r>
            <a:rPr lang="en-US" sz="1400" dirty="0" smtClean="0"/>
            <a:t>.</a:t>
          </a:r>
          <a:endParaRPr lang="en-US" sz="1400" dirty="0"/>
        </a:p>
      </dgm:t>
    </dgm:pt>
    <dgm:pt modelId="{638B9886-7017-47BE-90C4-77343499349E}" type="parTrans" cxnId="{8A893B7B-3B55-4FEB-AA99-4EB3BFF88E02}">
      <dgm:prSet/>
      <dgm:spPr/>
      <dgm:t>
        <a:bodyPr/>
        <a:lstStyle/>
        <a:p>
          <a:endParaRPr lang="en-US"/>
        </a:p>
      </dgm:t>
    </dgm:pt>
    <dgm:pt modelId="{2CBB2803-5017-4E8E-8451-B9090B88E589}" type="sibTrans" cxnId="{8A893B7B-3B55-4FEB-AA99-4EB3BFF88E02}">
      <dgm:prSet/>
      <dgm:spPr/>
      <dgm:t>
        <a:bodyPr/>
        <a:lstStyle/>
        <a:p>
          <a:endParaRPr lang="en-US"/>
        </a:p>
      </dgm:t>
    </dgm:pt>
    <dgm:pt modelId="{63D9D73C-6895-4234-B0F7-3CCCAD0AF670}" type="pres">
      <dgm:prSet presAssocID="{EA3987FE-48EA-4458-BDEF-A85D1376715E}" presName="linear" presStyleCnt="0">
        <dgm:presLayoutVars>
          <dgm:dir/>
          <dgm:animLvl val="lvl"/>
          <dgm:resizeHandles val="exact"/>
        </dgm:presLayoutVars>
      </dgm:prSet>
      <dgm:spPr/>
      <dgm:t>
        <a:bodyPr/>
        <a:lstStyle/>
        <a:p>
          <a:endParaRPr lang="en-US"/>
        </a:p>
      </dgm:t>
    </dgm:pt>
    <dgm:pt modelId="{11C360B3-4C54-4A05-9CEC-3F1B3981756D}" type="pres">
      <dgm:prSet presAssocID="{BADAD8FE-65EC-4883-A785-E07F5F32F085}" presName="parentLin" presStyleCnt="0"/>
      <dgm:spPr/>
    </dgm:pt>
    <dgm:pt modelId="{A7020876-18F4-4E58-A240-14EEACABFFC0}" type="pres">
      <dgm:prSet presAssocID="{BADAD8FE-65EC-4883-A785-E07F5F32F085}" presName="parentLeftMargin" presStyleLbl="node1" presStyleIdx="0" presStyleCnt="3"/>
      <dgm:spPr/>
      <dgm:t>
        <a:bodyPr/>
        <a:lstStyle/>
        <a:p>
          <a:endParaRPr lang="en-US"/>
        </a:p>
      </dgm:t>
    </dgm:pt>
    <dgm:pt modelId="{7CBAC3A8-E28F-4681-9727-288FD476A9D7}" type="pres">
      <dgm:prSet presAssocID="{BADAD8FE-65EC-4883-A785-E07F5F32F085}" presName="parentText" presStyleLbl="node1" presStyleIdx="0" presStyleCnt="3" custLinFactNeighborX="17188" custLinFactNeighborY="14907">
        <dgm:presLayoutVars>
          <dgm:chMax val="0"/>
          <dgm:bulletEnabled val="1"/>
        </dgm:presLayoutVars>
      </dgm:prSet>
      <dgm:spPr/>
      <dgm:t>
        <a:bodyPr/>
        <a:lstStyle/>
        <a:p>
          <a:endParaRPr lang="en-US"/>
        </a:p>
      </dgm:t>
    </dgm:pt>
    <dgm:pt modelId="{09B28C56-3837-43C4-86C6-574E14C3FE94}" type="pres">
      <dgm:prSet presAssocID="{BADAD8FE-65EC-4883-A785-E07F5F32F085}" presName="negativeSpace" presStyleCnt="0"/>
      <dgm:spPr/>
    </dgm:pt>
    <dgm:pt modelId="{C864B539-3E83-4EB6-A866-C1579382D6A0}" type="pres">
      <dgm:prSet presAssocID="{BADAD8FE-65EC-4883-A785-E07F5F32F085}" presName="childText" presStyleLbl="conFgAcc1" presStyleIdx="0" presStyleCnt="3">
        <dgm:presLayoutVars>
          <dgm:bulletEnabled val="1"/>
        </dgm:presLayoutVars>
      </dgm:prSet>
      <dgm:spPr/>
    </dgm:pt>
    <dgm:pt modelId="{C6F70270-315A-4FE5-9F15-D2DCAC2DA544}" type="pres">
      <dgm:prSet presAssocID="{9F348191-7B90-4532-8490-C72C318CD40E}" presName="spaceBetweenRectangles" presStyleCnt="0"/>
      <dgm:spPr/>
    </dgm:pt>
    <dgm:pt modelId="{13F63253-44AC-4AC4-9220-BCFB8833080E}" type="pres">
      <dgm:prSet presAssocID="{2C5CAE7E-D029-4EB6-A59A-200939AB25FB}" presName="parentLin" presStyleCnt="0"/>
      <dgm:spPr/>
    </dgm:pt>
    <dgm:pt modelId="{C2CCA9A6-B37A-4436-A66C-EF193B31796F}" type="pres">
      <dgm:prSet presAssocID="{2C5CAE7E-D029-4EB6-A59A-200939AB25FB}" presName="parentLeftMargin" presStyleLbl="node1" presStyleIdx="0" presStyleCnt="3"/>
      <dgm:spPr/>
      <dgm:t>
        <a:bodyPr/>
        <a:lstStyle/>
        <a:p>
          <a:endParaRPr lang="en-US"/>
        </a:p>
      </dgm:t>
    </dgm:pt>
    <dgm:pt modelId="{0996CCA7-32FF-48A9-8393-9FC1337A10E4}" type="pres">
      <dgm:prSet presAssocID="{2C5CAE7E-D029-4EB6-A59A-200939AB25FB}" presName="parentText" presStyleLbl="node1" presStyleIdx="1" presStyleCnt="3">
        <dgm:presLayoutVars>
          <dgm:chMax val="0"/>
          <dgm:bulletEnabled val="1"/>
        </dgm:presLayoutVars>
      </dgm:prSet>
      <dgm:spPr/>
      <dgm:t>
        <a:bodyPr/>
        <a:lstStyle/>
        <a:p>
          <a:endParaRPr lang="en-US"/>
        </a:p>
      </dgm:t>
    </dgm:pt>
    <dgm:pt modelId="{CA8D8087-95FD-4ED2-B58C-FE43ADFDC19C}" type="pres">
      <dgm:prSet presAssocID="{2C5CAE7E-D029-4EB6-A59A-200939AB25FB}" presName="negativeSpace" presStyleCnt="0"/>
      <dgm:spPr/>
    </dgm:pt>
    <dgm:pt modelId="{28C8E79D-6342-44E3-9ED5-6BAD3693EF68}" type="pres">
      <dgm:prSet presAssocID="{2C5CAE7E-D029-4EB6-A59A-200939AB25FB}" presName="childText" presStyleLbl="conFgAcc1" presStyleIdx="1" presStyleCnt="3">
        <dgm:presLayoutVars>
          <dgm:bulletEnabled val="1"/>
        </dgm:presLayoutVars>
      </dgm:prSet>
      <dgm:spPr/>
    </dgm:pt>
    <dgm:pt modelId="{69253451-6F78-46E6-BD1A-8415C5DEFE19}" type="pres">
      <dgm:prSet presAssocID="{E53F2BC2-DB8E-4D32-A3B5-6542568AAB66}" presName="spaceBetweenRectangles" presStyleCnt="0"/>
      <dgm:spPr/>
    </dgm:pt>
    <dgm:pt modelId="{0DDD9A9F-9342-48E5-8F1E-5E822ADE8940}" type="pres">
      <dgm:prSet presAssocID="{7A2EA36F-8DB9-451C-989B-0F78836554B6}" presName="parentLin" presStyleCnt="0"/>
      <dgm:spPr/>
    </dgm:pt>
    <dgm:pt modelId="{32D86CD0-240C-4E62-85EA-16453861AE1C}" type="pres">
      <dgm:prSet presAssocID="{7A2EA36F-8DB9-451C-989B-0F78836554B6}" presName="parentLeftMargin" presStyleLbl="node1" presStyleIdx="1" presStyleCnt="3"/>
      <dgm:spPr/>
      <dgm:t>
        <a:bodyPr/>
        <a:lstStyle/>
        <a:p>
          <a:endParaRPr lang="en-US"/>
        </a:p>
      </dgm:t>
    </dgm:pt>
    <dgm:pt modelId="{39845D3E-740D-4FA5-8F59-974D06B8658F}" type="pres">
      <dgm:prSet presAssocID="{7A2EA36F-8DB9-451C-989B-0F78836554B6}" presName="parentText" presStyleLbl="node1" presStyleIdx="2" presStyleCnt="3">
        <dgm:presLayoutVars>
          <dgm:chMax val="0"/>
          <dgm:bulletEnabled val="1"/>
        </dgm:presLayoutVars>
      </dgm:prSet>
      <dgm:spPr/>
      <dgm:t>
        <a:bodyPr/>
        <a:lstStyle/>
        <a:p>
          <a:endParaRPr lang="en-US"/>
        </a:p>
      </dgm:t>
    </dgm:pt>
    <dgm:pt modelId="{8495BD37-1FA0-4B4A-B976-1623F82677EE}" type="pres">
      <dgm:prSet presAssocID="{7A2EA36F-8DB9-451C-989B-0F78836554B6}" presName="negativeSpace" presStyleCnt="0"/>
      <dgm:spPr/>
    </dgm:pt>
    <dgm:pt modelId="{BBD2D0EF-1B5A-4441-AD32-8CBB1748B040}" type="pres">
      <dgm:prSet presAssocID="{7A2EA36F-8DB9-451C-989B-0F78836554B6}" presName="childText" presStyleLbl="conFgAcc1" presStyleIdx="2" presStyleCnt="3">
        <dgm:presLayoutVars>
          <dgm:bulletEnabled val="1"/>
        </dgm:presLayoutVars>
      </dgm:prSet>
      <dgm:spPr/>
    </dgm:pt>
  </dgm:ptLst>
  <dgm:cxnLst>
    <dgm:cxn modelId="{211B3EFD-1558-4013-9F23-2360CC7D39B9}" type="presOf" srcId="{BADAD8FE-65EC-4883-A785-E07F5F32F085}" destId="{7CBAC3A8-E28F-4681-9727-288FD476A9D7}" srcOrd="1" destOrd="0" presId="urn:microsoft.com/office/officeart/2005/8/layout/list1"/>
    <dgm:cxn modelId="{CC892AA5-80E3-47C3-B6A4-E11C01B4A212}" srcId="{EA3987FE-48EA-4458-BDEF-A85D1376715E}" destId="{2C5CAE7E-D029-4EB6-A59A-200939AB25FB}" srcOrd="1" destOrd="0" parTransId="{ACD0DA83-77BC-48C4-BB4B-2EA2AFC211D1}" sibTransId="{E53F2BC2-DB8E-4D32-A3B5-6542568AAB66}"/>
    <dgm:cxn modelId="{D7E90543-9EFE-43CB-BED2-4E05D9CEDD42}" type="presOf" srcId="{7A2EA36F-8DB9-451C-989B-0F78836554B6}" destId="{32D86CD0-240C-4E62-85EA-16453861AE1C}" srcOrd="0" destOrd="0" presId="urn:microsoft.com/office/officeart/2005/8/layout/list1"/>
    <dgm:cxn modelId="{C194F40A-9DF0-4B71-8C6F-8205BE3E77D7}" type="presOf" srcId="{EA3987FE-48EA-4458-BDEF-A85D1376715E}" destId="{63D9D73C-6895-4234-B0F7-3CCCAD0AF670}" srcOrd="0" destOrd="0" presId="urn:microsoft.com/office/officeart/2005/8/layout/list1"/>
    <dgm:cxn modelId="{8A893B7B-3B55-4FEB-AA99-4EB3BFF88E02}" srcId="{EA3987FE-48EA-4458-BDEF-A85D1376715E}" destId="{7A2EA36F-8DB9-451C-989B-0F78836554B6}" srcOrd="2" destOrd="0" parTransId="{638B9886-7017-47BE-90C4-77343499349E}" sibTransId="{2CBB2803-5017-4E8E-8451-B9090B88E589}"/>
    <dgm:cxn modelId="{E23B69F0-411D-4B9B-86E3-556D92635F9F}" type="presOf" srcId="{2C5CAE7E-D029-4EB6-A59A-200939AB25FB}" destId="{C2CCA9A6-B37A-4436-A66C-EF193B31796F}" srcOrd="0" destOrd="0" presId="urn:microsoft.com/office/officeart/2005/8/layout/list1"/>
    <dgm:cxn modelId="{FF33DB5D-F818-407F-8EA7-331D68208811}" srcId="{EA3987FE-48EA-4458-BDEF-A85D1376715E}" destId="{BADAD8FE-65EC-4883-A785-E07F5F32F085}" srcOrd="0" destOrd="0" parTransId="{1913AD22-6383-4BAE-B6BE-EE963ECA0DAD}" sibTransId="{9F348191-7B90-4532-8490-C72C318CD40E}"/>
    <dgm:cxn modelId="{D502700D-BE71-4580-AE49-6449835F03B0}" type="presOf" srcId="{BADAD8FE-65EC-4883-A785-E07F5F32F085}" destId="{A7020876-18F4-4E58-A240-14EEACABFFC0}" srcOrd="0" destOrd="0" presId="urn:microsoft.com/office/officeart/2005/8/layout/list1"/>
    <dgm:cxn modelId="{B1B4D1EA-59D1-4A4B-8CA7-89331FB2C5E3}" type="presOf" srcId="{2C5CAE7E-D029-4EB6-A59A-200939AB25FB}" destId="{0996CCA7-32FF-48A9-8393-9FC1337A10E4}" srcOrd="1" destOrd="0" presId="urn:microsoft.com/office/officeart/2005/8/layout/list1"/>
    <dgm:cxn modelId="{3555FA22-2919-404C-B0D9-5FF35B44AFD7}" type="presOf" srcId="{7A2EA36F-8DB9-451C-989B-0F78836554B6}" destId="{39845D3E-740D-4FA5-8F59-974D06B8658F}" srcOrd="1" destOrd="0" presId="urn:microsoft.com/office/officeart/2005/8/layout/list1"/>
    <dgm:cxn modelId="{8A76BF0E-1A8A-413C-8CDB-D30C36A8D6EC}" type="presParOf" srcId="{63D9D73C-6895-4234-B0F7-3CCCAD0AF670}" destId="{11C360B3-4C54-4A05-9CEC-3F1B3981756D}" srcOrd="0" destOrd="0" presId="urn:microsoft.com/office/officeart/2005/8/layout/list1"/>
    <dgm:cxn modelId="{725EA4B9-A271-4211-9FA9-AC7D9C37E8D6}" type="presParOf" srcId="{11C360B3-4C54-4A05-9CEC-3F1B3981756D}" destId="{A7020876-18F4-4E58-A240-14EEACABFFC0}" srcOrd="0" destOrd="0" presId="urn:microsoft.com/office/officeart/2005/8/layout/list1"/>
    <dgm:cxn modelId="{33A3329A-C91D-44B9-8AA3-84E8C46F5BEC}" type="presParOf" srcId="{11C360B3-4C54-4A05-9CEC-3F1B3981756D}" destId="{7CBAC3A8-E28F-4681-9727-288FD476A9D7}" srcOrd="1" destOrd="0" presId="urn:microsoft.com/office/officeart/2005/8/layout/list1"/>
    <dgm:cxn modelId="{8A7CC532-5A07-409B-AAF7-EDAC351E6E06}" type="presParOf" srcId="{63D9D73C-6895-4234-B0F7-3CCCAD0AF670}" destId="{09B28C56-3837-43C4-86C6-574E14C3FE94}" srcOrd="1" destOrd="0" presId="urn:microsoft.com/office/officeart/2005/8/layout/list1"/>
    <dgm:cxn modelId="{8F563718-CB2A-410C-9ABF-88CDE7D68BFD}" type="presParOf" srcId="{63D9D73C-6895-4234-B0F7-3CCCAD0AF670}" destId="{C864B539-3E83-4EB6-A866-C1579382D6A0}" srcOrd="2" destOrd="0" presId="urn:microsoft.com/office/officeart/2005/8/layout/list1"/>
    <dgm:cxn modelId="{8ED5BC32-1B52-4987-84C8-55FCECA922C3}" type="presParOf" srcId="{63D9D73C-6895-4234-B0F7-3CCCAD0AF670}" destId="{C6F70270-315A-4FE5-9F15-D2DCAC2DA544}" srcOrd="3" destOrd="0" presId="urn:microsoft.com/office/officeart/2005/8/layout/list1"/>
    <dgm:cxn modelId="{294370B5-F9E0-488C-8792-FD2845518FA5}" type="presParOf" srcId="{63D9D73C-6895-4234-B0F7-3CCCAD0AF670}" destId="{13F63253-44AC-4AC4-9220-BCFB8833080E}" srcOrd="4" destOrd="0" presId="urn:microsoft.com/office/officeart/2005/8/layout/list1"/>
    <dgm:cxn modelId="{1803A9C6-AB96-463F-B8F9-700074B0DACB}" type="presParOf" srcId="{13F63253-44AC-4AC4-9220-BCFB8833080E}" destId="{C2CCA9A6-B37A-4436-A66C-EF193B31796F}" srcOrd="0" destOrd="0" presId="urn:microsoft.com/office/officeart/2005/8/layout/list1"/>
    <dgm:cxn modelId="{FF6E9DCD-4AB7-47E0-AEA7-CD51020F383A}" type="presParOf" srcId="{13F63253-44AC-4AC4-9220-BCFB8833080E}" destId="{0996CCA7-32FF-48A9-8393-9FC1337A10E4}" srcOrd="1" destOrd="0" presId="urn:microsoft.com/office/officeart/2005/8/layout/list1"/>
    <dgm:cxn modelId="{7B41E1FC-FCA9-4A8E-9E0A-13EB6838D5EA}" type="presParOf" srcId="{63D9D73C-6895-4234-B0F7-3CCCAD0AF670}" destId="{CA8D8087-95FD-4ED2-B58C-FE43ADFDC19C}" srcOrd="5" destOrd="0" presId="urn:microsoft.com/office/officeart/2005/8/layout/list1"/>
    <dgm:cxn modelId="{267C1CB6-C9AA-4BBE-B057-610FC6C209EB}" type="presParOf" srcId="{63D9D73C-6895-4234-B0F7-3CCCAD0AF670}" destId="{28C8E79D-6342-44E3-9ED5-6BAD3693EF68}" srcOrd="6" destOrd="0" presId="urn:microsoft.com/office/officeart/2005/8/layout/list1"/>
    <dgm:cxn modelId="{34293230-BDE6-457C-A063-4F041475C838}" type="presParOf" srcId="{63D9D73C-6895-4234-B0F7-3CCCAD0AF670}" destId="{69253451-6F78-46E6-BD1A-8415C5DEFE19}" srcOrd="7" destOrd="0" presId="urn:microsoft.com/office/officeart/2005/8/layout/list1"/>
    <dgm:cxn modelId="{7DAFE720-9EC5-484E-82F2-1BE6FFEBA031}" type="presParOf" srcId="{63D9D73C-6895-4234-B0F7-3CCCAD0AF670}" destId="{0DDD9A9F-9342-48E5-8F1E-5E822ADE8940}" srcOrd="8" destOrd="0" presId="urn:microsoft.com/office/officeart/2005/8/layout/list1"/>
    <dgm:cxn modelId="{25290D0E-F25B-4F66-B154-373E857A62E3}" type="presParOf" srcId="{0DDD9A9F-9342-48E5-8F1E-5E822ADE8940}" destId="{32D86CD0-240C-4E62-85EA-16453861AE1C}" srcOrd="0" destOrd="0" presId="urn:microsoft.com/office/officeart/2005/8/layout/list1"/>
    <dgm:cxn modelId="{00688338-E053-4BF5-8CB7-D8F28C168D49}" type="presParOf" srcId="{0DDD9A9F-9342-48E5-8F1E-5E822ADE8940}" destId="{39845D3E-740D-4FA5-8F59-974D06B8658F}" srcOrd="1" destOrd="0" presId="urn:microsoft.com/office/officeart/2005/8/layout/list1"/>
    <dgm:cxn modelId="{1B5C44E2-BD05-43C8-9F55-9816C60F0D5C}" type="presParOf" srcId="{63D9D73C-6895-4234-B0F7-3CCCAD0AF670}" destId="{8495BD37-1FA0-4B4A-B976-1623F82677EE}" srcOrd="9" destOrd="0" presId="urn:microsoft.com/office/officeart/2005/8/layout/list1"/>
    <dgm:cxn modelId="{F92D4A5A-9933-447B-8164-BDF4A9BF29A6}" type="presParOf" srcId="{63D9D73C-6895-4234-B0F7-3CCCAD0AF670}" destId="{BBD2D0EF-1B5A-4441-AD32-8CBB1748B040}" srcOrd="10"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E0408F46-D347-44FD-9AC7-9A5CC3607AC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1429D0A-CA46-4D35-A2EA-D9731943DB34}">
      <dgm:prSet phldrT="[Text]" custT="1"/>
      <dgm:spPr>
        <a:solidFill>
          <a:schemeClr val="tx2">
            <a:lumMod val="75000"/>
          </a:schemeClr>
        </a:solidFill>
      </dgm:spPr>
      <dgm:t>
        <a:bodyPr/>
        <a:lstStyle/>
        <a:p>
          <a:r>
            <a:rPr lang="en-IN" sz="1400" b="1" dirty="0" smtClean="0"/>
            <a:t>Study area</a:t>
          </a:r>
          <a:endParaRPr lang="en-US" sz="1400" dirty="0"/>
        </a:p>
      </dgm:t>
    </dgm:pt>
    <dgm:pt modelId="{BB5E833D-0097-4DD9-8061-1CB4AB281CBC}" type="parTrans" cxnId="{5F884CBC-F830-4FE5-BEB2-98D2C8D2E3C7}">
      <dgm:prSet/>
      <dgm:spPr/>
      <dgm:t>
        <a:bodyPr/>
        <a:lstStyle/>
        <a:p>
          <a:endParaRPr lang="en-US"/>
        </a:p>
      </dgm:t>
    </dgm:pt>
    <dgm:pt modelId="{D1C5FACE-DB38-424F-9A59-3D5AF566F77B}" type="sibTrans" cxnId="{5F884CBC-F830-4FE5-BEB2-98D2C8D2E3C7}">
      <dgm:prSet/>
      <dgm:spPr/>
      <dgm:t>
        <a:bodyPr/>
        <a:lstStyle/>
        <a:p>
          <a:endParaRPr lang="en-US"/>
        </a:p>
      </dgm:t>
    </dgm:pt>
    <dgm:pt modelId="{2E984C9B-EB50-4C79-A310-8D3793139FB1}">
      <dgm:prSet phldrT="[Text]" custT="1"/>
      <dgm:spPr>
        <a:scene3d>
          <a:camera prst="orthographicFront"/>
          <a:lightRig rig="threePt" dir="t"/>
        </a:scene3d>
        <a:sp3d>
          <a:bevelT w="114300" prst="artDeco"/>
        </a:sp3d>
      </dgm:spPr>
      <dgm:t>
        <a:bodyPr/>
        <a:lstStyle/>
        <a:p>
          <a:r>
            <a:rPr lang="en-IN" sz="1400" b="1" dirty="0" smtClean="0"/>
            <a:t>The study </a:t>
          </a:r>
          <a:r>
            <a:rPr lang="en-IN" sz="1400" b="1" dirty="0" smtClean="0"/>
            <a:t>was </a:t>
          </a:r>
          <a:r>
            <a:rPr lang="en-IN" sz="1400" b="1" dirty="0" smtClean="0"/>
            <a:t>conducted in a private hospital in Delhi</a:t>
          </a:r>
          <a:endParaRPr lang="en-US" sz="1400" b="1" dirty="0"/>
        </a:p>
      </dgm:t>
    </dgm:pt>
    <dgm:pt modelId="{2737D766-336C-450C-9527-38D56A343F51}" type="parTrans" cxnId="{253247ED-9AB2-4610-B972-FB49A5DB78BF}">
      <dgm:prSet/>
      <dgm:spPr/>
      <dgm:t>
        <a:bodyPr/>
        <a:lstStyle/>
        <a:p>
          <a:endParaRPr lang="en-US"/>
        </a:p>
      </dgm:t>
    </dgm:pt>
    <dgm:pt modelId="{ABD0F2C3-0C0E-41CD-9097-CCDE4BF76F1F}" type="sibTrans" cxnId="{253247ED-9AB2-4610-B972-FB49A5DB78BF}">
      <dgm:prSet/>
      <dgm:spPr/>
      <dgm:t>
        <a:bodyPr/>
        <a:lstStyle/>
        <a:p>
          <a:endParaRPr lang="en-US"/>
        </a:p>
      </dgm:t>
    </dgm:pt>
    <dgm:pt modelId="{DC334781-3C95-4572-BB45-B561664AC2BF}">
      <dgm:prSet phldrT="[Text]" custT="1"/>
      <dgm:spPr>
        <a:solidFill>
          <a:schemeClr val="accent3">
            <a:lumMod val="75000"/>
          </a:schemeClr>
        </a:solidFill>
      </dgm:spPr>
      <dgm:t>
        <a:bodyPr/>
        <a:lstStyle/>
        <a:p>
          <a:r>
            <a:rPr lang="en-IN" sz="1400" b="1" dirty="0" smtClean="0"/>
            <a:t>Sample size &amp; Study duration</a:t>
          </a:r>
          <a:endParaRPr lang="en-US" sz="1400" dirty="0"/>
        </a:p>
      </dgm:t>
    </dgm:pt>
    <dgm:pt modelId="{485BE9DA-2A8C-48D4-8AF8-8BA578C83B40}" type="parTrans" cxnId="{52FD00BB-45FD-492E-9AAA-53EA69B9D40A}">
      <dgm:prSet/>
      <dgm:spPr/>
      <dgm:t>
        <a:bodyPr/>
        <a:lstStyle/>
        <a:p>
          <a:endParaRPr lang="en-US"/>
        </a:p>
      </dgm:t>
    </dgm:pt>
    <dgm:pt modelId="{311EE258-03EE-452F-A037-E2A61997F165}" type="sibTrans" cxnId="{52FD00BB-45FD-492E-9AAA-53EA69B9D40A}">
      <dgm:prSet/>
      <dgm:spPr/>
      <dgm:t>
        <a:bodyPr/>
        <a:lstStyle/>
        <a:p>
          <a:endParaRPr lang="en-US"/>
        </a:p>
      </dgm:t>
    </dgm:pt>
    <dgm:pt modelId="{F8E0D1F0-8639-4335-8B60-D3289B53ADC0}">
      <dgm:prSet phldrT="[Text]" custT="1"/>
      <dgm:spPr>
        <a:scene3d>
          <a:camera prst="orthographicFront"/>
          <a:lightRig rig="threePt" dir="t"/>
        </a:scene3d>
        <a:sp3d>
          <a:bevelT w="114300" prst="artDeco"/>
        </a:sp3d>
      </dgm:spPr>
      <dgm:t>
        <a:bodyPr/>
        <a:lstStyle/>
        <a:p>
          <a:r>
            <a:rPr lang="en-IN" sz="1400" b="1" dirty="0" smtClean="0"/>
            <a:t>Existing Nurses and Nurses who have resigned during the three-month dissertation period </a:t>
          </a:r>
          <a:r>
            <a:rPr lang="en-IN" sz="1400" b="1" dirty="0" smtClean="0"/>
            <a:t>was selected </a:t>
          </a:r>
          <a:r>
            <a:rPr lang="en-IN" sz="1400" b="1" dirty="0" smtClean="0"/>
            <a:t>for the study. The sample size </a:t>
          </a:r>
          <a:r>
            <a:rPr lang="en-IN" sz="1400" b="1" dirty="0" smtClean="0"/>
            <a:t>was </a:t>
          </a:r>
          <a:r>
            <a:rPr lang="en-IN" sz="1400" b="1" dirty="0" smtClean="0"/>
            <a:t>108 for the incoming nurses and 108 for the outgoing nurses(on resignation period).</a:t>
          </a:r>
          <a:endParaRPr lang="en-US" sz="1400" b="1" dirty="0"/>
        </a:p>
      </dgm:t>
    </dgm:pt>
    <dgm:pt modelId="{F4F54734-48CB-4983-AF1B-6D10A2D758F2}" type="parTrans" cxnId="{E1978525-ED6C-408D-894E-0A71AF31A2F6}">
      <dgm:prSet/>
      <dgm:spPr/>
      <dgm:t>
        <a:bodyPr/>
        <a:lstStyle/>
        <a:p>
          <a:endParaRPr lang="en-US"/>
        </a:p>
      </dgm:t>
    </dgm:pt>
    <dgm:pt modelId="{DB923CA0-FE24-4CFA-8A2E-E15099BA165B}" type="sibTrans" cxnId="{E1978525-ED6C-408D-894E-0A71AF31A2F6}">
      <dgm:prSet/>
      <dgm:spPr/>
      <dgm:t>
        <a:bodyPr/>
        <a:lstStyle/>
        <a:p>
          <a:endParaRPr lang="en-US"/>
        </a:p>
      </dgm:t>
    </dgm:pt>
    <dgm:pt modelId="{7A123DEE-3802-46FD-A695-BE64E4F32AF2}">
      <dgm:prSet phldrT="[Text]" custT="1"/>
      <dgm:spPr>
        <a:solidFill>
          <a:schemeClr val="accent4">
            <a:lumMod val="75000"/>
          </a:schemeClr>
        </a:solidFill>
      </dgm:spPr>
      <dgm:t>
        <a:bodyPr/>
        <a:lstStyle/>
        <a:p>
          <a:r>
            <a:rPr lang="en-IN" sz="1400" b="1" dirty="0" smtClean="0"/>
            <a:t>Study type &amp; Tools Used</a:t>
          </a:r>
          <a:endParaRPr lang="en-US" sz="1400" dirty="0"/>
        </a:p>
      </dgm:t>
    </dgm:pt>
    <dgm:pt modelId="{081EB0A8-5E80-4646-B42E-C2C2F87C8914}" type="parTrans" cxnId="{6E7D0E72-6A7F-4BB4-9B39-7D0605DB0DC3}">
      <dgm:prSet/>
      <dgm:spPr/>
      <dgm:t>
        <a:bodyPr/>
        <a:lstStyle/>
        <a:p>
          <a:endParaRPr lang="en-US"/>
        </a:p>
      </dgm:t>
    </dgm:pt>
    <dgm:pt modelId="{A07E6037-0F5F-4AF3-B8D1-CDA0FCF6C353}" type="sibTrans" cxnId="{6E7D0E72-6A7F-4BB4-9B39-7D0605DB0DC3}">
      <dgm:prSet/>
      <dgm:spPr/>
      <dgm:t>
        <a:bodyPr/>
        <a:lstStyle/>
        <a:p>
          <a:endParaRPr lang="en-US"/>
        </a:p>
      </dgm:t>
    </dgm:pt>
    <dgm:pt modelId="{DE758300-88BA-4886-B4BB-FA834E0E0074}">
      <dgm:prSet phldrT="[Text]" custT="1"/>
      <dgm:spPr>
        <a:scene3d>
          <a:camera prst="orthographicFront"/>
          <a:lightRig rig="threePt" dir="t"/>
        </a:scene3d>
        <a:sp3d>
          <a:bevelT w="114300" prst="artDeco"/>
        </a:sp3d>
      </dgm:spPr>
      <dgm:t>
        <a:bodyPr/>
        <a:lstStyle/>
        <a:p>
          <a:r>
            <a:rPr lang="en-IN" sz="1400" b="1" dirty="0" smtClean="0"/>
            <a:t>The exploratory study </a:t>
          </a:r>
          <a:r>
            <a:rPr lang="en-IN" sz="1400" b="1" dirty="0" smtClean="0"/>
            <a:t>was </a:t>
          </a:r>
          <a:r>
            <a:rPr lang="en-IN" sz="1400" b="1" dirty="0" smtClean="0"/>
            <a:t>conducted using qualitative and quantitative tools. The tools used in the research primarily consist of demographic variables such as age, gender, marital status, years of experience in institution, qualification, and income per month. Assessment of the attrition rate among staff nurses </a:t>
          </a:r>
          <a:r>
            <a:rPr lang="en-IN" sz="1400" b="1" dirty="0" smtClean="0"/>
            <a:t>was </a:t>
          </a:r>
          <a:r>
            <a:rPr lang="en-IN" sz="1400" b="1" dirty="0" err="1" smtClean="0"/>
            <a:t>asessed</a:t>
          </a:r>
          <a:r>
            <a:rPr lang="en-IN" sz="1400" b="1" dirty="0" smtClean="0"/>
            <a:t> </a:t>
          </a:r>
          <a:r>
            <a:rPr lang="en-IN" sz="1400" b="1" dirty="0" smtClean="0"/>
            <a:t>by using a self-structured questionnaire and informal interview method . </a:t>
          </a:r>
          <a:endParaRPr lang="en-US" sz="1400" b="1" dirty="0"/>
        </a:p>
      </dgm:t>
    </dgm:pt>
    <dgm:pt modelId="{F7EC96E5-3E4C-48B0-A760-C2C8A4CBA3A8}" type="parTrans" cxnId="{6A96B9AE-8C80-43DA-80EB-E9DFD550EE89}">
      <dgm:prSet/>
      <dgm:spPr/>
      <dgm:t>
        <a:bodyPr/>
        <a:lstStyle/>
        <a:p>
          <a:endParaRPr lang="en-US"/>
        </a:p>
      </dgm:t>
    </dgm:pt>
    <dgm:pt modelId="{30209430-8144-4D14-AD8B-2F2A73826AC1}" type="sibTrans" cxnId="{6A96B9AE-8C80-43DA-80EB-E9DFD550EE89}">
      <dgm:prSet/>
      <dgm:spPr/>
      <dgm:t>
        <a:bodyPr/>
        <a:lstStyle/>
        <a:p>
          <a:endParaRPr lang="en-US"/>
        </a:p>
      </dgm:t>
    </dgm:pt>
    <dgm:pt modelId="{265D2398-AC6A-44EA-B5A5-103E99BF00E3}">
      <dgm:prSet phldrT="[Text]" custT="1"/>
      <dgm:spPr>
        <a:scene3d>
          <a:camera prst="orthographicFront"/>
          <a:lightRig rig="threePt" dir="t"/>
        </a:scene3d>
        <a:sp3d>
          <a:bevelT w="114300" prst="artDeco"/>
        </a:sp3d>
      </dgm:spPr>
      <dgm:t>
        <a:bodyPr/>
        <a:lstStyle/>
        <a:p>
          <a:endParaRPr lang="en-US" sz="1400" dirty="0"/>
        </a:p>
      </dgm:t>
    </dgm:pt>
    <dgm:pt modelId="{DCE14301-0C1E-4904-95D2-8D83BF346714}" type="parTrans" cxnId="{C6C667CB-73CA-4F0D-8D8A-D7217B4743A0}">
      <dgm:prSet/>
      <dgm:spPr/>
      <dgm:t>
        <a:bodyPr/>
        <a:lstStyle/>
        <a:p>
          <a:endParaRPr lang="en-US"/>
        </a:p>
      </dgm:t>
    </dgm:pt>
    <dgm:pt modelId="{73AB425E-6390-4C65-968F-398C68DBCB99}" type="sibTrans" cxnId="{C6C667CB-73CA-4F0D-8D8A-D7217B4743A0}">
      <dgm:prSet/>
      <dgm:spPr/>
      <dgm:t>
        <a:bodyPr/>
        <a:lstStyle/>
        <a:p>
          <a:endParaRPr lang="en-US"/>
        </a:p>
      </dgm:t>
    </dgm:pt>
    <dgm:pt modelId="{31EFE637-BEEB-4DE2-BEB3-049E6F7E094A}">
      <dgm:prSet phldrT="[Text]" custT="1"/>
      <dgm:spPr>
        <a:scene3d>
          <a:camera prst="orthographicFront"/>
          <a:lightRig rig="threePt" dir="t"/>
        </a:scene3d>
        <a:sp3d>
          <a:bevelT w="114300" prst="artDeco"/>
        </a:sp3d>
      </dgm:spPr>
      <dgm:t>
        <a:bodyPr/>
        <a:lstStyle/>
        <a:p>
          <a:r>
            <a:rPr lang="en-IN" sz="1400" b="1" dirty="0" smtClean="0"/>
            <a:t>Inclusion criteria- Existing nurses and the nurses who are resigning .</a:t>
          </a:r>
          <a:endParaRPr lang="en-US" sz="1400" b="1" dirty="0"/>
        </a:p>
      </dgm:t>
    </dgm:pt>
    <dgm:pt modelId="{FD2F3B3B-149E-4DF9-AA70-B1ED52D94202}" type="parTrans" cxnId="{FAF92FD3-1569-49CA-98C3-2D000D94C3BB}">
      <dgm:prSet/>
      <dgm:spPr/>
      <dgm:t>
        <a:bodyPr/>
        <a:lstStyle/>
        <a:p>
          <a:endParaRPr lang="en-US"/>
        </a:p>
      </dgm:t>
    </dgm:pt>
    <dgm:pt modelId="{821E8F5C-9D0F-43A1-AB2A-C46752A000A6}" type="sibTrans" cxnId="{FAF92FD3-1569-49CA-98C3-2D000D94C3BB}">
      <dgm:prSet/>
      <dgm:spPr/>
      <dgm:t>
        <a:bodyPr/>
        <a:lstStyle/>
        <a:p>
          <a:endParaRPr lang="en-US"/>
        </a:p>
      </dgm:t>
    </dgm:pt>
    <dgm:pt modelId="{8D39FA6F-EAAF-45D1-B6D9-D74533C514A5}">
      <dgm:prSet phldrT="[Text]" custT="1"/>
      <dgm:spPr>
        <a:scene3d>
          <a:camera prst="orthographicFront"/>
          <a:lightRig rig="threePt" dir="t"/>
        </a:scene3d>
        <a:sp3d>
          <a:bevelT w="114300" prst="artDeco"/>
        </a:sp3d>
      </dgm:spPr>
      <dgm:t>
        <a:bodyPr/>
        <a:lstStyle/>
        <a:p>
          <a:r>
            <a:rPr lang="en-IN" sz="1400" b="1" dirty="0" smtClean="0"/>
            <a:t>Retention strategies used by the organization </a:t>
          </a:r>
          <a:r>
            <a:rPr lang="en-IN" sz="1400" b="1" dirty="0" smtClean="0"/>
            <a:t>were also studied</a:t>
          </a:r>
          <a:r>
            <a:rPr lang="en-IN" sz="1400" dirty="0" smtClean="0"/>
            <a:t>. </a:t>
          </a:r>
          <a:endParaRPr lang="en-US" sz="1400" dirty="0"/>
        </a:p>
      </dgm:t>
    </dgm:pt>
    <dgm:pt modelId="{40913CA0-848F-4D35-A2F0-6EB1775A743D}" type="parTrans" cxnId="{9314BF0C-5A18-4F62-B4E7-5FD0B4BD1AC1}">
      <dgm:prSet/>
      <dgm:spPr/>
      <dgm:t>
        <a:bodyPr/>
        <a:lstStyle/>
        <a:p>
          <a:endParaRPr lang="en-US"/>
        </a:p>
      </dgm:t>
    </dgm:pt>
    <dgm:pt modelId="{65A584FC-AEBE-44FF-853F-7551C3BCF520}" type="sibTrans" cxnId="{9314BF0C-5A18-4F62-B4E7-5FD0B4BD1AC1}">
      <dgm:prSet/>
      <dgm:spPr/>
      <dgm:t>
        <a:bodyPr/>
        <a:lstStyle/>
        <a:p>
          <a:endParaRPr lang="en-US"/>
        </a:p>
      </dgm:t>
    </dgm:pt>
    <dgm:pt modelId="{B59FDFBB-72F1-439F-8A85-562918AF1318}" type="pres">
      <dgm:prSet presAssocID="{E0408F46-D347-44FD-9AC7-9A5CC3607AC8}" presName="linearFlow" presStyleCnt="0">
        <dgm:presLayoutVars>
          <dgm:dir/>
          <dgm:animLvl val="lvl"/>
          <dgm:resizeHandles val="exact"/>
        </dgm:presLayoutVars>
      </dgm:prSet>
      <dgm:spPr/>
      <dgm:t>
        <a:bodyPr/>
        <a:lstStyle/>
        <a:p>
          <a:endParaRPr lang="en-US"/>
        </a:p>
      </dgm:t>
    </dgm:pt>
    <dgm:pt modelId="{A965B3ED-F6E4-4CE0-85E8-DDB3D456C79B}" type="pres">
      <dgm:prSet presAssocID="{D1429D0A-CA46-4D35-A2EA-D9731943DB34}" presName="composite" presStyleCnt="0"/>
      <dgm:spPr/>
    </dgm:pt>
    <dgm:pt modelId="{F4D59FAE-0CFC-45A5-85CC-6FA5DC4B07C0}" type="pres">
      <dgm:prSet presAssocID="{D1429D0A-CA46-4D35-A2EA-D9731943DB34}" presName="parentText" presStyleLbl="alignNode1" presStyleIdx="0" presStyleCnt="3" custLinFactNeighborX="23587" custLinFactNeighborY="3196">
        <dgm:presLayoutVars>
          <dgm:chMax val="1"/>
          <dgm:bulletEnabled val="1"/>
        </dgm:presLayoutVars>
      </dgm:prSet>
      <dgm:spPr/>
      <dgm:t>
        <a:bodyPr/>
        <a:lstStyle/>
        <a:p>
          <a:endParaRPr lang="en-US"/>
        </a:p>
      </dgm:t>
    </dgm:pt>
    <dgm:pt modelId="{459A7A13-C736-4666-BF92-59B51FF9B655}" type="pres">
      <dgm:prSet presAssocID="{D1429D0A-CA46-4D35-A2EA-D9731943DB34}" presName="descendantText" presStyleLbl="alignAcc1" presStyleIdx="0" presStyleCnt="3" custScaleY="100000" custLinFactNeighborX="5574" custLinFactNeighborY="4917">
        <dgm:presLayoutVars>
          <dgm:bulletEnabled val="1"/>
        </dgm:presLayoutVars>
      </dgm:prSet>
      <dgm:spPr/>
      <dgm:t>
        <a:bodyPr/>
        <a:lstStyle/>
        <a:p>
          <a:endParaRPr lang="en-US"/>
        </a:p>
      </dgm:t>
    </dgm:pt>
    <dgm:pt modelId="{A53E8EEE-443E-4EDC-AD56-10E7B2F916A5}" type="pres">
      <dgm:prSet presAssocID="{D1C5FACE-DB38-424F-9A59-3D5AF566F77B}" presName="sp" presStyleCnt="0"/>
      <dgm:spPr/>
    </dgm:pt>
    <dgm:pt modelId="{53C7B189-19C4-44D4-A561-6FFDB396BD02}" type="pres">
      <dgm:prSet presAssocID="{DC334781-3C95-4572-BB45-B561664AC2BF}" presName="composite" presStyleCnt="0"/>
      <dgm:spPr/>
    </dgm:pt>
    <dgm:pt modelId="{5BB58511-1461-4559-B5D0-E444432B1D7F}" type="pres">
      <dgm:prSet presAssocID="{DC334781-3C95-4572-BB45-B561664AC2BF}" presName="parentText" presStyleLbl="alignNode1" presStyleIdx="1" presStyleCnt="3" custScaleX="143437" custScaleY="182653" custLinFactNeighborX="-2489" custLinFactNeighborY="-7204">
        <dgm:presLayoutVars>
          <dgm:chMax val="1"/>
          <dgm:bulletEnabled val="1"/>
        </dgm:presLayoutVars>
      </dgm:prSet>
      <dgm:spPr/>
      <dgm:t>
        <a:bodyPr/>
        <a:lstStyle/>
        <a:p>
          <a:endParaRPr lang="en-US"/>
        </a:p>
      </dgm:t>
    </dgm:pt>
    <dgm:pt modelId="{DFA391DF-086A-4C52-908B-6F994776D6C9}" type="pres">
      <dgm:prSet presAssocID="{DC334781-3C95-4572-BB45-B561664AC2BF}" presName="descendantText" presStyleLbl="alignAcc1" presStyleIdx="1" presStyleCnt="3" custScaleX="94789" custScaleY="100000" custLinFactNeighborX="365" custLinFactNeighborY="-11077">
        <dgm:presLayoutVars>
          <dgm:bulletEnabled val="1"/>
        </dgm:presLayoutVars>
      </dgm:prSet>
      <dgm:spPr/>
      <dgm:t>
        <a:bodyPr/>
        <a:lstStyle/>
        <a:p>
          <a:endParaRPr lang="en-US"/>
        </a:p>
      </dgm:t>
    </dgm:pt>
    <dgm:pt modelId="{1B2B92A0-9E9B-42B2-93CE-8D85B4C55FA7}" type="pres">
      <dgm:prSet presAssocID="{311EE258-03EE-452F-A037-E2A61997F165}" presName="sp" presStyleCnt="0"/>
      <dgm:spPr/>
    </dgm:pt>
    <dgm:pt modelId="{F261E75E-88A2-49DF-AD18-AB43C1A7569A}" type="pres">
      <dgm:prSet presAssocID="{7A123DEE-3802-46FD-A695-BE64E4F32AF2}" presName="composite" presStyleCnt="0"/>
      <dgm:spPr/>
    </dgm:pt>
    <dgm:pt modelId="{69C94EDF-2769-4BC6-B48D-4ECE905B4EA0}" type="pres">
      <dgm:prSet presAssocID="{7A123DEE-3802-46FD-A695-BE64E4F32AF2}" presName="parentText" presStyleLbl="alignNode1" presStyleIdx="2" presStyleCnt="3" custScaleX="155652" custScaleY="172570" custLinFactNeighborX="6222" custLinFactNeighborY="6734">
        <dgm:presLayoutVars>
          <dgm:chMax val="1"/>
          <dgm:bulletEnabled val="1"/>
        </dgm:presLayoutVars>
      </dgm:prSet>
      <dgm:spPr/>
      <dgm:t>
        <a:bodyPr/>
        <a:lstStyle/>
        <a:p>
          <a:endParaRPr lang="en-US"/>
        </a:p>
      </dgm:t>
    </dgm:pt>
    <dgm:pt modelId="{DE8D664F-F7D9-4471-9820-15F7F9356914}" type="pres">
      <dgm:prSet presAssocID="{7A123DEE-3802-46FD-A695-BE64E4F32AF2}" presName="descendantText" presStyleLbl="alignAcc1" presStyleIdx="2" presStyleCnt="3" custScaleX="95432" custScaleY="313068">
        <dgm:presLayoutVars>
          <dgm:bulletEnabled val="1"/>
        </dgm:presLayoutVars>
      </dgm:prSet>
      <dgm:spPr/>
      <dgm:t>
        <a:bodyPr/>
        <a:lstStyle/>
        <a:p>
          <a:endParaRPr lang="en-US"/>
        </a:p>
      </dgm:t>
    </dgm:pt>
  </dgm:ptLst>
  <dgm:cxnLst>
    <dgm:cxn modelId="{6E7D0E72-6A7F-4BB4-9B39-7D0605DB0DC3}" srcId="{E0408F46-D347-44FD-9AC7-9A5CC3607AC8}" destId="{7A123DEE-3802-46FD-A695-BE64E4F32AF2}" srcOrd="2" destOrd="0" parTransId="{081EB0A8-5E80-4646-B42E-C2C2F87C8914}" sibTransId="{A07E6037-0F5F-4AF3-B8D1-CDA0FCF6C353}"/>
    <dgm:cxn modelId="{40A71EB5-7519-42F3-9F1A-8A45C503A947}" type="presOf" srcId="{F8E0D1F0-8639-4335-8B60-D3289B53ADC0}" destId="{DFA391DF-086A-4C52-908B-6F994776D6C9}" srcOrd="0" destOrd="0" presId="urn:microsoft.com/office/officeart/2005/8/layout/chevron2"/>
    <dgm:cxn modelId="{9314BF0C-5A18-4F62-B4E7-5FD0B4BD1AC1}" srcId="{7A123DEE-3802-46FD-A695-BE64E4F32AF2}" destId="{8D39FA6F-EAAF-45D1-B6D9-D74533C514A5}" srcOrd="3" destOrd="0" parTransId="{40913CA0-848F-4D35-A2F0-6EB1775A743D}" sibTransId="{65A584FC-AEBE-44FF-853F-7551C3BCF520}"/>
    <dgm:cxn modelId="{D6E87AFB-DBAC-4669-9F13-97E2379A4110}" type="presOf" srcId="{2E984C9B-EB50-4C79-A310-8D3793139FB1}" destId="{459A7A13-C736-4666-BF92-59B51FF9B655}" srcOrd="0" destOrd="0" presId="urn:microsoft.com/office/officeart/2005/8/layout/chevron2"/>
    <dgm:cxn modelId="{C6C667CB-73CA-4F0D-8D8A-D7217B4743A0}" srcId="{7A123DEE-3802-46FD-A695-BE64E4F32AF2}" destId="{265D2398-AC6A-44EA-B5A5-103E99BF00E3}" srcOrd="0" destOrd="0" parTransId="{DCE14301-0C1E-4904-95D2-8D83BF346714}" sibTransId="{73AB425E-6390-4C65-968F-398C68DBCB99}"/>
    <dgm:cxn modelId="{C4228C6F-CC5E-4B4D-9C91-16AA83E80C1E}" type="presOf" srcId="{8D39FA6F-EAAF-45D1-B6D9-D74533C514A5}" destId="{DE8D664F-F7D9-4471-9820-15F7F9356914}" srcOrd="0" destOrd="3" presId="urn:microsoft.com/office/officeart/2005/8/layout/chevron2"/>
    <dgm:cxn modelId="{CFC178E4-534E-4B33-BCE0-F82EDAFF1DDA}" type="presOf" srcId="{E0408F46-D347-44FD-9AC7-9A5CC3607AC8}" destId="{B59FDFBB-72F1-439F-8A85-562918AF1318}" srcOrd="0" destOrd="0" presId="urn:microsoft.com/office/officeart/2005/8/layout/chevron2"/>
    <dgm:cxn modelId="{E1978525-ED6C-408D-894E-0A71AF31A2F6}" srcId="{DC334781-3C95-4572-BB45-B561664AC2BF}" destId="{F8E0D1F0-8639-4335-8B60-D3289B53ADC0}" srcOrd="0" destOrd="0" parTransId="{F4F54734-48CB-4983-AF1B-6D10A2D758F2}" sibTransId="{DB923CA0-FE24-4CFA-8A2E-E15099BA165B}"/>
    <dgm:cxn modelId="{FAF92FD3-1569-49CA-98C3-2D000D94C3BB}" srcId="{7A123DEE-3802-46FD-A695-BE64E4F32AF2}" destId="{31EFE637-BEEB-4DE2-BEB3-049E6F7E094A}" srcOrd="2" destOrd="0" parTransId="{FD2F3B3B-149E-4DF9-AA70-B1ED52D94202}" sibTransId="{821E8F5C-9D0F-43A1-AB2A-C46752A000A6}"/>
    <dgm:cxn modelId="{253247ED-9AB2-4610-B972-FB49A5DB78BF}" srcId="{D1429D0A-CA46-4D35-A2EA-D9731943DB34}" destId="{2E984C9B-EB50-4C79-A310-8D3793139FB1}" srcOrd="0" destOrd="0" parTransId="{2737D766-336C-450C-9527-38D56A343F51}" sibTransId="{ABD0F2C3-0C0E-41CD-9097-CCDE4BF76F1F}"/>
    <dgm:cxn modelId="{55C25BCE-642E-4AD6-9641-32D3A8F1CA1D}" type="presOf" srcId="{7A123DEE-3802-46FD-A695-BE64E4F32AF2}" destId="{69C94EDF-2769-4BC6-B48D-4ECE905B4EA0}" srcOrd="0" destOrd="0" presId="urn:microsoft.com/office/officeart/2005/8/layout/chevron2"/>
    <dgm:cxn modelId="{6A96B9AE-8C80-43DA-80EB-E9DFD550EE89}" srcId="{7A123DEE-3802-46FD-A695-BE64E4F32AF2}" destId="{DE758300-88BA-4886-B4BB-FA834E0E0074}" srcOrd="1" destOrd="0" parTransId="{F7EC96E5-3E4C-48B0-A760-C2C8A4CBA3A8}" sibTransId="{30209430-8144-4D14-AD8B-2F2A73826AC1}"/>
    <dgm:cxn modelId="{52FD00BB-45FD-492E-9AAA-53EA69B9D40A}" srcId="{E0408F46-D347-44FD-9AC7-9A5CC3607AC8}" destId="{DC334781-3C95-4572-BB45-B561664AC2BF}" srcOrd="1" destOrd="0" parTransId="{485BE9DA-2A8C-48D4-8AF8-8BA578C83B40}" sibTransId="{311EE258-03EE-452F-A037-E2A61997F165}"/>
    <dgm:cxn modelId="{9710B16B-7526-4725-8413-22CD2B99BE37}" type="presOf" srcId="{31EFE637-BEEB-4DE2-BEB3-049E6F7E094A}" destId="{DE8D664F-F7D9-4471-9820-15F7F9356914}" srcOrd="0" destOrd="2" presId="urn:microsoft.com/office/officeart/2005/8/layout/chevron2"/>
    <dgm:cxn modelId="{C2A85380-D19B-42F1-88EB-D1B22722038F}" type="presOf" srcId="{DE758300-88BA-4886-B4BB-FA834E0E0074}" destId="{DE8D664F-F7D9-4471-9820-15F7F9356914}" srcOrd="0" destOrd="1" presId="urn:microsoft.com/office/officeart/2005/8/layout/chevron2"/>
    <dgm:cxn modelId="{5AF3E932-BA82-4995-B939-62223A94B2D1}" type="presOf" srcId="{DC334781-3C95-4572-BB45-B561664AC2BF}" destId="{5BB58511-1461-4559-B5D0-E444432B1D7F}" srcOrd="0" destOrd="0" presId="urn:microsoft.com/office/officeart/2005/8/layout/chevron2"/>
    <dgm:cxn modelId="{5F884CBC-F830-4FE5-BEB2-98D2C8D2E3C7}" srcId="{E0408F46-D347-44FD-9AC7-9A5CC3607AC8}" destId="{D1429D0A-CA46-4D35-A2EA-D9731943DB34}" srcOrd="0" destOrd="0" parTransId="{BB5E833D-0097-4DD9-8061-1CB4AB281CBC}" sibTransId="{D1C5FACE-DB38-424F-9A59-3D5AF566F77B}"/>
    <dgm:cxn modelId="{F065CEE9-9A5E-417C-8BB2-4C83B8DD3519}" type="presOf" srcId="{265D2398-AC6A-44EA-B5A5-103E99BF00E3}" destId="{DE8D664F-F7D9-4471-9820-15F7F9356914}" srcOrd="0" destOrd="0" presId="urn:microsoft.com/office/officeart/2005/8/layout/chevron2"/>
    <dgm:cxn modelId="{EB5457FD-27E8-48B0-B79D-20C372411FD0}" type="presOf" srcId="{D1429D0A-CA46-4D35-A2EA-D9731943DB34}" destId="{F4D59FAE-0CFC-45A5-85CC-6FA5DC4B07C0}" srcOrd="0" destOrd="0" presId="urn:microsoft.com/office/officeart/2005/8/layout/chevron2"/>
    <dgm:cxn modelId="{D62E86D4-31F9-40FD-96A6-58716A913293}" type="presParOf" srcId="{B59FDFBB-72F1-439F-8A85-562918AF1318}" destId="{A965B3ED-F6E4-4CE0-85E8-DDB3D456C79B}" srcOrd="0" destOrd="0" presId="urn:microsoft.com/office/officeart/2005/8/layout/chevron2"/>
    <dgm:cxn modelId="{7B7BE5C7-4C2B-4CCA-BE78-95228AF6C821}" type="presParOf" srcId="{A965B3ED-F6E4-4CE0-85E8-DDB3D456C79B}" destId="{F4D59FAE-0CFC-45A5-85CC-6FA5DC4B07C0}" srcOrd="0" destOrd="0" presId="urn:microsoft.com/office/officeart/2005/8/layout/chevron2"/>
    <dgm:cxn modelId="{C48BD4B0-1130-4C5D-8EAE-D8BE3AB92FE3}" type="presParOf" srcId="{A965B3ED-F6E4-4CE0-85E8-DDB3D456C79B}" destId="{459A7A13-C736-4666-BF92-59B51FF9B655}" srcOrd="1" destOrd="0" presId="urn:microsoft.com/office/officeart/2005/8/layout/chevron2"/>
    <dgm:cxn modelId="{405577D9-4B5B-4B0E-9D6C-989AC6941864}" type="presParOf" srcId="{B59FDFBB-72F1-439F-8A85-562918AF1318}" destId="{A53E8EEE-443E-4EDC-AD56-10E7B2F916A5}" srcOrd="1" destOrd="0" presId="urn:microsoft.com/office/officeart/2005/8/layout/chevron2"/>
    <dgm:cxn modelId="{C4A0E0B6-6811-4C13-BA49-3360C7259CF4}" type="presParOf" srcId="{B59FDFBB-72F1-439F-8A85-562918AF1318}" destId="{53C7B189-19C4-44D4-A561-6FFDB396BD02}" srcOrd="2" destOrd="0" presId="urn:microsoft.com/office/officeart/2005/8/layout/chevron2"/>
    <dgm:cxn modelId="{217ACEF2-B941-48D0-B9F3-6ABE353E827C}" type="presParOf" srcId="{53C7B189-19C4-44D4-A561-6FFDB396BD02}" destId="{5BB58511-1461-4559-B5D0-E444432B1D7F}" srcOrd="0" destOrd="0" presId="urn:microsoft.com/office/officeart/2005/8/layout/chevron2"/>
    <dgm:cxn modelId="{1882B18F-1A58-4F74-909C-FE41F705FA60}" type="presParOf" srcId="{53C7B189-19C4-44D4-A561-6FFDB396BD02}" destId="{DFA391DF-086A-4C52-908B-6F994776D6C9}" srcOrd="1" destOrd="0" presId="urn:microsoft.com/office/officeart/2005/8/layout/chevron2"/>
    <dgm:cxn modelId="{9DB0942C-EB77-4907-98A2-0FA544CD0FC1}" type="presParOf" srcId="{B59FDFBB-72F1-439F-8A85-562918AF1318}" destId="{1B2B92A0-9E9B-42B2-93CE-8D85B4C55FA7}" srcOrd="3" destOrd="0" presId="urn:microsoft.com/office/officeart/2005/8/layout/chevron2"/>
    <dgm:cxn modelId="{EAD5A05C-0322-4C07-B178-A4DC3BA00D34}" type="presParOf" srcId="{B59FDFBB-72F1-439F-8A85-562918AF1318}" destId="{F261E75E-88A2-49DF-AD18-AB43C1A7569A}" srcOrd="4" destOrd="0" presId="urn:microsoft.com/office/officeart/2005/8/layout/chevron2"/>
    <dgm:cxn modelId="{6A6ACDB9-E55D-4C68-8C8A-4C39269CBCE2}" type="presParOf" srcId="{F261E75E-88A2-49DF-AD18-AB43C1A7569A}" destId="{69C94EDF-2769-4BC6-B48D-4ECE905B4EA0}" srcOrd="0" destOrd="0" presId="urn:microsoft.com/office/officeart/2005/8/layout/chevron2"/>
    <dgm:cxn modelId="{0C5B5386-2F7B-4911-AC1B-75E307C43165}" type="presParOf" srcId="{F261E75E-88A2-49DF-AD18-AB43C1A7569A}" destId="{DE8D664F-F7D9-4471-9820-15F7F9356914}" srcOrd="1" destOrd="0" presId="urn:microsoft.com/office/officeart/2005/8/layout/chevron2"/>
  </dgm:cxnLst>
  <dgm:bg/>
  <dgm:whole/>
</dgm:dataModel>
</file>

<file path=ppt/diagrams/data8.xml><?xml version="1.0" encoding="utf-8"?>
<dgm:dataModel xmlns:dgm="http://schemas.openxmlformats.org/drawingml/2006/diagram" xmlns:a="http://schemas.openxmlformats.org/drawingml/2006/main">
  <dgm:ptLst>
    <dgm:pt modelId="{71EB50D8-4372-48F7-9E26-43011E5E58C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0441174-EF83-4EFA-B645-9FD8A96799BB}">
      <dgm:prSet phldrT="[Text]" custT="1"/>
      <dgm:spPr>
        <a:solidFill>
          <a:schemeClr val="tx2">
            <a:lumMod val="75000"/>
          </a:schemeClr>
        </a:solidFill>
      </dgm:spPr>
      <dgm:t>
        <a:bodyPr/>
        <a:lstStyle/>
        <a:p>
          <a:r>
            <a:rPr lang="en-IN" sz="1400" b="1" dirty="0" smtClean="0"/>
            <a:t>Data Collection Procedure</a:t>
          </a:r>
          <a:endParaRPr lang="en-US" sz="1400" dirty="0"/>
        </a:p>
      </dgm:t>
    </dgm:pt>
    <dgm:pt modelId="{D7C18AD4-D844-4E93-85C6-5D8A3E6F22EE}" type="parTrans" cxnId="{7C437D12-2F80-4766-8884-85CD036AB435}">
      <dgm:prSet/>
      <dgm:spPr/>
      <dgm:t>
        <a:bodyPr/>
        <a:lstStyle/>
        <a:p>
          <a:endParaRPr lang="en-US"/>
        </a:p>
      </dgm:t>
    </dgm:pt>
    <dgm:pt modelId="{92DA4F86-8402-4F1B-9EC3-263C41287B3C}" type="sibTrans" cxnId="{7C437D12-2F80-4766-8884-85CD036AB435}">
      <dgm:prSet/>
      <dgm:spPr/>
      <dgm:t>
        <a:bodyPr/>
        <a:lstStyle/>
        <a:p>
          <a:endParaRPr lang="en-US"/>
        </a:p>
      </dgm:t>
    </dgm:pt>
    <dgm:pt modelId="{1BDEBBD0-68BA-4B40-9C67-951FE6F5902C}">
      <dgm:prSet phldrT="[Text]" custT="1"/>
      <dgm:spPr>
        <a:scene3d>
          <a:camera prst="orthographicFront"/>
          <a:lightRig rig="threePt" dir="t"/>
        </a:scene3d>
        <a:sp3d>
          <a:bevelT w="114300" prst="artDeco"/>
        </a:sp3d>
      </dgm:spPr>
      <dgm:t>
        <a:bodyPr/>
        <a:lstStyle/>
        <a:p>
          <a:r>
            <a:rPr lang="en-IN" sz="1600" b="1" dirty="0" smtClean="0"/>
            <a:t>Official permission </a:t>
          </a:r>
          <a:r>
            <a:rPr lang="en-IN" sz="1600" b="1" dirty="0" smtClean="0"/>
            <a:t>was </a:t>
          </a:r>
          <a:r>
            <a:rPr lang="en-IN" sz="1600" b="1" dirty="0" smtClean="0"/>
            <a:t>obtained from the concerned authorities for the collection of the data. Participants </a:t>
          </a:r>
          <a:r>
            <a:rPr lang="en-IN" sz="1600" b="1" dirty="0" smtClean="0"/>
            <a:t>were </a:t>
          </a:r>
          <a:r>
            <a:rPr lang="en-IN" sz="1600" b="1" dirty="0" smtClean="0"/>
            <a:t>clearly informed about the purpose of the study. A written </a:t>
          </a:r>
          <a:r>
            <a:rPr lang="en-IN" sz="1600" b="1" dirty="0" smtClean="0"/>
            <a:t>consent was </a:t>
          </a:r>
          <a:r>
            <a:rPr lang="en-IN" sz="1600" b="1" dirty="0" smtClean="0"/>
            <a:t>obtained from the participants. Demographic variables </a:t>
          </a:r>
          <a:r>
            <a:rPr lang="en-IN" sz="1600" b="1" dirty="0" smtClean="0"/>
            <a:t>was collected </a:t>
          </a:r>
          <a:r>
            <a:rPr lang="en-IN" sz="1600" b="1" dirty="0" smtClean="0"/>
            <a:t>through interview techniques. While </a:t>
          </a:r>
          <a:r>
            <a:rPr lang="en-IN" sz="1600" b="1" dirty="0" smtClean="0"/>
            <a:t>conducting the interview</a:t>
          </a:r>
          <a:r>
            <a:rPr lang="en-IN" sz="1600" b="1" dirty="0" smtClean="0"/>
            <a:t>, information </a:t>
          </a:r>
          <a:r>
            <a:rPr lang="en-IN" sz="1600" b="1" dirty="0" smtClean="0"/>
            <a:t>was </a:t>
          </a:r>
          <a:r>
            <a:rPr lang="en-IN" sz="1600" b="1" dirty="0" smtClean="0"/>
            <a:t>collected with strict confidentiality</a:t>
          </a:r>
          <a:endParaRPr lang="en-US" sz="1600" b="1" dirty="0"/>
        </a:p>
      </dgm:t>
    </dgm:pt>
    <dgm:pt modelId="{60E10BE2-6A89-47A6-A8FE-04FB0AFF6F37}" type="parTrans" cxnId="{8EF6CD73-F5F5-4234-91FC-A0C66AD4E747}">
      <dgm:prSet/>
      <dgm:spPr/>
      <dgm:t>
        <a:bodyPr/>
        <a:lstStyle/>
        <a:p>
          <a:endParaRPr lang="en-US"/>
        </a:p>
      </dgm:t>
    </dgm:pt>
    <dgm:pt modelId="{84EA3C24-E554-4CC7-B1E2-7F50C617CBA3}" type="sibTrans" cxnId="{8EF6CD73-F5F5-4234-91FC-A0C66AD4E747}">
      <dgm:prSet/>
      <dgm:spPr/>
      <dgm:t>
        <a:bodyPr/>
        <a:lstStyle/>
        <a:p>
          <a:endParaRPr lang="en-US"/>
        </a:p>
      </dgm:t>
    </dgm:pt>
    <dgm:pt modelId="{E0313DDE-6803-461E-A68B-7C4D31AE66B8}">
      <dgm:prSet phldrT="[Text]" custT="1"/>
      <dgm:spPr>
        <a:solidFill>
          <a:schemeClr val="accent3">
            <a:lumMod val="75000"/>
          </a:schemeClr>
        </a:solidFill>
      </dgm:spPr>
      <dgm:t>
        <a:bodyPr/>
        <a:lstStyle/>
        <a:p>
          <a:r>
            <a:rPr lang="en-IN" sz="1400" b="1" dirty="0" smtClean="0"/>
            <a:t>Data Analysis</a:t>
          </a:r>
          <a:endParaRPr lang="en-US" sz="1400" dirty="0"/>
        </a:p>
      </dgm:t>
    </dgm:pt>
    <dgm:pt modelId="{9BB3ADB0-2AA1-434C-BE18-9A22BFC98CE7}" type="parTrans" cxnId="{BF3DD0C0-579A-42D4-A74A-51DBDDE25504}">
      <dgm:prSet/>
      <dgm:spPr/>
      <dgm:t>
        <a:bodyPr/>
        <a:lstStyle/>
        <a:p>
          <a:endParaRPr lang="en-US"/>
        </a:p>
      </dgm:t>
    </dgm:pt>
    <dgm:pt modelId="{5B20877B-A20F-428E-9F7C-154A7C9E79F1}" type="sibTrans" cxnId="{BF3DD0C0-579A-42D4-A74A-51DBDDE25504}">
      <dgm:prSet/>
      <dgm:spPr/>
      <dgm:t>
        <a:bodyPr/>
        <a:lstStyle/>
        <a:p>
          <a:endParaRPr lang="en-US"/>
        </a:p>
      </dgm:t>
    </dgm:pt>
    <dgm:pt modelId="{92FBC7E4-C8D1-42D4-9FEE-14176C9136B3}">
      <dgm:prSet phldrT="[Text]" custT="1"/>
      <dgm:spPr>
        <a:scene3d>
          <a:camera prst="orthographicFront"/>
          <a:lightRig rig="threePt" dir="t"/>
        </a:scene3d>
        <a:sp3d>
          <a:bevelT w="114300" prst="artDeco"/>
        </a:sp3d>
      </dgm:spPr>
      <dgm:t>
        <a:bodyPr/>
        <a:lstStyle/>
        <a:p>
          <a:r>
            <a:rPr lang="en-IN" sz="1600" b="1" dirty="0" smtClean="0"/>
            <a:t>The information gathered from the tools </a:t>
          </a:r>
          <a:r>
            <a:rPr lang="en-IN" sz="1600" b="1" dirty="0" smtClean="0"/>
            <a:t>were </a:t>
          </a:r>
          <a:r>
            <a:rPr lang="en-IN" sz="1600" b="1" dirty="0" smtClean="0"/>
            <a:t>statistically analysed to understand the possible reasons of attrition</a:t>
          </a:r>
          <a:endParaRPr lang="en-US" sz="1600" b="1" dirty="0"/>
        </a:p>
      </dgm:t>
    </dgm:pt>
    <dgm:pt modelId="{F9B7799C-725C-4752-86A7-1E9BB2EC91A7}" type="parTrans" cxnId="{0EB3F9F8-8A5B-45A2-AFBB-C1BC6AC243BD}">
      <dgm:prSet/>
      <dgm:spPr/>
      <dgm:t>
        <a:bodyPr/>
        <a:lstStyle/>
        <a:p>
          <a:endParaRPr lang="en-US"/>
        </a:p>
      </dgm:t>
    </dgm:pt>
    <dgm:pt modelId="{F3448D15-0DBE-4490-B3ED-4C0135E5C88C}" type="sibTrans" cxnId="{0EB3F9F8-8A5B-45A2-AFBB-C1BC6AC243BD}">
      <dgm:prSet/>
      <dgm:spPr/>
      <dgm:t>
        <a:bodyPr/>
        <a:lstStyle/>
        <a:p>
          <a:endParaRPr lang="en-US"/>
        </a:p>
      </dgm:t>
    </dgm:pt>
    <dgm:pt modelId="{08A58C6E-F9DC-4F68-87EC-EE228544E5AF}">
      <dgm:prSet phldrT="[Text]" custT="1"/>
      <dgm:spPr>
        <a:solidFill>
          <a:schemeClr val="accent4">
            <a:lumMod val="75000"/>
          </a:schemeClr>
        </a:solidFill>
      </dgm:spPr>
      <dgm:t>
        <a:bodyPr/>
        <a:lstStyle/>
        <a:p>
          <a:r>
            <a:rPr lang="en-IN" sz="1400" b="1" dirty="0" smtClean="0"/>
            <a:t>Ethical Considerations</a:t>
          </a:r>
          <a:endParaRPr lang="en-US" sz="1400" dirty="0"/>
        </a:p>
      </dgm:t>
    </dgm:pt>
    <dgm:pt modelId="{F0813C8F-FCBB-49F2-ABAD-F1D90B091986}" type="parTrans" cxnId="{04DFBAFD-27A3-443B-B207-812848AF883C}">
      <dgm:prSet/>
      <dgm:spPr/>
      <dgm:t>
        <a:bodyPr/>
        <a:lstStyle/>
        <a:p>
          <a:endParaRPr lang="en-US"/>
        </a:p>
      </dgm:t>
    </dgm:pt>
    <dgm:pt modelId="{EB6469B2-5360-4408-958C-F49FAFA1493C}" type="sibTrans" cxnId="{04DFBAFD-27A3-443B-B207-812848AF883C}">
      <dgm:prSet/>
      <dgm:spPr/>
      <dgm:t>
        <a:bodyPr/>
        <a:lstStyle/>
        <a:p>
          <a:endParaRPr lang="en-US"/>
        </a:p>
      </dgm:t>
    </dgm:pt>
    <dgm:pt modelId="{2566496D-2200-43BD-982C-C15AD4864287}">
      <dgm:prSet phldrT="[Text]" custT="1"/>
      <dgm:spPr>
        <a:scene3d>
          <a:camera prst="orthographicFront"/>
          <a:lightRig rig="threePt" dir="t"/>
        </a:scene3d>
        <a:sp3d>
          <a:bevelT w="114300" prst="artDeco"/>
        </a:sp3d>
      </dgm:spPr>
      <dgm:t>
        <a:bodyPr/>
        <a:lstStyle/>
        <a:p>
          <a:r>
            <a:rPr lang="en-IN" sz="1600" b="1" dirty="0" smtClean="0"/>
            <a:t>All the credentials collected </a:t>
          </a:r>
          <a:r>
            <a:rPr lang="en-IN" sz="1600" b="1" dirty="0" smtClean="0"/>
            <a:t>were </a:t>
          </a:r>
          <a:r>
            <a:rPr lang="en-IN" sz="1600" b="1" dirty="0" smtClean="0"/>
            <a:t>kept confidential and </a:t>
          </a:r>
          <a:r>
            <a:rPr lang="en-IN" sz="1600" b="1" dirty="0" smtClean="0"/>
            <a:t>was </a:t>
          </a:r>
          <a:r>
            <a:rPr lang="en-IN" sz="1600" b="1" dirty="0" smtClean="0"/>
            <a:t>used for the purpose of research only. The questionnaire </a:t>
          </a:r>
          <a:r>
            <a:rPr lang="en-IN" sz="1600" b="1" dirty="0" smtClean="0"/>
            <a:t>was </a:t>
          </a:r>
          <a:r>
            <a:rPr lang="en-IN" sz="1600" b="1" dirty="0" smtClean="0"/>
            <a:t>anonymous. Informed consent </a:t>
          </a:r>
          <a:r>
            <a:rPr lang="en-IN" sz="1600" b="1" dirty="0" smtClean="0"/>
            <a:t>was </a:t>
          </a:r>
          <a:r>
            <a:rPr lang="en-IN" sz="1600" b="1" dirty="0" smtClean="0"/>
            <a:t>asked and the participant </a:t>
          </a:r>
          <a:r>
            <a:rPr lang="en-IN" sz="1600" b="1" dirty="0" smtClean="0"/>
            <a:t>was </a:t>
          </a:r>
          <a:r>
            <a:rPr lang="en-IN" sz="1600" b="1" dirty="0" smtClean="0"/>
            <a:t>free to quit the research survey if they want, as participation in this survey </a:t>
          </a:r>
          <a:r>
            <a:rPr lang="en-IN" sz="1600" b="1" dirty="0" smtClean="0"/>
            <a:t>was </a:t>
          </a:r>
          <a:r>
            <a:rPr lang="en-IN" sz="1600" b="1" dirty="0" smtClean="0"/>
            <a:t>completely voluntary</a:t>
          </a:r>
          <a:endParaRPr lang="en-US" sz="1600" b="1" dirty="0"/>
        </a:p>
      </dgm:t>
    </dgm:pt>
    <dgm:pt modelId="{019046E0-5314-45E3-9FC7-1445BA954AD2}" type="parTrans" cxnId="{94D3A46A-7757-4A9F-92F0-03EE5A961CF7}">
      <dgm:prSet/>
      <dgm:spPr/>
      <dgm:t>
        <a:bodyPr/>
        <a:lstStyle/>
        <a:p>
          <a:endParaRPr lang="en-US"/>
        </a:p>
      </dgm:t>
    </dgm:pt>
    <dgm:pt modelId="{84F4CFD2-932B-49B1-A384-818FB288F3B4}" type="sibTrans" cxnId="{94D3A46A-7757-4A9F-92F0-03EE5A961CF7}">
      <dgm:prSet/>
      <dgm:spPr/>
      <dgm:t>
        <a:bodyPr/>
        <a:lstStyle/>
        <a:p>
          <a:endParaRPr lang="en-US"/>
        </a:p>
      </dgm:t>
    </dgm:pt>
    <dgm:pt modelId="{8E209043-2B03-4296-85CB-74266D30494C}">
      <dgm:prSet phldrT="[Text]" custT="1"/>
      <dgm:spPr>
        <a:scene3d>
          <a:camera prst="orthographicFront"/>
          <a:lightRig rig="threePt" dir="t"/>
        </a:scene3d>
        <a:sp3d>
          <a:bevelT w="114300" prst="artDeco"/>
        </a:sp3d>
      </dgm:spPr>
      <dgm:t>
        <a:bodyPr/>
        <a:lstStyle/>
        <a:p>
          <a:endParaRPr lang="en-US" sz="1400" dirty="0"/>
        </a:p>
      </dgm:t>
    </dgm:pt>
    <dgm:pt modelId="{A5E841C3-2FDE-40B5-9234-D9E49690CEDA}" type="parTrans" cxnId="{760D8FC6-5C00-4531-BF76-F372188CB861}">
      <dgm:prSet/>
      <dgm:spPr/>
      <dgm:t>
        <a:bodyPr/>
        <a:lstStyle/>
        <a:p>
          <a:endParaRPr lang="en-US"/>
        </a:p>
      </dgm:t>
    </dgm:pt>
    <dgm:pt modelId="{F83532BD-5B30-4672-9C01-5D289C197063}" type="sibTrans" cxnId="{760D8FC6-5C00-4531-BF76-F372188CB861}">
      <dgm:prSet/>
      <dgm:spPr/>
      <dgm:t>
        <a:bodyPr/>
        <a:lstStyle/>
        <a:p>
          <a:endParaRPr lang="en-US"/>
        </a:p>
      </dgm:t>
    </dgm:pt>
    <dgm:pt modelId="{B45141D6-BD69-4100-A4E4-372420CAE247}">
      <dgm:prSet phldrT="[Text]" custT="1"/>
      <dgm:spPr>
        <a:scene3d>
          <a:camera prst="orthographicFront"/>
          <a:lightRig rig="threePt" dir="t"/>
        </a:scene3d>
        <a:sp3d>
          <a:bevelT w="114300" prst="artDeco"/>
        </a:sp3d>
      </dgm:spPr>
      <dgm:t>
        <a:bodyPr/>
        <a:lstStyle/>
        <a:p>
          <a:endParaRPr lang="en-US" sz="1400" dirty="0"/>
        </a:p>
      </dgm:t>
    </dgm:pt>
    <dgm:pt modelId="{B2E676D7-F94C-429B-BEF8-8A344626724C}" type="parTrans" cxnId="{FE32FD45-B930-4E7F-9A22-85CBCA9FBFA7}">
      <dgm:prSet/>
      <dgm:spPr/>
      <dgm:t>
        <a:bodyPr/>
        <a:lstStyle/>
        <a:p>
          <a:endParaRPr lang="en-US"/>
        </a:p>
      </dgm:t>
    </dgm:pt>
    <dgm:pt modelId="{065C18A3-D92A-4587-9932-E50408897686}" type="sibTrans" cxnId="{FE32FD45-B930-4E7F-9A22-85CBCA9FBFA7}">
      <dgm:prSet/>
      <dgm:spPr/>
      <dgm:t>
        <a:bodyPr/>
        <a:lstStyle/>
        <a:p>
          <a:endParaRPr lang="en-US"/>
        </a:p>
      </dgm:t>
    </dgm:pt>
    <dgm:pt modelId="{F8942859-E165-4B80-B24C-1BCE0F91C54D}" type="pres">
      <dgm:prSet presAssocID="{71EB50D8-4372-48F7-9E26-43011E5E58C9}" presName="linearFlow" presStyleCnt="0">
        <dgm:presLayoutVars>
          <dgm:dir/>
          <dgm:animLvl val="lvl"/>
          <dgm:resizeHandles val="exact"/>
        </dgm:presLayoutVars>
      </dgm:prSet>
      <dgm:spPr/>
      <dgm:t>
        <a:bodyPr/>
        <a:lstStyle/>
        <a:p>
          <a:endParaRPr lang="en-US"/>
        </a:p>
      </dgm:t>
    </dgm:pt>
    <dgm:pt modelId="{8A804460-3929-4277-8569-C3326966E668}" type="pres">
      <dgm:prSet presAssocID="{90441174-EF83-4EFA-B645-9FD8A96799BB}" presName="composite" presStyleCnt="0"/>
      <dgm:spPr/>
    </dgm:pt>
    <dgm:pt modelId="{8345C0EC-CC7B-4DDD-A8E0-DFFFF16F0745}" type="pres">
      <dgm:prSet presAssocID="{90441174-EF83-4EFA-B645-9FD8A96799BB}" presName="parentText" presStyleLbl="alignNode1" presStyleIdx="0" presStyleCnt="3">
        <dgm:presLayoutVars>
          <dgm:chMax val="1"/>
          <dgm:bulletEnabled val="1"/>
        </dgm:presLayoutVars>
      </dgm:prSet>
      <dgm:spPr/>
      <dgm:t>
        <a:bodyPr/>
        <a:lstStyle/>
        <a:p>
          <a:endParaRPr lang="en-US"/>
        </a:p>
      </dgm:t>
    </dgm:pt>
    <dgm:pt modelId="{0C67AB42-D70E-4FF8-8A53-7DE62DDF90B5}" type="pres">
      <dgm:prSet presAssocID="{90441174-EF83-4EFA-B645-9FD8A96799BB}" presName="descendantText" presStyleLbl="alignAcc1" presStyleIdx="0" presStyleCnt="3" custScaleY="130925" custLinFactNeighborX="65" custLinFactNeighborY="16222">
        <dgm:presLayoutVars>
          <dgm:bulletEnabled val="1"/>
        </dgm:presLayoutVars>
      </dgm:prSet>
      <dgm:spPr/>
      <dgm:t>
        <a:bodyPr/>
        <a:lstStyle/>
        <a:p>
          <a:endParaRPr lang="en-US"/>
        </a:p>
      </dgm:t>
    </dgm:pt>
    <dgm:pt modelId="{30B9196D-308C-4E1E-9A5A-CB55162CD9AF}" type="pres">
      <dgm:prSet presAssocID="{92DA4F86-8402-4F1B-9EC3-263C41287B3C}" presName="sp" presStyleCnt="0"/>
      <dgm:spPr/>
    </dgm:pt>
    <dgm:pt modelId="{6453D284-7786-43EB-ABA3-14D7747F58F9}" type="pres">
      <dgm:prSet presAssocID="{E0313DDE-6803-461E-A68B-7C4D31AE66B8}" presName="composite" presStyleCnt="0"/>
      <dgm:spPr/>
    </dgm:pt>
    <dgm:pt modelId="{0D0A0D63-70CC-4F51-A77C-9068290C1405}" type="pres">
      <dgm:prSet presAssocID="{E0313DDE-6803-461E-A68B-7C4D31AE66B8}" presName="parentText" presStyleLbl="alignNode1" presStyleIdx="1" presStyleCnt="3">
        <dgm:presLayoutVars>
          <dgm:chMax val="1"/>
          <dgm:bulletEnabled val="1"/>
        </dgm:presLayoutVars>
      </dgm:prSet>
      <dgm:spPr/>
      <dgm:t>
        <a:bodyPr/>
        <a:lstStyle/>
        <a:p>
          <a:endParaRPr lang="en-US"/>
        </a:p>
      </dgm:t>
    </dgm:pt>
    <dgm:pt modelId="{623BC7BD-96F1-4563-9960-B5A8F038C232}" type="pres">
      <dgm:prSet presAssocID="{E0313DDE-6803-461E-A68B-7C4D31AE66B8}" presName="descendantText" presStyleLbl="alignAcc1" presStyleIdx="1" presStyleCnt="3" custScaleY="85307" custLinFactNeighborX="65" custLinFactNeighborY="5891">
        <dgm:presLayoutVars>
          <dgm:bulletEnabled val="1"/>
        </dgm:presLayoutVars>
      </dgm:prSet>
      <dgm:spPr/>
      <dgm:t>
        <a:bodyPr/>
        <a:lstStyle/>
        <a:p>
          <a:endParaRPr lang="en-US"/>
        </a:p>
      </dgm:t>
    </dgm:pt>
    <dgm:pt modelId="{5A127807-09B5-4807-930F-A3FD0CD0F836}" type="pres">
      <dgm:prSet presAssocID="{5B20877B-A20F-428E-9F7C-154A7C9E79F1}" presName="sp" presStyleCnt="0"/>
      <dgm:spPr/>
    </dgm:pt>
    <dgm:pt modelId="{24B3DCFD-9F39-413A-8DE3-F9226CD80914}" type="pres">
      <dgm:prSet presAssocID="{08A58C6E-F9DC-4F68-87EC-EE228544E5AF}" presName="composite" presStyleCnt="0"/>
      <dgm:spPr/>
    </dgm:pt>
    <dgm:pt modelId="{5A6DCE66-74B0-45B0-8D79-E121EDEC1633}" type="pres">
      <dgm:prSet presAssocID="{08A58C6E-F9DC-4F68-87EC-EE228544E5AF}" presName="parentText" presStyleLbl="alignNode1" presStyleIdx="2" presStyleCnt="3">
        <dgm:presLayoutVars>
          <dgm:chMax val="1"/>
          <dgm:bulletEnabled val="1"/>
        </dgm:presLayoutVars>
      </dgm:prSet>
      <dgm:spPr/>
      <dgm:t>
        <a:bodyPr/>
        <a:lstStyle/>
        <a:p>
          <a:endParaRPr lang="en-US"/>
        </a:p>
      </dgm:t>
    </dgm:pt>
    <dgm:pt modelId="{B6F5A7FE-CE64-4FB4-9B0A-BC61E5D8F7EB}" type="pres">
      <dgm:prSet presAssocID="{08A58C6E-F9DC-4F68-87EC-EE228544E5AF}" presName="descendantText" presStyleLbl="alignAcc1" presStyleIdx="2" presStyleCnt="3">
        <dgm:presLayoutVars>
          <dgm:bulletEnabled val="1"/>
        </dgm:presLayoutVars>
      </dgm:prSet>
      <dgm:spPr/>
      <dgm:t>
        <a:bodyPr/>
        <a:lstStyle/>
        <a:p>
          <a:endParaRPr lang="en-US"/>
        </a:p>
      </dgm:t>
    </dgm:pt>
  </dgm:ptLst>
  <dgm:cxnLst>
    <dgm:cxn modelId="{47305990-6CD0-4D76-AA2F-B0D3829DD072}" type="presOf" srcId="{8E209043-2B03-4296-85CB-74266D30494C}" destId="{623BC7BD-96F1-4563-9960-B5A8F038C232}" srcOrd="0" destOrd="0" presId="urn:microsoft.com/office/officeart/2005/8/layout/chevron2"/>
    <dgm:cxn modelId="{04DFBAFD-27A3-443B-B207-812848AF883C}" srcId="{71EB50D8-4372-48F7-9E26-43011E5E58C9}" destId="{08A58C6E-F9DC-4F68-87EC-EE228544E5AF}" srcOrd="2" destOrd="0" parTransId="{F0813C8F-FCBB-49F2-ABAD-F1D90B091986}" sibTransId="{EB6469B2-5360-4408-958C-F49FAFA1493C}"/>
    <dgm:cxn modelId="{7C470894-8634-432A-9E02-59157B862981}" type="presOf" srcId="{E0313DDE-6803-461E-A68B-7C4D31AE66B8}" destId="{0D0A0D63-70CC-4F51-A77C-9068290C1405}" srcOrd="0" destOrd="0" presId="urn:microsoft.com/office/officeart/2005/8/layout/chevron2"/>
    <dgm:cxn modelId="{91B57639-F4A3-4BC1-9C45-85DBF29D3A22}" type="presOf" srcId="{71EB50D8-4372-48F7-9E26-43011E5E58C9}" destId="{F8942859-E165-4B80-B24C-1BCE0F91C54D}" srcOrd="0" destOrd="0" presId="urn:microsoft.com/office/officeart/2005/8/layout/chevron2"/>
    <dgm:cxn modelId="{8EF6CD73-F5F5-4234-91FC-A0C66AD4E747}" srcId="{90441174-EF83-4EFA-B645-9FD8A96799BB}" destId="{1BDEBBD0-68BA-4B40-9C67-951FE6F5902C}" srcOrd="0" destOrd="0" parTransId="{60E10BE2-6A89-47A6-A8FE-04FB0AFF6F37}" sibTransId="{84EA3C24-E554-4CC7-B1E2-7F50C617CBA3}"/>
    <dgm:cxn modelId="{75140FB1-48BE-47CB-81D8-3EEB5C8632A0}" type="presOf" srcId="{92FBC7E4-C8D1-42D4-9FEE-14176C9136B3}" destId="{623BC7BD-96F1-4563-9960-B5A8F038C232}" srcOrd="0" destOrd="1" presId="urn:microsoft.com/office/officeart/2005/8/layout/chevron2"/>
    <dgm:cxn modelId="{FE32FD45-B930-4E7F-9A22-85CBCA9FBFA7}" srcId="{08A58C6E-F9DC-4F68-87EC-EE228544E5AF}" destId="{B45141D6-BD69-4100-A4E4-372420CAE247}" srcOrd="0" destOrd="0" parTransId="{B2E676D7-F94C-429B-BEF8-8A344626724C}" sibTransId="{065C18A3-D92A-4587-9932-E50408897686}"/>
    <dgm:cxn modelId="{760D8FC6-5C00-4531-BF76-F372188CB861}" srcId="{E0313DDE-6803-461E-A68B-7C4D31AE66B8}" destId="{8E209043-2B03-4296-85CB-74266D30494C}" srcOrd="0" destOrd="0" parTransId="{A5E841C3-2FDE-40B5-9234-D9E49690CEDA}" sibTransId="{F83532BD-5B30-4672-9C01-5D289C197063}"/>
    <dgm:cxn modelId="{F7F40FB1-E888-40EC-A8B8-1B053A96DC13}" type="presOf" srcId="{B45141D6-BD69-4100-A4E4-372420CAE247}" destId="{B6F5A7FE-CE64-4FB4-9B0A-BC61E5D8F7EB}" srcOrd="0" destOrd="0" presId="urn:microsoft.com/office/officeart/2005/8/layout/chevron2"/>
    <dgm:cxn modelId="{9048ADBE-70E8-439C-BF42-807D8F4DE831}" type="presOf" srcId="{1BDEBBD0-68BA-4B40-9C67-951FE6F5902C}" destId="{0C67AB42-D70E-4FF8-8A53-7DE62DDF90B5}" srcOrd="0" destOrd="0" presId="urn:microsoft.com/office/officeart/2005/8/layout/chevron2"/>
    <dgm:cxn modelId="{BF3DD0C0-579A-42D4-A74A-51DBDDE25504}" srcId="{71EB50D8-4372-48F7-9E26-43011E5E58C9}" destId="{E0313DDE-6803-461E-A68B-7C4D31AE66B8}" srcOrd="1" destOrd="0" parTransId="{9BB3ADB0-2AA1-434C-BE18-9A22BFC98CE7}" sibTransId="{5B20877B-A20F-428E-9F7C-154A7C9E79F1}"/>
    <dgm:cxn modelId="{7C437D12-2F80-4766-8884-85CD036AB435}" srcId="{71EB50D8-4372-48F7-9E26-43011E5E58C9}" destId="{90441174-EF83-4EFA-B645-9FD8A96799BB}" srcOrd="0" destOrd="0" parTransId="{D7C18AD4-D844-4E93-85C6-5D8A3E6F22EE}" sibTransId="{92DA4F86-8402-4F1B-9EC3-263C41287B3C}"/>
    <dgm:cxn modelId="{0EB3F9F8-8A5B-45A2-AFBB-C1BC6AC243BD}" srcId="{E0313DDE-6803-461E-A68B-7C4D31AE66B8}" destId="{92FBC7E4-C8D1-42D4-9FEE-14176C9136B3}" srcOrd="1" destOrd="0" parTransId="{F9B7799C-725C-4752-86A7-1E9BB2EC91A7}" sibTransId="{F3448D15-0DBE-4490-B3ED-4C0135E5C88C}"/>
    <dgm:cxn modelId="{D1A511EC-9F49-4BCA-BBAE-EECD301A564A}" type="presOf" srcId="{90441174-EF83-4EFA-B645-9FD8A96799BB}" destId="{8345C0EC-CC7B-4DDD-A8E0-DFFFF16F0745}" srcOrd="0" destOrd="0" presId="urn:microsoft.com/office/officeart/2005/8/layout/chevron2"/>
    <dgm:cxn modelId="{CD33DE11-FCCB-4337-B17F-C12F4DD7A194}" type="presOf" srcId="{08A58C6E-F9DC-4F68-87EC-EE228544E5AF}" destId="{5A6DCE66-74B0-45B0-8D79-E121EDEC1633}" srcOrd="0" destOrd="0" presId="urn:microsoft.com/office/officeart/2005/8/layout/chevron2"/>
    <dgm:cxn modelId="{94D3A46A-7757-4A9F-92F0-03EE5A961CF7}" srcId="{08A58C6E-F9DC-4F68-87EC-EE228544E5AF}" destId="{2566496D-2200-43BD-982C-C15AD4864287}" srcOrd="1" destOrd="0" parTransId="{019046E0-5314-45E3-9FC7-1445BA954AD2}" sibTransId="{84F4CFD2-932B-49B1-A384-818FB288F3B4}"/>
    <dgm:cxn modelId="{F44884CB-B516-4D14-823C-1B85DF92F857}" type="presOf" srcId="{2566496D-2200-43BD-982C-C15AD4864287}" destId="{B6F5A7FE-CE64-4FB4-9B0A-BC61E5D8F7EB}" srcOrd="0" destOrd="1" presId="urn:microsoft.com/office/officeart/2005/8/layout/chevron2"/>
    <dgm:cxn modelId="{E2A920C7-53AD-4B87-9199-BA227579E15F}" type="presParOf" srcId="{F8942859-E165-4B80-B24C-1BCE0F91C54D}" destId="{8A804460-3929-4277-8569-C3326966E668}" srcOrd="0" destOrd="0" presId="urn:microsoft.com/office/officeart/2005/8/layout/chevron2"/>
    <dgm:cxn modelId="{52678594-740D-4AAA-A072-48EE7358FB7F}" type="presParOf" srcId="{8A804460-3929-4277-8569-C3326966E668}" destId="{8345C0EC-CC7B-4DDD-A8E0-DFFFF16F0745}" srcOrd="0" destOrd="0" presId="urn:microsoft.com/office/officeart/2005/8/layout/chevron2"/>
    <dgm:cxn modelId="{3CB4278A-D623-4D0F-8E54-B65D3DB31D82}" type="presParOf" srcId="{8A804460-3929-4277-8569-C3326966E668}" destId="{0C67AB42-D70E-4FF8-8A53-7DE62DDF90B5}" srcOrd="1" destOrd="0" presId="urn:microsoft.com/office/officeart/2005/8/layout/chevron2"/>
    <dgm:cxn modelId="{F766AD23-5747-42DF-9935-663AD5ACCAB7}" type="presParOf" srcId="{F8942859-E165-4B80-B24C-1BCE0F91C54D}" destId="{30B9196D-308C-4E1E-9A5A-CB55162CD9AF}" srcOrd="1" destOrd="0" presId="urn:microsoft.com/office/officeart/2005/8/layout/chevron2"/>
    <dgm:cxn modelId="{9F92324A-6F87-4177-AC82-D930362643D7}" type="presParOf" srcId="{F8942859-E165-4B80-B24C-1BCE0F91C54D}" destId="{6453D284-7786-43EB-ABA3-14D7747F58F9}" srcOrd="2" destOrd="0" presId="urn:microsoft.com/office/officeart/2005/8/layout/chevron2"/>
    <dgm:cxn modelId="{299A6699-3A7D-4BAF-A979-FC403114202A}" type="presParOf" srcId="{6453D284-7786-43EB-ABA3-14D7747F58F9}" destId="{0D0A0D63-70CC-4F51-A77C-9068290C1405}" srcOrd="0" destOrd="0" presId="urn:microsoft.com/office/officeart/2005/8/layout/chevron2"/>
    <dgm:cxn modelId="{6CA06D01-DE63-49C4-8B9E-AC9DF3817426}" type="presParOf" srcId="{6453D284-7786-43EB-ABA3-14D7747F58F9}" destId="{623BC7BD-96F1-4563-9960-B5A8F038C232}" srcOrd="1" destOrd="0" presId="urn:microsoft.com/office/officeart/2005/8/layout/chevron2"/>
    <dgm:cxn modelId="{15AD3572-9FAE-49DB-AC35-591F81E336E7}" type="presParOf" srcId="{F8942859-E165-4B80-B24C-1BCE0F91C54D}" destId="{5A127807-09B5-4807-930F-A3FD0CD0F836}" srcOrd="3" destOrd="0" presId="urn:microsoft.com/office/officeart/2005/8/layout/chevron2"/>
    <dgm:cxn modelId="{EDC3A657-3BB5-4260-8B16-C598CC6C2F99}" type="presParOf" srcId="{F8942859-E165-4B80-B24C-1BCE0F91C54D}" destId="{24B3DCFD-9F39-413A-8DE3-F9226CD80914}" srcOrd="4" destOrd="0" presId="urn:microsoft.com/office/officeart/2005/8/layout/chevron2"/>
    <dgm:cxn modelId="{26A9F2AE-E574-4F7E-888B-987717FED20A}" type="presParOf" srcId="{24B3DCFD-9F39-413A-8DE3-F9226CD80914}" destId="{5A6DCE66-74B0-45B0-8D79-E121EDEC1633}" srcOrd="0" destOrd="0" presId="urn:microsoft.com/office/officeart/2005/8/layout/chevron2"/>
    <dgm:cxn modelId="{0A8B5283-D6EA-4AB8-889F-4854DD836130}" type="presParOf" srcId="{24B3DCFD-9F39-413A-8DE3-F9226CD80914}" destId="{B6F5A7FE-CE64-4FB4-9B0A-BC61E5D8F7EB}"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0.69545</cdr:x>
      <cdr:y>0.08966</cdr:y>
    </cdr:from>
    <cdr:to>
      <cdr:x>0.99318</cdr:x>
      <cdr:y>0.23793</cdr:y>
    </cdr:to>
    <cdr:sp macro="" textlink="">
      <cdr:nvSpPr>
        <cdr:cNvPr id="2" name="TextBox 1"/>
        <cdr:cNvSpPr txBox="1"/>
      </cdr:nvSpPr>
      <cdr:spPr>
        <a:xfrm xmlns:a="http://schemas.openxmlformats.org/drawingml/2006/main">
          <a:off x="2331705" y="153723"/>
          <a:ext cx="998229" cy="25421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Existing nurses</a:t>
          </a:r>
        </a:p>
      </cdr:txBody>
    </cdr:sp>
  </cdr:relSizeAnchor>
  <cdr:relSizeAnchor xmlns:cdr="http://schemas.openxmlformats.org/drawingml/2006/chartDrawing">
    <cdr:from>
      <cdr:x>0.75849</cdr:x>
      <cdr:y>0.40909</cdr:y>
    </cdr:from>
    <cdr:to>
      <cdr:x>1</cdr:x>
      <cdr:y>0.99091</cdr:y>
    </cdr:to>
    <cdr:sp macro="" textlink="">
      <cdr:nvSpPr>
        <cdr:cNvPr id="3" name="TextBox 2"/>
        <cdr:cNvSpPr txBox="1"/>
      </cdr:nvSpPr>
      <cdr:spPr>
        <a:xfrm xmlns:a="http://schemas.openxmlformats.org/drawingml/2006/main">
          <a:off x="3429024" y="642942"/>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0.53704</cdr:x>
      <cdr:y>0.38725</cdr:y>
    </cdr:from>
    <cdr:to>
      <cdr:x>0.68889</cdr:x>
      <cdr:y>0.51471</cdr:y>
    </cdr:to>
    <cdr:sp macro="" textlink="">
      <cdr:nvSpPr>
        <cdr:cNvPr id="2" name="TextBox 1"/>
        <cdr:cNvSpPr txBox="1"/>
      </cdr:nvSpPr>
      <cdr:spPr>
        <a:xfrm xmlns:a="http://schemas.openxmlformats.org/drawingml/2006/main">
          <a:off x="1104900" y="601980"/>
          <a:ext cx="312420" cy="19812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0.18148</cdr:x>
      <cdr:y>0.69118</cdr:y>
    </cdr:from>
    <cdr:to>
      <cdr:x>0.53704</cdr:x>
      <cdr:y>0.88235</cdr:y>
    </cdr:to>
    <cdr:sp macro="" textlink="">
      <cdr:nvSpPr>
        <cdr:cNvPr id="3" name="TextBox 2"/>
        <cdr:cNvSpPr txBox="1"/>
      </cdr:nvSpPr>
      <cdr:spPr>
        <a:xfrm xmlns:a="http://schemas.openxmlformats.org/drawingml/2006/main">
          <a:off x="373380" y="1074420"/>
          <a:ext cx="731520" cy="2971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69%</a:t>
          </a:r>
        </a:p>
      </cdr:txBody>
    </cdr:sp>
  </cdr:relSizeAnchor>
  <cdr:relSizeAnchor xmlns:cdr="http://schemas.openxmlformats.org/drawingml/2006/chartDrawing">
    <cdr:from>
      <cdr:x>0</cdr:x>
      <cdr:y>0.35294</cdr:y>
    </cdr:from>
    <cdr:to>
      <cdr:x>0.24444</cdr:x>
      <cdr:y>0.48529</cdr:y>
    </cdr:to>
    <cdr:sp macro="" textlink="">
      <cdr:nvSpPr>
        <cdr:cNvPr id="4" name="TextBox 3"/>
        <cdr:cNvSpPr txBox="1"/>
      </cdr:nvSpPr>
      <cdr:spPr>
        <a:xfrm xmlns:a="http://schemas.openxmlformats.org/drawingml/2006/main">
          <a:off x="0" y="548640"/>
          <a:ext cx="502920" cy="20574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  31%</a:t>
          </a:r>
        </a:p>
      </cdr:txBody>
    </cdr:sp>
  </cdr:relSizeAnchor>
</c:userShapes>
</file>

<file path=ppt/drawings/drawing11.xml><?xml version="1.0" encoding="utf-8"?>
<c:userShapes xmlns:c="http://schemas.openxmlformats.org/drawingml/2006/chart">
  <cdr:relSizeAnchor xmlns:cdr="http://schemas.openxmlformats.org/drawingml/2006/chartDrawing">
    <cdr:from>
      <cdr:x>0.50144</cdr:x>
      <cdr:y>0.31441</cdr:y>
    </cdr:from>
    <cdr:to>
      <cdr:x>0.82709</cdr:x>
      <cdr:y>0.43231</cdr:y>
    </cdr:to>
    <cdr:sp macro="" textlink="">
      <cdr:nvSpPr>
        <cdr:cNvPr id="2" name="TextBox 1"/>
        <cdr:cNvSpPr txBox="1"/>
      </cdr:nvSpPr>
      <cdr:spPr>
        <a:xfrm xmlns:a="http://schemas.openxmlformats.org/drawingml/2006/main">
          <a:off x="1325880" y="548640"/>
          <a:ext cx="861060" cy="20574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    62%</a:t>
          </a:r>
        </a:p>
      </cdr:txBody>
    </cdr:sp>
  </cdr:relSizeAnchor>
  <cdr:relSizeAnchor xmlns:cdr="http://schemas.openxmlformats.org/drawingml/2006/chartDrawing">
    <cdr:from>
      <cdr:x>0.23631</cdr:x>
      <cdr:y>0.51092</cdr:y>
    </cdr:from>
    <cdr:to>
      <cdr:x>0.5245</cdr:x>
      <cdr:y>0.62445</cdr:y>
    </cdr:to>
    <cdr:sp macro="" textlink="">
      <cdr:nvSpPr>
        <cdr:cNvPr id="3" name="TextBox 2"/>
        <cdr:cNvSpPr txBox="1"/>
      </cdr:nvSpPr>
      <cdr:spPr>
        <a:xfrm xmlns:a="http://schemas.openxmlformats.org/drawingml/2006/main">
          <a:off x="624840" y="891540"/>
          <a:ext cx="762000" cy="19812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38%</a:t>
          </a:r>
        </a:p>
      </cdr:txBody>
    </cdr:sp>
  </cdr:relSizeAnchor>
</c:userShapes>
</file>

<file path=ppt/drawings/drawing12.xml><?xml version="1.0" encoding="utf-8"?>
<c:userShapes xmlns:c="http://schemas.openxmlformats.org/drawingml/2006/chart">
  <cdr:relSizeAnchor xmlns:cdr="http://schemas.openxmlformats.org/drawingml/2006/chartDrawing">
    <cdr:from>
      <cdr:x>0.38015</cdr:x>
      <cdr:y>0.2827</cdr:y>
    </cdr:from>
    <cdr:to>
      <cdr:x>0.57385</cdr:x>
      <cdr:y>0.41772</cdr:y>
    </cdr:to>
    <cdr:sp macro="" textlink="">
      <cdr:nvSpPr>
        <cdr:cNvPr id="2" name="TextBox 1"/>
        <cdr:cNvSpPr txBox="1"/>
      </cdr:nvSpPr>
      <cdr:spPr>
        <a:xfrm xmlns:a="http://schemas.openxmlformats.org/drawingml/2006/main">
          <a:off x="1196340" y="510540"/>
          <a:ext cx="609600" cy="24384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35%</a:t>
          </a:r>
        </a:p>
      </cdr:txBody>
    </cdr:sp>
  </cdr:relSizeAnchor>
  <cdr:relSizeAnchor xmlns:cdr="http://schemas.openxmlformats.org/drawingml/2006/chartDrawing">
    <cdr:from>
      <cdr:x>0.32688</cdr:x>
      <cdr:y>0.55696</cdr:y>
    </cdr:from>
    <cdr:to>
      <cdr:x>0.53027</cdr:x>
      <cdr:y>0.62447</cdr:y>
    </cdr:to>
    <cdr:sp macro="" textlink="">
      <cdr:nvSpPr>
        <cdr:cNvPr id="3" name="TextBox 2"/>
        <cdr:cNvSpPr txBox="1"/>
      </cdr:nvSpPr>
      <cdr:spPr>
        <a:xfrm xmlns:a="http://schemas.openxmlformats.org/drawingml/2006/main">
          <a:off x="1028700" y="1005840"/>
          <a:ext cx="640080" cy="12192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17%</a:t>
          </a:r>
        </a:p>
      </cdr:txBody>
    </cdr:sp>
  </cdr:relSizeAnchor>
  <cdr:relSizeAnchor xmlns:cdr="http://schemas.openxmlformats.org/drawingml/2006/chartDrawing">
    <cdr:from>
      <cdr:x>0.11138</cdr:x>
      <cdr:y>0.36287</cdr:y>
    </cdr:from>
    <cdr:to>
      <cdr:x>0.32688</cdr:x>
      <cdr:y>0.46414</cdr:y>
    </cdr:to>
    <cdr:sp macro="" textlink="">
      <cdr:nvSpPr>
        <cdr:cNvPr id="4" name="TextBox 3"/>
        <cdr:cNvSpPr txBox="1"/>
      </cdr:nvSpPr>
      <cdr:spPr>
        <a:xfrm xmlns:a="http://schemas.openxmlformats.org/drawingml/2006/main">
          <a:off x="350520" y="655320"/>
          <a:ext cx="678180" cy="1828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48%</a:t>
          </a:r>
        </a:p>
      </cdr:txBody>
    </cdr:sp>
  </cdr:relSizeAnchor>
</c:userShapes>
</file>

<file path=ppt/drawings/drawing2.xml><?xml version="1.0" encoding="utf-8"?>
<c:userShapes xmlns:c="http://schemas.openxmlformats.org/drawingml/2006/chart">
  <cdr:relSizeAnchor xmlns:cdr="http://schemas.openxmlformats.org/drawingml/2006/chartDrawing">
    <cdr:from>
      <cdr:x>0.67421</cdr:x>
      <cdr:y>0.13793</cdr:y>
    </cdr:from>
    <cdr:to>
      <cdr:x>0.99321</cdr:x>
      <cdr:y>0.26054</cdr:y>
    </cdr:to>
    <cdr:sp macro="" textlink="">
      <cdr:nvSpPr>
        <cdr:cNvPr id="2" name="TextBox 1"/>
        <cdr:cNvSpPr txBox="1"/>
      </cdr:nvSpPr>
      <cdr:spPr>
        <a:xfrm xmlns:a="http://schemas.openxmlformats.org/drawingml/2006/main">
          <a:off x="2270760" y="274320"/>
          <a:ext cx="1074420" cy="24384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Resigning Nurses</a:t>
          </a:r>
        </a:p>
      </cdr:txBody>
    </cdr:sp>
  </cdr:relSizeAnchor>
</c:userShapes>
</file>

<file path=ppt/drawings/drawing3.xml><?xml version="1.0" encoding="utf-8"?>
<c:userShapes xmlns:c="http://schemas.openxmlformats.org/drawingml/2006/chart">
  <cdr:relSizeAnchor xmlns:cdr="http://schemas.openxmlformats.org/drawingml/2006/chartDrawing">
    <cdr:from>
      <cdr:x>0.155</cdr:x>
      <cdr:y>0.31667</cdr:y>
    </cdr:from>
    <cdr:to>
      <cdr:x>0.23</cdr:x>
      <cdr:y>0.41944</cdr:y>
    </cdr:to>
    <cdr:sp macro="" textlink="">
      <cdr:nvSpPr>
        <cdr:cNvPr id="3" name="TextBox 2"/>
        <cdr:cNvSpPr txBox="1"/>
      </cdr:nvSpPr>
      <cdr:spPr>
        <a:xfrm xmlns:a="http://schemas.openxmlformats.org/drawingml/2006/main">
          <a:off x="708660" y="868680"/>
          <a:ext cx="342900" cy="28194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S</a:t>
          </a:r>
        </a:p>
      </cdr:txBody>
    </cdr:sp>
  </cdr:relSizeAnchor>
  <cdr:relSizeAnchor xmlns:cdr="http://schemas.openxmlformats.org/drawingml/2006/chartDrawing">
    <cdr:from>
      <cdr:x>0.36667</cdr:x>
      <cdr:y>0.58889</cdr:y>
    </cdr:from>
    <cdr:to>
      <cdr:x>0.45</cdr:x>
      <cdr:y>0.68333</cdr:y>
    </cdr:to>
    <cdr:sp macro="" textlink="">
      <cdr:nvSpPr>
        <cdr:cNvPr id="4" name="TextBox 3"/>
        <cdr:cNvSpPr txBox="1"/>
      </cdr:nvSpPr>
      <cdr:spPr>
        <a:xfrm xmlns:a="http://schemas.openxmlformats.org/drawingml/2006/main">
          <a:off x="1676400" y="1615440"/>
          <a:ext cx="381000" cy="2590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NE</a:t>
          </a:r>
        </a:p>
      </cdr:txBody>
    </cdr:sp>
  </cdr:relSizeAnchor>
  <cdr:relSizeAnchor xmlns:cdr="http://schemas.openxmlformats.org/drawingml/2006/chartDrawing">
    <cdr:from>
      <cdr:x>0.59833</cdr:x>
      <cdr:y>0.69167</cdr:y>
    </cdr:from>
    <cdr:to>
      <cdr:x>0.66833</cdr:x>
      <cdr:y>0.76667</cdr:y>
    </cdr:to>
    <cdr:sp macro="" textlink="">
      <cdr:nvSpPr>
        <cdr:cNvPr id="5" name="TextBox 4"/>
        <cdr:cNvSpPr txBox="1"/>
      </cdr:nvSpPr>
      <cdr:spPr>
        <a:xfrm xmlns:a="http://schemas.openxmlformats.org/drawingml/2006/main">
          <a:off x="2735580" y="1897380"/>
          <a:ext cx="320040" cy="20574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N</a:t>
          </a:r>
        </a:p>
      </cdr:txBody>
    </cdr:sp>
  </cdr:relSizeAnchor>
  <cdr:relSizeAnchor xmlns:cdr="http://schemas.openxmlformats.org/drawingml/2006/chartDrawing">
    <cdr:from>
      <cdr:x>0.7193</cdr:x>
      <cdr:y>0.40923</cdr:y>
    </cdr:from>
    <cdr:to>
      <cdr:x>0.98246</cdr:x>
      <cdr:y>0.81846</cdr:y>
    </cdr:to>
    <cdr:sp macro="" textlink="">
      <cdr:nvSpPr>
        <cdr:cNvPr id="6" name="TextBox 5"/>
        <cdr:cNvSpPr txBox="1"/>
      </cdr:nvSpPr>
      <cdr:spPr>
        <a:xfrm xmlns:a="http://schemas.openxmlformats.org/drawingml/2006/main">
          <a:off x="2928958" y="785818"/>
          <a:ext cx="1071570" cy="78581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IN" sz="1100" dirty="0" smtClean="0"/>
            <a:t>South India-55</a:t>
          </a:r>
        </a:p>
        <a:p xmlns:a="http://schemas.openxmlformats.org/drawingml/2006/main">
          <a:r>
            <a:rPr lang="en-IN" dirty="0" smtClean="0"/>
            <a:t>North east-30</a:t>
          </a:r>
        </a:p>
        <a:p xmlns:a="http://schemas.openxmlformats.org/drawingml/2006/main">
          <a:r>
            <a:rPr lang="en-IN" sz="1100" dirty="0" smtClean="0"/>
            <a:t>North-19</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0.16606</cdr:x>
      <cdr:y>0.40636</cdr:y>
    </cdr:from>
    <cdr:to>
      <cdr:x>0.23175</cdr:x>
      <cdr:y>0.4841</cdr:y>
    </cdr:to>
    <cdr:sp macro="" textlink="">
      <cdr:nvSpPr>
        <cdr:cNvPr id="2" name="TextBox 1"/>
        <cdr:cNvSpPr txBox="1"/>
      </cdr:nvSpPr>
      <cdr:spPr>
        <a:xfrm xmlns:a="http://schemas.openxmlformats.org/drawingml/2006/main">
          <a:off x="693420" y="876300"/>
          <a:ext cx="274320" cy="16764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S</a:t>
          </a:r>
        </a:p>
      </cdr:txBody>
    </cdr:sp>
  </cdr:relSizeAnchor>
  <cdr:relSizeAnchor xmlns:cdr="http://schemas.openxmlformats.org/drawingml/2006/chartDrawing">
    <cdr:from>
      <cdr:x>0.32482</cdr:x>
      <cdr:y>0.67138</cdr:y>
    </cdr:from>
    <cdr:to>
      <cdr:x>0.42701</cdr:x>
      <cdr:y>0.75972</cdr:y>
    </cdr:to>
    <cdr:sp macro="" textlink="">
      <cdr:nvSpPr>
        <cdr:cNvPr id="3" name="TextBox 2"/>
        <cdr:cNvSpPr txBox="1"/>
      </cdr:nvSpPr>
      <cdr:spPr>
        <a:xfrm xmlns:a="http://schemas.openxmlformats.org/drawingml/2006/main">
          <a:off x="1356360" y="1447800"/>
          <a:ext cx="426720" cy="1905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  NE</a:t>
          </a:r>
        </a:p>
      </cdr:txBody>
    </cdr:sp>
  </cdr:relSizeAnchor>
  <cdr:relSizeAnchor xmlns:cdr="http://schemas.openxmlformats.org/drawingml/2006/chartDrawing">
    <cdr:from>
      <cdr:x>0.55474</cdr:x>
      <cdr:y>0.72438</cdr:y>
    </cdr:from>
    <cdr:to>
      <cdr:x>0.62044</cdr:x>
      <cdr:y>0.74558</cdr:y>
    </cdr:to>
    <cdr:sp macro="" textlink="">
      <cdr:nvSpPr>
        <cdr:cNvPr id="4" name="TextBox 3"/>
        <cdr:cNvSpPr txBox="1"/>
      </cdr:nvSpPr>
      <cdr:spPr>
        <a:xfrm xmlns:a="http://schemas.openxmlformats.org/drawingml/2006/main">
          <a:off x="2316480" y="1562101"/>
          <a:ext cx="274320" cy="457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N</a:t>
          </a:r>
        </a:p>
      </cdr:txBody>
    </cdr:sp>
  </cdr:relSizeAnchor>
  <cdr:relSizeAnchor xmlns:cdr="http://schemas.openxmlformats.org/drawingml/2006/chartDrawing">
    <cdr:from>
      <cdr:x>0.70175</cdr:x>
      <cdr:y>0.2963</cdr:y>
    </cdr:from>
    <cdr:to>
      <cdr:x>0.96491</cdr:x>
      <cdr:y>0.81481</cdr:y>
    </cdr:to>
    <cdr:sp macro="" textlink="">
      <cdr:nvSpPr>
        <cdr:cNvPr id="5" name="TextBox 4"/>
        <cdr:cNvSpPr txBox="1"/>
      </cdr:nvSpPr>
      <cdr:spPr>
        <a:xfrm xmlns:a="http://schemas.openxmlformats.org/drawingml/2006/main">
          <a:off x="2857520" y="571504"/>
          <a:ext cx="1071570" cy="100013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IN" sz="1100" dirty="0" smtClean="0"/>
            <a:t>South India-73</a:t>
          </a:r>
        </a:p>
        <a:p xmlns:a="http://schemas.openxmlformats.org/drawingml/2006/main">
          <a:r>
            <a:rPr lang="en-IN" dirty="0" smtClean="0"/>
            <a:t>North East-21</a:t>
          </a:r>
        </a:p>
        <a:p xmlns:a="http://schemas.openxmlformats.org/drawingml/2006/main">
          <a:r>
            <a:rPr lang="en-IN" sz="1100" dirty="0" smtClean="0"/>
            <a:t>North-14</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0.24929</cdr:x>
      <cdr:y>0.50385</cdr:y>
    </cdr:from>
    <cdr:to>
      <cdr:x>0.35694</cdr:x>
      <cdr:y>0.58077</cdr:y>
    </cdr:to>
    <cdr:sp macro="" textlink="">
      <cdr:nvSpPr>
        <cdr:cNvPr id="2" name="TextBox 1"/>
        <cdr:cNvSpPr txBox="1"/>
      </cdr:nvSpPr>
      <cdr:spPr>
        <a:xfrm xmlns:a="http://schemas.openxmlformats.org/drawingml/2006/main">
          <a:off x="670560" y="998220"/>
          <a:ext cx="289560" cy="152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yes</a:t>
          </a:r>
        </a:p>
      </cdr:txBody>
    </cdr:sp>
  </cdr:relSizeAnchor>
  <cdr:relSizeAnchor xmlns:cdr="http://schemas.openxmlformats.org/drawingml/2006/chartDrawing">
    <cdr:from>
      <cdr:x>0.51275</cdr:x>
      <cdr:y>0.59615</cdr:y>
    </cdr:from>
    <cdr:to>
      <cdr:x>0.60623</cdr:x>
      <cdr:y>0.69615</cdr:y>
    </cdr:to>
    <cdr:sp macro="" textlink="">
      <cdr:nvSpPr>
        <cdr:cNvPr id="4" name="TextBox 3"/>
        <cdr:cNvSpPr txBox="1"/>
      </cdr:nvSpPr>
      <cdr:spPr>
        <a:xfrm xmlns:a="http://schemas.openxmlformats.org/drawingml/2006/main">
          <a:off x="1379220" y="1181100"/>
          <a:ext cx="251460" cy="19812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No</a:t>
          </a:r>
        </a:p>
      </cdr:txBody>
    </cdr:sp>
  </cdr:relSizeAnchor>
  <cdr:relSizeAnchor xmlns:cdr="http://schemas.openxmlformats.org/drawingml/2006/chartDrawing">
    <cdr:from>
      <cdr:x>0.71707</cdr:x>
      <cdr:y>0.57693</cdr:y>
    </cdr:from>
    <cdr:to>
      <cdr:x>0.98266</cdr:x>
      <cdr:y>0.79327</cdr:y>
    </cdr:to>
    <cdr:sp macro="" textlink="">
      <cdr:nvSpPr>
        <cdr:cNvPr id="5" name="TextBox 4"/>
        <cdr:cNvSpPr txBox="1"/>
      </cdr:nvSpPr>
      <cdr:spPr>
        <a:xfrm xmlns:a="http://schemas.openxmlformats.org/drawingml/2006/main">
          <a:off x="1928826" y="1143008"/>
          <a:ext cx="714380" cy="42862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IN" sz="1100" dirty="0" smtClean="0"/>
            <a:t>Yes-78</a:t>
          </a:r>
        </a:p>
        <a:p xmlns:a="http://schemas.openxmlformats.org/drawingml/2006/main">
          <a:r>
            <a:rPr lang="en-IN" dirty="0" smtClean="0"/>
            <a:t>No-30</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0.22454</cdr:x>
      <cdr:y>0.4382</cdr:y>
    </cdr:from>
    <cdr:to>
      <cdr:x>0.3107</cdr:x>
      <cdr:y>0.6367</cdr:y>
    </cdr:to>
    <cdr:sp macro="" textlink="">
      <cdr:nvSpPr>
        <cdr:cNvPr id="2" name="TextBox 1"/>
        <cdr:cNvSpPr txBox="1"/>
      </cdr:nvSpPr>
      <cdr:spPr>
        <a:xfrm xmlns:a="http://schemas.openxmlformats.org/drawingml/2006/main">
          <a:off x="655320" y="891540"/>
          <a:ext cx="251460" cy="40386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yes</a:t>
          </a:r>
        </a:p>
      </cdr:txBody>
    </cdr:sp>
  </cdr:relSizeAnchor>
  <cdr:relSizeAnchor xmlns:cdr="http://schemas.openxmlformats.org/drawingml/2006/chartDrawing">
    <cdr:from>
      <cdr:x>0.50392</cdr:x>
      <cdr:y>0.55056</cdr:y>
    </cdr:from>
    <cdr:to>
      <cdr:x>0.58486</cdr:x>
      <cdr:y>0.73034</cdr:y>
    </cdr:to>
    <cdr:sp macro="" textlink="">
      <cdr:nvSpPr>
        <cdr:cNvPr id="3" name="TextBox 2"/>
        <cdr:cNvSpPr txBox="1"/>
      </cdr:nvSpPr>
      <cdr:spPr>
        <a:xfrm xmlns:a="http://schemas.openxmlformats.org/drawingml/2006/main">
          <a:off x="1470660" y="1120140"/>
          <a:ext cx="236220" cy="36576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no</a:t>
          </a:r>
        </a:p>
      </cdr:txBody>
    </cdr:sp>
  </cdr:relSizeAnchor>
  <cdr:relSizeAnchor xmlns:cdr="http://schemas.openxmlformats.org/drawingml/2006/chartDrawing">
    <cdr:from>
      <cdr:x>0.70986</cdr:x>
      <cdr:y>0.59691</cdr:y>
    </cdr:from>
    <cdr:to>
      <cdr:x>0.97912</cdr:x>
      <cdr:y>0.8427</cdr:y>
    </cdr:to>
    <cdr:sp macro="" textlink="">
      <cdr:nvSpPr>
        <cdr:cNvPr id="4" name="TextBox 3"/>
        <cdr:cNvSpPr txBox="1"/>
      </cdr:nvSpPr>
      <cdr:spPr>
        <a:xfrm xmlns:a="http://schemas.openxmlformats.org/drawingml/2006/main">
          <a:off x="2071702" y="1214446"/>
          <a:ext cx="785818" cy="5000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IN" sz="1100" dirty="0" smtClean="0"/>
            <a:t>Yes-65</a:t>
          </a:r>
        </a:p>
        <a:p xmlns:a="http://schemas.openxmlformats.org/drawingml/2006/main">
          <a:r>
            <a:rPr lang="en-IN" dirty="0" smtClean="0"/>
            <a:t>No-43</a:t>
          </a: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0.40749</cdr:x>
      <cdr:y>0.30385</cdr:y>
    </cdr:from>
    <cdr:to>
      <cdr:x>0.57845</cdr:x>
      <cdr:y>0.51923</cdr:y>
    </cdr:to>
    <cdr:sp macro="" textlink="">
      <cdr:nvSpPr>
        <cdr:cNvPr id="2" name="TextBox 1"/>
        <cdr:cNvSpPr txBox="1"/>
      </cdr:nvSpPr>
      <cdr:spPr>
        <a:xfrm xmlns:a="http://schemas.openxmlformats.org/drawingml/2006/main">
          <a:off x="1325880" y="601980"/>
          <a:ext cx="556260" cy="42672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51</a:t>
          </a:r>
        </a:p>
      </cdr:txBody>
    </cdr:sp>
  </cdr:relSizeAnchor>
  <cdr:relSizeAnchor xmlns:cdr="http://schemas.openxmlformats.org/drawingml/2006/chartDrawing">
    <cdr:from>
      <cdr:x>0.16159</cdr:x>
      <cdr:y>0.37692</cdr:y>
    </cdr:from>
    <cdr:to>
      <cdr:x>0.35831</cdr:x>
      <cdr:y>0.52692</cdr:y>
    </cdr:to>
    <cdr:sp macro="" textlink="">
      <cdr:nvSpPr>
        <cdr:cNvPr id="3" name="TextBox 2"/>
        <cdr:cNvSpPr txBox="1"/>
      </cdr:nvSpPr>
      <cdr:spPr>
        <a:xfrm xmlns:a="http://schemas.openxmlformats.org/drawingml/2006/main">
          <a:off x="525780" y="746760"/>
          <a:ext cx="640080" cy="2971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57</a:t>
          </a:r>
        </a:p>
      </cdr:txBody>
    </cdr:sp>
  </cdr:relSizeAnchor>
</c:userShapes>
</file>

<file path=ppt/drawings/drawing8.xml><?xml version="1.0" encoding="utf-8"?>
<c:userShapes xmlns:c="http://schemas.openxmlformats.org/drawingml/2006/chart">
  <cdr:relSizeAnchor xmlns:cdr="http://schemas.openxmlformats.org/drawingml/2006/chartDrawing">
    <cdr:from>
      <cdr:x>0.44709</cdr:x>
      <cdr:y>0.34855</cdr:y>
    </cdr:from>
    <cdr:to>
      <cdr:x>0.66931</cdr:x>
      <cdr:y>0.58506</cdr:y>
    </cdr:to>
    <cdr:sp macro="" textlink="">
      <cdr:nvSpPr>
        <cdr:cNvPr id="2" name="TextBox 1"/>
        <cdr:cNvSpPr txBox="1"/>
      </cdr:nvSpPr>
      <cdr:spPr>
        <a:xfrm xmlns:a="http://schemas.openxmlformats.org/drawingml/2006/main">
          <a:off x="1287780" y="640080"/>
          <a:ext cx="640080" cy="43434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57%</a:t>
          </a:r>
        </a:p>
      </cdr:txBody>
    </cdr:sp>
  </cdr:relSizeAnchor>
  <cdr:relSizeAnchor xmlns:cdr="http://schemas.openxmlformats.org/drawingml/2006/chartDrawing">
    <cdr:from>
      <cdr:x>0.18519</cdr:x>
      <cdr:y>0.3527</cdr:y>
    </cdr:from>
    <cdr:to>
      <cdr:x>0.38889</cdr:x>
      <cdr:y>0.55602</cdr:y>
    </cdr:to>
    <cdr:sp macro="" textlink="">
      <cdr:nvSpPr>
        <cdr:cNvPr id="3" name="TextBox 2"/>
        <cdr:cNvSpPr txBox="1"/>
      </cdr:nvSpPr>
      <cdr:spPr>
        <a:xfrm xmlns:a="http://schemas.openxmlformats.org/drawingml/2006/main">
          <a:off x="533400" y="647700"/>
          <a:ext cx="586740" cy="3733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43%</a:t>
          </a:r>
        </a:p>
      </cdr:txBody>
    </cdr:sp>
  </cdr:relSizeAnchor>
</c:userShapes>
</file>

<file path=ppt/drawings/drawing9.xml><?xml version="1.0" encoding="utf-8"?>
<c:userShapes xmlns:c="http://schemas.openxmlformats.org/drawingml/2006/chart">
  <cdr:relSizeAnchor xmlns:cdr="http://schemas.openxmlformats.org/drawingml/2006/chartDrawing">
    <cdr:from>
      <cdr:x>0.42759</cdr:x>
      <cdr:y>0.53696</cdr:y>
    </cdr:from>
    <cdr:to>
      <cdr:x>0.6931</cdr:x>
      <cdr:y>0.64981</cdr:y>
    </cdr:to>
    <cdr:sp macro="" textlink="">
      <cdr:nvSpPr>
        <cdr:cNvPr id="2" name="TextBox 1"/>
        <cdr:cNvSpPr txBox="1"/>
      </cdr:nvSpPr>
      <cdr:spPr>
        <a:xfrm xmlns:a="http://schemas.openxmlformats.org/drawingml/2006/main">
          <a:off x="944880" y="1051560"/>
          <a:ext cx="586740" cy="2209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61%</a:t>
          </a:r>
        </a:p>
      </cdr:txBody>
    </cdr:sp>
  </cdr:relSizeAnchor>
  <cdr:relSizeAnchor xmlns:cdr="http://schemas.openxmlformats.org/drawingml/2006/chartDrawing">
    <cdr:from>
      <cdr:x>0.07931</cdr:x>
      <cdr:y>0.35409</cdr:y>
    </cdr:from>
    <cdr:to>
      <cdr:x>0.32414</cdr:x>
      <cdr:y>0.46304</cdr:y>
    </cdr:to>
    <cdr:sp macro="" textlink="">
      <cdr:nvSpPr>
        <cdr:cNvPr id="3" name="TextBox 2"/>
        <cdr:cNvSpPr txBox="1"/>
      </cdr:nvSpPr>
      <cdr:spPr>
        <a:xfrm xmlns:a="http://schemas.openxmlformats.org/drawingml/2006/main">
          <a:off x="175260" y="693420"/>
          <a:ext cx="541020" cy="21336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39%</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A00680-97E2-4340-A8E7-A79F97BDE1D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74BDE-A354-4DBA-96B6-BA2318F3D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00680-97E2-4340-A8E7-A79F97BDE1D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74BDE-A354-4DBA-96B6-BA2318F3D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00680-97E2-4340-A8E7-A79F97BDE1D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74BDE-A354-4DBA-96B6-BA2318F3D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00680-97E2-4340-A8E7-A79F97BDE1D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74BDE-A354-4DBA-96B6-BA2318F3D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00680-97E2-4340-A8E7-A79F97BDE1D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74BDE-A354-4DBA-96B6-BA2318F3D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A00680-97E2-4340-A8E7-A79F97BDE1D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74BDE-A354-4DBA-96B6-BA2318F3D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A00680-97E2-4340-A8E7-A79F97BDE1D9}" type="datetimeFigureOut">
              <a:rPr lang="en-US" smtClean="0"/>
              <a:pPr/>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574BDE-A354-4DBA-96B6-BA2318F3D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00680-97E2-4340-A8E7-A79F97BDE1D9}" type="datetimeFigureOut">
              <a:rPr lang="en-US" smtClean="0"/>
              <a:pPr/>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574BDE-A354-4DBA-96B6-BA2318F3D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00680-97E2-4340-A8E7-A79F97BDE1D9}" type="datetimeFigureOut">
              <a:rPr lang="en-US" smtClean="0"/>
              <a:pPr/>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574BDE-A354-4DBA-96B6-BA2318F3D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00680-97E2-4340-A8E7-A79F97BDE1D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74BDE-A354-4DBA-96B6-BA2318F3D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00680-97E2-4340-A8E7-A79F97BDE1D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74BDE-A354-4DBA-96B6-BA2318F3D6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00680-97E2-4340-A8E7-A79F97BDE1D9}" type="datetimeFigureOut">
              <a:rPr lang="en-US" smtClean="0"/>
              <a:pPr/>
              <a:t>6/19/2023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74BDE-A354-4DBA-96B6-BA2318F3D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QuickStyle" Target="../diagrams/quickStyle3.xml"/><Relationship Id="rId3" Type="http://schemas.openxmlformats.org/officeDocument/2006/relationships/diagramData" Target="../diagrams/data1.xml"/><Relationship Id="rId7" Type="http://schemas.openxmlformats.org/officeDocument/2006/relationships/diagramData" Target="../diagrams/data2.xml"/><Relationship Id="rId12" Type="http://schemas.openxmlformats.org/officeDocument/2006/relationships/diagramLayout" Target="../diagrams/layout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Data" Target="../diagrams/data3.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openxmlformats.org/officeDocument/2006/relationships/diagramColors" Target="../diagrams/colors3.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 (13 iihmr logo.jpg"/>
          <p:cNvPicPr>
            <a:picLocks noChangeAspect="1"/>
          </p:cNvPicPr>
          <p:nvPr/>
        </p:nvPicPr>
        <p:blipFill>
          <a:blip r:embed="rId2"/>
          <a:stretch>
            <a:fillRect/>
          </a:stretch>
        </p:blipFill>
        <p:spPr>
          <a:xfrm>
            <a:off x="0" y="0"/>
            <a:ext cx="1428728" cy="785794"/>
          </a:xfrm>
          <a:prstGeom prst="rect">
            <a:avLst/>
          </a:prstGeom>
        </p:spPr>
      </p:pic>
      <p:graphicFrame>
        <p:nvGraphicFramePr>
          <p:cNvPr id="11" name="Diagram 10"/>
          <p:cNvGraphicFramePr/>
          <p:nvPr/>
        </p:nvGraphicFramePr>
        <p:xfrm>
          <a:off x="785786" y="1500174"/>
          <a:ext cx="7715304" cy="1384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nvGraphicFramePr>
        <p:xfrm>
          <a:off x="857224" y="3071810"/>
          <a:ext cx="7572428" cy="12858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p:cNvGraphicFramePr/>
          <p:nvPr/>
        </p:nvGraphicFramePr>
        <p:xfrm>
          <a:off x="500034" y="4857760"/>
          <a:ext cx="8072462" cy="17145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500166" cy="785794"/>
          </a:xfrm>
          <a:prstGeom prst="rect">
            <a:avLst/>
          </a:prstGeom>
        </p:spPr>
      </p:pic>
      <p:sp>
        <p:nvSpPr>
          <p:cNvPr id="3" name="TextBox 2"/>
          <p:cNvSpPr txBox="1"/>
          <p:nvPr/>
        </p:nvSpPr>
        <p:spPr>
          <a:xfrm>
            <a:off x="1857356" y="357166"/>
            <a:ext cx="6858048" cy="523220"/>
          </a:xfrm>
          <a:prstGeom prst="rect">
            <a:avLst/>
          </a:prstGeom>
          <a:noFill/>
        </p:spPr>
        <p:txBody>
          <a:bodyPr wrap="square" rtlCol="0">
            <a:spAutoFit/>
          </a:bodyPr>
          <a:lstStyle/>
          <a:p>
            <a:r>
              <a:rPr lang="en-IN" sz="2800" b="1" dirty="0" smtClean="0"/>
              <a:t>                      Results</a:t>
            </a:r>
            <a:endParaRPr lang="en-US" sz="2800" b="1" dirty="0"/>
          </a:p>
        </p:txBody>
      </p:sp>
      <p:sp>
        <p:nvSpPr>
          <p:cNvPr id="5" name="TextBox 4"/>
          <p:cNvSpPr txBox="1"/>
          <p:nvPr/>
        </p:nvSpPr>
        <p:spPr>
          <a:xfrm>
            <a:off x="357158" y="1214422"/>
            <a:ext cx="8572560" cy="2031325"/>
          </a:xfrm>
          <a:prstGeom prst="rect">
            <a:avLst/>
          </a:prstGeom>
          <a:noFill/>
          <a:ln w="38100">
            <a:solidFill>
              <a:schemeClr val="tx1"/>
            </a:solidFill>
          </a:ln>
        </p:spPr>
        <p:txBody>
          <a:bodyPr wrap="square" rtlCol="0">
            <a:spAutoFit/>
          </a:bodyPr>
          <a:lstStyle/>
          <a:p>
            <a:r>
              <a:rPr lang="en-IN" dirty="0" smtClean="0"/>
              <a:t>5. </a:t>
            </a:r>
            <a:r>
              <a:rPr lang="en-US" dirty="0" smtClean="0"/>
              <a:t>Willingness to come back in this hospital in future for those who are </a:t>
            </a:r>
            <a:r>
              <a:rPr lang="en-US" dirty="0" smtClean="0"/>
              <a:t>resigning</a:t>
            </a:r>
          </a:p>
          <a:p>
            <a:endParaRPr lang="en-US" dirty="0" smtClean="0"/>
          </a:p>
          <a:p>
            <a:endParaRPr lang="en-IN" dirty="0" smtClean="0"/>
          </a:p>
          <a:p>
            <a:endParaRPr lang="en-IN" dirty="0" smtClean="0"/>
          </a:p>
          <a:p>
            <a:endParaRPr lang="en-IN" dirty="0" smtClean="0"/>
          </a:p>
          <a:p>
            <a:endParaRPr lang="en-IN" dirty="0" smtClean="0"/>
          </a:p>
          <a:p>
            <a:endParaRPr lang="en-US" dirty="0"/>
          </a:p>
        </p:txBody>
      </p:sp>
      <p:graphicFrame>
        <p:nvGraphicFramePr>
          <p:cNvPr id="6" name="Chart 5"/>
          <p:cNvGraphicFramePr/>
          <p:nvPr/>
        </p:nvGraphicFramePr>
        <p:xfrm>
          <a:off x="3143240" y="1643050"/>
          <a:ext cx="2214578" cy="14287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7158" y="3429000"/>
            <a:ext cx="8429684" cy="3016210"/>
          </a:xfrm>
          <a:prstGeom prst="rect">
            <a:avLst/>
          </a:prstGeom>
          <a:noFill/>
          <a:ln w="38100">
            <a:solidFill>
              <a:schemeClr val="tx1"/>
            </a:solidFill>
          </a:ln>
        </p:spPr>
        <p:txBody>
          <a:bodyPr wrap="square" rtlCol="0">
            <a:spAutoFit/>
          </a:bodyPr>
          <a:lstStyle/>
          <a:p>
            <a:endParaRPr lang="en-IN" b="1" dirty="0" smtClean="0"/>
          </a:p>
          <a:p>
            <a:r>
              <a:rPr lang="en-IN" b="1" dirty="0" smtClean="0"/>
              <a:t>6. Reasons of Leaving the Hospital</a:t>
            </a:r>
            <a:r>
              <a:rPr lang="en-IN" dirty="0" smtClean="0"/>
              <a:t>-</a:t>
            </a:r>
          </a:p>
          <a:p>
            <a:pPr marL="342900" indent="-342900">
              <a:buAutoNum type="alphaLcPeriod"/>
            </a:pPr>
            <a:endParaRPr lang="en-US" sz="1400" dirty="0" smtClean="0"/>
          </a:p>
          <a:p>
            <a:pPr marL="342900" indent="-342900">
              <a:buAutoNum type="alphaLcPeriod"/>
            </a:pPr>
            <a:r>
              <a:rPr lang="en-US" sz="1400" dirty="0" smtClean="0"/>
              <a:t>Satisfied with the employee benefit schemes-                                   </a:t>
            </a:r>
          </a:p>
          <a:p>
            <a:pPr marL="342900" indent="-342900"/>
            <a:endParaRPr lang="en-IN" sz="1400" dirty="0" smtClean="0"/>
          </a:p>
          <a:p>
            <a:pPr marL="342900" indent="-342900">
              <a:buAutoNum type="alphaLcPeriod"/>
            </a:pPr>
            <a:endParaRPr lang="en-IN" sz="1400" dirty="0" smtClean="0"/>
          </a:p>
          <a:p>
            <a:pPr marL="342900" indent="-342900">
              <a:buAutoNum type="alphaLcPeriod"/>
            </a:pPr>
            <a:endParaRPr lang="en-IN" sz="1400" dirty="0" smtClean="0"/>
          </a:p>
          <a:p>
            <a:pPr marL="342900" indent="-342900"/>
            <a:endParaRPr lang="en-IN" sz="1400" dirty="0" smtClean="0"/>
          </a:p>
          <a:p>
            <a:pPr marL="342900" indent="-342900">
              <a:buAutoNum type="alphaLcPeriod"/>
            </a:pPr>
            <a:endParaRPr lang="en-IN" sz="1400" dirty="0" smtClean="0"/>
          </a:p>
          <a:p>
            <a:pPr marL="342900" indent="-342900">
              <a:buAutoNum type="alphaLcPeriod"/>
            </a:pPr>
            <a:endParaRPr lang="en-IN" sz="1400" dirty="0" smtClean="0"/>
          </a:p>
          <a:p>
            <a:pPr marL="342900" indent="-342900">
              <a:buAutoNum type="alphaLcPeriod"/>
            </a:pPr>
            <a:endParaRPr lang="en-IN" sz="1400" dirty="0" smtClean="0"/>
          </a:p>
          <a:p>
            <a:pPr marL="342900" indent="-342900"/>
            <a:endParaRPr lang="en-US" sz="1400" dirty="0" smtClean="0"/>
          </a:p>
          <a:p>
            <a:pPr marL="342900" indent="-342900"/>
            <a:r>
              <a:rPr lang="en-IN" sz="1400" dirty="0" smtClean="0"/>
              <a:t>          </a:t>
            </a:r>
            <a:endParaRPr lang="en-US" sz="1400" dirty="0" smtClean="0"/>
          </a:p>
        </p:txBody>
      </p:sp>
      <p:graphicFrame>
        <p:nvGraphicFramePr>
          <p:cNvPr id="8" name="Chart 7"/>
          <p:cNvGraphicFramePr/>
          <p:nvPr/>
        </p:nvGraphicFramePr>
        <p:xfrm>
          <a:off x="1285852" y="4357694"/>
          <a:ext cx="2194560" cy="159258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00562" y="4286256"/>
            <a:ext cx="4214842" cy="1384995"/>
          </a:xfrm>
          <a:prstGeom prst="rect">
            <a:avLst/>
          </a:prstGeom>
          <a:noFill/>
        </p:spPr>
        <p:txBody>
          <a:bodyPr wrap="square" rtlCol="0">
            <a:spAutoFit/>
          </a:bodyPr>
          <a:lstStyle/>
          <a:p>
            <a:r>
              <a:rPr lang="en-US" sz="1400" b="1" dirty="0" smtClean="0"/>
              <a:t>Reasons of Dissatisfaction- </a:t>
            </a:r>
            <a:r>
              <a:rPr lang="en-US" sz="1400" dirty="0" smtClean="0"/>
              <a:t>Health Insurance scheme, the premium deducted for this scheme is 1451 INR  per month yet they are refused cashless treatment in the empanelled hospitals ,not satisfied with the reimbursement policy of Health Insurance, decline of planned leave due to heavy workload</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285852" cy="714356"/>
          </a:xfrm>
          <a:prstGeom prst="rect">
            <a:avLst/>
          </a:prstGeom>
        </p:spPr>
      </p:pic>
      <p:sp>
        <p:nvSpPr>
          <p:cNvPr id="3" name="TextBox 2"/>
          <p:cNvSpPr txBox="1"/>
          <p:nvPr/>
        </p:nvSpPr>
        <p:spPr>
          <a:xfrm>
            <a:off x="1857356" y="0"/>
            <a:ext cx="5000660" cy="523220"/>
          </a:xfrm>
          <a:prstGeom prst="rect">
            <a:avLst/>
          </a:prstGeom>
          <a:noFill/>
        </p:spPr>
        <p:txBody>
          <a:bodyPr wrap="square" rtlCol="0">
            <a:spAutoFit/>
          </a:bodyPr>
          <a:lstStyle/>
          <a:p>
            <a:r>
              <a:rPr lang="en-IN" sz="2800" b="1" dirty="0" smtClean="0"/>
              <a:t>                      Results</a:t>
            </a:r>
            <a:endParaRPr lang="en-US" sz="2800" b="1" dirty="0"/>
          </a:p>
        </p:txBody>
      </p:sp>
      <p:sp>
        <p:nvSpPr>
          <p:cNvPr id="5" name="TextBox 4"/>
          <p:cNvSpPr txBox="1"/>
          <p:nvPr/>
        </p:nvSpPr>
        <p:spPr>
          <a:xfrm>
            <a:off x="214282" y="928670"/>
            <a:ext cx="8786874" cy="2585323"/>
          </a:xfrm>
          <a:prstGeom prst="rect">
            <a:avLst/>
          </a:prstGeom>
          <a:noFill/>
          <a:ln w="38100">
            <a:solidFill>
              <a:schemeClr val="tx1"/>
            </a:solidFill>
          </a:ln>
        </p:spPr>
        <p:txBody>
          <a:bodyPr wrap="square" rtlCol="0">
            <a:spAutoFit/>
          </a:bodyPr>
          <a:lstStyle/>
          <a:p>
            <a:r>
              <a:rPr lang="en-IN" dirty="0" smtClean="0"/>
              <a:t>b.</a:t>
            </a:r>
            <a:r>
              <a:rPr lang="en-US" dirty="0" smtClean="0"/>
              <a:t> Communication barrier with the management</a:t>
            </a:r>
          </a:p>
          <a:p>
            <a:endParaRPr lang="en-IN" dirty="0" smtClean="0"/>
          </a:p>
          <a:p>
            <a:endParaRPr lang="en-US" dirty="0" smtClean="0"/>
          </a:p>
          <a:p>
            <a:endParaRPr lang="en-IN" dirty="0" smtClean="0"/>
          </a:p>
          <a:p>
            <a:endParaRPr lang="en-IN" dirty="0" smtClean="0"/>
          </a:p>
          <a:p>
            <a:endParaRPr lang="en-IN" dirty="0" smtClean="0"/>
          </a:p>
          <a:p>
            <a:endParaRPr lang="en-IN" dirty="0" smtClean="0"/>
          </a:p>
          <a:p>
            <a:endParaRPr lang="en-US" dirty="0" smtClean="0"/>
          </a:p>
          <a:p>
            <a:r>
              <a:rPr lang="en-US" dirty="0" smtClean="0"/>
              <a:t>      </a:t>
            </a:r>
            <a:r>
              <a:rPr lang="en-IN" dirty="0" smtClean="0"/>
              <a:t>       </a:t>
            </a:r>
            <a:endParaRPr lang="en-US" dirty="0"/>
          </a:p>
        </p:txBody>
      </p:sp>
      <p:graphicFrame>
        <p:nvGraphicFramePr>
          <p:cNvPr id="6" name="Chart 5"/>
          <p:cNvGraphicFramePr/>
          <p:nvPr/>
        </p:nvGraphicFramePr>
        <p:xfrm>
          <a:off x="1000100" y="1285860"/>
          <a:ext cx="2209800" cy="17754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072066" y="1500174"/>
            <a:ext cx="3857652" cy="1169551"/>
          </a:xfrm>
          <a:prstGeom prst="rect">
            <a:avLst/>
          </a:prstGeom>
          <a:noFill/>
        </p:spPr>
        <p:txBody>
          <a:bodyPr wrap="square" rtlCol="0">
            <a:spAutoFit/>
          </a:bodyPr>
          <a:lstStyle/>
          <a:p>
            <a:r>
              <a:rPr lang="en-US" sz="1400" b="1" dirty="0" smtClean="0"/>
              <a:t>Communication Barriers- </a:t>
            </a:r>
            <a:r>
              <a:rPr lang="en-US" sz="1400" dirty="0" smtClean="0"/>
              <a:t>Gap in direct communication with the </a:t>
            </a:r>
            <a:r>
              <a:rPr lang="en-US" sz="1400" dirty="0" err="1" smtClean="0"/>
              <a:t>incharge</a:t>
            </a:r>
            <a:r>
              <a:rPr lang="en-US" sz="1400" dirty="0" smtClean="0"/>
              <a:t>, communication gap and inaccessibility to meet in person with the top management authority like Chief Of Nursing and Assistant Chief of Nursing</a:t>
            </a:r>
            <a:endParaRPr lang="en-US" sz="1400" dirty="0"/>
          </a:p>
        </p:txBody>
      </p:sp>
      <p:sp>
        <p:nvSpPr>
          <p:cNvPr id="8" name="TextBox 7"/>
          <p:cNvSpPr txBox="1"/>
          <p:nvPr/>
        </p:nvSpPr>
        <p:spPr>
          <a:xfrm>
            <a:off x="214282" y="4129825"/>
            <a:ext cx="8786874" cy="2585323"/>
          </a:xfrm>
          <a:prstGeom prst="rect">
            <a:avLst/>
          </a:prstGeom>
          <a:noFill/>
          <a:ln w="38100">
            <a:solidFill>
              <a:schemeClr val="tx1"/>
            </a:solidFill>
          </a:ln>
        </p:spPr>
        <p:txBody>
          <a:bodyPr wrap="square" rtlCol="0">
            <a:spAutoFit/>
          </a:bodyPr>
          <a:lstStyle/>
          <a:p>
            <a:r>
              <a:rPr lang="en-IN" dirty="0" smtClean="0"/>
              <a:t>c. </a:t>
            </a:r>
            <a:r>
              <a:rPr lang="en-US" dirty="0" smtClean="0"/>
              <a:t>Salary Dissatisfaction according to the workload</a:t>
            </a:r>
          </a:p>
          <a:p>
            <a:endParaRPr lang="en-IN" dirty="0" smtClean="0"/>
          </a:p>
          <a:p>
            <a:endParaRPr lang="en-IN" dirty="0" smtClean="0"/>
          </a:p>
          <a:p>
            <a:endParaRPr lang="en-US" dirty="0" smtClean="0"/>
          </a:p>
          <a:p>
            <a:endParaRPr lang="en-IN" dirty="0" smtClean="0"/>
          </a:p>
          <a:p>
            <a:endParaRPr lang="en-IN" dirty="0" smtClean="0"/>
          </a:p>
          <a:p>
            <a:endParaRPr lang="en-IN" dirty="0" smtClean="0"/>
          </a:p>
          <a:p>
            <a:endParaRPr lang="en-US" dirty="0" smtClean="0"/>
          </a:p>
          <a:p>
            <a:r>
              <a:rPr lang="en-IN" dirty="0" smtClean="0"/>
              <a:t>      </a:t>
            </a:r>
            <a:endParaRPr lang="en-US" dirty="0"/>
          </a:p>
        </p:txBody>
      </p:sp>
      <p:graphicFrame>
        <p:nvGraphicFramePr>
          <p:cNvPr id="9" name="Chart 8"/>
          <p:cNvGraphicFramePr/>
          <p:nvPr/>
        </p:nvGraphicFramePr>
        <p:xfrm>
          <a:off x="1142976" y="4643446"/>
          <a:ext cx="2057400" cy="155448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214810" y="4500570"/>
            <a:ext cx="4572032" cy="738664"/>
          </a:xfrm>
          <a:prstGeom prst="rect">
            <a:avLst/>
          </a:prstGeom>
          <a:noFill/>
        </p:spPr>
        <p:txBody>
          <a:bodyPr wrap="square" rtlCol="0">
            <a:spAutoFit/>
          </a:bodyPr>
          <a:lstStyle/>
          <a:p>
            <a:r>
              <a:rPr lang="en-US" sz="1400" b="1" dirty="0" smtClean="0"/>
              <a:t>Reasons of Dissatisfaction-</a:t>
            </a:r>
            <a:r>
              <a:rPr lang="en-US" sz="1400" dirty="0" smtClean="0"/>
              <a:t> Heavy workload, shortage of staff, double duties with no extra payment, tedious clerical work apart from clinical work</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500166" cy="785794"/>
          </a:xfrm>
          <a:prstGeom prst="rect">
            <a:avLst/>
          </a:prstGeom>
        </p:spPr>
      </p:pic>
      <p:sp>
        <p:nvSpPr>
          <p:cNvPr id="3" name="TextBox 2"/>
          <p:cNvSpPr txBox="1"/>
          <p:nvPr/>
        </p:nvSpPr>
        <p:spPr>
          <a:xfrm>
            <a:off x="1857356" y="214290"/>
            <a:ext cx="5786478" cy="523220"/>
          </a:xfrm>
          <a:prstGeom prst="rect">
            <a:avLst/>
          </a:prstGeom>
          <a:noFill/>
        </p:spPr>
        <p:txBody>
          <a:bodyPr wrap="square" rtlCol="0">
            <a:spAutoFit/>
          </a:bodyPr>
          <a:lstStyle/>
          <a:p>
            <a:r>
              <a:rPr lang="en-IN" sz="2800" b="1" dirty="0" smtClean="0"/>
              <a:t>                         Results</a:t>
            </a:r>
            <a:endParaRPr lang="en-US" sz="2800" b="1" dirty="0"/>
          </a:p>
        </p:txBody>
      </p:sp>
      <p:sp>
        <p:nvSpPr>
          <p:cNvPr id="4" name="TextBox 3"/>
          <p:cNvSpPr txBox="1"/>
          <p:nvPr/>
        </p:nvSpPr>
        <p:spPr>
          <a:xfrm>
            <a:off x="214282" y="1071546"/>
            <a:ext cx="8715436" cy="2308324"/>
          </a:xfrm>
          <a:prstGeom prst="rect">
            <a:avLst/>
          </a:prstGeom>
          <a:noFill/>
          <a:ln w="38100">
            <a:solidFill>
              <a:schemeClr val="tx1"/>
            </a:solidFill>
          </a:ln>
        </p:spPr>
        <p:txBody>
          <a:bodyPr wrap="square" rtlCol="0">
            <a:spAutoFit/>
          </a:bodyPr>
          <a:lstStyle/>
          <a:p>
            <a:r>
              <a:rPr lang="en-US" dirty="0" smtClean="0"/>
              <a:t>d. Do you get paid for double duties/extra shifts</a:t>
            </a:r>
          </a:p>
          <a:p>
            <a:r>
              <a:rPr lang="en-IN" dirty="0" smtClean="0"/>
              <a:t>       </a:t>
            </a:r>
          </a:p>
          <a:p>
            <a:endParaRPr lang="en-IN" dirty="0" smtClean="0"/>
          </a:p>
          <a:p>
            <a:endParaRPr lang="en-IN" dirty="0" smtClean="0"/>
          </a:p>
          <a:p>
            <a:endParaRPr lang="en-IN" dirty="0" smtClean="0"/>
          </a:p>
          <a:p>
            <a:endParaRPr lang="en-IN" dirty="0" smtClean="0"/>
          </a:p>
          <a:p>
            <a:endParaRPr lang="en-IN" dirty="0" smtClean="0"/>
          </a:p>
          <a:p>
            <a:endParaRPr lang="en-IN" dirty="0" smtClean="0"/>
          </a:p>
        </p:txBody>
      </p:sp>
      <p:graphicFrame>
        <p:nvGraphicFramePr>
          <p:cNvPr id="5" name="Chart 4"/>
          <p:cNvGraphicFramePr/>
          <p:nvPr/>
        </p:nvGraphicFramePr>
        <p:xfrm>
          <a:off x="857224" y="1500174"/>
          <a:ext cx="3071834" cy="17449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4282" y="3857628"/>
            <a:ext cx="8715436" cy="2862322"/>
          </a:xfrm>
          <a:prstGeom prst="rect">
            <a:avLst/>
          </a:prstGeom>
          <a:noFill/>
          <a:ln w="38100">
            <a:solidFill>
              <a:schemeClr val="tx1"/>
            </a:solidFill>
          </a:ln>
        </p:spPr>
        <p:txBody>
          <a:bodyPr wrap="square" rtlCol="0">
            <a:spAutoFit/>
          </a:bodyPr>
          <a:lstStyle/>
          <a:p>
            <a:r>
              <a:rPr lang="en-IN" dirty="0" smtClean="0"/>
              <a:t>e. </a:t>
            </a:r>
            <a:r>
              <a:rPr lang="en-US" dirty="0" smtClean="0"/>
              <a:t>How often do you have to work extra shifts in a month</a:t>
            </a:r>
          </a:p>
          <a:p>
            <a:r>
              <a:rPr lang="en-IN" dirty="0" smtClean="0"/>
              <a:t>    </a:t>
            </a:r>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p:txBody>
      </p:sp>
      <p:graphicFrame>
        <p:nvGraphicFramePr>
          <p:cNvPr id="7" name="Chart 6"/>
          <p:cNvGraphicFramePr/>
          <p:nvPr/>
        </p:nvGraphicFramePr>
        <p:xfrm>
          <a:off x="2071670" y="4429132"/>
          <a:ext cx="3147060" cy="207170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214414" cy="857232"/>
          </a:xfrm>
          <a:prstGeom prst="rect">
            <a:avLst/>
          </a:prstGeom>
        </p:spPr>
      </p:pic>
      <p:sp>
        <p:nvSpPr>
          <p:cNvPr id="3" name="TextBox 2"/>
          <p:cNvSpPr txBox="1"/>
          <p:nvPr/>
        </p:nvSpPr>
        <p:spPr>
          <a:xfrm>
            <a:off x="1571604" y="142852"/>
            <a:ext cx="6715172" cy="523220"/>
          </a:xfrm>
          <a:prstGeom prst="rect">
            <a:avLst/>
          </a:prstGeom>
          <a:noFill/>
        </p:spPr>
        <p:txBody>
          <a:bodyPr wrap="square" rtlCol="0">
            <a:spAutoFit/>
          </a:bodyPr>
          <a:lstStyle/>
          <a:p>
            <a:r>
              <a:rPr lang="en-IN" sz="2800" b="1" dirty="0" smtClean="0"/>
              <a:t>                    Discussions</a:t>
            </a:r>
            <a:endParaRPr lang="en-US" sz="2800" b="1" dirty="0"/>
          </a:p>
        </p:txBody>
      </p:sp>
      <p:sp>
        <p:nvSpPr>
          <p:cNvPr id="4" name="TextBox 3"/>
          <p:cNvSpPr txBox="1"/>
          <p:nvPr/>
        </p:nvSpPr>
        <p:spPr>
          <a:xfrm>
            <a:off x="214282" y="1142984"/>
            <a:ext cx="8786874" cy="4308872"/>
          </a:xfrm>
          <a:prstGeom prst="rect">
            <a:avLst/>
          </a:prstGeom>
          <a:solidFill>
            <a:schemeClr val="bg1"/>
          </a:solidFill>
          <a:ln w="38100">
            <a:solidFill>
              <a:schemeClr val="tx1"/>
            </a:solidFill>
          </a:ln>
          <a:scene3d>
            <a:camera prst="orthographicFront"/>
            <a:lightRig rig="threePt" dir="t"/>
          </a:scene3d>
          <a:sp3d>
            <a:bevelT prst="slope"/>
          </a:sp3d>
        </p:spPr>
        <p:txBody>
          <a:bodyPr wrap="square" rtlCol="0">
            <a:spAutoFit/>
          </a:bodyPr>
          <a:lstStyle/>
          <a:p>
            <a:pPr marL="342900" indent="-342900">
              <a:buAutoNum type="arabicPeriod"/>
            </a:pPr>
            <a:endParaRPr lang="en-IN" sz="1600" dirty="0" smtClean="0"/>
          </a:p>
          <a:p>
            <a:pPr marL="342900" indent="-342900">
              <a:buAutoNum type="arabicPeriod"/>
            </a:pPr>
            <a:r>
              <a:rPr lang="en-IN" sz="1600" dirty="0" smtClean="0"/>
              <a:t>Most of the nurses who plan to resign </a:t>
            </a:r>
            <a:r>
              <a:rPr lang="en-IN" sz="1600" dirty="0" smtClean="0"/>
              <a:t>were</a:t>
            </a:r>
            <a:r>
              <a:rPr lang="en-IN" sz="1600" dirty="0" smtClean="0"/>
              <a:t> </a:t>
            </a:r>
            <a:r>
              <a:rPr lang="en-IN" sz="1600" b="1" dirty="0" smtClean="0"/>
              <a:t>fresher to 2 years </a:t>
            </a:r>
            <a:r>
              <a:rPr lang="en-IN" sz="1600" dirty="0" smtClean="0"/>
              <a:t>experienced</a:t>
            </a:r>
          </a:p>
          <a:p>
            <a:r>
              <a:rPr lang="en-IN" sz="1600" dirty="0" smtClean="0"/>
              <a:t>2. These nurses plan to stay in the hospital for </a:t>
            </a:r>
            <a:r>
              <a:rPr lang="en-IN" sz="1600" b="1" dirty="0" smtClean="0"/>
              <a:t>1-2 years </a:t>
            </a:r>
            <a:r>
              <a:rPr lang="en-IN" sz="1600" dirty="0" smtClean="0"/>
              <a:t>and look for better opportunity for </a:t>
            </a:r>
            <a:r>
              <a:rPr lang="en-IN" sz="1600" b="1" dirty="0" smtClean="0"/>
              <a:t>salary hike.</a:t>
            </a:r>
          </a:p>
          <a:p>
            <a:r>
              <a:rPr lang="en-IN" sz="1600" dirty="0" smtClean="0"/>
              <a:t> Amongst them most of them go for abroad opportunity due to the ease of the procedures and high end salary in </a:t>
            </a:r>
            <a:r>
              <a:rPr lang="en-IN" sz="1600" b="1" dirty="0" smtClean="0"/>
              <a:t>Saudi Arabia</a:t>
            </a:r>
            <a:r>
              <a:rPr lang="en-IN" sz="1600" dirty="0" smtClean="0"/>
              <a:t> and </a:t>
            </a:r>
            <a:r>
              <a:rPr lang="en-IN" sz="1600" b="1" dirty="0" smtClean="0"/>
              <a:t>Middle East Countries </a:t>
            </a:r>
            <a:r>
              <a:rPr lang="en-IN" sz="1600" dirty="0" smtClean="0"/>
              <a:t>and also </a:t>
            </a:r>
            <a:r>
              <a:rPr lang="en-IN" sz="1600" b="1" dirty="0" smtClean="0"/>
              <a:t>Europe</a:t>
            </a:r>
            <a:r>
              <a:rPr lang="en-IN" sz="1600" dirty="0" smtClean="0"/>
              <a:t>.</a:t>
            </a:r>
          </a:p>
          <a:p>
            <a:r>
              <a:rPr lang="en-IN" sz="1600" dirty="0" smtClean="0"/>
              <a:t>3. They also stated that were not satisfied with the policies related to </a:t>
            </a:r>
            <a:r>
              <a:rPr lang="en-IN" sz="1600" b="1" dirty="0" smtClean="0"/>
              <a:t>employee benefits </a:t>
            </a:r>
            <a:r>
              <a:rPr lang="en-IN" sz="1600" dirty="0" smtClean="0"/>
              <a:t>including  </a:t>
            </a:r>
            <a:r>
              <a:rPr lang="en-IN" sz="1600" b="1" dirty="0" smtClean="0"/>
              <a:t>reimbursement policy of health insurance</a:t>
            </a:r>
            <a:r>
              <a:rPr lang="en-IN" sz="1600" dirty="0" smtClean="0"/>
              <a:t>, </a:t>
            </a:r>
            <a:r>
              <a:rPr lang="en-IN" sz="1600" b="1" dirty="0" smtClean="0"/>
              <a:t>cancellation of planned leaves during emergency</a:t>
            </a:r>
            <a:endParaRPr lang="en-US" sz="1600" b="1" dirty="0" smtClean="0"/>
          </a:p>
          <a:p>
            <a:r>
              <a:rPr lang="en-IN" sz="1600" dirty="0" smtClean="0"/>
              <a:t>4. Most of them stated that they had a </a:t>
            </a:r>
            <a:r>
              <a:rPr lang="en-IN" sz="1600" b="1" dirty="0" smtClean="0"/>
              <a:t>communication gap </a:t>
            </a:r>
            <a:r>
              <a:rPr lang="en-IN" sz="1600" dirty="0" smtClean="0"/>
              <a:t>with the management due </a:t>
            </a:r>
            <a:r>
              <a:rPr lang="en-IN" sz="1600" b="1" dirty="0" smtClean="0"/>
              <a:t>to inaccessibility</a:t>
            </a:r>
            <a:r>
              <a:rPr lang="en-IN" sz="1600" dirty="0" smtClean="0"/>
              <a:t> of reaching to the </a:t>
            </a:r>
            <a:r>
              <a:rPr lang="en-IN" sz="1600" b="1" dirty="0" smtClean="0"/>
              <a:t>top notch managerial authority in Nursing</a:t>
            </a:r>
            <a:r>
              <a:rPr lang="en-IN" sz="1600" dirty="0" smtClean="0"/>
              <a:t>.</a:t>
            </a:r>
          </a:p>
          <a:p>
            <a:r>
              <a:rPr lang="en-IN" sz="1600" dirty="0" smtClean="0"/>
              <a:t>5. Most of them mentioned that the </a:t>
            </a:r>
            <a:r>
              <a:rPr lang="en-IN" sz="1600" b="1" dirty="0" smtClean="0"/>
              <a:t>salary was not paid according to the heavy workload due to high bed occupancy rate.</a:t>
            </a:r>
          </a:p>
          <a:p>
            <a:r>
              <a:rPr lang="en-US" sz="1600" dirty="0" smtClean="0"/>
              <a:t>6</a:t>
            </a:r>
            <a:r>
              <a:rPr lang="en-IN" sz="1600" dirty="0" smtClean="0"/>
              <a:t>. They also complained for the extra </a:t>
            </a:r>
            <a:r>
              <a:rPr lang="en-IN" sz="1600" b="1" dirty="0" smtClean="0"/>
              <a:t>clerical work </a:t>
            </a:r>
            <a:r>
              <a:rPr lang="en-IN" sz="1600" dirty="0" smtClean="0"/>
              <a:t>that they </a:t>
            </a:r>
            <a:r>
              <a:rPr lang="en-IN" sz="1600" dirty="0" smtClean="0"/>
              <a:t>had </a:t>
            </a:r>
            <a:r>
              <a:rPr lang="en-IN" sz="1600" dirty="0" smtClean="0"/>
              <a:t>to do apart from clinical work</a:t>
            </a:r>
          </a:p>
          <a:p>
            <a:r>
              <a:rPr lang="en-IN" sz="1600" dirty="0" smtClean="0"/>
              <a:t>7. There was a concerned issue of  </a:t>
            </a:r>
            <a:r>
              <a:rPr lang="en-IN" sz="1600" b="1" dirty="0" smtClean="0"/>
              <a:t>no extra payment for extra shifts/ double duties</a:t>
            </a:r>
            <a:r>
              <a:rPr lang="en-IN" sz="1600" dirty="0" smtClean="0"/>
              <a:t>.</a:t>
            </a:r>
            <a:endParaRPr lang="en-US" sz="1600" dirty="0" smtClean="0"/>
          </a:p>
          <a:p>
            <a:r>
              <a:rPr lang="en-IN" sz="1600" dirty="0" smtClean="0"/>
              <a:t>8. As for the retention strategies, </a:t>
            </a:r>
            <a:r>
              <a:rPr lang="en-IN" sz="1600" b="1" dirty="0" err="1" smtClean="0"/>
              <a:t>Spandan</a:t>
            </a:r>
            <a:r>
              <a:rPr lang="en-IN" sz="1600" b="1" dirty="0" smtClean="0"/>
              <a:t> (HR Induction</a:t>
            </a:r>
            <a:r>
              <a:rPr lang="en-IN" sz="1600" dirty="0" smtClean="0"/>
              <a:t>), </a:t>
            </a:r>
            <a:r>
              <a:rPr lang="en-IN" sz="1600" b="1" dirty="0" err="1" smtClean="0"/>
              <a:t>Virohan</a:t>
            </a:r>
            <a:r>
              <a:rPr lang="en-IN" sz="1600" b="1" dirty="0" smtClean="0"/>
              <a:t> ( Nursing Induction</a:t>
            </a:r>
            <a:r>
              <a:rPr lang="en-IN" sz="1600" dirty="0" smtClean="0"/>
              <a:t>) </a:t>
            </a:r>
            <a:r>
              <a:rPr lang="en-IN" sz="1600" dirty="0" smtClean="0"/>
              <a:t>wer</a:t>
            </a:r>
            <a:r>
              <a:rPr lang="en-IN" sz="1600" dirty="0" smtClean="0"/>
              <a:t>e </a:t>
            </a:r>
            <a:r>
              <a:rPr lang="en-IN" sz="1600" dirty="0" smtClean="0"/>
              <a:t>strategically planned to create a long lasting impression of the hospital in the mind of new joiners and integrated training sessions </a:t>
            </a:r>
            <a:r>
              <a:rPr lang="en-IN" sz="1600" dirty="0" smtClean="0"/>
              <a:t>were </a:t>
            </a:r>
            <a:r>
              <a:rPr lang="en-IN" sz="1600" dirty="0" smtClean="0"/>
              <a:t>arranged for the already working nurses. </a:t>
            </a:r>
            <a:endParaRPr lang="en-US" sz="16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643042" cy="857232"/>
          </a:xfrm>
          <a:prstGeom prst="rect">
            <a:avLst/>
          </a:prstGeom>
        </p:spPr>
      </p:pic>
      <p:sp>
        <p:nvSpPr>
          <p:cNvPr id="5" name="TextBox 4"/>
          <p:cNvSpPr txBox="1"/>
          <p:nvPr/>
        </p:nvSpPr>
        <p:spPr>
          <a:xfrm>
            <a:off x="1857356" y="285728"/>
            <a:ext cx="7000924" cy="523220"/>
          </a:xfrm>
          <a:prstGeom prst="rect">
            <a:avLst/>
          </a:prstGeom>
          <a:noFill/>
        </p:spPr>
        <p:txBody>
          <a:bodyPr wrap="square" rtlCol="0">
            <a:spAutoFit/>
          </a:bodyPr>
          <a:lstStyle/>
          <a:p>
            <a:r>
              <a:rPr lang="en-IN" sz="2800" b="1" dirty="0" smtClean="0"/>
              <a:t>                     Conclusion</a:t>
            </a:r>
            <a:endParaRPr lang="en-US" sz="2800" b="1" dirty="0"/>
          </a:p>
        </p:txBody>
      </p:sp>
      <p:pic>
        <p:nvPicPr>
          <p:cNvPr id="7" name="Picture 6" descr="IMG-20230614-WA0008.jpg"/>
          <p:cNvPicPr>
            <a:picLocks noChangeAspect="1"/>
          </p:cNvPicPr>
          <p:nvPr/>
        </p:nvPicPr>
        <p:blipFill>
          <a:blip r:embed="rId3"/>
          <a:stretch>
            <a:fillRect/>
          </a:stretch>
        </p:blipFill>
        <p:spPr>
          <a:xfrm>
            <a:off x="0" y="1000132"/>
            <a:ext cx="9144000" cy="5929330"/>
          </a:xfrm>
          <a:prstGeom prst="rect">
            <a:avLst/>
          </a:prstGeom>
        </p:spPr>
      </p:pic>
      <p:sp>
        <p:nvSpPr>
          <p:cNvPr id="8" name="TextBox 7"/>
          <p:cNvSpPr txBox="1"/>
          <p:nvPr/>
        </p:nvSpPr>
        <p:spPr>
          <a:xfrm>
            <a:off x="714348" y="928670"/>
            <a:ext cx="7715304" cy="2308324"/>
          </a:xfrm>
          <a:prstGeom prst="rect">
            <a:avLst/>
          </a:prstGeom>
          <a:solidFill>
            <a:schemeClr val="bg1">
              <a:lumMod val="95000"/>
            </a:schemeClr>
          </a:solidFill>
        </p:spPr>
        <p:txBody>
          <a:bodyPr wrap="square" rtlCol="0">
            <a:spAutoFit/>
          </a:bodyPr>
          <a:lstStyle/>
          <a:p>
            <a:r>
              <a:rPr lang="en-IN" b="1" dirty="0" smtClean="0">
                <a:solidFill>
                  <a:srgbClr val="1999A7"/>
                </a:solidFill>
              </a:rPr>
              <a:t>Nursing retention strategies </a:t>
            </a:r>
            <a:r>
              <a:rPr lang="en-IN" b="1" dirty="0" smtClean="0">
                <a:solidFill>
                  <a:srgbClr val="1999A7"/>
                </a:solidFill>
              </a:rPr>
              <a:t>were</a:t>
            </a:r>
            <a:r>
              <a:rPr lang="en-IN" b="1" dirty="0" smtClean="0">
                <a:solidFill>
                  <a:srgbClr val="1999A7"/>
                </a:solidFill>
              </a:rPr>
              <a:t> </a:t>
            </a:r>
            <a:r>
              <a:rPr lang="en-IN" b="1" dirty="0" smtClean="0">
                <a:solidFill>
                  <a:srgbClr val="1999A7"/>
                </a:solidFill>
              </a:rPr>
              <a:t>taken such as Nursing day celebration, awards and recognition, acknowledgement of their day to day work . The other way of their retention </a:t>
            </a:r>
            <a:r>
              <a:rPr lang="en-IN" b="1" dirty="0" smtClean="0">
                <a:solidFill>
                  <a:srgbClr val="1999A7"/>
                </a:solidFill>
              </a:rPr>
              <a:t>was a</a:t>
            </a:r>
            <a:r>
              <a:rPr lang="en-IN" b="1" dirty="0" smtClean="0">
                <a:solidFill>
                  <a:srgbClr val="1999A7"/>
                </a:solidFill>
              </a:rPr>
              <a:t> </a:t>
            </a:r>
            <a:r>
              <a:rPr lang="en-IN" b="1" dirty="0" smtClean="0">
                <a:solidFill>
                  <a:srgbClr val="1999A7"/>
                </a:solidFill>
              </a:rPr>
              <a:t>well planned salary structure according to their skill set , acknowledging who are working double shifts by giving monetary benefits. </a:t>
            </a:r>
            <a:r>
              <a:rPr lang="en-IN" b="1" dirty="0" smtClean="0">
                <a:solidFill>
                  <a:srgbClr val="1999A7"/>
                </a:solidFill>
              </a:rPr>
              <a:t>Overall </a:t>
            </a:r>
            <a:r>
              <a:rPr lang="en-IN" b="1" dirty="0" smtClean="0">
                <a:solidFill>
                  <a:srgbClr val="1999A7"/>
                </a:solidFill>
              </a:rPr>
              <a:t>educating them and giving them good training and making their induction experience better by creating an impactful session which </a:t>
            </a:r>
            <a:r>
              <a:rPr lang="en-IN" b="1" dirty="0" smtClean="0">
                <a:solidFill>
                  <a:srgbClr val="1999A7"/>
                </a:solidFill>
              </a:rPr>
              <a:t>can</a:t>
            </a:r>
            <a:r>
              <a:rPr lang="en-IN" b="1" dirty="0" smtClean="0">
                <a:solidFill>
                  <a:srgbClr val="1999A7"/>
                </a:solidFill>
              </a:rPr>
              <a:t> </a:t>
            </a:r>
            <a:r>
              <a:rPr lang="en-IN" b="1" dirty="0" smtClean="0">
                <a:solidFill>
                  <a:srgbClr val="1999A7"/>
                </a:solidFill>
              </a:rPr>
              <a:t>create a long lasting impression of the hospital in their mind</a:t>
            </a:r>
            <a:r>
              <a:rPr lang="en-IN" b="1" dirty="0" smtClean="0">
                <a:solidFill>
                  <a:srgbClr val="C00000"/>
                </a:solidFill>
              </a:rPr>
              <a:t>.</a:t>
            </a:r>
            <a:endParaRPr lang="en-US" b="1" dirty="0" smtClean="0">
              <a:solidFill>
                <a:srgbClr val="C00000"/>
              </a:solidFill>
            </a:endParaRPr>
          </a:p>
          <a:p>
            <a:endParaRPr lang="en-US" dirty="0"/>
          </a:p>
        </p:txBody>
      </p:sp>
      <p:pic>
        <p:nvPicPr>
          <p:cNvPr id="9" name="Picture 8" descr="th (13 iihmr logo.jpg"/>
          <p:cNvPicPr>
            <a:picLocks noChangeAspect="1"/>
          </p:cNvPicPr>
          <p:nvPr/>
        </p:nvPicPr>
        <p:blipFill>
          <a:blip r:embed="rId2"/>
          <a:stretch>
            <a:fillRect/>
          </a:stretch>
        </p:blipFill>
        <p:spPr>
          <a:xfrm>
            <a:off x="3428992" y="5500702"/>
            <a:ext cx="1928826" cy="9286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142844" y="0"/>
            <a:ext cx="1428760" cy="928670"/>
          </a:xfrm>
          <a:prstGeom prst="rect">
            <a:avLst/>
          </a:prstGeom>
        </p:spPr>
      </p:pic>
      <p:sp>
        <p:nvSpPr>
          <p:cNvPr id="3" name="TextBox 2"/>
          <p:cNvSpPr txBox="1"/>
          <p:nvPr/>
        </p:nvSpPr>
        <p:spPr>
          <a:xfrm>
            <a:off x="1857356" y="142852"/>
            <a:ext cx="5715040" cy="523220"/>
          </a:xfrm>
          <a:prstGeom prst="rect">
            <a:avLst/>
          </a:prstGeom>
          <a:noFill/>
        </p:spPr>
        <p:txBody>
          <a:bodyPr wrap="square" rtlCol="0">
            <a:spAutoFit/>
          </a:bodyPr>
          <a:lstStyle/>
          <a:p>
            <a:r>
              <a:rPr lang="en-IN" sz="2800" b="1" dirty="0" smtClean="0"/>
              <a:t>               Pictorial Journey</a:t>
            </a:r>
            <a:endParaRPr lang="en-US" sz="2800" b="1" dirty="0"/>
          </a:p>
        </p:txBody>
      </p:sp>
      <p:pic>
        <p:nvPicPr>
          <p:cNvPr id="4" name="Picture 3" descr="1686754647096.jpg"/>
          <p:cNvPicPr preferRelativeResize="0">
            <a:picLocks noChangeAspect="1"/>
          </p:cNvPicPr>
          <p:nvPr/>
        </p:nvPicPr>
        <p:blipFill>
          <a:blip r:embed="rId3" cstate="print"/>
          <a:stretch>
            <a:fillRect/>
          </a:stretch>
        </p:blipFill>
        <p:spPr>
          <a:xfrm rot="-16200000">
            <a:off x="1535885" y="750075"/>
            <a:ext cx="6286520" cy="5929330"/>
          </a:xfrm>
          <a:prstGeom prst="rect">
            <a:avLst/>
          </a:prstGeom>
        </p:spPr>
      </p:pic>
      <p:sp>
        <p:nvSpPr>
          <p:cNvPr id="5" name="TextBox 4"/>
          <p:cNvSpPr txBox="1"/>
          <p:nvPr/>
        </p:nvSpPr>
        <p:spPr>
          <a:xfrm>
            <a:off x="2714612" y="5500702"/>
            <a:ext cx="4357718" cy="369332"/>
          </a:xfrm>
          <a:prstGeom prst="rect">
            <a:avLst/>
          </a:prstGeom>
          <a:noFill/>
        </p:spPr>
        <p:txBody>
          <a:bodyPr wrap="square" rtlCol="0">
            <a:spAutoFit/>
          </a:bodyPr>
          <a:lstStyle/>
          <a:p>
            <a:r>
              <a:rPr lang="en-IN" b="1" dirty="0" smtClean="0">
                <a:solidFill>
                  <a:schemeClr val="bg1"/>
                </a:solidFill>
              </a:rPr>
              <a:t>The Day of My Selection and Confirmation</a:t>
            </a:r>
            <a:endParaRPr lang="en-US"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785918" cy="857232"/>
          </a:xfrm>
          <a:prstGeom prst="rect">
            <a:avLst/>
          </a:prstGeom>
        </p:spPr>
      </p:pic>
      <p:pic>
        <p:nvPicPr>
          <p:cNvPr id="3" name="Picture 2" descr="1686755187383 (1).jpg"/>
          <p:cNvPicPr>
            <a:picLocks noChangeAspect="1"/>
          </p:cNvPicPr>
          <p:nvPr/>
        </p:nvPicPr>
        <p:blipFill>
          <a:blip r:embed="rId3"/>
          <a:stretch>
            <a:fillRect/>
          </a:stretch>
        </p:blipFill>
        <p:spPr>
          <a:xfrm>
            <a:off x="642910" y="928670"/>
            <a:ext cx="8203936" cy="5929330"/>
          </a:xfrm>
          <a:prstGeom prst="rect">
            <a:avLst/>
          </a:prstGeom>
        </p:spPr>
      </p:pic>
      <p:sp>
        <p:nvSpPr>
          <p:cNvPr id="4" name="TextBox 3"/>
          <p:cNvSpPr txBox="1"/>
          <p:nvPr/>
        </p:nvSpPr>
        <p:spPr>
          <a:xfrm>
            <a:off x="2428860" y="6072206"/>
            <a:ext cx="4786346" cy="646331"/>
          </a:xfrm>
          <a:prstGeom prst="rect">
            <a:avLst/>
          </a:prstGeom>
          <a:noFill/>
        </p:spPr>
        <p:txBody>
          <a:bodyPr wrap="square" rtlCol="0">
            <a:spAutoFit/>
          </a:bodyPr>
          <a:lstStyle/>
          <a:p>
            <a:r>
              <a:rPr lang="en-IN" b="1" dirty="0" err="1" smtClean="0">
                <a:solidFill>
                  <a:schemeClr val="bg1"/>
                </a:solidFill>
              </a:rPr>
              <a:t>Holi</a:t>
            </a:r>
            <a:r>
              <a:rPr lang="en-IN" b="1" dirty="0" smtClean="0">
                <a:solidFill>
                  <a:schemeClr val="bg1"/>
                </a:solidFill>
              </a:rPr>
              <a:t> Celebration at Fortis Escorts Heart Institute, </a:t>
            </a:r>
            <a:r>
              <a:rPr lang="en-IN" b="1" dirty="0" err="1" smtClean="0">
                <a:solidFill>
                  <a:schemeClr val="bg1"/>
                </a:solidFill>
              </a:rPr>
              <a:t>Okhla</a:t>
            </a:r>
            <a:r>
              <a:rPr lang="en-IN" b="1" dirty="0" smtClean="0">
                <a:solidFill>
                  <a:schemeClr val="bg1"/>
                </a:solidFill>
              </a:rPr>
              <a:t>, New Delhi- With my team HR</a:t>
            </a:r>
            <a:endParaRPr lang="en-US"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714480" cy="1000108"/>
          </a:xfrm>
          <a:prstGeom prst="rect">
            <a:avLst/>
          </a:prstGeom>
        </p:spPr>
      </p:pic>
      <p:sp>
        <p:nvSpPr>
          <p:cNvPr id="3" name="TextBox 2"/>
          <p:cNvSpPr txBox="1"/>
          <p:nvPr/>
        </p:nvSpPr>
        <p:spPr>
          <a:xfrm>
            <a:off x="2071670" y="428604"/>
            <a:ext cx="6215106" cy="523220"/>
          </a:xfrm>
          <a:prstGeom prst="rect">
            <a:avLst/>
          </a:prstGeom>
          <a:noFill/>
        </p:spPr>
        <p:txBody>
          <a:bodyPr wrap="square" rtlCol="0">
            <a:spAutoFit/>
          </a:bodyPr>
          <a:lstStyle/>
          <a:p>
            <a:r>
              <a:rPr lang="en-IN" sz="2800" b="1" dirty="0" smtClean="0"/>
              <a:t>                  References</a:t>
            </a:r>
            <a:endParaRPr lang="en-US" sz="2800" b="1" dirty="0"/>
          </a:p>
        </p:txBody>
      </p:sp>
      <p:sp>
        <p:nvSpPr>
          <p:cNvPr id="4" name="TextBox 3"/>
          <p:cNvSpPr txBox="1"/>
          <p:nvPr/>
        </p:nvSpPr>
        <p:spPr>
          <a:xfrm>
            <a:off x="1214414" y="1643050"/>
            <a:ext cx="7143800" cy="4862870"/>
          </a:xfrm>
          <a:prstGeom prst="rect">
            <a:avLst/>
          </a:prstGeom>
          <a:noFill/>
        </p:spPr>
        <p:txBody>
          <a:bodyPr wrap="square" rtlCol="0">
            <a:spAutoFit/>
          </a:bodyPr>
          <a:lstStyle/>
          <a:p>
            <a:pPr marL="342900" lvl="0" indent="-342900">
              <a:buAutoNum type="arabicPeriod"/>
            </a:pPr>
            <a:r>
              <a:rPr lang="en-IN" sz="1600" dirty="0" smtClean="0"/>
              <a:t>Castro Lopes S, Guerra-Arias M, Buchan J, </a:t>
            </a:r>
            <a:r>
              <a:rPr lang="en-IN" sz="1600" dirty="0" err="1" smtClean="0"/>
              <a:t>Pozo</a:t>
            </a:r>
            <a:r>
              <a:rPr lang="en-IN" sz="1600" dirty="0" smtClean="0"/>
              <a:t>-Martin F, </a:t>
            </a:r>
            <a:r>
              <a:rPr lang="en-IN" sz="1600" dirty="0" err="1" smtClean="0"/>
              <a:t>Nove</a:t>
            </a:r>
            <a:r>
              <a:rPr lang="en-IN" sz="1600" dirty="0" smtClean="0"/>
              <a:t> A. A rapid review of the rate of attrition from the health workforce. Hum </a:t>
            </a:r>
            <a:r>
              <a:rPr lang="en-IN" sz="1600" dirty="0" err="1" smtClean="0"/>
              <a:t>Resour</a:t>
            </a:r>
            <a:r>
              <a:rPr lang="en-IN" sz="1600" dirty="0" smtClean="0"/>
              <a:t> Health. 2017 Mar 1;15(1):21. </a:t>
            </a:r>
            <a:r>
              <a:rPr lang="en-IN" sz="1600" dirty="0" err="1" smtClean="0"/>
              <a:t>doi</a:t>
            </a:r>
            <a:r>
              <a:rPr lang="en-IN" sz="1600" dirty="0" smtClean="0"/>
              <a:t>: 10.1186/s12960-017-0195-2. PMID: 28249619; PMCID: PMC5333422.</a:t>
            </a:r>
          </a:p>
          <a:p>
            <a:pPr marL="342900" lvl="0" indent="-342900"/>
            <a:endParaRPr lang="en-US" sz="1600" dirty="0" smtClean="0"/>
          </a:p>
          <a:p>
            <a:pPr lvl="0"/>
            <a:r>
              <a:rPr lang="en-IN" sz="1600" dirty="0" smtClean="0"/>
              <a:t>2. Yarbrough S, Martin P, Alfred D, McNeill C. Professional values, job satisfaction, career development, and intent to stay. </a:t>
            </a:r>
            <a:r>
              <a:rPr lang="en-IN" sz="1600" dirty="0" err="1" smtClean="0"/>
              <a:t>Nurs</a:t>
            </a:r>
            <a:r>
              <a:rPr lang="en-IN" sz="1600" dirty="0" smtClean="0"/>
              <a:t> Ethics. 2017 Sep;24(6):675-685. </a:t>
            </a:r>
            <a:r>
              <a:rPr lang="en-IN" sz="1600" dirty="0" err="1" smtClean="0"/>
              <a:t>doi</a:t>
            </a:r>
            <a:r>
              <a:rPr lang="en-IN" sz="1600" dirty="0" smtClean="0"/>
              <a:t>: 10.1177/0969733015623098. </a:t>
            </a:r>
            <a:r>
              <a:rPr lang="en-IN" sz="1600" dirty="0" err="1" smtClean="0"/>
              <a:t>Epub</a:t>
            </a:r>
            <a:r>
              <a:rPr lang="en-IN" sz="1600" dirty="0" smtClean="0"/>
              <a:t> 2016 Jan 24. PMID: 26811397.</a:t>
            </a:r>
          </a:p>
          <a:p>
            <a:pPr lvl="0"/>
            <a:endParaRPr lang="en-US" sz="1600" dirty="0" smtClean="0"/>
          </a:p>
          <a:p>
            <a:pPr lvl="0"/>
            <a:r>
              <a:rPr lang="en-IN" sz="1600" dirty="0" smtClean="0"/>
              <a:t>3.McCalla-Graham JA, De Gagne JC. The lived experience of new graduate nurses working in an acute care setting. J </a:t>
            </a:r>
            <a:r>
              <a:rPr lang="en-IN" sz="1600" dirty="0" err="1" smtClean="0"/>
              <a:t>Contin</a:t>
            </a:r>
            <a:r>
              <a:rPr lang="en-IN" sz="1600" dirty="0" smtClean="0"/>
              <a:t> </a:t>
            </a:r>
            <a:r>
              <a:rPr lang="en-IN" sz="1600" dirty="0" err="1" smtClean="0"/>
              <a:t>EducNurs</a:t>
            </a:r>
            <a:r>
              <a:rPr lang="en-IN" sz="1600" dirty="0" smtClean="0"/>
              <a:t>. 2015 Mar;46(3):122-8. </a:t>
            </a:r>
            <a:r>
              <a:rPr lang="en-IN" sz="1600" dirty="0" err="1" smtClean="0"/>
              <a:t>doi</a:t>
            </a:r>
            <a:r>
              <a:rPr lang="en-IN" sz="1600" dirty="0" smtClean="0"/>
              <a:t>: 10.3928/00220124-20150220-17. PMID: 25723333.</a:t>
            </a:r>
            <a:endParaRPr lang="en-IN" sz="1600" smtClean="0"/>
          </a:p>
          <a:p>
            <a:pPr lvl="0"/>
            <a:endParaRPr lang="en-US" sz="1600" dirty="0" smtClean="0"/>
          </a:p>
          <a:p>
            <a:pPr lvl="0"/>
            <a:r>
              <a:rPr lang="en-IN" sz="1600" dirty="0" smtClean="0"/>
              <a:t>4. Light </a:t>
            </a:r>
            <a:r>
              <a:rPr lang="en-IN" sz="1600" dirty="0" err="1" smtClean="0"/>
              <a:t>Irin</a:t>
            </a:r>
            <a:r>
              <a:rPr lang="en-IN" sz="1600" dirty="0" smtClean="0"/>
              <a:t> C, </a:t>
            </a:r>
            <a:r>
              <a:rPr lang="en-IN" sz="1600" dirty="0" err="1" smtClean="0"/>
              <a:t>Bincy</a:t>
            </a:r>
            <a:r>
              <a:rPr lang="en-IN" sz="1600" dirty="0" smtClean="0"/>
              <a:t> R. Effect of stress management interventions on job stress among nurses working in critical care units. </a:t>
            </a:r>
            <a:r>
              <a:rPr lang="en-IN" sz="1600" dirty="0" err="1" smtClean="0"/>
              <a:t>Nurs</a:t>
            </a:r>
            <a:r>
              <a:rPr lang="en-IN" sz="1600" dirty="0" smtClean="0"/>
              <a:t> J India. 2012 Nov-Dec;103(6):269-71. PMID: 23923598</a:t>
            </a:r>
            <a:r>
              <a:rPr lang="en-IN" dirty="0" smtClean="0"/>
              <a:t>.</a:t>
            </a:r>
            <a:endParaRPr lang="en-US" dirty="0" smtClean="0"/>
          </a:p>
          <a:p>
            <a:r>
              <a:rPr lang="en-IN" dirty="0" smtClean="0"/>
              <a:t> </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1357298"/>
            <a:ext cx="7500990" cy="1200329"/>
          </a:xfrm>
          <a:prstGeom prst="rect">
            <a:avLst/>
          </a:prstGeom>
          <a:noFill/>
        </p:spPr>
        <p:txBody>
          <a:bodyPr wrap="square" rtlCol="0">
            <a:spAutoFit/>
          </a:bodyPr>
          <a:lstStyle/>
          <a:p>
            <a:r>
              <a:rPr lang="en-IN" smtClean="0"/>
              <a:t>                          </a:t>
            </a:r>
            <a:r>
              <a:rPr lang="en-IN" sz="7200" b="1" smtClean="0"/>
              <a:t>THANK </a:t>
            </a:r>
            <a:r>
              <a:rPr lang="en-IN" sz="7200" b="1" dirty="0" smtClean="0"/>
              <a:t>YOU</a:t>
            </a:r>
            <a:endParaRPr lang="en-US" sz="7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571480"/>
            <a:ext cx="7429552" cy="461665"/>
          </a:xfrm>
          <a:prstGeom prst="rect">
            <a:avLst/>
          </a:prstGeom>
          <a:noFill/>
        </p:spPr>
        <p:txBody>
          <a:bodyPr wrap="square" rtlCol="0">
            <a:spAutoFit/>
          </a:bodyPr>
          <a:lstStyle/>
          <a:p>
            <a:r>
              <a:rPr lang="en-IN" dirty="0" smtClean="0"/>
              <a:t>                                               </a:t>
            </a:r>
            <a:r>
              <a:rPr lang="en-IN" sz="2400" b="1" dirty="0" smtClean="0"/>
              <a:t>Mentor Approval</a:t>
            </a:r>
            <a:endParaRPr lang="en-US" sz="2400" b="1" dirty="0"/>
          </a:p>
        </p:txBody>
      </p:sp>
      <p:pic>
        <p:nvPicPr>
          <p:cNvPr id="3" name="Picture 2" descr="th (13 iihmr logo.jpg"/>
          <p:cNvPicPr>
            <a:picLocks noChangeAspect="1"/>
          </p:cNvPicPr>
          <p:nvPr/>
        </p:nvPicPr>
        <p:blipFill>
          <a:blip r:embed="rId2"/>
          <a:stretch>
            <a:fillRect/>
          </a:stretch>
        </p:blipFill>
        <p:spPr>
          <a:xfrm>
            <a:off x="0" y="0"/>
            <a:ext cx="1714480" cy="785794"/>
          </a:xfrm>
          <a:prstGeom prst="rect">
            <a:avLst/>
          </a:prstGeom>
        </p:spPr>
      </p:pic>
      <p:pic>
        <p:nvPicPr>
          <p:cNvPr id="4" name="Picture 3" descr="1686922377652 (1).jpg"/>
          <p:cNvPicPr>
            <a:picLocks noChangeAspect="1"/>
          </p:cNvPicPr>
          <p:nvPr/>
        </p:nvPicPr>
        <p:blipFill>
          <a:blip r:embed="rId3" cstate="print"/>
          <a:stretch>
            <a:fillRect/>
          </a:stretch>
        </p:blipFill>
        <p:spPr>
          <a:xfrm>
            <a:off x="2571736" y="1214422"/>
            <a:ext cx="4286280" cy="53578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428604"/>
            <a:ext cx="6429420" cy="989034"/>
          </a:xfrm>
        </p:spPr>
        <p:txBody>
          <a:bodyPr>
            <a:normAutofit/>
          </a:bodyPr>
          <a:lstStyle/>
          <a:p>
            <a:r>
              <a:rPr lang="en-IN" sz="2800" b="1" dirty="0" smtClean="0"/>
              <a:t>Introduction</a:t>
            </a:r>
            <a:endParaRPr lang="en-US" sz="2800" b="1" dirty="0"/>
          </a:p>
        </p:txBody>
      </p:sp>
      <p:pic>
        <p:nvPicPr>
          <p:cNvPr id="4" name="Content Placeholder 3" descr="th (13 iihmr logo.jpg"/>
          <p:cNvPicPr>
            <a:picLocks noGrp="1" noChangeAspect="1"/>
          </p:cNvPicPr>
          <p:nvPr>
            <p:ph idx="1"/>
          </p:nvPr>
        </p:nvPicPr>
        <p:blipFill>
          <a:blip r:embed="rId2"/>
          <a:stretch>
            <a:fillRect/>
          </a:stretch>
        </p:blipFill>
        <p:spPr>
          <a:xfrm>
            <a:off x="0" y="0"/>
            <a:ext cx="1357290" cy="857232"/>
          </a:xfrm>
        </p:spPr>
      </p:pic>
      <p:sp>
        <p:nvSpPr>
          <p:cNvPr id="5" name="TextBox 4"/>
          <p:cNvSpPr txBox="1"/>
          <p:nvPr/>
        </p:nvSpPr>
        <p:spPr>
          <a:xfrm>
            <a:off x="642910" y="1857364"/>
            <a:ext cx="8215370" cy="369332"/>
          </a:xfrm>
          <a:prstGeom prst="rect">
            <a:avLst/>
          </a:prstGeom>
          <a:noFill/>
        </p:spPr>
        <p:txBody>
          <a:bodyPr wrap="square" rtlCol="0">
            <a:spAutoFit/>
          </a:bodyPr>
          <a:lstStyle/>
          <a:p>
            <a:endParaRPr lang="en-US" dirty="0"/>
          </a:p>
        </p:txBody>
      </p:sp>
      <p:graphicFrame>
        <p:nvGraphicFramePr>
          <p:cNvPr id="8" name="Diagram 7"/>
          <p:cNvGraphicFramePr/>
          <p:nvPr/>
        </p:nvGraphicFramePr>
        <p:xfrm>
          <a:off x="1357290" y="1500174"/>
          <a:ext cx="6858048"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142844" y="0"/>
            <a:ext cx="1214446" cy="785794"/>
          </a:xfrm>
          <a:prstGeom prst="rect">
            <a:avLst/>
          </a:prstGeom>
        </p:spPr>
      </p:pic>
      <p:sp>
        <p:nvSpPr>
          <p:cNvPr id="3" name="TextBox 2"/>
          <p:cNvSpPr txBox="1"/>
          <p:nvPr/>
        </p:nvSpPr>
        <p:spPr>
          <a:xfrm>
            <a:off x="1857356" y="428604"/>
            <a:ext cx="5857916" cy="523220"/>
          </a:xfrm>
          <a:prstGeom prst="rect">
            <a:avLst/>
          </a:prstGeom>
          <a:noFill/>
        </p:spPr>
        <p:txBody>
          <a:bodyPr wrap="square" rtlCol="0">
            <a:spAutoFit/>
          </a:bodyPr>
          <a:lstStyle/>
          <a:p>
            <a:r>
              <a:rPr lang="en-IN" dirty="0" smtClean="0"/>
              <a:t>                            </a:t>
            </a:r>
            <a:r>
              <a:rPr lang="en-IN" sz="2800" b="1" dirty="0" smtClean="0"/>
              <a:t> Introduction</a:t>
            </a:r>
            <a:endParaRPr lang="en-US" sz="2800" b="1"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428728" cy="714356"/>
          </a:xfrm>
          <a:prstGeom prst="rect">
            <a:avLst/>
          </a:prstGeom>
        </p:spPr>
      </p:pic>
      <p:sp>
        <p:nvSpPr>
          <p:cNvPr id="3" name="TextBox 2"/>
          <p:cNvSpPr txBox="1"/>
          <p:nvPr/>
        </p:nvSpPr>
        <p:spPr>
          <a:xfrm>
            <a:off x="1285852" y="785794"/>
            <a:ext cx="6929486" cy="523220"/>
          </a:xfrm>
          <a:prstGeom prst="rect">
            <a:avLst/>
          </a:prstGeom>
          <a:noFill/>
        </p:spPr>
        <p:txBody>
          <a:bodyPr wrap="square" rtlCol="0">
            <a:spAutoFit/>
          </a:bodyPr>
          <a:lstStyle/>
          <a:p>
            <a:r>
              <a:rPr lang="en-IN" dirty="0" smtClean="0"/>
              <a:t>                              </a:t>
            </a:r>
            <a:r>
              <a:rPr lang="en-IN" sz="2800" b="1" dirty="0" smtClean="0"/>
              <a:t>Objectives of the Study</a:t>
            </a:r>
            <a:endParaRPr lang="en-US" sz="2800" b="1" dirty="0"/>
          </a:p>
        </p:txBody>
      </p:sp>
      <p:graphicFrame>
        <p:nvGraphicFramePr>
          <p:cNvPr id="4" name="Diagram 3"/>
          <p:cNvGraphicFramePr/>
          <p:nvPr/>
        </p:nvGraphicFramePr>
        <p:xfrm>
          <a:off x="1071538" y="1643050"/>
          <a:ext cx="7286676"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571604" cy="642918"/>
          </a:xfrm>
          <a:prstGeom prst="rect">
            <a:avLst/>
          </a:prstGeom>
        </p:spPr>
      </p:pic>
      <p:sp>
        <p:nvSpPr>
          <p:cNvPr id="3" name="TextBox 2"/>
          <p:cNvSpPr txBox="1"/>
          <p:nvPr/>
        </p:nvSpPr>
        <p:spPr>
          <a:xfrm>
            <a:off x="1142976" y="642918"/>
            <a:ext cx="6858048" cy="523220"/>
          </a:xfrm>
          <a:prstGeom prst="rect">
            <a:avLst/>
          </a:prstGeom>
          <a:noFill/>
        </p:spPr>
        <p:txBody>
          <a:bodyPr wrap="square" rtlCol="0">
            <a:spAutoFit/>
          </a:bodyPr>
          <a:lstStyle/>
          <a:p>
            <a:r>
              <a:rPr lang="en-IN" dirty="0" smtClean="0"/>
              <a:t>                                     </a:t>
            </a:r>
            <a:r>
              <a:rPr lang="en-IN" sz="2800" b="1" dirty="0" smtClean="0"/>
              <a:t>Methodology</a:t>
            </a:r>
            <a:endParaRPr lang="en-US" sz="2800" b="1" dirty="0"/>
          </a:p>
        </p:txBody>
      </p:sp>
      <p:graphicFrame>
        <p:nvGraphicFramePr>
          <p:cNvPr id="4" name="Diagram 3"/>
          <p:cNvGraphicFramePr/>
          <p:nvPr/>
        </p:nvGraphicFramePr>
        <p:xfrm>
          <a:off x="500034" y="1397000"/>
          <a:ext cx="82868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357290" cy="714356"/>
          </a:xfrm>
          <a:prstGeom prst="rect">
            <a:avLst/>
          </a:prstGeom>
        </p:spPr>
      </p:pic>
      <p:sp>
        <p:nvSpPr>
          <p:cNvPr id="3" name="TextBox 2"/>
          <p:cNvSpPr txBox="1"/>
          <p:nvPr/>
        </p:nvSpPr>
        <p:spPr>
          <a:xfrm>
            <a:off x="1571604" y="571480"/>
            <a:ext cx="6286544" cy="523220"/>
          </a:xfrm>
          <a:prstGeom prst="rect">
            <a:avLst/>
          </a:prstGeom>
          <a:noFill/>
        </p:spPr>
        <p:txBody>
          <a:bodyPr wrap="square" rtlCol="0">
            <a:spAutoFit/>
          </a:bodyPr>
          <a:lstStyle/>
          <a:p>
            <a:r>
              <a:rPr lang="en-IN" sz="2800" b="1" dirty="0" smtClean="0"/>
              <a:t>                     Methodology</a:t>
            </a:r>
            <a:endParaRPr lang="en-US" sz="2800" b="1" dirty="0"/>
          </a:p>
        </p:txBody>
      </p:sp>
      <p:graphicFrame>
        <p:nvGraphicFramePr>
          <p:cNvPr id="4" name="Diagram 3"/>
          <p:cNvGraphicFramePr/>
          <p:nvPr/>
        </p:nvGraphicFramePr>
        <p:xfrm>
          <a:off x="357158" y="1397000"/>
          <a:ext cx="8501122" cy="4675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928670"/>
            <a:ext cx="184731" cy="369332"/>
          </a:xfrm>
          <a:prstGeom prst="rect">
            <a:avLst/>
          </a:prstGeom>
          <a:noFill/>
        </p:spPr>
        <p:txBody>
          <a:bodyPr wrap="none" rtlCol="0">
            <a:spAutoFit/>
          </a:bodyPr>
          <a:lstStyle/>
          <a:p>
            <a:endParaRPr lang="en-US" dirty="0"/>
          </a:p>
        </p:txBody>
      </p:sp>
      <p:pic>
        <p:nvPicPr>
          <p:cNvPr id="3" name="Picture 2" descr="th (13 iihmr logo.jpg"/>
          <p:cNvPicPr>
            <a:picLocks noChangeAspect="1"/>
          </p:cNvPicPr>
          <p:nvPr/>
        </p:nvPicPr>
        <p:blipFill>
          <a:blip r:embed="rId2"/>
          <a:stretch>
            <a:fillRect/>
          </a:stretch>
        </p:blipFill>
        <p:spPr>
          <a:xfrm>
            <a:off x="0" y="0"/>
            <a:ext cx="1214414" cy="714356"/>
          </a:xfrm>
          <a:prstGeom prst="rect">
            <a:avLst/>
          </a:prstGeom>
        </p:spPr>
      </p:pic>
      <p:sp>
        <p:nvSpPr>
          <p:cNvPr id="4" name="TextBox 3"/>
          <p:cNvSpPr txBox="1"/>
          <p:nvPr/>
        </p:nvSpPr>
        <p:spPr>
          <a:xfrm>
            <a:off x="1643042" y="285728"/>
            <a:ext cx="6357982" cy="523220"/>
          </a:xfrm>
          <a:prstGeom prst="rect">
            <a:avLst/>
          </a:prstGeom>
          <a:noFill/>
        </p:spPr>
        <p:txBody>
          <a:bodyPr wrap="square" rtlCol="0">
            <a:spAutoFit/>
          </a:bodyPr>
          <a:lstStyle/>
          <a:p>
            <a:r>
              <a:rPr lang="en-IN" dirty="0" smtClean="0"/>
              <a:t>                                          </a:t>
            </a:r>
            <a:r>
              <a:rPr lang="en-IN" sz="2800" b="1" dirty="0" smtClean="0"/>
              <a:t>Results</a:t>
            </a:r>
            <a:endParaRPr lang="en-US" sz="2800" b="1" dirty="0"/>
          </a:p>
        </p:txBody>
      </p:sp>
      <p:sp>
        <p:nvSpPr>
          <p:cNvPr id="5" name="TextBox 4"/>
          <p:cNvSpPr txBox="1"/>
          <p:nvPr/>
        </p:nvSpPr>
        <p:spPr>
          <a:xfrm>
            <a:off x="571472" y="1214422"/>
            <a:ext cx="8072494" cy="2585323"/>
          </a:xfrm>
          <a:prstGeom prst="rect">
            <a:avLst/>
          </a:prstGeom>
          <a:noFill/>
          <a:ln w="38100">
            <a:solidFill>
              <a:schemeClr val="tx1"/>
            </a:solidFill>
          </a:ln>
        </p:spPr>
        <p:txBody>
          <a:bodyPr wrap="square" rtlCol="0">
            <a:spAutoFit/>
          </a:bodyPr>
          <a:lstStyle/>
          <a:p>
            <a:r>
              <a:rPr lang="en-US" dirty="0" smtClean="0"/>
              <a:t>1. Existing nurses- Fresher/ experienced(incoming nurses)</a:t>
            </a:r>
          </a:p>
          <a:p>
            <a:r>
              <a:rPr lang="en-US" dirty="0" smtClean="0"/>
              <a:t>     Resigning Nurses-Fresher/Experienced(outgoing nurses</a:t>
            </a:r>
            <a:r>
              <a:rPr lang="en-US" dirty="0" smtClean="0"/>
              <a:t>)</a:t>
            </a:r>
          </a:p>
          <a:p>
            <a:endParaRPr lang="en-US" dirty="0" smtClean="0"/>
          </a:p>
          <a:p>
            <a:r>
              <a:rPr lang="en-IN" dirty="0" smtClean="0"/>
              <a:t>                                                                          </a:t>
            </a:r>
          </a:p>
          <a:p>
            <a:r>
              <a:rPr lang="en-IN" dirty="0" smtClean="0"/>
              <a:t>    </a:t>
            </a:r>
            <a:endParaRPr lang="en-US" dirty="0" smtClean="0"/>
          </a:p>
          <a:p>
            <a:endParaRPr lang="en-US" dirty="0" smtClean="0"/>
          </a:p>
          <a:p>
            <a:r>
              <a:rPr lang="en-US" dirty="0" smtClean="0"/>
              <a:t>                                                                                 </a:t>
            </a:r>
          </a:p>
          <a:p>
            <a:r>
              <a:rPr lang="en-IN" dirty="0" smtClean="0"/>
              <a:t>      </a:t>
            </a:r>
          </a:p>
          <a:p>
            <a:r>
              <a:rPr lang="en-IN" dirty="0" smtClean="0"/>
              <a:t>   </a:t>
            </a:r>
          </a:p>
        </p:txBody>
      </p:sp>
      <p:graphicFrame>
        <p:nvGraphicFramePr>
          <p:cNvPr id="10" name="Chart 9"/>
          <p:cNvGraphicFramePr/>
          <p:nvPr/>
        </p:nvGraphicFramePr>
        <p:xfrm>
          <a:off x="928662" y="1857364"/>
          <a:ext cx="4286280" cy="15716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5572132" y="1857364"/>
          <a:ext cx="3000396" cy="150019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71472" y="3857628"/>
            <a:ext cx="8286808" cy="923330"/>
          </a:xfrm>
          <a:prstGeom prst="rect">
            <a:avLst/>
          </a:prstGeom>
          <a:noFill/>
        </p:spPr>
        <p:txBody>
          <a:bodyPr wrap="square" rtlCol="0">
            <a:spAutoFit/>
          </a:bodyPr>
          <a:lstStyle/>
          <a:p>
            <a:r>
              <a:rPr lang="en-US" dirty="0" smtClean="0"/>
              <a:t>2. Demographic details- existing nurses and resigning nurses</a:t>
            </a:r>
          </a:p>
          <a:p>
            <a:endParaRPr lang="en-IN" dirty="0" smtClean="0"/>
          </a:p>
          <a:p>
            <a:r>
              <a:rPr lang="en-IN" dirty="0" smtClean="0"/>
              <a:t>                                                                                            </a:t>
            </a:r>
            <a:endParaRPr lang="en-US" dirty="0"/>
          </a:p>
        </p:txBody>
      </p:sp>
      <p:graphicFrame>
        <p:nvGraphicFramePr>
          <p:cNvPr id="14" name="Chart 13"/>
          <p:cNvGraphicFramePr/>
          <p:nvPr/>
        </p:nvGraphicFramePr>
        <p:xfrm>
          <a:off x="500034" y="4500570"/>
          <a:ext cx="4071966" cy="19202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4643438" y="4500570"/>
          <a:ext cx="4071966" cy="1928826"/>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571472" y="3857628"/>
            <a:ext cx="8143932" cy="2585323"/>
          </a:xfrm>
          <a:prstGeom prst="rect">
            <a:avLst/>
          </a:prstGeom>
          <a:noFill/>
          <a:ln w="38100">
            <a:solidFill>
              <a:schemeClr val="tx1"/>
            </a:solidFill>
          </a:ln>
        </p:spPr>
        <p:txBody>
          <a:bodyPr wrap="square" rtlCol="0">
            <a:spAutoFit/>
          </a:bodyPr>
          <a:lstStyle/>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500166" cy="642918"/>
          </a:xfrm>
          <a:prstGeom prst="rect">
            <a:avLst/>
          </a:prstGeom>
        </p:spPr>
      </p:pic>
      <p:sp>
        <p:nvSpPr>
          <p:cNvPr id="3" name="TextBox 2"/>
          <p:cNvSpPr txBox="1"/>
          <p:nvPr/>
        </p:nvSpPr>
        <p:spPr>
          <a:xfrm>
            <a:off x="1643042" y="285728"/>
            <a:ext cx="7072362" cy="523220"/>
          </a:xfrm>
          <a:prstGeom prst="rect">
            <a:avLst/>
          </a:prstGeom>
          <a:noFill/>
        </p:spPr>
        <p:txBody>
          <a:bodyPr wrap="square" rtlCol="0">
            <a:spAutoFit/>
          </a:bodyPr>
          <a:lstStyle/>
          <a:p>
            <a:r>
              <a:rPr lang="en-IN" sz="2800" b="1" dirty="0" smtClean="0"/>
              <a:t>                         Results</a:t>
            </a:r>
            <a:endParaRPr lang="en-US" sz="2800" b="1" dirty="0"/>
          </a:p>
        </p:txBody>
      </p:sp>
      <p:sp>
        <p:nvSpPr>
          <p:cNvPr id="8" name="TextBox 7"/>
          <p:cNvSpPr txBox="1"/>
          <p:nvPr/>
        </p:nvSpPr>
        <p:spPr>
          <a:xfrm>
            <a:off x="500034" y="4071942"/>
            <a:ext cx="8358246" cy="2308324"/>
          </a:xfrm>
          <a:prstGeom prst="rect">
            <a:avLst/>
          </a:prstGeom>
          <a:noFill/>
          <a:ln w="38100">
            <a:solidFill>
              <a:schemeClr val="tx1"/>
            </a:solidFill>
          </a:ln>
        </p:spPr>
        <p:txBody>
          <a:bodyPr wrap="square" rtlCol="0">
            <a:spAutoFit/>
          </a:bodyPr>
          <a:lstStyle/>
          <a:p>
            <a:r>
              <a:rPr lang="en-IN" dirty="0" smtClean="0"/>
              <a:t>4. </a:t>
            </a:r>
            <a:r>
              <a:rPr lang="en-US" dirty="0" smtClean="0"/>
              <a:t>Willingness to go to abroad after working here</a:t>
            </a:r>
          </a:p>
          <a:p>
            <a:endParaRPr lang="en-IN" dirty="0" smtClean="0"/>
          </a:p>
          <a:p>
            <a:endParaRPr lang="en-IN" dirty="0" smtClean="0"/>
          </a:p>
          <a:p>
            <a:endParaRPr lang="en-IN" dirty="0" smtClean="0"/>
          </a:p>
          <a:p>
            <a:endParaRPr lang="en-IN" dirty="0" smtClean="0"/>
          </a:p>
          <a:p>
            <a:endParaRPr lang="en-US" dirty="0" smtClean="0"/>
          </a:p>
          <a:p>
            <a:endParaRPr lang="en-IN" dirty="0" smtClean="0"/>
          </a:p>
          <a:p>
            <a:r>
              <a:rPr lang="en-IN" dirty="0" smtClean="0"/>
              <a:t>                                                                              </a:t>
            </a:r>
            <a:endParaRPr lang="en-US" dirty="0"/>
          </a:p>
        </p:txBody>
      </p:sp>
      <p:graphicFrame>
        <p:nvGraphicFramePr>
          <p:cNvPr id="9" name="Chart 8"/>
          <p:cNvGraphicFramePr/>
          <p:nvPr/>
        </p:nvGraphicFramePr>
        <p:xfrm>
          <a:off x="857224" y="4429132"/>
          <a:ext cx="268986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286248" y="4286256"/>
          <a:ext cx="2918460" cy="203454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357158" y="857232"/>
            <a:ext cx="8572560" cy="2862322"/>
          </a:xfrm>
          <a:prstGeom prst="rect">
            <a:avLst/>
          </a:prstGeom>
          <a:noFill/>
          <a:ln w="38100">
            <a:solidFill>
              <a:schemeClr val="tx1"/>
            </a:solidFill>
          </a:ln>
        </p:spPr>
        <p:txBody>
          <a:bodyPr wrap="square" rtlCol="0">
            <a:spAutoFit/>
          </a:bodyPr>
          <a:lstStyle/>
          <a:p>
            <a:r>
              <a:rPr lang="en-IN" dirty="0" smtClean="0"/>
              <a:t>3.</a:t>
            </a:r>
            <a:r>
              <a:rPr lang="en-US" dirty="0" smtClean="0">
                <a:solidFill>
                  <a:schemeClr val="dk1"/>
                </a:solidFill>
              </a:rPr>
              <a:t> . Time span of which you are willing to stay /stayed in this </a:t>
            </a:r>
            <a:r>
              <a:rPr lang="en-US" dirty="0" smtClean="0">
                <a:solidFill>
                  <a:schemeClr val="dk1"/>
                </a:solidFill>
              </a:rPr>
              <a:t>hospital</a:t>
            </a:r>
          </a:p>
          <a:p>
            <a:r>
              <a:rPr lang="en-IN" dirty="0" smtClean="0">
                <a:solidFill>
                  <a:schemeClr val="dk1"/>
                </a:solidFill>
              </a:rPr>
              <a:t>Existing Nurses                                                        Resigning Nurses</a:t>
            </a:r>
          </a:p>
          <a:p>
            <a:r>
              <a:rPr lang="en-IN" dirty="0" smtClean="0">
                <a:solidFill>
                  <a:schemeClr val="dk1"/>
                </a:solidFill>
              </a:rPr>
              <a:t> </a:t>
            </a:r>
            <a:r>
              <a:rPr lang="en-IN" dirty="0" smtClean="0">
                <a:solidFill>
                  <a:schemeClr val="dk1"/>
                </a:solidFill>
              </a:rPr>
              <a:t>                                                                                   </a:t>
            </a:r>
          </a:p>
          <a:p>
            <a:endParaRPr lang="en-IN" dirty="0" smtClean="0">
              <a:solidFill>
                <a:schemeClr val="dk1"/>
              </a:solidFill>
            </a:endParaRPr>
          </a:p>
          <a:p>
            <a:endParaRPr lang="en-IN" dirty="0" smtClean="0">
              <a:solidFill>
                <a:schemeClr val="dk1"/>
              </a:solidFill>
            </a:endParaRPr>
          </a:p>
          <a:p>
            <a:endParaRPr lang="en-IN" dirty="0" smtClean="0">
              <a:solidFill>
                <a:schemeClr val="dk1"/>
              </a:solidFill>
            </a:endParaRPr>
          </a:p>
          <a:p>
            <a:endParaRPr lang="en-IN" dirty="0" smtClean="0">
              <a:solidFill>
                <a:schemeClr val="dk1"/>
              </a:solidFill>
            </a:endParaRPr>
          </a:p>
          <a:p>
            <a:endParaRPr lang="en-IN" dirty="0" smtClean="0">
              <a:solidFill>
                <a:schemeClr val="dk1"/>
              </a:solidFill>
            </a:endParaRPr>
          </a:p>
          <a:p>
            <a:endParaRPr lang="en-IN" dirty="0" smtClean="0">
              <a:solidFill>
                <a:schemeClr val="dk1"/>
              </a:solidFill>
            </a:endParaRPr>
          </a:p>
          <a:p>
            <a:endParaRPr lang="en-IN" dirty="0" smtClean="0">
              <a:solidFill>
                <a:schemeClr val="dk1"/>
              </a:solidFill>
            </a:endParaRPr>
          </a:p>
        </p:txBody>
      </p:sp>
      <p:graphicFrame>
        <p:nvGraphicFramePr>
          <p:cNvPr id="15" name="Chart 14"/>
          <p:cNvGraphicFramePr/>
          <p:nvPr/>
        </p:nvGraphicFramePr>
        <p:xfrm>
          <a:off x="500034" y="1500174"/>
          <a:ext cx="3550920" cy="16840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nvGraphicFramePr>
        <p:xfrm>
          <a:off x="4429124" y="1500174"/>
          <a:ext cx="3755706" cy="200026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121470</TotalTime>
  <Words>1394</Words>
  <Application>Microsoft Office PowerPoint</Application>
  <PresentationFormat>On-screen Show (4:3)</PresentationFormat>
  <Paragraphs>194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Introduction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80</cp:revision>
  <dcterms:created xsi:type="dcterms:W3CDTF">2023-03-19T14:47:15Z</dcterms:created>
  <dcterms:modified xsi:type="dcterms:W3CDTF">2023-06-19T15:48:51Z</dcterms:modified>
</cp:coreProperties>
</file>