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58" r:id="rId5"/>
    <p:sldId id="259" r:id="rId6"/>
    <p:sldId id="269" r:id="rId7"/>
    <p:sldId id="261" r:id="rId8"/>
    <p:sldId id="262" r:id="rId9"/>
    <p:sldId id="277" r:id="rId10"/>
    <p:sldId id="284" r:id="rId11"/>
    <p:sldId id="286" r:id="rId12"/>
    <p:sldId id="287" r:id="rId13"/>
    <p:sldId id="288" r:id="rId14"/>
    <p:sldId id="274" r:id="rId15"/>
    <p:sldId id="289" r:id="rId16"/>
    <p:sldId id="290" r:id="rId17"/>
    <p:sldId id="291" r:id="rId18"/>
    <p:sldId id="280" r:id="rId19"/>
    <p:sldId id="281" r:id="rId20"/>
    <p:sldId id="283" r:id="rId21"/>
    <p:sldId id="265" r:id="rId22"/>
    <p:sldId id="272" r:id="rId23"/>
    <p:sldId id="282" r:id="rId2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AACF"/>
    <a:srgbClr val="FFCCF8"/>
    <a:srgbClr val="CC82BA"/>
    <a:srgbClr val="CFA5C9"/>
    <a:srgbClr val="CB6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711BF1-C8CE-4830-ABDF-384B795736DA}" v="246" dt="2023-05-25T17:02:50.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5" autoAdjust="0"/>
    <p:restoredTop sz="94660"/>
  </p:normalViewPr>
  <p:slideViewPr>
    <p:cSldViewPr snapToGrid="0">
      <p:cViewPr varScale="1">
        <p:scale>
          <a:sx n="119" d="100"/>
          <a:sy n="119" d="100"/>
        </p:scale>
        <p:origin x="224"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D08153-4B4E-4469-ABFB-D8207A57612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21B1F3E-D1CA-4D08-973B-1078EB6DE948}">
      <dgm:prSet custT="1"/>
      <dgm:spPr/>
      <dgm:t>
        <a:bodyPr/>
        <a:lstStyle/>
        <a:p>
          <a:r>
            <a:rPr lang="en-GB" sz="2000" dirty="0">
              <a:latin typeface="Times New Roman" panose="02020603050405020304" pitchFamily="18" charset="0"/>
              <a:cs typeface="Times New Roman" panose="02020603050405020304" pitchFamily="18" charset="0"/>
            </a:rPr>
            <a:t>To understand the perception of the healthcare workers towards the use of AI</a:t>
          </a:r>
          <a:endParaRPr lang="en-US" sz="2000" dirty="0">
            <a:latin typeface="Times New Roman" panose="02020603050405020304" pitchFamily="18" charset="0"/>
            <a:cs typeface="Times New Roman" panose="02020603050405020304" pitchFamily="18" charset="0"/>
          </a:endParaRPr>
        </a:p>
      </dgm:t>
    </dgm:pt>
    <dgm:pt modelId="{E120F929-5913-47A4-8381-F2ADDB3F376B}" type="parTrans" cxnId="{5F287B44-571E-4CBD-AF28-844C698E5A30}">
      <dgm:prSet/>
      <dgm:spPr/>
      <dgm:t>
        <a:bodyPr/>
        <a:lstStyle/>
        <a:p>
          <a:endParaRPr lang="en-US"/>
        </a:p>
      </dgm:t>
    </dgm:pt>
    <dgm:pt modelId="{3FE6E8B9-FF01-4EF3-A19F-019BB8B6292E}" type="sibTrans" cxnId="{5F287B44-571E-4CBD-AF28-844C698E5A30}">
      <dgm:prSet/>
      <dgm:spPr/>
      <dgm:t>
        <a:bodyPr/>
        <a:lstStyle/>
        <a:p>
          <a:endParaRPr lang="en-US"/>
        </a:p>
      </dgm:t>
    </dgm:pt>
    <dgm:pt modelId="{29F529C4-51C6-4B86-AFA8-684C3917C4AA}">
      <dgm:prSet custT="1"/>
      <dgm:spPr/>
      <dgm:t>
        <a:bodyPr/>
        <a:lstStyle/>
        <a:p>
          <a:r>
            <a:rPr lang="en-GB" sz="2000" dirty="0">
              <a:latin typeface="Times New Roman" panose="02020603050405020304" pitchFamily="18" charset="0"/>
              <a:cs typeface="Times New Roman" panose="02020603050405020304" pitchFamily="18" charset="0"/>
            </a:rPr>
            <a:t>To understand the knowledge and awareness of health care workers on TB and AI</a:t>
          </a:r>
          <a:endParaRPr lang="en-US" sz="2000" dirty="0">
            <a:latin typeface="Times New Roman" panose="02020603050405020304" pitchFamily="18" charset="0"/>
            <a:cs typeface="Times New Roman" panose="02020603050405020304" pitchFamily="18" charset="0"/>
          </a:endParaRPr>
        </a:p>
      </dgm:t>
    </dgm:pt>
    <dgm:pt modelId="{C1E16B4F-6538-4714-B6E1-7CC31C96C71D}" type="parTrans" cxnId="{FF5AFDB7-CA8E-4629-BCCB-5E229EF0C246}">
      <dgm:prSet/>
      <dgm:spPr/>
      <dgm:t>
        <a:bodyPr/>
        <a:lstStyle/>
        <a:p>
          <a:endParaRPr lang="en-US"/>
        </a:p>
      </dgm:t>
    </dgm:pt>
    <dgm:pt modelId="{21185CA9-F99F-4908-AC52-AED185C96D6D}" type="sibTrans" cxnId="{FF5AFDB7-CA8E-4629-BCCB-5E229EF0C246}">
      <dgm:prSet/>
      <dgm:spPr/>
      <dgm:t>
        <a:bodyPr/>
        <a:lstStyle/>
        <a:p>
          <a:endParaRPr lang="en-US"/>
        </a:p>
      </dgm:t>
    </dgm:pt>
    <dgm:pt modelId="{0269E213-7271-1240-BD77-81B64951ED68}">
      <dgm:prSet custT="1"/>
      <dgm:spPr/>
      <dgm:t>
        <a:bodyPr/>
        <a:lstStyle/>
        <a:p>
          <a:r>
            <a:rPr lang="en-GB" sz="2000" dirty="0">
              <a:latin typeface="Times New Roman" panose="02020603050405020304" pitchFamily="18" charset="0"/>
              <a:cs typeface="Times New Roman" panose="02020603050405020304" pitchFamily="18" charset="0"/>
            </a:rPr>
            <a:t>To understand the perception of the healthcare workers towards the use of AI to detect TB.</a:t>
          </a:r>
          <a:endParaRPr lang="en-US" sz="2000" dirty="0">
            <a:latin typeface="Times New Roman" panose="02020603050405020304" pitchFamily="18" charset="0"/>
            <a:cs typeface="Times New Roman" panose="02020603050405020304" pitchFamily="18" charset="0"/>
          </a:endParaRPr>
        </a:p>
      </dgm:t>
    </dgm:pt>
    <dgm:pt modelId="{7AF47B7F-A44C-8F40-82ED-B69B2B3BB103}" type="parTrans" cxnId="{216008CD-BA84-8E4D-88C2-2954E721A5C1}">
      <dgm:prSet/>
      <dgm:spPr/>
      <dgm:t>
        <a:bodyPr/>
        <a:lstStyle/>
        <a:p>
          <a:endParaRPr lang="en-GB"/>
        </a:p>
      </dgm:t>
    </dgm:pt>
    <dgm:pt modelId="{3D35D65E-102C-AD46-BD2F-6B9B7155B4AF}" type="sibTrans" cxnId="{216008CD-BA84-8E4D-88C2-2954E721A5C1}">
      <dgm:prSet/>
      <dgm:spPr/>
      <dgm:t>
        <a:bodyPr/>
        <a:lstStyle/>
        <a:p>
          <a:endParaRPr lang="en-GB"/>
        </a:p>
      </dgm:t>
    </dgm:pt>
    <dgm:pt modelId="{66D1E460-2088-4AA8-A1BF-07F08EDE7C76}" type="pres">
      <dgm:prSet presAssocID="{68D08153-4B4E-4469-ABFB-D8207A576124}" presName="linear" presStyleCnt="0">
        <dgm:presLayoutVars>
          <dgm:animLvl val="lvl"/>
          <dgm:resizeHandles val="exact"/>
        </dgm:presLayoutVars>
      </dgm:prSet>
      <dgm:spPr/>
    </dgm:pt>
    <dgm:pt modelId="{AD0DBE9B-752C-4906-9120-3B8293BC8CB4}" type="pres">
      <dgm:prSet presAssocID="{821B1F3E-D1CA-4D08-973B-1078EB6DE948}" presName="parentText" presStyleLbl="node1" presStyleIdx="0" presStyleCnt="3">
        <dgm:presLayoutVars>
          <dgm:chMax val="0"/>
          <dgm:bulletEnabled val="1"/>
        </dgm:presLayoutVars>
      </dgm:prSet>
      <dgm:spPr/>
    </dgm:pt>
    <dgm:pt modelId="{77A7A21A-E09C-4BE1-AE8A-EBFC78A6EB63}" type="pres">
      <dgm:prSet presAssocID="{3FE6E8B9-FF01-4EF3-A19F-019BB8B6292E}" presName="spacer" presStyleCnt="0"/>
      <dgm:spPr/>
    </dgm:pt>
    <dgm:pt modelId="{9C3F31D4-4202-E945-9E9F-31736DE435A2}" type="pres">
      <dgm:prSet presAssocID="{0269E213-7271-1240-BD77-81B64951ED68}" presName="parentText" presStyleLbl="node1" presStyleIdx="1" presStyleCnt="3">
        <dgm:presLayoutVars>
          <dgm:chMax val="0"/>
          <dgm:bulletEnabled val="1"/>
        </dgm:presLayoutVars>
      </dgm:prSet>
      <dgm:spPr/>
    </dgm:pt>
    <dgm:pt modelId="{BA605D39-77B8-1540-80D2-CCF9F0A07339}" type="pres">
      <dgm:prSet presAssocID="{3D35D65E-102C-AD46-BD2F-6B9B7155B4AF}" presName="spacer" presStyleCnt="0"/>
      <dgm:spPr/>
    </dgm:pt>
    <dgm:pt modelId="{37D1FA7B-18B7-419A-A5A2-41525A88E5E2}" type="pres">
      <dgm:prSet presAssocID="{29F529C4-51C6-4B86-AFA8-684C3917C4AA}" presName="parentText" presStyleLbl="node1" presStyleIdx="2" presStyleCnt="3">
        <dgm:presLayoutVars>
          <dgm:chMax val="0"/>
          <dgm:bulletEnabled val="1"/>
        </dgm:presLayoutVars>
      </dgm:prSet>
      <dgm:spPr/>
    </dgm:pt>
  </dgm:ptLst>
  <dgm:cxnLst>
    <dgm:cxn modelId="{C0056919-573F-4A16-9A1C-4F21FA6C1FEC}" type="presOf" srcId="{29F529C4-51C6-4B86-AFA8-684C3917C4AA}" destId="{37D1FA7B-18B7-419A-A5A2-41525A88E5E2}" srcOrd="0" destOrd="0" presId="urn:microsoft.com/office/officeart/2005/8/layout/vList2"/>
    <dgm:cxn modelId="{5F287B44-571E-4CBD-AF28-844C698E5A30}" srcId="{68D08153-4B4E-4469-ABFB-D8207A576124}" destId="{821B1F3E-D1CA-4D08-973B-1078EB6DE948}" srcOrd="0" destOrd="0" parTransId="{E120F929-5913-47A4-8381-F2ADDB3F376B}" sibTransId="{3FE6E8B9-FF01-4EF3-A19F-019BB8B6292E}"/>
    <dgm:cxn modelId="{472F1B57-B060-D242-B7A4-E81E7FB365F6}" type="presOf" srcId="{0269E213-7271-1240-BD77-81B64951ED68}" destId="{9C3F31D4-4202-E945-9E9F-31736DE435A2}" srcOrd="0" destOrd="0" presId="urn:microsoft.com/office/officeart/2005/8/layout/vList2"/>
    <dgm:cxn modelId="{D3E9617B-EFC1-4FAF-966B-9D2A9DD7EB40}" type="presOf" srcId="{68D08153-4B4E-4469-ABFB-D8207A576124}" destId="{66D1E460-2088-4AA8-A1BF-07F08EDE7C76}" srcOrd="0" destOrd="0" presId="urn:microsoft.com/office/officeart/2005/8/layout/vList2"/>
    <dgm:cxn modelId="{DA971B83-1737-4C8B-9220-551318197D45}" type="presOf" srcId="{821B1F3E-D1CA-4D08-973B-1078EB6DE948}" destId="{AD0DBE9B-752C-4906-9120-3B8293BC8CB4}" srcOrd="0" destOrd="0" presId="urn:microsoft.com/office/officeart/2005/8/layout/vList2"/>
    <dgm:cxn modelId="{FF5AFDB7-CA8E-4629-BCCB-5E229EF0C246}" srcId="{68D08153-4B4E-4469-ABFB-D8207A576124}" destId="{29F529C4-51C6-4B86-AFA8-684C3917C4AA}" srcOrd="2" destOrd="0" parTransId="{C1E16B4F-6538-4714-B6E1-7CC31C96C71D}" sibTransId="{21185CA9-F99F-4908-AC52-AED185C96D6D}"/>
    <dgm:cxn modelId="{216008CD-BA84-8E4D-88C2-2954E721A5C1}" srcId="{68D08153-4B4E-4469-ABFB-D8207A576124}" destId="{0269E213-7271-1240-BD77-81B64951ED68}" srcOrd="1" destOrd="0" parTransId="{7AF47B7F-A44C-8F40-82ED-B69B2B3BB103}" sibTransId="{3D35D65E-102C-AD46-BD2F-6B9B7155B4AF}"/>
    <dgm:cxn modelId="{163E61D2-2539-4400-81EA-0995F85915F8}" type="presParOf" srcId="{66D1E460-2088-4AA8-A1BF-07F08EDE7C76}" destId="{AD0DBE9B-752C-4906-9120-3B8293BC8CB4}" srcOrd="0" destOrd="0" presId="urn:microsoft.com/office/officeart/2005/8/layout/vList2"/>
    <dgm:cxn modelId="{5076906C-F4F8-4482-B7AF-4F93C2CBD247}" type="presParOf" srcId="{66D1E460-2088-4AA8-A1BF-07F08EDE7C76}" destId="{77A7A21A-E09C-4BE1-AE8A-EBFC78A6EB63}" srcOrd="1" destOrd="0" presId="urn:microsoft.com/office/officeart/2005/8/layout/vList2"/>
    <dgm:cxn modelId="{CD1FA841-EBB4-8E49-8877-C75DF18BC613}" type="presParOf" srcId="{66D1E460-2088-4AA8-A1BF-07F08EDE7C76}" destId="{9C3F31D4-4202-E945-9E9F-31736DE435A2}" srcOrd="2" destOrd="0" presId="urn:microsoft.com/office/officeart/2005/8/layout/vList2"/>
    <dgm:cxn modelId="{94D79F6C-F972-E64D-A100-39204907F7BE}" type="presParOf" srcId="{66D1E460-2088-4AA8-A1BF-07F08EDE7C76}" destId="{BA605D39-77B8-1540-80D2-CCF9F0A07339}" srcOrd="3" destOrd="0" presId="urn:microsoft.com/office/officeart/2005/8/layout/vList2"/>
    <dgm:cxn modelId="{4B424212-3E78-4732-9A0D-3D667E5F9EA9}" type="presParOf" srcId="{66D1E460-2088-4AA8-A1BF-07F08EDE7C76}" destId="{37D1FA7B-18B7-419A-A5A2-41525A88E5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520B32-571F-4CFD-9266-718D6138A587}"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37B960BE-4F66-42F6-A899-966CB3C836C2}">
      <dgm:prSet custT="1"/>
      <dgm:spPr/>
      <dgm:t>
        <a:bodyPr/>
        <a:lstStyle/>
        <a:p>
          <a:r>
            <a:rPr lang="en-GB" sz="1800" b="1" dirty="0">
              <a:latin typeface="Times New Roman" panose="02020603050405020304" pitchFamily="18" charset="0"/>
              <a:cs typeface="Times New Roman" panose="02020603050405020304" pitchFamily="18" charset="0"/>
            </a:rPr>
            <a:t>Study Design</a:t>
          </a:r>
          <a:r>
            <a:rPr lang="en-GB" sz="1800" dirty="0">
              <a:latin typeface="Times New Roman" panose="02020603050405020304" pitchFamily="18" charset="0"/>
              <a:cs typeface="Times New Roman" panose="02020603050405020304" pitchFamily="18" charset="0"/>
            </a:rPr>
            <a:t>: Cross- Sectional Study </a:t>
          </a:r>
          <a:endParaRPr lang="en-US" sz="1800" dirty="0">
            <a:latin typeface="Times New Roman" panose="02020603050405020304" pitchFamily="18" charset="0"/>
            <a:cs typeface="Times New Roman" panose="02020603050405020304" pitchFamily="18" charset="0"/>
          </a:endParaRPr>
        </a:p>
      </dgm:t>
    </dgm:pt>
    <dgm:pt modelId="{28EB0284-9492-49DD-806E-643B88DC0011}" type="parTrans" cxnId="{765E541E-68BC-4F69-8167-5970D9FFF380}">
      <dgm:prSet/>
      <dgm:spPr/>
      <dgm:t>
        <a:bodyPr/>
        <a:lstStyle/>
        <a:p>
          <a:endParaRPr lang="en-US"/>
        </a:p>
      </dgm:t>
    </dgm:pt>
    <dgm:pt modelId="{9F8D9FD5-C0BB-4968-A3CC-570B6D6C4D0A}" type="sibTrans" cxnId="{765E541E-68BC-4F69-8167-5970D9FFF380}">
      <dgm:prSet/>
      <dgm:spPr/>
      <dgm:t>
        <a:bodyPr/>
        <a:lstStyle/>
        <a:p>
          <a:endParaRPr lang="en-US"/>
        </a:p>
      </dgm:t>
    </dgm:pt>
    <dgm:pt modelId="{10FFC1E2-7761-45E2-AFE8-43DC2D8E9BDC}">
      <dgm:prSet custT="1"/>
      <dgm:spPr/>
      <dgm:t>
        <a:bodyPr/>
        <a:lstStyle/>
        <a:p>
          <a:r>
            <a:rPr lang="en-GB" sz="1800" b="1" dirty="0">
              <a:latin typeface="Times New Roman" panose="02020603050405020304" pitchFamily="18" charset="0"/>
              <a:cs typeface="Times New Roman" panose="02020603050405020304" pitchFamily="18" charset="0"/>
            </a:rPr>
            <a:t>Study Sample</a:t>
          </a:r>
          <a:r>
            <a:rPr lang="en-GB" sz="1800" dirty="0">
              <a:latin typeface="Times New Roman" panose="02020603050405020304" pitchFamily="18" charset="0"/>
              <a:cs typeface="Times New Roman" panose="02020603050405020304" pitchFamily="18" charset="0"/>
            </a:rPr>
            <a:t>: Community Health Officers. </a:t>
          </a:r>
          <a:endParaRPr lang="en-US" sz="1800" dirty="0">
            <a:latin typeface="Times New Roman" panose="02020603050405020304" pitchFamily="18" charset="0"/>
            <a:cs typeface="Times New Roman" panose="02020603050405020304" pitchFamily="18" charset="0"/>
          </a:endParaRPr>
        </a:p>
      </dgm:t>
    </dgm:pt>
    <dgm:pt modelId="{34E38965-8453-4447-803B-22908B87C54B}" type="parTrans" cxnId="{4557B044-2BB2-47A2-AD51-BBBF786D8D68}">
      <dgm:prSet/>
      <dgm:spPr/>
      <dgm:t>
        <a:bodyPr/>
        <a:lstStyle/>
        <a:p>
          <a:endParaRPr lang="en-US"/>
        </a:p>
      </dgm:t>
    </dgm:pt>
    <dgm:pt modelId="{EDCB70FE-43FC-4CBB-82B0-ABB3CEF47AD7}" type="sibTrans" cxnId="{4557B044-2BB2-47A2-AD51-BBBF786D8D68}">
      <dgm:prSet/>
      <dgm:spPr/>
      <dgm:t>
        <a:bodyPr/>
        <a:lstStyle/>
        <a:p>
          <a:endParaRPr lang="en-US"/>
        </a:p>
      </dgm:t>
    </dgm:pt>
    <dgm:pt modelId="{58300978-498C-42C2-AA9F-EB9783B6A8CB}">
      <dgm:prSet custT="1"/>
      <dgm:spPr/>
      <dgm:t>
        <a:bodyPr/>
        <a:lstStyle/>
        <a:p>
          <a:pPr rtl="0"/>
          <a:r>
            <a:rPr lang="en-GB" sz="1800" b="1" dirty="0">
              <a:latin typeface="Times New Roman" panose="02020603050405020304" pitchFamily="18" charset="0"/>
              <a:cs typeface="Times New Roman" panose="02020603050405020304" pitchFamily="18" charset="0"/>
            </a:rPr>
            <a:t>Sample Size: 137 (S</a:t>
          </a:r>
          <a:r>
            <a:rPr lang="en-IN" sz="1800" dirty="0" err="1">
              <a:latin typeface="Times New Roman" panose="02020603050405020304" pitchFamily="18" charset="0"/>
              <a:cs typeface="Times New Roman" panose="02020603050405020304" pitchFamily="18" charset="0"/>
            </a:rPr>
            <a:t>tudy</a:t>
          </a:r>
          <a:r>
            <a:rPr lang="en-IN" sz="1800" dirty="0">
              <a:latin typeface="Times New Roman" panose="02020603050405020304" pitchFamily="18" charset="0"/>
              <a:cs typeface="Times New Roman" panose="02020603050405020304" pitchFamily="18" charset="0"/>
            </a:rPr>
            <a:t> being conducted across 4 districts of Nagaland having collectively 137 CHOs, hence all considered.</a:t>
          </a:r>
          <a:endParaRPr lang="en-GB" sz="1800" dirty="0">
            <a:latin typeface="Times New Roman" panose="02020603050405020304" pitchFamily="18" charset="0"/>
            <a:cs typeface="Times New Roman" panose="02020603050405020304" pitchFamily="18" charset="0"/>
          </a:endParaRPr>
        </a:p>
      </dgm:t>
    </dgm:pt>
    <dgm:pt modelId="{909364EB-B398-4930-88E9-CA250600E058}" type="parTrans" cxnId="{E0664760-70AB-4908-95DB-9B5A7DEF1DDD}">
      <dgm:prSet/>
      <dgm:spPr/>
      <dgm:t>
        <a:bodyPr/>
        <a:lstStyle/>
        <a:p>
          <a:endParaRPr lang="en-US"/>
        </a:p>
      </dgm:t>
    </dgm:pt>
    <dgm:pt modelId="{7C850398-5F7C-43C3-BF84-D2110DA2DF80}" type="sibTrans" cxnId="{E0664760-70AB-4908-95DB-9B5A7DEF1DDD}">
      <dgm:prSet/>
      <dgm:spPr/>
      <dgm:t>
        <a:bodyPr/>
        <a:lstStyle/>
        <a:p>
          <a:endParaRPr lang="en-US"/>
        </a:p>
      </dgm:t>
    </dgm:pt>
    <dgm:pt modelId="{0ED0BDC9-653B-4A02-8849-19FB3160967B}">
      <dgm:prSet custT="1"/>
      <dgm:spPr/>
      <dgm:t>
        <a:bodyPr/>
        <a:lstStyle/>
        <a:p>
          <a:r>
            <a:rPr lang="en-GB" sz="1800" b="1" dirty="0">
              <a:latin typeface="Times New Roman" panose="02020603050405020304" pitchFamily="18" charset="0"/>
              <a:cs typeface="Times New Roman" panose="02020603050405020304" pitchFamily="18" charset="0"/>
            </a:rPr>
            <a:t>Study Location: </a:t>
          </a:r>
          <a:r>
            <a:rPr lang="en-GB" sz="1800" b="0" dirty="0">
              <a:latin typeface="Times New Roman" panose="02020603050405020304" pitchFamily="18" charset="0"/>
              <a:cs typeface="Times New Roman" panose="02020603050405020304" pitchFamily="18" charset="0"/>
            </a:rPr>
            <a:t>4 districts of Nagaland (Dimapur, Kohima, Mon, </a:t>
          </a:r>
          <a:r>
            <a:rPr lang="en-GB" sz="1800" b="0" dirty="0" err="1">
              <a:latin typeface="Times New Roman" panose="02020603050405020304" pitchFamily="18" charset="0"/>
              <a:cs typeface="Times New Roman" panose="02020603050405020304" pitchFamily="18" charset="0"/>
            </a:rPr>
            <a:t>Mokokchung</a:t>
          </a:r>
          <a:r>
            <a:rPr lang="en-GB" sz="1800" b="0" dirty="0">
              <a:latin typeface="Times New Roman" panose="02020603050405020304" pitchFamily="18" charset="0"/>
              <a:cs typeface="Times New Roman" panose="02020603050405020304" pitchFamily="18" charset="0"/>
            </a:rPr>
            <a:t>)</a:t>
          </a:r>
          <a:endParaRPr lang="en-US" sz="1800" b="0" dirty="0">
            <a:latin typeface="Times New Roman" panose="02020603050405020304" pitchFamily="18" charset="0"/>
            <a:cs typeface="Times New Roman" panose="02020603050405020304" pitchFamily="18" charset="0"/>
          </a:endParaRPr>
        </a:p>
      </dgm:t>
    </dgm:pt>
    <dgm:pt modelId="{62C360C1-676D-44F9-9F06-B4EB45099A68}" type="parTrans" cxnId="{9372A105-B0E1-40D8-BC72-90936F2475E0}">
      <dgm:prSet/>
      <dgm:spPr/>
      <dgm:t>
        <a:bodyPr/>
        <a:lstStyle/>
        <a:p>
          <a:endParaRPr lang="en-US"/>
        </a:p>
      </dgm:t>
    </dgm:pt>
    <dgm:pt modelId="{94561F29-67E4-416C-B80B-5DDFCAEDE6A9}" type="sibTrans" cxnId="{9372A105-B0E1-40D8-BC72-90936F2475E0}">
      <dgm:prSet/>
      <dgm:spPr/>
      <dgm:t>
        <a:bodyPr/>
        <a:lstStyle/>
        <a:p>
          <a:endParaRPr lang="en-US"/>
        </a:p>
      </dgm:t>
    </dgm:pt>
    <dgm:pt modelId="{B503B55B-3E6B-4EE8-81AA-3958522A6A39}" type="pres">
      <dgm:prSet presAssocID="{FD520B32-571F-4CFD-9266-718D6138A587}" presName="diagram" presStyleCnt="0">
        <dgm:presLayoutVars>
          <dgm:dir/>
          <dgm:resizeHandles val="exact"/>
        </dgm:presLayoutVars>
      </dgm:prSet>
      <dgm:spPr/>
    </dgm:pt>
    <dgm:pt modelId="{81F60683-A84D-4262-9145-469A3C88F5C3}" type="pres">
      <dgm:prSet presAssocID="{37B960BE-4F66-42F6-A899-966CB3C836C2}" presName="node" presStyleLbl="node1" presStyleIdx="0" presStyleCnt="4">
        <dgm:presLayoutVars>
          <dgm:bulletEnabled val="1"/>
        </dgm:presLayoutVars>
      </dgm:prSet>
      <dgm:spPr/>
    </dgm:pt>
    <dgm:pt modelId="{A13EC6B9-F490-4303-B031-14425027B868}" type="pres">
      <dgm:prSet presAssocID="{9F8D9FD5-C0BB-4968-A3CC-570B6D6C4D0A}" presName="sibTrans" presStyleCnt="0"/>
      <dgm:spPr/>
    </dgm:pt>
    <dgm:pt modelId="{25217C10-E966-4698-8FD7-79D98576A3B5}" type="pres">
      <dgm:prSet presAssocID="{10FFC1E2-7761-45E2-AFE8-43DC2D8E9BDC}" presName="node" presStyleLbl="node1" presStyleIdx="1" presStyleCnt="4">
        <dgm:presLayoutVars>
          <dgm:bulletEnabled val="1"/>
        </dgm:presLayoutVars>
      </dgm:prSet>
      <dgm:spPr/>
    </dgm:pt>
    <dgm:pt modelId="{B41ED6F3-9139-43D9-A87E-31E993F097BD}" type="pres">
      <dgm:prSet presAssocID="{EDCB70FE-43FC-4CBB-82B0-ABB3CEF47AD7}" presName="sibTrans" presStyleCnt="0"/>
      <dgm:spPr/>
    </dgm:pt>
    <dgm:pt modelId="{FE674A39-6863-4F2D-B685-C7C4612A87F8}" type="pres">
      <dgm:prSet presAssocID="{58300978-498C-42C2-AA9F-EB9783B6A8CB}" presName="node" presStyleLbl="node1" presStyleIdx="2" presStyleCnt="4">
        <dgm:presLayoutVars>
          <dgm:bulletEnabled val="1"/>
        </dgm:presLayoutVars>
      </dgm:prSet>
      <dgm:spPr/>
    </dgm:pt>
    <dgm:pt modelId="{35DA32C3-A90F-4B97-9581-672624802896}" type="pres">
      <dgm:prSet presAssocID="{7C850398-5F7C-43C3-BF84-D2110DA2DF80}" presName="sibTrans" presStyleCnt="0"/>
      <dgm:spPr/>
    </dgm:pt>
    <dgm:pt modelId="{A7A53A74-1226-47A4-8FA1-90F7EB95FE19}" type="pres">
      <dgm:prSet presAssocID="{0ED0BDC9-653B-4A02-8849-19FB3160967B}" presName="node" presStyleLbl="node1" presStyleIdx="3" presStyleCnt="4">
        <dgm:presLayoutVars>
          <dgm:bulletEnabled val="1"/>
        </dgm:presLayoutVars>
      </dgm:prSet>
      <dgm:spPr/>
    </dgm:pt>
  </dgm:ptLst>
  <dgm:cxnLst>
    <dgm:cxn modelId="{9372A105-B0E1-40D8-BC72-90936F2475E0}" srcId="{FD520B32-571F-4CFD-9266-718D6138A587}" destId="{0ED0BDC9-653B-4A02-8849-19FB3160967B}" srcOrd="3" destOrd="0" parTransId="{62C360C1-676D-44F9-9F06-B4EB45099A68}" sibTransId="{94561F29-67E4-416C-B80B-5DDFCAEDE6A9}"/>
    <dgm:cxn modelId="{765E541E-68BC-4F69-8167-5970D9FFF380}" srcId="{FD520B32-571F-4CFD-9266-718D6138A587}" destId="{37B960BE-4F66-42F6-A899-966CB3C836C2}" srcOrd="0" destOrd="0" parTransId="{28EB0284-9492-49DD-806E-643B88DC0011}" sibTransId="{9F8D9FD5-C0BB-4968-A3CC-570B6D6C4D0A}"/>
    <dgm:cxn modelId="{4557B044-2BB2-47A2-AD51-BBBF786D8D68}" srcId="{FD520B32-571F-4CFD-9266-718D6138A587}" destId="{10FFC1E2-7761-45E2-AFE8-43DC2D8E9BDC}" srcOrd="1" destOrd="0" parTransId="{34E38965-8453-4447-803B-22908B87C54B}" sibTransId="{EDCB70FE-43FC-4CBB-82B0-ABB3CEF47AD7}"/>
    <dgm:cxn modelId="{E0664760-70AB-4908-95DB-9B5A7DEF1DDD}" srcId="{FD520B32-571F-4CFD-9266-718D6138A587}" destId="{58300978-498C-42C2-AA9F-EB9783B6A8CB}" srcOrd="2" destOrd="0" parTransId="{909364EB-B398-4930-88E9-CA250600E058}" sibTransId="{7C850398-5F7C-43C3-BF84-D2110DA2DF80}"/>
    <dgm:cxn modelId="{8FF0316A-858E-4C4D-A439-451C5F2274D2}" type="presOf" srcId="{37B960BE-4F66-42F6-A899-966CB3C836C2}" destId="{81F60683-A84D-4262-9145-469A3C88F5C3}" srcOrd="0" destOrd="0" presId="urn:microsoft.com/office/officeart/2005/8/layout/default#1"/>
    <dgm:cxn modelId="{54B90C89-1E41-4E3A-9097-4C1CE006C8A0}" type="presOf" srcId="{0ED0BDC9-653B-4A02-8849-19FB3160967B}" destId="{A7A53A74-1226-47A4-8FA1-90F7EB95FE19}" srcOrd="0" destOrd="0" presId="urn:microsoft.com/office/officeart/2005/8/layout/default#1"/>
    <dgm:cxn modelId="{9558DCC8-198C-47E2-825F-05957AFF3961}" type="presOf" srcId="{58300978-498C-42C2-AA9F-EB9783B6A8CB}" destId="{FE674A39-6863-4F2D-B685-C7C4612A87F8}" srcOrd="0" destOrd="0" presId="urn:microsoft.com/office/officeart/2005/8/layout/default#1"/>
    <dgm:cxn modelId="{F46185D9-F41D-49EA-8CF5-F236E1373DD3}" type="presOf" srcId="{FD520B32-571F-4CFD-9266-718D6138A587}" destId="{B503B55B-3E6B-4EE8-81AA-3958522A6A39}" srcOrd="0" destOrd="0" presId="urn:microsoft.com/office/officeart/2005/8/layout/default#1"/>
    <dgm:cxn modelId="{4BAE99F6-DB5A-4FA7-8EF2-A54F94E269FF}" type="presOf" srcId="{10FFC1E2-7761-45E2-AFE8-43DC2D8E9BDC}" destId="{25217C10-E966-4698-8FD7-79D98576A3B5}" srcOrd="0" destOrd="0" presId="urn:microsoft.com/office/officeart/2005/8/layout/default#1"/>
    <dgm:cxn modelId="{87347409-6DAB-4DB3-8F5B-2E2909E879D0}" type="presParOf" srcId="{B503B55B-3E6B-4EE8-81AA-3958522A6A39}" destId="{81F60683-A84D-4262-9145-469A3C88F5C3}" srcOrd="0" destOrd="0" presId="urn:microsoft.com/office/officeart/2005/8/layout/default#1"/>
    <dgm:cxn modelId="{78220826-9E7A-43DA-A09F-2A59C9C6CFE7}" type="presParOf" srcId="{B503B55B-3E6B-4EE8-81AA-3958522A6A39}" destId="{A13EC6B9-F490-4303-B031-14425027B868}" srcOrd="1" destOrd="0" presId="urn:microsoft.com/office/officeart/2005/8/layout/default#1"/>
    <dgm:cxn modelId="{23EA91D9-7C92-4ED5-9399-F131706128D8}" type="presParOf" srcId="{B503B55B-3E6B-4EE8-81AA-3958522A6A39}" destId="{25217C10-E966-4698-8FD7-79D98576A3B5}" srcOrd="2" destOrd="0" presId="urn:microsoft.com/office/officeart/2005/8/layout/default#1"/>
    <dgm:cxn modelId="{A5A76306-AFEC-4F98-996E-061F8C64FADE}" type="presParOf" srcId="{B503B55B-3E6B-4EE8-81AA-3958522A6A39}" destId="{B41ED6F3-9139-43D9-A87E-31E993F097BD}" srcOrd="3" destOrd="0" presId="urn:microsoft.com/office/officeart/2005/8/layout/default#1"/>
    <dgm:cxn modelId="{212F313E-5DA0-4893-A247-F487691DA086}" type="presParOf" srcId="{B503B55B-3E6B-4EE8-81AA-3958522A6A39}" destId="{FE674A39-6863-4F2D-B685-C7C4612A87F8}" srcOrd="4" destOrd="0" presId="urn:microsoft.com/office/officeart/2005/8/layout/default#1"/>
    <dgm:cxn modelId="{CEE681C5-3006-4288-85EB-5205E97119CE}" type="presParOf" srcId="{B503B55B-3E6B-4EE8-81AA-3958522A6A39}" destId="{35DA32C3-A90F-4B97-9581-672624802896}" srcOrd="5" destOrd="0" presId="urn:microsoft.com/office/officeart/2005/8/layout/default#1"/>
    <dgm:cxn modelId="{B8CD9CEF-499E-435D-AC69-35CDBD9C235B}" type="presParOf" srcId="{B503B55B-3E6B-4EE8-81AA-3958522A6A39}" destId="{A7A53A74-1226-47A4-8FA1-90F7EB95FE19}"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DBE9B-752C-4906-9120-3B8293BC8CB4}">
      <dsp:nvSpPr>
        <dsp:cNvPr id="0" name=""/>
        <dsp:cNvSpPr/>
      </dsp:nvSpPr>
      <dsp:spPr>
        <a:xfrm>
          <a:off x="0" y="461508"/>
          <a:ext cx="5115491" cy="1216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To understand the perception of the healthcare workers towards the use of AI</a:t>
          </a:r>
          <a:endParaRPr lang="en-US" sz="2000" kern="1200" dirty="0">
            <a:latin typeface="Times New Roman" panose="02020603050405020304" pitchFamily="18" charset="0"/>
            <a:cs typeface="Times New Roman" panose="02020603050405020304" pitchFamily="18" charset="0"/>
          </a:endParaRPr>
        </a:p>
      </dsp:txBody>
      <dsp:txXfrm>
        <a:off x="59399" y="520907"/>
        <a:ext cx="4996693" cy="1098002"/>
      </dsp:txXfrm>
    </dsp:sp>
    <dsp:sp modelId="{9C3F31D4-4202-E945-9E9F-31736DE435A2}">
      <dsp:nvSpPr>
        <dsp:cNvPr id="0" name=""/>
        <dsp:cNvSpPr/>
      </dsp:nvSpPr>
      <dsp:spPr>
        <a:xfrm>
          <a:off x="0" y="1865509"/>
          <a:ext cx="5115491" cy="12168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To understand the perception of the healthcare workers towards the use of AI to detect TB.</a:t>
          </a:r>
          <a:endParaRPr lang="en-US" sz="2000" kern="1200" dirty="0">
            <a:latin typeface="Times New Roman" panose="02020603050405020304" pitchFamily="18" charset="0"/>
            <a:cs typeface="Times New Roman" panose="02020603050405020304" pitchFamily="18" charset="0"/>
          </a:endParaRPr>
        </a:p>
      </dsp:txBody>
      <dsp:txXfrm>
        <a:off x="59399" y="1924908"/>
        <a:ext cx="4996693" cy="1098002"/>
      </dsp:txXfrm>
    </dsp:sp>
    <dsp:sp modelId="{37D1FA7B-18B7-419A-A5A2-41525A88E5E2}">
      <dsp:nvSpPr>
        <dsp:cNvPr id="0" name=""/>
        <dsp:cNvSpPr/>
      </dsp:nvSpPr>
      <dsp:spPr>
        <a:xfrm>
          <a:off x="0" y="3269509"/>
          <a:ext cx="5115491" cy="1216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To understand the knowledge and awareness of health care workers on TB and AI</a:t>
          </a:r>
          <a:endParaRPr lang="en-US" sz="2000" kern="1200" dirty="0">
            <a:latin typeface="Times New Roman" panose="02020603050405020304" pitchFamily="18" charset="0"/>
            <a:cs typeface="Times New Roman" panose="02020603050405020304" pitchFamily="18" charset="0"/>
          </a:endParaRPr>
        </a:p>
      </dsp:txBody>
      <dsp:txXfrm>
        <a:off x="59399" y="3328908"/>
        <a:ext cx="4996693"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60683-A84D-4262-9145-469A3C88F5C3}">
      <dsp:nvSpPr>
        <dsp:cNvPr id="0" name=""/>
        <dsp:cNvSpPr/>
      </dsp:nvSpPr>
      <dsp:spPr>
        <a:xfrm>
          <a:off x="722" y="641470"/>
          <a:ext cx="2819135" cy="16914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Times New Roman" panose="02020603050405020304" pitchFamily="18" charset="0"/>
              <a:cs typeface="Times New Roman" panose="02020603050405020304" pitchFamily="18" charset="0"/>
            </a:rPr>
            <a:t>Study Design</a:t>
          </a:r>
          <a:r>
            <a:rPr lang="en-GB" sz="1800" kern="1200" dirty="0">
              <a:latin typeface="Times New Roman" panose="02020603050405020304" pitchFamily="18" charset="0"/>
              <a:cs typeface="Times New Roman" panose="02020603050405020304" pitchFamily="18" charset="0"/>
            </a:rPr>
            <a:t>: Cross- Sectional Study </a:t>
          </a:r>
          <a:endParaRPr lang="en-US" sz="1800" kern="1200" dirty="0">
            <a:latin typeface="Times New Roman" panose="02020603050405020304" pitchFamily="18" charset="0"/>
            <a:cs typeface="Times New Roman" panose="02020603050405020304" pitchFamily="18" charset="0"/>
          </a:endParaRPr>
        </a:p>
      </dsp:txBody>
      <dsp:txXfrm>
        <a:off x="722" y="641470"/>
        <a:ext cx="2819135" cy="1691481"/>
      </dsp:txXfrm>
    </dsp:sp>
    <dsp:sp modelId="{25217C10-E966-4698-8FD7-79D98576A3B5}">
      <dsp:nvSpPr>
        <dsp:cNvPr id="0" name=""/>
        <dsp:cNvSpPr/>
      </dsp:nvSpPr>
      <dsp:spPr>
        <a:xfrm>
          <a:off x="3101772" y="641470"/>
          <a:ext cx="2819135" cy="1691481"/>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Times New Roman" panose="02020603050405020304" pitchFamily="18" charset="0"/>
              <a:cs typeface="Times New Roman" panose="02020603050405020304" pitchFamily="18" charset="0"/>
            </a:rPr>
            <a:t>Study Sample</a:t>
          </a:r>
          <a:r>
            <a:rPr lang="en-GB" sz="1800" kern="1200" dirty="0">
              <a:latin typeface="Times New Roman" panose="02020603050405020304" pitchFamily="18" charset="0"/>
              <a:cs typeface="Times New Roman" panose="02020603050405020304" pitchFamily="18" charset="0"/>
            </a:rPr>
            <a:t>: Community Health Officers. </a:t>
          </a:r>
          <a:endParaRPr lang="en-US" sz="1800" kern="1200" dirty="0">
            <a:latin typeface="Times New Roman" panose="02020603050405020304" pitchFamily="18" charset="0"/>
            <a:cs typeface="Times New Roman" panose="02020603050405020304" pitchFamily="18" charset="0"/>
          </a:endParaRPr>
        </a:p>
      </dsp:txBody>
      <dsp:txXfrm>
        <a:off x="3101772" y="641470"/>
        <a:ext cx="2819135" cy="1691481"/>
      </dsp:txXfrm>
    </dsp:sp>
    <dsp:sp modelId="{FE674A39-6863-4F2D-B685-C7C4612A87F8}">
      <dsp:nvSpPr>
        <dsp:cNvPr id="0" name=""/>
        <dsp:cNvSpPr/>
      </dsp:nvSpPr>
      <dsp:spPr>
        <a:xfrm>
          <a:off x="722" y="2614865"/>
          <a:ext cx="2819135" cy="1691481"/>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b="1" kern="1200" dirty="0">
              <a:latin typeface="Times New Roman" panose="02020603050405020304" pitchFamily="18" charset="0"/>
              <a:cs typeface="Times New Roman" panose="02020603050405020304" pitchFamily="18" charset="0"/>
            </a:rPr>
            <a:t>Sample Size: 137 (S</a:t>
          </a:r>
          <a:r>
            <a:rPr lang="en-IN" sz="1800" kern="1200" dirty="0" err="1">
              <a:latin typeface="Times New Roman" panose="02020603050405020304" pitchFamily="18" charset="0"/>
              <a:cs typeface="Times New Roman" panose="02020603050405020304" pitchFamily="18" charset="0"/>
            </a:rPr>
            <a:t>tudy</a:t>
          </a:r>
          <a:r>
            <a:rPr lang="en-IN" sz="1800" kern="1200" dirty="0">
              <a:latin typeface="Times New Roman" panose="02020603050405020304" pitchFamily="18" charset="0"/>
              <a:cs typeface="Times New Roman" panose="02020603050405020304" pitchFamily="18" charset="0"/>
            </a:rPr>
            <a:t> being conducted across 4 districts of Nagaland having collectively 137 CHOs, hence all considered.</a:t>
          </a:r>
          <a:endParaRPr lang="en-GB" sz="1800" kern="1200" dirty="0">
            <a:latin typeface="Times New Roman" panose="02020603050405020304" pitchFamily="18" charset="0"/>
            <a:cs typeface="Times New Roman" panose="02020603050405020304" pitchFamily="18" charset="0"/>
          </a:endParaRPr>
        </a:p>
      </dsp:txBody>
      <dsp:txXfrm>
        <a:off x="722" y="2614865"/>
        <a:ext cx="2819135" cy="1691481"/>
      </dsp:txXfrm>
    </dsp:sp>
    <dsp:sp modelId="{A7A53A74-1226-47A4-8FA1-90F7EB95FE19}">
      <dsp:nvSpPr>
        <dsp:cNvPr id="0" name=""/>
        <dsp:cNvSpPr/>
      </dsp:nvSpPr>
      <dsp:spPr>
        <a:xfrm>
          <a:off x="3101772" y="2614865"/>
          <a:ext cx="2819135" cy="169148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Times New Roman" panose="02020603050405020304" pitchFamily="18" charset="0"/>
              <a:cs typeface="Times New Roman" panose="02020603050405020304" pitchFamily="18" charset="0"/>
            </a:rPr>
            <a:t>Study Location: </a:t>
          </a:r>
          <a:r>
            <a:rPr lang="en-GB" sz="1800" b="0" kern="1200" dirty="0">
              <a:latin typeface="Times New Roman" panose="02020603050405020304" pitchFamily="18" charset="0"/>
              <a:cs typeface="Times New Roman" panose="02020603050405020304" pitchFamily="18" charset="0"/>
            </a:rPr>
            <a:t>4 districts of Nagaland (Dimapur, Kohima, Mon, </a:t>
          </a:r>
          <a:r>
            <a:rPr lang="en-GB" sz="1800" b="0" kern="1200" dirty="0" err="1">
              <a:latin typeface="Times New Roman" panose="02020603050405020304" pitchFamily="18" charset="0"/>
              <a:cs typeface="Times New Roman" panose="02020603050405020304" pitchFamily="18" charset="0"/>
            </a:rPr>
            <a:t>Mokokchung</a:t>
          </a:r>
          <a:r>
            <a:rPr lang="en-GB" sz="1800" b="0" kern="1200" dirty="0">
              <a:latin typeface="Times New Roman" panose="02020603050405020304" pitchFamily="18" charset="0"/>
              <a:cs typeface="Times New Roman" panose="02020603050405020304" pitchFamily="18" charset="0"/>
            </a:rPr>
            <a:t>)</a:t>
          </a:r>
          <a:endParaRPr lang="en-US" sz="1800" b="0" kern="1200" dirty="0">
            <a:latin typeface="Times New Roman" panose="02020603050405020304" pitchFamily="18" charset="0"/>
            <a:cs typeface="Times New Roman" panose="02020603050405020304" pitchFamily="18" charset="0"/>
          </a:endParaRPr>
        </a:p>
      </dsp:txBody>
      <dsp:txXfrm>
        <a:off x="3101772" y="2614865"/>
        <a:ext cx="2819135" cy="16914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pPr/>
              <a:t>18/06/2023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pPr/>
              <a:t>18/06/2023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pPr/>
              <a:t>18/06/2023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pPr/>
              <a:t>18/06/2023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pPr/>
              <a:t>18/06/2023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pPr/>
              <a:t>18/06/2023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pPr/>
              <a:t>18/06/2023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pPr/>
              <a:t>18/06/2023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pPr/>
              <a:t>18/06/2023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pPr/>
              <a:t>18/06/2023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pPr/>
              <a:t>18/06/2023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pPr/>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pPr/>
              <a:t>18/06/2023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pPr/>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who.int/publications-detail-redirect/9789240037021" TargetMode="External"/><Relationship Id="rId7"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s://apps.who.int/iris/handle/10665/44481" TargetMode="External"/><Relationship Id="rId5" Type="http://schemas.openxmlformats.org/officeDocument/2006/relationships/hyperlink" Target="https://apps.who.int/iris/bitstream/handle/10665/135617/WHO_HTM_TB_2014.18_eng.pdf?sequence=1&amp;isAllowed=y" TargetMode="External"/><Relationship Id="rId4" Type="http://schemas.openxmlformats.org/officeDocument/2006/relationships/hyperlink" Target="https://www.nhp.gov.in/disease/respiratory/lungs/tuberculosi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9" name="Freeform: Shape 28">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4" name="Freeform: Shape 33">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ctrTitle"/>
          </p:nvPr>
        </p:nvSpPr>
        <p:spPr>
          <a:xfrm>
            <a:off x="3215729" y="1545043"/>
            <a:ext cx="5760846" cy="2310312"/>
          </a:xfrm>
        </p:spPr>
        <p:txBody>
          <a:bodyPr vert="horz" lIns="91440" tIns="45720" rIns="91440" bIns="45720" rtlCol="0">
            <a:normAutofit/>
          </a:bodyPr>
          <a:lstStyle/>
          <a:p>
            <a:r>
              <a:rPr lang="en-US" sz="4000" b="1" dirty="0">
                <a:solidFill>
                  <a:schemeClr val="tx2"/>
                </a:solidFill>
                <a:latin typeface="Times New Roman" panose="02020603050405020304" pitchFamily="18" charset="0"/>
                <a:cs typeface="Times New Roman" panose="02020603050405020304" pitchFamily="18" charset="0"/>
              </a:rPr>
              <a:t>Healthcare workers perception about the use of AI based applications to detect TB infection.</a:t>
            </a:r>
            <a:endParaRPr lang="en-US" sz="4000" dirty="0">
              <a:solidFill>
                <a:schemeClr val="tx2"/>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215729" y="4165152"/>
            <a:ext cx="5760846" cy="682079"/>
          </a:xfrm>
        </p:spPr>
        <p:txBody>
          <a:bodyPr vert="horz" lIns="91440" tIns="45720" rIns="91440" bIns="45720" rtlCol="0" anchor="t">
            <a:noAutofit/>
          </a:bodyPr>
          <a:lstStyle/>
          <a:p>
            <a:pPr indent="-228600">
              <a:buFont typeface="Arial" panose="020B0604020202020204" pitchFamily="34" charset="0"/>
              <a:buChar char="•"/>
            </a:pPr>
            <a:r>
              <a:rPr lang="en-US" sz="1800" dirty="0">
                <a:solidFill>
                  <a:schemeClr val="tx2"/>
                </a:solidFill>
                <a:latin typeface="Times New Roman" panose="02020603050405020304" pitchFamily="18" charset="0"/>
                <a:cs typeface="Times New Roman" panose="02020603050405020304" pitchFamily="18" charset="0"/>
              </a:rPr>
              <a:t>Presented By: Swadhapriya Das Chaudhuri </a:t>
            </a:r>
          </a:p>
          <a:p>
            <a:pPr indent="-228600">
              <a:buFont typeface="Arial" panose="020B0604020202020204" pitchFamily="34" charset="0"/>
              <a:buChar char="•"/>
            </a:pPr>
            <a:r>
              <a:rPr lang="en-US" sz="1800" dirty="0">
                <a:solidFill>
                  <a:schemeClr val="tx2"/>
                </a:solidFill>
                <a:latin typeface="Times New Roman" panose="02020603050405020304" pitchFamily="18" charset="0"/>
                <a:cs typeface="Times New Roman" panose="02020603050405020304" pitchFamily="18" charset="0"/>
              </a:rPr>
              <a:t>Dissertation Organization: Wadhwani AI </a:t>
            </a:r>
          </a:p>
          <a:p>
            <a:pPr indent="-228600">
              <a:buFont typeface="Arial" panose="020B0604020202020204" pitchFamily="34" charset="0"/>
              <a:buChar char="•"/>
            </a:pPr>
            <a:r>
              <a:rPr lang="en-US" sz="1800" dirty="0">
                <a:solidFill>
                  <a:schemeClr val="tx2"/>
                </a:solidFill>
                <a:latin typeface="Times New Roman" panose="02020603050405020304" pitchFamily="18" charset="0"/>
                <a:cs typeface="Times New Roman" panose="02020603050405020304" pitchFamily="18" charset="0"/>
              </a:rPr>
              <a:t>Dissertation Mentor: Dr. Anandhi Ramachandran</a:t>
            </a:r>
          </a:p>
          <a:p>
            <a:pPr indent="-228600">
              <a:buFont typeface="Arial" panose="020B0604020202020204" pitchFamily="34" charset="0"/>
              <a:buChar char="•"/>
            </a:pPr>
            <a:endParaRPr lang="en-US" sz="1800" dirty="0">
              <a:solidFill>
                <a:schemeClr val="tx2"/>
              </a:solidFill>
              <a:cs typeface="Calibri"/>
            </a:endParaRPr>
          </a:p>
        </p:txBody>
      </p:sp>
      <p:pic>
        <p:nvPicPr>
          <p:cNvPr id="5" name="Picture 4">
            <a:extLst>
              <a:ext uri="{FF2B5EF4-FFF2-40B4-BE49-F238E27FC236}">
                <a16:creationId xmlns:a16="http://schemas.microsoft.com/office/drawing/2014/main" id="{5D1D2646-0B3F-4CE9-E0BB-026C2B701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617810" cy="76150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B31E6D-53BD-F7D9-6483-28B6380D2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901370" cy="894973"/>
          </a:xfrm>
          <a:prstGeom prst="rect">
            <a:avLst/>
          </a:prstGeom>
        </p:spPr>
      </p:pic>
      <p:sp>
        <p:nvSpPr>
          <p:cNvPr id="8" name="Title 1">
            <a:extLst>
              <a:ext uri="{FF2B5EF4-FFF2-40B4-BE49-F238E27FC236}">
                <a16:creationId xmlns:a16="http://schemas.microsoft.com/office/drawing/2014/main" id="{D881CFD7-70AA-EF78-A132-4AE0F0C301A7}"/>
              </a:ext>
            </a:extLst>
          </p:cNvPr>
          <p:cNvSpPr txBox="1">
            <a:spLocks/>
          </p:cNvSpPr>
          <p:nvPr/>
        </p:nvSpPr>
        <p:spPr>
          <a:xfrm>
            <a:off x="2726208" y="177721"/>
            <a:ext cx="6560588" cy="97164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u="sng" dirty="0">
                <a:solidFill>
                  <a:schemeClr val="tx2"/>
                </a:solidFill>
                <a:latin typeface="Times New Roman" panose="02020603050405020304" pitchFamily="18" charset="0"/>
                <a:cs typeface="Times New Roman" panose="02020603050405020304" pitchFamily="18" charset="0"/>
              </a:rPr>
              <a:t>Results </a:t>
            </a:r>
          </a:p>
          <a:p>
            <a:pPr algn="ctr"/>
            <a:endParaRPr lang="en-GB" sz="2800" dirty="0">
              <a:solidFill>
                <a:schemeClr val="tx2"/>
              </a:solidFill>
              <a:latin typeface="Times New Roman" panose="02020603050405020304" pitchFamily="18" charset="0"/>
              <a:cs typeface="Times New Roman" panose="02020603050405020304" pitchFamily="18" charset="0"/>
            </a:endParaRPr>
          </a:p>
          <a:p>
            <a:pPr algn="ctr"/>
            <a:r>
              <a:rPr lang="en-GB" sz="2800" dirty="0">
                <a:solidFill>
                  <a:schemeClr val="tx2"/>
                </a:solidFill>
                <a:latin typeface="Times New Roman" panose="02020603050405020304" pitchFamily="18" charset="0"/>
                <a:cs typeface="Times New Roman" panose="02020603050405020304" pitchFamily="18" charset="0"/>
              </a:rPr>
              <a:t>(Perception towards use of AI)</a:t>
            </a:r>
            <a:endParaRPr lang="en-US" sz="2800" dirty="0">
              <a:solidFill>
                <a:schemeClr val="tx2"/>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3378644E-881E-C537-516D-BBEF5CE20BCB}"/>
              </a:ext>
            </a:extLst>
          </p:cNvPr>
          <p:cNvCxnSpPr>
            <a:cxnSpLocks/>
          </p:cNvCxnSpPr>
          <p:nvPr/>
        </p:nvCxnSpPr>
        <p:spPr>
          <a:xfrm>
            <a:off x="0" y="1250969"/>
            <a:ext cx="12192000" cy="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4">
            <a:extLst>
              <a:ext uri="{FF2B5EF4-FFF2-40B4-BE49-F238E27FC236}">
                <a16:creationId xmlns:a16="http://schemas.microsoft.com/office/drawing/2014/main" id="{FB0D7561-9321-796D-A1A7-14A58CD988C6}"/>
              </a:ext>
            </a:extLst>
          </p:cNvPr>
          <p:cNvGraphicFramePr>
            <a:graphicFrameLocks noGrp="1"/>
          </p:cNvGraphicFramePr>
          <p:nvPr>
            <p:extLst>
              <p:ext uri="{D42A27DB-BD31-4B8C-83A1-F6EECF244321}">
                <p14:modId xmlns:p14="http://schemas.microsoft.com/office/powerpoint/2010/main" val="2418310441"/>
              </p:ext>
            </p:extLst>
          </p:nvPr>
        </p:nvGraphicFramePr>
        <p:xfrm>
          <a:off x="1111624" y="1772005"/>
          <a:ext cx="10054816" cy="4381882"/>
        </p:xfrm>
        <a:graphic>
          <a:graphicData uri="http://schemas.openxmlformats.org/drawingml/2006/table">
            <a:tbl>
              <a:tblPr firstRow="1" bandRow="1">
                <a:tableStyleId>{5C22544A-7EE6-4342-B048-85BDC9FD1C3A}</a:tableStyleId>
              </a:tblPr>
              <a:tblGrid>
                <a:gridCol w="5027408">
                  <a:extLst>
                    <a:ext uri="{9D8B030D-6E8A-4147-A177-3AD203B41FA5}">
                      <a16:colId xmlns:a16="http://schemas.microsoft.com/office/drawing/2014/main" val="2857120022"/>
                    </a:ext>
                  </a:extLst>
                </a:gridCol>
                <a:gridCol w="5027408">
                  <a:extLst>
                    <a:ext uri="{9D8B030D-6E8A-4147-A177-3AD203B41FA5}">
                      <a16:colId xmlns:a16="http://schemas.microsoft.com/office/drawing/2014/main" val="4238478286"/>
                    </a:ext>
                  </a:extLst>
                </a:gridCol>
              </a:tblGrid>
              <a:tr h="283563">
                <a:tc gridSpan="2">
                  <a:txBody>
                    <a:bodyPr/>
                    <a:lstStyle/>
                    <a:p>
                      <a:pPr algn="ctr"/>
                      <a:r>
                        <a:rPr lang="en-US" sz="1800" b="1" kern="1200" dirty="0">
                          <a:solidFill>
                            <a:schemeClr val="tx1"/>
                          </a:solidFill>
                          <a:effectLst/>
                          <a:latin typeface="Times New Roman" panose="02020603050405020304" pitchFamily="18" charset="0"/>
                          <a:ea typeface="+mn-ea"/>
                          <a:cs typeface="Times New Roman" panose="02020603050405020304" pitchFamily="18" charset="0"/>
                        </a:rPr>
                        <a:t>Responses Received</a:t>
                      </a:r>
                    </a:p>
                  </a:txBody>
                  <a:tcPr>
                    <a:solidFill>
                      <a:srgbClr val="CC82BA"/>
                    </a:solidFill>
                  </a:tcPr>
                </a:tc>
                <a:tc hMerge="1">
                  <a:txBody>
                    <a:bodyPr/>
                    <a:lstStyle/>
                    <a:p>
                      <a:endParaRPr lang="en-US" dirty="0"/>
                    </a:p>
                  </a:txBody>
                  <a:tcPr/>
                </a:tc>
                <a:extLst>
                  <a:ext uri="{0D108BD9-81ED-4DB2-BD59-A6C34878D82A}">
                    <a16:rowId xmlns:a16="http://schemas.microsoft.com/office/drawing/2014/main" val="3719284958"/>
                  </a:ext>
                </a:extLst>
              </a:tr>
              <a:tr h="708908">
                <a:tc>
                  <a:txBody>
                    <a:bodyPr/>
                    <a:lstStyle/>
                    <a:p>
                      <a:pPr algn="ctr">
                        <a:lnSpc>
                          <a:spcPct val="150000"/>
                        </a:lnSpc>
                        <a:spcBef>
                          <a:spcPts val="100"/>
                        </a:spcBef>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Q. Do you think AI will change how healthcare is delivered?</a:t>
                      </a:r>
                      <a:endParaRPr lang="en-IN" sz="18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solidFill>
                      <a:srgbClr val="D5AACF"/>
                    </a:solidFill>
                  </a:tcPr>
                </a:tc>
                <a:tc>
                  <a:txBody>
                    <a:bodyPr/>
                    <a:lstStyle/>
                    <a:p>
                      <a:pPr algn="ctr">
                        <a:lnSpc>
                          <a:spcPct val="150000"/>
                        </a:lnSpc>
                        <a:spcBef>
                          <a:spcPts val="100"/>
                        </a:spcBef>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Q. Please mention your concerns (ethical) and worries.</a:t>
                      </a:r>
                      <a:endParaRPr lang="en-IN" sz="18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solidFill>
                      <a:srgbClr val="D5AACF"/>
                    </a:solidFill>
                  </a:tcPr>
                </a:tc>
                <a:extLst>
                  <a:ext uri="{0D108BD9-81ED-4DB2-BD59-A6C34878D82A}">
                    <a16:rowId xmlns:a16="http://schemas.microsoft.com/office/drawing/2014/main" val="862325127"/>
                  </a:ext>
                </a:extLst>
              </a:tr>
              <a:tr h="2969349">
                <a:tc>
                  <a:txBody>
                    <a:bodyPr/>
                    <a:lstStyle/>
                    <a:p>
                      <a:pPr marL="342900" lvl="0" indent="-342900" algn="l">
                        <a:lnSpc>
                          <a:spcPct val="150000"/>
                        </a:lnSpc>
                        <a:spcBef>
                          <a:spcPts val="100"/>
                        </a:spcBef>
                        <a:buFont typeface="Symbol" pitchFamily="2" charset="2"/>
                        <a:buChar cha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It will give more accurate and precise data</a:t>
                      </a:r>
                      <a:endParaRPr lang="en-IN"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lgn="l">
                        <a:lnSpc>
                          <a:spcPct val="150000"/>
                        </a:lnSpc>
                        <a:buFont typeface="Symbol" pitchFamily="2" charset="2"/>
                        <a:buChar cha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Proper treatment even in absence of health worker</a:t>
                      </a:r>
                      <a:endParaRPr lang="en-IN"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lgn="l">
                        <a:lnSpc>
                          <a:spcPct val="150000"/>
                        </a:lnSpc>
                        <a:buFont typeface="Symbol" pitchFamily="2" charset="2"/>
                        <a:buChar cha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Automate things</a:t>
                      </a:r>
                      <a:endParaRPr lang="en-IN"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lgn="l">
                        <a:lnSpc>
                          <a:spcPct val="150000"/>
                        </a:lnSpc>
                        <a:buFont typeface="Symbol" pitchFamily="2" charset="2"/>
                        <a:buChar cha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Operate complex machine without involvement</a:t>
                      </a:r>
                      <a:endParaRPr lang="en-IN"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lgn="l">
                        <a:lnSpc>
                          <a:spcPct val="150000"/>
                        </a:lnSpc>
                        <a:buFont typeface="Symbol" pitchFamily="2" charset="2"/>
                        <a:buChar cha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Reduce treatment time</a:t>
                      </a:r>
                      <a:endParaRPr lang="en-IN"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lgn="l">
                        <a:lnSpc>
                          <a:spcPct val="150000"/>
                        </a:lnSpc>
                        <a:buFont typeface="Symbol" pitchFamily="2" charset="2"/>
                        <a:buChar cha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Hassle free diagnosis</a:t>
                      </a:r>
                      <a:endParaRPr lang="en-IN"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lgn="l">
                        <a:lnSpc>
                          <a:spcPct val="150000"/>
                        </a:lnSpc>
                        <a:buFont typeface="Symbol" pitchFamily="2" charset="2"/>
                        <a:buChar cha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More feasible with less time consume</a:t>
                      </a:r>
                      <a:endParaRPr lang="en-IN" sz="18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solidFill>
                      <a:srgbClr val="FFCCF8"/>
                    </a:solidFill>
                  </a:tcPr>
                </a:tc>
                <a:tc>
                  <a:txBody>
                    <a:bodyPr/>
                    <a:lstStyle/>
                    <a:p>
                      <a:pPr marL="342900" lvl="0" indent="-342900" algn="l">
                        <a:lnSpc>
                          <a:spcPct val="150000"/>
                        </a:lnSpc>
                        <a:buFont typeface="Symbol" pitchFamily="2" charset="2"/>
                        <a:buChar cha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AI will have sensitive information, can be misused</a:t>
                      </a:r>
                      <a:endParaRPr lang="en-IN"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lgn="l">
                        <a:lnSpc>
                          <a:spcPct val="150000"/>
                        </a:lnSpc>
                        <a:buFont typeface="Symbol" pitchFamily="2" charset="2"/>
                        <a:buChar cha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Personal data needs to be given</a:t>
                      </a:r>
                      <a:endParaRPr lang="en-IN"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lgn="l">
                        <a:lnSpc>
                          <a:spcPct val="150000"/>
                        </a:lnSpc>
                        <a:buFont typeface="Symbol" pitchFamily="2" charset="2"/>
                        <a:buChar cha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Misuse personal details</a:t>
                      </a:r>
                      <a:endParaRPr lang="en-IN"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lgn="l">
                        <a:lnSpc>
                          <a:spcPct val="150000"/>
                        </a:lnSpc>
                        <a:buFont typeface="Symbol" pitchFamily="2" charset="2"/>
                        <a:buChar cha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Share patient information</a:t>
                      </a:r>
                      <a:endParaRPr lang="en-IN"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lgn="l">
                        <a:lnSpc>
                          <a:spcPct val="150000"/>
                        </a:lnSpc>
                        <a:buFont typeface="Symbol" pitchFamily="2" charset="2"/>
                        <a:buChar cha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It is not fully accurate</a:t>
                      </a:r>
                      <a:endParaRPr lang="en-IN"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lgn="l">
                        <a:lnSpc>
                          <a:spcPct val="150000"/>
                        </a:lnSpc>
                        <a:buFont typeface="Symbol" pitchFamily="2" charset="2"/>
                        <a:buChar char=""/>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Consent needs to be taken before patient’s data is being used</a:t>
                      </a:r>
                      <a:endParaRPr lang="en-IN" sz="18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051594842"/>
                  </a:ext>
                </a:extLst>
              </a:tr>
            </a:tbl>
          </a:graphicData>
        </a:graphic>
      </p:graphicFrame>
    </p:spTree>
    <p:extLst>
      <p:ext uri="{BB962C8B-B14F-4D97-AF65-F5344CB8AC3E}">
        <p14:creationId xmlns:p14="http://schemas.microsoft.com/office/powerpoint/2010/main" val="372108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7B1C1A1-77F7-115E-6352-88515E174A0C}"/>
              </a:ext>
            </a:extLst>
          </p:cNvPr>
          <p:cNvGraphicFramePr>
            <a:graphicFrameLocks noGrp="1"/>
          </p:cNvGraphicFramePr>
          <p:nvPr>
            <p:extLst>
              <p:ext uri="{D42A27DB-BD31-4B8C-83A1-F6EECF244321}">
                <p14:modId xmlns:p14="http://schemas.microsoft.com/office/powerpoint/2010/main" val="1600808872"/>
              </p:ext>
            </p:extLst>
          </p:nvPr>
        </p:nvGraphicFramePr>
        <p:xfrm>
          <a:off x="420914" y="2402277"/>
          <a:ext cx="3846286" cy="3050691"/>
        </p:xfrm>
        <a:graphic>
          <a:graphicData uri="http://schemas.openxmlformats.org/drawingml/2006/table">
            <a:tbl>
              <a:tblPr firstRow="1" firstCol="1" bandRow="1">
                <a:solidFill>
                  <a:srgbClr val="FFB2F6"/>
                </a:solidFill>
                <a:tableStyleId>{5C22544A-7EE6-4342-B048-85BDC9FD1C3A}</a:tableStyleId>
              </a:tblPr>
              <a:tblGrid>
                <a:gridCol w="2479496">
                  <a:extLst>
                    <a:ext uri="{9D8B030D-6E8A-4147-A177-3AD203B41FA5}">
                      <a16:colId xmlns:a16="http://schemas.microsoft.com/office/drawing/2014/main" val="2236007471"/>
                    </a:ext>
                  </a:extLst>
                </a:gridCol>
                <a:gridCol w="1366790">
                  <a:extLst>
                    <a:ext uri="{9D8B030D-6E8A-4147-A177-3AD203B41FA5}">
                      <a16:colId xmlns:a16="http://schemas.microsoft.com/office/drawing/2014/main" val="1713355704"/>
                    </a:ext>
                  </a:extLst>
                </a:gridCol>
              </a:tblGrid>
              <a:tr h="1055279">
                <a:tc>
                  <a:txBody>
                    <a:bodyPr/>
                    <a:lstStyle/>
                    <a:p>
                      <a:pPr algn="ctr">
                        <a:lnSpc>
                          <a:spcPct val="150000"/>
                        </a:lnSpc>
                        <a:spcBef>
                          <a:spcPts val="100"/>
                        </a:spcBef>
                      </a:pPr>
                      <a:r>
                        <a:rPr lang="en-US" sz="1200" dirty="0">
                          <a:solidFill>
                            <a:schemeClr val="tx1"/>
                          </a:solidFill>
                          <a:effectLst/>
                          <a:latin typeface="Times New Roman" panose="02020603050405020304" pitchFamily="18" charset="0"/>
                          <a:cs typeface="Times New Roman" panose="02020603050405020304" pitchFamily="18" charset="0"/>
                        </a:rPr>
                        <a:t>Perceptions of respondents on AI for TB</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200" dirty="0">
                          <a:solidFill>
                            <a:schemeClr val="tx1"/>
                          </a:solidFill>
                          <a:effectLst/>
                          <a:latin typeface="Times New Roman" panose="02020603050405020304" pitchFamily="18" charset="0"/>
                          <a:cs typeface="Times New Roman" panose="02020603050405020304" pitchFamily="18" charset="0"/>
                        </a:rPr>
                        <a:t> Respondents n (%)</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C82BA"/>
                    </a:solidFill>
                  </a:tcPr>
                </a:tc>
                <a:extLst>
                  <a:ext uri="{0D108BD9-81ED-4DB2-BD59-A6C34878D82A}">
                    <a16:rowId xmlns:a16="http://schemas.microsoft.com/office/drawing/2014/main" val="3384359994"/>
                  </a:ext>
                </a:extLst>
              </a:tr>
              <a:tr h="498853">
                <a:tc>
                  <a:txBody>
                    <a:bodyPr/>
                    <a:lstStyle/>
                    <a:p>
                      <a:pPr algn="ctr" rtl="0" fontAlgn="b"/>
                      <a:r>
                        <a:rPr lang="en-IN" sz="1200" b="1" kern="1200" dirty="0">
                          <a:solidFill>
                            <a:schemeClr val="tx1"/>
                          </a:solidFill>
                          <a:effectLst/>
                          <a:latin typeface="Times New Roman" panose="02020603050405020304" pitchFamily="18" charset="0"/>
                          <a:ea typeface="+mn-ea"/>
                          <a:cs typeface="Times New Roman" panose="02020603050405020304" pitchFamily="18" charset="0"/>
                        </a:rPr>
                        <a:t>AI Detect TB</a:t>
                      </a:r>
                    </a:p>
                  </a:txBody>
                  <a:tcPr marL="28575" marR="28575" marT="19050" marB="19050" anchor="b">
                    <a:solidFill>
                      <a:srgbClr val="CC82BA"/>
                    </a:solidFill>
                  </a:tcPr>
                </a:tc>
                <a:tc>
                  <a:txBody>
                    <a:bodyPr/>
                    <a:lstStyle/>
                    <a:p>
                      <a:pPr algn="ctr" rtl="0" fontAlgn="b"/>
                      <a:r>
                        <a:rPr lang="en-IN" sz="1200" b="1" kern="1200" dirty="0">
                          <a:solidFill>
                            <a:schemeClr val="tx1"/>
                          </a:solidFill>
                          <a:effectLst/>
                          <a:latin typeface="Times New Roman" panose="02020603050405020304" pitchFamily="18" charset="0"/>
                          <a:ea typeface="+mn-ea"/>
                          <a:cs typeface="Times New Roman" panose="02020603050405020304" pitchFamily="18" charset="0"/>
                        </a:rPr>
                        <a:t>91 (77.7%)</a:t>
                      </a:r>
                    </a:p>
                  </a:txBody>
                  <a:tcPr marL="28575" marR="28575" marT="19050" marB="19050" anchor="b">
                    <a:solidFill>
                      <a:srgbClr val="FFCCF8"/>
                    </a:solidFill>
                  </a:tcPr>
                </a:tc>
                <a:extLst>
                  <a:ext uri="{0D108BD9-81ED-4DB2-BD59-A6C34878D82A}">
                    <a16:rowId xmlns:a16="http://schemas.microsoft.com/office/drawing/2014/main" val="1545359291"/>
                  </a:ext>
                </a:extLst>
              </a:tr>
              <a:tr h="498853">
                <a:tc>
                  <a:txBody>
                    <a:bodyPr/>
                    <a:lstStyle/>
                    <a:p>
                      <a:pPr algn="ctr" rtl="0" fontAlgn="b"/>
                      <a:r>
                        <a:rPr lang="en-IN" sz="1200" b="1" kern="1200" dirty="0">
                          <a:solidFill>
                            <a:schemeClr val="tx1"/>
                          </a:solidFill>
                          <a:effectLst/>
                          <a:latin typeface="Times New Roman" panose="02020603050405020304" pitchFamily="18" charset="0"/>
                          <a:ea typeface="+mn-ea"/>
                          <a:cs typeface="Times New Roman" panose="02020603050405020304" pitchFamily="18" charset="0"/>
                        </a:rPr>
                        <a:t>Willingness</a:t>
                      </a:r>
                    </a:p>
                  </a:txBody>
                  <a:tcPr marL="28575" marR="28575" marT="19050" marB="19050" anchor="b">
                    <a:solidFill>
                      <a:srgbClr val="CC82BA"/>
                    </a:solidFill>
                  </a:tcPr>
                </a:tc>
                <a:tc>
                  <a:txBody>
                    <a:bodyPr/>
                    <a:lstStyle/>
                    <a:p>
                      <a:pPr algn="ctr" rtl="0" fontAlgn="b"/>
                      <a:r>
                        <a:rPr lang="en-IN" sz="1200" b="1" kern="1200" dirty="0">
                          <a:solidFill>
                            <a:schemeClr val="tx1"/>
                          </a:solidFill>
                          <a:effectLst/>
                          <a:latin typeface="Times New Roman" panose="02020603050405020304" pitchFamily="18" charset="0"/>
                          <a:ea typeface="+mn-ea"/>
                          <a:cs typeface="Times New Roman" panose="02020603050405020304" pitchFamily="18" charset="0"/>
                        </a:rPr>
                        <a:t>109 (90.1%)</a:t>
                      </a:r>
                    </a:p>
                  </a:txBody>
                  <a:tcPr marL="28575" marR="28575" marT="19050" marB="19050" anchor="b">
                    <a:solidFill>
                      <a:srgbClr val="FFCCF8"/>
                    </a:solidFill>
                  </a:tcPr>
                </a:tc>
                <a:extLst>
                  <a:ext uri="{0D108BD9-81ED-4DB2-BD59-A6C34878D82A}">
                    <a16:rowId xmlns:a16="http://schemas.microsoft.com/office/drawing/2014/main" val="1932423119"/>
                  </a:ext>
                </a:extLst>
              </a:tr>
              <a:tr h="498853">
                <a:tc>
                  <a:txBody>
                    <a:bodyPr/>
                    <a:lstStyle/>
                    <a:p>
                      <a:pPr algn="ctr" rtl="0" fontAlgn="b"/>
                      <a:r>
                        <a:rPr lang="en-IN" sz="1200" b="1" kern="1200" dirty="0">
                          <a:solidFill>
                            <a:schemeClr val="tx1"/>
                          </a:solidFill>
                          <a:effectLst/>
                          <a:latin typeface="Times New Roman" panose="02020603050405020304" pitchFamily="18" charset="0"/>
                          <a:ea typeface="+mn-ea"/>
                          <a:cs typeface="Times New Roman" panose="02020603050405020304" pitchFamily="18" charset="0"/>
                        </a:rPr>
                        <a:t>Special training required</a:t>
                      </a:r>
                    </a:p>
                  </a:txBody>
                  <a:tcPr marL="28575" marR="28575" marT="19050" marB="19050" anchor="b">
                    <a:solidFill>
                      <a:srgbClr val="CC82BA"/>
                    </a:solidFill>
                  </a:tcPr>
                </a:tc>
                <a:tc>
                  <a:txBody>
                    <a:bodyPr/>
                    <a:lstStyle/>
                    <a:p>
                      <a:pPr algn="ctr" rtl="0" fontAlgn="b"/>
                      <a:r>
                        <a:rPr lang="en-IN" sz="1200" b="1" kern="1200" dirty="0">
                          <a:solidFill>
                            <a:schemeClr val="tx1"/>
                          </a:solidFill>
                          <a:effectLst/>
                          <a:latin typeface="Times New Roman" panose="02020603050405020304" pitchFamily="18" charset="0"/>
                          <a:ea typeface="+mn-ea"/>
                          <a:cs typeface="Times New Roman" panose="02020603050405020304" pitchFamily="18" charset="0"/>
                        </a:rPr>
                        <a:t>113 (94.2%)</a:t>
                      </a:r>
                    </a:p>
                  </a:txBody>
                  <a:tcPr marL="28575" marR="28575" marT="19050" marB="19050" anchor="b">
                    <a:solidFill>
                      <a:srgbClr val="FFCCF8"/>
                    </a:solidFill>
                  </a:tcPr>
                </a:tc>
                <a:extLst>
                  <a:ext uri="{0D108BD9-81ED-4DB2-BD59-A6C34878D82A}">
                    <a16:rowId xmlns:a16="http://schemas.microsoft.com/office/drawing/2014/main" val="3499545153"/>
                  </a:ext>
                </a:extLst>
              </a:tr>
              <a:tr h="498853">
                <a:tc>
                  <a:txBody>
                    <a:bodyPr/>
                    <a:lstStyle/>
                    <a:p>
                      <a:pPr rtl="0" fontAlgn="b"/>
                      <a:endParaRPr lang="en-IN" dirty="0">
                        <a:effectLst/>
                        <a:latin typeface="Times New Roman" panose="02020603050405020304" pitchFamily="18" charset="0"/>
                        <a:cs typeface="Times New Roman" panose="02020603050405020304" pitchFamily="18" charset="0"/>
                      </a:endParaRPr>
                    </a:p>
                  </a:txBody>
                  <a:tcPr marL="28575" marR="28575" marT="19050" marB="19050" anchor="b">
                    <a:solidFill>
                      <a:srgbClr val="CC82BA"/>
                    </a:solidFill>
                  </a:tcPr>
                </a:tc>
                <a:tc>
                  <a:txBody>
                    <a:bodyPr/>
                    <a:lstStyle/>
                    <a:p>
                      <a:pPr algn="r" rtl="0" fontAlgn="b"/>
                      <a:r>
                        <a:rPr lang="en-IN" sz="1200" b="1" dirty="0">
                          <a:effectLst/>
                          <a:latin typeface="Times New Roman" panose="02020603050405020304" pitchFamily="18" charset="0"/>
                          <a:cs typeface="Times New Roman" panose="02020603050405020304" pitchFamily="18" charset="0"/>
                        </a:rPr>
                        <a:t>N=120</a:t>
                      </a:r>
                    </a:p>
                  </a:txBody>
                  <a:tcPr marL="28575" marR="28575" marT="19050" marB="19050" anchor="b">
                    <a:solidFill>
                      <a:srgbClr val="CC82BA"/>
                    </a:solidFill>
                  </a:tcPr>
                </a:tc>
                <a:extLst>
                  <a:ext uri="{0D108BD9-81ED-4DB2-BD59-A6C34878D82A}">
                    <a16:rowId xmlns:a16="http://schemas.microsoft.com/office/drawing/2014/main" val="303662530"/>
                  </a:ext>
                </a:extLst>
              </a:tr>
            </a:tbl>
          </a:graphicData>
        </a:graphic>
      </p:graphicFrame>
      <p:pic>
        <p:nvPicPr>
          <p:cNvPr id="10" name="Picture 9">
            <a:extLst>
              <a:ext uri="{FF2B5EF4-FFF2-40B4-BE49-F238E27FC236}">
                <a16:creationId xmlns:a16="http://schemas.microsoft.com/office/drawing/2014/main" id="{8D5E34B1-D02C-6875-0AEC-F62254839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901370" cy="894973"/>
          </a:xfrm>
          <a:prstGeom prst="rect">
            <a:avLst/>
          </a:prstGeom>
        </p:spPr>
      </p:pic>
      <p:sp>
        <p:nvSpPr>
          <p:cNvPr id="13" name="Title 1">
            <a:extLst>
              <a:ext uri="{FF2B5EF4-FFF2-40B4-BE49-F238E27FC236}">
                <a16:creationId xmlns:a16="http://schemas.microsoft.com/office/drawing/2014/main" id="{84259E1E-674C-BC91-102A-DD58EFD3992C}"/>
              </a:ext>
            </a:extLst>
          </p:cNvPr>
          <p:cNvSpPr txBox="1">
            <a:spLocks/>
          </p:cNvSpPr>
          <p:nvPr/>
        </p:nvSpPr>
        <p:spPr>
          <a:xfrm>
            <a:off x="2726208" y="177721"/>
            <a:ext cx="6560588" cy="97164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u="sng" dirty="0">
                <a:solidFill>
                  <a:schemeClr val="tx2"/>
                </a:solidFill>
                <a:latin typeface="Times New Roman" panose="02020603050405020304" pitchFamily="18" charset="0"/>
                <a:cs typeface="Times New Roman" panose="02020603050405020304" pitchFamily="18" charset="0"/>
              </a:rPr>
              <a:t>Results </a:t>
            </a:r>
          </a:p>
          <a:p>
            <a:pPr algn="ctr"/>
            <a:endParaRPr lang="en-GB" sz="2800" dirty="0">
              <a:solidFill>
                <a:schemeClr val="tx2"/>
              </a:solidFill>
              <a:latin typeface="Times New Roman" panose="02020603050405020304" pitchFamily="18" charset="0"/>
              <a:cs typeface="Times New Roman" panose="02020603050405020304" pitchFamily="18" charset="0"/>
            </a:endParaRPr>
          </a:p>
          <a:p>
            <a:pPr algn="ctr"/>
            <a:r>
              <a:rPr lang="en-GB" sz="2800" dirty="0">
                <a:solidFill>
                  <a:schemeClr val="tx2"/>
                </a:solidFill>
                <a:latin typeface="Times New Roman" panose="02020603050405020304" pitchFamily="18" charset="0"/>
                <a:cs typeface="Times New Roman" panose="02020603050405020304" pitchFamily="18" charset="0"/>
              </a:rPr>
              <a:t>(Perception towards use of AI to detect TB)</a:t>
            </a:r>
            <a:endParaRPr lang="en-US" sz="2800" dirty="0">
              <a:solidFill>
                <a:schemeClr val="tx2"/>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058FE577-1C71-CB0A-39B8-43BB2C9115B2}"/>
              </a:ext>
            </a:extLst>
          </p:cNvPr>
          <p:cNvCxnSpPr>
            <a:cxnSpLocks/>
          </p:cNvCxnSpPr>
          <p:nvPr/>
        </p:nvCxnSpPr>
        <p:spPr>
          <a:xfrm>
            <a:off x="0" y="1335634"/>
            <a:ext cx="12192000" cy="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0CFBE38-03BF-932D-21C4-0F875F5F4F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370" y="1750694"/>
            <a:ext cx="7043103" cy="4353858"/>
          </a:xfrm>
          <a:prstGeom prst="rect">
            <a:avLst/>
          </a:prstGeom>
          <a:noFill/>
          <a:ln>
            <a:solidFill>
              <a:schemeClr val="tx1"/>
            </a:solidFill>
          </a:ln>
        </p:spPr>
      </p:pic>
    </p:spTree>
    <p:extLst>
      <p:ext uri="{BB962C8B-B14F-4D97-AF65-F5344CB8AC3E}">
        <p14:creationId xmlns:p14="http://schemas.microsoft.com/office/powerpoint/2010/main" val="3462383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B31E6D-53BD-F7D9-6483-28B6380D2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901370" cy="894973"/>
          </a:xfrm>
          <a:prstGeom prst="rect">
            <a:avLst/>
          </a:prstGeom>
        </p:spPr>
      </p:pic>
      <p:sp>
        <p:nvSpPr>
          <p:cNvPr id="8" name="Title 1">
            <a:extLst>
              <a:ext uri="{FF2B5EF4-FFF2-40B4-BE49-F238E27FC236}">
                <a16:creationId xmlns:a16="http://schemas.microsoft.com/office/drawing/2014/main" id="{D881CFD7-70AA-EF78-A132-4AE0F0C301A7}"/>
              </a:ext>
            </a:extLst>
          </p:cNvPr>
          <p:cNvSpPr txBox="1">
            <a:spLocks/>
          </p:cNvSpPr>
          <p:nvPr/>
        </p:nvSpPr>
        <p:spPr>
          <a:xfrm>
            <a:off x="2726208" y="177721"/>
            <a:ext cx="6560588" cy="97164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u="sng" dirty="0">
                <a:solidFill>
                  <a:schemeClr val="tx2"/>
                </a:solidFill>
                <a:latin typeface="Times New Roman" panose="02020603050405020304" pitchFamily="18" charset="0"/>
                <a:cs typeface="Times New Roman" panose="02020603050405020304" pitchFamily="18" charset="0"/>
              </a:rPr>
              <a:t>Results </a:t>
            </a:r>
          </a:p>
          <a:p>
            <a:pPr algn="ctr"/>
            <a:endParaRPr lang="en-GB" sz="2800" dirty="0">
              <a:solidFill>
                <a:schemeClr val="tx2"/>
              </a:solidFill>
              <a:latin typeface="Times New Roman" panose="02020603050405020304" pitchFamily="18" charset="0"/>
              <a:cs typeface="Times New Roman" panose="02020603050405020304" pitchFamily="18" charset="0"/>
            </a:endParaRPr>
          </a:p>
          <a:p>
            <a:pPr algn="ctr"/>
            <a:r>
              <a:rPr lang="en-GB" sz="2800" dirty="0">
                <a:solidFill>
                  <a:schemeClr val="tx2"/>
                </a:solidFill>
                <a:latin typeface="Times New Roman" panose="02020603050405020304" pitchFamily="18" charset="0"/>
                <a:cs typeface="Times New Roman" panose="02020603050405020304" pitchFamily="18" charset="0"/>
              </a:rPr>
              <a:t>(Perception towards use of AI to detect TB)</a:t>
            </a:r>
            <a:endParaRPr lang="en-US" sz="2800" dirty="0">
              <a:solidFill>
                <a:schemeClr val="tx2"/>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3378644E-881E-C537-516D-BBEF5CE20BCB}"/>
              </a:ext>
            </a:extLst>
          </p:cNvPr>
          <p:cNvCxnSpPr>
            <a:cxnSpLocks/>
          </p:cNvCxnSpPr>
          <p:nvPr/>
        </p:nvCxnSpPr>
        <p:spPr>
          <a:xfrm>
            <a:off x="0" y="1218695"/>
            <a:ext cx="12192000" cy="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4">
            <a:extLst>
              <a:ext uri="{FF2B5EF4-FFF2-40B4-BE49-F238E27FC236}">
                <a16:creationId xmlns:a16="http://schemas.microsoft.com/office/drawing/2014/main" id="{FB0D7561-9321-796D-A1A7-14A58CD988C6}"/>
              </a:ext>
            </a:extLst>
          </p:cNvPr>
          <p:cNvGraphicFramePr>
            <a:graphicFrameLocks noGrp="1"/>
          </p:cNvGraphicFramePr>
          <p:nvPr>
            <p:extLst>
              <p:ext uri="{D42A27DB-BD31-4B8C-83A1-F6EECF244321}">
                <p14:modId xmlns:p14="http://schemas.microsoft.com/office/powerpoint/2010/main" val="2944358485"/>
              </p:ext>
            </p:extLst>
          </p:nvPr>
        </p:nvGraphicFramePr>
        <p:xfrm>
          <a:off x="322729" y="1352455"/>
          <a:ext cx="11629018" cy="5416690"/>
        </p:xfrm>
        <a:graphic>
          <a:graphicData uri="http://schemas.openxmlformats.org/drawingml/2006/table">
            <a:tbl>
              <a:tblPr firstRow="1" bandRow="1">
                <a:tableStyleId>{5C22544A-7EE6-4342-B048-85BDC9FD1C3A}</a:tableStyleId>
              </a:tblPr>
              <a:tblGrid>
                <a:gridCol w="5814509">
                  <a:extLst>
                    <a:ext uri="{9D8B030D-6E8A-4147-A177-3AD203B41FA5}">
                      <a16:colId xmlns:a16="http://schemas.microsoft.com/office/drawing/2014/main" val="2857120022"/>
                    </a:ext>
                  </a:extLst>
                </a:gridCol>
                <a:gridCol w="5814509">
                  <a:extLst>
                    <a:ext uri="{9D8B030D-6E8A-4147-A177-3AD203B41FA5}">
                      <a16:colId xmlns:a16="http://schemas.microsoft.com/office/drawing/2014/main" val="4238478286"/>
                    </a:ext>
                  </a:extLst>
                </a:gridCol>
              </a:tblGrid>
              <a:tr h="320036">
                <a:tc gridSpan="2">
                  <a:txBody>
                    <a:bodyPr/>
                    <a:lstStyle/>
                    <a:p>
                      <a:pPr algn="ctr"/>
                      <a:r>
                        <a:rPr lang="en-US" sz="1800" b="1" kern="1200" dirty="0">
                          <a:solidFill>
                            <a:schemeClr val="tx1"/>
                          </a:solidFill>
                          <a:effectLst/>
                          <a:latin typeface="Times New Roman" panose="02020603050405020304" pitchFamily="18" charset="0"/>
                          <a:ea typeface="+mn-ea"/>
                          <a:cs typeface="Times New Roman" panose="02020603050405020304" pitchFamily="18" charset="0"/>
                        </a:rPr>
                        <a:t>Responses Received</a:t>
                      </a:r>
                    </a:p>
                  </a:txBody>
                  <a:tcPr>
                    <a:solidFill>
                      <a:srgbClr val="CC82BA"/>
                    </a:solidFill>
                  </a:tcPr>
                </a:tc>
                <a:tc hMerge="1">
                  <a:txBody>
                    <a:bodyPr/>
                    <a:lstStyle/>
                    <a:p>
                      <a:endParaRPr lang="en-US" dirty="0"/>
                    </a:p>
                  </a:txBody>
                  <a:tcPr/>
                </a:tc>
                <a:extLst>
                  <a:ext uri="{0D108BD9-81ED-4DB2-BD59-A6C34878D82A}">
                    <a16:rowId xmlns:a16="http://schemas.microsoft.com/office/drawing/2014/main" val="3719284958"/>
                  </a:ext>
                </a:extLst>
              </a:tr>
              <a:tr h="676909">
                <a:tc>
                  <a:txBody>
                    <a:bodyPr/>
                    <a:lstStyle/>
                    <a:p>
                      <a:pPr algn="ctr">
                        <a:lnSpc>
                          <a:spcPct val="150000"/>
                        </a:lnSpc>
                        <a:spcBef>
                          <a:spcPts val="100"/>
                        </a:spcBef>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Q. Do you think AI can be used to detect TB? Mention how</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5AACF"/>
                    </a:solidFill>
                  </a:tcPr>
                </a:tc>
                <a:tc>
                  <a:txBody>
                    <a:bodyPr/>
                    <a:lstStyle/>
                    <a:p>
                      <a:pPr algn="ctr">
                        <a:lnSpc>
                          <a:spcPct val="150000"/>
                        </a:lnSpc>
                        <a:spcBef>
                          <a:spcPts val="100"/>
                        </a:spcBef>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Q. What factors do you think would affect the adoption and use of AI?</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5AACF"/>
                    </a:solidFill>
                  </a:tcPr>
                </a:tc>
                <a:extLst>
                  <a:ext uri="{0D108BD9-81ED-4DB2-BD59-A6C34878D82A}">
                    <a16:rowId xmlns:a16="http://schemas.microsoft.com/office/drawing/2014/main" val="862325127"/>
                  </a:ext>
                </a:extLst>
              </a:tr>
              <a:tr h="4277309">
                <a:tc>
                  <a:txBody>
                    <a:bodyPr/>
                    <a:lstStyle/>
                    <a:p>
                      <a:pPr marL="342900" lvl="0" indent="-342900" algn="l">
                        <a:lnSpc>
                          <a:spcPct val="150000"/>
                        </a:lnSpc>
                        <a:spcBef>
                          <a:spcPts val="100"/>
                        </a:spcBef>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Automatic screening</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To see who are more prone to get TB, to track TB patients and provide warning alerts for protection of other people</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On the spot screening</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Cough sound</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Actively find cases in population</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Portable X-Ray</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Reducing diagnosis or screening time</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Read tb reports fast</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 think AI can detect the data that is present in the form of reports in a better way to provide a treatment for the same by clinicians.</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CCF8"/>
                    </a:solidFill>
                  </a:tcPr>
                </a:tc>
                <a:tc>
                  <a:txBody>
                    <a:bodyPr/>
                    <a:lstStyle/>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On spot identify and management of patient.</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Quality, Quantity, computing power of data</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Greater knowledge on the subject</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Easy and less time consuming</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Knowledge on the subject</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Point of care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identift</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Awareness, security</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Security, confidentiality, awareness</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Easy to use, fast and reliable</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50000"/>
                        </a:lnSpc>
                        <a:buFont typeface="Symbol" pitchFamily="2" charset="2"/>
                        <a:buChar char=""/>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Management of patient, at the spot identify</a:t>
                      </a:r>
                      <a:endParaRPr lang="en-IN"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051594842"/>
                  </a:ext>
                </a:extLst>
              </a:tr>
            </a:tbl>
          </a:graphicData>
        </a:graphic>
      </p:graphicFrame>
    </p:spTree>
    <p:extLst>
      <p:ext uri="{BB962C8B-B14F-4D97-AF65-F5344CB8AC3E}">
        <p14:creationId xmlns:p14="http://schemas.microsoft.com/office/powerpoint/2010/main" val="3878687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77903F2-C77A-6ECD-BB2E-5EE10FF0C4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11" r="6215"/>
          <a:stretch/>
        </p:blipFill>
        <p:spPr bwMode="auto">
          <a:xfrm>
            <a:off x="3829345" y="4087315"/>
            <a:ext cx="3615371" cy="26279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29A06FD-3CD2-4DE4-0077-6C01F0926A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84" r="11261" b="3397"/>
          <a:stretch/>
        </p:blipFill>
        <p:spPr bwMode="auto">
          <a:xfrm>
            <a:off x="106322" y="4087315"/>
            <a:ext cx="3388509" cy="26278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AEE4420E-7484-49D0-1C38-9131B749D6F5}"/>
              </a:ext>
            </a:extLst>
          </p:cNvPr>
          <p:cNvSpPr txBox="1">
            <a:spLocks/>
          </p:cNvSpPr>
          <p:nvPr/>
        </p:nvSpPr>
        <p:spPr>
          <a:xfrm>
            <a:off x="2726208" y="91657"/>
            <a:ext cx="6560588" cy="9716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dirty="0">
                <a:solidFill>
                  <a:schemeClr val="tx2"/>
                </a:solidFill>
                <a:latin typeface="Times New Roman" panose="02020603050405020304" pitchFamily="18" charset="0"/>
                <a:cs typeface="Times New Roman" panose="02020603050405020304" pitchFamily="18" charset="0"/>
              </a:rPr>
              <a:t>Results </a:t>
            </a:r>
          </a:p>
          <a:p>
            <a:pPr algn="ctr"/>
            <a:endParaRPr lang="en-GB" sz="2600" dirty="0">
              <a:solidFill>
                <a:schemeClr val="tx2"/>
              </a:solidFill>
              <a:latin typeface="Times New Roman" panose="02020603050405020304" pitchFamily="18" charset="0"/>
              <a:cs typeface="Times New Roman" panose="02020603050405020304" pitchFamily="18" charset="0"/>
            </a:endParaRPr>
          </a:p>
          <a:p>
            <a:pPr algn="ctr"/>
            <a:r>
              <a:rPr lang="en-GB" sz="2600" dirty="0">
                <a:solidFill>
                  <a:schemeClr val="tx2"/>
                </a:solidFill>
                <a:latin typeface="Times New Roman" panose="02020603050405020304" pitchFamily="18" charset="0"/>
                <a:cs typeface="Times New Roman" panose="02020603050405020304" pitchFamily="18" charset="0"/>
              </a:rPr>
              <a:t>(Knowledge About TB and AI)</a:t>
            </a:r>
            <a:endParaRPr lang="en-US" sz="2600" dirty="0">
              <a:solidFill>
                <a:schemeClr val="tx2"/>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70074467-9F06-8D5D-99A1-04797A933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4"/>
            <a:ext cx="1901370" cy="894973"/>
          </a:xfrm>
          <a:prstGeom prst="rect">
            <a:avLst/>
          </a:prstGeom>
        </p:spPr>
      </p:pic>
      <p:cxnSp>
        <p:nvCxnSpPr>
          <p:cNvPr id="19" name="Straight Connector 18">
            <a:extLst>
              <a:ext uri="{FF2B5EF4-FFF2-40B4-BE49-F238E27FC236}">
                <a16:creationId xmlns:a16="http://schemas.microsoft.com/office/drawing/2014/main" id="{5A6AFC3E-3A56-7B96-2641-FC57B33341AD}"/>
              </a:ext>
            </a:extLst>
          </p:cNvPr>
          <p:cNvCxnSpPr>
            <a:cxnSpLocks/>
          </p:cNvCxnSpPr>
          <p:nvPr/>
        </p:nvCxnSpPr>
        <p:spPr>
          <a:xfrm flipV="1">
            <a:off x="-14988" y="1120397"/>
            <a:ext cx="12206988" cy="6112"/>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25C1AD-EE31-34EA-0497-1DC38A3B0C92}"/>
              </a:ext>
            </a:extLst>
          </p:cNvPr>
          <p:cNvCxnSpPr>
            <a:cxnSpLocks/>
          </p:cNvCxnSpPr>
          <p:nvPr/>
        </p:nvCxnSpPr>
        <p:spPr>
          <a:xfrm>
            <a:off x="7628030" y="1120397"/>
            <a:ext cx="0" cy="5737603"/>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D36C77-27AA-84EA-D7C0-8388A3303E01}"/>
              </a:ext>
            </a:extLst>
          </p:cNvPr>
          <p:cNvCxnSpPr>
            <a:cxnSpLocks/>
          </p:cNvCxnSpPr>
          <p:nvPr/>
        </p:nvCxnSpPr>
        <p:spPr>
          <a:xfrm>
            <a:off x="-14988" y="3971309"/>
            <a:ext cx="12206988" cy="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CDF631-9D1C-D641-68E8-40D18C58DE10}"/>
              </a:ext>
            </a:extLst>
          </p:cNvPr>
          <p:cNvCxnSpPr>
            <a:cxnSpLocks/>
          </p:cNvCxnSpPr>
          <p:nvPr/>
        </p:nvCxnSpPr>
        <p:spPr>
          <a:xfrm>
            <a:off x="3637766" y="1120397"/>
            <a:ext cx="0" cy="5735628"/>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51619" y="5600871"/>
            <a:ext cx="799477" cy="246221"/>
          </a:xfrm>
          <a:prstGeom prst="rect">
            <a:avLst/>
          </a:prstGeom>
          <a:noFill/>
        </p:spPr>
        <p:txBody>
          <a:bodyPr wrap="square" rtlCol="0">
            <a:spAutoFit/>
          </a:bodyPr>
          <a:lstStyle/>
          <a:p>
            <a:r>
              <a:rPr lang="en-US" sz="1000" b="1" dirty="0"/>
              <a:t>77 (64.2%)</a:t>
            </a:r>
          </a:p>
        </p:txBody>
      </p:sp>
      <p:sp>
        <p:nvSpPr>
          <p:cNvPr id="17" name="TextBox 16"/>
          <p:cNvSpPr txBox="1"/>
          <p:nvPr/>
        </p:nvSpPr>
        <p:spPr>
          <a:xfrm>
            <a:off x="1026555" y="4996927"/>
            <a:ext cx="799477" cy="246221"/>
          </a:xfrm>
          <a:prstGeom prst="rect">
            <a:avLst/>
          </a:prstGeom>
          <a:noFill/>
        </p:spPr>
        <p:txBody>
          <a:bodyPr wrap="square" rtlCol="0">
            <a:spAutoFit/>
          </a:bodyPr>
          <a:lstStyle/>
          <a:p>
            <a:r>
              <a:rPr lang="en-US" sz="1000" b="1" dirty="0"/>
              <a:t>43 (35.8%)</a:t>
            </a:r>
          </a:p>
        </p:txBody>
      </p:sp>
      <p:sp>
        <p:nvSpPr>
          <p:cNvPr id="20" name="TextBox 19"/>
          <p:cNvSpPr txBox="1"/>
          <p:nvPr/>
        </p:nvSpPr>
        <p:spPr>
          <a:xfrm>
            <a:off x="5593476" y="5646633"/>
            <a:ext cx="847883" cy="246221"/>
          </a:xfrm>
          <a:prstGeom prst="rect">
            <a:avLst/>
          </a:prstGeom>
          <a:noFill/>
        </p:spPr>
        <p:txBody>
          <a:bodyPr wrap="square" rtlCol="0">
            <a:spAutoFit/>
          </a:bodyPr>
          <a:lstStyle/>
          <a:p>
            <a:r>
              <a:rPr lang="en-US" sz="1000" b="1" dirty="0"/>
              <a:t>59 (76.6%)</a:t>
            </a:r>
          </a:p>
        </p:txBody>
      </p:sp>
      <p:sp>
        <p:nvSpPr>
          <p:cNvPr id="21" name="TextBox 20"/>
          <p:cNvSpPr txBox="1"/>
          <p:nvPr/>
        </p:nvSpPr>
        <p:spPr>
          <a:xfrm>
            <a:off x="4847105" y="4996017"/>
            <a:ext cx="955464" cy="246221"/>
          </a:xfrm>
          <a:prstGeom prst="rect">
            <a:avLst/>
          </a:prstGeom>
          <a:noFill/>
        </p:spPr>
        <p:txBody>
          <a:bodyPr wrap="square" rtlCol="0">
            <a:spAutoFit/>
          </a:bodyPr>
          <a:lstStyle/>
          <a:p>
            <a:r>
              <a:rPr lang="en-US" sz="1000" b="1" dirty="0"/>
              <a:t>18 (23.4%)</a:t>
            </a:r>
          </a:p>
        </p:txBody>
      </p:sp>
      <p:graphicFrame>
        <p:nvGraphicFramePr>
          <p:cNvPr id="6" name="Table 5">
            <a:extLst>
              <a:ext uri="{FF2B5EF4-FFF2-40B4-BE49-F238E27FC236}">
                <a16:creationId xmlns:a16="http://schemas.microsoft.com/office/drawing/2014/main" id="{BEA9C974-E3AC-86A3-7792-E19B02CB8E1E}"/>
              </a:ext>
            </a:extLst>
          </p:cNvPr>
          <p:cNvGraphicFramePr>
            <a:graphicFrameLocks noGrp="1"/>
          </p:cNvGraphicFramePr>
          <p:nvPr/>
        </p:nvGraphicFramePr>
        <p:xfrm>
          <a:off x="106322" y="1496965"/>
          <a:ext cx="3348123" cy="2125943"/>
        </p:xfrm>
        <a:graphic>
          <a:graphicData uri="http://schemas.openxmlformats.org/drawingml/2006/table">
            <a:tbl>
              <a:tblPr firstRow="1" firstCol="1" bandRow="1">
                <a:solidFill>
                  <a:srgbClr val="FFB2F6"/>
                </a:solidFill>
                <a:tableStyleId>{5C22544A-7EE6-4342-B048-85BDC9FD1C3A}</a:tableStyleId>
              </a:tblPr>
              <a:tblGrid>
                <a:gridCol w="1885316">
                  <a:extLst>
                    <a:ext uri="{9D8B030D-6E8A-4147-A177-3AD203B41FA5}">
                      <a16:colId xmlns:a16="http://schemas.microsoft.com/office/drawing/2014/main" val="2236007471"/>
                    </a:ext>
                  </a:extLst>
                </a:gridCol>
                <a:gridCol w="1462807">
                  <a:extLst>
                    <a:ext uri="{9D8B030D-6E8A-4147-A177-3AD203B41FA5}">
                      <a16:colId xmlns:a16="http://schemas.microsoft.com/office/drawing/2014/main" val="1713355704"/>
                    </a:ext>
                  </a:extLst>
                </a:gridCol>
              </a:tblGrid>
              <a:tr h="879155">
                <a:tc>
                  <a:txBody>
                    <a:bodyPr/>
                    <a:lstStyle/>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Knowledge of TB</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Respondents</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extLst>
                  <a:ext uri="{0D108BD9-81ED-4DB2-BD59-A6C34878D82A}">
                    <a16:rowId xmlns:a16="http://schemas.microsoft.com/office/drawing/2014/main" val="3384359994"/>
                  </a:ext>
                </a:extLst>
              </a:tr>
              <a:tr h="415596">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Yes</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77 (64.2%)</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545359291"/>
                  </a:ext>
                </a:extLst>
              </a:tr>
              <a:tr h="415596">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43 (35.8%)</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932423119"/>
                  </a:ext>
                </a:extLst>
              </a:tr>
              <a:tr h="415596">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N=120</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3499545153"/>
                  </a:ext>
                </a:extLst>
              </a:tr>
            </a:tbl>
          </a:graphicData>
        </a:graphic>
      </p:graphicFrame>
      <p:graphicFrame>
        <p:nvGraphicFramePr>
          <p:cNvPr id="11" name="Table 10">
            <a:extLst>
              <a:ext uri="{FF2B5EF4-FFF2-40B4-BE49-F238E27FC236}">
                <a16:creationId xmlns:a16="http://schemas.microsoft.com/office/drawing/2014/main" id="{9C489065-CC5B-6FF3-361E-4D902BAE93B9}"/>
              </a:ext>
            </a:extLst>
          </p:cNvPr>
          <p:cNvGraphicFramePr>
            <a:graphicFrameLocks noGrp="1"/>
          </p:cNvGraphicFramePr>
          <p:nvPr/>
        </p:nvGraphicFramePr>
        <p:xfrm>
          <a:off x="3829345" y="1496965"/>
          <a:ext cx="3615367" cy="2132056"/>
        </p:xfrm>
        <a:graphic>
          <a:graphicData uri="http://schemas.openxmlformats.org/drawingml/2006/table">
            <a:tbl>
              <a:tblPr firstRow="1" firstCol="1" bandRow="1">
                <a:solidFill>
                  <a:srgbClr val="FFB2F6"/>
                </a:solidFill>
                <a:tableStyleId>{5C22544A-7EE6-4342-B048-85BDC9FD1C3A}</a:tableStyleId>
              </a:tblPr>
              <a:tblGrid>
                <a:gridCol w="2035800">
                  <a:extLst>
                    <a:ext uri="{9D8B030D-6E8A-4147-A177-3AD203B41FA5}">
                      <a16:colId xmlns:a16="http://schemas.microsoft.com/office/drawing/2014/main" val="2236007471"/>
                    </a:ext>
                  </a:extLst>
                </a:gridCol>
                <a:gridCol w="1579567">
                  <a:extLst>
                    <a:ext uri="{9D8B030D-6E8A-4147-A177-3AD203B41FA5}">
                      <a16:colId xmlns:a16="http://schemas.microsoft.com/office/drawing/2014/main" val="1713355704"/>
                    </a:ext>
                  </a:extLst>
                </a:gridCol>
              </a:tblGrid>
              <a:tr h="881683">
                <a:tc>
                  <a:txBody>
                    <a:bodyPr/>
                    <a:lstStyle/>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Ability to mention Types of TB</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Respondents</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extLst>
                  <a:ext uri="{0D108BD9-81ED-4DB2-BD59-A6C34878D82A}">
                    <a16:rowId xmlns:a16="http://schemas.microsoft.com/office/drawing/2014/main" val="3384359994"/>
                  </a:ext>
                </a:extLst>
              </a:tr>
              <a:tr h="416791">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Able to mention</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59 (76.6%)</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545359291"/>
                  </a:ext>
                </a:extLst>
              </a:tr>
              <a:tr h="416791">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Unable to mention</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 (23.4%)</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932423119"/>
                  </a:ext>
                </a:extLst>
              </a:tr>
              <a:tr h="416791">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N=77</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3499545153"/>
                  </a:ext>
                </a:extLst>
              </a:tr>
            </a:tbl>
          </a:graphicData>
        </a:graphic>
      </p:graphicFrame>
      <p:graphicFrame>
        <p:nvGraphicFramePr>
          <p:cNvPr id="13" name="Table 12">
            <a:extLst>
              <a:ext uri="{FF2B5EF4-FFF2-40B4-BE49-F238E27FC236}">
                <a16:creationId xmlns:a16="http://schemas.microsoft.com/office/drawing/2014/main" id="{DA9224A4-FB00-486D-82FB-62C4E8475379}"/>
              </a:ext>
            </a:extLst>
          </p:cNvPr>
          <p:cNvGraphicFramePr>
            <a:graphicFrameLocks noGrp="1"/>
          </p:cNvGraphicFramePr>
          <p:nvPr/>
        </p:nvGraphicFramePr>
        <p:xfrm>
          <a:off x="7805882" y="1496966"/>
          <a:ext cx="4162619" cy="2125942"/>
        </p:xfrm>
        <a:graphic>
          <a:graphicData uri="http://schemas.openxmlformats.org/drawingml/2006/table">
            <a:tbl>
              <a:tblPr firstRow="1" firstCol="1" bandRow="1">
                <a:solidFill>
                  <a:srgbClr val="FFB2F6"/>
                </a:solidFill>
                <a:tableStyleId>{5C22544A-7EE6-4342-B048-85BDC9FD1C3A}</a:tableStyleId>
              </a:tblPr>
              <a:tblGrid>
                <a:gridCol w="2343955">
                  <a:extLst>
                    <a:ext uri="{9D8B030D-6E8A-4147-A177-3AD203B41FA5}">
                      <a16:colId xmlns:a16="http://schemas.microsoft.com/office/drawing/2014/main" val="2236007471"/>
                    </a:ext>
                  </a:extLst>
                </a:gridCol>
                <a:gridCol w="1818664">
                  <a:extLst>
                    <a:ext uri="{9D8B030D-6E8A-4147-A177-3AD203B41FA5}">
                      <a16:colId xmlns:a16="http://schemas.microsoft.com/office/drawing/2014/main" val="1713355704"/>
                    </a:ext>
                  </a:extLst>
                </a:gridCol>
              </a:tblGrid>
              <a:tr h="1019329">
                <a:tc>
                  <a:txBody>
                    <a:bodyPr/>
                    <a:lstStyle/>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Knowledge of Infectious nature of TB </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Respondents</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Bef>
                          <a:spcPts val="100"/>
                        </a:spcBef>
                      </a:pPr>
                      <a:r>
                        <a:rPr lang="en-US"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extLst>
                  <a:ext uri="{0D108BD9-81ED-4DB2-BD59-A6C34878D82A}">
                    <a16:rowId xmlns:a16="http://schemas.microsoft.com/office/drawing/2014/main" val="3384359994"/>
                  </a:ext>
                </a:extLst>
              </a:tr>
              <a:tr h="368871">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Yes</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103 (85.83%)</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545359291"/>
                  </a:ext>
                </a:extLst>
              </a:tr>
              <a:tr h="368871">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 (14.2%)</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932423119"/>
                  </a:ext>
                </a:extLst>
              </a:tr>
              <a:tr h="368871">
                <a:tc>
                  <a:txBody>
                    <a:bodyPr/>
                    <a:lstStyle/>
                    <a:p>
                      <a:pPr algn="l">
                        <a:lnSpc>
                          <a:spcPct val="150000"/>
                        </a:lnSpc>
                        <a:spcBef>
                          <a:spcPts val="100"/>
                        </a:spcBef>
                        <a:tabLst>
                          <a:tab pos="739775" algn="ctr"/>
                          <a:tab pos="1480185" algn="r"/>
                        </a:tabLst>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N=120</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3499545153"/>
                  </a:ext>
                </a:extLst>
              </a:tr>
            </a:tbl>
          </a:graphicData>
        </a:graphic>
      </p:graphicFrame>
      <p:pic>
        <p:nvPicPr>
          <p:cNvPr id="24" name="Picture 23">
            <a:extLst>
              <a:ext uri="{FF2B5EF4-FFF2-40B4-BE49-F238E27FC236}">
                <a16:creationId xmlns:a16="http://schemas.microsoft.com/office/drawing/2014/main" id="{7B0DD28F-DD72-F6DE-1EC2-07D96067D9E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63" r="3863" b="5523"/>
          <a:stretch/>
        </p:blipFill>
        <p:spPr bwMode="auto">
          <a:xfrm>
            <a:off x="7805882" y="4087315"/>
            <a:ext cx="4162626" cy="26279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2D5473F-7570-D395-7B96-C87B76AAF62C}"/>
              </a:ext>
            </a:extLst>
          </p:cNvPr>
          <p:cNvSpPr txBox="1"/>
          <p:nvPr/>
        </p:nvSpPr>
        <p:spPr>
          <a:xfrm>
            <a:off x="9239054" y="4880601"/>
            <a:ext cx="840412" cy="246221"/>
          </a:xfrm>
          <a:prstGeom prst="rect">
            <a:avLst/>
          </a:prstGeom>
          <a:noFill/>
        </p:spPr>
        <p:txBody>
          <a:bodyPr wrap="square" rtlCol="0">
            <a:spAutoFit/>
          </a:bodyPr>
          <a:lstStyle/>
          <a:p>
            <a:r>
              <a:rPr lang="en-US" sz="1000" b="1" dirty="0"/>
              <a:t>17 (14.2%)</a:t>
            </a:r>
          </a:p>
        </p:txBody>
      </p:sp>
      <p:sp>
        <p:nvSpPr>
          <p:cNvPr id="26" name="TextBox 25">
            <a:extLst>
              <a:ext uri="{FF2B5EF4-FFF2-40B4-BE49-F238E27FC236}">
                <a16:creationId xmlns:a16="http://schemas.microsoft.com/office/drawing/2014/main" id="{E4C877E5-DC07-6BED-E361-9D821BA88813}"/>
              </a:ext>
            </a:extLst>
          </p:cNvPr>
          <p:cNvSpPr txBox="1"/>
          <p:nvPr/>
        </p:nvSpPr>
        <p:spPr>
          <a:xfrm>
            <a:off x="9818068" y="5646633"/>
            <a:ext cx="983281" cy="246221"/>
          </a:xfrm>
          <a:prstGeom prst="rect">
            <a:avLst/>
          </a:prstGeom>
          <a:noFill/>
        </p:spPr>
        <p:txBody>
          <a:bodyPr wrap="square" rtlCol="0">
            <a:spAutoFit/>
          </a:bodyPr>
          <a:lstStyle/>
          <a:p>
            <a:r>
              <a:rPr lang="en-US" sz="1000" b="1" dirty="0"/>
              <a:t>103 (85.83%)</a:t>
            </a:r>
          </a:p>
        </p:txBody>
      </p:sp>
    </p:spTree>
    <p:extLst>
      <p:ext uri="{BB962C8B-B14F-4D97-AF65-F5344CB8AC3E}">
        <p14:creationId xmlns:p14="http://schemas.microsoft.com/office/powerpoint/2010/main" val="262149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90CA86A3-C4D6-D699-C5D3-40D32D6551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56" r="8656" b="6557"/>
          <a:stretch/>
        </p:blipFill>
        <p:spPr bwMode="auto">
          <a:xfrm>
            <a:off x="7107199" y="3723077"/>
            <a:ext cx="4355282" cy="30432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AEE4420E-7484-49D0-1C38-9131B749D6F5}"/>
              </a:ext>
            </a:extLst>
          </p:cNvPr>
          <p:cNvSpPr txBox="1">
            <a:spLocks/>
          </p:cNvSpPr>
          <p:nvPr/>
        </p:nvSpPr>
        <p:spPr>
          <a:xfrm>
            <a:off x="2726208" y="91657"/>
            <a:ext cx="6560588" cy="9716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dirty="0">
                <a:solidFill>
                  <a:schemeClr val="tx2"/>
                </a:solidFill>
                <a:latin typeface="Times New Roman" panose="02020603050405020304" pitchFamily="18" charset="0"/>
                <a:cs typeface="Times New Roman" panose="02020603050405020304" pitchFamily="18" charset="0"/>
              </a:rPr>
              <a:t>Results </a:t>
            </a:r>
          </a:p>
          <a:p>
            <a:pPr algn="ctr"/>
            <a:endParaRPr lang="en-GB" sz="2600" dirty="0">
              <a:solidFill>
                <a:schemeClr val="tx2"/>
              </a:solidFill>
              <a:latin typeface="Times New Roman" panose="02020603050405020304" pitchFamily="18" charset="0"/>
              <a:cs typeface="Times New Roman" panose="02020603050405020304" pitchFamily="18" charset="0"/>
            </a:endParaRPr>
          </a:p>
          <a:p>
            <a:pPr algn="ctr"/>
            <a:r>
              <a:rPr lang="en-GB" sz="2600" dirty="0">
                <a:solidFill>
                  <a:schemeClr val="tx2"/>
                </a:solidFill>
                <a:latin typeface="Times New Roman" panose="02020603050405020304" pitchFamily="18" charset="0"/>
                <a:cs typeface="Times New Roman" panose="02020603050405020304" pitchFamily="18" charset="0"/>
              </a:rPr>
              <a:t>(Knowledge About TB and AI)</a:t>
            </a:r>
            <a:endParaRPr lang="en-US" sz="2600" dirty="0">
              <a:solidFill>
                <a:schemeClr val="tx2"/>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70074467-9F06-8D5D-99A1-04797A933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901370" cy="894973"/>
          </a:xfrm>
          <a:prstGeom prst="rect">
            <a:avLst/>
          </a:prstGeom>
        </p:spPr>
      </p:pic>
      <p:cxnSp>
        <p:nvCxnSpPr>
          <p:cNvPr id="19" name="Straight Connector 18">
            <a:extLst>
              <a:ext uri="{FF2B5EF4-FFF2-40B4-BE49-F238E27FC236}">
                <a16:creationId xmlns:a16="http://schemas.microsoft.com/office/drawing/2014/main" id="{5A6AFC3E-3A56-7B96-2641-FC57B33341AD}"/>
              </a:ext>
            </a:extLst>
          </p:cNvPr>
          <p:cNvCxnSpPr>
            <a:cxnSpLocks/>
          </p:cNvCxnSpPr>
          <p:nvPr/>
        </p:nvCxnSpPr>
        <p:spPr>
          <a:xfrm flipV="1">
            <a:off x="-14988" y="1191837"/>
            <a:ext cx="12206988" cy="6112"/>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D36C77-27AA-84EA-D7C0-8388A3303E01}"/>
              </a:ext>
            </a:extLst>
          </p:cNvPr>
          <p:cNvCxnSpPr>
            <a:cxnSpLocks/>
          </p:cNvCxnSpPr>
          <p:nvPr/>
        </p:nvCxnSpPr>
        <p:spPr>
          <a:xfrm>
            <a:off x="-14988" y="3585543"/>
            <a:ext cx="12206988" cy="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CDF631-9D1C-D641-68E8-40D18C58DE10}"/>
              </a:ext>
            </a:extLst>
          </p:cNvPr>
          <p:cNvCxnSpPr>
            <a:cxnSpLocks/>
          </p:cNvCxnSpPr>
          <p:nvPr/>
        </p:nvCxnSpPr>
        <p:spPr>
          <a:xfrm>
            <a:off x="6052368" y="1191837"/>
            <a:ext cx="0" cy="5664188"/>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BEA9C974-E3AC-86A3-7792-E19B02CB8E1E}"/>
              </a:ext>
            </a:extLst>
          </p:cNvPr>
          <p:cNvGraphicFramePr>
            <a:graphicFrameLocks noGrp="1"/>
          </p:cNvGraphicFramePr>
          <p:nvPr>
            <p:extLst>
              <p:ext uri="{D42A27DB-BD31-4B8C-83A1-F6EECF244321}">
                <p14:modId xmlns:p14="http://schemas.microsoft.com/office/powerpoint/2010/main" val="4141251799"/>
              </p:ext>
            </p:extLst>
          </p:nvPr>
        </p:nvGraphicFramePr>
        <p:xfrm>
          <a:off x="606868" y="1309441"/>
          <a:ext cx="4222308" cy="2148522"/>
        </p:xfrm>
        <a:graphic>
          <a:graphicData uri="http://schemas.openxmlformats.org/drawingml/2006/table">
            <a:tbl>
              <a:tblPr firstRow="1" firstCol="1" bandRow="1">
                <a:solidFill>
                  <a:srgbClr val="FFB2F6"/>
                </a:solidFill>
                <a:tableStyleId>{5C22544A-7EE6-4342-B048-85BDC9FD1C3A}</a:tableStyleId>
              </a:tblPr>
              <a:tblGrid>
                <a:gridCol w="2377567">
                  <a:extLst>
                    <a:ext uri="{9D8B030D-6E8A-4147-A177-3AD203B41FA5}">
                      <a16:colId xmlns:a16="http://schemas.microsoft.com/office/drawing/2014/main" val="2236007471"/>
                    </a:ext>
                  </a:extLst>
                </a:gridCol>
                <a:gridCol w="1844741">
                  <a:extLst>
                    <a:ext uri="{9D8B030D-6E8A-4147-A177-3AD203B41FA5}">
                      <a16:colId xmlns:a16="http://schemas.microsoft.com/office/drawing/2014/main" val="1713355704"/>
                    </a:ext>
                  </a:extLst>
                </a:gridCol>
              </a:tblGrid>
              <a:tr h="888492">
                <a:tc>
                  <a:txBody>
                    <a:bodyPr/>
                    <a:lstStyle/>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Knowledge of how TB spread</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Respondents</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extLst>
                  <a:ext uri="{0D108BD9-81ED-4DB2-BD59-A6C34878D82A}">
                    <a16:rowId xmlns:a16="http://schemas.microsoft.com/office/drawing/2014/main" val="3384359994"/>
                  </a:ext>
                </a:extLst>
              </a:tr>
              <a:tr h="420010">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Knew how TB spread</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54(52.4%)</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545359291"/>
                  </a:ext>
                </a:extLst>
              </a:tr>
              <a:tr h="420010">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Did not know</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49(47.6%)</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932423119"/>
                  </a:ext>
                </a:extLst>
              </a:tr>
              <a:tr h="420010">
                <a:tc>
                  <a:txBody>
                    <a:bodyPr/>
                    <a:lstStyle/>
                    <a:p>
                      <a:pPr algn="l">
                        <a:lnSpc>
                          <a:spcPct val="150000"/>
                        </a:lnSpc>
                        <a:spcBef>
                          <a:spcPts val="100"/>
                        </a:spcBef>
                        <a:tabLst>
                          <a:tab pos="739775" algn="ctr"/>
                          <a:tab pos="1480185" algn="r"/>
                        </a:tabLst>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N=103</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3499545153"/>
                  </a:ext>
                </a:extLst>
              </a:tr>
            </a:tbl>
          </a:graphicData>
        </a:graphic>
      </p:graphicFrame>
      <p:graphicFrame>
        <p:nvGraphicFramePr>
          <p:cNvPr id="11" name="Table 10">
            <a:extLst>
              <a:ext uri="{FF2B5EF4-FFF2-40B4-BE49-F238E27FC236}">
                <a16:creationId xmlns:a16="http://schemas.microsoft.com/office/drawing/2014/main" id="{9C489065-CC5B-6FF3-361E-4D902BAE93B9}"/>
              </a:ext>
            </a:extLst>
          </p:cNvPr>
          <p:cNvGraphicFramePr>
            <a:graphicFrameLocks noGrp="1"/>
          </p:cNvGraphicFramePr>
          <p:nvPr>
            <p:extLst>
              <p:ext uri="{D42A27DB-BD31-4B8C-83A1-F6EECF244321}">
                <p14:modId xmlns:p14="http://schemas.microsoft.com/office/powerpoint/2010/main" val="1345740911"/>
              </p:ext>
            </p:extLst>
          </p:nvPr>
        </p:nvGraphicFramePr>
        <p:xfrm>
          <a:off x="7107199" y="1309441"/>
          <a:ext cx="4355282" cy="2130184"/>
        </p:xfrm>
        <a:graphic>
          <a:graphicData uri="http://schemas.openxmlformats.org/drawingml/2006/table">
            <a:tbl>
              <a:tblPr firstRow="1" firstCol="1" bandRow="1">
                <a:solidFill>
                  <a:srgbClr val="FFB2F6"/>
                </a:solidFill>
                <a:tableStyleId>{5C22544A-7EE6-4342-B048-85BDC9FD1C3A}</a:tableStyleId>
              </a:tblPr>
              <a:tblGrid>
                <a:gridCol w="2452443">
                  <a:extLst>
                    <a:ext uri="{9D8B030D-6E8A-4147-A177-3AD203B41FA5}">
                      <a16:colId xmlns:a16="http://schemas.microsoft.com/office/drawing/2014/main" val="2236007471"/>
                    </a:ext>
                  </a:extLst>
                </a:gridCol>
                <a:gridCol w="1902839">
                  <a:extLst>
                    <a:ext uri="{9D8B030D-6E8A-4147-A177-3AD203B41FA5}">
                      <a16:colId xmlns:a16="http://schemas.microsoft.com/office/drawing/2014/main" val="1713355704"/>
                    </a:ext>
                  </a:extLst>
                </a:gridCol>
              </a:tblGrid>
              <a:tr h="880909">
                <a:tc>
                  <a:txBody>
                    <a:bodyPr/>
                    <a:lstStyle/>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Awareness of Govt program</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Respondents</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Bef>
                          <a:spcPts val="100"/>
                        </a:spcBef>
                      </a:pPr>
                      <a:r>
                        <a:rPr lang="en-US"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extLst>
                  <a:ext uri="{0D108BD9-81ED-4DB2-BD59-A6C34878D82A}">
                    <a16:rowId xmlns:a16="http://schemas.microsoft.com/office/drawing/2014/main" val="3384359994"/>
                  </a:ext>
                </a:extLst>
              </a:tr>
              <a:tr h="416425">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Aware</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67(87%)</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545359291"/>
                  </a:ext>
                </a:extLst>
              </a:tr>
              <a:tr h="416425">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Unaware</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10(13%)</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932423119"/>
                  </a:ext>
                </a:extLst>
              </a:tr>
              <a:tr h="416425">
                <a:tc>
                  <a:txBody>
                    <a:bodyPr/>
                    <a:lstStyle/>
                    <a:p>
                      <a:pPr algn="l">
                        <a:lnSpc>
                          <a:spcPct val="150000"/>
                        </a:lnSpc>
                        <a:spcBef>
                          <a:spcPts val="100"/>
                        </a:spcBef>
                        <a:tabLst>
                          <a:tab pos="739775" algn="ctr"/>
                          <a:tab pos="1480185" algn="r"/>
                        </a:tabLst>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N=77</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3499545153"/>
                  </a:ext>
                </a:extLst>
              </a:tr>
            </a:tbl>
          </a:graphicData>
        </a:graphic>
      </p:graphicFrame>
      <p:pic>
        <p:nvPicPr>
          <p:cNvPr id="28" name="Picture 27">
            <a:extLst>
              <a:ext uri="{FF2B5EF4-FFF2-40B4-BE49-F238E27FC236}">
                <a16:creationId xmlns:a16="http://schemas.microsoft.com/office/drawing/2014/main" id="{70ECF918-84D4-83AB-91FD-A33B1ACFAD5B}"/>
              </a:ext>
            </a:extLst>
          </p:cNvPr>
          <p:cNvPicPr>
            <a:picLocks noChangeAspect="1"/>
          </p:cNvPicPr>
          <p:nvPr/>
        </p:nvPicPr>
        <p:blipFill rotWithShape="1">
          <a:blip r:embed="rId4">
            <a:extLst>
              <a:ext uri="{28A0092B-C50C-407E-A947-70E740481C1C}">
                <a14:useLocalDpi xmlns:a14="http://schemas.microsoft.com/office/drawing/2010/main" val="0"/>
              </a:ext>
            </a:extLst>
          </a:blip>
          <a:srcRect l="1297" r="1"/>
          <a:stretch/>
        </p:blipFill>
        <p:spPr bwMode="auto">
          <a:xfrm>
            <a:off x="606868" y="3664963"/>
            <a:ext cx="4337786" cy="3169224"/>
          </a:xfrm>
          <a:prstGeom prst="rect">
            <a:avLst/>
          </a:prstGeom>
          <a:ln>
            <a:noFill/>
          </a:ln>
          <a:extLst>
            <a:ext uri="{53640926-AAD7-44D8-BBD7-CCE9431645EC}">
              <a14:shadowObscured xmlns:a14="http://schemas.microsoft.com/office/drawing/2010/main"/>
            </a:ext>
          </a:extLst>
        </p:spPr>
      </p:pic>
      <p:sp>
        <p:nvSpPr>
          <p:cNvPr id="32" name="TextBox 31">
            <a:extLst>
              <a:ext uri="{FF2B5EF4-FFF2-40B4-BE49-F238E27FC236}">
                <a16:creationId xmlns:a16="http://schemas.microsoft.com/office/drawing/2014/main" id="{18E12495-EA7A-64E5-85FF-0B0FF3F887AC}"/>
              </a:ext>
            </a:extLst>
          </p:cNvPr>
          <p:cNvSpPr txBox="1"/>
          <p:nvPr/>
        </p:nvSpPr>
        <p:spPr>
          <a:xfrm>
            <a:off x="8585653" y="4495666"/>
            <a:ext cx="847883" cy="246221"/>
          </a:xfrm>
          <a:prstGeom prst="rect">
            <a:avLst/>
          </a:prstGeom>
          <a:noFill/>
        </p:spPr>
        <p:txBody>
          <a:bodyPr wrap="square" rtlCol="0">
            <a:spAutoFit/>
          </a:bodyPr>
          <a:lstStyle/>
          <a:p>
            <a:r>
              <a:rPr lang="en-US" sz="1000" b="1" dirty="0"/>
              <a:t>10 (13%)</a:t>
            </a:r>
          </a:p>
        </p:txBody>
      </p:sp>
      <p:sp>
        <p:nvSpPr>
          <p:cNvPr id="33" name="TextBox 32">
            <a:extLst>
              <a:ext uri="{FF2B5EF4-FFF2-40B4-BE49-F238E27FC236}">
                <a16:creationId xmlns:a16="http://schemas.microsoft.com/office/drawing/2014/main" id="{3C5696AF-1BA9-65F2-F023-4228FD51BE42}"/>
              </a:ext>
            </a:extLst>
          </p:cNvPr>
          <p:cNvSpPr txBox="1"/>
          <p:nvPr/>
        </p:nvSpPr>
        <p:spPr>
          <a:xfrm>
            <a:off x="9284836" y="5518628"/>
            <a:ext cx="955464" cy="246221"/>
          </a:xfrm>
          <a:prstGeom prst="rect">
            <a:avLst/>
          </a:prstGeom>
          <a:noFill/>
        </p:spPr>
        <p:txBody>
          <a:bodyPr wrap="square" rtlCol="0">
            <a:spAutoFit/>
          </a:bodyPr>
          <a:lstStyle/>
          <a:p>
            <a:r>
              <a:rPr lang="en-US" sz="1000" b="1" dirty="0"/>
              <a:t>67 (87%)</a:t>
            </a:r>
          </a:p>
        </p:txBody>
      </p:sp>
    </p:spTree>
    <p:extLst>
      <p:ext uri="{BB962C8B-B14F-4D97-AF65-F5344CB8AC3E}">
        <p14:creationId xmlns:p14="http://schemas.microsoft.com/office/powerpoint/2010/main" val="278565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EE4420E-7484-49D0-1C38-9131B749D6F5}"/>
              </a:ext>
            </a:extLst>
          </p:cNvPr>
          <p:cNvSpPr txBox="1">
            <a:spLocks/>
          </p:cNvSpPr>
          <p:nvPr/>
        </p:nvSpPr>
        <p:spPr>
          <a:xfrm>
            <a:off x="2726208" y="91657"/>
            <a:ext cx="6560588" cy="9716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dirty="0">
                <a:solidFill>
                  <a:schemeClr val="tx2"/>
                </a:solidFill>
                <a:latin typeface="Times New Roman" panose="02020603050405020304" pitchFamily="18" charset="0"/>
                <a:cs typeface="Times New Roman" panose="02020603050405020304" pitchFamily="18" charset="0"/>
              </a:rPr>
              <a:t>Results </a:t>
            </a:r>
          </a:p>
          <a:p>
            <a:pPr algn="ctr"/>
            <a:endParaRPr lang="en-GB" sz="2600" dirty="0">
              <a:solidFill>
                <a:schemeClr val="tx2"/>
              </a:solidFill>
              <a:latin typeface="Times New Roman" panose="02020603050405020304" pitchFamily="18" charset="0"/>
              <a:cs typeface="Times New Roman" panose="02020603050405020304" pitchFamily="18" charset="0"/>
            </a:endParaRPr>
          </a:p>
          <a:p>
            <a:pPr algn="ctr"/>
            <a:r>
              <a:rPr lang="en-GB" sz="2600" dirty="0">
                <a:solidFill>
                  <a:schemeClr val="tx2"/>
                </a:solidFill>
                <a:latin typeface="Times New Roman" panose="02020603050405020304" pitchFamily="18" charset="0"/>
                <a:cs typeface="Times New Roman" panose="02020603050405020304" pitchFamily="18" charset="0"/>
              </a:rPr>
              <a:t>(Knowledge About TB and AI)</a:t>
            </a:r>
            <a:endParaRPr lang="en-US" sz="2600" dirty="0">
              <a:solidFill>
                <a:schemeClr val="tx2"/>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70074467-9F06-8D5D-99A1-04797A933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901370" cy="894973"/>
          </a:xfrm>
          <a:prstGeom prst="rect">
            <a:avLst/>
          </a:prstGeom>
        </p:spPr>
      </p:pic>
      <p:cxnSp>
        <p:nvCxnSpPr>
          <p:cNvPr id="19" name="Straight Connector 18">
            <a:extLst>
              <a:ext uri="{FF2B5EF4-FFF2-40B4-BE49-F238E27FC236}">
                <a16:creationId xmlns:a16="http://schemas.microsoft.com/office/drawing/2014/main" id="{5A6AFC3E-3A56-7B96-2641-FC57B33341AD}"/>
              </a:ext>
            </a:extLst>
          </p:cNvPr>
          <p:cNvCxnSpPr>
            <a:cxnSpLocks/>
          </p:cNvCxnSpPr>
          <p:nvPr/>
        </p:nvCxnSpPr>
        <p:spPr>
          <a:xfrm flipV="1">
            <a:off x="-14988" y="1191837"/>
            <a:ext cx="12206988" cy="6112"/>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D36C77-27AA-84EA-D7C0-8388A3303E01}"/>
              </a:ext>
            </a:extLst>
          </p:cNvPr>
          <p:cNvCxnSpPr>
            <a:cxnSpLocks/>
          </p:cNvCxnSpPr>
          <p:nvPr/>
        </p:nvCxnSpPr>
        <p:spPr>
          <a:xfrm>
            <a:off x="-14988" y="3585543"/>
            <a:ext cx="12206988" cy="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CDF631-9D1C-D641-68E8-40D18C58DE10}"/>
              </a:ext>
            </a:extLst>
          </p:cNvPr>
          <p:cNvCxnSpPr>
            <a:cxnSpLocks/>
          </p:cNvCxnSpPr>
          <p:nvPr/>
        </p:nvCxnSpPr>
        <p:spPr>
          <a:xfrm>
            <a:off x="6052368" y="1191837"/>
            <a:ext cx="0" cy="5664188"/>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BEA9C974-E3AC-86A3-7792-E19B02CB8E1E}"/>
              </a:ext>
            </a:extLst>
          </p:cNvPr>
          <p:cNvGraphicFramePr>
            <a:graphicFrameLocks noGrp="1"/>
          </p:cNvGraphicFramePr>
          <p:nvPr>
            <p:extLst>
              <p:ext uri="{D42A27DB-BD31-4B8C-83A1-F6EECF244321}">
                <p14:modId xmlns:p14="http://schemas.microsoft.com/office/powerpoint/2010/main" val="2226413702"/>
              </p:ext>
            </p:extLst>
          </p:nvPr>
        </p:nvGraphicFramePr>
        <p:xfrm>
          <a:off x="606867" y="1309441"/>
          <a:ext cx="4593767" cy="2148522"/>
        </p:xfrm>
        <a:graphic>
          <a:graphicData uri="http://schemas.openxmlformats.org/drawingml/2006/table">
            <a:tbl>
              <a:tblPr firstRow="1" firstCol="1" bandRow="1">
                <a:solidFill>
                  <a:srgbClr val="FFB2F6"/>
                </a:solidFill>
                <a:tableStyleId>{5C22544A-7EE6-4342-B048-85BDC9FD1C3A}</a:tableStyleId>
              </a:tblPr>
              <a:tblGrid>
                <a:gridCol w="2586734">
                  <a:extLst>
                    <a:ext uri="{9D8B030D-6E8A-4147-A177-3AD203B41FA5}">
                      <a16:colId xmlns:a16="http://schemas.microsoft.com/office/drawing/2014/main" val="2236007471"/>
                    </a:ext>
                  </a:extLst>
                </a:gridCol>
                <a:gridCol w="2007033">
                  <a:extLst>
                    <a:ext uri="{9D8B030D-6E8A-4147-A177-3AD203B41FA5}">
                      <a16:colId xmlns:a16="http://schemas.microsoft.com/office/drawing/2014/main" val="1713355704"/>
                    </a:ext>
                  </a:extLst>
                </a:gridCol>
              </a:tblGrid>
              <a:tr h="888492">
                <a:tc>
                  <a:txBody>
                    <a:bodyPr/>
                    <a:lstStyle/>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Heard of </a:t>
                      </a:r>
                      <a:r>
                        <a:rPr lang="en-US" sz="1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Nikshay</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Respondents</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extLst>
                  <a:ext uri="{0D108BD9-81ED-4DB2-BD59-A6C34878D82A}">
                    <a16:rowId xmlns:a16="http://schemas.microsoft.com/office/drawing/2014/main" val="3384359994"/>
                  </a:ext>
                </a:extLst>
              </a:tr>
              <a:tr h="420010">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Heard</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41(53.2%)</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545359291"/>
                  </a:ext>
                </a:extLst>
              </a:tr>
              <a:tr h="420010">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Not heard</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26(47%)</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932423119"/>
                  </a:ext>
                </a:extLst>
              </a:tr>
              <a:tr h="420010">
                <a:tc>
                  <a:txBody>
                    <a:bodyPr/>
                    <a:lstStyle/>
                    <a:p>
                      <a:pPr algn="l">
                        <a:lnSpc>
                          <a:spcPct val="150000"/>
                        </a:lnSpc>
                        <a:spcBef>
                          <a:spcPts val="100"/>
                        </a:spcBef>
                        <a:tabLst>
                          <a:tab pos="739775" algn="ctr"/>
                          <a:tab pos="1480185" algn="r"/>
                        </a:tabLst>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N=67</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3499545153"/>
                  </a:ext>
                </a:extLst>
              </a:tr>
            </a:tbl>
          </a:graphicData>
        </a:graphic>
      </p:graphicFrame>
      <p:graphicFrame>
        <p:nvGraphicFramePr>
          <p:cNvPr id="11" name="Table 10">
            <a:extLst>
              <a:ext uri="{FF2B5EF4-FFF2-40B4-BE49-F238E27FC236}">
                <a16:creationId xmlns:a16="http://schemas.microsoft.com/office/drawing/2014/main" id="{9C489065-CC5B-6FF3-361E-4D902BAE93B9}"/>
              </a:ext>
            </a:extLst>
          </p:cNvPr>
          <p:cNvGraphicFramePr>
            <a:graphicFrameLocks noGrp="1"/>
          </p:cNvGraphicFramePr>
          <p:nvPr>
            <p:extLst>
              <p:ext uri="{D42A27DB-BD31-4B8C-83A1-F6EECF244321}">
                <p14:modId xmlns:p14="http://schemas.microsoft.com/office/powerpoint/2010/main" val="614368740"/>
              </p:ext>
            </p:extLst>
          </p:nvPr>
        </p:nvGraphicFramePr>
        <p:xfrm>
          <a:off x="6935742" y="1309441"/>
          <a:ext cx="4779979" cy="2130184"/>
        </p:xfrm>
        <a:graphic>
          <a:graphicData uri="http://schemas.openxmlformats.org/drawingml/2006/table">
            <a:tbl>
              <a:tblPr firstRow="1" firstCol="1" bandRow="1">
                <a:solidFill>
                  <a:srgbClr val="FFB2F6"/>
                </a:solidFill>
                <a:tableStyleId>{5C22544A-7EE6-4342-B048-85BDC9FD1C3A}</a:tableStyleId>
              </a:tblPr>
              <a:tblGrid>
                <a:gridCol w="2691588">
                  <a:extLst>
                    <a:ext uri="{9D8B030D-6E8A-4147-A177-3AD203B41FA5}">
                      <a16:colId xmlns:a16="http://schemas.microsoft.com/office/drawing/2014/main" val="2236007471"/>
                    </a:ext>
                  </a:extLst>
                </a:gridCol>
                <a:gridCol w="2088391">
                  <a:extLst>
                    <a:ext uri="{9D8B030D-6E8A-4147-A177-3AD203B41FA5}">
                      <a16:colId xmlns:a16="http://schemas.microsoft.com/office/drawing/2014/main" val="1713355704"/>
                    </a:ext>
                  </a:extLst>
                </a:gridCol>
              </a:tblGrid>
              <a:tr h="880909">
                <a:tc>
                  <a:txBody>
                    <a:bodyPr/>
                    <a:lstStyle/>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Knowledge of purpose of </a:t>
                      </a:r>
                      <a:r>
                        <a:rPr lang="en-US" sz="1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Nikshay</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Respondents</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Bef>
                          <a:spcPts val="100"/>
                        </a:spcBef>
                      </a:pPr>
                      <a:r>
                        <a:rPr lang="en-US"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extLst>
                  <a:ext uri="{0D108BD9-81ED-4DB2-BD59-A6C34878D82A}">
                    <a16:rowId xmlns:a16="http://schemas.microsoft.com/office/drawing/2014/main" val="3384359994"/>
                  </a:ext>
                </a:extLst>
              </a:tr>
              <a:tr h="416425">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Known</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33(80.5%)</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545359291"/>
                  </a:ext>
                </a:extLst>
              </a:tr>
              <a:tr h="416425">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Unknown</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8(19.5%)</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932423119"/>
                  </a:ext>
                </a:extLst>
              </a:tr>
              <a:tr h="416425">
                <a:tc>
                  <a:txBody>
                    <a:bodyPr/>
                    <a:lstStyle/>
                    <a:p>
                      <a:pPr algn="l">
                        <a:lnSpc>
                          <a:spcPct val="150000"/>
                        </a:lnSpc>
                        <a:spcBef>
                          <a:spcPts val="100"/>
                        </a:spcBef>
                        <a:tabLst>
                          <a:tab pos="739775" algn="ctr"/>
                          <a:tab pos="1480185" algn="r"/>
                        </a:tabLst>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N=41</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3499545153"/>
                  </a:ext>
                </a:extLst>
              </a:tr>
            </a:tbl>
          </a:graphicData>
        </a:graphic>
      </p:graphicFrame>
      <p:pic>
        <p:nvPicPr>
          <p:cNvPr id="3" name="Picture 2">
            <a:extLst>
              <a:ext uri="{FF2B5EF4-FFF2-40B4-BE49-F238E27FC236}">
                <a16:creationId xmlns:a16="http://schemas.microsoft.com/office/drawing/2014/main" id="{FAE3BAAF-871A-7DC1-8874-46F8F6461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68" y="3731461"/>
            <a:ext cx="4593778" cy="30348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0D5801-7E30-1314-76EA-8F8500925F4E}"/>
              </a:ext>
            </a:extLst>
          </p:cNvPr>
          <p:cNvSpPr txBox="1"/>
          <p:nvPr/>
        </p:nvSpPr>
        <p:spPr>
          <a:xfrm>
            <a:off x="2308668" y="4648066"/>
            <a:ext cx="847883" cy="246221"/>
          </a:xfrm>
          <a:prstGeom prst="rect">
            <a:avLst/>
          </a:prstGeom>
          <a:noFill/>
        </p:spPr>
        <p:txBody>
          <a:bodyPr wrap="square" rtlCol="0">
            <a:spAutoFit/>
          </a:bodyPr>
          <a:lstStyle/>
          <a:p>
            <a:r>
              <a:rPr lang="en-US" sz="1000" b="1" dirty="0"/>
              <a:t>26 (47%)</a:t>
            </a:r>
          </a:p>
        </p:txBody>
      </p:sp>
      <p:sp>
        <p:nvSpPr>
          <p:cNvPr id="5" name="TextBox 4">
            <a:extLst>
              <a:ext uri="{FF2B5EF4-FFF2-40B4-BE49-F238E27FC236}">
                <a16:creationId xmlns:a16="http://schemas.microsoft.com/office/drawing/2014/main" id="{5F196F60-1B29-871A-5507-AB1C8871D6EF}"/>
              </a:ext>
            </a:extLst>
          </p:cNvPr>
          <p:cNvSpPr txBox="1"/>
          <p:nvPr/>
        </p:nvSpPr>
        <p:spPr>
          <a:xfrm>
            <a:off x="2732609" y="5395517"/>
            <a:ext cx="955464" cy="246221"/>
          </a:xfrm>
          <a:prstGeom prst="rect">
            <a:avLst/>
          </a:prstGeom>
          <a:noFill/>
        </p:spPr>
        <p:txBody>
          <a:bodyPr wrap="square" rtlCol="0">
            <a:spAutoFit/>
          </a:bodyPr>
          <a:lstStyle/>
          <a:p>
            <a:r>
              <a:rPr lang="en-US" sz="1000" b="1" dirty="0"/>
              <a:t>41 (53.2%)</a:t>
            </a:r>
          </a:p>
        </p:txBody>
      </p:sp>
      <p:pic>
        <p:nvPicPr>
          <p:cNvPr id="7" name="Picture 6">
            <a:extLst>
              <a:ext uri="{FF2B5EF4-FFF2-40B4-BE49-F238E27FC236}">
                <a16:creationId xmlns:a16="http://schemas.microsoft.com/office/drawing/2014/main" id="{31494C94-4FCD-8839-0BE8-8EA26A455F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5742" y="3606158"/>
            <a:ext cx="4779989" cy="3160177"/>
          </a:xfrm>
          <a:prstGeom prst="rect">
            <a:avLst/>
          </a:prstGeom>
        </p:spPr>
      </p:pic>
    </p:spTree>
    <p:extLst>
      <p:ext uri="{BB962C8B-B14F-4D97-AF65-F5344CB8AC3E}">
        <p14:creationId xmlns:p14="http://schemas.microsoft.com/office/powerpoint/2010/main" val="138094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B31E6D-53BD-F7D9-6483-28B6380D2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901370" cy="894973"/>
          </a:xfrm>
          <a:prstGeom prst="rect">
            <a:avLst/>
          </a:prstGeom>
        </p:spPr>
      </p:pic>
      <p:cxnSp>
        <p:nvCxnSpPr>
          <p:cNvPr id="10" name="Straight Connector 9">
            <a:extLst>
              <a:ext uri="{FF2B5EF4-FFF2-40B4-BE49-F238E27FC236}">
                <a16:creationId xmlns:a16="http://schemas.microsoft.com/office/drawing/2014/main" id="{3378644E-881E-C537-516D-BBEF5CE20BCB}"/>
              </a:ext>
            </a:extLst>
          </p:cNvPr>
          <p:cNvCxnSpPr>
            <a:cxnSpLocks/>
          </p:cNvCxnSpPr>
          <p:nvPr/>
        </p:nvCxnSpPr>
        <p:spPr>
          <a:xfrm>
            <a:off x="0" y="1218695"/>
            <a:ext cx="12192000" cy="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4">
            <a:extLst>
              <a:ext uri="{FF2B5EF4-FFF2-40B4-BE49-F238E27FC236}">
                <a16:creationId xmlns:a16="http://schemas.microsoft.com/office/drawing/2014/main" id="{FB0D7561-9321-796D-A1A7-14A58CD988C6}"/>
              </a:ext>
            </a:extLst>
          </p:cNvPr>
          <p:cNvGraphicFramePr>
            <a:graphicFrameLocks noGrp="1"/>
          </p:cNvGraphicFramePr>
          <p:nvPr>
            <p:extLst>
              <p:ext uri="{D42A27DB-BD31-4B8C-83A1-F6EECF244321}">
                <p14:modId xmlns:p14="http://schemas.microsoft.com/office/powerpoint/2010/main" val="3834937331"/>
              </p:ext>
            </p:extLst>
          </p:nvPr>
        </p:nvGraphicFramePr>
        <p:xfrm>
          <a:off x="670951" y="1361889"/>
          <a:ext cx="10850097" cy="5088472"/>
        </p:xfrm>
        <a:graphic>
          <a:graphicData uri="http://schemas.openxmlformats.org/drawingml/2006/table">
            <a:tbl>
              <a:tblPr firstRow="1" bandRow="1">
                <a:tableStyleId>{5C22544A-7EE6-4342-B048-85BDC9FD1C3A}</a:tableStyleId>
              </a:tblPr>
              <a:tblGrid>
                <a:gridCol w="3616699">
                  <a:extLst>
                    <a:ext uri="{9D8B030D-6E8A-4147-A177-3AD203B41FA5}">
                      <a16:colId xmlns:a16="http://schemas.microsoft.com/office/drawing/2014/main" val="2857120022"/>
                    </a:ext>
                  </a:extLst>
                </a:gridCol>
                <a:gridCol w="3616699">
                  <a:extLst>
                    <a:ext uri="{9D8B030D-6E8A-4147-A177-3AD203B41FA5}">
                      <a16:colId xmlns:a16="http://schemas.microsoft.com/office/drawing/2014/main" val="4238478286"/>
                    </a:ext>
                  </a:extLst>
                </a:gridCol>
                <a:gridCol w="3616699">
                  <a:extLst>
                    <a:ext uri="{9D8B030D-6E8A-4147-A177-3AD203B41FA5}">
                      <a16:colId xmlns:a16="http://schemas.microsoft.com/office/drawing/2014/main" val="1339845395"/>
                    </a:ext>
                  </a:extLst>
                </a:gridCol>
              </a:tblGrid>
              <a:tr h="303320">
                <a:tc gridSpan="3">
                  <a:txBody>
                    <a:bodyPr/>
                    <a:lstStyle/>
                    <a:p>
                      <a:pPr algn="ctr">
                        <a:lnSpc>
                          <a:spcPct val="150000"/>
                        </a:lnSpc>
                        <a:spcBef>
                          <a:spcPts val="100"/>
                        </a:spcBef>
                        <a:spcAft>
                          <a:spcPts val="100"/>
                        </a:spcAft>
                      </a:pP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Responses related to knowledge about TB</a:t>
                      </a:r>
                      <a:endParaRPr lang="en-IN"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hMerge="1">
                  <a:txBody>
                    <a:bodyPr/>
                    <a:lstStyle/>
                    <a:p>
                      <a:endParaRPr lang="en-US"/>
                    </a:p>
                  </a:txBody>
                  <a:tcPr/>
                </a:tc>
                <a:tc hMerge="1">
                  <a:txBody>
                    <a:bodyPr/>
                    <a:lstStyle/>
                    <a:p>
                      <a:pPr algn="ctr">
                        <a:lnSpc>
                          <a:spcPct val="150000"/>
                        </a:lnSpc>
                        <a:spcBef>
                          <a:spcPts val="100"/>
                        </a:spcBef>
                        <a:spcAft>
                          <a:spcPts val="100"/>
                        </a:spcAft>
                      </a:pP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extLst>
                  <a:ext uri="{0D108BD9-81ED-4DB2-BD59-A6C34878D82A}">
                    <a16:rowId xmlns:a16="http://schemas.microsoft.com/office/drawing/2014/main" val="3719284958"/>
                  </a:ext>
                </a:extLst>
              </a:tr>
              <a:tr h="642962">
                <a:tc>
                  <a:txBody>
                    <a:bodyPr/>
                    <a:lstStyle/>
                    <a:p>
                      <a:pPr indent="292100" algn="ctr">
                        <a:lnSpc>
                          <a:spcPct val="150000"/>
                        </a:lnSpc>
                        <a:spcBef>
                          <a:spcPts val="100"/>
                        </a:spcBef>
                        <a:spcAft>
                          <a:spcPts val="100"/>
                        </a:spcAft>
                      </a:pP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 Mention Types of TB</a:t>
                      </a:r>
                      <a:endParaRPr lang="en-I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5AACF"/>
                    </a:solidFill>
                  </a:tcPr>
                </a:tc>
                <a:tc>
                  <a:txBody>
                    <a:bodyPr/>
                    <a:lstStyle/>
                    <a:p>
                      <a:pPr marL="151765" algn="ctr">
                        <a:lnSpc>
                          <a:spcPct val="150000"/>
                        </a:lnSpc>
                        <a:spcBef>
                          <a:spcPts val="100"/>
                        </a:spcBef>
                        <a:spcAft>
                          <a:spcPts val="100"/>
                        </a:spcAft>
                      </a:pP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 Which types of TB is considered infectious and how do they spread.</a:t>
                      </a:r>
                      <a:endParaRPr lang="en-I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5AACF"/>
                    </a:solidFill>
                  </a:tcPr>
                </a:tc>
                <a:tc>
                  <a:txBody>
                    <a:bodyPr/>
                    <a:lstStyle/>
                    <a:p>
                      <a:pPr marL="259715" algn="just">
                        <a:lnSpc>
                          <a:spcPct val="150000"/>
                        </a:lnSpc>
                        <a:spcBef>
                          <a:spcPts val="100"/>
                        </a:spcBef>
                        <a:spcAft>
                          <a:spcPts val="100"/>
                        </a:spcAft>
                      </a:pP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 Mention purpose of </a:t>
                      </a:r>
                      <a:r>
                        <a:rPr lang="en-US"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Nikshay</a:t>
                      </a: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5AACF"/>
                    </a:solidFill>
                  </a:tcPr>
                </a:tc>
                <a:extLst>
                  <a:ext uri="{0D108BD9-81ED-4DB2-BD59-A6C34878D82A}">
                    <a16:rowId xmlns:a16="http://schemas.microsoft.com/office/drawing/2014/main" val="862325127"/>
                  </a:ext>
                </a:extLst>
              </a:tr>
              <a:tr h="3530562">
                <a:tc>
                  <a:txBody>
                    <a:bodyPr/>
                    <a:lstStyle/>
                    <a:p>
                      <a:pPr marL="342900" lvl="0" indent="-342900" algn="l">
                        <a:lnSpc>
                          <a:spcPct val="107000"/>
                        </a:lnSpc>
                        <a:spcBef>
                          <a:spcPts val="100"/>
                        </a:spcBef>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Pulmonary and Extra-pulmonary</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Active TB and latent TB</a:t>
                      </a:r>
                      <a:b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It could be - Pleural, GIT, Brain, Skeletal, Miliary, Bladder and Kidney TB</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lungs and other area</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PTB and EPTB</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Bef>
                          <a:spcPts val="100"/>
                        </a:spcBef>
                        <a:spcAft>
                          <a:spcPts val="100"/>
                        </a:spcAft>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tc>
                  <a:txBody>
                    <a:bodyPr/>
                    <a:lstStyle/>
                    <a:p>
                      <a:pPr marL="342900" lvl="0" indent="-342900" algn="l">
                        <a:lnSpc>
                          <a:spcPct val="107000"/>
                        </a:lnSpc>
                        <a:spcBef>
                          <a:spcPts val="100"/>
                        </a:spcBef>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Miliary TB, bacteria spread very rapidly to the lungs in this kind of TB.</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droplets, communicable</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Pulmonary Tuberculosis</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air, cough, sneeze</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TB disease in the lungs or throat can be infectious.</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Through air one person to another person</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50000"/>
                        </a:lnSpc>
                        <a:spcBef>
                          <a:spcPts val="100"/>
                        </a:spcBef>
                        <a:spcAft>
                          <a:spcPts val="100"/>
                        </a:spcAft>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tc>
                  <a:txBody>
                    <a:bodyPr/>
                    <a:lstStyle/>
                    <a:p>
                      <a:pPr marL="342900" lvl="0" indent="-342900" algn="l">
                        <a:lnSpc>
                          <a:spcPct val="107000"/>
                        </a:lnSpc>
                        <a:spcBef>
                          <a:spcPts val="100"/>
                        </a:spcBef>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Patient management system for TB control</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TB Patient Management</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Adherence</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Patient Identify and give medicine</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Tracking tb patients and treat all</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Patient reporting and treatment monitoring</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itchFamily="2" charset="2"/>
                        <a:buChar char=""/>
                      </a:pPr>
                      <a:r>
                        <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register cases, monitor treatment</a:t>
                      </a:r>
                      <a:endParaRPr lang="en-IN"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051594842"/>
                  </a:ext>
                </a:extLst>
              </a:tr>
            </a:tbl>
          </a:graphicData>
        </a:graphic>
      </p:graphicFrame>
      <p:sp>
        <p:nvSpPr>
          <p:cNvPr id="3" name="Title 1">
            <a:extLst>
              <a:ext uri="{FF2B5EF4-FFF2-40B4-BE49-F238E27FC236}">
                <a16:creationId xmlns:a16="http://schemas.microsoft.com/office/drawing/2014/main" id="{D48F1060-C4FC-9B8E-DD5F-D33390E148BC}"/>
              </a:ext>
            </a:extLst>
          </p:cNvPr>
          <p:cNvSpPr txBox="1">
            <a:spLocks/>
          </p:cNvSpPr>
          <p:nvPr/>
        </p:nvSpPr>
        <p:spPr>
          <a:xfrm>
            <a:off x="2726208" y="91657"/>
            <a:ext cx="6560588" cy="9716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dirty="0">
                <a:solidFill>
                  <a:schemeClr val="tx2"/>
                </a:solidFill>
                <a:latin typeface="Times New Roman" panose="02020603050405020304" pitchFamily="18" charset="0"/>
                <a:cs typeface="Times New Roman" panose="02020603050405020304" pitchFamily="18" charset="0"/>
              </a:rPr>
              <a:t>Results </a:t>
            </a:r>
          </a:p>
          <a:p>
            <a:pPr algn="ctr"/>
            <a:endParaRPr lang="en-GB" sz="2600" dirty="0">
              <a:solidFill>
                <a:schemeClr val="tx2"/>
              </a:solidFill>
              <a:latin typeface="Times New Roman" panose="02020603050405020304" pitchFamily="18" charset="0"/>
              <a:cs typeface="Times New Roman" panose="02020603050405020304" pitchFamily="18" charset="0"/>
            </a:endParaRPr>
          </a:p>
          <a:p>
            <a:pPr algn="ctr"/>
            <a:r>
              <a:rPr lang="en-GB" sz="2600" dirty="0">
                <a:solidFill>
                  <a:schemeClr val="tx2"/>
                </a:solidFill>
                <a:latin typeface="Times New Roman" panose="02020603050405020304" pitchFamily="18" charset="0"/>
                <a:cs typeface="Times New Roman" panose="02020603050405020304" pitchFamily="18" charset="0"/>
              </a:rPr>
              <a:t>(Knowledge About TB and AI)</a:t>
            </a:r>
            <a:endParaRPr lang="en-US" sz="26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270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EE4420E-7484-49D0-1C38-9131B749D6F5}"/>
              </a:ext>
            </a:extLst>
          </p:cNvPr>
          <p:cNvSpPr txBox="1">
            <a:spLocks/>
          </p:cNvSpPr>
          <p:nvPr/>
        </p:nvSpPr>
        <p:spPr>
          <a:xfrm>
            <a:off x="2726208" y="91657"/>
            <a:ext cx="6560588" cy="9716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dirty="0">
                <a:solidFill>
                  <a:schemeClr val="tx2"/>
                </a:solidFill>
                <a:latin typeface="Times New Roman" panose="02020603050405020304" pitchFamily="18" charset="0"/>
                <a:cs typeface="Times New Roman" panose="02020603050405020304" pitchFamily="18" charset="0"/>
              </a:rPr>
              <a:t>Results </a:t>
            </a:r>
          </a:p>
          <a:p>
            <a:pPr algn="ctr"/>
            <a:endParaRPr lang="en-GB" sz="2600" dirty="0">
              <a:solidFill>
                <a:schemeClr val="tx2"/>
              </a:solidFill>
              <a:latin typeface="Times New Roman" panose="02020603050405020304" pitchFamily="18" charset="0"/>
              <a:cs typeface="Times New Roman" panose="02020603050405020304" pitchFamily="18" charset="0"/>
            </a:endParaRPr>
          </a:p>
          <a:p>
            <a:pPr algn="ctr"/>
            <a:r>
              <a:rPr lang="en-GB" sz="2600" dirty="0">
                <a:solidFill>
                  <a:schemeClr val="tx2"/>
                </a:solidFill>
                <a:latin typeface="Times New Roman" panose="02020603050405020304" pitchFamily="18" charset="0"/>
                <a:cs typeface="Times New Roman" panose="02020603050405020304" pitchFamily="18" charset="0"/>
              </a:rPr>
              <a:t>(Knowledge About TB and AI)</a:t>
            </a:r>
            <a:endParaRPr lang="en-US" sz="2600" dirty="0">
              <a:solidFill>
                <a:schemeClr val="tx2"/>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70074467-9F06-8D5D-99A1-04797A933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901370" cy="894973"/>
          </a:xfrm>
          <a:prstGeom prst="rect">
            <a:avLst/>
          </a:prstGeom>
        </p:spPr>
      </p:pic>
      <p:cxnSp>
        <p:nvCxnSpPr>
          <p:cNvPr id="19" name="Straight Connector 18">
            <a:extLst>
              <a:ext uri="{FF2B5EF4-FFF2-40B4-BE49-F238E27FC236}">
                <a16:creationId xmlns:a16="http://schemas.microsoft.com/office/drawing/2014/main" id="{5A6AFC3E-3A56-7B96-2641-FC57B33341AD}"/>
              </a:ext>
            </a:extLst>
          </p:cNvPr>
          <p:cNvCxnSpPr>
            <a:cxnSpLocks/>
          </p:cNvCxnSpPr>
          <p:nvPr/>
        </p:nvCxnSpPr>
        <p:spPr>
          <a:xfrm flipV="1">
            <a:off x="-14988" y="1120397"/>
            <a:ext cx="12206988" cy="6112"/>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25C1AD-EE31-34EA-0497-1DC38A3B0C92}"/>
              </a:ext>
            </a:extLst>
          </p:cNvPr>
          <p:cNvCxnSpPr>
            <a:cxnSpLocks/>
          </p:cNvCxnSpPr>
          <p:nvPr/>
        </p:nvCxnSpPr>
        <p:spPr>
          <a:xfrm>
            <a:off x="7628030" y="1120397"/>
            <a:ext cx="0" cy="5737603"/>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D36C77-27AA-84EA-D7C0-8388A3303E01}"/>
              </a:ext>
            </a:extLst>
          </p:cNvPr>
          <p:cNvCxnSpPr>
            <a:cxnSpLocks/>
          </p:cNvCxnSpPr>
          <p:nvPr/>
        </p:nvCxnSpPr>
        <p:spPr>
          <a:xfrm>
            <a:off x="-14988" y="3971309"/>
            <a:ext cx="12206988" cy="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CDF631-9D1C-D641-68E8-40D18C58DE10}"/>
              </a:ext>
            </a:extLst>
          </p:cNvPr>
          <p:cNvCxnSpPr>
            <a:cxnSpLocks/>
          </p:cNvCxnSpPr>
          <p:nvPr/>
        </p:nvCxnSpPr>
        <p:spPr>
          <a:xfrm>
            <a:off x="3637766" y="1120397"/>
            <a:ext cx="0" cy="5735628"/>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BEA9C974-E3AC-86A3-7792-E19B02CB8E1E}"/>
              </a:ext>
            </a:extLst>
          </p:cNvPr>
          <p:cNvGraphicFramePr>
            <a:graphicFrameLocks noGrp="1"/>
          </p:cNvGraphicFramePr>
          <p:nvPr>
            <p:extLst>
              <p:ext uri="{D42A27DB-BD31-4B8C-83A1-F6EECF244321}">
                <p14:modId xmlns:p14="http://schemas.microsoft.com/office/powerpoint/2010/main" val="2217568351"/>
              </p:ext>
            </p:extLst>
          </p:nvPr>
        </p:nvGraphicFramePr>
        <p:xfrm>
          <a:off x="106322" y="1496965"/>
          <a:ext cx="3348123" cy="2125943"/>
        </p:xfrm>
        <a:graphic>
          <a:graphicData uri="http://schemas.openxmlformats.org/drawingml/2006/table">
            <a:tbl>
              <a:tblPr firstRow="1" firstCol="1" bandRow="1">
                <a:solidFill>
                  <a:srgbClr val="FFB2F6"/>
                </a:solidFill>
                <a:tableStyleId>{5C22544A-7EE6-4342-B048-85BDC9FD1C3A}</a:tableStyleId>
              </a:tblPr>
              <a:tblGrid>
                <a:gridCol w="1885316">
                  <a:extLst>
                    <a:ext uri="{9D8B030D-6E8A-4147-A177-3AD203B41FA5}">
                      <a16:colId xmlns:a16="http://schemas.microsoft.com/office/drawing/2014/main" val="2236007471"/>
                    </a:ext>
                  </a:extLst>
                </a:gridCol>
                <a:gridCol w="1462807">
                  <a:extLst>
                    <a:ext uri="{9D8B030D-6E8A-4147-A177-3AD203B41FA5}">
                      <a16:colId xmlns:a16="http://schemas.microsoft.com/office/drawing/2014/main" val="1713355704"/>
                    </a:ext>
                  </a:extLst>
                </a:gridCol>
              </a:tblGrid>
              <a:tr h="879155">
                <a:tc>
                  <a:txBody>
                    <a:bodyPr/>
                    <a:lstStyle/>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Knowledge of AI</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Respondents</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Bef>
                          <a:spcPts val="100"/>
                        </a:spcBef>
                      </a:pPr>
                      <a:r>
                        <a:rPr lang="en-US"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extLst>
                  <a:ext uri="{0D108BD9-81ED-4DB2-BD59-A6C34878D82A}">
                    <a16:rowId xmlns:a16="http://schemas.microsoft.com/office/drawing/2014/main" val="3384359994"/>
                  </a:ext>
                </a:extLst>
              </a:tr>
              <a:tr h="415596">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Knew AI</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117(97.5%)</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545359291"/>
                  </a:ext>
                </a:extLst>
              </a:tr>
              <a:tr h="415596">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Didn’t know</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3(2.5%)</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932423119"/>
                  </a:ext>
                </a:extLst>
              </a:tr>
              <a:tr h="415596">
                <a:tc>
                  <a:txBody>
                    <a:bodyPr/>
                    <a:lstStyle/>
                    <a:p>
                      <a:pPr algn="l">
                        <a:lnSpc>
                          <a:spcPct val="150000"/>
                        </a:lnSpc>
                        <a:spcBef>
                          <a:spcPts val="100"/>
                        </a:spcBef>
                        <a:tabLst>
                          <a:tab pos="739775" algn="ctr"/>
                          <a:tab pos="1480185" algn="r"/>
                        </a:tabLst>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N=120</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3499545153"/>
                  </a:ext>
                </a:extLst>
              </a:tr>
            </a:tbl>
          </a:graphicData>
        </a:graphic>
      </p:graphicFrame>
      <p:graphicFrame>
        <p:nvGraphicFramePr>
          <p:cNvPr id="11" name="Table 10">
            <a:extLst>
              <a:ext uri="{FF2B5EF4-FFF2-40B4-BE49-F238E27FC236}">
                <a16:creationId xmlns:a16="http://schemas.microsoft.com/office/drawing/2014/main" id="{9C489065-CC5B-6FF3-361E-4D902BAE93B9}"/>
              </a:ext>
            </a:extLst>
          </p:cNvPr>
          <p:cNvGraphicFramePr>
            <a:graphicFrameLocks noGrp="1"/>
          </p:cNvGraphicFramePr>
          <p:nvPr>
            <p:extLst>
              <p:ext uri="{D42A27DB-BD31-4B8C-83A1-F6EECF244321}">
                <p14:modId xmlns:p14="http://schemas.microsoft.com/office/powerpoint/2010/main" val="2366861651"/>
              </p:ext>
            </p:extLst>
          </p:nvPr>
        </p:nvGraphicFramePr>
        <p:xfrm>
          <a:off x="3829345" y="1496965"/>
          <a:ext cx="3615367" cy="2132056"/>
        </p:xfrm>
        <a:graphic>
          <a:graphicData uri="http://schemas.openxmlformats.org/drawingml/2006/table">
            <a:tbl>
              <a:tblPr firstRow="1" firstCol="1" bandRow="1">
                <a:solidFill>
                  <a:srgbClr val="FFB2F6"/>
                </a:solidFill>
                <a:tableStyleId>{5C22544A-7EE6-4342-B048-85BDC9FD1C3A}</a:tableStyleId>
              </a:tblPr>
              <a:tblGrid>
                <a:gridCol w="2035800">
                  <a:extLst>
                    <a:ext uri="{9D8B030D-6E8A-4147-A177-3AD203B41FA5}">
                      <a16:colId xmlns:a16="http://schemas.microsoft.com/office/drawing/2014/main" val="2236007471"/>
                    </a:ext>
                  </a:extLst>
                </a:gridCol>
                <a:gridCol w="1579567">
                  <a:extLst>
                    <a:ext uri="{9D8B030D-6E8A-4147-A177-3AD203B41FA5}">
                      <a16:colId xmlns:a16="http://schemas.microsoft.com/office/drawing/2014/main" val="1713355704"/>
                    </a:ext>
                  </a:extLst>
                </a:gridCol>
              </a:tblGrid>
              <a:tr h="881683">
                <a:tc>
                  <a:txBody>
                    <a:bodyPr/>
                    <a:lstStyle/>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Respondents who know of AI</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Respondents</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Bef>
                          <a:spcPts val="100"/>
                        </a:spcBef>
                      </a:pPr>
                      <a:r>
                        <a:rPr lang="en-US"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extLst>
                  <a:ext uri="{0D108BD9-81ED-4DB2-BD59-A6C34878D82A}">
                    <a16:rowId xmlns:a16="http://schemas.microsoft.com/office/drawing/2014/main" val="3384359994"/>
                  </a:ext>
                </a:extLst>
              </a:tr>
              <a:tr h="416791">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Came across AI</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92(78.6%)</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545359291"/>
                  </a:ext>
                </a:extLst>
              </a:tr>
              <a:tr h="416791">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Didn’t come across AI </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25(21.4%)</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932423119"/>
                  </a:ext>
                </a:extLst>
              </a:tr>
              <a:tr h="416791">
                <a:tc>
                  <a:txBody>
                    <a:bodyPr/>
                    <a:lstStyle/>
                    <a:p>
                      <a:pPr algn="l">
                        <a:lnSpc>
                          <a:spcPct val="150000"/>
                        </a:lnSpc>
                        <a:spcBef>
                          <a:spcPts val="100"/>
                        </a:spcBef>
                        <a:tabLst>
                          <a:tab pos="739775" algn="ctr"/>
                          <a:tab pos="1480185" algn="r"/>
                        </a:tabLst>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N=117</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3499545153"/>
                  </a:ext>
                </a:extLst>
              </a:tr>
            </a:tbl>
          </a:graphicData>
        </a:graphic>
      </p:graphicFrame>
      <p:graphicFrame>
        <p:nvGraphicFramePr>
          <p:cNvPr id="13" name="Table 12">
            <a:extLst>
              <a:ext uri="{FF2B5EF4-FFF2-40B4-BE49-F238E27FC236}">
                <a16:creationId xmlns:a16="http://schemas.microsoft.com/office/drawing/2014/main" id="{DA9224A4-FB00-486D-82FB-62C4E8475379}"/>
              </a:ext>
            </a:extLst>
          </p:cNvPr>
          <p:cNvGraphicFramePr>
            <a:graphicFrameLocks noGrp="1"/>
          </p:cNvGraphicFramePr>
          <p:nvPr>
            <p:extLst>
              <p:ext uri="{D42A27DB-BD31-4B8C-83A1-F6EECF244321}">
                <p14:modId xmlns:p14="http://schemas.microsoft.com/office/powerpoint/2010/main" val="2059368787"/>
              </p:ext>
            </p:extLst>
          </p:nvPr>
        </p:nvGraphicFramePr>
        <p:xfrm>
          <a:off x="7805882" y="1496966"/>
          <a:ext cx="4162619" cy="2362861"/>
        </p:xfrm>
        <a:graphic>
          <a:graphicData uri="http://schemas.openxmlformats.org/drawingml/2006/table">
            <a:tbl>
              <a:tblPr firstRow="1" firstCol="1" bandRow="1">
                <a:solidFill>
                  <a:srgbClr val="FFB2F6"/>
                </a:solidFill>
                <a:tableStyleId>{5C22544A-7EE6-4342-B048-85BDC9FD1C3A}</a:tableStyleId>
              </a:tblPr>
              <a:tblGrid>
                <a:gridCol w="2343955">
                  <a:extLst>
                    <a:ext uri="{9D8B030D-6E8A-4147-A177-3AD203B41FA5}">
                      <a16:colId xmlns:a16="http://schemas.microsoft.com/office/drawing/2014/main" val="2236007471"/>
                    </a:ext>
                  </a:extLst>
                </a:gridCol>
                <a:gridCol w="1818664">
                  <a:extLst>
                    <a:ext uri="{9D8B030D-6E8A-4147-A177-3AD203B41FA5}">
                      <a16:colId xmlns:a16="http://schemas.microsoft.com/office/drawing/2014/main" val="1713355704"/>
                    </a:ext>
                  </a:extLst>
                </a:gridCol>
              </a:tblGrid>
              <a:tr h="1019329">
                <a:tc>
                  <a:txBody>
                    <a:bodyPr/>
                    <a:lstStyle/>
                    <a:p>
                      <a:pPr algn="ctr">
                        <a:lnSpc>
                          <a:spcPct val="150000"/>
                        </a:lnSpc>
                        <a:spcBef>
                          <a:spcPts val="100"/>
                        </a:spcBef>
                      </a:pPr>
                      <a:r>
                        <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Respondents who came across AI</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Respondents</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Bef>
                          <a:spcPts val="100"/>
                        </a:spcBef>
                      </a:pPr>
                      <a:r>
                        <a:rPr lang="en-US"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extLst>
                  <a:ext uri="{0D108BD9-81ED-4DB2-BD59-A6C34878D82A}">
                    <a16:rowId xmlns:a16="http://schemas.microsoft.com/office/drawing/2014/main" val="3384359994"/>
                  </a:ext>
                </a:extLst>
              </a:tr>
              <a:tr h="368871">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Came across AI in health</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76(82.6%)</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545359291"/>
                  </a:ext>
                </a:extLst>
              </a:tr>
              <a:tr h="368871">
                <a:tc>
                  <a:txBody>
                    <a:bodyPr/>
                    <a:lstStyle/>
                    <a:p>
                      <a:pPr algn="ct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Didn’t come across AI in health </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16(17.3%)</a:t>
                      </a:r>
                      <a:endParaRPr lang="en-IN"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1932423119"/>
                  </a:ext>
                </a:extLst>
              </a:tr>
              <a:tr h="368871">
                <a:tc>
                  <a:txBody>
                    <a:bodyPr/>
                    <a:lstStyle/>
                    <a:p>
                      <a:pPr algn="l">
                        <a:lnSpc>
                          <a:spcPct val="150000"/>
                        </a:lnSpc>
                        <a:spcBef>
                          <a:spcPts val="100"/>
                        </a:spcBef>
                        <a:tabLst>
                          <a:tab pos="739775" algn="ctr"/>
                          <a:tab pos="1480185" algn="r"/>
                        </a:tabLst>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r">
                        <a:lnSpc>
                          <a:spcPct val="150000"/>
                        </a:lnSpc>
                        <a:spcBef>
                          <a:spcPts val="100"/>
                        </a:spcBef>
                      </a:pPr>
                      <a:r>
                        <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N=92</a:t>
                      </a:r>
                      <a:endPar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CF8"/>
                    </a:solidFill>
                  </a:tcPr>
                </a:tc>
                <a:extLst>
                  <a:ext uri="{0D108BD9-81ED-4DB2-BD59-A6C34878D82A}">
                    <a16:rowId xmlns:a16="http://schemas.microsoft.com/office/drawing/2014/main" val="3499545153"/>
                  </a:ext>
                </a:extLst>
              </a:tr>
            </a:tbl>
          </a:graphicData>
        </a:graphic>
      </p:graphicFrame>
      <p:pic>
        <p:nvPicPr>
          <p:cNvPr id="2" name="Picture 1">
            <a:extLst>
              <a:ext uri="{FF2B5EF4-FFF2-40B4-BE49-F238E27FC236}">
                <a16:creationId xmlns:a16="http://schemas.microsoft.com/office/drawing/2014/main" id="{08AB812E-069E-DEB8-0277-7F22C1A211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90" y="4097126"/>
            <a:ext cx="2973412" cy="2718984"/>
          </a:xfrm>
          <a:prstGeom prst="rect">
            <a:avLst/>
          </a:prstGeom>
        </p:spPr>
      </p:pic>
      <p:pic>
        <p:nvPicPr>
          <p:cNvPr id="3" name="Picture 2">
            <a:extLst>
              <a:ext uri="{FF2B5EF4-FFF2-40B4-BE49-F238E27FC236}">
                <a16:creationId xmlns:a16="http://schemas.microsoft.com/office/drawing/2014/main" id="{B22F158F-917A-C2F9-EDF9-ED33E45140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020" y="4079230"/>
            <a:ext cx="3129169" cy="2733184"/>
          </a:xfrm>
          <a:prstGeom prst="rect">
            <a:avLst/>
          </a:prstGeom>
        </p:spPr>
      </p:pic>
      <p:pic>
        <p:nvPicPr>
          <p:cNvPr id="4" name="Picture 3">
            <a:extLst>
              <a:ext uri="{FF2B5EF4-FFF2-40B4-BE49-F238E27FC236}">
                <a16:creationId xmlns:a16="http://schemas.microsoft.com/office/drawing/2014/main" id="{29B6A297-2856-B0D2-1F5D-32FCCF8580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4748" y="4079230"/>
            <a:ext cx="3443546" cy="2741025"/>
          </a:xfrm>
          <a:prstGeom prst="rect">
            <a:avLst/>
          </a:prstGeom>
        </p:spPr>
      </p:pic>
    </p:spTree>
    <p:extLst>
      <p:ext uri="{BB962C8B-B14F-4D97-AF65-F5344CB8AC3E}">
        <p14:creationId xmlns:p14="http://schemas.microsoft.com/office/powerpoint/2010/main" val="3805830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3EA71AB-D578-EAA4-2C5C-3EAED8428A18}"/>
              </a:ext>
            </a:extLst>
          </p:cNvPr>
          <p:cNvSpPr>
            <a:spLocks noGrp="1"/>
          </p:cNvSpPr>
          <p:nvPr>
            <p:ph type="title"/>
          </p:nvPr>
        </p:nvSpPr>
        <p:spPr>
          <a:xfrm>
            <a:off x="4915277" y="348929"/>
            <a:ext cx="2495583" cy="971645"/>
          </a:xfrm>
        </p:spPr>
        <p:txBody>
          <a:bodyPr>
            <a:normAutofit/>
          </a:bodyPr>
          <a:lstStyle/>
          <a:p>
            <a:r>
              <a:rPr lang="en-GB" sz="4000" b="1" dirty="0">
                <a:solidFill>
                  <a:schemeClr val="tx2"/>
                </a:solidFill>
                <a:cs typeface="Calibri Light"/>
              </a:rPr>
              <a:t>Discussion</a:t>
            </a:r>
            <a:endParaRPr lang="en-US" sz="4000" dirty="0">
              <a:solidFill>
                <a:schemeClr val="tx2"/>
              </a:solidFill>
              <a:cs typeface="Calibri Light"/>
            </a:endParaRP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5825E87-0946-63C1-B211-0B1D0B6F6FA2}"/>
              </a:ext>
            </a:extLst>
          </p:cNvPr>
          <p:cNvSpPr>
            <a:spLocks noGrp="1"/>
          </p:cNvSpPr>
          <p:nvPr>
            <p:ph idx="1"/>
          </p:nvPr>
        </p:nvSpPr>
        <p:spPr>
          <a:xfrm>
            <a:off x="454891" y="1386050"/>
            <a:ext cx="11416356" cy="4637515"/>
          </a:xfrm>
        </p:spPr>
        <p:txBody>
          <a:bodyPr vert="horz" lIns="91440" tIns="45720" rIns="91440" bIns="45720" rtlCol="0" anchor="ctr">
            <a:normAutofit/>
          </a:bodyPr>
          <a:lstStyle/>
          <a:p>
            <a:pPr marL="0" indent="0">
              <a:buNone/>
            </a:pPr>
            <a:r>
              <a:rPr lang="en-GB" sz="2000" b="1" u="sng" dirty="0">
                <a:solidFill>
                  <a:schemeClr val="tx2"/>
                </a:solidFill>
                <a:cs typeface="Calibri" panose="020F0502020204030204"/>
              </a:rPr>
              <a:t>Knowledge About TB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significant number of the CHOs did not have proper exposure or knowledge of TB. Even the officers claiming to know TB were unable to correctly mention the various types of TB present or about its infectious nature.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Times New Roman" panose="02020603050405020304" pitchFamily="18" charset="0"/>
                <a:ea typeface="Calibri" panose="020F0502020204030204" pitchFamily="34" charset="0"/>
                <a:cs typeface="Times New Roman" panose="02020603050405020304" pitchFamily="18" charset="0"/>
              </a:rPr>
              <a:t>As per the study conducted it was also seen that respondents claiming to know TB were unclear/unaware of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Nikshay</a:t>
            </a:r>
            <a:r>
              <a:rPr lang="en-US" sz="1800" dirty="0">
                <a:latin typeface="Times New Roman" panose="02020603050405020304" pitchFamily="18" charset="0"/>
                <a:ea typeface="Calibri" panose="020F0502020204030204" pitchFamily="34" charset="0"/>
                <a:cs typeface="Times New Roman" panose="02020603050405020304" pitchFamily="18" charset="0"/>
              </a:rPr>
              <a:t> even after claiming to know about Govt program. Even so, the CHOs who had heard about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Nikshay</a:t>
            </a:r>
            <a:r>
              <a:rPr lang="en-US" sz="1800" dirty="0">
                <a:latin typeface="Times New Roman" panose="02020603050405020304" pitchFamily="18" charset="0"/>
                <a:ea typeface="Calibri" panose="020F0502020204030204" pitchFamily="34" charset="0"/>
                <a:cs typeface="Times New Roman" panose="02020603050405020304" pitchFamily="18" charset="0"/>
              </a:rPr>
              <a:t> were not entirely clear on its purpose.</a:t>
            </a:r>
          </a:p>
          <a:p>
            <a:pPr marL="0" indent="0">
              <a:buNone/>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GB" sz="2000" b="1" u="sng" dirty="0">
                <a:solidFill>
                  <a:schemeClr val="tx2"/>
                </a:solidFill>
                <a:cs typeface="Calibri" panose="020F0502020204030204"/>
              </a:rPr>
              <a:t>Knowledge About AI :</a:t>
            </a:r>
          </a:p>
          <a:p>
            <a:r>
              <a:rPr lang="en-GB" sz="1800" dirty="0">
                <a:latin typeface="Times New Roman" panose="02020603050405020304" pitchFamily="18" charset="0"/>
                <a:cs typeface="Times New Roman" panose="02020603050405020304" pitchFamily="18" charset="0"/>
              </a:rPr>
              <a:t>From the study conducted it was evident that a majority of them were aware of AI or what it stood for.</a:t>
            </a:r>
          </a:p>
          <a:p>
            <a:r>
              <a:rPr lang="en-GB" sz="1800" dirty="0">
                <a:latin typeface="Times New Roman" panose="02020603050405020304" pitchFamily="18" charset="0"/>
                <a:cs typeface="Times New Roman" panose="02020603050405020304" pitchFamily="18" charset="0"/>
              </a:rPr>
              <a:t>The CHOs were not only aware of AI but a significant number of them could name few applications they believed to be using AI - Google Assistant, </a:t>
            </a:r>
            <a:r>
              <a:rPr lang="en-GB" sz="1800" dirty="0" err="1">
                <a:latin typeface="Times New Roman" panose="02020603050405020304" pitchFamily="18" charset="0"/>
                <a:cs typeface="Times New Roman" panose="02020603050405020304" pitchFamily="18" charset="0"/>
              </a:rPr>
              <a:t>ChatGPT</a:t>
            </a:r>
            <a:r>
              <a:rPr lang="en-GB" sz="1800" dirty="0">
                <a:latin typeface="Times New Roman" panose="02020603050405020304" pitchFamily="18" charset="0"/>
                <a:cs typeface="Times New Roman" panose="02020603050405020304" pitchFamily="18" charset="0"/>
              </a:rPr>
              <a:t>, Alexa, Siri etc. and also quite a few could relate its usage in healthcare like – reading test results/X-Rays, Siri3D imaging apps like </a:t>
            </a:r>
            <a:r>
              <a:rPr lang="en-GB" sz="1800" dirty="0" err="1">
                <a:latin typeface="Times New Roman" panose="02020603050405020304" pitchFamily="18" charset="0"/>
                <a:cs typeface="Times New Roman" panose="02020603050405020304" pitchFamily="18" charset="0"/>
              </a:rPr>
              <a:t>Lenskart</a:t>
            </a:r>
            <a:r>
              <a:rPr lang="en-GB" sz="1800" dirty="0">
                <a:latin typeface="Times New Roman" panose="02020603050405020304" pitchFamily="18" charset="0"/>
                <a:cs typeface="Times New Roman" panose="02020603050405020304" pitchFamily="18" charset="0"/>
              </a:rPr>
              <a:t> , Arogya </a:t>
            </a:r>
            <a:r>
              <a:rPr lang="en-GB" sz="1800" dirty="0" err="1">
                <a:latin typeface="Times New Roman" panose="02020603050405020304" pitchFamily="18" charset="0"/>
                <a:cs typeface="Times New Roman" panose="02020603050405020304" pitchFamily="18" charset="0"/>
              </a:rPr>
              <a:t>Setu</a:t>
            </a:r>
            <a:r>
              <a:rPr lang="en-GB" sz="1800" dirty="0">
                <a:latin typeface="Times New Roman" panose="02020603050405020304" pitchFamily="18" charset="0"/>
                <a:cs typeface="Times New Roman" panose="02020603050405020304" pitchFamily="18" charset="0"/>
              </a:rPr>
              <a:t>, Fitness apps etc.</a:t>
            </a:r>
          </a:p>
          <a:p>
            <a:r>
              <a:rPr lang="en-GB" sz="1800" dirty="0">
                <a:latin typeface="Times New Roman" panose="02020603050405020304" pitchFamily="18" charset="0"/>
                <a:cs typeface="Times New Roman" panose="02020603050405020304" pitchFamily="18" charset="0"/>
              </a:rPr>
              <a:t>This signifies that not necessarily they would come across or have used AI apps but could </a:t>
            </a:r>
            <a:r>
              <a:rPr lang="en-GB" sz="1800" dirty="0" err="1">
                <a:latin typeface="Times New Roman" panose="02020603050405020304" pitchFamily="18" charset="0"/>
                <a:cs typeface="Times New Roman" panose="02020603050405020304" pitchFamily="18" charset="0"/>
              </a:rPr>
              <a:t>atleast</a:t>
            </a:r>
            <a:r>
              <a:rPr lang="en-GB" sz="1800" dirty="0">
                <a:latin typeface="Times New Roman" panose="02020603050405020304" pitchFamily="18" charset="0"/>
                <a:cs typeface="Times New Roman" panose="02020603050405020304" pitchFamily="18" charset="0"/>
              </a:rPr>
              <a:t> understand its values or impact that it could make.</a:t>
            </a:r>
          </a:p>
          <a:p>
            <a:endParaRPr lang="en-GB" sz="2000" dirty="0">
              <a:solidFill>
                <a:schemeClr val="tx2"/>
              </a:solidFill>
              <a:cs typeface="Calibri" panose="020F0502020204030204"/>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925A3E17-46B0-1F6F-ABC8-C94BF3F4E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901370" cy="894973"/>
          </a:xfrm>
          <a:prstGeom prst="rect">
            <a:avLst/>
          </a:prstGeom>
        </p:spPr>
      </p:pic>
    </p:spTree>
    <p:extLst>
      <p:ext uri="{BB962C8B-B14F-4D97-AF65-F5344CB8AC3E}">
        <p14:creationId xmlns:p14="http://schemas.microsoft.com/office/powerpoint/2010/main" val="3757642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3EA71AB-D578-EAA4-2C5C-3EAED8428A18}"/>
              </a:ext>
            </a:extLst>
          </p:cNvPr>
          <p:cNvSpPr>
            <a:spLocks noGrp="1"/>
          </p:cNvSpPr>
          <p:nvPr>
            <p:ph type="title"/>
          </p:nvPr>
        </p:nvSpPr>
        <p:spPr>
          <a:xfrm>
            <a:off x="4915277" y="348929"/>
            <a:ext cx="2495583" cy="971645"/>
          </a:xfrm>
        </p:spPr>
        <p:txBody>
          <a:bodyPr>
            <a:normAutofit/>
          </a:bodyPr>
          <a:lstStyle/>
          <a:p>
            <a:r>
              <a:rPr lang="en-GB" sz="4000" b="1" dirty="0">
                <a:solidFill>
                  <a:schemeClr val="tx2"/>
                </a:solidFill>
                <a:cs typeface="Calibri Light"/>
              </a:rPr>
              <a:t>Discussion</a:t>
            </a:r>
            <a:endParaRPr lang="en-US" sz="4000" dirty="0">
              <a:solidFill>
                <a:schemeClr val="tx2"/>
              </a:solidFill>
              <a:cs typeface="Calibri Light"/>
            </a:endParaRP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5825E87-0946-63C1-B211-0B1D0B6F6FA2}"/>
              </a:ext>
            </a:extLst>
          </p:cNvPr>
          <p:cNvSpPr>
            <a:spLocks noGrp="1"/>
          </p:cNvSpPr>
          <p:nvPr>
            <p:ph idx="1"/>
          </p:nvPr>
        </p:nvSpPr>
        <p:spPr>
          <a:xfrm>
            <a:off x="454891" y="1267715"/>
            <a:ext cx="11416356" cy="4637515"/>
          </a:xfrm>
        </p:spPr>
        <p:txBody>
          <a:bodyPr vert="horz" lIns="91440" tIns="45720" rIns="91440" bIns="45720" rtlCol="0" anchor="ctr">
            <a:normAutofit/>
          </a:bodyPr>
          <a:lstStyle/>
          <a:p>
            <a:pPr marL="0" indent="0">
              <a:buNone/>
            </a:pPr>
            <a:r>
              <a:rPr lang="en-GB" sz="2000" b="1" u="sng" dirty="0">
                <a:solidFill>
                  <a:schemeClr val="tx2"/>
                </a:solidFill>
                <a:cs typeface="Calibri" panose="020F0502020204030204"/>
              </a:rPr>
              <a:t>Perception About AI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According to the study a large number of the health workers showed their acceptance or interest to welcome AI as a solution the healthcare.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Majority of the CHOs believed that introduction of AI solution can be used to detect TB/ change healthcare delivery/ improve decision making. However a major portion of the workers suggested the requirement of awareness and special training to be using such a solution for better acceptance.</a:t>
            </a:r>
          </a:p>
          <a:p>
            <a:r>
              <a:rPr lang="en-US" sz="1800" dirty="0">
                <a:latin typeface="Times New Roman" panose="02020603050405020304" pitchFamily="18" charset="0"/>
                <a:cs typeface="Times New Roman" panose="02020603050405020304" pitchFamily="18" charset="0"/>
              </a:rPr>
              <a:t>Also it was clear that even though a majority of the health workers showed willingness to use AI but were equally concerned about the use of such solution as highly confidential patient information maybe misused raising security concerns</a:t>
            </a:r>
            <a:r>
              <a:rPr lang="en-US" sz="1800" dirty="0">
                <a:solidFill>
                  <a:schemeClr val="tx2"/>
                </a:solidFill>
                <a:latin typeface="Times New Roman" panose="02020603050405020304" pitchFamily="18" charset="0"/>
                <a:cs typeface="Times New Roman" panose="02020603050405020304" pitchFamily="18" charset="0"/>
              </a:rPr>
              <a:t>.</a:t>
            </a:r>
            <a:endParaRPr lang="en-GB" sz="2000" dirty="0">
              <a:solidFill>
                <a:schemeClr val="tx2"/>
              </a:solidFill>
              <a:cs typeface="Calibri" panose="020F0502020204030204"/>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925A3E17-46B0-1F6F-ABC8-C94BF3F4E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901370" cy="894973"/>
          </a:xfrm>
          <a:prstGeom prst="rect">
            <a:avLst/>
          </a:prstGeom>
        </p:spPr>
      </p:pic>
    </p:spTree>
    <p:extLst>
      <p:ext uri="{BB962C8B-B14F-4D97-AF65-F5344CB8AC3E}">
        <p14:creationId xmlns:p14="http://schemas.microsoft.com/office/powerpoint/2010/main" val="425792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Mentor Approval</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pPr/>
              <a:t>2</a:t>
            </a:fld>
            <a:endParaRPr lang="en-IN"/>
          </a:p>
        </p:txBody>
      </p:sp>
      <p:sp>
        <p:nvSpPr>
          <p:cNvPr id="5" name="Footer Placeholder 4">
            <a:extLst>
              <a:ext uri="{FF2B5EF4-FFF2-40B4-BE49-F238E27FC236}">
                <a16:creationId xmlns:a16="http://schemas.microsoft.com/office/drawing/2014/main" id="{F264D377-7310-FC9A-E728-3B686E1BEA5E}"/>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721224" cy="810179"/>
          </a:xfrm>
          <a:prstGeom prst="rect">
            <a:avLst/>
          </a:prstGeom>
        </p:spPr>
      </p:pic>
      <p:pic>
        <p:nvPicPr>
          <p:cNvPr id="8" name="Picture 7">
            <a:extLst>
              <a:ext uri="{FF2B5EF4-FFF2-40B4-BE49-F238E27FC236}">
                <a16:creationId xmlns:a16="http://schemas.microsoft.com/office/drawing/2014/main" id="{64ADDBD5-AC99-3572-185D-A0B339BD9ED6}"/>
              </a:ext>
            </a:extLst>
          </p:cNvPr>
          <p:cNvPicPr>
            <a:picLocks noChangeAspect="1"/>
          </p:cNvPicPr>
          <p:nvPr/>
        </p:nvPicPr>
        <p:blipFill rotWithShape="1">
          <a:blip r:embed="rId3">
            <a:extLst>
              <a:ext uri="{28A0092B-C50C-407E-A947-70E740481C1C}">
                <a14:useLocalDpi xmlns:a14="http://schemas.microsoft.com/office/drawing/2010/main" val="0"/>
              </a:ext>
            </a:extLst>
          </a:blip>
          <a:srcRect r="11744"/>
          <a:stretch/>
        </p:blipFill>
        <p:spPr>
          <a:xfrm>
            <a:off x="3163047" y="1854999"/>
            <a:ext cx="6411259" cy="3670300"/>
          </a:xfrm>
          <a:prstGeom prst="rect">
            <a:avLst/>
          </a:prstGeom>
        </p:spPr>
      </p:pic>
    </p:spTree>
    <p:extLst>
      <p:ext uri="{BB962C8B-B14F-4D97-AF65-F5344CB8AC3E}">
        <p14:creationId xmlns:p14="http://schemas.microsoft.com/office/powerpoint/2010/main" val="286109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3EA71AB-D578-EAA4-2C5C-3EAED8428A18}"/>
              </a:ext>
            </a:extLst>
          </p:cNvPr>
          <p:cNvSpPr>
            <a:spLocks noGrp="1"/>
          </p:cNvSpPr>
          <p:nvPr>
            <p:ph type="title"/>
          </p:nvPr>
        </p:nvSpPr>
        <p:spPr>
          <a:xfrm>
            <a:off x="4915277" y="348929"/>
            <a:ext cx="2495583" cy="971645"/>
          </a:xfrm>
        </p:spPr>
        <p:txBody>
          <a:bodyPr>
            <a:normAutofit/>
          </a:bodyPr>
          <a:lstStyle/>
          <a:p>
            <a:r>
              <a:rPr lang="en-GB" sz="4000" b="1" dirty="0">
                <a:solidFill>
                  <a:schemeClr val="tx2"/>
                </a:solidFill>
                <a:cs typeface="Calibri Light"/>
              </a:rPr>
              <a:t>Conclusion</a:t>
            </a:r>
            <a:endParaRPr lang="en-US" sz="4000" dirty="0">
              <a:solidFill>
                <a:schemeClr val="tx2"/>
              </a:solidFill>
              <a:cs typeface="Calibri Light"/>
            </a:endParaRP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5825E87-0946-63C1-B211-0B1D0B6F6FA2}"/>
              </a:ext>
            </a:extLst>
          </p:cNvPr>
          <p:cNvSpPr>
            <a:spLocks noGrp="1"/>
          </p:cNvSpPr>
          <p:nvPr>
            <p:ph idx="1"/>
          </p:nvPr>
        </p:nvSpPr>
        <p:spPr>
          <a:xfrm>
            <a:off x="1861077" y="1278473"/>
            <a:ext cx="8659906" cy="4637515"/>
          </a:xfrm>
        </p:spPr>
        <p:txBody>
          <a:bodyPr vert="horz" lIns="91440" tIns="45720" rIns="91440" bIns="45720" rtlCol="0" anchor="ctr">
            <a:normAutofit/>
          </a:bodyPr>
          <a:lstStyle/>
          <a:p>
            <a:r>
              <a:rPr lang="en-GB" sz="2000" dirty="0">
                <a:latin typeface="Times New Roman" panose="02020603050405020304" pitchFamily="18" charset="0"/>
                <a:cs typeface="Times New Roman" panose="02020603050405020304" pitchFamily="18" charset="0"/>
              </a:rPr>
              <a:t>A good training and awareness on various aspects in the field on TB, extent of Govt Interventions, could surely create readiness for solution adoption leading to better case finding approach and TB eradication.</a:t>
            </a:r>
          </a:p>
          <a:p>
            <a:r>
              <a:rPr lang="en-GB" sz="2000" dirty="0">
                <a:latin typeface="Times New Roman" panose="02020603050405020304" pitchFamily="18" charset="0"/>
                <a:cs typeface="Times New Roman" panose="02020603050405020304" pitchFamily="18" charset="0"/>
              </a:rPr>
              <a:t>A detailed understanding and training on </a:t>
            </a:r>
            <a:r>
              <a:rPr lang="en-GB" sz="2000" dirty="0" err="1">
                <a:latin typeface="Times New Roman" panose="02020603050405020304" pitchFamily="18" charset="0"/>
                <a:cs typeface="Times New Roman" panose="02020603050405020304" pitchFamily="18" charset="0"/>
              </a:rPr>
              <a:t>Nikshay</a:t>
            </a:r>
            <a:r>
              <a:rPr lang="en-GB" sz="2000" dirty="0">
                <a:latin typeface="Times New Roman" panose="02020603050405020304" pitchFamily="18" charset="0"/>
                <a:cs typeface="Times New Roman" panose="02020603050405020304" pitchFamily="18" charset="0"/>
              </a:rPr>
              <a:t> might be necessary, its purpose, usage, identification and </a:t>
            </a:r>
            <a:r>
              <a:rPr lang="en-GB" sz="2000" dirty="0" err="1">
                <a:latin typeface="Times New Roman" panose="02020603050405020304" pitchFamily="18" charset="0"/>
                <a:cs typeface="Times New Roman" panose="02020603050405020304" pitchFamily="18" charset="0"/>
              </a:rPr>
              <a:t>enrollment</a:t>
            </a:r>
            <a:r>
              <a:rPr lang="en-GB" sz="2000" dirty="0">
                <a:latin typeface="Times New Roman" panose="02020603050405020304" pitchFamily="18" charset="0"/>
                <a:cs typeface="Times New Roman" panose="02020603050405020304" pitchFamily="18" charset="0"/>
              </a:rPr>
              <a:t> of patient following through the entire TB care cascade.</a:t>
            </a:r>
          </a:p>
          <a:p>
            <a:r>
              <a:rPr lang="en-GB" sz="2000" dirty="0">
                <a:latin typeface="Times New Roman" panose="02020603050405020304" pitchFamily="18" charset="0"/>
                <a:cs typeface="Times New Roman" panose="02020603050405020304" pitchFamily="18" charset="0"/>
              </a:rPr>
              <a:t>Taking into consideration all the views, beliefs and concerns of the healthcare workers for better acceptance of an AI based solution and therefore better scalability and usability.</a:t>
            </a: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925A3E17-46B0-1F6F-ABC8-C94BF3F4E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901370" cy="894973"/>
          </a:xfrm>
          <a:prstGeom prst="rect">
            <a:avLst/>
          </a:prstGeom>
        </p:spPr>
      </p:pic>
    </p:spTree>
    <p:extLst>
      <p:ext uri="{BB962C8B-B14F-4D97-AF65-F5344CB8AC3E}">
        <p14:creationId xmlns:p14="http://schemas.microsoft.com/office/powerpoint/2010/main" val="3725489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89A4F939-AC07-4D72-7425-38A07647323F}"/>
              </a:ext>
            </a:extLst>
          </p:cNvPr>
          <p:cNvPicPr>
            <a:picLocks noChangeAspect="1"/>
          </p:cNvPicPr>
          <p:nvPr/>
        </p:nvPicPr>
        <p:blipFill rotWithShape="1">
          <a:blip r:embed="rId2"/>
          <a:srcRect t="24772" r="9085" b="704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3755102-EB38-BC55-EF28-3EE0C6599ADB}"/>
              </a:ext>
            </a:extLst>
          </p:cNvPr>
          <p:cNvSpPr>
            <a:spLocks noGrp="1"/>
          </p:cNvSpPr>
          <p:nvPr>
            <p:ph idx="1"/>
          </p:nvPr>
        </p:nvSpPr>
        <p:spPr>
          <a:xfrm>
            <a:off x="838200" y="1124979"/>
            <a:ext cx="10515600" cy="4351338"/>
          </a:xfrm>
        </p:spPr>
        <p:txBody>
          <a:bodyPr vert="horz" lIns="91440" tIns="45720" rIns="91440" bIns="45720" rtlCol="0" anchor="t">
            <a:noAutofit/>
          </a:bodyPr>
          <a:lstStyle/>
          <a:p>
            <a:r>
              <a:rPr lang="en-GB" sz="1600" dirty="0">
                <a:latin typeface="Times New Roman" panose="02020603050405020304" pitchFamily="18" charset="0"/>
                <a:cs typeface="Times New Roman" panose="02020603050405020304" pitchFamily="18" charset="0"/>
              </a:rPr>
              <a:t>Global tuberculosis report 2021 [Internet]. [cited 2023 Mar 17]. Available from: </a:t>
            </a:r>
            <a:r>
              <a:rPr lang="en-GB" sz="16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https://www.who.int/publications-detail-redirect/9789240037021</a:t>
            </a:r>
            <a:r>
              <a:rPr lang="en-GB" sz="1600" dirty="0">
                <a:latin typeface="Times New Roman" panose="02020603050405020304" pitchFamily="18" charset="0"/>
                <a:cs typeface="Times New Roman" panose="02020603050405020304" pitchFamily="18" charset="0"/>
              </a:rPr>
              <a:t> </a:t>
            </a:r>
          </a:p>
          <a:p>
            <a:r>
              <a:rPr lang="en-GB" sz="1600" dirty="0">
                <a:latin typeface="Times New Roman" panose="02020603050405020304" pitchFamily="18" charset="0"/>
                <a:cs typeface="Times New Roman" panose="02020603050405020304" pitchFamily="18" charset="0"/>
              </a:rPr>
              <a:t>Tuberculosis | National Health Portal Of India [Internet]. [cited 2023 Mar 17]. Available from: </a:t>
            </a:r>
            <a:r>
              <a:rPr lang="en-GB" sz="1600"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https://www.nhp.gov.in/disease/respiratory/lungs/tuberculosis</a:t>
            </a:r>
            <a:r>
              <a:rPr lang="en-GB" sz="1600" dirty="0">
                <a:latin typeface="Times New Roman" panose="02020603050405020304" pitchFamily="18" charset="0"/>
                <a:cs typeface="Times New Roman" panose="02020603050405020304" pitchFamily="18" charset="0"/>
              </a:rPr>
              <a:t> </a:t>
            </a:r>
          </a:p>
          <a:p>
            <a:r>
              <a:rPr lang="en-GB" sz="1600" dirty="0">
                <a:latin typeface="Times New Roman" panose="02020603050405020304" pitchFamily="18" charset="0"/>
                <a:cs typeface="Times New Roman" panose="02020603050405020304" pitchFamily="18" charset="0"/>
              </a:rPr>
              <a:t>WHO_HTM_TB_2014.18_eng.pdf [Internet]. [cited 2023 Mar 17]. Available from: </a:t>
            </a:r>
            <a:r>
              <a:rPr lang="en-GB" sz="1600" u="sng"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https://apps.who.int/iris/bitstream/handle/10665/135617</a:t>
            </a:r>
            <a:r>
              <a:rPr lang="en-GB" sz="1600"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/WHO_HTM_TB_2014.18_eng.pdf?sequence=1&amp;isAllowed=y</a:t>
            </a:r>
            <a:r>
              <a:rPr lang="en-GB" sz="1600" dirty="0">
                <a:latin typeface="Times New Roman" panose="02020603050405020304" pitchFamily="18" charset="0"/>
                <a:cs typeface="Times New Roman" panose="02020603050405020304" pitchFamily="18" charset="0"/>
              </a:rPr>
              <a:t> </a:t>
            </a:r>
          </a:p>
          <a:p>
            <a:r>
              <a:rPr lang="en-GB" sz="1600" dirty="0">
                <a:latin typeface="Times New Roman" panose="02020603050405020304" pitchFamily="18" charset="0"/>
                <a:cs typeface="Times New Roman" panose="02020603050405020304" pitchFamily="18" charset="0"/>
              </a:rPr>
              <a:t> World Health Organization. Tuberculosis prevalence surveys: a handbook. 2011 [cited 2023 Mar 17]; Available from: </a:t>
            </a:r>
            <a:r>
              <a:rPr lang="en-GB" sz="1600"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https://apps.who.int/iris/handle/10665/44481</a:t>
            </a:r>
            <a:r>
              <a:rPr lang="en-GB" sz="1600" dirty="0">
                <a:latin typeface="Times New Roman" panose="02020603050405020304" pitchFamily="18" charset="0"/>
                <a:cs typeface="Times New Roman" panose="02020603050405020304" pitchFamily="18" charset="0"/>
              </a:rPr>
              <a:t> </a:t>
            </a:r>
          </a:p>
          <a:p>
            <a:r>
              <a:rPr lang="en-IN" sz="1600" dirty="0" err="1">
                <a:latin typeface="Times New Roman" panose="02020603050405020304" pitchFamily="18" charset="0"/>
                <a:cs typeface="Times New Roman" panose="02020603050405020304" pitchFamily="18" charset="0"/>
              </a:rPr>
              <a:t>Pedrazzoli</a:t>
            </a:r>
            <a:r>
              <a:rPr lang="en-IN" sz="1600" dirty="0">
                <a:latin typeface="Times New Roman" panose="02020603050405020304" pitchFamily="18" charset="0"/>
                <a:cs typeface="Times New Roman" panose="02020603050405020304" pitchFamily="18" charset="0"/>
              </a:rPr>
              <a:t> D, </a:t>
            </a:r>
            <a:r>
              <a:rPr lang="en-IN" sz="1600" dirty="0" err="1">
                <a:latin typeface="Times New Roman" panose="02020603050405020304" pitchFamily="18" charset="0"/>
                <a:cs typeface="Times New Roman" panose="02020603050405020304" pitchFamily="18" charset="0"/>
              </a:rPr>
              <a:t>Lalli</a:t>
            </a:r>
            <a:r>
              <a:rPr lang="en-IN" sz="1600" dirty="0">
                <a:latin typeface="Times New Roman" panose="02020603050405020304" pitchFamily="18" charset="0"/>
                <a:cs typeface="Times New Roman" panose="02020603050405020304" pitchFamily="18" charset="0"/>
              </a:rPr>
              <a:t> M, Boccia D, </a:t>
            </a:r>
            <a:r>
              <a:rPr lang="en-IN" sz="1600" dirty="0" err="1">
                <a:latin typeface="Times New Roman" panose="02020603050405020304" pitchFamily="18" charset="0"/>
                <a:cs typeface="Times New Roman" panose="02020603050405020304" pitchFamily="18" charset="0"/>
              </a:rPr>
              <a:t>Houben</a:t>
            </a:r>
            <a:r>
              <a:rPr lang="en-IN" sz="1600" dirty="0">
                <a:latin typeface="Times New Roman" panose="02020603050405020304" pitchFamily="18" charset="0"/>
                <a:cs typeface="Times New Roman" panose="02020603050405020304" pitchFamily="18" charset="0"/>
              </a:rPr>
              <a:t> R, </a:t>
            </a:r>
            <a:r>
              <a:rPr lang="en-IN" sz="1600" dirty="0" err="1">
                <a:latin typeface="Times New Roman" panose="02020603050405020304" pitchFamily="18" charset="0"/>
                <a:cs typeface="Times New Roman" panose="02020603050405020304" pitchFamily="18" charset="0"/>
              </a:rPr>
              <a:t>Kranzer</a:t>
            </a:r>
            <a:r>
              <a:rPr lang="en-IN" sz="1600" dirty="0">
                <a:latin typeface="Times New Roman" panose="02020603050405020304" pitchFamily="18" charset="0"/>
                <a:cs typeface="Times New Roman" panose="02020603050405020304" pitchFamily="18" charset="0"/>
              </a:rPr>
              <a:t> K. Can tuberculosis patients in resource-constrained settings afford chest radiography? </a:t>
            </a:r>
            <a:r>
              <a:rPr lang="en-IN" sz="1600" dirty="0" err="1">
                <a:latin typeface="Times New Roman" panose="02020603050405020304" pitchFamily="18" charset="0"/>
                <a:cs typeface="Times New Roman" panose="02020603050405020304" pitchFamily="18" charset="0"/>
              </a:rPr>
              <a:t>Eur</a:t>
            </a:r>
            <a:r>
              <a:rPr lang="en-IN" sz="1600" dirty="0">
                <a:latin typeface="Times New Roman" panose="02020603050405020304" pitchFamily="18" charset="0"/>
                <a:cs typeface="Times New Roman" panose="02020603050405020304" pitchFamily="18" charset="0"/>
              </a:rPr>
              <a:t> Respir J [Internet]. 2017 Mar 1 [cited 2023 Mar 17];49(3). Available from: https://</a:t>
            </a:r>
            <a:r>
              <a:rPr lang="en-IN" sz="1600" dirty="0" err="1">
                <a:latin typeface="Times New Roman" panose="02020603050405020304" pitchFamily="18" charset="0"/>
                <a:cs typeface="Times New Roman" panose="02020603050405020304" pitchFamily="18" charset="0"/>
              </a:rPr>
              <a:t>erj.ersjournals.com</a:t>
            </a:r>
            <a:r>
              <a:rPr lang="en-IN" sz="1600" dirty="0">
                <a:latin typeface="Times New Roman" panose="02020603050405020304" pitchFamily="18" charset="0"/>
                <a:cs typeface="Times New Roman" panose="02020603050405020304" pitchFamily="18" charset="0"/>
              </a:rPr>
              <a:t>/content/49/3/1601877 </a:t>
            </a:r>
          </a:p>
          <a:p>
            <a:r>
              <a:rPr lang="en-IN" sz="1600" dirty="0" err="1">
                <a:latin typeface="Times New Roman" panose="02020603050405020304" pitchFamily="18" charset="0"/>
                <a:cs typeface="Times New Roman" panose="02020603050405020304" pitchFamily="18" charset="0"/>
              </a:rPr>
              <a:t>Yasobant</a:t>
            </a:r>
            <a:r>
              <a:rPr lang="en-IN" sz="1600" dirty="0">
                <a:latin typeface="Times New Roman" panose="02020603050405020304" pitchFamily="18" charset="0"/>
                <a:cs typeface="Times New Roman" panose="02020603050405020304" pitchFamily="18" charset="0"/>
              </a:rPr>
              <a:t> S, Bhavsar P, Kalpana P, Memon F, Trivedi P, Saxena D. Contributing Factors in the Tuberculosis Care Cascade in India: A Systematic Literature Review. Risk </a:t>
            </a:r>
            <a:r>
              <a:rPr lang="en-IN" sz="1600" dirty="0" err="1">
                <a:latin typeface="Times New Roman" panose="02020603050405020304" pitchFamily="18" charset="0"/>
                <a:cs typeface="Times New Roman" panose="02020603050405020304" pitchFamily="18" charset="0"/>
              </a:rPr>
              <a:t>Manag</a:t>
            </a:r>
            <a:r>
              <a:rPr lang="en-IN" sz="1600" dirty="0">
                <a:latin typeface="Times New Roman" panose="02020603050405020304" pitchFamily="18" charset="0"/>
                <a:cs typeface="Times New Roman" panose="02020603050405020304" pitchFamily="18" charset="0"/>
              </a:rPr>
              <a:t> </a:t>
            </a:r>
            <a:r>
              <a:rPr lang="en-IN" sz="1600" dirty="0" err="1">
                <a:latin typeface="Times New Roman" panose="02020603050405020304" pitchFamily="18" charset="0"/>
                <a:cs typeface="Times New Roman" panose="02020603050405020304" pitchFamily="18" charset="0"/>
              </a:rPr>
              <a:t>Healthc</a:t>
            </a:r>
            <a:r>
              <a:rPr lang="en-IN" sz="1600" dirty="0">
                <a:latin typeface="Times New Roman" panose="02020603050405020304" pitchFamily="18" charset="0"/>
                <a:cs typeface="Times New Roman" panose="02020603050405020304" pitchFamily="18" charset="0"/>
              </a:rPr>
              <a:t> Policy. 2021 Aug 10;14:3275–86. </a:t>
            </a:r>
          </a:p>
          <a:p>
            <a:pPr>
              <a:lnSpc>
                <a:spcPct val="107000"/>
              </a:lnSpc>
              <a:spcAft>
                <a:spcPts val="800"/>
              </a:spcAft>
            </a:pPr>
            <a:r>
              <a:rPr lang="en-IN" sz="1600" dirty="0" err="1">
                <a:latin typeface="Times New Roman" panose="02020603050405020304" pitchFamily="18" charset="0"/>
                <a:cs typeface="Times New Roman" panose="02020603050405020304" pitchFamily="18" charset="0"/>
              </a:rPr>
              <a:t>Lönnroth</a:t>
            </a:r>
            <a:r>
              <a:rPr lang="en-IN" sz="1600" dirty="0">
                <a:latin typeface="Times New Roman" panose="02020603050405020304" pitchFamily="18" charset="0"/>
                <a:cs typeface="Times New Roman" panose="02020603050405020304" pitchFamily="18" charset="0"/>
              </a:rPr>
              <a:t> K, </a:t>
            </a:r>
            <a:r>
              <a:rPr lang="en-IN" sz="1600" dirty="0" err="1">
                <a:latin typeface="Times New Roman" panose="02020603050405020304" pitchFamily="18" charset="0"/>
                <a:cs typeface="Times New Roman" panose="02020603050405020304" pitchFamily="18" charset="0"/>
              </a:rPr>
              <a:t>Migliori</a:t>
            </a:r>
            <a:r>
              <a:rPr lang="en-IN" sz="1600" dirty="0">
                <a:latin typeface="Times New Roman" panose="02020603050405020304" pitchFamily="18" charset="0"/>
                <a:cs typeface="Times New Roman" panose="02020603050405020304" pitchFamily="18" charset="0"/>
              </a:rPr>
              <a:t> GB, Abubakar I, </a:t>
            </a:r>
            <a:r>
              <a:rPr lang="en-IN" sz="1600" dirty="0" err="1">
                <a:latin typeface="Times New Roman" panose="02020603050405020304" pitchFamily="18" charset="0"/>
                <a:cs typeface="Times New Roman" panose="02020603050405020304" pitchFamily="18" charset="0"/>
              </a:rPr>
              <a:t>D’Ambrosio</a:t>
            </a:r>
            <a:r>
              <a:rPr lang="en-IN" sz="1600" dirty="0">
                <a:latin typeface="Times New Roman" panose="02020603050405020304" pitchFamily="18" charset="0"/>
                <a:cs typeface="Times New Roman" panose="02020603050405020304" pitchFamily="18" charset="0"/>
              </a:rPr>
              <a:t> L, de Vries G, Diel R, et al. Towards tuberculosis elimination: an action framework for low-incidence countries. </a:t>
            </a:r>
            <a:r>
              <a:rPr lang="en-IN" sz="1600" dirty="0" err="1">
                <a:latin typeface="Times New Roman" panose="02020603050405020304" pitchFamily="18" charset="0"/>
                <a:cs typeface="Times New Roman" panose="02020603050405020304" pitchFamily="18" charset="0"/>
              </a:rPr>
              <a:t>Eur</a:t>
            </a:r>
            <a:r>
              <a:rPr lang="en-IN" sz="1600" dirty="0">
                <a:latin typeface="Times New Roman" panose="02020603050405020304" pitchFamily="18" charset="0"/>
                <a:cs typeface="Times New Roman" panose="02020603050405020304" pitchFamily="18" charset="0"/>
              </a:rPr>
              <a:t> Respir J. 2015 Apr;45(4):928–52. </a:t>
            </a:r>
          </a:p>
          <a:p>
            <a:r>
              <a:rPr lang="en-IN" sz="1600" dirty="0">
                <a:latin typeface="Times New Roman" panose="02020603050405020304" pitchFamily="18" charset="0"/>
                <a:cs typeface="Times New Roman" panose="02020603050405020304" pitchFamily="18" charset="0"/>
              </a:rPr>
              <a:t>Rong G, Mendez A, </a:t>
            </a:r>
            <a:r>
              <a:rPr lang="en-IN" sz="1600" dirty="0" err="1">
                <a:latin typeface="Times New Roman" panose="02020603050405020304" pitchFamily="18" charset="0"/>
                <a:cs typeface="Times New Roman" panose="02020603050405020304" pitchFamily="18" charset="0"/>
              </a:rPr>
              <a:t>Bou</a:t>
            </a:r>
            <a:r>
              <a:rPr lang="en-IN" sz="1600" dirty="0">
                <a:latin typeface="Times New Roman" panose="02020603050405020304" pitchFamily="18" charset="0"/>
                <a:cs typeface="Times New Roman" panose="02020603050405020304" pitchFamily="18" charset="0"/>
              </a:rPr>
              <a:t> </a:t>
            </a:r>
            <a:r>
              <a:rPr lang="en-IN" sz="1600" dirty="0" err="1">
                <a:latin typeface="Times New Roman" panose="02020603050405020304" pitchFamily="18" charset="0"/>
                <a:cs typeface="Times New Roman" panose="02020603050405020304" pitchFamily="18" charset="0"/>
              </a:rPr>
              <a:t>Assi</a:t>
            </a:r>
            <a:r>
              <a:rPr lang="en-IN" sz="1600" dirty="0">
                <a:latin typeface="Times New Roman" panose="02020603050405020304" pitchFamily="18" charset="0"/>
                <a:cs typeface="Times New Roman" panose="02020603050405020304" pitchFamily="18" charset="0"/>
              </a:rPr>
              <a:t> E, Zhao B, </a:t>
            </a:r>
            <a:r>
              <a:rPr lang="en-IN" sz="1600" dirty="0" err="1">
                <a:latin typeface="Times New Roman" panose="02020603050405020304" pitchFamily="18" charset="0"/>
                <a:cs typeface="Times New Roman" panose="02020603050405020304" pitchFamily="18" charset="0"/>
              </a:rPr>
              <a:t>Sawan</a:t>
            </a:r>
            <a:r>
              <a:rPr lang="en-IN" sz="1600" dirty="0">
                <a:latin typeface="Times New Roman" panose="02020603050405020304" pitchFamily="18" charset="0"/>
                <a:cs typeface="Times New Roman" panose="02020603050405020304" pitchFamily="18" charset="0"/>
              </a:rPr>
              <a:t> M. Artificial Intelligence in Healthcare: Review and Prediction Case Studies. Engineering. 2020 Mar;6(3):291–301. </a:t>
            </a:r>
          </a:p>
          <a:p>
            <a:r>
              <a:rPr lang="en-IN" sz="1600" dirty="0">
                <a:latin typeface="Times New Roman" panose="02020603050405020304" pitchFamily="18" charset="0"/>
                <a:cs typeface="Times New Roman" panose="02020603050405020304" pitchFamily="18" charset="0"/>
              </a:rPr>
              <a:t>Castagno S, Khalifa M. Perceptions of Artificial Intelligence Among Healthcare Staff: A Qualitative Survey Study. Front </a:t>
            </a:r>
            <a:r>
              <a:rPr lang="en-IN" sz="1600" dirty="0" err="1">
                <a:latin typeface="Times New Roman" panose="02020603050405020304" pitchFamily="18" charset="0"/>
                <a:cs typeface="Times New Roman" panose="02020603050405020304" pitchFamily="18" charset="0"/>
              </a:rPr>
              <a:t>Artif</a:t>
            </a:r>
            <a:r>
              <a:rPr lang="en-IN" sz="1600" dirty="0">
                <a:latin typeface="Times New Roman" panose="02020603050405020304" pitchFamily="18" charset="0"/>
                <a:cs typeface="Times New Roman" panose="02020603050405020304" pitchFamily="18" charset="0"/>
              </a:rPr>
              <a:t> </a:t>
            </a:r>
            <a:r>
              <a:rPr lang="en-IN" sz="1600" dirty="0" err="1">
                <a:latin typeface="Times New Roman" panose="02020603050405020304" pitchFamily="18" charset="0"/>
                <a:cs typeface="Times New Roman" panose="02020603050405020304" pitchFamily="18" charset="0"/>
              </a:rPr>
              <a:t>Intell</a:t>
            </a:r>
            <a:r>
              <a:rPr lang="en-IN" sz="1600" dirty="0">
                <a:latin typeface="Times New Roman" panose="02020603050405020304" pitchFamily="18" charset="0"/>
                <a:cs typeface="Times New Roman" panose="02020603050405020304" pitchFamily="18" charset="0"/>
              </a:rPr>
              <a:t>. 2020 Oct 21;3:578983. </a:t>
            </a:r>
          </a:p>
          <a:p>
            <a:endParaRPr lang="en-GB" sz="1600" dirty="0">
              <a:cs typeface="Calibri"/>
            </a:endParaRPr>
          </a:p>
          <a:p>
            <a:endParaRPr lang="en-GB" sz="1600" dirty="0">
              <a:cs typeface="Calibri"/>
            </a:endParaRPr>
          </a:p>
        </p:txBody>
      </p:sp>
      <p:sp>
        <p:nvSpPr>
          <p:cNvPr id="7" name="Title 1">
            <a:extLst>
              <a:ext uri="{FF2B5EF4-FFF2-40B4-BE49-F238E27FC236}">
                <a16:creationId xmlns:a16="http://schemas.microsoft.com/office/drawing/2014/main" id="{9A5C915C-385A-1AC6-794C-61788ABDB358}"/>
              </a:ext>
            </a:extLst>
          </p:cNvPr>
          <p:cNvSpPr>
            <a:spLocks noGrp="1"/>
          </p:cNvSpPr>
          <p:nvPr>
            <p:ph type="title"/>
          </p:nvPr>
        </p:nvSpPr>
        <p:spPr>
          <a:xfrm>
            <a:off x="4915277" y="87674"/>
            <a:ext cx="2495583" cy="971645"/>
          </a:xfrm>
        </p:spPr>
        <p:txBody>
          <a:bodyPr>
            <a:normAutofit/>
          </a:bodyPr>
          <a:lstStyle/>
          <a:p>
            <a:r>
              <a:rPr lang="en-GB" sz="4000" b="1" dirty="0">
                <a:solidFill>
                  <a:schemeClr val="tx2"/>
                </a:solidFill>
                <a:cs typeface="Calibri Light"/>
              </a:rPr>
              <a:t>References</a:t>
            </a:r>
            <a:endParaRPr lang="en-US" sz="4000" dirty="0">
              <a:solidFill>
                <a:schemeClr val="tx2"/>
              </a:solidFill>
              <a:cs typeface="Calibri Light"/>
            </a:endParaRPr>
          </a:p>
        </p:txBody>
      </p:sp>
      <p:pic>
        <p:nvPicPr>
          <p:cNvPr id="8" name="Picture 7">
            <a:extLst>
              <a:ext uri="{FF2B5EF4-FFF2-40B4-BE49-F238E27FC236}">
                <a16:creationId xmlns:a16="http://schemas.microsoft.com/office/drawing/2014/main" id="{0F631B56-D85B-2E9E-CBFD-92638C13BF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3814"/>
            <a:ext cx="1545647" cy="727535"/>
          </a:xfrm>
          <a:prstGeom prst="rect">
            <a:avLst/>
          </a:prstGeom>
        </p:spPr>
      </p:pic>
    </p:spTree>
    <p:extLst>
      <p:ext uri="{BB962C8B-B14F-4D97-AF65-F5344CB8AC3E}">
        <p14:creationId xmlns:p14="http://schemas.microsoft.com/office/powerpoint/2010/main" val="390312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89A4F939-AC07-4D72-7425-38A07647323F}"/>
              </a:ext>
            </a:extLst>
          </p:cNvPr>
          <p:cNvPicPr>
            <a:picLocks noChangeAspect="1"/>
          </p:cNvPicPr>
          <p:nvPr/>
        </p:nvPicPr>
        <p:blipFill rotWithShape="1">
          <a:blip r:embed="rId2"/>
          <a:srcRect t="24772" r="9085" b="704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BE831B99-A722-A1B7-7451-BAF1574DA032}"/>
              </a:ext>
            </a:extLst>
          </p:cNvPr>
          <p:cNvSpPr txBox="1">
            <a:spLocks/>
          </p:cNvSpPr>
          <p:nvPr/>
        </p:nvSpPr>
        <p:spPr>
          <a:xfrm>
            <a:off x="3761942" y="2531995"/>
            <a:ext cx="4289526" cy="16006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b="1" u="sng" dirty="0">
                <a:solidFill>
                  <a:schemeClr val="tx2"/>
                </a:solidFill>
                <a:cs typeface="Calibri Light"/>
              </a:rPr>
              <a:t>THANK YOU</a:t>
            </a:r>
            <a:endParaRPr lang="en-US" sz="6600" u="sng" dirty="0">
              <a:solidFill>
                <a:schemeClr val="tx2"/>
              </a:solidFill>
              <a:cs typeface="Calibri Light"/>
            </a:endParaRPr>
          </a:p>
        </p:txBody>
      </p:sp>
    </p:spTree>
    <p:extLst>
      <p:ext uri="{BB962C8B-B14F-4D97-AF65-F5344CB8AC3E}">
        <p14:creationId xmlns:p14="http://schemas.microsoft.com/office/powerpoint/2010/main" val="390312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89A4F939-AC07-4D72-7425-38A07647323F}"/>
              </a:ext>
            </a:extLst>
          </p:cNvPr>
          <p:cNvPicPr>
            <a:picLocks noChangeAspect="1"/>
          </p:cNvPicPr>
          <p:nvPr/>
        </p:nvPicPr>
        <p:blipFill rotWithShape="1">
          <a:blip r:embed="rId2"/>
          <a:srcRect t="24772" r="9085" b="704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5081ACE5-01B6-1DB2-CE7F-FF936A08FC9E}"/>
              </a:ext>
            </a:extLst>
          </p:cNvPr>
          <p:cNvSpPr txBox="1">
            <a:spLocks/>
          </p:cNvSpPr>
          <p:nvPr/>
        </p:nvSpPr>
        <p:spPr>
          <a:xfrm>
            <a:off x="4361649" y="538939"/>
            <a:ext cx="3468702" cy="100485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u="sng" dirty="0">
                <a:solidFill>
                  <a:schemeClr val="tx2"/>
                </a:solidFill>
                <a:cs typeface="Calibri Light"/>
              </a:rPr>
              <a:t>Pictorial Journey</a:t>
            </a:r>
            <a:endParaRPr lang="en-US" sz="4000" u="sng" dirty="0">
              <a:solidFill>
                <a:schemeClr val="tx2"/>
              </a:solidFill>
              <a:cs typeface="Calibri Light"/>
            </a:endParaRPr>
          </a:p>
        </p:txBody>
      </p:sp>
      <p:pic>
        <p:nvPicPr>
          <p:cNvPr id="13" name="Picture 12">
            <a:extLst>
              <a:ext uri="{FF2B5EF4-FFF2-40B4-BE49-F238E27FC236}">
                <a16:creationId xmlns:a16="http://schemas.microsoft.com/office/drawing/2014/main" id="{731267B5-5E93-3571-F7FC-14DF56F92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5929" y="2300843"/>
            <a:ext cx="3773513" cy="2562784"/>
          </a:xfrm>
          <a:prstGeom prst="rect">
            <a:avLst/>
          </a:prstGeom>
        </p:spPr>
      </p:pic>
      <p:pic>
        <p:nvPicPr>
          <p:cNvPr id="11" name="Picture 10">
            <a:extLst>
              <a:ext uri="{FF2B5EF4-FFF2-40B4-BE49-F238E27FC236}">
                <a16:creationId xmlns:a16="http://schemas.microsoft.com/office/drawing/2014/main" id="{54BB15ED-63DD-B049-557E-09A96BF286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583" y="2300843"/>
            <a:ext cx="3609402" cy="2562785"/>
          </a:xfrm>
          <a:prstGeom prst="rect">
            <a:avLst/>
          </a:prstGeom>
        </p:spPr>
      </p:pic>
      <p:pic>
        <p:nvPicPr>
          <p:cNvPr id="8" name="Picture 7">
            <a:extLst>
              <a:ext uri="{FF2B5EF4-FFF2-40B4-BE49-F238E27FC236}">
                <a16:creationId xmlns:a16="http://schemas.microsoft.com/office/drawing/2014/main" id="{A19C841A-DB82-9FDA-DE31-4776A4E8C5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0035" y="2300843"/>
            <a:ext cx="3773513" cy="2562785"/>
          </a:xfrm>
          <a:prstGeom prst="rect">
            <a:avLst/>
          </a:prstGeom>
        </p:spPr>
      </p:pic>
    </p:spTree>
    <p:extLst>
      <p:ext uri="{BB962C8B-B14F-4D97-AF65-F5344CB8AC3E}">
        <p14:creationId xmlns:p14="http://schemas.microsoft.com/office/powerpoint/2010/main" val="224806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CDAFE76-7AF3-EF78-2D24-1553741426B2}"/>
              </a:ext>
            </a:extLst>
          </p:cNvPr>
          <p:cNvSpPr>
            <a:spLocks noGrp="1"/>
          </p:cNvSpPr>
          <p:nvPr>
            <p:ph type="title"/>
          </p:nvPr>
        </p:nvSpPr>
        <p:spPr>
          <a:xfrm>
            <a:off x="804672" y="1401859"/>
            <a:ext cx="4130185" cy="4054282"/>
          </a:xfrm>
        </p:spPr>
        <p:txBody>
          <a:bodyPr>
            <a:normAutofit/>
          </a:bodyPr>
          <a:lstStyle/>
          <a:p>
            <a:r>
              <a:rPr lang="en-GB" sz="4000" b="1" dirty="0">
                <a:solidFill>
                  <a:schemeClr val="tx2"/>
                </a:solidFill>
                <a:latin typeface="Times New Roman" panose="02020603050405020304" pitchFamily="18" charset="0"/>
                <a:cs typeface="Times New Roman" panose="02020603050405020304" pitchFamily="18" charset="0"/>
              </a:rPr>
              <a:t>Introduction</a:t>
            </a:r>
            <a:endParaRPr lang="en-US" sz="4000" b="1" dirty="0">
              <a:solidFill>
                <a:schemeClr val="tx2"/>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A98D273-F30C-11E0-F7BA-C009D425D546}"/>
              </a:ext>
            </a:extLst>
          </p:cNvPr>
          <p:cNvSpPr>
            <a:spLocks noGrp="1"/>
          </p:cNvSpPr>
          <p:nvPr>
            <p:ph idx="1"/>
          </p:nvPr>
        </p:nvSpPr>
        <p:spPr>
          <a:xfrm>
            <a:off x="4345710" y="1653953"/>
            <a:ext cx="7502447" cy="3751732"/>
          </a:xfrm>
        </p:spPr>
        <p:txBody>
          <a:bodyPr vert="horz" lIns="91440" tIns="45720" rIns="91440" bIns="45720" rtlCol="0" anchor="ctr">
            <a:noAutofit/>
          </a:bodyPr>
          <a:lstStyle/>
          <a:p>
            <a:r>
              <a:rPr lang="en-GB" sz="1800" dirty="0">
                <a:solidFill>
                  <a:schemeClr val="tx2"/>
                </a:solidFill>
                <a:latin typeface="Times New Roman" panose="02020603050405020304" pitchFamily="18" charset="0"/>
                <a:cs typeface="Times New Roman" panose="02020603050405020304" pitchFamily="18" charset="0"/>
              </a:rPr>
              <a:t>As per the Global TB Report 2021, in 2020, Tuberculosis was responsible for an estimated 0.5 million deaths in India with an estimated 2.6 million incidental TB cases. The global estimate of ‘missing TB cases’ is 4 million. </a:t>
            </a:r>
          </a:p>
          <a:p>
            <a:endParaRPr lang="en-GB" sz="1800" dirty="0">
              <a:solidFill>
                <a:schemeClr val="tx2"/>
              </a:solidFill>
              <a:latin typeface="Times New Roman" panose="02020603050405020304" pitchFamily="18" charset="0"/>
              <a:cs typeface="Times New Roman" panose="02020603050405020304" pitchFamily="18" charset="0"/>
            </a:endParaRPr>
          </a:p>
          <a:p>
            <a:r>
              <a:rPr lang="en-GB" sz="1800" dirty="0">
                <a:solidFill>
                  <a:schemeClr val="tx2"/>
                </a:solidFill>
                <a:latin typeface="Times New Roman" panose="02020603050405020304" pitchFamily="18" charset="0"/>
                <a:cs typeface="Times New Roman" panose="02020603050405020304" pitchFamily="18" charset="0"/>
              </a:rPr>
              <a:t>A major priority for TB diagnostic research at a global level is a rapid, non-invasive triaging test to screen populations for TB. The WHO emphasizes that more proactive efforts are required to close this case-detection gap to move closer towards TB elimination.</a:t>
            </a: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p:nvCxnSpPr>
        <p:spPr>
          <a:xfrm rot="16200000" flipH="1">
            <a:off x="2259240" y="3482124"/>
            <a:ext cx="3524605" cy="212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3CAE76E-A760-05D0-4C5E-EC1C13A89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28799" cy="860814"/>
          </a:xfrm>
          <a:prstGeom prst="rect">
            <a:avLst/>
          </a:prstGeom>
        </p:spPr>
      </p:pic>
    </p:spTree>
    <p:extLst>
      <p:ext uri="{BB962C8B-B14F-4D97-AF65-F5344CB8AC3E}">
        <p14:creationId xmlns:p14="http://schemas.microsoft.com/office/powerpoint/2010/main" val="344547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FCB922E-F0FC-7772-9460-A5E000A0E107}"/>
              </a:ext>
            </a:extLst>
          </p:cNvPr>
          <p:cNvSpPr>
            <a:spLocks noGrp="1"/>
          </p:cNvSpPr>
          <p:nvPr>
            <p:ph type="title"/>
          </p:nvPr>
        </p:nvSpPr>
        <p:spPr>
          <a:xfrm>
            <a:off x="3027924" y="183079"/>
            <a:ext cx="5754696" cy="1837349"/>
          </a:xfrm>
        </p:spPr>
        <p:txBody>
          <a:bodyPr>
            <a:normAutofit/>
          </a:bodyPr>
          <a:lstStyle/>
          <a:p>
            <a:pPr algn="ctr"/>
            <a:r>
              <a:rPr lang="en-GB" sz="4000" b="1" dirty="0">
                <a:solidFill>
                  <a:schemeClr val="tx2"/>
                </a:solidFill>
                <a:latin typeface="Times New Roman" panose="02020603050405020304" pitchFamily="18" charset="0"/>
                <a:cs typeface="Times New Roman" panose="02020603050405020304" pitchFamily="18" charset="0"/>
              </a:rPr>
              <a:t>Rationale</a:t>
            </a:r>
            <a:r>
              <a:rPr lang="en-GB" sz="3600" b="1" dirty="0">
                <a:solidFill>
                  <a:schemeClr val="tx2"/>
                </a:solidFill>
                <a:latin typeface="Times New Roman" panose="02020603050405020304" pitchFamily="18" charset="0"/>
                <a:cs typeface="Times New Roman" panose="02020603050405020304" pitchFamily="18" charset="0"/>
              </a:rPr>
              <a:t> </a:t>
            </a:r>
            <a:endParaRPr lang="en-US" sz="3600" b="1"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3B32AF-2A88-2BAD-90CA-E54BB6EB2B5D}"/>
              </a:ext>
            </a:extLst>
          </p:cNvPr>
          <p:cNvSpPr>
            <a:spLocks noGrp="1"/>
          </p:cNvSpPr>
          <p:nvPr>
            <p:ph idx="1"/>
          </p:nvPr>
        </p:nvSpPr>
        <p:spPr>
          <a:xfrm>
            <a:off x="1417747" y="2213637"/>
            <a:ext cx="9669810" cy="2534773"/>
          </a:xfrm>
        </p:spPr>
        <p:txBody>
          <a:bodyPr vert="horz" lIns="91440" tIns="45720" rIns="91440" bIns="45720" rtlCol="0" anchor="t">
            <a:noAutofit/>
          </a:bodyPr>
          <a:lstStyle/>
          <a:p>
            <a:r>
              <a:rPr lang="en-GB" sz="1800" dirty="0">
                <a:solidFill>
                  <a:schemeClr val="tx2"/>
                </a:solidFill>
                <a:latin typeface="Times New Roman" panose="02020603050405020304" pitchFamily="18" charset="0"/>
                <a:cs typeface="Times New Roman" panose="02020603050405020304" pitchFamily="18" charset="0"/>
              </a:rPr>
              <a:t>Given the condition of Tuberculosis in India, improved performance in scaling up of TB related activities is very much crucial. To reach the goal of TB eradication 5 years ahead of the global target of 2030 by 2025 .</a:t>
            </a:r>
          </a:p>
          <a:p>
            <a:endParaRPr lang="en-GB" sz="1800" dirty="0">
              <a:solidFill>
                <a:schemeClr val="tx2"/>
              </a:solidFill>
              <a:latin typeface="Times New Roman" panose="02020603050405020304" pitchFamily="18" charset="0"/>
              <a:cs typeface="Times New Roman" panose="02020603050405020304" pitchFamily="18" charset="0"/>
            </a:endParaRPr>
          </a:p>
          <a:p>
            <a:r>
              <a:rPr lang="en-GB" sz="1800" dirty="0">
                <a:solidFill>
                  <a:schemeClr val="tx2"/>
                </a:solidFill>
                <a:latin typeface="Times New Roman" panose="02020603050405020304" pitchFamily="18" charset="0"/>
                <a:cs typeface="Times New Roman" panose="02020603050405020304" pitchFamily="18" charset="0"/>
              </a:rPr>
              <a:t>It is very well possible to close the case detection gaps by advanced technological solutions providing faster, non-invasive solutions which may not require relying on expert and skilled personnel.</a:t>
            </a:r>
          </a:p>
          <a:p>
            <a:endParaRPr lang="en-GB" sz="1800" dirty="0">
              <a:solidFill>
                <a:schemeClr val="tx2"/>
              </a:solidFill>
              <a:latin typeface="Times New Roman" panose="02020603050405020304" pitchFamily="18" charset="0"/>
              <a:cs typeface="Times New Roman" panose="02020603050405020304" pitchFamily="18" charset="0"/>
            </a:endParaRPr>
          </a:p>
          <a:p>
            <a:r>
              <a:rPr lang="en-GB" sz="1800" dirty="0">
                <a:solidFill>
                  <a:schemeClr val="tx2"/>
                </a:solidFill>
                <a:latin typeface="Times New Roman" panose="02020603050405020304" pitchFamily="18" charset="0"/>
                <a:cs typeface="Times New Roman" panose="02020603050405020304" pitchFamily="18" charset="0"/>
              </a:rPr>
              <a:t>Artificial Intelligence and Machine learning algorithms are increasingly being used in primary healthcare. They are used for prevention screening, diagnosis, treatment, prediction and in other domains as well. </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DFC67E27-0ABD-3EF0-2F8F-9FE9E1266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741713" cy="819823"/>
          </a:xfrm>
          <a:prstGeom prst="rect">
            <a:avLst/>
          </a:prstGeom>
        </p:spPr>
      </p:pic>
    </p:spTree>
    <p:extLst>
      <p:ext uri="{BB962C8B-B14F-4D97-AF65-F5344CB8AC3E}">
        <p14:creationId xmlns:p14="http://schemas.microsoft.com/office/powerpoint/2010/main" val="71562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4" name="Freeform: Shape 13">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4A0E288-03C9-9D01-ABF5-E2524883C818}"/>
              </a:ext>
            </a:extLst>
          </p:cNvPr>
          <p:cNvSpPr>
            <a:spLocks noGrp="1"/>
          </p:cNvSpPr>
          <p:nvPr>
            <p:ph type="title"/>
          </p:nvPr>
        </p:nvSpPr>
        <p:spPr>
          <a:xfrm>
            <a:off x="1197217" y="1953963"/>
            <a:ext cx="3659777" cy="2820908"/>
          </a:xfrm>
        </p:spPr>
        <p:txBody>
          <a:bodyPr>
            <a:normAutofit/>
          </a:bodyPr>
          <a:lstStyle/>
          <a:p>
            <a:r>
              <a:rPr lang="en-GB" sz="4000" b="1" dirty="0">
                <a:solidFill>
                  <a:schemeClr val="tx2"/>
                </a:solidFill>
                <a:latin typeface="Times New Roman" panose="02020603050405020304" pitchFamily="18" charset="0"/>
                <a:cs typeface="Times New Roman" panose="02020603050405020304" pitchFamily="18" charset="0"/>
              </a:rPr>
              <a:t>Objectives </a:t>
            </a:r>
            <a:endParaRPr lang="en-US" sz="4000"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4E5E8239-0721-A929-4953-80CD633EE04F}"/>
              </a:ext>
            </a:extLst>
          </p:cNvPr>
          <p:cNvGraphicFramePr>
            <a:graphicFrameLocks noGrp="1"/>
          </p:cNvGraphicFramePr>
          <p:nvPr>
            <p:ph idx="1"/>
            <p:extLst>
              <p:ext uri="{D42A27DB-BD31-4B8C-83A1-F6EECF244321}">
                <p14:modId xmlns:p14="http://schemas.microsoft.com/office/powerpoint/2010/main" val="3982193209"/>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F1AC27AD-8F53-4C9F-C2C7-1B8E55C96C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23814"/>
            <a:ext cx="1460352" cy="687386"/>
          </a:xfrm>
          <a:prstGeom prst="rect">
            <a:avLst/>
          </a:prstGeom>
        </p:spPr>
      </p:pic>
    </p:spTree>
    <p:extLst>
      <p:ext uri="{BB962C8B-B14F-4D97-AF65-F5344CB8AC3E}">
        <p14:creationId xmlns:p14="http://schemas.microsoft.com/office/powerpoint/2010/main" val="326442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152955BC-8EAF-90F0-A0BE-247F4F6E7245}"/>
              </a:ext>
            </a:extLst>
          </p:cNvPr>
          <p:cNvSpPr>
            <a:spLocks noGrp="1"/>
          </p:cNvSpPr>
          <p:nvPr>
            <p:ph type="title"/>
          </p:nvPr>
        </p:nvSpPr>
        <p:spPr>
          <a:xfrm>
            <a:off x="621457" y="1243013"/>
            <a:ext cx="4697245" cy="4371974"/>
          </a:xfrm>
        </p:spPr>
        <p:txBody>
          <a:bodyPr>
            <a:normAutofit/>
          </a:bodyPr>
          <a:lstStyle/>
          <a:p>
            <a:r>
              <a:rPr lang="en-GB" sz="4000" b="1" dirty="0">
                <a:solidFill>
                  <a:schemeClr val="tx2"/>
                </a:solidFill>
                <a:latin typeface="Times New Roman" panose="02020603050405020304" pitchFamily="18" charset="0"/>
                <a:cs typeface="Times New Roman" panose="02020603050405020304" pitchFamily="18" charset="0"/>
              </a:rPr>
              <a:t>Research Question </a:t>
            </a:r>
            <a:endParaRPr lang="en-US" sz="4000" dirty="0">
              <a:solidFill>
                <a:schemeClr val="tx2"/>
              </a:solidFill>
              <a:latin typeface="Times New Roman" panose="02020603050405020304" pitchFamily="18" charset="0"/>
              <a:cs typeface="Times New Roman" panose="02020603050405020304" pitchFamily="18" charset="0"/>
            </a:endParaRPr>
          </a:p>
        </p:txBody>
      </p:sp>
      <p:grpSp>
        <p:nvGrpSpPr>
          <p:cNvPr id="3"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39016" y="0"/>
            <a:ext cx="7852984" cy="6863285"/>
            <a:chOff x="4339016" y="-11084"/>
            <a:chExt cx="7852984" cy="6863285"/>
          </a:xfrm>
        </p:grpSpPr>
        <p:sp>
          <p:nvSpPr>
            <p:cNvPr id="20"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1345" y="-11084"/>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9016" y="-11084"/>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Content Placeholder 2">
            <a:extLst>
              <a:ext uri="{FF2B5EF4-FFF2-40B4-BE49-F238E27FC236}">
                <a16:creationId xmlns:a16="http://schemas.microsoft.com/office/drawing/2014/main" id="{B251C762-8BB7-8464-3361-6801EB75A92B}"/>
              </a:ext>
            </a:extLst>
          </p:cNvPr>
          <p:cNvSpPr>
            <a:spLocks noGrp="1"/>
          </p:cNvSpPr>
          <p:nvPr>
            <p:ph idx="1"/>
          </p:nvPr>
        </p:nvSpPr>
        <p:spPr>
          <a:xfrm>
            <a:off x="6711696" y="1631533"/>
            <a:ext cx="4873752" cy="3192987"/>
          </a:xfrm>
        </p:spPr>
        <p:txBody>
          <a:bodyPr vert="horz" lIns="91440" tIns="45720" rIns="91440" bIns="45720" rtlCol="0" anchor="ctr">
            <a:normAutofit/>
          </a:bodyPr>
          <a:lstStyle/>
          <a:p>
            <a:pPr marL="0" indent="0" algn="ctr">
              <a:buNone/>
            </a:pPr>
            <a:endParaRPr lang="en-US" sz="2000" b="1" dirty="0">
              <a:solidFill>
                <a:schemeClr val="tx2"/>
              </a:solidFill>
              <a:cs typeface="Calibri"/>
            </a:endParaRPr>
          </a:p>
          <a:p>
            <a:pPr marL="0" indent="0" algn="ctr">
              <a:buNone/>
            </a:pPr>
            <a:r>
              <a:rPr lang="en-US" sz="1800" dirty="0">
                <a:solidFill>
                  <a:schemeClr val="tx2"/>
                </a:solidFill>
                <a:latin typeface="Times New Roman" panose="02020603050405020304" pitchFamily="18" charset="0"/>
                <a:ea typeface="+mj-ea"/>
                <a:cs typeface="Times New Roman" panose="02020603050405020304" pitchFamily="18" charset="0"/>
              </a:rPr>
              <a:t>A cross-sectional study on the perception of healthcare workers' regarding the use of AI-based applications for detecting TB infection</a:t>
            </a:r>
            <a:r>
              <a:rPr lang="en-US" sz="1800" b="1" dirty="0">
                <a:solidFill>
                  <a:schemeClr val="tx2"/>
                </a:solidFill>
                <a:latin typeface="Times New Roman" panose="02020603050405020304" pitchFamily="18" charset="0"/>
                <a:ea typeface="+mj-ea"/>
                <a:cs typeface="Times New Roman" panose="02020603050405020304" pitchFamily="18" charset="0"/>
              </a:rPr>
              <a:t>.</a:t>
            </a:r>
            <a:endParaRPr lang="en-GB" sz="1800" b="1" dirty="0">
              <a:solidFill>
                <a:schemeClr val="tx2"/>
              </a:solidFill>
              <a:latin typeface="Times New Roman" panose="02020603050405020304" pitchFamily="18" charset="0"/>
              <a:ea typeface="+mj-ea"/>
              <a:cs typeface="Times New Roman" panose="02020603050405020304" pitchFamily="18" charset="0"/>
            </a:endParaRPr>
          </a:p>
        </p:txBody>
      </p:sp>
      <p:cxnSp>
        <p:nvCxnSpPr>
          <p:cNvPr id="11" name="Straight Connector 10"/>
          <p:cNvCxnSpPr/>
          <p:nvPr/>
        </p:nvCxnSpPr>
        <p:spPr>
          <a:xfrm rot="16200000" flipH="1">
            <a:off x="4709832" y="3299244"/>
            <a:ext cx="3524605" cy="212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DB88972-F50C-F498-B47D-23CA72BE2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553028" cy="731009"/>
          </a:xfrm>
          <a:prstGeom prst="rect">
            <a:avLst/>
          </a:prstGeom>
        </p:spPr>
      </p:pic>
    </p:spTree>
    <p:extLst>
      <p:ext uri="{BB962C8B-B14F-4D97-AF65-F5344CB8AC3E}">
        <p14:creationId xmlns:p14="http://schemas.microsoft.com/office/powerpoint/2010/main" val="958224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 name="Group 25">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27" name="Freeform: Shape 26">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9DDF6AB-6755-9FF5-92EE-7C80C44A17F7}"/>
              </a:ext>
            </a:extLst>
          </p:cNvPr>
          <p:cNvSpPr>
            <a:spLocks noGrp="1"/>
          </p:cNvSpPr>
          <p:nvPr>
            <p:ph type="title"/>
          </p:nvPr>
        </p:nvSpPr>
        <p:spPr>
          <a:xfrm>
            <a:off x="804672" y="2023236"/>
            <a:ext cx="3659777" cy="2820908"/>
          </a:xfrm>
        </p:spPr>
        <p:txBody>
          <a:bodyPr>
            <a:normAutofit/>
          </a:bodyPr>
          <a:lstStyle/>
          <a:p>
            <a:r>
              <a:rPr lang="en-GB" sz="4000" b="1" dirty="0">
                <a:solidFill>
                  <a:schemeClr val="tx2"/>
                </a:solidFill>
                <a:latin typeface="Times New Roman" panose="02020603050405020304" pitchFamily="18" charset="0"/>
                <a:cs typeface="Times New Roman" panose="02020603050405020304" pitchFamily="18" charset="0"/>
              </a:rPr>
              <a:t>Methodology </a:t>
            </a:r>
            <a:endParaRPr lang="en-US" sz="4000"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E5F949FA-2B37-BB09-4DF5-F0BA913A7EF6}"/>
              </a:ext>
            </a:extLst>
          </p:cNvPr>
          <p:cNvGraphicFramePr>
            <a:graphicFrameLocks noGrp="1"/>
          </p:cNvGraphicFramePr>
          <p:nvPr>
            <p:ph idx="1"/>
            <p:extLst>
              <p:ext uri="{D42A27DB-BD31-4B8C-83A1-F6EECF244321}">
                <p14:modId xmlns:p14="http://schemas.microsoft.com/office/powerpoint/2010/main" val="1298300702"/>
              </p:ext>
            </p:extLst>
          </p:nvPr>
        </p:nvGraphicFramePr>
        <p:xfrm>
          <a:off x="5462649" y="955653"/>
          <a:ext cx="5921631"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1DC5719F-219E-EE35-40F9-6025EB8EE5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3814"/>
            <a:ext cx="1979692" cy="931839"/>
          </a:xfrm>
          <a:prstGeom prst="rect">
            <a:avLst/>
          </a:prstGeom>
        </p:spPr>
      </p:pic>
    </p:spTree>
    <p:extLst>
      <p:ext uri="{BB962C8B-B14F-4D97-AF65-F5344CB8AC3E}">
        <p14:creationId xmlns:p14="http://schemas.microsoft.com/office/powerpoint/2010/main" val="2689173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152955BC-8EAF-90F0-A0BE-247F4F6E7245}"/>
              </a:ext>
            </a:extLst>
          </p:cNvPr>
          <p:cNvSpPr>
            <a:spLocks noGrp="1"/>
          </p:cNvSpPr>
          <p:nvPr>
            <p:ph type="title"/>
          </p:nvPr>
        </p:nvSpPr>
        <p:spPr>
          <a:xfrm>
            <a:off x="1081763" y="1081377"/>
            <a:ext cx="3855720" cy="4371974"/>
          </a:xfrm>
        </p:spPr>
        <p:txBody>
          <a:bodyPr>
            <a:normAutofit/>
          </a:bodyPr>
          <a:lstStyle/>
          <a:p>
            <a:r>
              <a:rPr lang="en-GB" sz="4000" b="1" dirty="0">
                <a:solidFill>
                  <a:schemeClr val="tx2"/>
                </a:solidFill>
                <a:latin typeface="Times New Roman" panose="02020603050405020304" pitchFamily="18" charset="0"/>
                <a:cs typeface="Times New Roman" panose="02020603050405020304" pitchFamily="18" charset="0"/>
              </a:rPr>
              <a:t>Methodology</a:t>
            </a:r>
            <a:endParaRPr lang="en-US" sz="4000" dirty="0">
              <a:solidFill>
                <a:schemeClr val="tx2"/>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39016" y="0"/>
            <a:ext cx="7852984" cy="6863285"/>
            <a:chOff x="4339016" y="-11084"/>
            <a:chExt cx="7852984" cy="6863285"/>
          </a:xfrm>
        </p:grpSpPr>
        <p:sp>
          <p:nvSpPr>
            <p:cNvPr id="20"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1345" y="-11084"/>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9016" y="-11084"/>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Content Placeholder 2">
            <a:extLst>
              <a:ext uri="{FF2B5EF4-FFF2-40B4-BE49-F238E27FC236}">
                <a16:creationId xmlns:a16="http://schemas.microsoft.com/office/drawing/2014/main" id="{B251C762-8BB7-8464-3361-6801EB75A92B}"/>
              </a:ext>
            </a:extLst>
          </p:cNvPr>
          <p:cNvSpPr>
            <a:spLocks noGrp="1"/>
          </p:cNvSpPr>
          <p:nvPr>
            <p:ph idx="1"/>
          </p:nvPr>
        </p:nvSpPr>
        <p:spPr>
          <a:xfrm>
            <a:off x="5974722" y="882896"/>
            <a:ext cx="5958198" cy="5588663"/>
          </a:xfrm>
        </p:spPr>
        <p:txBody>
          <a:bodyPr vert="horz" lIns="91440" tIns="45720" rIns="91440" bIns="45720" rtlCol="0" anchor="ctr">
            <a:normAutofit fontScale="92500" lnSpcReduction="20000"/>
          </a:bodyPr>
          <a:lstStyle/>
          <a:p>
            <a:pPr marL="0" indent="0" algn="ctr">
              <a:buNone/>
            </a:pPr>
            <a:r>
              <a:rPr lang="en-GB" sz="2000" b="1" dirty="0">
                <a:solidFill>
                  <a:schemeClr val="tx2"/>
                </a:solidFill>
                <a:latin typeface="Times New Roman" panose="02020603050405020304" pitchFamily="18" charset="0"/>
                <a:ea typeface="+mn-lt"/>
                <a:cs typeface="Times New Roman" panose="02020603050405020304" pitchFamily="18" charset="0"/>
              </a:rPr>
              <a:t>Inclusion Criteria: </a:t>
            </a:r>
            <a:endParaRPr lang="en-GB" sz="2000" dirty="0">
              <a:solidFill>
                <a:schemeClr val="tx2"/>
              </a:solidFill>
              <a:latin typeface="Times New Roman" panose="02020603050405020304" pitchFamily="18" charset="0"/>
              <a:cs typeface="Times New Roman" panose="02020603050405020304" pitchFamily="18" charset="0"/>
            </a:endParaRPr>
          </a:p>
          <a:p>
            <a:pPr algn="ctr"/>
            <a:r>
              <a:rPr lang="en-GB" sz="1800" dirty="0">
                <a:solidFill>
                  <a:schemeClr val="tx2"/>
                </a:solidFill>
                <a:latin typeface="Times New Roman" panose="02020603050405020304" pitchFamily="18" charset="0"/>
                <a:cs typeface="Times New Roman" panose="02020603050405020304" pitchFamily="18" charset="0"/>
              </a:rPr>
              <a:t>CHOs working in Health and Wellness Centres. </a:t>
            </a:r>
          </a:p>
          <a:p>
            <a:pPr algn="ctr"/>
            <a:r>
              <a:rPr lang="en-GB" sz="1800" dirty="0">
                <a:solidFill>
                  <a:schemeClr val="tx2"/>
                </a:solidFill>
                <a:latin typeface="Times New Roman" panose="02020603050405020304" pitchFamily="18" charset="0"/>
                <a:cs typeface="Times New Roman" panose="02020603050405020304" pitchFamily="18" charset="0"/>
              </a:rPr>
              <a:t> Respondents should be working in the area of Tuberculosis. </a:t>
            </a:r>
          </a:p>
          <a:p>
            <a:pPr algn="ctr"/>
            <a:r>
              <a:rPr lang="en-GB" sz="1800" dirty="0">
                <a:solidFill>
                  <a:schemeClr val="tx2"/>
                </a:solidFill>
                <a:latin typeface="Times New Roman" panose="02020603050405020304" pitchFamily="18" charset="0"/>
                <a:cs typeface="Times New Roman" panose="02020603050405020304" pitchFamily="18" charset="0"/>
              </a:rPr>
              <a:t> Healthcare Workers who provide consent to the survey.</a:t>
            </a:r>
          </a:p>
          <a:p>
            <a:pPr algn="ctr"/>
            <a:endParaRPr lang="en-GB" sz="1800" dirty="0">
              <a:solidFill>
                <a:schemeClr val="tx2"/>
              </a:solidFill>
              <a:latin typeface="Times New Roman" panose="02020603050405020304" pitchFamily="18" charset="0"/>
              <a:ea typeface="+mn-lt"/>
              <a:cs typeface="Times New Roman" panose="02020603050405020304" pitchFamily="18" charset="0"/>
            </a:endParaRPr>
          </a:p>
          <a:p>
            <a:pPr marL="0" indent="0" algn="ctr">
              <a:buNone/>
            </a:pPr>
            <a:r>
              <a:rPr lang="en-GB" sz="2000" b="1" dirty="0">
                <a:solidFill>
                  <a:schemeClr val="tx2"/>
                </a:solidFill>
                <a:latin typeface="Times New Roman" panose="02020603050405020304" pitchFamily="18" charset="0"/>
                <a:ea typeface="+mn-lt"/>
                <a:cs typeface="Times New Roman" panose="02020603050405020304" pitchFamily="18" charset="0"/>
              </a:rPr>
              <a:t>Exclusion Criteria:</a:t>
            </a:r>
            <a:r>
              <a:rPr lang="en-GB" sz="2000" dirty="0">
                <a:solidFill>
                  <a:schemeClr val="tx2"/>
                </a:solidFill>
                <a:latin typeface="Times New Roman" panose="02020603050405020304" pitchFamily="18" charset="0"/>
                <a:ea typeface="+mn-lt"/>
                <a:cs typeface="Times New Roman" panose="02020603050405020304" pitchFamily="18" charset="0"/>
              </a:rPr>
              <a:t> </a:t>
            </a:r>
            <a:endParaRPr lang="en-GB" sz="2000" dirty="0">
              <a:solidFill>
                <a:schemeClr val="tx2"/>
              </a:solidFill>
              <a:latin typeface="Times New Roman" panose="02020603050405020304" pitchFamily="18" charset="0"/>
              <a:cs typeface="Times New Roman" panose="02020603050405020304" pitchFamily="18" charset="0"/>
            </a:endParaRPr>
          </a:p>
          <a:p>
            <a:pPr algn="ctr"/>
            <a:r>
              <a:rPr lang="en-GB" sz="1800" dirty="0">
                <a:solidFill>
                  <a:schemeClr val="tx2"/>
                </a:solidFill>
                <a:latin typeface="Times New Roman" panose="02020603050405020304" pitchFamily="18" charset="0"/>
                <a:ea typeface="+mn-lt"/>
                <a:cs typeface="Times New Roman" panose="02020603050405020304" pitchFamily="18" charset="0"/>
              </a:rPr>
              <a:t>Any</a:t>
            </a:r>
            <a:r>
              <a:rPr lang="en-GB" sz="1800" b="1" dirty="0">
                <a:solidFill>
                  <a:schemeClr val="tx2"/>
                </a:solidFill>
                <a:latin typeface="Times New Roman" panose="02020603050405020304" pitchFamily="18" charset="0"/>
                <a:cs typeface="Times New Roman" panose="02020603050405020304" pitchFamily="18" charset="0"/>
              </a:rPr>
              <a:t> </a:t>
            </a:r>
            <a:r>
              <a:rPr lang="en-GB" sz="1800" dirty="0">
                <a:solidFill>
                  <a:schemeClr val="tx2"/>
                </a:solidFill>
                <a:latin typeface="Times New Roman" panose="02020603050405020304" pitchFamily="18" charset="0"/>
                <a:cs typeface="Times New Roman" panose="02020603050405020304" pitchFamily="18" charset="0"/>
              </a:rPr>
              <a:t>Healthcare Worker who is not a CHO is not included in the study.</a:t>
            </a:r>
            <a:r>
              <a:rPr lang="en-GB" sz="1800" dirty="0">
                <a:solidFill>
                  <a:schemeClr val="tx2"/>
                </a:solidFill>
                <a:latin typeface="Times New Roman" panose="02020603050405020304" pitchFamily="18" charset="0"/>
                <a:ea typeface="+mn-lt"/>
                <a:cs typeface="Times New Roman" panose="02020603050405020304" pitchFamily="18" charset="0"/>
              </a:rPr>
              <a:t> </a:t>
            </a:r>
            <a:endParaRPr lang="en-GB" sz="1800" dirty="0">
              <a:solidFill>
                <a:schemeClr val="tx2"/>
              </a:solidFill>
              <a:latin typeface="Times New Roman" panose="02020603050405020304" pitchFamily="18" charset="0"/>
              <a:cs typeface="Times New Roman" panose="02020603050405020304" pitchFamily="18" charset="0"/>
            </a:endParaRPr>
          </a:p>
          <a:p>
            <a:pPr algn="ctr"/>
            <a:endParaRPr lang="en-GB" sz="1800" dirty="0">
              <a:solidFill>
                <a:schemeClr val="tx2"/>
              </a:solidFill>
              <a:latin typeface="Times New Roman" panose="02020603050405020304" pitchFamily="18" charset="0"/>
              <a:ea typeface="+mn-lt"/>
              <a:cs typeface="Times New Roman" panose="02020603050405020304" pitchFamily="18" charset="0"/>
            </a:endParaRPr>
          </a:p>
          <a:p>
            <a:pPr marL="0" indent="0" algn="ctr">
              <a:buNone/>
            </a:pPr>
            <a:r>
              <a:rPr lang="en-GB" sz="2000" b="1" dirty="0">
                <a:solidFill>
                  <a:schemeClr val="tx2"/>
                </a:solidFill>
                <a:latin typeface="Times New Roman" panose="02020603050405020304" pitchFamily="18" charset="0"/>
                <a:ea typeface="+mn-lt"/>
                <a:cs typeface="Times New Roman" panose="02020603050405020304" pitchFamily="18" charset="0"/>
              </a:rPr>
              <a:t>Data Collection Method:</a:t>
            </a:r>
            <a:r>
              <a:rPr lang="en-GB" sz="2000" dirty="0">
                <a:solidFill>
                  <a:schemeClr val="tx2"/>
                </a:solidFill>
                <a:latin typeface="Times New Roman" panose="02020603050405020304" pitchFamily="18" charset="0"/>
                <a:ea typeface="+mn-lt"/>
                <a:cs typeface="Times New Roman" panose="02020603050405020304" pitchFamily="18" charset="0"/>
              </a:rPr>
              <a:t>  </a:t>
            </a:r>
            <a:endParaRPr lang="en-GB" sz="1800" dirty="0">
              <a:solidFill>
                <a:schemeClr val="tx2"/>
              </a:solidFill>
              <a:latin typeface="Times New Roman" panose="02020603050405020304" pitchFamily="18" charset="0"/>
              <a:cs typeface="Times New Roman" panose="02020603050405020304" pitchFamily="18" charset="0"/>
            </a:endParaRPr>
          </a:p>
          <a:p>
            <a:pPr marL="0" indent="0" algn="ctr">
              <a:buNone/>
            </a:pPr>
            <a:r>
              <a:rPr lang="en-GB" sz="1800" dirty="0">
                <a:solidFill>
                  <a:schemeClr val="tx2"/>
                </a:solidFill>
                <a:latin typeface="Times New Roman" panose="02020603050405020304" pitchFamily="18" charset="0"/>
                <a:cs typeface="Times New Roman" panose="02020603050405020304" pitchFamily="18" charset="0"/>
              </a:rPr>
              <a:t>Web-based Google Forms survey to be distributed to the healthcare workers. </a:t>
            </a:r>
            <a:endParaRPr lang="en-GB" dirty="0">
              <a:solidFill>
                <a:schemeClr val="tx2"/>
              </a:solidFill>
              <a:latin typeface="Times New Roman" panose="02020603050405020304" pitchFamily="18" charset="0"/>
              <a:cs typeface="Times New Roman" panose="02020603050405020304" pitchFamily="18" charset="0"/>
            </a:endParaRPr>
          </a:p>
          <a:p>
            <a:pPr marL="0" indent="0" algn="ctr">
              <a:buNone/>
            </a:pPr>
            <a:endParaRPr lang="en-GB" sz="2000" dirty="0">
              <a:solidFill>
                <a:schemeClr val="tx2"/>
              </a:solidFill>
              <a:latin typeface="Times New Roman" panose="02020603050405020304" pitchFamily="18" charset="0"/>
              <a:ea typeface="+mn-lt"/>
              <a:cs typeface="Times New Roman" panose="02020603050405020304" pitchFamily="18" charset="0"/>
            </a:endParaRPr>
          </a:p>
          <a:p>
            <a:pPr marL="0" indent="0" algn="ctr">
              <a:buNone/>
            </a:pPr>
            <a:r>
              <a:rPr lang="en-GB" sz="2000" b="1" dirty="0">
                <a:solidFill>
                  <a:schemeClr val="tx2"/>
                </a:solidFill>
                <a:latin typeface="Times New Roman" panose="02020603050405020304" pitchFamily="18" charset="0"/>
                <a:ea typeface="+mn-lt"/>
                <a:cs typeface="Times New Roman" panose="02020603050405020304" pitchFamily="18" charset="0"/>
              </a:rPr>
              <a:t>Data Collection tool</a:t>
            </a:r>
            <a:r>
              <a:rPr lang="en-GB" sz="2000" dirty="0">
                <a:solidFill>
                  <a:schemeClr val="tx2"/>
                </a:solidFill>
                <a:latin typeface="Times New Roman" panose="02020603050405020304" pitchFamily="18" charset="0"/>
                <a:ea typeface="+mn-lt"/>
                <a:cs typeface="Times New Roman" panose="02020603050405020304" pitchFamily="18" charset="0"/>
              </a:rPr>
              <a:t>: </a:t>
            </a:r>
          </a:p>
          <a:p>
            <a:pPr marL="0" indent="0" algn="ctr">
              <a:buNone/>
            </a:pPr>
            <a:r>
              <a:rPr lang="en-GB" sz="1800" dirty="0">
                <a:solidFill>
                  <a:schemeClr val="tx2"/>
                </a:solidFill>
                <a:latin typeface="Times New Roman" panose="02020603050405020304" pitchFamily="18" charset="0"/>
                <a:ea typeface="+mn-lt"/>
                <a:cs typeface="Times New Roman" panose="02020603050405020304" pitchFamily="18" charset="0"/>
              </a:rPr>
              <a:t>Semi structured questionnaire </a:t>
            </a:r>
          </a:p>
          <a:p>
            <a:pPr marL="0" indent="0" algn="ctr">
              <a:buNone/>
            </a:pPr>
            <a:endParaRPr lang="en-GB" sz="1800" dirty="0">
              <a:solidFill>
                <a:schemeClr val="tx2"/>
              </a:solidFill>
              <a:latin typeface="Times New Roman" panose="02020603050405020304" pitchFamily="18" charset="0"/>
              <a:ea typeface="+mn-lt"/>
              <a:cs typeface="Times New Roman" panose="02020603050405020304" pitchFamily="18" charset="0"/>
            </a:endParaRPr>
          </a:p>
          <a:p>
            <a:pPr marL="0" indent="0" algn="ctr">
              <a:buNone/>
            </a:pPr>
            <a:r>
              <a:rPr lang="en-GB" sz="2100" b="1" dirty="0">
                <a:solidFill>
                  <a:schemeClr val="tx2"/>
                </a:solidFill>
                <a:latin typeface="Times New Roman" panose="02020603050405020304" pitchFamily="18" charset="0"/>
                <a:ea typeface="+mn-lt"/>
                <a:cs typeface="Times New Roman" panose="02020603050405020304" pitchFamily="18" charset="0"/>
              </a:rPr>
              <a:t>Ethical Consideration:</a:t>
            </a:r>
          </a:p>
          <a:p>
            <a:pPr marL="0" indent="0" algn="ctr">
              <a:buNone/>
            </a:pPr>
            <a:r>
              <a:rPr lang="en-IN" sz="1800" dirty="0">
                <a:solidFill>
                  <a:schemeClr val="tx2"/>
                </a:solidFill>
                <a:latin typeface="Times New Roman" panose="02020603050405020304" pitchFamily="18" charset="0"/>
                <a:cs typeface="Times New Roman" panose="02020603050405020304" pitchFamily="18" charset="0"/>
              </a:rPr>
              <a:t>The study did not collect any personal information hence approval from the SRB was enough to conduct the study. </a:t>
            </a:r>
            <a:endParaRPr lang="en-GB" sz="1800" dirty="0">
              <a:solidFill>
                <a:schemeClr val="tx2"/>
              </a:solidFill>
              <a:latin typeface="Times New Roman" panose="02020603050405020304" pitchFamily="18" charset="0"/>
              <a:cs typeface="Times New Roman" panose="02020603050405020304" pitchFamily="18" charset="0"/>
            </a:endParaRPr>
          </a:p>
          <a:p>
            <a:pPr algn="ctr"/>
            <a:endParaRPr lang="en-GB" sz="1800" dirty="0">
              <a:solidFill>
                <a:schemeClr val="tx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499AE80-F5C3-9964-1D3E-B56E55932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901370" cy="894973"/>
          </a:xfrm>
          <a:prstGeom prst="rect">
            <a:avLst/>
          </a:prstGeom>
        </p:spPr>
      </p:pic>
    </p:spTree>
    <p:extLst>
      <p:ext uri="{BB962C8B-B14F-4D97-AF65-F5344CB8AC3E}">
        <p14:creationId xmlns:p14="http://schemas.microsoft.com/office/powerpoint/2010/main" val="958224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7B1C1A1-77F7-115E-6352-88515E174A0C}"/>
              </a:ext>
            </a:extLst>
          </p:cNvPr>
          <p:cNvGraphicFramePr>
            <a:graphicFrameLocks noGrp="1"/>
          </p:cNvGraphicFramePr>
          <p:nvPr>
            <p:extLst>
              <p:ext uri="{D42A27DB-BD31-4B8C-83A1-F6EECF244321}">
                <p14:modId xmlns:p14="http://schemas.microsoft.com/office/powerpoint/2010/main" val="3453927530"/>
              </p:ext>
            </p:extLst>
          </p:nvPr>
        </p:nvGraphicFramePr>
        <p:xfrm>
          <a:off x="646824" y="1950604"/>
          <a:ext cx="3846286" cy="4048397"/>
        </p:xfrm>
        <a:graphic>
          <a:graphicData uri="http://schemas.openxmlformats.org/drawingml/2006/table">
            <a:tbl>
              <a:tblPr firstRow="1" firstCol="1" bandRow="1">
                <a:solidFill>
                  <a:srgbClr val="FFB2F6"/>
                </a:solidFill>
                <a:tableStyleId>{5C22544A-7EE6-4342-B048-85BDC9FD1C3A}</a:tableStyleId>
              </a:tblPr>
              <a:tblGrid>
                <a:gridCol w="2479496">
                  <a:extLst>
                    <a:ext uri="{9D8B030D-6E8A-4147-A177-3AD203B41FA5}">
                      <a16:colId xmlns:a16="http://schemas.microsoft.com/office/drawing/2014/main" val="2236007471"/>
                    </a:ext>
                  </a:extLst>
                </a:gridCol>
                <a:gridCol w="1366790">
                  <a:extLst>
                    <a:ext uri="{9D8B030D-6E8A-4147-A177-3AD203B41FA5}">
                      <a16:colId xmlns:a16="http://schemas.microsoft.com/office/drawing/2014/main" val="1713355704"/>
                    </a:ext>
                  </a:extLst>
                </a:gridCol>
              </a:tblGrid>
              <a:tr h="1055279">
                <a:tc>
                  <a:txBody>
                    <a:bodyPr/>
                    <a:lstStyle/>
                    <a:p>
                      <a:pPr algn="ctr">
                        <a:lnSpc>
                          <a:spcPct val="150000"/>
                        </a:lnSpc>
                        <a:spcBef>
                          <a:spcPts val="100"/>
                        </a:spcBef>
                      </a:pPr>
                      <a:r>
                        <a:rPr lang="en-US" sz="1200" dirty="0">
                          <a:solidFill>
                            <a:schemeClr val="tx1"/>
                          </a:solidFill>
                          <a:effectLst/>
                          <a:latin typeface="Times New Roman" panose="02020603050405020304" pitchFamily="18" charset="0"/>
                          <a:cs typeface="Times New Roman" panose="02020603050405020304" pitchFamily="18" charset="0"/>
                        </a:rPr>
                        <a:t>Perceptions of respondents on AI</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C82BA"/>
                    </a:solidFill>
                  </a:tcPr>
                </a:tc>
                <a:tc>
                  <a:txBody>
                    <a:bodyPr/>
                    <a:lstStyle/>
                    <a:p>
                      <a:pPr algn="ctr">
                        <a:lnSpc>
                          <a:spcPct val="150000"/>
                        </a:lnSpc>
                        <a:spcBef>
                          <a:spcPts val="100"/>
                        </a:spcBef>
                      </a:pPr>
                      <a:r>
                        <a:rPr lang="en-US" sz="1200" dirty="0">
                          <a:solidFill>
                            <a:schemeClr val="tx1"/>
                          </a:solidFill>
                          <a:effectLst/>
                          <a:latin typeface="Times New Roman" panose="02020603050405020304" pitchFamily="18" charset="0"/>
                          <a:cs typeface="Times New Roman" panose="02020603050405020304" pitchFamily="18" charset="0"/>
                        </a:rPr>
                        <a:t>Respondents n (%)</a:t>
                      </a:r>
                      <a:endParaRPr lang="en-IN"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C82BA"/>
                    </a:solidFill>
                  </a:tcPr>
                </a:tc>
                <a:extLst>
                  <a:ext uri="{0D108BD9-81ED-4DB2-BD59-A6C34878D82A}">
                    <a16:rowId xmlns:a16="http://schemas.microsoft.com/office/drawing/2014/main" val="3384359994"/>
                  </a:ext>
                </a:extLst>
              </a:tr>
              <a:tr h="498853">
                <a:tc>
                  <a:txBody>
                    <a:bodyPr/>
                    <a:lstStyle/>
                    <a:p>
                      <a:pPr algn="ctr" rtl="0" fontAlgn="b"/>
                      <a:r>
                        <a:rPr lang="en-IN" sz="1200" dirty="0">
                          <a:solidFill>
                            <a:schemeClr val="tx1"/>
                          </a:solidFill>
                          <a:effectLst/>
                          <a:latin typeface="Times New Roman" panose="02020603050405020304" pitchFamily="18" charset="0"/>
                          <a:cs typeface="Times New Roman" panose="02020603050405020304" pitchFamily="18" charset="0"/>
                        </a:rPr>
                        <a:t>Change Health Delivery</a:t>
                      </a:r>
                    </a:p>
                  </a:txBody>
                  <a:tcPr marL="28575" marR="28575" marT="19050" marB="19050" anchor="b">
                    <a:solidFill>
                      <a:srgbClr val="CC82BA"/>
                    </a:solidFill>
                  </a:tcPr>
                </a:tc>
                <a:tc>
                  <a:txBody>
                    <a:bodyPr/>
                    <a:lstStyle/>
                    <a:p>
                      <a:pPr algn="r" rtl="0" fontAlgn="b"/>
                      <a:r>
                        <a:rPr lang="en-IN" sz="1200" dirty="0">
                          <a:solidFill>
                            <a:schemeClr val="tx1"/>
                          </a:solidFill>
                          <a:effectLst/>
                          <a:latin typeface="Times New Roman" panose="02020603050405020304" pitchFamily="18" charset="0"/>
                          <a:cs typeface="Times New Roman" panose="02020603050405020304" pitchFamily="18" charset="0"/>
                        </a:rPr>
                        <a:t>102 (85%)</a:t>
                      </a:r>
                    </a:p>
                  </a:txBody>
                  <a:tcPr marL="28575" marR="28575" marT="19050" marB="19050" anchor="b">
                    <a:solidFill>
                      <a:srgbClr val="FFCCF8"/>
                    </a:solidFill>
                  </a:tcPr>
                </a:tc>
                <a:extLst>
                  <a:ext uri="{0D108BD9-81ED-4DB2-BD59-A6C34878D82A}">
                    <a16:rowId xmlns:a16="http://schemas.microsoft.com/office/drawing/2014/main" val="1545359291"/>
                  </a:ext>
                </a:extLst>
              </a:tr>
              <a:tr h="498853">
                <a:tc>
                  <a:txBody>
                    <a:bodyPr/>
                    <a:lstStyle/>
                    <a:p>
                      <a:pPr algn="ctr" rtl="0" fontAlgn="b"/>
                      <a:r>
                        <a:rPr lang="en-IN" sz="1200" dirty="0">
                          <a:solidFill>
                            <a:schemeClr val="tx1"/>
                          </a:solidFill>
                          <a:effectLst/>
                          <a:latin typeface="Times New Roman" panose="02020603050405020304" pitchFamily="18" charset="0"/>
                          <a:cs typeface="Times New Roman" panose="02020603050405020304" pitchFamily="18" charset="0"/>
                        </a:rPr>
                        <a:t>Improve Decision Making</a:t>
                      </a:r>
                    </a:p>
                  </a:txBody>
                  <a:tcPr marL="28575" marR="28575" marT="19050" marB="19050" anchor="b">
                    <a:solidFill>
                      <a:srgbClr val="CC82BA"/>
                    </a:solidFill>
                  </a:tcPr>
                </a:tc>
                <a:tc>
                  <a:txBody>
                    <a:bodyPr/>
                    <a:lstStyle/>
                    <a:p>
                      <a:pPr algn="r" rtl="0" fontAlgn="b"/>
                      <a:r>
                        <a:rPr lang="en-IN" sz="1200" dirty="0">
                          <a:solidFill>
                            <a:schemeClr val="tx1"/>
                          </a:solidFill>
                          <a:effectLst/>
                          <a:latin typeface="Times New Roman" panose="02020603050405020304" pitchFamily="18" charset="0"/>
                          <a:cs typeface="Times New Roman" panose="02020603050405020304" pitchFamily="18" charset="0"/>
                        </a:rPr>
                        <a:t>100 (83.3%)</a:t>
                      </a:r>
                    </a:p>
                  </a:txBody>
                  <a:tcPr marL="28575" marR="28575" marT="19050" marB="19050" anchor="b">
                    <a:solidFill>
                      <a:srgbClr val="FFCCF8"/>
                    </a:solidFill>
                  </a:tcPr>
                </a:tc>
                <a:extLst>
                  <a:ext uri="{0D108BD9-81ED-4DB2-BD59-A6C34878D82A}">
                    <a16:rowId xmlns:a16="http://schemas.microsoft.com/office/drawing/2014/main" val="1932423119"/>
                  </a:ext>
                </a:extLst>
              </a:tr>
              <a:tr h="498853">
                <a:tc>
                  <a:txBody>
                    <a:bodyPr/>
                    <a:lstStyle/>
                    <a:p>
                      <a:pPr algn="ctr" rtl="0" fontAlgn="b"/>
                      <a:r>
                        <a:rPr lang="en-IN" sz="1200" dirty="0">
                          <a:solidFill>
                            <a:schemeClr val="tx1"/>
                          </a:solidFill>
                          <a:effectLst/>
                          <a:latin typeface="Times New Roman" panose="02020603050405020304" pitchFamily="18" charset="0"/>
                          <a:cs typeface="Times New Roman" panose="02020603050405020304" pitchFamily="18" charset="0"/>
                        </a:rPr>
                        <a:t>Worried AI replace health worker</a:t>
                      </a:r>
                    </a:p>
                  </a:txBody>
                  <a:tcPr marL="28575" marR="28575" marT="19050" marB="19050" anchor="b">
                    <a:solidFill>
                      <a:srgbClr val="CC82BA"/>
                    </a:solidFill>
                  </a:tcPr>
                </a:tc>
                <a:tc>
                  <a:txBody>
                    <a:bodyPr/>
                    <a:lstStyle/>
                    <a:p>
                      <a:pPr algn="r" rtl="0" fontAlgn="b"/>
                      <a:r>
                        <a:rPr lang="en-IN" sz="1200" dirty="0">
                          <a:solidFill>
                            <a:schemeClr val="tx1"/>
                          </a:solidFill>
                          <a:effectLst/>
                          <a:latin typeface="Times New Roman" panose="02020603050405020304" pitchFamily="18" charset="0"/>
                          <a:cs typeface="Times New Roman" panose="02020603050405020304" pitchFamily="18" charset="0"/>
                        </a:rPr>
                        <a:t>45 (38.5%)</a:t>
                      </a:r>
                    </a:p>
                  </a:txBody>
                  <a:tcPr marL="28575" marR="28575" marT="19050" marB="19050" anchor="b">
                    <a:solidFill>
                      <a:srgbClr val="FFCCF8"/>
                    </a:solidFill>
                  </a:tcPr>
                </a:tc>
                <a:extLst>
                  <a:ext uri="{0D108BD9-81ED-4DB2-BD59-A6C34878D82A}">
                    <a16:rowId xmlns:a16="http://schemas.microsoft.com/office/drawing/2014/main" val="3499545153"/>
                  </a:ext>
                </a:extLst>
              </a:tr>
              <a:tr h="498853">
                <a:tc>
                  <a:txBody>
                    <a:bodyPr/>
                    <a:lstStyle/>
                    <a:p>
                      <a:pPr algn="ctr" rtl="0" fontAlgn="b"/>
                      <a:r>
                        <a:rPr lang="en-IN" sz="1200" dirty="0">
                          <a:solidFill>
                            <a:schemeClr val="tx1"/>
                          </a:solidFill>
                          <a:effectLst/>
                          <a:latin typeface="Times New Roman" panose="02020603050405020304" pitchFamily="18" charset="0"/>
                          <a:cs typeface="Times New Roman" panose="02020603050405020304" pitchFamily="18" charset="0"/>
                        </a:rPr>
                        <a:t>Concerned to use</a:t>
                      </a:r>
                    </a:p>
                  </a:txBody>
                  <a:tcPr marL="28575" marR="28575" marT="19050" marB="19050" anchor="b">
                    <a:solidFill>
                      <a:srgbClr val="CC82BA"/>
                    </a:solidFill>
                  </a:tcPr>
                </a:tc>
                <a:tc>
                  <a:txBody>
                    <a:bodyPr/>
                    <a:lstStyle/>
                    <a:p>
                      <a:pPr algn="r" rtl="0" fontAlgn="b"/>
                      <a:r>
                        <a:rPr lang="en-IN" sz="1200" dirty="0">
                          <a:solidFill>
                            <a:schemeClr val="tx1"/>
                          </a:solidFill>
                          <a:effectLst/>
                          <a:latin typeface="Times New Roman" panose="02020603050405020304" pitchFamily="18" charset="0"/>
                          <a:cs typeface="Times New Roman" panose="02020603050405020304" pitchFamily="18" charset="0"/>
                        </a:rPr>
                        <a:t>89 (76%)</a:t>
                      </a:r>
                    </a:p>
                  </a:txBody>
                  <a:tcPr marL="28575" marR="28575" marT="19050" marB="19050" anchor="b">
                    <a:solidFill>
                      <a:srgbClr val="FFCCF8"/>
                    </a:solidFill>
                  </a:tcPr>
                </a:tc>
                <a:extLst>
                  <a:ext uri="{0D108BD9-81ED-4DB2-BD59-A6C34878D82A}">
                    <a16:rowId xmlns:a16="http://schemas.microsoft.com/office/drawing/2014/main" val="8864213"/>
                  </a:ext>
                </a:extLst>
              </a:tr>
              <a:tr h="498853">
                <a:tc>
                  <a:txBody>
                    <a:bodyPr/>
                    <a:lstStyle/>
                    <a:p>
                      <a:pPr algn="ctr" rtl="0" fontAlgn="b"/>
                      <a:r>
                        <a:rPr lang="en-IN" sz="1200" dirty="0">
                          <a:solidFill>
                            <a:schemeClr val="tx1"/>
                          </a:solidFill>
                          <a:effectLst/>
                          <a:latin typeface="Times New Roman" panose="02020603050405020304" pitchFamily="18" charset="0"/>
                          <a:cs typeface="Times New Roman" panose="02020603050405020304" pitchFamily="18" charset="0"/>
                        </a:rPr>
                        <a:t>Ethical concerns</a:t>
                      </a:r>
                    </a:p>
                  </a:txBody>
                  <a:tcPr marL="28575" marR="28575" marT="19050" marB="19050" anchor="b">
                    <a:solidFill>
                      <a:srgbClr val="CC82BA"/>
                    </a:solidFill>
                  </a:tcPr>
                </a:tc>
                <a:tc>
                  <a:txBody>
                    <a:bodyPr/>
                    <a:lstStyle/>
                    <a:p>
                      <a:pPr algn="r" rtl="0" fontAlgn="b"/>
                      <a:r>
                        <a:rPr lang="en-IN" sz="1200" dirty="0">
                          <a:solidFill>
                            <a:schemeClr val="tx1"/>
                          </a:solidFill>
                          <a:effectLst/>
                          <a:latin typeface="Times New Roman" panose="02020603050405020304" pitchFamily="18" charset="0"/>
                          <a:cs typeface="Times New Roman" panose="02020603050405020304" pitchFamily="18" charset="0"/>
                        </a:rPr>
                        <a:t>66 (56.4%)</a:t>
                      </a:r>
                    </a:p>
                  </a:txBody>
                  <a:tcPr marL="28575" marR="28575" marT="19050" marB="19050" anchor="b">
                    <a:solidFill>
                      <a:srgbClr val="FFCCF8"/>
                    </a:solidFill>
                  </a:tcPr>
                </a:tc>
                <a:extLst>
                  <a:ext uri="{0D108BD9-81ED-4DB2-BD59-A6C34878D82A}">
                    <a16:rowId xmlns:a16="http://schemas.microsoft.com/office/drawing/2014/main" val="3113955683"/>
                  </a:ext>
                </a:extLst>
              </a:tr>
              <a:tr h="498853">
                <a:tc>
                  <a:txBody>
                    <a:bodyPr/>
                    <a:lstStyle/>
                    <a:p>
                      <a:pPr rtl="0" fontAlgn="b"/>
                      <a:endParaRPr lang="en-IN" dirty="0">
                        <a:effectLst/>
                        <a:latin typeface="Times New Roman" panose="02020603050405020304" pitchFamily="18" charset="0"/>
                        <a:cs typeface="Times New Roman" panose="02020603050405020304" pitchFamily="18" charset="0"/>
                      </a:endParaRPr>
                    </a:p>
                  </a:txBody>
                  <a:tcPr marL="28575" marR="28575" marT="19050" marB="19050" anchor="b">
                    <a:solidFill>
                      <a:srgbClr val="CC82BA"/>
                    </a:solidFill>
                  </a:tcPr>
                </a:tc>
                <a:tc>
                  <a:txBody>
                    <a:bodyPr/>
                    <a:lstStyle/>
                    <a:p>
                      <a:pPr algn="r" rtl="0" fontAlgn="b"/>
                      <a:r>
                        <a:rPr lang="en-IN" sz="1200" b="1" dirty="0">
                          <a:effectLst/>
                          <a:latin typeface="Times New Roman" panose="02020603050405020304" pitchFamily="18" charset="0"/>
                          <a:cs typeface="Times New Roman" panose="02020603050405020304" pitchFamily="18" charset="0"/>
                        </a:rPr>
                        <a:t>N=117</a:t>
                      </a:r>
                    </a:p>
                  </a:txBody>
                  <a:tcPr marL="28575" marR="28575" marT="19050" marB="19050" anchor="b">
                    <a:solidFill>
                      <a:srgbClr val="CC82BA"/>
                    </a:solidFill>
                  </a:tcPr>
                </a:tc>
                <a:extLst>
                  <a:ext uri="{0D108BD9-81ED-4DB2-BD59-A6C34878D82A}">
                    <a16:rowId xmlns:a16="http://schemas.microsoft.com/office/drawing/2014/main" val="303662530"/>
                  </a:ext>
                </a:extLst>
              </a:tr>
            </a:tbl>
          </a:graphicData>
        </a:graphic>
      </p:graphicFrame>
      <p:pic>
        <p:nvPicPr>
          <p:cNvPr id="10" name="Picture 9">
            <a:extLst>
              <a:ext uri="{FF2B5EF4-FFF2-40B4-BE49-F238E27FC236}">
                <a16:creationId xmlns:a16="http://schemas.microsoft.com/office/drawing/2014/main" id="{8D5E34B1-D02C-6875-0AEC-F62254839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901370" cy="894973"/>
          </a:xfrm>
          <a:prstGeom prst="rect">
            <a:avLst/>
          </a:prstGeom>
        </p:spPr>
      </p:pic>
      <p:sp>
        <p:nvSpPr>
          <p:cNvPr id="13" name="Title 1">
            <a:extLst>
              <a:ext uri="{FF2B5EF4-FFF2-40B4-BE49-F238E27FC236}">
                <a16:creationId xmlns:a16="http://schemas.microsoft.com/office/drawing/2014/main" id="{84259E1E-674C-BC91-102A-DD58EFD3992C}"/>
              </a:ext>
            </a:extLst>
          </p:cNvPr>
          <p:cNvSpPr txBox="1">
            <a:spLocks/>
          </p:cNvSpPr>
          <p:nvPr/>
        </p:nvSpPr>
        <p:spPr>
          <a:xfrm>
            <a:off x="2726208" y="177721"/>
            <a:ext cx="6560588" cy="97164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u="sng" dirty="0">
                <a:solidFill>
                  <a:schemeClr val="tx2"/>
                </a:solidFill>
                <a:latin typeface="Times New Roman" panose="02020603050405020304" pitchFamily="18" charset="0"/>
                <a:cs typeface="Times New Roman" panose="02020603050405020304" pitchFamily="18" charset="0"/>
              </a:rPr>
              <a:t>Results </a:t>
            </a:r>
          </a:p>
          <a:p>
            <a:pPr algn="ctr"/>
            <a:endParaRPr lang="en-GB" sz="2800" dirty="0">
              <a:solidFill>
                <a:schemeClr val="tx2"/>
              </a:solidFill>
              <a:latin typeface="Times New Roman" panose="02020603050405020304" pitchFamily="18" charset="0"/>
              <a:cs typeface="Times New Roman" panose="02020603050405020304" pitchFamily="18" charset="0"/>
            </a:endParaRPr>
          </a:p>
          <a:p>
            <a:pPr algn="ctr"/>
            <a:r>
              <a:rPr lang="en-GB" sz="2800" dirty="0">
                <a:solidFill>
                  <a:schemeClr val="tx2"/>
                </a:solidFill>
                <a:latin typeface="Times New Roman" panose="02020603050405020304" pitchFamily="18" charset="0"/>
                <a:cs typeface="Times New Roman" panose="02020603050405020304" pitchFamily="18" charset="0"/>
              </a:rPr>
              <a:t>(Perception towards use of AI)</a:t>
            </a:r>
            <a:endParaRPr lang="en-US" sz="2800" dirty="0">
              <a:solidFill>
                <a:schemeClr val="tx2"/>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058FE577-1C71-CB0A-39B8-43BB2C9115B2}"/>
              </a:ext>
            </a:extLst>
          </p:cNvPr>
          <p:cNvCxnSpPr>
            <a:cxnSpLocks/>
          </p:cNvCxnSpPr>
          <p:nvPr/>
        </p:nvCxnSpPr>
        <p:spPr>
          <a:xfrm>
            <a:off x="0" y="1335634"/>
            <a:ext cx="12192000" cy="0"/>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BE70E17-49F6-B2BA-2E9E-318058FC75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8992" y="1950604"/>
            <a:ext cx="6539062" cy="4035983"/>
          </a:xfrm>
          <a:prstGeom prst="rect">
            <a:avLst/>
          </a:prstGeom>
          <a:noFill/>
          <a:ln>
            <a:solidFill>
              <a:schemeClr val="tx1"/>
            </a:solidFill>
          </a:ln>
        </p:spPr>
      </p:pic>
    </p:spTree>
    <p:extLst>
      <p:ext uri="{BB962C8B-B14F-4D97-AF65-F5344CB8AC3E}">
        <p14:creationId xmlns:p14="http://schemas.microsoft.com/office/powerpoint/2010/main" val="457492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3428</TotalTime>
  <Words>2074</Words>
  <Application>Microsoft Macintosh PowerPoint</Application>
  <PresentationFormat>Widescreen</PresentationFormat>
  <Paragraphs>286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Symbol</vt:lpstr>
      <vt:lpstr>Times New Roman</vt:lpstr>
      <vt:lpstr>office theme</vt:lpstr>
      <vt:lpstr>Healthcare workers perception about the use of AI based applications to detect TB infection.</vt:lpstr>
      <vt:lpstr>Mentor Approval</vt:lpstr>
      <vt:lpstr>Introduction</vt:lpstr>
      <vt:lpstr>Rationale </vt:lpstr>
      <vt:lpstr>Objectives </vt:lpstr>
      <vt:lpstr>Research Question </vt:lpstr>
      <vt:lpstr>Methodology </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Discussion</vt:lpstr>
      <vt:lpstr>Conclusion</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Swadhapriya Das Chaudhuri</cp:lastModifiedBy>
  <cp:revision>172</cp:revision>
  <dcterms:created xsi:type="dcterms:W3CDTF">2023-05-25T16:18:14Z</dcterms:created>
  <dcterms:modified xsi:type="dcterms:W3CDTF">2023-06-18T19:46:46Z</dcterms:modified>
</cp:coreProperties>
</file>