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ppt/charts/style1.xml" ContentType="application/vnd.ms-office.chartstyle+xml"/>
  <Override PartName="/ppt/charts/colors1.xml" ContentType="application/vnd.ms-office.chartcolorstyle+xml"/>
  <Override PartName="/ppt/charts/chart4.xml" ContentType="application/vnd.openxmlformats-officedocument.drawingml.chart+xml"/>
  <Override PartName="/ppt/charts/style2.xml" ContentType="application/vnd.ms-office.chartstyle+xml"/>
  <Override PartName="/ppt/charts/colors2.xml" ContentType="application/vnd.ms-office.chartcolorstyl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730" r:id="rId1"/>
  </p:sldMasterIdLst>
  <p:notesMasterIdLst>
    <p:notesMasterId r:id="rId19"/>
  </p:notesMasterIdLst>
  <p:sldIdLst>
    <p:sldId id="256" r:id="rId2"/>
    <p:sldId id="257" r:id="rId3"/>
    <p:sldId id="258" r:id="rId4"/>
    <p:sldId id="271" r:id="rId5"/>
    <p:sldId id="259" r:id="rId6"/>
    <p:sldId id="260" r:id="rId7"/>
    <p:sldId id="261" r:id="rId8"/>
    <p:sldId id="262" r:id="rId9"/>
    <p:sldId id="264" r:id="rId10"/>
    <p:sldId id="272" r:id="rId11"/>
    <p:sldId id="273" r:id="rId12"/>
    <p:sldId id="274" r:id="rId13"/>
    <p:sldId id="266" r:id="rId14"/>
    <p:sldId id="267" r:id="rId15"/>
    <p:sldId id="268" r:id="rId16"/>
    <p:sldId id="269" r:id="rId17"/>
    <p:sldId id="270" r:id="rId1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37CE84F3-28C3-443E-9E96-99CF82512B78}" styleName="深色样式 1 - 强调 2">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2"/>
          </a:solidFill>
        </a:fill>
      </a:tcStyle>
    </a:wholeTbl>
    <a:band1H>
      <a:tcStyle>
        <a:tcBdr/>
        <a:fill>
          <a:solidFill>
            <a:schemeClr val="accent2">
              <a:shade val="60000"/>
            </a:schemeClr>
          </a:solidFill>
        </a:fill>
      </a:tcStyle>
    </a:band1H>
    <a:band1V>
      <a:tcStyle>
        <a:tcBdr/>
        <a:fill>
          <a:solidFill>
            <a:schemeClr val="accent2">
              <a:shade val="60000"/>
            </a:schemeClr>
          </a:solidFill>
        </a:fill>
      </a:tcStyle>
    </a:band1V>
    <a:lastCol>
      <a:tcTxStyle b="on"/>
      <a:tcStyle>
        <a:tcBdr>
          <a:left>
            <a:ln w="25400" cmpd="sng">
              <a:solidFill>
                <a:schemeClr val="lt1"/>
              </a:solidFill>
            </a:ln>
          </a:left>
        </a:tcBdr>
        <a:fill>
          <a:solidFill>
            <a:schemeClr val="accent2">
              <a:shade val="60000"/>
            </a:schemeClr>
          </a:solidFill>
        </a:fill>
      </a:tcStyle>
    </a:lastCol>
    <a:firstCol>
      <a:tcTxStyle b="on"/>
      <a:tcStyle>
        <a:tcBdr>
          <a:right>
            <a:ln w="25400" cmpd="sng">
              <a:solidFill>
                <a:schemeClr val="lt1"/>
              </a:solidFill>
            </a:ln>
          </a:right>
        </a:tcBdr>
        <a:fill>
          <a:solidFill>
            <a:schemeClr val="accent2">
              <a:shade val="60000"/>
            </a:schemeClr>
          </a:solidFill>
        </a:fill>
      </a:tcStyle>
    </a:firstCol>
    <a:lastRow>
      <a:tcTxStyle b="on"/>
      <a:tcStyle>
        <a:tcBdr>
          <a:top>
            <a:ln w="25400" cmpd="sng">
              <a:solidFill>
                <a:schemeClr val="lt1"/>
              </a:solidFill>
            </a:ln>
          </a:top>
        </a:tcBdr>
        <a:fill>
          <a:solidFill>
            <a:schemeClr val="accent2">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4C3C2611-4C71-4FC5-86AE-919BDF0F9419}" styleName="">
    <a:wholeTbl>
      <a:tcTxStyle>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DD4EA"/>
          </a:solidFill>
        </a:fill>
      </a:tcStyle>
    </a:wholeTbl>
    <a:band2H>
      <a:tcTxStyle/>
      <a:tcStyle>
        <a:tcBdr/>
        <a:fill>
          <a:solidFill>
            <a:srgbClr val="E8EBF5"/>
          </a:solidFill>
        </a:fill>
      </a:tcStyle>
    </a:band2H>
    <a:firstCol>
      <a:tcTxStyle b="on">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3" d="100"/>
          <a:sy n="83" d="100"/>
        </p:scale>
        <p:origin x="408" y="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charts/_rels/chart1.xml.rels><?xml version="1.0" encoding="UTF-8" standalone="yes"?>
<Relationships xmlns="http://schemas.openxmlformats.org/package/2006/relationships"><Relationship Id="rId1" Type="http://schemas.openxmlformats.org/officeDocument/2006/relationships/oleObject" Target="file:///D:\JUNE\11.06.2023\Dissertation%20topic%20(rework)\Proposed%20Data%20Analysis.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D:\JUNE\11.06.2023\Dissertation%20topic%20(rework)\Proposed%20Data%20Analysis.xlsx" TargetMode="External"/></Relationships>
</file>

<file path=ppt/charts/_rels/chart3.xml.rels><?xml version="1.0" encoding="UTF-8" standalone="yes"?>
<Relationships xmlns="http://schemas.openxmlformats.org/package/2006/relationships"><Relationship Id="rId3" Type="http://schemas.openxmlformats.org/officeDocument/2006/relationships/oleObject" Target="file:///D:\FREELANCING\SRISTI%20BISWAS\19\Sristi%20Biswas_Proposed%20Data%20Analysis.xlsx" TargetMode="External"/><Relationship Id="rId2" Type="http://schemas.microsoft.com/office/2011/relationships/chartColorStyle" Target="colors1.xml"/><Relationship Id="rId1" Type="http://schemas.microsoft.com/office/2011/relationships/chartStyle" Target="style1.xml"/></Relationships>
</file>

<file path=ppt/charts/_rels/chart4.xml.rels><?xml version="1.0" encoding="UTF-8" standalone="yes"?>
<Relationships xmlns="http://schemas.openxmlformats.org/package/2006/relationships"><Relationship Id="rId3" Type="http://schemas.openxmlformats.org/officeDocument/2006/relationships/oleObject" Target="file:///D:\FREELANCING\SRISTI%20BISWAS\19\Sristi%20Biswas_Proposed%20Data%20Analysis.xlsx" TargetMode="External"/><Relationship Id="rId2" Type="http://schemas.microsoft.com/office/2011/relationships/chartColorStyle" Target="colors2.xml"/><Relationship Id="rId1" Type="http://schemas.microsoft.com/office/2011/relationships/chartStyle" Target="style2.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42"/>
    </mc:Choice>
    <mc:Fallback>
      <c:style val="42"/>
    </mc:Fallback>
  </mc:AlternateContent>
  <c:chart>
    <c:title>
      <c:tx>
        <c:rich>
          <a:bodyPr/>
          <a:lstStyle/>
          <a:p>
            <a:pPr>
              <a:defRPr/>
            </a:pPr>
            <a:r>
              <a:rPr lang="en-US"/>
              <a:t>Gender</a:t>
            </a:r>
          </a:p>
        </c:rich>
      </c:tx>
      <c:overlay val="0"/>
    </c:title>
    <c:autoTitleDeleted val="0"/>
    <c:view3D>
      <c:rotX val="30"/>
      <c:rotY val="0"/>
      <c:rAngAx val="0"/>
    </c:view3D>
    <c:floor>
      <c:thickness val="0"/>
    </c:floor>
    <c:sideWall>
      <c:thickness val="0"/>
    </c:sideWall>
    <c:backWall>
      <c:thickness val="0"/>
    </c:backWall>
    <c:plotArea>
      <c:layout/>
      <c:pie3DChart>
        <c:varyColors val="1"/>
        <c:ser>
          <c:idx val="0"/>
          <c:order val="0"/>
          <c:tx>
            <c:strRef>
              <c:f>Sheet1!$D$2</c:f>
              <c:strCache>
                <c:ptCount val="1"/>
                <c:pt idx="0">
                  <c:v>Percentage (%)</c:v>
                </c:pt>
              </c:strCache>
            </c:strRef>
          </c:tx>
          <c:dLbls>
            <c:spPr>
              <a:noFill/>
              <a:ln>
                <a:noFill/>
              </a:ln>
              <a:effectLst/>
            </c:spPr>
            <c:showLegendKey val="0"/>
            <c:showVal val="1"/>
            <c:showCatName val="0"/>
            <c:showSerName val="0"/>
            <c:showPercent val="0"/>
            <c:showBubbleSize val="0"/>
            <c:showLeaderLines val="1"/>
            <c:extLst>
              <c:ext xmlns:c15="http://schemas.microsoft.com/office/drawing/2012/chart" uri="{CE6537A1-D6FC-4f65-9D91-7224C49458BB}"/>
            </c:extLst>
          </c:dLbls>
          <c:cat>
            <c:strRef>
              <c:f>Sheet1!$A$3:$A$5</c:f>
              <c:strCache>
                <c:ptCount val="3"/>
                <c:pt idx="0">
                  <c:v>Male</c:v>
                </c:pt>
                <c:pt idx="1">
                  <c:v>Female</c:v>
                </c:pt>
                <c:pt idx="2">
                  <c:v>Prefer not to say</c:v>
                </c:pt>
              </c:strCache>
            </c:strRef>
          </c:cat>
          <c:val>
            <c:numRef>
              <c:f>Sheet1!$D$3:$D$5</c:f>
              <c:numCache>
                <c:formatCode>0.00</c:formatCode>
                <c:ptCount val="3"/>
                <c:pt idx="0">
                  <c:v>57.142857142857139</c:v>
                </c:pt>
                <c:pt idx="1">
                  <c:v>35.714285714285715</c:v>
                </c:pt>
                <c:pt idx="2">
                  <c:v>7.1428571428571415</c:v>
                </c:pt>
              </c:numCache>
            </c:numRef>
          </c:val>
          <c:extLst>
            <c:ext xmlns:c16="http://schemas.microsoft.com/office/drawing/2014/chart" uri="{C3380CC4-5D6E-409C-BE32-E72D297353CC}">
              <c16:uniqueId val="{00000000-11F6-4328-92BC-960CD4C2A3DF}"/>
            </c:ext>
          </c:extLst>
        </c:ser>
        <c:dLbls>
          <c:showLegendKey val="0"/>
          <c:showVal val="0"/>
          <c:showCatName val="0"/>
          <c:showSerName val="0"/>
          <c:showPercent val="0"/>
          <c:showBubbleSize val="0"/>
          <c:showLeaderLines val="1"/>
        </c:dLbls>
      </c:pie3DChart>
    </c:plotArea>
    <c:legend>
      <c:legendPos val="r"/>
      <c:overlay val="0"/>
    </c:legend>
    <c:plotVisOnly val="1"/>
    <c:dispBlanksAs val="gap"/>
    <c:showDLblsOverMax val="0"/>
  </c:chart>
  <c:spPr>
    <a:ln>
      <a:solidFill>
        <a:schemeClr val="tx1"/>
      </a:solidFill>
    </a:ln>
  </c:sp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42"/>
    </mc:Choice>
    <mc:Fallback>
      <c:style val="42"/>
    </mc:Fallback>
  </mc:AlternateContent>
  <c:chart>
    <c:autoTitleDeleted val="0"/>
    <c:view3D>
      <c:rotX val="15"/>
      <c:rotY val="20"/>
      <c:rAngAx val="1"/>
    </c:view3D>
    <c:floor>
      <c:thickness val="0"/>
    </c:floor>
    <c:sideWall>
      <c:thickness val="0"/>
    </c:sideWall>
    <c:backWall>
      <c:thickness val="0"/>
    </c:backWall>
    <c:plotArea>
      <c:layout/>
      <c:bar3DChart>
        <c:barDir val="bar"/>
        <c:grouping val="clustered"/>
        <c:varyColors val="0"/>
        <c:ser>
          <c:idx val="0"/>
          <c:order val="0"/>
          <c:tx>
            <c:strRef>
              <c:f>Sheet1!$B$17</c:f>
              <c:strCache>
                <c:ptCount val="1"/>
                <c:pt idx="0">
                  <c:v>Total Respondents</c:v>
                </c:pt>
              </c:strCache>
            </c:strRef>
          </c:tx>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Sheet1!$A$18:$A$22</c:f>
              <c:strCache>
                <c:ptCount val="5"/>
                <c:pt idx="0">
                  <c:v>Strongly Agree</c:v>
                </c:pt>
                <c:pt idx="1">
                  <c:v>Agree</c:v>
                </c:pt>
                <c:pt idx="2">
                  <c:v>Neutral</c:v>
                </c:pt>
                <c:pt idx="3">
                  <c:v>Disagree</c:v>
                </c:pt>
                <c:pt idx="4">
                  <c:v>Strongly Disagree</c:v>
                </c:pt>
              </c:strCache>
            </c:strRef>
          </c:cat>
          <c:val>
            <c:numRef>
              <c:f>Sheet1!$B$18:$B$22</c:f>
              <c:numCache>
                <c:formatCode>General</c:formatCode>
                <c:ptCount val="5"/>
                <c:pt idx="0">
                  <c:v>70</c:v>
                </c:pt>
                <c:pt idx="1">
                  <c:v>70</c:v>
                </c:pt>
                <c:pt idx="2">
                  <c:v>70</c:v>
                </c:pt>
                <c:pt idx="3">
                  <c:v>70</c:v>
                </c:pt>
                <c:pt idx="4">
                  <c:v>70</c:v>
                </c:pt>
              </c:numCache>
            </c:numRef>
          </c:val>
          <c:extLst>
            <c:ext xmlns:c16="http://schemas.microsoft.com/office/drawing/2014/chart" uri="{C3380CC4-5D6E-409C-BE32-E72D297353CC}">
              <c16:uniqueId val="{00000000-FD60-4F8B-B3C4-D34CF8227651}"/>
            </c:ext>
          </c:extLst>
        </c:ser>
        <c:ser>
          <c:idx val="1"/>
          <c:order val="1"/>
          <c:tx>
            <c:strRef>
              <c:f>Sheet1!$C$17</c:f>
              <c:strCache>
                <c:ptCount val="1"/>
                <c:pt idx="0">
                  <c:v>Responses Received</c:v>
                </c:pt>
              </c:strCache>
            </c:strRef>
          </c:tx>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Sheet1!$A$18:$A$22</c:f>
              <c:strCache>
                <c:ptCount val="5"/>
                <c:pt idx="0">
                  <c:v>Strongly Agree</c:v>
                </c:pt>
                <c:pt idx="1">
                  <c:v>Agree</c:v>
                </c:pt>
                <c:pt idx="2">
                  <c:v>Neutral</c:v>
                </c:pt>
                <c:pt idx="3">
                  <c:v>Disagree</c:v>
                </c:pt>
                <c:pt idx="4">
                  <c:v>Strongly Disagree</c:v>
                </c:pt>
              </c:strCache>
            </c:strRef>
          </c:cat>
          <c:val>
            <c:numRef>
              <c:f>Sheet1!$C$18:$C$22</c:f>
              <c:numCache>
                <c:formatCode>General</c:formatCode>
                <c:ptCount val="5"/>
                <c:pt idx="0">
                  <c:v>35</c:v>
                </c:pt>
                <c:pt idx="1">
                  <c:v>25</c:v>
                </c:pt>
                <c:pt idx="2">
                  <c:v>2</c:v>
                </c:pt>
                <c:pt idx="3">
                  <c:v>5</c:v>
                </c:pt>
                <c:pt idx="4">
                  <c:v>3</c:v>
                </c:pt>
              </c:numCache>
            </c:numRef>
          </c:val>
          <c:extLst>
            <c:ext xmlns:c16="http://schemas.microsoft.com/office/drawing/2014/chart" uri="{C3380CC4-5D6E-409C-BE32-E72D297353CC}">
              <c16:uniqueId val="{00000001-FD60-4F8B-B3C4-D34CF8227651}"/>
            </c:ext>
          </c:extLst>
        </c:ser>
        <c:ser>
          <c:idx val="2"/>
          <c:order val="2"/>
          <c:tx>
            <c:strRef>
              <c:f>Sheet1!$D$17</c:f>
              <c:strCache>
                <c:ptCount val="1"/>
                <c:pt idx="0">
                  <c:v>Percentage (%)</c:v>
                </c:pt>
              </c:strCache>
            </c:strRef>
          </c:tx>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Sheet1!$A$18:$A$22</c:f>
              <c:strCache>
                <c:ptCount val="5"/>
                <c:pt idx="0">
                  <c:v>Strongly Agree</c:v>
                </c:pt>
                <c:pt idx="1">
                  <c:v>Agree</c:v>
                </c:pt>
                <c:pt idx="2">
                  <c:v>Neutral</c:v>
                </c:pt>
                <c:pt idx="3">
                  <c:v>Disagree</c:v>
                </c:pt>
                <c:pt idx="4">
                  <c:v>Strongly Disagree</c:v>
                </c:pt>
              </c:strCache>
            </c:strRef>
          </c:cat>
          <c:val>
            <c:numRef>
              <c:f>Sheet1!$D$18:$D$22</c:f>
              <c:numCache>
                <c:formatCode>0.00</c:formatCode>
                <c:ptCount val="5"/>
                <c:pt idx="0" formatCode="General">
                  <c:v>50</c:v>
                </c:pt>
                <c:pt idx="1">
                  <c:v>35.714285714285715</c:v>
                </c:pt>
                <c:pt idx="2">
                  <c:v>2.8571428571428572</c:v>
                </c:pt>
                <c:pt idx="3">
                  <c:v>7.1428571428571415</c:v>
                </c:pt>
                <c:pt idx="4">
                  <c:v>4.2857142857142874</c:v>
                </c:pt>
              </c:numCache>
            </c:numRef>
          </c:val>
          <c:extLst>
            <c:ext xmlns:c16="http://schemas.microsoft.com/office/drawing/2014/chart" uri="{C3380CC4-5D6E-409C-BE32-E72D297353CC}">
              <c16:uniqueId val="{00000002-FD60-4F8B-B3C4-D34CF8227651}"/>
            </c:ext>
          </c:extLst>
        </c:ser>
        <c:dLbls>
          <c:showLegendKey val="0"/>
          <c:showVal val="0"/>
          <c:showCatName val="0"/>
          <c:showSerName val="0"/>
          <c:showPercent val="0"/>
          <c:showBubbleSize val="0"/>
        </c:dLbls>
        <c:gapWidth val="150"/>
        <c:shape val="box"/>
        <c:axId val="111253376"/>
        <c:axId val="111254912"/>
        <c:axId val="0"/>
      </c:bar3DChart>
      <c:catAx>
        <c:axId val="111253376"/>
        <c:scaling>
          <c:orientation val="minMax"/>
        </c:scaling>
        <c:delete val="0"/>
        <c:axPos val="l"/>
        <c:numFmt formatCode="General" sourceLinked="0"/>
        <c:majorTickMark val="out"/>
        <c:minorTickMark val="none"/>
        <c:tickLblPos val="nextTo"/>
        <c:crossAx val="111254912"/>
        <c:crosses val="autoZero"/>
        <c:auto val="1"/>
        <c:lblAlgn val="ctr"/>
        <c:lblOffset val="100"/>
        <c:noMultiLvlLbl val="0"/>
      </c:catAx>
      <c:valAx>
        <c:axId val="111254912"/>
        <c:scaling>
          <c:orientation val="minMax"/>
        </c:scaling>
        <c:delete val="0"/>
        <c:axPos val="b"/>
        <c:majorGridlines/>
        <c:numFmt formatCode="General" sourceLinked="1"/>
        <c:majorTickMark val="out"/>
        <c:minorTickMark val="none"/>
        <c:tickLblPos val="nextTo"/>
        <c:crossAx val="111253376"/>
        <c:crosses val="autoZero"/>
        <c:crossBetween val="between"/>
      </c:valAx>
    </c:plotArea>
    <c:legend>
      <c:legendPos val="r"/>
      <c:overlay val="0"/>
    </c:legend>
    <c:plotVisOnly val="1"/>
    <c:dispBlanksAs val="gap"/>
    <c:showDLblsOverMax val="0"/>
  </c:chart>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600" b="1" i="0" u="none" strike="noStrike" kern="1200" spc="100" baseline="0">
                <a:solidFill>
                  <a:schemeClr val="lt1">
                    <a:lumMod val="95000"/>
                  </a:schemeClr>
                </a:solidFill>
                <a:effectLst>
                  <a:outerShdw blurRad="50800" dist="38100" dir="5400000" algn="t" rotWithShape="0">
                    <a:prstClr val="black">
                      <a:alpha val="40000"/>
                    </a:prstClr>
                  </a:outerShdw>
                </a:effectLst>
                <a:latin typeface="+mn-lt"/>
                <a:ea typeface="+mn-ea"/>
                <a:cs typeface="+mn-cs"/>
              </a:defRPr>
            </a:pPr>
            <a:r>
              <a:rPr lang="en-IN"/>
              <a:t>Age</a:t>
            </a:r>
          </a:p>
        </c:rich>
      </c:tx>
      <c:overlay val="0"/>
      <c:spPr>
        <a:noFill/>
        <a:ln>
          <a:noFill/>
        </a:ln>
        <a:effectLst/>
      </c:spPr>
      <c:txPr>
        <a:bodyPr rot="0" spcFirstLastPara="1" vertOverflow="ellipsis" vert="horz" wrap="square" anchor="ctr" anchorCtr="1"/>
        <a:lstStyle/>
        <a:p>
          <a:pPr>
            <a:defRPr sz="1600" b="1" i="0" u="none" strike="noStrike" kern="1200" spc="100" baseline="0">
              <a:solidFill>
                <a:schemeClr val="lt1">
                  <a:lumMod val="95000"/>
                </a:schemeClr>
              </a:solidFill>
              <a:effectLst>
                <a:outerShdw blurRad="50800" dist="38100" dir="5400000" algn="t" rotWithShape="0">
                  <a:prstClr val="black">
                    <a:alpha val="40000"/>
                  </a:prstClr>
                </a:outerShdw>
              </a:effectLst>
              <a:latin typeface="+mn-lt"/>
              <a:ea typeface="+mn-ea"/>
              <a:cs typeface="+mn-cs"/>
            </a:defRPr>
          </a:pPr>
          <a:endParaRPr lang="en-US"/>
        </a:p>
      </c:txPr>
    </c:title>
    <c:autoTitleDeleted val="0"/>
    <c:view3D>
      <c:rotX val="30"/>
      <c:rotY val="0"/>
      <c:depthPercent val="100"/>
      <c:rAngAx val="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pie3DChart>
        <c:varyColors val="1"/>
        <c:ser>
          <c:idx val="0"/>
          <c:order val="0"/>
          <c:dPt>
            <c:idx val="0"/>
            <c:bubble3D val="0"/>
            <c:spPr>
              <a:gradFill rotWithShape="1">
                <a:gsLst>
                  <a:gs pos="0">
                    <a:schemeClr val="accent6">
                      <a:shade val="51000"/>
                      <a:satMod val="130000"/>
                    </a:schemeClr>
                  </a:gs>
                  <a:gs pos="80000">
                    <a:schemeClr val="accent6">
                      <a:shade val="93000"/>
                      <a:satMod val="130000"/>
                    </a:schemeClr>
                  </a:gs>
                  <a:gs pos="100000">
                    <a:schemeClr val="accent6">
                      <a:shade val="94000"/>
                      <a:satMod val="135000"/>
                    </a:schemeClr>
                  </a:gs>
                </a:gsLst>
                <a:lin ang="54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extLst>
              <c:ext xmlns:c16="http://schemas.microsoft.com/office/drawing/2014/chart" uri="{C3380CC4-5D6E-409C-BE32-E72D297353CC}">
                <c16:uniqueId val="{00000001-1D69-4CAB-A30E-883A7AB917F8}"/>
              </c:ext>
            </c:extLst>
          </c:dPt>
          <c:dPt>
            <c:idx val="1"/>
            <c:bubble3D val="0"/>
            <c:spPr>
              <a:gradFill rotWithShape="1">
                <a:gsLst>
                  <a:gs pos="0">
                    <a:schemeClr val="accent5">
                      <a:shade val="51000"/>
                      <a:satMod val="130000"/>
                    </a:schemeClr>
                  </a:gs>
                  <a:gs pos="80000">
                    <a:schemeClr val="accent5">
                      <a:shade val="93000"/>
                      <a:satMod val="130000"/>
                    </a:schemeClr>
                  </a:gs>
                  <a:gs pos="100000">
                    <a:schemeClr val="accent5">
                      <a:shade val="94000"/>
                      <a:satMod val="135000"/>
                    </a:schemeClr>
                  </a:gs>
                </a:gsLst>
                <a:lin ang="54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extLst>
              <c:ext xmlns:c16="http://schemas.microsoft.com/office/drawing/2014/chart" uri="{C3380CC4-5D6E-409C-BE32-E72D297353CC}">
                <c16:uniqueId val="{00000003-1D69-4CAB-A30E-883A7AB917F8}"/>
              </c:ext>
            </c:extLst>
          </c:dPt>
          <c:dPt>
            <c:idx val="2"/>
            <c:bubble3D val="0"/>
            <c:spPr>
              <a:gradFill rotWithShape="1">
                <a:gsLst>
                  <a:gs pos="0">
                    <a:schemeClr val="accent4">
                      <a:shade val="51000"/>
                      <a:satMod val="130000"/>
                    </a:schemeClr>
                  </a:gs>
                  <a:gs pos="80000">
                    <a:schemeClr val="accent4">
                      <a:shade val="93000"/>
                      <a:satMod val="130000"/>
                    </a:schemeClr>
                  </a:gs>
                  <a:gs pos="100000">
                    <a:schemeClr val="accent4">
                      <a:shade val="94000"/>
                      <a:satMod val="135000"/>
                    </a:schemeClr>
                  </a:gs>
                </a:gsLst>
                <a:lin ang="54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extLst>
              <c:ext xmlns:c16="http://schemas.microsoft.com/office/drawing/2014/chart" uri="{C3380CC4-5D6E-409C-BE32-E72D297353CC}">
                <c16:uniqueId val="{00000005-1D69-4CAB-A30E-883A7AB917F8}"/>
              </c:ext>
            </c:extLst>
          </c:dPt>
          <c:dPt>
            <c:idx val="3"/>
            <c:bubble3D val="0"/>
            <c:spPr>
              <a:gradFill rotWithShape="1">
                <a:gsLst>
                  <a:gs pos="0">
                    <a:schemeClr val="accent6">
                      <a:lumMod val="60000"/>
                      <a:shade val="51000"/>
                      <a:satMod val="130000"/>
                    </a:schemeClr>
                  </a:gs>
                  <a:gs pos="80000">
                    <a:schemeClr val="accent6">
                      <a:lumMod val="60000"/>
                      <a:shade val="93000"/>
                      <a:satMod val="130000"/>
                    </a:schemeClr>
                  </a:gs>
                  <a:gs pos="100000">
                    <a:schemeClr val="accent6">
                      <a:lumMod val="60000"/>
                      <a:shade val="94000"/>
                      <a:satMod val="135000"/>
                    </a:schemeClr>
                  </a:gs>
                </a:gsLst>
                <a:lin ang="54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extLst>
              <c:ext xmlns:c16="http://schemas.microsoft.com/office/drawing/2014/chart" uri="{C3380CC4-5D6E-409C-BE32-E72D297353CC}">
                <c16:uniqueId val="{00000007-1D69-4CAB-A30E-883A7AB917F8}"/>
              </c:ext>
            </c:extLst>
          </c:dPt>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lt1">
                        <a:lumMod val="85000"/>
                      </a:schemeClr>
                    </a:solidFill>
                    <a:latin typeface="+mn-lt"/>
                    <a:ea typeface="+mn-ea"/>
                    <a:cs typeface="+mn-cs"/>
                  </a:defRPr>
                </a:pPr>
                <a:endParaRPr lang="en-US"/>
              </a:p>
            </c:txPr>
            <c:showLegendKey val="0"/>
            <c:showVal val="0"/>
            <c:showCatName val="0"/>
            <c:showSerName val="0"/>
            <c:showPercent val="1"/>
            <c:showBubbleSize val="0"/>
            <c:showLeaderLines val="1"/>
            <c:leaderLines>
              <c:spPr>
                <a:ln w="9525">
                  <a:solidFill>
                    <a:schemeClr val="lt1">
                      <a:lumMod val="95000"/>
                      <a:alpha val="54000"/>
                    </a:schemeClr>
                  </a:solidFill>
                </a:ln>
                <a:effectLst/>
              </c:spPr>
            </c:leaderLines>
            <c:extLst>
              <c:ext xmlns:c15="http://schemas.microsoft.com/office/drawing/2012/chart" uri="{CE6537A1-D6FC-4f65-9D91-7224C49458BB}"/>
            </c:extLst>
          </c:dLbls>
          <c:cat>
            <c:strRef>
              <c:f>'Question 1'!$A$3:$A$6</c:f>
              <c:strCache>
                <c:ptCount val="4"/>
                <c:pt idx="0">
                  <c:v>18 to 25</c:v>
                </c:pt>
                <c:pt idx="1">
                  <c:v>25 to 35</c:v>
                </c:pt>
                <c:pt idx="2">
                  <c:v> 35 to 50</c:v>
                </c:pt>
                <c:pt idx="3">
                  <c:v>Above 50</c:v>
                </c:pt>
              </c:strCache>
            </c:strRef>
          </c:cat>
          <c:val>
            <c:numRef>
              <c:f>'Question 1'!$D$3:$D$6</c:f>
              <c:numCache>
                <c:formatCode>0</c:formatCode>
                <c:ptCount val="4"/>
                <c:pt idx="0">
                  <c:v>14.285714285714285</c:v>
                </c:pt>
                <c:pt idx="1">
                  <c:v>42.857142857142854</c:v>
                </c:pt>
                <c:pt idx="2">
                  <c:v>14.285714285714285</c:v>
                </c:pt>
                <c:pt idx="3">
                  <c:v>28.571428571428569</c:v>
                </c:pt>
              </c:numCache>
            </c:numRef>
          </c:val>
          <c:extLst>
            <c:ext xmlns:c16="http://schemas.microsoft.com/office/drawing/2014/chart" uri="{C3380CC4-5D6E-409C-BE32-E72D297353CC}">
              <c16:uniqueId val="{00000008-1D69-4CAB-A30E-883A7AB917F8}"/>
            </c:ext>
          </c:extLst>
        </c:ser>
        <c:dLbls>
          <c:showLegendKey val="0"/>
          <c:showVal val="0"/>
          <c:showCatName val="0"/>
          <c:showSerName val="0"/>
          <c:showPercent val="1"/>
          <c:showBubbleSize val="0"/>
          <c:showLeaderLines val="1"/>
        </c:dLbls>
      </c:pie3DChart>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lt1">
                  <a:lumMod val="8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gradFill flip="none" rotWithShape="1">
      <a:gsLst>
        <a:gs pos="0">
          <a:schemeClr val="dk1">
            <a:lumMod val="65000"/>
            <a:lumOff val="35000"/>
          </a:schemeClr>
        </a:gs>
        <a:gs pos="100000">
          <a:schemeClr val="dk1">
            <a:lumMod val="85000"/>
            <a:lumOff val="15000"/>
          </a:schemeClr>
        </a:gs>
      </a:gsLst>
      <a:path path="circle">
        <a:fillToRect l="50000" t="50000" r="50000" b="50000"/>
      </a:path>
      <a:tileRect/>
    </a:gradFill>
    <a:ln>
      <a:noFill/>
    </a:ln>
    <a:effectLst/>
  </c:spPr>
  <c:txPr>
    <a:bodyPr/>
    <a:lstStyle/>
    <a:p>
      <a:pPr>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600" b="1" i="0" u="none" strike="noStrike" kern="1200" spc="100" baseline="0">
                <a:solidFill>
                  <a:schemeClr val="lt1">
                    <a:lumMod val="95000"/>
                  </a:schemeClr>
                </a:solidFill>
                <a:effectLst>
                  <a:outerShdw blurRad="50800" dist="38100" dir="5400000" algn="t" rotWithShape="0">
                    <a:prstClr val="black">
                      <a:alpha val="40000"/>
                    </a:prstClr>
                  </a:outerShdw>
                </a:effectLst>
                <a:latin typeface="+mn-lt"/>
                <a:ea typeface="+mn-ea"/>
                <a:cs typeface="+mn-cs"/>
              </a:defRPr>
            </a:pPr>
            <a:r>
              <a:rPr lang="en-IN"/>
              <a:t>Working Experience</a:t>
            </a:r>
          </a:p>
        </c:rich>
      </c:tx>
      <c:overlay val="0"/>
      <c:spPr>
        <a:noFill/>
        <a:ln>
          <a:noFill/>
        </a:ln>
        <a:effectLst/>
      </c:spPr>
      <c:txPr>
        <a:bodyPr rot="0" spcFirstLastPara="1" vertOverflow="ellipsis" vert="horz" wrap="square" anchor="ctr" anchorCtr="1"/>
        <a:lstStyle/>
        <a:p>
          <a:pPr>
            <a:defRPr sz="1600" b="1" i="0" u="none" strike="noStrike" kern="1200" spc="100" baseline="0">
              <a:solidFill>
                <a:schemeClr val="lt1">
                  <a:lumMod val="95000"/>
                </a:schemeClr>
              </a:solidFill>
              <a:effectLst>
                <a:outerShdw blurRad="50800" dist="38100" dir="5400000" algn="t" rotWithShape="0">
                  <a:prstClr val="black">
                    <a:alpha val="40000"/>
                  </a:prstClr>
                </a:outerShdw>
              </a:effectLst>
              <a:latin typeface="+mn-lt"/>
              <a:ea typeface="+mn-ea"/>
              <a:cs typeface="+mn-cs"/>
            </a:defRPr>
          </a:pPr>
          <a:endParaRPr lang="en-US"/>
        </a:p>
      </c:txPr>
    </c:title>
    <c:autoTitleDeleted val="0"/>
    <c:plotArea>
      <c:layout/>
      <c:pieChart>
        <c:varyColors val="1"/>
        <c:ser>
          <c:idx val="0"/>
          <c:order val="0"/>
          <c:dPt>
            <c:idx val="0"/>
            <c:bubble3D val="0"/>
            <c:spPr>
              <a:gradFill rotWithShape="1">
                <a:gsLst>
                  <a:gs pos="0">
                    <a:schemeClr val="accent1">
                      <a:shade val="51000"/>
                      <a:satMod val="130000"/>
                    </a:schemeClr>
                  </a:gs>
                  <a:gs pos="80000">
                    <a:schemeClr val="accent1">
                      <a:shade val="93000"/>
                      <a:satMod val="130000"/>
                    </a:schemeClr>
                  </a:gs>
                  <a:gs pos="100000">
                    <a:schemeClr val="accent1">
                      <a:shade val="94000"/>
                      <a:satMod val="135000"/>
                    </a:schemeClr>
                  </a:gs>
                </a:gsLst>
                <a:lin ang="54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extLst>
              <c:ext xmlns:c16="http://schemas.microsoft.com/office/drawing/2014/chart" uri="{C3380CC4-5D6E-409C-BE32-E72D297353CC}">
                <c16:uniqueId val="{00000001-F472-443F-8D49-DD9E2173D9AB}"/>
              </c:ext>
            </c:extLst>
          </c:dPt>
          <c:dPt>
            <c:idx val="1"/>
            <c:bubble3D val="0"/>
            <c:spPr>
              <a:gradFill rotWithShape="1">
                <a:gsLst>
                  <a:gs pos="0">
                    <a:schemeClr val="accent3">
                      <a:shade val="51000"/>
                      <a:satMod val="130000"/>
                    </a:schemeClr>
                  </a:gs>
                  <a:gs pos="80000">
                    <a:schemeClr val="accent3">
                      <a:shade val="93000"/>
                      <a:satMod val="130000"/>
                    </a:schemeClr>
                  </a:gs>
                  <a:gs pos="100000">
                    <a:schemeClr val="accent3">
                      <a:shade val="94000"/>
                      <a:satMod val="135000"/>
                    </a:schemeClr>
                  </a:gs>
                </a:gsLst>
                <a:lin ang="54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extLst>
              <c:ext xmlns:c16="http://schemas.microsoft.com/office/drawing/2014/chart" uri="{C3380CC4-5D6E-409C-BE32-E72D297353CC}">
                <c16:uniqueId val="{00000003-F472-443F-8D49-DD9E2173D9AB}"/>
              </c:ext>
            </c:extLst>
          </c:dPt>
          <c:dPt>
            <c:idx val="2"/>
            <c:bubble3D val="0"/>
            <c:spPr>
              <a:gradFill rotWithShape="1">
                <a:gsLst>
                  <a:gs pos="0">
                    <a:schemeClr val="accent5">
                      <a:shade val="51000"/>
                      <a:satMod val="130000"/>
                    </a:schemeClr>
                  </a:gs>
                  <a:gs pos="80000">
                    <a:schemeClr val="accent5">
                      <a:shade val="93000"/>
                      <a:satMod val="130000"/>
                    </a:schemeClr>
                  </a:gs>
                  <a:gs pos="100000">
                    <a:schemeClr val="accent5">
                      <a:shade val="94000"/>
                      <a:satMod val="135000"/>
                    </a:schemeClr>
                  </a:gs>
                </a:gsLst>
                <a:lin ang="54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extLst>
              <c:ext xmlns:c16="http://schemas.microsoft.com/office/drawing/2014/chart" uri="{C3380CC4-5D6E-409C-BE32-E72D297353CC}">
                <c16:uniqueId val="{00000005-F472-443F-8D49-DD9E2173D9AB}"/>
              </c:ext>
            </c:extLst>
          </c:dPt>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lt1">
                        <a:lumMod val="85000"/>
                      </a:schemeClr>
                    </a:solidFill>
                    <a:latin typeface="+mn-lt"/>
                    <a:ea typeface="+mn-ea"/>
                    <a:cs typeface="+mn-cs"/>
                  </a:defRPr>
                </a:pPr>
                <a:endParaRPr lang="en-US"/>
              </a:p>
            </c:txPr>
            <c:showLegendKey val="0"/>
            <c:showVal val="0"/>
            <c:showCatName val="0"/>
            <c:showSerName val="0"/>
            <c:showPercent val="1"/>
            <c:showBubbleSize val="0"/>
            <c:showLeaderLines val="1"/>
            <c:leaderLines>
              <c:spPr>
                <a:ln w="9525">
                  <a:solidFill>
                    <a:schemeClr val="lt1">
                      <a:lumMod val="95000"/>
                      <a:alpha val="54000"/>
                    </a:schemeClr>
                  </a:solidFill>
                </a:ln>
                <a:effectLst/>
              </c:spPr>
            </c:leaderLines>
            <c:extLst>
              <c:ext xmlns:c15="http://schemas.microsoft.com/office/drawing/2012/chart" uri="{CE6537A1-D6FC-4f65-9D91-7224C49458BB}"/>
            </c:extLst>
          </c:dLbls>
          <c:cat>
            <c:strRef>
              <c:f>'Question 3'!$A$3:$A$5</c:f>
              <c:strCache>
                <c:ptCount val="3"/>
                <c:pt idx="0">
                  <c:v>0 to 2 years</c:v>
                </c:pt>
                <c:pt idx="1">
                  <c:v>2 to 4 years</c:v>
                </c:pt>
                <c:pt idx="2">
                  <c:v>Above 4 years</c:v>
                </c:pt>
              </c:strCache>
            </c:strRef>
          </c:cat>
          <c:val>
            <c:numRef>
              <c:f>'Question 3'!$D$3:$D$5</c:f>
              <c:numCache>
                <c:formatCode>0</c:formatCode>
                <c:ptCount val="3"/>
                <c:pt idx="0">
                  <c:v>35.714285714285715</c:v>
                </c:pt>
                <c:pt idx="1">
                  <c:v>50</c:v>
                </c:pt>
                <c:pt idx="2">
                  <c:v>14.285714285714285</c:v>
                </c:pt>
              </c:numCache>
            </c:numRef>
          </c:val>
          <c:extLst>
            <c:ext xmlns:c16="http://schemas.microsoft.com/office/drawing/2014/chart" uri="{C3380CC4-5D6E-409C-BE32-E72D297353CC}">
              <c16:uniqueId val="{00000006-F472-443F-8D49-DD9E2173D9AB}"/>
            </c:ext>
          </c:extLst>
        </c:ser>
        <c:dLbls>
          <c:showLegendKey val="0"/>
          <c:showVal val="0"/>
          <c:showCatName val="0"/>
          <c:showSerName val="0"/>
          <c:showPercent val="1"/>
          <c:showBubbleSize val="0"/>
          <c:showLeaderLines val="1"/>
        </c:dLbls>
        <c:firstSliceAng val="0"/>
      </c:pieChart>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lt1">
                  <a:lumMod val="8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gradFill flip="none" rotWithShape="1">
      <a:gsLst>
        <a:gs pos="0">
          <a:schemeClr val="dk1">
            <a:lumMod val="65000"/>
            <a:lumOff val="35000"/>
          </a:schemeClr>
        </a:gs>
        <a:gs pos="100000">
          <a:schemeClr val="dk1">
            <a:lumMod val="85000"/>
            <a:lumOff val="15000"/>
          </a:schemeClr>
        </a:gs>
      </a:gsLst>
      <a:path path="circle">
        <a:fillToRect l="50000" t="50000" r="50000" b="50000"/>
      </a:path>
      <a:tileRect/>
    </a:grad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3">
  <a:schemeClr val="accent6"/>
  <a:schemeClr val="accent5"/>
  <a:schemeClr val="accent4"/>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1">
  <a:schemeClr val="accent1"/>
  <a:schemeClr val="accent3"/>
  <a:schemeClr val="accent5"/>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68">
  <cs:axisTitle>
    <cs:lnRef idx="0"/>
    <cs:fillRef idx="0"/>
    <cs:effectRef idx="0"/>
    <cs:fontRef idx="minor">
      <a:schemeClr val="lt1">
        <a:lumMod val="85000"/>
      </a:schemeClr>
    </cs:fontRef>
    <cs:defRPr sz="900" b="1" kern="1200" cap="all"/>
  </cs:axisTitle>
  <cs:categoryAxis>
    <cs:lnRef idx="0"/>
    <cs:fillRef idx="0"/>
    <cs:effectRef idx="0"/>
    <cs:fontRef idx="minor">
      <a:schemeClr val="lt1">
        <a:lumMod val="85000"/>
      </a:schemeClr>
    </cs:fontRef>
    <cs:spPr>
      <a:ln w="12700" cap="flat" cmpd="sng" algn="ctr">
        <a:solidFill>
          <a:schemeClr val="lt1">
            <a:lumMod val="95000"/>
            <a:alpha val="54000"/>
          </a:schemeClr>
        </a:solidFill>
        <a:round/>
      </a:ln>
    </cs:spPr>
    <cs:defRPr sz="900" kern="1200"/>
  </cs:categoryAxis>
  <cs:chartArea>
    <cs:lnRef idx="0"/>
    <cs:fillRef idx="0"/>
    <cs:effectRef idx="0"/>
    <cs:fontRef idx="minor">
      <a:schemeClr val="dk1"/>
    </cs:fontRef>
    <cs:spPr>
      <a:gradFill flip="none" rotWithShape="1">
        <a:gsLst>
          <a:gs pos="0">
            <a:schemeClr val="dk1">
              <a:lumMod val="65000"/>
              <a:lumOff val="35000"/>
            </a:schemeClr>
          </a:gs>
          <a:gs pos="100000">
            <a:schemeClr val="dk1">
              <a:lumMod val="85000"/>
              <a:lumOff val="15000"/>
            </a:schemeClr>
          </a:gs>
        </a:gsLst>
        <a:path path="circle">
          <a:fillToRect l="50000" t="50000" r="50000" b="50000"/>
        </a:path>
        <a:tileRect/>
      </a:gradFill>
    </cs:spPr>
    <cs:defRPr sz="1000" kern="1200"/>
  </cs:chartArea>
  <cs:dataLabel>
    <cs:lnRef idx="0"/>
    <cs:fillRef idx="0"/>
    <cs:effectRef idx="0"/>
    <cs:fontRef idx="minor">
      <a:schemeClr val="lt1">
        <a:lumMod val="85000"/>
      </a:schemeClr>
    </cs:fontRef>
    <cs:defRPr sz="900" kern="1200"/>
  </cs:dataLabel>
  <cs:dataLabelCallout>
    <cs:lnRef idx="0"/>
    <cs:fillRef idx="0"/>
    <cs:effectRef idx="0"/>
    <cs:fontRef idx="minor">
      <a:schemeClr val="dk1">
        <a:lumMod val="65000"/>
        <a:lumOff val="35000"/>
      </a:schemeClr>
    </cs:fontRef>
    <cs:spPr>
      <a:solidFill>
        <a:schemeClr val="lt1"/>
      </a:solidFill>
    </cs:spPr>
    <cs:defRPr sz="900"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tx1"/>
    </cs:fontRef>
  </cs:dataPoint>
  <cs:dataPoint3D>
    <cs:lnRef idx="0"/>
    <cs:fillRef idx="3">
      <cs:styleClr val="auto"/>
    </cs:fillRef>
    <cs:effectRef idx="3"/>
    <cs:fontRef idx="minor">
      <a:schemeClr val="tx1"/>
    </cs:fontRef>
  </cs:dataPoint3D>
  <cs:dataPointLine>
    <cs:lnRef idx="0">
      <cs:styleClr val="auto"/>
    </cs:lnRef>
    <cs:fillRef idx="3"/>
    <cs:effectRef idx="3"/>
    <cs:fontRef idx="minor">
      <a:schemeClr val="tx1"/>
    </cs:fontRef>
    <cs:spPr>
      <a:ln w="34925" cap="rnd">
        <a:solidFill>
          <a:schemeClr val="phClr"/>
        </a:solidFill>
        <a:round/>
      </a:ln>
    </cs:spPr>
  </cs:dataPointLine>
  <cs:dataPointMarker>
    <cs:lnRef idx="0">
      <cs:styleClr val="auto"/>
    </cs:lnRef>
    <cs:fillRef idx="3">
      <cs:styleClr val="auto"/>
    </cs:fillRef>
    <cs:effectRef idx="3"/>
    <cs:fontRef idx="minor">
      <a:schemeClr val="tx1"/>
    </cs:fontRef>
    <cs:spPr>
      <a:ln w="9525">
        <a:solidFill>
          <a:schemeClr val="phClr"/>
        </a:solidFill>
        <a:round/>
      </a:ln>
    </cs:spPr>
  </cs:dataPointMarker>
  <cs:dataPointMarkerLayout symbol="circle" size="6"/>
  <cs:dataPointWireframe>
    <cs:lnRef idx="0">
      <cs:styleClr val="auto"/>
    </cs:lnRef>
    <cs:fillRef idx="3"/>
    <cs:effectRef idx="3"/>
    <cs:fontRef idx="minor">
      <a:schemeClr val="tx1"/>
    </cs:fontRef>
    <cs:spPr>
      <a:ln w="9525" cap="rnd">
        <a:solidFill>
          <a:schemeClr val="phClr"/>
        </a:solidFill>
        <a:round/>
      </a:ln>
    </cs:spPr>
  </cs:dataPointWireframe>
  <cs:dataTable>
    <cs:lnRef idx="0"/>
    <cs:fillRef idx="0"/>
    <cs:effectRef idx="0"/>
    <cs:fontRef idx="minor">
      <a:schemeClr val="lt1">
        <a:lumMod val="85000"/>
      </a:schemeClr>
    </cs:fontRef>
    <cs:spPr>
      <a:ln w="9525">
        <a:solidFill>
          <a:schemeClr val="lt1">
            <a:lumMod val="95000"/>
            <a:alpha val="54000"/>
          </a:schemeClr>
        </a:solidFill>
      </a:ln>
    </cs:spPr>
    <cs:defRPr sz="900" kern="1200"/>
  </cs:dataTable>
  <cs:downBar>
    <cs:lnRef idx="0"/>
    <cs:fillRef idx="0"/>
    <cs:effectRef idx="0"/>
    <cs:fontRef idx="minor">
      <a:schemeClr val="tx1"/>
    </cs:fontRef>
    <cs:spPr>
      <a:solidFill>
        <a:schemeClr val="dk1">
          <a:lumMod val="75000"/>
          <a:lumOff val="25000"/>
        </a:schemeClr>
      </a:solidFill>
      <a:ln w="9525">
        <a:solidFill>
          <a:schemeClr val="lt1">
            <a:lumMod val="95000"/>
            <a:alpha val="54000"/>
          </a:schemeClr>
        </a:solidFill>
      </a:ln>
    </cs:spPr>
  </cs:downBar>
  <cs:dropLine>
    <cs:lnRef idx="0"/>
    <cs:fillRef idx="0"/>
    <cs:effectRef idx="0"/>
    <cs:fontRef idx="minor">
      <a:schemeClr val="tx1"/>
    </cs:fontRef>
    <cs:spPr>
      <a:ln w="9525">
        <a:solidFill>
          <a:schemeClr val="lt1">
            <a:lumMod val="95000"/>
            <a:alpha val="54000"/>
          </a:schemeClr>
        </a:solidFill>
        <a:prstDash val="dash"/>
      </a:ln>
    </cs:spPr>
  </cs:dropLine>
  <cs:errorBar>
    <cs:lnRef idx="0"/>
    <cs:fillRef idx="0"/>
    <cs:effectRef idx="0"/>
    <cs:fontRef idx="minor">
      <a:schemeClr val="tx1"/>
    </cs:fontRef>
    <cs:spPr>
      <a:ln w="9525" cap="flat" cmpd="sng" algn="ctr">
        <a:solidFill>
          <a:schemeClr val="lt1">
            <a:lumMod val="95000"/>
          </a:schemeClr>
        </a:solidFill>
        <a:round/>
      </a:ln>
    </cs:spPr>
  </cs:errorBar>
  <cs:floor>
    <cs:lnRef idx="0"/>
    <cs:fillRef idx="0"/>
    <cs:effectRef idx="0"/>
    <cs:fontRef idx="minor">
      <a:schemeClr val="tx1"/>
    </cs:fontRef>
  </cs:floor>
  <cs:gridlineMajor>
    <cs:lnRef idx="0"/>
    <cs:fillRef idx="0"/>
    <cs:effectRef idx="0"/>
    <cs:fontRef idx="minor">
      <a:schemeClr val="tx1"/>
    </cs:fontRef>
    <cs:spPr>
      <a:ln w="9525" cap="flat" cmpd="sng" algn="ctr">
        <a:solidFill>
          <a:schemeClr val="lt1">
            <a:lumMod val="95000"/>
            <a:alpha val="10000"/>
          </a:schemeClr>
        </a:solidFill>
        <a:round/>
      </a:ln>
    </cs:spPr>
  </cs:gridlineMajor>
  <cs:gridlineMinor>
    <cs:lnRef idx="0"/>
    <cs:fillRef idx="0"/>
    <cs:effectRef idx="0"/>
    <cs:fontRef idx="minor">
      <a:schemeClr val="tx1"/>
    </cs:fontRef>
    <cs:spPr>
      <a:ln>
        <a:solidFill>
          <a:schemeClr val="lt1">
            <a:lumMod val="95000"/>
            <a:alpha val="5000"/>
          </a:schemeClr>
        </a:solidFill>
      </a:ln>
    </cs:spPr>
  </cs:gridlineMinor>
  <cs:hiLoLine>
    <cs:lnRef idx="0"/>
    <cs:fillRef idx="0"/>
    <cs:effectRef idx="0"/>
    <cs:fontRef idx="minor">
      <a:schemeClr val="tx1"/>
    </cs:fontRef>
    <cs:spPr>
      <a:ln w="9525">
        <a:solidFill>
          <a:schemeClr val="lt1">
            <a:lumMod val="95000"/>
            <a:alpha val="54000"/>
          </a:schemeClr>
        </a:solidFill>
        <a:prstDash val="dash"/>
      </a:ln>
    </cs:spPr>
  </cs:hiLoLine>
  <cs:leaderLine>
    <cs:lnRef idx="0"/>
    <cs:fillRef idx="0"/>
    <cs:effectRef idx="0"/>
    <cs:fontRef idx="minor">
      <a:schemeClr val="tx1"/>
    </cs:fontRef>
    <cs:spPr>
      <a:ln w="9525">
        <a:solidFill>
          <a:schemeClr val="lt1">
            <a:lumMod val="95000"/>
            <a:alpha val="54000"/>
          </a:schemeClr>
        </a:solidFill>
      </a:ln>
    </cs:spPr>
  </cs:leaderLine>
  <cs:legend>
    <cs:lnRef idx="0"/>
    <cs:fillRef idx="0"/>
    <cs:effectRef idx="0"/>
    <cs:fontRef idx="minor">
      <a:schemeClr val="lt1">
        <a:lumMod val="85000"/>
      </a:schemeClr>
    </cs:fontRef>
    <cs:defRPr sz="900" kern="1200"/>
  </cs:legend>
  <cs:plotArea>
    <cs:lnRef idx="0"/>
    <cs:fillRef idx="0"/>
    <cs:effectRef idx="0"/>
    <cs:fontRef idx="minor">
      <a:schemeClr val="tx1"/>
    </cs:fontRef>
  </cs:plotArea>
  <cs:plotArea3D>
    <cs:lnRef idx="0"/>
    <cs:fillRef idx="0"/>
    <cs:effectRef idx="0"/>
    <cs:fontRef idx="minor">
      <a:schemeClr val="tx1"/>
    </cs:fontRef>
  </cs:plotArea3D>
  <cs:seriesAxis>
    <cs:lnRef idx="0"/>
    <cs:fillRef idx="0"/>
    <cs:effectRef idx="0"/>
    <cs:fontRef idx="minor">
      <a:schemeClr val="lt1">
        <a:lumMod val="85000"/>
      </a:schemeClr>
    </cs:fontRef>
    <cs:spPr>
      <a:ln w="12700" cap="flat" cmpd="sng" algn="ctr">
        <a:solidFill>
          <a:schemeClr val="lt1">
            <a:lumMod val="95000"/>
            <a:alpha val="54000"/>
          </a:schemeClr>
        </a:solidFill>
        <a:round/>
      </a:ln>
    </cs:spPr>
    <cs:defRPr sz="900" kern="1200"/>
  </cs:seriesAxis>
  <cs:seriesLine>
    <cs:lnRef idx="0"/>
    <cs:fillRef idx="0"/>
    <cs:effectRef idx="0"/>
    <cs:fontRef idx="minor">
      <a:schemeClr val="lt1"/>
    </cs:fontRef>
    <cs:spPr>
      <a:ln w="9525" cap="flat" cmpd="sng" algn="ctr">
        <a:solidFill>
          <a:schemeClr val="lt1">
            <a:lumMod val="95000"/>
            <a:alpha val="54000"/>
          </a:schemeClr>
        </a:solidFill>
        <a:round/>
      </a:ln>
    </cs:spPr>
  </cs:seriesLine>
  <cs:title>
    <cs:lnRef idx="0"/>
    <cs:fillRef idx="0"/>
    <cs:effectRef idx="0"/>
    <cs:fontRef idx="minor">
      <a:schemeClr val="lt1">
        <a:lumMod val="95000"/>
      </a:schemeClr>
    </cs:fontRef>
    <cs:defRPr sz="1600" b="1" kern="1200" spc="100" baseline="0">
      <a:effectLst>
        <a:outerShdw blurRad="50800" dist="38100" dir="5400000" algn="t" rotWithShape="0">
          <a:prstClr val="black">
            <a:alpha val="40000"/>
          </a:prstClr>
        </a:outerShdw>
      </a:effectLst>
    </cs:defRPr>
  </cs:title>
  <cs:trendline>
    <cs:lnRef idx="0">
      <cs:styleClr val="auto"/>
    </cs:lnRef>
    <cs:fillRef idx="0"/>
    <cs:effectRef idx="0"/>
    <cs:fontRef idx="minor">
      <a:schemeClr val="tx1"/>
    </cs:fontRef>
    <cs:spPr>
      <a:ln w="19050" cap="rnd">
        <a:solidFill>
          <a:schemeClr val="phClr"/>
        </a:solidFill>
      </a:ln>
    </cs:spPr>
  </cs:trendline>
  <cs:trendlineLabel>
    <cs:lnRef idx="0"/>
    <cs:fillRef idx="0"/>
    <cs:effectRef idx="0"/>
    <cs:fontRef idx="minor">
      <a:schemeClr val="lt1">
        <a:lumMod val="85000"/>
      </a:schemeClr>
    </cs:fontRef>
    <cs:defRPr sz="900" kern="1200"/>
  </cs:trendlineLabel>
  <cs:upBar>
    <cs:lnRef idx="0"/>
    <cs:fillRef idx="0"/>
    <cs:effectRef idx="0"/>
    <cs:fontRef idx="minor">
      <a:schemeClr val="tx1"/>
    </cs:fontRef>
    <cs:spPr>
      <a:solidFill>
        <a:schemeClr val="lt1"/>
      </a:solidFill>
      <a:ln w="9525">
        <a:solidFill>
          <a:schemeClr val="lt1">
            <a:lumMod val="95000"/>
            <a:alpha val="54000"/>
          </a:schemeClr>
        </a:solidFill>
      </a:ln>
    </cs:spPr>
  </cs:upBar>
  <cs:valueAxis>
    <cs:lnRef idx="0"/>
    <cs:fillRef idx="0"/>
    <cs:effectRef idx="0"/>
    <cs:fontRef idx="minor">
      <a:schemeClr val="lt1">
        <a:lumMod val="85000"/>
      </a:schemeClr>
    </cs:fontRef>
    <cs:defRPr sz="900" kern="1200"/>
  </cs:valueAxis>
  <cs:wall>
    <cs:lnRef idx="0"/>
    <cs:fillRef idx="0"/>
    <cs:effectRef idx="0"/>
    <cs:fontRef idx="minor">
      <a:schemeClr val="tx1"/>
    </cs:fontRef>
  </cs:wall>
</cs:chartStyle>
</file>

<file path=ppt/charts/style2.xml><?xml version="1.0" encoding="utf-8"?>
<cs:chartStyle xmlns:cs="http://schemas.microsoft.com/office/drawing/2012/chartStyle" xmlns:a="http://schemas.openxmlformats.org/drawingml/2006/main" id="257">
  <cs:axisTitle>
    <cs:lnRef idx="0"/>
    <cs:fillRef idx="0"/>
    <cs:effectRef idx="0"/>
    <cs:fontRef idx="minor">
      <a:schemeClr val="lt1">
        <a:lumMod val="85000"/>
      </a:schemeClr>
    </cs:fontRef>
    <cs:defRPr sz="900" b="1" kern="1200" cap="all"/>
  </cs:axisTitle>
  <cs:categoryAxis>
    <cs:lnRef idx="0"/>
    <cs:fillRef idx="0"/>
    <cs:effectRef idx="0"/>
    <cs:fontRef idx="minor">
      <a:schemeClr val="lt1">
        <a:lumMod val="85000"/>
      </a:schemeClr>
    </cs:fontRef>
    <cs:spPr>
      <a:ln w="12700" cap="flat" cmpd="sng" algn="ctr">
        <a:solidFill>
          <a:schemeClr val="lt1">
            <a:lumMod val="95000"/>
            <a:alpha val="54000"/>
          </a:schemeClr>
        </a:solidFill>
        <a:round/>
      </a:ln>
    </cs:spPr>
    <cs:defRPr sz="900" kern="1200"/>
  </cs:categoryAxis>
  <cs:chartArea>
    <cs:lnRef idx="0"/>
    <cs:fillRef idx="0"/>
    <cs:effectRef idx="0"/>
    <cs:fontRef idx="minor">
      <a:schemeClr val="dk1"/>
    </cs:fontRef>
    <cs:spPr>
      <a:gradFill flip="none" rotWithShape="1">
        <a:gsLst>
          <a:gs pos="0">
            <a:schemeClr val="dk1">
              <a:lumMod val="65000"/>
              <a:lumOff val="35000"/>
            </a:schemeClr>
          </a:gs>
          <a:gs pos="100000">
            <a:schemeClr val="dk1">
              <a:lumMod val="85000"/>
              <a:lumOff val="15000"/>
            </a:schemeClr>
          </a:gs>
        </a:gsLst>
        <a:path path="circle">
          <a:fillToRect l="50000" t="50000" r="50000" b="50000"/>
        </a:path>
        <a:tileRect/>
      </a:gradFill>
    </cs:spPr>
    <cs:defRPr sz="1000" kern="1200"/>
  </cs:chartArea>
  <cs:dataLabel>
    <cs:lnRef idx="0"/>
    <cs:fillRef idx="0"/>
    <cs:effectRef idx="0"/>
    <cs:fontRef idx="minor">
      <a:schemeClr val="lt1">
        <a:lumMod val="85000"/>
      </a:schemeClr>
    </cs:fontRef>
    <cs:defRPr sz="900" kern="1200"/>
  </cs:dataLabel>
  <cs:dataLabelCallout>
    <cs:lnRef idx="0"/>
    <cs:fillRef idx="0"/>
    <cs:effectRef idx="0"/>
    <cs:fontRef idx="minor">
      <a:schemeClr val="dk1">
        <a:lumMod val="65000"/>
        <a:lumOff val="35000"/>
      </a:schemeClr>
    </cs:fontRef>
    <cs:spPr>
      <a:solidFill>
        <a:schemeClr val="lt1"/>
      </a:solidFill>
    </cs:spPr>
    <cs:defRPr sz="900"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tx1"/>
    </cs:fontRef>
  </cs:dataPoint>
  <cs:dataPoint3D>
    <cs:lnRef idx="0"/>
    <cs:fillRef idx="3">
      <cs:styleClr val="auto"/>
    </cs:fillRef>
    <cs:effectRef idx="3"/>
    <cs:fontRef idx="minor">
      <a:schemeClr val="tx1"/>
    </cs:fontRef>
  </cs:dataPoint3D>
  <cs:dataPointLine>
    <cs:lnRef idx="0">
      <cs:styleClr val="auto"/>
    </cs:lnRef>
    <cs:fillRef idx="3"/>
    <cs:effectRef idx="3"/>
    <cs:fontRef idx="minor">
      <a:schemeClr val="tx1"/>
    </cs:fontRef>
    <cs:spPr>
      <a:ln w="34925" cap="rnd">
        <a:solidFill>
          <a:schemeClr val="phClr"/>
        </a:solidFill>
        <a:round/>
      </a:ln>
    </cs:spPr>
  </cs:dataPointLine>
  <cs:dataPointMarker>
    <cs:lnRef idx="0">
      <cs:styleClr val="auto"/>
    </cs:lnRef>
    <cs:fillRef idx="3">
      <cs:styleClr val="auto"/>
    </cs:fillRef>
    <cs:effectRef idx="3"/>
    <cs:fontRef idx="minor">
      <a:schemeClr val="tx1"/>
    </cs:fontRef>
    <cs:spPr>
      <a:ln w="9525">
        <a:solidFill>
          <a:schemeClr val="phClr"/>
        </a:solidFill>
        <a:round/>
      </a:ln>
    </cs:spPr>
  </cs:dataPointMarker>
  <cs:dataPointMarkerLayout symbol="circle" size="6"/>
  <cs:dataPointWireframe>
    <cs:lnRef idx="0">
      <cs:styleClr val="auto"/>
    </cs:lnRef>
    <cs:fillRef idx="3"/>
    <cs:effectRef idx="3"/>
    <cs:fontRef idx="minor">
      <a:schemeClr val="tx1"/>
    </cs:fontRef>
    <cs:spPr>
      <a:ln w="9525" cap="rnd">
        <a:solidFill>
          <a:schemeClr val="phClr"/>
        </a:solidFill>
        <a:round/>
      </a:ln>
    </cs:spPr>
  </cs:dataPointWireframe>
  <cs:dataTable>
    <cs:lnRef idx="0"/>
    <cs:fillRef idx="0"/>
    <cs:effectRef idx="0"/>
    <cs:fontRef idx="minor">
      <a:schemeClr val="lt1">
        <a:lumMod val="85000"/>
      </a:schemeClr>
    </cs:fontRef>
    <cs:spPr>
      <a:ln w="9525">
        <a:solidFill>
          <a:schemeClr val="lt1">
            <a:lumMod val="95000"/>
            <a:alpha val="54000"/>
          </a:schemeClr>
        </a:solidFill>
      </a:ln>
    </cs:spPr>
    <cs:defRPr sz="900" kern="1200"/>
  </cs:dataTable>
  <cs:downBar>
    <cs:lnRef idx="0"/>
    <cs:fillRef idx="0"/>
    <cs:effectRef idx="0"/>
    <cs:fontRef idx="minor">
      <a:schemeClr val="tx1"/>
    </cs:fontRef>
    <cs:spPr>
      <a:solidFill>
        <a:schemeClr val="dk1">
          <a:lumMod val="75000"/>
          <a:lumOff val="25000"/>
        </a:schemeClr>
      </a:solidFill>
      <a:ln w="9525">
        <a:solidFill>
          <a:schemeClr val="lt1">
            <a:lumMod val="95000"/>
            <a:alpha val="54000"/>
          </a:schemeClr>
        </a:solidFill>
      </a:ln>
    </cs:spPr>
  </cs:downBar>
  <cs:dropLine>
    <cs:lnRef idx="0"/>
    <cs:fillRef idx="0"/>
    <cs:effectRef idx="0"/>
    <cs:fontRef idx="minor">
      <a:schemeClr val="tx1"/>
    </cs:fontRef>
    <cs:spPr>
      <a:ln w="9525">
        <a:solidFill>
          <a:schemeClr val="lt1">
            <a:lumMod val="95000"/>
            <a:alpha val="54000"/>
          </a:schemeClr>
        </a:solidFill>
        <a:prstDash val="dash"/>
      </a:ln>
    </cs:spPr>
  </cs:dropLine>
  <cs:errorBar>
    <cs:lnRef idx="0"/>
    <cs:fillRef idx="0"/>
    <cs:effectRef idx="0"/>
    <cs:fontRef idx="minor">
      <a:schemeClr val="tx1"/>
    </cs:fontRef>
    <cs:spPr>
      <a:ln w="9525" cap="flat" cmpd="sng" algn="ctr">
        <a:solidFill>
          <a:schemeClr val="lt1">
            <a:lumMod val="95000"/>
          </a:schemeClr>
        </a:solidFill>
        <a:round/>
      </a:ln>
    </cs:spPr>
  </cs:errorBar>
  <cs:floor>
    <cs:lnRef idx="0"/>
    <cs:fillRef idx="0"/>
    <cs:effectRef idx="0"/>
    <cs:fontRef idx="minor">
      <a:schemeClr val="tx1"/>
    </cs:fontRef>
  </cs:floor>
  <cs:gridlineMajor>
    <cs:lnRef idx="0"/>
    <cs:fillRef idx="0"/>
    <cs:effectRef idx="0"/>
    <cs:fontRef idx="minor">
      <a:schemeClr val="tx1"/>
    </cs:fontRef>
    <cs:spPr>
      <a:ln w="9525" cap="flat" cmpd="sng" algn="ctr">
        <a:solidFill>
          <a:schemeClr val="lt1">
            <a:lumMod val="95000"/>
            <a:alpha val="10000"/>
          </a:schemeClr>
        </a:solidFill>
        <a:round/>
      </a:ln>
    </cs:spPr>
  </cs:gridlineMajor>
  <cs:gridlineMinor>
    <cs:lnRef idx="0"/>
    <cs:fillRef idx="0"/>
    <cs:effectRef idx="0"/>
    <cs:fontRef idx="minor">
      <a:schemeClr val="tx1"/>
    </cs:fontRef>
    <cs:spPr>
      <a:ln>
        <a:solidFill>
          <a:schemeClr val="lt1">
            <a:lumMod val="95000"/>
            <a:alpha val="5000"/>
          </a:schemeClr>
        </a:solidFill>
      </a:ln>
    </cs:spPr>
  </cs:gridlineMinor>
  <cs:hiLoLine>
    <cs:lnRef idx="0"/>
    <cs:fillRef idx="0"/>
    <cs:effectRef idx="0"/>
    <cs:fontRef idx="minor">
      <a:schemeClr val="tx1"/>
    </cs:fontRef>
    <cs:spPr>
      <a:ln w="9525">
        <a:solidFill>
          <a:schemeClr val="lt1">
            <a:lumMod val="95000"/>
            <a:alpha val="54000"/>
          </a:schemeClr>
        </a:solidFill>
        <a:prstDash val="dash"/>
      </a:ln>
    </cs:spPr>
  </cs:hiLoLine>
  <cs:leaderLine>
    <cs:lnRef idx="0"/>
    <cs:fillRef idx="0"/>
    <cs:effectRef idx="0"/>
    <cs:fontRef idx="minor">
      <a:schemeClr val="tx1"/>
    </cs:fontRef>
    <cs:spPr>
      <a:ln w="9525">
        <a:solidFill>
          <a:schemeClr val="lt1">
            <a:lumMod val="95000"/>
            <a:alpha val="54000"/>
          </a:schemeClr>
        </a:solidFill>
      </a:ln>
    </cs:spPr>
  </cs:leaderLine>
  <cs:legend>
    <cs:lnRef idx="0"/>
    <cs:fillRef idx="0"/>
    <cs:effectRef idx="0"/>
    <cs:fontRef idx="minor">
      <a:schemeClr val="lt1">
        <a:lumMod val="85000"/>
      </a:schemeClr>
    </cs:fontRef>
    <cs:defRPr sz="900" kern="1200"/>
  </cs:legend>
  <cs:plotArea>
    <cs:lnRef idx="0"/>
    <cs:fillRef idx="0"/>
    <cs:effectRef idx="0"/>
    <cs:fontRef idx="minor">
      <a:schemeClr val="tx1"/>
    </cs:fontRef>
  </cs:plotArea>
  <cs:plotArea3D>
    <cs:lnRef idx="0"/>
    <cs:fillRef idx="0"/>
    <cs:effectRef idx="0"/>
    <cs:fontRef idx="minor">
      <a:schemeClr val="tx1"/>
    </cs:fontRef>
  </cs:plotArea3D>
  <cs:seriesAxis>
    <cs:lnRef idx="0"/>
    <cs:fillRef idx="0"/>
    <cs:effectRef idx="0"/>
    <cs:fontRef idx="minor">
      <a:schemeClr val="lt1">
        <a:lumMod val="85000"/>
      </a:schemeClr>
    </cs:fontRef>
    <cs:spPr>
      <a:ln w="12700" cap="flat" cmpd="sng" algn="ctr">
        <a:solidFill>
          <a:schemeClr val="lt1">
            <a:lumMod val="95000"/>
            <a:alpha val="54000"/>
          </a:schemeClr>
        </a:solidFill>
        <a:round/>
      </a:ln>
    </cs:spPr>
    <cs:defRPr sz="900" kern="1200"/>
  </cs:seriesAxis>
  <cs:seriesLine>
    <cs:lnRef idx="0"/>
    <cs:fillRef idx="0"/>
    <cs:effectRef idx="0"/>
    <cs:fontRef idx="minor">
      <a:schemeClr val="lt1"/>
    </cs:fontRef>
    <cs:spPr>
      <a:ln w="9525" cap="flat" cmpd="sng" algn="ctr">
        <a:solidFill>
          <a:schemeClr val="lt1">
            <a:lumMod val="95000"/>
            <a:alpha val="54000"/>
          </a:schemeClr>
        </a:solidFill>
        <a:round/>
      </a:ln>
    </cs:spPr>
  </cs:seriesLine>
  <cs:title>
    <cs:lnRef idx="0"/>
    <cs:fillRef idx="0"/>
    <cs:effectRef idx="0"/>
    <cs:fontRef idx="minor">
      <a:schemeClr val="lt1">
        <a:lumMod val="95000"/>
      </a:schemeClr>
    </cs:fontRef>
    <cs:defRPr sz="1600" b="1" kern="1200" spc="100" baseline="0">
      <a:effectLst>
        <a:outerShdw blurRad="50800" dist="38100" dir="5400000" algn="t" rotWithShape="0">
          <a:prstClr val="black">
            <a:alpha val="40000"/>
          </a:prstClr>
        </a:outerShdw>
      </a:effectLst>
    </cs:defRPr>
  </cs:title>
  <cs:trendline>
    <cs:lnRef idx="0">
      <cs:styleClr val="auto"/>
    </cs:lnRef>
    <cs:fillRef idx="0"/>
    <cs:effectRef idx="0"/>
    <cs:fontRef idx="minor">
      <a:schemeClr val="tx1"/>
    </cs:fontRef>
    <cs:spPr>
      <a:ln w="19050" cap="rnd">
        <a:solidFill>
          <a:schemeClr val="phClr"/>
        </a:solidFill>
      </a:ln>
    </cs:spPr>
  </cs:trendline>
  <cs:trendlineLabel>
    <cs:lnRef idx="0"/>
    <cs:fillRef idx="0"/>
    <cs:effectRef idx="0"/>
    <cs:fontRef idx="minor">
      <a:schemeClr val="lt1">
        <a:lumMod val="85000"/>
      </a:schemeClr>
    </cs:fontRef>
    <cs:defRPr sz="900" kern="1200"/>
  </cs:trendlineLabel>
  <cs:upBar>
    <cs:lnRef idx="0"/>
    <cs:fillRef idx="0"/>
    <cs:effectRef idx="0"/>
    <cs:fontRef idx="minor">
      <a:schemeClr val="tx1"/>
    </cs:fontRef>
    <cs:spPr>
      <a:solidFill>
        <a:schemeClr val="lt1"/>
      </a:solidFill>
      <a:ln w="9525">
        <a:solidFill>
          <a:schemeClr val="lt1">
            <a:lumMod val="95000"/>
            <a:alpha val="54000"/>
          </a:schemeClr>
        </a:solidFill>
      </a:ln>
    </cs:spPr>
  </cs:upBar>
  <cs:valueAxis>
    <cs:lnRef idx="0"/>
    <cs:fillRef idx="0"/>
    <cs:effectRef idx="0"/>
    <cs:fontRef idx="minor">
      <a:schemeClr val="lt1">
        <a:lumMod val="85000"/>
      </a:schemeClr>
    </cs:fontRef>
    <cs:defRPr sz="900" kern="1200"/>
  </cs:valueAxis>
  <cs:wall>
    <cs:lnRef idx="0"/>
    <cs:fillRef idx="0"/>
    <cs:effectRef idx="0"/>
    <cs:fontRef idx="minor">
      <a:schemeClr val="tx1"/>
    </cs:fontRef>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1" name="Shape 91"/>
          <p:cNvSpPr>
            <a:spLocks noGrp="1" noRot="1" noChangeAspect="1"/>
          </p:cNvSpPr>
          <p:nvPr>
            <p:ph type="sldImg"/>
          </p:nvPr>
        </p:nvSpPr>
        <p:spPr>
          <a:xfrm>
            <a:off x="1143000" y="685800"/>
            <a:ext cx="4572000" cy="3429000"/>
          </a:xfrm>
          <a:prstGeom prst="rect">
            <a:avLst/>
          </a:prstGeom>
        </p:spPr>
        <p:txBody>
          <a:bodyPr/>
          <a:lstStyle/>
          <a:p>
            <a:endParaRPr/>
          </a:p>
        </p:txBody>
      </p:sp>
      <p:sp>
        <p:nvSpPr>
          <p:cNvPr id="92" name="Shape 92"/>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latinLnBrk="0">
      <a:defRPr sz="1200">
        <a:latin typeface="+mn-lt"/>
        <a:ea typeface="+mn-ea"/>
        <a:cs typeface="+mn-cs"/>
        <a:sym typeface="Calibri" panose="020F0502020204030204"/>
      </a:defRPr>
    </a:lvl1pPr>
    <a:lvl2pPr indent="228600" latinLnBrk="0">
      <a:defRPr sz="1200">
        <a:latin typeface="+mn-lt"/>
        <a:ea typeface="+mn-ea"/>
        <a:cs typeface="+mn-cs"/>
        <a:sym typeface="Calibri" panose="020F0502020204030204"/>
      </a:defRPr>
    </a:lvl2pPr>
    <a:lvl3pPr indent="457200" latinLnBrk="0">
      <a:defRPr sz="1200">
        <a:latin typeface="+mn-lt"/>
        <a:ea typeface="+mn-ea"/>
        <a:cs typeface="+mn-cs"/>
        <a:sym typeface="Calibri" panose="020F0502020204030204"/>
      </a:defRPr>
    </a:lvl3pPr>
    <a:lvl4pPr indent="685800" latinLnBrk="0">
      <a:defRPr sz="1200">
        <a:latin typeface="+mn-lt"/>
        <a:ea typeface="+mn-ea"/>
        <a:cs typeface="+mn-cs"/>
        <a:sym typeface="Calibri" panose="020F0502020204030204"/>
      </a:defRPr>
    </a:lvl4pPr>
    <a:lvl5pPr indent="914400" latinLnBrk="0">
      <a:defRPr sz="1200">
        <a:latin typeface="+mn-lt"/>
        <a:ea typeface="+mn-ea"/>
        <a:cs typeface="+mn-cs"/>
        <a:sym typeface="Calibri" panose="020F0502020204030204"/>
      </a:defRPr>
    </a:lvl5pPr>
    <a:lvl6pPr indent="1143000" latinLnBrk="0">
      <a:defRPr sz="1200">
        <a:latin typeface="+mn-lt"/>
        <a:ea typeface="+mn-ea"/>
        <a:cs typeface="+mn-cs"/>
        <a:sym typeface="Calibri" panose="020F0502020204030204"/>
      </a:defRPr>
    </a:lvl6pPr>
    <a:lvl7pPr indent="1371600" latinLnBrk="0">
      <a:defRPr sz="1200">
        <a:latin typeface="+mn-lt"/>
        <a:ea typeface="+mn-ea"/>
        <a:cs typeface="+mn-cs"/>
        <a:sym typeface="Calibri" panose="020F0502020204030204"/>
      </a:defRPr>
    </a:lvl7pPr>
    <a:lvl8pPr indent="1600200" latinLnBrk="0">
      <a:defRPr sz="1200">
        <a:latin typeface="+mn-lt"/>
        <a:ea typeface="+mn-ea"/>
        <a:cs typeface="+mn-cs"/>
        <a:sym typeface="Calibri" panose="020F0502020204030204"/>
      </a:defRPr>
    </a:lvl8pPr>
    <a:lvl9pPr indent="1828800" latinLnBrk="0">
      <a:defRPr sz="1200">
        <a:latin typeface="+mn-lt"/>
        <a:ea typeface="+mn-ea"/>
        <a:cs typeface="+mn-cs"/>
        <a:sym typeface="Calibri" panose="020F0502020204030204"/>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6/27/2023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6CB4B4D-7CA3-9044-876B-883B54F8677D}" type="slidenum">
              <a:rPr lang="en-IN" smtClean="0"/>
              <a:t>‹#›</a:t>
            </a:fld>
            <a:endParaRPr lang="en-IN"/>
          </a:p>
        </p:txBody>
      </p:sp>
    </p:spTree>
    <p:extLst>
      <p:ext uri="{BB962C8B-B14F-4D97-AF65-F5344CB8AC3E}">
        <p14:creationId xmlns:p14="http://schemas.microsoft.com/office/powerpoint/2010/main" val="12214892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6/27/2023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6CB4B4D-7CA3-9044-876B-883B54F8677D}" type="slidenum">
              <a:rPr lang="en-IN" smtClean="0"/>
              <a:t>‹#›</a:t>
            </a:fld>
            <a:endParaRPr lang="en-IN"/>
          </a:p>
        </p:txBody>
      </p:sp>
    </p:spTree>
    <p:extLst>
      <p:ext uri="{BB962C8B-B14F-4D97-AF65-F5344CB8AC3E}">
        <p14:creationId xmlns:p14="http://schemas.microsoft.com/office/powerpoint/2010/main" val="17920060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6/27/2023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6CB4B4D-7CA3-9044-876B-883B54F8677D}" type="slidenum">
              <a:rPr lang="en-IN" smtClean="0"/>
              <a:t>‹#›</a:t>
            </a:fld>
            <a:endParaRPr lang="en-IN"/>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334870362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6/27/2023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6CB4B4D-7CA3-9044-876B-883B54F8677D}" type="slidenum">
              <a:rPr lang="en-IN" smtClean="0"/>
              <a:t>‹#›</a:t>
            </a:fld>
            <a:endParaRPr lang="en-IN"/>
          </a:p>
        </p:txBody>
      </p:sp>
    </p:spTree>
    <p:extLst>
      <p:ext uri="{BB962C8B-B14F-4D97-AF65-F5344CB8AC3E}">
        <p14:creationId xmlns:p14="http://schemas.microsoft.com/office/powerpoint/2010/main" val="388553780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6/27/2023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6CB4B4D-7CA3-9044-876B-883B54F8677D}" type="slidenum">
              <a:rPr lang="en-IN" smtClean="0"/>
              <a:t>‹#›</a:t>
            </a:fld>
            <a:endParaRPr lang="en-IN"/>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5777609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6/27/2023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6CB4B4D-7CA3-9044-876B-883B54F8677D}" type="slidenum">
              <a:rPr lang="en-IN" smtClean="0"/>
              <a:t>‹#›</a:t>
            </a:fld>
            <a:endParaRPr lang="en-IN"/>
          </a:p>
        </p:txBody>
      </p:sp>
    </p:spTree>
    <p:extLst>
      <p:ext uri="{BB962C8B-B14F-4D97-AF65-F5344CB8AC3E}">
        <p14:creationId xmlns:p14="http://schemas.microsoft.com/office/powerpoint/2010/main" val="218146959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smtClean="0"/>
              <a:t>6/27/2023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6CB4B4D-7CA3-9044-876B-883B54F8677D}" type="slidenum">
              <a:rPr lang="en-IN" smtClean="0"/>
              <a:t>‹#›</a:t>
            </a:fld>
            <a:endParaRPr lang="en-IN"/>
          </a:p>
        </p:txBody>
      </p:sp>
    </p:spTree>
    <p:extLst>
      <p:ext uri="{BB962C8B-B14F-4D97-AF65-F5344CB8AC3E}">
        <p14:creationId xmlns:p14="http://schemas.microsoft.com/office/powerpoint/2010/main" val="178941733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6/27/2023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6CB4B4D-7CA3-9044-876B-883B54F8677D}" type="slidenum">
              <a:rPr lang="en-IN" smtClean="0"/>
              <a:t>‹#›</a:t>
            </a:fld>
            <a:endParaRPr lang="en-IN"/>
          </a:p>
        </p:txBody>
      </p:sp>
    </p:spTree>
    <p:extLst>
      <p:ext uri="{BB962C8B-B14F-4D97-AF65-F5344CB8AC3E}">
        <p14:creationId xmlns:p14="http://schemas.microsoft.com/office/powerpoint/2010/main" val="28090214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x">
  <p:cSld name="1_Picture with Caption">
    <p:spTree>
      <p:nvGrpSpPr>
        <p:cNvPr id="1" name=""/>
        <p:cNvGrpSpPr/>
        <p:nvPr/>
      </p:nvGrpSpPr>
      <p:grpSpPr>
        <a:xfrm>
          <a:off x="0" y="0"/>
          <a:ext cx="0" cy="0"/>
          <a:chOff x="0" y="0"/>
          <a:chExt cx="0" cy="0"/>
        </a:xfrm>
      </p:grpSpPr>
      <p:sp>
        <p:nvSpPr>
          <p:cNvPr id="82" name="Title Text"/>
          <p:cNvSpPr txBox="1">
            <a:spLocks noGrp="1"/>
          </p:cNvSpPr>
          <p:nvPr>
            <p:ph type="title" hasCustomPrompt="1"/>
          </p:nvPr>
        </p:nvSpPr>
        <p:spPr>
          <a:xfrm>
            <a:off x="839787" y="457200"/>
            <a:ext cx="3932240" cy="1600200"/>
          </a:xfrm>
          <a:prstGeom prst="rect">
            <a:avLst/>
          </a:prstGeom>
        </p:spPr>
        <p:txBody>
          <a:bodyPr anchor="b"/>
          <a:lstStyle>
            <a:lvl1pPr>
              <a:defRPr sz="3200"/>
            </a:lvl1pPr>
          </a:lstStyle>
          <a:p>
            <a:r>
              <a:t>Title Text</a:t>
            </a:r>
          </a:p>
        </p:txBody>
      </p:sp>
      <p:sp>
        <p:nvSpPr>
          <p:cNvPr id="83" name="Picture Placeholder 2"/>
          <p:cNvSpPr>
            <a:spLocks noGrp="1"/>
          </p:cNvSpPr>
          <p:nvPr>
            <p:ph type="pic" sz="half" idx="21"/>
          </p:nvPr>
        </p:nvSpPr>
        <p:spPr>
          <a:xfrm>
            <a:off x="5183187" y="987425"/>
            <a:ext cx="6172202" cy="4873625"/>
          </a:xfrm>
          <a:prstGeom prst="rect">
            <a:avLst/>
          </a:prstGeom>
        </p:spPr>
        <p:txBody>
          <a:bodyPr lIns="91439" tIns="45719" rIns="91439" bIns="45719">
            <a:noAutofit/>
          </a:bodyPr>
          <a:lstStyle/>
          <a:p>
            <a:endParaRPr/>
          </a:p>
        </p:txBody>
      </p:sp>
      <p:sp>
        <p:nvSpPr>
          <p:cNvPr id="84" name="Body Level One…"/>
          <p:cNvSpPr txBox="1">
            <a:spLocks noGrp="1"/>
          </p:cNvSpPr>
          <p:nvPr>
            <p:ph type="body" sz="quarter" idx="1" hasCustomPrompt="1"/>
          </p:nvPr>
        </p:nvSpPr>
        <p:spPr>
          <a:xfrm>
            <a:off x="839787" y="2057400"/>
            <a:ext cx="3932240" cy="3811588"/>
          </a:xfrm>
          <a:prstGeom prst="rect">
            <a:avLst/>
          </a:prstGeom>
        </p:spPr>
        <p:txBody>
          <a:bodyPr/>
          <a:lstStyle>
            <a:lvl1pPr marL="0" indent="0">
              <a:buSzTx/>
              <a:buFontTx/>
              <a:buNone/>
              <a:defRPr sz="1600"/>
            </a:lvl1pPr>
            <a:lvl2pPr marL="0" indent="0">
              <a:buSzTx/>
              <a:buFontTx/>
              <a:buNone/>
              <a:defRPr sz="1600"/>
            </a:lvl2pPr>
            <a:lvl3pPr marL="0" indent="0">
              <a:buSzTx/>
              <a:buFontTx/>
              <a:buNone/>
              <a:defRPr sz="1600"/>
            </a:lvl3pPr>
            <a:lvl4pPr marL="0" indent="0">
              <a:buSzTx/>
              <a:buFontTx/>
              <a:buNone/>
              <a:defRPr sz="1600"/>
            </a:lvl4pPr>
            <a:lvl5pPr marL="0" indent="0">
              <a:buSzTx/>
              <a:buFontTx/>
              <a:buNone/>
              <a:defRPr sz="1600"/>
            </a:lvl5pPr>
          </a:lstStyle>
          <a:p>
            <a:r>
              <a:t>Body Level One</a:t>
            </a:r>
          </a:p>
          <a:p>
            <a:pPr lvl="1"/>
            <a:r>
              <a:t>Body Level Two</a:t>
            </a:r>
          </a:p>
          <a:p>
            <a:pPr lvl="2"/>
            <a:r>
              <a:t>Body Level Three</a:t>
            </a:r>
          </a:p>
          <a:p>
            <a:pPr lvl="3"/>
            <a:r>
              <a:t>Body Level Four</a:t>
            </a:r>
          </a:p>
          <a:p>
            <a:pPr lvl="4"/>
            <a:r>
              <a:t>Body Level Five</a:t>
            </a:r>
          </a:p>
        </p:txBody>
      </p:sp>
      <p:sp>
        <p:nvSpPr>
          <p:cNvPr id="85" name="Slide Number"/>
          <p:cNvSpPr txBox="1">
            <a:spLocks noGrp="1"/>
          </p:cNvSpPr>
          <p:nvPr>
            <p:ph type="sldNum" sz="quarter" idx="2"/>
          </p:nvPr>
        </p:nvSpPr>
        <p:spPr>
          <a:prstGeom prst="rect">
            <a:avLst/>
          </a:prstGeom>
        </p:spPr>
        <p:txBody>
          <a:bodyPr/>
          <a:lstStyle/>
          <a:p>
            <a:fld id="{86CB4B4D-7CA3-9044-876B-883B54F8677D}" type="slidenum">
              <a:rPr/>
              <a:t>‹#›</a:t>
            </a:fld>
            <a:endParaRPr/>
          </a:p>
        </p:txBody>
      </p:sp>
    </p:spTree>
    <p:extLst>
      <p:ext uri="{BB962C8B-B14F-4D97-AF65-F5344CB8AC3E}">
        <p14:creationId xmlns:p14="http://schemas.microsoft.com/office/powerpoint/2010/main" val="1851971147"/>
      </p:ext>
    </p:extLst>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6/27/2023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6CB4B4D-7CA3-9044-876B-883B54F8677D}" type="slidenum">
              <a:rPr lang="en-IN" smtClean="0"/>
              <a:t>‹#›</a:t>
            </a:fld>
            <a:endParaRPr lang="en-IN"/>
          </a:p>
        </p:txBody>
      </p:sp>
    </p:spTree>
    <p:extLst>
      <p:ext uri="{BB962C8B-B14F-4D97-AF65-F5344CB8AC3E}">
        <p14:creationId xmlns:p14="http://schemas.microsoft.com/office/powerpoint/2010/main" val="19093259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6/27/2023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6CB4B4D-7CA3-9044-876B-883B54F8677D}" type="slidenum">
              <a:rPr lang="en-IN" smtClean="0"/>
              <a:t>‹#›</a:t>
            </a:fld>
            <a:endParaRPr lang="en-IN"/>
          </a:p>
        </p:txBody>
      </p:sp>
    </p:spTree>
    <p:extLst>
      <p:ext uri="{BB962C8B-B14F-4D97-AF65-F5344CB8AC3E}">
        <p14:creationId xmlns:p14="http://schemas.microsoft.com/office/powerpoint/2010/main" val="19261882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smtClean="0"/>
              <a:t>6/27/2023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6CB4B4D-7CA3-9044-876B-883B54F8677D}" type="slidenum">
              <a:rPr lang="en-IN" smtClean="0"/>
              <a:t>‹#›</a:t>
            </a:fld>
            <a:endParaRPr lang="en-IN"/>
          </a:p>
        </p:txBody>
      </p:sp>
    </p:spTree>
    <p:extLst>
      <p:ext uri="{BB962C8B-B14F-4D97-AF65-F5344CB8AC3E}">
        <p14:creationId xmlns:p14="http://schemas.microsoft.com/office/powerpoint/2010/main" val="32571057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smtClean="0"/>
              <a:pPr/>
              <a:t>6/27/2023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6CB4B4D-7CA3-9044-876B-883B54F8677D}" type="slidenum">
              <a:rPr lang="en-IN" smtClean="0"/>
              <a:t>‹#›</a:t>
            </a:fld>
            <a:endParaRPr lang="en-IN"/>
          </a:p>
        </p:txBody>
      </p:sp>
    </p:spTree>
    <p:extLst>
      <p:ext uri="{BB962C8B-B14F-4D97-AF65-F5344CB8AC3E}">
        <p14:creationId xmlns:p14="http://schemas.microsoft.com/office/powerpoint/2010/main" val="6433195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smtClean="0"/>
              <a:pPr/>
              <a:t>6/27/2023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86CB4B4D-7CA3-9044-876B-883B54F8677D}" type="slidenum">
              <a:rPr lang="en-IN" smtClean="0"/>
              <a:t>‹#›</a:t>
            </a:fld>
            <a:endParaRPr lang="en-IN"/>
          </a:p>
        </p:txBody>
      </p:sp>
    </p:spTree>
    <p:extLst>
      <p:ext uri="{BB962C8B-B14F-4D97-AF65-F5344CB8AC3E}">
        <p14:creationId xmlns:p14="http://schemas.microsoft.com/office/powerpoint/2010/main" val="5880451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smtClean="0"/>
              <a:pPr/>
              <a:t>6/27/2023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86CB4B4D-7CA3-9044-876B-883B54F8677D}" type="slidenum">
              <a:rPr lang="en-IN" smtClean="0"/>
              <a:t>‹#›</a:t>
            </a:fld>
            <a:endParaRPr lang="en-IN"/>
          </a:p>
        </p:txBody>
      </p:sp>
    </p:spTree>
    <p:extLst>
      <p:ext uri="{BB962C8B-B14F-4D97-AF65-F5344CB8AC3E}">
        <p14:creationId xmlns:p14="http://schemas.microsoft.com/office/powerpoint/2010/main" val="3914069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2A54C80-263E-416B-A8E0-580EDEADCBDC}" type="datetimeFigureOut">
              <a:rPr lang="en-US" smtClean="0"/>
              <a:t>6/27/2023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6CB4B4D-7CA3-9044-876B-883B54F8677D}" type="slidenum">
              <a:rPr lang="en-IN" smtClean="0"/>
              <a:t>‹#›</a:t>
            </a:fld>
            <a:endParaRPr lang="en-IN"/>
          </a:p>
        </p:txBody>
      </p:sp>
    </p:spTree>
    <p:extLst>
      <p:ext uri="{BB962C8B-B14F-4D97-AF65-F5344CB8AC3E}">
        <p14:creationId xmlns:p14="http://schemas.microsoft.com/office/powerpoint/2010/main" val="24766592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6/27/2023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6CB4B4D-7CA3-9044-876B-883B54F8677D}" type="slidenum">
              <a:rPr lang="en-IN" smtClean="0"/>
              <a:t>‹#›</a:t>
            </a:fld>
            <a:endParaRPr lang="en-IN"/>
          </a:p>
        </p:txBody>
      </p:sp>
    </p:spTree>
    <p:extLst>
      <p:ext uri="{BB962C8B-B14F-4D97-AF65-F5344CB8AC3E}">
        <p14:creationId xmlns:p14="http://schemas.microsoft.com/office/powerpoint/2010/main" val="21271682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smtClean="0"/>
              <a:pPr/>
              <a:t>6/27/2023</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86CB4B4D-7CA3-9044-876B-883B54F8677D}" type="slidenum">
              <a:rPr lang="en-IN" smtClean="0"/>
              <a:t>‹#›</a:t>
            </a:fld>
            <a:endParaRPr lang="en-IN"/>
          </a:p>
        </p:txBody>
      </p:sp>
    </p:spTree>
    <p:extLst>
      <p:ext uri="{BB962C8B-B14F-4D97-AF65-F5344CB8AC3E}">
        <p14:creationId xmlns:p14="http://schemas.microsoft.com/office/powerpoint/2010/main" val="749244153"/>
      </p:ext>
    </p:extLst>
  </p:cSld>
  <p:clrMap bg1="lt1" tx1="dk1" bg2="lt2" tx2="dk2" accent1="accent1" accent2="accent2" accent3="accent3" accent4="accent4" accent5="accent5" accent6="accent6" hlink="hlink" folHlink="folHlink"/>
  <p:sldLayoutIdLst>
    <p:sldLayoutId id="2147483731" r:id="rId1"/>
    <p:sldLayoutId id="2147483732" r:id="rId2"/>
    <p:sldLayoutId id="2147483733" r:id="rId3"/>
    <p:sldLayoutId id="2147483734" r:id="rId4"/>
    <p:sldLayoutId id="2147483735" r:id="rId5"/>
    <p:sldLayoutId id="2147483736" r:id="rId6"/>
    <p:sldLayoutId id="2147483737" r:id="rId7"/>
    <p:sldLayoutId id="2147483738" r:id="rId8"/>
    <p:sldLayoutId id="2147483739" r:id="rId9"/>
    <p:sldLayoutId id="2147483740" r:id="rId10"/>
    <p:sldLayoutId id="2147483741" r:id="rId11"/>
    <p:sldLayoutId id="2147483742" r:id="rId12"/>
    <p:sldLayoutId id="2147483743" r:id="rId13"/>
    <p:sldLayoutId id="2147483744" r:id="rId14"/>
    <p:sldLayoutId id="2147483745" r:id="rId15"/>
    <p:sldLayoutId id="2147483746" r:id="rId16"/>
    <p:sldLayoutId id="2147483747" r:id="rId17"/>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17.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 name="Title 1"/>
          <p:cNvSpPr txBox="1">
            <a:spLocks noGrp="1"/>
          </p:cNvSpPr>
          <p:nvPr>
            <p:ph type="ctrTitle"/>
          </p:nvPr>
        </p:nvSpPr>
        <p:spPr>
          <a:xfrm>
            <a:off x="1524000" y="1453895"/>
            <a:ext cx="9144000" cy="2056067"/>
          </a:xfrm>
          <a:prstGeom prst="rect">
            <a:avLst/>
          </a:prstGeom>
        </p:spPr>
        <p:txBody>
          <a:bodyPr/>
          <a:lstStyle/>
          <a:p>
            <a:pPr>
              <a:defRPr sz="4000" b="1">
                <a:latin typeface="Times New Roman" panose="02020603050405020304"/>
                <a:ea typeface="Times New Roman" panose="02020603050405020304"/>
                <a:cs typeface="Times New Roman" panose="02020603050405020304"/>
                <a:sym typeface="Times New Roman" panose="02020603050405020304"/>
              </a:defRPr>
            </a:pPr>
            <a:r>
              <a:t>Health insurance is an emerging sector in the Indian economy</a:t>
            </a:r>
            <a:br/>
            <a:r>
              <a:rPr b="0"/>
              <a:t>Reliance General Insurance</a:t>
            </a:r>
          </a:p>
        </p:txBody>
      </p:sp>
      <p:sp>
        <p:nvSpPr>
          <p:cNvPr id="95" name="Subtitle 2"/>
          <p:cNvSpPr txBox="1">
            <a:spLocks noGrp="1"/>
          </p:cNvSpPr>
          <p:nvPr>
            <p:ph type="subTitle" idx="1"/>
          </p:nvPr>
        </p:nvSpPr>
        <p:spPr>
          <a:prstGeom prst="rect">
            <a:avLst/>
          </a:prstGeom>
        </p:spPr>
        <p:txBody>
          <a:bodyPr>
            <a:normAutofit lnSpcReduction="10000"/>
          </a:bodyPr>
          <a:lstStyle/>
          <a:p>
            <a:pPr>
              <a:defRPr>
                <a:latin typeface="Times New Roman" panose="02020603050405020304"/>
                <a:ea typeface="Times New Roman" panose="02020603050405020304"/>
                <a:cs typeface="Times New Roman" panose="02020603050405020304"/>
                <a:sym typeface="Times New Roman" panose="02020603050405020304"/>
              </a:defRPr>
            </a:pPr>
            <a:r>
              <a:t>Sristi Biswas</a:t>
            </a:r>
          </a:p>
          <a:p>
            <a:pPr>
              <a:defRPr>
                <a:latin typeface="Times New Roman" panose="02020603050405020304"/>
                <a:ea typeface="Times New Roman" panose="02020603050405020304"/>
                <a:cs typeface="Times New Roman" panose="02020603050405020304"/>
                <a:sym typeface="Times New Roman" panose="02020603050405020304"/>
              </a:defRPr>
            </a:pPr>
            <a:r>
              <a:t>Faculty Mentor- Dr. Sidharth Sekhar Mishra</a:t>
            </a:r>
          </a:p>
          <a:p>
            <a:pPr>
              <a:defRPr>
                <a:latin typeface="Times New Roman" panose="02020603050405020304"/>
                <a:ea typeface="Times New Roman" panose="02020603050405020304"/>
                <a:cs typeface="Times New Roman" panose="02020603050405020304"/>
                <a:sym typeface="Times New Roman" panose="02020603050405020304"/>
              </a:defRPr>
            </a:pPr>
            <a:r>
              <a:t>IIHMR Delhi</a:t>
            </a:r>
          </a:p>
        </p:txBody>
      </p:sp>
      <p:sp>
        <p:nvSpPr>
          <p:cNvPr id="96" name="Slide Number Placeholder 3"/>
          <p:cNvSpPr txBox="1">
            <a:spLocks noGrp="1"/>
          </p:cNvSpPr>
          <p:nvPr>
            <p:ph type="sldNum" sz="quarter" idx="12"/>
          </p:nvPr>
        </p:nvSpPr>
        <p:spPr>
          <a:xfrm>
            <a:off x="11172418" y="6414760"/>
            <a:ext cx="181380" cy="248303"/>
          </a:xfrm>
          <a:prstGeom prst="rect">
            <a:avLst/>
          </a:prstGeom>
        </p:spPr>
        <p:txBody>
          <a:bodyPr/>
          <a:lstStyle/>
          <a:p>
            <a:fld id="{86CB4B4D-7CA3-9044-876B-883B54F8677D}" type="slidenum">
              <a:rPr/>
              <a:t>1</a:t>
            </a:fld>
            <a:endParaRPr/>
          </a:p>
        </p:txBody>
      </p:sp>
      <p:pic>
        <p:nvPicPr>
          <p:cNvPr id="97" name="Picture 6" descr="Picture 6"/>
          <p:cNvPicPr>
            <a:picLocks noChangeAspect="1"/>
          </p:cNvPicPr>
          <p:nvPr/>
        </p:nvPicPr>
        <p:blipFill>
          <a:blip r:embed="rId2"/>
          <a:stretch>
            <a:fillRect/>
          </a:stretch>
        </p:blipFill>
        <p:spPr>
          <a:xfrm>
            <a:off x="0" y="23812"/>
            <a:ext cx="2695905" cy="1268961"/>
          </a:xfrm>
          <a:prstGeom prst="rect">
            <a:avLst/>
          </a:prstGeom>
          <a:ln w="12700">
            <a:miter lim="400000"/>
            <a:headEnd/>
            <a:tailEnd/>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 name="Title 1"/>
          <p:cNvSpPr txBox="1">
            <a:spLocks noGrp="1"/>
          </p:cNvSpPr>
          <p:nvPr>
            <p:ph type="title"/>
          </p:nvPr>
        </p:nvSpPr>
        <p:spPr>
          <a:xfrm>
            <a:off x="838200" y="365123"/>
            <a:ext cx="10515600" cy="1070487"/>
          </a:xfrm>
          <a:prstGeom prst="rect">
            <a:avLst/>
          </a:prstGeom>
        </p:spPr>
        <p:txBody>
          <a:bodyPr/>
          <a:lstStyle>
            <a:lvl1pPr algn="ctr">
              <a:defRPr b="1">
                <a:latin typeface="Times New Roman" panose="02020603050405020304"/>
                <a:ea typeface="Times New Roman" panose="02020603050405020304"/>
                <a:cs typeface="Times New Roman" panose="02020603050405020304"/>
                <a:sym typeface="Times New Roman" panose="02020603050405020304"/>
              </a:defRPr>
            </a:lvl1pPr>
          </a:lstStyle>
          <a:p>
            <a:r>
              <a:rPr dirty="0"/>
              <a:t>Results</a:t>
            </a:r>
          </a:p>
        </p:txBody>
      </p:sp>
      <p:sp>
        <p:nvSpPr>
          <p:cNvPr id="140" name="Content Placeholder 2"/>
          <p:cNvSpPr txBox="1">
            <a:spLocks noGrp="1"/>
          </p:cNvSpPr>
          <p:nvPr>
            <p:ph idx="1"/>
          </p:nvPr>
        </p:nvSpPr>
        <p:spPr>
          <a:xfrm>
            <a:off x="339363" y="1825625"/>
            <a:ext cx="4788818" cy="4351338"/>
          </a:xfrm>
          <a:prstGeom prst="rect">
            <a:avLst/>
          </a:prstGeom>
        </p:spPr>
        <p:txBody>
          <a:bodyPr>
            <a:normAutofit lnSpcReduction="10000"/>
          </a:bodyPr>
          <a:lstStyle>
            <a:lvl1pPr algn="just">
              <a:buSzTx/>
              <a:buNone/>
              <a:defRPr sz="1900" b="1" i="1">
                <a:latin typeface="Times New Roman" panose="02020603050405020304"/>
                <a:ea typeface="Times New Roman" panose="02020603050405020304"/>
                <a:cs typeface="Times New Roman" panose="02020603050405020304"/>
                <a:sym typeface="Times New Roman" panose="02020603050405020304"/>
              </a:defRPr>
            </a:lvl1pPr>
          </a:lstStyle>
          <a:p>
            <a:pPr algn="just">
              <a:buNone/>
            </a:pPr>
            <a:r>
              <a:rPr lang="en-IN" sz="1900" b="1" i="1" dirty="0">
                <a:latin typeface="Times New Roman" pitchFamily="18" charset="0"/>
                <a:cs typeface="Times New Roman" pitchFamily="18" charset="0"/>
              </a:rPr>
              <a:t>Do you agree that the health insurance sector is playing a crucial role in the Indian Economy?</a:t>
            </a:r>
            <a:endParaRPr lang="en-IN" sz="1900" dirty="0">
              <a:latin typeface="Times New Roman" pitchFamily="18" charset="0"/>
              <a:cs typeface="Times New Roman" pitchFamily="18" charset="0"/>
            </a:endParaRPr>
          </a:p>
          <a:p>
            <a:pPr marL="342900" indent="-342900" algn="just">
              <a:buFont typeface="Arial" panose="020B0604020202020204" pitchFamily="34" charset="0"/>
              <a:buChar char="•"/>
            </a:pPr>
            <a:r>
              <a:rPr lang="en-US" sz="1900" b="0" i="0" dirty="0">
                <a:latin typeface="Times New Roman" pitchFamily="18" charset="0"/>
                <a:cs typeface="Times New Roman" pitchFamily="18" charset="0"/>
              </a:rPr>
              <a:t>The health ministry of India is also trying to implement new policies for the development of the Indian Health Insurance sector. </a:t>
            </a:r>
            <a:endParaRPr lang="en-IN" sz="1900" b="0" i="0" dirty="0">
              <a:latin typeface="Times New Roman" pitchFamily="18" charset="0"/>
              <a:cs typeface="Times New Roman" pitchFamily="18" charset="0"/>
            </a:endParaRPr>
          </a:p>
          <a:p>
            <a:pPr marL="342900" indent="-342900" algn="just">
              <a:buFont typeface="Arial" panose="020B0604020202020204" pitchFamily="34" charset="0"/>
              <a:buChar char="•"/>
            </a:pPr>
            <a:r>
              <a:rPr lang="en-IN" sz="1900" b="0" i="0" dirty="0">
                <a:latin typeface="Times New Roman" pitchFamily="18" charset="0"/>
                <a:cs typeface="Times New Roman" pitchFamily="18" charset="0"/>
              </a:rPr>
              <a:t>Likewise, regarding the question of the role of health insurance sector in Indian Economy, it has been observed that out of 70 respondents, 25 (35.71%) to 35 (50%) are agreeing to the fact and only 3 (4.29%) to 5 (7.14%) are disagreeing towards the asked fact. </a:t>
            </a:r>
          </a:p>
          <a:p>
            <a:endParaRPr dirty="0"/>
          </a:p>
        </p:txBody>
      </p:sp>
      <p:sp>
        <p:nvSpPr>
          <p:cNvPr id="141" name="Slide Number Placeholder 3"/>
          <p:cNvSpPr txBox="1">
            <a:spLocks noGrp="1"/>
          </p:cNvSpPr>
          <p:nvPr>
            <p:ph type="sldNum" sz="quarter" idx="12"/>
          </p:nvPr>
        </p:nvSpPr>
        <p:spPr>
          <a:xfrm>
            <a:off x="11172418" y="6414760"/>
            <a:ext cx="181380" cy="248303"/>
          </a:xfrm>
          <a:prstGeom prst="rect">
            <a:avLst/>
          </a:prstGeom>
        </p:spPr>
        <p:txBody>
          <a:bodyPr/>
          <a:lstStyle/>
          <a:p>
            <a:fld id="{86CB4B4D-7CA3-9044-876B-883B54F8677D}" type="slidenum">
              <a:rPr/>
              <a:t>10</a:t>
            </a:fld>
            <a:endParaRPr/>
          </a:p>
        </p:txBody>
      </p:sp>
      <p:pic>
        <p:nvPicPr>
          <p:cNvPr id="142" name="Picture 5" descr="Picture 5"/>
          <p:cNvPicPr>
            <a:picLocks noChangeAspect="1"/>
          </p:cNvPicPr>
          <p:nvPr/>
        </p:nvPicPr>
        <p:blipFill>
          <a:blip r:embed="rId2"/>
          <a:stretch>
            <a:fillRect/>
          </a:stretch>
        </p:blipFill>
        <p:spPr>
          <a:xfrm>
            <a:off x="0" y="23812"/>
            <a:ext cx="2695905" cy="1268961"/>
          </a:xfrm>
          <a:prstGeom prst="rect">
            <a:avLst/>
          </a:prstGeom>
          <a:ln w="12700">
            <a:miter lim="400000"/>
            <a:headEnd/>
            <a:tailEnd/>
          </a:ln>
        </p:spPr>
      </p:pic>
      <p:graphicFrame>
        <p:nvGraphicFramePr>
          <p:cNvPr id="2" name="Table 1">
            <a:extLst>
              <a:ext uri="{FF2B5EF4-FFF2-40B4-BE49-F238E27FC236}">
                <a16:creationId xmlns:a16="http://schemas.microsoft.com/office/drawing/2014/main" id="{E0B4FBDB-F8B5-7101-5F72-AC9A02A764F1}"/>
              </a:ext>
            </a:extLst>
          </p:cNvPr>
          <p:cNvGraphicFramePr>
            <a:graphicFrameLocks noGrp="1"/>
          </p:cNvGraphicFramePr>
          <p:nvPr>
            <p:extLst>
              <p:ext uri="{D42A27DB-BD31-4B8C-83A1-F6EECF244321}">
                <p14:modId xmlns:p14="http://schemas.microsoft.com/office/powerpoint/2010/main" val="3920538341"/>
              </p:ext>
            </p:extLst>
          </p:nvPr>
        </p:nvGraphicFramePr>
        <p:xfrm>
          <a:off x="5681509" y="1754892"/>
          <a:ext cx="6293675" cy="1860042"/>
        </p:xfrm>
        <a:graphic>
          <a:graphicData uri="http://schemas.openxmlformats.org/drawingml/2006/table">
            <a:tbl>
              <a:tblPr>
                <a:tableStyleId>{284E427A-3D55-4303-BF80-6455036E1DE7}</a:tableStyleId>
              </a:tblPr>
              <a:tblGrid>
                <a:gridCol w="1300882">
                  <a:extLst>
                    <a:ext uri="{9D8B030D-6E8A-4147-A177-3AD203B41FA5}">
                      <a16:colId xmlns:a16="http://schemas.microsoft.com/office/drawing/2014/main" val="20000"/>
                    </a:ext>
                  </a:extLst>
                </a:gridCol>
                <a:gridCol w="1523775">
                  <a:extLst>
                    <a:ext uri="{9D8B030D-6E8A-4147-A177-3AD203B41FA5}">
                      <a16:colId xmlns:a16="http://schemas.microsoft.com/office/drawing/2014/main" val="20001"/>
                    </a:ext>
                  </a:extLst>
                </a:gridCol>
                <a:gridCol w="1604826">
                  <a:extLst>
                    <a:ext uri="{9D8B030D-6E8A-4147-A177-3AD203B41FA5}">
                      <a16:colId xmlns:a16="http://schemas.microsoft.com/office/drawing/2014/main" val="20002"/>
                    </a:ext>
                  </a:extLst>
                </a:gridCol>
                <a:gridCol w="1864192">
                  <a:extLst>
                    <a:ext uri="{9D8B030D-6E8A-4147-A177-3AD203B41FA5}">
                      <a16:colId xmlns:a16="http://schemas.microsoft.com/office/drawing/2014/main" val="20003"/>
                    </a:ext>
                  </a:extLst>
                </a:gridCol>
              </a:tblGrid>
              <a:tr h="244123">
                <a:tc>
                  <a:txBody>
                    <a:bodyPr/>
                    <a:lstStyle/>
                    <a:p>
                      <a:pPr marL="0" marR="0" algn="ctr">
                        <a:lnSpc>
                          <a:spcPct val="200000"/>
                        </a:lnSpc>
                        <a:spcBef>
                          <a:spcPts val="0"/>
                        </a:spcBef>
                        <a:spcAft>
                          <a:spcPts val="0"/>
                        </a:spcAft>
                      </a:pPr>
                      <a:r>
                        <a:rPr lang="en-US" sz="1200" b="1" dirty="0">
                          <a:latin typeface="Times New Roman" pitchFamily="18" charset="0"/>
                          <a:cs typeface="Times New Roman" pitchFamily="18" charset="0"/>
                        </a:rPr>
                        <a:t>Responses</a:t>
                      </a:r>
                      <a:endParaRPr lang="en-US" sz="1100" b="1" dirty="0">
                        <a:latin typeface="Times New Roman" pitchFamily="18" charset="0"/>
                        <a:ea typeface="Arial"/>
                        <a:cs typeface="Times New Roman"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200000"/>
                        </a:lnSpc>
                        <a:spcBef>
                          <a:spcPts val="0"/>
                        </a:spcBef>
                        <a:spcAft>
                          <a:spcPts val="0"/>
                        </a:spcAft>
                      </a:pPr>
                      <a:r>
                        <a:rPr lang="en-US" sz="1200" b="1" dirty="0">
                          <a:latin typeface="Times New Roman" pitchFamily="18" charset="0"/>
                          <a:cs typeface="Times New Roman" pitchFamily="18" charset="0"/>
                        </a:rPr>
                        <a:t>Total Respondents</a:t>
                      </a:r>
                      <a:endParaRPr lang="en-US" sz="1100" b="1" dirty="0">
                        <a:latin typeface="Times New Roman" pitchFamily="18" charset="0"/>
                        <a:ea typeface="Arial"/>
                        <a:cs typeface="Times New Roman"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200000"/>
                        </a:lnSpc>
                        <a:spcBef>
                          <a:spcPts val="0"/>
                        </a:spcBef>
                        <a:spcAft>
                          <a:spcPts val="0"/>
                        </a:spcAft>
                      </a:pPr>
                      <a:r>
                        <a:rPr lang="en-US" sz="1200" b="1" dirty="0">
                          <a:latin typeface="Times New Roman" pitchFamily="18" charset="0"/>
                          <a:cs typeface="Times New Roman" pitchFamily="18" charset="0"/>
                        </a:rPr>
                        <a:t>Responses Received</a:t>
                      </a:r>
                      <a:endParaRPr lang="en-US" sz="1100" b="1" dirty="0">
                        <a:latin typeface="Times New Roman" pitchFamily="18" charset="0"/>
                        <a:ea typeface="Arial"/>
                        <a:cs typeface="Times New Roman"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200000"/>
                        </a:lnSpc>
                        <a:spcBef>
                          <a:spcPts val="0"/>
                        </a:spcBef>
                        <a:spcAft>
                          <a:spcPts val="0"/>
                        </a:spcAft>
                      </a:pPr>
                      <a:r>
                        <a:rPr lang="en-US" sz="1200" b="1" dirty="0">
                          <a:latin typeface="Times New Roman" pitchFamily="18" charset="0"/>
                          <a:cs typeface="Times New Roman" pitchFamily="18" charset="0"/>
                        </a:rPr>
                        <a:t>Percentage (%)</a:t>
                      </a:r>
                      <a:endParaRPr lang="en-US" sz="1100" b="1" dirty="0">
                        <a:latin typeface="Times New Roman" pitchFamily="18" charset="0"/>
                        <a:ea typeface="Arial"/>
                        <a:cs typeface="Times New Roman"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182880">
                <a:tc>
                  <a:txBody>
                    <a:bodyPr/>
                    <a:lstStyle/>
                    <a:p>
                      <a:pPr marL="0" marR="0" algn="ctr">
                        <a:lnSpc>
                          <a:spcPct val="200000"/>
                        </a:lnSpc>
                        <a:spcBef>
                          <a:spcPts val="0"/>
                        </a:spcBef>
                        <a:spcAft>
                          <a:spcPts val="0"/>
                        </a:spcAft>
                      </a:pPr>
                      <a:r>
                        <a:rPr lang="en-US" sz="1200">
                          <a:latin typeface="Times New Roman" pitchFamily="18" charset="0"/>
                          <a:cs typeface="Times New Roman" pitchFamily="18" charset="0"/>
                        </a:rPr>
                        <a:t>Strongly Agree</a:t>
                      </a:r>
                      <a:endParaRPr lang="en-US" sz="1100">
                        <a:latin typeface="Times New Roman" pitchFamily="18" charset="0"/>
                        <a:ea typeface="Arial"/>
                        <a:cs typeface="Times New Roman"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200000"/>
                        </a:lnSpc>
                        <a:spcBef>
                          <a:spcPts val="0"/>
                        </a:spcBef>
                        <a:spcAft>
                          <a:spcPts val="0"/>
                        </a:spcAft>
                      </a:pPr>
                      <a:r>
                        <a:rPr lang="en-US" sz="1200" dirty="0">
                          <a:latin typeface="Times New Roman" pitchFamily="18" charset="0"/>
                          <a:cs typeface="Times New Roman" pitchFamily="18" charset="0"/>
                        </a:rPr>
                        <a:t>70</a:t>
                      </a:r>
                      <a:endParaRPr lang="en-US" sz="1100" dirty="0">
                        <a:latin typeface="Times New Roman" pitchFamily="18" charset="0"/>
                        <a:ea typeface="Arial"/>
                        <a:cs typeface="Times New Roman"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200000"/>
                        </a:lnSpc>
                        <a:spcBef>
                          <a:spcPts val="0"/>
                        </a:spcBef>
                        <a:spcAft>
                          <a:spcPts val="0"/>
                        </a:spcAft>
                      </a:pPr>
                      <a:r>
                        <a:rPr lang="en-US" sz="1200">
                          <a:latin typeface="Times New Roman" pitchFamily="18" charset="0"/>
                          <a:cs typeface="Times New Roman" pitchFamily="18" charset="0"/>
                        </a:rPr>
                        <a:t>35</a:t>
                      </a:r>
                      <a:endParaRPr lang="en-US" sz="1100">
                        <a:latin typeface="Times New Roman" pitchFamily="18" charset="0"/>
                        <a:ea typeface="Arial"/>
                        <a:cs typeface="Times New Roman"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200000"/>
                        </a:lnSpc>
                        <a:spcBef>
                          <a:spcPts val="0"/>
                        </a:spcBef>
                        <a:spcAft>
                          <a:spcPts val="0"/>
                        </a:spcAft>
                      </a:pPr>
                      <a:r>
                        <a:rPr lang="en-US" sz="1200">
                          <a:latin typeface="Times New Roman" pitchFamily="18" charset="0"/>
                          <a:cs typeface="Times New Roman" pitchFamily="18" charset="0"/>
                        </a:rPr>
                        <a:t>50</a:t>
                      </a:r>
                      <a:endParaRPr lang="en-US" sz="1100">
                        <a:latin typeface="Times New Roman" pitchFamily="18" charset="0"/>
                        <a:ea typeface="Arial"/>
                        <a:cs typeface="Times New Roman"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182880">
                <a:tc>
                  <a:txBody>
                    <a:bodyPr/>
                    <a:lstStyle/>
                    <a:p>
                      <a:pPr marL="0" marR="0" algn="ctr">
                        <a:lnSpc>
                          <a:spcPct val="200000"/>
                        </a:lnSpc>
                        <a:spcBef>
                          <a:spcPts val="0"/>
                        </a:spcBef>
                        <a:spcAft>
                          <a:spcPts val="0"/>
                        </a:spcAft>
                      </a:pPr>
                      <a:r>
                        <a:rPr lang="en-US" sz="1200">
                          <a:latin typeface="Times New Roman" pitchFamily="18" charset="0"/>
                          <a:cs typeface="Times New Roman" pitchFamily="18" charset="0"/>
                        </a:rPr>
                        <a:t>Agree</a:t>
                      </a:r>
                      <a:endParaRPr lang="en-US" sz="1100">
                        <a:latin typeface="Times New Roman" pitchFamily="18" charset="0"/>
                        <a:ea typeface="Arial"/>
                        <a:cs typeface="Times New Roman"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200000"/>
                        </a:lnSpc>
                        <a:spcBef>
                          <a:spcPts val="0"/>
                        </a:spcBef>
                        <a:spcAft>
                          <a:spcPts val="0"/>
                        </a:spcAft>
                      </a:pPr>
                      <a:r>
                        <a:rPr lang="en-US" sz="1200" dirty="0">
                          <a:latin typeface="Times New Roman" pitchFamily="18" charset="0"/>
                          <a:cs typeface="Times New Roman" pitchFamily="18" charset="0"/>
                        </a:rPr>
                        <a:t>70</a:t>
                      </a:r>
                      <a:endParaRPr lang="en-US" sz="1100" dirty="0">
                        <a:latin typeface="Times New Roman" pitchFamily="18" charset="0"/>
                        <a:ea typeface="Arial"/>
                        <a:cs typeface="Times New Roman"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200000"/>
                        </a:lnSpc>
                        <a:spcBef>
                          <a:spcPts val="0"/>
                        </a:spcBef>
                        <a:spcAft>
                          <a:spcPts val="0"/>
                        </a:spcAft>
                      </a:pPr>
                      <a:r>
                        <a:rPr lang="en-US" sz="1200">
                          <a:latin typeface="Times New Roman" pitchFamily="18" charset="0"/>
                          <a:cs typeface="Times New Roman" pitchFamily="18" charset="0"/>
                        </a:rPr>
                        <a:t>25</a:t>
                      </a:r>
                      <a:endParaRPr lang="en-US" sz="1100">
                        <a:latin typeface="Times New Roman" pitchFamily="18" charset="0"/>
                        <a:ea typeface="Arial"/>
                        <a:cs typeface="Times New Roman"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200000"/>
                        </a:lnSpc>
                        <a:spcBef>
                          <a:spcPts val="0"/>
                        </a:spcBef>
                        <a:spcAft>
                          <a:spcPts val="0"/>
                        </a:spcAft>
                      </a:pPr>
                      <a:r>
                        <a:rPr lang="en-US" sz="1200">
                          <a:latin typeface="Times New Roman" pitchFamily="18" charset="0"/>
                          <a:cs typeface="Times New Roman" pitchFamily="18" charset="0"/>
                        </a:rPr>
                        <a:t>35.71</a:t>
                      </a:r>
                      <a:endParaRPr lang="en-US" sz="1100">
                        <a:latin typeface="Times New Roman" pitchFamily="18" charset="0"/>
                        <a:ea typeface="Arial"/>
                        <a:cs typeface="Times New Roman"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182880">
                <a:tc>
                  <a:txBody>
                    <a:bodyPr/>
                    <a:lstStyle/>
                    <a:p>
                      <a:pPr marL="0" marR="0" algn="ctr">
                        <a:lnSpc>
                          <a:spcPct val="200000"/>
                        </a:lnSpc>
                        <a:spcBef>
                          <a:spcPts val="0"/>
                        </a:spcBef>
                        <a:spcAft>
                          <a:spcPts val="0"/>
                        </a:spcAft>
                      </a:pPr>
                      <a:r>
                        <a:rPr lang="en-US" sz="1200">
                          <a:latin typeface="Times New Roman" pitchFamily="18" charset="0"/>
                          <a:cs typeface="Times New Roman" pitchFamily="18" charset="0"/>
                        </a:rPr>
                        <a:t>Neutral</a:t>
                      </a:r>
                      <a:endParaRPr lang="en-US" sz="1100">
                        <a:latin typeface="Times New Roman" pitchFamily="18" charset="0"/>
                        <a:ea typeface="Arial"/>
                        <a:cs typeface="Times New Roman"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200000"/>
                        </a:lnSpc>
                        <a:spcBef>
                          <a:spcPts val="0"/>
                        </a:spcBef>
                        <a:spcAft>
                          <a:spcPts val="0"/>
                        </a:spcAft>
                      </a:pPr>
                      <a:r>
                        <a:rPr lang="en-US" sz="1200" dirty="0">
                          <a:latin typeface="Times New Roman" pitchFamily="18" charset="0"/>
                          <a:cs typeface="Times New Roman" pitchFamily="18" charset="0"/>
                        </a:rPr>
                        <a:t>70</a:t>
                      </a:r>
                      <a:endParaRPr lang="en-US" sz="1100" dirty="0">
                        <a:latin typeface="Times New Roman" pitchFamily="18" charset="0"/>
                        <a:ea typeface="Arial"/>
                        <a:cs typeface="Times New Roman"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200000"/>
                        </a:lnSpc>
                        <a:spcBef>
                          <a:spcPts val="0"/>
                        </a:spcBef>
                        <a:spcAft>
                          <a:spcPts val="0"/>
                        </a:spcAft>
                      </a:pPr>
                      <a:r>
                        <a:rPr lang="en-US" sz="1200">
                          <a:latin typeface="Times New Roman" pitchFamily="18" charset="0"/>
                          <a:cs typeface="Times New Roman" pitchFamily="18" charset="0"/>
                        </a:rPr>
                        <a:t>2</a:t>
                      </a:r>
                      <a:endParaRPr lang="en-US" sz="1100">
                        <a:latin typeface="Times New Roman" pitchFamily="18" charset="0"/>
                        <a:ea typeface="Arial"/>
                        <a:cs typeface="Times New Roman"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200000"/>
                        </a:lnSpc>
                        <a:spcBef>
                          <a:spcPts val="0"/>
                        </a:spcBef>
                        <a:spcAft>
                          <a:spcPts val="0"/>
                        </a:spcAft>
                      </a:pPr>
                      <a:r>
                        <a:rPr lang="en-US" sz="1200">
                          <a:latin typeface="Times New Roman" pitchFamily="18" charset="0"/>
                          <a:cs typeface="Times New Roman" pitchFamily="18" charset="0"/>
                        </a:rPr>
                        <a:t>2.86</a:t>
                      </a:r>
                      <a:endParaRPr lang="en-US" sz="1100">
                        <a:latin typeface="Times New Roman" pitchFamily="18" charset="0"/>
                        <a:ea typeface="Arial"/>
                        <a:cs typeface="Times New Roman"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r h="182880">
                <a:tc>
                  <a:txBody>
                    <a:bodyPr/>
                    <a:lstStyle/>
                    <a:p>
                      <a:pPr marL="0" marR="0" algn="ctr">
                        <a:lnSpc>
                          <a:spcPct val="200000"/>
                        </a:lnSpc>
                        <a:spcBef>
                          <a:spcPts val="0"/>
                        </a:spcBef>
                        <a:spcAft>
                          <a:spcPts val="0"/>
                        </a:spcAft>
                      </a:pPr>
                      <a:r>
                        <a:rPr lang="en-US" sz="1200">
                          <a:latin typeface="Times New Roman" pitchFamily="18" charset="0"/>
                          <a:cs typeface="Times New Roman" pitchFamily="18" charset="0"/>
                        </a:rPr>
                        <a:t>Disagree</a:t>
                      </a:r>
                      <a:endParaRPr lang="en-US" sz="1100">
                        <a:latin typeface="Times New Roman" pitchFamily="18" charset="0"/>
                        <a:ea typeface="Arial"/>
                        <a:cs typeface="Times New Roman"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200000"/>
                        </a:lnSpc>
                        <a:spcBef>
                          <a:spcPts val="0"/>
                        </a:spcBef>
                        <a:spcAft>
                          <a:spcPts val="0"/>
                        </a:spcAft>
                      </a:pPr>
                      <a:r>
                        <a:rPr lang="en-US" sz="1200">
                          <a:latin typeface="Times New Roman" pitchFamily="18" charset="0"/>
                          <a:cs typeface="Times New Roman" pitchFamily="18" charset="0"/>
                        </a:rPr>
                        <a:t>70</a:t>
                      </a:r>
                      <a:endParaRPr lang="en-US" sz="1100">
                        <a:latin typeface="Times New Roman" pitchFamily="18" charset="0"/>
                        <a:ea typeface="Arial"/>
                        <a:cs typeface="Times New Roman"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200000"/>
                        </a:lnSpc>
                        <a:spcBef>
                          <a:spcPts val="0"/>
                        </a:spcBef>
                        <a:spcAft>
                          <a:spcPts val="0"/>
                        </a:spcAft>
                      </a:pPr>
                      <a:r>
                        <a:rPr lang="en-US" sz="1200">
                          <a:latin typeface="Times New Roman" pitchFamily="18" charset="0"/>
                          <a:cs typeface="Times New Roman" pitchFamily="18" charset="0"/>
                        </a:rPr>
                        <a:t>5</a:t>
                      </a:r>
                      <a:endParaRPr lang="en-US" sz="1100">
                        <a:latin typeface="Times New Roman" pitchFamily="18" charset="0"/>
                        <a:ea typeface="Arial"/>
                        <a:cs typeface="Times New Roman"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200000"/>
                        </a:lnSpc>
                        <a:spcBef>
                          <a:spcPts val="0"/>
                        </a:spcBef>
                        <a:spcAft>
                          <a:spcPts val="0"/>
                        </a:spcAft>
                      </a:pPr>
                      <a:r>
                        <a:rPr lang="en-US" sz="1200">
                          <a:latin typeface="Times New Roman" pitchFamily="18" charset="0"/>
                          <a:cs typeface="Times New Roman" pitchFamily="18" charset="0"/>
                        </a:rPr>
                        <a:t>7.14</a:t>
                      </a:r>
                      <a:endParaRPr lang="en-US" sz="1100">
                        <a:latin typeface="Times New Roman" pitchFamily="18" charset="0"/>
                        <a:ea typeface="Arial"/>
                        <a:cs typeface="Times New Roman"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4"/>
                  </a:ext>
                </a:extLst>
              </a:tr>
              <a:tr h="182880">
                <a:tc>
                  <a:txBody>
                    <a:bodyPr/>
                    <a:lstStyle/>
                    <a:p>
                      <a:pPr marL="0" marR="0" algn="ctr">
                        <a:lnSpc>
                          <a:spcPct val="200000"/>
                        </a:lnSpc>
                        <a:spcBef>
                          <a:spcPts val="0"/>
                        </a:spcBef>
                        <a:spcAft>
                          <a:spcPts val="0"/>
                        </a:spcAft>
                      </a:pPr>
                      <a:r>
                        <a:rPr lang="en-US" sz="1200">
                          <a:latin typeface="Times New Roman" pitchFamily="18" charset="0"/>
                          <a:cs typeface="Times New Roman" pitchFamily="18" charset="0"/>
                        </a:rPr>
                        <a:t>Strongly Disagree</a:t>
                      </a:r>
                      <a:endParaRPr lang="en-US" sz="1100">
                        <a:latin typeface="Times New Roman" pitchFamily="18" charset="0"/>
                        <a:ea typeface="Arial"/>
                        <a:cs typeface="Times New Roman"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200000"/>
                        </a:lnSpc>
                        <a:spcBef>
                          <a:spcPts val="0"/>
                        </a:spcBef>
                        <a:spcAft>
                          <a:spcPts val="0"/>
                        </a:spcAft>
                      </a:pPr>
                      <a:r>
                        <a:rPr lang="en-US" sz="1200">
                          <a:latin typeface="Times New Roman" pitchFamily="18" charset="0"/>
                          <a:cs typeface="Times New Roman" pitchFamily="18" charset="0"/>
                        </a:rPr>
                        <a:t>70</a:t>
                      </a:r>
                      <a:endParaRPr lang="en-US" sz="1100">
                        <a:latin typeface="Times New Roman" pitchFamily="18" charset="0"/>
                        <a:ea typeface="Arial"/>
                        <a:cs typeface="Times New Roman"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200000"/>
                        </a:lnSpc>
                        <a:spcBef>
                          <a:spcPts val="0"/>
                        </a:spcBef>
                        <a:spcAft>
                          <a:spcPts val="0"/>
                        </a:spcAft>
                      </a:pPr>
                      <a:r>
                        <a:rPr lang="en-US" sz="1200">
                          <a:latin typeface="Times New Roman" pitchFamily="18" charset="0"/>
                          <a:cs typeface="Times New Roman" pitchFamily="18" charset="0"/>
                        </a:rPr>
                        <a:t>3</a:t>
                      </a:r>
                      <a:endParaRPr lang="en-US" sz="1100">
                        <a:latin typeface="Times New Roman" pitchFamily="18" charset="0"/>
                        <a:ea typeface="Arial"/>
                        <a:cs typeface="Times New Roman"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200000"/>
                        </a:lnSpc>
                        <a:spcBef>
                          <a:spcPts val="0"/>
                        </a:spcBef>
                        <a:spcAft>
                          <a:spcPts val="0"/>
                        </a:spcAft>
                      </a:pPr>
                      <a:r>
                        <a:rPr lang="en-US" sz="1200" dirty="0">
                          <a:latin typeface="Times New Roman" pitchFamily="18" charset="0"/>
                          <a:cs typeface="Times New Roman" pitchFamily="18" charset="0"/>
                        </a:rPr>
                        <a:t>4.29</a:t>
                      </a:r>
                      <a:endParaRPr lang="en-US" sz="1100" dirty="0">
                        <a:latin typeface="Times New Roman" pitchFamily="18" charset="0"/>
                        <a:ea typeface="Arial"/>
                        <a:cs typeface="Times New Roman"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5"/>
                  </a:ext>
                </a:extLst>
              </a:tr>
            </a:tbl>
          </a:graphicData>
        </a:graphic>
      </p:graphicFrame>
      <p:graphicFrame>
        <p:nvGraphicFramePr>
          <p:cNvPr id="3" name="Chart 2">
            <a:extLst>
              <a:ext uri="{FF2B5EF4-FFF2-40B4-BE49-F238E27FC236}">
                <a16:creationId xmlns:a16="http://schemas.microsoft.com/office/drawing/2014/main" id="{66D07809-3905-C018-9A86-955B72FB48B0}"/>
              </a:ext>
            </a:extLst>
          </p:cNvPr>
          <p:cNvGraphicFramePr/>
          <p:nvPr>
            <p:extLst>
              <p:ext uri="{D42A27DB-BD31-4B8C-83A1-F6EECF244321}">
                <p14:modId xmlns:p14="http://schemas.microsoft.com/office/powerpoint/2010/main" val="1747115107"/>
              </p:ext>
            </p:extLst>
          </p:nvPr>
        </p:nvGraphicFramePr>
        <p:xfrm>
          <a:off x="5876457" y="3997325"/>
          <a:ext cx="5631180" cy="249555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76642620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 name="Title 1"/>
          <p:cNvSpPr txBox="1">
            <a:spLocks noGrp="1"/>
          </p:cNvSpPr>
          <p:nvPr>
            <p:ph type="title"/>
          </p:nvPr>
        </p:nvSpPr>
        <p:spPr>
          <a:xfrm>
            <a:off x="747508" y="387876"/>
            <a:ext cx="10515600" cy="1070487"/>
          </a:xfrm>
          <a:prstGeom prst="rect">
            <a:avLst/>
          </a:prstGeom>
        </p:spPr>
        <p:txBody>
          <a:bodyPr/>
          <a:lstStyle>
            <a:lvl1pPr algn="ctr">
              <a:defRPr b="1">
                <a:latin typeface="Times New Roman" panose="02020603050405020304"/>
                <a:ea typeface="Times New Roman" panose="02020603050405020304"/>
                <a:cs typeface="Times New Roman" panose="02020603050405020304"/>
                <a:sym typeface="Times New Roman" panose="02020603050405020304"/>
              </a:defRPr>
            </a:lvl1pPr>
          </a:lstStyle>
          <a:p>
            <a:r>
              <a:rPr dirty="0"/>
              <a:t>Results</a:t>
            </a:r>
          </a:p>
        </p:txBody>
      </p:sp>
      <p:sp>
        <p:nvSpPr>
          <p:cNvPr id="140" name="Content Placeholder 2"/>
          <p:cNvSpPr txBox="1">
            <a:spLocks noGrp="1"/>
          </p:cNvSpPr>
          <p:nvPr>
            <p:ph idx="1"/>
          </p:nvPr>
        </p:nvSpPr>
        <p:spPr>
          <a:xfrm>
            <a:off x="339363" y="1825625"/>
            <a:ext cx="11491276" cy="4351338"/>
          </a:xfrm>
          <a:prstGeom prst="rect">
            <a:avLst/>
          </a:prstGeom>
        </p:spPr>
        <p:txBody>
          <a:bodyPr/>
          <a:lstStyle>
            <a:lvl1pPr algn="just">
              <a:buSzTx/>
              <a:buNone/>
              <a:defRPr sz="1900" b="1" i="1">
                <a:latin typeface="Times New Roman" panose="02020603050405020304"/>
                <a:ea typeface="Times New Roman" panose="02020603050405020304"/>
                <a:cs typeface="Times New Roman" panose="02020603050405020304"/>
                <a:sym typeface="Times New Roman" panose="02020603050405020304"/>
              </a:defRPr>
            </a:lvl1pPr>
          </a:lstStyle>
          <a:p>
            <a:r>
              <a:rPr lang="en-IN" b="1" i="1" dirty="0">
                <a:latin typeface="Times New Roman" panose="02020603050405020304" pitchFamily="18" charset="0"/>
                <a:cs typeface="Times New Roman" panose="02020603050405020304" pitchFamily="18" charset="0"/>
              </a:rPr>
              <a:t>What is your age?</a:t>
            </a:r>
          </a:p>
          <a:p>
            <a:endParaRPr lang="en-IN" b="1" i="1" dirty="0">
              <a:latin typeface="Times New Roman" panose="02020603050405020304" pitchFamily="18" charset="0"/>
              <a:cs typeface="Times New Roman" panose="02020603050405020304" pitchFamily="18" charset="0"/>
            </a:endParaRPr>
          </a:p>
          <a:p>
            <a:endParaRPr lang="en-IN" b="1" i="1" dirty="0">
              <a:latin typeface="Times New Roman" panose="02020603050405020304" pitchFamily="18" charset="0"/>
              <a:cs typeface="Times New Roman" panose="02020603050405020304" pitchFamily="18" charset="0"/>
            </a:endParaRPr>
          </a:p>
          <a:p>
            <a:endParaRPr lang="en-IN" b="1" i="1" dirty="0">
              <a:latin typeface="Times New Roman" panose="02020603050405020304" pitchFamily="18" charset="0"/>
              <a:cs typeface="Times New Roman" panose="02020603050405020304" pitchFamily="18" charset="0"/>
            </a:endParaRPr>
          </a:p>
          <a:p>
            <a:endParaRPr lang="en-IN" b="1" i="1" dirty="0">
              <a:latin typeface="Times New Roman" panose="02020603050405020304" pitchFamily="18" charset="0"/>
              <a:cs typeface="Times New Roman" panose="02020603050405020304" pitchFamily="18" charset="0"/>
            </a:endParaRPr>
          </a:p>
          <a:p>
            <a:endParaRPr lang="en-IN" b="1" i="1" dirty="0">
              <a:latin typeface="Times New Roman" panose="02020603050405020304" pitchFamily="18" charset="0"/>
              <a:cs typeface="Times New Roman" panose="02020603050405020304" pitchFamily="18" charset="0"/>
            </a:endParaRPr>
          </a:p>
          <a:p>
            <a:endParaRPr lang="en-IN" b="1" i="1" dirty="0">
              <a:latin typeface="Times New Roman" panose="02020603050405020304" pitchFamily="18" charset="0"/>
              <a:cs typeface="Times New Roman" panose="02020603050405020304" pitchFamily="18" charset="0"/>
            </a:endParaRPr>
          </a:p>
          <a:p>
            <a:endParaRPr lang="en-IN" b="1" i="1" dirty="0">
              <a:latin typeface="Times New Roman" panose="02020603050405020304" pitchFamily="18" charset="0"/>
              <a:cs typeface="Times New Roman" panose="02020603050405020304" pitchFamily="18" charset="0"/>
            </a:endParaRPr>
          </a:p>
          <a:p>
            <a:endParaRPr lang="en-IN" b="1" i="1" dirty="0">
              <a:latin typeface="Times New Roman" panose="02020603050405020304" pitchFamily="18" charset="0"/>
              <a:cs typeface="Times New Roman" panose="02020603050405020304" pitchFamily="18" charset="0"/>
            </a:endParaRPr>
          </a:p>
          <a:p>
            <a:endParaRPr lang="en-IN" b="1" i="1" dirty="0">
              <a:latin typeface="Times New Roman" panose="02020603050405020304" pitchFamily="18" charset="0"/>
              <a:cs typeface="Times New Roman" panose="02020603050405020304" pitchFamily="18" charset="0"/>
            </a:endParaRPr>
          </a:p>
          <a:p>
            <a:endParaRPr lang="en-IN" b="1" i="1" dirty="0">
              <a:latin typeface="Times New Roman" panose="02020603050405020304" pitchFamily="18" charset="0"/>
              <a:cs typeface="Times New Roman" panose="02020603050405020304" pitchFamily="18" charset="0"/>
            </a:endParaRPr>
          </a:p>
          <a:p>
            <a:endParaRPr lang="en-IN" b="1" i="1" dirty="0">
              <a:latin typeface="Times New Roman" panose="02020603050405020304" pitchFamily="18" charset="0"/>
              <a:cs typeface="Times New Roman" panose="02020603050405020304" pitchFamily="18" charset="0"/>
            </a:endParaRPr>
          </a:p>
          <a:p>
            <a:endParaRPr lang="en-IN" b="1" i="1" dirty="0">
              <a:latin typeface="Times New Roman" panose="02020603050405020304" pitchFamily="18" charset="0"/>
              <a:cs typeface="Times New Roman" panose="02020603050405020304" pitchFamily="18" charset="0"/>
            </a:endParaRPr>
          </a:p>
          <a:p>
            <a:endParaRPr lang="en-IN" b="1" i="1" dirty="0">
              <a:latin typeface="Times New Roman" panose="02020603050405020304" pitchFamily="18" charset="0"/>
              <a:cs typeface="Times New Roman" panose="02020603050405020304" pitchFamily="18" charset="0"/>
            </a:endParaRPr>
          </a:p>
          <a:p>
            <a:endParaRPr lang="en-IN" b="1" i="1" dirty="0">
              <a:latin typeface="Times New Roman" panose="02020603050405020304" pitchFamily="18" charset="0"/>
              <a:cs typeface="Times New Roman" panose="02020603050405020304" pitchFamily="18" charset="0"/>
            </a:endParaRPr>
          </a:p>
          <a:p>
            <a:endParaRPr lang="en-IN" b="1" i="1" dirty="0">
              <a:latin typeface="Times New Roman" panose="02020603050405020304" pitchFamily="18" charset="0"/>
              <a:cs typeface="Times New Roman" panose="02020603050405020304" pitchFamily="18" charset="0"/>
            </a:endParaRPr>
          </a:p>
          <a:p>
            <a:endParaRPr lang="en-IN" b="1" i="1" dirty="0">
              <a:latin typeface="Times New Roman" panose="02020603050405020304" pitchFamily="18" charset="0"/>
              <a:cs typeface="Times New Roman" panose="02020603050405020304" pitchFamily="18" charset="0"/>
            </a:endParaRPr>
          </a:p>
        </p:txBody>
      </p:sp>
      <p:sp>
        <p:nvSpPr>
          <p:cNvPr id="141" name="Slide Number Placeholder 3"/>
          <p:cNvSpPr txBox="1">
            <a:spLocks noGrp="1"/>
          </p:cNvSpPr>
          <p:nvPr>
            <p:ph type="sldNum" sz="quarter" idx="12"/>
          </p:nvPr>
        </p:nvSpPr>
        <p:spPr>
          <a:xfrm>
            <a:off x="11172418" y="6414760"/>
            <a:ext cx="181380" cy="248303"/>
          </a:xfrm>
          <a:prstGeom prst="rect">
            <a:avLst/>
          </a:prstGeom>
        </p:spPr>
        <p:txBody>
          <a:bodyPr/>
          <a:lstStyle/>
          <a:p>
            <a:fld id="{86CB4B4D-7CA3-9044-876B-883B54F8677D}" type="slidenum">
              <a:rPr/>
              <a:t>11</a:t>
            </a:fld>
            <a:endParaRPr/>
          </a:p>
        </p:txBody>
      </p:sp>
      <p:pic>
        <p:nvPicPr>
          <p:cNvPr id="142" name="Picture 5" descr="Picture 5"/>
          <p:cNvPicPr>
            <a:picLocks noChangeAspect="1"/>
          </p:cNvPicPr>
          <p:nvPr/>
        </p:nvPicPr>
        <p:blipFill>
          <a:blip r:embed="rId2"/>
          <a:stretch>
            <a:fillRect/>
          </a:stretch>
        </p:blipFill>
        <p:spPr>
          <a:xfrm>
            <a:off x="0" y="23812"/>
            <a:ext cx="2695905" cy="1268961"/>
          </a:xfrm>
          <a:prstGeom prst="rect">
            <a:avLst/>
          </a:prstGeom>
          <a:ln w="12700">
            <a:miter lim="400000"/>
            <a:headEnd/>
            <a:tailEnd/>
          </a:ln>
        </p:spPr>
      </p:pic>
      <p:graphicFrame>
        <p:nvGraphicFramePr>
          <p:cNvPr id="2" name="Chart 1">
            <a:extLst>
              <a:ext uri="{FF2B5EF4-FFF2-40B4-BE49-F238E27FC236}">
                <a16:creationId xmlns:a16="http://schemas.microsoft.com/office/drawing/2014/main" id="{AAA61254-0DA7-E1F4-994C-EFF3979A0206}"/>
              </a:ext>
            </a:extLst>
          </p:cNvPr>
          <p:cNvGraphicFramePr>
            <a:graphicFrameLocks/>
          </p:cNvGraphicFramePr>
          <p:nvPr>
            <p:extLst>
              <p:ext uri="{D42A27DB-BD31-4B8C-83A1-F6EECF244321}">
                <p14:modId xmlns:p14="http://schemas.microsoft.com/office/powerpoint/2010/main" val="3855428410"/>
              </p:ext>
            </p:extLst>
          </p:nvPr>
        </p:nvGraphicFramePr>
        <p:xfrm>
          <a:off x="6323030" y="2270102"/>
          <a:ext cx="5030770" cy="4029989"/>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3" name="Content Placeholder 4">
            <a:extLst>
              <a:ext uri="{FF2B5EF4-FFF2-40B4-BE49-F238E27FC236}">
                <a16:creationId xmlns:a16="http://schemas.microsoft.com/office/drawing/2014/main" id="{8F25C457-1D61-EBD0-856F-7325AFBEAEAD}"/>
              </a:ext>
            </a:extLst>
          </p:cNvPr>
          <p:cNvGraphicFramePr>
            <a:graphicFrameLocks/>
          </p:cNvGraphicFramePr>
          <p:nvPr>
            <p:extLst>
              <p:ext uri="{D42A27DB-BD31-4B8C-83A1-F6EECF244321}">
                <p14:modId xmlns:p14="http://schemas.microsoft.com/office/powerpoint/2010/main" val="401850565"/>
              </p:ext>
            </p:extLst>
          </p:nvPr>
        </p:nvGraphicFramePr>
        <p:xfrm>
          <a:off x="490033" y="2378616"/>
          <a:ext cx="5030770" cy="3812960"/>
        </p:xfrm>
        <a:graphic>
          <a:graphicData uri="http://schemas.openxmlformats.org/drawingml/2006/table">
            <a:tbl>
              <a:tblPr>
                <a:tableStyleId>{5C22544A-7EE6-4342-B048-85BDC9FD1C3A}</a:tableStyleId>
              </a:tblPr>
              <a:tblGrid>
                <a:gridCol w="1298670">
                  <a:extLst>
                    <a:ext uri="{9D8B030D-6E8A-4147-A177-3AD203B41FA5}">
                      <a16:colId xmlns:a16="http://schemas.microsoft.com/office/drawing/2014/main" val="641759884"/>
                    </a:ext>
                  </a:extLst>
                </a:gridCol>
                <a:gridCol w="1273453">
                  <a:extLst>
                    <a:ext uri="{9D8B030D-6E8A-4147-A177-3AD203B41FA5}">
                      <a16:colId xmlns:a16="http://schemas.microsoft.com/office/drawing/2014/main" val="1278662154"/>
                    </a:ext>
                  </a:extLst>
                </a:gridCol>
                <a:gridCol w="1374321">
                  <a:extLst>
                    <a:ext uri="{9D8B030D-6E8A-4147-A177-3AD203B41FA5}">
                      <a16:colId xmlns:a16="http://schemas.microsoft.com/office/drawing/2014/main" val="3264735581"/>
                    </a:ext>
                  </a:extLst>
                </a:gridCol>
                <a:gridCol w="1084326">
                  <a:extLst>
                    <a:ext uri="{9D8B030D-6E8A-4147-A177-3AD203B41FA5}">
                      <a16:colId xmlns:a16="http://schemas.microsoft.com/office/drawing/2014/main" val="448183262"/>
                    </a:ext>
                  </a:extLst>
                </a:gridCol>
              </a:tblGrid>
              <a:tr h="762592">
                <a:tc>
                  <a:txBody>
                    <a:bodyPr/>
                    <a:lstStyle/>
                    <a:p>
                      <a:pPr algn="ctr" fontAlgn="b"/>
                      <a:r>
                        <a:rPr lang="en-IN" sz="1400" b="1" u="none" strike="noStrike" dirty="0">
                          <a:effectLst/>
                          <a:latin typeface="Times New Roman" panose="02020603050405020304" pitchFamily="18" charset="0"/>
                          <a:cs typeface="Times New Roman" panose="02020603050405020304" pitchFamily="18" charset="0"/>
                        </a:rPr>
                        <a:t>Activity</a:t>
                      </a:r>
                      <a:endParaRPr lang="en-IN" sz="14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b"/>
                      <a:r>
                        <a:rPr lang="en-IN" sz="1400" b="1" u="none" strike="noStrike" dirty="0">
                          <a:effectLst/>
                          <a:latin typeface="Times New Roman" panose="02020603050405020304" pitchFamily="18" charset="0"/>
                          <a:cs typeface="Times New Roman" panose="02020603050405020304" pitchFamily="18" charset="0"/>
                        </a:rPr>
                        <a:t>Total Respondents</a:t>
                      </a:r>
                      <a:endParaRPr lang="en-IN" sz="14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b"/>
                      <a:r>
                        <a:rPr lang="en-IN" sz="1400" b="1" u="none" strike="noStrike" dirty="0">
                          <a:effectLst/>
                          <a:latin typeface="Times New Roman" panose="02020603050405020304" pitchFamily="18" charset="0"/>
                          <a:cs typeface="Times New Roman" panose="02020603050405020304" pitchFamily="18" charset="0"/>
                        </a:rPr>
                        <a:t>Responses Received</a:t>
                      </a:r>
                      <a:endParaRPr lang="en-IN" sz="14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b"/>
                      <a:r>
                        <a:rPr lang="en-IN" sz="1400" b="1" u="none" strike="noStrike" dirty="0">
                          <a:effectLst/>
                          <a:latin typeface="Times New Roman" panose="02020603050405020304" pitchFamily="18" charset="0"/>
                          <a:cs typeface="Times New Roman" panose="02020603050405020304" pitchFamily="18" charset="0"/>
                        </a:rPr>
                        <a:t>Percentage (%)</a:t>
                      </a:r>
                      <a:endParaRPr lang="en-IN" sz="14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extLst>
                  <a:ext uri="{0D108BD9-81ED-4DB2-BD59-A6C34878D82A}">
                    <a16:rowId xmlns:a16="http://schemas.microsoft.com/office/drawing/2014/main" val="605784648"/>
                  </a:ext>
                </a:extLst>
              </a:tr>
              <a:tr h="762592">
                <a:tc>
                  <a:txBody>
                    <a:bodyPr/>
                    <a:lstStyle/>
                    <a:p>
                      <a:pPr algn="ctr" fontAlgn="ctr"/>
                      <a:r>
                        <a:rPr lang="en-IN" sz="1400" u="none" strike="noStrike" dirty="0">
                          <a:effectLst/>
                          <a:latin typeface="Times New Roman" panose="02020603050405020304" pitchFamily="18" charset="0"/>
                          <a:cs typeface="Times New Roman" panose="02020603050405020304" pitchFamily="18" charset="0"/>
                        </a:rPr>
                        <a:t>18 to 25</a:t>
                      </a:r>
                      <a:endParaRPr lang="en-IN" sz="14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b"/>
                      <a:r>
                        <a:rPr lang="en-IN" sz="1400" u="none" strike="noStrike" dirty="0">
                          <a:effectLst/>
                          <a:latin typeface="Times New Roman" panose="02020603050405020304" pitchFamily="18" charset="0"/>
                          <a:cs typeface="Times New Roman" panose="02020603050405020304" pitchFamily="18" charset="0"/>
                        </a:rPr>
                        <a:t>70</a:t>
                      </a:r>
                      <a:endParaRPr lang="en-IN" sz="14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b"/>
                      <a:r>
                        <a:rPr lang="en-IN" sz="1400" u="none" strike="noStrike" dirty="0">
                          <a:effectLst/>
                          <a:latin typeface="Times New Roman" panose="02020603050405020304" pitchFamily="18" charset="0"/>
                          <a:cs typeface="Times New Roman" panose="02020603050405020304" pitchFamily="18" charset="0"/>
                        </a:rPr>
                        <a:t>10</a:t>
                      </a:r>
                      <a:endParaRPr lang="en-IN" sz="14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b"/>
                      <a:r>
                        <a:rPr lang="en-IN" sz="1400" u="none" strike="noStrike">
                          <a:effectLst/>
                          <a:latin typeface="Times New Roman" panose="02020603050405020304" pitchFamily="18" charset="0"/>
                          <a:cs typeface="Times New Roman" panose="02020603050405020304" pitchFamily="18" charset="0"/>
                        </a:rPr>
                        <a:t>14</a:t>
                      </a:r>
                      <a:endParaRPr lang="en-IN" sz="1400" b="0"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extLst>
                  <a:ext uri="{0D108BD9-81ED-4DB2-BD59-A6C34878D82A}">
                    <a16:rowId xmlns:a16="http://schemas.microsoft.com/office/drawing/2014/main" val="2525561760"/>
                  </a:ext>
                </a:extLst>
              </a:tr>
              <a:tr h="762592">
                <a:tc>
                  <a:txBody>
                    <a:bodyPr/>
                    <a:lstStyle/>
                    <a:p>
                      <a:pPr algn="ctr" fontAlgn="ctr"/>
                      <a:r>
                        <a:rPr lang="en-IN" sz="1400" u="none" strike="noStrike">
                          <a:effectLst/>
                          <a:latin typeface="Times New Roman" panose="02020603050405020304" pitchFamily="18" charset="0"/>
                          <a:cs typeface="Times New Roman" panose="02020603050405020304" pitchFamily="18" charset="0"/>
                        </a:rPr>
                        <a:t>25 to 35</a:t>
                      </a:r>
                      <a:endParaRPr lang="en-IN" sz="1400" b="0"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b"/>
                      <a:r>
                        <a:rPr lang="en-IN" sz="1400" u="none" strike="noStrike" dirty="0">
                          <a:effectLst/>
                          <a:latin typeface="Times New Roman" panose="02020603050405020304" pitchFamily="18" charset="0"/>
                          <a:cs typeface="Times New Roman" panose="02020603050405020304" pitchFamily="18" charset="0"/>
                        </a:rPr>
                        <a:t>70</a:t>
                      </a:r>
                      <a:endParaRPr lang="en-IN" sz="14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b"/>
                      <a:r>
                        <a:rPr lang="en-IN" sz="1400" u="none" strike="noStrike" dirty="0">
                          <a:effectLst/>
                          <a:latin typeface="Times New Roman" panose="02020603050405020304" pitchFamily="18" charset="0"/>
                          <a:cs typeface="Times New Roman" panose="02020603050405020304" pitchFamily="18" charset="0"/>
                        </a:rPr>
                        <a:t>30</a:t>
                      </a:r>
                      <a:endParaRPr lang="en-IN" sz="14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b"/>
                      <a:r>
                        <a:rPr lang="en-IN" sz="1400" u="none" strike="noStrike">
                          <a:effectLst/>
                          <a:latin typeface="Times New Roman" panose="02020603050405020304" pitchFamily="18" charset="0"/>
                          <a:cs typeface="Times New Roman" panose="02020603050405020304" pitchFamily="18" charset="0"/>
                        </a:rPr>
                        <a:t>43</a:t>
                      </a:r>
                      <a:endParaRPr lang="en-IN" sz="1400" b="0"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extLst>
                  <a:ext uri="{0D108BD9-81ED-4DB2-BD59-A6C34878D82A}">
                    <a16:rowId xmlns:a16="http://schemas.microsoft.com/office/drawing/2014/main" val="3676457287"/>
                  </a:ext>
                </a:extLst>
              </a:tr>
              <a:tr h="762592">
                <a:tc>
                  <a:txBody>
                    <a:bodyPr/>
                    <a:lstStyle/>
                    <a:p>
                      <a:pPr algn="ctr" fontAlgn="ctr"/>
                      <a:r>
                        <a:rPr lang="en-IN" sz="1400" u="none" strike="noStrike">
                          <a:effectLst/>
                          <a:latin typeface="Times New Roman" panose="02020603050405020304" pitchFamily="18" charset="0"/>
                          <a:cs typeface="Times New Roman" panose="02020603050405020304" pitchFamily="18" charset="0"/>
                        </a:rPr>
                        <a:t> 35 to 50</a:t>
                      </a:r>
                      <a:endParaRPr lang="en-IN" sz="1400" b="0"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b"/>
                      <a:r>
                        <a:rPr lang="en-IN" sz="1400" u="none" strike="noStrike">
                          <a:effectLst/>
                          <a:latin typeface="Times New Roman" panose="02020603050405020304" pitchFamily="18" charset="0"/>
                          <a:cs typeface="Times New Roman" panose="02020603050405020304" pitchFamily="18" charset="0"/>
                        </a:rPr>
                        <a:t>70</a:t>
                      </a:r>
                      <a:endParaRPr lang="en-IN" sz="1400" b="0"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b"/>
                      <a:r>
                        <a:rPr lang="en-IN" sz="1400" u="none" strike="noStrike" dirty="0">
                          <a:effectLst/>
                          <a:latin typeface="Times New Roman" panose="02020603050405020304" pitchFamily="18" charset="0"/>
                          <a:cs typeface="Times New Roman" panose="02020603050405020304" pitchFamily="18" charset="0"/>
                        </a:rPr>
                        <a:t>10</a:t>
                      </a:r>
                      <a:endParaRPr lang="en-IN" sz="14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b"/>
                      <a:r>
                        <a:rPr lang="en-IN" sz="1400" u="none" strike="noStrike" dirty="0">
                          <a:effectLst/>
                          <a:latin typeface="Times New Roman" panose="02020603050405020304" pitchFamily="18" charset="0"/>
                          <a:cs typeface="Times New Roman" panose="02020603050405020304" pitchFamily="18" charset="0"/>
                        </a:rPr>
                        <a:t>14</a:t>
                      </a:r>
                      <a:endParaRPr lang="en-IN" sz="14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extLst>
                  <a:ext uri="{0D108BD9-81ED-4DB2-BD59-A6C34878D82A}">
                    <a16:rowId xmlns:a16="http://schemas.microsoft.com/office/drawing/2014/main" val="3315765203"/>
                  </a:ext>
                </a:extLst>
              </a:tr>
              <a:tr h="762592">
                <a:tc>
                  <a:txBody>
                    <a:bodyPr/>
                    <a:lstStyle/>
                    <a:p>
                      <a:pPr algn="ctr" fontAlgn="ctr"/>
                      <a:r>
                        <a:rPr lang="en-IN" sz="1400" u="none" strike="noStrike">
                          <a:effectLst/>
                          <a:latin typeface="Times New Roman" panose="02020603050405020304" pitchFamily="18" charset="0"/>
                          <a:cs typeface="Times New Roman" panose="02020603050405020304" pitchFamily="18" charset="0"/>
                        </a:rPr>
                        <a:t>Above 50</a:t>
                      </a:r>
                      <a:endParaRPr lang="en-IN" sz="1400" b="0"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b"/>
                      <a:r>
                        <a:rPr lang="en-IN" sz="1400" u="none" strike="noStrike">
                          <a:effectLst/>
                          <a:latin typeface="Times New Roman" panose="02020603050405020304" pitchFamily="18" charset="0"/>
                          <a:cs typeface="Times New Roman" panose="02020603050405020304" pitchFamily="18" charset="0"/>
                        </a:rPr>
                        <a:t>70</a:t>
                      </a:r>
                      <a:endParaRPr lang="en-IN" sz="1400" b="0"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b"/>
                      <a:r>
                        <a:rPr lang="en-IN" sz="1400" u="none" strike="noStrike" dirty="0">
                          <a:effectLst/>
                          <a:latin typeface="Times New Roman" panose="02020603050405020304" pitchFamily="18" charset="0"/>
                          <a:cs typeface="Times New Roman" panose="02020603050405020304" pitchFamily="18" charset="0"/>
                        </a:rPr>
                        <a:t>20</a:t>
                      </a:r>
                      <a:endParaRPr lang="en-IN" sz="14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b"/>
                      <a:r>
                        <a:rPr lang="en-IN" sz="1400" u="none" strike="noStrike" dirty="0">
                          <a:effectLst/>
                          <a:latin typeface="Times New Roman" panose="02020603050405020304" pitchFamily="18" charset="0"/>
                          <a:cs typeface="Times New Roman" panose="02020603050405020304" pitchFamily="18" charset="0"/>
                        </a:rPr>
                        <a:t>29</a:t>
                      </a:r>
                      <a:endParaRPr lang="en-IN" sz="14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extLst>
                  <a:ext uri="{0D108BD9-81ED-4DB2-BD59-A6C34878D82A}">
                    <a16:rowId xmlns:a16="http://schemas.microsoft.com/office/drawing/2014/main" val="3857768922"/>
                  </a:ext>
                </a:extLst>
              </a:tr>
            </a:tbl>
          </a:graphicData>
        </a:graphic>
      </p:graphicFrame>
    </p:spTree>
    <p:extLst>
      <p:ext uri="{BB962C8B-B14F-4D97-AF65-F5344CB8AC3E}">
        <p14:creationId xmlns:p14="http://schemas.microsoft.com/office/powerpoint/2010/main" val="112146617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 name="Title 1"/>
          <p:cNvSpPr txBox="1">
            <a:spLocks noGrp="1"/>
          </p:cNvSpPr>
          <p:nvPr>
            <p:ph type="title"/>
          </p:nvPr>
        </p:nvSpPr>
        <p:spPr>
          <a:xfrm>
            <a:off x="838200" y="365123"/>
            <a:ext cx="10515600" cy="1070487"/>
          </a:xfrm>
          <a:prstGeom prst="rect">
            <a:avLst/>
          </a:prstGeom>
        </p:spPr>
        <p:txBody>
          <a:bodyPr/>
          <a:lstStyle>
            <a:lvl1pPr algn="ctr">
              <a:defRPr b="1">
                <a:latin typeface="Times New Roman" panose="02020603050405020304"/>
                <a:ea typeface="Times New Roman" panose="02020603050405020304"/>
                <a:cs typeface="Times New Roman" panose="02020603050405020304"/>
                <a:sym typeface="Times New Roman" panose="02020603050405020304"/>
              </a:defRPr>
            </a:lvl1pPr>
          </a:lstStyle>
          <a:p>
            <a:r>
              <a:rPr dirty="0"/>
              <a:t>Results</a:t>
            </a:r>
          </a:p>
        </p:txBody>
      </p:sp>
      <p:sp>
        <p:nvSpPr>
          <p:cNvPr id="140" name="Content Placeholder 2"/>
          <p:cNvSpPr txBox="1">
            <a:spLocks noGrp="1"/>
          </p:cNvSpPr>
          <p:nvPr>
            <p:ph idx="1"/>
          </p:nvPr>
        </p:nvSpPr>
        <p:spPr>
          <a:xfrm>
            <a:off x="339363" y="1825625"/>
            <a:ext cx="11491276" cy="4351338"/>
          </a:xfrm>
          <a:prstGeom prst="rect">
            <a:avLst/>
          </a:prstGeom>
        </p:spPr>
        <p:txBody>
          <a:bodyPr/>
          <a:lstStyle>
            <a:lvl1pPr algn="just">
              <a:buSzTx/>
              <a:buNone/>
              <a:defRPr sz="1900" b="1" i="1">
                <a:latin typeface="Times New Roman" panose="02020603050405020304"/>
                <a:ea typeface="Times New Roman" panose="02020603050405020304"/>
                <a:cs typeface="Times New Roman" panose="02020603050405020304"/>
                <a:sym typeface="Times New Roman" panose="02020603050405020304"/>
              </a:defRPr>
            </a:lvl1pPr>
          </a:lstStyle>
          <a:p>
            <a:r>
              <a:rPr lang="en-US" sz="1900" b="1" i="1" dirty="0">
                <a:latin typeface="Times New Roman" pitchFamily="18" charset="0"/>
                <a:cs typeface="Times New Roman" pitchFamily="18" charset="0"/>
              </a:rPr>
              <a:t>How much work experience do you have in General Reliance Insurance?</a:t>
            </a:r>
          </a:p>
          <a:p>
            <a:endParaRPr lang="en-IN" dirty="0"/>
          </a:p>
        </p:txBody>
      </p:sp>
      <p:sp>
        <p:nvSpPr>
          <p:cNvPr id="141" name="Slide Number Placeholder 3"/>
          <p:cNvSpPr txBox="1">
            <a:spLocks noGrp="1"/>
          </p:cNvSpPr>
          <p:nvPr>
            <p:ph type="sldNum" sz="quarter" idx="12"/>
          </p:nvPr>
        </p:nvSpPr>
        <p:spPr>
          <a:xfrm>
            <a:off x="11172418" y="6414760"/>
            <a:ext cx="181380" cy="248303"/>
          </a:xfrm>
          <a:prstGeom prst="rect">
            <a:avLst/>
          </a:prstGeom>
        </p:spPr>
        <p:txBody>
          <a:bodyPr/>
          <a:lstStyle/>
          <a:p>
            <a:fld id="{86CB4B4D-7CA3-9044-876B-883B54F8677D}" type="slidenum">
              <a:rPr/>
              <a:t>12</a:t>
            </a:fld>
            <a:endParaRPr/>
          </a:p>
        </p:txBody>
      </p:sp>
      <p:pic>
        <p:nvPicPr>
          <p:cNvPr id="142" name="Picture 5" descr="Picture 5"/>
          <p:cNvPicPr>
            <a:picLocks noChangeAspect="1"/>
          </p:cNvPicPr>
          <p:nvPr/>
        </p:nvPicPr>
        <p:blipFill>
          <a:blip r:embed="rId2"/>
          <a:stretch>
            <a:fillRect/>
          </a:stretch>
        </p:blipFill>
        <p:spPr>
          <a:xfrm>
            <a:off x="0" y="23812"/>
            <a:ext cx="2695905" cy="1268961"/>
          </a:xfrm>
          <a:prstGeom prst="rect">
            <a:avLst/>
          </a:prstGeom>
          <a:ln w="12700">
            <a:miter lim="400000"/>
            <a:headEnd/>
            <a:tailEnd/>
          </a:ln>
        </p:spPr>
      </p:pic>
      <p:graphicFrame>
        <p:nvGraphicFramePr>
          <p:cNvPr id="2" name="Chart 1">
            <a:extLst>
              <a:ext uri="{FF2B5EF4-FFF2-40B4-BE49-F238E27FC236}">
                <a16:creationId xmlns:a16="http://schemas.microsoft.com/office/drawing/2014/main" id="{4701F37F-030B-8ECE-BEC8-F94DFBBC105C}"/>
              </a:ext>
            </a:extLst>
          </p:cNvPr>
          <p:cNvGraphicFramePr>
            <a:graphicFrameLocks/>
          </p:cNvGraphicFramePr>
          <p:nvPr>
            <p:extLst>
              <p:ext uri="{D42A27DB-BD31-4B8C-83A1-F6EECF244321}">
                <p14:modId xmlns:p14="http://schemas.microsoft.com/office/powerpoint/2010/main" val="3488751545"/>
              </p:ext>
            </p:extLst>
          </p:nvPr>
        </p:nvGraphicFramePr>
        <p:xfrm>
          <a:off x="5983821" y="2364731"/>
          <a:ext cx="5724270" cy="3555302"/>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3" name="Table 2">
            <a:extLst>
              <a:ext uri="{FF2B5EF4-FFF2-40B4-BE49-F238E27FC236}">
                <a16:creationId xmlns:a16="http://schemas.microsoft.com/office/drawing/2014/main" id="{425E6B41-7730-00FC-065C-F6FAC988CC03}"/>
              </a:ext>
            </a:extLst>
          </p:cNvPr>
          <p:cNvGraphicFramePr>
            <a:graphicFrameLocks noGrp="1"/>
          </p:cNvGraphicFramePr>
          <p:nvPr>
            <p:extLst>
              <p:ext uri="{D42A27DB-BD31-4B8C-83A1-F6EECF244321}">
                <p14:modId xmlns:p14="http://schemas.microsoft.com/office/powerpoint/2010/main" val="1253316482"/>
              </p:ext>
            </p:extLst>
          </p:nvPr>
        </p:nvGraphicFramePr>
        <p:xfrm>
          <a:off x="504173" y="2516955"/>
          <a:ext cx="5038788" cy="3555304"/>
        </p:xfrm>
        <a:graphic>
          <a:graphicData uri="http://schemas.openxmlformats.org/drawingml/2006/table">
            <a:tbl>
              <a:tblPr>
                <a:tableStyleId>{5C22544A-7EE6-4342-B048-85BDC9FD1C3A}</a:tableStyleId>
              </a:tblPr>
              <a:tblGrid>
                <a:gridCol w="1976198">
                  <a:extLst>
                    <a:ext uri="{9D8B030D-6E8A-4147-A177-3AD203B41FA5}">
                      <a16:colId xmlns:a16="http://schemas.microsoft.com/office/drawing/2014/main" val="2400880975"/>
                    </a:ext>
                  </a:extLst>
                </a:gridCol>
                <a:gridCol w="1045005">
                  <a:extLst>
                    <a:ext uri="{9D8B030D-6E8A-4147-A177-3AD203B41FA5}">
                      <a16:colId xmlns:a16="http://schemas.microsoft.com/office/drawing/2014/main" val="3062759778"/>
                    </a:ext>
                  </a:extLst>
                </a:gridCol>
                <a:gridCol w="1127778">
                  <a:extLst>
                    <a:ext uri="{9D8B030D-6E8A-4147-A177-3AD203B41FA5}">
                      <a16:colId xmlns:a16="http://schemas.microsoft.com/office/drawing/2014/main" val="305621440"/>
                    </a:ext>
                  </a:extLst>
                </a:gridCol>
                <a:gridCol w="889807">
                  <a:extLst>
                    <a:ext uri="{9D8B030D-6E8A-4147-A177-3AD203B41FA5}">
                      <a16:colId xmlns:a16="http://schemas.microsoft.com/office/drawing/2014/main" val="1065452118"/>
                    </a:ext>
                  </a:extLst>
                </a:gridCol>
              </a:tblGrid>
              <a:tr h="888826">
                <a:tc>
                  <a:txBody>
                    <a:bodyPr/>
                    <a:lstStyle/>
                    <a:p>
                      <a:pPr algn="ctr" fontAlgn="b"/>
                      <a:r>
                        <a:rPr lang="en-IN" sz="1400" b="1" u="none" strike="noStrike" dirty="0">
                          <a:effectLst/>
                          <a:latin typeface="Times New Roman" panose="02020603050405020304" pitchFamily="18" charset="0"/>
                          <a:cs typeface="Times New Roman" panose="02020603050405020304" pitchFamily="18" charset="0"/>
                        </a:rPr>
                        <a:t>Activity</a:t>
                      </a:r>
                      <a:endParaRPr lang="en-IN" sz="14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fontAlgn="b"/>
                      <a:r>
                        <a:rPr lang="en-IN" sz="1400" b="1" u="none" strike="noStrike" dirty="0">
                          <a:effectLst/>
                          <a:latin typeface="Times New Roman" panose="02020603050405020304" pitchFamily="18" charset="0"/>
                          <a:cs typeface="Times New Roman" panose="02020603050405020304" pitchFamily="18" charset="0"/>
                        </a:rPr>
                        <a:t>Total Respondents</a:t>
                      </a:r>
                      <a:endParaRPr lang="en-IN" sz="14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fontAlgn="b"/>
                      <a:r>
                        <a:rPr lang="en-IN" sz="1400" b="1" u="none" strike="noStrike" dirty="0">
                          <a:effectLst/>
                          <a:latin typeface="Times New Roman" panose="02020603050405020304" pitchFamily="18" charset="0"/>
                          <a:cs typeface="Times New Roman" panose="02020603050405020304" pitchFamily="18" charset="0"/>
                        </a:rPr>
                        <a:t>Responses Received</a:t>
                      </a:r>
                      <a:endParaRPr lang="en-IN" sz="14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fontAlgn="b"/>
                      <a:r>
                        <a:rPr lang="en-IN" sz="1400" b="1" u="none" strike="noStrike" dirty="0">
                          <a:effectLst/>
                          <a:latin typeface="Times New Roman" panose="02020603050405020304" pitchFamily="18" charset="0"/>
                          <a:cs typeface="Times New Roman" panose="02020603050405020304" pitchFamily="18" charset="0"/>
                        </a:rPr>
                        <a:t>Percentage (%)</a:t>
                      </a:r>
                      <a:endParaRPr lang="en-IN" sz="14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3807321857"/>
                  </a:ext>
                </a:extLst>
              </a:tr>
              <a:tr h="888826">
                <a:tc>
                  <a:txBody>
                    <a:bodyPr/>
                    <a:lstStyle/>
                    <a:p>
                      <a:pPr algn="ctr" fontAlgn="ctr"/>
                      <a:r>
                        <a:rPr lang="en-IN" sz="1400" u="none" strike="noStrike" dirty="0">
                          <a:effectLst/>
                          <a:latin typeface="Times New Roman" panose="02020603050405020304" pitchFamily="18" charset="0"/>
                          <a:cs typeface="Times New Roman" panose="02020603050405020304" pitchFamily="18" charset="0"/>
                        </a:rPr>
                        <a:t>0 to 2 years</a:t>
                      </a:r>
                      <a:endParaRPr lang="en-IN" sz="14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fontAlgn="b"/>
                      <a:r>
                        <a:rPr lang="en-IN" sz="1400" u="none" strike="noStrike" dirty="0">
                          <a:effectLst/>
                          <a:latin typeface="Times New Roman" panose="02020603050405020304" pitchFamily="18" charset="0"/>
                          <a:cs typeface="Times New Roman" panose="02020603050405020304" pitchFamily="18" charset="0"/>
                        </a:rPr>
                        <a:t>70</a:t>
                      </a:r>
                      <a:endParaRPr lang="en-IN" sz="14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fontAlgn="b"/>
                      <a:r>
                        <a:rPr lang="en-IN" sz="1400" u="none" strike="noStrike">
                          <a:effectLst/>
                          <a:latin typeface="Times New Roman" panose="02020603050405020304" pitchFamily="18" charset="0"/>
                          <a:cs typeface="Times New Roman" panose="02020603050405020304" pitchFamily="18" charset="0"/>
                        </a:rPr>
                        <a:t>25</a:t>
                      </a:r>
                      <a:endParaRPr lang="en-IN" sz="1400" b="0"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fontAlgn="b"/>
                      <a:r>
                        <a:rPr lang="en-IN" sz="1400" u="none" strike="noStrike">
                          <a:effectLst/>
                          <a:latin typeface="Times New Roman" panose="02020603050405020304" pitchFamily="18" charset="0"/>
                          <a:cs typeface="Times New Roman" panose="02020603050405020304" pitchFamily="18" charset="0"/>
                        </a:rPr>
                        <a:t>36</a:t>
                      </a:r>
                      <a:endParaRPr lang="en-IN" sz="1400" b="0"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3776606942"/>
                  </a:ext>
                </a:extLst>
              </a:tr>
              <a:tr h="888826">
                <a:tc>
                  <a:txBody>
                    <a:bodyPr/>
                    <a:lstStyle/>
                    <a:p>
                      <a:pPr algn="ctr" fontAlgn="ctr"/>
                      <a:r>
                        <a:rPr lang="en-IN" sz="1400" u="none" strike="noStrike">
                          <a:effectLst/>
                          <a:latin typeface="Times New Roman" panose="02020603050405020304" pitchFamily="18" charset="0"/>
                          <a:cs typeface="Times New Roman" panose="02020603050405020304" pitchFamily="18" charset="0"/>
                        </a:rPr>
                        <a:t>2 to 4 years</a:t>
                      </a:r>
                      <a:endParaRPr lang="en-IN" sz="1400" b="0"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fontAlgn="b"/>
                      <a:r>
                        <a:rPr lang="en-IN" sz="1400" u="none" strike="noStrike">
                          <a:effectLst/>
                          <a:latin typeface="Times New Roman" panose="02020603050405020304" pitchFamily="18" charset="0"/>
                          <a:cs typeface="Times New Roman" panose="02020603050405020304" pitchFamily="18" charset="0"/>
                        </a:rPr>
                        <a:t>70</a:t>
                      </a:r>
                      <a:endParaRPr lang="en-IN" sz="1400" b="0"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fontAlgn="b"/>
                      <a:r>
                        <a:rPr lang="en-IN" sz="1400" u="none" strike="noStrike" dirty="0">
                          <a:effectLst/>
                          <a:latin typeface="Times New Roman" panose="02020603050405020304" pitchFamily="18" charset="0"/>
                          <a:cs typeface="Times New Roman" panose="02020603050405020304" pitchFamily="18" charset="0"/>
                        </a:rPr>
                        <a:t>35</a:t>
                      </a:r>
                      <a:endParaRPr lang="en-IN" sz="14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fontAlgn="b"/>
                      <a:r>
                        <a:rPr lang="en-IN" sz="1400" u="none" strike="noStrike">
                          <a:effectLst/>
                          <a:latin typeface="Times New Roman" panose="02020603050405020304" pitchFamily="18" charset="0"/>
                          <a:cs typeface="Times New Roman" panose="02020603050405020304" pitchFamily="18" charset="0"/>
                        </a:rPr>
                        <a:t>50</a:t>
                      </a:r>
                      <a:endParaRPr lang="en-IN" sz="1400" b="0"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3023939657"/>
                  </a:ext>
                </a:extLst>
              </a:tr>
              <a:tr h="888826">
                <a:tc>
                  <a:txBody>
                    <a:bodyPr/>
                    <a:lstStyle/>
                    <a:p>
                      <a:pPr algn="ctr" fontAlgn="ctr"/>
                      <a:r>
                        <a:rPr lang="en-IN" sz="1400" u="none" strike="noStrike">
                          <a:effectLst/>
                          <a:latin typeface="Times New Roman" panose="02020603050405020304" pitchFamily="18" charset="0"/>
                          <a:cs typeface="Times New Roman" panose="02020603050405020304" pitchFamily="18" charset="0"/>
                        </a:rPr>
                        <a:t>Above 4 years</a:t>
                      </a:r>
                      <a:endParaRPr lang="en-IN" sz="1400" b="0"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fontAlgn="b"/>
                      <a:r>
                        <a:rPr lang="en-IN" sz="1400" u="none" strike="noStrike">
                          <a:effectLst/>
                          <a:latin typeface="Times New Roman" panose="02020603050405020304" pitchFamily="18" charset="0"/>
                          <a:cs typeface="Times New Roman" panose="02020603050405020304" pitchFamily="18" charset="0"/>
                        </a:rPr>
                        <a:t>70</a:t>
                      </a:r>
                      <a:endParaRPr lang="en-IN" sz="1400" b="0"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fontAlgn="b"/>
                      <a:r>
                        <a:rPr lang="en-IN" sz="1400" u="none" strike="noStrike" dirty="0">
                          <a:effectLst/>
                          <a:latin typeface="Times New Roman" panose="02020603050405020304" pitchFamily="18" charset="0"/>
                          <a:cs typeface="Times New Roman" panose="02020603050405020304" pitchFamily="18" charset="0"/>
                        </a:rPr>
                        <a:t>10</a:t>
                      </a:r>
                      <a:endParaRPr lang="en-IN" sz="14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fontAlgn="b"/>
                      <a:r>
                        <a:rPr lang="en-IN" sz="1400" u="none" strike="noStrike" dirty="0">
                          <a:effectLst/>
                          <a:latin typeface="Times New Roman" panose="02020603050405020304" pitchFamily="18" charset="0"/>
                          <a:cs typeface="Times New Roman" panose="02020603050405020304" pitchFamily="18" charset="0"/>
                        </a:rPr>
                        <a:t>14</a:t>
                      </a:r>
                      <a:endParaRPr lang="en-IN" sz="14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1258424318"/>
                  </a:ext>
                </a:extLst>
              </a:tr>
            </a:tbl>
          </a:graphicData>
        </a:graphic>
      </p:graphicFrame>
    </p:spTree>
    <p:extLst>
      <p:ext uri="{BB962C8B-B14F-4D97-AF65-F5344CB8AC3E}">
        <p14:creationId xmlns:p14="http://schemas.microsoft.com/office/powerpoint/2010/main" val="377783360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 name="Title 1"/>
          <p:cNvSpPr txBox="1">
            <a:spLocks noGrp="1"/>
          </p:cNvSpPr>
          <p:nvPr>
            <p:ph type="title"/>
          </p:nvPr>
        </p:nvSpPr>
        <p:spPr>
          <a:prstGeom prst="rect">
            <a:avLst/>
          </a:prstGeom>
        </p:spPr>
        <p:txBody>
          <a:bodyPr/>
          <a:lstStyle>
            <a:lvl1pPr algn="ctr">
              <a:defRPr b="1">
                <a:latin typeface="Times New Roman" panose="02020603050405020304"/>
                <a:ea typeface="Times New Roman" panose="02020603050405020304"/>
                <a:cs typeface="Times New Roman" panose="02020603050405020304"/>
                <a:sym typeface="Times New Roman" panose="02020603050405020304"/>
              </a:defRPr>
            </a:lvl1pPr>
          </a:lstStyle>
          <a:p>
            <a:r>
              <a:t>Discussion</a:t>
            </a:r>
          </a:p>
        </p:txBody>
      </p:sp>
      <p:sp>
        <p:nvSpPr>
          <p:cNvPr id="154" name="Content Placeholder 2"/>
          <p:cNvSpPr txBox="1">
            <a:spLocks noGrp="1"/>
          </p:cNvSpPr>
          <p:nvPr>
            <p:ph idx="1"/>
          </p:nvPr>
        </p:nvSpPr>
        <p:spPr>
          <a:xfrm>
            <a:off x="414952" y="1516639"/>
            <a:ext cx="11362096" cy="4686197"/>
          </a:xfrm>
          <a:prstGeom prst="rect">
            <a:avLst/>
          </a:prstGeom>
        </p:spPr>
        <p:txBody>
          <a:bodyPr>
            <a:noAutofit/>
          </a:bodyPr>
          <a:lstStyle/>
          <a:p>
            <a:pPr defTabSz="12700">
              <a:lnSpc>
                <a:spcPct val="100000"/>
              </a:lnSpc>
              <a:spcBef>
                <a:spcPts val="0"/>
              </a:spcBef>
              <a:buSzTx/>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2300">
                <a:latin typeface="+mj-lt"/>
                <a:ea typeface="+mj-ea"/>
                <a:cs typeface="+mj-cs"/>
                <a:sym typeface="Helvetica"/>
              </a:defRPr>
            </a:pPr>
            <a:r>
              <a:rPr lang="en-US" sz="2300" dirty="0">
                <a:latin typeface="Times New Roman" panose="02020603050405020304" pitchFamily="18" charset="0"/>
                <a:cs typeface="Times New Roman" panose="02020603050405020304" pitchFamily="18" charset="0"/>
              </a:rPr>
              <a:t>The penetration of the health insurance market in India is 3.2%, compared to a global average of 3.3%.</a:t>
            </a:r>
          </a:p>
          <a:p>
            <a:pPr defTabSz="12700">
              <a:lnSpc>
                <a:spcPct val="100000"/>
              </a:lnSpc>
              <a:spcBef>
                <a:spcPts val="0"/>
              </a:spcBef>
              <a:buSzTx/>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2300">
                <a:latin typeface="+mj-lt"/>
                <a:ea typeface="+mj-ea"/>
                <a:cs typeface="+mj-cs"/>
                <a:sym typeface="Helvetica"/>
              </a:defRPr>
            </a:pPr>
            <a:r>
              <a:rPr lang="en-US" sz="2300" dirty="0">
                <a:latin typeface="Times New Roman" panose="02020603050405020304" pitchFamily="18" charset="0"/>
                <a:cs typeface="Times New Roman" panose="02020603050405020304" pitchFamily="18" charset="0"/>
              </a:rPr>
              <a:t>The Ministry of Health is focused on the uninsured rural areas and urban poor in order to expand insurance coverage/in India.</a:t>
            </a:r>
          </a:p>
          <a:p>
            <a:pPr defTabSz="12700">
              <a:lnSpc>
                <a:spcPct val="100000"/>
              </a:lnSpc>
              <a:spcBef>
                <a:spcPts val="0"/>
              </a:spcBef>
              <a:buSzTx/>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2300">
                <a:latin typeface="+mj-lt"/>
                <a:ea typeface="+mj-ea"/>
                <a:cs typeface="+mj-cs"/>
                <a:sym typeface="Helvetica"/>
              </a:defRPr>
            </a:pPr>
            <a:r>
              <a:rPr lang="en-US" sz="2300" dirty="0">
                <a:latin typeface="Times New Roman" panose="02020603050405020304" pitchFamily="18" charset="0"/>
                <a:cs typeface="Times New Roman" panose="02020603050405020304" pitchFamily="18" charset="0"/>
              </a:rPr>
              <a:t>It has been observed that the growing insurance business focuses more on the flow of capital.</a:t>
            </a:r>
          </a:p>
          <a:p>
            <a:pPr algn="just"/>
            <a:r>
              <a:rPr lang="en-IN" sz="2300" dirty="0">
                <a:latin typeface="Times New Roman" pitchFamily="18" charset="0"/>
                <a:cs typeface="Times New Roman" pitchFamily="18" charset="0"/>
              </a:rPr>
              <a:t>After the assessment of the study it is identified that most of the participants have identified that health insurance is necessary in the Indian environment</a:t>
            </a:r>
          </a:p>
          <a:p>
            <a:pPr algn="just"/>
            <a:r>
              <a:rPr lang="en-IN" sz="2300" dirty="0">
                <a:latin typeface="Times New Roman" pitchFamily="18" charset="0"/>
                <a:cs typeface="Times New Roman" pitchFamily="18" charset="0"/>
              </a:rPr>
              <a:t>Through the survey analysis the researcher has identified that the involved participants are mostly men as still in Indian environment most of the families are headed by the men so the responsibility of having health insurance is on them</a:t>
            </a:r>
          </a:p>
          <a:p>
            <a:pPr algn="just"/>
            <a:r>
              <a:rPr lang="en-IN" sz="2300" dirty="0">
                <a:latin typeface="Times New Roman" pitchFamily="18" charset="0"/>
                <a:cs typeface="Times New Roman" pitchFamily="18" charset="0"/>
              </a:rPr>
              <a:t>Through the descriptive statistics the researcher has identified that the minimum and maximum value of the study is 1 and 5.</a:t>
            </a:r>
          </a:p>
          <a:p>
            <a:pPr defTabSz="12700">
              <a:lnSpc>
                <a:spcPct val="100000"/>
              </a:lnSpc>
              <a:spcBef>
                <a:spcPts val="0"/>
              </a:spcBef>
              <a:buSzTx/>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2300">
                <a:latin typeface="+mj-lt"/>
                <a:ea typeface="+mj-ea"/>
                <a:cs typeface="+mj-cs"/>
                <a:sym typeface="Helvetica"/>
              </a:defRPr>
            </a:pPr>
            <a:endParaRPr lang="en-US" sz="2300" dirty="0">
              <a:latin typeface="Times New Roman" panose="02020603050405020304" pitchFamily="18" charset="0"/>
              <a:cs typeface="Times New Roman" panose="02020603050405020304" pitchFamily="18" charset="0"/>
            </a:endParaRPr>
          </a:p>
        </p:txBody>
      </p:sp>
      <p:sp>
        <p:nvSpPr>
          <p:cNvPr id="155" name="Slide Number Placeholder 3"/>
          <p:cNvSpPr txBox="1">
            <a:spLocks noGrp="1"/>
          </p:cNvSpPr>
          <p:nvPr>
            <p:ph type="sldNum" sz="quarter" idx="12"/>
          </p:nvPr>
        </p:nvSpPr>
        <p:spPr>
          <a:xfrm>
            <a:off x="11095176" y="6414760"/>
            <a:ext cx="258622" cy="248303"/>
          </a:xfrm>
          <a:prstGeom prst="rect">
            <a:avLst/>
          </a:prstGeom>
        </p:spPr>
        <p:txBody>
          <a:bodyPr/>
          <a:lstStyle/>
          <a:p>
            <a:fld id="{86CB4B4D-7CA3-9044-876B-883B54F8677D}" type="slidenum">
              <a:rPr/>
              <a:t>13</a:t>
            </a:fld>
            <a:endParaRPr/>
          </a:p>
        </p:txBody>
      </p:sp>
      <p:pic>
        <p:nvPicPr>
          <p:cNvPr id="156" name="Picture 5" descr="Picture 5"/>
          <p:cNvPicPr>
            <a:picLocks noChangeAspect="1"/>
          </p:cNvPicPr>
          <p:nvPr/>
        </p:nvPicPr>
        <p:blipFill>
          <a:blip r:embed="rId2"/>
          <a:stretch>
            <a:fillRect/>
          </a:stretch>
        </p:blipFill>
        <p:spPr>
          <a:xfrm>
            <a:off x="0" y="23812"/>
            <a:ext cx="2695905" cy="1268961"/>
          </a:xfrm>
          <a:prstGeom prst="rect">
            <a:avLst/>
          </a:prstGeom>
          <a:ln w="12700">
            <a:miter lim="400000"/>
            <a:headEnd/>
            <a:tailEnd/>
          </a:ln>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8" name="Title 1"/>
          <p:cNvSpPr txBox="1">
            <a:spLocks noGrp="1"/>
          </p:cNvSpPr>
          <p:nvPr>
            <p:ph type="title"/>
          </p:nvPr>
        </p:nvSpPr>
        <p:spPr>
          <a:prstGeom prst="rect">
            <a:avLst/>
          </a:prstGeom>
        </p:spPr>
        <p:txBody>
          <a:bodyPr/>
          <a:lstStyle>
            <a:lvl1pPr algn="ctr">
              <a:defRPr b="1">
                <a:latin typeface="Times New Roman" panose="02020603050405020304"/>
                <a:ea typeface="Times New Roman" panose="02020603050405020304"/>
                <a:cs typeface="Times New Roman" panose="02020603050405020304"/>
                <a:sym typeface="Times New Roman" panose="02020603050405020304"/>
              </a:defRPr>
            </a:lvl1pPr>
          </a:lstStyle>
          <a:p>
            <a:r>
              <a:t>Conclusion</a:t>
            </a:r>
          </a:p>
        </p:txBody>
      </p:sp>
      <p:sp>
        <p:nvSpPr>
          <p:cNvPr id="161" name="Content Placeholder 6"/>
          <p:cNvSpPr txBox="1">
            <a:spLocks noGrp="1"/>
          </p:cNvSpPr>
          <p:nvPr>
            <p:ph idx="1"/>
          </p:nvPr>
        </p:nvSpPr>
        <p:spPr>
          <a:xfrm>
            <a:off x="555164" y="1690688"/>
            <a:ext cx="10515601" cy="4351340"/>
          </a:xfrm>
          <a:prstGeom prst="rect">
            <a:avLst/>
          </a:prstGeom>
        </p:spPr>
        <p:txBody>
          <a:bodyPr>
            <a:normAutofit/>
          </a:bodyPr>
          <a:lstStyle>
            <a:lvl1pPr>
              <a:defRPr>
                <a:latin typeface="Times New Roman" panose="02020603050405020304"/>
                <a:ea typeface="Times New Roman" panose="02020603050405020304"/>
                <a:cs typeface="Times New Roman" panose="02020603050405020304"/>
                <a:sym typeface="Times New Roman" panose="02020603050405020304"/>
              </a:defRPr>
            </a:lvl1pPr>
          </a:lstStyle>
          <a:p>
            <a:pPr algn="just"/>
            <a:r>
              <a:rPr lang="en-IN" sz="2300" dirty="0">
                <a:latin typeface="Times New Roman" pitchFamily="18" charset="0"/>
                <a:cs typeface="Times New Roman" pitchFamily="18" charset="0"/>
              </a:rPr>
              <a:t>In this study, as the data collection has been inclined towards the quantitative process through human participation, henceforth, ethical consideration is highly necessary. </a:t>
            </a:r>
          </a:p>
          <a:p>
            <a:pPr algn="just"/>
            <a:r>
              <a:rPr lang="en-US" sz="2300" dirty="0">
                <a:latin typeface="Times New Roman" pitchFamily="18" charset="0"/>
                <a:cs typeface="Times New Roman" pitchFamily="18" charset="0"/>
              </a:rPr>
              <a:t>Most of the participants have identified that health insurance is necessary in the Indian environment</a:t>
            </a:r>
            <a:endParaRPr lang="en-IN" sz="2300" dirty="0">
              <a:latin typeface="Times New Roman" pitchFamily="18" charset="0"/>
              <a:cs typeface="Times New Roman" pitchFamily="18" charset="0"/>
            </a:endParaRPr>
          </a:p>
          <a:p>
            <a:pPr algn="just"/>
            <a:r>
              <a:rPr lang="en-IN" sz="2300" dirty="0">
                <a:latin typeface="Times New Roman" pitchFamily="18" charset="0"/>
                <a:cs typeface="Times New Roman" pitchFamily="18" charset="0"/>
              </a:rPr>
              <a:t>Nonetheless, out-of-pocket health spending remains at a high of 69% of overall healthcare spending. </a:t>
            </a:r>
          </a:p>
          <a:p>
            <a:pPr algn="just"/>
            <a:r>
              <a:rPr lang="en-IN" sz="2300" dirty="0">
                <a:latin typeface="Times New Roman" pitchFamily="18" charset="0"/>
                <a:cs typeface="Times New Roman" pitchFamily="18" charset="0"/>
              </a:rPr>
              <a:t>Microinsurance of the significant sector is aiming to deliver health insurance to the poor sections along with boosting the economic level.</a:t>
            </a:r>
          </a:p>
          <a:p>
            <a:pPr algn="just"/>
            <a:r>
              <a:rPr lang="en-IN" sz="2300" dirty="0">
                <a:latin typeface="Times New Roman" pitchFamily="18" charset="0"/>
                <a:cs typeface="Times New Roman" pitchFamily="18" charset="0"/>
              </a:rPr>
              <a:t>In this regard, eventually, the higher government expenditure is focusing on releasing measures and creating higher growth in the health insurance sector.</a:t>
            </a:r>
            <a:endParaRPr lang="en-US" sz="2300" dirty="0">
              <a:latin typeface="Times New Roman" pitchFamily="18" charset="0"/>
              <a:cs typeface="Times New Roman" pitchFamily="18" charset="0"/>
            </a:endParaRPr>
          </a:p>
        </p:txBody>
      </p:sp>
      <p:sp>
        <p:nvSpPr>
          <p:cNvPr id="159" name="Slide Number Placeholder 3"/>
          <p:cNvSpPr txBox="1">
            <a:spLocks noGrp="1"/>
          </p:cNvSpPr>
          <p:nvPr>
            <p:ph type="sldNum" sz="quarter" idx="12"/>
          </p:nvPr>
        </p:nvSpPr>
        <p:spPr>
          <a:xfrm>
            <a:off x="11095176" y="6414760"/>
            <a:ext cx="258622" cy="248303"/>
          </a:xfrm>
          <a:prstGeom prst="rect">
            <a:avLst/>
          </a:prstGeom>
        </p:spPr>
        <p:txBody>
          <a:bodyPr/>
          <a:lstStyle/>
          <a:p>
            <a:fld id="{86CB4B4D-7CA3-9044-876B-883B54F8677D}" type="slidenum">
              <a:rPr/>
              <a:t>14</a:t>
            </a:fld>
            <a:endParaRPr/>
          </a:p>
        </p:txBody>
      </p:sp>
      <p:pic>
        <p:nvPicPr>
          <p:cNvPr id="160" name="Picture 5" descr="Picture 5"/>
          <p:cNvPicPr>
            <a:picLocks noChangeAspect="1"/>
          </p:cNvPicPr>
          <p:nvPr/>
        </p:nvPicPr>
        <p:blipFill>
          <a:blip r:embed="rId2"/>
          <a:stretch>
            <a:fillRect/>
          </a:stretch>
        </p:blipFill>
        <p:spPr>
          <a:xfrm>
            <a:off x="0" y="23812"/>
            <a:ext cx="2695905" cy="1268961"/>
          </a:xfrm>
          <a:prstGeom prst="rect">
            <a:avLst/>
          </a:prstGeom>
          <a:ln w="12700">
            <a:miter lim="400000"/>
            <a:headEnd/>
            <a:tailEnd/>
          </a:ln>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 name="Title 1"/>
          <p:cNvSpPr txBox="1">
            <a:spLocks noGrp="1"/>
          </p:cNvSpPr>
          <p:nvPr>
            <p:ph type="title"/>
          </p:nvPr>
        </p:nvSpPr>
        <p:spPr>
          <a:xfrm>
            <a:off x="838200" y="365124"/>
            <a:ext cx="10515600" cy="969901"/>
          </a:xfrm>
          <a:prstGeom prst="rect">
            <a:avLst/>
          </a:prstGeom>
        </p:spPr>
        <p:txBody>
          <a:bodyPr/>
          <a:lstStyle>
            <a:lvl1pPr algn="ctr">
              <a:defRPr b="1">
                <a:latin typeface="Times New Roman" panose="02020603050405020304"/>
                <a:ea typeface="Times New Roman" panose="02020603050405020304"/>
                <a:cs typeface="Times New Roman" panose="02020603050405020304"/>
                <a:sym typeface="Times New Roman" panose="02020603050405020304"/>
              </a:defRPr>
            </a:lvl1pPr>
          </a:lstStyle>
          <a:p>
            <a:r>
              <a:t>References </a:t>
            </a:r>
          </a:p>
        </p:txBody>
      </p:sp>
      <p:sp>
        <p:nvSpPr>
          <p:cNvPr id="164" name="Content Placeholder 2"/>
          <p:cNvSpPr txBox="1">
            <a:spLocks noGrp="1"/>
          </p:cNvSpPr>
          <p:nvPr>
            <p:ph idx="1"/>
          </p:nvPr>
        </p:nvSpPr>
        <p:spPr>
          <a:xfrm>
            <a:off x="265174" y="1508759"/>
            <a:ext cx="11695180" cy="4882898"/>
          </a:xfrm>
          <a:prstGeom prst="rect">
            <a:avLst/>
          </a:prstGeom>
        </p:spPr>
        <p:txBody>
          <a:bodyPr>
            <a:normAutofit lnSpcReduction="10000"/>
          </a:bodyPr>
          <a:lstStyle/>
          <a:p>
            <a:pPr algn="just">
              <a:defRPr sz="900">
                <a:latin typeface="Times New Roman" panose="02020603050405020304"/>
                <a:ea typeface="Times New Roman" panose="02020603050405020304"/>
                <a:cs typeface="Times New Roman" panose="02020603050405020304"/>
                <a:sym typeface="Times New Roman" panose="02020603050405020304"/>
              </a:defRPr>
            </a:pPr>
            <a:r>
              <a:t>(1) Dutta MM. Health insurance sector in India: an analysis of its performance. Vilakshan-XIMB Journal of Management. 2020 Nov 30;17(1/2):97-109.</a:t>
            </a:r>
          </a:p>
          <a:p>
            <a:pPr algn="just">
              <a:defRPr sz="900">
                <a:latin typeface="Times New Roman" panose="02020603050405020304"/>
                <a:ea typeface="Times New Roman" panose="02020603050405020304"/>
                <a:cs typeface="Times New Roman" panose="02020603050405020304"/>
                <a:sym typeface="Times New Roman" panose="02020603050405020304"/>
              </a:defRPr>
            </a:pPr>
            <a:r>
              <a:t>(2) Anita J. Emerging health insurance in India–an overview. In10th Global Conference of Actuaries 2008 Feb (Vol. 7).</a:t>
            </a:r>
          </a:p>
          <a:p>
            <a:pPr algn="just">
              <a:defRPr sz="900">
                <a:latin typeface="Times New Roman" panose="02020603050405020304"/>
                <a:ea typeface="Times New Roman" panose="02020603050405020304"/>
                <a:cs typeface="Times New Roman" panose="02020603050405020304"/>
                <a:sym typeface="Times New Roman" panose="02020603050405020304"/>
              </a:defRPr>
            </a:pPr>
            <a:r>
              <a:t>(3) I&amp;D Hospital Solution. </a:t>
            </a:r>
            <a:r>
              <a:rPr i="1"/>
              <a:t>Scope of Health Insurance in the Indian Economy.</a:t>
            </a:r>
            <a:r>
              <a:rPr u="sng">
                <a:solidFill>
                  <a:srgbClr val="0000FF"/>
                </a:solidFill>
                <a:uFill>
                  <a:solidFill>
                    <a:srgbClr val="0000FF"/>
                  </a:solidFill>
                </a:uFill>
              </a:rPr>
              <a:t> https://www.indhospitalsolution.com/scope-of-health-insurance-in-indian-economy/</a:t>
            </a:r>
            <a:r>
              <a:t> [Accessed 12</a:t>
            </a:r>
            <a:r>
              <a:rPr baseline="30000"/>
              <a:t>th</a:t>
            </a:r>
            <a:r>
              <a:t> May 2023].</a:t>
            </a:r>
          </a:p>
          <a:p>
            <a:pPr algn="just">
              <a:defRPr sz="900">
                <a:latin typeface="Times New Roman" panose="02020603050405020304"/>
                <a:ea typeface="Times New Roman" panose="02020603050405020304"/>
                <a:cs typeface="Times New Roman" panose="02020603050405020304"/>
                <a:sym typeface="Times New Roman" panose="02020603050405020304"/>
              </a:defRPr>
            </a:pPr>
            <a:r>
              <a:t>(4) Nayak B, Bhattacharyya SS, Krishnamoorthy B. Democratizing health insurance services; accelerating social inclusion through technology policy of health insurance firms. Business Strategy &amp; Development. 2019 Sep;2(3):242-52.</a:t>
            </a:r>
          </a:p>
          <a:p>
            <a:pPr algn="just">
              <a:defRPr sz="900">
                <a:latin typeface="Times New Roman" panose="02020603050405020304"/>
                <a:ea typeface="Times New Roman" panose="02020603050405020304"/>
                <a:cs typeface="Times New Roman" panose="02020603050405020304"/>
                <a:sym typeface="Times New Roman" panose="02020603050405020304"/>
              </a:defRPr>
            </a:pPr>
            <a:r>
              <a:t>(5) Singh RR, Singh A. A study of Health insurance in India. International Journal of Management IT and Engineering. 2020;10(4):121-34.</a:t>
            </a:r>
          </a:p>
          <a:p>
            <a:pPr algn="just">
              <a:defRPr sz="900">
                <a:latin typeface="Times New Roman" panose="02020603050405020304"/>
                <a:ea typeface="Times New Roman" panose="02020603050405020304"/>
                <a:cs typeface="Times New Roman" panose="02020603050405020304"/>
                <a:sym typeface="Times New Roman" panose="02020603050405020304"/>
              </a:defRPr>
            </a:pPr>
            <a:r>
              <a:t>(6) Garg S, Chowdhury S, Sundararaman T. Utilisation and financial protection for hospital care under publicly funded health insurance in three states in Southern India. BMC health services research. 2019 Dec;19:1-1.</a:t>
            </a:r>
          </a:p>
          <a:p>
            <a:pPr algn="just">
              <a:defRPr sz="900">
                <a:latin typeface="Times New Roman" panose="02020603050405020304"/>
                <a:ea typeface="Times New Roman" panose="02020603050405020304"/>
                <a:cs typeface="Times New Roman" panose="02020603050405020304"/>
                <a:sym typeface="Times New Roman" panose="02020603050405020304"/>
              </a:defRPr>
            </a:pPr>
            <a:r>
              <a:t>(7) Verma S. </a:t>
            </a:r>
            <a:r>
              <a:rPr i="1"/>
              <a:t>Role of the Indian insurance sector in India’s prosperity.</a:t>
            </a:r>
            <a:r>
              <a:rPr u="sng">
                <a:solidFill>
                  <a:srgbClr val="0000FF"/>
                </a:solidFill>
                <a:uFill>
                  <a:solidFill>
                    <a:srgbClr val="0000FF"/>
                  </a:solidFill>
                </a:uFill>
              </a:rPr>
              <a:t> https://timesofindia.indiatimes.com/blogs/voices/role-of-the-indian-insurance-sector-in-indias-prosperity/</a:t>
            </a:r>
            <a:r>
              <a:t> [Accessed on 13</a:t>
            </a:r>
            <a:r>
              <a:rPr baseline="30000"/>
              <a:t>th</a:t>
            </a:r>
            <a:r>
              <a:t> May 2023].</a:t>
            </a:r>
          </a:p>
          <a:p>
            <a:pPr algn="just">
              <a:defRPr sz="900">
                <a:latin typeface="Times New Roman" panose="02020603050405020304"/>
                <a:ea typeface="Times New Roman" panose="02020603050405020304"/>
                <a:cs typeface="Times New Roman" panose="02020603050405020304"/>
                <a:sym typeface="Times New Roman" panose="02020603050405020304"/>
              </a:defRPr>
            </a:pPr>
            <a:r>
              <a:t>(8) Kumar G, Choudhary TS, Srivastava A, Upadhyay RP, Taneja S, Bahl R, Martines J, Bhan MK, Bhandari N, Mazumder S. Utilisation, equity and determinants of full antenatal care in India: analysis from the National Family Health Survey 4. BMC pregnancy and childbirth. 2019 Dec;19(1):1-9.</a:t>
            </a:r>
          </a:p>
          <a:p>
            <a:pPr algn="just">
              <a:defRPr sz="900">
                <a:latin typeface="Times New Roman" panose="02020603050405020304"/>
                <a:ea typeface="Times New Roman" panose="02020603050405020304"/>
                <a:cs typeface="Times New Roman" panose="02020603050405020304"/>
                <a:sym typeface="Times New Roman" panose="02020603050405020304"/>
              </a:defRPr>
            </a:pPr>
            <a:r>
              <a:t>(9) Dhanuka R. </a:t>
            </a:r>
            <a:r>
              <a:rPr i="1"/>
              <a:t>BFSI Insurance.</a:t>
            </a:r>
            <a:r>
              <a:rPr u="sng">
                <a:solidFill>
                  <a:srgbClr val="0000FF"/>
                </a:solidFill>
                <a:uFill>
                  <a:solidFill>
                    <a:srgbClr val="0000FF"/>
                  </a:solidFill>
                </a:uFill>
              </a:rPr>
              <a:t> https://www.investindia.gov.in/sector/bfsi-insurance</a:t>
            </a:r>
            <a:r>
              <a:t> [Accessed on 14th May 2023].</a:t>
            </a:r>
          </a:p>
          <a:p>
            <a:pPr algn="just">
              <a:defRPr sz="900">
                <a:latin typeface="Times New Roman" panose="02020603050405020304"/>
                <a:ea typeface="Times New Roman" panose="02020603050405020304"/>
                <a:cs typeface="Times New Roman" panose="02020603050405020304"/>
                <a:sym typeface="Times New Roman" panose="02020603050405020304"/>
              </a:defRPr>
            </a:pPr>
            <a:r>
              <a:t>(10) Zeebiz. </a:t>
            </a:r>
            <a:r>
              <a:rPr i="1"/>
              <a:t>What would trigger the growth of insurance markets in India</a:t>
            </a:r>
            <a:r>
              <a:rPr b="1" u="sng">
                <a:solidFill>
                  <a:srgbClr val="0000FF"/>
                </a:solidFill>
                <a:uFill>
                  <a:solidFill>
                    <a:srgbClr val="0000FF"/>
                  </a:solidFill>
                </a:uFill>
              </a:rPr>
              <a:t>? </a:t>
            </a:r>
            <a:r>
              <a:rPr u="sng">
                <a:solidFill>
                  <a:srgbClr val="0000FF"/>
                </a:solidFill>
                <a:uFill>
                  <a:solidFill>
                    <a:srgbClr val="0000FF"/>
                  </a:solidFill>
                </a:uFill>
              </a:rPr>
              <a:t>https://www.zeebiz.com/market-news/news-what-would-trigger-the-growth-of-insurance-markets-in-india-analyst-highlights-6-key-factors-198402</a:t>
            </a:r>
            <a:r>
              <a:t> [Accessed on 12th May 2023].</a:t>
            </a:r>
          </a:p>
          <a:p>
            <a:pPr algn="just">
              <a:defRPr sz="900">
                <a:latin typeface="Times New Roman" panose="02020603050405020304"/>
                <a:ea typeface="Times New Roman" panose="02020603050405020304"/>
                <a:cs typeface="Times New Roman" panose="02020603050405020304"/>
                <a:sym typeface="Times New Roman" panose="02020603050405020304"/>
              </a:defRPr>
            </a:pPr>
            <a:r>
              <a:t>(11) Patnaik I, Pandey R. </a:t>
            </a:r>
            <a:r>
              <a:rPr i="1"/>
              <a:t>India needs more private insurance companies</a:t>
            </a:r>
            <a:r>
              <a:t>.</a:t>
            </a:r>
            <a:r>
              <a:rPr u="sng">
                <a:solidFill>
                  <a:srgbClr val="0000FF"/>
                </a:solidFill>
                <a:uFill>
                  <a:solidFill>
                    <a:srgbClr val="0000FF"/>
                  </a:solidFill>
                </a:uFill>
              </a:rPr>
              <a:t> https://theprint.in/ilanomics/india-needs-more-private-insurance-companies-govt-must-use-covid-trigger-to-make-this-happen/705813/</a:t>
            </a:r>
            <a:r>
              <a:t> [Accessed on 11</a:t>
            </a:r>
            <a:r>
              <a:rPr baseline="30000"/>
              <a:t>th</a:t>
            </a:r>
            <a:r>
              <a:t> May 2023].</a:t>
            </a:r>
          </a:p>
          <a:p>
            <a:pPr algn="just">
              <a:defRPr sz="900">
                <a:latin typeface="Times New Roman" panose="02020603050405020304"/>
                <a:ea typeface="Times New Roman" panose="02020603050405020304"/>
                <a:cs typeface="Times New Roman" panose="02020603050405020304"/>
                <a:sym typeface="Times New Roman" panose="02020603050405020304"/>
              </a:defRPr>
            </a:pPr>
            <a:r>
              <a:t>(12) Wang X, Cheng Z. Cross-sectional studies: strengths, weaknesses, and recommendations. Chest. 2020 Jul 1;158(1):S65-71.</a:t>
            </a:r>
          </a:p>
          <a:p>
            <a:pPr algn="just">
              <a:defRPr sz="900">
                <a:latin typeface="Times New Roman" panose="02020603050405020304"/>
                <a:ea typeface="Times New Roman" panose="02020603050405020304"/>
                <a:cs typeface="Times New Roman" panose="02020603050405020304"/>
                <a:sym typeface="Times New Roman" panose="02020603050405020304"/>
              </a:defRPr>
            </a:pPr>
            <a:r>
              <a:t>(13) Sileyew KJ. Research design and methodology. Rijeka: IntechOpen; 2019 Aug 7.</a:t>
            </a:r>
          </a:p>
          <a:p>
            <a:pPr algn="just">
              <a:defRPr sz="900">
                <a:latin typeface="Times New Roman" panose="02020603050405020304"/>
                <a:ea typeface="Times New Roman" panose="02020603050405020304"/>
                <a:cs typeface="Times New Roman" panose="02020603050405020304"/>
                <a:sym typeface="Times New Roman" panose="02020603050405020304"/>
              </a:defRPr>
            </a:pPr>
            <a:r>
              <a:t>(14) Department of Financial Services. </a:t>
            </a:r>
            <a:r>
              <a:rPr i="1"/>
              <a:t>Insurance Regulatory and Development Authority.</a:t>
            </a:r>
            <a:r>
              <a:rPr u="sng">
                <a:solidFill>
                  <a:srgbClr val="0000FF"/>
                </a:solidFill>
                <a:uFill>
                  <a:solidFill>
                    <a:srgbClr val="0000FF"/>
                  </a:solidFill>
                </a:uFill>
              </a:rPr>
              <a:t> https://financialservices.gov.in/insurance-divisions/Insurance-Regulatory-&amp;-Development-Authority</a:t>
            </a:r>
            <a:r>
              <a:t> [Accessed on 10th May 2023].</a:t>
            </a:r>
          </a:p>
          <a:p>
            <a:pPr algn="just">
              <a:defRPr sz="900">
                <a:latin typeface="Times New Roman" panose="02020603050405020304"/>
                <a:ea typeface="Times New Roman" panose="02020603050405020304"/>
                <a:cs typeface="Times New Roman" panose="02020603050405020304"/>
                <a:sym typeface="Times New Roman" panose="02020603050405020304"/>
              </a:defRPr>
            </a:pPr>
            <a:r>
              <a:t>(15) Campbell S, Greenwood M, Prior S, Shearer T, Walkem K, Young S, Bywaters D, Walker K. Purposive sampling: complex or simple? Research case examples. Journal of Research in Nursing. 2020 Dec;25(8):652-61.</a:t>
            </a:r>
          </a:p>
          <a:p>
            <a:pPr algn="just">
              <a:defRPr sz="900">
                <a:latin typeface="Times New Roman" panose="02020603050405020304"/>
                <a:ea typeface="Times New Roman" panose="02020603050405020304"/>
                <a:cs typeface="Times New Roman" panose="02020603050405020304"/>
                <a:sym typeface="Times New Roman" panose="02020603050405020304"/>
              </a:defRPr>
            </a:pPr>
            <a:r>
              <a:t>(16) Hasan N, Rana RU, Chowdhury S, Dola AJ, Rony MK. Ethical considerations in research. Journal of Nursing Research, Patient Safety and Practise (JNRPSP) 2799-1210. 2021 Aug 28;1(01):1-4.</a:t>
            </a:r>
          </a:p>
          <a:p>
            <a:pPr algn="just">
              <a:defRPr sz="900">
                <a:latin typeface="Times New Roman" panose="02020603050405020304"/>
                <a:ea typeface="Times New Roman" panose="02020603050405020304"/>
                <a:cs typeface="Times New Roman" panose="02020603050405020304"/>
                <a:sym typeface="Times New Roman" panose="02020603050405020304"/>
              </a:defRPr>
            </a:pPr>
            <a:r>
              <a:t>(17) Ipleaders. </a:t>
            </a:r>
            <a:r>
              <a:rPr i="1"/>
              <a:t>Data Protection Laws in India.</a:t>
            </a:r>
            <a:r>
              <a:rPr u="sng">
                <a:solidFill>
                  <a:srgbClr val="0000FF"/>
                </a:solidFill>
                <a:uFill>
                  <a:solidFill>
                    <a:srgbClr val="0000FF"/>
                  </a:solidFill>
                </a:uFill>
              </a:rPr>
              <a:t> https://blog.ipleaders.in/data-protection-laws-in-india-2/#:~:text=The%20Information%20Technology%20Act%2C%202000,legislation%20for%20this%20matter%20yet</a:t>
            </a:r>
            <a:r>
              <a:t> [Accessed on 15</a:t>
            </a:r>
            <a:r>
              <a:rPr baseline="30000"/>
              <a:t>th</a:t>
            </a:r>
            <a:r>
              <a:t> May 2023].</a:t>
            </a:r>
          </a:p>
          <a:p>
            <a:pPr algn="just">
              <a:defRPr sz="900">
                <a:latin typeface="Times New Roman" panose="02020603050405020304"/>
                <a:ea typeface="Times New Roman" panose="02020603050405020304"/>
                <a:cs typeface="Times New Roman" panose="02020603050405020304"/>
                <a:sym typeface="Times New Roman" panose="02020603050405020304"/>
              </a:defRPr>
            </a:pPr>
            <a:r>
              <a:t>(18) Calculator. </a:t>
            </a:r>
            <a:r>
              <a:rPr i="1" u="sng"/>
              <a:t>Sample-size-calculator.</a:t>
            </a:r>
            <a:r>
              <a:rPr u="sng"/>
              <a:t> </a:t>
            </a:r>
            <a:r>
              <a:rPr u="sng">
                <a:solidFill>
                  <a:srgbClr val="0000FF"/>
                </a:solidFill>
                <a:uFill>
                  <a:solidFill>
                    <a:srgbClr val="0000FF"/>
                  </a:solidFill>
                </a:uFill>
              </a:rPr>
              <a:t>https://www.calculator.net/sample-size-calculator.html?type=1&amp;cl=85&amp;ci=5&amp;pp=50&amp;ps=105&amp;x=63&amp;y=25</a:t>
            </a:r>
            <a:r>
              <a:rPr u="sng"/>
              <a:t> </a:t>
            </a:r>
            <a:r>
              <a:t>[Accessed on 4</a:t>
            </a:r>
            <a:r>
              <a:rPr baseline="30000"/>
              <a:t>th</a:t>
            </a:r>
            <a:r>
              <a:t> June 2023].</a:t>
            </a:r>
          </a:p>
        </p:txBody>
      </p:sp>
      <p:sp>
        <p:nvSpPr>
          <p:cNvPr id="165" name="Slide Number Placeholder 4"/>
          <p:cNvSpPr txBox="1">
            <a:spLocks noGrp="1"/>
          </p:cNvSpPr>
          <p:nvPr>
            <p:ph type="sldNum" sz="quarter" idx="12"/>
          </p:nvPr>
        </p:nvSpPr>
        <p:spPr>
          <a:xfrm>
            <a:off x="11095176" y="6414760"/>
            <a:ext cx="258622" cy="248303"/>
          </a:xfrm>
          <a:prstGeom prst="rect">
            <a:avLst/>
          </a:prstGeom>
        </p:spPr>
        <p:txBody>
          <a:bodyPr/>
          <a:lstStyle/>
          <a:p>
            <a:fld id="{86CB4B4D-7CA3-9044-876B-883B54F8677D}" type="slidenum">
              <a:rPr/>
              <a:t>15</a:t>
            </a:fld>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7" name="Title 1"/>
          <p:cNvSpPr txBox="1">
            <a:spLocks noGrp="1"/>
          </p:cNvSpPr>
          <p:nvPr>
            <p:ph type="ctrTitle"/>
          </p:nvPr>
        </p:nvSpPr>
        <p:spPr>
          <a:prstGeom prst="rect">
            <a:avLst/>
          </a:prstGeom>
        </p:spPr>
        <p:txBody>
          <a:bodyPr/>
          <a:lstStyle>
            <a:lvl1pPr>
              <a:defRPr>
                <a:latin typeface="Times New Roman" panose="02020603050405020304"/>
                <a:ea typeface="Times New Roman" panose="02020603050405020304"/>
                <a:cs typeface="Times New Roman" panose="02020603050405020304"/>
                <a:sym typeface="Times New Roman" panose="02020603050405020304"/>
              </a:defRPr>
            </a:lvl1pPr>
          </a:lstStyle>
          <a:p>
            <a:r>
              <a:t>Thank You</a:t>
            </a:r>
          </a:p>
        </p:txBody>
      </p:sp>
      <p:sp>
        <p:nvSpPr>
          <p:cNvPr id="168" name="Subtitle 2"/>
          <p:cNvSpPr txBox="1">
            <a:spLocks noGrp="1"/>
          </p:cNvSpPr>
          <p:nvPr>
            <p:ph type="subTitle" idx="1"/>
          </p:nvPr>
        </p:nvSpPr>
        <p:spPr>
          <a:prstGeom prst="rect">
            <a:avLst/>
          </a:prstGeom>
        </p:spPr>
        <p:txBody>
          <a:bodyPr/>
          <a:lstStyle>
            <a:lvl1pPr>
              <a:defRPr>
                <a:latin typeface="Times New Roman" panose="02020603050405020304"/>
                <a:ea typeface="Times New Roman" panose="02020603050405020304"/>
                <a:cs typeface="Times New Roman" panose="02020603050405020304"/>
                <a:sym typeface="Times New Roman" panose="02020603050405020304"/>
              </a:defRPr>
            </a:lvl1pPr>
          </a:lstStyle>
          <a:p>
            <a:r>
              <a:t>Any Questions</a:t>
            </a:r>
          </a:p>
        </p:txBody>
      </p:sp>
      <p:sp>
        <p:nvSpPr>
          <p:cNvPr id="169" name="Slide Number Placeholder 3"/>
          <p:cNvSpPr txBox="1">
            <a:spLocks noGrp="1"/>
          </p:cNvSpPr>
          <p:nvPr>
            <p:ph type="sldNum" sz="quarter" idx="12"/>
          </p:nvPr>
        </p:nvSpPr>
        <p:spPr>
          <a:xfrm>
            <a:off x="11095176" y="6414760"/>
            <a:ext cx="258622" cy="248303"/>
          </a:xfrm>
          <a:prstGeom prst="rect">
            <a:avLst/>
          </a:prstGeom>
        </p:spPr>
        <p:txBody>
          <a:bodyPr/>
          <a:lstStyle/>
          <a:p>
            <a:fld id="{86CB4B4D-7CA3-9044-876B-883B54F8677D}" type="slidenum">
              <a:rPr/>
              <a:t>16</a:t>
            </a:fld>
            <a:endParaRPr/>
          </a:p>
        </p:txBody>
      </p:sp>
      <p:pic>
        <p:nvPicPr>
          <p:cNvPr id="170" name="Picture 5" descr="Picture 5"/>
          <p:cNvPicPr>
            <a:picLocks noChangeAspect="1"/>
          </p:cNvPicPr>
          <p:nvPr/>
        </p:nvPicPr>
        <p:blipFill>
          <a:blip r:embed="rId2"/>
          <a:stretch>
            <a:fillRect/>
          </a:stretch>
        </p:blipFill>
        <p:spPr>
          <a:xfrm>
            <a:off x="0" y="23812"/>
            <a:ext cx="2695905" cy="1268961"/>
          </a:xfrm>
          <a:prstGeom prst="rect">
            <a:avLst/>
          </a:prstGeom>
          <a:ln w="12700">
            <a:miter lim="400000"/>
            <a:headEnd/>
            <a:tailEnd/>
          </a:ln>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2" name="Title 1"/>
          <p:cNvSpPr txBox="1">
            <a:spLocks noGrp="1"/>
          </p:cNvSpPr>
          <p:nvPr>
            <p:ph type="title"/>
          </p:nvPr>
        </p:nvSpPr>
        <p:spPr>
          <a:prstGeom prst="rect">
            <a:avLst/>
          </a:prstGeom>
        </p:spPr>
        <p:txBody>
          <a:bodyPr/>
          <a:lstStyle>
            <a:lvl1pPr algn="ctr">
              <a:defRPr b="1">
                <a:latin typeface="Times New Roman" panose="02020603050405020304"/>
                <a:ea typeface="Times New Roman" panose="02020603050405020304"/>
                <a:cs typeface="Times New Roman" panose="02020603050405020304"/>
                <a:sym typeface="Times New Roman" panose="02020603050405020304"/>
              </a:defRPr>
            </a:lvl1pPr>
          </a:lstStyle>
          <a:p>
            <a:r>
              <a:t>Pictorial Journey</a:t>
            </a:r>
          </a:p>
        </p:txBody>
      </p:sp>
      <p:sp>
        <p:nvSpPr>
          <p:cNvPr id="173" name="Slide Number Placeholder 3"/>
          <p:cNvSpPr txBox="1">
            <a:spLocks noGrp="1"/>
          </p:cNvSpPr>
          <p:nvPr>
            <p:ph type="sldNum" sz="quarter" idx="12"/>
          </p:nvPr>
        </p:nvSpPr>
        <p:spPr>
          <a:xfrm>
            <a:off x="11095176" y="6414760"/>
            <a:ext cx="258622" cy="248303"/>
          </a:xfrm>
          <a:prstGeom prst="rect">
            <a:avLst/>
          </a:prstGeom>
        </p:spPr>
        <p:txBody>
          <a:bodyPr/>
          <a:lstStyle/>
          <a:p>
            <a:fld id="{86CB4B4D-7CA3-9044-876B-883B54F8677D}" type="slidenum">
              <a:rPr/>
              <a:t>17</a:t>
            </a:fld>
            <a:endParaRPr/>
          </a:p>
        </p:txBody>
      </p:sp>
      <p:grpSp>
        <p:nvGrpSpPr>
          <p:cNvPr id="176" name="Image Gallery"/>
          <p:cNvGrpSpPr/>
          <p:nvPr/>
        </p:nvGrpSpPr>
        <p:grpSpPr>
          <a:xfrm>
            <a:off x="1043714" y="1420261"/>
            <a:ext cx="9962954" cy="4685956"/>
            <a:chOff x="0" y="0"/>
            <a:chExt cx="9962952" cy="4685954"/>
          </a:xfrm>
        </p:grpSpPr>
        <p:pic>
          <p:nvPicPr>
            <p:cNvPr id="174" name="WhatsApp Image 2023-06-18 at 10.45.27 PM.jpeg" descr="WhatsApp Image 2023-06-18 at 10.45.27 PM.jpeg"/>
            <p:cNvPicPr>
              <a:picLocks noChangeAspect="1"/>
            </p:cNvPicPr>
            <p:nvPr/>
          </p:nvPicPr>
          <p:blipFill>
            <a:blip r:embed="rId2"/>
            <a:srcRect t="29768" b="12086"/>
            <a:stretch>
              <a:fillRect/>
            </a:stretch>
          </p:blipFill>
          <p:spPr>
            <a:xfrm>
              <a:off x="0" y="0"/>
              <a:ext cx="9821336" cy="4685955"/>
            </a:xfrm>
            <a:prstGeom prst="rect">
              <a:avLst/>
            </a:prstGeom>
            <a:ln w="12700" cap="flat">
              <a:noFill/>
              <a:miter lim="400000"/>
              <a:headEnd/>
              <a:tailEnd/>
            </a:ln>
            <a:effectLst/>
          </p:spPr>
        </p:pic>
        <p:sp>
          <p:nvSpPr>
            <p:cNvPr id="175" name="Caption"/>
            <p:cNvSpPr/>
            <p:nvPr/>
          </p:nvSpPr>
          <p:spPr>
            <a:xfrm>
              <a:off x="141617" y="4684906"/>
              <a:ext cx="9821336" cy="1"/>
            </a:xfrm>
            <a:custGeom>
              <a:avLst/>
              <a:gdLst/>
              <a:ahLst/>
              <a:cxnLst>
                <a:cxn ang="0">
                  <a:pos x="wd2" y="hd2"/>
                </a:cxn>
                <a:cxn ang="5400000">
                  <a:pos x="wd2" y="hd2"/>
                </a:cxn>
                <a:cxn ang="10800000">
                  <a:pos x="wd2" y="hd2"/>
                </a:cxn>
                <a:cxn ang="16200000">
                  <a:pos x="wd2" y="hd2"/>
                </a:cxn>
              </a:cxnLst>
              <a:rect l="0" t="0" r="r" b="b"/>
              <a:pathLst>
                <a:path w="21600" extrusionOk="0">
                  <a:moveTo>
                    <a:pt x="0" y="0"/>
                  </a:moveTo>
                  <a:lnTo>
                    <a:pt x="21600" y="0"/>
                  </a:lnTo>
                  <a:lnTo>
                    <a:pt x="21600" y="0"/>
                  </a:lnTo>
                  <a:lnTo>
                    <a:pt x="0" y="0"/>
                  </a:lnTo>
                  <a:close/>
                </a:path>
              </a:pathLst>
            </a:custGeom>
            <a:noFill/>
            <a:ln w="12700" cap="flat">
              <a:noFill/>
              <a:miter lim="400000"/>
            </a:ln>
            <a:effectLst/>
          </p:spPr>
          <p:txBody>
            <a:bodyPr wrap="square" lIns="76200" tIns="76200" rIns="76200" bIns="76200" numCol="1" anchor="t">
              <a:spAutoFit/>
            </a:bodyPr>
            <a:lstStyle>
              <a:lvl1pPr>
                <a:defRPr>
                  <a:latin typeface="+mn-lt"/>
                  <a:ea typeface="+mn-ea"/>
                  <a:cs typeface="+mn-cs"/>
                  <a:sym typeface="Calibri" panose="020F0502020204030204"/>
                </a:defRPr>
              </a:lvl1pPr>
            </a:lstStyle>
            <a:p>
              <a:r>
                <a:rPr dirty="0"/>
                <a:t>Reliance General Insurance Office</a:t>
              </a:r>
            </a:p>
          </p:txBody>
        </p:sp>
      </p:gr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 name="Title 1"/>
          <p:cNvSpPr txBox="1">
            <a:spLocks noGrp="1"/>
          </p:cNvSpPr>
          <p:nvPr>
            <p:ph type="title"/>
          </p:nvPr>
        </p:nvSpPr>
        <p:spPr>
          <a:xfrm>
            <a:off x="3720147" y="260350"/>
            <a:ext cx="3932240" cy="1600200"/>
          </a:xfrm>
          <a:prstGeom prst="rect">
            <a:avLst/>
          </a:prstGeom>
        </p:spPr>
        <p:txBody>
          <a:bodyPr/>
          <a:lstStyle>
            <a:lvl1pPr algn="ctr">
              <a:defRPr b="1">
                <a:latin typeface="Times New Roman" panose="02020603050405020304"/>
                <a:ea typeface="Times New Roman" panose="02020603050405020304"/>
                <a:cs typeface="Times New Roman" panose="02020603050405020304"/>
                <a:sym typeface="Times New Roman" panose="02020603050405020304"/>
              </a:defRPr>
            </a:lvl1pPr>
          </a:lstStyle>
          <a:p>
            <a:r>
              <a:t>Mentor Approval</a:t>
            </a:r>
          </a:p>
        </p:txBody>
      </p:sp>
      <p:pic>
        <p:nvPicPr>
          <p:cNvPr id="2" name="Picture Placeholder 1"/>
          <p:cNvPicPr>
            <a:picLocks noGrp="1" noChangeAspect="1"/>
          </p:cNvPicPr>
          <p:nvPr>
            <p:ph type="pic" sz="half" idx="21"/>
          </p:nvPr>
        </p:nvPicPr>
        <p:blipFill rotWithShape="1">
          <a:blip r:embed="rId2"/>
          <a:srcRect b="64977"/>
          <a:stretch/>
        </p:blipFill>
        <p:spPr>
          <a:xfrm>
            <a:off x="2501495" y="3083897"/>
            <a:ext cx="6430837" cy="2431257"/>
          </a:xfrm>
          <a:prstGeom prst="rect">
            <a:avLst/>
          </a:prstGeom>
        </p:spPr>
      </p:pic>
      <p:sp>
        <p:nvSpPr>
          <p:cNvPr id="101" name="Slide Number Placeholder 3"/>
          <p:cNvSpPr txBox="1">
            <a:spLocks noGrp="1"/>
          </p:cNvSpPr>
          <p:nvPr>
            <p:ph type="sldNum" sz="quarter" idx="2"/>
          </p:nvPr>
        </p:nvSpPr>
        <p:spPr>
          <a:prstGeom prst="rect">
            <a:avLst/>
          </a:prstGeom>
        </p:spPr>
        <p:txBody>
          <a:bodyPr/>
          <a:lstStyle/>
          <a:p>
            <a:fld id="{86CB4B4D-7CA3-9044-876B-883B54F8677D}" type="slidenum">
              <a:rPr/>
              <a:t>2</a:t>
            </a:fld>
            <a:endParaRPr/>
          </a:p>
        </p:txBody>
      </p:sp>
      <p:pic>
        <p:nvPicPr>
          <p:cNvPr id="102" name="Picture 5" descr="Picture 5"/>
          <p:cNvPicPr>
            <a:picLocks noChangeAspect="1"/>
          </p:cNvPicPr>
          <p:nvPr/>
        </p:nvPicPr>
        <p:blipFill>
          <a:blip r:embed="rId3"/>
          <a:stretch>
            <a:fillRect/>
          </a:stretch>
        </p:blipFill>
        <p:spPr>
          <a:xfrm>
            <a:off x="0" y="23812"/>
            <a:ext cx="2695905" cy="1268961"/>
          </a:xfrm>
          <a:prstGeom prst="rect">
            <a:avLst/>
          </a:prstGeom>
          <a:ln w="12700">
            <a:miter lim="400000"/>
            <a:headEnd/>
            <a:tailEnd/>
          </a:ln>
        </p:spPr>
      </p:pic>
    </p:spTree>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 name="Title 1"/>
          <p:cNvSpPr txBox="1">
            <a:spLocks noGrp="1"/>
          </p:cNvSpPr>
          <p:nvPr>
            <p:ph type="title"/>
          </p:nvPr>
        </p:nvSpPr>
        <p:spPr>
          <a:prstGeom prst="rect">
            <a:avLst/>
          </a:prstGeom>
        </p:spPr>
        <p:txBody>
          <a:bodyPr/>
          <a:lstStyle>
            <a:lvl1pPr algn="ctr">
              <a:defRPr b="1">
                <a:latin typeface="Times New Roman" panose="02020603050405020304"/>
                <a:ea typeface="Times New Roman" panose="02020603050405020304"/>
                <a:cs typeface="Times New Roman" panose="02020603050405020304"/>
                <a:sym typeface="Times New Roman" panose="02020603050405020304"/>
              </a:defRPr>
            </a:lvl1pPr>
          </a:lstStyle>
          <a:p>
            <a:r>
              <a:rPr sz="6000" dirty="0"/>
              <a:t>Introduction</a:t>
            </a:r>
            <a:r>
              <a:rPr dirty="0"/>
              <a:t> </a:t>
            </a:r>
          </a:p>
        </p:txBody>
      </p:sp>
      <p:sp>
        <p:nvSpPr>
          <p:cNvPr id="105" name="Content Placeholder 2"/>
          <p:cNvSpPr txBox="1">
            <a:spLocks noGrp="1"/>
          </p:cNvSpPr>
          <p:nvPr>
            <p:ph idx="1"/>
          </p:nvPr>
        </p:nvSpPr>
        <p:spPr>
          <a:prstGeom prst="rect">
            <a:avLst/>
          </a:prstGeom>
        </p:spPr>
        <p:txBody>
          <a:bodyPr/>
          <a:lstStyle/>
          <a:p>
            <a:pPr algn="just">
              <a:defRPr sz="1900">
                <a:latin typeface="Times New Roman" panose="02020603050405020304"/>
                <a:ea typeface="Times New Roman" panose="02020603050405020304"/>
                <a:cs typeface="Times New Roman" panose="02020603050405020304"/>
                <a:sym typeface="Times New Roman" panose="02020603050405020304"/>
              </a:defRPr>
            </a:pPr>
            <a:r>
              <a:rPr dirty="0"/>
              <a:t>Health insurance is classified as a subset of general insurance, accounting for over 29% of total premiums across all sectors.</a:t>
            </a:r>
          </a:p>
          <a:p>
            <a:pPr algn="just">
              <a:defRPr sz="1900">
                <a:latin typeface="Times New Roman" panose="02020603050405020304"/>
                <a:ea typeface="Times New Roman" panose="02020603050405020304"/>
                <a:cs typeface="Times New Roman" panose="02020603050405020304"/>
                <a:sym typeface="Times New Roman" panose="02020603050405020304"/>
              </a:defRPr>
            </a:pPr>
            <a:r>
              <a:rPr dirty="0"/>
              <a:t>In India, health insurance typically only covers inpatient </a:t>
            </a:r>
            <a:r>
              <a:rPr dirty="0" err="1"/>
              <a:t>hospitalisation</a:t>
            </a:r>
            <a:r>
              <a:rPr dirty="0"/>
              <a:t> and treatment at various hospitals.</a:t>
            </a:r>
          </a:p>
          <a:p>
            <a:pPr algn="just">
              <a:defRPr sz="1900">
                <a:latin typeface="Times New Roman" panose="02020603050405020304"/>
                <a:ea typeface="Times New Roman" panose="02020603050405020304"/>
                <a:cs typeface="Times New Roman" panose="02020603050405020304"/>
                <a:sym typeface="Times New Roman" panose="02020603050405020304"/>
              </a:defRPr>
            </a:pPr>
            <a:r>
              <a:rPr dirty="0"/>
              <a:t>On the other hand, healthcare in India is in a condition of great transformation because it has raised income and health consciousness among the majority of the crisis while decreasing bureaucracy. </a:t>
            </a:r>
            <a:endParaRPr lang="en-US" dirty="0"/>
          </a:p>
          <a:p>
            <a:pPr algn="just">
              <a:defRPr sz="1900">
                <a:latin typeface="Times New Roman" panose="02020603050405020304"/>
                <a:ea typeface="Times New Roman" panose="02020603050405020304"/>
                <a:cs typeface="Times New Roman" panose="02020603050405020304"/>
                <a:sym typeface="Times New Roman" panose="02020603050405020304"/>
              </a:defRPr>
            </a:pPr>
            <a:r>
              <a:rPr dirty="0"/>
              <a:t>Just 15% of India's 1.3 billion people have health insurance. </a:t>
            </a:r>
            <a:endParaRPr lang="en-US" dirty="0"/>
          </a:p>
          <a:p>
            <a:pPr algn="just">
              <a:defRPr sz="1900">
                <a:latin typeface="Times New Roman" panose="02020603050405020304"/>
                <a:ea typeface="Times New Roman" panose="02020603050405020304"/>
                <a:cs typeface="Times New Roman" panose="02020603050405020304"/>
                <a:sym typeface="Times New Roman" panose="02020603050405020304"/>
              </a:defRPr>
            </a:pPr>
            <a:r>
              <a:rPr dirty="0"/>
              <a:t>Nonetheless, out-of-pocket health spending remains at a high of 69% of overall healthcare spending.</a:t>
            </a:r>
          </a:p>
        </p:txBody>
      </p:sp>
      <p:sp>
        <p:nvSpPr>
          <p:cNvPr id="106" name="Slide Number Placeholder 3"/>
          <p:cNvSpPr txBox="1">
            <a:spLocks noGrp="1"/>
          </p:cNvSpPr>
          <p:nvPr>
            <p:ph type="sldNum" sz="quarter" idx="12"/>
          </p:nvPr>
        </p:nvSpPr>
        <p:spPr>
          <a:xfrm>
            <a:off x="11172418" y="6414760"/>
            <a:ext cx="181380" cy="248303"/>
          </a:xfrm>
          <a:prstGeom prst="rect">
            <a:avLst/>
          </a:prstGeom>
        </p:spPr>
        <p:txBody>
          <a:bodyPr/>
          <a:lstStyle/>
          <a:p>
            <a:fld id="{86CB4B4D-7CA3-9044-876B-883B54F8677D}" type="slidenum">
              <a:rPr/>
              <a:t>3</a:t>
            </a:fld>
            <a:endParaRPr/>
          </a:p>
        </p:txBody>
      </p:sp>
      <p:pic>
        <p:nvPicPr>
          <p:cNvPr id="107" name="Picture 5" descr="Picture 5"/>
          <p:cNvPicPr>
            <a:picLocks noChangeAspect="1"/>
          </p:cNvPicPr>
          <p:nvPr/>
        </p:nvPicPr>
        <p:blipFill>
          <a:blip r:embed="rId2"/>
          <a:stretch>
            <a:fillRect/>
          </a:stretch>
        </p:blipFill>
        <p:spPr>
          <a:xfrm>
            <a:off x="0" y="23812"/>
            <a:ext cx="2695905" cy="1268961"/>
          </a:xfrm>
          <a:prstGeom prst="rect">
            <a:avLst/>
          </a:prstGeom>
          <a:ln w="12700">
            <a:miter lim="400000"/>
            <a:headEnd/>
            <a:tailEnd/>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7687A8-4A86-008C-3855-D0F7C1C415EC}"/>
              </a:ext>
            </a:extLst>
          </p:cNvPr>
          <p:cNvSpPr>
            <a:spLocks noGrp="1"/>
          </p:cNvSpPr>
          <p:nvPr>
            <p:ph type="title"/>
          </p:nvPr>
        </p:nvSpPr>
        <p:spPr/>
        <p:txBody>
          <a:bodyPr>
            <a:normAutofit/>
          </a:bodyPr>
          <a:lstStyle/>
          <a:p>
            <a:pPr algn="ctr"/>
            <a:r>
              <a:rPr lang="en-IN" b="1" dirty="0">
                <a:latin typeface="Times New Roman" panose="02020603050405020304" pitchFamily="18" charset="0"/>
                <a:cs typeface="Times New Roman" panose="02020603050405020304" pitchFamily="18" charset="0"/>
              </a:rPr>
              <a:t>Literature Review</a:t>
            </a:r>
          </a:p>
        </p:txBody>
      </p:sp>
      <p:sp>
        <p:nvSpPr>
          <p:cNvPr id="3" name="Text Placeholder 2">
            <a:extLst>
              <a:ext uri="{FF2B5EF4-FFF2-40B4-BE49-F238E27FC236}">
                <a16:creationId xmlns:a16="http://schemas.microsoft.com/office/drawing/2014/main" id="{C314ED36-5EB8-26F9-49D0-AF0275452995}"/>
              </a:ext>
            </a:extLst>
          </p:cNvPr>
          <p:cNvSpPr>
            <a:spLocks noGrp="1"/>
          </p:cNvSpPr>
          <p:nvPr>
            <p:ph idx="1"/>
          </p:nvPr>
        </p:nvSpPr>
        <p:spPr>
          <a:xfrm>
            <a:off x="838200" y="1420273"/>
            <a:ext cx="10822757" cy="5072602"/>
          </a:xfrm>
        </p:spPr>
        <p:txBody>
          <a:bodyPr>
            <a:noAutofit/>
          </a:bodyPr>
          <a:lstStyle/>
          <a:p>
            <a:pPr algn="just">
              <a:lnSpc>
                <a:spcPct val="150000"/>
              </a:lnSpc>
            </a:pPr>
            <a:r>
              <a:rPr lang="en-IN" sz="1600" dirty="0">
                <a:latin typeface="Times New Roman" panose="02020603050405020304" pitchFamily="18" charset="0"/>
                <a:cs typeface="Times New Roman" panose="02020603050405020304" pitchFamily="18" charset="0"/>
              </a:rPr>
              <a:t>According to the research it is identified that in the UK environment the National Health System (NHS) has been distributing free publicly funded health care system with the help of taxation process so that people can rely on the government support for health care purpose.</a:t>
            </a:r>
          </a:p>
          <a:p>
            <a:pPr algn="just">
              <a:lnSpc>
                <a:spcPct val="150000"/>
              </a:lnSpc>
            </a:pPr>
            <a:r>
              <a:rPr lang="en-IN" sz="1600" dirty="0">
                <a:latin typeface="Times New Roman" panose="02020603050405020304" pitchFamily="18" charset="0"/>
                <a:cs typeface="Times New Roman" panose="02020603050405020304" pitchFamily="18" charset="0"/>
              </a:rPr>
              <a:t>On the other hand, In India the National Health Mission (NHM) focuses on the national rural health mission and the newly launched national urban health mission that helps to improve and strengthen the rural and urban reproductive maternal and neonatal issues so that it can resist the communicable and non communicable diseases. </a:t>
            </a:r>
          </a:p>
          <a:p>
            <a:pPr algn="just">
              <a:lnSpc>
                <a:spcPct val="150000"/>
              </a:lnSpc>
            </a:pPr>
            <a:r>
              <a:rPr lang="en-IN" sz="1600" dirty="0">
                <a:latin typeface="Times New Roman" panose="02020603050405020304" pitchFamily="18" charset="0"/>
                <a:cs typeface="Times New Roman" panose="02020603050405020304" pitchFamily="18" charset="0"/>
              </a:rPr>
              <a:t>The research regarding the United Kingdom shows that in different destinations the country has developed different opportunities to support the UK health insurance process as it helps to improve the global medical coverage the country is developing some international health insurance policies for the us citizens </a:t>
            </a:r>
            <a:r>
              <a:rPr lang="en-IN" sz="1600" dirty="0" err="1">
                <a:latin typeface="Times New Roman" panose="02020603050405020304" pitchFamily="18" charset="0"/>
                <a:cs typeface="Times New Roman" panose="02020603050405020304" pitchFamily="18" charset="0"/>
              </a:rPr>
              <a:t>GeoBlue</a:t>
            </a:r>
            <a:r>
              <a:rPr lang="en-IN" sz="1600" dirty="0">
                <a:latin typeface="Times New Roman" panose="02020603050405020304" pitchFamily="18" charset="0"/>
                <a:cs typeface="Times New Roman" panose="02020603050405020304" pitchFamily="18" charset="0"/>
              </a:rPr>
              <a:t> and Xplore.</a:t>
            </a:r>
          </a:p>
          <a:p>
            <a:pPr algn="just">
              <a:lnSpc>
                <a:spcPct val="150000"/>
              </a:lnSpc>
            </a:pPr>
            <a:r>
              <a:rPr lang="en-IN" sz="1600" dirty="0">
                <a:latin typeface="Times New Roman" panose="02020603050405020304" pitchFamily="18" charset="0"/>
                <a:cs typeface="Times New Roman" panose="02020603050405020304" pitchFamily="18" charset="0"/>
              </a:rPr>
              <a:t>Additionally, in Indian environment the National Health Mission (NHM) has helped to identify the importance of health feasibility for the process of economic and social development as the rural health environment is quite disturbing due to lack of proper awareness and visibility of citizens.</a:t>
            </a:r>
          </a:p>
          <a:p>
            <a:pPr algn="just">
              <a:lnSpc>
                <a:spcPct val="150000"/>
              </a:lnSpc>
            </a:pPr>
            <a:endParaRPr lang="en-IN" sz="1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7437913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 name="Title 1"/>
          <p:cNvSpPr txBox="1">
            <a:spLocks noGrp="1"/>
          </p:cNvSpPr>
          <p:nvPr>
            <p:ph type="title"/>
          </p:nvPr>
        </p:nvSpPr>
        <p:spPr>
          <a:prstGeom prst="rect">
            <a:avLst/>
          </a:prstGeom>
        </p:spPr>
        <p:txBody>
          <a:bodyPr/>
          <a:lstStyle>
            <a:lvl1pPr algn="ctr">
              <a:defRPr b="1">
                <a:latin typeface="Times New Roman" panose="02020603050405020304"/>
                <a:ea typeface="Times New Roman" panose="02020603050405020304"/>
                <a:cs typeface="Times New Roman" panose="02020603050405020304"/>
                <a:sym typeface="Times New Roman" panose="02020603050405020304"/>
              </a:defRPr>
            </a:lvl1pPr>
          </a:lstStyle>
          <a:p>
            <a:r>
              <a:t>Objective</a:t>
            </a:r>
          </a:p>
        </p:txBody>
      </p:sp>
      <p:sp>
        <p:nvSpPr>
          <p:cNvPr id="2" name="Text Placeholder 1"/>
          <p:cNvSpPr>
            <a:spLocks noGrp="1"/>
          </p:cNvSpPr>
          <p:nvPr>
            <p:ph idx="1"/>
          </p:nvPr>
        </p:nvSpPr>
        <p:spPr/>
        <p:txBody>
          <a:bodyPr>
            <a:normAutofit fontScale="92500" lnSpcReduction="10000"/>
          </a:bodyPr>
          <a:lstStyle/>
          <a:p>
            <a:pPr algn="just">
              <a:buNone/>
            </a:pPr>
            <a:r>
              <a:rPr lang="en-IN" sz="2300" b="1" dirty="0">
                <a:latin typeface="Times New Roman" pitchFamily="18" charset="0"/>
                <a:cs typeface="Times New Roman" pitchFamily="18" charset="0"/>
              </a:rPr>
              <a:t>General Objective (Aim of the study)</a:t>
            </a:r>
            <a:endParaRPr lang="en-US" sz="2300" dirty="0">
              <a:latin typeface="Times New Roman" pitchFamily="18" charset="0"/>
              <a:cs typeface="Times New Roman" pitchFamily="18" charset="0"/>
            </a:endParaRPr>
          </a:p>
          <a:p>
            <a:pPr algn="just"/>
            <a:r>
              <a:rPr lang="en-IN" sz="2300" dirty="0">
                <a:latin typeface="Times New Roman" pitchFamily="18" charset="0"/>
                <a:cs typeface="Times New Roman" pitchFamily="18" charset="0"/>
              </a:rPr>
              <a:t>The study's major goal is to comprehend the relevance of India's health insurance market.</a:t>
            </a:r>
            <a:endParaRPr lang="en-US" sz="2300" dirty="0">
              <a:latin typeface="Times New Roman" pitchFamily="18" charset="0"/>
              <a:cs typeface="Times New Roman" pitchFamily="18" charset="0"/>
            </a:endParaRPr>
          </a:p>
          <a:p>
            <a:pPr algn="just">
              <a:buNone/>
            </a:pPr>
            <a:r>
              <a:rPr lang="en-IN" sz="2300" b="1" dirty="0">
                <a:latin typeface="Times New Roman" pitchFamily="18" charset="0"/>
                <a:cs typeface="Times New Roman" pitchFamily="18" charset="0"/>
              </a:rPr>
              <a:t>Secondary Objectives (Specific Objectives)</a:t>
            </a:r>
            <a:endParaRPr lang="en-US" sz="2300" dirty="0">
              <a:latin typeface="Times New Roman" pitchFamily="18" charset="0"/>
              <a:cs typeface="Times New Roman" pitchFamily="18" charset="0"/>
            </a:endParaRPr>
          </a:p>
          <a:p>
            <a:pPr lvl="0" algn="just"/>
            <a:r>
              <a:rPr lang="en-IN" sz="2300" dirty="0">
                <a:latin typeface="Times New Roman" pitchFamily="18" charset="0"/>
                <a:cs typeface="Times New Roman" pitchFamily="18" charset="0"/>
              </a:rPr>
              <a:t>To understand the current market scenario of the Indian Health Insurance Sector</a:t>
            </a:r>
            <a:endParaRPr lang="en-US" sz="2300" dirty="0">
              <a:latin typeface="Times New Roman" pitchFamily="18" charset="0"/>
              <a:cs typeface="Times New Roman" pitchFamily="18" charset="0"/>
            </a:endParaRPr>
          </a:p>
          <a:p>
            <a:pPr lvl="0" algn="just"/>
            <a:r>
              <a:rPr lang="en-IN" sz="2300" dirty="0">
                <a:latin typeface="Times New Roman" pitchFamily="18" charset="0"/>
                <a:cs typeface="Times New Roman" pitchFamily="18" charset="0"/>
              </a:rPr>
              <a:t>To explore the policies of the Indian Government for developing the Health Insurance sector regarding the economic development</a:t>
            </a:r>
            <a:endParaRPr lang="en-US" sz="2300" dirty="0">
              <a:latin typeface="Times New Roman" pitchFamily="18" charset="0"/>
              <a:cs typeface="Times New Roman" pitchFamily="18" charset="0"/>
            </a:endParaRPr>
          </a:p>
          <a:p>
            <a:pPr algn="just"/>
            <a:r>
              <a:rPr lang="en-IN" sz="2300" dirty="0">
                <a:latin typeface="Times New Roman" pitchFamily="18" charset="0"/>
                <a:cs typeface="Times New Roman" pitchFamily="18" charset="0"/>
              </a:rPr>
              <a:t>To analyse the relationship between the Health Insurance sector and Indian Economy</a:t>
            </a:r>
          </a:p>
        </p:txBody>
      </p:sp>
      <p:sp>
        <p:nvSpPr>
          <p:cNvPr id="112" name="Slide Number Placeholder 3"/>
          <p:cNvSpPr txBox="1">
            <a:spLocks noGrp="1"/>
          </p:cNvSpPr>
          <p:nvPr>
            <p:ph type="sldNum" sz="quarter" idx="12"/>
          </p:nvPr>
        </p:nvSpPr>
        <p:spPr>
          <a:xfrm>
            <a:off x="11172418" y="6414760"/>
            <a:ext cx="181380" cy="248303"/>
          </a:xfrm>
          <a:prstGeom prst="rect">
            <a:avLst/>
          </a:prstGeom>
        </p:spPr>
        <p:txBody>
          <a:bodyPr/>
          <a:lstStyle/>
          <a:p>
            <a:fld id="{86CB4B4D-7CA3-9044-876B-883B54F8677D}" type="slidenum">
              <a:rPr/>
              <a:t>5</a:t>
            </a:fld>
            <a:endParaRPr/>
          </a:p>
        </p:txBody>
      </p:sp>
      <p:pic>
        <p:nvPicPr>
          <p:cNvPr id="113" name="Picture 5" descr="Picture 5"/>
          <p:cNvPicPr>
            <a:picLocks noChangeAspect="1"/>
          </p:cNvPicPr>
          <p:nvPr/>
        </p:nvPicPr>
        <p:blipFill>
          <a:blip r:embed="rId2"/>
          <a:stretch>
            <a:fillRect/>
          </a:stretch>
        </p:blipFill>
        <p:spPr>
          <a:xfrm>
            <a:off x="0" y="23812"/>
            <a:ext cx="2695905" cy="1268961"/>
          </a:xfrm>
          <a:prstGeom prst="rect">
            <a:avLst/>
          </a:prstGeom>
          <a:ln w="12700">
            <a:miter lim="400000"/>
            <a:headEnd/>
            <a:tailEnd/>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 name="Title 1"/>
          <p:cNvSpPr txBox="1">
            <a:spLocks noGrp="1"/>
          </p:cNvSpPr>
          <p:nvPr>
            <p:ph type="title"/>
          </p:nvPr>
        </p:nvSpPr>
        <p:spPr>
          <a:prstGeom prst="rect">
            <a:avLst/>
          </a:prstGeom>
        </p:spPr>
        <p:txBody>
          <a:bodyPr/>
          <a:lstStyle>
            <a:lvl1pPr algn="ctr">
              <a:defRPr b="1">
                <a:latin typeface="Times New Roman" panose="02020603050405020304"/>
                <a:ea typeface="Times New Roman" panose="02020603050405020304"/>
                <a:cs typeface="Times New Roman" panose="02020603050405020304"/>
                <a:sym typeface="Times New Roman" panose="02020603050405020304"/>
              </a:defRPr>
            </a:lvl1pPr>
          </a:lstStyle>
          <a:p>
            <a:r>
              <a:t>Methodology</a:t>
            </a:r>
          </a:p>
        </p:txBody>
      </p:sp>
      <p:sp>
        <p:nvSpPr>
          <p:cNvPr id="116" name="Content Placeholder 2"/>
          <p:cNvSpPr txBox="1">
            <a:spLocks noGrp="1"/>
          </p:cNvSpPr>
          <p:nvPr>
            <p:ph idx="1"/>
          </p:nvPr>
        </p:nvSpPr>
        <p:spPr>
          <a:xfrm>
            <a:off x="265174" y="1555423"/>
            <a:ext cx="6880344" cy="5107640"/>
          </a:xfrm>
          <a:prstGeom prst="rect">
            <a:avLst/>
          </a:prstGeom>
        </p:spPr>
        <p:txBody>
          <a:bodyPr>
            <a:noAutofit/>
          </a:bodyPr>
          <a:lstStyle/>
          <a:p>
            <a:pPr algn="just">
              <a:buSzTx/>
              <a:buNone/>
              <a:defRPr sz="1900" b="1">
                <a:latin typeface="Times New Roman" panose="02020603050405020304"/>
                <a:ea typeface="Times New Roman" panose="02020603050405020304"/>
                <a:cs typeface="Times New Roman" panose="02020603050405020304"/>
                <a:sym typeface="Times New Roman" panose="02020603050405020304"/>
              </a:defRPr>
            </a:pPr>
            <a:r>
              <a:rPr sz="2300" dirty="0"/>
              <a:t>Research Design</a:t>
            </a:r>
          </a:p>
          <a:p>
            <a:pPr algn="just">
              <a:defRPr sz="1900">
                <a:latin typeface="Times New Roman" panose="02020603050405020304"/>
                <a:ea typeface="Times New Roman" panose="02020603050405020304"/>
                <a:cs typeface="Times New Roman" panose="02020603050405020304"/>
                <a:sym typeface="Times New Roman" panose="02020603050405020304"/>
              </a:defRPr>
            </a:pPr>
            <a:r>
              <a:rPr sz="2300" dirty="0"/>
              <a:t>Cross-sectional study</a:t>
            </a:r>
          </a:p>
          <a:p>
            <a:pPr algn="just">
              <a:buSzTx/>
              <a:buNone/>
              <a:defRPr sz="1900" b="1">
                <a:latin typeface="Times New Roman" panose="02020603050405020304"/>
                <a:ea typeface="Times New Roman" panose="02020603050405020304"/>
                <a:cs typeface="Times New Roman" panose="02020603050405020304"/>
                <a:sym typeface="Times New Roman" panose="02020603050405020304"/>
              </a:defRPr>
            </a:pPr>
            <a:r>
              <a:rPr sz="2300" dirty="0"/>
              <a:t>Research Participant</a:t>
            </a:r>
          </a:p>
          <a:p>
            <a:pPr algn="just">
              <a:defRPr sz="1900">
                <a:latin typeface="Times New Roman" panose="02020603050405020304"/>
                <a:ea typeface="Times New Roman" panose="02020603050405020304"/>
                <a:cs typeface="Times New Roman" panose="02020603050405020304"/>
                <a:sym typeface="Times New Roman" panose="02020603050405020304"/>
              </a:defRPr>
            </a:pPr>
            <a:r>
              <a:rPr lang="en-IN" sz="2300" dirty="0"/>
              <a:t>Customers </a:t>
            </a:r>
            <a:r>
              <a:rPr sz="2300" dirty="0"/>
              <a:t>of the Reliance General Insurance</a:t>
            </a:r>
            <a:r>
              <a:rPr lang="en-IN" sz="2300" dirty="0"/>
              <a:t>.</a:t>
            </a:r>
            <a:endParaRPr sz="2300" dirty="0"/>
          </a:p>
          <a:p>
            <a:pPr algn="just">
              <a:buSzTx/>
              <a:buNone/>
              <a:defRPr sz="1900" b="1">
                <a:latin typeface="Times New Roman" panose="02020603050405020304"/>
                <a:ea typeface="Times New Roman" panose="02020603050405020304"/>
                <a:cs typeface="Times New Roman" panose="02020603050405020304"/>
                <a:sym typeface="Times New Roman" panose="02020603050405020304"/>
              </a:defRPr>
            </a:pPr>
            <a:r>
              <a:rPr sz="2300" dirty="0"/>
              <a:t>Research Setting</a:t>
            </a:r>
          </a:p>
          <a:p>
            <a:pPr algn="just">
              <a:defRPr sz="1900">
                <a:latin typeface="Times New Roman" panose="02020603050405020304"/>
                <a:ea typeface="Times New Roman" panose="02020603050405020304"/>
                <a:cs typeface="Times New Roman" panose="02020603050405020304"/>
                <a:sym typeface="Times New Roman" panose="02020603050405020304"/>
              </a:defRPr>
            </a:pPr>
            <a:r>
              <a:rPr sz="2300" dirty="0"/>
              <a:t>The study </a:t>
            </a:r>
            <a:r>
              <a:rPr lang="en-IN" sz="2300" dirty="0"/>
              <a:t>was</a:t>
            </a:r>
            <a:r>
              <a:rPr sz="2300" dirty="0"/>
              <a:t> conducted in the Delhi branch as the state mostly focuses on spreading consumer awareness and handling insurance grievances.</a:t>
            </a:r>
            <a:endParaRPr lang="en-IN" sz="2300" dirty="0"/>
          </a:p>
          <a:p>
            <a:pPr algn="just">
              <a:defRPr sz="1900">
                <a:latin typeface="Times New Roman" panose="02020603050405020304"/>
                <a:ea typeface="Times New Roman" panose="02020603050405020304"/>
                <a:cs typeface="Times New Roman" panose="02020603050405020304"/>
                <a:sym typeface="Times New Roman" panose="02020603050405020304"/>
              </a:defRPr>
            </a:pPr>
            <a:r>
              <a:rPr sz="2300" dirty="0"/>
              <a:t>Apart from that, as per the report of the Department of Financial Services, it has been found that the regional insurance offices in Delhi are functionally responsible for licensing of service and loss assessors.</a:t>
            </a:r>
          </a:p>
        </p:txBody>
      </p:sp>
      <p:sp>
        <p:nvSpPr>
          <p:cNvPr id="117" name="Slide Number Placeholder 3"/>
          <p:cNvSpPr txBox="1">
            <a:spLocks noGrp="1"/>
          </p:cNvSpPr>
          <p:nvPr>
            <p:ph type="sldNum" sz="quarter" idx="12"/>
          </p:nvPr>
        </p:nvSpPr>
        <p:spPr>
          <a:xfrm>
            <a:off x="11172418" y="6414760"/>
            <a:ext cx="181380" cy="248303"/>
          </a:xfrm>
          <a:prstGeom prst="rect">
            <a:avLst/>
          </a:prstGeom>
        </p:spPr>
        <p:txBody>
          <a:bodyPr/>
          <a:lstStyle/>
          <a:p>
            <a:fld id="{86CB4B4D-7CA3-9044-876B-883B54F8677D}" type="slidenum">
              <a:rPr/>
              <a:t>6</a:t>
            </a:fld>
            <a:endParaRPr/>
          </a:p>
        </p:txBody>
      </p:sp>
      <p:pic>
        <p:nvPicPr>
          <p:cNvPr id="118" name="Picture 5" descr="Picture 5"/>
          <p:cNvPicPr>
            <a:picLocks noChangeAspect="1"/>
          </p:cNvPicPr>
          <p:nvPr/>
        </p:nvPicPr>
        <p:blipFill>
          <a:blip r:embed="rId2"/>
          <a:stretch>
            <a:fillRect/>
          </a:stretch>
        </p:blipFill>
        <p:spPr>
          <a:xfrm>
            <a:off x="0" y="23812"/>
            <a:ext cx="2695905" cy="1268961"/>
          </a:xfrm>
          <a:prstGeom prst="rect">
            <a:avLst/>
          </a:prstGeom>
          <a:ln w="12700">
            <a:miter lim="400000"/>
            <a:headEnd/>
            <a:tailEnd/>
          </a:ln>
        </p:spPr>
      </p:pic>
      <p:pic>
        <p:nvPicPr>
          <p:cNvPr id="119" name="Picture 1" descr="Picture 1"/>
          <p:cNvPicPr>
            <a:picLocks noChangeAspect="1"/>
          </p:cNvPicPr>
          <p:nvPr/>
        </p:nvPicPr>
        <p:blipFill>
          <a:blip r:embed="rId3"/>
          <a:stretch>
            <a:fillRect/>
          </a:stretch>
        </p:blipFill>
        <p:spPr>
          <a:xfrm>
            <a:off x="7538067" y="2581098"/>
            <a:ext cx="4457216" cy="1695803"/>
          </a:xfrm>
          <a:prstGeom prst="rect">
            <a:avLst/>
          </a:prstGeom>
          <a:ln w="38100" cap="sq">
            <a:solidFill>
              <a:srgbClr val="000000"/>
            </a:solidFill>
            <a:miter/>
          </a:ln>
          <a:effectLst>
            <a:outerShdw blurRad="50800" dist="38100" dir="2700000" rotWithShape="0">
              <a:srgbClr val="000000">
                <a:alpha val="43000"/>
              </a:srgbClr>
            </a:outerShdw>
          </a:effectLst>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 name="Title 1"/>
          <p:cNvSpPr txBox="1">
            <a:spLocks noGrp="1"/>
          </p:cNvSpPr>
          <p:nvPr>
            <p:ph type="title"/>
          </p:nvPr>
        </p:nvSpPr>
        <p:spPr>
          <a:prstGeom prst="rect">
            <a:avLst/>
          </a:prstGeom>
        </p:spPr>
        <p:txBody>
          <a:bodyPr/>
          <a:lstStyle>
            <a:lvl1pPr algn="ctr">
              <a:defRPr b="1">
                <a:latin typeface="Times New Roman" panose="02020603050405020304"/>
                <a:ea typeface="Times New Roman" panose="02020603050405020304"/>
                <a:cs typeface="Times New Roman" panose="02020603050405020304"/>
                <a:sym typeface="Times New Roman" panose="02020603050405020304"/>
              </a:defRPr>
            </a:lvl1pPr>
          </a:lstStyle>
          <a:p>
            <a:r>
              <a:t>Methodology </a:t>
            </a:r>
          </a:p>
        </p:txBody>
      </p:sp>
      <p:sp>
        <p:nvSpPr>
          <p:cNvPr id="122" name="Content Placeholder 2"/>
          <p:cNvSpPr txBox="1">
            <a:spLocks noGrp="1"/>
          </p:cNvSpPr>
          <p:nvPr>
            <p:ph idx="1"/>
          </p:nvPr>
        </p:nvSpPr>
        <p:spPr>
          <a:xfrm>
            <a:off x="237743" y="1825624"/>
            <a:ext cx="6739129" cy="4730625"/>
          </a:xfrm>
          <a:prstGeom prst="rect">
            <a:avLst/>
          </a:prstGeom>
        </p:spPr>
        <p:txBody>
          <a:bodyPr>
            <a:normAutofit/>
          </a:bodyPr>
          <a:lstStyle/>
          <a:p>
            <a:pPr algn="just">
              <a:buSzTx/>
              <a:buNone/>
              <a:defRPr sz="1900" b="1">
                <a:latin typeface="Times New Roman" panose="02020603050405020304"/>
                <a:ea typeface="Times New Roman" panose="02020603050405020304"/>
                <a:cs typeface="Times New Roman" panose="02020603050405020304"/>
                <a:sym typeface="Times New Roman" panose="02020603050405020304"/>
              </a:defRPr>
            </a:pPr>
            <a:r>
              <a:rPr dirty="0"/>
              <a:t>Sample Size</a:t>
            </a:r>
          </a:p>
          <a:p>
            <a:pPr algn="just">
              <a:defRPr sz="1900">
                <a:latin typeface="Times New Roman" panose="02020603050405020304"/>
                <a:ea typeface="Times New Roman" panose="02020603050405020304"/>
                <a:cs typeface="Times New Roman" panose="02020603050405020304"/>
                <a:sym typeface="Times New Roman" panose="02020603050405020304"/>
              </a:defRPr>
            </a:pPr>
            <a:r>
              <a:rPr dirty="0"/>
              <a:t>In the context of the sample size, 70 </a:t>
            </a:r>
            <a:r>
              <a:rPr lang="en-IN" dirty="0"/>
              <a:t>sample size</a:t>
            </a:r>
            <a:r>
              <a:rPr dirty="0"/>
              <a:t> </a:t>
            </a:r>
            <a:r>
              <a:rPr lang="en-IN" dirty="0"/>
              <a:t>Has been considered for the survey analysis.</a:t>
            </a:r>
            <a:endParaRPr dirty="0"/>
          </a:p>
          <a:p>
            <a:pPr algn="just">
              <a:defRPr sz="1900">
                <a:latin typeface="Times New Roman" panose="02020603050405020304"/>
                <a:ea typeface="Times New Roman" panose="02020603050405020304"/>
                <a:cs typeface="Times New Roman" panose="02020603050405020304"/>
                <a:sym typeface="Times New Roman" panose="02020603050405020304"/>
              </a:defRPr>
            </a:pPr>
            <a:r>
              <a:rPr lang="en-IN" dirty="0"/>
              <a:t>For the survey analysis Google forms were distributed to the customers with the help of their social media accounts like Facebook, WhatsApp and Instagram. </a:t>
            </a:r>
            <a:endParaRPr dirty="0"/>
          </a:p>
          <a:p>
            <a:pPr algn="just">
              <a:buSzTx/>
              <a:buNone/>
              <a:defRPr sz="1900" b="1">
                <a:latin typeface="Times New Roman" panose="02020603050405020304"/>
                <a:ea typeface="Times New Roman" panose="02020603050405020304"/>
                <a:cs typeface="Times New Roman" panose="02020603050405020304"/>
                <a:sym typeface="Times New Roman" panose="02020603050405020304"/>
              </a:defRPr>
            </a:pPr>
            <a:r>
              <a:rPr dirty="0"/>
              <a:t>Sampling Method</a:t>
            </a:r>
          </a:p>
          <a:p>
            <a:pPr algn="just">
              <a:defRPr sz="1900">
                <a:latin typeface="Times New Roman" panose="02020603050405020304"/>
                <a:ea typeface="Times New Roman" panose="02020603050405020304"/>
                <a:cs typeface="Times New Roman" panose="02020603050405020304"/>
                <a:sym typeface="Times New Roman" panose="02020603050405020304"/>
              </a:defRPr>
            </a:pPr>
            <a:r>
              <a:rPr dirty="0"/>
              <a:t>Purposive sampling </a:t>
            </a:r>
          </a:p>
          <a:p>
            <a:pPr algn="just">
              <a:buSzTx/>
              <a:buNone/>
              <a:defRPr sz="1900" b="1">
                <a:latin typeface="Times New Roman" panose="02020603050405020304"/>
                <a:ea typeface="Times New Roman" panose="02020603050405020304"/>
                <a:cs typeface="Times New Roman" panose="02020603050405020304"/>
                <a:sym typeface="Times New Roman" panose="02020603050405020304"/>
              </a:defRPr>
            </a:pPr>
            <a:r>
              <a:rPr dirty="0"/>
              <a:t>Data Collection Tools</a:t>
            </a:r>
          </a:p>
          <a:p>
            <a:pPr algn="just">
              <a:defRPr sz="1900">
                <a:latin typeface="Times New Roman" panose="02020603050405020304"/>
                <a:ea typeface="Times New Roman" panose="02020603050405020304"/>
                <a:cs typeface="Times New Roman" panose="02020603050405020304"/>
                <a:sym typeface="Times New Roman" panose="02020603050405020304"/>
              </a:defRPr>
            </a:pPr>
            <a:r>
              <a:rPr lang="en-IN" dirty="0"/>
              <a:t>Google forms</a:t>
            </a:r>
            <a:endParaRPr dirty="0"/>
          </a:p>
        </p:txBody>
      </p:sp>
      <p:sp>
        <p:nvSpPr>
          <p:cNvPr id="123" name="Slide Number Placeholder 3"/>
          <p:cNvSpPr txBox="1">
            <a:spLocks noGrp="1"/>
          </p:cNvSpPr>
          <p:nvPr>
            <p:ph type="sldNum" sz="quarter" idx="12"/>
          </p:nvPr>
        </p:nvSpPr>
        <p:spPr>
          <a:xfrm>
            <a:off x="11172418" y="6414760"/>
            <a:ext cx="181380" cy="248303"/>
          </a:xfrm>
          <a:prstGeom prst="rect">
            <a:avLst/>
          </a:prstGeom>
        </p:spPr>
        <p:txBody>
          <a:bodyPr/>
          <a:lstStyle/>
          <a:p>
            <a:fld id="{86CB4B4D-7CA3-9044-876B-883B54F8677D}" type="slidenum">
              <a:rPr/>
              <a:t>7</a:t>
            </a:fld>
            <a:endParaRPr/>
          </a:p>
        </p:txBody>
      </p:sp>
      <p:pic>
        <p:nvPicPr>
          <p:cNvPr id="124" name="Picture 5" descr="Picture 5"/>
          <p:cNvPicPr>
            <a:picLocks noChangeAspect="1"/>
          </p:cNvPicPr>
          <p:nvPr/>
        </p:nvPicPr>
        <p:blipFill>
          <a:blip r:embed="rId2"/>
          <a:stretch>
            <a:fillRect/>
          </a:stretch>
        </p:blipFill>
        <p:spPr>
          <a:xfrm>
            <a:off x="0" y="23812"/>
            <a:ext cx="2695905" cy="1268961"/>
          </a:xfrm>
          <a:prstGeom prst="rect">
            <a:avLst/>
          </a:prstGeom>
          <a:ln w="12700">
            <a:miter lim="400000"/>
            <a:headEnd/>
            <a:tailEnd/>
          </a:ln>
        </p:spPr>
      </p:pic>
      <p:pic>
        <p:nvPicPr>
          <p:cNvPr id="3" name="Picture 2">
            <a:extLst>
              <a:ext uri="{FF2B5EF4-FFF2-40B4-BE49-F238E27FC236}">
                <a16:creationId xmlns:a16="http://schemas.microsoft.com/office/drawing/2014/main" id="{7888B5AB-7CC2-3003-BD51-9F755E14900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550821" y="2247046"/>
            <a:ext cx="4403436" cy="2363907"/>
          </a:xfrm>
          <a:prstGeom prst="rect">
            <a:avLst/>
          </a:prstGeom>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7" name="Title 1"/>
          <p:cNvSpPr txBox="1">
            <a:spLocks noGrp="1"/>
          </p:cNvSpPr>
          <p:nvPr>
            <p:ph type="title"/>
          </p:nvPr>
        </p:nvSpPr>
        <p:spPr>
          <a:prstGeom prst="rect">
            <a:avLst/>
          </a:prstGeom>
        </p:spPr>
        <p:txBody>
          <a:bodyPr/>
          <a:lstStyle>
            <a:lvl1pPr algn="ctr">
              <a:defRPr b="1">
                <a:latin typeface="Times New Roman" panose="02020603050405020304"/>
                <a:ea typeface="Times New Roman" panose="02020603050405020304"/>
                <a:cs typeface="Times New Roman" panose="02020603050405020304"/>
                <a:sym typeface="Times New Roman" panose="02020603050405020304"/>
              </a:defRPr>
            </a:lvl1pPr>
          </a:lstStyle>
          <a:p>
            <a:r>
              <a:t>Data Analysis</a:t>
            </a:r>
          </a:p>
        </p:txBody>
      </p:sp>
      <p:sp>
        <p:nvSpPr>
          <p:cNvPr id="128" name="Content Placeholder 2"/>
          <p:cNvSpPr txBox="1">
            <a:spLocks noGrp="1"/>
          </p:cNvSpPr>
          <p:nvPr>
            <p:ph idx="1"/>
          </p:nvPr>
        </p:nvSpPr>
        <p:spPr>
          <a:xfrm>
            <a:off x="301752" y="1825624"/>
            <a:ext cx="6629401" cy="4529455"/>
          </a:xfrm>
          <a:prstGeom prst="rect">
            <a:avLst/>
          </a:prstGeom>
        </p:spPr>
        <p:txBody>
          <a:bodyPr/>
          <a:lstStyle/>
          <a:p>
            <a:pPr algn="just">
              <a:buSzTx/>
              <a:buNone/>
              <a:defRPr sz="2000" b="1">
                <a:latin typeface="Times New Roman" panose="02020603050405020304"/>
                <a:ea typeface="Times New Roman" panose="02020603050405020304"/>
                <a:cs typeface="Times New Roman" panose="02020603050405020304"/>
                <a:sym typeface="Times New Roman" panose="02020603050405020304"/>
              </a:defRPr>
            </a:pPr>
            <a:r>
              <a:t>Data Analysis Plan</a:t>
            </a:r>
          </a:p>
          <a:p>
            <a:pPr algn="just">
              <a:defRPr sz="2000">
                <a:latin typeface="Times New Roman" panose="02020603050405020304"/>
                <a:ea typeface="Times New Roman" panose="02020603050405020304"/>
                <a:cs typeface="Times New Roman" panose="02020603050405020304"/>
                <a:sym typeface="Times New Roman" panose="02020603050405020304"/>
              </a:defRPr>
            </a:pPr>
            <a:r>
              <a:t>Percentage analysis, using excel spreadsheet</a:t>
            </a:r>
          </a:p>
        </p:txBody>
      </p:sp>
      <p:sp>
        <p:nvSpPr>
          <p:cNvPr id="129" name="Slide Number Placeholder 3"/>
          <p:cNvSpPr txBox="1">
            <a:spLocks noGrp="1"/>
          </p:cNvSpPr>
          <p:nvPr>
            <p:ph type="sldNum" sz="quarter" idx="12"/>
          </p:nvPr>
        </p:nvSpPr>
        <p:spPr>
          <a:xfrm>
            <a:off x="11172418" y="6414760"/>
            <a:ext cx="181380" cy="248303"/>
          </a:xfrm>
          <a:prstGeom prst="rect">
            <a:avLst/>
          </a:prstGeom>
        </p:spPr>
        <p:txBody>
          <a:bodyPr/>
          <a:lstStyle/>
          <a:p>
            <a:fld id="{86CB4B4D-7CA3-9044-876B-883B54F8677D}" type="slidenum">
              <a:rPr/>
              <a:t>8</a:t>
            </a:fld>
            <a:endParaRPr/>
          </a:p>
        </p:txBody>
      </p:sp>
      <p:pic>
        <p:nvPicPr>
          <p:cNvPr id="130" name="Picture 5" descr="Picture 5"/>
          <p:cNvPicPr>
            <a:picLocks noChangeAspect="1"/>
          </p:cNvPicPr>
          <p:nvPr/>
        </p:nvPicPr>
        <p:blipFill>
          <a:blip r:embed="rId2"/>
          <a:stretch>
            <a:fillRect/>
          </a:stretch>
        </p:blipFill>
        <p:spPr>
          <a:xfrm>
            <a:off x="0" y="23812"/>
            <a:ext cx="2695905" cy="1268961"/>
          </a:xfrm>
          <a:prstGeom prst="rect">
            <a:avLst/>
          </a:prstGeom>
          <a:ln w="12700">
            <a:miter lim="400000"/>
            <a:headEnd/>
            <a:tailEnd/>
          </a:ln>
        </p:spPr>
      </p:pic>
      <p:pic>
        <p:nvPicPr>
          <p:cNvPr id="131" name="Picture 1" descr="Picture 1"/>
          <p:cNvPicPr>
            <a:picLocks noChangeAspect="1"/>
          </p:cNvPicPr>
          <p:nvPr/>
        </p:nvPicPr>
        <p:blipFill>
          <a:blip r:embed="rId3"/>
          <a:stretch>
            <a:fillRect/>
          </a:stretch>
        </p:blipFill>
        <p:spPr>
          <a:xfrm>
            <a:off x="3616452" y="2892487"/>
            <a:ext cx="4612188" cy="2395729"/>
          </a:xfrm>
          <a:prstGeom prst="rect">
            <a:avLst/>
          </a:prstGeom>
          <a:ln w="38100" cap="sq">
            <a:solidFill>
              <a:srgbClr val="000000"/>
            </a:solidFill>
            <a:miter/>
          </a:ln>
          <a:effectLst>
            <a:outerShdw blurRad="50800" dist="38100" dir="2700000" rotWithShape="0">
              <a:srgbClr val="000000">
                <a:alpha val="43000"/>
              </a:srgbClr>
            </a:outerShdw>
          </a:effectLst>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 name="Title 1"/>
          <p:cNvSpPr txBox="1">
            <a:spLocks noGrp="1"/>
          </p:cNvSpPr>
          <p:nvPr>
            <p:ph type="title"/>
          </p:nvPr>
        </p:nvSpPr>
        <p:spPr>
          <a:xfrm>
            <a:off x="838200" y="365123"/>
            <a:ext cx="10515600" cy="1070487"/>
          </a:xfrm>
          <a:prstGeom prst="rect">
            <a:avLst/>
          </a:prstGeom>
        </p:spPr>
        <p:txBody>
          <a:bodyPr/>
          <a:lstStyle>
            <a:lvl1pPr algn="ctr">
              <a:defRPr b="1">
                <a:latin typeface="Times New Roman" panose="02020603050405020304"/>
                <a:ea typeface="Times New Roman" panose="02020603050405020304"/>
                <a:cs typeface="Times New Roman" panose="02020603050405020304"/>
                <a:sym typeface="Times New Roman" panose="02020603050405020304"/>
              </a:defRPr>
            </a:lvl1pPr>
          </a:lstStyle>
          <a:p>
            <a:r>
              <a:rPr dirty="0"/>
              <a:t>Results </a:t>
            </a:r>
          </a:p>
        </p:txBody>
      </p:sp>
      <p:sp>
        <p:nvSpPr>
          <p:cNvPr id="140" name="Content Placeholder 2"/>
          <p:cNvSpPr txBox="1">
            <a:spLocks noGrp="1"/>
          </p:cNvSpPr>
          <p:nvPr>
            <p:ph idx="1"/>
          </p:nvPr>
        </p:nvSpPr>
        <p:spPr>
          <a:xfrm>
            <a:off x="235668" y="1606679"/>
            <a:ext cx="4383466" cy="4351338"/>
          </a:xfrm>
          <a:prstGeom prst="rect">
            <a:avLst/>
          </a:prstGeom>
        </p:spPr>
        <p:txBody>
          <a:bodyPr/>
          <a:lstStyle>
            <a:lvl1pPr algn="just">
              <a:buSzTx/>
              <a:buNone/>
              <a:defRPr sz="1900" b="1" i="1">
                <a:latin typeface="Times New Roman" panose="02020603050405020304"/>
                <a:ea typeface="Times New Roman" panose="02020603050405020304"/>
                <a:cs typeface="Times New Roman" panose="02020603050405020304"/>
                <a:sym typeface="Times New Roman" panose="02020603050405020304"/>
              </a:defRPr>
            </a:lvl1pPr>
          </a:lstStyle>
          <a:p>
            <a:pPr algn="just">
              <a:buNone/>
            </a:pPr>
            <a:r>
              <a:rPr lang="en-IN" sz="1900" b="1" i="1" dirty="0">
                <a:latin typeface="Times New Roman" pitchFamily="18" charset="0"/>
                <a:cs typeface="Times New Roman" pitchFamily="18" charset="0"/>
              </a:rPr>
              <a:t>What is your gender?</a:t>
            </a:r>
          </a:p>
          <a:p>
            <a:pPr marL="342900" indent="-342900" algn="just">
              <a:buFont typeface="Arial" panose="020B0604020202020204" pitchFamily="34" charset="0"/>
              <a:buChar char="•"/>
            </a:pPr>
            <a:r>
              <a:rPr lang="en-US" sz="1900" b="0" i="0" dirty="0">
                <a:latin typeface="Times New Roman" pitchFamily="18" charset="0"/>
                <a:cs typeface="Times New Roman" pitchFamily="18" charset="0"/>
              </a:rPr>
              <a:t>Based on the preliminary objectives, it has been observed that the different aspects of health insurance sector of India are playing a vital role in the growth of the Indian Economy. </a:t>
            </a:r>
            <a:endParaRPr lang="en-IN" sz="1900" b="0" i="0" dirty="0">
              <a:latin typeface="Times New Roman" pitchFamily="18" charset="0"/>
              <a:cs typeface="Times New Roman" pitchFamily="18" charset="0"/>
            </a:endParaRPr>
          </a:p>
          <a:p>
            <a:pPr marL="342900" indent="-342900" algn="just">
              <a:buFont typeface="Arial" panose="020B0604020202020204" pitchFamily="34" charset="0"/>
              <a:buChar char="•"/>
            </a:pPr>
            <a:r>
              <a:rPr lang="en-IN" sz="1900" b="0" i="0" dirty="0">
                <a:latin typeface="Times New Roman" pitchFamily="18" charset="0"/>
                <a:cs typeface="Times New Roman" pitchFamily="18" charset="0"/>
              </a:rPr>
              <a:t>Regarding gender, it has been observed that out of 70 respondents, 40 (57.14%) are male and 25 (35.71%) are female and rest 5 (7.14%) are not comfortable in preferring their gender. </a:t>
            </a:r>
            <a:endParaRPr lang="en-US" sz="1900" b="0" i="0" dirty="0">
              <a:latin typeface="Times New Roman" pitchFamily="18" charset="0"/>
              <a:cs typeface="Times New Roman" pitchFamily="18" charset="0"/>
            </a:endParaRPr>
          </a:p>
          <a:p>
            <a:endParaRPr dirty="0"/>
          </a:p>
        </p:txBody>
      </p:sp>
      <p:sp>
        <p:nvSpPr>
          <p:cNvPr id="141" name="Slide Number Placeholder 3"/>
          <p:cNvSpPr txBox="1">
            <a:spLocks noGrp="1"/>
          </p:cNvSpPr>
          <p:nvPr>
            <p:ph type="sldNum" sz="quarter" idx="12"/>
          </p:nvPr>
        </p:nvSpPr>
        <p:spPr>
          <a:xfrm>
            <a:off x="11172418" y="6414760"/>
            <a:ext cx="181380" cy="248303"/>
          </a:xfrm>
          <a:prstGeom prst="rect">
            <a:avLst/>
          </a:prstGeom>
        </p:spPr>
        <p:txBody>
          <a:bodyPr/>
          <a:lstStyle/>
          <a:p>
            <a:fld id="{86CB4B4D-7CA3-9044-876B-883B54F8677D}" type="slidenum">
              <a:rPr/>
              <a:t>9</a:t>
            </a:fld>
            <a:endParaRPr/>
          </a:p>
        </p:txBody>
      </p:sp>
      <p:pic>
        <p:nvPicPr>
          <p:cNvPr id="142" name="Picture 5" descr="Picture 5"/>
          <p:cNvPicPr>
            <a:picLocks noChangeAspect="1"/>
          </p:cNvPicPr>
          <p:nvPr/>
        </p:nvPicPr>
        <p:blipFill>
          <a:blip r:embed="rId2"/>
          <a:stretch>
            <a:fillRect/>
          </a:stretch>
        </p:blipFill>
        <p:spPr>
          <a:xfrm>
            <a:off x="0" y="23812"/>
            <a:ext cx="2695905" cy="1268961"/>
          </a:xfrm>
          <a:prstGeom prst="rect">
            <a:avLst/>
          </a:prstGeom>
          <a:ln w="12700">
            <a:miter lim="400000"/>
            <a:headEnd/>
            <a:tailEnd/>
          </a:ln>
        </p:spPr>
      </p:pic>
      <p:graphicFrame>
        <p:nvGraphicFramePr>
          <p:cNvPr id="2" name="Table 1">
            <a:extLst>
              <a:ext uri="{FF2B5EF4-FFF2-40B4-BE49-F238E27FC236}">
                <a16:creationId xmlns:a16="http://schemas.microsoft.com/office/drawing/2014/main" id="{8A07A98F-32EB-AE6F-2C47-163D131E3C8B}"/>
              </a:ext>
            </a:extLst>
          </p:cNvPr>
          <p:cNvGraphicFramePr>
            <a:graphicFrameLocks noGrp="1"/>
          </p:cNvGraphicFramePr>
          <p:nvPr>
            <p:extLst>
              <p:ext uri="{D42A27DB-BD31-4B8C-83A1-F6EECF244321}">
                <p14:modId xmlns:p14="http://schemas.microsoft.com/office/powerpoint/2010/main" val="603980629"/>
              </p:ext>
            </p:extLst>
          </p:nvPr>
        </p:nvGraphicFramePr>
        <p:xfrm>
          <a:off x="5552293" y="1561841"/>
          <a:ext cx="5532120" cy="2363344"/>
        </p:xfrm>
        <a:graphic>
          <a:graphicData uri="http://schemas.openxmlformats.org/drawingml/2006/table">
            <a:tbl>
              <a:tblPr>
                <a:tableStyleId>{775DCB02-9BB8-47FD-8907-85C794F793BA}</a:tableStyleId>
              </a:tblPr>
              <a:tblGrid>
                <a:gridCol w="1253444">
                  <a:extLst>
                    <a:ext uri="{9D8B030D-6E8A-4147-A177-3AD203B41FA5}">
                      <a16:colId xmlns:a16="http://schemas.microsoft.com/office/drawing/2014/main" val="20000"/>
                    </a:ext>
                  </a:extLst>
                </a:gridCol>
                <a:gridCol w="1489055">
                  <a:extLst>
                    <a:ext uri="{9D8B030D-6E8A-4147-A177-3AD203B41FA5}">
                      <a16:colId xmlns:a16="http://schemas.microsoft.com/office/drawing/2014/main" val="20001"/>
                    </a:ext>
                  </a:extLst>
                </a:gridCol>
                <a:gridCol w="1567591">
                  <a:extLst>
                    <a:ext uri="{9D8B030D-6E8A-4147-A177-3AD203B41FA5}">
                      <a16:colId xmlns:a16="http://schemas.microsoft.com/office/drawing/2014/main" val="20002"/>
                    </a:ext>
                  </a:extLst>
                </a:gridCol>
                <a:gridCol w="1222030">
                  <a:extLst>
                    <a:ext uri="{9D8B030D-6E8A-4147-A177-3AD203B41FA5}">
                      <a16:colId xmlns:a16="http://schemas.microsoft.com/office/drawing/2014/main" val="20003"/>
                    </a:ext>
                  </a:extLst>
                </a:gridCol>
              </a:tblGrid>
              <a:tr h="786384">
                <a:tc>
                  <a:txBody>
                    <a:bodyPr/>
                    <a:lstStyle/>
                    <a:p>
                      <a:pPr marL="0" marR="0" algn="ctr">
                        <a:lnSpc>
                          <a:spcPct val="200000"/>
                        </a:lnSpc>
                        <a:spcBef>
                          <a:spcPts val="0"/>
                        </a:spcBef>
                        <a:spcAft>
                          <a:spcPts val="0"/>
                        </a:spcAft>
                      </a:pPr>
                      <a:r>
                        <a:rPr lang="en-US" sz="1400" b="1" dirty="0">
                          <a:latin typeface="Times New Roman" pitchFamily="18" charset="0"/>
                          <a:cs typeface="Times New Roman" pitchFamily="18" charset="0"/>
                        </a:rPr>
                        <a:t>Gender</a:t>
                      </a:r>
                      <a:endParaRPr lang="en-US" sz="1400" b="1" dirty="0">
                        <a:solidFill>
                          <a:schemeClr val="tx1"/>
                        </a:solidFill>
                        <a:latin typeface="Times New Roman" pitchFamily="18" charset="0"/>
                        <a:ea typeface="Arial"/>
                        <a:cs typeface="Times New Roman"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200000"/>
                        </a:lnSpc>
                        <a:spcBef>
                          <a:spcPts val="0"/>
                        </a:spcBef>
                        <a:spcAft>
                          <a:spcPts val="0"/>
                        </a:spcAft>
                      </a:pPr>
                      <a:r>
                        <a:rPr lang="en-US" sz="1400" b="1" dirty="0">
                          <a:latin typeface="Times New Roman" pitchFamily="18" charset="0"/>
                          <a:cs typeface="Times New Roman" pitchFamily="18" charset="0"/>
                        </a:rPr>
                        <a:t>Total Respondents</a:t>
                      </a:r>
                      <a:endParaRPr lang="en-US" sz="1400" b="1" dirty="0">
                        <a:solidFill>
                          <a:schemeClr val="tx1"/>
                        </a:solidFill>
                        <a:latin typeface="Times New Roman" pitchFamily="18" charset="0"/>
                        <a:ea typeface="Arial"/>
                        <a:cs typeface="Times New Roman"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200000"/>
                        </a:lnSpc>
                        <a:spcBef>
                          <a:spcPts val="0"/>
                        </a:spcBef>
                        <a:spcAft>
                          <a:spcPts val="0"/>
                        </a:spcAft>
                      </a:pPr>
                      <a:r>
                        <a:rPr lang="en-US" sz="1400" b="1" dirty="0">
                          <a:latin typeface="Times New Roman" pitchFamily="18" charset="0"/>
                          <a:cs typeface="Times New Roman" pitchFamily="18" charset="0"/>
                        </a:rPr>
                        <a:t>Responses Received</a:t>
                      </a:r>
                      <a:endParaRPr lang="en-US" sz="1400" b="1" dirty="0">
                        <a:solidFill>
                          <a:schemeClr val="tx1"/>
                        </a:solidFill>
                        <a:latin typeface="Times New Roman" pitchFamily="18" charset="0"/>
                        <a:ea typeface="Arial"/>
                        <a:cs typeface="Times New Roman"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200000"/>
                        </a:lnSpc>
                        <a:spcBef>
                          <a:spcPts val="0"/>
                        </a:spcBef>
                        <a:spcAft>
                          <a:spcPts val="0"/>
                        </a:spcAft>
                      </a:pPr>
                      <a:r>
                        <a:rPr lang="en-US" sz="1400" b="1" dirty="0">
                          <a:latin typeface="Times New Roman" pitchFamily="18" charset="0"/>
                          <a:cs typeface="Times New Roman" pitchFamily="18" charset="0"/>
                        </a:rPr>
                        <a:t>Percentage (%)</a:t>
                      </a:r>
                      <a:endParaRPr lang="en-US" sz="1400" b="1" dirty="0">
                        <a:solidFill>
                          <a:schemeClr val="tx1"/>
                        </a:solidFill>
                        <a:latin typeface="Times New Roman" pitchFamily="18" charset="0"/>
                        <a:ea typeface="Arial"/>
                        <a:cs typeface="Times New Roman"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393192">
                <a:tc>
                  <a:txBody>
                    <a:bodyPr/>
                    <a:lstStyle/>
                    <a:p>
                      <a:pPr marL="0" marR="0" algn="ctr">
                        <a:lnSpc>
                          <a:spcPct val="200000"/>
                        </a:lnSpc>
                        <a:spcBef>
                          <a:spcPts val="0"/>
                        </a:spcBef>
                        <a:spcAft>
                          <a:spcPts val="0"/>
                        </a:spcAft>
                      </a:pPr>
                      <a:r>
                        <a:rPr lang="en-US" sz="1400" dirty="0">
                          <a:latin typeface="Times New Roman" pitchFamily="18" charset="0"/>
                          <a:cs typeface="Times New Roman" pitchFamily="18" charset="0"/>
                        </a:rPr>
                        <a:t>Male</a:t>
                      </a:r>
                      <a:endParaRPr lang="en-US" sz="1400" dirty="0">
                        <a:solidFill>
                          <a:schemeClr val="tx1"/>
                        </a:solidFill>
                        <a:latin typeface="Times New Roman" pitchFamily="18" charset="0"/>
                        <a:ea typeface="Arial"/>
                        <a:cs typeface="Times New Roman"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200000"/>
                        </a:lnSpc>
                        <a:spcBef>
                          <a:spcPts val="0"/>
                        </a:spcBef>
                        <a:spcAft>
                          <a:spcPts val="0"/>
                        </a:spcAft>
                      </a:pPr>
                      <a:r>
                        <a:rPr lang="en-US" sz="1400">
                          <a:latin typeface="Times New Roman" pitchFamily="18" charset="0"/>
                          <a:cs typeface="Times New Roman" pitchFamily="18" charset="0"/>
                        </a:rPr>
                        <a:t>70</a:t>
                      </a:r>
                      <a:endParaRPr lang="en-US" sz="1400">
                        <a:solidFill>
                          <a:schemeClr val="tx1"/>
                        </a:solidFill>
                        <a:latin typeface="Times New Roman" pitchFamily="18" charset="0"/>
                        <a:ea typeface="Arial"/>
                        <a:cs typeface="Times New Roman"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200000"/>
                        </a:lnSpc>
                        <a:spcBef>
                          <a:spcPts val="0"/>
                        </a:spcBef>
                        <a:spcAft>
                          <a:spcPts val="0"/>
                        </a:spcAft>
                      </a:pPr>
                      <a:r>
                        <a:rPr lang="en-US" sz="1400" dirty="0">
                          <a:latin typeface="Times New Roman" pitchFamily="18" charset="0"/>
                          <a:cs typeface="Times New Roman" pitchFamily="18" charset="0"/>
                        </a:rPr>
                        <a:t>40</a:t>
                      </a:r>
                      <a:endParaRPr lang="en-US" sz="1400" dirty="0">
                        <a:solidFill>
                          <a:schemeClr val="tx1"/>
                        </a:solidFill>
                        <a:latin typeface="Times New Roman" pitchFamily="18" charset="0"/>
                        <a:ea typeface="Arial"/>
                        <a:cs typeface="Times New Roman"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200000"/>
                        </a:lnSpc>
                        <a:spcBef>
                          <a:spcPts val="0"/>
                        </a:spcBef>
                        <a:spcAft>
                          <a:spcPts val="0"/>
                        </a:spcAft>
                      </a:pPr>
                      <a:r>
                        <a:rPr lang="en-US" sz="1400">
                          <a:latin typeface="Times New Roman" pitchFamily="18" charset="0"/>
                          <a:cs typeface="Times New Roman" pitchFamily="18" charset="0"/>
                        </a:rPr>
                        <a:t>57.14</a:t>
                      </a:r>
                      <a:endParaRPr lang="en-US" sz="1400">
                        <a:solidFill>
                          <a:schemeClr val="tx1"/>
                        </a:solidFill>
                        <a:latin typeface="Times New Roman" pitchFamily="18" charset="0"/>
                        <a:ea typeface="Arial"/>
                        <a:cs typeface="Times New Roman"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393192">
                <a:tc>
                  <a:txBody>
                    <a:bodyPr/>
                    <a:lstStyle/>
                    <a:p>
                      <a:pPr marL="0" marR="0" algn="ctr">
                        <a:lnSpc>
                          <a:spcPct val="200000"/>
                        </a:lnSpc>
                        <a:spcBef>
                          <a:spcPts val="0"/>
                        </a:spcBef>
                        <a:spcAft>
                          <a:spcPts val="0"/>
                        </a:spcAft>
                      </a:pPr>
                      <a:r>
                        <a:rPr lang="en-US" sz="1400" dirty="0">
                          <a:latin typeface="Times New Roman" pitchFamily="18" charset="0"/>
                          <a:cs typeface="Times New Roman" pitchFamily="18" charset="0"/>
                        </a:rPr>
                        <a:t>Female</a:t>
                      </a:r>
                      <a:endParaRPr lang="en-US" sz="1400" dirty="0">
                        <a:solidFill>
                          <a:schemeClr val="tx1"/>
                        </a:solidFill>
                        <a:latin typeface="Times New Roman" pitchFamily="18" charset="0"/>
                        <a:ea typeface="Arial"/>
                        <a:cs typeface="Times New Roman"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200000"/>
                        </a:lnSpc>
                        <a:spcBef>
                          <a:spcPts val="0"/>
                        </a:spcBef>
                        <a:spcAft>
                          <a:spcPts val="0"/>
                        </a:spcAft>
                      </a:pPr>
                      <a:r>
                        <a:rPr lang="en-US" sz="1400">
                          <a:latin typeface="Times New Roman" pitchFamily="18" charset="0"/>
                          <a:cs typeface="Times New Roman" pitchFamily="18" charset="0"/>
                        </a:rPr>
                        <a:t>70</a:t>
                      </a:r>
                      <a:endParaRPr lang="en-US" sz="1400">
                        <a:solidFill>
                          <a:schemeClr val="tx1"/>
                        </a:solidFill>
                        <a:latin typeface="Times New Roman" pitchFamily="18" charset="0"/>
                        <a:ea typeface="Arial"/>
                        <a:cs typeface="Times New Roman"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200000"/>
                        </a:lnSpc>
                        <a:spcBef>
                          <a:spcPts val="0"/>
                        </a:spcBef>
                        <a:spcAft>
                          <a:spcPts val="0"/>
                        </a:spcAft>
                      </a:pPr>
                      <a:r>
                        <a:rPr lang="en-US" sz="1400">
                          <a:latin typeface="Times New Roman" pitchFamily="18" charset="0"/>
                          <a:cs typeface="Times New Roman" pitchFamily="18" charset="0"/>
                        </a:rPr>
                        <a:t>25</a:t>
                      </a:r>
                      <a:endParaRPr lang="en-US" sz="1400">
                        <a:solidFill>
                          <a:schemeClr val="tx1"/>
                        </a:solidFill>
                        <a:latin typeface="Times New Roman" pitchFamily="18" charset="0"/>
                        <a:ea typeface="Arial"/>
                        <a:cs typeface="Times New Roman"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200000"/>
                        </a:lnSpc>
                        <a:spcBef>
                          <a:spcPts val="0"/>
                        </a:spcBef>
                        <a:spcAft>
                          <a:spcPts val="0"/>
                        </a:spcAft>
                      </a:pPr>
                      <a:r>
                        <a:rPr lang="en-US" sz="1400">
                          <a:latin typeface="Times New Roman" pitchFamily="18" charset="0"/>
                          <a:cs typeface="Times New Roman" pitchFamily="18" charset="0"/>
                        </a:rPr>
                        <a:t>35.71</a:t>
                      </a:r>
                      <a:endParaRPr lang="en-US" sz="1400">
                        <a:solidFill>
                          <a:schemeClr val="tx1"/>
                        </a:solidFill>
                        <a:latin typeface="Times New Roman" pitchFamily="18" charset="0"/>
                        <a:ea typeface="Arial"/>
                        <a:cs typeface="Times New Roman"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786384">
                <a:tc>
                  <a:txBody>
                    <a:bodyPr/>
                    <a:lstStyle/>
                    <a:p>
                      <a:pPr marL="0" marR="0" algn="ctr">
                        <a:lnSpc>
                          <a:spcPct val="200000"/>
                        </a:lnSpc>
                        <a:spcBef>
                          <a:spcPts val="0"/>
                        </a:spcBef>
                        <a:spcAft>
                          <a:spcPts val="0"/>
                        </a:spcAft>
                      </a:pPr>
                      <a:r>
                        <a:rPr lang="en-US" sz="1400">
                          <a:latin typeface="Times New Roman" pitchFamily="18" charset="0"/>
                          <a:cs typeface="Times New Roman" pitchFamily="18" charset="0"/>
                        </a:rPr>
                        <a:t>Prefer not to say</a:t>
                      </a:r>
                      <a:endParaRPr lang="en-US" sz="1400">
                        <a:solidFill>
                          <a:schemeClr val="tx1"/>
                        </a:solidFill>
                        <a:latin typeface="Times New Roman" pitchFamily="18" charset="0"/>
                        <a:ea typeface="Arial"/>
                        <a:cs typeface="Times New Roman"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200000"/>
                        </a:lnSpc>
                        <a:spcBef>
                          <a:spcPts val="0"/>
                        </a:spcBef>
                        <a:spcAft>
                          <a:spcPts val="0"/>
                        </a:spcAft>
                      </a:pPr>
                      <a:r>
                        <a:rPr lang="en-US" sz="1400">
                          <a:latin typeface="Times New Roman" pitchFamily="18" charset="0"/>
                          <a:cs typeface="Times New Roman" pitchFamily="18" charset="0"/>
                        </a:rPr>
                        <a:t>70</a:t>
                      </a:r>
                      <a:endParaRPr lang="en-US" sz="1400">
                        <a:solidFill>
                          <a:schemeClr val="tx1"/>
                        </a:solidFill>
                        <a:latin typeface="Times New Roman" pitchFamily="18" charset="0"/>
                        <a:ea typeface="Arial"/>
                        <a:cs typeface="Times New Roman"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200000"/>
                        </a:lnSpc>
                        <a:spcBef>
                          <a:spcPts val="0"/>
                        </a:spcBef>
                        <a:spcAft>
                          <a:spcPts val="0"/>
                        </a:spcAft>
                      </a:pPr>
                      <a:r>
                        <a:rPr lang="en-US" sz="1400" dirty="0">
                          <a:latin typeface="Times New Roman" pitchFamily="18" charset="0"/>
                          <a:cs typeface="Times New Roman" pitchFamily="18" charset="0"/>
                        </a:rPr>
                        <a:t>5</a:t>
                      </a:r>
                      <a:endParaRPr lang="en-US" sz="1400" dirty="0">
                        <a:solidFill>
                          <a:schemeClr val="tx1"/>
                        </a:solidFill>
                        <a:latin typeface="Times New Roman" pitchFamily="18" charset="0"/>
                        <a:ea typeface="Arial"/>
                        <a:cs typeface="Times New Roman"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200000"/>
                        </a:lnSpc>
                        <a:spcBef>
                          <a:spcPts val="0"/>
                        </a:spcBef>
                        <a:spcAft>
                          <a:spcPts val="0"/>
                        </a:spcAft>
                      </a:pPr>
                      <a:r>
                        <a:rPr lang="en-US" sz="1400" dirty="0">
                          <a:latin typeface="Times New Roman" pitchFamily="18" charset="0"/>
                          <a:cs typeface="Times New Roman" pitchFamily="18" charset="0"/>
                        </a:rPr>
                        <a:t>7.14</a:t>
                      </a:r>
                      <a:endParaRPr lang="en-US" sz="1400" dirty="0">
                        <a:solidFill>
                          <a:schemeClr val="tx1"/>
                        </a:solidFill>
                        <a:latin typeface="Times New Roman" pitchFamily="18" charset="0"/>
                        <a:ea typeface="Arial"/>
                        <a:cs typeface="Times New Roman"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graphicFrame>
        <p:nvGraphicFramePr>
          <p:cNvPr id="3" name="Chart 2">
            <a:extLst>
              <a:ext uri="{FF2B5EF4-FFF2-40B4-BE49-F238E27FC236}">
                <a16:creationId xmlns:a16="http://schemas.microsoft.com/office/drawing/2014/main" id="{FCFCB2FE-0475-0E22-429A-0389781E3B1D}"/>
              </a:ext>
            </a:extLst>
          </p:cNvPr>
          <p:cNvGraphicFramePr/>
          <p:nvPr>
            <p:extLst>
              <p:ext uri="{D42A27DB-BD31-4B8C-83A1-F6EECF244321}">
                <p14:modId xmlns:p14="http://schemas.microsoft.com/office/powerpoint/2010/main" val="18299819"/>
              </p:ext>
            </p:extLst>
          </p:nvPr>
        </p:nvGraphicFramePr>
        <p:xfrm>
          <a:off x="5571933" y="4173898"/>
          <a:ext cx="5512480" cy="2244522"/>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4472C4"/>
      </a:accent1>
      <a:accent2>
        <a:srgbClr val="ED7D31"/>
      </a:accent2>
      <a:accent3>
        <a:srgbClr val="A5A5A5"/>
      </a:accent3>
      <a:accent4>
        <a:srgbClr val="FFC000"/>
      </a:accent4>
      <a:accent5>
        <a:srgbClr val="5B9BD5"/>
      </a:accent5>
      <a:accent6>
        <a:srgbClr val="70AD47"/>
      </a:accent6>
      <a:hlink>
        <a:srgbClr val="0000FF"/>
      </a:hlink>
      <a:folHlink>
        <a:srgbClr val="FF00FF"/>
      </a:folHlink>
    </a:clrScheme>
    <a:fontScheme name="Office Theme">
      <a:majorFont>
        <a:latin typeface="Helvetica"/>
        <a:ea typeface="Helvetica"/>
        <a:cs typeface="Helvetica"/>
      </a:majorFont>
      <a:minorFont>
        <a:latin typeface="Calibri"/>
        <a:ea typeface="Calibri"/>
        <a:cs typeface="Calibri"/>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spPr>
      <a:bodyPr rot="0" spcFirstLastPara="1" vertOverflow="overflow" horzOverflow="overflow" vert="horz" wrap="square" lIns="45718" tIns="45718" rIns="45718" bIns="45718" numCol="1" spcCol="38100" rtlCol="0" anchor="ctr">
        <a:spAutoFit/>
      </a:bodyPr>
      <a:lstStyle>
        <a:defPPr marL="0" marR="0" indent="0" algn="l" defTabSz="914400" rtl="0" fontAlgn="auto" latinLnBrk="0"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latin typeface="+mj-lt"/>
            <a:ea typeface="+mj-ea"/>
            <a:cs typeface="+mj-cs"/>
            <a:sym typeface="Helvetica"/>
          </a:defRPr>
        </a:defPPr>
        <a:lvl1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9pPr>
      </a:lstStyle>
      <a:style>
        <a:lnRef idx="0">
          <a:srgbClr val="FFFFFF"/>
        </a:lnRef>
        <a:fillRef idx="0">
          <a:srgbClr val="FFFFFF"/>
        </a:fillRef>
        <a:effectRef idx="0">
          <a:srgbClr val="FFFFFF"/>
        </a:effectRef>
        <a:fontRef idx="none"/>
      </a:style>
    </a:spDef>
    <a:lnDef>
      <a:spPr>
        <a:noFill/>
        <a:ln w="25400" cap="flat">
          <a:solidFill>
            <a:schemeClr val="accent1"/>
          </a:solidFill>
          <a:prstDash val="solid"/>
          <a:round/>
        </a:ln>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9pPr>
      </a:lstStyle>
      <a:style>
        <a:lnRef idx="0">
          <a:srgbClr val="FFFFFF"/>
        </a:lnRef>
        <a:fillRef idx="0">
          <a:srgbClr val="FFFFFF"/>
        </a:fillRef>
        <a:effectRef idx="0">
          <a:srgbClr val="FFFFFF"/>
        </a:effectRef>
        <a:fontRef idx="none"/>
      </a:style>
    </a:lnDef>
    <a:txDef>
      <a:spPr>
        <a:noFill/>
        <a:ln w="12700" cap="flat">
          <a:noFill/>
          <a:miter lim="400000"/>
        </a:ln>
      </a:spPr>
      <a:bodyPr rot="0" spcFirstLastPara="1" vertOverflow="overflow" horzOverflow="overflow" vert="horz" wrap="square" lIns="45718" tIns="45718" rIns="45718" bIns="45718"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latin typeface="+mj-lt"/>
            <a:ea typeface="+mj-ea"/>
            <a:cs typeface="+mj-cs"/>
            <a:sym typeface="Helvetica"/>
          </a:defRPr>
        </a:defPPr>
        <a:lvl1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9pPr>
      </a:lstStyle>
      <a:style>
        <a:lnRef idx="0">
          <a:srgbClr val="FFFFFF"/>
        </a:lnRef>
        <a:fillRef idx="0">
          <a:srgbClr val="FFFFFF"/>
        </a:fillRef>
        <a:effectRef idx="0">
          <a:srgbClr val="FFFFFF"/>
        </a:effectRef>
        <a:fontRef idx="none"/>
      </a:style>
    </a:tx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52</TotalTime>
  <Words>1819</Words>
  <Application>Microsoft Office PowerPoint</Application>
  <PresentationFormat>Widescreen</PresentationFormat>
  <Paragraphs>199</Paragraphs>
  <Slides>17</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17</vt:i4>
      </vt:variant>
    </vt:vector>
  </HeadingPairs>
  <TitlesOfParts>
    <vt:vector size="23" baseType="lpstr">
      <vt:lpstr>Arial</vt:lpstr>
      <vt:lpstr>Calibri</vt:lpstr>
      <vt:lpstr>Times New Roman</vt:lpstr>
      <vt:lpstr>Trebuchet MS</vt:lpstr>
      <vt:lpstr>Wingdings 3</vt:lpstr>
      <vt:lpstr>Facet</vt:lpstr>
      <vt:lpstr>Health insurance is an emerging sector in the Indian economy Reliance General Insurance</vt:lpstr>
      <vt:lpstr>Mentor Approval</vt:lpstr>
      <vt:lpstr>Introduction </vt:lpstr>
      <vt:lpstr>Literature Review</vt:lpstr>
      <vt:lpstr>Objective</vt:lpstr>
      <vt:lpstr>Methodology</vt:lpstr>
      <vt:lpstr>Methodology </vt:lpstr>
      <vt:lpstr>Data Analysis</vt:lpstr>
      <vt:lpstr>Results </vt:lpstr>
      <vt:lpstr>Results</vt:lpstr>
      <vt:lpstr>Results</vt:lpstr>
      <vt:lpstr>Results</vt:lpstr>
      <vt:lpstr>Discussion</vt:lpstr>
      <vt:lpstr>Conclusion</vt:lpstr>
      <vt:lpstr>References </vt:lpstr>
      <vt:lpstr>Thank You</vt:lpstr>
      <vt:lpstr>Pictorial Journey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Health insurance is an emerging sector in the Indian economy Reliance General Insurance</dc:title>
  <dc:creator>gaurab biswas</dc:creator>
  <cp:lastModifiedBy>gaurab biswas</cp:lastModifiedBy>
  <cp:revision>6</cp:revision>
  <dcterms:created xsi:type="dcterms:W3CDTF">2023-06-19T04:01:21Z</dcterms:created>
  <dcterms:modified xsi:type="dcterms:W3CDTF">2023-06-27T18:10:49Z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56D235174A7D4EB88A5B062D529207E4</vt:lpwstr>
  </property>
  <property fmtid="{D5CDD505-2E9C-101B-9397-08002B2CF9AE}" pid="3" name="KSOProductBuildVer">
    <vt:lpwstr>1033-11.2.0.11537</vt:lpwstr>
  </property>
</Properties>
</file>