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drawings/drawing1.xml" ContentType="application/vnd.openxmlformats-officedocument.drawingml.chartshapes+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notesSlides/notesSlide1.xml" ContentType="application/vnd.openxmlformats-officedocument.presentationml.notesSlide+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6" r:id="rId1"/>
  </p:sldMasterIdLst>
  <p:notesMasterIdLst>
    <p:notesMasterId r:id="rId24"/>
  </p:notesMasterIdLst>
  <p:sldIdLst>
    <p:sldId id="256" r:id="rId2"/>
    <p:sldId id="257" r:id="rId3"/>
    <p:sldId id="274" r:id="rId4"/>
    <p:sldId id="260" r:id="rId5"/>
    <p:sldId id="259" r:id="rId6"/>
    <p:sldId id="262" r:id="rId7"/>
    <p:sldId id="263" r:id="rId8"/>
    <p:sldId id="264" r:id="rId9"/>
    <p:sldId id="275" r:id="rId10"/>
    <p:sldId id="276" r:id="rId11"/>
    <p:sldId id="278" r:id="rId12"/>
    <p:sldId id="279" r:id="rId13"/>
    <p:sldId id="280" r:id="rId14"/>
    <p:sldId id="281" r:id="rId15"/>
    <p:sldId id="282" r:id="rId16"/>
    <p:sldId id="283" r:id="rId17"/>
    <p:sldId id="265" r:id="rId18"/>
    <p:sldId id="266" r:id="rId19"/>
    <p:sldId id="267" r:id="rId20"/>
    <p:sldId id="273" r:id="rId21"/>
    <p:sldId id="268" r:id="rId22"/>
    <p:sldId id="27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viewProps" Target="view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notesMaster" Target="notesMasters/notesMaster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heme" Target="theme/theme1.xml" /></Relationships>
</file>

<file path=ppt/charts/_rels/chart1.xml.rels><?xml version="1.0" encoding="UTF-8" standalone="yes"?>
<Relationships xmlns="http://schemas.openxmlformats.org/package/2006/relationships"><Relationship Id="rId3" Type="http://schemas.openxmlformats.org/officeDocument/2006/relationships/oleObject" Target="file:///C:\Users\hp\Desktop\CK%20Birla\F&amp;B%20Anaysis%20Dissertation.xlsx" TargetMode="External" /><Relationship Id="rId2" Type="http://schemas.microsoft.com/office/2011/relationships/chartColorStyle" Target="colors1.xml" /><Relationship Id="rId1" Type="http://schemas.microsoft.com/office/2011/relationships/chartStyle" Target="style1.xml" /></Relationships>
</file>

<file path=ppt/charts/_rels/chart10.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1.xml" /><Relationship Id="rId1" Type="http://schemas.openxmlformats.org/officeDocument/2006/relationships/oleObject" Target="Book1" TargetMode="External" /></Relationships>
</file>

<file path=ppt/charts/_rels/chart12.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13.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14.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15.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16.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17.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18.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19.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2.xml.rels><?xml version="1.0" encoding="UTF-8" standalone="yes"?>
<Relationships xmlns="http://schemas.openxmlformats.org/package/2006/relationships"><Relationship Id="rId3" Type="http://schemas.openxmlformats.org/officeDocument/2006/relationships/oleObject" Target="file:///C:\Users\hp\Desktop\CK%20Birla\F&amp;B%20Anaysis%20Dissertation.xlsx" TargetMode="External" /><Relationship Id="rId2" Type="http://schemas.microsoft.com/office/2011/relationships/chartColorStyle" Target="colors2.xml" /><Relationship Id="rId1" Type="http://schemas.microsoft.com/office/2011/relationships/chartStyle" Target="style2.xml" /></Relationships>
</file>

<file path=ppt/charts/_rels/chart20.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21.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22.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23.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24.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25.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26.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27.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28.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_rels/chart3.xml.rels><?xml version="1.0" encoding="UTF-8" standalone="yes"?>
<Relationships xmlns="http://schemas.openxmlformats.org/package/2006/relationships"><Relationship Id="rId3" Type="http://schemas.openxmlformats.org/officeDocument/2006/relationships/oleObject" Target="file:///C:\Users\hp\Desktop\CK%20Birla\F&amp;B%20Anaysis%20Dissertation.xlsx" TargetMode="External" /><Relationship Id="rId2" Type="http://schemas.microsoft.com/office/2011/relationships/chartColorStyle" Target="colors3.xml" /><Relationship Id="rId1" Type="http://schemas.microsoft.com/office/2011/relationships/chartStyle" Target="style3.xml" /></Relationships>
</file>

<file path=ppt/charts/_rels/chart4.xml.rels><?xml version="1.0" encoding="UTF-8" standalone="yes"?>
<Relationships xmlns="http://schemas.openxmlformats.org/package/2006/relationships"><Relationship Id="rId3" Type="http://schemas.openxmlformats.org/officeDocument/2006/relationships/oleObject" Target="file:///C:\Users\hp\Desktop\CK%20Birla\F&amp;B%20Anaysis%20Dissertation.xlsx" TargetMode="External" /><Relationship Id="rId2" Type="http://schemas.microsoft.com/office/2011/relationships/chartColorStyle" Target="colors4.xml" /><Relationship Id="rId1" Type="http://schemas.microsoft.com/office/2011/relationships/chartStyle" Target="style4.xml" /></Relationships>
</file>

<file path=ppt/charts/_rels/chart5.xml.rels><?xml version="1.0" encoding="UTF-8" standalone="yes"?>
<Relationships xmlns="http://schemas.openxmlformats.org/package/2006/relationships"><Relationship Id="rId3" Type="http://schemas.openxmlformats.org/officeDocument/2006/relationships/oleObject" Target="file:///C:\Users\hp\Desktop\CK%20Birla\F&amp;B%20Anaysis%20Dissertation.xlsx" TargetMode="External" /><Relationship Id="rId2" Type="http://schemas.microsoft.com/office/2011/relationships/chartColorStyle" Target="colors5.xml" /><Relationship Id="rId1" Type="http://schemas.microsoft.com/office/2011/relationships/chartStyle" Target="style5.xml" /></Relationships>
</file>

<file path=ppt/charts/_rels/chart6.xml.rels><?xml version="1.0" encoding="UTF-8" standalone="yes"?>
<Relationships xmlns="http://schemas.openxmlformats.org/package/2006/relationships"><Relationship Id="rId3" Type="http://schemas.openxmlformats.org/officeDocument/2006/relationships/oleObject" Target="file:///C:\Users\hp\Desktop\CK%20Birla\F&amp;B%20Anaysis%20Dissertation.xlsx" TargetMode="External" /><Relationship Id="rId2" Type="http://schemas.microsoft.com/office/2011/relationships/chartColorStyle" Target="colors6.xml" /><Relationship Id="rId1" Type="http://schemas.microsoft.com/office/2011/relationships/chartStyle" Target="style6.xml" /></Relationships>
</file>

<file path=ppt/charts/_rels/chart7.xml.rels><?xml version="1.0" encoding="UTF-8" standalone="yes"?>
<Relationships xmlns="http://schemas.openxmlformats.org/package/2006/relationships"><Relationship Id="rId3" Type="http://schemas.openxmlformats.org/officeDocument/2006/relationships/oleObject" Target="file:///C:\Users\hp\Desktop\CK%20Birla\F&amp;B%20Anaysis%20Dissertation.xlsx" TargetMode="External" /><Relationship Id="rId2" Type="http://schemas.microsoft.com/office/2011/relationships/chartColorStyle" Target="colors7.xml" /><Relationship Id="rId1" Type="http://schemas.microsoft.com/office/2011/relationships/chartStyle" Target="style7.xml" /></Relationships>
</file>

<file path=ppt/charts/_rels/chart8.xml.rels><?xml version="1.0" encoding="UTF-8" standalone="yes"?>
<Relationships xmlns="http://schemas.openxmlformats.org/package/2006/relationships"><Relationship Id="rId3" Type="http://schemas.openxmlformats.org/officeDocument/2006/relationships/oleObject" Target="file:///C:\Users\hp\Desktop\CK%20Birla\F&amp;B%20Anaysis%20Dissertation.xlsx" TargetMode="External" /><Relationship Id="rId2" Type="http://schemas.microsoft.com/office/2011/relationships/chartColorStyle" Target="colors8.xml" /><Relationship Id="rId1" Type="http://schemas.microsoft.com/office/2011/relationships/chartStyle" Target="style8.xml" /></Relationships>
</file>

<file path=ppt/charts/_rels/chart9.xml.rels><?xml version="1.0" encoding="UTF-8" standalone="yes"?>
<Relationships xmlns="http://schemas.openxmlformats.org/package/2006/relationships"><Relationship Id="rId1" Type="http://schemas.openxmlformats.org/officeDocument/2006/relationships/oleObject" Target="Book1" TargetMode="External"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a:t>FEBRUARY</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'Extra Orders'!$F$7</c:f>
              <c:strCache>
                <c:ptCount val="1"/>
                <c:pt idx="0">
                  <c:v>TOTAL ORDERS ON TREATWELL</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'Extra Orders'!$E$8:$E$36</c:f>
              <c:strCache>
                <c:ptCount val="29"/>
                <c:pt idx="1">
                  <c:v>1/2/2023</c:v>
                </c:pt>
                <c:pt idx="2">
                  <c:v>2/2/2023</c:v>
                </c:pt>
                <c:pt idx="3">
                  <c:v>3/2/2023</c:v>
                </c:pt>
                <c:pt idx="4">
                  <c:v>4/2/2023</c:v>
                </c:pt>
                <c:pt idx="5">
                  <c:v>5/2/2023</c:v>
                </c:pt>
                <c:pt idx="6">
                  <c:v>6/2/2023</c:v>
                </c:pt>
                <c:pt idx="7">
                  <c:v>7/2/2023</c:v>
                </c:pt>
                <c:pt idx="8">
                  <c:v>8/2/2023</c:v>
                </c:pt>
                <c:pt idx="9">
                  <c:v>9/2/2023</c:v>
                </c:pt>
                <c:pt idx="10">
                  <c:v>10/2/2023</c:v>
                </c:pt>
                <c:pt idx="11">
                  <c:v>11/2/2023</c:v>
                </c:pt>
                <c:pt idx="12">
                  <c:v>12/2/2023</c:v>
                </c:pt>
                <c:pt idx="13">
                  <c:v>13/2/2023</c:v>
                </c:pt>
                <c:pt idx="14">
                  <c:v>14/2/2023</c:v>
                </c:pt>
                <c:pt idx="15">
                  <c:v>15/2/2023</c:v>
                </c:pt>
                <c:pt idx="16">
                  <c:v>16/2/2023</c:v>
                </c:pt>
                <c:pt idx="17">
                  <c:v>17/2/2023</c:v>
                </c:pt>
                <c:pt idx="18">
                  <c:v>18/2/2023</c:v>
                </c:pt>
                <c:pt idx="19">
                  <c:v>19/2/2023</c:v>
                </c:pt>
                <c:pt idx="20">
                  <c:v>20/2/2023</c:v>
                </c:pt>
                <c:pt idx="21">
                  <c:v>21/2/2023</c:v>
                </c:pt>
                <c:pt idx="22">
                  <c:v>22/2/2023</c:v>
                </c:pt>
                <c:pt idx="23">
                  <c:v>23/2/2023</c:v>
                </c:pt>
                <c:pt idx="24">
                  <c:v>24/2/2023</c:v>
                </c:pt>
                <c:pt idx="25">
                  <c:v>25/2/2023</c:v>
                </c:pt>
                <c:pt idx="26">
                  <c:v>26/2/2023</c:v>
                </c:pt>
                <c:pt idx="27">
                  <c:v>27/2/2023</c:v>
                </c:pt>
                <c:pt idx="28">
                  <c:v>28/2/2023</c:v>
                </c:pt>
              </c:strCache>
            </c:strRef>
          </c:cat>
          <c:val>
            <c:numRef>
              <c:f>'Extra Orders'!$F$8:$F$36</c:f>
              <c:numCache>
                <c:formatCode>General</c:formatCode>
                <c:ptCount val="29"/>
                <c:pt idx="1">
                  <c:v>120</c:v>
                </c:pt>
                <c:pt idx="2">
                  <c:v>126</c:v>
                </c:pt>
                <c:pt idx="3">
                  <c:v>134</c:v>
                </c:pt>
                <c:pt idx="4">
                  <c:v>92</c:v>
                </c:pt>
                <c:pt idx="5">
                  <c:v>72</c:v>
                </c:pt>
                <c:pt idx="6">
                  <c:v>114</c:v>
                </c:pt>
                <c:pt idx="7">
                  <c:v>116</c:v>
                </c:pt>
                <c:pt idx="8">
                  <c:v>126</c:v>
                </c:pt>
                <c:pt idx="9">
                  <c:v>83</c:v>
                </c:pt>
                <c:pt idx="10">
                  <c:v>104</c:v>
                </c:pt>
                <c:pt idx="11">
                  <c:v>83</c:v>
                </c:pt>
                <c:pt idx="12">
                  <c:v>91</c:v>
                </c:pt>
                <c:pt idx="13">
                  <c:v>115</c:v>
                </c:pt>
                <c:pt idx="14">
                  <c:v>122</c:v>
                </c:pt>
                <c:pt idx="15">
                  <c:v>103</c:v>
                </c:pt>
                <c:pt idx="16">
                  <c:v>93</c:v>
                </c:pt>
                <c:pt idx="17">
                  <c:v>95</c:v>
                </c:pt>
                <c:pt idx="18">
                  <c:v>68</c:v>
                </c:pt>
                <c:pt idx="19">
                  <c:v>49</c:v>
                </c:pt>
                <c:pt idx="20">
                  <c:v>87</c:v>
                </c:pt>
                <c:pt idx="21">
                  <c:v>94</c:v>
                </c:pt>
                <c:pt idx="22">
                  <c:v>92</c:v>
                </c:pt>
                <c:pt idx="23">
                  <c:v>85</c:v>
                </c:pt>
                <c:pt idx="24">
                  <c:v>104</c:v>
                </c:pt>
                <c:pt idx="25">
                  <c:v>77</c:v>
                </c:pt>
                <c:pt idx="26">
                  <c:v>40</c:v>
                </c:pt>
                <c:pt idx="27">
                  <c:v>84</c:v>
                </c:pt>
                <c:pt idx="28">
                  <c:v>100</c:v>
                </c:pt>
              </c:numCache>
            </c:numRef>
          </c:val>
          <c:extLst>
            <c:ext xmlns:c16="http://schemas.microsoft.com/office/drawing/2014/chart" uri="{C3380CC4-5D6E-409C-BE32-E72D297353CC}">
              <c16:uniqueId val="{00000000-F3B6-44F9-85CB-F9FAB40B0FA1}"/>
            </c:ext>
          </c:extLst>
        </c:ser>
        <c:ser>
          <c:idx val="1"/>
          <c:order val="1"/>
          <c:tx>
            <c:strRef>
              <c:f>'Extra Orders'!$G$7</c:f>
              <c:strCache>
                <c:ptCount val="1"/>
                <c:pt idx="0">
                  <c:v>EXTRA ORDERS ON TREATWELL</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'Extra Orders'!$E$8:$E$36</c:f>
              <c:strCache>
                <c:ptCount val="29"/>
                <c:pt idx="1">
                  <c:v>1/2/2023</c:v>
                </c:pt>
                <c:pt idx="2">
                  <c:v>2/2/2023</c:v>
                </c:pt>
                <c:pt idx="3">
                  <c:v>3/2/2023</c:v>
                </c:pt>
                <c:pt idx="4">
                  <c:v>4/2/2023</c:v>
                </c:pt>
                <c:pt idx="5">
                  <c:v>5/2/2023</c:v>
                </c:pt>
                <c:pt idx="6">
                  <c:v>6/2/2023</c:v>
                </c:pt>
                <c:pt idx="7">
                  <c:v>7/2/2023</c:v>
                </c:pt>
                <c:pt idx="8">
                  <c:v>8/2/2023</c:v>
                </c:pt>
                <c:pt idx="9">
                  <c:v>9/2/2023</c:v>
                </c:pt>
                <c:pt idx="10">
                  <c:v>10/2/2023</c:v>
                </c:pt>
                <c:pt idx="11">
                  <c:v>11/2/2023</c:v>
                </c:pt>
                <c:pt idx="12">
                  <c:v>12/2/2023</c:v>
                </c:pt>
                <c:pt idx="13">
                  <c:v>13/2/2023</c:v>
                </c:pt>
                <c:pt idx="14">
                  <c:v>14/2/2023</c:v>
                </c:pt>
                <c:pt idx="15">
                  <c:v>15/2/2023</c:v>
                </c:pt>
                <c:pt idx="16">
                  <c:v>16/2/2023</c:v>
                </c:pt>
                <c:pt idx="17">
                  <c:v>17/2/2023</c:v>
                </c:pt>
                <c:pt idx="18">
                  <c:v>18/2/2023</c:v>
                </c:pt>
                <c:pt idx="19">
                  <c:v>19/2/2023</c:v>
                </c:pt>
                <c:pt idx="20">
                  <c:v>20/2/2023</c:v>
                </c:pt>
                <c:pt idx="21">
                  <c:v>21/2/2023</c:v>
                </c:pt>
                <c:pt idx="22">
                  <c:v>22/2/2023</c:v>
                </c:pt>
                <c:pt idx="23">
                  <c:v>23/2/2023</c:v>
                </c:pt>
                <c:pt idx="24">
                  <c:v>24/2/2023</c:v>
                </c:pt>
                <c:pt idx="25">
                  <c:v>25/2/2023</c:v>
                </c:pt>
                <c:pt idx="26">
                  <c:v>26/2/2023</c:v>
                </c:pt>
                <c:pt idx="27">
                  <c:v>27/2/2023</c:v>
                </c:pt>
                <c:pt idx="28">
                  <c:v>28/2/2023</c:v>
                </c:pt>
              </c:strCache>
            </c:strRef>
          </c:cat>
          <c:val>
            <c:numRef>
              <c:f>'Extra Orders'!$G$8:$G$36</c:f>
              <c:numCache>
                <c:formatCode>General</c:formatCode>
                <c:ptCount val="29"/>
                <c:pt idx="1">
                  <c:v>8</c:v>
                </c:pt>
                <c:pt idx="2">
                  <c:v>12</c:v>
                </c:pt>
                <c:pt idx="3">
                  <c:v>10</c:v>
                </c:pt>
                <c:pt idx="4">
                  <c:v>10</c:v>
                </c:pt>
                <c:pt idx="5">
                  <c:v>3</c:v>
                </c:pt>
                <c:pt idx="6">
                  <c:v>6</c:v>
                </c:pt>
                <c:pt idx="7">
                  <c:v>8</c:v>
                </c:pt>
                <c:pt idx="8">
                  <c:v>6</c:v>
                </c:pt>
                <c:pt idx="9">
                  <c:v>4</c:v>
                </c:pt>
                <c:pt idx="10">
                  <c:v>9</c:v>
                </c:pt>
                <c:pt idx="11">
                  <c:v>5</c:v>
                </c:pt>
                <c:pt idx="12">
                  <c:v>4</c:v>
                </c:pt>
                <c:pt idx="13">
                  <c:v>4</c:v>
                </c:pt>
                <c:pt idx="14">
                  <c:v>1</c:v>
                </c:pt>
                <c:pt idx="15">
                  <c:v>7</c:v>
                </c:pt>
                <c:pt idx="16">
                  <c:v>5</c:v>
                </c:pt>
                <c:pt idx="17">
                  <c:v>8</c:v>
                </c:pt>
                <c:pt idx="18">
                  <c:v>3</c:v>
                </c:pt>
                <c:pt idx="19">
                  <c:v>2</c:v>
                </c:pt>
                <c:pt idx="20">
                  <c:v>8</c:v>
                </c:pt>
                <c:pt idx="21">
                  <c:v>4</c:v>
                </c:pt>
                <c:pt idx="22">
                  <c:v>4</c:v>
                </c:pt>
                <c:pt idx="23">
                  <c:v>6</c:v>
                </c:pt>
                <c:pt idx="24">
                  <c:v>2</c:v>
                </c:pt>
                <c:pt idx="25">
                  <c:v>8</c:v>
                </c:pt>
                <c:pt idx="26">
                  <c:v>0</c:v>
                </c:pt>
                <c:pt idx="27">
                  <c:v>4</c:v>
                </c:pt>
                <c:pt idx="28">
                  <c:v>4</c:v>
                </c:pt>
              </c:numCache>
            </c:numRef>
          </c:val>
          <c:extLst>
            <c:ext xmlns:c16="http://schemas.microsoft.com/office/drawing/2014/chart" uri="{C3380CC4-5D6E-409C-BE32-E72D297353CC}">
              <c16:uniqueId val="{00000001-F3B6-44F9-85CB-F9FAB40B0FA1}"/>
            </c:ext>
          </c:extLst>
        </c:ser>
        <c:dLbls>
          <c:dLblPos val="outEnd"/>
          <c:showLegendKey val="0"/>
          <c:showVal val="1"/>
          <c:showCatName val="0"/>
          <c:showSerName val="0"/>
          <c:showPercent val="0"/>
          <c:showBubbleSize val="0"/>
        </c:dLbls>
        <c:gapWidth val="100"/>
        <c:overlap val="-24"/>
        <c:axId val="393604216"/>
        <c:axId val="393604872"/>
      </c:barChart>
      <c:catAx>
        <c:axId val="39360421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393604872"/>
        <c:crosses val="autoZero"/>
        <c:auto val="1"/>
        <c:lblAlgn val="ctr"/>
        <c:lblOffset val="100"/>
        <c:noMultiLvlLbl val="0"/>
      </c:catAx>
      <c:valAx>
        <c:axId val="39360487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3936042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Sheet1!$C$199:$C$202</c:f>
              <c:strCache>
                <c:ptCount val="4"/>
                <c:pt idx="0">
                  <c:v>EXTREMELY WELL</c:v>
                </c:pt>
                <c:pt idx="1">
                  <c:v>MODERATELY WELL</c:v>
                </c:pt>
                <c:pt idx="2">
                  <c:v>SLIGHTLY WELL </c:v>
                </c:pt>
                <c:pt idx="3">
                  <c:v>NOT AT ALL WELL</c:v>
                </c:pt>
              </c:strCache>
            </c:strRef>
          </c:cat>
          <c:val>
            <c:numRef>
              <c:f>Sheet1!$D$199:$D$202</c:f>
              <c:numCache>
                <c:formatCode>0%</c:formatCode>
                <c:ptCount val="4"/>
                <c:pt idx="0">
                  <c:v>0.58000000000000007</c:v>
                </c:pt>
                <c:pt idx="1">
                  <c:v>0.14000000000000001</c:v>
                </c:pt>
                <c:pt idx="2">
                  <c:v>0.25</c:v>
                </c:pt>
                <c:pt idx="3">
                  <c:v>3.0000000000000002E-2</c:v>
                </c:pt>
              </c:numCache>
            </c:numRef>
          </c:val>
          <c:extLst>
            <c:ext xmlns:c16="http://schemas.microsoft.com/office/drawing/2014/chart" uri="{C3380CC4-5D6E-409C-BE32-E72D297353CC}">
              <c16:uniqueId val="{00000000-4F52-4B8E-B5BF-A00AA8037E3F}"/>
            </c:ext>
          </c:extLst>
        </c:ser>
        <c:dLbls>
          <c:showLegendKey val="0"/>
          <c:showVal val="0"/>
          <c:showCatName val="0"/>
          <c:showSerName val="0"/>
          <c:showPercent val="0"/>
          <c:showBubbleSize val="0"/>
          <c:showLeaderLines val="1"/>
        </c:dLbls>
      </c:pie3DChart>
    </c:plotArea>
    <c:legend>
      <c:legendPos val="r"/>
      <c:layout>
        <c:manualLayout>
          <c:xMode val="edge"/>
          <c:yMode val="edge"/>
          <c:x val="0.76908425270194114"/>
          <c:y val="0.37115728752184257"/>
          <c:w val="0.2102406371189858"/>
          <c:h val="0.44727755034077271"/>
        </c:manualLayout>
      </c:layout>
      <c:overlay val="0"/>
      <c:txPr>
        <a:bodyPr/>
        <a:lstStyle/>
        <a:p>
          <a:pPr>
            <a:defRPr sz="600"/>
          </a:pPr>
          <a:endParaRPr lang="en-US"/>
        </a:p>
      </c:txPr>
    </c:legend>
    <c:plotVisOnly val="1"/>
    <c:dispBlanksAs val="gap"/>
    <c:showDLblsOverMax val="0"/>
  </c:chart>
  <c:spPr>
    <a:solidFill>
      <a:schemeClr val="tx1">
        <a:lumMod val="50000"/>
        <a:lumOff val="50000"/>
      </a:schemeClr>
    </a:solidFill>
    <a:ln>
      <a:solidFill>
        <a:schemeClr val="tx1"/>
      </a:solid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Sheet1!$C$185:$C$189</c:f>
              <c:strCache>
                <c:ptCount val="5"/>
                <c:pt idx="0">
                  <c:v>EXCELLENT</c:v>
                </c:pt>
                <c:pt idx="1">
                  <c:v>VERY GOOD</c:v>
                </c:pt>
                <c:pt idx="2">
                  <c:v>GOOD</c:v>
                </c:pt>
                <c:pt idx="3">
                  <c:v>FAIR</c:v>
                </c:pt>
                <c:pt idx="4">
                  <c:v>POOR</c:v>
                </c:pt>
              </c:strCache>
            </c:strRef>
          </c:cat>
          <c:val>
            <c:numRef>
              <c:f>Sheet1!$D$185:$D$189</c:f>
              <c:numCache>
                <c:formatCode>0%</c:formatCode>
                <c:ptCount val="5"/>
                <c:pt idx="0">
                  <c:v>0.32000000000000223</c:v>
                </c:pt>
                <c:pt idx="1">
                  <c:v>0.48000000000000032</c:v>
                </c:pt>
                <c:pt idx="2">
                  <c:v>0.12000000000000002</c:v>
                </c:pt>
                <c:pt idx="3">
                  <c:v>7.0000000000000021E-2</c:v>
                </c:pt>
                <c:pt idx="4" formatCode="General">
                  <c:v>0</c:v>
                </c:pt>
              </c:numCache>
            </c:numRef>
          </c:val>
          <c:extLst>
            <c:ext xmlns:c16="http://schemas.microsoft.com/office/drawing/2014/chart" uri="{C3380CC4-5D6E-409C-BE32-E72D297353CC}">
              <c16:uniqueId val="{00000000-0E6B-443B-A3CB-18DBF2CF9F92}"/>
            </c:ext>
          </c:extLst>
        </c:ser>
        <c:dLbls>
          <c:showLegendKey val="0"/>
          <c:showVal val="0"/>
          <c:showCatName val="0"/>
          <c:showSerName val="0"/>
          <c:showPercent val="0"/>
          <c:showBubbleSize val="0"/>
          <c:showLeaderLines val="1"/>
        </c:dLbls>
      </c:pie3DChart>
    </c:plotArea>
    <c:legend>
      <c:legendPos val="r"/>
      <c:layout>
        <c:manualLayout>
          <c:xMode val="edge"/>
          <c:yMode val="edge"/>
          <c:x val="0.69401592497002407"/>
          <c:y val="0"/>
          <c:w val="0.27164340388870689"/>
          <c:h val="0.95337699104746365"/>
        </c:manualLayout>
      </c:layout>
      <c:overlay val="0"/>
      <c:txPr>
        <a:bodyPr/>
        <a:lstStyle/>
        <a:p>
          <a:pPr>
            <a:defRPr sz="600"/>
          </a:pPr>
          <a:endParaRPr lang="en-US"/>
        </a:p>
      </c:txPr>
    </c:legend>
    <c:plotVisOnly val="1"/>
    <c:dispBlanksAs val="gap"/>
    <c:showDLblsOverMax val="0"/>
  </c:chart>
  <c:spPr>
    <a:solidFill>
      <a:schemeClr val="tx1">
        <a:lumMod val="50000"/>
        <a:lumOff val="50000"/>
      </a:schemeClr>
    </a:solidFill>
    <a:ln>
      <a:solidFill>
        <a:schemeClr val="tx1"/>
      </a:solidFill>
    </a:ln>
  </c:sp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Sheet1!$C$185:$C$189</c:f>
              <c:strCache>
                <c:ptCount val="5"/>
                <c:pt idx="0">
                  <c:v>EXCELLENT</c:v>
                </c:pt>
                <c:pt idx="1">
                  <c:v>VERY GOOD</c:v>
                </c:pt>
                <c:pt idx="2">
                  <c:v>GOOD</c:v>
                </c:pt>
                <c:pt idx="3">
                  <c:v>FAIR</c:v>
                </c:pt>
                <c:pt idx="4">
                  <c:v>POOR</c:v>
                </c:pt>
              </c:strCache>
            </c:strRef>
          </c:cat>
          <c:val>
            <c:numRef>
              <c:f>Sheet1!$D$185:$D$189</c:f>
              <c:numCache>
                <c:formatCode>0%</c:formatCode>
                <c:ptCount val="5"/>
                <c:pt idx="0">
                  <c:v>0.32000000000000223</c:v>
                </c:pt>
                <c:pt idx="1">
                  <c:v>0.48000000000000032</c:v>
                </c:pt>
                <c:pt idx="2">
                  <c:v>0.12000000000000002</c:v>
                </c:pt>
                <c:pt idx="3">
                  <c:v>7.0000000000000021E-2</c:v>
                </c:pt>
                <c:pt idx="4" formatCode="General">
                  <c:v>0</c:v>
                </c:pt>
              </c:numCache>
            </c:numRef>
          </c:val>
          <c:extLst>
            <c:ext xmlns:c16="http://schemas.microsoft.com/office/drawing/2014/chart" uri="{C3380CC4-5D6E-409C-BE32-E72D297353CC}">
              <c16:uniqueId val="{00000000-6F76-B64D-A85D-F178D4FE980F}"/>
            </c:ext>
          </c:extLst>
        </c:ser>
        <c:dLbls>
          <c:showLegendKey val="0"/>
          <c:showVal val="0"/>
          <c:showCatName val="0"/>
          <c:showSerName val="0"/>
          <c:showPercent val="0"/>
          <c:showBubbleSize val="0"/>
          <c:showLeaderLines val="1"/>
        </c:dLbls>
      </c:pie3DChart>
    </c:plotArea>
    <c:legend>
      <c:legendPos val="r"/>
      <c:layout>
        <c:manualLayout>
          <c:xMode val="edge"/>
          <c:yMode val="edge"/>
          <c:x val="0.61608463872566011"/>
          <c:y val="0"/>
          <c:w val="0.34957459360045073"/>
          <c:h val="0.96309977028353533"/>
        </c:manualLayout>
      </c:layout>
      <c:overlay val="0"/>
      <c:txPr>
        <a:bodyPr/>
        <a:lstStyle/>
        <a:p>
          <a:pPr>
            <a:defRPr sz="600"/>
          </a:pPr>
          <a:endParaRPr lang="en-US"/>
        </a:p>
      </c:txPr>
    </c:legend>
    <c:plotVisOnly val="1"/>
    <c:dispBlanksAs val="gap"/>
    <c:showDLblsOverMax val="0"/>
  </c:chart>
  <c:spPr>
    <a:solidFill>
      <a:schemeClr val="tx1">
        <a:lumMod val="50000"/>
        <a:lumOff val="50000"/>
      </a:schemeClr>
    </a:solidFill>
    <a:ln>
      <a:solidFill>
        <a:schemeClr val="tx1"/>
      </a:solidFill>
    </a:ln>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11014889965677339"/>
          <c:y val="0.15726033195476763"/>
          <c:w val="0.41388501918029558"/>
          <c:h val="0.68547933609046574"/>
        </c:manualLayout>
      </c:layout>
      <c:pie3DChart>
        <c:varyColors val="1"/>
        <c:ser>
          <c:idx val="0"/>
          <c:order val="0"/>
          <c:explosion val="25"/>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Sheet1!$C$192:$C$195</c:f>
              <c:strCache>
                <c:ptCount val="4"/>
                <c:pt idx="0">
                  <c:v>BEVERAGE</c:v>
                </c:pt>
                <c:pt idx="1">
                  <c:v>NON BEVERAGE</c:v>
                </c:pt>
                <c:pt idx="2">
                  <c:v>BOTH</c:v>
                </c:pt>
                <c:pt idx="3">
                  <c:v>NO RESPONSE</c:v>
                </c:pt>
              </c:strCache>
            </c:strRef>
          </c:cat>
          <c:val>
            <c:numRef>
              <c:f>Sheet1!$D$192:$D$195</c:f>
              <c:numCache>
                <c:formatCode>0%</c:formatCode>
                <c:ptCount val="4"/>
                <c:pt idx="0">
                  <c:v>0.310000000000002</c:v>
                </c:pt>
                <c:pt idx="1">
                  <c:v>0.12000000000000002</c:v>
                </c:pt>
                <c:pt idx="2">
                  <c:v>0.29000000000000031</c:v>
                </c:pt>
                <c:pt idx="3">
                  <c:v>0.28000000000000008</c:v>
                </c:pt>
              </c:numCache>
            </c:numRef>
          </c:val>
          <c:extLst>
            <c:ext xmlns:c16="http://schemas.microsoft.com/office/drawing/2014/chart" uri="{C3380CC4-5D6E-409C-BE32-E72D297353CC}">
              <c16:uniqueId val="{00000000-CE4B-4147-950A-CD7C28DC9CF3}"/>
            </c:ext>
          </c:extLst>
        </c:ser>
        <c:dLbls>
          <c:showLegendKey val="0"/>
          <c:showVal val="0"/>
          <c:showCatName val="0"/>
          <c:showSerName val="0"/>
          <c:showPercent val="0"/>
          <c:showBubbleSize val="0"/>
          <c:showLeaderLines val="1"/>
        </c:dLbls>
      </c:pie3DChart>
    </c:plotArea>
    <c:legend>
      <c:legendPos val="r"/>
      <c:overlay val="0"/>
      <c:txPr>
        <a:bodyPr/>
        <a:lstStyle/>
        <a:p>
          <a:pPr>
            <a:defRPr sz="600"/>
          </a:pPr>
          <a:endParaRPr lang="en-US"/>
        </a:p>
      </c:txPr>
    </c:legend>
    <c:plotVisOnly val="1"/>
    <c:dispBlanksAs val="gap"/>
    <c:showDLblsOverMax val="0"/>
  </c:chart>
  <c:spPr>
    <a:solidFill>
      <a:srgbClr val="00B050"/>
    </a:solidFill>
    <a:ln>
      <a:solidFill>
        <a:schemeClr val="tx1"/>
      </a:solidFill>
    </a:ln>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Sheet1!$C$199:$C$202</c:f>
              <c:strCache>
                <c:ptCount val="4"/>
                <c:pt idx="0">
                  <c:v>EXTREMELY WELL</c:v>
                </c:pt>
                <c:pt idx="1">
                  <c:v>MODERATELY WELL</c:v>
                </c:pt>
                <c:pt idx="2">
                  <c:v>SLIGHTLY WELL </c:v>
                </c:pt>
                <c:pt idx="3">
                  <c:v>NOT AT ALL WELL</c:v>
                </c:pt>
              </c:strCache>
            </c:strRef>
          </c:cat>
          <c:val>
            <c:numRef>
              <c:f>Sheet1!$D$199:$D$202</c:f>
              <c:numCache>
                <c:formatCode>0%</c:formatCode>
                <c:ptCount val="4"/>
                <c:pt idx="0">
                  <c:v>0.58000000000000007</c:v>
                </c:pt>
                <c:pt idx="1">
                  <c:v>0.14000000000000001</c:v>
                </c:pt>
                <c:pt idx="2">
                  <c:v>0.25</c:v>
                </c:pt>
                <c:pt idx="3">
                  <c:v>3.0000000000000002E-2</c:v>
                </c:pt>
              </c:numCache>
            </c:numRef>
          </c:val>
          <c:extLst>
            <c:ext xmlns:c16="http://schemas.microsoft.com/office/drawing/2014/chart" uri="{C3380CC4-5D6E-409C-BE32-E72D297353CC}">
              <c16:uniqueId val="{00000000-62AA-9E41-8A4E-9DD17DF6C47F}"/>
            </c:ext>
          </c:extLst>
        </c:ser>
        <c:dLbls>
          <c:showLegendKey val="0"/>
          <c:showVal val="0"/>
          <c:showCatName val="0"/>
          <c:showSerName val="0"/>
          <c:showPercent val="0"/>
          <c:showBubbleSize val="0"/>
          <c:showLeaderLines val="1"/>
        </c:dLbls>
      </c:pie3DChart>
    </c:plotArea>
    <c:legend>
      <c:legendPos val="r"/>
      <c:overlay val="0"/>
      <c:txPr>
        <a:bodyPr/>
        <a:lstStyle/>
        <a:p>
          <a:pPr>
            <a:defRPr sz="600"/>
          </a:pPr>
          <a:endParaRPr lang="en-US"/>
        </a:p>
      </c:txPr>
    </c:legend>
    <c:plotVisOnly val="1"/>
    <c:dispBlanksAs val="gap"/>
    <c:showDLblsOverMax val="0"/>
  </c:chart>
  <c:spPr>
    <a:solidFill>
      <a:schemeClr val="tx1">
        <a:lumMod val="50000"/>
        <a:lumOff val="50000"/>
      </a:schemeClr>
    </a:solidFill>
    <a:ln>
      <a:solidFill>
        <a:schemeClr val="tx1"/>
      </a:solidFill>
    </a:ln>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Sheet1!$C$208:$C$211</c:f>
              <c:strCache>
                <c:ptCount val="4"/>
                <c:pt idx="0">
                  <c:v>EXTREMELY WELL</c:v>
                </c:pt>
                <c:pt idx="1">
                  <c:v>MODERATELY WELL</c:v>
                </c:pt>
                <c:pt idx="2">
                  <c:v>SLIGHTLY WELL </c:v>
                </c:pt>
                <c:pt idx="3">
                  <c:v>NOT AT ALL WELL</c:v>
                </c:pt>
              </c:strCache>
            </c:strRef>
          </c:cat>
          <c:val>
            <c:numRef>
              <c:f>Sheet1!$D$208:$D$211</c:f>
              <c:numCache>
                <c:formatCode>0%</c:formatCode>
                <c:ptCount val="4"/>
                <c:pt idx="0">
                  <c:v>0.68</c:v>
                </c:pt>
                <c:pt idx="1">
                  <c:v>0.27</c:v>
                </c:pt>
                <c:pt idx="2">
                  <c:v>4.0000000000000022E-2</c:v>
                </c:pt>
                <c:pt idx="3">
                  <c:v>1.0000000000000005E-2</c:v>
                </c:pt>
              </c:numCache>
            </c:numRef>
          </c:val>
          <c:extLst>
            <c:ext xmlns:c16="http://schemas.microsoft.com/office/drawing/2014/chart" uri="{C3380CC4-5D6E-409C-BE32-E72D297353CC}">
              <c16:uniqueId val="{00000000-0904-4C47-8833-52F2E105D25F}"/>
            </c:ext>
          </c:extLst>
        </c:ser>
        <c:dLbls>
          <c:showLegendKey val="0"/>
          <c:showVal val="0"/>
          <c:showCatName val="0"/>
          <c:showSerName val="0"/>
          <c:showPercent val="0"/>
          <c:showBubbleSize val="0"/>
          <c:showLeaderLines val="1"/>
        </c:dLbls>
      </c:pie3DChart>
    </c:plotArea>
    <c:legend>
      <c:legendPos val="r"/>
      <c:overlay val="0"/>
      <c:txPr>
        <a:bodyPr/>
        <a:lstStyle/>
        <a:p>
          <a:pPr>
            <a:defRPr sz="600"/>
          </a:pPr>
          <a:endParaRPr lang="en-US"/>
        </a:p>
      </c:txPr>
    </c:legend>
    <c:plotVisOnly val="1"/>
    <c:dispBlanksAs val="gap"/>
    <c:showDLblsOverMax val="0"/>
  </c:chart>
  <c:spPr>
    <a:solidFill>
      <a:schemeClr val="accent5">
        <a:lumMod val="75000"/>
      </a:schemeClr>
    </a:solidFill>
  </c:sp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Sheet1!$C$214:$C$217</c:f>
              <c:strCache>
                <c:ptCount val="4"/>
                <c:pt idx="0">
                  <c:v>EXTREMELY SATISFIED</c:v>
                </c:pt>
                <c:pt idx="1">
                  <c:v>QUITE SATISFIED</c:v>
                </c:pt>
                <c:pt idx="2">
                  <c:v>SOMEWHAT SATISFIED</c:v>
                </c:pt>
                <c:pt idx="3">
                  <c:v>EXTREMELY UNSATISFIED</c:v>
                </c:pt>
              </c:strCache>
            </c:strRef>
          </c:cat>
          <c:val>
            <c:numRef>
              <c:f>Sheet1!$D$214:$D$217</c:f>
              <c:numCache>
                <c:formatCode>0%</c:formatCode>
                <c:ptCount val="4"/>
                <c:pt idx="0">
                  <c:v>0.38000000000000222</c:v>
                </c:pt>
                <c:pt idx="1">
                  <c:v>0.54</c:v>
                </c:pt>
                <c:pt idx="2">
                  <c:v>8.0000000000000043E-2</c:v>
                </c:pt>
                <c:pt idx="3">
                  <c:v>0</c:v>
                </c:pt>
              </c:numCache>
            </c:numRef>
          </c:val>
          <c:extLst>
            <c:ext xmlns:c16="http://schemas.microsoft.com/office/drawing/2014/chart" uri="{C3380CC4-5D6E-409C-BE32-E72D297353CC}">
              <c16:uniqueId val="{00000000-DF18-2944-B11D-BB887994A124}"/>
            </c:ext>
          </c:extLst>
        </c:ser>
        <c:dLbls>
          <c:showLegendKey val="0"/>
          <c:showVal val="0"/>
          <c:showCatName val="0"/>
          <c:showSerName val="0"/>
          <c:showPercent val="0"/>
          <c:showBubbleSize val="0"/>
          <c:showLeaderLines val="1"/>
        </c:dLbls>
      </c:pie3DChart>
    </c:plotArea>
    <c:legend>
      <c:legendPos val="r"/>
      <c:overlay val="0"/>
      <c:txPr>
        <a:bodyPr/>
        <a:lstStyle/>
        <a:p>
          <a:pPr>
            <a:defRPr sz="600"/>
          </a:pPr>
          <a:endParaRPr lang="en-US"/>
        </a:p>
      </c:txPr>
    </c:legend>
    <c:plotVisOnly val="1"/>
    <c:dispBlanksAs val="gap"/>
    <c:showDLblsOverMax val="0"/>
  </c:chart>
  <c:spPr>
    <a:solidFill>
      <a:schemeClr val="accent1">
        <a:lumMod val="75000"/>
      </a:schemeClr>
    </a:solidFill>
  </c:sp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8"/>
    </mc:Choice>
    <mc:Fallback>
      <c:style val="48"/>
    </mc:Fallback>
  </mc:AlternateContent>
  <c:chart>
    <c:autoTitleDeleted val="0"/>
    <c:plotArea>
      <c:layout/>
      <c:barChart>
        <c:barDir val="col"/>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Sheet1!$C$224:$C$228</c:f>
              <c:strCache>
                <c:ptCount val="5"/>
                <c:pt idx="0">
                  <c:v>STRONGLY DISAGREE</c:v>
                </c:pt>
                <c:pt idx="1">
                  <c:v>DISAGREE</c:v>
                </c:pt>
                <c:pt idx="2">
                  <c:v>NEUTRAL</c:v>
                </c:pt>
                <c:pt idx="3">
                  <c:v>AGREE</c:v>
                </c:pt>
                <c:pt idx="4">
                  <c:v>STRONGLY AGREE</c:v>
                </c:pt>
              </c:strCache>
            </c:strRef>
          </c:cat>
          <c:val>
            <c:numRef>
              <c:f>Sheet1!$D$224:$D$228</c:f>
              <c:numCache>
                <c:formatCode>0%</c:formatCode>
                <c:ptCount val="5"/>
                <c:pt idx="0">
                  <c:v>0</c:v>
                </c:pt>
                <c:pt idx="1">
                  <c:v>2.0000000000000011E-2</c:v>
                </c:pt>
                <c:pt idx="2">
                  <c:v>0.12000000000000002</c:v>
                </c:pt>
                <c:pt idx="3">
                  <c:v>0.72000000000000064</c:v>
                </c:pt>
                <c:pt idx="4">
                  <c:v>0.14000000000000001</c:v>
                </c:pt>
              </c:numCache>
            </c:numRef>
          </c:val>
          <c:extLst>
            <c:ext xmlns:c16="http://schemas.microsoft.com/office/drawing/2014/chart" uri="{C3380CC4-5D6E-409C-BE32-E72D297353CC}">
              <c16:uniqueId val="{00000000-C535-AA47-88F6-8E70DDB5783E}"/>
            </c:ext>
          </c:extLst>
        </c:ser>
        <c:dLbls>
          <c:showLegendKey val="0"/>
          <c:showVal val="0"/>
          <c:showCatName val="0"/>
          <c:showSerName val="0"/>
          <c:showPercent val="0"/>
          <c:showBubbleSize val="0"/>
        </c:dLbls>
        <c:gapWidth val="150"/>
        <c:axId val="54175616"/>
        <c:axId val="54177152"/>
      </c:barChart>
      <c:catAx>
        <c:axId val="54175616"/>
        <c:scaling>
          <c:orientation val="minMax"/>
        </c:scaling>
        <c:delete val="0"/>
        <c:axPos val="b"/>
        <c:numFmt formatCode="General" sourceLinked="0"/>
        <c:majorTickMark val="out"/>
        <c:minorTickMark val="none"/>
        <c:tickLblPos val="nextTo"/>
        <c:txPr>
          <a:bodyPr/>
          <a:lstStyle/>
          <a:p>
            <a:pPr>
              <a:defRPr sz="700"/>
            </a:pPr>
            <a:endParaRPr lang="en-US"/>
          </a:p>
        </c:txPr>
        <c:crossAx val="54177152"/>
        <c:crosses val="autoZero"/>
        <c:auto val="1"/>
        <c:lblAlgn val="ctr"/>
        <c:lblOffset val="100"/>
        <c:noMultiLvlLbl val="0"/>
      </c:catAx>
      <c:valAx>
        <c:axId val="54177152"/>
        <c:scaling>
          <c:orientation val="minMax"/>
        </c:scaling>
        <c:delete val="0"/>
        <c:axPos val="l"/>
        <c:majorGridlines/>
        <c:numFmt formatCode="0%" sourceLinked="1"/>
        <c:majorTickMark val="out"/>
        <c:minorTickMark val="none"/>
        <c:tickLblPos val="nextTo"/>
        <c:txPr>
          <a:bodyPr/>
          <a:lstStyle/>
          <a:p>
            <a:pPr>
              <a:defRPr sz="600"/>
            </a:pPr>
            <a:endParaRPr lang="en-US"/>
          </a:p>
        </c:txPr>
        <c:crossAx val="54175616"/>
        <c:crosses val="autoZero"/>
        <c:crossBetween val="between"/>
      </c:valAx>
    </c:plotArea>
    <c:plotVisOnly val="1"/>
    <c:dispBlanksAs val="gap"/>
    <c:showDLblsOverMax val="0"/>
  </c:chart>
  <c:spPr>
    <a:solidFill>
      <a:srgbClr val="00B050"/>
    </a:solidFill>
  </c:sp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7"/>
    </mc:Choice>
    <mc:Fallback>
      <c:style val="47"/>
    </mc:Fallback>
  </mc:AlternateContent>
  <c:chart>
    <c:autoTitleDeleted val="0"/>
    <c:plotArea>
      <c:layout/>
      <c:barChart>
        <c:barDir val="col"/>
        <c:grouping val="clustered"/>
        <c:varyColors val="0"/>
        <c:ser>
          <c:idx val="0"/>
          <c:order val="0"/>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Sheet1!$C$231:$C$235</c:f>
              <c:strCache>
                <c:ptCount val="5"/>
                <c:pt idx="0">
                  <c:v>STRONGLY DISAGREE</c:v>
                </c:pt>
                <c:pt idx="1">
                  <c:v>DISAGREE</c:v>
                </c:pt>
                <c:pt idx="2">
                  <c:v>NEUTRAL</c:v>
                </c:pt>
                <c:pt idx="3">
                  <c:v>AGREE</c:v>
                </c:pt>
                <c:pt idx="4">
                  <c:v>STRONGLY AGREE</c:v>
                </c:pt>
              </c:strCache>
            </c:strRef>
          </c:cat>
          <c:val>
            <c:numRef>
              <c:f>Sheet1!$D$231:$D$235</c:f>
              <c:numCache>
                <c:formatCode>0%</c:formatCode>
                <c:ptCount val="5"/>
                <c:pt idx="0">
                  <c:v>1.0000000000000005E-2</c:v>
                </c:pt>
                <c:pt idx="1">
                  <c:v>0.12000000000000002</c:v>
                </c:pt>
                <c:pt idx="2">
                  <c:v>0.44</c:v>
                </c:pt>
                <c:pt idx="3">
                  <c:v>0.41000000000000031</c:v>
                </c:pt>
                <c:pt idx="4">
                  <c:v>2.0000000000000011E-2</c:v>
                </c:pt>
              </c:numCache>
            </c:numRef>
          </c:val>
          <c:extLst>
            <c:ext xmlns:c16="http://schemas.microsoft.com/office/drawing/2014/chart" uri="{C3380CC4-5D6E-409C-BE32-E72D297353CC}">
              <c16:uniqueId val="{00000000-892B-E248-B2AC-FF4373D13945}"/>
            </c:ext>
          </c:extLst>
        </c:ser>
        <c:dLbls>
          <c:showLegendKey val="0"/>
          <c:showVal val="0"/>
          <c:showCatName val="0"/>
          <c:showSerName val="0"/>
          <c:showPercent val="0"/>
          <c:showBubbleSize val="0"/>
        </c:dLbls>
        <c:gapWidth val="150"/>
        <c:axId val="60168064"/>
        <c:axId val="60169600"/>
      </c:barChart>
      <c:catAx>
        <c:axId val="60168064"/>
        <c:scaling>
          <c:orientation val="minMax"/>
        </c:scaling>
        <c:delete val="0"/>
        <c:axPos val="b"/>
        <c:numFmt formatCode="General" sourceLinked="0"/>
        <c:majorTickMark val="out"/>
        <c:minorTickMark val="none"/>
        <c:tickLblPos val="nextTo"/>
        <c:txPr>
          <a:bodyPr/>
          <a:lstStyle/>
          <a:p>
            <a:pPr>
              <a:defRPr sz="600"/>
            </a:pPr>
            <a:endParaRPr lang="en-US"/>
          </a:p>
        </c:txPr>
        <c:crossAx val="60169600"/>
        <c:crosses val="autoZero"/>
        <c:auto val="1"/>
        <c:lblAlgn val="ctr"/>
        <c:lblOffset val="100"/>
        <c:noMultiLvlLbl val="0"/>
      </c:catAx>
      <c:valAx>
        <c:axId val="60169600"/>
        <c:scaling>
          <c:orientation val="minMax"/>
        </c:scaling>
        <c:delete val="0"/>
        <c:axPos val="l"/>
        <c:majorGridlines/>
        <c:numFmt formatCode="0%" sourceLinked="1"/>
        <c:majorTickMark val="out"/>
        <c:minorTickMark val="none"/>
        <c:tickLblPos val="nextTo"/>
        <c:txPr>
          <a:bodyPr/>
          <a:lstStyle/>
          <a:p>
            <a:pPr>
              <a:defRPr sz="600"/>
            </a:pPr>
            <a:endParaRPr lang="en-US"/>
          </a:p>
        </c:txPr>
        <c:crossAx val="60168064"/>
        <c:crosses val="autoZero"/>
        <c:crossBetween val="between"/>
      </c:valAx>
    </c:plotArea>
    <c:plotVisOnly val="1"/>
    <c:dispBlanksAs val="gap"/>
    <c:showDLblsOverMax val="0"/>
  </c:chart>
  <c:spPr>
    <a:solidFill>
      <a:srgbClr val="00B0F0"/>
    </a:solidFill>
  </c:sp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5"/>
    </mc:Choice>
    <mc:Fallback>
      <c:style val="45"/>
    </mc:Fallback>
  </mc:AlternateContent>
  <c:chart>
    <c:autoTitleDeleted val="0"/>
    <c:plotArea>
      <c:layout/>
      <c:barChart>
        <c:barDir val="col"/>
        <c:grouping val="clustered"/>
        <c:varyColors val="0"/>
        <c:ser>
          <c:idx val="0"/>
          <c:order val="0"/>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Sheet1!$C$237:$C$241</c:f>
              <c:strCache>
                <c:ptCount val="5"/>
                <c:pt idx="0">
                  <c:v>STRONGLY DISAGREE</c:v>
                </c:pt>
                <c:pt idx="1">
                  <c:v>DISAGREE</c:v>
                </c:pt>
                <c:pt idx="2">
                  <c:v>NEUTRAL</c:v>
                </c:pt>
                <c:pt idx="3">
                  <c:v>AGREE</c:v>
                </c:pt>
                <c:pt idx="4">
                  <c:v>STRONGLY AGREE</c:v>
                </c:pt>
              </c:strCache>
            </c:strRef>
          </c:cat>
          <c:val>
            <c:numRef>
              <c:f>Sheet1!$D$237:$D$241</c:f>
              <c:numCache>
                <c:formatCode>0%</c:formatCode>
                <c:ptCount val="5"/>
                <c:pt idx="0">
                  <c:v>0</c:v>
                </c:pt>
                <c:pt idx="1">
                  <c:v>8.0000000000000043E-2</c:v>
                </c:pt>
                <c:pt idx="2">
                  <c:v>0.35000000000000031</c:v>
                </c:pt>
                <c:pt idx="3">
                  <c:v>0.42000000000000032</c:v>
                </c:pt>
                <c:pt idx="4">
                  <c:v>0.15000000000000024</c:v>
                </c:pt>
              </c:numCache>
            </c:numRef>
          </c:val>
          <c:extLst>
            <c:ext xmlns:c16="http://schemas.microsoft.com/office/drawing/2014/chart" uri="{C3380CC4-5D6E-409C-BE32-E72D297353CC}">
              <c16:uniqueId val="{00000000-420F-754F-8B24-79937CB559BB}"/>
            </c:ext>
          </c:extLst>
        </c:ser>
        <c:dLbls>
          <c:showLegendKey val="0"/>
          <c:showVal val="0"/>
          <c:showCatName val="0"/>
          <c:showSerName val="0"/>
          <c:showPercent val="0"/>
          <c:showBubbleSize val="0"/>
        </c:dLbls>
        <c:gapWidth val="150"/>
        <c:axId val="60189312"/>
        <c:axId val="60203392"/>
      </c:barChart>
      <c:catAx>
        <c:axId val="60189312"/>
        <c:scaling>
          <c:orientation val="minMax"/>
        </c:scaling>
        <c:delete val="0"/>
        <c:axPos val="b"/>
        <c:numFmt formatCode="General" sourceLinked="0"/>
        <c:majorTickMark val="out"/>
        <c:minorTickMark val="none"/>
        <c:tickLblPos val="nextTo"/>
        <c:txPr>
          <a:bodyPr/>
          <a:lstStyle/>
          <a:p>
            <a:pPr>
              <a:defRPr sz="600">
                <a:solidFill>
                  <a:schemeClr val="tx1"/>
                </a:solidFill>
                <a:latin typeface="+mn-lt"/>
              </a:defRPr>
            </a:pPr>
            <a:endParaRPr lang="en-US"/>
          </a:p>
        </c:txPr>
        <c:crossAx val="60203392"/>
        <c:crosses val="autoZero"/>
        <c:auto val="1"/>
        <c:lblAlgn val="ctr"/>
        <c:lblOffset val="100"/>
        <c:noMultiLvlLbl val="0"/>
      </c:catAx>
      <c:valAx>
        <c:axId val="60203392"/>
        <c:scaling>
          <c:orientation val="minMax"/>
        </c:scaling>
        <c:delete val="0"/>
        <c:axPos val="l"/>
        <c:majorGridlines/>
        <c:numFmt formatCode="0%" sourceLinked="1"/>
        <c:majorTickMark val="out"/>
        <c:minorTickMark val="none"/>
        <c:tickLblPos val="nextTo"/>
        <c:txPr>
          <a:bodyPr/>
          <a:lstStyle/>
          <a:p>
            <a:pPr>
              <a:defRPr sz="600">
                <a:solidFill>
                  <a:schemeClr val="tx1"/>
                </a:solidFill>
              </a:defRPr>
            </a:pPr>
            <a:endParaRPr lang="en-US"/>
          </a:p>
        </c:txPr>
        <c:crossAx val="60189312"/>
        <c:crosses val="autoZero"/>
        <c:crossBetween val="between"/>
      </c:valAx>
    </c:plotArea>
    <c:plotVisOnly val="1"/>
    <c:dispBlanksAs val="gap"/>
    <c:showDLblsOverMax val="0"/>
  </c:chart>
  <c:spPr>
    <a:solidFill>
      <a:srgbClr val="92D050"/>
    </a:solidFill>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a:t>MARCH</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manualLayout>
          <c:layoutTarget val="inner"/>
          <c:xMode val="edge"/>
          <c:yMode val="edge"/>
          <c:x val="7.0049650043744541E-2"/>
          <c:y val="0.12745370370370374"/>
          <c:w val="0.88305971128608929"/>
          <c:h val="0.59724044911052787"/>
        </c:manualLayout>
      </c:layout>
      <c:barChart>
        <c:barDir val="col"/>
        <c:grouping val="clustered"/>
        <c:varyColors val="0"/>
        <c:ser>
          <c:idx val="0"/>
          <c:order val="0"/>
          <c:tx>
            <c:strRef>
              <c:f>'Extra Orders'!$N$7</c:f>
              <c:strCache>
                <c:ptCount val="1"/>
                <c:pt idx="0">
                  <c:v>TOTAL ORDERS ON TREATWELL</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'Extra Orders'!$M$8:$M$39</c:f>
              <c:strCache>
                <c:ptCount val="32"/>
                <c:pt idx="1">
                  <c:v>1/3/2023</c:v>
                </c:pt>
                <c:pt idx="2">
                  <c:v>2/3/2023</c:v>
                </c:pt>
                <c:pt idx="3">
                  <c:v>3/3/2023</c:v>
                </c:pt>
                <c:pt idx="4">
                  <c:v>4/3/2023</c:v>
                </c:pt>
                <c:pt idx="5">
                  <c:v>5/3/2023</c:v>
                </c:pt>
                <c:pt idx="6">
                  <c:v>6/3/2023</c:v>
                </c:pt>
                <c:pt idx="7">
                  <c:v>7/3/2023</c:v>
                </c:pt>
                <c:pt idx="8">
                  <c:v>8/3/2023</c:v>
                </c:pt>
                <c:pt idx="9">
                  <c:v>9/3/2023</c:v>
                </c:pt>
                <c:pt idx="10">
                  <c:v>10/3/2023</c:v>
                </c:pt>
                <c:pt idx="11">
                  <c:v>11/3/2023</c:v>
                </c:pt>
                <c:pt idx="12">
                  <c:v>12/3/2023</c:v>
                </c:pt>
                <c:pt idx="13">
                  <c:v>13/3/2023</c:v>
                </c:pt>
                <c:pt idx="14">
                  <c:v>14/3/2023</c:v>
                </c:pt>
                <c:pt idx="15">
                  <c:v>15/3/2023</c:v>
                </c:pt>
                <c:pt idx="16">
                  <c:v>16/3/2023</c:v>
                </c:pt>
                <c:pt idx="17">
                  <c:v>17/3/2023</c:v>
                </c:pt>
                <c:pt idx="18">
                  <c:v>18/3/2023</c:v>
                </c:pt>
                <c:pt idx="19">
                  <c:v>19/3/2023</c:v>
                </c:pt>
                <c:pt idx="20">
                  <c:v>20/3/2023</c:v>
                </c:pt>
                <c:pt idx="21">
                  <c:v>21/3/2023</c:v>
                </c:pt>
                <c:pt idx="22">
                  <c:v>22/3/2023</c:v>
                </c:pt>
                <c:pt idx="23">
                  <c:v>23/3/2023</c:v>
                </c:pt>
                <c:pt idx="24">
                  <c:v>24/3/2023</c:v>
                </c:pt>
                <c:pt idx="25">
                  <c:v>25/3/2023</c:v>
                </c:pt>
                <c:pt idx="26">
                  <c:v>26/3/2023</c:v>
                </c:pt>
                <c:pt idx="27">
                  <c:v>27/3/2023</c:v>
                </c:pt>
                <c:pt idx="28">
                  <c:v>28/3/2023</c:v>
                </c:pt>
                <c:pt idx="29">
                  <c:v>29/3/2023</c:v>
                </c:pt>
                <c:pt idx="30">
                  <c:v>30/3/2023</c:v>
                </c:pt>
                <c:pt idx="31">
                  <c:v>31/3/2023</c:v>
                </c:pt>
              </c:strCache>
            </c:strRef>
          </c:cat>
          <c:val>
            <c:numRef>
              <c:f>'Extra Orders'!$N$8:$N$39</c:f>
              <c:numCache>
                <c:formatCode>General</c:formatCode>
                <c:ptCount val="32"/>
                <c:pt idx="1">
                  <c:v>109</c:v>
                </c:pt>
                <c:pt idx="2">
                  <c:v>130</c:v>
                </c:pt>
                <c:pt idx="3">
                  <c:v>126</c:v>
                </c:pt>
                <c:pt idx="4">
                  <c:v>105</c:v>
                </c:pt>
                <c:pt idx="5">
                  <c:v>61</c:v>
                </c:pt>
                <c:pt idx="6">
                  <c:v>92</c:v>
                </c:pt>
                <c:pt idx="7">
                  <c:v>49</c:v>
                </c:pt>
                <c:pt idx="8">
                  <c:v>92</c:v>
                </c:pt>
                <c:pt idx="9">
                  <c:v>114</c:v>
                </c:pt>
                <c:pt idx="10">
                  <c:v>136</c:v>
                </c:pt>
                <c:pt idx="11">
                  <c:v>154</c:v>
                </c:pt>
                <c:pt idx="12">
                  <c:v>76</c:v>
                </c:pt>
                <c:pt idx="13">
                  <c:v>134</c:v>
                </c:pt>
                <c:pt idx="14">
                  <c:v>122</c:v>
                </c:pt>
                <c:pt idx="15">
                  <c:v>149</c:v>
                </c:pt>
                <c:pt idx="16">
                  <c:v>136</c:v>
                </c:pt>
                <c:pt idx="17">
                  <c:v>129</c:v>
                </c:pt>
                <c:pt idx="18">
                  <c:v>114</c:v>
                </c:pt>
                <c:pt idx="19">
                  <c:v>77</c:v>
                </c:pt>
                <c:pt idx="20">
                  <c:v>62</c:v>
                </c:pt>
                <c:pt idx="21">
                  <c:v>68</c:v>
                </c:pt>
                <c:pt idx="22">
                  <c:v>39</c:v>
                </c:pt>
                <c:pt idx="23">
                  <c:v>36</c:v>
                </c:pt>
                <c:pt idx="24">
                  <c:v>22</c:v>
                </c:pt>
                <c:pt idx="25">
                  <c:v>23</c:v>
                </c:pt>
                <c:pt idx="26">
                  <c:v>8</c:v>
                </c:pt>
                <c:pt idx="27">
                  <c:v>15</c:v>
                </c:pt>
                <c:pt idx="28">
                  <c:v>12</c:v>
                </c:pt>
                <c:pt idx="29">
                  <c:v>22</c:v>
                </c:pt>
                <c:pt idx="30">
                  <c:v>8</c:v>
                </c:pt>
                <c:pt idx="31">
                  <c:v>13</c:v>
                </c:pt>
              </c:numCache>
            </c:numRef>
          </c:val>
          <c:extLst>
            <c:ext xmlns:c16="http://schemas.microsoft.com/office/drawing/2014/chart" uri="{C3380CC4-5D6E-409C-BE32-E72D297353CC}">
              <c16:uniqueId val="{00000000-84C9-4502-B5D2-C6BC511DA3E8}"/>
            </c:ext>
          </c:extLst>
        </c:ser>
        <c:ser>
          <c:idx val="1"/>
          <c:order val="1"/>
          <c:tx>
            <c:strRef>
              <c:f>'Extra Orders'!$O$7</c:f>
              <c:strCache>
                <c:ptCount val="1"/>
                <c:pt idx="0">
                  <c:v>EXTRA ORDERS ON TREATWELL</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'Extra Orders'!$M$8:$M$39</c:f>
              <c:strCache>
                <c:ptCount val="32"/>
                <c:pt idx="1">
                  <c:v>1/3/2023</c:v>
                </c:pt>
                <c:pt idx="2">
                  <c:v>2/3/2023</c:v>
                </c:pt>
                <c:pt idx="3">
                  <c:v>3/3/2023</c:v>
                </c:pt>
                <c:pt idx="4">
                  <c:v>4/3/2023</c:v>
                </c:pt>
                <c:pt idx="5">
                  <c:v>5/3/2023</c:v>
                </c:pt>
                <c:pt idx="6">
                  <c:v>6/3/2023</c:v>
                </c:pt>
                <c:pt idx="7">
                  <c:v>7/3/2023</c:v>
                </c:pt>
                <c:pt idx="8">
                  <c:v>8/3/2023</c:v>
                </c:pt>
                <c:pt idx="9">
                  <c:v>9/3/2023</c:v>
                </c:pt>
                <c:pt idx="10">
                  <c:v>10/3/2023</c:v>
                </c:pt>
                <c:pt idx="11">
                  <c:v>11/3/2023</c:v>
                </c:pt>
                <c:pt idx="12">
                  <c:v>12/3/2023</c:v>
                </c:pt>
                <c:pt idx="13">
                  <c:v>13/3/2023</c:v>
                </c:pt>
                <c:pt idx="14">
                  <c:v>14/3/2023</c:v>
                </c:pt>
                <c:pt idx="15">
                  <c:v>15/3/2023</c:v>
                </c:pt>
                <c:pt idx="16">
                  <c:v>16/3/2023</c:v>
                </c:pt>
                <c:pt idx="17">
                  <c:v>17/3/2023</c:v>
                </c:pt>
                <c:pt idx="18">
                  <c:v>18/3/2023</c:v>
                </c:pt>
                <c:pt idx="19">
                  <c:v>19/3/2023</c:v>
                </c:pt>
                <c:pt idx="20">
                  <c:v>20/3/2023</c:v>
                </c:pt>
                <c:pt idx="21">
                  <c:v>21/3/2023</c:v>
                </c:pt>
                <c:pt idx="22">
                  <c:v>22/3/2023</c:v>
                </c:pt>
                <c:pt idx="23">
                  <c:v>23/3/2023</c:v>
                </c:pt>
                <c:pt idx="24">
                  <c:v>24/3/2023</c:v>
                </c:pt>
                <c:pt idx="25">
                  <c:v>25/3/2023</c:v>
                </c:pt>
                <c:pt idx="26">
                  <c:v>26/3/2023</c:v>
                </c:pt>
                <c:pt idx="27">
                  <c:v>27/3/2023</c:v>
                </c:pt>
                <c:pt idx="28">
                  <c:v>28/3/2023</c:v>
                </c:pt>
                <c:pt idx="29">
                  <c:v>29/3/2023</c:v>
                </c:pt>
                <c:pt idx="30">
                  <c:v>30/3/2023</c:v>
                </c:pt>
                <c:pt idx="31">
                  <c:v>31/3/2023</c:v>
                </c:pt>
              </c:strCache>
            </c:strRef>
          </c:cat>
          <c:val>
            <c:numRef>
              <c:f>'Extra Orders'!$O$8:$O$39</c:f>
              <c:numCache>
                <c:formatCode>General</c:formatCode>
                <c:ptCount val="32"/>
                <c:pt idx="1">
                  <c:v>8</c:v>
                </c:pt>
                <c:pt idx="2">
                  <c:v>8</c:v>
                </c:pt>
                <c:pt idx="3">
                  <c:v>10</c:v>
                </c:pt>
                <c:pt idx="4">
                  <c:v>6</c:v>
                </c:pt>
                <c:pt idx="5">
                  <c:v>2</c:v>
                </c:pt>
                <c:pt idx="6">
                  <c:v>6</c:v>
                </c:pt>
                <c:pt idx="7">
                  <c:v>5</c:v>
                </c:pt>
                <c:pt idx="8">
                  <c:v>11</c:v>
                </c:pt>
                <c:pt idx="9">
                  <c:v>11</c:v>
                </c:pt>
                <c:pt idx="10">
                  <c:v>5</c:v>
                </c:pt>
                <c:pt idx="11">
                  <c:v>6</c:v>
                </c:pt>
                <c:pt idx="12">
                  <c:v>4</c:v>
                </c:pt>
                <c:pt idx="13">
                  <c:v>7</c:v>
                </c:pt>
                <c:pt idx="14">
                  <c:v>3</c:v>
                </c:pt>
                <c:pt idx="15">
                  <c:v>3</c:v>
                </c:pt>
                <c:pt idx="16">
                  <c:v>5</c:v>
                </c:pt>
                <c:pt idx="17">
                  <c:v>7</c:v>
                </c:pt>
                <c:pt idx="18">
                  <c:v>3</c:v>
                </c:pt>
                <c:pt idx="19">
                  <c:v>4</c:v>
                </c:pt>
                <c:pt idx="20">
                  <c:v>1</c:v>
                </c:pt>
                <c:pt idx="21">
                  <c:v>4</c:v>
                </c:pt>
                <c:pt idx="22">
                  <c:v>3</c:v>
                </c:pt>
                <c:pt idx="23">
                  <c:v>1</c:v>
                </c:pt>
                <c:pt idx="24">
                  <c:v>1</c:v>
                </c:pt>
                <c:pt idx="25">
                  <c:v>1</c:v>
                </c:pt>
                <c:pt idx="26">
                  <c:v>0</c:v>
                </c:pt>
                <c:pt idx="27">
                  <c:v>2</c:v>
                </c:pt>
                <c:pt idx="28">
                  <c:v>1</c:v>
                </c:pt>
                <c:pt idx="29">
                  <c:v>0</c:v>
                </c:pt>
                <c:pt idx="30">
                  <c:v>1</c:v>
                </c:pt>
                <c:pt idx="31">
                  <c:v>1</c:v>
                </c:pt>
              </c:numCache>
            </c:numRef>
          </c:val>
          <c:extLst>
            <c:ext xmlns:c16="http://schemas.microsoft.com/office/drawing/2014/chart" uri="{C3380CC4-5D6E-409C-BE32-E72D297353CC}">
              <c16:uniqueId val="{00000001-84C9-4502-B5D2-C6BC511DA3E8}"/>
            </c:ext>
          </c:extLst>
        </c:ser>
        <c:dLbls>
          <c:dLblPos val="outEnd"/>
          <c:showLegendKey val="0"/>
          <c:showVal val="1"/>
          <c:showCatName val="0"/>
          <c:showSerName val="0"/>
          <c:showPercent val="0"/>
          <c:showBubbleSize val="0"/>
        </c:dLbls>
        <c:gapWidth val="100"/>
        <c:overlap val="-24"/>
        <c:axId val="483592992"/>
        <c:axId val="483590696"/>
      </c:barChart>
      <c:catAx>
        <c:axId val="483592992"/>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483590696"/>
        <c:crosses val="autoZero"/>
        <c:auto val="1"/>
        <c:lblAlgn val="ctr"/>
        <c:lblOffset val="100"/>
        <c:noMultiLvlLbl val="0"/>
      </c:catAx>
      <c:valAx>
        <c:axId val="48359069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4835929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6"/>
    </mc:Choice>
    <mc:Fallback>
      <c:style val="46"/>
    </mc:Fallback>
  </mc:AlternateContent>
  <c:chart>
    <c:autoTitleDeleted val="0"/>
    <c:plotArea>
      <c:layout/>
      <c:barChart>
        <c:barDir val="col"/>
        <c:grouping val="clustered"/>
        <c:varyColors val="0"/>
        <c:ser>
          <c:idx val="0"/>
          <c:order val="0"/>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Sheet1!$C$244:$C$248</c:f>
              <c:strCache>
                <c:ptCount val="5"/>
                <c:pt idx="0">
                  <c:v>STRONGLY DISAGREE</c:v>
                </c:pt>
                <c:pt idx="1">
                  <c:v>DISAGREE</c:v>
                </c:pt>
                <c:pt idx="2">
                  <c:v>NEUTRAL</c:v>
                </c:pt>
                <c:pt idx="3">
                  <c:v>AGREE</c:v>
                </c:pt>
                <c:pt idx="4">
                  <c:v>STRONGLY AGREE</c:v>
                </c:pt>
              </c:strCache>
            </c:strRef>
          </c:cat>
          <c:val>
            <c:numRef>
              <c:f>Sheet1!$D$244:$D$248</c:f>
              <c:numCache>
                <c:formatCode>0%</c:formatCode>
                <c:ptCount val="5"/>
                <c:pt idx="0">
                  <c:v>0</c:v>
                </c:pt>
                <c:pt idx="1">
                  <c:v>0.16</c:v>
                </c:pt>
                <c:pt idx="2">
                  <c:v>0.44</c:v>
                </c:pt>
                <c:pt idx="3">
                  <c:v>0.37000000000000038</c:v>
                </c:pt>
                <c:pt idx="4">
                  <c:v>2.0000000000000011E-2</c:v>
                </c:pt>
              </c:numCache>
            </c:numRef>
          </c:val>
          <c:extLst>
            <c:ext xmlns:c16="http://schemas.microsoft.com/office/drawing/2014/chart" uri="{C3380CC4-5D6E-409C-BE32-E72D297353CC}">
              <c16:uniqueId val="{00000000-9E5B-6B46-ADC5-BBF07F75ADBA}"/>
            </c:ext>
          </c:extLst>
        </c:ser>
        <c:dLbls>
          <c:showLegendKey val="0"/>
          <c:showVal val="0"/>
          <c:showCatName val="0"/>
          <c:showSerName val="0"/>
          <c:showPercent val="0"/>
          <c:showBubbleSize val="0"/>
        </c:dLbls>
        <c:gapWidth val="150"/>
        <c:axId val="60435840"/>
        <c:axId val="60445824"/>
      </c:barChart>
      <c:catAx>
        <c:axId val="60435840"/>
        <c:scaling>
          <c:orientation val="minMax"/>
        </c:scaling>
        <c:delete val="0"/>
        <c:axPos val="b"/>
        <c:numFmt formatCode="General" sourceLinked="0"/>
        <c:majorTickMark val="out"/>
        <c:minorTickMark val="none"/>
        <c:tickLblPos val="nextTo"/>
        <c:txPr>
          <a:bodyPr/>
          <a:lstStyle/>
          <a:p>
            <a:pPr>
              <a:defRPr sz="600"/>
            </a:pPr>
            <a:endParaRPr lang="en-US"/>
          </a:p>
        </c:txPr>
        <c:crossAx val="60445824"/>
        <c:crosses val="autoZero"/>
        <c:auto val="1"/>
        <c:lblAlgn val="ctr"/>
        <c:lblOffset val="100"/>
        <c:noMultiLvlLbl val="0"/>
      </c:catAx>
      <c:valAx>
        <c:axId val="60445824"/>
        <c:scaling>
          <c:orientation val="minMax"/>
        </c:scaling>
        <c:delete val="0"/>
        <c:axPos val="l"/>
        <c:majorGridlines/>
        <c:numFmt formatCode="0%" sourceLinked="1"/>
        <c:majorTickMark val="out"/>
        <c:minorTickMark val="none"/>
        <c:tickLblPos val="nextTo"/>
        <c:txPr>
          <a:bodyPr/>
          <a:lstStyle/>
          <a:p>
            <a:pPr>
              <a:defRPr sz="600"/>
            </a:pPr>
            <a:endParaRPr lang="en-US"/>
          </a:p>
        </c:txPr>
        <c:crossAx val="60435840"/>
        <c:crosses val="autoZero"/>
        <c:crossBetween val="between"/>
      </c:valAx>
    </c:plotArea>
    <c:plotVisOnly val="1"/>
    <c:dispBlanksAs val="gap"/>
    <c:showDLblsOverMax val="0"/>
  </c:chart>
  <c:spPr>
    <a:solidFill>
      <a:srgbClr val="7030A0"/>
    </a:solidFill>
  </c:sp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1"/>
    </mc:Choice>
    <mc:Fallback>
      <c:style val="41"/>
    </mc:Fallback>
  </mc:AlternateContent>
  <c:chart>
    <c:autoTitleDeleted val="0"/>
    <c:plotArea>
      <c:layout/>
      <c:barChart>
        <c:barDir val="col"/>
        <c:grouping val="clustered"/>
        <c:varyColors val="0"/>
        <c:ser>
          <c:idx val="0"/>
          <c:order val="0"/>
          <c:invertIfNegative val="0"/>
          <c:dLbls>
            <c:spPr>
              <a:noFill/>
              <a:ln>
                <a:noFill/>
              </a:ln>
              <a:effectLst/>
            </c:spPr>
            <c:txPr>
              <a:bodyPr/>
              <a:lstStyle/>
              <a:p>
                <a:pPr>
                  <a:defRPr sz="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Sheet1!$C$251:$C$255</c:f>
              <c:strCache>
                <c:ptCount val="5"/>
                <c:pt idx="0">
                  <c:v>STRONGLY DISAGREE</c:v>
                </c:pt>
                <c:pt idx="1">
                  <c:v>DISAGREE</c:v>
                </c:pt>
                <c:pt idx="2">
                  <c:v>NEUTRAL</c:v>
                </c:pt>
                <c:pt idx="3">
                  <c:v>AGREE</c:v>
                </c:pt>
                <c:pt idx="4">
                  <c:v>STRONGLY AGREE</c:v>
                </c:pt>
              </c:strCache>
            </c:strRef>
          </c:cat>
          <c:val>
            <c:numRef>
              <c:f>Sheet1!$D$251:$D$255</c:f>
              <c:numCache>
                <c:formatCode>0%</c:formatCode>
                <c:ptCount val="5"/>
                <c:pt idx="0">
                  <c:v>1.0000000000000005E-2</c:v>
                </c:pt>
                <c:pt idx="1">
                  <c:v>0.17</c:v>
                </c:pt>
                <c:pt idx="2">
                  <c:v>0.26</c:v>
                </c:pt>
                <c:pt idx="3">
                  <c:v>0.51</c:v>
                </c:pt>
                <c:pt idx="4">
                  <c:v>0.05</c:v>
                </c:pt>
              </c:numCache>
            </c:numRef>
          </c:val>
          <c:extLst>
            <c:ext xmlns:c16="http://schemas.microsoft.com/office/drawing/2014/chart" uri="{C3380CC4-5D6E-409C-BE32-E72D297353CC}">
              <c16:uniqueId val="{00000000-554C-564D-877E-C0FB0189D61F}"/>
            </c:ext>
          </c:extLst>
        </c:ser>
        <c:dLbls>
          <c:showLegendKey val="0"/>
          <c:showVal val="0"/>
          <c:showCatName val="0"/>
          <c:showSerName val="0"/>
          <c:showPercent val="0"/>
          <c:showBubbleSize val="0"/>
        </c:dLbls>
        <c:gapWidth val="150"/>
        <c:axId val="60476032"/>
        <c:axId val="60371328"/>
      </c:barChart>
      <c:catAx>
        <c:axId val="60476032"/>
        <c:scaling>
          <c:orientation val="minMax"/>
        </c:scaling>
        <c:delete val="0"/>
        <c:axPos val="b"/>
        <c:numFmt formatCode="General" sourceLinked="0"/>
        <c:majorTickMark val="out"/>
        <c:minorTickMark val="none"/>
        <c:tickLblPos val="nextTo"/>
        <c:txPr>
          <a:bodyPr/>
          <a:lstStyle/>
          <a:p>
            <a:pPr>
              <a:defRPr sz="600"/>
            </a:pPr>
            <a:endParaRPr lang="en-US"/>
          </a:p>
        </c:txPr>
        <c:crossAx val="60371328"/>
        <c:crosses val="autoZero"/>
        <c:auto val="1"/>
        <c:lblAlgn val="ctr"/>
        <c:lblOffset val="100"/>
        <c:noMultiLvlLbl val="0"/>
      </c:catAx>
      <c:valAx>
        <c:axId val="60371328"/>
        <c:scaling>
          <c:orientation val="minMax"/>
        </c:scaling>
        <c:delete val="0"/>
        <c:axPos val="l"/>
        <c:majorGridlines/>
        <c:numFmt formatCode="0%" sourceLinked="1"/>
        <c:majorTickMark val="out"/>
        <c:minorTickMark val="none"/>
        <c:tickLblPos val="nextTo"/>
        <c:txPr>
          <a:bodyPr/>
          <a:lstStyle/>
          <a:p>
            <a:pPr>
              <a:defRPr sz="600"/>
            </a:pPr>
            <a:endParaRPr lang="en-US"/>
          </a:p>
        </c:txPr>
        <c:crossAx val="60476032"/>
        <c:crosses val="autoZero"/>
        <c:crossBetween val="between"/>
      </c:valAx>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plotArea>
      <c:layout/>
      <c:barChart>
        <c:barDir val="col"/>
        <c:grouping val="clustered"/>
        <c:varyColors val="0"/>
        <c:ser>
          <c:idx val="0"/>
          <c:order val="0"/>
          <c:spPr>
            <a:solidFill>
              <a:srgbClr val="FFC000"/>
            </a:solidFill>
          </c:spPr>
          <c:invertIfNegative val="0"/>
          <c:dLbls>
            <c:spPr>
              <a:noFill/>
              <a:ln>
                <a:noFill/>
              </a:ln>
              <a:effectLst/>
            </c:spPr>
            <c:txPr>
              <a:bodyPr/>
              <a:lstStyle/>
              <a:p>
                <a:pPr>
                  <a:defRPr sz="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Sheet1!$C$258:$C$262</c:f>
              <c:strCache>
                <c:ptCount val="5"/>
                <c:pt idx="0">
                  <c:v>STRONGLY DISAGREE</c:v>
                </c:pt>
                <c:pt idx="1">
                  <c:v>DISAGREE</c:v>
                </c:pt>
                <c:pt idx="2">
                  <c:v>NEUTRAL</c:v>
                </c:pt>
                <c:pt idx="3">
                  <c:v>AGREE</c:v>
                </c:pt>
                <c:pt idx="4">
                  <c:v>STRONGLY AGREE</c:v>
                </c:pt>
              </c:strCache>
            </c:strRef>
          </c:cat>
          <c:val>
            <c:numRef>
              <c:f>Sheet1!$D$258:$D$262</c:f>
              <c:numCache>
                <c:formatCode>0%</c:formatCode>
                <c:ptCount val="5"/>
                <c:pt idx="0">
                  <c:v>0</c:v>
                </c:pt>
                <c:pt idx="1">
                  <c:v>2.0000000000000011E-2</c:v>
                </c:pt>
                <c:pt idx="2">
                  <c:v>0.18000000000000024</c:v>
                </c:pt>
                <c:pt idx="3">
                  <c:v>0.72000000000000064</c:v>
                </c:pt>
                <c:pt idx="4">
                  <c:v>8.0000000000000043E-2</c:v>
                </c:pt>
              </c:numCache>
            </c:numRef>
          </c:val>
          <c:extLst>
            <c:ext xmlns:c16="http://schemas.microsoft.com/office/drawing/2014/chart" uri="{C3380CC4-5D6E-409C-BE32-E72D297353CC}">
              <c16:uniqueId val="{00000000-60E4-0243-AADD-38AB7C24B4A8}"/>
            </c:ext>
          </c:extLst>
        </c:ser>
        <c:dLbls>
          <c:showLegendKey val="0"/>
          <c:showVal val="0"/>
          <c:showCatName val="0"/>
          <c:showSerName val="0"/>
          <c:showPercent val="0"/>
          <c:showBubbleSize val="0"/>
        </c:dLbls>
        <c:gapWidth val="150"/>
        <c:axId val="60382592"/>
        <c:axId val="60392576"/>
      </c:barChart>
      <c:catAx>
        <c:axId val="60382592"/>
        <c:scaling>
          <c:orientation val="minMax"/>
        </c:scaling>
        <c:delete val="0"/>
        <c:axPos val="b"/>
        <c:numFmt formatCode="General" sourceLinked="0"/>
        <c:majorTickMark val="out"/>
        <c:minorTickMark val="none"/>
        <c:tickLblPos val="nextTo"/>
        <c:txPr>
          <a:bodyPr/>
          <a:lstStyle/>
          <a:p>
            <a:pPr>
              <a:defRPr sz="600"/>
            </a:pPr>
            <a:endParaRPr lang="en-US"/>
          </a:p>
        </c:txPr>
        <c:crossAx val="60392576"/>
        <c:crosses val="autoZero"/>
        <c:auto val="1"/>
        <c:lblAlgn val="ctr"/>
        <c:lblOffset val="100"/>
        <c:noMultiLvlLbl val="0"/>
      </c:catAx>
      <c:valAx>
        <c:axId val="60392576"/>
        <c:scaling>
          <c:orientation val="minMax"/>
        </c:scaling>
        <c:delete val="0"/>
        <c:axPos val="l"/>
        <c:majorGridlines/>
        <c:numFmt formatCode="0%" sourceLinked="1"/>
        <c:majorTickMark val="out"/>
        <c:minorTickMark val="none"/>
        <c:tickLblPos val="nextTo"/>
        <c:txPr>
          <a:bodyPr/>
          <a:lstStyle/>
          <a:p>
            <a:pPr>
              <a:defRPr sz="600"/>
            </a:pPr>
            <a:endParaRPr lang="en-US"/>
          </a:p>
        </c:txPr>
        <c:crossAx val="60382592"/>
        <c:crosses val="autoZero"/>
        <c:crossBetween val="between"/>
      </c:valAx>
    </c:plotArea>
    <c:plotVisOnly val="1"/>
    <c:dispBlanksAs val="gap"/>
    <c:showDLblsOverMax val="0"/>
  </c:chart>
  <c:spPr>
    <a:solidFill>
      <a:srgbClr val="FF9933"/>
    </a:solidFill>
  </c:sp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plotArea>
      <c:layout>
        <c:manualLayout>
          <c:layoutTarget val="inner"/>
          <c:xMode val="edge"/>
          <c:yMode val="edge"/>
          <c:x val="9.759497709845126E-2"/>
          <c:y val="5.1400620376998413E-2"/>
          <c:w val="0.87759492563429575"/>
          <c:h val="0.77611512102653835"/>
        </c:manualLayout>
      </c:layout>
      <c:barChart>
        <c:barDir val="col"/>
        <c:grouping val="clustered"/>
        <c:varyColors val="0"/>
        <c:ser>
          <c:idx val="0"/>
          <c:order val="0"/>
          <c:spPr>
            <a:solidFill>
              <a:srgbClr val="66FF33"/>
            </a:solidFill>
          </c:spPr>
          <c:invertIfNegative val="0"/>
          <c:dLbls>
            <c:spPr>
              <a:noFill/>
              <a:ln>
                <a:noFill/>
              </a:ln>
              <a:effectLst/>
            </c:spPr>
            <c:txPr>
              <a:bodyPr/>
              <a:lstStyle/>
              <a:p>
                <a:pPr>
                  <a:defRPr sz="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Sheet1!$C$266:$C$270</c:f>
              <c:strCache>
                <c:ptCount val="5"/>
                <c:pt idx="0">
                  <c:v>STRONGLY DISAGREE</c:v>
                </c:pt>
                <c:pt idx="1">
                  <c:v>DISAGREE</c:v>
                </c:pt>
                <c:pt idx="2">
                  <c:v>NEUTRAL</c:v>
                </c:pt>
                <c:pt idx="3">
                  <c:v>AGREE</c:v>
                </c:pt>
                <c:pt idx="4">
                  <c:v>STRONGLY AGREE</c:v>
                </c:pt>
              </c:strCache>
            </c:strRef>
          </c:cat>
          <c:val>
            <c:numRef>
              <c:f>Sheet1!$D$266:$D$270</c:f>
              <c:numCache>
                <c:formatCode>0%</c:formatCode>
                <c:ptCount val="5"/>
                <c:pt idx="0">
                  <c:v>1.0000000000000005E-2</c:v>
                </c:pt>
                <c:pt idx="1">
                  <c:v>1.0000000000000005E-2</c:v>
                </c:pt>
                <c:pt idx="2">
                  <c:v>8.0000000000000043E-2</c:v>
                </c:pt>
                <c:pt idx="3">
                  <c:v>0.76000000000000445</c:v>
                </c:pt>
                <c:pt idx="4">
                  <c:v>0.15000000000000024</c:v>
                </c:pt>
              </c:numCache>
            </c:numRef>
          </c:val>
          <c:extLst>
            <c:ext xmlns:c16="http://schemas.microsoft.com/office/drawing/2014/chart" uri="{C3380CC4-5D6E-409C-BE32-E72D297353CC}">
              <c16:uniqueId val="{00000000-ACEC-3A42-A89C-C282EC2082C5}"/>
            </c:ext>
          </c:extLst>
        </c:ser>
        <c:dLbls>
          <c:showLegendKey val="0"/>
          <c:showVal val="0"/>
          <c:showCatName val="0"/>
          <c:showSerName val="0"/>
          <c:showPercent val="0"/>
          <c:showBubbleSize val="0"/>
        </c:dLbls>
        <c:gapWidth val="150"/>
        <c:axId val="60490112"/>
        <c:axId val="60491648"/>
      </c:barChart>
      <c:catAx>
        <c:axId val="60490112"/>
        <c:scaling>
          <c:orientation val="minMax"/>
        </c:scaling>
        <c:delete val="0"/>
        <c:axPos val="b"/>
        <c:numFmt formatCode="General" sourceLinked="0"/>
        <c:majorTickMark val="out"/>
        <c:minorTickMark val="none"/>
        <c:tickLblPos val="nextTo"/>
        <c:txPr>
          <a:bodyPr/>
          <a:lstStyle/>
          <a:p>
            <a:pPr>
              <a:defRPr sz="600"/>
            </a:pPr>
            <a:endParaRPr lang="en-US"/>
          </a:p>
        </c:txPr>
        <c:crossAx val="60491648"/>
        <c:crosses val="autoZero"/>
        <c:auto val="1"/>
        <c:lblAlgn val="ctr"/>
        <c:lblOffset val="100"/>
        <c:noMultiLvlLbl val="0"/>
      </c:catAx>
      <c:valAx>
        <c:axId val="60491648"/>
        <c:scaling>
          <c:orientation val="minMax"/>
        </c:scaling>
        <c:delete val="0"/>
        <c:axPos val="l"/>
        <c:majorGridlines/>
        <c:numFmt formatCode="0%" sourceLinked="1"/>
        <c:majorTickMark val="out"/>
        <c:minorTickMark val="none"/>
        <c:tickLblPos val="nextTo"/>
        <c:txPr>
          <a:bodyPr/>
          <a:lstStyle/>
          <a:p>
            <a:pPr>
              <a:defRPr sz="600"/>
            </a:pPr>
            <a:endParaRPr lang="en-US"/>
          </a:p>
        </c:txPr>
        <c:crossAx val="60490112"/>
        <c:crosses val="autoZero"/>
        <c:crossBetween val="between"/>
      </c:valAx>
    </c:plotArea>
    <c:plotVisOnly val="1"/>
    <c:dispBlanksAs val="gap"/>
    <c:showDLblsOverMax val="0"/>
  </c:chart>
  <c:spPr>
    <a:solidFill>
      <a:srgbClr val="00B050"/>
    </a:solidFill>
  </c:sp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plotArea>
      <c:layout/>
      <c:barChart>
        <c:barDir val="col"/>
        <c:grouping val="clustered"/>
        <c:varyColors val="0"/>
        <c:ser>
          <c:idx val="0"/>
          <c:order val="0"/>
          <c:spPr>
            <a:solidFill>
              <a:srgbClr val="FF3399"/>
            </a:solidFill>
          </c:spPr>
          <c:invertIfNegative val="0"/>
          <c:dLbls>
            <c:spPr>
              <a:noFill/>
              <a:ln>
                <a:noFill/>
              </a:ln>
              <a:effectLst/>
            </c:spPr>
            <c:txPr>
              <a:bodyPr/>
              <a:lstStyle/>
              <a:p>
                <a:pPr>
                  <a:defRPr sz="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Sheet1!$C$274:$C$278</c:f>
              <c:strCache>
                <c:ptCount val="5"/>
                <c:pt idx="0">
                  <c:v>STRONGLY DISAGREE</c:v>
                </c:pt>
                <c:pt idx="1">
                  <c:v>DISAGREE</c:v>
                </c:pt>
                <c:pt idx="2">
                  <c:v>NEUTRAL</c:v>
                </c:pt>
                <c:pt idx="3">
                  <c:v>AGREE</c:v>
                </c:pt>
                <c:pt idx="4">
                  <c:v>STRONGLY AGREE</c:v>
                </c:pt>
              </c:strCache>
            </c:strRef>
          </c:cat>
          <c:val>
            <c:numRef>
              <c:f>Sheet1!$D$274:$D$278</c:f>
              <c:numCache>
                <c:formatCode>0%</c:formatCode>
                <c:ptCount val="5"/>
                <c:pt idx="0">
                  <c:v>0</c:v>
                </c:pt>
                <c:pt idx="1">
                  <c:v>0</c:v>
                </c:pt>
                <c:pt idx="2">
                  <c:v>3.0000000000000002E-2</c:v>
                </c:pt>
                <c:pt idx="3">
                  <c:v>0.45</c:v>
                </c:pt>
                <c:pt idx="4">
                  <c:v>0.52</c:v>
                </c:pt>
              </c:numCache>
            </c:numRef>
          </c:val>
          <c:extLst>
            <c:ext xmlns:c16="http://schemas.microsoft.com/office/drawing/2014/chart" uri="{C3380CC4-5D6E-409C-BE32-E72D297353CC}">
              <c16:uniqueId val="{00000000-FADE-4D4B-8CFC-6FDCFAEF41E7}"/>
            </c:ext>
          </c:extLst>
        </c:ser>
        <c:dLbls>
          <c:showLegendKey val="0"/>
          <c:showVal val="0"/>
          <c:showCatName val="0"/>
          <c:showSerName val="0"/>
          <c:showPercent val="0"/>
          <c:showBubbleSize val="0"/>
        </c:dLbls>
        <c:gapWidth val="150"/>
        <c:axId val="60549376"/>
        <c:axId val="60817408"/>
      </c:barChart>
      <c:catAx>
        <c:axId val="60549376"/>
        <c:scaling>
          <c:orientation val="minMax"/>
        </c:scaling>
        <c:delete val="0"/>
        <c:axPos val="b"/>
        <c:numFmt formatCode="General" sourceLinked="0"/>
        <c:majorTickMark val="out"/>
        <c:minorTickMark val="none"/>
        <c:tickLblPos val="nextTo"/>
        <c:txPr>
          <a:bodyPr/>
          <a:lstStyle/>
          <a:p>
            <a:pPr>
              <a:defRPr sz="600"/>
            </a:pPr>
            <a:endParaRPr lang="en-US"/>
          </a:p>
        </c:txPr>
        <c:crossAx val="60817408"/>
        <c:crosses val="autoZero"/>
        <c:auto val="1"/>
        <c:lblAlgn val="ctr"/>
        <c:lblOffset val="100"/>
        <c:noMultiLvlLbl val="0"/>
      </c:catAx>
      <c:valAx>
        <c:axId val="60817408"/>
        <c:scaling>
          <c:orientation val="minMax"/>
        </c:scaling>
        <c:delete val="0"/>
        <c:axPos val="l"/>
        <c:majorGridlines/>
        <c:numFmt formatCode="0%" sourceLinked="1"/>
        <c:majorTickMark val="out"/>
        <c:minorTickMark val="none"/>
        <c:tickLblPos val="nextTo"/>
        <c:txPr>
          <a:bodyPr/>
          <a:lstStyle/>
          <a:p>
            <a:pPr>
              <a:defRPr sz="600"/>
            </a:pPr>
            <a:endParaRPr lang="en-US"/>
          </a:p>
        </c:txPr>
        <c:crossAx val="60549376"/>
        <c:crosses val="autoZero"/>
        <c:crossBetween val="between"/>
      </c:valAx>
    </c:plotArea>
    <c:plotVisOnly val="1"/>
    <c:dispBlanksAs val="gap"/>
    <c:showDLblsOverMax val="0"/>
  </c:chart>
  <c:spPr>
    <a:solidFill>
      <a:srgbClr val="FF0066"/>
    </a:solidFill>
  </c:sp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3"/>
    </mc:Choice>
    <mc:Fallback>
      <c:style val="43"/>
    </mc:Fallback>
  </mc:AlternateContent>
  <c:chart>
    <c:autoTitleDeleted val="0"/>
    <c:plotArea>
      <c:layout/>
      <c:barChart>
        <c:barDir val="col"/>
        <c:grouping val="clustered"/>
        <c:varyColors val="0"/>
        <c:ser>
          <c:idx val="0"/>
          <c:order val="0"/>
          <c:spPr>
            <a:solidFill>
              <a:srgbClr val="993366"/>
            </a:solidFill>
          </c:spPr>
          <c:invertIfNegative val="0"/>
          <c:dLbls>
            <c:spPr>
              <a:noFill/>
              <a:ln>
                <a:noFill/>
              </a:ln>
              <a:effectLst/>
            </c:spPr>
            <c:txPr>
              <a:bodyPr/>
              <a:lstStyle/>
              <a:p>
                <a:pPr>
                  <a:defRPr sz="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Sheet1!$C$282:$C$286</c:f>
              <c:strCache>
                <c:ptCount val="5"/>
                <c:pt idx="0">
                  <c:v>STRONGLY DISAGREE</c:v>
                </c:pt>
                <c:pt idx="1">
                  <c:v>DISAGREE</c:v>
                </c:pt>
                <c:pt idx="2">
                  <c:v>NEUTRAL</c:v>
                </c:pt>
                <c:pt idx="3">
                  <c:v>AGREE</c:v>
                </c:pt>
                <c:pt idx="4">
                  <c:v>STRONGLY AGREE</c:v>
                </c:pt>
              </c:strCache>
            </c:strRef>
          </c:cat>
          <c:val>
            <c:numRef>
              <c:f>Sheet1!$D$282:$D$286</c:f>
              <c:numCache>
                <c:formatCode>0%</c:formatCode>
                <c:ptCount val="5"/>
                <c:pt idx="0">
                  <c:v>3.0000000000000002E-2</c:v>
                </c:pt>
                <c:pt idx="1">
                  <c:v>0.15000000000000024</c:v>
                </c:pt>
                <c:pt idx="2">
                  <c:v>0.44</c:v>
                </c:pt>
                <c:pt idx="3">
                  <c:v>0.30000000000000032</c:v>
                </c:pt>
                <c:pt idx="4">
                  <c:v>8.0000000000000043E-2</c:v>
                </c:pt>
              </c:numCache>
            </c:numRef>
          </c:val>
          <c:extLst>
            <c:ext xmlns:c16="http://schemas.microsoft.com/office/drawing/2014/chart" uri="{C3380CC4-5D6E-409C-BE32-E72D297353CC}">
              <c16:uniqueId val="{00000000-96F6-AB4A-98D9-1ECE0FA2DEE6}"/>
            </c:ext>
          </c:extLst>
        </c:ser>
        <c:dLbls>
          <c:showLegendKey val="0"/>
          <c:showVal val="0"/>
          <c:showCatName val="0"/>
          <c:showSerName val="0"/>
          <c:showPercent val="0"/>
          <c:showBubbleSize val="0"/>
        </c:dLbls>
        <c:gapWidth val="150"/>
        <c:axId val="60845056"/>
        <c:axId val="60855040"/>
      </c:barChart>
      <c:catAx>
        <c:axId val="60845056"/>
        <c:scaling>
          <c:orientation val="minMax"/>
        </c:scaling>
        <c:delete val="0"/>
        <c:axPos val="b"/>
        <c:numFmt formatCode="General" sourceLinked="0"/>
        <c:majorTickMark val="out"/>
        <c:minorTickMark val="none"/>
        <c:tickLblPos val="nextTo"/>
        <c:txPr>
          <a:bodyPr/>
          <a:lstStyle/>
          <a:p>
            <a:pPr>
              <a:defRPr sz="600"/>
            </a:pPr>
            <a:endParaRPr lang="en-US"/>
          </a:p>
        </c:txPr>
        <c:crossAx val="60855040"/>
        <c:crosses val="autoZero"/>
        <c:auto val="1"/>
        <c:lblAlgn val="ctr"/>
        <c:lblOffset val="100"/>
        <c:noMultiLvlLbl val="0"/>
      </c:catAx>
      <c:valAx>
        <c:axId val="60855040"/>
        <c:scaling>
          <c:orientation val="minMax"/>
        </c:scaling>
        <c:delete val="0"/>
        <c:axPos val="l"/>
        <c:majorGridlines/>
        <c:numFmt formatCode="0%" sourceLinked="1"/>
        <c:majorTickMark val="out"/>
        <c:minorTickMark val="none"/>
        <c:tickLblPos val="nextTo"/>
        <c:txPr>
          <a:bodyPr/>
          <a:lstStyle/>
          <a:p>
            <a:pPr>
              <a:defRPr sz="600"/>
            </a:pPr>
            <a:endParaRPr lang="en-US"/>
          </a:p>
        </c:txPr>
        <c:crossAx val="60845056"/>
        <c:crosses val="autoZero"/>
        <c:crossBetween val="between"/>
      </c:valAx>
    </c:plotArea>
    <c:plotVisOnly val="1"/>
    <c:dispBlanksAs val="gap"/>
    <c:showDLblsOverMax val="0"/>
  </c:chart>
  <c:spPr>
    <a:solidFill>
      <a:srgbClr val="7030A0"/>
    </a:solidFill>
  </c:sp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plotArea>
      <c:layout/>
      <c:barChart>
        <c:barDir val="col"/>
        <c:grouping val="clustered"/>
        <c:varyColors val="0"/>
        <c:ser>
          <c:idx val="0"/>
          <c:order val="0"/>
          <c:spPr>
            <a:solidFill>
              <a:srgbClr val="000066"/>
            </a:solidFill>
          </c:spPr>
          <c:invertIfNegative val="0"/>
          <c:dLbls>
            <c:spPr>
              <a:noFill/>
              <a:ln>
                <a:noFill/>
              </a:ln>
              <a:effectLst/>
            </c:spPr>
            <c:txPr>
              <a:bodyPr/>
              <a:lstStyle/>
              <a:p>
                <a:pPr>
                  <a:defRPr sz="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Sheet1!$C$291:$C$295</c:f>
              <c:strCache>
                <c:ptCount val="5"/>
                <c:pt idx="0">
                  <c:v>STRONGLY DISAGREE</c:v>
                </c:pt>
                <c:pt idx="1">
                  <c:v>DISAGREE</c:v>
                </c:pt>
                <c:pt idx="2">
                  <c:v>NEUTRAL</c:v>
                </c:pt>
                <c:pt idx="3">
                  <c:v>AGREE</c:v>
                </c:pt>
                <c:pt idx="4">
                  <c:v>STRONGLY AGREE</c:v>
                </c:pt>
              </c:strCache>
            </c:strRef>
          </c:cat>
          <c:val>
            <c:numRef>
              <c:f>Sheet1!$D$291:$D$295</c:f>
              <c:numCache>
                <c:formatCode>0%</c:formatCode>
                <c:ptCount val="5"/>
                <c:pt idx="0">
                  <c:v>0</c:v>
                </c:pt>
                <c:pt idx="1">
                  <c:v>1.0000000000000005E-2</c:v>
                </c:pt>
                <c:pt idx="2">
                  <c:v>2.0000000000000011E-2</c:v>
                </c:pt>
                <c:pt idx="3">
                  <c:v>0.42000000000000032</c:v>
                </c:pt>
                <c:pt idx="4">
                  <c:v>0.54</c:v>
                </c:pt>
              </c:numCache>
            </c:numRef>
          </c:val>
          <c:extLst>
            <c:ext xmlns:c16="http://schemas.microsoft.com/office/drawing/2014/chart" uri="{C3380CC4-5D6E-409C-BE32-E72D297353CC}">
              <c16:uniqueId val="{00000000-7E7C-EB41-B1DB-B2CAB790C4EA}"/>
            </c:ext>
          </c:extLst>
        </c:ser>
        <c:dLbls>
          <c:showLegendKey val="0"/>
          <c:showVal val="0"/>
          <c:showCatName val="0"/>
          <c:showSerName val="0"/>
          <c:showPercent val="0"/>
          <c:showBubbleSize val="0"/>
        </c:dLbls>
        <c:gapWidth val="150"/>
        <c:axId val="60874752"/>
        <c:axId val="60876288"/>
      </c:barChart>
      <c:catAx>
        <c:axId val="60874752"/>
        <c:scaling>
          <c:orientation val="minMax"/>
        </c:scaling>
        <c:delete val="0"/>
        <c:axPos val="b"/>
        <c:numFmt formatCode="General" sourceLinked="0"/>
        <c:majorTickMark val="out"/>
        <c:minorTickMark val="none"/>
        <c:tickLblPos val="nextTo"/>
        <c:txPr>
          <a:bodyPr/>
          <a:lstStyle/>
          <a:p>
            <a:pPr>
              <a:defRPr sz="600"/>
            </a:pPr>
            <a:endParaRPr lang="en-US"/>
          </a:p>
        </c:txPr>
        <c:crossAx val="60876288"/>
        <c:crosses val="autoZero"/>
        <c:auto val="1"/>
        <c:lblAlgn val="ctr"/>
        <c:lblOffset val="100"/>
        <c:noMultiLvlLbl val="0"/>
      </c:catAx>
      <c:valAx>
        <c:axId val="60876288"/>
        <c:scaling>
          <c:orientation val="minMax"/>
        </c:scaling>
        <c:delete val="0"/>
        <c:axPos val="l"/>
        <c:majorGridlines/>
        <c:numFmt formatCode="0%" sourceLinked="1"/>
        <c:majorTickMark val="out"/>
        <c:minorTickMark val="none"/>
        <c:tickLblPos val="nextTo"/>
        <c:txPr>
          <a:bodyPr/>
          <a:lstStyle/>
          <a:p>
            <a:pPr>
              <a:defRPr sz="600"/>
            </a:pPr>
            <a:endParaRPr lang="en-US"/>
          </a:p>
        </c:txPr>
        <c:crossAx val="60874752"/>
        <c:crosses val="autoZero"/>
        <c:crossBetween val="between"/>
      </c:valAx>
    </c:plotArea>
    <c:plotVisOnly val="1"/>
    <c:dispBlanksAs val="gap"/>
    <c:showDLblsOverMax val="0"/>
  </c:chart>
  <c:spPr>
    <a:solidFill>
      <a:srgbClr val="002060"/>
    </a:solidFill>
  </c:sp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6"/>
    </mc:Choice>
    <mc:Fallback>
      <c:style val="46"/>
    </mc:Fallback>
  </mc:AlternateContent>
  <c:chart>
    <c:autoTitleDeleted val="0"/>
    <c:plotArea>
      <c:layout/>
      <c:barChart>
        <c:barDir val="col"/>
        <c:grouping val="clustered"/>
        <c:varyColors val="0"/>
        <c:ser>
          <c:idx val="0"/>
          <c:order val="0"/>
          <c:spPr>
            <a:solidFill>
              <a:schemeClr val="accent6">
                <a:lumMod val="60000"/>
                <a:lumOff val="40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Sheet1!$C$299:$C$303</c:f>
              <c:strCache>
                <c:ptCount val="5"/>
                <c:pt idx="0">
                  <c:v>STRONGLY DISAGREE</c:v>
                </c:pt>
                <c:pt idx="1">
                  <c:v>DISAGREE</c:v>
                </c:pt>
                <c:pt idx="2">
                  <c:v>NEUTRAL</c:v>
                </c:pt>
                <c:pt idx="3">
                  <c:v>AGREE</c:v>
                </c:pt>
                <c:pt idx="4">
                  <c:v>STRONGLY AGREE</c:v>
                </c:pt>
              </c:strCache>
            </c:strRef>
          </c:cat>
          <c:val>
            <c:numRef>
              <c:f>Sheet1!$D$299:$D$303</c:f>
              <c:numCache>
                <c:formatCode>0%</c:formatCode>
                <c:ptCount val="5"/>
                <c:pt idx="0">
                  <c:v>0</c:v>
                </c:pt>
                <c:pt idx="1">
                  <c:v>1.0000000000000005E-2</c:v>
                </c:pt>
                <c:pt idx="2">
                  <c:v>0.15000000000000024</c:v>
                </c:pt>
                <c:pt idx="3">
                  <c:v>0.63000000000000445</c:v>
                </c:pt>
                <c:pt idx="4">
                  <c:v>0.21000000000000021</c:v>
                </c:pt>
              </c:numCache>
            </c:numRef>
          </c:val>
          <c:extLst>
            <c:ext xmlns:c16="http://schemas.microsoft.com/office/drawing/2014/chart" uri="{C3380CC4-5D6E-409C-BE32-E72D297353CC}">
              <c16:uniqueId val="{00000000-E147-A541-85D5-1B152AEAE7B5}"/>
            </c:ext>
          </c:extLst>
        </c:ser>
        <c:dLbls>
          <c:showLegendKey val="0"/>
          <c:showVal val="0"/>
          <c:showCatName val="0"/>
          <c:showSerName val="0"/>
          <c:showPercent val="0"/>
          <c:showBubbleSize val="0"/>
        </c:dLbls>
        <c:gapWidth val="150"/>
        <c:axId val="60954496"/>
        <c:axId val="60956032"/>
      </c:barChart>
      <c:catAx>
        <c:axId val="60954496"/>
        <c:scaling>
          <c:orientation val="minMax"/>
        </c:scaling>
        <c:delete val="0"/>
        <c:axPos val="b"/>
        <c:numFmt formatCode="General" sourceLinked="0"/>
        <c:majorTickMark val="out"/>
        <c:minorTickMark val="none"/>
        <c:tickLblPos val="nextTo"/>
        <c:txPr>
          <a:bodyPr/>
          <a:lstStyle/>
          <a:p>
            <a:pPr>
              <a:defRPr sz="800"/>
            </a:pPr>
            <a:endParaRPr lang="en-US"/>
          </a:p>
        </c:txPr>
        <c:crossAx val="60956032"/>
        <c:crosses val="autoZero"/>
        <c:auto val="1"/>
        <c:lblAlgn val="ctr"/>
        <c:lblOffset val="100"/>
        <c:noMultiLvlLbl val="0"/>
      </c:catAx>
      <c:valAx>
        <c:axId val="60956032"/>
        <c:scaling>
          <c:orientation val="minMax"/>
        </c:scaling>
        <c:delete val="0"/>
        <c:axPos val="l"/>
        <c:majorGridlines/>
        <c:numFmt formatCode="0%" sourceLinked="1"/>
        <c:majorTickMark val="out"/>
        <c:minorTickMark val="none"/>
        <c:tickLblPos val="nextTo"/>
        <c:crossAx val="60954496"/>
        <c:crosses val="autoZero"/>
        <c:crossBetween val="between"/>
      </c:valAx>
    </c:plotArea>
    <c:plotVisOnly val="1"/>
    <c:dispBlanksAs val="gap"/>
    <c:showDLblsOverMax val="0"/>
  </c:chart>
  <c:spPr>
    <a:solidFill>
      <a:schemeClr val="accent6">
        <a:lumMod val="75000"/>
      </a:schemeClr>
    </a:solidFill>
  </c:sp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plotArea>
      <c:layout/>
      <c:barChart>
        <c:barDir val="col"/>
        <c:grouping val="clustered"/>
        <c:varyColors val="0"/>
        <c:ser>
          <c:idx val="0"/>
          <c:order val="0"/>
          <c:spPr>
            <a:solidFill>
              <a:srgbClr val="00FFFF"/>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Sheet1!$C$309:$C$313</c:f>
              <c:strCache>
                <c:ptCount val="5"/>
                <c:pt idx="0">
                  <c:v>STRONGLY DISAGREE</c:v>
                </c:pt>
                <c:pt idx="1">
                  <c:v>DISAGREE</c:v>
                </c:pt>
                <c:pt idx="2">
                  <c:v>NEUTRAL</c:v>
                </c:pt>
                <c:pt idx="3">
                  <c:v>AGREE</c:v>
                </c:pt>
                <c:pt idx="4">
                  <c:v>STRONGLY AGREE</c:v>
                </c:pt>
              </c:strCache>
            </c:strRef>
          </c:cat>
          <c:val>
            <c:numRef>
              <c:f>Sheet1!$D$309:$D$313</c:f>
              <c:numCache>
                <c:formatCode>0%</c:formatCode>
                <c:ptCount val="5"/>
                <c:pt idx="0">
                  <c:v>1.0000000000000005E-2</c:v>
                </c:pt>
                <c:pt idx="1">
                  <c:v>0.05</c:v>
                </c:pt>
                <c:pt idx="2">
                  <c:v>0.38000000000000222</c:v>
                </c:pt>
                <c:pt idx="3">
                  <c:v>0.46</c:v>
                </c:pt>
                <c:pt idx="4">
                  <c:v>0.1</c:v>
                </c:pt>
              </c:numCache>
            </c:numRef>
          </c:val>
          <c:extLst>
            <c:ext xmlns:c16="http://schemas.microsoft.com/office/drawing/2014/chart" uri="{C3380CC4-5D6E-409C-BE32-E72D297353CC}">
              <c16:uniqueId val="{00000000-E262-B546-9A7A-5D5CC7C67865}"/>
            </c:ext>
          </c:extLst>
        </c:ser>
        <c:dLbls>
          <c:showLegendKey val="0"/>
          <c:showVal val="0"/>
          <c:showCatName val="0"/>
          <c:showSerName val="0"/>
          <c:showPercent val="0"/>
          <c:showBubbleSize val="0"/>
        </c:dLbls>
        <c:gapWidth val="150"/>
        <c:axId val="60983936"/>
        <c:axId val="60998016"/>
      </c:barChart>
      <c:catAx>
        <c:axId val="60983936"/>
        <c:scaling>
          <c:orientation val="minMax"/>
        </c:scaling>
        <c:delete val="0"/>
        <c:axPos val="b"/>
        <c:numFmt formatCode="General" sourceLinked="0"/>
        <c:majorTickMark val="out"/>
        <c:minorTickMark val="none"/>
        <c:tickLblPos val="nextTo"/>
        <c:crossAx val="60998016"/>
        <c:crosses val="autoZero"/>
        <c:auto val="1"/>
        <c:lblAlgn val="ctr"/>
        <c:lblOffset val="100"/>
        <c:noMultiLvlLbl val="0"/>
      </c:catAx>
      <c:valAx>
        <c:axId val="60998016"/>
        <c:scaling>
          <c:orientation val="minMax"/>
        </c:scaling>
        <c:delete val="0"/>
        <c:axPos val="l"/>
        <c:majorGridlines/>
        <c:numFmt formatCode="0%" sourceLinked="1"/>
        <c:majorTickMark val="out"/>
        <c:minorTickMark val="none"/>
        <c:tickLblPos val="nextTo"/>
        <c:crossAx val="60983936"/>
        <c:crosses val="autoZero"/>
        <c:crossBetween val="between"/>
      </c:valAx>
    </c:plotArea>
    <c:plotVisOnly val="1"/>
    <c:dispBlanksAs val="gap"/>
    <c:showDLblsOverMax val="0"/>
  </c:chart>
  <c:spPr>
    <a:solidFill>
      <a:srgbClr val="00B0F0"/>
    </a:solidFill>
  </c:spPr>
  <c:txPr>
    <a:bodyPr/>
    <a:lstStyle/>
    <a:p>
      <a:pPr>
        <a:defRPr sz="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a:t>FEBRUARY</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'Changes in Diet'!$I$7</c:f>
              <c:strCache>
                <c:ptCount val="1"/>
                <c:pt idx="0">
                  <c:v>TOTAL ORDERS ON TREATWELL</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'Changes in Diet'!$H$8:$H$36</c:f>
              <c:strCache>
                <c:ptCount val="29"/>
                <c:pt idx="1">
                  <c:v>1/2/2023</c:v>
                </c:pt>
                <c:pt idx="2">
                  <c:v>2/2/2023</c:v>
                </c:pt>
                <c:pt idx="3">
                  <c:v>3/2/2023</c:v>
                </c:pt>
                <c:pt idx="4">
                  <c:v>4/2/2023</c:v>
                </c:pt>
                <c:pt idx="5">
                  <c:v>5/2/2023</c:v>
                </c:pt>
                <c:pt idx="6">
                  <c:v>6/2/2023</c:v>
                </c:pt>
                <c:pt idx="7">
                  <c:v>7/2/2023</c:v>
                </c:pt>
                <c:pt idx="8">
                  <c:v>8/2/2023</c:v>
                </c:pt>
                <c:pt idx="9">
                  <c:v>9/2/2023</c:v>
                </c:pt>
                <c:pt idx="10">
                  <c:v>10/2/2023</c:v>
                </c:pt>
                <c:pt idx="11">
                  <c:v>11/2/2023</c:v>
                </c:pt>
                <c:pt idx="12">
                  <c:v>12/2/2023</c:v>
                </c:pt>
                <c:pt idx="13">
                  <c:v>13/2/2023</c:v>
                </c:pt>
                <c:pt idx="14">
                  <c:v>14/2/2023</c:v>
                </c:pt>
                <c:pt idx="15">
                  <c:v>15/2/2023</c:v>
                </c:pt>
                <c:pt idx="16">
                  <c:v>16/2/2023</c:v>
                </c:pt>
                <c:pt idx="17">
                  <c:v>17/2/2023</c:v>
                </c:pt>
                <c:pt idx="18">
                  <c:v>18/2/2023</c:v>
                </c:pt>
                <c:pt idx="19">
                  <c:v>19/2/2023</c:v>
                </c:pt>
                <c:pt idx="20">
                  <c:v>20/2/2023</c:v>
                </c:pt>
                <c:pt idx="21">
                  <c:v>21/2/2023</c:v>
                </c:pt>
                <c:pt idx="22">
                  <c:v>22/2/2023</c:v>
                </c:pt>
                <c:pt idx="23">
                  <c:v>23/2/2023</c:v>
                </c:pt>
                <c:pt idx="24">
                  <c:v>24/2/2023</c:v>
                </c:pt>
                <c:pt idx="25">
                  <c:v>25/2/2023</c:v>
                </c:pt>
                <c:pt idx="26">
                  <c:v>26/2/2023</c:v>
                </c:pt>
                <c:pt idx="27">
                  <c:v>27/2/2023</c:v>
                </c:pt>
                <c:pt idx="28">
                  <c:v>28/2/2023</c:v>
                </c:pt>
              </c:strCache>
            </c:strRef>
          </c:cat>
          <c:val>
            <c:numRef>
              <c:f>'Changes in Diet'!$I$8:$I$36</c:f>
              <c:numCache>
                <c:formatCode>General</c:formatCode>
                <c:ptCount val="29"/>
                <c:pt idx="1">
                  <c:v>120</c:v>
                </c:pt>
                <c:pt idx="2">
                  <c:v>126</c:v>
                </c:pt>
                <c:pt idx="3">
                  <c:v>134</c:v>
                </c:pt>
                <c:pt idx="4">
                  <c:v>92</c:v>
                </c:pt>
                <c:pt idx="5">
                  <c:v>72</c:v>
                </c:pt>
                <c:pt idx="6">
                  <c:v>114</c:v>
                </c:pt>
                <c:pt idx="7">
                  <c:v>116</c:v>
                </c:pt>
                <c:pt idx="8">
                  <c:v>126</c:v>
                </c:pt>
                <c:pt idx="9">
                  <c:v>83</c:v>
                </c:pt>
                <c:pt idx="10">
                  <c:v>104</c:v>
                </c:pt>
                <c:pt idx="11">
                  <c:v>83</c:v>
                </c:pt>
                <c:pt idx="12">
                  <c:v>91</c:v>
                </c:pt>
                <c:pt idx="13">
                  <c:v>115</c:v>
                </c:pt>
                <c:pt idx="14">
                  <c:v>122</c:v>
                </c:pt>
                <c:pt idx="15">
                  <c:v>103</c:v>
                </c:pt>
                <c:pt idx="16">
                  <c:v>93</c:v>
                </c:pt>
                <c:pt idx="17">
                  <c:v>95</c:v>
                </c:pt>
                <c:pt idx="18">
                  <c:v>68</c:v>
                </c:pt>
                <c:pt idx="19">
                  <c:v>49</c:v>
                </c:pt>
                <c:pt idx="20">
                  <c:v>87</c:v>
                </c:pt>
                <c:pt idx="21">
                  <c:v>94</c:v>
                </c:pt>
                <c:pt idx="22">
                  <c:v>92</c:v>
                </c:pt>
                <c:pt idx="23">
                  <c:v>85</c:v>
                </c:pt>
                <c:pt idx="24">
                  <c:v>104</c:v>
                </c:pt>
                <c:pt idx="25">
                  <c:v>77</c:v>
                </c:pt>
                <c:pt idx="26">
                  <c:v>40</c:v>
                </c:pt>
                <c:pt idx="27">
                  <c:v>84</c:v>
                </c:pt>
                <c:pt idx="28">
                  <c:v>100</c:v>
                </c:pt>
              </c:numCache>
            </c:numRef>
          </c:val>
          <c:extLst>
            <c:ext xmlns:c16="http://schemas.microsoft.com/office/drawing/2014/chart" uri="{C3380CC4-5D6E-409C-BE32-E72D297353CC}">
              <c16:uniqueId val="{00000000-7F61-430D-8B9B-BF086EDDCEF2}"/>
            </c:ext>
          </c:extLst>
        </c:ser>
        <c:ser>
          <c:idx val="1"/>
          <c:order val="1"/>
          <c:tx>
            <c:strRef>
              <c:f>'Changes in Diet'!$J$7</c:f>
              <c:strCache>
                <c:ptCount val="1"/>
                <c:pt idx="0">
                  <c:v>CHANGES IN DIET</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'Changes in Diet'!$H$8:$H$36</c:f>
              <c:strCache>
                <c:ptCount val="29"/>
                <c:pt idx="1">
                  <c:v>1/2/2023</c:v>
                </c:pt>
                <c:pt idx="2">
                  <c:v>2/2/2023</c:v>
                </c:pt>
                <c:pt idx="3">
                  <c:v>3/2/2023</c:v>
                </c:pt>
                <c:pt idx="4">
                  <c:v>4/2/2023</c:v>
                </c:pt>
                <c:pt idx="5">
                  <c:v>5/2/2023</c:v>
                </c:pt>
                <c:pt idx="6">
                  <c:v>6/2/2023</c:v>
                </c:pt>
                <c:pt idx="7">
                  <c:v>7/2/2023</c:v>
                </c:pt>
                <c:pt idx="8">
                  <c:v>8/2/2023</c:v>
                </c:pt>
                <c:pt idx="9">
                  <c:v>9/2/2023</c:v>
                </c:pt>
                <c:pt idx="10">
                  <c:v>10/2/2023</c:v>
                </c:pt>
                <c:pt idx="11">
                  <c:v>11/2/2023</c:v>
                </c:pt>
                <c:pt idx="12">
                  <c:v>12/2/2023</c:v>
                </c:pt>
                <c:pt idx="13">
                  <c:v>13/2/2023</c:v>
                </c:pt>
                <c:pt idx="14">
                  <c:v>14/2/2023</c:v>
                </c:pt>
                <c:pt idx="15">
                  <c:v>15/2/2023</c:v>
                </c:pt>
                <c:pt idx="16">
                  <c:v>16/2/2023</c:v>
                </c:pt>
                <c:pt idx="17">
                  <c:v>17/2/2023</c:v>
                </c:pt>
                <c:pt idx="18">
                  <c:v>18/2/2023</c:v>
                </c:pt>
                <c:pt idx="19">
                  <c:v>19/2/2023</c:v>
                </c:pt>
                <c:pt idx="20">
                  <c:v>20/2/2023</c:v>
                </c:pt>
                <c:pt idx="21">
                  <c:v>21/2/2023</c:v>
                </c:pt>
                <c:pt idx="22">
                  <c:v>22/2/2023</c:v>
                </c:pt>
                <c:pt idx="23">
                  <c:v>23/2/2023</c:v>
                </c:pt>
                <c:pt idx="24">
                  <c:v>24/2/2023</c:v>
                </c:pt>
                <c:pt idx="25">
                  <c:v>25/2/2023</c:v>
                </c:pt>
                <c:pt idx="26">
                  <c:v>26/2/2023</c:v>
                </c:pt>
                <c:pt idx="27">
                  <c:v>27/2/2023</c:v>
                </c:pt>
                <c:pt idx="28">
                  <c:v>28/2/2023</c:v>
                </c:pt>
              </c:strCache>
            </c:strRef>
          </c:cat>
          <c:val>
            <c:numRef>
              <c:f>'Changes in Diet'!$J$8:$J$36</c:f>
              <c:numCache>
                <c:formatCode>General</c:formatCode>
                <c:ptCount val="29"/>
                <c:pt idx="1">
                  <c:v>7</c:v>
                </c:pt>
                <c:pt idx="2">
                  <c:v>7</c:v>
                </c:pt>
                <c:pt idx="3">
                  <c:v>8</c:v>
                </c:pt>
                <c:pt idx="4">
                  <c:v>1</c:v>
                </c:pt>
                <c:pt idx="5">
                  <c:v>2</c:v>
                </c:pt>
                <c:pt idx="6">
                  <c:v>3</c:v>
                </c:pt>
                <c:pt idx="7">
                  <c:v>4</c:v>
                </c:pt>
                <c:pt idx="8">
                  <c:v>7</c:v>
                </c:pt>
                <c:pt idx="9">
                  <c:v>8</c:v>
                </c:pt>
                <c:pt idx="10">
                  <c:v>7</c:v>
                </c:pt>
                <c:pt idx="11">
                  <c:v>10</c:v>
                </c:pt>
                <c:pt idx="12">
                  <c:v>5</c:v>
                </c:pt>
                <c:pt idx="13">
                  <c:v>6</c:v>
                </c:pt>
                <c:pt idx="14">
                  <c:v>8</c:v>
                </c:pt>
                <c:pt idx="15">
                  <c:v>6</c:v>
                </c:pt>
                <c:pt idx="16">
                  <c:v>2</c:v>
                </c:pt>
                <c:pt idx="17">
                  <c:v>2</c:v>
                </c:pt>
                <c:pt idx="18">
                  <c:v>2</c:v>
                </c:pt>
                <c:pt idx="19">
                  <c:v>1</c:v>
                </c:pt>
                <c:pt idx="20">
                  <c:v>2</c:v>
                </c:pt>
                <c:pt idx="21">
                  <c:v>7</c:v>
                </c:pt>
                <c:pt idx="22">
                  <c:v>2</c:v>
                </c:pt>
                <c:pt idx="23">
                  <c:v>5</c:v>
                </c:pt>
                <c:pt idx="24">
                  <c:v>2</c:v>
                </c:pt>
                <c:pt idx="25">
                  <c:v>4</c:v>
                </c:pt>
                <c:pt idx="26">
                  <c:v>3</c:v>
                </c:pt>
                <c:pt idx="27">
                  <c:v>3</c:v>
                </c:pt>
                <c:pt idx="28">
                  <c:v>2</c:v>
                </c:pt>
              </c:numCache>
            </c:numRef>
          </c:val>
          <c:extLst>
            <c:ext xmlns:c16="http://schemas.microsoft.com/office/drawing/2014/chart" uri="{C3380CC4-5D6E-409C-BE32-E72D297353CC}">
              <c16:uniqueId val="{00000001-7F61-430D-8B9B-BF086EDDCEF2}"/>
            </c:ext>
          </c:extLst>
        </c:ser>
        <c:dLbls>
          <c:dLblPos val="outEnd"/>
          <c:showLegendKey val="0"/>
          <c:showVal val="1"/>
          <c:showCatName val="0"/>
          <c:showSerName val="0"/>
          <c:showPercent val="0"/>
          <c:showBubbleSize val="0"/>
        </c:dLbls>
        <c:gapWidth val="100"/>
        <c:overlap val="-24"/>
        <c:axId val="497926048"/>
        <c:axId val="497927688"/>
      </c:barChart>
      <c:catAx>
        <c:axId val="49792604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497927688"/>
        <c:crosses val="autoZero"/>
        <c:auto val="1"/>
        <c:lblAlgn val="ctr"/>
        <c:lblOffset val="100"/>
        <c:noMultiLvlLbl val="0"/>
      </c:catAx>
      <c:valAx>
        <c:axId val="49792768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4979260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a:t>MARCH</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'Changes in Diet'!$Q$7</c:f>
              <c:strCache>
                <c:ptCount val="1"/>
                <c:pt idx="0">
                  <c:v>TOTAL ORDERS ON TREATWELL</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'Changes in Diet'!$P$8:$P$39</c:f>
              <c:strCache>
                <c:ptCount val="32"/>
                <c:pt idx="1">
                  <c:v>1/3/2023</c:v>
                </c:pt>
                <c:pt idx="2">
                  <c:v>2/3/2023</c:v>
                </c:pt>
                <c:pt idx="3">
                  <c:v>3/3/2023</c:v>
                </c:pt>
                <c:pt idx="4">
                  <c:v>4/3/2023</c:v>
                </c:pt>
                <c:pt idx="5">
                  <c:v>5/3/2023</c:v>
                </c:pt>
                <c:pt idx="6">
                  <c:v>6/3/2023</c:v>
                </c:pt>
                <c:pt idx="7">
                  <c:v>7/3/2023</c:v>
                </c:pt>
                <c:pt idx="8">
                  <c:v>8/3/2023</c:v>
                </c:pt>
                <c:pt idx="9">
                  <c:v>9/3/2023</c:v>
                </c:pt>
                <c:pt idx="10">
                  <c:v>10/3/2023</c:v>
                </c:pt>
                <c:pt idx="11">
                  <c:v>11/3/2023</c:v>
                </c:pt>
                <c:pt idx="12">
                  <c:v>12/3/2023</c:v>
                </c:pt>
                <c:pt idx="13">
                  <c:v>13/3/2023</c:v>
                </c:pt>
                <c:pt idx="14">
                  <c:v>14/3/2023</c:v>
                </c:pt>
                <c:pt idx="15">
                  <c:v>15/3/2023</c:v>
                </c:pt>
                <c:pt idx="16">
                  <c:v>16/3/2023</c:v>
                </c:pt>
                <c:pt idx="17">
                  <c:v>17/3/2023</c:v>
                </c:pt>
                <c:pt idx="18">
                  <c:v>18/3/2023</c:v>
                </c:pt>
                <c:pt idx="19">
                  <c:v>19/3/2023</c:v>
                </c:pt>
                <c:pt idx="20">
                  <c:v>20/3/2023</c:v>
                </c:pt>
                <c:pt idx="21">
                  <c:v>21/3/2023</c:v>
                </c:pt>
                <c:pt idx="22">
                  <c:v>22/3/2023</c:v>
                </c:pt>
                <c:pt idx="23">
                  <c:v>23/3/2023</c:v>
                </c:pt>
                <c:pt idx="24">
                  <c:v>24/3/2023</c:v>
                </c:pt>
                <c:pt idx="25">
                  <c:v>25/3/2023</c:v>
                </c:pt>
                <c:pt idx="26">
                  <c:v>26/3/2023</c:v>
                </c:pt>
                <c:pt idx="27">
                  <c:v>27/3/2023</c:v>
                </c:pt>
                <c:pt idx="28">
                  <c:v>28/3/2023</c:v>
                </c:pt>
                <c:pt idx="29">
                  <c:v>29/3/2023</c:v>
                </c:pt>
                <c:pt idx="30">
                  <c:v>30/3/2023</c:v>
                </c:pt>
                <c:pt idx="31">
                  <c:v>31/3/2023</c:v>
                </c:pt>
              </c:strCache>
            </c:strRef>
          </c:cat>
          <c:val>
            <c:numRef>
              <c:f>'Changes in Diet'!$Q$8:$Q$39</c:f>
              <c:numCache>
                <c:formatCode>General</c:formatCode>
                <c:ptCount val="32"/>
                <c:pt idx="1">
                  <c:v>109</c:v>
                </c:pt>
                <c:pt idx="2">
                  <c:v>130</c:v>
                </c:pt>
                <c:pt idx="3">
                  <c:v>126</c:v>
                </c:pt>
                <c:pt idx="4">
                  <c:v>105</c:v>
                </c:pt>
                <c:pt idx="5">
                  <c:v>61</c:v>
                </c:pt>
                <c:pt idx="6">
                  <c:v>92</c:v>
                </c:pt>
                <c:pt idx="7">
                  <c:v>49</c:v>
                </c:pt>
                <c:pt idx="8">
                  <c:v>92</c:v>
                </c:pt>
                <c:pt idx="9">
                  <c:v>114</c:v>
                </c:pt>
                <c:pt idx="10">
                  <c:v>136</c:v>
                </c:pt>
                <c:pt idx="11">
                  <c:v>154</c:v>
                </c:pt>
                <c:pt idx="12">
                  <c:v>76</c:v>
                </c:pt>
                <c:pt idx="13">
                  <c:v>134</c:v>
                </c:pt>
                <c:pt idx="14">
                  <c:v>122</c:v>
                </c:pt>
                <c:pt idx="15">
                  <c:v>149</c:v>
                </c:pt>
                <c:pt idx="16">
                  <c:v>136</c:v>
                </c:pt>
                <c:pt idx="17">
                  <c:v>129</c:v>
                </c:pt>
                <c:pt idx="18">
                  <c:v>114</c:v>
                </c:pt>
                <c:pt idx="19">
                  <c:v>77</c:v>
                </c:pt>
                <c:pt idx="20">
                  <c:v>62</c:v>
                </c:pt>
                <c:pt idx="21">
                  <c:v>68</c:v>
                </c:pt>
                <c:pt idx="22">
                  <c:v>39</c:v>
                </c:pt>
                <c:pt idx="23">
                  <c:v>36</c:v>
                </c:pt>
                <c:pt idx="24">
                  <c:v>22</c:v>
                </c:pt>
                <c:pt idx="25">
                  <c:v>23</c:v>
                </c:pt>
                <c:pt idx="26">
                  <c:v>8</c:v>
                </c:pt>
                <c:pt idx="27">
                  <c:v>15</c:v>
                </c:pt>
                <c:pt idx="28">
                  <c:v>12</c:v>
                </c:pt>
                <c:pt idx="29">
                  <c:v>22</c:v>
                </c:pt>
                <c:pt idx="30">
                  <c:v>8</c:v>
                </c:pt>
                <c:pt idx="31">
                  <c:v>13</c:v>
                </c:pt>
              </c:numCache>
            </c:numRef>
          </c:val>
          <c:extLst>
            <c:ext xmlns:c16="http://schemas.microsoft.com/office/drawing/2014/chart" uri="{C3380CC4-5D6E-409C-BE32-E72D297353CC}">
              <c16:uniqueId val="{00000000-C2D5-4347-B59D-AA539C7F4E25}"/>
            </c:ext>
          </c:extLst>
        </c:ser>
        <c:ser>
          <c:idx val="1"/>
          <c:order val="1"/>
          <c:tx>
            <c:strRef>
              <c:f>'Changes in Diet'!$R$7</c:f>
              <c:strCache>
                <c:ptCount val="1"/>
                <c:pt idx="0">
                  <c:v>CHANGES IN DIET</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'Changes in Diet'!$P$8:$P$39</c:f>
              <c:strCache>
                <c:ptCount val="32"/>
                <c:pt idx="1">
                  <c:v>1/3/2023</c:v>
                </c:pt>
                <c:pt idx="2">
                  <c:v>2/3/2023</c:v>
                </c:pt>
                <c:pt idx="3">
                  <c:v>3/3/2023</c:v>
                </c:pt>
                <c:pt idx="4">
                  <c:v>4/3/2023</c:v>
                </c:pt>
                <c:pt idx="5">
                  <c:v>5/3/2023</c:v>
                </c:pt>
                <c:pt idx="6">
                  <c:v>6/3/2023</c:v>
                </c:pt>
                <c:pt idx="7">
                  <c:v>7/3/2023</c:v>
                </c:pt>
                <c:pt idx="8">
                  <c:v>8/3/2023</c:v>
                </c:pt>
                <c:pt idx="9">
                  <c:v>9/3/2023</c:v>
                </c:pt>
                <c:pt idx="10">
                  <c:v>10/3/2023</c:v>
                </c:pt>
                <c:pt idx="11">
                  <c:v>11/3/2023</c:v>
                </c:pt>
                <c:pt idx="12">
                  <c:v>12/3/2023</c:v>
                </c:pt>
                <c:pt idx="13">
                  <c:v>13/3/2023</c:v>
                </c:pt>
                <c:pt idx="14">
                  <c:v>14/3/2023</c:v>
                </c:pt>
                <c:pt idx="15">
                  <c:v>15/3/2023</c:v>
                </c:pt>
                <c:pt idx="16">
                  <c:v>16/3/2023</c:v>
                </c:pt>
                <c:pt idx="17">
                  <c:v>17/3/2023</c:v>
                </c:pt>
                <c:pt idx="18">
                  <c:v>18/3/2023</c:v>
                </c:pt>
                <c:pt idx="19">
                  <c:v>19/3/2023</c:v>
                </c:pt>
                <c:pt idx="20">
                  <c:v>20/3/2023</c:v>
                </c:pt>
                <c:pt idx="21">
                  <c:v>21/3/2023</c:v>
                </c:pt>
                <c:pt idx="22">
                  <c:v>22/3/2023</c:v>
                </c:pt>
                <c:pt idx="23">
                  <c:v>23/3/2023</c:v>
                </c:pt>
                <c:pt idx="24">
                  <c:v>24/3/2023</c:v>
                </c:pt>
                <c:pt idx="25">
                  <c:v>25/3/2023</c:v>
                </c:pt>
                <c:pt idx="26">
                  <c:v>26/3/2023</c:v>
                </c:pt>
                <c:pt idx="27">
                  <c:v>27/3/2023</c:v>
                </c:pt>
                <c:pt idx="28">
                  <c:v>28/3/2023</c:v>
                </c:pt>
                <c:pt idx="29">
                  <c:v>29/3/2023</c:v>
                </c:pt>
                <c:pt idx="30">
                  <c:v>30/3/2023</c:v>
                </c:pt>
                <c:pt idx="31">
                  <c:v>31/3/2023</c:v>
                </c:pt>
              </c:strCache>
            </c:strRef>
          </c:cat>
          <c:val>
            <c:numRef>
              <c:f>'Changes in Diet'!$R$8:$R$39</c:f>
              <c:numCache>
                <c:formatCode>General</c:formatCode>
                <c:ptCount val="32"/>
                <c:pt idx="1">
                  <c:v>3</c:v>
                </c:pt>
                <c:pt idx="2">
                  <c:v>9</c:v>
                </c:pt>
                <c:pt idx="3">
                  <c:v>4</c:v>
                </c:pt>
                <c:pt idx="4">
                  <c:v>4</c:v>
                </c:pt>
                <c:pt idx="5">
                  <c:v>7</c:v>
                </c:pt>
                <c:pt idx="6">
                  <c:v>9</c:v>
                </c:pt>
                <c:pt idx="7">
                  <c:v>1</c:v>
                </c:pt>
                <c:pt idx="8">
                  <c:v>2</c:v>
                </c:pt>
                <c:pt idx="9">
                  <c:v>2</c:v>
                </c:pt>
                <c:pt idx="10">
                  <c:v>3</c:v>
                </c:pt>
                <c:pt idx="11">
                  <c:v>6</c:v>
                </c:pt>
                <c:pt idx="12">
                  <c:v>3</c:v>
                </c:pt>
                <c:pt idx="13">
                  <c:v>4</c:v>
                </c:pt>
                <c:pt idx="14">
                  <c:v>6</c:v>
                </c:pt>
                <c:pt idx="15">
                  <c:v>6</c:v>
                </c:pt>
                <c:pt idx="16">
                  <c:v>16</c:v>
                </c:pt>
                <c:pt idx="17">
                  <c:v>2</c:v>
                </c:pt>
                <c:pt idx="18">
                  <c:v>14</c:v>
                </c:pt>
                <c:pt idx="19">
                  <c:v>7</c:v>
                </c:pt>
                <c:pt idx="20">
                  <c:v>3</c:v>
                </c:pt>
                <c:pt idx="21">
                  <c:v>6</c:v>
                </c:pt>
                <c:pt idx="22">
                  <c:v>0</c:v>
                </c:pt>
                <c:pt idx="23">
                  <c:v>1</c:v>
                </c:pt>
                <c:pt idx="24">
                  <c:v>0</c:v>
                </c:pt>
                <c:pt idx="25">
                  <c:v>0</c:v>
                </c:pt>
                <c:pt idx="26">
                  <c:v>1</c:v>
                </c:pt>
                <c:pt idx="27">
                  <c:v>2</c:v>
                </c:pt>
                <c:pt idx="28">
                  <c:v>1</c:v>
                </c:pt>
                <c:pt idx="29">
                  <c:v>0</c:v>
                </c:pt>
                <c:pt idx="30">
                  <c:v>0</c:v>
                </c:pt>
                <c:pt idx="31">
                  <c:v>0</c:v>
                </c:pt>
              </c:numCache>
            </c:numRef>
          </c:val>
          <c:extLst>
            <c:ext xmlns:c16="http://schemas.microsoft.com/office/drawing/2014/chart" uri="{C3380CC4-5D6E-409C-BE32-E72D297353CC}">
              <c16:uniqueId val="{00000001-C2D5-4347-B59D-AA539C7F4E25}"/>
            </c:ext>
          </c:extLst>
        </c:ser>
        <c:dLbls>
          <c:dLblPos val="outEnd"/>
          <c:showLegendKey val="0"/>
          <c:showVal val="1"/>
          <c:showCatName val="0"/>
          <c:showSerName val="0"/>
          <c:showPercent val="0"/>
          <c:showBubbleSize val="0"/>
        </c:dLbls>
        <c:gapWidth val="100"/>
        <c:overlap val="-24"/>
        <c:axId val="380788200"/>
        <c:axId val="380788528"/>
      </c:barChart>
      <c:catAx>
        <c:axId val="380788200"/>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380788528"/>
        <c:crosses val="autoZero"/>
        <c:auto val="1"/>
        <c:lblAlgn val="ctr"/>
        <c:lblOffset val="100"/>
        <c:noMultiLvlLbl val="0"/>
      </c:catAx>
      <c:valAx>
        <c:axId val="38078852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380788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a:t>NURSING: TOTAL ORDERS VS INCOMPLETE ORDERS (FEBRUARY)</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Sheet2!$B$1</c:f>
              <c:strCache>
                <c:ptCount val="1"/>
                <c:pt idx="0">
                  <c:v>Total orders on treatwell by Nurses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Sheet2!$A$2:$A$30</c:f>
              <c:strCache>
                <c:ptCount val="29"/>
                <c:pt idx="1">
                  <c:v>1/2/2023</c:v>
                </c:pt>
                <c:pt idx="2">
                  <c:v>2/2/2023</c:v>
                </c:pt>
                <c:pt idx="3">
                  <c:v>3/2/2023</c:v>
                </c:pt>
                <c:pt idx="4">
                  <c:v>4/2/2023</c:v>
                </c:pt>
                <c:pt idx="5">
                  <c:v>5/2/2023</c:v>
                </c:pt>
                <c:pt idx="6">
                  <c:v>6/2/2023</c:v>
                </c:pt>
                <c:pt idx="7">
                  <c:v>7/2/2023</c:v>
                </c:pt>
                <c:pt idx="8">
                  <c:v>8/2/2023</c:v>
                </c:pt>
                <c:pt idx="9">
                  <c:v>9/2/2023</c:v>
                </c:pt>
                <c:pt idx="10">
                  <c:v>10/2/2023</c:v>
                </c:pt>
                <c:pt idx="11">
                  <c:v>11/2/2023</c:v>
                </c:pt>
                <c:pt idx="12">
                  <c:v>12/2/2023</c:v>
                </c:pt>
                <c:pt idx="13">
                  <c:v>13/2/2023</c:v>
                </c:pt>
                <c:pt idx="14">
                  <c:v>14/2/2023</c:v>
                </c:pt>
                <c:pt idx="15">
                  <c:v>15/2/2023</c:v>
                </c:pt>
                <c:pt idx="16">
                  <c:v>16/2/2023</c:v>
                </c:pt>
                <c:pt idx="17">
                  <c:v>17/2/2023</c:v>
                </c:pt>
                <c:pt idx="18">
                  <c:v>18/2/2023</c:v>
                </c:pt>
                <c:pt idx="19">
                  <c:v>19/2/82023</c:v>
                </c:pt>
                <c:pt idx="20">
                  <c:v>20/2/2023</c:v>
                </c:pt>
                <c:pt idx="21">
                  <c:v>21/2/2023</c:v>
                </c:pt>
                <c:pt idx="22">
                  <c:v>22/2/2023</c:v>
                </c:pt>
                <c:pt idx="23">
                  <c:v>23/2/2023</c:v>
                </c:pt>
                <c:pt idx="24">
                  <c:v>24/2/2023</c:v>
                </c:pt>
                <c:pt idx="25">
                  <c:v>25/2/2023</c:v>
                </c:pt>
                <c:pt idx="26">
                  <c:v>26/2/2023</c:v>
                </c:pt>
                <c:pt idx="27">
                  <c:v>27/2/2023</c:v>
                </c:pt>
                <c:pt idx="28">
                  <c:v>28/2/2023</c:v>
                </c:pt>
              </c:strCache>
            </c:strRef>
          </c:cat>
          <c:val>
            <c:numRef>
              <c:f>Sheet2!$B$2:$B$30</c:f>
              <c:numCache>
                <c:formatCode>General</c:formatCode>
                <c:ptCount val="29"/>
                <c:pt idx="1">
                  <c:v>32</c:v>
                </c:pt>
                <c:pt idx="2">
                  <c:v>37</c:v>
                </c:pt>
                <c:pt idx="3">
                  <c:v>47</c:v>
                </c:pt>
                <c:pt idx="4">
                  <c:v>23</c:v>
                </c:pt>
                <c:pt idx="5">
                  <c:v>26</c:v>
                </c:pt>
                <c:pt idx="6">
                  <c:v>33</c:v>
                </c:pt>
                <c:pt idx="7">
                  <c:v>36</c:v>
                </c:pt>
                <c:pt idx="8">
                  <c:v>43</c:v>
                </c:pt>
                <c:pt idx="9">
                  <c:v>33</c:v>
                </c:pt>
                <c:pt idx="10">
                  <c:v>24</c:v>
                </c:pt>
                <c:pt idx="11">
                  <c:v>23</c:v>
                </c:pt>
                <c:pt idx="12">
                  <c:v>30</c:v>
                </c:pt>
                <c:pt idx="13">
                  <c:v>48</c:v>
                </c:pt>
                <c:pt idx="14">
                  <c:v>55</c:v>
                </c:pt>
                <c:pt idx="15">
                  <c:v>36</c:v>
                </c:pt>
                <c:pt idx="16">
                  <c:v>56</c:v>
                </c:pt>
                <c:pt idx="17">
                  <c:v>49</c:v>
                </c:pt>
                <c:pt idx="18">
                  <c:v>45</c:v>
                </c:pt>
                <c:pt idx="19">
                  <c:v>34</c:v>
                </c:pt>
                <c:pt idx="20">
                  <c:v>34</c:v>
                </c:pt>
                <c:pt idx="21">
                  <c:v>42</c:v>
                </c:pt>
                <c:pt idx="22">
                  <c:v>46</c:v>
                </c:pt>
                <c:pt idx="23">
                  <c:v>33</c:v>
                </c:pt>
                <c:pt idx="24">
                  <c:v>50</c:v>
                </c:pt>
                <c:pt idx="25">
                  <c:v>30</c:v>
                </c:pt>
                <c:pt idx="26">
                  <c:v>22</c:v>
                </c:pt>
                <c:pt idx="27">
                  <c:v>30</c:v>
                </c:pt>
                <c:pt idx="28">
                  <c:v>54</c:v>
                </c:pt>
              </c:numCache>
            </c:numRef>
          </c:val>
          <c:extLst>
            <c:ext xmlns:c16="http://schemas.microsoft.com/office/drawing/2014/chart" uri="{C3380CC4-5D6E-409C-BE32-E72D297353CC}">
              <c16:uniqueId val="{00000000-7302-475D-8CFF-35E78ECF2DAE}"/>
            </c:ext>
          </c:extLst>
        </c:ser>
        <c:ser>
          <c:idx val="1"/>
          <c:order val="1"/>
          <c:tx>
            <c:strRef>
              <c:f>Sheet2!$C$1</c:f>
              <c:strCache>
                <c:ptCount val="1"/>
                <c:pt idx="0">
                  <c:v>Incomplete orders by nurses</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Sheet2!$A$2:$A$30</c:f>
              <c:strCache>
                <c:ptCount val="29"/>
                <c:pt idx="1">
                  <c:v>1/2/2023</c:v>
                </c:pt>
                <c:pt idx="2">
                  <c:v>2/2/2023</c:v>
                </c:pt>
                <c:pt idx="3">
                  <c:v>3/2/2023</c:v>
                </c:pt>
                <c:pt idx="4">
                  <c:v>4/2/2023</c:v>
                </c:pt>
                <c:pt idx="5">
                  <c:v>5/2/2023</c:v>
                </c:pt>
                <c:pt idx="6">
                  <c:v>6/2/2023</c:v>
                </c:pt>
                <c:pt idx="7">
                  <c:v>7/2/2023</c:v>
                </c:pt>
                <c:pt idx="8">
                  <c:v>8/2/2023</c:v>
                </c:pt>
                <c:pt idx="9">
                  <c:v>9/2/2023</c:v>
                </c:pt>
                <c:pt idx="10">
                  <c:v>10/2/2023</c:v>
                </c:pt>
                <c:pt idx="11">
                  <c:v>11/2/2023</c:v>
                </c:pt>
                <c:pt idx="12">
                  <c:v>12/2/2023</c:v>
                </c:pt>
                <c:pt idx="13">
                  <c:v>13/2/2023</c:v>
                </c:pt>
                <c:pt idx="14">
                  <c:v>14/2/2023</c:v>
                </c:pt>
                <c:pt idx="15">
                  <c:v>15/2/2023</c:v>
                </c:pt>
                <c:pt idx="16">
                  <c:v>16/2/2023</c:v>
                </c:pt>
                <c:pt idx="17">
                  <c:v>17/2/2023</c:v>
                </c:pt>
                <c:pt idx="18">
                  <c:v>18/2/2023</c:v>
                </c:pt>
                <c:pt idx="19">
                  <c:v>19/2/82023</c:v>
                </c:pt>
                <c:pt idx="20">
                  <c:v>20/2/2023</c:v>
                </c:pt>
                <c:pt idx="21">
                  <c:v>21/2/2023</c:v>
                </c:pt>
                <c:pt idx="22">
                  <c:v>22/2/2023</c:v>
                </c:pt>
                <c:pt idx="23">
                  <c:v>23/2/2023</c:v>
                </c:pt>
                <c:pt idx="24">
                  <c:v>24/2/2023</c:v>
                </c:pt>
                <c:pt idx="25">
                  <c:v>25/2/2023</c:v>
                </c:pt>
                <c:pt idx="26">
                  <c:v>26/2/2023</c:v>
                </c:pt>
                <c:pt idx="27">
                  <c:v>27/2/2023</c:v>
                </c:pt>
                <c:pt idx="28">
                  <c:v>28/2/2023</c:v>
                </c:pt>
              </c:strCache>
            </c:strRef>
          </c:cat>
          <c:val>
            <c:numRef>
              <c:f>Sheet2!$C$2:$C$30</c:f>
              <c:numCache>
                <c:formatCode>General</c:formatCode>
                <c:ptCount val="29"/>
                <c:pt idx="1">
                  <c:v>8</c:v>
                </c:pt>
                <c:pt idx="2">
                  <c:v>18</c:v>
                </c:pt>
                <c:pt idx="3">
                  <c:v>21</c:v>
                </c:pt>
                <c:pt idx="4">
                  <c:v>12</c:v>
                </c:pt>
                <c:pt idx="5">
                  <c:v>9</c:v>
                </c:pt>
                <c:pt idx="6">
                  <c:v>18</c:v>
                </c:pt>
                <c:pt idx="7">
                  <c:v>20</c:v>
                </c:pt>
                <c:pt idx="8">
                  <c:v>15</c:v>
                </c:pt>
                <c:pt idx="9">
                  <c:v>9</c:v>
                </c:pt>
                <c:pt idx="10">
                  <c:v>5</c:v>
                </c:pt>
                <c:pt idx="11">
                  <c:v>6</c:v>
                </c:pt>
                <c:pt idx="12">
                  <c:v>13</c:v>
                </c:pt>
                <c:pt idx="13">
                  <c:v>4</c:v>
                </c:pt>
                <c:pt idx="14">
                  <c:v>23</c:v>
                </c:pt>
                <c:pt idx="15">
                  <c:v>14</c:v>
                </c:pt>
                <c:pt idx="16">
                  <c:v>18</c:v>
                </c:pt>
                <c:pt idx="17">
                  <c:v>17</c:v>
                </c:pt>
                <c:pt idx="18">
                  <c:v>19</c:v>
                </c:pt>
                <c:pt idx="19">
                  <c:v>12</c:v>
                </c:pt>
                <c:pt idx="20">
                  <c:v>9</c:v>
                </c:pt>
                <c:pt idx="21">
                  <c:v>17</c:v>
                </c:pt>
                <c:pt idx="22">
                  <c:v>15</c:v>
                </c:pt>
                <c:pt idx="23">
                  <c:v>15</c:v>
                </c:pt>
                <c:pt idx="24">
                  <c:v>29</c:v>
                </c:pt>
                <c:pt idx="25">
                  <c:v>8</c:v>
                </c:pt>
                <c:pt idx="26">
                  <c:v>11</c:v>
                </c:pt>
                <c:pt idx="27">
                  <c:v>7</c:v>
                </c:pt>
                <c:pt idx="28">
                  <c:v>26</c:v>
                </c:pt>
              </c:numCache>
            </c:numRef>
          </c:val>
          <c:extLst>
            <c:ext xmlns:c16="http://schemas.microsoft.com/office/drawing/2014/chart" uri="{C3380CC4-5D6E-409C-BE32-E72D297353CC}">
              <c16:uniqueId val="{00000001-7302-475D-8CFF-35E78ECF2DAE}"/>
            </c:ext>
          </c:extLst>
        </c:ser>
        <c:dLbls>
          <c:dLblPos val="outEnd"/>
          <c:showLegendKey val="0"/>
          <c:showVal val="1"/>
          <c:showCatName val="0"/>
          <c:showSerName val="0"/>
          <c:showPercent val="0"/>
          <c:showBubbleSize val="0"/>
        </c:dLbls>
        <c:gapWidth val="100"/>
        <c:overlap val="-24"/>
        <c:axId val="503010296"/>
        <c:axId val="503015544"/>
      </c:barChart>
      <c:catAx>
        <c:axId val="50301029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503015544"/>
        <c:crosses val="autoZero"/>
        <c:auto val="1"/>
        <c:lblAlgn val="ctr"/>
        <c:lblOffset val="100"/>
        <c:noMultiLvlLbl val="0"/>
      </c:catAx>
      <c:valAx>
        <c:axId val="50301554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503010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a:t>NURSING: TOTAL ORDERS VS INCOMPLETE ORDERS (MARCH)</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Sheet2!$F$1</c:f>
              <c:strCache>
                <c:ptCount val="1"/>
                <c:pt idx="0">
                  <c:v>Total orders on treatwell  by Dieticians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Sheet2!$E$2:$E$30</c:f>
              <c:strCache>
                <c:ptCount val="29"/>
                <c:pt idx="1">
                  <c:v>1/2/2023</c:v>
                </c:pt>
                <c:pt idx="2">
                  <c:v>2/2/2023</c:v>
                </c:pt>
                <c:pt idx="3">
                  <c:v>3/2/2023</c:v>
                </c:pt>
                <c:pt idx="4">
                  <c:v>4/2/2023</c:v>
                </c:pt>
                <c:pt idx="5">
                  <c:v>5/2/2023</c:v>
                </c:pt>
                <c:pt idx="6">
                  <c:v>6/2/2023</c:v>
                </c:pt>
                <c:pt idx="7">
                  <c:v>7/2/2023</c:v>
                </c:pt>
                <c:pt idx="8">
                  <c:v>8/2/2023</c:v>
                </c:pt>
                <c:pt idx="9">
                  <c:v>9/2/2023</c:v>
                </c:pt>
                <c:pt idx="10">
                  <c:v>10/2/2023</c:v>
                </c:pt>
                <c:pt idx="11">
                  <c:v>11/2/2023</c:v>
                </c:pt>
                <c:pt idx="12">
                  <c:v>12/2/2023</c:v>
                </c:pt>
                <c:pt idx="13">
                  <c:v>13/2/2023</c:v>
                </c:pt>
                <c:pt idx="14">
                  <c:v>14/2/2023</c:v>
                </c:pt>
                <c:pt idx="15">
                  <c:v>15/2/2023</c:v>
                </c:pt>
                <c:pt idx="16">
                  <c:v>16/2/2023</c:v>
                </c:pt>
                <c:pt idx="17">
                  <c:v>17/2/2023</c:v>
                </c:pt>
                <c:pt idx="18">
                  <c:v>18/2/2023</c:v>
                </c:pt>
                <c:pt idx="19">
                  <c:v>19/2/82023</c:v>
                </c:pt>
                <c:pt idx="20">
                  <c:v>20/2/2023</c:v>
                </c:pt>
                <c:pt idx="21">
                  <c:v>21/2/2023</c:v>
                </c:pt>
                <c:pt idx="22">
                  <c:v>22/2/2023</c:v>
                </c:pt>
                <c:pt idx="23">
                  <c:v>23/2/2023</c:v>
                </c:pt>
                <c:pt idx="24">
                  <c:v>24/2/2023</c:v>
                </c:pt>
                <c:pt idx="25">
                  <c:v>25/2/2023</c:v>
                </c:pt>
                <c:pt idx="26">
                  <c:v>26/2/2023</c:v>
                </c:pt>
                <c:pt idx="27">
                  <c:v>27/2/2023</c:v>
                </c:pt>
                <c:pt idx="28">
                  <c:v>28/2/2023</c:v>
                </c:pt>
              </c:strCache>
            </c:strRef>
          </c:cat>
          <c:val>
            <c:numRef>
              <c:f>Sheet2!$F$2:$F$30</c:f>
              <c:numCache>
                <c:formatCode>General</c:formatCode>
                <c:ptCount val="29"/>
                <c:pt idx="1">
                  <c:v>84</c:v>
                </c:pt>
                <c:pt idx="2">
                  <c:v>82</c:v>
                </c:pt>
                <c:pt idx="3">
                  <c:v>80</c:v>
                </c:pt>
                <c:pt idx="4">
                  <c:v>65</c:v>
                </c:pt>
                <c:pt idx="5">
                  <c:v>38</c:v>
                </c:pt>
                <c:pt idx="6">
                  <c:v>76</c:v>
                </c:pt>
                <c:pt idx="7">
                  <c:v>72</c:v>
                </c:pt>
                <c:pt idx="8">
                  <c:v>75</c:v>
                </c:pt>
                <c:pt idx="9">
                  <c:v>45</c:v>
                </c:pt>
                <c:pt idx="10">
                  <c:v>73</c:v>
                </c:pt>
                <c:pt idx="11">
                  <c:v>58</c:v>
                </c:pt>
                <c:pt idx="12">
                  <c:v>58</c:v>
                </c:pt>
                <c:pt idx="13">
                  <c:v>58</c:v>
                </c:pt>
                <c:pt idx="14">
                  <c:v>63</c:v>
                </c:pt>
                <c:pt idx="15">
                  <c:v>65</c:v>
                </c:pt>
                <c:pt idx="16">
                  <c:v>37</c:v>
                </c:pt>
                <c:pt idx="17">
                  <c:v>37</c:v>
                </c:pt>
                <c:pt idx="18">
                  <c:v>19</c:v>
                </c:pt>
                <c:pt idx="19">
                  <c:v>11</c:v>
                </c:pt>
                <c:pt idx="20">
                  <c:v>48</c:v>
                </c:pt>
                <c:pt idx="21">
                  <c:v>45</c:v>
                </c:pt>
                <c:pt idx="22">
                  <c:v>39</c:v>
                </c:pt>
                <c:pt idx="23">
                  <c:v>48</c:v>
                </c:pt>
                <c:pt idx="24">
                  <c:v>48</c:v>
                </c:pt>
                <c:pt idx="25">
                  <c:v>43</c:v>
                </c:pt>
                <c:pt idx="26">
                  <c:v>16</c:v>
                </c:pt>
                <c:pt idx="27">
                  <c:v>50</c:v>
                </c:pt>
                <c:pt idx="28">
                  <c:v>43</c:v>
                </c:pt>
              </c:numCache>
            </c:numRef>
          </c:val>
          <c:extLst>
            <c:ext xmlns:c16="http://schemas.microsoft.com/office/drawing/2014/chart" uri="{C3380CC4-5D6E-409C-BE32-E72D297353CC}">
              <c16:uniqueId val="{00000000-C56B-40A3-AE0E-86DD5B7A083E}"/>
            </c:ext>
          </c:extLst>
        </c:ser>
        <c:ser>
          <c:idx val="1"/>
          <c:order val="1"/>
          <c:tx>
            <c:strRef>
              <c:f>Sheet2!$G$1</c:f>
              <c:strCache>
                <c:ptCount val="1"/>
                <c:pt idx="0">
                  <c:v>Incomplete orders by dieticians</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Sheet2!$E$2:$E$30</c:f>
              <c:strCache>
                <c:ptCount val="29"/>
                <c:pt idx="1">
                  <c:v>1/2/2023</c:v>
                </c:pt>
                <c:pt idx="2">
                  <c:v>2/2/2023</c:v>
                </c:pt>
                <c:pt idx="3">
                  <c:v>3/2/2023</c:v>
                </c:pt>
                <c:pt idx="4">
                  <c:v>4/2/2023</c:v>
                </c:pt>
                <c:pt idx="5">
                  <c:v>5/2/2023</c:v>
                </c:pt>
                <c:pt idx="6">
                  <c:v>6/2/2023</c:v>
                </c:pt>
                <c:pt idx="7">
                  <c:v>7/2/2023</c:v>
                </c:pt>
                <c:pt idx="8">
                  <c:v>8/2/2023</c:v>
                </c:pt>
                <c:pt idx="9">
                  <c:v>9/2/2023</c:v>
                </c:pt>
                <c:pt idx="10">
                  <c:v>10/2/2023</c:v>
                </c:pt>
                <c:pt idx="11">
                  <c:v>11/2/2023</c:v>
                </c:pt>
                <c:pt idx="12">
                  <c:v>12/2/2023</c:v>
                </c:pt>
                <c:pt idx="13">
                  <c:v>13/2/2023</c:v>
                </c:pt>
                <c:pt idx="14">
                  <c:v>14/2/2023</c:v>
                </c:pt>
                <c:pt idx="15">
                  <c:v>15/2/2023</c:v>
                </c:pt>
                <c:pt idx="16">
                  <c:v>16/2/2023</c:v>
                </c:pt>
                <c:pt idx="17">
                  <c:v>17/2/2023</c:v>
                </c:pt>
                <c:pt idx="18">
                  <c:v>18/2/2023</c:v>
                </c:pt>
                <c:pt idx="19">
                  <c:v>19/2/82023</c:v>
                </c:pt>
                <c:pt idx="20">
                  <c:v>20/2/2023</c:v>
                </c:pt>
                <c:pt idx="21">
                  <c:v>21/2/2023</c:v>
                </c:pt>
                <c:pt idx="22">
                  <c:v>22/2/2023</c:v>
                </c:pt>
                <c:pt idx="23">
                  <c:v>23/2/2023</c:v>
                </c:pt>
                <c:pt idx="24">
                  <c:v>24/2/2023</c:v>
                </c:pt>
                <c:pt idx="25">
                  <c:v>25/2/2023</c:v>
                </c:pt>
                <c:pt idx="26">
                  <c:v>26/2/2023</c:v>
                </c:pt>
                <c:pt idx="27">
                  <c:v>27/2/2023</c:v>
                </c:pt>
                <c:pt idx="28">
                  <c:v>28/2/2023</c:v>
                </c:pt>
              </c:strCache>
            </c:strRef>
          </c:cat>
          <c:val>
            <c:numRef>
              <c:f>Sheet2!$G$2:$G$30</c:f>
              <c:numCache>
                <c:formatCode>General</c:formatCode>
                <c:ptCount val="29"/>
                <c:pt idx="1">
                  <c:v>4</c:v>
                </c:pt>
                <c:pt idx="2">
                  <c:v>0</c:v>
                </c:pt>
                <c:pt idx="3">
                  <c:v>4</c:v>
                </c:pt>
                <c:pt idx="4">
                  <c:v>2</c:v>
                </c:pt>
                <c:pt idx="5">
                  <c:v>1</c:v>
                </c:pt>
                <c:pt idx="6">
                  <c:v>7</c:v>
                </c:pt>
                <c:pt idx="7">
                  <c:v>12</c:v>
                </c:pt>
                <c:pt idx="8">
                  <c:v>4</c:v>
                </c:pt>
                <c:pt idx="9">
                  <c:v>1</c:v>
                </c:pt>
                <c:pt idx="10">
                  <c:v>9</c:v>
                </c:pt>
                <c:pt idx="11">
                  <c:v>0</c:v>
                </c:pt>
                <c:pt idx="12">
                  <c:v>5</c:v>
                </c:pt>
                <c:pt idx="13">
                  <c:v>2</c:v>
                </c:pt>
                <c:pt idx="14">
                  <c:v>10</c:v>
                </c:pt>
                <c:pt idx="15">
                  <c:v>7</c:v>
                </c:pt>
                <c:pt idx="16">
                  <c:v>8</c:v>
                </c:pt>
                <c:pt idx="17">
                  <c:v>5</c:v>
                </c:pt>
                <c:pt idx="18">
                  <c:v>1</c:v>
                </c:pt>
                <c:pt idx="19">
                  <c:v>2</c:v>
                </c:pt>
                <c:pt idx="20">
                  <c:v>5</c:v>
                </c:pt>
                <c:pt idx="21">
                  <c:v>9</c:v>
                </c:pt>
                <c:pt idx="22">
                  <c:v>5</c:v>
                </c:pt>
                <c:pt idx="23">
                  <c:v>4</c:v>
                </c:pt>
                <c:pt idx="24">
                  <c:v>16</c:v>
                </c:pt>
                <c:pt idx="25">
                  <c:v>3</c:v>
                </c:pt>
                <c:pt idx="26">
                  <c:v>0</c:v>
                </c:pt>
                <c:pt idx="27">
                  <c:v>5</c:v>
                </c:pt>
                <c:pt idx="28">
                  <c:v>5</c:v>
                </c:pt>
              </c:numCache>
            </c:numRef>
          </c:val>
          <c:extLst>
            <c:ext xmlns:c16="http://schemas.microsoft.com/office/drawing/2014/chart" uri="{C3380CC4-5D6E-409C-BE32-E72D297353CC}">
              <c16:uniqueId val="{00000001-C56B-40A3-AE0E-86DD5B7A083E}"/>
            </c:ext>
          </c:extLst>
        </c:ser>
        <c:dLbls>
          <c:dLblPos val="outEnd"/>
          <c:showLegendKey val="0"/>
          <c:showVal val="1"/>
          <c:showCatName val="0"/>
          <c:showSerName val="0"/>
          <c:showPercent val="0"/>
          <c:showBubbleSize val="0"/>
        </c:dLbls>
        <c:gapWidth val="100"/>
        <c:overlap val="-24"/>
        <c:axId val="274061936"/>
        <c:axId val="274064888"/>
      </c:barChart>
      <c:catAx>
        <c:axId val="27406193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274064888"/>
        <c:crosses val="autoZero"/>
        <c:auto val="1"/>
        <c:lblAlgn val="ctr"/>
        <c:lblOffset val="100"/>
        <c:noMultiLvlLbl val="0"/>
      </c:catAx>
      <c:valAx>
        <c:axId val="27406488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2740619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a:t>DIETICIANS: TOTAL ORDERS VS INCOMPLETE ORDERS (FEBRUARY)</a:t>
            </a:r>
          </a:p>
        </c:rich>
      </c:tx>
      <c:layout>
        <c:manualLayout>
          <c:xMode val="edge"/>
          <c:yMode val="edge"/>
          <c:x val="0.12755102040816327"/>
          <c:y val="2.7777777777777776E-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Sheet2!$M$1</c:f>
              <c:strCache>
                <c:ptCount val="1"/>
                <c:pt idx="0">
                  <c:v>Total orders on treatwell by Nurses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Sheet2!$L$2:$L$33</c:f>
              <c:strCache>
                <c:ptCount val="32"/>
                <c:pt idx="1">
                  <c:v>1/3/2023</c:v>
                </c:pt>
                <c:pt idx="2">
                  <c:v>2/3/2023</c:v>
                </c:pt>
                <c:pt idx="3">
                  <c:v>3/3/2023</c:v>
                </c:pt>
                <c:pt idx="4">
                  <c:v>4/3/2023</c:v>
                </c:pt>
                <c:pt idx="5">
                  <c:v>5/3/2023</c:v>
                </c:pt>
                <c:pt idx="6">
                  <c:v>6/3/2023</c:v>
                </c:pt>
                <c:pt idx="7">
                  <c:v>7/3/2023</c:v>
                </c:pt>
                <c:pt idx="8">
                  <c:v>8/3/2023</c:v>
                </c:pt>
                <c:pt idx="9">
                  <c:v>9/3/2023</c:v>
                </c:pt>
                <c:pt idx="10">
                  <c:v>10/3/2023</c:v>
                </c:pt>
                <c:pt idx="11">
                  <c:v>11/3/2023</c:v>
                </c:pt>
                <c:pt idx="12">
                  <c:v>12/3/2023</c:v>
                </c:pt>
                <c:pt idx="13">
                  <c:v>13/3/2023</c:v>
                </c:pt>
                <c:pt idx="14">
                  <c:v>14/3/2023</c:v>
                </c:pt>
                <c:pt idx="15">
                  <c:v>15/3/2023</c:v>
                </c:pt>
                <c:pt idx="16">
                  <c:v>16/3/2023</c:v>
                </c:pt>
                <c:pt idx="17">
                  <c:v>17/3/2023</c:v>
                </c:pt>
                <c:pt idx="18">
                  <c:v>18/3/2023</c:v>
                </c:pt>
                <c:pt idx="19">
                  <c:v>19/3/2023</c:v>
                </c:pt>
                <c:pt idx="20">
                  <c:v>20/3/2023</c:v>
                </c:pt>
                <c:pt idx="21">
                  <c:v>21/3/2023</c:v>
                </c:pt>
                <c:pt idx="22">
                  <c:v>22/3/2023</c:v>
                </c:pt>
                <c:pt idx="23">
                  <c:v>23/3/2023</c:v>
                </c:pt>
                <c:pt idx="24">
                  <c:v>24/3/2023</c:v>
                </c:pt>
                <c:pt idx="25">
                  <c:v>25/3/2023</c:v>
                </c:pt>
                <c:pt idx="26">
                  <c:v>26/3/2023</c:v>
                </c:pt>
                <c:pt idx="27">
                  <c:v>27/3/2023</c:v>
                </c:pt>
                <c:pt idx="28">
                  <c:v>28/3/2023</c:v>
                </c:pt>
                <c:pt idx="29">
                  <c:v>29/3/2023</c:v>
                </c:pt>
                <c:pt idx="30">
                  <c:v>30/3/2023</c:v>
                </c:pt>
                <c:pt idx="31">
                  <c:v>31/3/2023</c:v>
                </c:pt>
              </c:strCache>
            </c:strRef>
          </c:cat>
          <c:val>
            <c:numRef>
              <c:f>Sheet2!$M$2:$M$33</c:f>
              <c:numCache>
                <c:formatCode>General</c:formatCode>
                <c:ptCount val="32"/>
                <c:pt idx="1">
                  <c:v>41</c:v>
                </c:pt>
                <c:pt idx="2">
                  <c:v>49</c:v>
                </c:pt>
                <c:pt idx="3">
                  <c:v>44</c:v>
                </c:pt>
                <c:pt idx="4">
                  <c:v>36</c:v>
                </c:pt>
                <c:pt idx="5">
                  <c:v>27</c:v>
                </c:pt>
                <c:pt idx="6">
                  <c:v>37</c:v>
                </c:pt>
                <c:pt idx="7">
                  <c:v>23</c:v>
                </c:pt>
                <c:pt idx="8">
                  <c:v>19</c:v>
                </c:pt>
                <c:pt idx="9">
                  <c:v>23</c:v>
                </c:pt>
                <c:pt idx="10">
                  <c:v>36</c:v>
                </c:pt>
                <c:pt idx="11">
                  <c:v>64</c:v>
                </c:pt>
                <c:pt idx="12">
                  <c:v>33</c:v>
                </c:pt>
                <c:pt idx="13">
                  <c:v>43</c:v>
                </c:pt>
                <c:pt idx="14">
                  <c:v>46</c:v>
                </c:pt>
                <c:pt idx="15">
                  <c:v>64</c:v>
                </c:pt>
                <c:pt idx="16">
                  <c:v>46</c:v>
                </c:pt>
                <c:pt idx="17">
                  <c:v>40</c:v>
                </c:pt>
                <c:pt idx="18">
                  <c:v>34</c:v>
                </c:pt>
                <c:pt idx="19">
                  <c:v>34</c:v>
                </c:pt>
                <c:pt idx="20">
                  <c:v>17</c:v>
                </c:pt>
                <c:pt idx="21">
                  <c:v>15</c:v>
                </c:pt>
                <c:pt idx="22">
                  <c:v>6</c:v>
                </c:pt>
                <c:pt idx="23">
                  <c:v>7</c:v>
                </c:pt>
                <c:pt idx="24">
                  <c:v>5</c:v>
                </c:pt>
                <c:pt idx="25">
                  <c:v>1</c:v>
                </c:pt>
                <c:pt idx="26">
                  <c:v>1</c:v>
                </c:pt>
                <c:pt idx="27">
                  <c:v>0</c:v>
                </c:pt>
                <c:pt idx="28">
                  <c:v>1</c:v>
                </c:pt>
                <c:pt idx="29">
                  <c:v>9</c:v>
                </c:pt>
                <c:pt idx="30">
                  <c:v>2</c:v>
                </c:pt>
                <c:pt idx="31">
                  <c:v>4</c:v>
                </c:pt>
              </c:numCache>
            </c:numRef>
          </c:val>
          <c:extLst>
            <c:ext xmlns:c16="http://schemas.microsoft.com/office/drawing/2014/chart" uri="{C3380CC4-5D6E-409C-BE32-E72D297353CC}">
              <c16:uniqueId val="{00000000-7AE0-42C1-AF32-FD378D029497}"/>
            </c:ext>
          </c:extLst>
        </c:ser>
        <c:ser>
          <c:idx val="1"/>
          <c:order val="1"/>
          <c:tx>
            <c:strRef>
              <c:f>Sheet2!$N$1</c:f>
              <c:strCache>
                <c:ptCount val="1"/>
                <c:pt idx="0">
                  <c:v>Incomplete orders by nurses</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Sheet2!$L$2:$L$33</c:f>
              <c:strCache>
                <c:ptCount val="32"/>
                <c:pt idx="1">
                  <c:v>1/3/2023</c:v>
                </c:pt>
                <c:pt idx="2">
                  <c:v>2/3/2023</c:v>
                </c:pt>
                <c:pt idx="3">
                  <c:v>3/3/2023</c:v>
                </c:pt>
                <c:pt idx="4">
                  <c:v>4/3/2023</c:v>
                </c:pt>
                <c:pt idx="5">
                  <c:v>5/3/2023</c:v>
                </c:pt>
                <c:pt idx="6">
                  <c:v>6/3/2023</c:v>
                </c:pt>
                <c:pt idx="7">
                  <c:v>7/3/2023</c:v>
                </c:pt>
                <c:pt idx="8">
                  <c:v>8/3/2023</c:v>
                </c:pt>
                <c:pt idx="9">
                  <c:v>9/3/2023</c:v>
                </c:pt>
                <c:pt idx="10">
                  <c:v>10/3/2023</c:v>
                </c:pt>
                <c:pt idx="11">
                  <c:v>11/3/2023</c:v>
                </c:pt>
                <c:pt idx="12">
                  <c:v>12/3/2023</c:v>
                </c:pt>
                <c:pt idx="13">
                  <c:v>13/3/2023</c:v>
                </c:pt>
                <c:pt idx="14">
                  <c:v>14/3/2023</c:v>
                </c:pt>
                <c:pt idx="15">
                  <c:v>15/3/2023</c:v>
                </c:pt>
                <c:pt idx="16">
                  <c:v>16/3/2023</c:v>
                </c:pt>
                <c:pt idx="17">
                  <c:v>17/3/2023</c:v>
                </c:pt>
                <c:pt idx="18">
                  <c:v>18/3/2023</c:v>
                </c:pt>
                <c:pt idx="19">
                  <c:v>19/3/2023</c:v>
                </c:pt>
                <c:pt idx="20">
                  <c:v>20/3/2023</c:v>
                </c:pt>
                <c:pt idx="21">
                  <c:v>21/3/2023</c:v>
                </c:pt>
                <c:pt idx="22">
                  <c:v>22/3/2023</c:v>
                </c:pt>
                <c:pt idx="23">
                  <c:v>23/3/2023</c:v>
                </c:pt>
                <c:pt idx="24">
                  <c:v>24/3/2023</c:v>
                </c:pt>
                <c:pt idx="25">
                  <c:v>25/3/2023</c:v>
                </c:pt>
                <c:pt idx="26">
                  <c:v>26/3/2023</c:v>
                </c:pt>
                <c:pt idx="27">
                  <c:v>27/3/2023</c:v>
                </c:pt>
                <c:pt idx="28">
                  <c:v>28/3/2023</c:v>
                </c:pt>
                <c:pt idx="29">
                  <c:v>29/3/2023</c:v>
                </c:pt>
                <c:pt idx="30">
                  <c:v>30/3/2023</c:v>
                </c:pt>
                <c:pt idx="31">
                  <c:v>31/3/2023</c:v>
                </c:pt>
              </c:strCache>
            </c:strRef>
          </c:cat>
          <c:val>
            <c:numRef>
              <c:f>Sheet2!$N$2:$N$33</c:f>
              <c:numCache>
                <c:formatCode>General</c:formatCode>
                <c:ptCount val="32"/>
                <c:pt idx="1">
                  <c:v>16</c:v>
                </c:pt>
                <c:pt idx="2">
                  <c:v>25</c:v>
                </c:pt>
                <c:pt idx="3">
                  <c:v>16</c:v>
                </c:pt>
                <c:pt idx="4">
                  <c:v>15</c:v>
                </c:pt>
                <c:pt idx="5">
                  <c:v>6</c:v>
                </c:pt>
                <c:pt idx="6">
                  <c:v>10</c:v>
                </c:pt>
                <c:pt idx="7">
                  <c:v>10</c:v>
                </c:pt>
                <c:pt idx="8">
                  <c:v>5</c:v>
                </c:pt>
                <c:pt idx="9">
                  <c:v>8</c:v>
                </c:pt>
                <c:pt idx="10">
                  <c:v>14</c:v>
                </c:pt>
                <c:pt idx="11">
                  <c:v>12</c:v>
                </c:pt>
                <c:pt idx="12">
                  <c:v>11</c:v>
                </c:pt>
                <c:pt idx="13">
                  <c:v>21</c:v>
                </c:pt>
                <c:pt idx="14">
                  <c:v>24</c:v>
                </c:pt>
                <c:pt idx="15">
                  <c:v>16</c:v>
                </c:pt>
                <c:pt idx="16">
                  <c:v>22</c:v>
                </c:pt>
                <c:pt idx="17">
                  <c:v>17</c:v>
                </c:pt>
                <c:pt idx="18">
                  <c:v>6</c:v>
                </c:pt>
                <c:pt idx="19">
                  <c:v>11</c:v>
                </c:pt>
                <c:pt idx="20">
                  <c:v>7</c:v>
                </c:pt>
                <c:pt idx="21">
                  <c:v>3</c:v>
                </c:pt>
                <c:pt idx="22">
                  <c:v>3</c:v>
                </c:pt>
                <c:pt idx="23">
                  <c:v>3</c:v>
                </c:pt>
                <c:pt idx="24">
                  <c:v>2</c:v>
                </c:pt>
                <c:pt idx="25">
                  <c:v>0</c:v>
                </c:pt>
                <c:pt idx="26">
                  <c:v>0</c:v>
                </c:pt>
                <c:pt idx="27">
                  <c:v>0</c:v>
                </c:pt>
                <c:pt idx="28">
                  <c:v>0</c:v>
                </c:pt>
                <c:pt idx="29">
                  <c:v>0</c:v>
                </c:pt>
                <c:pt idx="30">
                  <c:v>0</c:v>
                </c:pt>
                <c:pt idx="31">
                  <c:v>0</c:v>
                </c:pt>
              </c:numCache>
            </c:numRef>
          </c:val>
          <c:extLst>
            <c:ext xmlns:c16="http://schemas.microsoft.com/office/drawing/2014/chart" uri="{C3380CC4-5D6E-409C-BE32-E72D297353CC}">
              <c16:uniqueId val="{00000001-7AE0-42C1-AF32-FD378D029497}"/>
            </c:ext>
          </c:extLst>
        </c:ser>
        <c:dLbls>
          <c:dLblPos val="outEnd"/>
          <c:showLegendKey val="0"/>
          <c:showVal val="1"/>
          <c:showCatName val="0"/>
          <c:showSerName val="0"/>
          <c:showPercent val="0"/>
          <c:showBubbleSize val="0"/>
        </c:dLbls>
        <c:gapWidth val="100"/>
        <c:overlap val="-24"/>
        <c:axId val="535332848"/>
        <c:axId val="535333832"/>
      </c:barChart>
      <c:catAx>
        <c:axId val="53533284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535333832"/>
        <c:crosses val="autoZero"/>
        <c:auto val="1"/>
        <c:lblAlgn val="ctr"/>
        <c:lblOffset val="100"/>
        <c:noMultiLvlLbl val="0"/>
      </c:catAx>
      <c:valAx>
        <c:axId val="5353338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5353328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a:t>DIETICIANS: TOTAL ORDER VS INCOMPLETE ORDERS (MARCH)</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Sheet2!$Q$1</c:f>
              <c:strCache>
                <c:ptCount val="1"/>
                <c:pt idx="0">
                  <c:v>Total orders on treatwell  by Dieticians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Sheet2!$P$2:$P$33</c:f>
              <c:strCache>
                <c:ptCount val="32"/>
                <c:pt idx="1">
                  <c:v>1/3/2023</c:v>
                </c:pt>
                <c:pt idx="2">
                  <c:v>2/3/2023</c:v>
                </c:pt>
                <c:pt idx="3">
                  <c:v>3/3/2023</c:v>
                </c:pt>
                <c:pt idx="4">
                  <c:v>4/3/2023</c:v>
                </c:pt>
                <c:pt idx="5">
                  <c:v>5/3/2023</c:v>
                </c:pt>
                <c:pt idx="6">
                  <c:v>6/3/2023</c:v>
                </c:pt>
                <c:pt idx="7">
                  <c:v>7/3/2023</c:v>
                </c:pt>
                <c:pt idx="8">
                  <c:v>8/3/2023</c:v>
                </c:pt>
                <c:pt idx="9">
                  <c:v>9/3/2023</c:v>
                </c:pt>
                <c:pt idx="10">
                  <c:v>10/3/2023</c:v>
                </c:pt>
                <c:pt idx="11">
                  <c:v>11/3/2023</c:v>
                </c:pt>
                <c:pt idx="12">
                  <c:v>12/3/2023</c:v>
                </c:pt>
                <c:pt idx="13">
                  <c:v>13/3/2023</c:v>
                </c:pt>
                <c:pt idx="14">
                  <c:v>14/3/2023</c:v>
                </c:pt>
                <c:pt idx="15">
                  <c:v>15/3/2023</c:v>
                </c:pt>
                <c:pt idx="16">
                  <c:v>16/3/2023</c:v>
                </c:pt>
                <c:pt idx="17">
                  <c:v>17/3/2023</c:v>
                </c:pt>
                <c:pt idx="18">
                  <c:v>18/3/2023</c:v>
                </c:pt>
                <c:pt idx="19">
                  <c:v>19/3/2023</c:v>
                </c:pt>
                <c:pt idx="20">
                  <c:v>20/3/2023</c:v>
                </c:pt>
                <c:pt idx="21">
                  <c:v>21/3/2023</c:v>
                </c:pt>
                <c:pt idx="22">
                  <c:v>22/3/2023</c:v>
                </c:pt>
                <c:pt idx="23">
                  <c:v>23/3/2023</c:v>
                </c:pt>
                <c:pt idx="24">
                  <c:v>24/3/2023</c:v>
                </c:pt>
                <c:pt idx="25">
                  <c:v>25/3/2023</c:v>
                </c:pt>
                <c:pt idx="26">
                  <c:v>26/3/2023</c:v>
                </c:pt>
                <c:pt idx="27">
                  <c:v>27/3/2023</c:v>
                </c:pt>
                <c:pt idx="28">
                  <c:v>28/3/2023</c:v>
                </c:pt>
                <c:pt idx="29">
                  <c:v>29/3/2023</c:v>
                </c:pt>
                <c:pt idx="30">
                  <c:v>30/3/2023</c:v>
                </c:pt>
                <c:pt idx="31">
                  <c:v>31/3/2023</c:v>
                </c:pt>
              </c:strCache>
            </c:strRef>
          </c:cat>
          <c:val>
            <c:numRef>
              <c:f>Sheet2!$Q$2:$Q$33</c:f>
              <c:numCache>
                <c:formatCode>General</c:formatCode>
                <c:ptCount val="32"/>
                <c:pt idx="1">
                  <c:v>60</c:v>
                </c:pt>
                <c:pt idx="2">
                  <c:v>74</c:v>
                </c:pt>
                <c:pt idx="3">
                  <c:v>77</c:v>
                </c:pt>
                <c:pt idx="4">
                  <c:v>65</c:v>
                </c:pt>
                <c:pt idx="5">
                  <c:v>29</c:v>
                </c:pt>
                <c:pt idx="6">
                  <c:v>55</c:v>
                </c:pt>
                <c:pt idx="7">
                  <c:v>19</c:v>
                </c:pt>
                <c:pt idx="8">
                  <c:v>70</c:v>
                </c:pt>
                <c:pt idx="9">
                  <c:v>89</c:v>
                </c:pt>
                <c:pt idx="10">
                  <c:v>91</c:v>
                </c:pt>
                <c:pt idx="11">
                  <c:v>79</c:v>
                </c:pt>
                <c:pt idx="12">
                  <c:v>40</c:v>
                </c:pt>
                <c:pt idx="13">
                  <c:v>84</c:v>
                </c:pt>
                <c:pt idx="14">
                  <c:v>74</c:v>
                </c:pt>
                <c:pt idx="15">
                  <c:v>76</c:v>
                </c:pt>
                <c:pt idx="16">
                  <c:v>81</c:v>
                </c:pt>
                <c:pt idx="17">
                  <c:v>82</c:v>
                </c:pt>
                <c:pt idx="18">
                  <c:v>75</c:v>
                </c:pt>
                <c:pt idx="19">
                  <c:v>40</c:v>
                </c:pt>
                <c:pt idx="20">
                  <c:v>35</c:v>
                </c:pt>
                <c:pt idx="21">
                  <c:v>53</c:v>
                </c:pt>
                <c:pt idx="22">
                  <c:v>32</c:v>
                </c:pt>
                <c:pt idx="23">
                  <c:v>27</c:v>
                </c:pt>
                <c:pt idx="24">
                  <c:v>16</c:v>
                </c:pt>
                <c:pt idx="25">
                  <c:v>21</c:v>
                </c:pt>
                <c:pt idx="26">
                  <c:v>6</c:v>
                </c:pt>
                <c:pt idx="27">
                  <c:v>12</c:v>
                </c:pt>
                <c:pt idx="28">
                  <c:v>10</c:v>
                </c:pt>
                <c:pt idx="29">
                  <c:v>13</c:v>
                </c:pt>
                <c:pt idx="30">
                  <c:v>5</c:v>
                </c:pt>
                <c:pt idx="31">
                  <c:v>9</c:v>
                </c:pt>
              </c:numCache>
            </c:numRef>
          </c:val>
          <c:extLst>
            <c:ext xmlns:c16="http://schemas.microsoft.com/office/drawing/2014/chart" uri="{C3380CC4-5D6E-409C-BE32-E72D297353CC}">
              <c16:uniqueId val="{00000000-C76F-4B18-AFB7-F2790784C333}"/>
            </c:ext>
          </c:extLst>
        </c:ser>
        <c:ser>
          <c:idx val="1"/>
          <c:order val="1"/>
          <c:tx>
            <c:strRef>
              <c:f>Sheet2!$R$1</c:f>
              <c:strCache>
                <c:ptCount val="1"/>
                <c:pt idx="0">
                  <c:v>Incomplete orders by dieticians</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Sheet2!$P$2:$P$33</c:f>
              <c:strCache>
                <c:ptCount val="32"/>
                <c:pt idx="1">
                  <c:v>1/3/2023</c:v>
                </c:pt>
                <c:pt idx="2">
                  <c:v>2/3/2023</c:v>
                </c:pt>
                <c:pt idx="3">
                  <c:v>3/3/2023</c:v>
                </c:pt>
                <c:pt idx="4">
                  <c:v>4/3/2023</c:v>
                </c:pt>
                <c:pt idx="5">
                  <c:v>5/3/2023</c:v>
                </c:pt>
                <c:pt idx="6">
                  <c:v>6/3/2023</c:v>
                </c:pt>
                <c:pt idx="7">
                  <c:v>7/3/2023</c:v>
                </c:pt>
                <c:pt idx="8">
                  <c:v>8/3/2023</c:v>
                </c:pt>
                <c:pt idx="9">
                  <c:v>9/3/2023</c:v>
                </c:pt>
                <c:pt idx="10">
                  <c:v>10/3/2023</c:v>
                </c:pt>
                <c:pt idx="11">
                  <c:v>11/3/2023</c:v>
                </c:pt>
                <c:pt idx="12">
                  <c:v>12/3/2023</c:v>
                </c:pt>
                <c:pt idx="13">
                  <c:v>13/3/2023</c:v>
                </c:pt>
                <c:pt idx="14">
                  <c:v>14/3/2023</c:v>
                </c:pt>
                <c:pt idx="15">
                  <c:v>15/3/2023</c:v>
                </c:pt>
                <c:pt idx="16">
                  <c:v>16/3/2023</c:v>
                </c:pt>
                <c:pt idx="17">
                  <c:v>17/3/2023</c:v>
                </c:pt>
                <c:pt idx="18">
                  <c:v>18/3/2023</c:v>
                </c:pt>
                <c:pt idx="19">
                  <c:v>19/3/2023</c:v>
                </c:pt>
                <c:pt idx="20">
                  <c:v>20/3/2023</c:v>
                </c:pt>
                <c:pt idx="21">
                  <c:v>21/3/2023</c:v>
                </c:pt>
                <c:pt idx="22">
                  <c:v>22/3/2023</c:v>
                </c:pt>
                <c:pt idx="23">
                  <c:v>23/3/2023</c:v>
                </c:pt>
                <c:pt idx="24">
                  <c:v>24/3/2023</c:v>
                </c:pt>
                <c:pt idx="25">
                  <c:v>25/3/2023</c:v>
                </c:pt>
                <c:pt idx="26">
                  <c:v>26/3/2023</c:v>
                </c:pt>
                <c:pt idx="27">
                  <c:v>27/3/2023</c:v>
                </c:pt>
                <c:pt idx="28">
                  <c:v>28/3/2023</c:v>
                </c:pt>
                <c:pt idx="29">
                  <c:v>29/3/2023</c:v>
                </c:pt>
                <c:pt idx="30">
                  <c:v>30/3/2023</c:v>
                </c:pt>
                <c:pt idx="31">
                  <c:v>31/3/2023</c:v>
                </c:pt>
              </c:strCache>
            </c:strRef>
          </c:cat>
          <c:val>
            <c:numRef>
              <c:f>Sheet2!$R$2:$R$33</c:f>
              <c:numCache>
                <c:formatCode>General</c:formatCode>
                <c:ptCount val="32"/>
                <c:pt idx="1">
                  <c:v>3</c:v>
                </c:pt>
                <c:pt idx="2">
                  <c:v>4</c:v>
                </c:pt>
                <c:pt idx="3">
                  <c:v>4</c:v>
                </c:pt>
                <c:pt idx="4">
                  <c:v>6</c:v>
                </c:pt>
                <c:pt idx="5">
                  <c:v>0</c:v>
                </c:pt>
                <c:pt idx="6">
                  <c:v>5</c:v>
                </c:pt>
                <c:pt idx="7">
                  <c:v>0</c:v>
                </c:pt>
                <c:pt idx="8">
                  <c:v>4</c:v>
                </c:pt>
                <c:pt idx="9">
                  <c:v>3</c:v>
                </c:pt>
                <c:pt idx="10">
                  <c:v>5</c:v>
                </c:pt>
                <c:pt idx="11">
                  <c:v>6</c:v>
                </c:pt>
                <c:pt idx="12">
                  <c:v>6</c:v>
                </c:pt>
                <c:pt idx="13">
                  <c:v>5</c:v>
                </c:pt>
                <c:pt idx="14">
                  <c:v>3</c:v>
                </c:pt>
                <c:pt idx="15">
                  <c:v>6</c:v>
                </c:pt>
                <c:pt idx="16">
                  <c:v>4</c:v>
                </c:pt>
                <c:pt idx="17">
                  <c:v>5</c:v>
                </c:pt>
                <c:pt idx="18">
                  <c:v>1</c:v>
                </c:pt>
                <c:pt idx="19">
                  <c:v>3</c:v>
                </c:pt>
                <c:pt idx="20">
                  <c:v>3</c:v>
                </c:pt>
                <c:pt idx="21">
                  <c:v>2</c:v>
                </c:pt>
                <c:pt idx="22">
                  <c:v>4</c:v>
                </c:pt>
                <c:pt idx="23">
                  <c:v>2</c:v>
                </c:pt>
                <c:pt idx="24">
                  <c:v>0</c:v>
                </c:pt>
                <c:pt idx="25">
                  <c:v>0</c:v>
                </c:pt>
                <c:pt idx="26">
                  <c:v>2</c:v>
                </c:pt>
                <c:pt idx="27">
                  <c:v>2</c:v>
                </c:pt>
                <c:pt idx="28">
                  <c:v>0</c:v>
                </c:pt>
                <c:pt idx="29">
                  <c:v>0</c:v>
                </c:pt>
                <c:pt idx="30">
                  <c:v>0</c:v>
                </c:pt>
                <c:pt idx="31">
                  <c:v>0</c:v>
                </c:pt>
              </c:numCache>
            </c:numRef>
          </c:val>
          <c:extLst>
            <c:ext xmlns:c16="http://schemas.microsoft.com/office/drawing/2014/chart" uri="{C3380CC4-5D6E-409C-BE32-E72D297353CC}">
              <c16:uniqueId val="{00000001-C76F-4B18-AFB7-F2790784C333}"/>
            </c:ext>
          </c:extLst>
        </c:ser>
        <c:dLbls>
          <c:dLblPos val="outEnd"/>
          <c:showLegendKey val="0"/>
          <c:showVal val="1"/>
          <c:showCatName val="0"/>
          <c:showSerName val="0"/>
          <c:showPercent val="0"/>
          <c:showBubbleSize val="0"/>
        </c:dLbls>
        <c:gapWidth val="100"/>
        <c:overlap val="-24"/>
        <c:axId val="542176512"/>
        <c:axId val="542182416"/>
      </c:barChart>
      <c:catAx>
        <c:axId val="542176512"/>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542182416"/>
        <c:crosses val="autoZero"/>
        <c:auto val="1"/>
        <c:lblAlgn val="ctr"/>
        <c:lblOffset val="100"/>
        <c:noMultiLvlLbl val="0"/>
      </c:catAx>
      <c:valAx>
        <c:axId val="54218241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5421765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11014889965677339"/>
          <c:y val="0.15726033195476763"/>
          <c:w val="0.41388501918029558"/>
          <c:h val="0.68547933609046574"/>
        </c:manualLayout>
      </c:layout>
      <c:pie3DChart>
        <c:varyColors val="1"/>
        <c:ser>
          <c:idx val="0"/>
          <c:order val="0"/>
          <c:explosion val="25"/>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Sheet1!$C$192:$C$195</c:f>
              <c:strCache>
                <c:ptCount val="4"/>
                <c:pt idx="0">
                  <c:v>BEVERAGE</c:v>
                </c:pt>
                <c:pt idx="1">
                  <c:v>NON BEVERAGE</c:v>
                </c:pt>
                <c:pt idx="2">
                  <c:v>BOTH</c:v>
                </c:pt>
                <c:pt idx="3">
                  <c:v>NO RESPONSE</c:v>
                </c:pt>
              </c:strCache>
            </c:strRef>
          </c:cat>
          <c:val>
            <c:numRef>
              <c:f>Sheet1!$D$192:$D$195</c:f>
              <c:numCache>
                <c:formatCode>0%</c:formatCode>
                <c:ptCount val="4"/>
                <c:pt idx="0">
                  <c:v>0.310000000000002</c:v>
                </c:pt>
                <c:pt idx="1">
                  <c:v>0.12000000000000002</c:v>
                </c:pt>
                <c:pt idx="2">
                  <c:v>0.29000000000000031</c:v>
                </c:pt>
                <c:pt idx="3">
                  <c:v>0.28000000000000008</c:v>
                </c:pt>
              </c:numCache>
            </c:numRef>
          </c:val>
          <c:extLst>
            <c:ext xmlns:c16="http://schemas.microsoft.com/office/drawing/2014/chart" uri="{C3380CC4-5D6E-409C-BE32-E72D297353CC}">
              <c16:uniqueId val="{00000000-51D1-47FD-899B-6020FDD8177E}"/>
            </c:ext>
          </c:extLst>
        </c:ser>
        <c:dLbls>
          <c:showLegendKey val="0"/>
          <c:showVal val="0"/>
          <c:showCatName val="0"/>
          <c:showSerName val="0"/>
          <c:showPercent val="0"/>
          <c:showBubbleSize val="0"/>
          <c:showLeaderLines val="1"/>
        </c:dLbls>
      </c:pie3DChart>
    </c:plotArea>
    <c:legend>
      <c:legendPos val="r"/>
      <c:layout>
        <c:manualLayout>
          <c:xMode val="edge"/>
          <c:yMode val="edge"/>
          <c:x val="0.69211327737496864"/>
          <c:y val="0.37601863388511525"/>
          <c:w val="0.28816046713429799"/>
          <c:h val="0.42297081852440915"/>
        </c:manualLayout>
      </c:layout>
      <c:overlay val="0"/>
      <c:txPr>
        <a:bodyPr/>
        <a:lstStyle/>
        <a:p>
          <a:pPr>
            <a:defRPr sz="600"/>
          </a:pPr>
          <a:endParaRPr lang="en-US"/>
        </a:p>
      </c:txPr>
    </c:legend>
    <c:plotVisOnly val="1"/>
    <c:dispBlanksAs val="gap"/>
    <c:showDLblsOverMax val="0"/>
  </c:chart>
  <c:spPr>
    <a:solidFill>
      <a:srgbClr val="00B050"/>
    </a:solidFill>
    <a:ln>
      <a:solidFill>
        <a:schemeClr val="tx1"/>
      </a:solidFill>
    </a:ln>
  </c:sp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7.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8.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drawings/drawing1.xml><?xml version="1.0" encoding="utf-8"?>
<c:userShapes xmlns:c="http://schemas.openxmlformats.org/drawingml/2006/chart">
  <cdr:relSizeAnchor xmlns:cdr="http://schemas.openxmlformats.org/drawingml/2006/chartDrawing">
    <cdr:from>
      <cdr:x>0.10984</cdr:x>
      <cdr:y>0.0308</cdr:y>
    </cdr:from>
    <cdr:to>
      <cdr:x>0.88354</cdr:x>
      <cdr:y>0.12505</cdr:y>
    </cdr:to>
    <cdr:sp macro="" textlink="">
      <cdr:nvSpPr>
        <cdr:cNvPr id="2" name="Rectangle 1"/>
        <cdr:cNvSpPr>
          <a:spLocks xmlns:a="http://schemas.openxmlformats.org/drawingml/2006/main" noChangeArrowheads="1"/>
        </cdr:cNvSpPr>
      </cdr:nvSpPr>
      <cdr:spPr bwMode="auto">
        <a:xfrm xmlns:a="http://schemas.openxmlformats.org/drawingml/2006/main">
          <a:off x="358016" y="80470"/>
          <a:ext cx="2521688" cy="246221"/>
        </a:xfrm>
        <a:prstGeom xmlns:a="http://schemas.openxmlformats.org/drawingml/2006/main" prst="rect">
          <a:avLst/>
        </a:prstGeom>
        <a:solidFill xmlns:a="http://schemas.openxmlformats.org/drawingml/2006/main">
          <a:schemeClr val="bg1"/>
        </a:solidFill>
        <a:ln xmlns:a="http://schemas.openxmlformats.org/drawingml/2006/main" w="9525">
          <a:noFill/>
          <a:miter lim="800000"/>
          <a:headEnd/>
          <a:tailEnd/>
        </a:ln>
        <a:effectLst xmlns:a="http://schemas.openxmlformats.org/drawingml/2006/main"/>
      </cdr:spPr>
      <cdr:txBody>
        <a:bodyPr xmlns:a="http://schemas.openxmlformats.org/drawingml/2006/main" vert="horz" wrap="square" lIns="91440" tIns="45720" rIns="91440" bIns="45720" numCol="1" anchor="ctr" anchorCtr="0" compatLnSpc="1">
          <a:prstTxWarp prst="textNoShape">
            <a:avLst/>
          </a:prstTxWarp>
          <a:spAutoFit/>
        </a:bodyPr>
        <a:lstStyle xmlns:a="http://schemas.openxmlformats.org/drawingml/2006/main">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xmlns:a="http://schemas.openxmlformats.org/drawingml/2006/main">
          <a:pPr marL="0" marR="0" lvl="0" indent="0" algn="l" defTabSz="914400" rtl="0" eaLnBrk="1" fontAlgn="base" latinLnBrk="0" hangingPunct="1">
            <a:lnSpc>
              <a:spcPct val="100000"/>
            </a:lnSpc>
            <a:spcBef>
              <a:spcPct val="0"/>
            </a:spcBef>
            <a:spcAft>
              <a:spcPct val="0"/>
            </a:spcAft>
            <a:buClrTx/>
            <a:buSzTx/>
            <a:buFontTx/>
            <a:buNone/>
            <a:tabLst>
              <a:tab pos="179388" algn="l"/>
            </a:tabLst>
          </a:pPr>
          <a:r>
            <a:rPr kumimoji="0" lang="en-US" sz="1000" b="1" i="0" u="sng" strike="noStrike" cap="none" normalizeH="0" baseline="0" dirty="0">
              <a:ln>
                <a:noFill/>
              </a:ln>
              <a:solidFill>
                <a:schemeClr val="tx1"/>
              </a:solidFill>
              <a:effectLst/>
              <a:latin typeface="Times New Roman" pitchFamily="18" charset="0"/>
              <a:ea typeface="Calibri" pitchFamily="34" charset="0"/>
              <a:cs typeface="Times New Roman" pitchFamily="18" charset="0"/>
            </a:rPr>
            <a:t>1. PRESCRIBED DIET BY DIETICIAN</a:t>
          </a:r>
          <a:endParaRPr kumimoji="0" lang="en-US" sz="1000" b="0" i="0" u="none" strike="noStrike" cap="none" normalizeH="0" baseline="0" dirty="0">
            <a:ln>
              <a:noFill/>
            </a:ln>
            <a:solidFill>
              <a:schemeClr val="tx1"/>
            </a:solidFill>
            <a:effectLst/>
            <a:latin typeface="Arial" pitchFamily="34" charset="0"/>
            <a:cs typeface="Arial"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23-06-2023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712641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9D247A-4141-472E-A81E-669C6E6F9485}" type="datetime1">
              <a:rPr lang="en-IN" smtClean="0"/>
              <a:t>23-06-2023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7670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351405-DC5F-4DC6-98A1-EF95CC2B50F1}" type="datetime1">
              <a:rPr lang="en-IN" smtClean="0"/>
              <a:t>23-06-2023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4053680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BD9AA6-3EC9-46E4-92CD-158154192260}" type="datetime1">
              <a:rPr lang="en-IN" smtClean="0"/>
              <a:t>23-06-2023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316448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 Dark">
  <p:cSld name="Blank - Dark">
    <p:spTree>
      <p:nvGrpSpPr>
        <p:cNvPr id="1" name="Shape 69"/>
        <p:cNvGrpSpPr/>
        <p:nvPr/>
      </p:nvGrpSpPr>
      <p:grpSpPr>
        <a:xfrm>
          <a:off x="0" y="0"/>
          <a:ext cx="0" cy="0"/>
          <a:chOff x="0" y="0"/>
          <a:chExt cx="0" cy="0"/>
        </a:xfrm>
      </p:grpSpPr>
      <p:sp>
        <p:nvSpPr>
          <p:cNvPr id="70" name="Google Shape;70;p12"/>
          <p:cNvSpPr txBox="1">
            <a:spLocks noGrp="1"/>
          </p:cNvSpPr>
          <p:nvPr>
            <p:ph type="sldNum" idx="12"/>
          </p:nvPr>
        </p:nvSpPr>
        <p:spPr>
          <a:xfrm>
            <a:off x="11307445" y="6333135"/>
            <a:ext cx="731600" cy="5248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397758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7AAF34-8904-44DD-8BEE-C56327F2693B}" type="datetime1">
              <a:rPr lang="en-IN" smtClean="0"/>
              <a:t>23-06-2023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67618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643F2B-BCEA-4F2A-896B-F3FA53F5DEF8}" type="datetime1">
              <a:rPr lang="en-IN" smtClean="0"/>
              <a:t>23-06-2023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692056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6AE44AB-576C-4AAE-810E-B7B879440F00}" type="datetime1">
              <a:rPr lang="en-IN" smtClean="0"/>
              <a:t>23-06-2023</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848354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81FA9A7-F622-47F3-9F48-8642A178921E}" type="datetime1">
              <a:rPr lang="en-IN" smtClean="0"/>
              <a:t>23-06-2023</a:t>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4043444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955919-564B-4BC4-931C-1A2732326397}" type="datetime1">
              <a:rPr lang="en-IN" smtClean="0"/>
              <a:t>23-06-2023</a:t>
            </a:fld>
            <a:endParaRPr lang="en-IN"/>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34445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5A2EDD-D22D-42CF-8CAE-9E7C10A302DE}" type="datetime1">
              <a:rPr lang="en-IN" smtClean="0"/>
              <a:t>23-06-2023</a:t>
            </a:fld>
            <a:endParaRPr lang="en-IN"/>
          </a:p>
        </p:txBody>
      </p:sp>
      <p:sp>
        <p:nvSpPr>
          <p:cNvPr id="3" name="Footer Placeholder 2"/>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592903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69080B-D92A-4F8C-ABD3-E1E66C1ECB3D}" type="datetime1">
              <a:rPr lang="en-IN" smtClean="0"/>
              <a:t>23-06-2023</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167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9C47D1D-41F6-4823-8BBD-DB4E7A4AC662}" type="datetime1">
              <a:rPr lang="en-IN" smtClean="0"/>
              <a:t>23-06-2023</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22508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8924DF-40B6-4B88-91AC-7C150A71AD47}" type="datetime1">
              <a:rPr lang="en-IN" smtClean="0"/>
              <a:t>23-06-2023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1225245992"/>
      </p:ext>
    </p:extLst>
  </p:cSld>
  <p:clrMap bg1="lt1" tx1="dk1" bg2="lt2" tx2="dk2" accent1="accent1" accent2="accent2" accent3="accent3" accent4="accent4" accent5="accent5" accent6="accent6" hlink="hlink" folHlink="folHlink"/>
  <p:sldLayoutIdLst>
    <p:sldLayoutId id="2147483927" r:id="rId1"/>
    <p:sldLayoutId id="2147483928" r:id="rId2"/>
    <p:sldLayoutId id="2147483929" r:id="rId3"/>
    <p:sldLayoutId id="2147483930" r:id="rId4"/>
    <p:sldLayoutId id="2147483931" r:id="rId5"/>
    <p:sldLayoutId id="2147483932" r:id="rId6"/>
    <p:sldLayoutId id="2147483933" r:id="rId7"/>
    <p:sldLayoutId id="2147483934" r:id="rId8"/>
    <p:sldLayoutId id="2147483935" r:id="rId9"/>
    <p:sldLayoutId id="2147483936" r:id="rId10"/>
    <p:sldLayoutId id="2147483937" r:id="rId11"/>
    <p:sldLayoutId id="2147483938"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chart" Target="../charts/chart10.xml" /><Relationship Id="rId2" Type="http://schemas.openxmlformats.org/officeDocument/2006/relationships/chart" Target="../charts/chart9.xml" /><Relationship Id="rId1" Type="http://schemas.openxmlformats.org/officeDocument/2006/relationships/slideLayout" Target="../slideLayouts/slideLayout2.xml" /><Relationship Id="rId4" Type="http://schemas.openxmlformats.org/officeDocument/2006/relationships/chart" Target="../charts/chart11.xml" /></Relationships>
</file>

<file path=ppt/slides/_rels/slide11.xml.rels><?xml version="1.0" encoding="UTF-8" standalone="yes"?>
<Relationships xmlns="http://schemas.openxmlformats.org/package/2006/relationships"><Relationship Id="rId3" Type="http://schemas.openxmlformats.org/officeDocument/2006/relationships/chart" Target="../charts/chart13.xml" /><Relationship Id="rId2" Type="http://schemas.openxmlformats.org/officeDocument/2006/relationships/chart" Target="../charts/chart12.xml" /><Relationship Id="rId1" Type="http://schemas.openxmlformats.org/officeDocument/2006/relationships/slideLayout" Target="../slideLayouts/slideLayout12.xml" /><Relationship Id="rId4" Type="http://schemas.openxmlformats.org/officeDocument/2006/relationships/chart" Target="../charts/chart14.xml" /></Relationships>
</file>

<file path=ppt/slides/_rels/slide12.xml.rels><?xml version="1.0" encoding="UTF-8" standalone="yes"?>
<Relationships xmlns="http://schemas.openxmlformats.org/package/2006/relationships"><Relationship Id="rId3" Type="http://schemas.openxmlformats.org/officeDocument/2006/relationships/chart" Target="../charts/chart15.xml" /><Relationship Id="rId2" Type="http://schemas.openxmlformats.org/officeDocument/2006/relationships/notesSlide" Target="../notesSlides/notesSlide1.xml" /><Relationship Id="rId1" Type="http://schemas.openxmlformats.org/officeDocument/2006/relationships/slideLayout" Target="../slideLayouts/slideLayout12.xml" /><Relationship Id="rId5" Type="http://schemas.openxmlformats.org/officeDocument/2006/relationships/chart" Target="../charts/chart17.xml" /><Relationship Id="rId4" Type="http://schemas.openxmlformats.org/officeDocument/2006/relationships/chart" Target="../charts/chart16.xml" /></Relationships>
</file>

<file path=ppt/slides/_rels/slide13.xml.rels><?xml version="1.0" encoding="UTF-8" standalone="yes"?>
<Relationships xmlns="http://schemas.openxmlformats.org/package/2006/relationships"><Relationship Id="rId3" Type="http://schemas.openxmlformats.org/officeDocument/2006/relationships/chart" Target="../charts/chart19.xml" /><Relationship Id="rId2" Type="http://schemas.openxmlformats.org/officeDocument/2006/relationships/chart" Target="../charts/chart18.xml" /><Relationship Id="rId1" Type="http://schemas.openxmlformats.org/officeDocument/2006/relationships/slideLayout" Target="../slideLayouts/slideLayout12.xml" /><Relationship Id="rId4" Type="http://schemas.openxmlformats.org/officeDocument/2006/relationships/chart" Target="../charts/chart20.xml" /></Relationships>
</file>

<file path=ppt/slides/_rels/slide14.xml.rels><?xml version="1.0" encoding="UTF-8" standalone="yes"?>
<Relationships xmlns="http://schemas.openxmlformats.org/package/2006/relationships"><Relationship Id="rId3" Type="http://schemas.openxmlformats.org/officeDocument/2006/relationships/chart" Target="../charts/chart22.xml" /><Relationship Id="rId2" Type="http://schemas.openxmlformats.org/officeDocument/2006/relationships/chart" Target="../charts/chart21.xml" /><Relationship Id="rId1" Type="http://schemas.openxmlformats.org/officeDocument/2006/relationships/slideLayout" Target="../slideLayouts/slideLayout12.xml" /><Relationship Id="rId4" Type="http://schemas.openxmlformats.org/officeDocument/2006/relationships/chart" Target="../charts/chart23.xml" /></Relationships>
</file>

<file path=ppt/slides/_rels/slide15.xml.rels><?xml version="1.0" encoding="UTF-8" standalone="yes"?>
<Relationships xmlns="http://schemas.openxmlformats.org/package/2006/relationships"><Relationship Id="rId3" Type="http://schemas.openxmlformats.org/officeDocument/2006/relationships/chart" Target="../charts/chart25.xml" /><Relationship Id="rId2" Type="http://schemas.openxmlformats.org/officeDocument/2006/relationships/chart" Target="../charts/chart24.xml" /><Relationship Id="rId1" Type="http://schemas.openxmlformats.org/officeDocument/2006/relationships/slideLayout" Target="../slideLayouts/slideLayout12.xml" /><Relationship Id="rId4" Type="http://schemas.openxmlformats.org/officeDocument/2006/relationships/chart" Target="../charts/chart26.xml" /></Relationships>
</file>

<file path=ppt/slides/_rels/slide16.xml.rels><?xml version="1.0" encoding="UTF-8" standalone="yes"?>
<Relationships xmlns="http://schemas.openxmlformats.org/package/2006/relationships"><Relationship Id="rId3" Type="http://schemas.openxmlformats.org/officeDocument/2006/relationships/chart" Target="../charts/chart28.xml" /><Relationship Id="rId2" Type="http://schemas.openxmlformats.org/officeDocument/2006/relationships/chart" Target="../charts/chart27.xml" /><Relationship Id="rId1" Type="http://schemas.openxmlformats.org/officeDocument/2006/relationships/slideLayout" Target="../slideLayouts/slideLayout12.xml" /></Relationships>
</file>

<file path=ppt/slides/_rels/slide17.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22.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chart" Target="../charts/chart1.xml" /><Relationship Id="rId1" Type="http://schemas.openxmlformats.org/officeDocument/2006/relationships/slideLayout" Target="../slideLayouts/slideLayout2.xml" /><Relationship Id="rId4" Type="http://schemas.openxmlformats.org/officeDocument/2006/relationships/chart" Target="../charts/chart2.xml" /></Relationships>
</file>

<file path=ppt/slides/_rels/slide7.xml.rels><?xml version="1.0" encoding="UTF-8" standalone="yes"?>
<Relationships xmlns="http://schemas.openxmlformats.org/package/2006/relationships"><Relationship Id="rId3" Type="http://schemas.openxmlformats.org/officeDocument/2006/relationships/chart" Target="../charts/chart3.xml" /><Relationship Id="rId2" Type="http://schemas.openxmlformats.org/officeDocument/2006/relationships/image" Target="../media/image1.png" /><Relationship Id="rId1" Type="http://schemas.openxmlformats.org/officeDocument/2006/relationships/slideLayout" Target="../slideLayouts/slideLayout2.xml" /><Relationship Id="rId4" Type="http://schemas.openxmlformats.org/officeDocument/2006/relationships/chart" Target="../charts/chart4.xml" /></Relationships>
</file>

<file path=ppt/slides/_rels/slide8.xml.rels><?xml version="1.0" encoding="UTF-8" standalone="yes"?>
<Relationships xmlns="http://schemas.openxmlformats.org/package/2006/relationships"><Relationship Id="rId3" Type="http://schemas.openxmlformats.org/officeDocument/2006/relationships/chart" Target="../charts/chart5.xml" /><Relationship Id="rId2" Type="http://schemas.openxmlformats.org/officeDocument/2006/relationships/image" Target="../media/image1.png" /><Relationship Id="rId1" Type="http://schemas.openxmlformats.org/officeDocument/2006/relationships/slideLayout" Target="../slideLayouts/slideLayout2.xml" /><Relationship Id="rId4" Type="http://schemas.openxmlformats.org/officeDocument/2006/relationships/chart" Target="../charts/chart6.xml" /></Relationships>
</file>

<file path=ppt/slides/_rels/slide9.xml.rels><?xml version="1.0" encoding="UTF-8" standalone="yes"?>
<Relationships xmlns="http://schemas.openxmlformats.org/package/2006/relationships"><Relationship Id="rId3" Type="http://schemas.openxmlformats.org/officeDocument/2006/relationships/chart" Target="../charts/chart8.xml" /><Relationship Id="rId2" Type="http://schemas.openxmlformats.org/officeDocument/2006/relationships/chart" Target="../charts/chart7.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1524000" y="1999441"/>
            <a:ext cx="9144000" cy="2387600"/>
          </a:xfrm>
        </p:spPr>
        <p:txBody>
          <a:bodyPr>
            <a:normAutofit fontScale="90000"/>
          </a:bodyPr>
          <a:lstStyle/>
          <a:p>
            <a:r>
              <a:rPr lang="en-IN" dirty="0"/>
              <a:t>CAUSES OF DELAYS IN DIETARY SERVICES at</a:t>
            </a:r>
            <a:br>
              <a:rPr lang="en-IN" dirty="0"/>
            </a:br>
            <a:r>
              <a:rPr lang="en-IN" dirty="0"/>
              <a:t>CK Birla Hospital, Jaipur</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1524000" y="4624351"/>
            <a:ext cx="9144000" cy="1655762"/>
          </a:xfrm>
        </p:spPr>
        <p:txBody>
          <a:bodyPr>
            <a:normAutofit lnSpcReduction="10000"/>
          </a:bodyPr>
          <a:lstStyle/>
          <a:p>
            <a:endParaRPr lang="en-IN" dirty="0"/>
          </a:p>
          <a:p>
            <a:r>
              <a:rPr lang="en-IN" dirty="0"/>
              <a:t>Submitted by- 	Shreeya Wadhwa</a:t>
            </a:r>
          </a:p>
          <a:p>
            <a:r>
              <a:rPr lang="en-IN" dirty="0"/>
              <a:t>Faculty Mentor: Dr. Pankaj Talreja</a:t>
            </a:r>
          </a:p>
          <a:p>
            <a:r>
              <a:rPr lang="en-IN" dirty="0"/>
              <a:t>IIHMR Delhi</a:t>
            </a:r>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p:cNvGraphicFramePr/>
          <p:nvPr>
            <p:extLst>
              <p:ext uri="{D42A27DB-BD31-4B8C-83A1-F6EECF244321}">
                <p14:modId xmlns:p14="http://schemas.microsoft.com/office/powerpoint/2010/main" val="2160248555"/>
              </p:ext>
            </p:extLst>
          </p:nvPr>
        </p:nvGraphicFramePr>
        <p:xfrm>
          <a:off x="3965512" y="1504950"/>
          <a:ext cx="3862872" cy="261244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p:cNvGraphicFramePr/>
          <p:nvPr>
            <p:extLst>
              <p:ext uri="{D42A27DB-BD31-4B8C-83A1-F6EECF244321}">
                <p14:modId xmlns:p14="http://schemas.microsoft.com/office/powerpoint/2010/main" val="3651612944"/>
              </p:ext>
            </p:extLst>
          </p:nvPr>
        </p:nvGraphicFramePr>
        <p:xfrm>
          <a:off x="8406882" y="1446371"/>
          <a:ext cx="3685591" cy="2612445"/>
        </p:xfrm>
        <a:graphic>
          <a:graphicData uri="http://schemas.openxmlformats.org/drawingml/2006/chart">
            <c:chart xmlns:c="http://schemas.openxmlformats.org/drawingml/2006/chart" xmlns:r="http://schemas.openxmlformats.org/officeDocument/2006/relationships" r:id="rId3"/>
          </a:graphicData>
        </a:graphic>
      </p:graphicFrame>
      <p:sp>
        <p:nvSpPr>
          <p:cNvPr id="15" name="Down Arrow 14"/>
          <p:cNvSpPr/>
          <p:nvPr/>
        </p:nvSpPr>
        <p:spPr>
          <a:xfrm>
            <a:off x="1705843" y="4245171"/>
            <a:ext cx="304800" cy="6096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6" name="Text Box 3"/>
          <p:cNvSpPr txBox="1">
            <a:spLocks noChangeArrowheads="1"/>
          </p:cNvSpPr>
          <p:nvPr/>
        </p:nvSpPr>
        <p:spPr bwMode="auto">
          <a:xfrm>
            <a:off x="4268756" y="4982547"/>
            <a:ext cx="3256384" cy="16801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buClrTx/>
              <a:buFont typeface="Wingdings" pitchFamily="2" charset="2"/>
              <a:buChar char="Ø"/>
            </a:pPr>
            <a:r>
              <a:rPr kumimoji="0" lang="en-US" sz="1600" b="0" i="0" u="none" strike="noStrike" cap="none" normalizeH="0" baseline="0" dirty="0">
                <a:ln>
                  <a:noFill/>
                </a:ln>
                <a:solidFill>
                  <a:schemeClr val="tx1"/>
                </a:solidFill>
                <a:effectLst/>
                <a:latin typeface="Times New Roman" pitchFamily="18" charset="0"/>
                <a:cs typeface="Arial" pitchFamily="34" charset="0"/>
              </a:rPr>
              <a:t>Seeing the response ,it is quite easy to state that beverage delivery  need more attention as </a:t>
            </a:r>
            <a:r>
              <a:rPr lang="en-US" sz="1600" dirty="0">
                <a:solidFill>
                  <a:schemeClr val="tx1"/>
                </a:solidFill>
                <a:latin typeface="Times New Roman" pitchFamily="18" charset="0"/>
                <a:cs typeface="Arial" pitchFamily="34" charset="0"/>
              </a:rPr>
              <a:t>31% of the respondents said that order of beverage generally reach late to them</a:t>
            </a:r>
            <a:r>
              <a:rPr kumimoji="0" lang="en-US" sz="1600" b="0" i="0" u="none" strike="noStrike" cap="none" normalizeH="0" baseline="0" dirty="0">
                <a:ln>
                  <a:noFill/>
                </a:ln>
                <a:solidFill>
                  <a:schemeClr val="tx1"/>
                </a:solidFill>
                <a:effectLst/>
                <a:latin typeface="Times New Roman" pitchFamily="18" charset="0"/>
                <a:cs typeface="Arial" pitchFamily="34" charset="0"/>
              </a:rPr>
              <a:t>.</a:t>
            </a:r>
            <a:endParaRPr kumimoji="0" lang="en-US" sz="1600" b="0" i="0" u="none" strike="noStrike" cap="none" normalizeH="0" baseline="0" dirty="0">
              <a:ln>
                <a:noFill/>
              </a:ln>
              <a:solidFill>
                <a:schemeClr val="tx1"/>
              </a:solidFill>
              <a:effectLst/>
              <a:latin typeface="Arial" pitchFamily="34" charset="0"/>
              <a:cs typeface="Arial" pitchFamily="34" charset="0"/>
            </a:endParaRPr>
          </a:p>
        </p:txBody>
      </p:sp>
      <p:sp>
        <p:nvSpPr>
          <p:cNvPr id="17" name="Down Arrow 16"/>
          <p:cNvSpPr/>
          <p:nvPr/>
        </p:nvSpPr>
        <p:spPr>
          <a:xfrm>
            <a:off x="5744548" y="4321371"/>
            <a:ext cx="304800" cy="4572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8" name="Rectangle 17"/>
          <p:cNvSpPr/>
          <p:nvPr/>
        </p:nvSpPr>
        <p:spPr>
          <a:xfrm>
            <a:off x="4551007" y="1569481"/>
            <a:ext cx="2792752" cy="246221"/>
          </a:xfrm>
          <a:prstGeom prst="rect">
            <a:avLst/>
          </a:prstGeom>
          <a:solidFill>
            <a:schemeClr val="bg1"/>
          </a:solidFill>
        </p:spPr>
        <p:txBody>
          <a:bodyPr wrap="none">
            <a:spAutoFit/>
          </a:bodyPr>
          <a:lstStyle/>
          <a:p>
            <a:r>
              <a:rPr lang="en-US" sz="1000" b="1" u="sng" dirty="0">
                <a:solidFill>
                  <a:schemeClr val="tx1"/>
                </a:solidFill>
              </a:rPr>
              <a:t>2. DELAYED SERVING IN TYPE OF ORDER</a:t>
            </a:r>
            <a:endParaRPr lang="en-US" sz="1000" dirty="0">
              <a:solidFill>
                <a:schemeClr val="tx1"/>
              </a:solidFill>
            </a:endParaRPr>
          </a:p>
        </p:txBody>
      </p:sp>
      <p:sp>
        <p:nvSpPr>
          <p:cNvPr id="19" name="Rectangle 18"/>
          <p:cNvSpPr/>
          <p:nvPr/>
        </p:nvSpPr>
        <p:spPr>
          <a:xfrm>
            <a:off x="9058485" y="1516219"/>
            <a:ext cx="2382383" cy="246221"/>
          </a:xfrm>
          <a:prstGeom prst="rect">
            <a:avLst/>
          </a:prstGeom>
          <a:solidFill>
            <a:schemeClr val="bg1"/>
          </a:solidFill>
        </p:spPr>
        <p:txBody>
          <a:bodyPr wrap="none">
            <a:spAutoFit/>
          </a:bodyPr>
          <a:lstStyle/>
          <a:p>
            <a:r>
              <a:rPr lang="en-US" sz="1000" b="1" u="sng" dirty="0"/>
              <a:t>3. MEAL MEETING DIETARY NEEDS</a:t>
            </a:r>
            <a:endParaRPr lang="en-US" sz="1000" dirty="0"/>
          </a:p>
        </p:txBody>
      </p:sp>
      <p:sp>
        <p:nvSpPr>
          <p:cNvPr id="20" name="Text Box 5"/>
          <p:cNvSpPr txBox="1">
            <a:spLocks noChangeArrowheads="1"/>
          </p:cNvSpPr>
          <p:nvPr/>
        </p:nvSpPr>
        <p:spPr bwMode="auto">
          <a:xfrm>
            <a:off x="8910735" y="4982547"/>
            <a:ext cx="3181738" cy="181588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lvl="0" fontAlgn="base">
              <a:spcBef>
                <a:spcPct val="0"/>
              </a:spcBef>
              <a:spcAft>
                <a:spcPts val="1000"/>
              </a:spcAft>
              <a:buClrTx/>
              <a:buFont typeface="Wingdings" pitchFamily="2" charset="2"/>
              <a:buChar char="Ø"/>
            </a:pPr>
            <a:r>
              <a:rPr kumimoji="0" lang="en-US" sz="1600" b="0" i="0" u="none" strike="noStrike" cap="none" normalizeH="0" baseline="0" dirty="0">
                <a:ln>
                  <a:noFill/>
                </a:ln>
                <a:solidFill>
                  <a:schemeClr val="tx1"/>
                </a:solidFill>
                <a:effectLst/>
                <a:latin typeface="Times New Roman" pitchFamily="18" charset="0"/>
                <a:cs typeface="Arial" pitchFamily="34" charset="0"/>
              </a:rPr>
              <a:t>Referring to the numbers from the graph it  wouldn't be wrong to say that the dietary needs should be given little more attention as total of 28% patients</a:t>
            </a:r>
            <a:r>
              <a:rPr kumimoji="0" lang="en-US" sz="1600" b="0" i="0" u="none" strike="noStrike" cap="none" normalizeH="0" dirty="0">
                <a:ln>
                  <a:noFill/>
                </a:ln>
                <a:solidFill>
                  <a:schemeClr val="tx1"/>
                </a:solidFill>
                <a:effectLst/>
                <a:latin typeface="Times New Roman" pitchFamily="18" charset="0"/>
                <a:cs typeface="Arial" pitchFamily="34" charset="0"/>
              </a:rPr>
              <a:t> were not happy with the statement that meal is meeting their dietary needs</a:t>
            </a:r>
            <a:r>
              <a:rPr kumimoji="0" lang="en-US" sz="1600" b="0" i="0" u="none" strike="noStrike" cap="none" normalizeH="0" baseline="0" dirty="0">
                <a:ln>
                  <a:noFill/>
                </a:ln>
                <a:solidFill>
                  <a:schemeClr val="tx1"/>
                </a:solidFill>
                <a:effectLst/>
                <a:latin typeface="Times New Roman" pitchFamily="18" charset="0"/>
                <a:cs typeface="Arial" pitchFamily="34" charset="0"/>
              </a:rPr>
              <a:t>.</a:t>
            </a:r>
            <a:endParaRPr kumimoji="0" lang="en-US" sz="1600" b="0" i="0" u="none" strike="noStrike" cap="none" normalizeH="0" baseline="0" dirty="0">
              <a:ln>
                <a:noFill/>
              </a:ln>
              <a:solidFill>
                <a:schemeClr val="tx1"/>
              </a:solidFill>
              <a:effectLst/>
              <a:latin typeface="Arial" pitchFamily="34" charset="0"/>
              <a:cs typeface="Arial" pitchFamily="34" charset="0"/>
            </a:endParaRPr>
          </a:p>
        </p:txBody>
      </p:sp>
      <p:sp>
        <p:nvSpPr>
          <p:cNvPr id="21" name="Down Arrow 20"/>
          <p:cNvSpPr/>
          <p:nvPr/>
        </p:nvSpPr>
        <p:spPr>
          <a:xfrm>
            <a:off x="10249677" y="4292081"/>
            <a:ext cx="304800" cy="4572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aphicFrame>
        <p:nvGraphicFramePr>
          <p:cNvPr id="22" name="Chart 21"/>
          <p:cNvGraphicFramePr/>
          <p:nvPr>
            <p:extLst>
              <p:ext uri="{D42A27DB-BD31-4B8C-83A1-F6EECF244321}">
                <p14:modId xmlns:p14="http://schemas.microsoft.com/office/powerpoint/2010/main" val="847305287"/>
              </p:ext>
            </p:extLst>
          </p:nvPr>
        </p:nvGraphicFramePr>
        <p:xfrm>
          <a:off x="228601" y="1489011"/>
          <a:ext cx="3259284" cy="2612444"/>
        </p:xfrm>
        <a:graphic>
          <a:graphicData uri="http://schemas.openxmlformats.org/drawingml/2006/chart">
            <c:chart xmlns:c="http://schemas.openxmlformats.org/drawingml/2006/chart" xmlns:r="http://schemas.openxmlformats.org/officeDocument/2006/relationships" r:id="rId4"/>
          </a:graphicData>
        </a:graphic>
      </p:graphicFrame>
      <p:sp>
        <p:nvSpPr>
          <p:cNvPr id="23" name="Text Box 2"/>
          <p:cNvSpPr txBox="1">
            <a:spLocks noChangeArrowheads="1"/>
          </p:cNvSpPr>
          <p:nvPr/>
        </p:nvSpPr>
        <p:spPr bwMode="auto">
          <a:xfrm>
            <a:off x="606490" y="4998488"/>
            <a:ext cx="2479813" cy="132343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lvl="0" fontAlgn="base">
              <a:spcBef>
                <a:spcPct val="0"/>
              </a:spcBef>
              <a:spcAft>
                <a:spcPts val="1000"/>
              </a:spcAft>
              <a:buClrTx/>
              <a:buFont typeface="Wingdings" pitchFamily="2" charset="2"/>
              <a:buChar char="Ø"/>
            </a:pPr>
            <a:r>
              <a:rPr kumimoji="0" lang="en-US" sz="1600" b="0" i="0" u="none" strike="noStrike" cap="none" normalizeH="0" baseline="0" dirty="0">
                <a:ln>
                  <a:noFill/>
                </a:ln>
                <a:solidFill>
                  <a:schemeClr val="tx1"/>
                </a:solidFill>
                <a:effectLst/>
                <a:latin typeface="Times New Roman" pitchFamily="18" charset="0"/>
                <a:cs typeface="Arial" pitchFamily="34" charset="0"/>
              </a:rPr>
              <a:t>Only 7% patient rated diet prescribed by dietician as fair, which is a good sign because on this</a:t>
            </a:r>
            <a:r>
              <a:rPr kumimoji="0" lang="en-US" sz="1600" b="0" i="0" u="none" strike="noStrike" cap="none" normalizeH="0" dirty="0">
                <a:ln>
                  <a:noFill/>
                </a:ln>
                <a:solidFill>
                  <a:schemeClr val="tx1"/>
                </a:solidFill>
                <a:effectLst/>
                <a:latin typeface="Times New Roman" pitchFamily="18" charset="0"/>
                <a:cs typeface="Arial" pitchFamily="34" charset="0"/>
              </a:rPr>
              <a:t>  point</a:t>
            </a:r>
            <a:r>
              <a:rPr kumimoji="0" lang="en-US" sz="1600" b="0" i="0" u="none" strike="noStrike" cap="none" normalizeH="0" baseline="0" dirty="0">
                <a:ln>
                  <a:noFill/>
                </a:ln>
                <a:solidFill>
                  <a:schemeClr val="tx1"/>
                </a:solidFill>
                <a:effectLst/>
                <a:latin typeface="Times New Roman" pitchFamily="18" charset="0"/>
                <a:cs typeface="Arial" pitchFamily="34" charset="0"/>
              </a:rPr>
              <a:t> we don’t see much of concern.</a:t>
            </a:r>
            <a:endParaRPr kumimoji="0" lang="en-US" sz="1600" b="0" i="0" u="none" strike="noStrike" cap="none" normalizeH="0" baseline="0" dirty="0">
              <a:ln>
                <a:noFill/>
              </a:ln>
              <a:solidFill>
                <a:schemeClr val="tx1"/>
              </a:solidFill>
              <a:effectLst/>
              <a:latin typeface="Arial" pitchFamily="34" charset="0"/>
              <a:cs typeface="Arial" pitchFamily="34" charset="0"/>
            </a:endParaRPr>
          </a:p>
        </p:txBody>
      </p:sp>
      <p:sp>
        <p:nvSpPr>
          <p:cNvPr id="24" name="Title 1"/>
          <p:cNvSpPr txBox="1">
            <a:spLocks/>
          </p:cNvSpPr>
          <p:nvPr/>
        </p:nvSpPr>
        <p:spPr>
          <a:xfrm>
            <a:off x="4144348" y="698755"/>
            <a:ext cx="3505200" cy="438150"/>
          </a:xfrm>
          <a:prstGeom prst="rect">
            <a:avLst/>
          </a:prstGeom>
          <a:ln>
            <a:solidFill>
              <a:schemeClr val="bg1"/>
            </a:solidFill>
          </a:ln>
        </p:spPr>
        <p: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a:solidFill>
                  <a:schemeClr val="bg1"/>
                </a:solidFill>
                <a:latin typeface="Patrick Hand" charset="0"/>
              </a:rPr>
              <a:t>Patient’s feedback analysis</a:t>
            </a:r>
            <a:endParaRPr kumimoji="0" lang="en-US" sz="2400" b="0" i="0" u="none" strike="noStrike" kern="0" cap="none" spc="0" normalizeH="0" baseline="0" noProof="0" dirty="0">
              <a:ln>
                <a:noFill/>
              </a:ln>
              <a:solidFill>
                <a:schemeClr val="bg1"/>
              </a:solidFill>
              <a:effectLst/>
              <a:uLnTx/>
              <a:uFillTx/>
              <a:latin typeface="Arial"/>
              <a:ea typeface="Arial"/>
              <a:cs typeface="Arial"/>
              <a:sym typeface="Arial"/>
            </a:endParaRPr>
          </a:p>
        </p:txBody>
      </p:sp>
      <p:sp>
        <p:nvSpPr>
          <p:cNvPr id="27" name="TextBox 26"/>
          <p:cNvSpPr txBox="1"/>
          <p:nvPr/>
        </p:nvSpPr>
        <p:spPr>
          <a:xfrm>
            <a:off x="3965512" y="182798"/>
            <a:ext cx="4347899" cy="954107"/>
          </a:xfrm>
          <a:prstGeom prst="rect">
            <a:avLst/>
          </a:prstGeom>
          <a:noFill/>
        </p:spPr>
        <p:txBody>
          <a:bodyPr wrap="square" rtlCol="0">
            <a:spAutoFit/>
          </a:bodyPr>
          <a:lstStyle/>
          <a:p>
            <a:pPr algn="ctr"/>
            <a:r>
              <a:rPr lang="en-US" sz="2800" dirty="0"/>
              <a:t>PATIENT’S FEEDBACK ANALYSIS</a:t>
            </a:r>
          </a:p>
        </p:txBody>
      </p:sp>
    </p:spTree>
    <p:extLst>
      <p:ext uri="{BB962C8B-B14F-4D97-AF65-F5344CB8AC3E}">
        <p14:creationId xmlns:p14="http://schemas.microsoft.com/office/powerpoint/2010/main" val="884530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fld id="{00000000-1234-1234-1234-123412341234}" type="slidenum">
              <a:rPr lang="en" smtClean="0"/>
              <a:pPr/>
              <a:t>11</a:t>
            </a:fld>
            <a:endParaRPr lang="en"/>
          </a:p>
        </p:txBody>
      </p:sp>
      <p:sp>
        <p:nvSpPr>
          <p:cNvPr id="3" name="Title 1"/>
          <p:cNvSpPr txBox="1">
            <a:spLocks/>
          </p:cNvSpPr>
          <p:nvPr/>
        </p:nvSpPr>
        <p:spPr>
          <a:xfrm>
            <a:off x="3454400" y="0"/>
            <a:ext cx="4673600" cy="584200"/>
          </a:xfrm>
          <a:prstGeom prst="rect">
            <a:avLst/>
          </a:prstGeom>
          <a:ln>
            <a:solidFill>
              <a:schemeClr val="bg1"/>
            </a:solidFill>
          </a:ln>
        </p:spPr>
        <p:txBody>
          <a:bodyPr/>
          <a:lstStyle/>
          <a:p>
            <a:pPr algn="ctr" defTabSz="1219170">
              <a:buClr>
                <a:srgbClr val="000000"/>
              </a:buClr>
              <a:defRPr/>
            </a:pPr>
            <a:r>
              <a:rPr lang="en-US" sz="3200" dirty="0">
                <a:solidFill>
                  <a:schemeClr val="bg1"/>
                </a:solidFill>
                <a:latin typeface="Patrick Hand" charset="0"/>
              </a:rPr>
              <a:t>Patient’s feedback analysis</a:t>
            </a:r>
            <a:endParaRPr lang="en-US" sz="3200" kern="0" dirty="0">
              <a:solidFill>
                <a:schemeClr val="bg1"/>
              </a:solidFill>
              <a:latin typeface="Arial"/>
              <a:ea typeface="Arial"/>
              <a:cs typeface="Arial"/>
              <a:sym typeface="Arial"/>
            </a:endParaRPr>
          </a:p>
        </p:txBody>
      </p:sp>
      <p:graphicFrame>
        <p:nvGraphicFramePr>
          <p:cNvPr id="4" name="Chart 3"/>
          <p:cNvGraphicFramePr/>
          <p:nvPr/>
        </p:nvGraphicFramePr>
        <p:xfrm>
          <a:off x="198475" y="1455479"/>
          <a:ext cx="2963308" cy="20212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p:nvPr/>
        </p:nvGraphicFramePr>
        <p:xfrm>
          <a:off x="4572000" y="2006601"/>
          <a:ext cx="2844800" cy="196564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nvGraphicFramePr>
        <p:xfrm>
          <a:off x="8940800" y="1701800"/>
          <a:ext cx="2743200" cy="1930400"/>
        </p:xfrm>
        <a:graphic>
          <a:graphicData uri="http://schemas.openxmlformats.org/drawingml/2006/chart">
            <c:chart xmlns:c="http://schemas.openxmlformats.org/drawingml/2006/chart" xmlns:r="http://schemas.openxmlformats.org/officeDocument/2006/relationships" r:id="rId4"/>
          </a:graphicData>
        </a:graphic>
      </p:graphicFrame>
      <p:sp>
        <p:nvSpPr>
          <p:cNvPr id="31746" name="Text Box 2"/>
          <p:cNvSpPr txBox="1">
            <a:spLocks noChangeArrowheads="1"/>
          </p:cNvSpPr>
          <p:nvPr/>
        </p:nvSpPr>
        <p:spPr bwMode="auto">
          <a:xfrm>
            <a:off x="179573" y="4290830"/>
            <a:ext cx="2868428" cy="1251946"/>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spAutoFit/>
          </a:bodyPr>
          <a:lstStyle/>
          <a:p>
            <a:pPr fontAlgn="base">
              <a:spcBef>
                <a:spcPct val="0"/>
              </a:spcBef>
              <a:spcAft>
                <a:spcPts val="1333"/>
              </a:spcAft>
              <a:buFont typeface="Wingdings" pitchFamily="2" charset="2"/>
              <a:buChar char="Ø"/>
            </a:pPr>
            <a:r>
              <a:rPr lang="en-US" sz="1467" dirty="0">
                <a:latin typeface="Times New Roman" pitchFamily="18" charset="0"/>
                <a:cs typeface="Arial" pitchFamily="34" charset="0"/>
              </a:rPr>
              <a:t>Only 7% patient rated diet prescribed by dietician as fair, which is a good sign because on this  point we don’t see much of concern.</a:t>
            </a:r>
            <a:endParaRPr lang="en-US" sz="2400" dirty="0">
              <a:latin typeface="Arial" pitchFamily="34" charset="0"/>
              <a:cs typeface="Arial" pitchFamily="34" charset="0"/>
            </a:endParaRPr>
          </a:p>
        </p:txBody>
      </p:sp>
      <p:sp>
        <p:nvSpPr>
          <p:cNvPr id="14" name="Down Arrow 13"/>
          <p:cNvSpPr/>
          <p:nvPr/>
        </p:nvSpPr>
        <p:spPr>
          <a:xfrm>
            <a:off x="1422400" y="3530600"/>
            <a:ext cx="406400" cy="8128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747" name="Text Box 3"/>
          <p:cNvSpPr txBox="1">
            <a:spLocks noChangeArrowheads="1"/>
          </p:cNvSpPr>
          <p:nvPr/>
        </p:nvSpPr>
        <p:spPr bwMode="auto">
          <a:xfrm>
            <a:off x="3657600" y="4648200"/>
            <a:ext cx="4267200" cy="1219200"/>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bodyPr>
          <a:lstStyle/>
          <a:p>
            <a:pPr algn="ctr" fontAlgn="base">
              <a:spcBef>
                <a:spcPct val="0"/>
              </a:spcBef>
              <a:spcAft>
                <a:spcPts val="1333"/>
              </a:spcAft>
              <a:buFont typeface="Wingdings" pitchFamily="2" charset="2"/>
              <a:buChar char="Ø"/>
            </a:pPr>
            <a:r>
              <a:rPr lang="en-US" sz="1467" dirty="0">
                <a:latin typeface="Times New Roman" pitchFamily="18" charset="0"/>
                <a:cs typeface="Arial" pitchFamily="34" charset="0"/>
              </a:rPr>
              <a:t>Seeing the response ,it is quite easy to</a:t>
            </a:r>
            <a:r>
              <a:rPr lang="en-US" sz="1600" dirty="0">
                <a:latin typeface="Times New Roman" pitchFamily="18" charset="0"/>
                <a:cs typeface="Arial" pitchFamily="34" charset="0"/>
              </a:rPr>
              <a:t> state that beverage delivery  need more attention as 31% of the respondents said that order of beverage generally reach late to them.</a:t>
            </a:r>
            <a:endParaRPr lang="en-US" sz="2400" dirty="0">
              <a:latin typeface="Arial" pitchFamily="34" charset="0"/>
              <a:cs typeface="Arial" pitchFamily="34" charset="0"/>
            </a:endParaRPr>
          </a:p>
        </p:txBody>
      </p:sp>
      <p:sp>
        <p:nvSpPr>
          <p:cNvPr id="31748" name="Rectangle 4"/>
          <p:cNvSpPr>
            <a:spLocks noChangeArrowheads="1"/>
          </p:cNvSpPr>
          <p:nvPr/>
        </p:nvSpPr>
        <p:spPr bwMode="auto">
          <a:xfrm>
            <a:off x="-9451" y="1070673"/>
            <a:ext cx="3362251" cy="328231"/>
          </a:xfrm>
          <a:prstGeom prst="rect">
            <a:avLst/>
          </a:prstGeom>
          <a:solidFill>
            <a:schemeClr val="bg1"/>
          </a:solidFill>
          <a:ln w="9525">
            <a:noFill/>
            <a:miter lim="800000"/>
            <a:headEnd/>
            <a:tailEnd/>
          </a:ln>
          <a:effectLst/>
        </p:spPr>
        <p:txBody>
          <a:bodyPr vert="horz" wrap="square" lIns="121920" tIns="60960" rIns="121920" bIns="60960" numCol="1" anchor="ctr" anchorCtr="0" compatLnSpc="1">
            <a:prstTxWarp prst="textNoShape">
              <a:avLst/>
            </a:prstTxWarp>
            <a:spAutoFit/>
          </a:bodyPr>
          <a:lstStyle/>
          <a:p>
            <a:pPr defTabSz="1219170" fontAlgn="base">
              <a:spcBef>
                <a:spcPct val="0"/>
              </a:spcBef>
              <a:spcAft>
                <a:spcPct val="0"/>
              </a:spcAft>
              <a:tabLst>
                <a:tab pos="239178" algn="l"/>
              </a:tabLst>
            </a:pPr>
            <a:r>
              <a:rPr lang="en-US" sz="1333" b="1" u="sng" dirty="0">
                <a:latin typeface="Times New Roman" pitchFamily="18" charset="0"/>
                <a:ea typeface="Calibri" pitchFamily="34" charset="0"/>
                <a:cs typeface="Times New Roman" pitchFamily="18" charset="0"/>
              </a:rPr>
              <a:t>1. PRESCRIBED DIET BY DIETICIAN</a:t>
            </a:r>
            <a:endParaRPr lang="en-US" sz="1333" dirty="0">
              <a:latin typeface="Arial" pitchFamily="34" charset="0"/>
              <a:cs typeface="Arial" pitchFamily="34" charset="0"/>
            </a:endParaRPr>
          </a:p>
        </p:txBody>
      </p:sp>
      <p:sp>
        <p:nvSpPr>
          <p:cNvPr id="17" name="Down Arrow 16"/>
          <p:cNvSpPr/>
          <p:nvPr/>
        </p:nvSpPr>
        <p:spPr>
          <a:xfrm>
            <a:off x="5689600" y="4038600"/>
            <a:ext cx="406400" cy="6096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18" name="Rectangle 17"/>
          <p:cNvSpPr/>
          <p:nvPr/>
        </p:nvSpPr>
        <p:spPr>
          <a:xfrm>
            <a:off x="4064001" y="1600200"/>
            <a:ext cx="3001143" cy="297454"/>
          </a:xfrm>
          <a:prstGeom prst="rect">
            <a:avLst/>
          </a:prstGeom>
          <a:solidFill>
            <a:schemeClr val="bg1"/>
          </a:solidFill>
        </p:spPr>
        <p:txBody>
          <a:bodyPr wrap="none">
            <a:spAutoFit/>
          </a:bodyPr>
          <a:lstStyle/>
          <a:p>
            <a:r>
              <a:rPr lang="en-US" sz="1333" b="1" u="sng" dirty="0"/>
              <a:t>2. DELAYED SERVING IN TYPE OF ORDER</a:t>
            </a:r>
            <a:endParaRPr lang="en-US" sz="1333" dirty="0"/>
          </a:p>
        </p:txBody>
      </p:sp>
      <p:sp>
        <p:nvSpPr>
          <p:cNvPr id="19" name="Rectangle 18"/>
          <p:cNvSpPr/>
          <p:nvPr/>
        </p:nvSpPr>
        <p:spPr>
          <a:xfrm>
            <a:off x="8636001" y="1295400"/>
            <a:ext cx="2602507" cy="297454"/>
          </a:xfrm>
          <a:prstGeom prst="rect">
            <a:avLst/>
          </a:prstGeom>
          <a:solidFill>
            <a:schemeClr val="bg1"/>
          </a:solidFill>
        </p:spPr>
        <p:txBody>
          <a:bodyPr wrap="none">
            <a:spAutoFit/>
          </a:bodyPr>
          <a:lstStyle/>
          <a:p>
            <a:r>
              <a:rPr lang="en-US" sz="1333" b="1" u="sng" dirty="0"/>
              <a:t>3. MEAL MEETING DIETARY NEEDS</a:t>
            </a:r>
            <a:endParaRPr lang="en-US" sz="1333" dirty="0"/>
          </a:p>
        </p:txBody>
      </p:sp>
      <p:sp>
        <p:nvSpPr>
          <p:cNvPr id="31749" name="Text Box 5"/>
          <p:cNvSpPr txBox="1">
            <a:spLocks noChangeArrowheads="1"/>
          </p:cNvSpPr>
          <p:nvPr/>
        </p:nvSpPr>
        <p:spPr bwMode="auto">
          <a:xfrm>
            <a:off x="8636000" y="4343400"/>
            <a:ext cx="3352800" cy="1477712"/>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spAutoFit/>
          </a:bodyPr>
          <a:lstStyle/>
          <a:p>
            <a:pPr fontAlgn="base">
              <a:spcBef>
                <a:spcPct val="0"/>
              </a:spcBef>
              <a:spcAft>
                <a:spcPts val="1333"/>
              </a:spcAft>
              <a:buFont typeface="Wingdings" pitchFamily="2" charset="2"/>
              <a:buChar char="Ø"/>
            </a:pPr>
            <a:r>
              <a:rPr lang="en-US" sz="1467" dirty="0">
                <a:latin typeface="Times New Roman" pitchFamily="18" charset="0"/>
                <a:cs typeface="Arial" pitchFamily="34" charset="0"/>
              </a:rPr>
              <a:t>Referring to the numbers from the graph it  wouldn't be wrong to say that the dietary needs should be given little more attention as total of 28% patients were not happy with the statement that meal is meeting their dietary needs.</a:t>
            </a:r>
            <a:endParaRPr lang="en-US" sz="2400" dirty="0">
              <a:latin typeface="Arial" pitchFamily="34" charset="0"/>
              <a:cs typeface="Arial" pitchFamily="34" charset="0"/>
            </a:endParaRPr>
          </a:p>
        </p:txBody>
      </p:sp>
      <p:sp>
        <p:nvSpPr>
          <p:cNvPr id="22" name="Down Arrow 21"/>
          <p:cNvSpPr/>
          <p:nvPr/>
        </p:nvSpPr>
        <p:spPr>
          <a:xfrm>
            <a:off x="10058400" y="3632200"/>
            <a:ext cx="406400" cy="6096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Tree>
    <p:extLst>
      <p:ext uri="{BB962C8B-B14F-4D97-AF65-F5344CB8AC3E}">
        <p14:creationId xmlns:p14="http://schemas.microsoft.com/office/powerpoint/2010/main" val="3520942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fld id="{00000000-1234-1234-1234-123412341234}" type="slidenum">
              <a:rPr lang="en" smtClean="0"/>
              <a:pPr/>
              <a:t>12</a:t>
            </a:fld>
            <a:endParaRPr lang="en"/>
          </a:p>
        </p:txBody>
      </p:sp>
      <p:graphicFrame>
        <p:nvGraphicFramePr>
          <p:cNvPr id="3" name="Chart 2"/>
          <p:cNvGraphicFramePr/>
          <p:nvPr/>
        </p:nvGraphicFramePr>
        <p:xfrm>
          <a:off x="406401" y="889000"/>
          <a:ext cx="2641599" cy="1930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p:cNvGraphicFramePr/>
          <p:nvPr/>
        </p:nvGraphicFramePr>
        <p:xfrm>
          <a:off x="4267200" y="1803400"/>
          <a:ext cx="2884539" cy="1930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4"/>
          <p:cNvGraphicFramePr/>
          <p:nvPr/>
        </p:nvGraphicFramePr>
        <p:xfrm>
          <a:off x="8432800" y="990600"/>
          <a:ext cx="3048000" cy="1930400"/>
        </p:xfrm>
        <a:graphic>
          <a:graphicData uri="http://schemas.openxmlformats.org/drawingml/2006/chart">
            <c:chart xmlns:c="http://schemas.openxmlformats.org/drawingml/2006/chart" xmlns:r="http://schemas.openxmlformats.org/officeDocument/2006/relationships" r:id="rId5"/>
          </a:graphicData>
        </a:graphic>
      </p:graphicFrame>
      <p:sp>
        <p:nvSpPr>
          <p:cNvPr id="32769" name="Rectangle 1"/>
          <p:cNvSpPr>
            <a:spLocks noChangeArrowheads="1"/>
          </p:cNvSpPr>
          <p:nvPr/>
        </p:nvSpPr>
        <p:spPr bwMode="auto">
          <a:xfrm>
            <a:off x="1" y="482633"/>
            <a:ext cx="3380092" cy="328231"/>
          </a:xfrm>
          <a:prstGeom prst="rect">
            <a:avLst/>
          </a:prstGeom>
          <a:solidFill>
            <a:schemeClr val="tx1"/>
          </a:solidFill>
          <a:ln w="9525">
            <a:noFill/>
            <a:miter lim="800000"/>
            <a:headEnd/>
            <a:tailEnd/>
          </a:ln>
          <a:effectLst/>
        </p:spPr>
        <p:txBody>
          <a:bodyPr vert="horz" wrap="none" lIns="121920" tIns="60960" rIns="121920" bIns="60960" numCol="1" anchor="ctr" anchorCtr="0" compatLnSpc="1">
            <a:prstTxWarp prst="textNoShape">
              <a:avLst/>
            </a:prstTxWarp>
            <a:spAutoFit/>
          </a:bodyPr>
          <a:lstStyle/>
          <a:p>
            <a:pPr defTabSz="1219170" fontAlgn="base">
              <a:spcBef>
                <a:spcPct val="0"/>
              </a:spcBef>
              <a:spcAft>
                <a:spcPct val="0"/>
              </a:spcAft>
              <a:tabLst>
                <a:tab pos="239178" algn="l"/>
              </a:tabLst>
            </a:pPr>
            <a:r>
              <a:rPr lang="en-US" sz="1333" u="sng" dirty="0">
                <a:solidFill>
                  <a:schemeClr val="bg1"/>
                </a:solidFill>
                <a:latin typeface="Times New Roman" pitchFamily="18" charset="0"/>
                <a:ea typeface="Calibri" pitchFamily="34" charset="0"/>
                <a:cs typeface="Times New Roman" pitchFamily="18" charset="0"/>
              </a:rPr>
              <a:t>4- response on nurse response regarding F&amp;B</a:t>
            </a:r>
            <a:endParaRPr lang="en-US" sz="1333" dirty="0">
              <a:solidFill>
                <a:schemeClr val="bg1"/>
              </a:solidFill>
              <a:latin typeface="Arial" pitchFamily="34" charset="0"/>
              <a:cs typeface="Arial" pitchFamily="34" charset="0"/>
            </a:endParaRPr>
          </a:p>
        </p:txBody>
      </p:sp>
      <p:sp>
        <p:nvSpPr>
          <p:cNvPr id="32770" name="Rectangle 2"/>
          <p:cNvSpPr>
            <a:spLocks noChangeArrowheads="1"/>
          </p:cNvSpPr>
          <p:nvPr/>
        </p:nvSpPr>
        <p:spPr bwMode="auto">
          <a:xfrm>
            <a:off x="4470400" y="1397033"/>
            <a:ext cx="2444067" cy="328231"/>
          </a:xfrm>
          <a:prstGeom prst="rect">
            <a:avLst/>
          </a:prstGeom>
          <a:solidFill>
            <a:schemeClr val="tx1"/>
          </a:solidFill>
          <a:ln w="9525">
            <a:noFill/>
            <a:miter lim="800000"/>
            <a:headEnd/>
            <a:tailEnd/>
          </a:ln>
          <a:effectLst/>
        </p:spPr>
        <p:txBody>
          <a:bodyPr vert="horz" wrap="none" lIns="121920" tIns="60960" rIns="121920" bIns="60960" numCol="1" anchor="ctr" anchorCtr="0" compatLnSpc="1">
            <a:prstTxWarp prst="textNoShape">
              <a:avLst/>
            </a:prstTxWarp>
            <a:spAutoFit/>
          </a:bodyPr>
          <a:lstStyle/>
          <a:p>
            <a:pPr defTabSz="1219170" fontAlgn="base">
              <a:spcBef>
                <a:spcPct val="0"/>
              </a:spcBef>
              <a:spcAft>
                <a:spcPct val="0"/>
              </a:spcAft>
              <a:tabLst>
                <a:tab pos="239178" algn="l"/>
              </a:tabLst>
            </a:pPr>
            <a:r>
              <a:rPr lang="en-US" sz="1333" u="sng" dirty="0">
                <a:solidFill>
                  <a:schemeClr val="bg1"/>
                </a:solidFill>
                <a:latin typeface="Times New Roman" pitchFamily="18" charset="0"/>
                <a:ea typeface="Calibri" pitchFamily="34" charset="0"/>
                <a:cs typeface="Times New Roman" pitchFamily="18" charset="0"/>
              </a:rPr>
              <a:t>5- response on service staff care</a:t>
            </a:r>
            <a:endParaRPr lang="en-US" sz="1333" dirty="0">
              <a:solidFill>
                <a:schemeClr val="bg1"/>
              </a:solidFill>
              <a:latin typeface="Arial" pitchFamily="34" charset="0"/>
              <a:cs typeface="Arial" pitchFamily="34" charset="0"/>
            </a:endParaRPr>
          </a:p>
        </p:txBody>
      </p:sp>
      <p:sp>
        <p:nvSpPr>
          <p:cNvPr id="32771" name="Rectangle 3"/>
          <p:cNvSpPr>
            <a:spLocks noChangeArrowheads="1"/>
          </p:cNvSpPr>
          <p:nvPr/>
        </p:nvSpPr>
        <p:spPr bwMode="auto">
          <a:xfrm>
            <a:off x="8534401" y="584233"/>
            <a:ext cx="2775760" cy="328231"/>
          </a:xfrm>
          <a:prstGeom prst="rect">
            <a:avLst/>
          </a:prstGeom>
          <a:solidFill>
            <a:schemeClr val="tx1"/>
          </a:solidFill>
          <a:ln w="9525">
            <a:noFill/>
            <a:miter lim="800000"/>
            <a:headEnd/>
            <a:tailEnd/>
          </a:ln>
          <a:effectLst/>
        </p:spPr>
        <p:txBody>
          <a:bodyPr vert="horz" wrap="none" lIns="121920" tIns="60960" rIns="121920" bIns="60960" numCol="1" anchor="ctr" anchorCtr="0" compatLnSpc="1">
            <a:prstTxWarp prst="textNoShape">
              <a:avLst/>
            </a:prstTxWarp>
            <a:spAutoFit/>
          </a:bodyPr>
          <a:lstStyle/>
          <a:p>
            <a:pPr defTabSz="1219170" fontAlgn="base">
              <a:spcBef>
                <a:spcPct val="0"/>
              </a:spcBef>
              <a:spcAft>
                <a:spcPct val="0"/>
              </a:spcAft>
              <a:tabLst>
                <a:tab pos="239178" algn="l"/>
              </a:tabLst>
            </a:pPr>
            <a:r>
              <a:rPr lang="en-US" sz="1333" u="sng" dirty="0">
                <a:solidFill>
                  <a:schemeClr val="bg1"/>
                </a:solidFill>
                <a:latin typeface="Times New Roman" pitchFamily="18" charset="0"/>
                <a:ea typeface="Calibri" pitchFamily="34" charset="0"/>
                <a:cs typeface="Times New Roman" pitchFamily="18" charset="0"/>
              </a:rPr>
              <a:t>6- response on served food condition</a:t>
            </a:r>
            <a:endParaRPr lang="en-US" sz="1333" dirty="0">
              <a:solidFill>
                <a:schemeClr val="bg1"/>
              </a:solidFill>
              <a:latin typeface="Arial" pitchFamily="34" charset="0"/>
              <a:cs typeface="Arial" pitchFamily="34" charset="0"/>
            </a:endParaRPr>
          </a:p>
        </p:txBody>
      </p:sp>
      <p:sp>
        <p:nvSpPr>
          <p:cNvPr id="9" name="Down Arrow 8"/>
          <p:cNvSpPr/>
          <p:nvPr/>
        </p:nvSpPr>
        <p:spPr>
          <a:xfrm>
            <a:off x="1524000" y="2921000"/>
            <a:ext cx="304800" cy="7112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Down Arrow 9"/>
          <p:cNvSpPr/>
          <p:nvPr/>
        </p:nvSpPr>
        <p:spPr>
          <a:xfrm>
            <a:off x="5486400" y="3835400"/>
            <a:ext cx="304800" cy="7112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Down Arrow 10"/>
          <p:cNvSpPr/>
          <p:nvPr/>
        </p:nvSpPr>
        <p:spPr>
          <a:xfrm>
            <a:off x="9855200" y="3022600"/>
            <a:ext cx="304800" cy="7112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Text Box 2"/>
          <p:cNvSpPr txBox="1">
            <a:spLocks noChangeArrowheads="1"/>
          </p:cNvSpPr>
          <p:nvPr/>
        </p:nvSpPr>
        <p:spPr bwMode="auto">
          <a:xfrm>
            <a:off x="203200" y="3835400"/>
            <a:ext cx="2844800" cy="1251946"/>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spAutoFit/>
          </a:bodyPr>
          <a:lstStyle/>
          <a:p>
            <a:endParaRPr lang="en-US" sz="1467" dirty="0">
              <a:latin typeface="Times New Roman" pitchFamily="18" charset="0"/>
              <a:cs typeface="Times New Roman" pitchFamily="18" charset="0"/>
            </a:endParaRPr>
          </a:p>
          <a:p>
            <a:pPr lvl="0">
              <a:buFont typeface="Wingdings" pitchFamily="2" charset="2"/>
              <a:buChar char="Ø"/>
            </a:pPr>
            <a:r>
              <a:rPr lang="en-US" sz="1467" dirty="0">
                <a:latin typeface="Times New Roman" pitchFamily="18" charset="0"/>
                <a:cs typeface="Times New Roman" pitchFamily="18" charset="0"/>
              </a:rPr>
              <a:t>Nurse response regarding F&amp;B department is not and issue at all as only 1% patient complaint about the response of the nurse.</a:t>
            </a:r>
          </a:p>
        </p:txBody>
      </p:sp>
      <p:sp>
        <p:nvSpPr>
          <p:cNvPr id="15" name="Text Box 2"/>
          <p:cNvSpPr txBox="1">
            <a:spLocks noChangeArrowheads="1"/>
          </p:cNvSpPr>
          <p:nvPr/>
        </p:nvSpPr>
        <p:spPr bwMode="auto">
          <a:xfrm>
            <a:off x="8636000" y="3733800"/>
            <a:ext cx="2844800" cy="2155014"/>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spAutoFit/>
          </a:bodyPr>
          <a:lstStyle/>
          <a:p>
            <a:pPr lvl="0"/>
            <a:endParaRPr lang="en-US" sz="1467" dirty="0">
              <a:latin typeface="Times New Roman" pitchFamily="18" charset="0"/>
              <a:cs typeface="Times New Roman" pitchFamily="18" charset="0"/>
            </a:endParaRPr>
          </a:p>
          <a:p>
            <a:pPr lvl="0">
              <a:buFont typeface="Wingdings" pitchFamily="2" charset="2"/>
              <a:buChar char="Ø"/>
            </a:pPr>
            <a:r>
              <a:rPr lang="en-US" sz="1467" dirty="0">
                <a:latin typeface="Times New Roman" pitchFamily="18" charset="0"/>
                <a:cs typeface="Times New Roman" pitchFamily="18" charset="0"/>
              </a:rPr>
              <a:t>Looking at all the data we don't see much of the problem on the response on served food condition as 86% of the respondents said that the food is served  hot and fresh and Only 2% of the respondents sad that food is not served hot and fresh.</a:t>
            </a:r>
          </a:p>
        </p:txBody>
      </p:sp>
      <p:sp>
        <p:nvSpPr>
          <p:cNvPr id="16" name="Text Box 2"/>
          <p:cNvSpPr txBox="1">
            <a:spLocks noChangeArrowheads="1"/>
          </p:cNvSpPr>
          <p:nvPr/>
        </p:nvSpPr>
        <p:spPr bwMode="auto">
          <a:xfrm>
            <a:off x="3556000" y="4546601"/>
            <a:ext cx="4673600" cy="1251946"/>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spAutoFit/>
          </a:bodyPr>
          <a:lstStyle/>
          <a:p>
            <a:pPr lvl="0">
              <a:buFont typeface="Wingdings" pitchFamily="2" charset="2"/>
              <a:buChar char="Ø"/>
            </a:pPr>
            <a:endParaRPr lang="en-US" sz="1467" dirty="0">
              <a:latin typeface="Times New Roman" pitchFamily="18" charset="0"/>
              <a:cs typeface="Times New Roman" pitchFamily="18" charset="0"/>
            </a:endParaRPr>
          </a:p>
          <a:p>
            <a:pPr lvl="0">
              <a:buFont typeface="Wingdings" pitchFamily="2" charset="2"/>
              <a:buChar char="Ø"/>
            </a:pPr>
            <a:r>
              <a:rPr lang="en-US" sz="1467" dirty="0">
                <a:latin typeface="Times New Roman" pitchFamily="18" charset="0"/>
                <a:cs typeface="Times New Roman" pitchFamily="18" charset="0"/>
              </a:rPr>
              <a:t>About service staff care after getting survey results we can conclude that the service staff is doing a great job because none of the patient was unsatisfied with service staff care  .</a:t>
            </a:r>
          </a:p>
        </p:txBody>
      </p:sp>
    </p:spTree>
    <p:extLst>
      <p:ext uri="{BB962C8B-B14F-4D97-AF65-F5344CB8AC3E}">
        <p14:creationId xmlns:p14="http://schemas.microsoft.com/office/powerpoint/2010/main" val="3775738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fld id="{00000000-1234-1234-1234-123412341234}" type="slidenum">
              <a:rPr lang="en" smtClean="0"/>
              <a:pPr/>
              <a:t>13</a:t>
            </a:fld>
            <a:endParaRPr lang="en"/>
          </a:p>
        </p:txBody>
      </p:sp>
      <p:graphicFrame>
        <p:nvGraphicFramePr>
          <p:cNvPr id="3" name="Chart 2"/>
          <p:cNvGraphicFramePr/>
          <p:nvPr/>
        </p:nvGraphicFramePr>
        <p:xfrm>
          <a:off x="304800" y="1498600"/>
          <a:ext cx="3429000"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nvGraphicFramePr>
        <p:xfrm>
          <a:off x="4267200" y="787400"/>
          <a:ext cx="3556000" cy="2463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8331200" y="1701800"/>
          <a:ext cx="3556000" cy="2413000"/>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5"/>
          <p:cNvSpPr/>
          <p:nvPr/>
        </p:nvSpPr>
        <p:spPr>
          <a:xfrm>
            <a:off x="1117601" y="1193800"/>
            <a:ext cx="1357295" cy="297454"/>
          </a:xfrm>
          <a:prstGeom prst="rect">
            <a:avLst/>
          </a:prstGeom>
          <a:solidFill>
            <a:schemeClr val="tx1"/>
          </a:solidFill>
        </p:spPr>
        <p:txBody>
          <a:bodyPr wrap="none">
            <a:spAutoFit/>
          </a:bodyPr>
          <a:lstStyle/>
          <a:p>
            <a:r>
              <a:rPr lang="en-US" sz="1333" b="1" u="sng" dirty="0">
                <a:solidFill>
                  <a:schemeClr val="bg1"/>
                </a:solidFill>
              </a:rPr>
              <a:t>7 FOOD VARIETY</a:t>
            </a:r>
            <a:endParaRPr lang="en-US" sz="1333" dirty="0">
              <a:solidFill>
                <a:schemeClr val="bg1"/>
              </a:solidFill>
            </a:endParaRPr>
          </a:p>
        </p:txBody>
      </p:sp>
      <p:sp>
        <p:nvSpPr>
          <p:cNvPr id="33793" name="Rectangle 1"/>
          <p:cNvSpPr>
            <a:spLocks noChangeArrowheads="1"/>
          </p:cNvSpPr>
          <p:nvPr/>
        </p:nvSpPr>
        <p:spPr bwMode="auto">
          <a:xfrm>
            <a:off x="5080000" y="482633"/>
            <a:ext cx="1709763" cy="328231"/>
          </a:xfrm>
          <a:prstGeom prst="rect">
            <a:avLst/>
          </a:prstGeom>
          <a:solidFill>
            <a:schemeClr val="tx1"/>
          </a:solidFill>
          <a:ln w="9525">
            <a:noFill/>
            <a:miter lim="800000"/>
            <a:headEnd/>
            <a:tailEnd/>
          </a:ln>
          <a:effectLst/>
        </p:spPr>
        <p:txBody>
          <a:bodyPr vert="horz" wrap="none" lIns="121920" tIns="60960" rIns="121920" bIns="60960" numCol="1" anchor="ctr" anchorCtr="0" compatLnSpc="1">
            <a:prstTxWarp prst="textNoShape">
              <a:avLst/>
            </a:prstTxWarp>
            <a:spAutoFit/>
          </a:bodyPr>
          <a:lstStyle/>
          <a:p>
            <a:pPr defTabSz="1219170" fontAlgn="base">
              <a:spcBef>
                <a:spcPct val="0"/>
              </a:spcBef>
              <a:spcAft>
                <a:spcPct val="0"/>
              </a:spcAft>
              <a:tabLst>
                <a:tab pos="239178" algn="l"/>
              </a:tabLst>
            </a:pPr>
            <a:r>
              <a:rPr lang="en-US" sz="1333" b="1" u="sng" dirty="0">
                <a:solidFill>
                  <a:schemeClr val="bg1"/>
                </a:solidFill>
                <a:latin typeface="Times New Roman" pitchFamily="18" charset="0"/>
                <a:ea typeface="Calibri" pitchFamily="34" charset="0"/>
                <a:cs typeface="Times New Roman" pitchFamily="18" charset="0"/>
              </a:rPr>
              <a:t>8 FOOD QUALITY</a:t>
            </a:r>
            <a:endParaRPr lang="en-US" sz="1333" dirty="0">
              <a:solidFill>
                <a:schemeClr val="bg1"/>
              </a:solidFill>
              <a:latin typeface="Arial" pitchFamily="34" charset="0"/>
              <a:cs typeface="Arial" pitchFamily="34" charset="0"/>
            </a:endParaRPr>
          </a:p>
        </p:txBody>
      </p:sp>
      <p:sp>
        <p:nvSpPr>
          <p:cNvPr id="33794" name="Rectangle 2"/>
          <p:cNvSpPr>
            <a:spLocks noChangeArrowheads="1"/>
          </p:cNvSpPr>
          <p:nvPr/>
        </p:nvSpPr>
        <p:spPr bwMode="auto">
          <a:xfrm>
            <a:off x="8636000" y="1397033"/>
            <a:ext cx="2946400" cy="328231"/>
          </a:xfrm>
          <a:prstGeom prst="rect">
            <a:avLst/>
          </a:prstGeom>
          <a:solidFill>
            <a:schemeClr val="tx1"/>
          </a:solidFill>
          <a:ln w="9525">
            <a:noFill/>
            <a:miter lim="800000"/>
            <a:headEnd/>
            <a:tailEnd/>
          </a:ln>
          <a:effectLst/>
        </p:spPr>
        <p:txBody>
          <a:bodyPr vert="horz" wrap="square" lIns="121920" tIns="60960" rIns="121920" bIns="60960" numCol="1" anchor="ctr" anchorCtr="0" compatLnSpc="1">
            <a:prstTxWarp prst="textNoShape">
              <a:avLst/>
            </a:prstTxWarp>
            <a:spAutoFit/>
          </a:bodyPr>
          <a:lstStyle/>
          <a:p>
            <a:pPr defTabSz="1219170" fontAlgn="base">
              <a:spcBef>
                <a:spcPct val="0"/>
              </a:spcBef>
              <a:spcAft>
                <a:spcPct val="0"/>
              </a:spcAft>
              <a:tabLst>
                <a:tab pos="239178" algn="l"/>
              </a:tabLst>
            </a:pPr>
            <a:r>
              <a:rPr lang="en-US" sz="1333" b="1" u="sng" dirty="0">
                <a:solidFill>
                  <a:schemeClr val="bg1"/>
                </a:solidFill>
                <a:latin typeface="Times New Roman" pitchFamily="18" charset="0"/>
                <a:ea typeface="Calibri" pitchFamily="34" charset="0"/>
                <a:cs typeface="Times New Roman" pitchFamily="18" charset="0"/>
              </a:rPr>
              <a:t>9 FOOD TASTE AND FLAVOUR- </a:t>
            </a:r>
            <a:endParaRPr lang="en-US" sz="1333" dirty="0">
              <a:solidFill>
                <a:schemeClr val="bg1"/>
              </a:solidFill>
              <a:latin typeface="Arial" pitchFamily="34" charset="0"/>
              <a:cs typeface="Arial" pitchFamily="34" charset="0"/>
            </a:endParaRPr>
          </a:p>
        </p:txBody>
      </p:sp>
      <p:sp>
        <p:nvSpPr>
          <p:cNvPr id="9" name="Down Arrow 8"/>
          <p:cNvSpPr/>
          <p:nvPr/>
        </p:nvSpPr>
        <p:spPr>
          <a:xfrm>
            <a:off x="1930400" y="3937000"/>
            <a:ext cx="304800" cy="5080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Down Arrow 9"/>
          <p:cNvSpPr/>
          <p:nvPr/>
        </p:nvSpPr>
        <p:spPr>
          <a:xfrm>
            <a:off x="10058400" y="4140200"/>
            <a:ext cx="304800" cy="5080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Down Arrow 10"/>
          <p:cNvSpPr/>
          <p:nvPr/>
        </p:nvSpPr>
        <p:spPr>
          <a:xfrm>
            <a:off x="5994400" y="3327400"/>
            <a:ext cx="304800" cy="5080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 name="Text Box 2"/>
          <p:cNvSpPr txBox="1">
            <a:spLocks noChangeArrowheads="1"/>
          </p:cNvSpPr>
          <p:nvPr/>
        </p:nvSpPr>
        <p:spPr bwMode="auto">
          <a:xfrm>
            <a:off x="203200" y="4445001"/>
            <a:ext cx="3759200" cy="1353832"/>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spAutoFit/>
          </a:bodyPr>
          <a:lstStyle/>
          <a:p>
            <a:pPr>
              <a:buFont typeface="Wingdings" pitchFamily="2" charset="2"/>
              <a:buChar char="Ø"/>
            </a:pPr>
            <a:r>
              <a:rPr lang="en-US" sz="1333" dirty="0"/>
              <a:t> it is evident from the numbers that food variety  needs more attention as 44% of the patients prefer to stay neutral about the food variety question so this seems to be an issue.</a:t>
            </a:r>
          </a:p>
          <a:p>
            <a:pPr lvl="0"/>
            <a:r>
              <a:rPr lang="en-US" sz="1333" dirty="0"/>
              <a:t>And another 12% said that they are not happy with the variety of food served.</a:t>
            </a:r>
          </a:p>
        </p:txBody>
      </p:sp>
      <p:sp>
        <p:nvSpPr>
          <p:cNvPr id="13" name="Text Box 2"/>
          <p:cNvSpPr txBox="1">
            <a:spLocks noChangeArrowheads="1"/>
          </p:cNvSpPr>
          <p:nvPr/>
        </p:nvSpPr>
        <p:spPr bwMode="auto">
          <a:xfrm>
            <a:off x="4165600" y="3835401"/>
            <a:ext cx="3860800" cy="943592"/>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spAutoFit/>
          </a:bodyPr>
          <a:lstStyle/>
          <a:p>
            <a:pPr lvl="0">
              <a:buFont typeface="Wingdings" pitchFamily="2" charset="2"/>
              <a:buChar char="Ø"/>
            </a:pPr>
            <a:r>
              <a:rPr lang="en-US" sz="1333" dirty="0"/>
              <a:t>during the survey about the food quality 35% gave neutral rating and 8% gave disagreed rating which makes a total of 43% which is a cause of concern and which cannot be ignored.</a:t>
            </a:r>
          </a:p>
        </p:txBody>
      </p:sp>
      <p:sp>
        <p:nvSpPr>
          <p:cNvPr id="14" name="Text Box 2"/>
          <p:cNvSpPr txBox="1">
            <a:spLocks noChangeArrowheads="1"/>
          </p:cNvSpPr>
          <p:nvPr/>
        </p:nvSpPr>
        <p:spPr bwMode="auto">
          <a:xfrm>
            <a:off x="8128000" y="4648200"/>
            <a:ext cx="3962400" cy="943592"/>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spAutoFit/>
          </a:bodyPr>
          <a:lstStyle/>
          <a:p>
            <a:pPr lvl="0"/>
            <a:endParaRPr lang="en-US" sz="1333" dirty="0"/>
          </a:p>
          <a:p>
            <a:pPr lvl="0">
              <a:buFont typeface="Wingdings" pitchFamily="2" charset="2"/>
              <a:buChar char="Ø"/>
            </a:pPr>
            <a:r>
              <a:rPr lang="en-US" sz="1333" dirty="0"/>
              <a:t>food taste and flavor should be  focused in F&amp;B department as sum of neutral and disagree makes 60%..</a:t>
            </a:r>
          </a:p>
        </p:txBody>
      </p:sp>
    </p:spTree>
    <p:extLst>
      <p:ext uri="{BB962C8B-B14F-4D97-AF65-F5344CB8AC3E}">
        <p14:creationId xmlns:p14="http://schemas.microsoft.com/office/powerpoint/2010/main" val="9533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fld id="{00000000-1234-1234-1234-123412341234}" type="slidenum">
              <a:rPr lang="en" smtClean="0"/>
              <a:pPr/>
              <a:t>14</a:t>
            </a:fld>
            <a:endParaRPr lang="en"/>
          </a:p>
        </p:txBody>
      </p:sp>
      <p:graphicFrame>
        <p:nvGraphicFramePr>
          <p:cNvPr id="3" name="Chart 2"/>
          <p:cNvGraphicFramePr/>
          <p:nvPr/>
        </p:nvGraphicFramePr>
        <p:xfrm>
          <a:off x="203200" y="381000"/>
          <a:ext cx="3962400"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nvGraphicFramePr>
        <p:xfrm>
          <a:off x="3962400" y="3835400"/>
          <a:ext cx="4064000" cy="2438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7823200" y="482600"/>
          <a:ext cx="4165600" cy="254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Down Arrow 6"/>
          <p:cNvSpPr/>
          <p:nvPr/>
        </p:nvSpPr>
        <p:spPr>
          <a:xfrm>
            <a:off x="1828800" y="2921000"/>
            <a:ext cx="304800" cy="8128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Down Arrow 7"/>
          <p:cNvSpPr/>
          <p:nvPr/>
        </p:nvSpPr>
        <p:spPr>
          <a:xfrm>
            <a:off x="9855200" y="3225800"/>
            <a:ext cx="304800" cy="8128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Down Arrow 8"/>
          <p:cNvSpPr/>
          <p:nvPr/>
        </p:nvSpPr>
        <p:spPr>
          <a:xfrm rot="10800000">
            <a:off x="5791200" y="2921000"/>
            <a:ext cx="304800" cy="8128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Rectangle 9"/>
          <p:cNvSpPr/>
          <p:nvPr/>
        </p:nvSpPr>
        <p:spPr>
          <a:xfrm>
            <a:off x="1016001" y="177800"/>
            <a:ext cx="1808187" cy="297454"/>
          </a:xfrm>
          <a:prstGeom prst="rect">
            <a:avLst/>
          </a:prstGeom>
          <a:solidFill>
            <a:schemeClr val="tx1"/>
          </a:solidFill>
        </p:spPr>
        <p:txBody>
          <a:bodyPr wrap="none">
            <a:spAutoFit/>
          </a:bodyPr>
          <a:lstStyle/>
          <a:p>
            <a:r>
              <a:rPr lang="en-US" sz="1333" b="1" u="sng" dirty="0">
                <a:solidFill>
                  <a:schemeClr val="bg1"/>
                </a:solidFill>
              </a:rPr>
              <a:t>10 BEVERAGE QUALITY</a:t>
            </a:r>
            <a:endParaRPr lang="en-US" sz="1333" dirty="0">
              <a:solidFill>
                <a:schemeClr val="bg1"/>
              </a:solidFill>
            </a:endParaRPr>
          </a:p>
        </p:txBody>
      </p:sp>
      <p:sp>
        <p:nvSpPr>
          <p:cNvPr id="37889" name="Rectangle 1"/>
          <p:cNvSpPr>
            <a:spLocks noChangeArrowheads="1"/>
          </p:cNvSpPr>
          <p:nvPr/>
        </p:nvSpPr>
        <p:spPr bwMode="auto">
          <a:xfrm>
            <a:off x="4673601" y="6375433"/>
            <a:ext cx="3127203" cy="328231"/>
          </a:xfrm>
          <a:prstGeom prst="rect">
            <a:avLst/>
          </a:prstGeom>
          <a:solidFill>
            <a:schemeClr val="tx1"/>
          </a:solidFill>
          <a:ln w="9525">
            <a:noFill/>
            <a:miter lim="800000"/>
            <a:headEnd/>
            <a:tailEnd/>
          </a:ln>
          <a:effectLst/>
        </p:spPr>
        <p:txBody>
          <a:bodyPr vert="horz" wrap="none" lIns="121920" tIns="60960" rIns="121920" bIns="60960" numCol="1" anchor="ctr" anchorCtr="0" compatLnSpc="1">
            <a:prstTxWarp prst="textNoShape">
              <a:avLst/>
            </a:prstTxWarp>
            <a:spAutoFit/>
          </a:bodyPr>
          <a:lstStyle/>
          <a:p>
            <a:pPr defTabSz="1219170" fontAlgn="base">
              <a:spcBef>
                <a:spcPct val="0"/>
              </a:spcBef>
              <a:spcAft>
                <a:spcPct val="0"/>
              </a:spcAft>
              <a:tabLst>
                <a:tab pos="239178" algn="l"/>
              </a:tabLst>
            </a:pPr>
            <a:r>
              <a:rPr lang="en-US" sz="1333" b="1" u="sng" dirty="0">
                <a:solidFill>
                  <a:schemeClr val="bg1"/>
                </a:solidFill>
                <a:latin typeface="Times New Roman" pitchFamily="18" charset="0"/>
                <a:ea typeface="Calibri" pitchFamily="34" charset="0"/>
                <a:cs typeface="Times New Roman" pitchFamily="18" charset="0"/>
              </a:rPr>
              <a:t>11 .UTENSIL- CLEAN AND HYGINE </a:t>
            </a:r>
            <a:endParaRPr lang="en-US" sz="1333" dirty="0">
              <a:solidFill>
                <a:schemeClr val="bg1"/>
              </a:solidFill>
              <a:latin typeface="Arial" pitchFamily="34" charset="0"/>
              <a:cs typeface="Arial" pitchFamily="34" charset="0"/>
            </a:endParaRPr>
          </a:p>
        </p:txBody>
      </p:sp>
      <p:sp>
        <p:nvSpPr>
          <p:cNvPr id="12" name="Rectangle 11"/>
          <p:cNvSpPr/>
          <p:nvPr/>
        </p:nvSpPr>
        <p:spPr>
          <a:xfrm>
            <a:off x="7823200" y="177800"/>
            <a:ext cx="3422796" cy="297454"/>
          </a:xfrm>
          <a:prstGeom prst="rect">
            <a:avLst/>
          </a:prstGeom>
          <a:solidFill>
            <a:schemeClr val="tx1"/>
          </a:solidFill>
        </p:spPr>
        <p:txBody>
          <a:bodyPr wrap="none">
            <a:spAutoFit/>
          </a:bodyPr>
          <a:lstStyle/>
          <a:p>
            <a:r>
              <a:rPr lang="en-US" sz="1333" b="1" u="sng" dirty="0">
                <a:solidFill>
                  <a:schemeClr val="bg1"/>
                </a:solidFill>
              </a:rPr>
              <a:t>12 SERVICE- ORDER CORRECT AND COMPLETE</a:t>
            </a:r>
            <a:endParaRPr lang="en-US" sz="1333" dirty="0">
              <a:solidFill>
                <a:schemeClr val="bg1"/>
              </a:solidFill>
            </a:endParaRPr>
          </a:p>
        </p:txBody>
      </p:sp>
      <p:sp>
        <p:nvSpPr>
          <p:cNvPr id="13" name="Text Box 2"/>
          <p:cNvSpPr txBox="1">
            <a:spLocks noChangeArrowheads="1"/>
          </p:cNvSpPr>
          <p:nvPr/>
        </p:nvSpPr>
        <p:spPr bwMode="auto">
          <a:xfrm>
            <a:off x="203200" y="3835401"/>
            <a:ext cx="3454400" cy="2092881"/>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spAutoFit/>
          </a:bodyPr>
          <a:lstStyle/>
          <a:p>
            <a:pPr>
              <a:buFont typeface="Wingdings" pitchFamily="2" charset="2"/>
              <a:buChar char="Ø"/>
            </a:pPr>
            <a:r>
              <a:rPr lang="en-US" sz="1600" dirty="0">
                <a:latin typeface="Times New Roman" pitchFamily="18" charset="0"/>
                <a:cs typeface="Times New Roman" pitchFamily="18" charset="0"/>
              </a:rPr>
              <a:t>Although 56% of the patient said that the beverage quality is either good or very good and 26% responses were neutral but17% responses disagreed which draw attention towards the fact that a little can be done to improve the quality of beverage served to make it perfect.</a:t>
            </a:r>
          </a:p>
        </p:txBody>
      </p:sp>
      <p:sp>
        <p:nvSpPr>
          <p:cNvPr id="14" name="Text Box 2"/>
          <p:cNvSpPr txBox="1">
            <a:spLocks noChangeArrowheads="1"/>
          </p:cNvSpPr>
          <p:nvPr/>
        </p:nvSpPr>
        <p:spPr bwMode="auto">
          <a:xfrm>
            <a:off x="4368800" y="1701801"/>
            <a:ext cx="3149600" cy="1107996"/>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spAutoFit/>
          </a:bodyPr>
          <a:lstStyle/>
          <a:p>
            <a:pPr lvl="0">
              <a:buFont typeface="Wingdings" pitchFamily="2" charset="2"/>
              <a:buChar char="Ø"/>
            </a:pPr>
            <a:r>
              <a:rPr lang="en-US" sz="1600" dirty="0">
                <a:latin typeface="Times New Roman" pitchFamily="18" charset="0"/>
                <a:cs typeface="Times New Roman" pitchFamily="18" charset="0"/>
              </a:rPr>
              <a:t>Hygiene of utensils doesn't seem to be an issue as 80% of respondents rated it either as agree or strongly agree.</a:t>
            </a:r>
          </a:p>
        </p:txBody>
      </p:sp>
      <p:sp>
        <p:nvSpPr>
          <p:cNvPr id="15" name="Text Box 2"/>
          <p:cNvSpPr txBox="1">
            <a:spLocks noChangeArrowheads="1"/>
          </p:cNvSpPr>
          <p:nvPr/>
        </p:nvSpPr>
        <p:spPr bwMode="auto">
          <a:xfrm>
            <a:off x="8331200" y="4140200"/>
            <a:ext cx="3657600" cy="1354217"/>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spAutoFit/>
          </a:bodyPr>
          <a:lstStyle/>
          <a:p>
            <a:pPr>
              <a:buFont typeface="Wingdings" pitchFamily="2" charset="2"/>
              <a:buChar char="Ø"/>
            </a:pPr>
            <a:r>
              <a:rPr lang="en-US" sz="1600" dirty="0">
                <a:latin typeface="Times New Roman" pitchFamily="18" charset="0"/>
                <a:cs typeface="Times New Roman" pitchFamily="18" charset="0"/>
              </a:rPr>
              <a:t>As 1% of patient’s were dissatisfied with the fact that order reach to them is correct and complete ,so this doesn't seem to be an area of concern.</a:t>
            </a:r>
          </a:p>
          <a:p>
            <a:pPr lvl="0"/>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4254977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fld id="{00000000-1234-1234-1234-123412341234}" type="slidenum">
              <a:rPr lang="en" smtClean="0"/>
              <a:pPr/>
              <a:t>15</a:t>
            </a:fld>
            <a:endParaRPr lang="en"/>
          </a:p>
        </p:txBody>
      </p:sp>
      <p:graphicFrame>
        <p:nvGraphicFramePr>
          <p:cNvPr id="3" name="Chart 2"/>
          <p:cNvGraphicFramePr/>
          <p:nvPr/>
        </p:nvGraphicFramePr>
        <p:xfrm>
          <a:off x="406400" y="584200"/>
          <a:ext cx="3962400" cy="25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nvGraphicFramePr>
        <p:xfrm>
          <a:off x="4165600" y="3937001"/>
          <a:ext cx="3962400" cy="215326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7924800" y="584201"/>
          <a:ext cx="3962400" cy="2552700"/>
        </p:xfrm>
        <a:graphic>
          <a:graphicData uri="http://schemas.openxmlformats.org/drawingml/2006/chart">
            <c:chart xmlns:c="http://schemas.openxmlformats.org/drawingml/2006/chart" xmlns:r="http://schemas.openxmlformats.org/officeDocument/2006/relationships" r:id="rId4"/>
          </a:graphicData>
        </a:graphic>
      </p:graphicFrame>
      <p:sp>
        <p:nvSpPr>
          <p:cNvPr id="6" name="Down Arrow 5"/>
          <p:cNvSpPr/>
          <p:nvPr/>
        </p:nvSpPr>
        <p:spPr>
          <a:xfrm>
            <a:off x="2235200" y="3225800"/>
            <a:ext cx="304800" cy="8128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Down Arrow 6"/>
          <p:cNvSpPr/>
          <p:nvPr/>
        </p:nvSpPr>
        <p:spPr>
          <a:xfrm>
            <a:off x="9753600" y="3225800"/>
            <a:ext cx="304800" cy="8128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Down Arrow 7"/>
          <p:cNvSpPr/>
          <p:nvPr/>
        </p:nvSpPr>
        <p:spPr>
          <a:xfrm rot="10800000">
            <a:off x="5892800" y="3022600"/>
            <a:ext cx="304800" cy="8128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Rectangle 8"/>
          <p:cNvSpPr/>
          <p:nvPr/>
        </p:nvSpPr>
        <p:spPr>
          <a:xfrm>
            <a:off x="1016000" y="177800"/>
            <a:ext cx="2239074" cy="297454"/>
          </a:xfrm>
          <a:prstGeom prst="rect">
            <a:avLst/>
          </a:prstGeom>
          <a:solidFill>
            <a:schemeClr val="tx1"/>
          </a:solidFill>
        </p:spPr>
        <p:txBody>
          <a:bodyPr wrap="none">
            <a:spAutoFit/>
          </a:bodyPr>
          <a:lstStyle/>
          <a:p>
            <a:r>
              <a:rPr lang="en-US" sz="1333" b="1" u="sng" dirty="0">
                <a:solidFill>
                  <a:schemeClr val="bg1"/>
                </a:solidFill>
              </a:rPr>
              <a:t>13 ORDER TAKER’S ATTITUDE</a:t>
            </a:r>
            <a:endParaRPr lang="en-US" sz="1333" dirty="0">
              <a:solidFill>
                <a:schemeClr val="bg1"/>
              </a:solidFill>
            </a:endParaRPr>
          </a:p>
        </p:txBody>
      </p:sp>
      <p:sp>
        <p:nvSpPr>
          <p:cNvPr id="10" name="Rectangle 9"/>
          <p:cNvSpPr/>
          <p:nvPr/>
        </p:nvSpPr>
        <p:spPr>
          <a:xfrm>
            <a:off x="4165600" y="6172200"/>
            <a:ext cx="3130216" cy="297454"/>
          </a:xfrm>
          <a:prstGeom prst="rect">
            <a:avLst/>
          </a:prstGeom>
          <a:solidFill>
            <a:schemeClr val="tx1"/>
          </a:solidFill>
        </p:spPr>
        <p:txBody>
          <a:bodyPr wrap="none">
            <a:spAutoFit/>
          </a:bodyPr>
          <a:lstStyle/>
          <a:p>
            <a:r>
              <a:rPr lang="en-US" sz="1333" b="1" u="sng" dirty="0">
                <a:solidFill>
                  <a:schemeClr val="bg1"/>
                </a:solidFill>
              </a:rPr>
              <a:t>14 AVAILABILITY OF USEFUL ACCESSORIES</a:t>
            </a:r>
            <a:endParaRPr lang="en-US" sz="1333" dirty="0">
              <a:solidFill>
                <a:schemeClr val="bg1"/>
              </a:solidFill>
            </a:endParaRPr>
          </a:p>
        </p:txBody>
      </p:sp>
      <p:sp>
        <p:nvSpPr>
          <p:cNvPr id="11" name="Rectangle 10"/>
          <p:cNvSpPr/>
          <p:nvPr/>
        </p:nvSpPr>
        <p:spPr>
          <a:xfrm>
            <a:off x="7721601" y="177800"/>
            <a:ext cx="3333733" cy="297454"/>
          </a:xfrm>
          <a:prstGeom prst="rect">
            <a:avLst/>
          </a:prstGeom>
          <a:solidFill>
            <a:schemeClr val="tx1"/>
          </a:solidFill>
        </p:spPr>
        <p:txBody>
          <a:bodyPr wrap="none">
            <a:spAutoFit/>
          </a:bodyPr>
          <a:lstStyle/>
          <a:p>
            <a:r>
              <a:rPr lang="en-US" sz="1333" b="1" u="sng" dirty="0">
                <a:solidFill>
                  <a:schemeClr val="bg1"/>
                </a:solidFill>
              </a:rPr>
              <a:t>15 ORDER TAKER’S COMMUNICATION SKILLS</a:t>
            </a:r>
            <a:endParaRPr lang="en-US" sz="1333" dirty="0">
              <a:solidFill>
                <a:schemeClr val="bg1"/>
              </a:solidFill>
            </a:endParaRPr>
          </a:p>
        </p:txBody>
      </p:sp>
      <p:sp>
        <p:nvSpPr>
          <p:cNvPr id="12" name="Text Box 2"/>
          <p:cNvSpPr txBox="1">
            <a:spLocks noChangeArrowheads="1"/>
          </p:cNvSpPr>
          <p:nvPr/>
        </p:nvSpPr>
        <p:spPr bwMode="auto">
          <a:xfrm>
            <a:off x="406400" y="4140200"/>
            <a:ext cx="3454400" cy="1354217"/>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spAutoFit/>
          </a:bodyPr>
          <a:lstStyle/>
          <a:p>
            <a:pPr lvl="0">
              <a:buFont typeface="Wingdings" pitchFamily="2" charset="2"/>
              <a:buChar char="Ø"/>
            </a:pPr>
            <a:r>
              <a:rPr lang="en-US" sz="1600" dirty="0">
                <a:latin typeface="Times New Roman" pitchFamily="18" charset="0"/>
                <a:cs typeface="Times New Roman" pitchFamily="18" charset="0"/>
              </a:rPr>
              <a:t>97% of the patient’s said that they agree and strongly agree with the statement that order taker listen and takes down the order patiently and has polite attitude. </a:t>
            </a:r>
          </a:p>
        </p:txBody>
      </p:sp>
      <p:sp>
        <p:nvSpPr>
          <p:cNvPr id="13" name="Text Box 2"/>
          <p:cNvSpPr txBox="1">
            <a:spLocks noChangeArrowheads="1"/>
          </p:cNvSpPr>
          <p:nvPr/>
        </p:nvSpPr>
        <p:spPr bwMode="auto">
          <a:xfrm>
            <a:off x="8432800" y="4140200"/>
            <a:ext cx="3454400" cy="861774"/>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spAutoFit/>
          </a:bodyPr>
          <a:lstStyle/>
          <a:p>
            <a:pPr lvl="0">
              <a:buFont typeface="Wingdings" pitchFamily="2" charset="2"/>
              <a:buChar char="Ø"/>
            </a:pPr>
            <a:r>
              <a:rPr lang="en-US" sz="1600" dirty="0">
                <a:latin typeface="Times New Roman" pitchFamily="18" charset="0"/>
                <a:cs typeface="Times New Roman" pitchFamily="18" charset="0"/>
              </a:rPr>
              <a:t>Order taker has good communication skills at it is appreciated by 96% of respondents.</a:t>
            </a:r>
          </a:p>
        </p:txBody>
      </p:sp>
      <p:sp>
        <p:nvSpPr>
          <p:cNvPr id="14" name="Text Box 2"/>
          <p:cNvSpPr txBox="1">
            <a:spLocks noChangeArrowheads="1"/>
          </p:cNvSpPr>
          <p:nvPr/>
        </p:nvSpPr>
        <p:spPr bwMode="auto">
          <a:xfrm>
            <a:off x="4572000" y="1092201"/>
            <a:ext cx="3048000" cy="1846659"/>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spAutoFit/>
          </a:bodyPr>
          <a:lstStyle/>
          <a:p>
            <a:pPr lvl="0">
              <a:buFont typeface="Wingdings" pitchFamily="2" charset="2"/>
              <a:buChar char="Ø"/>
            </a:pPr>
            <a:r>
              <a:rPr lang="en-US" sz="1600" dirty="0">
                <a:latin typeface="Times New Roman" pitchFamily="18" charset="0"/>
                <a:cs typeface="Times New Roman" pitchFamily="18" charset="0"/>
              </a:rPr>
              <a:t>44% PATIENT’S have neutral response about useful accessories provided with food. While 18% patient’s disagreed or strongly disagreed about the useful accessories provided, so it is an area of improvement.</a:t>
            </a:r>
          </a:p>
        </p:txBody>
      </p:sp>
    </p:spTree>
    <p:extLst>
      <p:ext uri="{BB962C8B-B14F-4D97-AF65-F5344CB8AC3E}">
        <p14:creationId xmlns:p14="http://schemas.microsoft.com/office/powerpoint/2010/main" val="668663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fld id="{00000000-1234-1234-1234-123412341234}" type="slidenum">
              <a:rPr lang="en" smtClean="0"/>
              <a:pPr/>
              <a:t>16</a:t>
            </a:fld>
            <a:endParaRPr lang="en"/>
          </a:p>
        </p:txBody>
      </p:sp>
      <p:sp>
        <p:nvSpPr>
          <p:cNvPr id="3" name="Text Box 2"/>
          <p:cNvSpPr txBox="1">
            <a:spLocks noChangeArrowheads="1"/>
          </p:cNvSpPr>
          <p:nvPr/>
        </p:nvSpPr>
        <p:spPr bwMode="auto">
          <a:xfrm>
            <a:off x="6299200" y="4851400"/>
            <a:ext cx="4978400" cy="1477712"/>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spAutoFit/>
          </a:bodyPr>
          <a:lstStyle/>
          <a:p>
            <a:endParaRPr lang="en-US" sz="1467" dirty="0"/>
          </a:p>
          <a:p>
            <a:pPr>
              <a:buFont typeface="Wingdings" pitchFamily="2" charset="2"/>
              <a:buChar char="Ø"/>
            </a:pPr>
            <a:r>
              <a:rPr lang="en-US" sz="1467" dirty="0"/>
              <a:t>Though  this is not an area of concern  as Only 6% respondents said that they don't see value for money at this Hospital but it would be a good idea for the hospital admin to investigate it further  to understand the issue which are driving this statement in the minds of patients.</a:t>
            </a:r>
          </a:p>
        </p:txBody>
      </p:sp>
      <p:sp>
        <p:nvSpPr>
          <p:cNvPr id="4" name="Text Box 2"/>
          <p:cNvSpPr txBox="1">
            <a:spLocks noChangeArrowheads="1"/>
          </p:cNvSpPr>
          <p:nvPr/>
        </p:nvSpPr>
        <p:spPr bwMode="auto">
          <a:xfrm>
            <a:off x="609600" y="4851400"/>
            <a:ext cx="4673600" cy="1251946"/>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spAutoFit/>
          </a:bodyPr>
          <a:lstStyle/>
          <a:p>
            <a:endParaRPr lang="en-US" sz="1467" dirty="0"/>
          </a:p>
          <a:p>
            <a:pPr>
              <a:buFont typeface="Wingdings" pitchFamily="2" charset="2"/>
              <a:buChar char="Ø"/>
            </a:pPr>
            <a:r>
              <a:rPr lang="en-US" sz="1467" dirty="0"/>
              <a:t>Since a total of 16% respondent fall under the category of neutral and disagree and 16% is significant number for overall service rating, so I strongly feel that the hospital administration needs to focus on this area religiously.</a:t>
            </a:r>
          </a:p>
        </p:txBody>
      </p:sp>
      <p:graphicFrame>
        <p:nvGraphicFramePr>
          <p:cNvPr id="5" name="Chart 4"/>
          <p:cNvGraphicFramePr/>
          <p:nvPr/>
        </p:nvGraphicFramePr>
        <p:xfrm>
          <a:off x="508000" y="889000"/>
          <a:ext cx="4673600" cy="304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6299200" y="990600"/>
          <a:ext cx="4978400" cy="2946400"/>
        </p:xfrm>
        <a:graphic>
          <a:graphicData uri="http://schemas.openxmlformats.org/drawingml/2006/chart">
            <c:chart xmlns:c="http://schemas.openxmlformats.org/drawingml/2006/chart" xmlns:r="http://schemas.openxmlformats.org/officeDocument/2006/relationships" r:id="rId3"/>
          </a:graphicData>
        </a:graphic>
      </p:graphicFrame>
      <p:sp>
        <p:nvSpPr>
          <p:cNvPr id="7" name="Down Arrow 6"/>
          <p:cNvSpPr/>
          <p:nvPr/>
        </p:nvSpPr>
        <p:spPr>
          <a:xfrm>
            <a:off x="2540000" y="4038600"/>
            <a:ext cx="304800" cy="7112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Down Arrow 7"/>
          <p:cNvSpPr/>
          <p:nvPr/>
        </p:nvSpPr>
        <p:spPr>
          <a:xfrm>
            <a:off x="8737600" y="4038600"/>
            <a:ext cx="304800" cy="71120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Rectangle 8"/>
          <p:cNvSpPr/>
          <p:nvPr/>
        </p:nvSpPr>
        <p:spPr>
          <a:xfrm>
            <a:off x="1320800" y="381001"/>
            <a:ext cx="2833404" cy="461665"/>
          </a:xfrm>
          <a:prstGeom prst="rect">
            <a:avLst/>
          </a:prstGeom>
          <a:solidFill>
            <a:schemeClr val="tx1"/>
          </a:solidFill>
          <a:ln>
            <a:solidFill>
              <a:schemeClr val="tx1"/>
            </a:solidFill>
          </a:ln>
        </p:spPr>
        <p:txBody>
          <a:bodyPr wrap="none">
            <a:spAutoFit/>
          </a:bodyPr>
          <a:lstStyle/>
          <a:p>
            <a:r>
              <a:rPr lang="en-US" sz="2400" b="1" u="sng" dirty="0">
                <a:solidFill>
                  <a:schemeClr val="bg1"/>
                </a:solidFill>
              </a:rPr>
              <a:t>16 OVERALL SERVICE</a:t>
            </a:r>
            <a:endParaRPr lang="en-US" sz="2400" dirty="0">
              <a:solidFill>
                <a:schemeClr val="bg1"/>
              </a:solidFill>
            </a:endParaRPr>
          </a:p>
        </p:txBody>
      </p:sp>
      <p:sp>
        <p:nvSpPr>
          <p:cNvPr id="10" name="Rectangle 9"/>
          <p:cNvSpPr/>
          <p:nvPr/>
        </p:nvSpPr>
        <p:spPr>
          <a:xfrm>
            <a:off x="7416801" y="482601"/>
            <a:ext cx="3039165" cy="461665"/>
          </a:xfrm>
          <a:prstGeom prst="rect">
            <a:avLst/>
          </a:prstGeom>
          <a:solidFill>
            <a:schemeClr val="tx1"/>
          </a:solidFill>
        </p:spPr>
        <p:txBody>
          <a:bodyPr wrap="none">
            <a:spAutoFit/>
          </a:bodyPr>
          <a:lstStyle/>
          <a:p>
            <a:r>
              <a:rPr lang="en-US" sz="2400" b="1" u="sng" dirty="0">
                <a:solidFill>
                  <a:schemeClr val="bg1"/>
                </a:solidFill>
              </a:rPr>
              <a:t>17 VALUE FOR MONEY</a:t>
            </a:r>
            <a:endParaRPr lang="en-US" sz="2400" dirty="0">
              <a:solidFill>
                <a:schemeClr val="bg1"/>
              </a:solidFill>
            </a:endParaRPr>
          </a:p>
        </p:txBody>
      </p:sp>
    </p:spTree>
    <p:extLst>
      <p:ext uri="{BB962C8B-B14F-4D97-AF65-F5344CB8AC3E}">
        <p14:creationId xmlns:p14="http://schemas.microsoft.com/office/powerpoint/2010/main" val="449960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Discussion </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838200" y="1825625"/>
            <a:ext cx="10515600" cy="4779456"/>
          </a:xfrm>
        </p:spPr>
        <p:txBody>
          <a:bodyPr>
            <a:normAutofit/>
          </a:bodyPr>
          <a:lstStyle/>
          <a:p>
            <a:pPr marL="0" indent="0">
              <a:buNone/>
            </a:pPr>
            <a:r>
              <a:rPr lang="en-IN" b="1" u="sng" dirty="0"/>
              <a:t>Recommendations</a:t>
            </a:r>
            <a:r>
              <a:rPr lang="en-IN" b="1" dirty="0"/>
              <a:t>:-</a:t>
            </a:r>
          </a:p>
          <a:p>
            <a:pPr marL="0" indent="0">
              <a:buNone/>
            </a:pPr>
            <a:endParaRPr lang="en-IN" b="1" dirty="0"/>
          </a:p>
          <a:p>
            <a:pPr lvl="0"/>
            <a:r>
              <a:rPr lang="en-IN" sz="2400" dirty="0"/>
              <a:t>Extra orders should be minimized so that F&amp;B department can get enough time for preparing and dispatching regular orders.</a:t>
            </a:r>
            <a:endParaRPr lang="en-US" sz="2400" dirty="0"/>
          </a:p>
          <a:p>
            <a:pPr lvl="0"/>
            <a:r>
              <a:rPr lang="en-IN" sz="2400" dirty="0"/>
              <a:t>Nursing to not put orders on Treatwell during dietician's duty hours. They should communicate the orders to the dietician then the dietician will communicate further with F&amp;B department.</a:t>
            </a:r>
            <a:endParaRPr lang="en-US" sz="2400" dirty="0"/>
          </a:p>
          <a:p>
            <a:pPr lvl="0"/>
            <a:r>
              <a:rPr lang="en-IN" sz="2400" dirty="0"/>
              <a:t>Proper complete orders with all the required details to be written on Treatwell.</a:t>
            </a:r>
            <a:endParaRPr lang="en-US" sz="2400" dirty="0"/>
          </a:p>
          <a:p>
            <a:pPr lvl="0"/>
            <a:r>
              <a:rPr lang="en-IN" sz="2400" dirty="0"/>
              <a:t>Staff to be trained properly to use the Treatwell app.</a:t>
            </a:r>
            <a:endParaRPr lang="en-US" sz="2400" dirty="0"/>
          </a:p>
          <a:p>
            <a:pPr lvl="0"/>
            <a:r>
              <a:rPr lang="en-IN" sz="2400" dirty="0"/>
              <a:t>Changes in diet will reflect from the next meal served.</a:t>
            </a:r>
            <a:endParaRPr lang="en-US" sz="2400" dirty="0"/>
          </a:p>
          <a:p>
            <a:pPr lvl="0"/>
            <a:r>
              <a:rPr lang="en-IN" sz="2400" dirty="0"/>
              <a:t>KOT should be arranged on the basis according to the time of order. </a:t>
            </a:r>
            <a:endParaRPr lang="en-US" sz="2400" dirty="0"/>
          </a:p>
          <a:p>
            <a:pPr marL="0" indent="0">
              <a:buNone/>
            </a:pPr>
            <a:endParaRPr lang="en-IN" b="1" dirty="0"/>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1347951" y="92751"/>
            <a:ext cx="10515600" cy="1325563"/>
          </a:xfrm>
        </p:spPr>
        <p:txBody>
          <a:bodyPr/>
          <a:lstStyle/>
          <a:p>
            <a:pPr algn="ctr"/>
            <a:r>
              <a:rPr lang="en-IN" b="1" dirty="0"/>
              <a:t>Discussion </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838200" y="1487252"/>
            <a:ext cx="10515600" cy="5244288"/>
          </a:xfrm>
        </p:spPr>
        <p:txBody>
          <a:bodyPr>
            <a:normAutofit fontScale="47500" lnSpcReduction="20000"/>
          </a:bodyPr>
          <a:lstStyle/>
          <a:p>
            <a:pPr lvl="0"/>
            <a:r>
              <a:rPr lang="en-IN" sz="4400" dirty="0"/>
              <a:t>Ready order should be arranged in sequence according to the time of order. </a:t>
            </a:r>
            <a:endParaRPr lang="en-US" sz="4400" dirty="0"/>
          </a:p>
          <a:p>
            <a:pPr marL="0" indent="0">
              <a:buNone/>
            </a:pPr>
            <a:r>
              <a:rPr lang="en-IN" sz="4400" dirty="0"/>
              <a:t> </a:t>
            </a:r>
            <a:endParaRPr lang="en-US" sz="4400" dirty="0"/>
          </a:p>
          <a:p>
            <a:pPr lvl="0"/>
            <a:r>
              <a:rPr lang="en-IN" sz="4400" dirty="0"/>
              <a:t>Order should be delivered by delivery staff cording to the sequence and it must be arranged by assembly staff to avoid delay.</a:t>
            </a:r>
            <a:endParaRPr lang="en-US" sz="4400" dirty="0"/>
          </a:p>
          <a:p>
            <a:pPr marL="0" indent="0">
              <a:buNone/>
            </a:pPr>
            <a:r>
              <a:rPr lang="en-IN" sz="4400" dirty="0"/>
              <a:t> </a:t>
            </a:r>
            <a:endParaRPr lang="en-US" sz="4400" dirty="0"/>
          </a:p>
          <a:p>
            <a:pPr lvl="0"/>
            <a:r>
              <a:rPr lang="en-IN" sz="4400" dirty="0"/>
              <a:t>There should be one person to pick up the KOT or 1 bell should be kept there to signify steward for every new order.</a:t>
            </a:r>
            <a:endParaRPr lang="en-US" sz="4400" dirty="0"/>
          </a:p>
          <a:p>
            <a:pPr marL="0" indent="0">
              <a:buNone/>
            </a:pPr>
            <a:r>
              <a:rPr lang="en-IN" sz="4400" dirty="0"/>
              <a:t> </a:t>
            </a:r>
            <a:endParaRPr lang="en-US" sz="4400" dirty="0"/>
          </a:p>
          <a:p>
            <a:pPr lvl="0"/>
            <a:r>
              <a:rPr lang="en-IN" sz="4400" dirty="0"/>
              <a:t>There must be digital system instead of KOT’S and every order must be noted digitally so that at the end of month when final billing is done there must not be any fuss.</a:t>
            </a:r>
            <a:endParaRPr lang="en-US" sz="4400" dirty="0"/>
          </a:p>
          <a:p>
            <a:pPr marL="0" indent="0">
              <a:buNone/>
            </a:pPr>
            <a:r>
              <a:rPr lang="en-IN" sz="4400" dirty="0"/>
              <a:t> </a:t>
            </a:r>
            <a:endParaRPr lang="en-US" sz="4400" dirty="0"/>
          </a:p>
          <a:p>
            <a:pPr lvl="0"/>
            <a:r>
              <a:rPr lang="en-IN" sz="4400" dirty="0"/>
              <a:t>Also every order must be recorded like order time, out time, clearance time everything must be recorded so that delay complaints can be managed.</a:t>
            </a:r>
            <a:endParaRPr lang="en-US" sz="4400" dirty="0"/>
          </a:p>
          <a:p>
            <a:pPr marL="0" indent="0">
              <a:buNone/>
            </a:pPr>
            <a:endParaRPr lang="en-US" sz="4400" dirty="0"/>
          </a:p>
          <a:p>
            <a:pPr lvl="0"/>
            <a:r>
              <a:rPr lang="en-IN" sz="4400" dirty="0"/>
              <a:t>Also there must be a person who only brings KOT from desk and pin them in proper sequence time wise and must be taking care of that orders are leaving on time from the kitchen.</a:t>
            </a:r>
            <a:endParaRPr lang="en-US" sz="4400" dirty="0"/>
          </a:p>
          <a:p>
            <a:endParaRPr lang="en-IN" dirty="0"/>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388368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b="1"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838200" y="2506662"/>
            <a:ext cx="10515600" cy="4351338"/>
          </a:xfrm>
        </p:spPr>
        <p:txBody>
          <a:bodyPr/>
          <a:lstStyle/>
          <a:p>
            <a:r>
              <a:rPr lang="en-IN" dirty="0"/>
              <a:t>Dieticians and nursing department are also responsible for the delay in services, not only the F&amp;B department</a:t>
            </a:r>
          </a:p>
          <a:p>
            <a:r>
              <a:rPr lang="en-IN" dirty="0"/>
              <a:t>Proper and timely services can increase the patient satisfaction</a:t>
            </a:r>
          </a:p>
          <a:p>
            <a:r>
              <a:rPr lang="en-IN" dirty="0"/>
              <a:t>Trained staff is very much important</a:t>
            </a:r>
          </a:p>
          <a:p>
            <a:r>
              <a:rPr lang="en-IN" b="0" i="0" dirty="0">
                <a:effectLst/>
                <a:ea typeface="STXinwei" panose="02010800040101010101" pitchFamily="2" charset="-122"/>
                <a:cs typeface="Times New Roman" panose="02020603050405020304" pitchFamily="18" charset="0"/>
              </a:rPr>
              <a:t>Continuous </a:t>
            </a:r>
            <a:r>
              <a:rPr lang="en-IN" dirty="0">
                <a:ea typeface="STXinwei" panose="02010800040101010101" pitchFamily="2" charset="-122"/>
                <a:cs typeface="Times New Roman" panose="02020603050405020304" pitchFamily="18" charset="0"/>
              </a:rPr>
              <a:t>feedback</a:t>
            </a:r>
            <a:r>
              <a:rPr lang="en-IN" b="0" i="0" dirty="0">
                <a:effectLst/>
                <a:ea typeface="STXinwei" panose="02010800040101010101" pitchFamily="2" charset="-122"/>
                <a:cs typeface="Times New Roman" panose="02020603050405020304" pitchFamily="18" charset="0"/>
              </a:rPr>
              <a:t> is crucial for system improvement and user satisfaction.</a:t>
            </a:r>
          </a:p>
          <a:p>
            <a:pPr marL="0" indent="0">
              <a:buNone/>
            </a:pPr>
            <a:br>
              <a:rPr lang="en-IN" dirty="0"/>
            </a:br>
            <a:endParaRPr lang="en-IN" dirty="0"/>
          </a:p>
          <a:p>
            <a:pPr marL="0" indent="0">
              <a:buNone/>
            </a:pPr>
            <a:endParaRPr lang="en-IN" dirty="0"/>
          </a:p>
          <a:p>
            <a:pPr marL="0" indent="0">
              <a:buNone/>
            </a:pPr>
            <a:endParaRPr lang="en-IN" dirty="0"/>
          </a:p>
          <a:p>
            <a:endParaRPr lang="en-IN" dirty="0"/>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Mentor Approval</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76575" y="1690688"/>
            <a:ext cx="5027097" cy="4593807"/>
          </a:xfrm>
        </p:spPr>
      </p:pic>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a:xfrm>
            <a:off x="838200" y="141389"/>
            <a:ext cx="10515600" cy="1325563"/>
          </a:xfrm>
        </p:spPr>
        <p:txBody>
          <a:bodyPr>
            <a:normAutofit/>
          </a:bodyPr>
          <a:lstStyle/>
          <a:p>
            <a:pPr algn="ctr"/>
            <a:r>
              <a:rPr lang="en-IN" b="1" dirty="0"/>
              <a:t>References</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838200" y="1825624"/>
            <a:ext cx="10515600" cy="5032375"/>
          </a:xfrm>
        </p:spPr>
        <p:txBody>
          <a:bodyPr>
            <a:normAutofit fontScale="55000" lnSpcReduction="20000"/>
          </a:bodyPr>
          <a:lstStyle/>
          <a:p>
            <a:pPr marL="0" indent="0">
              <a:buNone/>
            </a:pPr>
            <a:r>
              <a:rPr lang="en-US" dirty="0"/>
              <a:t>Hwang L-JJ, Eves A, Desombre T. Gap analysis of patient meal service perceptions. </a:t>
            </a:r>
            <a:r>
              <a:rPr lang="en-US" dirty="0" err="1"/>
              <a:t>Int</a:t>
            </a:r>
            <a:r>
              <a:rPr lang="en-US" dirty="0"/>
              <a:t> J Health Care </a:t>
            </a:r>
            <a:r>
              <a:rPr lang="en-US" dirty="0" err="1"/>
              <a:t>Qual</a:t>
            </a:r>
            <a:r>
              <a:rPr lang="en-US" dirty="0"/>
              <a:t> Assur </a:t>
            </a:r>
            <a:r>
              <a:rPr lang="en-US" dirty="0" err="1"/>
              <a:t>Inc</a:t>
            </a:r>
            <a:r>
              <a:rPr lang="en-US" dirty="0"/>
              <a:t> </a:t>
            </a:r>
            <a:r>
              <a:rPr lang="en-US" dirty="0" err="1"/>
              <a:t>Leadersh</a:t>
            </a:r>
            <a:r>
              <a:rPr lang="en-US" dirty="0"/>
              <a:t> Health </a:t>
            </a:r>
            <a:r>
              <a:rPr lang="en-US" dirty="0" err="1"/>
              <a:t>Serv</a:t>
            </a:r>
            <a:r>
              <a:rPr lang="en-US" dirty="0"/>
              <a:t> [Internet]. 2003;16(2–3):143–53. Available from: http://dx.doi.org/10.1108/09526860310470874</a:t>
            </a:r>
          </a:p>
          <a:p>
            <a:pPr marL="0" indent="0">
              <a:buNone/>
            </a:pPr>
            <a:r>
              <a:rPr lang="en-US" dirty="0"/>
              <a:t> </a:t>
            </a:r>
          </a:p>
          <a:p>
            <a:pPr marL="0" indent="0">
              <a:buNone/>
            </a:pPr>
            <a:r>
              <a:rPr lang="en-US" dirty="0"/>
              <a:t>Gregoire MB. Quality of patient meal service in hospitals: delivery of meals by dietary employees vs delivery by nursing employees. J Am Diet </a:t>
            </a:r>
            <a:r>
              <a:rPr lang="en-US" dirty="0" err="1"/>
              <a:t>Assoc</a:t>
            </a:r>
            <a:r>
              <a:rPr lang="en-US" dirty="0"/>
              <a:t> [Internet]. 1994;94(10):1129–34. Available from: https://www.sciencedirect.com/science/article/pii/0002822394911320</a:t>
            </a:r>
          </a:p>
          <a:p>
            <a:pPr marL="0" indent="0">
              <a:buNone/>
            </a:pPr>
            <a:r>
              <a:rPr lang="en-US" dirty="0"/>
              <a:t> </a:t>
            </a:r>
          </a:p>
          <a:p>
            <a:pPr marL="0" indent="0">
              <a:buNone/>
            </a:pPr>
            <a:r>
              <a:rPr lang="en-US" dirty="0" err="1"/>
              <a:t>Doğan</a:t>
            </a:r>
            <a:r>
              <a:rPr lang="en-US" dirty="0"/>
              <a:t> M, Ay M. Evaluation of customer complaints to catering services in terms of food safety. J Tour </a:t>
            </a:r>
            <a:r>
              <a:rPr lang="en-US" dirty="0" err="1"/>
              <a:t>Gastron</a:t>
            </a:r>
            <a:r>
              <a:rPr lang="en-US" dirty="0"/>
              <a:t> Stud [Internet]. 2020 [cited 2023 Jun 8];8(4):2387–401. Available from: https://jotags.net/index.php/jotags/article/view/865</a:t>
            </a:r>
          </a:p>
          <a:p>
            <a:pPr marL="0" indent="0">
              <a:buNone/>
            </a:pPr>
            <a:r>
              <a:rPr lang="en-US" dirty="0"/>
              <a:t> </a:t>
            </a:r>
          </a:p>
          <a:p>
            <a:pPr marL="0" indent="0">
              <a:buNone/>
            </a:pPr>
            <a:r>
              <a:rPr lang="en-US" dirty="0"/>
              <a:t>Imtiaz A, Choudhury MUA, Ferdous Z, Sultana H, Rahman MM, Rashid MHO. Management of dietary services in secondary level hospitals. Asian J Med Health [Internet]. 2020;48–57. Available from: http://stmlibrarypress.com/id/eprint/640/1/Rashid1812020AJMAH54401.pdf</a:t>
            </a:r>
          </a:p>
          <a:p>
            <a:pPr marL="0" indent="0">
              <a:buNone/>
            </a:pPr>
            <a:r>
              <a:rPr lang="en-US" dirty="0"/>
              <a:t> </a:t>
            </a:r>
          </a:p>
          <a:p>
            <a:pPr marL="0" indent="0">
              <a:buNone/>
            </a:pPr>
            <a:r>
              <a:rPr lang="en-US" dirty="0"/>
              <a:t>Drain M. Quality improvement in primary care and the importance of patient perceptions. J </a:t>
            </a:r>
            <a:r>
              <a:rPr lang="en-US" dirty="0" err="1"/>
              <a:t>Ambul</a:t>
            </a:r>
            <a:r>
              <a:rPr lang="en-US" dirty="0"/>
              <a:t> Care Manage [Internet]. 2001 [cited 2023 Jun 8];24(2):30–46. Available from: https://journals.lww.com/ambulatorycaremanagement/Abstract/2001/04000/Quality_Improvement_in_Primary_Care_and_the.5.aspx</a:t>
            </a:r>
          </a:p>
          <a:p>
            <a:pPr marL="0" indent="0">
              <a:buNone/>
            </a:pPr>
            <a:r>
              <a:rPr lang="en-US" dirty="0"/>
              <a:t> </a:t>
            </a:r>
          </a:p>
          <a:p>
            <a:pPr marL="0" indent="0">
              <a:buNone/>
            </a:pPr>
            <a:r>
              <a:rPr lang="en-US" dirty="0"/>
              <a:t>Al-</a:t>
            </a:r>
            <a:r>
              <a:rPr lang="en-US" dirty="0" err="1"/>
              <a:t>Abri</a:t>
            </a:r>
            <a:r>
              <a:rPr lang="en-US" dirty="0"/>
              <a:t> R, Al-Balushi A. Patient satisfaction survey as a tool towards quality improvement. Oman Med J [Internet]. 2014 [cited 2023 Jun 8];29(1):3–7. Available from: http://dx.doi.org/10.5001/omj.2014.02</a:t>
            </a:r>
          </a:p>
          <a:p>
            <a:pPr marL="0" indent="0">
              <a:buNone/>
            </a:pPr>
            <a:endParaRPr lang="en-IN" dirty="0"/>
          </a:p>
        </p:txBody>
      </p:sp>
    </p:spTree>
    <p:extLst>
      <p:ext uri="{BB962C8B-B14F-4D97-AF65-F5344CB8AC3E}">
        <p14:creationId xmlns:p14="http://schemas.microsoft.com/office/powerpoint/2010/main" val="149243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0662" y="2295728"/>
            <a:ext cx="5608777" cy="4155635"/>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92111" y="2305456"/>
            <a:ext cx="5380086" cy="4270443"/>
          </a:xfrm>
          <a:prstGeom prst="rect">
            <a:avLst/>
          </a:prstGeom>
        </p:spPr>
      </p:pic>
    </p:spTree>
    <p:extLst>
      <p:ext uri="{BB962C8B-B14F-4D97-AF65-F5344CB8AC3E}">
        <p14:creationId xmlns:p14="http://schemas.microsoft.com/office/powerpoint/2010/main" val="2333934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Introduction </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838200" y="2032000"/>
            <a:ext cx="10515600" cy="4351338"/>
          </a:xfrm>
        </p:spPr>
        <p:txBody>
          <a:bodyPr>
            <a:normAutofit/>
          </a:bodyPr>
          <a:lstStyle/>
          <a:p>
            <a:r>
              <a:rPr lang="en-US" sz="2400" dirty="0"/>
              <a:t>Delays in dietary services can significantly impact patient experience and overall healthcare outcomes in hospital settings.</a:t>
            </a:r>
          </a:p>
          <a:p>
            <a:r>
              <a:rPr lang="en-US" sz="2400" dirty="0"/>
              <a:t>Timely delivery of meals and proper management of dietary services are crucial for ensuring patient satisfaction and supporting their recovery.</a:t>
            </a:r>
          </a:p>
          <a:p>
            <a:r>
              <a:rPr lang="en-US" sz="2400" dirty="0"/>
              <a:t>Delays in dietary services can lead to compromised nutrition, patient dissatisfaction, and potential negative health consequences.</a:t>
            </a:r>
          </a:p>
          <a:p>
            <a:r>
              <a:rPr lang="en-US" sz="2400" dirty="0"/>
              <a:t>Effective management of delays in dietary services requires identifying the underlying causes and implementing strategies to minimize wait times and improve efficiency.</a:t>
            </a:r>
            <a:endParaRPr lang="en-IN" sz="2400" dirty="0"/>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lstStyle/>
          <a:p>
            <a:pPr algn="ctr"/>
            <a:r>
              <a:rPr lang="en-IN" b="1" dirty="0"/>
              <a:t>Objectives of Your Study</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p:txBody>
          <a:bodyPr>
            <a:normAutofit/>
          </a:bodyPr>
          <a:lstStyle/>
          <a:p>
            <a:pPr marL="0" indent="0">
              <a:buNone/>
            </a:pPr>
            <a:endParaRPr lang="en-US" dirty="0"/>
          </a:p>
          <a:p>
            <a:pPr lvl="0">
              <a:lnSpc>
                <a:spcPct val="100000"/>
              </a:lnSpc>
            </a:pPr>
            <a:r>
              <a:rPr lang="en-IN" sz="2400" dirty="0"/>
              <a:t>To identify the root cause and factors contributing to delays of dietary services</a:t>
            </a:r>
            <a:endParaRPr lang="en-US" sz="2400" dirty="0"/>
          </a:p>
          <a:p>
            <a:pPr lvl="0">
              <a:lnSpc>
                <a:spcPct val="100000"/>
              </a:lnSpc>
            </a:pPr>
            <a:r>
              <a:rPr lang="en-IN" sz="2400" dirty="0"/>
              <a:t>Examine the communication channels and processes between the dietician, nurses and kitchen team to identify areas of improvement</a:t>
            </a:r>
            <a:endParaRPr lang="en-US" sz="2400" dirty="0"/>
          </a:p>
          <a:p>
            <a:pPr lvl="0">
              <a:lnSpc>
                <a:spcPct val="100000"/>
              </a:lnSpc>
            </a:pPr>
            <a:r>
              <a:rPr lang="en-IN" sz="2400" dirty="0"/>
              <a:t>Explore strategies and intervention that can be implemented to optimize the management of delays in dietary services</a:t>
            </a:r>
            <a:endParaRPr lang="en-US" sz="2400" dirty="0"/>
          </a:p>
          <a:p>
            <a:pPr lvl="0">
              <a:lnSpc>
                <a:spcPct val="100000"/>
              </a:lnSpc>
            </a:pPr>
            <a:r>
              <a:rPr lang="en-IN" sz="2400" dirty="0"/>
              <a:t>Provide recommendations and best practices for hospitals to enhance the management of delays and improve overall quality of care.</a:t>
            </a:r>
            <a:endParaRPr lang="en-US" sz="2400" dirty="0"/>
          </a:p>
          <a:p>
            <a:pPr lvl="0">
              <a:lnSpc>
                <a:spcPct val="100000"/>
              </a:lnSpc>
            </a:pPr>
            <a:r>
              <a:rPr lang="en-IN" sz="2400" dirty="0"/>
              <a:t>To assess patient satisfaction with F&amp;B Department</a:t>
            </a:r>
            <a:endParaRPr lang="en-US" sz="2400" dirty="0"/>
          </a:p>
          <a:p>
            <a:endParaRPr lang="en-IN" dirty="0"/>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t>Methodology </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a:xfrm>
            <a:off x="763555" y="2292155"/>
            <a:ext cx="10515600" cy="4351338"/>
          </a:xfrm>
        </p:spPr>
        <p:txBody>
          <a:bodyPr/>
          <a:lstStyle/>
          <a:p>
            <a:pPr lvl="0"/>
            <a:r>
              <a:rPr lang="en-IN" sz="2400" b="1" dirty="0"/>
              <a:t>Study Area</a:t>
            </a:r>
            <a:r>
              <a:rPr lang="en-IN" sz="2400" dirty="0"/>
              <a:t>: CK Birla Hospital, Jaipur</a:t>
            </a:r>
            <a:endParaRPr lang="en-US" sz="2400" dirty="0"/>
          </a:p>
          <a:p>
            <a:pPr lvl="0"/>
            <a:r>
              <a:rPr lang="en-IN" sz="2400" b="1" dirty="0"/>
              <a:t>Study Design</a:t>
            </a:r>
            <a:r>
              <a:rPr lang="en-IN" sz="2400" dirty="0"/>
              <a:t>: Cross-sectional</a:t>
            </a:r>
            <a:endParaRPr lang="en-US" sz="2400" dirty="0"/>
          </a:p>
          <a:p>
            <a:pPr lvl="0"/>
            <a:r>
              <a:rPr lang="en-IN" sz="2400" b="1" dirty="0"/>
              <a:t>Study Period: </a:t>
            </a:r>
            <a:r>
              <a:rPr lang="en-IN" sz="2400" dirty="0"/>
              <a:t>2 months</a:t>
            </a:r>
            <a:endParaRPr lang="en-US" sz="2400" dirty="0"/>
          </a:p>
          <a:p>
            <a:pPr lvl="0"/>
            <a:r>
              <a:rPr lang="en-IN" sz="2400" b="1" dirty="0"/>
              <a:t>Study Population</a:t>
            </a:r>
            <a:r>
              <a:rPr lang="en-IN" sz="2400" dirty="0"/>
              <a:t>: In-patients</a:t>
            </a:r>
            <a:endParaRPr lang="en-US" sz="2400" dirty="0"/>
          </a:p>
          <a:p>
            <a:pPr lvl="0"/>
            <a:r>
              <a:rPr lang="en-IN" sz="2400" b="1" dirty="0"/>
              <a:t>Sampling Method:</a:t>
            </a:r>
            <a:r>
              <a:rPr lang="en-IN" sz="2400" dirty="0"/>
              <a:t> Non-probability Convincing</a:t>
            </a:r>
            <a:endParaRPr lang="en-US" sz="2400" dirty="0"/>
          </a:p>
          <a:p>
            <a:pPr lvl="0"/>
            <a:r>
              <a:rPr lang="en-IN" sz="2400" b="1" dirty="0"/>
              <a:t>Data Collection Mode:</a:t>
            </a:r>
            <a:r>
              <a:rPr lang="en-IN" sz="2400" dirty="0"/>
              <a:t> Secondary</a:t>
            </a:r>
            <a:endParaRPr lang="en-US" sz="2400" dirty="0"/>
          </a:p>
          <a:p>
            <a:pPr lvl="0"/>
            <a:r>
              <a:rPr lang="en-IN" sz="2400" b="1" dirty="0"/>
              <a:t>Data Analysis:</a:t>
            </a:r>
            <a:r>
              <a:rPr lang="en-IN" sz="2400" dirty="0"/>
              <a:t> Microsoft Excel</a:t>
            </a:r>
            <a:endParaRPr lang="en-US" sz="2400" dirty="0"/>
          </a:p>
          <a:p>
            <a:pPr lvl="0"/>
            <a:r>
              <a:rPr lang="en-IN" sz="2400" b="1" dirty="0"/>
              <a:t>Type of Data:</a:t>
            </a:r>
            <a:r>
              <a:rPr lang="en-IN" sz="2400" dirty="0"/>
              <a:t> Quantitative</a:t>
            </a:r>
            <a:endParaRPr lang="en-US" sz="2400" dirty="0"/>
          </a:p>
          <a:p>
            <a:pPr marL="0" indent="0">
              <a:buNone/>
            </a:pPr>
            <a:endParaRPr lang="en-IN" dirty="0"/>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1080795" y="0"/>
            <a:ext cx="10515600" cy="1325563"/>
          </a:xfrm>
        </p:spPr>
        <p:txBody>
          <a:bodyPr/>
          <a:lstStyle/>
          <a:p>
            <a:pPr algn="ctr"/>
            <a:r>
              <a:rPr lang="en-IN" b="1" dirty="0"/>
              <a:t>Results </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71839048"/>
              </p:ext>
            </p:extLst>
          </p:nvPr>
        </p:nvGraphicFramePr>
        <p:xfrm>
          <a:off x="353008" y="2306553"/>
          <a:ext cx="4984102" cy="3418179"/>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695903" cy="1268959"/>
          </a:xfrm>
          <a:prstGeom prst="rect">
            <a:avLst/>
          </a:prstGeom>
        </p:spPr>
      </p:pic>
      <p:graphicFrame>
        <p:nvGraphicFramePr>
          <p:cNvPr id="8" name="Chart 7"/>
          <p:cNvGraphicFramePr/>
          <p:nvPr>
            <p:extLst>
              <p:ext uri="{D42A27DB-BD31-4B8C-83A1-F6EECF244321}">
                <p14:modId xmlns:p14="http://schemas.microsoft.com/office/powerpoint/2010/main" val="1290726415"/>
              </p:ext>
            </p:extLst>
          </p:nvPr>
        </p:nvGraphicFramePr>
        <p:xfrm>
          <a:off x="6251510" y="2470324"/>
          <a:ext cx="5692139" cy="3090636"/>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2411963" y="1458786"/>
            <a:ext cx="7511143" cy="523220"/>
          </a:xfrm>
          <a:prstGeom prst="rect">
            <a:avLst/>
          </a:prstGeom>
          <a:noFill/>
        </p:spPr>
        <p:txBody>
          <a:bodyPr wrap="square" rtlCol="0">
            <a:spAutoFit/>
          </a:bodyPr>
          <a:lstStyle/>
          <a:p>
            <a:pPr algn="ctr"/>
            <a:r>
              <a:rPr lang="en-US" sz="2800" dirty="0"/>
              <a:t>EXTRA ORDERS ON TREATWELL</a:t>
            </a:r>
          </a:p>
        </p:txBody>
      </p:sp>
      <p:sp>
        <p:nvSpPr>
          <p:cNvPr id="10" name="TextBox 9"/>
          <p:cNvSpPr txBox="1"/>
          <p:nvPr/>
        </p:nvSpPr>
        <p:spPr>
          <a:xfrm>
            <a:off x="1080795" y="5965581"/>
            <a:ext cx="3827107" cy="1015663"/>
          </a:xfrm>
          <a:prstGeom prst="rect">
            <a:avLst/>
          </a:prstGeom>
          <a:noFill/>
        </p:spPr>
        <p:txBody>
          <a:bodyPr wrap="square" rtlCol="0">
            <a:spAutoFit/>
          </a:bodyPr>
          <a:lstStyle/>
          <a:p>
            <a:r>
              <a:rPr lang="en-US" sz="1400" dirty="0">
                <a:solidFill>
                  <a:schemeClr val="accent1">
                    <a:lumMod val="75000"/>
                  </a:schemeClr>
                </a:solidFill>
              </a:rPr>
              <a:t>Total orders on Treatwell= 2669</a:t>
            </a:r>
          </a:p>
          <a:p>
            <a:r>
              <a:rPr lang="en-US" sz="1400" dirty="0">
                <a:solidFill>
                  <a:schemeClr val="accent2">
                    <a:lumMod val="75000"/>
                  </a:schemeClr>
                </a:solidFill>
              </a:rPr>
              <a:t>Extra Orders= 155</a:t>
            </a:r>
          </a:p>
          <a:p>
            <a:r>
              <a:rPr lang="en-US" sz="1400" dirty="0">
                <a:solidFill>
                  <a:schemeClr val="accent6">
                    <a:lumMod val="75000"/>
                  </a:schemeClr>
                </a:solidFill>
              </a:rPr>
              <a:t>Percentage= 5.8%</a:t>
            </a:r>
          </a:p>
          <a:p>
            <a:endParaRPr lang="en-US" dirty="0"/>
          </a:p>
        </p:txBody>
      </p:sp>
      <p:sp>
        <p:nvSpPr>
          <p:cNvPr id="11" name="TextBox 10"/>
          <p:cNvSpPr txBox="1"/>
          <p:nvPr/>
        </p:nvSpPr>
        <p:spPr>
          <a:xfrm>
            <a:off x="7525914" y="5965580"/>
            <a:ext cx="3827107" cy="1015663"/>
          </a:xfrm>
          <a:prstGeom prst="rect">
            <a:avLst/>
          </a:prstGeom>
          <a:noFill/>
        </p:spPr>
        <p:txBody>
          <a:bodyPr wrap="square" rtlCol="0">
            <a:spAutoFit/>
          </a:bodyPr>
          <a:lstStyle/>
          <a:p>
            <a:r>
              <a:rPr lang="en-US" sz="1400" dirty="0">
                <a:solidFill>
                  <a:schemeClr val="accent1">
                    <a:lumMod val="75000"/>
                  </a:schemeClr>
                </a:solidFill>
              </a:rPr>
              <a:t>Total orders on Treatwell= 2433</a:t>
            </a:r>
          </a:p>
          <a:p>
            <a:r>
              <a:rPr lang="en-US" sz="1400" dirty="0">
                <a:solidFill>
                  <a:schemeClr val="accent2">
                    <a:lumMod val="75000"/>
                  </a:schemeClr>
                </a:solidFill>
              </a:rPr>
              <a:t>Extra Orders= 130</a:t>
            </a:r>
          </a:p>
          <a:p>
            <a:r>
              <a:rPr lang="en-US" sz="1400" dirty="0">
                <a:solidFill>
                  <a:schemeClr val="accent6">
                    <a:lumMod val="75000"/>
                  </a:schemeClr>
                </a:solidFill>
              </a:rPr>
              <a:t>Percentage= 5.3%</a:t>
            </a:r>
          </a:p>
          <a:p>
            <a:endParaRPr lang="en-US" dirty="0"/>
          </a:p>
        </p:txBody>
      </p:sp>
    </p:spTree>
    <p:extLst>
      <p:ext uri="{BB962C8B-B14F-4D97-AF65-F5344CB8AC3E}">
        <p14:creationId xmlns:p14="http://schemas.microsoft.com/office/powerpoint/2010/main" val="1373306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7" name="TextBox 6"/>
          <p:cNvSpPr txBox="1"/>
          <p:nvPr/>
        </p:nvSpPr>
        <p:spPr>
          <a:xfrm>
            <a:off x="2695903" y="516394"/>
            <a:ext cx="7511143" cy="523220"/>
          </a:xfrm>
          <a:prstGeom prst="rect">
            <a:avLst/>
          </a:prstGeom>
          <a:noFill/>
        </p:spPr>
        <p:txBody>
          <a:bodyPr wrap="square" rtlCol="0">
            <a:spAutoFit/>
          </a:bodyPr>
          <a:lstStyle/>
          <a:p>
            <a:pPr algn="ctr"/>
            <a:r>
              <a:rPr lang="en-US" sz="2800" dirty="0"/>
              <a:t>Changes in Diet on Treatwell</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486676684"/>
              </p:ext>
            </p:extLst>
          </p:nvPr>
        </p:nvGraphicFramePr>
        <p:xfrm>
          <a:off x="194388" y="1881608"/>
          <a:ext cx="5515947" cy="30013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p:nvPr>
            <p:extLst>
              <p:ext uri="{D42A27DB-BD31-4B8C-83A1-F6EECF244321}">
                <p14:modId xmlns:p14="http://schemas.microsoft.com/office/powerpoint/2010/main" val="909687326"/>
              </p:ext>
            </p:extLst>
          </p:nvPr>
        </p:nvGraphicFramePr>
        <p:xfrm>
          <a:off x="6046238" y="1987439"/>
          <a:ext cx="5840962" cy="2895549"/>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p:cNvSpPr txBox="1"/>
          <p:nvPr/>
        </p:nvSpPr>
        <p:spPr>
          <a:xfrm>
            <a:off x="1038807" y="5601688"/>
            <a:ext cx="3827107" cy="1015663"/>
          </a:xfrm>
          <a:prstGeom prst="rect">
            <a:avLst/>
          </a:prstGeom>
          <a:noFill/>
        </p:spPr>
        <p:txBody>
          <a:bodyPr wrap="square" rtlCol="0">
            <a:spAutoFit/>
          </a:bodyPr>
          <a:lstStyle/>
          <a:p>
            <a:r>
              <a:rPr lang="en-US" sz="1400" dirty="0">
                <a:solidFill>
                  <a:schemeClr val="accent1">
                    <a:lumMod val="75000"/>
                  </a:schemeClr>
                </a:solidFill>
              </a:rPr>
              <a:t>Total orders on Treatwell= 2669</a:t>
            </a:r>
          </a:p>
          <a:p>
            <a:r>
              <a:rPr lang="en-US" sz="1400" dirty="0">
                <a:solidFill>
                  <a:schemeClr val="accent2">
                    <a:lumMod val="75000"/>
                  </a:schemeClr>
                </a:solidFill>
              </a:rPr>
              <a:t>Changes in Diet= 126</a:t>
            </a:r>
          </a:p>
          <a:p>
            <a:r>
              <a:rPr lang="en-US" sz="1400" dirty="0">
                <a:solidFill>
                  <a:schemeClr val="accent6">
                    <a:lumMod val="75000"/>
                  </a:schemeClr>
                </a:solidFill>
              </a:rPr>
              <a:t>Percentage= 4.7%</a:t>
            </a:r>
          </a:p>
          <a:p>
            <a:endParaRPr lang="en-US" dirty="0"/>
          </a:p>
        </p:txBody>
      </p:sp>
      <p:sp>
        <p:nvSpPr>
          <p:cNvPr id="12" name="TextBox 11"/>
          <p:cNvSpPr txBox="1"/>
          <p:nvPr/>
        </p:nvSpPr>
        <p:spPr>
          <a:xfrm>
            <a:off x="7859025" y="5601687"/>
            <a:ext cx="3827107" cy="1015663"/>
          </a:xfrm>
          <a:prstGeom prst="rect">
            <a:avLst/>
          </a:prstGeom>
          <a:noFill/>
        </p:spPr>
        <p:txBody>
          <a:bodyPr wrap="square" rtlCol="0">
            <a:spAutoFit/>
          </a:bodyPr>
          <a:lstStyle/>
          <a:p>
            <a:r>
              <a:rPr lang="en-US" sz="1400" dirty="0">
                <a:solidFill>
                  <a:schemeClr val="accent1">
                    <a:lumMod val="75000"/>
                  </a:schemeClr>
                </a:solidFill>
              </a:rPr>
              <a:t>Total orders on Treatwell= 2433</a:t>
            </a:r>
          </a:p>
          <a:p>
            <a:r>
              <a:rPr lang="en-US" sz="1400" dirty="0">
                <a:solidFill>
                  <a:schemeClr val="accent2">
                    <a:lumMod val="75000"/>
                  </a:schemeClr>
                </a:solidFill>
              </a:rPr>
              <a:t>Changes in Diet= 122</a:t>
            </a:r>
          </a:p>
          <a:p>
            <a:r>
              <a:rPr lang="en-US" sz="1400" dirty="0">
                <a:solidFill>
                  <a:schemeClr val="accent6">
                    <a:lumMod val="75000"/>
                  </a:schemeClr>
                </a:solidFill>
              </a:rPr>
              <a:t>Percentage= 5%</a:t>
            </a:r>
          </a:p>
          <a:p>
            <a:endParaRPr lang="en-US" dirty="0"/>
          </a:p>
        </p:txBody>
      </p:sp>
    </p:spTree>
    <p:extLst>
      <p:ext uri="{BB962C8B-B14F-4D97-AF65-F5344CB8AC3E}">
        <p14:creationId xmlns:p14="http://schemas.microsoft.com/office/powerpoint/2010/main" val="1911276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10" name="TextBox 9"/>
          <p:cNvSpPr txBox="1"/>
          <p:nvPr/>
        </p:nvSpPr>
        <p:spPr>
          <a:xfrm>
            <a:off x="2695903" y="516394"/>
            <a:ext cx="7511143" cy="523220"/>
          </a:xfrm>
          <a:prstGeom prst="rect">
            <a:avLst/>
          </a:prstGeom>
          <a:noFill/>
        </p:spPr>
        <p:txBody>
          <a:bodyPr wrap="square" rtlCol="0">
            <a:spAutoFit/>
          </a:bodyPr>
          <a:lstStyle/>
          <a:p>
            <a:pPr algn="ctr"/>
            <a:r>
              <a:rPr lang="en-US" sz="2800" dirty="0"/>
              <a:t>Incomplete Orders by Nursing on Treatwell</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115874407"/>
              </p:ext>
            </p:extLst>
          </p:nvPr>
        </p:nvGraphicFramePr>
        <p:xfrm>
          <a:off x="203719" y="1785354"/>
          <a:ext cx="5571930" cy="328977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p:nvPr>
            <p:extLst>
              <p:ext uri="{D42A27DB-BD31-4B8C-83A1-F6EECF244321}">
                <p14:modId xmlns:p14="http://schemas.microsoft.com/office/powerpoint/2010/main" val="1490586728"/>
              </p:ext>
            </p:extLst>
          </p:nvPr>
        </p:nvGraphicFramePr>
        <p:xfrm>
          <a:off x="6242180" y="1785354"/>
          <a:ext cx="5463540" cy="3289770"/>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p:cNvSpPr txBox="1"/>
          <p:nvPr/>
        </p:nvSpPr>
        <p:spPr>
          <a:xfrm>
            <a:off x="895740" y="5551714"/>
            <a:ext cx="3858208" cy="1031655"/>
          </a:xfrm>
          <a:prstGeom prst="rect">
            <a:avLst/>
          </a:prstGeom>
          <a:noFill/>
        </p:spPr>
        <p:txBody>
          <a:bodyPr wrap="square" rtlCol="0">
            <a:spAutoFit/>
          </a:bodyPr>
          <a:lstStyle/>
          <a:p>
            <a:r>
              <a:rPr lang="en-US" sz="1400" dirty="0">
                <a:solidFill>
                  <a:schemeClr val="accent1">
                    <a:lumMod val="75000"/>
                  </a:schemeClr>
                </a:solidFill>
              </a:rPr>
              <a:t>Total orders on Treatwell by Nurses= 1051</a:t>
            </a:r>
          </a:p>
          <a:p>
            <a:r>
              <a:rPr lang="en-US" sz="1400" dirty="0">
                <a:solidFill>
                  <a:schemeClr val="accent2">
                    <a:lumMod val="75000"/>
                  </a:schemeClr>
                </a:solidFill>
              </a:rPr>
              <a:t>Incomplete Orders= 398</a:t>
            </a:r>
          </a:p>
          <a:p>
            <a:r>
              <a:rPr lang="en-US" sz="1400" dirty="0">
                <a:solidFill>
                  <a:schemeClr val="accent6">
                    <a:lumMod val="75000"/>
                  </a:schemeClr>
                </a:solidFill>
              </a:rPr>
              <a:t>Percentage= 37.8%</a:t>
            </a:r>
          </a:p>
          <a:p>
            <a:endParaRPr lang="en-US" dirty="0"/>
          </a:p>
        </p:txBody>
      </p:sp>
      <p:sp>
        <p:nvSpPr>
          <p:cNvPr id="15" name="TextBox 14"/>
          <p:cNvSpPr txBox="1"/>
          <p:nvPr/>
        </p:nvSpPr>
        <p:spPr>
          <a:xfrm>
            <a:off x="6854889" y="5567705"/>
            <a:ext cx="3827107" cy="1015663"/>
          </a:xfrm>
          <a:prstGeom prst="rect">
            <a:avLst/>
          </a:prstGeom>
          <a:noFill/>
        </p:spPr>
        <p:txBody>
          <a:bodyPr wrap="square" rtlCol="0">
            <a:spAutoFit/>
          </a:bodyPr>
          <a:lstStyle/>
          <a:p>
            <a:r>
              <a:rPr lang="en-US" sz="1400" dirty="0">
                <a:solidFill>
                  <a:schemeClr val="accent1">
                    <a:lumMod val="75000"/>
                  </a:schemeClr>
                </a:solidFill>
              </a:rPr>
              <a:t>Total orders on Treatwell by Nurses= 807</a:t>
            </a:r>
          </a:p>
          <a:p>
            <a:r>
              <a:rPr lang="en-US" sz="1400" dirty="0">
                <a:solidFill>
                  <a:schemeClr val="accent2">
                    <a:lumMod val="75000"/>
                  </a:schemeClr>
                </a:solidFill>
              </a:rPr>
              <a:t>Incomplete Orders= 283</a:t>
            </a:r>
          </a:p>
          <a:p>
            <a:r>
              <a:rPr lang="en-US" sz="1400" dirty="0">
                <a:solidFill>
                  <a:schemeClr val="accent6">
                    <a:lumMod val="75000"/>
                  </a:schemeClr>
                </a:solidFill>
              </a:rPr>
              <a:t>Percentage= 35%</a:t>
            </a:r>
          </a:p>
          <a:p>
            <a:endParaRPr lang="en-US" dirty="0"/>
          </a:p>
        </p:txBody>
      </p:sp>
    </p:spTree>
    <p:extLst>
      <p:ext uri="{BB962C8B-B14F-4D97-AF65-F5344CB8AC3E}">
        <p14:creationId xmlns:p14="http://schemas.microsoft.com/office/powerpoint/2010/main" val="1498613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95903" y="516394"/>
            <a:ext cx="7511143" cy="523220"/>
          </a:xfrm>
          <a:prstGeom prst="rect">
            <a:avLst/>
          </a:prstGeom>
          <a:noFill/>
        </p:spPr>
        <p:txBody>
          <a:bodyPr wrap="square" rtlCol="0">
            <a:spAutoFit/>
          </a:bodyPr>
          <a:lstStyle/>
          <a:p>
            <a:pPr algn="ctr"/>
            <a:r>
              <a:rPr lang="en-US" sz="2800" dirty="0"/>
              <a:t>Incomplete Orders by Dietician on Treatwell</a:t>
            </a:r>
          </a:p>
        </p:txBody>
      </p:sp>
      <p:graphicFrame>
        <p:nvGraphicFramePr>
          <p:cNvPr id="5" name="Chart 4"/>
          <p:cNvGraphicFramePr/>
          <p:nvPr>
            <p:extLst>
              <p:ext uri="{D42A27DB-BD31-4B8C-83A1-F6EECF244321}">
                <p14:modId xmlns:p14="http://schemas.microsoft.com/office/powerpoint/2010/main" val="3595745806"/>
              </p:ext>
            </p:extLst>
          </p:nvPr>
        </p:nvGraphicFramePr>
        <p:xfrm>
          <a:off x="141492" y="2006080"/>
          <a:ext cx="5559512" cy="30231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extLst>
              <p:ext uri="{D42A27DB-BD31-4B8C-83A1-F6EECF244321}">
                <p14:modId xmlns:p14="http://schemas.microsoft.com/office/powerpoint/2010/main" val="3401598143"/>
              </p:ext>
            </p:extLst>
          </p:nvPr>
        </p:nvGraphicFramePr>
        <p:xfrm>
          <a:off x="6245212" y="2006080"/>
          <a:ext cx="5558012" cy="302311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886408" y="5495732"/>
            <a:ext cx="3867540" cy="1015663"/>
          </a:xfrm>
          <a:prstGeom prst="rect">
            <a:avLst/>
          </a:prstGeom>
          <a:noFill/>
        </p:spPr>
        <p:txBody>
          <a:bodyPr wrap="square" rtlCol="0">
            <a:spAutoFit/>
          </a:bodyPr>
          <a:lstStyle/>
          <a:p>
            <a:r>
              <a:rPr lang="en-US" sz="1400" dirty="0">
                <a:solidFill>
                  <a:schemeClr val="accent1">
                    <a:lumMod val="75000"/>
                  </a:schemeClr>
                </a:solidFill>
              </a:rPr>
              <a:t>Total orders on Treatwell by Dietician= 1476</a:t>
            </a:r>
          </a:p>
          <a:p>
            <a:r>
              <a:rPr lang="en-US" sz="1400" dirty="0">
                <a:solidFill>
                  <a:schemeClr val="accent2">
                    <a:lumMod val="75000"/>
                  </a:schemeClr>
                </a:solidFill>
              </a:rPr>
              <a:t>Incomplete Orders= 136</a:t>
            </a:r>
          </a:p>
          <a:p>
            <a:r>
              <a:rPr lang="en-US" sz="1400" dirty="0">
                <a:solidFill>
                  <a:schemeClr val="accent6">
                    <a:lumMod val="75000"/>
                  </a:schemeClr>
                </a:solidFill>
              </a:rPr>
              <a:t>Percentage= 9.2%</a:t>
            </a:r>
          </a:p>
          <a:p>
            <a:endParaRPr lang="en-US" dirty="0"/>
          </a:p>
        </p:txBody>
      </p:sp>
      <p:sp>
        <p:nvSpPr>
          <p:cNvPr id="8" name="TextBox 7"/>
          <p:cNvSpPr txBox="1"/>
          <p:nvPr/>
        </p:nvSpPr>
        <p:spPr>
          <a:xfrm>
            <a:off x="7090448" y="5495732"/>
            <a:ext cx="3867540" cy="1015663"/>
          </a:xfrm>
          <a:prstGeom prst="rect">
            <a:avLst/>
          </a:prstGeom>
          <a:noFill/>
        </p:spPr>
        <p:txBody>
          <a:bodyPr wrap="square" rtlCol="0">
            <a:spAutoFit/>
          </a:bodyPr>
          <a:lstStyle/>
          <a:p>
            <a:r>
              <a:rPr lang="en-US" sz="1400" dirty="0">
                <a:solidFill>
                  <a:schemeClr val="accent1">
                    <a:lumMod val="75000"/>
                  </a:schemeClr>
                </a:solidFill>
              </a:rPr>
              <a:t>Total orders on Treatwell by Dietician= 1499</a:t>
            </a:r>
          </a:p>
          <a:p>
            <a:r>
              <a:rPr lang="en-US" sz="1400" dirty="0">
                <a:solidFill>
                  <a:schemeClr val="accent2">
                    <a:lumMod val="75000"/>
                  </a:schemeClr>
                </a:solidFill>
              </a:rPr>
              <a:t>Incomplete Orders= 88</a:t>
            </a:r>
          </a:p>
          <a:p>
            <a:r>
              <a:rPr lang="en-US" sz="1400" dirty="0">
                <a:solidFill>
                  <a:schemeClr val="accent6">
                    <a:lumMod val="75000"/>
                  </a:schemeClr>
                </a:solidFill>
              </a:rPr>
              <a:t>Percentage= 5.8%</a:t>
            </a:r>
          </a:p>
          <a:p>
            <a:endParaRPr lang="en-US" dirty="0"/>
          </a:p>
        </p:txBody>
      </p:sp>
    </p:spTree>
    <p:extLst>
      <p:ext uri="{BB962C8B-B14F-4D97-AF65-F5344CB8AC3E}">
        <p14:creationId xmlns:p14="http://schemas.microsoft.com/office/powerpoint/2010/main" val="6550445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173</TotalTime>
  <Words>1437</Words>
  <Application>Microsoft Office PowerPoint</Application>
  <PresentationFormat>Widescreen</PresentationFormat>
  <Paragraphs>162</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CAUSES OF DELAYS IN DIETARY SERVICES at CK Birla Hospital, Jaipur</vt:lpstr>
      <vt:lpstr>Mentor Approval</vt:lpstr>
      <vt:lpstr>Introduction </vt:lpstr>
      <vt:lpstr>Objectives of Your Study</vt:lpstr>
      <vt:lpstr>Methodology </vt:lpstr>
      <vt:lpstr>Results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Discussion </vt:lpstr>
      <vt:lpstr>Discussion </vt:lpstr>
      <vt:lpstr>Conclusion</vt:lpstr>
      <vt:lpstr>References</vt:lpstr>
      <vt:lpstr>Thank You</vt:lpstr>
      <vt:lpstr>Pictorial Journey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shreeya wadhwa</cp:lastModifiedBy>
  <cp:revision>24</cp:revision>
  <dcterms:created xsi:type="dcterms:W3CDTF">2022-05-20T15:11:38Z</dcterms:created>
  <dcterms:modified xsi:type="dcterms:W3CDTF">2023-06-23T10:47:36Z</dcterms:modified>
</cp:coreProperties>
</file>