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9972" autoAdjust="0"/>
    <p:restoredTop sz="94660"/>
  </p:normalViewPr>
  <p:slideViewPr>
    <p:cSldViewPr snapToGrid="0">
      <p:cViewPr varScale="1">
        <p:scale>
          <a:sx n="86" d="100"/>
          <a:sy n="86" d="100"/>
        </p:scale>
        <p:origin x="96" y="888"/>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tableStyles" Target="tableStyle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77" name=""/>
        <p:cNvGrpSpPr/>
        <p:nvPr/>
      </p:nvGrpSpPr>
      <p:grpSpPr>
        <a:xfrm>
          <a:off x="0" y="0"/>
          <a:ext cx="0" cy="0"/>
          <a:chOff x="0" y="0"/>
          <a:chExt cx="0" cy="0"/>
        </a:xfrm>
      </p:grpSpPr>
      <p:sp>
        <p:nvSpPr>
          <p:cNvPr id="104871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1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1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1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1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1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44" name=""/>
        <p:cNvGrpSpPr/>
        <p:nvPr/>
      </p:nvGrpSpPr>
      <p:grpSpPr>
        <a:xfrm>
          <a:off x="0" y="0"/>
          <a:ext cx="0" cy="0"/>
          <a:chOff x="0" y="0"/>
          <a:chExt cx="0" cy="0"/>
        </a:xfrm>
      </p:grpSpPr>
      <p:sp>
        <p:nvSpPr>
          <p:cNvPr id="1048599"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dirty="0" lang="en-US"/>
          </a:p>
        </p:txBody>
      </p:sp>
      <p:sp>
        <p:nvSpPr>
          <p:cNvPr id="1048600"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dirty="0" lang="en-US"/>
          </a:p>
        </p:txBody>
      </p:sp>
      <p:sp>
        <p:nvSpPr>
          <p:cNvPr id="1048601" name="Date Placeholder 3"/>
          <p:cNvSpPr>
            <a:spLocks noGrp="1"/>
          </p:cNvSpPr>
          <p:nvPr>
            <p:ph type="dt" sz="half" idx="10"/>
          </p:nvPr>
        </p:nvSpPr>
        <p:spPr/>
        <p:txBody>
          <a:bodyPr/>
          <a:p>
            <a:fld id="{846CE7D5-CF57-46EF-B807-FDD0502418D4}" type="datetimeFigureOut">
              <a:rPr lang="en-US" smtClean="0"/>
              <a:t>6/27/2023</a:t>
            </a:fld>
            <a:endParaRPr lang="en-US"/>
          </a:p>
        </p:txBody>
      </p:sp>
      <p:sp>
        <p:nvSpPr>
          <p:cNvPr id="1048602" name="Footer Placeholder 4"/>
          <p:cNvSpPr>
            <a:spLocks noGrp="1"/>
          </p:cNvSpPr>
          <p:nvPr>
            <p:ph type="ftr" sz="quarter" idx="11"/>
          </p:nvPr>
        </p:nvSpPr>
        <p:spPr/>
        <p:txBody>
          <a:bodyPr/>
          <a:p>
            <a:endParaRPr lang="en-US"/>
          </a:p>
        </p:txBody>
      </p:sp>
      <p:sp>
        <p:nvSpPr>
          <p:cNvPr id="1048603" name="Slide Number Placeholder 5"/>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1" name=""/>
        <p:cNvGrpSpPr/>
        <p:nvPr/>
      </p:nvGrpSpPr>
      <p:grpSpPr>
        <a:xfrm>
          <a:off x="0" y="0"/>
          <a:ext cx="0" cy="0"/>
          <a:chOff x="0" y="0"/>
          <a:chExt cx="0" cy="0"/>
        </a:xfrm>
      </p:grpSpPr>
      <p:sp>
        <p:nvSpPr>
          <p:cNvPr id="1048686" name="Title 1"/>
          <p:cNvSpPr>
            <a:spLocks noGrp="1"/>
          </p:cNvSpPr>
          <p:nvPr>
            <p:ph type="title"/>
          </p:nvPr>
        </p:nvSpPr>
        <p:spPr/>
        <p:txBody>
          <a:bodyPr/>
          <a:p>
            <a:r>
              <a:rPr lang="en-US"/>
              <a:t>Click to edit Master title style</a:t>
            </a:r>
            <a:endParaRPr dirty="0" lang="en-US"/>
          </a:p>
        </p:txBody>
      </p:sp>
      <p:sp>
        <p:nvSpPr>
          <p:cNvPr id="1048687"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88" name="Date Placeholder 3"/>
          <p:cNvSpPr>
            <a:spLocks noGrp="1"/>
          </p:cNvSpPr>
          <p:nvPr>
            <p:ph type="dt" sz="half" idx="10"/>
          </p:nvPr>
        </p:nvSpPr>
        <p:spPr/>
        <p:txBody>
          <a:bodyPr/>
          <a:p>
            <a:fld id="{846CE7D5-CF57-46EF-B807-FDD0502418D4}" type="datetimeFigureOut">
              <a:rPr lang="en-US" smtClean="0"/>
              <a:t>6/27/2023</a:t>
            </a:fld>
            <a:endParaRPr lang="en-US"/>
          </a:p>
        </p:txBody>
      </p:sp>
      <p:sp>
        <p:nvSpPr>
          <p:cNvPr id="1048689" name="Footer Placeholder 4"/>
          <p:cNvSpPr>
            <a:spLocks noGrp="1"/>
          </p:cNvSpPr>
          <p:nvPr>
            <p:ph type="ftr" sz="quarter" idx="11"/>
          </p:nvPr>
        </p:nvSpPr>
        <p:spPr/>
        <p:txBody>
          <a:bodyPr/>
          <a:p>
            <a:endParaRPr lang="en-US"/>
          </a:p>
        </p:txBody>
      </p:sp>
      <p:sp>
        <p:nvSpPr>
          <p:cNvPr id="1048690" name="Slide Number Placeholder 5"/>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9" name=""/>
        <p:cNvGrpSpPr/>
        <p:nvPr/>
      </p:nvGrpSpPr>
      <p:grpSpPr>
        <a:xfrm>
          <a:off x="0" y="0"/>
          <a:ext cx="0" cy="0"/>
          <a:chOff x="0" y="0"/>
          <a:chExt cx="0" cy="0"/>
        </a:xfrm>
      </p:grpSpPr>
      <p:sp>
        <p:nvSpPr>
          <p:cNvPr id="1048675" name="Vertical Title 1"/>
          <p:cNvSpPr>
            <a:spLocks noGrp="1"/>
          </p:cNvSpPr>
          <p:nvPr>
            <p:ph type="title" orient="vert"/>
          </p:nvPr>
        </p:nvSpPr>
        <p:spPr>
          <a:xfrm>
            <a:off x="8724900" y="365125"/>
            <a:ext cx="2628900" cy="5811838"/>
          </a:xfrm>
        </p:spPr>
        <p:txBody>
          <a:bodyPr vert="eaVert"/>
          <a:p>
            <a:r>
              <a:rPr lang="en-US"/>
              <a:t>Click to edit Master title style</a:t>
            </a:r>
            <a:endParaRPr dirty="0" lang="en-US"/>
          </a:p>
        </p:txBody>
      </p:sp>
      <p:sp>
        <p:nvSpPr>
          <p:cNvPr id="1048676"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77" name="Date Placeholder 3"/>
          <p:cNvSpPr>
            <a:spLocks noGrp="1"/>
          </p:cNvSpPr>
          <p:nvPr>
            <p:ph type="dt" sz="half" idx="10"/>
          </p:nvPr>
        </p:nvSpPr>
        <p:spPr/>
        <p:txBody>
          <a:bodyPr/>
          <a:p>
            <a:fld id="{846CE7D5-CF57-46EF-B807-FDD0502418D4}" type="datetimeFigureOut">
              <a:rPr lang="en-US" smtClean="0"/>
              <a:t>6/27/2023</a:t>
            </a:fld>
            <a:endParaRPr lang="en-US"/>
          </a:p>
        </p:txBody>
      </p:sp>
      <p:sp>
        <p:nvSpPr>
          <p:cNvPr id="1048678" name="Footer Placeholder 4"/>
          <p:cNvSpPr>
            <a:spLocks noGrp="1"/>
          </p:cNvSpPr>
          <p:nvPr>
            <p:ph type="ftr" sz="quarter" idx="11"/>
          </p:nvPr>
        </p:nvSpPr>
        <p:spPr/>
        <p:txBody>
          <a:bodyPr/>
          <a:p>
            <a:endParaRPr lang="en-US"/>
          </a:p>
        </p:txBody>
      </p:sp>
      <p:sp>
        <p:nvSpPr>
          <p:cNvPr id="1048679" name="Slide Number Placeholder 5"/>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3" name=""/>
        <p:cNvGrpSpPr/>
        <p:nvPr/>
      </p:nvGrpSpPr>
      <p:grpSpPr>
        <a:xfrm>
          <a:off x="0" y="0"/>
          <a:ext cx="0" cy="0"/>
          <a:chOff x="0" y="0"/>
          <a:chExt cx="0" cy="0"/>
        </a:xfrm>
      </p:grpSpPr>
      <p:sp>
        <p:nvSpPr>
          <p:cNvPr id="1048581" name="Title 1"/>
          <p:cNvSpPr>
            <a:spLocks noGrp="1"/>
          </p:cNvSpPr>
          <p:nvPr>
            <p:ph type="title"/>
          </p:nvPr>
        </p:nvSpPr>
        <p:spPr/>
        <p:txBody>
          <a:bodyPr/>
          <a:p>
            <a:r>
              <a:rPr lang="en-US"/>
              <a:t>Click to edit Master title style</a:t>
            </a:r>
            <a:endParaRPr dirty="0" lang="en-US"/>
          </a:p>
        </p:txBody>
      </p:sp>
      <p:sp>
        <p:nvSpPr>
          <p:cNvPr id="1048582"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83" name="Date Placeholder 3"/>
          <p:cNvSpPr>
            <a:spLocks noGrp="1"/>
          </p:cNvSpPr>
          <p:nvPr>
            <p:ph type="dt" sz="half" idx="10"/>
          </p:nvPr>
        </p:nvSpPr>
        <p:spPr/>
        <p:txBody>
          <a:bodyPr/>
          <a:p>
            <a:fld id="{846CE7D5-CF57-46EF-B807-FDD0502418D4}" type="datetimeFigureOut">
              <a:rPr lang="en-US" smtClean="0"/>
              <a:t>6/27/2023</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72" name=""/>
        <p:cNvGrpSpPr/>
        <p:nvPr/>
      </p:nvGrpSpPr>
      <p:grpSpPr>
        <a:xfrm>
          <a:off x="0" y="0"/>
          <a:ext cx="0" cy="0"/>
          <a:chOff x="0" y="0"/>
          <a:chExt cx="0" cy="0"/>
        </a:xfrm>
      </p:grpSpPr>
      <p:sp>
        <p:nvSpPr>
          <p:cNvPr id="1048691"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dirty="0" lang="en-US"/>
          </a:p>
        </p:txBody>
      </p:sp>
      <p:sp>
        <p:nvSpPr>
          <p:cNvPr id="1048692"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93" name="Date Placeholder 3"/>
          <p:cNvSpPr>
            <a:spLocks noGrp="1"/>
          </p:cNvSpPr>
          <p:nvPr>
            <p:ph type="dt" sz="half" idx="10"/>
          </p:nvPr>
        </p:nvSpPr>
        <p:spPr/>
        <p:txBody>
          <a:bodyPr/>
          <a:p>
            <a:fld id="{846CE7D5-CF57-46EF-B807-FDD0502418D4}" type="datetimeFigureOut">
              <a:rPr lang="en-US" smtClean="0"/>
              <a:t>6/27/2023</a:t>
            </a:fld>
            <a:endParaRPr lang="en-US"/>
          </a:p>
        </p:txBody>
      </p:sp>
      <p:sp>
        <p:nvSpPr>
          <p:cNvPr id="1048694" name="Footer Placeholder 4"/>
          <p:cNvSpPr>
            <a:spLocks noGrp="1"/>
          </p:cNvSpPr>
          <p:nvPr>
            <p:ph type="ftr" sz="quarter" idx="11"/>
          </p:nvPr>
        </p:nvSpPr>
        <p:spPr/>
        <p:txBody>
          <a:bodyPr/>
          <a:p>
            <a:endParaRPr lang="en-US"/>
          </a:p>
        </p:txBody>
      </p:sp>
      <p:sp>
        <p:nvSpPr>
          <p:cNvPr id="1048695" name="Slide Number Placeholder 5"/>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73" name=""/>
        <p:cNvGrpSpPr/>
        <p:nvPr/>
      </p:nvGrpSpPr>
      <p:grpSpPr>
        <a:xfrm>
          <a:off x="0" y="0"/>
          <a:ext cx="0" cy="0"/>
          <a:chOff x="0" y="0"/>
          <a:chExt cx="0" cy="0"/>
        </a:xfrm>
      </p:grpSpPr>
      <p:sp>
        <p:nvSpPr>
          <p:cNvPr id="1048696" name="Title 1"/>
          <p:cNvSpPr>
            <a:spLocks noGrp="1"/>
          </p:cNvSpPr>
          <p:nvPr>
            <p:ph type="title"/>
          </p:nvPr>
        </p:nvSpPr>
        <p:spPr/>
        <p:txBody>
          <a:bodyPr/>
          <a:p>
            <a:r>
              <a:rPr lang="en-US"/>
              <a:t>Click to edit Master title style</a:t>
            </a:r>
            <a:endParaRPr dirty="0" lang="en-US"/>
          </a:p>
        </p:txBody>
      </p:sp>
      <p:sp>
        <p:nvSpPr>
          <p:cNvPr id="1048697"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98"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99" name="Date Placeholder 4"/>
          <p:cNvSpPr>
            <a:spLocks noGrp="1"/>
          </p:cNvSpPr>
          <p:nvPr>
            <p:ph type="dt" sz="half" idx="10"/>
          </p:nvPr>
        </p:nvSpPr>
        <p:spPr/>
        <p:txBody>
          <a:bodyPr/>
          <a:p>
            <a:fld id="{846CE7D5-CF57-46EF-B807-FDD0502418D4}" type="datetimeFigureOut">
              <a:rPr lang="en-US" smtClean="0"/>
              <a:t>6/27/2023</a:t>
            </a:fld>
            <a:endParaRPr lang="en-US"/>
          </a:p>
        </p:txBody>
      </p:sp>
      <p:sp>
        <p:nvSpPr>
          <p:cNvPr id="1048700" name="Footer Placeholder 5"/>
          <p:cNvSpPr>
            <a:spLocks noGrp="1"/>
          </p:cNvSpPr>
          <p:nvPr>
            <p:ph type="ftr" sz="quarter" idx="11"/>
          </p:nvPr>
        </p:nvSpPr>
        <p:spPr/>
        <p:txBody>
          <a:bodyPr/>
          <a:p>
            <a:endParaRPr lang="en-US"/>
          </a:p>
        </p:txBody>
      </p:sp>
      <p:sp>
        <p:nvSpPr>
          <p:cNvPr id="1048701" name="Slide Number Placeholder 6"/>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9" name=""/>
        <p:cNvGrpSpPr/>
        <p:nvPr/>
      </p:nvGrpSpPr>
      <p:grpSpPr>
        <a:xfrm>
          <a:off x="0" y="0"/>
          <a:ext cx="0" cy="0"/>
          <a:chOff x="0" y="0"/>
          <a:chExt cx="0" cy="0"/>
        </a:xfrm>
      </p:grpSpPr>
      <p:sp>
        <p:nvSpPr>
          <p:cNvPr id="1048621" name="Title 1"/>
          <p:cNvSpPr>
            <a:spLocks noGrp="1"/>
          </p:cNvSpPr>
          <p:nvPr>
            <p:ph type="title"/>
          </p:nvPr>
        </p:nvSpPr>
        <p:spPr>
          <a:xfrm>
            <a:off x="839788" y="365125"/>
            <a:ext cx="10515600" cy="1325563"/>
          </a:xfrm>
        </p:spPr>
        <p:txBody>
          <a:bodyPr/>
          <a:p>
            <a:r>
              <a:rPr lang="en-US"/>
              <a:t>Click to edit Master title style</a:t>
            </a:r>
            <a:endParaRPr dirty="0" lang="en-US"/>
          </a:p>
        </p:txBody>
      </p:sp>
      <p:sp>
        <p:nvSpPr>
          <p:cNvPr id="1048622"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23"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24"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25"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26" name="Date Placeholder 6"/>
          <p:cNvSpPr>
            <a:spLocks noGrp="1"/>
          </p:cNvSpPr>
          <p:nvPr>
            <p:ph type="dt" sz="half" idx="10"/>
          </p:nvPr>
        </p:nvSpPr>
        <p:spPr/>
        <p:txBody>
          <a:bodyPr/>
          <a:p>
            <a:fld id="{846CE7D5-CF57-46EF-B807-FDD0502418D4}" type="datetimeFigureOut">
              <a:rPr lang="en-US" smtClean="0"/>
              <a:t>6/27/2023</a:t>
            </a:fld>
            <a:endParaRPr lang="en-US"/>
          </a:p>
        </p:txBody>
      </p:sp>
      <p:sp>
        <p:nvSpPr>
          <p:cNvPr id="1048627" name="Footer Placeholder 7"/>
          <p:cNvSpPr>
            <a:spLocks noGrp="1"/>
          </p:cNvSpPr>
          <p:nvPr>
            <p:ph type="ftr" sz="quarter" idx="11"/>
          </p:nvPr>
        </p:nvSpPr>
        <p:spPr/>
        <p:txBody>
          <a:bodyPr/>
          <a:p>
            <a:endParaRPr lang="en-US"/>
          </a:p>
        </p:txBody>
      </p:sp>
      <p:sp>
        <p:nvSpPr>
          <p:cNvPr id="1048628" name="Slide Number Placeholder 8"/>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8" name=""/>
        <p:cNvGrpSpPr/>
        <p:nvPr/>
      </p:nvGrpSpPr>
      <p:grpSpPr>
        <a:xfrm>
          <a:off x="0" y="0"/>
          <a:ext cx="0" cy="0"/>
          <a:chOff x="0" y="0"/>
          <a:chExt cx="0" cy="0"/>
        </a:xfrm>
      </p:grpSpPr>
      <p:sp>
        <p:nvSpPr>
          <p:cNvPr id="1048671" name="Title 1"/>
          <p:cNvSpPr>
            <a:spLocks noGrp="1"/>
          </p:cNvSpPr>
          <p:nvPr>
            <p:ph type="title"/>
          </p:nvPr>
        </p:nvSpPr>
        <p:spPr/>
        <p:txBody>
          <a:bodyPr/>
          <a:p>
            <a:r>
              <a:rPr lang="en-US"/>
              <a:t>Click to edit Master title style</a:t>
            </a:r>
            <a:endParaRPr dirty="0" lang="en-US"/>
          </a:p>
        </p:txBody>
      </p:sp>
      <p:sp>
        <p:nvSpPr>
          <p:cNvPr id="1048672" name="Date Placeholder 2"/>
          <p:cNvSpPr>
            <a:spLocks noGrp="1"/>
          </p:cNvSpPr>
          <p:nvPr>
            <p:ph type="dt" sz="half" idx="10"/>
          </p:nvPr>
        </p:nvSpPr>
        <p:spPr/>
        <p:txBody>
          <a:bodyPr/>
          <a:p>
            <a:fld id="{846CE7D5-CF57-46EF-B807-FDD0502418D4}" type="datetimeFigureOut">
              <a:rPr lang="en-US" smtClean="0"/>
              <a:t>6/27/2023</a:t>
            </a:fld>
            <a:endParaRPr lang="en-US"/>
          </a:p>
        </p:txBody>
      </p:sp>
      <p:sp>
        <p:nvSpPr>
          <p:cNvPr id="1048673" name="Footer Placeholder 3"/>
          <p:cNvSpPr>
            <a:spLocks noGrp="1"/>
          </p:cNvSpPr>
          <p:nvPr>
            <p:ph type="ftr" sz="quarter" idx="11"/>
          </p:nvPr>
        </p:nvSpPr>
        <p:spPr/>
        <p:txBody>
          <a:bodyPr/>
          <a:p>
            <a:endParaRPr lang="en-US"/>
          </a:p>
        </p:txBody>
      </p:sp>
      <p:sp>
        <p:nvSpPr>
          <p:cNvPr id="1048674" name="Slide Number Placeholder 4"/>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4" name=""/>
        <p:cNvGrpSpPr/>
        <p:nvPr/>
      </p:nvGrpSpPr>
      <p:grpSpPr>
        <a:xfrm>
          <a:off x="0" y="0"/>
          <a:ext cx="0" cy="0"/>
          <a:chOff x="0" y="0"/>
          <a:chExt cx="0" cy="0"/>
        </a:xfrm>
      </p:grpSpPr>
      <p:sp>
        <p:nvSpPr>
          <p:cNvPr id="1048702" name="Date Placeholder 1"/>
          <p:cNvSpPr>
            <a:spLocks noGrp="1"/>
          </p:cNvSpPr>
          <p:nvPr>
            <p:ph type="dt" sz="half" idx="10"/>
          </p:nvPr>
        </p:nvSpPr>
        <p:spPr/>
        <p:txBody>
          <a:bodyPr/>
          <a:p>
            <a:fld id="{846CE7D5-CF57-46EF-B807-FDD0502418D4}" type="datetimeFigureOut">
              <a:rPr lang="en-US" smtClean="0"/>
              <a:t>6/27/2023</a:t>
            </a:fld>
            <a:endParaRPr lang="en-US"/>
          </a:p>
        </p:txBody>
      </p:sp>
      <p:sp>
        <p:nvSpPr>
          <p:cNvPr id="1048703" name="Footer Placeholder 2"/>
          <p:cNvSpPr>
            <a:spLocks noGrp="1"/>
          </p:cNvSpPr>
          <p:nvPr>
            <p:ph type="ftr" sz="quarter" idx="11"/>
          </p:nvPr>
        </p:nvSpPr>
        <p:spPr/>
        <p:txBody>
          <a:bodyPr/>
          <a:p>
            <a:endParaRPr lang="en-US"/>
          </a:p>
        </p:txBody>
      </p:sp>
      <p:sp>
        <p:nvSpPr>
          <p:cNvPr id="1048704" name="Slide Number Placeholder 3"/>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75" name=""/>
        <p:cNvGrpSpPr/>
        <p:nvPr/>
      </p:nvGrpSpPr>
      <p:grpSpPr>
        <a:xfrm>
          <a:off x="0" y="0"/>
          <a:ext cx="0" cy="0"/>
          <a:chOff x="0" y="0"/>
          <a:chExt cx="0" cy="0"/>
        </a:xfrm>
      </p:grpSpPr>
      <p:sp>
        <p:nvSpPr>
          <p:cNvPr id="1048705"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dirty="0" lang="en-US"/>
          </a:p>
        </p:txBody>
      </p:sp>
      <p:sp>
        <p:nvSpPr>
          <p:cNvPr id="1048706"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707"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708" name="Date Placeholder 4"/>
          <p:cNvSpPr>
            <a:spLocks noGrp="1"/>
          </p:cNvSpPr>
          <p:nvPr>
            <p:ph type="dt" sz="half" idx="10"/>
          </p:nvPr>
        </p:nvSpPr>
        <p:spPr/>
        <p:txBody>
          <a:bodyPr/>
          <a:p>
            <a:fld id="{846CE7D5-CF57-46EF-B807-FDD0502418D4}" type="datetimeFigureOut">
              <a:rPr lang="en-US" smtClean="0"/>
              <a:t>6/27/2023</a:t>
            </a:fld>
            <a:endParaRPr lang="en-US"/>
          </a:p>
        </p:txBody>
      </p:sp>
      <p:sp>
        <p:nvSpPr>
          <p:cNvPr id="1048709" name="Footer Placeholder 5"/>
          <p:cNvSpPr>
            <a:spLocks noGrp="1"/>
          </p:cNvSpPr>
          <p:nvPr>
            <p:ph type="ftr" sz="quarter" idx="11"/>
          </p:nvPr>
        </p:nvSpPr>
        <p:spPr/>
        <p:txBody>
          <a:bodyPr/>
          <a:p>
            <a:endParaRPr lang="en-US"/>
          </a:p>
        </p:txBody>
      </p:sp>
      <p:sp>
        <p:nvSpPr>
          <p:cNvPr id="1048710" name="Slide Number Placeholder 6"/>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70" name=""/>
        <p:cNvGrpSpPr/>
        <p:nvPr/>
      </p:nvGrpSpPr>
      <p:grpSpPr>
        <a:xfrm>
          <a:off x="0" y="0"/>
          <a:ext cx="0" cy="0"/>
          <a:chOff x="0" y="0"/>
          <a:chExt cx="0" cy="0"/>
        </a:xfrm>
      </p:grpSpPr>
      <p:sp>
        <p:nvSpPr>
          <p:cNvPr id="1048680"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dirty="0" lang="en-US"/>
          </a:p>
        </p:txBody>
      </p:sp>
      <p:sp>
        <p:nvSpPr>
          <p:cNvPr id="1048681" name="Picture Placeholder 2"/>
          <p:cNvSpPr>
            <a:spLocks noChangeAspect="1" noGrp="1"/>
          </p:cNvSpPr>
          <p:nvPr>
            <p:ph type="pic" idx="1"/>
          </p:nvPr>
        </p:nvSpPr>
        <p:spPr>
          <a:xfrm>
            <a:off x="5183188" y="987425"/>
            <a:ext cx="617220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682"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83" name="Date Placeholder 4"/>
          <p:cNvSpPr>
            <a:spLocks noGrp="1"/>
          </p:cNvSpPr>
          <p:nvPr>
            <p:ph type="dt" sz="half" idx="10"/>
          </p:nvPr>
        </p:nvSpPr>
        <p:spPr/>
        <p:txBody>
          <a:bodyPr/>
          <a:p>
            <a:fld id="{846CE7D5-CF57-46EF-B807-FDD0502418D4}" type="datetimeFigureOut">
              <a:rPr lang="en-US" smtClean="0"/>
              <a:t>6/27/2023</a:t>
            </a:fld>
            <a:endParaRPr lang="en-US"/>
          </a:p>
        </p:txBody>
      </p:sp>
      <p:sp>
        <p:nvSpPr>
          <p:cNvPr id="1048684" name="Footer Placeholder 5"/>
          <p:cNvSpPr>
            <a:spLocks noGrp="1"/>
          </p:cNvSpPr>
          <p:nvPr>
            <p:ph type="ftr" sz="quarter" idx="11"/>
          </p:nvPr>
        </p:nvSpPr>
        <p:spPr/>
        <p:txBody>
          <a:bodyPr/>
          <a:p>
            <a:endParaRPr lang="en-US"/>
          </a:p>
        </p:txBody>
      </p:sp>
      <p:sp>
        <p:nvSpPr>
          <p:cNvPr id="1048685" name="Slide Number Placeholder 6"/>
          <p:cNvSpPr>
            <a:spLocks noGrp="1"/>
          </p:cNvSpPr>
          <p:nvPr>
            <p:ph type="sldNum" sz="quarter" idx="12"/>
          </p:nvPr>
        </p:nvSpPr>
        <p:spPr/>
        <p:txBody>
          <a:bodyPr/>
          <a:p>
            <a:fld id="{330EA680-D336-4FF7-8B7A-9848BB0A1C3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endParaRPr dirty="0"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846CE7D5-CF57-46EF-B807-FDD0502418D4}" type="datetimeFigureOut">
              <a:rPr lang="en-US" smtClean="0"/>
              <a:t>6/27/2023</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330EA680-D336-4FF7-8B7A-9848BB0A1C32}"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png"/><Relationship Id="rId3" Type="http://schemas.openxmlformats.org/officeDocument/2006/relationships/image" Target="../media/image10.png"/><Relationship Id="rId4"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image" Target="../media/image1.png"/><Relationship Id="rId4"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image" Target="../media/image15.png"/><Relationship Id="rId2" Type="http://schemas.openxmlformats.org/officeDocument/2006/relationships/image" Target="../media/image16.png"/><Relationship Id="rId3" Type="http://schemas.openxmlformats.org/officeDocument/2006/relationships/image" Target="../media/image1.png"/><Relationship Id="rId4"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7.png"/><Relationship Id="rId3"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image" Target="../media/image18.png"/><Relationship Id="rId2" Type="http://schemas.openxmlformats.org/officeDocument/2006/relationships/image" Target="../media/image1.png"/><Relationship Id="rId3" Type="http://schemas.openxmlformats.org/officeDocument/2006/relationships/image" Target="../media/image19.png"/><Relationship Id="rId4"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image" Target="../media/image20.png"/><Relationship Id="rId2" Type="http://schemas.openxmlformats.org/officeDocument/2006/relationships/image" Target="../media/image21.png"/><Relationship Id="rId3" Type="http://schemas.openxmlformats.org/officeDocument/2006/relationships/image" Target="../media/image1.png"/><Relationship Id="rId4"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2.png"/><Relationship Id="rId3"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hyperlink" Target="HTTP://WWW.NARAYANAHEALTH.ORG" TargetMode="External"/><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hyperlink" Target="https://forms.gle/v2KSF4qJaKvDLisr5" TargetMode="External"/><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image" Target="../media/image1.png"/><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1.png"/><Relationship Id="rId3"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5" name=""/>
        <p:cNvGrpSpPr/>
        <p:nvPr/>
      </p:nvGrpSpPr>
      <p:grpSpPr>
        <a:xfrm>
          <a:off x="0" y="0"/>
          <a:ext cx="0" cy="0"/>
          <a:chOff x="0" y="0"/>
          <a:chExt cx="0" cy="0"/>
        </a:xfrm>
      </p:grpSpPr>
      <p:sp useBgFill="1">
        <p:nvSpPr>
          <p:cNvPr id="1048604" name="Rectangle 10"/>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05" name="Freeform: Shape 12"/>
          <p:cNvSpPr>
            <a:spLocks noChangeAspect="1" noMove="1" noResize="1" noRot="1" noGrp="1" noAdjustHandles="1" noEditPoints="1" noChangeArrowheads="1" noChangeShapeType="1" noTextEdit="1"/>
          </p:cNvSpPr>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p>
        </p:txBody>
      </p:sp>
      <p:sp>
        <p:nvSpPr>
          <p:cNvPr id="1048606" name="Title 1"/>
          <p:cNvSpPr>
            <a:spLocks noGrp="1"/>
          </p:cNvSpPr>
          <p:nvPr>
            <p:ph type="ctrTitle"/>
          </p:nvPr>
        </p:nvSpPr>
        <p:spPr>
          <a:xfrm>
            <a:off x="1524000" y="929452"/>
            <a:ext cx="9144000" cy="2526738"/>
          </a:xfrm>
        </p:spPr>
        <p:txBody>
          <a:bodyPr>
            <a:normAutofit fontScale="90196"/>
          </a:bodyPr>
          <a:p>
            <a:r>
              <a:rPr b="1" sz="5100" lang="en-US">
                <a:solidFill>
                  <a:srgbClr val="FFFFFF"/>
                </a:solidFill>
                <a:latin typeface="Calibri"/>
                <a:cs typeface="Calibri"/>
              </a:rPr>
              <a:t>A STUDY ON PATIENT SATISFACTION</a:t>
            </a:r>
            <a:br>
              <a:rPr b="1" sz="5100" lang="en-US">
                <a:solidFill>
                  <a:srgbClr val="FFFFFF"/>
                </a:solidFill>
                <a:latin typeface="Calibri"/>
                <a:cs typeface="Calibri"/>
              </a:rPr>
            </a:br>
            <a:r>
              <a:rPr b="1" sz="5100" lang="en-US">
                <a:solidFill>
                  <a:srgbClr val="FFFFFF"/>
                </a:solidFill>
                <a:latin typeface="Calibri"/>
                <a:cs typeface="Calibri"/>
              </a:rPr>
              <a:t> IN OUT PATIENT DEPARTMENT</a:t>
            </a:r>
            <a:endParaRPr sz="5100" lang="en-US">
              <a:solidFill>
                <a:srgbClr val="FFFFFF"/>
              </a:solidFill>
              <a:cs typeface="Calibri Light" panose="020F0302020204030204"/>
            </a:endParaRPr>
          </a:p>
        </p:txBody>
      </p:sp>
      <p:sp>
        <p:nvSpPr>
          <p:cNvPr id="1048607" name="Subtitle 2"/>
          <p:cNvSpPr>
            <a:spLocks noGrp="1"/>
          </p:cNvSpPr>
          <p:nvPr>
            <p:ph type="subTitle" idx="1"/>
          </p:nvPr>
        </p:nvSpPr>
        <p:spPr>
          <a:xfrm>
            <a:off x="1524000" y="3695230"/>
            <a:ext cx="9144000" cy="1626541"/>
          </a:xfrm>
        </p:spPr>
        <p:txBody>
          <a:bodyPr bIns="45720" lIns="91440" rIns="91440" rtlCol="0" tIns="45720" vert="horz">
            <a:normAutofit fontScale="94118"/>
          </a:bodyPr>
          <a:p>
            <a:pPr>
              <a:spcBef>
                <a:spcPct val="0"/>
              </a:spcBef>
              <a:spcAft>
                <a:spcPts val="600"/>
              </a:spcAft>
            </a:pPr>
            <a:r>
              <a:rPr b="1" sz="1700" lang="en-US">
                <a:solidFill>
                  <a:srgbClr val="FFFFFF"/>
                </a:solidFill>
                <a:cs typeface="Calibri"/>
              </a:rPr>
              <a:t>AT</a:t>
            </a:r>
            <a:endParaRPr sz="1700" lang="en-US">
              <a:solidFill>
                <a:srgbClr val="FFFFFF"/>
              </a:solidFill>
              <a:cs typeface="Calibri"/>
            </a:endParaRPr>
          </a:p>
          <a:p>
            <a:pPr>
              <a:spcBef>
                <a:spcPct val="0"/>
              </a:spcBef>
              <a:spcAft>
                <a:spcPts val="600"/>
              </a:spcAft>
            </a:pPr>
            <a:r>
              <a:rPr b="1" sz="1700" lang="en-US">
                <a:solidFill>
                  <a:srgbClr val="FFFFFF"/>
                </a:solidFill>
                <a:cs typeface="Calibri"/>
              </a:rPr>
              <a:t>    SARVODAYA HOSPITAL,GREATER NOIDA</a:t>
            </a:r>
            <a:endParaRPr sz="1700" lang="en-US">
              <a:solidFill>
                <a:srgbClr val="FFFFFF"/>
              </a:solidFill>
              <a:cs typeface="Calibri"/>
            </a:endParaRPr>
          </a:p>
          <a:p>
            <a:pPr>
              <a:spcBef>
                <a:spcPct val="0"/>
              </a:spcBef>
              <a:spcAft>
                <a:spcPts val="600"/>
              </a:spcAft>
            </a:pPr>
            <a:r>
              <a:rPr b="1" sz="1700" lang="en-US">
                <a:solidFill>
                  <a:srgbClr val="FFFFFF"/>
                </a:solidFill>
                <a:cs typeface="Calibri"/>
              </a:rPr>
              <a:t>   Under the guidance of </a:t>
            </a:r>
            <a:endParaRPr sz="1700" lang="en-US">
              <a:solidFill>
                <a:srgbClr val="FFFFFF"/>
              </a:solidFill>
              <a:cs typeface="Calibri"/>
            </a:endParaRPr>
          </a:p>
          <a:p>
            <a:pPr>
              <a:spcBef>
                <a:spcPct val="0"/>
              </a:spcBef>
              <a:spcAft>
                <a:spcPts val="600"/>
              </a:spcAft>
            </a:pPr>
            <a:r>
              <a:rPr b="1" sz="1700" lang="en-US">
                <a:solidFill>
                  <a:srgbClr val="FFFFFF"/>
                </a:solidFill>
                <a:cs typeface="Calibri"/>
              </a:rPr>
              <a:t>  Dr. Pankaj Talreja </a:t>
            </a:r>
            <a:endParaRPr sz="1700" lang="en-US">
              <a:solidFill>
                <a:srgbClr val="FFFFFF"/>
              </a:solidFill>
              <a:cs typeface="Calibri"/>
            </a:endParaRPr>
          </a:p>
          <a:p>
            <a:pPr>
              <a:spcBef>
                <a:spcPct val="0"/>
              </a:spcBef>
              <a:spcAft>
                <a:spcPts val="600"/>
              </a:spcAft>
            </a:pPr>
            <a:r>
              <a:rPr b="1" sz="1700" lang="en-US">
                <a:solidFill>
                  <a:srgbClr val="FFFFFF"/>
                </a:solidFill>
                <a:cs typeface="Calibri"/>
              </a:rPr>
              <a:t> IIHMR DELHI</a:t>
            </a:r>
            <a:endParaRPr sz="1700" lang="en-US">
              <a:solidFill>
                <a:srgbClr val="FFFFFF"/>
              </a:solidFill>
              <a:cs typeface="Calibri" panose="020F0502020204030204"/>
            </a:endParaRPr>
          </a:p>
        </p:txBody>
      </p:sp>
      <p:sp>
        <p:nvSpPr>
          <p:cNvPr id="1048608" name="sketch line"/>
          <p:cNvSpPr>
            <a:spLocks noChangeAspect="1" noMove="1" noResize="1" noRot="1" noGrp="1" noAdjustHandles="1" noEditPoints="1" noChangeArrowheads="1" noChangeShapeType="1" noTextEdit="1"/>
          </p:cNvSpPr>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pic>
        <p:nvPicPr>
          <p:cNvPr id="2097156" name="Picture 4" descr="Text  Description automatically generated"/>
          <p:cNvPicPr>
            <a:picLocks noChangeAspect="1"/>
          </p:cNvPicPr>
          <p:nvPr/>
        </p:nvPicPr>
        <p:blipFill>
          <a:blip xmlns:r="http://schemas.openxmlformats.org/officeDocument/2006/relationships" r:embed="rId1"/>
          <a:stretch>
            <a:fillRect/>
          </a:stretch>
        </p:blipFill>
        <p:spPr>
          <a:xfrm>
            <a:off x="2876" y="6290"/>
            <a:ext cx="1777042" cy="907571"/>
          </a:xfrm>
          <a:prstGeom prst="rect"/>
        </p:spPr>
      </p:pic>
      <p:pic>
        <p:nvPicPr>
          <p:cNvPr id="2097157" name="Picture 6"/>
          <p:cNvPicPr>
            <a:picLocks noChangeAspect="1"/>
          </p:cNvPicPr>
          <p:nvPr/>
        </p:nvPicPr>
        <p:blipFill>
          <a:blip xmlns:r="http://schemas.openxmlformats.org/officeDocument/2006/relationships" r:embed="rId2"/>
          <a:stretch>
            <a:fillRect/>
          </a:stretch>
        </p:blipFill>
        <p:spPr>
          <a:xfrm>
            <a:off x="10761003" y="-449"/>
            <a:ext cx="1424258" cy="877919"/>
          </a:xfrm>
          <a:prstGeom prst="rec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33" name="Title 1"/>
          <p:cNvSpPr>
            <a:spLocks noGrp="1"/>
          </p:cNvSpPr>
          <p:nvPr>
            <p:ph type="title"/>
          </p:nvPr>
        </p:nvSpPr>
        <p:spPr/>
        <p:txBody>
          <a:bodyPr>
            <a:normAutofit fontScale="90000"/>
          </a:bodyPr>
          <a:p>
            <a:r>
              <a:rPr b="1" dirty="0" sz="4900" lang="en-US">
                <a:cs typeface="Calibri Light"/>
              </a:rPr>
              <a:t> RESULTS</a:t>
            </a:r>
            <a:br>
              <a:rPr dirty="0" lang="en-US">
                <a:cs typeface="Calibri Light"/>
              </a:rPr>
            </a:br>
            <a:br>
              <a:rPr dirty="0" lang="en-US">
                <a:cs typeface="Calibri Light"/>
              </a:rPr>
            </a:br>
            <a:r>
              <a:rPr dirty="0" lang="en-US">
                <a:cs typeface="Calibri Light"/>
              </a:rPr>
              <a:t>EXPERIENCE WITH CONSULTANT</a:t>
            </a:r>
          </a:p>
        </p:txBody>
      </p:sp>
      <p:pic>
        <p:nvPicPr>
          <p:cNvPr id="2097167" name="Picture 3" descr="Text  Description automatically generated"/>
          <p:cNvPicPr>
            <a:picLocks noChangeAspect="1"/>
          </p:cNvPicPr>
          <p:nvPr/>
        </p:nvPicPr>
        <p:blipFill>
          <a:blip xmlns:r="http://schemas.openxmlformats.org/officeDocument/2006/relationships" r:embed="rId1"/>
          <a:stretch>
            <a:fillRect/>
          </a:stretch>
        </p:blipFill>
        <p:spPr>
          <a:xfrm>
            <a:off x="2875" y="6290"/>
            <a:ext cx="1000666" cy="505007"/>
          </a:xfrm>
          <a:prstGeom prst="rect"/>
        </p:spPr>
      </p:pic>
      <p:graphicFrame>
        <p:nvGraphicFramePr>
          <p:cNvPr id="4194308" name="Table 11"/>
          <p:cNvGraphicFramePr>
            <a:graphicFrameLocks noGrp="1"/>
          </p:cNvGraphicFramePr>
          <p:nvPr/>
        </p:nvGraphicFramePr>
        <p:xfrm>
          <a:off x="1164566" y="2142226"/>
          <a:ext cx="3999178" cy="3188225"/>
        </p:xfrm>
        <a:graphic>
          <a:graphicData uri="http://schemas.openxmlformats.org/drawingml/2006/table">
            <a:tbl>
              <a:tblPr firstRow="1" bandRow="1">
                <a:tableStyleId>{5C22544A-7EE6-4342-B048-85BDC9FD1C3A}</a:tableStyleId>
              </a:tblPr>
              <a:tblGrid>
                <a:gridCol w="1999589"/>
                <a:gridCol w="1999589"/>
              </a:tblGrid>
              <a:tr h="966129">
                <a:tc gridSpan="2">
                  <a:txBody>
                    <a:bodyPr/>
                    <a:p>
                      <a:r>
                        <a:rPr lang="en-US">
                          <a:effectLst/>
                        </a:rPr>
                        <a:t>Satisfied with consultant</a:t>
                      </a:r>
                    </a:p>
                  </a:txBody>
                  <a:tcPr marL="0" marR="0" marT="0" marB="0" anchor="ctr"/>
                </a:tc>
                <a:tc hMerge="1">
                  <a:txBody>
                    <a:bodyPr/>
                    <a:p>
                      <a:endParaRPr lang="en-US"/>
                    </a:p>
                  </a:txBody>
                </a:tc>
              </a:tr>
              <a:tr h="289838">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 No</a:t>
                      </a:r>
                      <a:endParaRPr b="1" sz="1100" lang="en-US">
                        <a:effectLst/>
                        <a:latin typeface="Calibri" panose="020F0502020204030204" pitchFamily="34" charset="0"/>
                      </a:endParaRPr>
                    </a:p>
                  </a:txBody>
                  <a:tcPr marL="0" marR="0" marT="0" marB="0" anchor="ctr"/>
                </a:tc>
              </a:tr>
              <a:tr h="410605">
                <a:tc>
                  <a:txBody>
                    <a:bodyPr/>
                    <a:p>
                      <a:r>
                        <a:rPr lang="en-US">
                          <a:effectLst/>
                        </a:rPr>
                        <a:t>Extremely Satisfied</a:t>
                      </a:r>
                    </a:p>
                  </a:txBody>
                  <a:tcPr marL="0" marR="0" marT="0" marB="0" anchor="ctr"/>
                </a:tc>
                <a:tc>
                  <a:txBody>
                    <a:bodyPr/>
                    <a:p>
                      <a:pPr algn="r"/>
                      <a:r>
                        <a:rPr lang="en-US"/>
                        <a:t>38</a:t>
                      </a:r>
                    </a:p>
                  </a:txBody>
                  <a:tcPr marL="0" marR="0" marT="0" marB="0" anchor="ctr"/>
                </a:tc>
              </a:tr>
              <a:tr h="410605">
                <a:tc>
                  <a:txBody>
                    <a:bodyPr/>
                    <a:p>
                      <a:r>
                        <a:rPr lang="en-US">
                          <a:effectLst/>
                        </a:rPr>
                        <a:t>Neutral</a:t>
                      </a:r>
                    </a:p>
                  </a:txBody>
                  <a:tcPr marL="0" marR="0" marT="0" marB="0" anchor="ctr"/>
                </a:tc>
                <a:tc>
                  <a:txBody>
                    <a:bodyPr/>
                    <a:p>
                      <a:pPr algn="r"/>
                      <a:r>
                        <a:rPr lang="en-US"/>
                        <a:t>15</a:t>
                      </a:r>
                    </a:p>
                  </a:txBody>
                  <a:tcPr marL="0" marR="0" marT="0" marB="0" anchor="ctr"/>
                </a:tc>
              </a:tr>
              <a:tr h="410605">
                <a:tc>
                  <a:txBody>
                    <a:bodyPr/>
                    <a:p>
                      <a:r>
                        <a:rPr lang="en-US">
                          <a:effectLst/>
                        </a:rPr>
                        <a:t>Satisfied</a:t>
                      </a:r>
                    </a:p>
                  </a:txBody>
                  <a:tcPr marL="0" marR="0" marT="0" marB="0" anchor="ctr"/>
                </a:tc>
                <a:tc>
                  <a:txBody>
                    <a:bodyPr/>
                    <a:p>
                      <a:pPr algn="r"/>
                      <a:r>
                        <a:rPr lang="en-US"/>
                        <a:t>42</a:t>
                      </a:r>
                    </a:p>
                  </a:txBody>
                  <a:tcPr marL="0" marR="0" marT="0" marB="0" anchor="ctr"/>
                </a:tc>
              </a:tr>
              <a:tr h="410605">
                <a:tc>
                  <a:txBody>
                    <a:bodyPr/>
                    <a:p>
                      <a:r>
                        <a:rPr lang="en-US">
                          <a:effectLst/>
                        </a:rPr>
                        <a:t>Unsatisfied</a:t>
                      </a:r>
                    </a:p>
                  </a:txBody>
                  <a:tcPr marL="0" marR="0" marT="0" marB="0" anchor="ctr"/>
                </a:tc>
                <a:tc>
                  <a:txBody>
                    <a:bodyPr/>
                    <a:p>
                      <a:pPr algn="r"/>
                      <a:r>
                        <a:rPr lang="en-US"/>
                        <a:t>25</a:t>
                      </a:r>
                    </a:p>
                  </a:txBody>
                  <a:tcPr marL="0" marR="0" marT="0" marB="0" anchor="ctr"/>
                </a:tc>
              </a:tr>
              <a:tr h="289838">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68" name="Picture 13" descr="Chart, bar chart  Description automatically generated"/>
          <p:cNvPicPr>
            <a:picLocks noChangeAspect="1"/>
          </p:cNvPicPr>
          <p:nvPr/>
        </p:nvPicPr>
        <p:blipFill>
          <a:blip xmlns:r="http://schemas.openxmlformats.org/officeDocument/2006/relationships" r:embed="rId2"/>
          <a:stretch>
            <a:fillRect/>
          </a:stretch>
        </p:blipFill>
        <p:spPr>
          <a:xfrm>
            <a:off x="5960853" y="2141958"/>
            <a:ext cx="4928558" cy="3149179"/>
          </a:xfrm>
          <a:prstGeom prst="rec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34" name="Title 1"/>
          <p:cNvSpPr>
            <a:spLocks noGrp="1"/>
          </p:cNvSpPr>
          <p:nvPr>
            <p:ph type="title"/>
          </p:nvPr>
        </p:nvSpPr>
        <p:spPr/>
        <p:txBody>
          <a:bodyPr/>
          <a:p>
            <a:r>
              <a:rPr b="1" dirty="0" lang="en-US">
                <a:cs typeface="Calibri Light"/>
              </a:rPr>
              <a:t>RESULTS</a:t>
            </a:r>
          </a:p>
        </p:txBody>
      </p:sp>
      <p:graphicFrame>
        <p:nvGraphicFramePr>
          <p:cNvPr id="4194309" name="Content Placeholder 4"/>
          <p:cNvGraphicFramePr>
            <a:graphicFrameLocks noGrp="1"/>
          </p:cNvGraphicFramePr>
          <p:nvPr>
            <p:ph idx="1"/>
          </p:nvPr>
        </p:nvGraphicFramePr>
        <p:xfrm>
          <a:off x="838200" y="1825625"/>
          <a:ext cx="4038604" cy="4209749"/>
        </p:xfrm>
        <a:graphic>
          <a:graphicData uri="http://schemas.openxmlformats.org/drawingml/2006/table">
            <a:tbl>
              <a:tblPr firstRow="1" bandRow="1">
                <a:tableStyleId>{5C22544A-7EE6-4342-B048-85BDC9FD1C3A}</a:tableStyleId>
              </a:tblPr>
              <a:tblGrid>
                <a:gridCol w="3251595"/>
                <a:gridCol w="787009"/>
              </a:tblGrid>
              <a:tr h="1220218">
                <a:tc>
                  <a:txBody>
                    <a:bodyPr/>
                    <a:p>
                      <a:r>
                        <a:rPr lang="en-US">
                          <a:effectLst/>
                        </a:rPr>
                        <a:t>Physician took your health history in detail</a:t>
                      </a:r>
                    </a:p>
                  </a:txBody>
                  <a:tcPr marL="0" marR="0" marT="0" marB="0" anchor="ctr"/>
                </a:tc>
                <a:tc>
                  <a:txBody>
                    <a:bodyPr/>
                    <a:p>
                      <a:endParaRPr lang="en-US">
                        <a:effectLst/>
                      </a:endParaRPr>
                    </a:p>
                  </a:txBody>
                  <a:tcPr marL="0" marR="0" marT="0" marB="0" anchor="ctr"/>
                </a:tc>
              </a:tr>
              <a:tr h="732131">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610108">
                <a:tc>
                  <a:txBody>
                    <a:bodyPr/>
                    <a:p>
                      <a:r>
                        <a:rPr lang="en-US">
                          <a:effectLst/>
                        </a:rPr>
                        <a:t>Extremely Satisfied</a:t>
                      </a:r>
                    </a:p>
                  </a:txBody>
                  <a:tcPr marL="0" marR="0" marT="0" marB="0" anchor="ctr"/>
                </a:tc>
                <a:tc>
                  <a:txBody>
                    <a:bodyPr/>
                    <a:p>
                      <a:pPr algn="r"/>
                      <a:r>
                        <a:rPr lang="en-US"/>
                        <a:t>112</a:t>
                      </a:r>
                    </a:p>
                  </a:txBody>
                  <a:tcPr marL="0" marR="0" marT="0" marB="0" anchor="ctr"/>
                </a:tc>
              </a:tr>
              <a:tr h="610108">
                <a:tc>
                  <a:txBody>
                    <a:bodyPr/>
                    <a:p>
                      <a:r>
                        <a:rPr lang="en-US">
                          <a:effectLst/>
                        </a:rPr>
                        <a:t>Neutral</a:t>
                      </a:r>
                    </a:p>
                  </a:txBody>
                  <a:tcPr marL="0" marR="0" marT="0" marB="0" anchor="ctr"/>
                </a:tc>
                <a:tc>
                  <a:txBody>
                    <a:bodyPr/>
                    <a:p>
                      <a:pPr algn="r"/>
                      <a:r>
                        <a:rPr lang="en-US"/>
                        <a:t>4</a:t>
                      </a:r>
                    </a:p>
                  </a:txBody>
                  <a:tcPr marL="0" marR="0" marT="0" marB="0" anchor="ctr"/>
                </a:tc>
              </a:tr>
              <a:tr h="610108">
                <a:tc>
                  <a:txBody>
                    <a:bodyPr/>
                    <a:p>
                      <a:r>
                        <a:rPr lang="en-US">
                          <a:effectLst/>
                        </a:rPr>
                        <a:t>Satisfied</a:t>
                      </a:r>
                    </a:p>
                  </a:txBody>
                  <a:tcPr marL="0" marR="0" marT="0" marB="0" anchor="ctr"/>
                </a:tc>
                <a:tc>
                  <a:txBody>
                    <a:bodyPr/>
                    <a:p>
                      <a:pPr algn="r"/>
                      <a:r>
                        <a:rPr lang="en-US"/>
                        <a:t>4</a:t>
                      </a:r>
                    </a:p>
                  </a:txBody>
                  <a:tcPr marL="0" marR="0" marT="0" marB="0" anchor="ctr"/>
                </a:tc>
              </a:tr>
              <a:tr h="427076">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69" name="Picture 6" descr="Chart, pie chart  Description automatically generated"/>
          <p:cNvPicPr>
            <a:picLocks noChangeAspect="1"/>
          </p:cNvPicPr>
          <p:nvPr/>
        </p:nvPicPr>
        <p:blipFill>
          <a:blip xmlns:r="http://schemas.openxmlformats.org/officeDocument/2006/relationships" r:embed="rId1"/>
          <a:stretch>
            <a:fillRect/>
          </a:stretch>
        </p:blipFill>
        <p:spPr>
          <a:xfrm>
            <a:off x="6032740" y="1826752"/>
            <a:ext cx="5000445" cy="4225287"/>
          </a:xfrm>
          <a:prstGeom prst="rect"/>
        </p:spPr>
      </p:pic>
      <p:pic>
        <p:nvPicPr>
          <p:cNvPr id="2097170" name="Picture 3" descr="Text  Description automatically generated"/>
          <p:cNvPicPr>
            <a:picLocks noChangeAspect="1"/>
          </p:cNvPicPr>
          <p:nvPr/>
        </p:nvPicPr>
        <p:blipFill>
          <a:blip xmlns:r="http://schemas.openxmlformats.org/officeDocument/2006/relationships" r:embed="rId2"/>
          <a:stretch>
            <a:fillRect/>
          </a:stretch>
        </p:blipFill>
        <p:spPr>
          <a:xfrm>
            <a:off x="2875" y="6290"/>
            <a:ext cx="1130062" cy="576894"/>
          </a:xfrm>
          <a:prstGeom prst="rec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35" name="Title 1"/>
          <p:cNvSpPr>
            <a:spLocks noGrp="1"/>
          </p:cNvSpPr>
          <p:nvPr>
            <p:ph type="title"/>
          </p:nvPr>
        </p:nvSpPr>
        <p:spPr/>
        <p:txBody>
          <a:bodyPr/>
          <a:p>
            <a:r>
              <a:rPr b="1" dirty="0" lang="en-US">
                <a:cs typeface="Calibri Light"/>
              </a:rPr>
              <a:t>RESULTS</a:t>
            </a:r>
            <a:endParaRPr b="1" dirty="0" lang="en-US"/>
          </a:p>
        </p:txBody>
      </p:sp>
      <p:sp>
        <p:nvSpPr>
          <p:cNvPr id="1048636" name="Text Placeholder 2"/>
          <p:cNvSpPr>
            <a:spLocks noGrp="1"/>
          </p:cNvSpPr>
          <p:nvPr>
            <p:ph type="body" idx="1"/>
          </p:nvPr>
        </p:nvSpPr>
        <p:spPr/>
        <p:txBody>
          <a:bodyPr/>
          <a:p>
            <a:endParaRPr lang="en-US"/>
          </a:p>
        </p:txBody>
      </p:sp>
      <p:graphicFrame>
        <p:nvGraphicFramePr>
          <p:cNvPr id="4194310" name="Content Placeholder 7"/>
          <p:cNvGraphicFramePr>
            <a:graphicFrameLocks noGrp="1"/>
          </p:cNvGraphicFramePr>
          <p:nvPr>
            <p:ph sz="half" idx="2"/>
          </p:nvPr>
        </p:nvGraphicFramePr>
        <p:xfrm>
          <a:off x="839788" y="1699943"/>
          <a:ext cx="5157786" cy="1989511"/>
        </p:xfrm>
        <a:graphic>
          <a:graphicData uri="http://schemas.openxmlformats.org/drawingml/2006/table">
            <a:tbl>
              <a:tblPr firstRow="1" bandRow="1">
                <a:tableStyleId>{5C22544A-7EE6-4342-B048-85BDC9FD1C3A}</a:tableStyleId>
              </a:tblPr>
              <a:tblGrid>
                <a:gridCol w="4152679"/>
                <a:gridCol w="1005107"/>
              </a:tblGrid>
              <a:tr h="620582">
                <a:tc>
                  <a:txBody>
                    <a:bodyPr/>
                    <a:p>
                      <a:r>
                        <a:rPr dirty="0" lang="en-US">
                          <a:effectLst/>
                        </a:rPr>
                        <a:t>Physician spent enough time in consultation</a:t>
                      </a:r>
                    </a:p>
                  </a:txBody>
                  <a:tcPr marL="0" marR="0" marT="0" marB="0" anchor="ctr"/>
                </a:tc>
                <a:tc>
                  <a:txBody>
                    <a:bodyPr/>
                    <a:p>
                      <a:endParaRPr lang="en-US">
                        <a:effectLst/>
                      </a:endParaRPr>
                    </a:p>
                  </a:txBody>
                  <a:tcPr marL="0" marR="0" marT="0" marB="0" anchor="ctr"/>
                </a:tc>
              </a:tr>
              <a:tr h="219028">
                <a:tc>
                  <a:txBody>
                    <a:bodyPr/>
                    <a:p>
                      <a:r>
                        <a:rPr dirty="0" sz="1100" lang="en-US">
                          <a:effectLst/>
                        </a:rPr>
                        <a:t>Row Labels</a:t>
                      </a:r>
                      <a:endParaRPr b="1" dirty="0" sz="1100" lang="en-US">
                        <a:effectLst/>
                        <a:latin typeface="Calibri" panose="020F0502020204030204" pitchFamily="34" charset="0"/>
                      </a:endParaRPr>
                    </a:p>
                  </a:txBody>
                  <a:tcPr marL="0" marR="0" marT="0" marB="0" anchor="ctr"/>
                </a:tc>
                <a:tc>
                  <a:txBody>
                    <a:bodyPr/>
                    <a:p>
                      <a:r>
                        <a:rPr dirty="0" sz="1100" lang="en-US">
                          <a:effectLst/>
                        </a:rPr>
                        <a:t>Count of SNNO</a:t>
                      </a:r>
                      <a:endParaRPr b="1" dirty="0" sz="1100" lang="en-US">
                        <a:effectLst/>
                        <a:latin typeface="Calibri" panose="020F0502020204030204" pitchFamily="34" charset="0"/>
                      </a:endParaRPr>
                    </a:p>
                  </a:txBody>
                  <a:tcPr marL="0" marR="0" marT="0" marB="0" anchor="ctr"/>
                </a:tc>
              </a:tr>
              <a:tr h="310291">
                <a:tc>
                  <a:txBody>
                    <a:bodyPr/>
                    <a:p>
                      <a:r>
                        <a:rPr dirty="0" lang="en-US">
                          <a:effectLst/>
                        </a:rPr>
                        <a:t>Extremely Satisfied</a:t>
                      </a:r>
                    </a:p>
                  </a:txBody>
                  <a:tcPr marL="0" marR="0" marT="0" marB="0" anchor="ctr"/>
                </a:tc>
                <a:tc>
                  <a:txBody>
                    <a:bodyPr/>
                    <a:p>
                      <a:pPr algn="r"/>
                      <a:r>
                        <a:rPr dirty="0" lang="en-US"/>
                        <a:t>83</a:t>
                      </a:r>
                    </a:p>
                  </a:txBody>
                  <a:tcPr marL="0" marR="0" marT="0" marB="0" anchor="ctr"/>
                </a:tc>
              </a:tr>
              <a:tr h="310291">
                <a:tc>
                  <a:txBody>
                    <a:bodyPr/>
                    <a:p>
                      <a:r>
                        <a:rPr dirty="0" lang="en-US">
                          <a:effectLst/>
                        </a:rPr>
                        <a:t>Neutral</a:t>
                      </a:r>
                    </a:p>
                  </a:txBody>
                  <a:tcPr marL="0" marR="0" marT="0" marB="0" anchor="ctr"/>
                </a:tc>
                <a:tc>
                  <a:txBody>
                    <a:bodyPr/>
                    <a:p>
                      <a:pPr algn="r"/>
                      <a:r>
                        <a:rPr dirty="0" lang="en-US"/>
                        <a:t>5</a:t>
                      </a:r>
                    </a:p>
                  </a:txBody>
                  <a:tcPr marL="0" marR="0" marT="0" marB="0" anchor="ctr"/>
                </a:tc>
              </a:tr>
              <a:tr h="310291">
                <a:tc>
                  <a:txBody>
                    <a:bodyPr/>
                    <a:p>
                      <a:r>
                        <a:rPr dirty="0" lang="en-US">
                          <a:effectLst/>
                        </a:rPr>
                        <a:t>Satisfied</a:t>
                      </a:r>
                    </a:p>
                  </a:txBody>
                  <a:tcPr marL="0" marR="0" marT="0" marB="0" anchor="ctr"/>
                </a:tc>
                <a:tc>
                  <a:txBody>
                    <a:bodyPr/>
                    <a:p>
                      <a:pPr algn="r"/>
                      <a:r>
                        <a:rPr dirty="0" lang="en-US"/>
                        <a:t>32</a:t>
                      </a:r>
                    </a:p>
                  </a:txBody>
                  <a:tcPr marL="0" marR="0" marT="0" marB="0" anchor="ctr"/>
                </a:tc>
              </a:tr>
              <a:tr h="219028">
                <a:tc>
                  <a:txBody>
                    <a:bodyPr/>
                    <a:p>
                      <a:r>
                        <a:rPr dirty="0" sz="1100" lang="en-US">
                          <a:effectLst/>
                        </a:rPr>
                        <a:t>Grand Total</a:t>
                      </a:r>
                      <a:endParaRPr b="1" dirty="0" sz="1100" lang="en-US">
                        <a:effectLst/>
                        <a:latin typeface="Calibri" panose="020F0502020204030204" pitchFamily="34" charset="0"/>
                      </a:endParaRPr>
                    </a:p>
                  </a:txBody>
                  <a:tcPr marL="0" marR="0" marT="0" marB="0" anchor="ctr"/>
                </a:tc>
                <a:tc>
                  <a:txBody>
                    <a:bodyPr/>
                    <a:p>
                      <a:pPr algn="r"/>
                      <a:r>
                        <a:rPr dirty="0" sz="1100" lang="en-US">
                          <a:effectLst/>
                        </a:rPr>
                        <a:t>120</a:t>
                      </a:r>
                      <a:endParaRPr b="1" dirty="0" sz="1100" lang="en-US">
                        <a:effectLst/>
                        <a:latin typeface="Calibri" panose="020F0502020204030204" pitchFamily="34" charset="0"/>
                      </a:endParaRPr>
                    </a:p>
                  </a:txBody>
                  <a:tcPr marL="0" marR="0" marT="0" marB="0" anchor="ctr"/>
                </a:tc>
              </a:tr>
            </a:tbl>
          </a:graphicData>
        </a:graphic>
      </p:graphicFrame>
      <p:sp>
        <p:nvSpPr>
          <p:cNvPr id="1048637" name="Text Placeholder 4"/>
          <p:cNvSpPr>
            <a:spLocks noGrp="1"/>
          </p:cNvSpPr>
          <p:nvPr>
            <p:ph type="body" sz="quarter" idx="3"/>
          </p:nvPr>
        </p:nvSpPr>
        <p:spPr/>
        <p:txBody>
          <a:bodyPr/>
          <a:p>
            <a:endParaRPr lang="en-US"/>
          </a:p>
        </p:txBody>
      </p:sp>
      <p:pic>
        <p:nvPicPr>
          <p:cNvPr id="2097171" name="Picture 12" descr="Chart, pie chart  Description automatically generated"/>
          <p:cNvPicPr>
            <a:picLocks noChangeAspect="1"/>
          </p:cNvPicPr>
          <p:nvPr/>
        </p:nvPicPr>
        <p:blipFill>
          <a:blip xmlns:r="http://schemas.openxmlformats.org/officeDocument/2006/relationships" r:embed="rId1"/>
          <a:stretch>
            <a:fillRect/>
          </a:stretch>
        </p:blipFill>
        <p:spPr>
          <a:xfrm>
            <a:off x="842513" y="4026488"/>
            <a:ext cx="5172973" cy="2629401"/>
          </a:xfrm>
          <a:prstGeom prst="rect"/>
        </p:spPr>
      </p:pic>
      <p:pic>
        <p:nvPicPr>
          <p:cNvPr id="2097172" name="Picture 5" descr="Text  Description automatically generated"/>
          <p:cNvPicPr>
            <a:picLocks noChangeAspect="1"/>
          </p:cNvPicPr>
          <p:nvPr/>
        </p:nvPicPr>
        <p:blipFill>
          <a:blip xmlns:r="http://schemas.openxmlformats.org/officeDocument/2006/relationships" r:embed="rId2"/>
          <a:stretch>
            <a:fillRect/>
          </a:stretch>
        </p:blipFill>
        <p:spPr>
          <a:xfrm>
            <a:off x="2875" y="6290"/>
            <a:ext cx="1130062" cy="576894"/>
          </a:xfrm>
          <a:prstGeom prst="rect"/>
        </p:spPr>
      </p:pic>
      <p:graphicFrame>
        <p:nvGraphicFramePr>
          <p:cNvPr id="4194311" name="Content Placeholder 13"/>
          <p:cNvGraphicFramePr>
            <a:graphicFrameLocks noGrp="1"/>
          </p:cNvGraphicFramePr>
          <p:nvPr>
            <p:ph sz="quarter" idx="4"/>
          </p:nvPr>
        </p:nvGraphicFramePr>
        <p:xfrm>
          <a:off x="6172200" y="1699943"/>
          <a:ext cx="5183187" cy="1973269"/>
        </p:xfrm>
        <a:graphic>
          <a:graphicData uri="http://schemas.openxmlformats.org/drawingml/2006/table">
            <a:tbl>
              <a:tblPr firstRow="1" bandRow="1">
                <a:tableStyleId>{5C22544A-7EE6-4342-B048-85BDC9FD1C3A}</a:tableStyleId>
              </a:tblPr>
              <a:tblGrid>
                <a:gridCol w="3702277"/>
                <a:gridCol w="1480910"/>
              </a:tblGrid>
              <a:tr h="306197">
                <a:tc>
                  <a:txBody>
                    <a:bodyPr/>
                    <a:p>
                      <a:r>
                        <a:rPr lang="en-US">
                          <a:effectLst/>
                        </a:rPr>
                        <a:t>Physician were punctual and reachable</a:t>
                      </a:r>
                    </a:p>
                  </a:txBody>
                  <a:tcPr marL="0" marR="0" marT="0" marB="0" anchor="ctr"/>
                </a:tc>
                <a:tc>
                  <a:txBody>
                    <a:bodyPr/>
                    <a:p>
                      <a:endParaRPr lang="en-US">
                        <a:effectLst/>
                      </a:endParaRPr>
                    </a:p>
                  </a:txBody>
                  <a:tcPr marL="0" marR="0" marT="0" marB="0" anchor="ctr"/>
                </a:tc>
              </a:tr>
              <a:tr h="221142">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306197">
                <a:tc>
                  <a:txBody>
                    <a:bodyPr/>
                    <a:p>
                      <a:r>
                        <a:rPr lang="en-US">
                          <a:effectLst/>
                        </a:rPr>
                        <a:t>Extremely Satisfied</a:t>
                      </a:r>
                    </a:p>
                  </a:txBody>
                  <a:tcPr marL="0" marR="0" marT="0" marB="0" anchor="ctr"/>
                </a:tc>
                <a:tc>
                  <a:txBody>
                    <a:bodyPr/>
                    <a:p>
                      <a:pPr algn="r"/>
                      <a:r>
                        <a:rPr lang="en-US"/>
                        <a:t>30</a:t>
                      </a:r>
                    </a:p>
                  </a:txBody>
                  <a:tcPr marL="0" marR="0" marT="0" marB="0" anchor="ctr"/>
                </a:tc>
              </a:tr>
              <a:tr h="306197">
                <a:tc>
                  <a:txBody>
                    <a:bodyPr/>
                    <a:p>
                      <a:r>
                        <a:rPr lang="en-US">
                          <a:effectLst/>
                        </a:rPr>
                        <a:t>Neutral</a:t>
                      </a:r>
                    </a:p>
                  </a:txBody>
                  <a:tcPr marL="0" marR="0" marT="0" marB="0" anchor="ctr"/>
                </a:tc>
                <a:tc>
                  <a:txBody>
                    <a:bodyPr/>
                    <a:p>
                      <a:pPr algn="r"/>
                      <a:r>
                        <a:rPr lang="en-US"/>
                        <a:t>13</a:t>
                      </a:r>
                    </a:p>
                  </a:txBody>
                  <a:tcPr marL="0" marR="0" marT="0" marB="0" anchor="ctr"/>
                </a:tc>
              </a:tr>
              <a:tr h="306197">
                <a:tc>
                  <a:txBody>
                    <a:bodyPr/>
                    <a:p>
                      <a:r>
                        <a:rPr lang="en-US">
                          <a:effectLst/>
                        </a:rPr>
                        <a:t>Satisfied</a:t>
                      </a:r>
                    </a:p>
                  </a:txBody>
                  <a:tcPr marL="0" marR="0" marT="0" marB="0" anchor="ctr"/>
                </a:tc>
                <a:tc>
                  <a:txBody>
                    <a:bodyPr/>
                    <a:p>
                      <a:pPr algn="r"/>
                      <a:r>
                        <a:rPr lang="en-US"/>
                        <a:t>48</a:t>
                      </a:r>
                    </a:p>
                  </a:txBody>
                  <a:tcPr marL="0" marR="0" marT="0" marB="0" anchor="ctr"/>
                </a:tc>
              </a:tr>
              <a:tr h="306197">
                <a:tc>
                  <a:txBody>
                    <a:bodyPr/>
                    <a:p>
                      <a:r>
                        <a:rPr lang="en-US">
                          <a:effectLst/>
                        </a:rPr>
                        <a:t>Unsatisfied</a:t>
                      </a:r>
                    </a:p>
                  </a:txBody>
                  <a:tcPr marL="0" marR="0" marT="0" marB="0" anchor="ctr"/>
                </a:tc>
                <a:tc>
                  <a:txBody>
                    <a:bodyPr/>
                    <a:p>
                      <a:pPr algn="r"/>
                      <a:r>
                        <a:rPr lang="en-US"/>
                        <a:t>29</a:t>
                      </a:r>
                    </a:p>
                  </a:txBody>
                  <a:tcPr marL="0" marR="0" marT="0" marB="0" anchor="ctr"/>
                </a:tc>
              </a:tr>
              <a:tr h="221142">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73" name="Picture 16" descr="Chart, pie chart  Description automatically generated"/>
          <p:cNvPicPr>
            <a:picLocks noChangeAspect="1"/>
          </p:cNvPicPr>
          <p:nvPr/>
        </p:nvPicPr>
        <p:blipFill>
          <a:blip xmlns:r="http://schemas.openxmlformats.org/officeDocument/2006/relationships" r:embed="rId3"/>
          <a:stretch>
            <a:fillRect/>
          </a:stretch>
        </p:blipFill>
        <p:spPr>
          <a:xfrm>
            <a:off x="6176513" y="4026488"/>
            <a:ext cx="5187350" cy="2629400"/>
          </a:xfrm>
          <a:prstGeom prst="rec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38" name="Title 1"/>
          <p:cNvSpPr>
            <a:spLocks noGrp="1"/>
          </p:cNvSpPr>
          <p:nvPr>
            <p:ph type="title"/>
          </p:nvPr>
        </p:nvSpPr>
        <p:spPr/>
        <p:txBody>
          <a:bodyPr/>
          <a:p>
            <a:r>
              <a:rPr dirty="0" lang="en-US">
                <a:cs typeface="Calibri Light"/>
              </a:rPr>
              <a:t>RESULTS</a:t>
            </a:r>
            <a:endParaRPr dirty="0" lang="en-US"/>
          </a:p>
        </p:txBody>
      </p:sp>
      <p:pic>
        <p:nvPicPr>
          <p:cNvPr id="2097174" name="Picture 4" descr="Chart, pie chart  Description automatically generated"/>
          <p:cNvPicPr>
            <a:picLocks noChangeAspect="1" noGrp="1"/>
          </p:cNvPicPr>
          <p:nvPr>
            <p:ph idx="1"/>
          </p:nvPr>
        </p:nvPicPr>
        <p:blipFill>
          <a:blip xmlns:r="http://schemas.openxmlformats.org/officeDocument/2006/relationships" r:embed="rId1"/>
          <a:stretch>
            <a:fillRect/>
          </a:stretch>
        </p:blipFill>
        <p:spPr>
          <a:xfrm>
            <a:off x="5364102" y="1804164"/>
            <a:ext cx="6524625" cy="3876675"/>
          </a:xfrm>
        </p:spPr>
      </p:pic>
      <p:graphicFrame>
        <p:nvGraphicFramePr>
          <p:cNvPr id="4194312" name="Table 5"/>
          <p:cNvGraphicFramePr>
            <a:graphicFrameLocks noGrp="1"/>
          </p:cNvGraphicFramePr>
          <p:nvPr/>
        </p:nvGraphicFramePr>
        <p:xfrm>
          <a:off x="240821" y="1876964"/>
          <a:ext cx="4953000" cy="3828555"/>
        </p:xfrm>
        <a:graphic>
          <a:graphicData uri="http://schemas.openxmlformats.org/drawingml/2006/table">
            <a:tbl>
              <a:tblPr firstRow="1" bandRow="1">
                <a:tableStyleId>{5C22544A-7EE6-4342-B048-85BDC9FD1C3A}</a:tableStyleId>
              </a:tblPr>
              <a:tblGrid>
                <a:gridCol w="3987800"/>
                <a:gridCol w="965200"/>
              </a:tblGrid>
              <a:tr h="1194229">
                <a:tc>
                  <a:txBody>
                    <a:bodyPr/>
                    <a:p>
                      <a:r>
                        <a:rPr lang="en-US">
                          <a:effectLst/>
                        </a:rPr>
                        <a:t>Physician informed you the treatment process</a:t>
                      </a:r>
                    </a:p>
                  </a:txBody>
                  <a:tcPr marL="0" marR="0" marT="0" marB="0" anchor="ctr"/>
                </a:tc>
                <a:tc>
                  <a:txBody>
                    <a:bodyPr/>
                    <a:p>
                      <a:endParaRPr lang="en-US">
                        <a:effectLst/>
                      </a:endParaRPr>
                    </a:p>
                  </a:txBody>
                  <a:tcPr marL="0" marR="0" marT="0" marB="0" anchor="ctr"/>
                </a:tc>
              </a:tr>
              <a:tr h="421492">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597114">
                <a:tc>
                  <a:txBody>
                    <a:bodyPr/>
                    <a:p>
                      <a:r>
                        <a:rPr lang="en-US">
                          <a:effectLst/>
                        </a:rPr>
                        <a:t>Extremely Satisfied</a:t>
                      </a:r>
                    </a:p>
                  </a:txBody>
                  <a:tcPr marL="0" marR="0" marT="0" marB="0" anchor="ctr"/>
                </a:tc>
                <a:tc>
                  <a:txBody>
                    <a:bodyPr/>
                    <a:p>
                      <a:pPr algn="r"/>
                      <a:r>
                        <a:rPr lang="en-US"/>
                        <a:t>85</a:t>
                      </a:r>
                    </a:p>
                  </a:txBody>
                  <a:tcPr marL="0" marR="0" marT="0" marB="0" anchor="ctr"/>
                </a:tc>
              </a:tr>
              <a:tr h="597114">
                <a:tc>
                  <a:txBody>
                    <a:bodyPr/>
                    <a:p>
                      <a:r>
                        <a:rPr lang="en-US">
                          <a:effectLst/>
                        </a:rPr>
                        <a:t>Neutral</a:t>
                      </a:r>
                    </a:p>
                  </a:txBody>
                  <a:tcPr marL="0" marR="0" marT="0" marB="0" anchor="ctr"/>
                </a:tc>
                <a:tc>
                  <a:txBody>
                    <a:bodyPr/>
                    <a:p>
                      <a:pPr algn="r"/>
                      <a:r>
                        <a:rPr lang="en-US"/>
                        <a:t>3</a:t>
                      </a:r>
                    </a:p>
                  </a:txBody>
                  <a:tcPr marL="0" marR="0" marT="0" marB="0" anchor="ctr"/>
                </a:tc>
              </a:tr>
              <a:tr h="597114">
                <a:tc>
                  <a:txBody>
                    <a:bodyPr/>
                    <a:p>
                      <a:r>
                        <a:rPr lang="en-US">
                          <a:effectLst/>
                        </a:rPr>
                        <a:t>Satisfied</a:t>
                      </a:r>
                    </a:p>
                  </a:txBody>
                  <a:tcPr marL="0" marR="0" marT="0" marB="0" anchor="ctr"/>
                </a:tc>
                <a:tc>
                  <a:txBody>
                    <a:bodyPr/>
                    <a:p>
                      <a:pPr algn="r"/>
                      <a:r>
                        <a:rPr lang="en-US"/>
                        <a:t>32</a:t>
                      </a:r>
                    </a:p>
                  </a:txBody>
                  <a:tcPr marL="0" marR="0" marT="0" marB="0" anchor="ctr"/>
                </a:tc>
              </a:tr>
              <a:tr h="421492">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75" name="Picture 4" descr="Text  Description automatically generated"/>
          <p:cNvPicPr>
            <a:picLocks noChangeAspect="1"/>
          </p:cNvPicPr>
          <p:nvPr/>
        </p:nvPicPr>
        <p:blipFill>
          <a:blip xmlns:r="http://schemas.openxmlformats.org/officeDocument/2006/relationships" r:embed="rId2"/>
          <a:stretch>
            <a:fillRect/>
          </a:stretch>
        </p:blipFill>
        <p:spPr>
          <a:xfrm>
            <a:off x="2875" y="6290"/>
            <a:ext cx="1043798" cy="533762"/>
          </a:xfrm>
          <a:prstGeom prst="rec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39" name="Title 1"/>
          <p:cNvSpPr>
            <a:spLocks noGrp="1"/>
          </p:cNvSpPr>
          <p:nvPr>
            <p:ph type="title"/>
          </p:nvPr>
        </p:nvSpPr>
        <p:spPr/>
        <p:txBody>
          <a:bodyPr>
            <a:normAutofit/>
          </a:bodyPr>
          <a:p>
            <a:r>
              <a:rPr dirty="0" lang="en-US">
                <a:cs typeface="Calibri Light"/>
              </a:rPr>
              <a:t>RESULTS</a:t>
            </a:r>
            <a:br>
              <a:rPr dirty="0" lang="en-US">
                <a:cs typeface="Calibri Light"/>
              </a:rPr>
            </a:br>
            <a:r>
              <a:rPr dirty="0" lang="en-US">
                <a:cs typeface="Calibri Light"/>
              </a:rPr>
              <a:t>EXPERIENCE WITH NURSES</a:t>
            </a:r>
            <a:br>
              <a:rPr dirty="0" lang="en-US">
                <a:cs typeface="Calibri Light"/>
              </a:rPr>
            </a:br>
            <a:endParaRPr lang="en-US"/>
          </a:p>
        </p:txBody>
      </p:sp>
      <p:graphicFrame>
        <p:nvGraphicFramePr>
          <p:cNvPr id="4194313" name="Content Placeholder 4"/>
          <p:cNvGraphicFramePr>
            <a:graphicFrameLocks noGrp="1"/>
          </p:cNvGraphicFramePr>
          <p:nvPr>
            <p:ph idx="1"/>
          </p:nvPr>
        </p:nvGraphicFramePr>
        <p:xfrm>
          <a:off x="838200" y="1825625"/>
          <a:ext cx="4270481" cy="4108098"/>
        </p:xfrm>
        <a:graphic>
          <a:graphicData uri="http://schemas.openxmlformats.org/drawingml/2006/table">
            <a:tbl>
              <a:tblPr firstRow="1" bandRow="1">
                <a:tableStyleId>{5C22544A-7EE6-4342-B048-85BDC9FD1C3A}</a:tableStyleId>
              </a:tblPr>
              <a:tblGrid>
                <a:gridCol w="3438285"/>
                <a:gridCol w="832196"/>
              </a:tblGrid>
              <a:tr h="700985">
                <a:tc>
                  <a:txBody>
                    <a:bodyPr/>
                    <a:p>
                      <a:r>
                        <a:rPr dirty="0" lang="en-US">
                          <a:effectLst/>
                        </a:rPr>
                        <a:t>Satisfied with Nurses</a:t>
                      </a:r>
                    </a:p>
                  </a:txBody>
                  <a:tcPr marL="0" marR="0" marT="0" marB="0" anchor="ctr"/>
                </a:tc>
                <a:tc>
                  <a:txBody>
                    <a:bodyPr/>
                    <a:p>
                      <a:endParaRPr lang="en-US">
                        <a:effectLst/>
                      </a:endParaRPr>
                    </a:p>
                  </a:txBody>
                  <a:tcPr marL="0" marR="0" marT="0" marB="0" anchor="ctr"/>
                </a:tc>
              </a:tr>
              <a:tr h="815099">
                <a:tc>
                  <a:txBody>
                    <a:bodyPr/>
                    <a:p>
                      <a:r>
                        <a:rPr dirty="0" sz="1100" lang="en-US">
                          <a:effectLst/>
                        </a:rPr>
                        <a:t>Row Labels</a:t>
                      </a:r>
                      <a:endParaRPr b="1" dirty="0" sz="1100" lang="en-US">
                        <a:effectLst/>
                        <a:latin typeface="Calibri" panose="020F0502020204030204" pitchFamily="34" charset="0"/>
                      </a:endParaRPr>
                    </a:p>
                  </a:txBody>
                  <a:tcPr marL="0" marR="0" marT="0" marB="0" anchor="ctr"/>
                </a:tc>
                <a:tc>
                  <a:txBody>
                    <a:bodyPr/>
                    <a:p>
                      <a:r>
                        <a:rPr dirty="0" sz="1100" lang="en-US">
                          <a:effectLst/>
                        </a:rPr>
                        <a:t>Count of SNNO</a:t>
                      </a:r>
                      <a:endParaRPr b="1" dirty="0" sz="1100" lang="en-US">
                        <a:effectLst/>
                        <a:latin typeface="Calibri" panose="020F0502020204030204" pitchFamily="34" charset="0"/>
                      </a:endParaRPr>
                    </a:p>
                  </a:txBody>
                  <a:tcPr marL="0" marR="0" marT="0" marB="0" anchor="ctr"/>
                </a:tc>
              </a:tr>
              <a:tr h="700985">
                <a:tc>
                  <a:txBody>
                    <a:bodyPr/>
                    <a:p>
                      <a:r>
                        <a:rPr dirty="0" lang="en-US">
                          <a:effectLst/>
                        </a:rPr>
                        <a:t>Extremely Satisfied</a:t>
                      </a:r>
                    </a:p>
                  </a:txBody>
                  <a:tcPr marL="0" marR="0" marT="0" marB="0" anchor="ctr"/>
                </a:tc>
                <a:tc>
                  <a:txBody>
                    <a:bodyPr/>
                    <a:p>
                      <a:pPr algn="r"/>
                      <a:r>
                        <a:rPr dirty="0" lang="en-US"/>
                        <a:t>109</a:t>
                      </a:r>
                    </a:p>
                  </a:txBody>
                  <a:tcPr marL="0" marR="0" marT="0" marB="0" anchor="ctr"/>
                </a:tc>
              </a:tr>
              <a:tr h="700985">
                <a:tc>
                  <a:txBody>
                    <a:bodyPr/>
                    <a:p>
                      <a:r>
                        <a:rPr dirty="0" lang="en-US">
                          <a:effectLst/>
                        </a:rPr>
                        <a:t>Neutral</a:t>
                      </a:r>
                    </a:p>
                  </a:txBody>
                  <a:tcPr marL="0" marR="0" marT="0" marB="0" anchor="ctr"/>
                </a:tc>
                <a:tc>
                  <a:txBody>
                    <a:bodyPr/>
                    <a:p>
                      <a:pPr algn="r"/>
                      <a:r>
                        <a:rPr dirty="0" lang="en-US"/>
                        <a:t>4</a:t>
                      </a:r>
                    </a:p>
                  </a:txBody>
                  <a:tcPr marL="0" marR="0" marT="0" marB="0" anchor="ctr"/>
                </a:tc>
              </a:tr>
              <a:tr h="700985">
                <a:tc>
                  <a:txBody>
                    <a:bodyPr/>
                    <a:p>
                      <a:r>
                        <a:rPr dirty="0" lang="en-US">
                          <a:effectLst/>
                        </a:rPr>
                        <a:t>Satisfied</a:t>
                      </a:r>
                    </a:p>
                  </a:txBody>
                  <a:tcPr marL="0" marR="0" marT="0" marB="0" anchor="ctr"/>
                </a:tc>
                <a:tc>
                  <a:txBody>
                    <a:bodyPr/>
                    <a:p>
                      <a:pPr algn="r"/>
                      <a:r>
                        <a:rPr dirty="0" lang="en-US"/>
                        <a:t>7</a:t>
                      </a:r>
                    </a:p>
                  </a:txBody>
                  <a:tcPr marL="0" marR="0" marT="0" marB="0" anchor="ctr"/>
                </a:tc>
              </a:tr>
              <a:tr h="489059">
                <a:tc>
                  <a:txBody>
                    <a:bodyPr/>
                    <a:p>
                      <a:r>
                        <a:rPr dirty="0" sz="1100" lang="en-US">
                          <a:effectLst/>
                        </a:rPr>
                        <a:t>Grand Total</a:t>
                      </a:r>
                      <a:endParaRPr b="1" dirty="0" sz="1100" lang="en-US">
                        <a:effectLst/>
                        <a:latin typeface="Calibri" panose="020F0502020204030204" pitchFamily="34" charset="0"/>
                      </a:endParaRPr>
                    </a:p>
                  </a:txBody>
                  <a:tcPr marL="0" marR="0" marT="0" marB="0" anchor="ctr"/>
                </a:tc>
                <a:tc>
                  <a:txBody>
                    <a:bodyPr/>
                    <a:p>
                      <a:pPr algn="r"/>
                      <a:r>
                        <a:rPr dirty="0" sz="1100" lang="en-US">
                          <a:effectLst/>
                        </a:rPr>
                        <a:t>120</a:t>
                      </a:r>
                      <a:endParaRPr b="1" dirty="0" sz="1100" lang="en-US">
                        <a:effectLst/>
                        <a:latin typeface="Calibri" panose="020F0502020204030204" pitchFamily="34" charset="0"/>
                      </a:endParaRPr>
                    </a:p>
                  </a:txBody>
                  <a:tcPr marL="0" marR="0" marT="0" marB="0" anchor="ctr"/>
                </a:tc>
              </a:tr>
            </a:tbl>
          </a:graphicData>
        </a:graphic>
      </p:graphicFrame>
      <p:pic>
        <p:nvPicPr>
          <p:cNvPr id="2097176" name="Picture 6" descr="Chart  Description automatically generated"/>
          <p:cNvPicPr>
            <a:picLocks noChangeAspect="1"/>
          </p:cNvPicPr>
          <p:nvPr/>
        </p:nvPicPr>
        <p:blipFill>
          <a:blip xmlns:r="http://schemas.openxmlformats.org/officeDocument/2006/relationships" r:embed="rId1"/>
          <a:stretch>
            <a:fillRect/>
          </a:stretch>
        </p:blipFill>
        <p:spPr>
          <a:xfrm>
            <a:off x="6090250" y="1998054"/>
            <a:ext cx="5287992" cy="3925817"/>
          </a:xfrm>
          <a:prstGeom prst="rect"/>
        </p:spPr>
      </p:pic>
      <p:pic>
        <p:nvPicPr>
          <p:cNvPr id="2097177" name="Picture 3" descr="Text  Description automatically generated"/>
          <p:cNvPicPr>
            <a:picLocks noChangeAspect="1"/>
          </p:cNvPicPr>
          <p:nvPr/>
        </p:nvPicPr>
        <p:blipFill>
          <a:blip xmlns:r="http://schemas.openxmlformats.org/officeDocument/2006/relationships" r:embed="rId2"/>
          <a:stretch>
            <a:fillRect/>
          </a:stretch>
        </p:blipFill>
        <p:spPr>
          <a:xfrm>
            <a:off x="2875" y="6290"/>
            <a:ext cx="971911" cy="490629"/>
          </a:xfrm>
          <a:prstGeom prst="rec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40" name="Title 1"/>
          <p:cNvSpPr>
            <a:spLocks noGrp="1"/>
          </p:cNvSpPr>
          <p:nvPr>
            <p:ph type="title"/>
          </p:nvPr>
        </p:nvSpPr>
        <p:spPr/>
        <p:txBody>
          <a:bodyPr/>
          <a:p>
            <a:r>
              <a:rPr dirty="0" lang="en-US">
                <a:cs typeface="Calibri Light"/>
              </a:rPr>
              <a:t>RESULTS</a:t>
            </a:r>
          </a:p>
        </p:txBody>
      </p:sp>
      <p:sp>
        <p:nvSpPr>
          <p:cNvPr id="1048641" name="Text Placeholder 2"/>
          <p:cNvSpPr>
            <a:spLocks noGrp="1"/>
          </p:cNvSpPr>
          <p:nvPr>
            <p:ph type="body" idx="1"/>
          </p:nvPr>
        </p:nvSpPr>
        <p:spPr/>
        <p:txBody>
          <a:bodyPr/>
          <a:p>
            <a:endParaRPr lang="en-US"/>
          </a:p>
        </p:txBody>
      </p:sp>
      <p:graphicFrame>
        <p:nvGraphicFramePr>
          <p:cNvPr id="4194314" name="Content Placeholder 7"/>
          <p:cNvGraphicFramePr>
            <a:graphicFrameLocks noGrp="1"/>
          </p:cNvGraphicFramePr>
          <p:nvPr>
            <p:ph sz="half" idx="2"/>
          </p:nvPr>
        </p:nvGraphicFramePr>
        <p:xfrm>
          <a:off x="839788" y="1685566"/>
          <a:ext cx="5157786" cy="1752600"/>
        </p:xfrm>
        <a:graphic>
          <a:graphicData uri="http://schemas.openxmlformats.org/drawingml/2006/table">
            <a:tbl>
              <a:tblPr firstRow="1" bandRow="1">
                <a:tableStyleId>{5C22544A-7EE6-4342-B048-85BDC9FD1C3A}</a:tableStyleId>
              </a:tblPr>
              <a:tblGrid>
                <a:gridCol w="4152679"/>
                <a:gridCol w="1005107"/>
              </a:tblGrid>
              <a:tr h="190500">
                <a:tc>
                  <a:txBody>
                    <a:bodyPr/>
                    <a:p>
                      <a:r>
                        <a:rPr lang="en-US">
                          <a:effectLst/>
                        </a:rPr>
                        <a:t>Nurses welcomed you with respect in initial assessment room</a:t>
                      </a:r>
                    </a:p>
                  </a:txBody>
                  <a:tcPr marL="0" marR="0" marT="0" marB="0" anchor="ctr"/>
                </a:tc>
                <a:tc>
                  <a:txBody>
                    <a:bodyPr/>
                    <a:p>
                      <a:endParaRPr lang="en-US">
                        <a:effectLst/>
                      </a:endParaRPr>
                    </a:p>
                  </a:txBody>
                  <a:tcPr marL="0" marR="0" marT="0" marB="0" anchor="ctr"/>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t>93</a:t>
                      </a:r>
                    </a:p>
                  </a:txBody>
                  <a:tcPr marL="0" marR="0" marT="0" marB="0" anchor="ctr"/>
                </a:tc>
              </a:tr>
              <a:tr h="190500">
                <a:tc>
                  <a:txBody>
                    <a:bodyPr/>
                    <a:p>
                      <a:r>
                        <a:rPr lang="en-US">
                          <a:effectLst/>
                        </a:rPr>
                        <a:t>Neutral</a:t>
                      </a:r>
                    </a:p>
                  </a:txBody>
                  <a:tcPr marL="0" marR="0" marT="0" marB="0" anchor="ctr"/>
                </a:tc>
                <a:tc>
                  <a:txBody>
                    <a:bodyPr/>
                    <a:p>
                      <a:pPr algn="r"/>
                      <a:r>
                        <a:rPr lang="en-US"/>
                        <a:t>5</a:t>
                      </a:r>
                    </a:p>
                  </a:txBody>
                  <a:tcPr marL="0" marR="0" marT="0" marB="0" anchor="ctr"/>
                </a:tc>
              </a:tr>
              <a:tr h="190500">
                <a:tc>
                  <a:txBody>
                    <a:bodyPr/>
                    <a:p>
                      <a:r>
                        <a:rPr lang="en-US">
                          <a:effectLst/>
                        </a:rPr>
                        <a:t>Satisfied</a:t>
                      </a:r>
                    </a:p>
                  </a:txBody>
                  <a:tcPr marL="0" marR="0" marT="0" marB="0" anchor="ctr"/>
                </a:tc>
                <a:tc>
                  <a:txBody>
                    <a:bodyPr/>
                    <a:p>
                      <a:pPr algn="r"/>
                      <a:r>
                        <a:rPr lang="en-US"/>
                        <a:t>22</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sp>
        <p:nvSpPr>
          <p:cNvPr id="1048642" name="Text Placeholder 4"/>
          <p:cNvSpPr>
            <a:spLocks noGrp="1"/>
          </p:cNvSpPr>
          <p:nvPr>
            <p:ph type="body" sz="quarter" idx="3"/>
          </p:nvPr>
        </p:nvSpPr>
        <p:spPr/>
        <p:txBody>
          <a:bodyPr/>
          <a:p>
            <a:endParaRPr lang="en-US"/>
          </a:p>
        </p:txBody>
      </p:sp>
      <p:graphicFrame>
        <p:nvGraphicFramePr>
          <p:cNvPr id="4194315" name="Content Placeholder 9"/>
          <p:cNvGraphicFramePr>
            <a:graphicFrameLocks noGrp="1"/>
          </p:cNvGraphicFramePr>
          <p:nvPr>
            <p:ph sz="quarter" idx="4"/>
          </p:nvPr>
        </p:nvGraphicFramePr>
        <p:xfrm>
          <a:off x="6172200" y="1685566"/>
          <a:ext cx="5183187" cy="1786528"/>
        </p:xfrm>
        <a:graphic>
          <a:graphicData uri="http://schemas.openxmlformats.org/drawingml/2006/table">
            <a:tbl>
              <a:tblPr firstRow="1" bandRow="1">
                <a:tableStyleId>{5C22544A-7EE6-4342-B048-85BDC9FD1C3A}</a:tableStyleId>
              </a:tblPr>
              <a:tblGrid>
                <a:gridCol w="4173130"/>
                <a:gridCol w="1010057"/>
              </a:tblGrid>
              <a:tr h="329097">
                <a:tc>
                  <a:txBody>
                    <a:bodyPr/>
                    <a:p>
                      <a:r>
                        <a:rPr lang="en-US">
                          <a:effectLst/>
                        </a:rPr>
                        <a:t>Nurses answer to your questions gently</a:t>
                      </a:r>
                    </a:p>
                  </a:txBody>
                  <a:tcPr marL="0" marR="0" marT="0" marB="0" anchor="ctr"/>
                </a:tc>
                <a:tc>
                  <a:txBody>
                    <a:bodyPr/>
                    <a:p>
                      <a:endParaRPr lang="en-US">
                        <a:effectLst/>
                      </a:endParaRPr>
                    </a:p>
                  </a:txBody>
                  <a:tcPr marL="0" marR="0" marT="0" marB="0" anchor="ctr"/>
                </a:tc>
              </a:tr>
              <a:tr h="23507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329097">
                <a:tc>
                  <a:txBody>
                    <a:bodyPr/>
                    <a:p>
                      <a:r>
                        <a:rPr lang="en-US">
                          <a:effectLst/>
                        </a:rPr>
                        <a:t>Extremely Satisfied</a:t>
                      </a:r>
                    </a:p>
                  </a:txBody>
                  <a:tcPr marL="0" marR="0" marT="0" marB="0" anchor="ctr"/>
                </a:tc>
                <a:tc>
                  <a:txBody>
                    <a:bodyPr/>
                    <a:p>
                      <a:pPr algn="r"/>
                      <a:r>
                        <a:rPr lang="en-US"/>
                        <a:t>91</a:t>
                      </a:r>
                    </a:p>
                  </a:txBody>
                  <a:tcPr marL="0" marR="0" marT="0" marB="0" anchor="ctr"/>
                </a:tc>
              </a:tr>
              <a:tr h="329097">
                <a:tc>
                  <a:txBody>
                    <a:bodyPr/>
                    <a:p>
                      <a:r>
                        <a:rPr lang="en-US">
                          <a:effectLst/>
                        </a:rPr>
                        <a:t>Neutral</a:t>
                      </a:r>
                    </a:p>
                  </a:txBody>
                  <a:tcPr marL="0" marR="0" marT="0" marB="0" anchor="ctr"/>
                </a:tc>
                <a:tc>
                  <a:txBody>
                    <a:bodyPr/>
                    <a:p>
                      <a:pPr algn="r"/>
                      <a:r>
                        <a:rPr lang="en-US"/>
                        <a:t>5</a:t>
                      </a:r>
                    </a:p>
                  </a:txBody>
                  <a:tcPr marL="0" marR="0" marT="0" marB="0" anchor="ctr"/>
                </a:tc>
              </a:tr>
              <a:tr h="329097">
                <a:tc>
                  <a:txBody>
                    <a:bodyPr/>
                    <a:p>
                      <a:r>
                        <a:rPr lang="en-US">
                          <a:effectLst/>
                        </a:rPr>
                        <a:t>Satisfied</a:t>
                      </a:r>
                    </a:p>
                  </a:txBody>
                  <a:tcPr marL="0" marR="0" marT="0" marB="0" anchor="ctr"/>
                </a:tc>
                <a:tc>
                  <a:txBody>
                    <a:bodyPr/>
                    <a:p>
                      <a:pPr algn="r"/>
                      <a:r>
                        <a:rPr lang="en-US"/>
                        <a:t>24</a:t>
                      </a:r>
                    </a:p>
                  </a:txBody>
                  <a:tcPr marL="0" marR="0" marT="0" marB="0" anchor="ctr"/>
                </a:tc>
              </a:tr>
              <a:tr h="23507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78" name="Picture 11" descr="Chart, pie chart  Description automatically generated"/>
          <p:cNvPicPr>
            <a:picLocks noChangeAspect="1"/>
          </p:cNvPicPr>
          <p:nvPr/>
        </p:nvPicPr>
        <p:blipFill>
          <a:blip xmlns:r="http://schemas.openxmlformats.org/officeDocument/2006/relationships" r:embed="rId1"/>
          <a:stretch>
            <a:fillRect/>
          </a:stretch>
        </p:blipFill>
        <p:spPr>
          <a:xfrm>
            <a:off x="842514" y="3852128"/>
            <a:ext cx="5172972" cy="2704951"/>
          </a:xfrm>
          <a:prstGeom prst="rect"/>
        </p:spPr>
      </p:pic>
      <p:pic>
        <p:nvPicPr>
          <p:cNvPr id="2097179" name="Picture 12" descr="Chart, pie chart  Description automatically generated"/>
          <p:cNvPicPr>
            <a:picLocks noChangeAspect="1"/>
          </p:cNvPicPr>
          <p:nvPr/>
        </p:nvPicPr>
        <p:blipFill>
          <a:blip xmlns:r="http://schemas.openxmlformats.org/officeDocument/2006/relationships" r:embed="rId2"/>
          <a:stretch>
            <a:fillRect/>
          </a:stretch>
        </p:blipFill>
        <p:spPr>
          <a:xfrm>
            <a:off x="6176514" y="3855885"/>
            <a:ext cx="5187349" cy="2697436"/>
          </a:xfrm>
          <a:prstGeom prst="rect"/>
        </p:spPr>
      </p:pic>
      <p:pic>
        <p:nvPicPr>
          <p:cNvPr id="2097180" name="Picture 5" descr="Text  Description automatically generated"/>
          <p:cNvPicPr>
            <a:picLocks noChangeAspect="1"/>
          </p:cNvPicPr>
          <p:nvPr/>
        </p:nvPicPr>
        <p:blipFill>
          <a:blip xmlns:r="http://schemas.openxmlformats.org/officeDocument/2006/relationships" r:embed="rId3"/>
          <a:stretch>
            <a:fillRect/>
          </a:stretch>
        </p:blipFill>
        <p:spPr>
          <a:xfrm>
            <a:off x="2875" y="6290"/>
            <a:ext cx="1115684" cy="562516"/>
          </a:xfrm>
          <a:prstGeom prst="rec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43" name="Title 1"/>
          <p:cNvSpPr>
            <a:spLocks noGrp="1"/>
          </p:cNvSpPr>
          <p:nvPr>
            <p:ph type="title"/>
          </p:nvPr>
        </p:nvSpPr>
        <p:spPr/>
        <p:txBody>
          <a:bodyPr/>
          <a:p>
            <a:r>
              <a:rPr dirty="0" lang="en-US">
                <a:cs typeface="Calibri Light"/>
              </a:rPr>
              <a:t>RESULTS</a:t>
            </a:r>
            <a:br>
              <a:rPr dirty="0" lang="en-US">
                <a:cs typeface="Calibri Light"/>
              </a:rPr>
            </a:br>
            <a:r>
              <a:rPr dirty="0" lang="en-US">
                <a:cs typeface="Calibri Light"/>
              </a:rPr>
              <a:t>EXPERIENCE WITH RADIOLOGY SERVICES</a:t>
            </a:r>
            <a:endParaRPr dirty="0" lang="en-US"/>
          </a:p>
        </p:txBody>
      </p:sp>
      <p:sp>
        <p:nvSpPr>
          <p:cNvPr id="1048644" name="Text Placeholder 2"/>
          <p:cNvSpPr>
            <a:spLocks noGrp="1"/>
          </p:cNvSpPr>
          <p:nvPr>
            <p:ph type="body" idx="1"/>
          </p:nvPr>
        </p:nvSpPr>
        <p:spPr/>
        <p:txBody>
          <a:bodyPr/>
          <a:p>
            <a:endParaRPr lang="en-US"/>
          </a:p>
        </p:txBody>
      </p:sp>
      <p:graphicFrame>
        <p:nvGraphicFramePr>
          <p:cNvPr id="4194316" name="Content Placeholder 7"/>
          <p:cNvGraphicFramePr>
            <a:graphicFrameLocks noGrp="1"/>
          </p:cNvGraphicFramePr>
          <p:nvPr>
            <p:ph sz="half" idx="2"/>
          </p:nvPr>
        </p:nvGraphicFramePr>
        <p:xfrm>
          <a:off x="839788" y="1743075"/>
          <a:ext cx="5157786" cy="1691470"/>
        </p:xfrm>
        <a:graphic>
          <a:graphicData uri="http://schemas.openxmlformats.org/drawingml/2006/table">
            <a:tbl>
              <a:tblPr firstRow="1" bandRow="1">
                <a:tableStyleId>{5C22544A-7EE6-4342-B048-85BDC9FD1C3A}</a:tableStyleId>
              </a:tblPr>
              <a:tblGrid>
                <a:gridCol w="4152679"/>
                <a:gridCol w="1005107"/>
              </a:tblGrid>
              <a:tr h="312554">
                <a:tc>
                  <a:txBody>
                    <a:bodyPr/>
                    <a:p>
                      <a:r>
                        <a:rPr dirty="0" lang="en-US">
                          <a:effectLst/>
                        </a:rPr>
                        <a:t>Satisfied with Radiology Department</a:t>
                      </a:r>
                    </a:p>
                  </a:txBody>
                  <a:tcPr marL="0" marR="0" marT="0" marB="0" anchor="ctr"/>
                </a:tc>
                <a:tc>
                  <a:txBody>
                    <a:bodyPr/>
                    <a:p>
                      <a:endParaRPr lang="en-US">
                        <a:effectLst/>
                      </a:endParaRPr>
                    </a:p>
                  </a:txBody>
                  <a:tcPr marL="0" marR="0" marT="0" marB="0" anchor="ctr"/>
                </a:tc>
              </a:tr>
              <a:tr h="220627">
                <a:tc>
                  <a:txBody>
                    <a:bodyPr/>
                    <a:p>
                      <a:r>
                        <a:rPr dirty="0" sz="1100" lang="en-US">
                          <a:effectLst/>
                        </a:rPr>
                        <a:t>Row Labels</a:t>
                      </a:r>
                      <a:endParaRPr b="1" dirty="0" sz="1100" lang="en-US">
                        <a:effectLst/>
                        <a:latin typeface="Calibri" panose="020F0502020204030204" pitchFamily="34" charset="0"/>
                      </a:endParaRPr>
                    </a:p>
                  </a:txBody>
                  <a:tcPr marL="0" marR="0" marT="0" marB="0" anchor="ctr"/>
                </a:tc>
                <a:tc>
                  <a:txBody>
                    <a:bodyPr/>
                    <a:p>
                      <a:r>
                        <a:rPr dirty="0" sz="1100" lang="en-US">
                          <a:effectLst/>
                        </a:rPr>
                        <a:t>Count of SNNO</a:t>
                      </a:r>
                      <a:endParaRPr b="1" dirty="0" sz="1100" lang="en-US">
                        <a:effectLst/>
                        <a:latin typeface="Calibri" panose="020F0502020204030204" pitchFamily="34" charset="0"/>
                      </a:endParaRPr>
                    </a:p>
                  </a:txBody>
                  <a:tcPr marL="0" marR="0" marT="0" marB="0" anchor="ctr"/>
                </a:tc>
              </a:tr>
              <a:tr h="312554">
                <a:tc>
                  <a:txBody>
                    <a:bodyPr/>
                    <a:p>
                      <a:r>
                        <a:rPr dirty="0" lang="en-US">
                          <a:effectLst/>
                        </a:rPr>
                        <a:t>Extremely Satisfied</a:t>
                      </a:r>
                    </a:p>
                  </a:txBody>
                  <a:tcPr marL="0" marR="0" marT="0" marB="0" anchor="ctr"/>
                </a:tc>
                <a:tc>
                  <a:txBody>
                    <a:bodyPr/>
                    <a:p>
                      <a:pPr algn="r"/>
                      <a:r>
                        <a:rPr dirty="0" lang="en-US"/>
                        <a:t>102</a:t>
                      </a:r>
                    </a:p>
                  </a:txBody>
                  <a:tcPr marL="0" marR="0" marT="0" marB="0" anchor="ctr"/>
                </a:tc>
              </a:tr>
              <a:tr h="312554">
                <a:tc>
                  <a:txBody>
                    <a:bodyPr/>
                    <a:p>
                      <a:r>
                        <a:rPr dirty="0" lang="en-US">
                          <a:effectLst/>
                        </a:rPr>
                        <a:t>Neutral</a:t>
                      </a:r>
                    </a:p>
                  </a:txBody>
                  <a:tcPr marL="0" marR="0" marT="0" marB="0" anchor="ctr"/>
                </a:tc>
                <a:tc>
                  <a:txBody>
                    <a:bodyPr/>
                    <a:p>
                      <a:pPr algn="r"/>
                      <a:r>
                        <a:rPr dirty="0" lang="en-US"/>
                        <a:t>7</a:t>
                      </a:r>
                    </a:p>
                  </a:txBody>
                  <a:tcPr marL="0" marR="0" marT="0" marB="0" anchor="ctr"/>
                </a:tc>
              </a:tr>
              <a:tr h="312554">
                <a:tc>
                  <a:txBody>
                    <a:bodyPr/>
                    <a:p>
                      <a:r>
                        <a:rPr dirty="0" lang="en-US">
                          <a:effectLst/>
                        </a:rPr>
                        <a:t>Satisfied</a:t>
                      </a:r>
                    </a:p>
                  </a:txBody>
                  <a:tcPr marL="0" marR="0" marT="0" marB="0" anchor="ctr"/>
                </a:tc>
                <a:tc>
                  <a:txBody>
                    <a:bodyPr/>
                    <a:p>
                      <a:pPr algn="r"/>
                      <a:r>
                        <a:rPr dirty="0" lang="en-US"/>
                        <a:t>11</a:t>
                      </a:r>
                    </a:p>
                  </a:txBody>
                  <a:tcPr marL="0" marR="0" marT="0" marB="0" anchor="ctr"/>
                </a:tc>
              </a:tr>
              <a:tr h="220627">
                <a:tc>
                  <a:txBody>
                    <a:bodyPr/>
                    <a:p>
                      <a:r>
                        <a:rPr dirty="0" sz="1100" lang="en-US">
                          <a:effectLst/>
                        </a:rPr>
                        <a:t>Grand Total</a:t>
                      </a:r>
                      <a:endParaRPr b="1" dirty="0" sz="1100" lang="en-US">
                        <a:effectLst/>
                        <a:latin typeface="Calibri" panose="020F0502020204030204" pitchFamily="34" charset="0"/>
                      </a:endParaRPr>
                    </a:p>
                  </a:txBody>
                  <a:tcPr marL="0" marR="0" marT="0" marB="0" anchor="ctr"/>
                </a:tc>
                <a:tc>
                  <a:txBody>
                    <a:bodyPr/>
                    <a:p>
                      <a:pPr algn="r"/>
                      <a:r>
                        <a:rPr dirty="0" sz="1100" lang="en-US">
                          <a:effectLst/>
                        </a:rPr>
                        <a:t>120</a:t>
                      </a:r>
                      <a:endParaRPr b="1" dirty="0" sz="1100" lang="en-US">
                        <a:effectLst/>
                        <a:latin typeface="Calibri" panose="020F0502020204030204" pitchFamily="34" charset="0"/>
                      </a:endParaRPr>
                    </a:p>
                  </a:txBody>
                  <a:tcPr marL="0" marR="0" marT="0" marB="0" anchor="ctr"/>
                </a:tc>
              </a:tr>
            </a:tbl>
          </a:graphicData>
        </a:graphic>
      </p:graphicFrame>
      <p:sp>
        <p:nvSpPr>
          <p:cNvPr id="1048645" name="Text Placeholder 4"/>
          <p:cNvSpPr>
            <a:spLocks noGrp="1"/>
          </p:cNvSpPr>
          <p:nvPr>
            <p:ph type="body" sz="quarter" idx="3"/>
          </p:nvPr>
        </p:nvSpPr>
        <p:spPr/>
        <p:txBody>
          <a:bodyPr/>
          <a:p>
            <a:endParaRPr lang="en-US"/>
          </a:p>
        </p:txBody>
      </p:sp>
      <p:graphicFrame>
        <p:nvGraphicFramePr>
          <p:cNvPr id="4194317" name="Content Placeholder 9"/>
          <p:cNvGraphicFramePr>
            <a:graphicFrameLocks noGrp="1"/>
          </p:cNvGraphicFramePr>
          <p:nvPr>
            <p:ph sz="quarter" idx="4"/>
          </p:nvPr>
        </p:nvGraphicFramePr>
        <p:xfrm>
          <a:off x="6172200" y="1642433"/>
          <a:ext cx="5183187" cy="1752600"/>
        </p:xfrm>
        <a:graphic>
          <a:graphicData uri="http://schemas.openxmlformats.org/drawingml/2006/table">
            <a:tbl>
              <a:tblPr firstRow="1" bandRow="1">
                <a:tableStyleId>{5C22544A-7EE6-4342-B048-85BDC9FD1C3A}</a:tableStyleId>
              </a:tblPr>
              <a:tblGrid>
                <a:gridCol w="4173130"/>
                <a:gridCol w="1010057"/>
              </a:tblGrid>
              <a:tr h="190500">
                <a:tc>
                  <a:txBody>
                    <a:bodyPr/>
                    <a:p>
                      <a:r>
                        <a:rPr lang="en-US">
                          <a:effectLst/>
                        </a:rPr>
                        <a:t>Received  proper guidance and information about the procedure</a:t>
                      </a:r>
                    </a:p>
                  </a:txBody>
                  <a:tcPr marL="0" marR="0" marT="0" marB="0" anchor="ctr"/>
                </a:tc>
                <a:tc>
                  <a:txBody>
                    <a:bodyPr/>
                    <a:p>
                      <a:endParaRPr lang="en-US">
                        <a:effectLst/>
                      </a:endParaRPr>
                    </a:p>
                  </a:txBody>
                  <a:tcPr marL="0" marR="0" marT="0" marB="0" anchor="ctr"/>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t>77</a:t>
                      </a:r>
                    </a:p>
                  </a:txBody>
                  <a:tcPr marL="0" marR="0" marT="0" marB="0" anchor="ctr"/>
                </a:tc>
              </a:tr>
              <a:tr h="190500">
                <a:tc>
                  <a:txBody>
                    <a:bodyPr/>
                    <a:p>
                      <a:r>
                        <a:rPr lang="en-US">
                          <a:effectLst/>
                        </a:rPr>
                        <a:t>Neutral</a:t>
                      </a:r>
                    </a:p>
                  </a:txBody>
                  <a:tcPr marL="0" marR="0" marT="0" marB="0" anchor="ctr"/>
                </a:tc>
                <a:tc>
                  <a:txBody>
                    <a:bodyPr/>
                    <a:p>
                      <a:pPr algn="r"/>
                      <a:r>
                        <a:rPr lang="en-US"/>
                        <a:t>8</a:t>
                      </a:r>
                    </a:p>
                  </a:txBody>
                  <a:tcPr marL="0" marR="0" marT="0" marB="0" anchor="ctr"/>
                </a:tc>
              </a:tr>
              <a:tr h="190500">
                <a:tc>
                  <a:txBody>
                    <a:bodyPr/>
                    <a:p>
                      <a:r>
                        <a:rPr lang="en-US">
                          <a:effectLst/>
                        </a:rPr>
                        <a:t>Satisfied</a:t>
                      </a:r>
                    </a:p>
                  </a:txBody>
                  <a:tcPr marL="0" marR="0" marT="0" marB="0" anchor="ctr"/>
                </a:tc>
                <a:tc>
                  <a:txBody>
                    <a:bodyPr/>
                    <a:p>
                      <a:pPr algn="r"/>
                      <a:r>
                        <a:rPr lang="en-US"/>
                        <a:t>35</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81" name="Picture 11" descr="Chart, waterfall chart  Description automatically generated"/>
          <p:cNvPicPr>
            <a:picLocks noChangeAspect="1"/>
          </p:cNvPicPr>
          <p:nvPr/>
        </p:nvPicPr>
        <p:blipFill>
          <a:blip xmlns:r="http://schemas.openxmlformats.org/officeDocument/2006/relationships" r:embed="rId1"/>
          <a:stretch>
            <a:fillRect/>
          </a:stretch>
        </p:blipFill>
        <p:spPr>
          <a:xfrm>
            <a:off x="842513" y="3900266"/>
            <a:ext cx="5172973" cy="2594297"/>
          </a:xfrm>
          <a:prstGeom prst="rect"/>
        </p:spPr>
      </p:pic>
      <p:pic>
        <p:nvPicPr>
          <p:cNvPr id="2097182" name="Picture 12" descr="Chart, pie chart  Description automatically generated"/>
          <p:cNvPicPr>
            <a:picLocks noChangeAspect="1"/>
          </p:cNvPicPr>
          <p:nvPr/>
        </p:nvPicPr>
        <p:blipFill>
          <a:blip xmlns:r="http://schemas.openxmlformats.org/officeDocument/2006/relationships" r:embed="rId2"/>
          <a:stretch>
            <a:fillRect/>
          </a:stretch>
        </p:blipFill>
        <p:spPr>
          <a:xfrm>
            <a:off x="6090250" y="3896746"/>
            <a:ext cx="5273614" cy="2601337"/>
          </a:xfrm>
          <a:prstGeom prst="rect"/>
        </p:spPr>
      </p:pic>
      <p:pic>
        <p:nvPicPr>
          <p:cNvPr id="2097183" name="Picture 5" descr="Text  Description automatically generated"/>
          <p:cNvPicPr>
            <a:picLocks noChangeAspect="1"/>
          </p:cNvPicPr>
          <p:nvPr/>
        </p:nvPicPr>
        <p:blipFill>
          <a:blip xmlns:r="http://schemas.openxmlformats.org/officeDocument/2006/relationships" r:embed="rId3"/>
          <a:stretch>
            <a:fillRect/>
          </a:stretch>
        </p:blipFill>
        <p:spPr>
          <a:xfrm>
            <a:off x="2875" y="6290"/>
            <a:ext cx="1000666" cy="505007"/>
          </a:xfrm>
          <a:prstGeom prst="rec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46" name="Title 1"/>
          <p:cNvSpPr>
            <a:spLocks noGrp="1"/>
          </p:cNvSpPr>
          <p:nvPr>
            <p:ph type="title"/>
          </p:nvPr>
        </p:nvSpPr>
        <p:spPr/>
        <p:txBody>
          <a:bodyPr/>
          <a:p>
            <a:r>
              <a:rPr dirty="0" lang="en-US">
                <a:cs typeface="Calibri Light"/>
              </a:rPr>
              <a:t>RESULTS</a:t>
            </a:r>
            <a:br>
              <a:rPr dirty="0" lang="en-US">
                <a:cs typeface="Calibri Light"/>
              </a:rPr>
            </a:br>
            <a:r>
              <a:rPr dirty="0" lang="en-US">
                <a:cs typeface="Calibri Light"/>
              </a:rPr>
              <a:t>EXPERIENCE WITH PHARMACY SERVICES</a:t>
            </a:r>
            <a:endParaRPr dirty="0" lang="en-US"/>
          </a:p>
        </p:txBody>
      </p:sp>
      <p:pic>
        <p:nvPicPr>
          <p:cNvPr id="2097184" name="Picture 3" descr="Text  Description automatically generated"/>
          <p:cNvPicPr>
            <a:picLocks noChangeAspect="1"/>
          </p:cNvPicPr>
          <p:nvPr/>
        </p:nvPicPr>
        <p:blipFill>
          <a:blip xmlns:r="http://schemas.openxmlformats.org/officeDocument/2006/relationships" r:embed="rId1"/>
          <a:stretch>
            <a:fillRect/>
          </a:stretch>
        </p:blipFill>
        <p:spPr>
          <a:xfrm>
            <a:off x="2875" y="6290"/>
            <a:ext cx="986288" cy="490629"/>
          </a:xfrm>
          <a:prstGeom prst="rect"/>
        </p:spPr>
      </p:pic>
      <p:graphicFrame>
        <p:nvGraphicFramePr>
          <p:cNvPr id="4194318" name="Table 10"/>
          <p:cNvGraphicFramePr>
            <a:graphicFrameLocks noGrp="1"/>
          </p:cNvGraphicFramePr>
          <p:nvPr/>
        </p:nvGraphicFramePr>
        <p:xfrm>
          <a:off x="1000544" y="2206493"/>
          <a:ext cx="3157828" cy="3406336"/>
        </p:xfrm>
        <a:graphic>
          <a:graphicData uri="http://schemas.openxmlformats.org/drawingml/2006/table">
            <a:tbl>
              <a:tblPr firstRow="1" bandRow="1">
                <a:tableStyleId>{5C22544A-7EE6-4342-B048-85BDC9FD1C3A}</a:tableStyleId>
              </a:tblPr>
              <a:tblGrid>
                <a:gridCol w="1578914"/>
                <a:gridCol w="1578914"/>
              </a:tblGrid>
              <a:tr h="459585">
                <a:tc gridSpan="2">
                  <a:txBody>
                    <a:bodyPr/>
                    <a:p>
                      <a:r>
                        <a:rPr lang="en-US">
                          <a:effectLst/>
                        </a:rPr>
                        <a:t>Satisfied with pharmacy services</a:t>
                      </a:r>
                    </a:p>
                  </a:txBody>
                  <a:tcPr marL="0" marR="0" marT="0" marB="0" anchor="ctr"/>
                </a:tc>
                <a:tc hMerge="1">
                  <a:txBody>
                    <a:bodyPr/>
                    <a:p>
                      <a:endParaRPr lang="en-US"/>
                    </a:p>
                  </a:txBody>
                </a:tc>
              </a:tr>
              <a:tr h="324413">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919170">
                <a:tc>
                  <a:txBody>
                    <a:bodyPr/>
                    <a:p>
                      <a:r>
                        <a:rPr lang="en-US">
                          <a:effectLst/>
                        </a:rPr>
                        <a:t>Extremely Satisfied</a:t>
                      </a:r>
                    </a:p>
                  </a:txBody>
                  <a:tcPr marL="0" marR="0" marT="0" marB="0" anchor="ctr"/>
                </a:tc>
                <a:tc>
                  <a:txBody>
                    <a:bodyPr/>
                    <a:p>
                      <a:pPr algn="r"/>
                      <a:r>
                        <a:rPr lang="en-US"/>
                        <a:t>25</a:t>
                      </a:r>
                    </a:p>
                  </a:txBody>
                  <a:tcPr marL="0" marR="0" marT="0" marB="0" anchor="ctr"/>
                </a:tc>
              </a:tr>
              <a:tr h="459585">
                <a:tc>
                  <a:txBody>
                    <a:bodyPr/>
                    <a:p>
                      <a:r>
                        <a:rPr lang="en-US">
                          <a:effectLst/>
                        </a:rPr>
                        <a:t>Neutral</a:t>
                      </a:r>
                    </a:p>
                  </a:txBody>
                  <a:tcPr marL="0" marR="0" marT="0" marB="0" anchor="ctr"/>
                </a:tc>
                <a:tc>
                  <a:txBody>
                    <a:bodyPr/>
                    <a:p>
                      <a:pPr algn="r"/>
                      <a:r>
                        <a:rPr lang="en-US"/>
                        <a:t>9</a:t>
                      </a:r>
                    </a:p>
                  </a:txBody>
                  <a:tcPr marL="0" marR="0" marT="0" marB="0" anchor="ctr"/>
                </a:tc>
              </a:tr>
              <a:tr h="459585">
                <a:tc>
                  <a:txBody>
                    <a:bodyPr/>
                    <a:p>
                      <a:r>
                        <a:rPr lang="en-US">
                          <a:effectLst/>
                        </a:rPr>
                        <a:t>Satisfied</a:t>
                      </a:r>
                    </a:p>
                  </a:txBody>
                  <a:tcPr marL="0" marR="0" marT="0" marB="0" anchor="ctr"/>
                </a:tc>
                <a:tc>
                  <a:txBody>
                    <a:bodyPr/>
                    <a:p>
                      <a:pPr algn="r"/>
                      <a:r>
                        <a:rPr lang="en-US"/>
                        <a:t>58</a:t>
                      </a:r>
                    </a:p>
                  </a:txBody>
                  <a:tcPr marL="0" marR="0" marT="0" marB="0" anchor="ctr"/>
                </a:tc>
              </a:tr>
              <a:tr h="459585">
                <a:tc>
                  <a:txBody>
                    <a:bodyPr/>
                    <a:p>
                      <a:r>
                        <a:rPr lang="en-US">
                          <a:effectLst/>
                        </a:rPr>
                        <a:t>Unsatisfied</a:t>
                      </a:r>
                    </a:p>
                  </a:txBody>
                  <a:tcPr marL="0" marR="0" marT="0" marB="0" anchor="ctr"/>
                </a:tc>
                <a:tc>
                  <a:txBody>
                    <a:bodyPr/>
                    <a:p>
                      <a:pPr algn="r"/>
                      <a:r>
                        <a:rPr lang="en-US"/>
                        <a:t>28</a:t>
                      </a:r>
                    </a:p>
                  </a:txBody>
                  <a:tcPr marL="0" marR="0" marT="0" marB="0" anchor="ctr"/>
                </a:tc>
              </a:tr>
              <a:tr h="324413">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85" name="Picture 12" descr="Chart, bar chart  Description automatically generated"/>
          <p:cNvPicPr>
            <a:picLocks noChangeAspect="1"/>
          </p:cNvPicPr>
          <p:nvPr/>
        </p:nvPicPr>
        <p:blipFill>
          <a:blip xmlns:r="http://schemas.openxmlformats.org/officeDocument/2006/relationships" r:embed="rId2"/>
          <a:stretch>
            <a:fillRect/>
          </a:stretch>
        </p:blipFill>
        <p:spPr>
          <a:xfrm>
            <a:off x="5055079" y="2156335"/>
            <a:ext cx="6251275" cy="3422350"/>
          </a:xfrm>
          <a:prstGeom prst="rec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47" name="Title 1"/>
          <p:cNvSpPr>
            <a:spLocks noGrp="1"/>
          </p:cNvSpPr>
          <p:nvPr>
            <p:ph type="title"/>
          </p:nvPr>
        </p:nvSpPr>
        <p:spPr/>
        <p:txBody>
          <a:bodyPr/>
          <a:p>
            <a:r>
              <a:rPr dirty="0" lang="en-US">
                <a:cs typeface="Calibri Light"/>
              </a:rPr>
              <a:t>RESULTS</a:t>
            </a:r>
          </a:p>
        </p:txBody>
      </p:sp>
      <p:sp>
        <p:nvSpPr>
          <p:cNvPr id="1048648" name="Text Placeholder 2"/>
          <p:cNvSpPr>
            <a:spLocks noGrp="1"/>
          </p:cNvSpPr>
          <p:nvPr>
            <p:ph type="body" idx="1"/>
          </p:nvPr>
        </p:nvSpPr>
        <p:spPr/>
        <p:txBody>
          <a:bodyPr/>
          <a:p>
            <a:endParaRPr lang="en-US"/>
          </a:p>
        </p:txBody>
      </p:sp>
      <p:sp>
        <p:nvSpPr>
          <p:cNvPr id="1048649" name="Text Placeholder 4"/>
          <p:cNvSpPr>
            <a:spLocks noGrp="1"/>
          </p:cNvSpPr>
          <p:nvPr>
            <p:ph type="body" sz="quarter" idx="3"/>
          </p:nvPr>
        </p:nvSpPr>
        <p:spPr/>
        <p:txBody>
          <a:bodyPr/>
          <a:p>
            <a:endParaRPr lang="en-US"/>
          </a:p>
        </p:txBody>
      </p:sp>
      <p:pic>
        <p:nvPicPr>
          <p:cNvPr id="2097186" name="Picture 11" descr="Chart, pie chart  Description automatically generated"/>
          <p:cNvPicPr>
            <a:picLocks noChangeAspect="1"/>
          </p:cNvPicPr>
          <p:nvPr/>
        </p:nvPicPr>
        <p:blipFill>
          <a:blip xmlns:r="http://schemas.openxmlformats.org/officeDocument/2006/relationships" r:embed="rId1"/>
          <a:stretch>
            <a:fillRect/>
          </a:stretch>
        </p:blipFill>
        <p:spPr>
          <a:xfrm>
            <a:off x="842513" y="3951571"/>
            <a:ext cx="5172973" cy="2549196"/>
          </a:xfrm>
          <a:prstGeom prst="rect"/>
        </p:spPr>
      </p:pic>
      <p:graphicFrame>
        <p:nvGraphicFramePr>
          <p:cNvPr id="4194319" name="Content Placeholder 15"/>
          <p:cNvGraphicFramePr>
            <a:graphicFrameLocks noGrp="1"/>
          </p:cNvGraphicFramePr>
          <p:nvPr>
            <p:ph sz="half" idx="2"/>
          </p:nvPr>
        </p:nvGraphicFramePr>
        <p:xfrm>
          <a:off x="839788" y="1771830"/>
          <a:ext cx="5157786" cy="1752600"/>
        </p:xfrm>
        <a:graphic>
          <a:graphicData uri="http://schemas.openxmlformats.org/drawingml/2006/table">
            <a:tbl>
              <a:tblPr firstRow="1" bandRow="1">
                <a:tableStyleId>{5C22544A-7EE6-4342-B048-85BDC9FD1C3A}</a:tableStyleId>
              </a:tblPr>
              <a:tblGrid>
                <a:gridCol w="4152679"/>
                <a:gridCol w="1005107"/>
              </a:tblGrid>
              <a:tr h="190500">
                <a:tc>
                  <a:txBody>
                    <a:bodyPr/>
                    <a:p>
                      <a:r>
                        <a:rPr lang="en-US">
                          <a:effectLst/>
                        </a:rPr>
                        <a:t>Pharmacist  explained  about the dosage intake</a:t>
                      </a:r>
                    </a:p>
                  </a:txBody>
                  <a:tcPr marL="0" marR="0" marT="0" marB="0" anchor="ctr"/>
                </a:tc>
                <a:tc>
                  <a:txBody>
                    <a:bodyPr/>
                    <a:p>
                      <a:endParaRPr lang="en-US">
                        <a:effectLst/>
                      </a:endParaRPr>
                    </a:p>
                  </a:txBody>
                  <a:tcPr marL="0" marR="0" marT="0" marB="0" anchor="ctr"/>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t>77</a:t>
                      </a:r>
                    </a:p>
                  </a:txBody>
                  <a:tcPr marL="0" marR="0" marT="0" marB="0" anchor="ctr"/>
                </a:tc>
              </a:tr>
              <a:tr h="190500">
                <a:tc>
                  <a:txBody>
                    <a:bodyPr/>
                    <a:p>
                      <a:r>
                        <a:rPr lang="en-US">
                          <a:effectLst/>
                        </a:rPr>
                        <a:t>Neutral</a:t>
                      </a:r>
                    </a:p>
                  </a:txBody>
                  <a:tcPr marL="0" marR="0" marT="0" marB="0" anchor="ctr"/>
                </a:tc>
                <a:tc>
                  <a:txBody>
                    <a:bodyPr/>
                    <a:p>
                      <a:pPr algn="r"/>
                      <a:r>
                        <a:rPr lang="en-US"/>
                        <a:t>5</a:t>
                      </a:r>
                    </a:p>
                  </a:txBody>
                  <a:tcPr marL="0" marR="0" marT="0" marB="0" anchor="ctr"/>
                </a:tc>
              </a:tr>
              <a:tr h="190500">
                <a:tc>
                  <a:txBody>
                    <a:bodyPr/>
                    <a:p>
                      <a:r>
                        <a:rPr lang="en-US">
                          <a:effectLst/>
                        </a:rPr>
                        <a:t>Satisfied</a:t>
                      </a:r>
                    </a:p>
                  </a:txBody>
                  <a:tcPr marL="0" marR="0" marT="0" marB="0" anchor="ctr"/>
                </a:tc>
                <a:tc>
                  <a:txBody>
                    <a:bodyPr/>
                    <a:p>
                      <a:pPr algn="r"/>
                      <a:r>
                        <a:rPr lang="en-US"/>
                        <a:t>38</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87" name="Picture 5" descr="Text  Description automatically generated"/>
          <p:cNvPicPr>
            <a:picLocks noChangeAspect="1"/>
          </p:cNvPicPr>
          <p:nvPr/>
        </p:nvPicPr>
        <p:blipFill>
          <a:blip xmlns:r="http://schemas.openxmlformats.org/officeDocument/2006/relationships" r:embed="rId2"/>
          <a:stretch>
            <a:fillRect/>
          </a:stretch>
        </p:blipFill>
        <p:spPr>
          <a:xfrm>
            <a:off x="2875" y="6290"/>
            <a:ext cx="1360099" cy="691912"/>
          </a:xfrm>
          <a:prstGeom prst="rect"/>
        </p:spPr>
      </p:pic>
      <p:graphicFrame>
        <p:nvGraphicFramePr>
          <p:cNvPr id="4194320" name="Content Placeholder 14"/>
          <p:cNvGraphicFramePr>
            <a:graphicFrameLocks noGrp="1"/>
          </p:cNvGraphicFramePr>
          <p:nvPr>
            <p:ph sz="quarter" idx="4"/>
          </p:nvPr>
        </p:nvGraphicFramePr>
        <p:xfrm>
          <a:off x="6172200" y="1699943"/>
          <a:ext cx="5183187" cy="2026920"/>
        </p:xfrm>
        <a:graphic>
          <a:graphicData uri="http://schemas.openxmlformats.org/drawingml/2006/table">
            <a:tbl>
              <a:tblPr firstRow="1" bandRow="1">
                <a:tableStyleId>{5C22544A-7EE6-4342-B048-85BDC9FD1C3A}</a:tableStyleId>
              </a:tblPr>
              <a:tblGrid>
                <a:gridCol w="3815402"/>
                <a:gridCol w="1367785"/>
              </a:tblGrid>
              <a:tr h="190500">
                <a:tc>
                  <a:txBody>
                    <a:bodyPr/>
                    <a:p>
                      <a:r>
                        <a:rPr lang="en-US">
                          <a:effectLst/>
                        </a:rPr>
                        <a:t>There were Adequate amount of medicines</a:t>
                      </a:r>
                    </a:p>
                  </a:txBody>
                  <a:tcPr marL="0" marR="0" marT="0" marB="0" anchor="ctr"/>
                </a:tc>
                <a:tc>
                  <a:txBody>
                    <a:bodyPr/>
                    <a:p>
                      <a:endParaRPr lang="en-US">
                        <a:effectLst/>
                      </a:endParaRPr>
                    </a:p>
                  </a:txBody>
                  <a:tcPr marL="0" marR="0" marT="0" marB="0" anchor="ctr"/>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t>25</a:t>
                      </a:r>
                    </a:p>
                  </a:txBody>
                  <a:tcPr marL="0" marR="0" marT="0" marB="0" anchor="ctr"/>
                </a:tc>
              </a:tr>
              <a:tr h="190500">
                <a:tc>
                  <a:txBody>
                    <a:bodyPr/>
                    <a:p>
                      <a:r>
                        <a:rPr lang="en-US">
                          <a:effectLst/>
                        </a:rPr>
                        <a:t>Neutral</a:t>
                      </a:r>
                    </a:p>
                  </a:txBody>
                  <a:tcPr marL="0" marR="0" marT="0" marB="0" anchor="ctr"/>
                </a:tc>
                <a:tc>
                  <a:txBody>
                    <a:bodyPr/>
                    <a:p>
                      <a:pPr algn="r"/>
                      <a:r>
                        <a:rPr lang="en-US"/>
                        <a:t>9</a:t>
                      </a:r>
                    </a:p>
                  </a:txBody>
                  <a:tcPr marL="0" marR="0" marT="0" marB="0" anchor="ctr"/>
                </a:tc>
              </a:tr>
              <a:tr h="190500">
                <a:tc>
                  <a:txBody>
                    <a:bodyPr/>
                    <a:p>
                      <a:r>
                        <a:rPr lang="en-US">
                          <a:effectLst/>
                        </a:rPr>
                        <a:t>Satisfied</a:t>
                      </a:r>
                    </a:p>
                  </a:txBody>
                  <a:tcPr marL="0" marR="0" marT="0" marB="0" anchor="ctr"/>
                </a:tc>
                <a:tc>
                  <a:txBody>
                    <a:bodyPr/>
                    <a:p>
                      <a:pPr algn="r"/>
                      <a:r>
                        <a:rPr lang="en-US"/>
                        <a:t>62</a:t>
                      </a:r>
                    </a:p>
                  </a:txBody>
                  <a:tcPr marL="0" marR="0" marT="0" marB="0" anchor="ctr"/>
                </a:tc>
              </a:tr>
              <a:tr h="190500">
                <a:tc>
                  <a:txBody>
                    <a:bodyPr/>
                    <a:p>
                      <a:r>
                        <a:rPr lang="en-US">
                          <a:effectLst/>
                        </a:rPr>
                        <a:t>Unsatisfied</a:t>
                      </a:r>
                    </a:p>
                  </a:txBody>
                  <a:tcPr marL="0" marR="0" marT="0" marB="0" anchor="ctr"/>
                </a:tc>
                <a:tc>
                  <a:txBody>
                    <a:bodyPr/>
                    <a:p>
                      <a:pPr algn="r"/>
                      <a:r>
                        <a:rPr lang="en-US"/>
                        <a:t>24</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88" name="Picture 17" descr="Chart, pie chart  Description automatically generated"/>
          <p:cNvPicPr>
            <a:picLocks noChangeAspect="1"/>
          </p:cNvPicPr>
          <p:nvPr/>
        </p:nvPicPr>
        <p:blipFill>
          <a:blip xmlns:r="http://schemas.openxmlformats.org/officeDocument/2006/relationships" r:embed="rId3"/>
          <a:stretch>
            <a:fillRect/>
          </a:stretch>
        </p:blipFill>
        <p:spPr>
          <a:xfrm>
            <a:off x="6176513" y="3954601"/>
            <a:ext cx="5187350" cy="2543137"/>
          </a:xfrm>
          <a:prstGeom prst="rec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50" name="Title 1"/>
          <p:cNvSpPr>
            <a:spLocks noGrp="1"/>
          </p:cNvSpPr>
          <p:nvPr>
            <p:ph type="title"/>
          </p:nvPr>
        </p:nvSpPr>
        <p:spPr/>
        <p:txBody>
          <a:bodyPr/>
          <a:p>
            <a:r>
              <a:rPr dirty="0" lang="en-US">
                <a:cs typeface="Calibri Light"/>
              </a:rPr>
              <a:t>RESULTS</a:t>
            </a:r>
            <a:br>
              <a:rPr dirty="0" lang="en-US">
                <a:cs typeface="Calibri Light"/>
              </a:rPr>
            </a:br>
            <a:r>
              <a:rPr dirty="0" lang="en-US">
                <a:cs typeface="Calibri Light"/>
              </a:rPr>
              <a:t>EXPERIENCE WITH HOUSEKEEPING</a:t>
            </a:r>
            <a:endParaRPr dirty="0" lang="en-US"/>
          </a:p>
        </p:txBody>
      </p:sp>
      <p:sp>
        <p:nvSpPr>
          <p:cNvPr id="1048651" name="Text Placeholder 2"/>
          <p:cNvSpPr>
            <a:spLocks noGrp="1"/>
          </p:cNvSpPr>
          <p:nvPr>
            <p:ph type="body" idx="1"/>
          </p:nvPr>
        </p:nvSpPr>
        <p:spPr/>
        <p:txBody>
          <a:bodyPr/>
          <a:p>
            <a:endParaRPr lang="en-US"/>
          </a:p>
        </p:txBody>
      </p:sp>
      <p:graphicFrame>
        <p:nvGraphicFramePr>
          <p:cNvPr id="4194321" name="Content Placeholder 7"/>
          <p:cNvGraphicFramePr>
            <a:graphicFrameLocks noGrp="1"/>
          </p:cNvGraphicFramePr>
          <p:nvPr>
            <p:ph sz="half" idx="2"/>
          </p:nvPr>
        </p:nvGraphicFramePr>
        <p:xfrm>
          <a:off x="839788" y="1699943"/>
          <a:ext cx="5157786" cy="1478280"/>
        </p:xfrm>
        <a:graphic>
          <a:graphicData uri="http://schemas.openxmlformats.org/drawingml/2006/table">
            <a:tbl>
              <a:tblPr firstRow="1" bandRow="1">
                <a:tableStyleId>{5C22544A-7EE6-4342-B048-85BDC9FD1C3A}</a:tableStyleId>
              </a:tblPr>
              <a:tblGrid>
                <a:gridCol w="4152679"/>
                <a:gridCol w="1005107"/>
              </a:tblGrid>
              <a:tr h="190500">
                <a:tc>
                  <a:txBody>
                    <a:bodyPr/>
                    <a:p>
                      <a:r>
                        <a:rPr lang="en-US">
                          <a:effectLst/>
                        </a:rPr>
                        <a:t>Satisfied with Housekeeping</a:t>
                      </a:r>
                    </a:p>
                  </a:txBody>
                  <a:tcPr marL="0" marR="0" marT="0" marB="0" anchor="ctr"/>
                </a:tc>
                <a:tc>
                  <a:txBody>
                    <a:bodyPr/>
                    <a:p>
                      <a:endParaRPr lang="en-US">
                        <a:effectLst/>
                      </a:endParaRPr>
                    </a:p>
                  </a:txBody>
                  <a:tcPr marL="0" marR="0" marT="0" marB="0" anchor="ctr"/>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 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t>114</a:t>
                      </a:r>
                    </a:p>
                  </a:txBody>
                  <a:tcPr marL="0" marR="0" marT="0" marB="0" anchor="ctr"/>
                </a:tc>
              </a:tr>
              <a:tr h="190500">
                <a:tc>
                  <a:txBody>
                    <a:bodyPr/>
                    <a:p>
                      <a:r>
                        <a:rPr lang="en-US">
                          <a:effectLst/>
                        </a:rPr>
                        <a:t>Neutral</a:t>
                      </a:r>
                    </a:p>
                  </a:txBody>
                  <a:tcPr marL="0" marR="0" marT="0" marB="0" anchor="ctr"/>
                </a:tc>
                <a:tc>
                  <a:txBody>
                    <a:bodyPr/>
                    <a:p>
                      <a:pPr algn="r"/>
                      <a:r>
                        <a:rPr lang="en-US"/>
                        <a:t>3</a:t>
                      </a:r>
                    </a:p>
                  </a:txBody>
                  <a:tcPr marL="0" marR="0" marT="0" marB="0" anchor="ctr"/>
                </a:tc>
              </a:tr>
              <a:tr h="190500">
                <a:tc>
                  <a:txBody>
                    <a:bodyPr/>
                    <a:p>
                      <a:r>
                        <a:rPr lang="en-US">
                          <a:effectLst/>
                        </a:rPr>
                        <a:t>Satisfied</a:t>
                      </a:r>
                    </a:p>
                  </a:txBody>
                  <a:tcPr marL="0" marR="0" marT="0" marB="0" anchor="ctr"/>
                </a:tc>
                <a:tc>
                  <a:txBody>
                    <a:bodyPr/>
                    <a:p>
                      <a:pPr algn="r"/>
                      <a:r>
                        <a:rPr lang="en-US"/>
                        <a:t>3</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sp>
        <p:nvSpPr>
          <p:cNvPr id="1048652" name="Text Placeholder 4"/>
          <p:cNvSpPr>
            <a:spLocks noGrp="1"/>
          </p:cNvSpPr>
          <p:nvPr>
            <p:ph type="body" sz="quarter" idx="3"/>
          </p:nvPr>
        </p:nvSpPr>
        <p:spPr/>
        <p:txBody>
          <a:bodyPr/>
          <a:p>
            <a:endParaRPr lang="en-US"/>
          </a:p>
        </p:txBody>
      </p:sp>
      <p:graphicFrame>
        <p:nvGraphicFramePr>
          <p:cNvPr id="4194322" name="Content Placeholder 9"/>
          <p:cNvGraphicFramePr>
            <a:graphicFrameLocks noGrp="1"/>
          </p:cNvGraphicFramePr>
          <p:nvPr>
            <p:ph sz="quarter" idx="4"/>
          </p:nvPr>
        </p:nvGraphicFramePr>
        <p:xfrm>
          <a:off x="6172200" y="1699943"/>
          <a:ext cx="5183187" cy="1478280"/>
        </p:xfrm>
        <a:graphic>
          <a:graphicData uri="http://schemas.openxmlformats.org/drawingml/2006/table">
            <a:tbl>
              <a:tblPr firstRow="1" bandRow="1">
                <a:tableStyleId>{5C22544A-7EE6-4342-B048-85BDC9FD1C3A}</a:tableStyleId>
              </a:tblPr>
              <a:tblGrid>
                <a:gridCol w="4173130"/>
                <a:gridCol w="1010057"/>
              </a:tblGrid>
              <a:tr h="190500">
                <a:tc>
                  <a:txBody>
                    <a:bodyPr/>
                    <a:p>
                      <a:r>
                        <a:rPr lang="en-US">
                          <a:effectLst/>
                        </a:rPr>
                        <a:t>Cleanliness of the Hospital</a:t>
                      </a:r>
                    </a:p>
                  </a:txBody>
                  <a:tcPr marL="0" marR="0" marT="0" marB="0" anchor="ctr"/>
                </a:tc>
                <a:tc>
                  <a:txBody>
                    <a:bodyPr/>
                    <a:p>
                      <a:endParaRPr lang="en-US">
                        <a:effectLst/>
                      </a:endParaRPr>
                    </a:p>
                  </a:txBody>
                  <a:tcPr marL="0" marR="0" marT="0" marB="0" anchor="ctr"/>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 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t>101</a:t>
                      </a:r>
                    </a:p>
                  </a:txBody>
                  <a:tcPr marL="0" marR="0" marT="0" marB="0" anchor="ctr"/>
                </a:tc>
              </a:tr>
              <a:tr h="190500">
                <a:tc>
                  <a:txBody>
                    <a:bodyPr/>
                    <a:p>
                      <a:r>
                        <a:rPr lang="en-US">
                          <a:effectLst/>
                        </a:rPr>
                        <a:t>Neutral</a:t>
                      </a:r>
                    </a:p>
                  </a:txBody>
                  <a:tcPr marL="0" marR="0" marT="0" marB="0" anchor="ctr"/>
                </a:tc>
                <a:tc>
                  <a:txBody>
                    <a:bodyPr/>
                    <a:p>
                      <a:pPr algn="r"/>
                      <a:r>
                        <a:rPr lang="en-US"/>
                        <a:t>3</a:t>
                      </a:r>
                    </a:p>
                  </a:txBody>
                  <a:tcPr marL="0" marR="0" marT="0" marB="0" anchor="ctr"/>
                </a:tc>
              </a:tr>
              <a:tr h="190500">
                <a:tc>
                  <a:txBody>
                    <a:bodyPr/>
                    <a:p>
                      <a:r>
                        <a:rPr lang="en-US">
                          <a:effectLst/>
                        </a:rPr>
                        <a:t>Satisfied</a:t>
                      </a:r>
                    </a:p>
                  </a:txBody>
                  <a:tcPr marL="0" marR="0" marT="0" marB="0" anchor="ctr"/>
                </a:tc>
                <a:tc>
                  <a:txBody>
                    <a:bodyPr/>
                    <a:p>
                      <a:pPr algn="r"/>
                      <a:r>
                        <a:rPr lang="en-US"/>
                        <a:t>16</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89" name="Picture 11" descr="Chart  Description automatically generated"/>
          <p:cNvPicPr>
            <a:picLocks noChangeAspect="1"/>
          </p:cNvPicPr>
          <p:nvPr/>
        </p:nvPicPr>
        <p:blipFill>
          <a:blip xmlns:r="http://schemas.openxmlformats.org/officeDocument/2006/relationships" r:embed="rId1"/>
          <a:stretch>
            <a:fillRect/>
          </a:stretch>
        </p:blipFill>
        <p:spPr>
          <a:xfrm>
            <a:off x="842513" y="3767695"/>
            <a:ext cx="5172973" cy="2845061"/>
          </a:xfrm>
          <a:prstGeom prst="rect"/>
        </p:spPr>
      </p:pic>
      <p:pic>
        <p:nvPicPr>
          <p:cNvPr id="2097190" name="Picture 12" descr="Chart, pie chart  Description automatically generated"/>
          <p:cNvPicPr>
            <a:picLocks noChangeAspect="1"/>
          </p:cNvPicPr>
          <p:nvPr/>
        </p:nvPicPr>
        <p:blipFill>
          <a:blip xmlns:r="http://schemas.openxmlformats.org/officeDocument/2006/relationships" r:embed="rId2"/>
          <a:stretch>
            <a:fillRect/>
          </a:stretch>
        </p:blipFill>
        <p:spPr>
          <a:xfrm>
            <a:off x="6176515" y="3772585"/>
            <a:ext cx="5201727" cy="2835282"/>
          </a:xfrm>
          <a:prstGeom prst="rect"/>
        </p:spPr>
      </p:pic>
      <p:pic>
        <p:nvPicPr>
          <p:cNvPr id="2097191" name="Picture 5" descr="Text  Description automatically generated"/>
          <p:cNvPicPr>
            <a:picLocks noChangeAspect="1"/>
          </p:cNvPicPr>
          <p:nvPr/>
        </p:nvPicPr>
        <p:blipFill>
          <a:blip xmlns:r="http://schemas.openxmlformats.org/officeDocument/2006/relationships" r:embed="rId3"/>
          <a:stretch>
            <a:fillRect/>
          </a:stretch>
        </p:blipFill>
        <p:spPr>
          <a:xfrm>
            <a:off x="2875" y="6290"/>
            <a:ext cx="1000666" cy="505007"/>
          </a:xfrm>
          <a:prstGeom prst="rec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24" name=""/>
        <p:cNvGrpSpPr/>
        <p:nvPr/>
      </p:nvGrpSpPr>
      <p:grpSpPr>
        <a:xfrm>
          <a:off x="0" y="0"/>
          <a:ext cx="0" cy="0"/>
          <a:chOff x="0" y="0"/>
          <a:chExt cx="0" cy="0"/>
        </a:xfrm>
      </p:grpSpPr>
      <p:sp useBgFill="1">
        <p:nvSpPr>
          <p:cNvPr id="1048586"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587" name="Title 1"/>
          <p:cNvSpPr>
            <a:spLocks noGrp="1"/>
          </p:cNvSpPr>
          <p:nvPr>
            <p:ph type="title"/>
          </p:nvPr>
        </p:nvSpPr>
        <p:spPr>
          <a:xfrm>
            <a:off x="838200" y="365125"/>
            <a:ext cx="10515600" cy="1325563"/>
          </a:xfrm>
        </p:spPr>
        <p:txBody>
          <a:bodyPr>
            <a:normAutofit/>
          </a:bodyPr>
          <a:p>
            <a:r>
              <a:rPr b="1" dirty="0" sz="5400" lang="en-US">
                <a:latin typeface="Lucida Sans Unicode"/>
                <a:cs typeface="Lucida Sans Unicode"/>
              </a:rPr>
              <a:t>          INTRODUCTION</a:t>
            </a:r>
            <a:endParaRPr dirty="0" sz="5400" lang="en-US"/>
          </a:p>
        </p:txBody>
      </p:sp>
      <p:sp>
        <p:nvSpPr>
          <p:cNvPr id="1048588"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589" name="Content Placeholder 2"/>
          <p:cNvSpPr>
            <a:spLocks noGrp="1"/>
          </p:cNvSpPr>
          <p:nvPr>
            <p:ph idx="1"/>
          </p:nvPr>
        </p:nvSpPr>
        <p:spPr>
          <a:xfrm>
            <a:off x="838200" y="1929384"/>
            <a:ext cx="10515600" cy="4251960"/>
          </a:xfrm>
        </p:spPr>
        <p:txBody>
          <a:bodyPr anchor="t" bIns="45720" lIns="91440" rIns="91440" rtlCol="0" tIns="45720" vert="horz">
            <a:normAutofit/>
          </a:bodyPr>
          <a:p>
            <a:r>
              <a:rPr dirty="0" lang="en-US">
                <a:cs typeface="Calibri"/>
              </a:rPr>
              <a:t>Sarvodaya  Hospital, Greater Noida West is a 220-bedded tertiary care hospital that brings a multidisciplinary team of doctors and compassionate staff dedicated to providing people with quality medical facilities and optimum care. </a:t>
            </a:r>
          </a:p>
          <a:p>
            <a:r>
              <a:rPr dirty="0" lang="en-US">
                <a:cs typeface="Calibri"/>
              </a:rPr>
              <a:t>The Current Study is a cross sectional descriptive study about assessment of patient satisfaction in out patient department at Sarvodaya </a:t>
            </a:r>
            <a:r>
              <a:rPr dirty="0" lang="en-US" err="1">
                <a:cs typeface="Calibri"/>
              </a:rPr>
              <a:t>hospital,Greater</a:t>
            </a:r>
            <a:r>
              <a:rPr dirty="0" lang="en-US">
                <a:cs typeface="Calibri"/>
              </a:rPr>
              <a:t> Noida </a:t>
            </a:r>
            <a:endParaRPr lang="en-US">
              <a:cs typeface="Calibri"/>
            </a:endParaRPr>
          </a:p>
          <a:p>
            <a:r>
              <a:rPr dirty="0" lang="en-US">
                <a:cs typeface="Calibri"/>
              </a:rPr>
              <a:t>Patient satisfaction is an important and commonly used indicator for measuring the quality of health care</a:t>
            </a:r>
            <a:endParaRPr dirty="0" sz="2200" lang="en-US">
              <a:cs typeface="Calibri" panose="020F0502020204030204"/>
            </a:endParaRPr>
          </a:p>
          <a:p>
            <a:endParaRPr sz="2200" lang="en-US">
              <a:cs typeface="Calibri"/>
            </a:endParaRPr>
          </a:p>
        </p:txBody>
      </p:sp>
      <p:pic>
        <p:nvPicPr>
          <p:cNvPr id="2097152" name="Picture 5" descr="Text  Description automatically generated"/>
          <p:cNvPicPr>
            <a:picLocks noChangeAspect="1"/>
          </p:cNvPicPr>
          <p:nvPr/>
        </p:nvPicPr>
        <p:blipFill>
          <a:blip xmlns:r="http://schemas.openxmlformats.org/officeDocument/2006/relationships" r:embed="rId1"/>
          <a:stretch>
            <a:fillRect/>
          </a:stretch>
        </p:blipFill>
        <p:spPr>
          <a:xfrm>
            <a:off x="2875" y="-51219"/>
            <a:ext cx="1590136" cy="806930"/>
          </a:xfrm>
          <a:prstGeom prst="rec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53" name="Title 1"/>
          <p:cNvSpPr>
            <a:spLocks noGrp="1"/>
          </p:cNvSpPr>
          <p:nvPr>
            <p:ph type="title"/>
          </p:nvPr>
        </p:nvSpPr>
        <p:spPr/>
        <p:txBody>
          <a:bodyPr/>
          <a:p>
            <a:r>
              <a:rPr dirty="0" lang="en-US">
                <a:cs typeface="Calibri Light"/>
              </a:rPr>
              <a:t>RESULTS</a:t>
            </a:r>
            <a:br>
              <a:rPr dirty="0" lang="en-US">
                <a:cs typeface="Calibri Light"/>
              </a:rPr>
            </a:br>
            <a:r>
              <a:rPr dirty="0" lang="en-US">
                <a:cs typeface="Calibri Light"/>
              </a:rPr>
              <a:t>OVERALL SATISFACTION</a:t>
            </a:r>
          </a:p>
        </p:txBody>
      </p:sp>
      <p:pic>
        <p:nvPicPr>
          <p:cNvPr id="2097192" name="Picture 3" descr="Text  Description automatically generated"/>
          <p:cNvPicPr>
            <a:picLocks noChangeAspect="1"/>
          </p:cNvPicPr>
          <p:nvPr/>
        </p:nvPicPr>
        <p:blipFill>
          <a:blip xmlns:r="http://schemas.openxmlformats.org/officeDocument/2006/relationships" r:embed="rId1"/>
          <a:stretch>
            <a:fillRect/>
          </a:stretch>
        </p:blipFill>
        <p:spPr>
          <a:xfrm>
            <a:off x="2875" y="6290"/>
            <a:ext cx="900024" cy="447497"/>
          </a:xfrm>
          <a:prstGeom prst="rect"/>
        </p:spPr>
      </p:pic>
      <p:graphicFrame>
        <p:nvGraphicFramePr>
          <p:cNvPr id="4194323" name="Content Placeholder 9"/>
          <p:cNvGraphicFramePr>
            <a:graphicFrameLocks noGrp="1"/>
          </p:cNvGraphicFramePr>
          <p:nvPr>
            <p:ph idx="1"/>
          </p:nvPr>
        </p:nvGraphicFramePr>
        <p:xfrm>
          <a:off x="838200" y="1825625"/>
          <a:ext cx="3574568" cy="3226682"/>
        </p:xfrm>
        <a:graphic>
          <a:graphicData uri="http://schemas.openxmlformats.org/drawingml/2006/table">
            <a:tbl>
              <a:tblPr firstRow="1" bandRow="1">
                <a:tableStyleId>{5C22544A-7EE6-4342-B048-85BDC9FD1C3A}</a:tableStyleId>
              </a:tblPr>
              <a:tblGrid>
                <a:gridCol w="2004238"/>
                <a:gridCol w="1570330"/>
              </a:tblGrid>
              <a:tr h="503244">
                <a:tc>
                  <a:txBody>
                    <a:bodyPr/>
                    <a:p>
                      <a:r>
                        <a:rPr lang="en-US">
                          <a:effectLst/>
                        </a:rPr>
                        <a:t>Overall Satisfaction</a:t>
                      </a:r>
                    </a:p>
                  </a:txBody>
                  <a:tcPr marL="0" marR="0" marT="0" marB="0" anchor="ctr"/>
                </a:tc>
                <a:tc>
                  <a:txBody>
                    <a:bodyPr/>
                    <a:p>
                      <a:r>
                        <a:rPr lang="en-US">
                          <a:effectLst/>
                        </a:rPr>
                        <a:t> </a:t>
                      </a:r>
                    </a:p>
                  </a:txBody>
                  <a:tcPr marL="0" marR="0" marT="0" marB="0" anchor="ctr"/>
                </a:tc>
              </a:tr>
              <a:tr h="355231">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503244">
                <a:tc>
                  <a:txBody>
                    <a:bodyPr/>
                    <a:p>
                      <a:r>
                        <a:rPr lang="en-US">
                          <a:effectLst/>
                        </a:rPr>
                        <a:t>Extremely Satisfied</a:t>
                      </a:r>
                    </a:p>
                  </a:txBody>
                  <a:tcPr marL="0" marR="0" marT="0" marB="0" anchor="ctr"/>
                </a:tc>
                <a:tc>
                  <a:txBody>
                    <a:bodyPr/>
                    <a:p>
                      <a:pPr algn="r"/>
                      <a:r>
                        <a:rPr lang="en-US"/>
                        <a:t>30</a:t>
                      </a:r>
                    </a:p>
                  </a:txBody>
                  <a:tcPr marL="0" marR="0" marT="0" marB="0" anchor="ctr"/>
                </a:tc>
              </a:tr>
              <a:tr h="503244">
                <a:tc>
                  <a:txBody>
                    <a:bodyPr/>
                    <a:p>
                      <a:r>
                        <a:rPr lang="en-US">
                          <a:effectLst/>
                        </a:rPr>
                        <a:t>Neutral</a:t>
                      </a:r>
                    </a:p>
                  </a:txBody>
                  <a:tcPr marL="0" marR="0" marT="0" marB="0" anchor="ctr"/>
                </a:tc>
                <a:tc>
                  <a:txBody>
                    <a:bodyPr/>
                    <a:p>
                      <a:pPr algn="r"/>
                      <a:r>
                        <a:rPr lang="en-US"/>
                        <a:t>9</a:t>
                      </a:r>
                    </a:p>
                  </a:txBody>
                  <a:tcPr marL="0" marR="0" marT="0" marB="0" anchor="ctr"/>
                </a:tc>
              </a:tr>
              <a:tr h="503244">
                <a:tc>
                  <a:txBody>
                    <a:bodyPr/>
                    <a:p>
                      <a:r>
                        <a:rPr lang="en-US">
                          <a:effectLst/>
                        </a:rPr>
                        <a:t>Satisfied</a:t>
                      </a:r>
                    </a:p>
                  </a:txBody>
                  <a:tcPr marL="0" marR="0" marT="0" marB="0" anchor="ctr"/>
                </a:tc>
                <a:tc>
                  <a:txBody>
                    <a:bodyPr/>
                    <a:p>
                      <a:pPr algn="r"/>
                      <a:r>
                        <a:rPr lang="en-US"/>
                        <a:t>52</a:t>
                      </a:r>
                    </a:p>
                  </a:txBody>
                  <a:tcPr marL="0" marR="0" marT="0" marB="0" anchor="ctr"/>
                </a:tc>
              </a:tr>
              <a:tr h="503244">
                <a:tc>
                  <a:txBody>
                    <a:bodyPr/>
                    <a:p>
                      <a:r>
                        <a:rPr lang="en-US">
                          <a:effectLst/>
                        </a:rPr>
                        <a:t>Unsatisfied</a:t>
                      </a:r>
                    </a:p>
                  </a:txBody>
                  <a:tcPr marL="0" marR="0" marT="0" marB="0" anchor="ctr"/>
                </a:tc>
                <a:tc>
                  <a:txBody>
                    <a:bodyPr/>
                    <a:p>
                      <a:pPr algn="r"/>
                      <a:r>
                        <a:rPr lang="en-US"/>
                        <a:t>29</a:t>
                      </a:r>
                    </a:p>
                  </a:txBody>
                  <a:tcPr marL="0" marR="0" marT="0" marB="0" anchor="ctr"/>
                </a:tc>
              </a:tr>
              <a:tr h="355231">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93" name="Picture 11" descr="Chart, pie chart  Description automatically generated"/>
          <p:cNvPicPr>
            <a:picLocks noChangeAspect="1"/>
          </p:cNvPicPr>
          <p:nvPr/>
        </p:nvPicPr>
        <p:blipFill>
          <a:blip xmlns:r="http://schemas.openxmlformats.org/officeDocument/2006/relationships" r:embed="rId2"/>
          <a:stretch>
            <a:fillRect/>
          </a:stretch>
        </p:blipFill>
        <p:spPr>
          <a:xfrm>
            <a:off x="6090249" y="1825656"/>
            <a:ext cx="5230481" cy="3221067"/>
          </a:xfrm>
          <a:prstGeom prst="rec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3" name=""/>
        <p:cNvGrpSpPr/>
        <p:nvPr/>
      </p:nvGrpSpPr>
      <p:grpSpPr>
        <a:xfrm>
          <a:off x="0" y="0"/>
          <a:ext cx="0" cy="0"/>
          <a:chOff x="0" y="0"/>
          <a:chExt cx="0" cy="0"/>
        </a:xfrm>
      </p:grpSpPr>
      <p:sp useBgFill="1">
        <p:nvSpPr>
          <p:cNvPr id="1048654"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5" name="Title 1"/>
          <p:cNvSpPr>
            <a:spLocks noGrp="1"/>
          </p:cNvSpPr>
          <p:nvPr>
            <p:ph type="title"/>
          </p:nvPr>
        </p:nvSpPr>
        <p:spPr>
          <a:xfrm>
            <a:off x="838200" y="365125"/>
            <a:ext cx="10515600" cy="1325563"/>
          </a:xfrm>
        </p:spPr>
        <p:txBody>
          <a:bodyPr>
            <a:normAutofit/>
          </a:bodyPr>
          <a:p>
            <a:r>
              <a:rPr b="1" sz="5400" lang="en-US">
                <a:latin typeface="Lucida Sans Unicode"/>
                <a:cs typeface="Lucida Sans Unicode"/>
              </a:rPr>
              <a:t>DISCUSSION</a:t>
            </a:r>
            <a:endParaRPr sz="5400" lang="en-US"/>
          </a:p>
        </p:txBody>
      </p:sp>
      <p:sp>
        <p:nvSpPr>
          <p:cNvPr id="1048656"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7" name="Content Placeholder 2"/>
          <p:cNvSpPr>
            <a:spLocks noGrp="1"/>
          </p:cNvSpPr>
          <p:nvPr>
            <p:ph idx="1"/>
          </p:nvPr>
        </p:nvSpPr>
        <p:spPr>
          <a:xfrm>
            <a:off x="838200" y="1929384"/>
            <a:ext cx="10515600" cy="4251960"/>
          </a:xfrm>
        </p:spPr>
        <p:txBody>
          <a:bodyPr bIns="45720" lIns="91440" rIns="91440" rtlCol="0" tIns="45720" vert="horz">
            <a:normAutofit/>
          </a:bodyPr>
          <a:p>
            <a:r>
              <a:rPr sz="2200" lang="en-US">
                <a:cs typeface="Calibri"/>
              </a:rPr>
              <a:t>Patient satisfaction surveys are essential in obtaining a comprehensive understanding of the patients need and their opinion of the service. In a survey conducted by, Amin Khan Mandokhali in 2007,Thailand the level of satisfaction among 225 OPD patients was 86.67 %.Physician and nurses were perceived as good by 82.67% and 82.22 %.Access to the services was perceived as poor by 35.11%.Satisfaction level was influenced by physical facilities , physician and nurse service , registration , radiology and pharmacy service. The study indicated the areas for improvement from the respondents points of perspective </a:t>
            </a:r>
          </a:p>
          <a:p>
            <a:r>
              <a:rPr sz="2200" lang="en-US">
                <a:cs typeface="Calibri"/>
              </a:rPr>
              <a:t> Low patient satisfaction level can lead to poor compliance with treatment and end up in poor health outcome.</a:t>
            </a:r>
            <a:endParaRPr sz="2200" lang="en-US"/>
          </a:p>
          <a:p>
            <a:endParaRPr sz="2200" lang="en-US">
              <a:cs typeface="Calibri"/>
            </a:endParaRPr>
          </a:p>
        </p:txBody>
      </p:sp>
      <p:pic>
        <p:nvPicPr>
          <p:cNvPr id="2097194" name="Picture 3" descr="Text  Description automatically generated"/>
          <p:cNvPicPr>
            <a:picLocks noChangeAspect="1"/>
          </p:cNvPicPr>
          <p:nvPr/>
        </p:nvPicPr>
        <p:blipFill>
          <a:blip xmlns:r="http://schemas.openxmlformats.org/officeDocument/2006/relationships" r:embed="rId1"/>
          <a:stretch>
            <a:fillRect/>
          </a:stretch>
        </p:blipFill>
        <p:spPr>
          <a:xfrm>
            <a:off x="2875" y="6290"/>
            <a:ext cx="1072552" cy="548139"/>
          </a:xfrm>
          <a:prstGeom prst="rec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4" name=""/>
        <p:cNvGrpSpPr/>
        <p:nvPr/>
      </p:nvGrpSpPr>
      <p:grpSpPr>
        <a:xfrm>
          <a:off x="0" y="0"/>
          <a:ext cx="0" cy="0"/>
          <a:chOff x="0" y="0"/>
          <a:chExt cx="0" cy="0"/>
        </a:xfrm>
      </p:grpSpPr>
      <p:sp useBgFill="1">
        <p:nvSpPr>
          <p:cNvPr id="1048658" name="Rectangle 9"/>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9" name="Title 1"/>
          <p:cNvSpPr>
            <a:spLocks noGrp="1"/>
          </p:cNvSpPr>
          <p:nvPr>
            <p:ph type="title"/>
          </p:nvPr>
        </p:nvSpPr>
        <p:spPr>
          <a:xfrm>
            <a:off x="838200" y="365125"/>
            <a:ext cx="10515600" cy="1325563"/>
          </a:xfrm>
        </p:spPr>
        <p:txBody>
          <a:bodyPr>
            <a:normAutofit/>
          </a:bodyPr>
          <a:p>
            <a:r>
              <a:rPr sz="5400" lang="en-US">
                <a:cs typeface="Calibri Light"/>
              </a:rPr>
              <a:t>CONCLUSION</a:t>
            </a:r>
            <a:endParaRPr sz="5400" lang="en-US"/>
          </a:p>
        </p:txBody>
      </p:sp>
      <p:sp>
        <p:nvSpPr>
          <p:cNvPr id="1048660"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61" name="Content Placeholder 2"/>
          <p:cNvSpPr>
            <a:spLocks noGrp="1"/>
          </p:cNvSpPr>
          <p:nvPr>
            <p:ph idx="1"/>
          </p:nvPr>
        </p:nvSpPr>
        <p:spPr>
          <a:xfrm>
            <a:off x="838200" y="1929384"/>
            <a:ext cx="10515600" cy="4251960"/>
          </a:xfrm>
        </p:spPr>
        <p:txBody>
          <a:bodyPr anchor="t" bIns="45720" lIns="91440" rIns="91440" rtlCol="0" tIns="45720" vert="horz">
            <a:normAutofit/>
          </a:bodyPr>
          <a:p>
            <a:r>
              <a:rPr dirty="0" sz="2200" lang="en-US">
                <a:cs typeface="Calibri" panose="020F0502020204030204"/>
              </a:rPr>
              <a:t>Patient receiving each hospital service are responsible for conveying the good image of the hospital therefore , securing high satisfaction of patient attending the hospital is equally important for hospital management team</a:t>
            </a:r>
          </a:p>
          <a:p>
            <a:r>
              <a:rPr dirty="0" sz="2200" lang="en-US">
                <a:cs typeface="Calibri" panose="020F0502020204030204"/>
              </a:rPr>
              <a:t>In this study , Out of 120 In the first stage of </a:t>
            </a:r>
            <a:r>
              <a:rPr dirty="0" sz="2200" lang="en-US" err="1">
                <a:cs typeface="Calibri" panose="020F0502020204030204"/>
              </a:rPr>
              <a:t>checkin</a:t>
            </a:r>
            <a:r>
              <a:rPr dirty="0" sz="2200" lang="en-US">
                <a:cs typeface="Calibri" panose="020F0502020204030204"/>
              </a:rPr>
              <a:t> registration ,59 patients were extremely satisfied with registration services. Second stage of Pre check up process(</a:t>
            </a:r>
            <a:r>
              <a:rPr dirty="0" sz="2200" lang="en-US" err="1">
                <a:cs typeface="Calibri" panose="020F0502020204030204"/>
              </a:rPr>
              <a:t>ie</a:t>
            </a:r>
            <a:r>
              <a:rPr dirty="0" sz="2200" lang="en-US">
                <a:cs typeface="Calibri" panose="020F0502020204030204"/>
              </a:rPr>
              <a:t> Initial assessment room)  101 patients were extremely satisfied with nurses. Third stage is consultation with doctor, 38 patients were extremely satisfied with physician. It is less because doctors are not available on given </a:t>
            </a:r>
            <a:r>
              <a:rPr dirty="0" sz="2200" lang="en-US" err="1">
                <a:cs typeface="Calibri" panose="020F0502020204030204"/>
              </a:rPr>
              <a:t>time.By</a:t>
            </a:r>
            <a:r>
              <a:rPr dirty="0" sz="2200" lang="en-US">
                <a:cs typeface="Calibri" panose="020F0502020204030204"/>
              </a:rPr>
              <a:t> radiology department ,102 patients were extremely </a:t>
            </a:r>
            <a:r>
              <a:rPr dirty="0" sz="2200" lang="en-US" err="1">
                <a:cs typeface="Calibri" panose="020F0502020204030204"/>
              </a:rPr>
              <a:t>satisfied,In</a:t>
            </a:r>
            <a:r>
              <a:rPr dirty="0" sz="2200" lang="en-US">
                <a:cs typeface="Calibri" panose="020F0502020204030204"/>
              </a:rPr>
              <a:t> Pharmacy Services 25 % were extremely satisfied ,It is also less because of the non availability of adequate no of medicines, In housekeeping services,114 patients were extremely satisfied with the cleanliness of the hospital.</a:t>
            </a:r>
            <a:endParaRPr dirty="0" sz="2200" lang="en-US"/>
          </a:p>
          <a:p>
            <a:endParaRPr sz="2200" lang="en-US">
              <a:cs typeface="Calibri"/>
            </a:endParaRPr>
          </a:p>
        </p:txBody>
      </p:sp>
      <p:pic>
        <p:nvPicPr>
          <p:cNvPr id="2097195" name="Picture 4" descr="Text  Description automatically generated"/>
          <p:cNvPicPr>
            <a:picLocks noChangeAspect="1"/>
          </p:cNvPicPr>
          <p:nvPr/>
        </p:nvPicPr>
        <p:blipFill>
          <a:blip xmlns:r="http://schemas.openxmlformats.org/officeDocument/2006/relationships" r:embed="rId1"/>
          <a:stretch>
            <a:fillRect/>
          </a:stretch>
        </p:blipFill>
        <p:spPr>
          <a:xfrm>
            <a:off x="2875" y="6290"/>
            <a:ext cx="1130062" cy="576894"/>
          </a:xfrm>
          <a:prstGeom prst="rec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5" name=""/>
        <p:cNvGrpSpPr/>
        <p:nvPr/>
      </p:nvGrpSpPr>
      <p:grpSpPr>
        <a:xfrm>
          <a:off x="0" y="0"/>
          <a:ext cx="0" cy="0"/>
          <a:chOff x="0" y="0"/>
          <a:chExt cx="0" cy="0"/>
        </a:xfrm>
      </p:grpSpPr>
      <p:sp useBgFill="1">
        <p:nvSpPr>
          <p:cNvPr id="1048662"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63" name="Title 1"/>
          <p:cNvSpPr>
            <a:spLocks noGrp="1"/>
          </p:cNvSpPr>
          <p:nvPr>
            <p:ph type="title"/>
          </p:nvPr>
        </p:nvSpPr>
        <p:spPr>
          <a:xfrm>
            <a:off x="841248" y="548640"/>
            <a:ext cx="3600860" cy="5431536"/>
          </a:xfrm>
        </p:spPr>
        <p:txBody>
          <a:bodyPr>
            <a:normAutofit/>
          </a:bodyPr>
          <a:p>
            <a:r>
              <a:rPr b="1" sz="3800" lang="en-US">
                <a:latin typeface="Lucida Sans Unicode"/>
                <a:cs typeface="Lucida Sans Unicode"/>
              </a:rPr>
              <a:t>CONCLUSION</a:t>
            </a:r>
            <a:endParaRPr sz="3800" lang="en-US"/>
          </a:p>
        </p:txBody>
      </p:sp>
      <p:sp>
        <p:nvSpPr>
          <p:cNvPr id="1048664" name="sketch line"/>
          <p:cNvSpPr>
            <a:spLocks noChangeAspect="1" noMove="1" noResize="1" noRot="1" noGrp="1" noAdjustHandles="1" noEditPoints="1" noChangeArrowheads="1" noChangeShapeType="1" noTextEdit="1"/>
          </p:cNvSpPr>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65" name="Content Placeholder 2"/>
          <p:cNvSpPr>
            <a:spLocks noGrp="1"/>
          </p:cNvSpPr>
          <p:nvPr>
            <p:ph idx="1"/>
          </p:nvPr>
        </p:nvSpPr>
        <p:spPr>
          <a:xfrm>
            <a:off x="5083286" y="350808"/>
            <a:ext cx="6267467" cy="5632819"/>
          </a:xfrm>
        </p:spPr>
        <p:txBody>
          <a:bodyPr anchor="ctr" bIns="45720" lIns="91440" rIns="91440" rtlCol="0" tIns="45720" vert="horz">
            <a:normAutofit/>
          </a:bodyPr>
          <a:p>
            <a:pPr indent="0" marL="0">
              <a:buNone/>
            </a:pPr>
            <a:r>
              <a:rPr dirty="0" sz="2000" lang="en-US">
                <a:latin typeface="Lucida Sans Unicode"/>
                <a:cs typeface="Lucida Sans Unicode"/>
              </a:rPr>
              <a:t>The report concludes that  patient satisfaction is good in out patient department Almost 68% patients are satisfied with </a:t>
            </a:r>
            <a:r>
              <a:rPr dirty="0" sz="2000" lang="en-US" err="1">
                <a:latin typeface="Lucida Sans Unicode"/>
                <a:cs typeface="Lucida Sans Unicode"/>
              </a:rPr>
              <a:t>with</a:t>
            </a:r>
            <a:r>
              <a:rPr dirty="0" sz="2000" lang="en-US">
                <a:latin typeface="Lucida Sans Unicode"/>
                <a:cs typeface="Lucida Sans Unicode"/>
              </a:rPr>
              <a:t> OPD services and talking to other 32 % about their negative response I get to know that there is need to  work on few things like :</a:t>
            </a:r>
            <a:endParaRPr dirty="0" sz="2000" lang="en-US">
              <a:latin typeface="Calibri" panose="020F0502020204030204"/>
              <a:cs typeface="Calibri"/>
            </a:endParaRPr>
          </a:p>
          <a:p>
            <a:pPr indent="0" marL="0">
              <a:buNone/>
            </a:pPr>
            <a:r>
              <a:rPr b="1" dirty="0" sz="2000" lang="en-US">
                <a:latin typeface="Lucida Sans Unicode"/>
                <a:cs typeface="Lucida Sans Unicode"/>
              </a:rPr>
              <a:t>RECOMMENDATION</a:t>
            </a:r>
            <a:endParaRPr dirty="0" sz="2000" lang="en-US">
              <a:cs typeface="Calibri"/>
            </a:endParaRPr>
          </a:p>
          <a:p>
            <a:r>
              <a:rPr dirty="0" sz="2000" lang="en-US">
                <a:cs typeface="Calibri"/>
              </a:rPr>
              <a:t>Non availability of the consultants should be informed prior</a:t>
            </a:r>
            <a:endParaRPr dirty="0" sz="2000" lang="en-US"/>
          </a:p>
          <a:p>
            <a:r>
              <a:rPr dirty="0" sz="2000" lang="en-US">
                <a:cs typeface="Calibri"/>
              </a:rPr>
              <a:t>It is highly needed that adequate amount of drug should be available in pharmacy</a:t>
            </a:r>
            <a:endParaRPr dirty="0" sz="2000" lang="en-US"/>
          </a:p>
          <a:p>
            <a:r>
              <a:rPr dirty="0" sz="2000" lang="en-US">
                <a:cs typeface="Calibri"/>
              </a:rPr>
              <a:t>Method of getting daily feedback from the patients such as creating feedback box should be enhanced</a:t>
            </a:r>
            <a:endParaRPr dirty="0" sz="2000" lang="en-US"/>
          </a:p>
          <a:p>
            <a:r>
              <a:rPr dirty="0" sz="2000" lang="en-US">
                <a:cs typeface="Calibri"/>
              </a:rPr>
              <a:t>Feedback TAT should be maintained and monitored regularly as it plays important role for conversions and revenue generation</a:t>
            </a:r>
            <a:endParaRPr dirty="0" sz="2000" lang="en-US"/>
          </a:p>
          <a:p>
            <a:endParaRPr sz="2000" lang="en-US">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66" name="Title 1"/>
          <p:cNvSpPr>
            <a:spLocks noGrp="1"/>
          </p:cNvSpPr>
          <p:nvPr>
            <p:ph type="title"/>
          </p:nvPr>
        </p:nvSpPr>
        <p:spPr/>
        <p:txBody>
          <a:bodyPr/>
          <a:p>
            <a:r>
              <a:rPr b="1" dirty="0" sz="4100" lang="en-US">
                <a:solidFill>
                  <a:srgbClr val="464646"/>
                </a:solidFill>
                <a:latin typeface="Lucida Sans Unicode"/>
                <a:cs typeface="Lucida Sans Unicode"/>
              </a:rPr>
              <a:t>REFERENCES</a:t>
            </a:r>
            <a:endParaRPr dirty="0" lang="en-US"/>
          </a:p>
        </p:txBody>
      </p:sp>
      <p:sp>
        <p:nvSpPr>
          <p:cNvPr id="1048667" name="Content Placeholder 2"/>
          <p:cNvSpPr>
            <a:spLocks noGrp="1"/>
          </p:cNvSpPr>
          <p:nvPr>
            <p:ph idx="1"/>
          </p:nvPr>
        </p:nvSpPr>
        <p:spPr/>
        <p:txBody>
          <a:bodyPr anchor="t" bIns="45720" lIns="91440" rIns="91440" rtlCol="0" tIns="45720" vert="horz">
            <a:normAutofit/>
          </a:bodyPr>
          <a:p>
            <a:pPr indent="0" marL="0">
              <a:buNone/>
            </a:pPr>
            <a:r>
              <a:rPr dirty="0" sz="2000" lang="en-US">
                <a:latin typeface="Lucida Sans Unicode"/>
                <a:cs typeface="Lucida Sans Unicode"/>
              </a:rPr>
              <a:t> </a:t>
            </a:r>
            <a:r>
              <a:rPr dirty="0" sz="2400" lang="en-US">
                <a:cs typeface="Calibri"/>
                <a:hlinkClick r:id="rId1"/>
              </a:rPr>
              <a:t>HTTP://WWW.NARAYANAHEALTH.ORG</a:t>
            </a:r>
            <a:r>
              <a:rPr dirty="0" sz="2400" lang="en-US">
                <a:cs typeface="Calibri"/>
              </a:rPr>
              <a:t> </a:t>
            </a:r>
            <a:endParaRPr lang="en-US">
              <a:cs typeface="Calibri" panose="020F0502020204030204"/>
            </a:endParaRPr>
          </a:p>
          <a:p>
            <a:pPr indent="0" marL="0">
              <a:buNone/>
            </a:pPr>
            <a:r>
              <a:rPr dirty="0" sz="2400" lang="en-US">
                <a:cs typeface="Calibri"/>
              </a:rPr>
              <a:t> Hekkert K.D., Cihangir S., </a:t>
            </a:r>
            <a:r>
              <a:rPr dirty="0" sz="2400" lang="en-US" err="1">
                <a:cs typeface="Calibri"/>
              </a:rPr>
              <a:t>Kleefstra</a:t>
            </a:r>
            <a:r>
              <a:rPr dirty="0" sz="2400" lang="en-US">
                <a:cs typeface="Calibri"/>
              </a:rPr>
              <a:t> S.M., Van den Berg B., Kool R.B. (2009), Patient satisfaction revisited: a multilevel approach. Social Science &amp; Medicine; 69:68-75. </a:t>
            </a:r>
            <a:endParaRPr dirty="0" lang="en-US">
              <a:cs typeface="Calibri" panose="020F0502020204030204"/>
            </a:endParaRPr>
          </a:p>
          <a:p>
            <a:pPr indent="0" marL="0">
              <a:buNone/>
            </a:pPr>
            <a:r>
              <a:rPr dirty="0" sz="2400" lang="en-US">
                <a:latin typeface="Calibri"/>
                <a:cs typeface="Calibri"/>
              </a:rPr>
              <a:t>J</a:t>
            </a:r>
            <a:r>
              <a:rPr dirty="0" sz="2400" lang="en-US">
                <a:cs typeface="Calibri"/>
              </a:rPr>
              <a:t> </a:t>
            </a:r>
            <a:r>
              <a:rPr dirty="0" sz="2400" lang="en-US" err="1">
                <a:cs typeface="Calibri"/>
              </a:rPr>
              <a:t>Cutan</a:t>
            </a:r>
            <a:r>
              <a:rPr dirty="0" sz="2400" lang="en-US">
                <a:cs typeface="Calibri"/>
              </a:rPr>
              <a:t> </a:t>
            </a:r>
            <a:r>
              <a:rPr dirty="0" sz="2400" lang="en-US" err="1">
                <a:cs typeface="Calibri"/>
              </a:rPr>
              <a:t>Aesthet</a:t>
            </a:r>
            <a:r>
              <a:rPr dirty="0" sz="2400" lang="en-US">
                <a:cs typeface="Calibri"/>
              </a:rPr>
              <a:t> Surg. 2010 Sep-Dec 3(3) 151-155 Bhanu Prakash </a:t>
            </a:r>
            <a:r>
              <a:rPr dirty="0" sz="2400" lang="en-US">
                <a:ea typeface="+mn-lt"/>
                <a:cs typeface="+mn-lt"/>
              </a:rPr>
              <a:t>·</a:t>
            </a:r>
            <a:r>
              <a:rPr dirty="0" sz="2400" lang="en-US">
                <a:cs typeface="Calibri"/>
              </a:rPr>
              <a:t> </a:t>
            </a:r>
            <a:endParaRPr lang="en-US">
              <a:cs typeface="Calibri" panose="020F0502020204030204"/>
            </a:endParaRPr>
          </a:p>
          <a:p>
            <a:pPr indent="0" marL="0">
              <a:buNone/>
            </a:pPr>
            <a:r>
              <a:rPr dirty="0" sz="2400" lang="en-US" err="1">
                <a:latin typeface="Calibri"/>
                <a:cs typeface="Calibri"/>
              </a:rPr>
              <a:t>Nettleman</a:t>
            </a:r>
            <a:r>
              <a:rPr dirty="0" sz="2400" lang="en-US">
                <a:cs typeface="Calibri"/>
              </a:rPr>
              <a:t> MD Clinical Performance and Quality Health Care [01 Jan 1998, 6(1):33-37] </a:t>
            </a:r>
            <a:endParaRPr dirty="0" lang="en-US">
              <a:cs typeface="Calibri" panose="020F0502020204030204"/>
            </a:endParaRPr>
          </a:p>
          <a:p>
            <a:pPr indent="0" marL="0">
              <a:buNone/>
            </a:pPr>
            <a:r>
              <a:rPr dirty="0" sz="2400" lang="en-US">
                <a:cs typeface="Calibri"/>
              </a:rPr>
              <a:t> Redmond GM , Sorrell JM Outcomes Management for Nursing Practice [01 Apr 1999, 3(2):67-72] </a:t>
            </a:r>
            <a:endParaRPr dirty="0" lang="en-US">
              <a:cs typeface="Calibri"/>
            </a:endParaRPr>
          </a:p>
          <a:p>
            <a:pPr indent="0" marL="0">
              <a:buNone/>
            </a:pPr>
            <a:r>
              <a:rPr dirty="0" sz="2400" lang="en-US">
                <a:cs typeface="Calibri"/>
              </a:rPr>
              <a:t> Bell R , </a:t>
            </a:r>
            <a:r>
              <a:rPr sz="2400" lang="en-US" err="1">
                <a:cs typeface="Calibri"/>
              </a:rPr>
              <a:t>Krivich</a:t>
            </a:r>
            <a:r>
              <a:rPr dirty="0" sz="2400" lang="en-US">
                <a:cs typeface="Calibri"/>
              </a:rPr>
              <a:t> MJ , Boyd MS Marketing Health Services [01 Jan 1997, 17(2):22-29] </a:t>
            </a:r>
            <a:endParaRPr lang="en-US">
              <a:cs typeface="Calibri" panose="020F0502020204030204"/>
            </a:endParaRPr>
          </a:p>
          <a:p>
            <a:pPr indent="0" marL="0">
              <a:buNone/>
            </a:pPr>
            <a:r>
              <a:rPr dirty="0" sz="2400" lang="en-US">
                <a:cs typeface="Calibri"/>
              </a:rPr>
              <a:t> Rashid Al-Abri Rashid Al-Abri* and Amine Al-Balushi </a:t>
            </a:r>
            <a:endParaRPr lang="en-US">
              <a:cs typeface="Calibri" panose="020F0502020204030204"/>
            </a:endParaRPr>
          </a:p>
          <a:p>
            <a:pPr indent="0" marL="0">
              <a:buNone/>
            </a:pPr>
            <a:endParaRPr dirty="0" lang="en-US">
              <a:cs typeface="Calibri"/>
            </a:endParaRPr>
          </a:p>
        </p:txBody>
      </p:sp>
      <p:pic>
        <p:nvPicPr>
          <p:cNvPr id="2097196" name="Picture 4" descr="Text  Description automatically generated"/>
          <p:cNvPicPr>
            <a:picLocks noChangeAspect="1"/>
          </p:cNvPicPr>
          <p:nvPr/>
        </p:nvPicPr>
        <p:blipFill>
          <a:blip xmlns:r="http://schemas.openxmlformats.org/officeDocument/2006/relationships" r:embed="rId2"/>
          <a:stretch>
            <a:fillRect/>
          </a:stretch>
        </p:blipFill>
        <p:spPr>
          <a:xfrm>
            <a:off x="2875" y="6290"/>
            <a:ext cx="1130062" cy="576894"/>
          </a:xfrm>
          <a:prstGeom prst="rec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7" name=""/>
        <p:cNvGrpSpPr/>
        <p:nvPr/>
      </p:nvGrpSpPr>
      <p:grpSpPr>
        <a:xfrm>
          <a:off x="0" y="0"/>
          <a:ext cx="0" cy="0"/>
          <a:chOff x="0" y="0"/>
          <a:chExt cx="0" cy="0"/>
        </a:xfrm>
      </p:grpSpPr>
      <p:sp useBgFill="1">
        <p:nvSpPr>
          <p:cNvPr id="1048668"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69"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70" name="Content Placeholder 2"/>
          <p:cNvSpPr>
            <a:spLocks noGrp="1"/>
          </p:cNvSpPr>
          <p:nvPr>
            <p:ph idx="1"/>
          </p:nvPr>
        </p:nvSpPr>
        <p:spPr>
          <a:xfrm>
            <a:off x="838200" y="1929384"/>
            <a:ext cx="10515600" cy="4251960"/>
          </a:xfrm>
        </p:spPr>
        <p:txBody>
          <a:bodyPr anchor="t" bIns="45720" lIns="91440" rIns="91440" rtlCol="0" tIns="45720" vert="horz">
            <a:normAutofit/>
          </a:bodyPr>
          <a:p>
            <a:pPr>
              <a:buNone/>
            </a:pPr>
            <a:r>
              <a:rPr dirty="0" sz="6600" lang="en-US">
                <a:cs typeface="Calibri"/>
              </a:rPr>
              <a:t>THANK YOU !</a:t>
            </a:r>
          </a:p>
          <a:p>
            <a:pPr>
              <a:buNone/>
            </a:pPr>
            <a:r>
              <a:rPr dirty="0" sz="6600" lang="en-US">
                <a:cs typeface="Calibri"/>
              </a:rPr>
              <a:t>ANY QUESTIONS?</a:t>
            </a:r>
          </a:p>
        </p:txBody>
      </p:sp>
      <p:pic>
        <p:nvPicPr>
          <p:cNvPr id="2097197" name="Picture 4" descr="Text  Description automatically generated"/>
          <p:cNvPicPr>
            <a:picLocks noChangeAspect="1"/>
          </p:cNvPicPr>
          <p:nvPr/>
        </p:nvPicPr>
        <p:blipFill>
          <a:blip xmlns:r="http://schemas.openxmlformats.org/officeDocument/2006/relationships" r:embed="rId1"/>
          <a:stretch>
            <a:fillRect/>
          </a:stretch>
        </p:blipFill>
        <p:spPr>
          <a:xfrm>
            <a:off x="2875" y="6290"/>
            <a:ext cx="1130062" cy="576894"/>
          </a:xfrm>
          <a:prstGeom prst="rec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1" name=""/>
        <p:cNvGrpSpPr/>
        <p:nvPr/>
      </p:nvGrpSpPr>
      <p:grpSpPr>
        <a:xfrm>
          <a:off x="0" y="0"/>
          <a:ext cx="0" cy="0"/>
          <a:chOff x="0" y="0"/>
          <a:chExt cx="0" cy="0"/>
        </a:xfrm>
      </p:grpSpPr>
      <p:sp useBgFill="1">
        <p:nvSpPr>
          <p:cNvPr id="1048590"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591" name="Title 1"/>
          <p:cNvSpPr>
            <a:spLocks noGrp="1"/>
          </p:cNvSpPr>
          <p:nvPr>
            <p:ph type="title"/>
          </p:nvPr>
        </p:nvSpPr>
        <p:spPr>
          <a:xfrm>
            <a:off x="838200" y="365125"/>
            <a:ext cx="10515600" cy="1325563"/>
          </a:xfrm>
        </p:spPr>
        <p:txBody>
          <a:bodyPr>
            <a:normAutofit fontScale="95238"/>
          </a:bodyPr>
          <a:p>
            <a:r>
              <a:rPr b="1" dirty="0" sz="4200" lang="en-US">
                <a:latin typeface="Lucida Sans Unicode"/>
                <a:cs typeface="Lucida Sans Unicode"/>
              </a:rPr>
              <a:t>               INTRODUCTION</a:t>
            </a:r>
            <a:br>
              <a:rPr b="1" dirty="0" sz="4200" lang="en-US">
                <a:latin typeface="Lucida Sans Unicode"/>
                <a:cs typeface="Lucida Sans Unicode"/>
              </a:rPr>
            </a:br>
            <a:endParaRPr b="1" sz="4200" lang="en-US">
              <a:latin typeface="Lucida Sans Unicode"/>
              <a:cs typeface="Lucida Sans Unicode"/>
            </a:endParaRPr>
          </a:p>
        </p:txBody>
      </p:sp>
      <p:sp>
        <p:nvSpPr>
          <p:cNvPr id="1048592"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593" name="Content Placeholder 2"/>
          <p:cNvSpPr>
            <a:spLocks noGrp="1"/>
          </p:cNvSpPr>
          <p:nvPr>
            <p:ph idx="1"/>
          </p:nvPr>
        </p:nvSpPr>
        <p:spPr>
          <a:xfrm>
            <a:off x="838200" y="1929384"/>
            <a:ext cx="10515600" cy="4251960"/>
          </a:xfrm>
        </p:spPr>
        <p:txBody>
          <a:bodyPr anchor="t" bIns="45720" lIns="91440" rIns="91440" rtlCol="0" tIns="45720" vert="horz">
            <a:normAutofit/>
          </a:bodyPr>
          <a:p>
            <a:pPr indent="0" marL="0">
              <a:buNone/>
            </a:pPr>
            <a:r>
              <a:rPr b="1" dirty="0" lang="en-US">
                <a:cs typeface="Calibri" panose="020F0502020204030204"/>
              </a:rPr>
              <a:t>Components of Patient Satisfaction</a:t>
            </a:r>
            <a:endParaRPr b="1" lang="en-US">
              <a:cs typeface="Calibri"/>
            </a:endParaRPr>
          </a:p>
          <a:p>
            <a:pPr indent="0" marL="0">
              <a:buNone/>
            </a:pPr>
            <a:endParaRPr b="1" dirty="0" lang="en-US">
              <a:cs typeface="Calibri" panose="020F0502020204030204"/>
            </a:endParaRPr>
          </a:p>
          <a:p>
            <a:r>
              <a:rPr dirty="0" lang="en-US">
                <a:cs typeface="Calibri" panose="020F0502020204030204"/>
              </a:rPr>
              <a:t>Satisfaction in terms of convenience</a:t>
            </a:r>
            <a:endParaRPr lang="en-US">
              <a:cs typeface="Calibri" panose="020F0502020204030204"/>
            </a:endParaRPr>
          </a:p>
          <a:p>
            <a:r>
              <a:rPr dirty="0" lang="en-US">
                <a:cs typeface="Calibri" panose="020F0502020204030204"/>
              </a:rPr>
              <a:t>Satisfaction in terms of courtesy</a:t>
            </a:r>
            <a:endParaRPr lang="en-US">
              <a:cs typeface="Calibri" panose="020F0502020204030204"/>
            </a:endParaRPr>
          </a:p>
          <a:p>
            <a:r>
              <a:rPr dirty="0" lang="en-US">
                <a:cs typeface="Calibri" panose="020F0502020204030204"/>
              </a:rPr>
              <a:t>Satisfaction in terms of quality of care</a:t>
            </a:r>
            <a:endParaRPr dirty="0" lang="en-US"/>
          </a:p>
          <a:p>
            <a:endParaRPr dirty="0" lang="en-US">
              <a:cs typeface="Calibri"/>
            </a:endParaRPr>
          </a:p>
        </p:txBody>
      </p:sp>
      <p:pic>
        <p:nvPicPr>
          <p:cNvPr id="2097153" name="Picture 5" descr="Text  Description automatically generated"/>
          <p:cNvPicPr>
            <a:picLocks noChangeAspect="1"/>
          </p:cNvPicPr>
          <p:nvPr/>
        </p:nvPicPr>
        <p:blipFill>
          <a:blip xmlns:r="http://schemas.openxmlformats.org/officeDocument/2006/relationships" r:embed="rId1"/>
          <a:stretch>
            <a:fillRect/>
          </a:stretch>
        </p:blipFill>
        <p:spPr>
          <a:xfrm>
            <a:off x="2875" y="-51219"/>
            <a:ext cx="1460740" cy="735044"/>
          </a:xfrm>
          <a:prstGeom prst="rec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597" name="Title 1"/>
          <p:cNvSpPr>
            <a:spLocks noGrp="1"/>
          </p:cNvSpPr>
          <p:nvPr>
            <p:ph type="title"/>
          </p:nvPr>
        </p:nvSpPr>
        <p:spPr/>
        <p:txBody>
          <a:bodyPr/>
          <a:p>
            <a:r>
              <a:rPr b="1" dirty="0" sz="4100" lang="en-US">
                <a:solidFill>
                  <a:srgbClr val="464646"/>
                </a:solidFill>
                <a:latin typeface="Lucida Sans Unicode"/>
                <a:cs typeface="Lucida Sans Unicode"/>
              </a:rPr>
              <a:t>OBJECTIVE</a:t>
            </a:r>
            <a:endParaRPr dirty="0" lang="en-US"/>
          </a:p>
        </p:txBody>
      </p:sp>
      <p:sp>
        <p:nvSpPr>
          <p:cNvPr id="1048598" name="Content Placeholder 2"/>
          <p:cNvSpPr>
            <a:spLocks noGrp="1"/>
          </p:cNvSpPr>
          <p:nvPr>
            <p:ph idx="1"/>
          </p:nvPr>
        </p:nvSpPr>
        <p:spPr/>
        <p:txBody>
          <a:bodyPr anchor="t" bIns="45720" lIns="91440" rIns="91440" rtlCol="0" tIns="45720" vert="horz">
            <a:normAutofit/>
          </a:bodyPr>
          <a:p>
            <a:r>
              <a:rPr dirty="0" lang="en-US">
                <a:cs typeface="Calibri"/>
              </a:rPr>
              <a:t>The main objective of the study was to assess the level of satisfaction of the patients </a:t>
            </a:r>
          </a:p>
          <a:p>
            <a:r>
              <a:rPr dirty="0" lang="en-US">
                <a:cs typeface="Calibri"/>
              </a:rPr>
              <a:t>To  identify areas that cause low satisfaction levels and providing suggestion for a better patient experience</a:t>
            </a:r>
          </a:p>
          <a:p>
            <a:endParaRPr dirty="0" lang="en-US"/>
          </a:p>
          <a:p>
            <a:endParaRPr dirty="0" lang="en-US">
              <a:cs typeface="Calibri"/>
            </a:endParaRPr>
          </a:p>
        </p:txBody>
      </p:sp>
      <p:pic>
        <p:nvPicPr>
          <p:cNvPr id="2097155" name="Picture 5" descr="Text  Description automatically generated"/>
          <p:cNvPicPr>
            <a:picLocks noChangeAspect="1"/>
          </p:cNvPicPr>
          <p:nvPr/>
        </p:nvPicPr>
        <p:blipFill>
          <a:blip xmlns:r="http://schemas.openxmlformats.org/officeDocument/2006/relationships" r:embed="rId1"/>
          <a:stretch>
            <a:fillRect/>
          </a:stretch>
        </p:blipFill>
        <p:spPr>
          <a:xfrm>
            <a:off x="2875" y="-51219"/>
            <a:ext cx="1460740" cy="735044"/>
          </a:xfrm>
          <a:prstGeom prst="rec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6" name=""/>
        <p:cNvGrpSpPr/>
        <p:nvPr/>
      </p:nvGrpSpPr>
      <p:grpSpPr>
        <a:xfrm>
          <a:off x="0" y="0"/>
          <a:ext cx="0" cy="0"/>
          <a:chOff x="0" y="0"/>
          <a:chExt cx="0" cy="0"/>
        </a:xfrm>
      </p:grpSpPr>
      <p:sp useBgFill="1">
        <p:nvSpPr>
          <p:cNvPr id="1048609"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10" name="Title 1"/>
          <p:cNvSpPr>
            <a:spLocks noGrp="1"/>
          </p:cNvSpPr>
          <p:nvPr>
            <p:ph type="title"/>
          </p:nvPr>
        </p:nvSpPr>
        <p:spPr>
          <a:xfrm>
            <a:off x="838200" y="365125"/>
            <a:ext cx="10515600" cy="1325563"/>
          </a:xfrm>
        </p:spPr>
        <p:txBody>
          <a:bodyPr>
            <a:normAutofit/>
          </a:bodyPr>
          <a:p>
            <a:r>
              <a:rPr b="1" sz="5400" lang="en-US">
                <a:latin typeface="Lucida Sans Unicode"/>
                <a:cs typeface="Lucida Sans Unicode"/>
              </a:rPr>
              <a:t>METHODOLOGY</a:t>
            </a:r>
            <a:endParaRPr sz="5400" lang="en-US"/>
          </a:p>
        </p:txBody>
      </p:sp>
      <p:sp>
        <p:nvSpPr>
          <p:cNvPr id="1048611"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12" name="Content Placeholder 2"/>
          <p:cNvSpPr>
            <a:spLocks noGrp="1"/>
          </p:cNvSpPr>
          <p:nvPr>
            <p:ph idx="1"/>
          </p:nvPr>
        </p:nvSpPr>
        <p:spPr>
          <a:xfrm>
            <a:off x="838200" y="1929384"/>
            <a:ext cx="10515600" cy="4251960"/>
          </a:xfrm>
        </p:spPr>
        <p:txBody>
          <a:bodyPr bIns="45720" lIns="91440" rIns="91440" rtlCol="0" tIns="45720" vert="horz">
            <a:normAutofit/>
          </a:bodyPr>
          <a:p>
            <a:r>
              <a:rPr b="1" sz="2200" lang="en-US">
                <a:cs typeface="Calibri"/>
              </a:rPr>
              <a:t>Study Area- Sarvodaya Hospital,Greater Noida </a:t>
            </a:r>
            <a:endParaRPr sz="2200" lang="en-US">
              <a:cs typeface="Calibri" panose="020F0502020204030204"/>
            </a:endParaRPr>
          </a:p>
          <a:p>
            <a:r>
              <a:rPr b="1" sz="2200" lang="en-US">
                <a:cs typeface="Calibri"/>
              </a:rPr>
              <a:t>Study Design- </a:t>
            </a:r>
            <a:r>
              <a:rPr sz="2200" lang="en-US">
                <a:cs typeface="Calibri"/>
              </a:rPr>
              <a:t>A cross-sectional study design was employed</a:t>
            </a:r>
            <a:endParaRPr sz="2200" lang="en-US"/>
          </a:p>
          <a:p>
            <a:r>
              <a:rPr b="1" sz="2200" lang="en-US">
                <a:cs typeface="Calibri"/>
              </a:rPr>
              <a:t>Time</a:t>
            </a:r>
            <a:r>
              <a:rPr sz="2200" lang="en-US">
                <a:cs typeface="Calibri"/>
              </a:rPr>
              <a:t>- 2 months for data collection</a:t>
            </a:r>
            <a:endParaRPr sz="2200" lang="en-US"/>
          </a:p>
          <a:p>
            <a:r>
              <a:rPr b="1" sz="2200" lang="en-US">
                <a:cs typeface="Calibri"/>
              </a:rPr>
              <a:t>Study Population-</a:t>
            </a:r>
            <a:r>
              <a:rPr sz="2200" lang="en-US">
                <a:cs typeface="Calibri"/>
              </a:rPr>
              <a:t>120 (No of people who responded)</a:t>
            </a:r>
            <a:endParaRPr sz="2200" lang="en-US"/>
          </a:p>
          <a:p>
            <a:r>
              <a:rPr sz="2200" lang="en-US">
                <a:cs typeface="Calibri"/>
              </a:rPr>
              <a:t>INCLUSION CRITERIA-Patient who are willing to give consent</a:t>
            </a:r>
            <a:endParaRPr sz="2200" lang="en-US"/>
          </a:p>
          <a:p>
            <a:r>
              <a:rPr sz="2200" lang="en-US">
                <a:cs typeface="Calibri"/>
              </a:rPr>
              <a:t>Patient who have at least visited OPD for times </a:t>
            </a:r>
            <a:endParaRPr sz="2200" lang="en-US"/>
          </a:p>
          <a:p>
            <a:r>
              <a:rPr sz="2200" lang="en-US">
                <a:cs typeface="Calibri"/>
              </a:rPr>
              <a:t>EXCLUSION CRITERIA-Patient who are in IPD</a:t>
            </a:r>
            <a:endParaRPr sz="2200" lang="en-US"/>
          </a:p>
          <a:p>
            <a:pPr indent="0" marL="0">
              <a:buNone/>
            </a:pPr>
            <a:endParaRPr sz="2200" lang="en-US">
              <a:cs typeface="Calibri"/>
            </a:endParaRPr>
          </a:p>
        </p:txBody>
      </p:sp>
      <p:pic>
        <p:nvPicPr>
          <p:cNvPr id="2097158" name="Picture 5" descr="Text  Description automatically generated"/>
          <p:cNvPicPr>
            <a:picLocks noChangeAspect="1"/>
          </p:cNvPicPr>
          <p:nvPr/>
        </p:nvPicPr>
        <p:blipFill>
          <a:blip xmlns:r="http://schemas.openxmlformats.org/officeDocument/2006/relationships" r:embed="rId1"/>
          <a:stretch>
            <a:fillRect/>
          </a:stretch>
        </p:blipFill>
        <p:spPr>
          <a:xfrm>
            <a:off x="-69012" y="6290"/>
            <a:ext cx="1460740" cy="735044"/>
          </a:xfrm>
          <a:prstGeom prst="rec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7" name=""/>
        <p:cNvGrpSpPr/>
        <p:nvPr/>
      </p:nvGrpSpPr>
      <p:grpSpPr>
        <a:xfrm>
          <a:off x="0" y="0"/>
          <a:ext cx="0" cy="0"/>
          <a:chOff x="0" y="0"/>
          <a:chExt cx="0" cy="0"/>
        </a:xfrm>
      </p:grpSpPr>
      <p:sp useBgFill="1">
        <p:nvSpPr>
          <p:cNvPr id="1048613" name="Rectangle 7"/>
          <p:cNvSpPr>
            <a:spLocks noChangeAspect="1" noMove="1" noResize="1" noRot="1" noGrp="1" noAdjustHandles="1" noEditPoints="1" noChangeArrowheads="1" noChangeShapeType="1" noTextEdit="1"/>
          </p:cNvSpPr>
          <p:nvPr/>
        </p:nvSpPr>
        <p:spPr>
          <a:xfrm>
            <a:off x="0" y="0"/>
            <a:ext cx="12188952"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14" name="Title 1"/>
          <p:cNvSpPr>
            <a:spLocks noGrp="1"/>
          </p:cNvSpPr>
          <p:nvPr>
            <p:ph type="title"/>
          </p:nvPr>
        </p:nvSpPr>
        <p:spPr>
          <a:xfrm>
            <a:off x="838200" y="365125"/>
            <a:ext cx="10515600" cy="1325563"/>
          </a:xfrm>
        </p:spPr>
        <p:txBody>
          <a:bodyPr>
            <a:normAutofit/>
          </a:bodyPr>
          <a:p>
            <a:r>
              <a:rPr b="1" dirty="0" sz="5400" lang="en-US">
                <a:latin typeface="Lucida Sans Unicode"/>
                <a:cs typeface="Lucida Sans Unicode"/>
              </a:rPr>
              <a:t>       METHODOLOGY</a:t>
            </a:r>
            <a:endParaRPr dirty="0" sz="5400" lang="en-US"/>
          </a:p>
        </p:txBody>
      </p:sp>
      <p:sp>
        <p:nvSpPr>
          <p:cNvPr id="1048615" name="sketch line"/>
          <p:cNvSpPr>
            <a:spLocks noChangeAspect="1" noMove="1" noResize="1" noRot="1" noGrp="1" noAdjustHandles="1" noEditPoints="1" noChangeArrowheads="1" noChangeShapeType="1" noTextEdit="1"/>
          </p:cNvSpPr>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16" name="Content Placeholder 2"/>
          <p:cNvSpPr>
            <a:spLocks noGrp="1"/>
          </p:cNvSpPr>
          <p:nvPr>
            <p:ph idx="1"/>
          </p:nvPr>
        </p:nvSpPr>
        <p:spPr>
          <a:xfrm>
            <a:off x="838200" y="1929384"/>
            <a:ext cx="10515600" cy="4251960"/>
          </a:xfrm>
        </p:spPr>
        <p:txBody>
          <a:bodyPr bIns="45720" lIns="91440" rIns="91440" rtlCol="0" tIns="45720" vert="horz">
            <a:normAutofit/>
          </a:bodyPr>
          <a:p>
            <a:r>
              <a:rPr b="1" sz="2200" lang="en-US">
                <a:cs typeface="Calibri"/>
              </a:rPr>
              <a:t>DATA COLLECTION</a:t>
            </a:r>
            <a:r>
              <a:rPr sz="2200" lang="en-US">
                <a:cs typeface="Calibri" panose="020F0502020204030204"/>
              </a:rPr>
              <a:t>-Primary data was collected using pre structured questionnaire </a:t>
            </a:r>
          </a:p>
          <a:p>
            <a:r>
              <a:rPr sz="2200" lang="en-US">
                <a:cs typeface="Calibri" panose="020F0502020204030204"/>
              </a:rPr>
              <a:t>  Link- </a:t>
            </a:r>
            <a:r>
              <a:rPr sz="2200" lang="en-US">
                <a:cs typeface="Calibri"/>
                <a:hlinkClick r:id="rId1"/>
              </a:rPr>
              <a:t>https://forms.gle/v2KSF4qJaKvDLisr5</a:t>
            </a:r>
            <a:r>
              <a:rPr sz="2200" lang="en-US">
                <a:cs typeface="Calibri"/>
              </a:rPr>
              <a:t> </a:t>
            </a:r>
            <a:endParaRPr sz="2200" lang="en-US"/>
          </a:p>
          <a:p>
            <a:r>
              <a:rPr b="1" sz="2200" lang="en-US">
                <a:cs typeface="Calibri"/>
              </a:rPr>
              <a:t>DATA ANALYSIS </a:t>
            </a:r>
            <a:r>
              <a:rPr sz="2200" lang="en-US">
                <a:cs typeface="Calibri"/>
              </a:rPr>
              <a:t>–Data collected was analyzed using Microsoft Excel</a:t>
            </a:r>
            <a:endParaRPr sz="2200" lang="en-US"/>
          </a:p>
          <a:p>
            <a:endParaRPr sz="2200" lang="en-US">
              <a:cs typeface="Calibri"/>
            </a:endParaRPr>
          </a:p>
        </p:txBody>
      </p:sp>
      <p:pic>
        <p:nvPicPr>
          <p:cNvPr id="2097159" name="Picture 5" descr="Text  Description automatically generated"/>
          <p:cNvPicPr>
            <a:picLocks noChangeAspect="1"/>
          </p:cNvPicPr>
          <p:nvPr/>
        </p:nvPicPr>
        <p:blipFill>
          <a:blip xmlns:r="http://schemas.openxmlformats.org/officeDocument/2006/relationships" r:embed="rId2"/>
          <a:stretch>
            <a:fillRect/>
          </a:stretch>
        </p:blipFill>
        <p:spPr>
          <a:xfrm>
            <a:off x="-69012" y="6290"/>
            <a:ext cx="1460740" cy="735044"/>
          </a:xfrm>
          <a:prstGeom prst="rec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48" name=""/>
        <p:cNvGrpSpPr/>
        <p:nvPr/>
      </p:nvGrpSpPr>
      <p:grpSpPr>
        <a:xfrm>
          <a:off x="0" y="0"/>
          <a:ext cx="0" cy="0"/>
          <a:chOff x="0" y="0"/>
          <a:chExt cx="0" cy="0"/>
        </a:xfrm>
      </p:grpSpPr>
      <p:sp useBgFill="1">
        <p:nvSpPr>
          <p:cNvPr id="1048617" name="Rectangle 10"/>
          <p:cNvSpPr>
            <a:spLocks noChangeAspect="1" noMove="1" noResize="1" noRot="1" noGrp="1" noAdjustHandles="1" noEditPoints="1" noChangeArrowheads="1" noChangeShapeType="1" noTextEdit="1"/>
          </p:cNvSpPr>
          <p:nvPr/>
        </p:nvSpPr>
        <p:spPr>
          <a:xfrm>
            <a:off x="0" y="0"/>
            <a:ext cx="12192000"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18" name="Title 1"/>
          <p:cNvSpPr>
            <a:spLocks noGrp="1"/>
          </p:cNvSpPr>
          <p:nvPr>
            <p:ph type="title"/>
          </p:nvPr>
        </p:nvSpPr>
        <p:spPr>
          <a:xfrm>
            <a:off x="841248" y="334644"/>
            <a:ext cx="10509504" cy="1076914"/>
          </a:xfrm>
        </p:spPr>
        <p:txBody>
          <a:bodyPr anchor="ctr">
            <a:normAutofit fontScale="90000"/>
          </a:bodyPr>
          <a:p>
            <a:r>
              <a:rPr b="1" dirty="0" lang="en-US">
                <a:cs typeface="Calibri Light"/>
              </a:rPr>
              <a:t>RESULTS</a:t>
            </a:r>
            <a:br>
              <a:rPr dirty="0" sz="2200" lang="en-US">
                <a:cs typeface="Calibri Light"/>
              </a:rPr>
            </a:br>
            <a:r>
              <a:rPr dirty="0" sz="2200" lang="en-US">
                <a:cs typeface="Calibri Light"/>
              </a:rPr>
              <a:t>EXPERIENCE TOWARDS REGISTRATION SERVICES</a:t>
            </a:r>
            <a:br>
              <a:rPr dirty="0" sz="2200" lang="en-US">
                <a:cs typeface="Calibri Light"/>
              </a:rPr>
            </a:br>
            <a:endParaRPr sz="2200" lang="en-US"/>
          </a:p>
        </p:txBody>
      </p:sp>
      <p:sp>
        <p:nvSpPr>
          <p:cNvPr id="1048619" name="Rectangle 12"/>
          <p:cNvSpPr>
            <a:spLocks noChangeAspect="1" noMove="1" noResize="1" noRot="1" noGrp="1" noAdjustHandles="1" noEditPoints="1" noChangeArrowheads="1" noChangeShapeType="1" noTextEdit="1"/>
          </p:cNvSpPr>
          <p:nvPr/>
        </p:nvSpPr>
        <p:spPr>
          <a:xfrm>
            <a:off x="842772" y="0"/>
            <a:ext cx="10506456" cy="191386"/>
          </a:xfrm>
          <a:prstGeom prst="rect"/>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solidFill>
                <a:prstClr val="white"/>
              </a:solidFill>
              <a:latin typeface="Calibri" panose="020F0502020204030204"/>
            </a:endParaRPr>
          </a:p>
        </p:txBody>
      </p:sp>
      <p:sp>
        <p:nvSpPr>
          <p:cNvPr id="1048620" name="Rectangle 14"/>
          <p:cNvSpPr>
            <a:spLocks noChangeAspect="1" noMove="1" noResize="1" noRot="1" noGrp="1" noAdjustHandles="1" noEditPoints="1" noChangeArrowheads="1" noChangeShapeType="1" noTextEdit="1"/>
          </p:cNvSpPr>
          <p:nvPr/>
        </p:nvSpPr>
        <p:spPr>
          <a:xfrm>
            <a:off x="841248" y="1512994"/>
            <a:ext cx="10506456" cy="18288"/>
          </a:xfrm>
          <a:prstGeom prst="rect"/>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p>
            <a:pPr algn="ctr" defTabSz="914400" eaLnBrk="1" fontAlgn="auto" hangingPunct="1" indent="0" latinLnBrk="0" lvl="0" marL="0" marR="0" rtl="0">
              <a:lnSpc>
                <a:spcPct val="100000"/>
              </a:lnSpc>
              <a:spcBef>
                <a:spcPts val="0"/>
              </a:spcBef>
              <a:spcAft>
                <a:spcPts val="0"/>
              </a:spcAft>
              <a:buClrTx/>
              <a:buSzTx/>
              <a:buFontTx/>
              <a:buNone/>
            </a:pPr>
            <a:endParaRPr baseline="0" b="0" cap="none" sz="1800" i="0" kern="1200" kumimoji="0" lang="en-US" noProof="0" normalizeH="0" spc="0" strike="noStrike" u="none">
              <a:ln>
                <a:noFill/>
              </a:ln>
              <a:solidFill>
                <a:prstClr val="white"/>
              </a:solidFill>
              <a:effectLst/>
              <a:uLnTx/>
              <a:uFillTx/>
              <a:latin typeface="Calibri" panose="020F0502020204030204"/>
              <a:ea typeface="+mn-ea"/>
              <a:cs typeface="+mn-cs"/>
            </a:endParaRPr>
          </a:p>
        </p:txBody>
      </p:sp>
      <p:graphicFrame>
        <p:nvGraphicFramePr>
          <p:cNvPr id="4194304" name="Content Placeholder 4"/>
          <p:cNvGraphicFramePr>
            <a:graphicFrameLocks noGrp="1"/>
          </p:cNvGraphicFramePr>
          <p:nvPr>
            <p:ph idx="1"/>
          </p:nvPr>
        </p:nvGraphicFramePr>
        <p:xfrm>
          <a:off x="838200" y="1897643"/>
          <a:ext cx="4048145" cy="4373944"/>
        </p:xfrm>
        <a:graphic>
          <a:graphicData uri="http://schemas.openxmlformats.org/drawingml/2006/table">
            <a:tbl>
              <a:tblPr firstRow="1" bandRow="1">
                <a:tableStyleId>{5C22544A-7EE6-4342-B048-85BDC9FD1C3A}</a:tableStyleId>
              </a:tblPr>
              <a:tblGrid>
                <a:gridCol w="3246842"/>
                <a:gridCol w="801303"/>
              </a:tblGrid>
              <a:tr h="885862">
                <a:tc>
                  <a:txBody>
                    <a:bodyPr/>
                    <a:p>
                      <a:r>
                        <a:rPr dirty="0" lang="en-US">
                          <a:effectLst/>
                        </a:rPr>
                        <a:t>SATISFIED WITH REGISTRATION SERVICES</a:t>
                      </a:r>
                    </a:p>
                  </a:txBody>
                  <a:tcPr marL="0" marR="0" marT="0" marB="0" anchor="ctr"/>
                </a:tc>
                <a:tc>
                  <a:txBody>
                    <a:bodyPr/>
                    <a:p>
                      <a:endParaRPr dirty="0" lang="en-US">
                        <a:effectLst/>
                      </a:endParaRPr>
                    </a:p>
                  </a:txBody>
                  <a:tcPr marL="0" marR="0" marT="0" marB="0" anchor="ctr"/>
                </a:tc>
              </a:tr>
              <a:tr h="442931">
                <a:tc>
                  <a:txBody>
                    <a:bodyPr/>
                    <a:p>
                      <a:r>
                        <a:rPr dirty="0" sz="1100" lang="en-US">
                          <a:effectLst/>
                        </a:rPr>
                        <a:t>Row Labels</a:t>
                      </a:r>
                      <a:endParaRPr b="1" dirty="0" sz="1100" lang="en-US">
                        <a:effectLst/>
                        <a:latin typeface="Calibri" panose="020F0502020204030204" pitchFamily="34" charset="0"/>
                      </a:endParaRPr>
                    </a:p>
                  </a:txBody>
                  <a:tcPr marL="0" marR="0" marT="0" marB="0" anchor="ctr"/>
                </a:tc>
                <a:tc>
                  <a:txBody>
                    <a:bodyPr/>
                    <a:p>
                      <a:r>
                        <a:rPr dirty="0" lang="en-US"/>
                        <a:t>TOTAL</a:t>
                      </a:r>
                    </a:p>
                  </a:txBody>
                  <a:tcPr marL="0" marR="0" marT="0" marB="0" anchor="ctr"/>
                </a:tc>
              </a:tr>
              <a:tr h="442931">
                <a:tc>
                  <a:txBody>
                    <a:bodyPr/>
                    <a:p>
                      <a:r>
                        <a:rPr dirty="0" lang="en-US">
                          <a:effectLst/>
                        </a:rPr>
                        <a:t>Extremely Satisfied</a:t>
                      </a:r>
                    </a:p>
                  </a:txBody>
                  <a:tcPr marL="0" marR="0" marT="0" marB="0" anchor="ctr"/>
                </a:tc>
                <a:tc>
                  <a:txBody>
                    <a:bodyPr/>
                    <a:p>
                      <a:pPr algn="r"/>
                      <a:r>
                        <a:rPr dirty="0" lang="en-US"/>
                        <a:t>59</a:t>
                      </a:r>
                    </a:p>
                  </a:txBody>
                  <a:tcPr marL="0" marR="0" marT="0" marB="0" anchor="ctr"/>
                </a:tc>
              </a:tr>
              <a:tr h="442931">
                <a:tc>
                  <a:txBody>
                    <a:bodyPr/>
                    <a:p>
                      <a:r>
                        <a:rPr dirty="0" lang="en-US">
                          <a:effectLst/>
                        </a:rPr>
                        <a:t>Neutral</a:t>
                      </a:r>
                    </a:p>
                  </a:txBody>
                  <a:tcPr marL="0" marR="0" marT="0" marB="0" anchor="ctr"/>
                </a:tc>
                <a:tc>
                  <a:txBody>
                    <a:bodyPr/>
                    <a:p>
                      <a:pPr algn="r"/>
                      <a:r>
                        <a:rPr dirty="0" lang="en-US"/>
                        <a:t>8</a:t>
                      </a:r>
                    </a:p>
                  </a:txBody>
                  <a:tcPr marL="0" marR="0" marT="0" marB="0" anchor="ctr"/>
                </a:tc>
              </a:tr>
              <a:tr h="442931">
                <a:tc>
                  <a:txBody>
                    <a:bodyPr/>
                    <a:p>
                      <a:r>
                        <a:rPr dirty="0" lang="en-US">
                          <a:effectLst/>
                        </a:rPr>
                        <a:t>Satisfied</a:t>
                      </a:r>
                    </a:p>
                  </a:txBody>
                  <a:tcPr marL="0" marR="0" marT="0" marB="0" anchor="ctr"/>
                </a:tc>
                <a:tc>
                  <a:txBody>
                    <a:bodyPr/>
                    <a:p>
                      <a:pPr algn="r"/>
                      <a:r>
                        <a:rPr dirty="0" lang="en-US"/>
                        <a:t>48</a:t>
                      </a:r>
                    </a:p>
                  </a:txBody>
                  <a:tcPr marL="0" marR="0" marT="0" marB="0" anchor="ctr"/>
                </a:tc>
              </a:tr>
              <a:tr h="442931">
                <a:tc>
                  <a:txBody>
                    <a:bodyPr/>
                    <a:p>
                      <a:r>
                        <a:rPr dirty="0" lang="en-US">
                          <a:effectLst/>
                        </a:rPr>
                        <a:t>Unsatisfied</a:t>
                      </a:r>
                    </a:p>
                  </a:txBody>
                  <a:tcPr marL="0" marR="0" marT="0" marB="0" anchor="ctr"/>
                </a:tc>
                <a:tc>
                  <a:txBody>
                    <a:bodyPr/>
                    <a:p>
                      <a:pPr algn="r"/>
                      <a:r>
                        <a:rPr dirty="0" lang="en-US"/>
                        <a:t>5</a:t>
                      </a:r>
                    </a:p>
                  </a:txBody>
                  <a:tcPr marL="0" marR="0" marT="0" marB="0" anchor="ctr"/>
                </a:tc>
              </a:tr>
              <a:tr h="1273427">
                <a:tc>
                  <a:txBody>
                    <a:bodyPr/>
                    <a:p>
                      <a:r>
                        <a:rPr dirty="0" sz="1100" lang="en-US">
                          <a:effectLst/>
                        </a:rPr>
                        <a:t>Grand Total</a:t>
                      </a:r>
                      <a:endParaRPr b="1" dirty="0" sz="1100" lang="en-US">
                        <a:effectLst/>
                        <a:latin typeface="Calibri" panose="020F0502020204030204" pitchFamily="34" charset="0"/>
                      </a:endParaRPr>
                    </a:p>
                  </a:txBody>
                  <a:tcPr marL="0" marR="0" marT="0" marB="0" anchor="ctr"/>
                </a:tc>
                <a:tc>
                  <a:txBody>
                    <a:bodyPr/>
                    <a:p>
                      <a:pPr algn="r"/>
                      <a:r>
                        <a:rPr dirty="0" lang="en-US"/>
                        <a:t>120</a:t>
                      </a:r>
                    </a:p>
                  </a:txBody>
                  <a:tcPr marL="0" marR="0" marT="0" marB="0" anchor="ctr"/>
                </a:tc>
              </a:tr>
            </a:tbl>
          </a:graphicData>
        </a:graphic>
      </p:graphicFrame>
      <p:pic>
        <p:nvPicPr>
          <p:cNvPr id="2097160" name="Picture 6" descr="Chart, waterfall chart  Description automatically generated"/>
          <p:cNvPicPr>
            <a:picLocks noChangeAspect="1"/>
          </p:cNvPicPr>
          <p:nvPr/>
        </p:nvPicPr>
        <p:blipFill>
          <a:blip xmlns:r="http://schemas.openxmlformats.org/officeDocument/2006/relationships" r:embed="rId1"/>
          <a:stretch>
            <a:fillRect/>
          </a:stretch>
        </p:blipFill>
        <p:spPr>
          <a:xfrm>
            <a:off x="5243704" y="1898685"/>
            <a:ext cx="6100952" cy="4213816"/>
          </a:xfrm>
          <a:prstGeom prst="rect"/>
        </p:spPr>
      </p:pic>
      <p:pic>
        <p:nvPicPr>
          <p:cNvPr id="2097161" name="Picture 5" descr="Text  Description automatically generated"/>
          <p:cNvPicPr>
            <a:picLocks noChangeAspect="1"/>
          </p:cNvPicPr>
          <p:nvPr/>
        </p:nvPicPr>
        <p:blipFill>
          <a:blip xmlns:r="http://schemas.openxmlformats.org/officeDocument/2006/relationships" r:embed="rId2"/>
          <a:stretch>
            <a:fillRect/>
          </a:stretch>
        </p:blipFill>
        <p:spPr>
          <a:xfrm>
            <a:off x="2875" y="6290"/>
            <a:ext cx="957533" cy="476252"/>
          </a:xfrm>
          <a:prstGeom prst="rec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29" name="Title 1"/>
          <p:cNvSpPr>
            <a:spLocks noGrp="1"/>
          </p:cNvSpPr>
          <p:nvPr>
            <p:ph type="title"/>
          </p:nvPr>
        </p:nvSpPr>
        <p:spPr/>
        <p:txBody>
          <a:bodyPr/>
          <a:p>
            <a:r>
              <a:rPr dirty="0" lang="en-US">
                <a:cs typeface="Calibri Light"/>
              </a:rPr>
              <a:t>RESULTS</a:t>
            </a:r>
            <a:endParaRPr dirty="0" lang="en-US"/>
          </a:p>
        </p:txBody>
      </p:sp>
      <p:sp>
        <p:nvSpPr>
          <p:cNvPr id="1048630" name="Text Placeholder 2"/>
          <p:cNvSpPr>
            <a:spLocks noGrp="1"/>
          </p:cNvSpPr>
          <p:nvPr>
            <p:ph type="body" idx="1"/>
          </p:nvPr>
        </p:nvSpPr>
        <p:spPr/>
        <p:txBody>
          <a:bodyPr/>
          <a:p>
            <a:endParaRPr lang="en-US"/>
          </a:p>
        </p:txBody>
      </p:sp>
      <p:graphicFrame>
        <p:nvGraphicFramePr>
          <p:cNvPr id="4194305" name="Content Placeholder 7"/>
          <p:cNvGraphicFramePr>
            <a:graphicFrameLocks noGrp="1"/>
          </p:cNvGraphicFramePr>
          <p:nvPr>
            <p:ph sz="half" idx="2"/>
          </p:nvPr>
        </p:nvGraphicFramePr>
        <p:xfrm>
          <a:off x="839788" y="1714320"/>
          <a:ext cx="5157786" cy="2190704"/>
        </p:xfrm>
        <a:graphic>
          <a:graphicData uri="http://schemas.openxmlformats.org/drawingml/2006/table">
            <a:tbl>
              <a:tblPr firstRow="1" bandRow="1">
                <a:tableStyleId>{5C22544A-7EE6-4342-B048-85BDC9FD1C3A}</a:tableStyleId>
              </a:tblPr>
              <a:tblGrid>
                <a:gridCol w="2578893"/>
                <a:gridCol w="2578893"/>
              </a:tblGrid>
              <a:tr h="340776">
                <a:tc gridSpan="2">
                  <a:txBody>
                    <a:bodyPr/>
                    <a:p>
                      <a:r>
                        <a:rPr lang="en-US">
                          <a:effectLst/>
                        </a:rPr>
                        <a:t>Registration Staff Warmly Welcomed You</a:t>
                      </a:r>
                    </a:p>
                  </a:txBody>
                  <a:tcPr marL="0" marR="0" marT="0" marB="0" anchor="ctr"/>
                </a:tc>
                <a:tc hMerge="1">
                  <a:txBody>
                    <a:bodyPr/>
                    <a:p>
                      <a:endParaRPr lang="en-US"/>
                    </a:p>
                  </a:txBody>
                </a:tc>
              </a:tr>
              <a:tr h="243412">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340776">
                <a:tc>
                  <a:txBody>
                    <a:bodyPr/>
                    <a:p>
                      <a:r>
                        <a:rPr lang="en-US">
                          <a:effectLst/>
                        </a:rPr>
                        <a:t>Extremely Satisfied</a:t>
                      </a:r>
                    </a:p>
                  </a:txBody>
                  <a:tcPr marL="0" marR="0" marT="0" marB="0" anchor="ctr"/>
                </a:tc>
                <a:tc>
                  <a:txBody>
                    <a:bodyPr/>
                    <a:p>
                      <a:pPr algn="r"/>
                      <a:r>
                        <a:rPr lang="en-US">
                          <a:effectLst/>
                        </a:rPr>
                        <a:t>71</a:t>
                      </a:r>
                    </a:p>
                  </a:txBody>
                  <a:tcPr marL="0" marR="0" marT="0" marB="0" anchor="ctr"/>
                </a:tc>
              </a:tr>
              <a:tr h="340776">
                <a:tc>
                  <a:txBody>
                    <a:bodyPr/>
                    <a:p>
                      <a:r>
                        <a:rPr lang="en-US">
                          <a:effectLst/>
                        </a:rPr>
                        <a:t>Neutral</a:t>
                      </a:r>
                    </a:p>
                  </a:txBody>
                  <a:tcPr marL="0" marR="0" marT="0" marB="0" anchor="ctr"/>
                </a:tc>
                <a:tc>
                  <a:txBody>
                    <a:bodyPr/>
                    <a:p>
                      <a:pPr algn="r"/>
                      <a:r>
                        <a:rPr lang="en-US">
                          <a:effectLst/>
                        </a:rPr>
                        <a:t>7</a:t>
                      </a:r>
                    </a:p>
                  </a:txBody>
                  <a:tcPr marL="0" marR="0" marT="0" marB="0" anchor="ctr"/>
                </a:tc>
              </a:tr>
              <a:tr h="340776">
                <a:tc>
                  <a:txBody>
                    <a:bodyPr/>
                    <a:p>
                      <a:r>
                        <a:rPr lang="en-US">
                          <a:effectLst/>
                        </a:rPr>
                        <a:t>Satisfied</a:t>
                      </a:r>
                    </a:p>
                  </a:txBody>
                  <a:tcPr marL="0" marR="0" marT="0" marB="0" anchor="ctr"/>
                </a:tc>
                <a:tc>
                  <a:txBody>
                    <a:bodyPr/>
                    <a:p>
                      <a:pPr algn="r"/>
                      <a:r>
                        <a:rPr lang="en-US">
                          <a:effectLst/>
                        </a:rPr>
                        <a:t>40</a:t>
                      </a:r>
                    </a:p>
                  </a:txBody>
                  <a:tcPr marL="0" marR="0" marT="0" marB="0" anchor="ctr"/>
                </a:tc>
              </a:tr>
              <a:tr h="340776">
                <a:tc>
                  <a:txBody>
                    <a:bodyPr/>
                    <a:p>
                      <a:r>
                        <a:rPr lang="en-US">
                          <a:effectLst/>
                        </a:rPr>
                        <a:t>Unsatisfied</a:t>
                      </a:r>
                    </a:p>
                  </a:txBody>
                  <a:tcPr marL="0" marR="0" marT="0" marB="0" anchor="ctr"/>
                </a:tc>
                <a:tc>
                  <a:txBody>
                    <a:bodyPr/>
                    <a:p>
                      <a:pPr algn="r"/>
                      <a:r>
                        <a:rPr lang="en-US">
                          <a:effectLst/>
                        </a:rPr>
                        <a:t>2</a:t>
                      </a:r>
                    </a:p>
                  </a:txBody>
                  <a:tcPr marL="0" marR="0" marT="0" marB="0" anchor="ctr"/>
                </a:tc>
              </a:tr>
              <a:tr h="243412">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sp>
        <p:nvSpPr>
          <p:cNvPr id="1048631" name="Text Placeholder 4"/>
          <p:cNvSpPr>
            <a:spLocks noGrp="1"/>
          </p:cNvSpPr>
          <p:nvPr>
            <p:ph type="body" sz="quarter" idx="3"/>
          </p:nvPr>
        </p:nvSpPr>
        <p:spPr/>
        <p:txBody>
          <a:bodyPr/>
          <a:p>
            <a:endParaRPr lang="en-US"/>
          </a:p>
        </p:txBody>
      </p:sp>
      <p:graphicFrame>
        <p:nvGraphicFramePr>
          <p:cNvPr id="4194306" name="Content Placeholder 9"/>
          <p:cNvGraphicFramePr>
            <a:graphicFrameLocks noGrp="1"/>
          </p:cNvGraphicFramePr>
          <p:nvPr>
            <p:ph sz="quarter" idx="4"/>
          </p:nvPr>
        </p:nvGraphicFramePr>
        <p:xfrm>
          <a:off x="6229709" y="1699943"/>
          <a:ext cx="5183188" cy="2301240"/>
        </p:xfrm>
        <a:graphic>
          <a:graphicData uri="http://schemas.openxmlformats.org/drawingml/2006/table">
            <a:tbl>
              <a:tblPr firstRow="1" bandRow="1">
                <a:tableStyleId>{5C22544A-7EE6-4342-B048-85BDC9FD1C3A}</a:tableStyleId>
              </a:tblPr>
              <a:tblGrid>
                <a:gridCol w="2591594"/>
                <a:gridCol w="2591594"/>
              </a:tblGrid>
              <a:tr h="190500">
                <a:tc gridSpan="2">
                  <a:txBody>
                    <a:bodyPr/>
                    <a:p>
                      <a:r>
                        <a:rPr lang="en-US">
                          <a:effectLst/>
                        </a:rPr>
                        <a:t>Explained you about the payment and billing procedures</a:t>
                      </a:r>
                    </a:p>
                  </a:txBody>
                  <a:tcPr marL="0" marR="0" marT="0" marB="0" anchor="ctr"/>
                </a:tc>
                <a:tc hMerge="1">
                  <a:txBody>
                    <a:bodyPr/>
                    <a:p>
                      <a:endParaRPr lang="en-US"/>
                    </a:p>
                  </a:txBody>
                </a:tc>
              </a:tr>
              <a:tr h="19050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190500">
                <a:tc>
                  <a:txBody>
                    <a:bodyPr/>
                    <a:p>
                      <a:r>
                        <a:rPr lang="en-US">
                          <a:effectLst/>
                        </a:rPr>
                        <a:t>Extremely Satisfied</a:t>
                      </a:r>
                    </a:p>
                  </a:txBody>
                  <a:tcPr marL="0" marR="0" marT="0" marB="0" anchor="ctr"/>
                </a:tc>
                <a:tc>
                  <a:txBody>
                    <a:bodyPr/>
                    <a:p>
                      <a:pPr algn="r"/>
                      <a:r>
                        <a:rPr lang="en-US">
                          <a:effectLst/>
                        </a:rPr>
                        <a:t>89</a:t>
                      </a:r>
                    </a:p>
                  </a:txBody>
                  <a:tcPr marL="0" marR="0" marT="0" marB="0" anchor="ctr"/>
                </a:tc>
              </a:tr>
              <a:tr h="190500">
                <a:tc>
                  <a:txBody>
                    <a:bodyPr/>
                    <a:p>
                      <a:r>
                        <a:rPr lang="en-US">
                          <a:effectLst/>
                        </a:rPr>
                        <a:t>Extremely Unsatisfied</a:t>
                      </a:r>
                    </a:p>
                  </a:txBody>
                  <a:tcPr marL="0" marR="0" marT="0" marB="0" anchor="ctr"/>
                </a:tc>
                <a:tc>
                  <a:txBody>
                    <a:bodyPr/>
                    <a:p>
                      <a:pPr algn="r"/>
                      <a:r>
                        <a:rPr lang="en-US">
                          <a:effectLst/>
                        </a:rPr>
                        <a:t>1</a:t>
                      </a:r>
                    </a:p>
                  </a:txBody>
                  <a:tcPr marL="0" marR="0" marT="0" marB="0" anchor="ctr"/>
                </a:tc>
              </a:tr>
              <a:tr h="190500">
                <a:tc>
                  <a:txBody>
                    <a:bodyPr/>
                    <a:p>
                      <a:r>
                        <a:rPr lang="en-US">
                          <a:effectLst/>
                        </a:rPr>
                        <a:t>Neutral</a:t>
                      </a:r>
                    </a:p>
                  </a:txBody>
                  <a:tcPr marL="0" marR="0" marT="0" marB="0" anchor="ctr"/>
                </a:tc>
                <a:tc>
                  <a:txBody>
                    <a:bodyPr/>
                    <a:p>
                      <a:pPr algn="r"/>
                      <a:r>
                        <a:rPr lang="en-US">
                          <a:effectLst/>
                        </a:rPr>
                        <a:t>2</a:t>
                      </a:r>
                    </a:p>
                  </a:txBody>
                  <a:tcPr marL="0" marR="0" marT="0" marB="0" anchor="ctr"/>
                </a:tc>
              </a:tr>
              <a:tr h="190500">
                <a:tc>
                  <a:txBody>
                    <a:bodyPr/>
                    <a:p>
                      <a:r>
                        <a:rPr lang="en-US">
                          <a:effectLst/>
                        </a:rPr>
                        <a:t>Satisfied</a:t>
                      </a:r>
                    </a:p>
                  </a:txBody>
                  <a:tcPr marL="0" marR="0" marT="0" marB="0" anchor="ctr"/>
                </a:tc>
                <a:tc>
                  <a:txBody>
                    <a:bodyPr/>
                    <a:p>
                      <a:pPr algn="r"/>
                      <a:r>
                        <a:rPr lang="en-US">
                          <a:effectLst/>
                        </a:rPr>
                        <a:t>27</a:t>
                      </a:r>
                    </a:p>
                  </a:txBody>
                  <a:tcPr marL="0" marR="0" marT="0" marB="0" anchor="ctr"/>
                </a:tc>
              </a:tr>
              <a:tr h="190500">
                <a:tc>
                  <a:txBody>
                    <a:bodyPr/>
                    <a:p>
                      <a:r>
                        <a:rPr lang="en-US">
                          <a:effectLst/>
                        </a:rPr>
                        <a:t>Unsatisfied</a:t>
                      </a:r>
                    </a:p>
                  </a:txBody>
                  <a:tcPr marL="0" marR="0" marT="0" marB="0" anchor="ctr"/>
                </a:tc>
                <a:tc>
                  <a:txBody>
                    <a:bodyPr/>
                    <a:p>
                      <a:pPr algn="r"/>
                      <a:r>
                        <a:rPr lang="en-US">
                          <a:effectLst/>
                        </a:rPr>
                        <a:t>1</a:t>
                      </a:r>
                    </a:p>
                  </a:txBody>
                  <a:tcPr marL="0" marR="0" marT="0" marB="0" anchor="ctr"/>
                </a:tc>
              </a:tr>
              <a:tr h="19050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62" name="Picture 11"/>
          <p:cNvPicPr>
            <a:picLocks noChangeAspect="1"/>
          </p:cNvPicPr>
          <p:nvPr/>
        </p:nvPicPr>
        <p:blipFill>
          <a:blip xmlns:r="http://schemas.openxmlformats.org/officeDocument/2006/relationships" r:embed="rId1"/>
          <a:stretch>
            <a:fillRect/>
          </a:stretch>
        </p:blipFill>
        <p:spPr>
          <a:xfrm>
            <a:off x="770627" y="4359667"/>
            <a:ext cx="5187350" cy="2293722"/>
          </a:xfrm>
          <a:prstGeom prst="rect"/>
        </p:spPr>
      </p:pic>
      <p:pic>
        <p:nvPicPr>
          <p:cNvPr id="2097163" name="Picture 12" descr="Chart, pie chart  Description automatically generated"/>
          <p:cNvPicPr>
            <a:picLocks noChangeAspect="1"/>
          </p:cNvPicPr>
          <p:nvPr/>
        </p:nvPicPr>
        <p:blipFill>
          <a:blip xmlns:r="http://schemas.openxmlformats.org/officeDocument/2006/relationships" r:embed="rId2"/>
          <a:stretch>
            <a:fillRect/>
          </a:stretch>
        </p:blipFill>
        <p:spPr>
          <a:xfrm>
            <a:off x="6234023" y="4368383"/>
            <a:ext cx="5201728" cy="2305046"/>
          </a:xfrm>
          <a:prstGeom prst="rect"/>
        </p:spPr>
      </p:pic>
      <p:pic>
        <p:nvPicPr>
          <p:cNvPr id="2097164" name="Picture 5" descr="Text  Description automatically generated"/>
          <p:cNvPicPr>
            <a:picLocks noChangeAspect="1"/>
          </p:cNvPicPr>
          <p:nvPr/>
        </p:nvPicPr>
        <p:blipFill>
          <a:blip xmlns:r="http://schemas.openxmlformats.org/officeDocument/2006/relationships" r:embed="rId3"/>
          <a:stretch>
            <a:fillRect/>
          </a:stretch>
        </p:blipFill>
        <p:spPr>
          <a:xfrm>
            <a:off x="2875" y="6290"/>
            <a:ext cx="1360099" cy="691912"/>
          </a:xfrm>
          <a:prstGeom prst="rec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32" name="Title 1"/>
          <p:cNvSpPr>
            <a:spLocks noGrp="1"/>
          </p:cNvSpPr>
          <p:nvPr>
            <p:ph type="title"/>
          </p:nvPr>
        </p:nvSpPr>
        <p:spPr/>
        <p:txBody>
          <a:bodyPr/>
          <a:p>
            <a:r>
              <a:rPr b="1" dirty="0" lang="en-US">
                <a:cs typeface="Calibri Light"/>
              </a:rPr>
              <a:t>RESULTS</a:t>
            </a:r>
            <a:endParaRPr b="1" dirty="0" lang="en-US"/>
          </a:p>
        </p:txBody>
      </p:sp>
      <p:pic>
        <p:nvPicPr>
          <p:cNvPr id="2097165" name="Picture 4" descr="Chart, pie chart  Description automatically generated"/>
          <p:cNvPicPr>
            <a:picLocks noChangeAspect="1" noGrp="1"/>
          </p:cNvPicPr>
          <p:nvPr>
            <p:ph idx="1"/>
          </p:nvPr>
        </p:nvPicPr>
        <p:blipFill>
          <a:blip xmlns:r="http://schemas.openxmlformats.org/officeDocument/2006/relationships" r:embed="rId1"/>
          <a:stretch>
            <a:fillRect/>
          </a:stretch>
        </p:blipFill>
        <p:spPr>
          <a:xfrm>
            <a:off x="5506438" y="2297757"/>
            <a:ext cx="6067425" cy="3867150"/>
          </a:xfrm>
        </p:spPr>
      </p:pic>
      <p:graphicFrame>
        <p:nvGraphicFramePr>
          <p:cNvPr id="4194307" name="Table 5"/>
          <p:cNvGraphicFramePr>
            <a:graphicFrameLocks noGrp="1"/>
          </p:cNvGraphicFramePr>
          <p:nvPr/>
        </p:nvGraphicFramePr>
        <p:xfrm>
          <a:off x="287547" y="2372264"/>
          <a:ext cx="4940300" cy="3857764"/>
        </p:xfrm>
        <a:graphic>
          <a:graphicData uri="http://schemas.openxmlformats.org/drawingml/2006/table">
            <a:tbl>
              <a:tblPr firstRow="1" bandRow="1">
                <a:tableStyleId>{5C22544A-7EE6-4342-B048-85BDC9FD1C3A}</a:tableStyleId>
              </a:tblPr>
              <a:tblGrid>
                <a:gridCol w="3962400"/>
                <a:gridCol w="977900"/>
              </a:tblGrid>
              <a:tr h="582304">
                <a:tc>
                  <a:txBody>
                    <a:bodyPr/>
                    <a:p>
                      <a:r>
                        <a:rPr lang="en-US">
                          <a:effectLst/>
                        </a:rPr>
                        <a:t>Time Taken For Registration and Billing</a:t>
                      </a:r>
                    </a:p>
                  </a:txBody>
                  <a:tcPr marL="0" marR="0" marT="0" marB="0" anchor="ctr"/>
                </a:tc>
                <a:tc>
                  <a:txBody>
                    <a:bodyPr/>
                    <a:p>
                      <a:endParaRPr lang="en-US">
                        <a:effectLst/>
                      </a:endParaRPr>
                    </a:p>
                  </a:txBody>
                  <a:tcPr marL="0" marR="0" marT="0" marB="0" anchor="ctr"/>
                </a:tc>
              </a:tr>
              <a:tr h="363940">
                <a:tc>
                  <a:txBody>
                    <a:bodyPr/>
                    <a:p>
                      <a:r>
                        <a:rPr sz="1100" lang="en-US">
                          <a:effectLst/>
                        </a:rPr>
                        <a:t>Row Labels</a:t>
                      </a:r>
                      <a:endParaRPr b="1" sz="1100" lang="en-US">
                        <a:effectLst/>
                        <a:latin typeface="Calibri" panose="020F0502020204030204" pitchFamily="34" charset="0"/>
                      </a:endParaRPr>
                    </a:p>
                  </a:txBody>
                  <a:tcPr marL="0" marR="0" marT="0" marB="0" anchor="ctr"/>
                </a:tc>
                <a:tc>
                  <a:txBody>
                    <a:bodyPr/>
                    <a:p>
                      <a:r>
                        <a:rPr sz="1100" lang="en-US">
                          <a:effectLst/>
                        </a:rPr>
                        <a:t>Count of SNNO</a:t>
                      </a:r>
                      <a:endParaRPr b="1" sz="1100" lang="en-US">
                        <a:effectLst/>
                        <a:latin typeface="Calibri" panose="020F0502020204030204" pitchFamily="34" charset="0"/>
                      </a:endParaRPr>
                    </a:p>
                  </a:txBody>
                  <a:tcPr marL="0" marR="0" marT="0" marB="0" anchor="ctr"/>
                </a:tc>
              </a:tr>
              <a:tr h="509516">
                <a:tc>
                  <a:txBody>
                    <a:bodyPr/>
                    <a:p>
                      <a:r>
                        <a:rPr lang="en-US">
                          <a:effectLst/>
                        </a:rPr>
                        <a:t>Extremely Satisfied</a:t>
                      </a:r>
                    </a:p>
                  </a:txBody>
                  <a:tcPr marL="0" marR="0" marT="0" marB="0" anchor="ctr"/>
                </a:tc>
                <a:tc>
                  <a:txBody>
                    <a:bodyPr/>
                    <a:p>
                      <a:pPr algn="r"/>
                      <a:r>
                        <a:rPr lang="en-US"/>
                        <a:t>89</a:t>
                      </a:r>
                    </a:p>
                  </a:txBody>
                  <a:tcPr marL="0" marR="0" marT="0" marB="0" anchor="ctr"/>
                </a:tc>
              </a:tr>
              <a:tr h="509516">
                <a:tc>
                  <a:txBody>
                    <a:bodyPr/>
                    <a:p>
                      <a:r>
                        <a:rPr lang="en-US">
                          <a:effectLst/>
                        </a:rPr>
                        <a:t>Extremely Unsatisfied</a:t>
                      </a:r>
                    </a:p>
                  </a:txBody>
                  <a:tcPr marL="0" marR="0" marT="0" marB="0" anchor="ctr"/>
                </a:tc>
                <a:tc>
                  <a:txBody>
                    <a:bodyPr/>
                    <a:p>
                      <a:pPr algn="r"/>
                      <a:r>
                        <a:rPr lang="en-US"/>
                        <a:t>3</a:t>
                      </a:r>
                    </a:p>
                  </a:txBody>
                  <a:tcPr marL="0" marR="0" marT="0" marB="0" anchor="ctr"/>
                </a:tc>
              </a:tr>
              <a:tr h="509516">
                <a:tc>
                  <a:txBody>
                    <a:bodyPr/>
                    <a:p>
                      <a:r>
                        <a:rPr lang="en-US">
                          <a:effectLst/>
                        </a:rPr>
                        <a:t>Neutral</a:t>
                      </a:r>
                    </a:p>
                  </a:txBody>
                  <a:tcPr marL="0" marR="0" marT="0" marB="0" anchor="ctr"/>
                </a:tc>
                <a:tc>
                  <a:txBody>
                    <a:bodyPr/>
                    <a:p>
                      <a:pPr algn="r"/>
                      <a:r>
                        <a:rPr lang="en-US"/>
                        <a:t>16</a:t>
                      </a:r>
                    </a:p>
                  </a:txBody>
                  <a:tcPr marL="0" marR="0" marT="0" marB="0" anchor="ctr"/>
                </a:tc>
              </a:tr>
              <a:tr h="509516">
                <a:tc>
                  <a:txBody>
                    <a:bodyPr/>
                    <a:p>
                      <a:r>
                        <a:rPr lang="en-US">
                          <a:effectLst/>
                        </a:rPr>
                        <a:t>Satisfied</a:t>
                      </a:r>
                    </a:p>
                  </a:txBody>
                  <a:tcPr marL="0" marR="0" marT="0" marB="0" anchor="ctr"/>
                </a:tc>
                <a:tc>
                  <a:txBody>
                    <a:bodyPr/>
                    <a:p>
                      <a:pPr algn="r"/>
                      <a:r>
                        <a:rPr lang="en-US"/>
                        <a:t>10</a:t>
                      </a:r>
                    </a:p>
                  </a:txBody>
                  <a:tcPr marL="0" marR="0" marT="0" marB="0" anchor="ctr"/>
                </a:tc>
              </a:tr>
              <a:tr h="509516">
                <a:tc>
                  <a:txBody>
                    <a:bodyPr/>
                    <a:p>
                      <a:r>
                        <a:rPr lang="en-US">
                          <a:effectLst/>
                        </a:rPr>
                        <a:t>Unsatisfied</a:t>
                      </a:r>
                    </a:p>
                  </a:txBody>
                  <a:tcPr marL="0" marR="0" marT="0" marB="0" anchor="ctr"/>
                </a:tc>
                <a:tc>
                  <a:txBody>
                    <a:bodyPr/>
                    <a:p>
                      <a:pPr algn="r"/>
                      <a:r>
                        <a:rPr lang="en-US"/>
                        <a:t>2</a:t>
                      </a:r>
                    </a:p>
                  </a:txBody>
                  <a:tcPr marL="0" marR="0" marT="0" marB="0" anchor="ctr"/>
                </a:tc>
              </a:tr>
              <a:tr h="363940">
                <a:tc>
                  <a:txBody>
                    <a:bodyPr/>
                    <a:p>
                      <a:r>
                        <a:rPr sz="1100" lang="en-US">
                          <a:effectLst/>
                        </a:rPr>
                        <a:t>Grand Total</a:t>
                      </a:r>
                      <a:endParaRPr b="1" sz="1100" lang="en-US">
                        <a:effectLst/>
                        <a:latin typeface="Calibri" panose="020F0502020204030204" pitchFamily="34" charset="0"/>
                      </a:endParaRPr>
                    </a:p>
                  </a:txBody>
                  <a:tcPr marL="0" marR="0" marT="0" marB="0" anchor="ctr"/>
                </a:tc>
                <a:tc>
                  <a:txBody>
                    <a:bodyPr/>
                    <a:p>
                      <a:pPr algn="r"/>
                      <a:r>
                        <a:rPr sz="1100" lang="en-US">
                          <a:effectLst/>
                        </a:rPr>
                        <a:t>120</a:t>
                      </a:r>
                      <a:endParaRPr b="1" sz="1100" lang="en-US">
                        <a:effectLst/>
                        <a:latin typeface="Calibri" panose="020F0502020204030204" pitchFamily="34" charset="0"/>
                      </a:endParaRPr>
                    </a:p>
                  </a:txBody>
                  <a:tcPr marL="0" marR="0" marT="0" marB="0" anchor="ctr"/>
                </a:tc>
              </a:tr>
            </a:tbl>
          </a:graphicData>
        </a:graphic>
      </p:graphicFrame>
      <p:pic>
        <p:nvPicPr>
          <p:cNvPr id="2097166" name="Picture 4" descr="Text  Description automatically generated"/>
          <p:cNvPicPr>
            <a:picLocks noChangeAspect="1"/>
          </p:cNvPicPr>
          <p:nvPr/>
        </p:nvPicPr>
        <p:blipFill>
          <a:blip xmlns:r="http://schemas.openxmlformats.org/officeDocument/2006/relationships" r:embed="rId2"/>
          <a:stretch>
            <a:fillRect/>
          </a:stretch>
        </p:blipFill>
        <p:spPr>
          <a:xfrm>
            <a:off x="2875" y="6290"/>
            <a:ext cx="1360099" cy="691912"/>
          </a:xfrm>
          <a:prstGeom prst="rect"/>
        </p:spPr>
      </p:pic>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IV2201</dc:creator>
  <dcterms:created xsi:type="dcterms:W3CDTF">2023-06-27T07:32:19Z</dcterms:created>
  <dcterms:modified xsi:type="dcterms:W3CDTF">2023-07-02T13:25:08Z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cc40cb91ebc64ddc87b470fc18a934c6</vt:lpwstr>
  </property>
</Properties>
</file>