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75" r:id="rId5"/>
    <p:sldId id="284" r:id="rId6"/>
    <p:sldId id="263" r:id="rId7"/>
    <p:sldId id="285" r:id="rId8"/>
    <p:sldId id="286" r:id="rId9"/>
    <p:sldId id="264" r:id="rId10"/>
    <p:sldId id="265" r:id="rId11"/>
    <p:sldId id="266" r:id="rId12"/>
    <p:sldId id="279" r:id="rId13"/>
    <p:sldId id="267" r:id="rId14"/>
    <p:sldId id="280" r:id="rId15"/>
    <p:sldId id="270" r:id="rId16"/>
    <p:sldId id="287" r:id="rId17"/>
    <p:sldId id="274" r:id="rId18"/>
    <p:sldId id="283" r:id="rId19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VI SABBARWAL" userId="77e316a52042eee9" providerId="LiveId" clId="{B14B56B6-90FB-4CA0-9171-2AF8613E0459}"/>
    <pc:docChg chg="addSld delSld modSld">
      <pc:chgData name="SHIVI SABBARWAL" userId="77e316a52042eee9" providerId="LiveId" clId="{B14B56B6-90FB-4CA0-9171-2AF8613E0459}" dt="2023-07-03T11:47:36.289" v="72" actId="2696"/>
      <pc:docMkLst>
        <pc:docMk/>
      </pc:docMkLst>
      <pc:sldChg chg="addSp modSp mod">
        <pc:chgData name="SHIVI SABBARWAL" userId="77e316a52042eee9" providerId="LiveId" clId="{B14B56B6-90FB-4CA0-9171-2AF8613E0459}" dt="2023-06-15T17:24:50.217" v="24" actId="1076"/>
        <pc:sldMkLst>
          <pc:docMk/>
          <pc:sldMk cId="0" sldId="257"/>
        </pc:sldMkLst>
        <pc:picChg chg="add mod">
          <ac:chgData name="SHIVI SABBARWAL" userId="77e316a52042eee9" providerId="LiveId" clId="{B14B56B6-90FB-4CA0-9171-2AF8613E0459}" dt="2023-06-15T17:24:50.217" v="24" actId="1076"/>
          <ac:picMkLst>
            <pc:docMk/>
            <pc:sldMk cId="0" sldId="257"/>
            <ac:picMk id="3" creationId="{305F80A6-1546-057F-3A41-DE8B8D3D8946}"/>
          </ac:picMkLst>
        </pc:picChg>
      </pc:sldChg>
      <pc:sldChg chg="modSp mod">
        <pc:chgData name="SHIVI SABBARWAL" userId="77e316a52042eee9" providerId="LiveId" clId="{B14B56B6-90FB-4CA0-9171-2AF8613E0459}" dt="2023-06-15T17:25:41.433" v="46" actId="20577"/>
        <pc:sldMkLst>
          <pc:docMk/>
          <pc:sldMk cId="0" sldId="263"/>
        </pc:sldMkLst>
        <pc:spChg chg="mod">
          <ac:chgData name="SHIVI SABBARWAL" userId="77e316a52042eee9" providerId="LiveId" clId="{B14B56B6-90FB-4CA0-9171-2AF8613E0459}" dt="2023-06-15T17:25:41.433" v="46" actId="20577"/>
          <ac:spMkLst>
            <pc:docMk/>
            <pc:sldMk cId="0" sldId="263"/>
            <ac:spMk id="16" creationId="{91D68573-0D17-98B4-2BB2-355103B7FEBD}"/>
          </ac:spMkLst>
        </pc:spChg>
      </pc:sldChg>
      <pc:sldChg chg="modSp mod">
        <pc:chgData name="SHIVI SABBARWAL" userId="77e316a52042eee9" providerId="LiveId" clId="{B14B56B6-90FB-4CA0-9171-2AF8613E0459}" dt="2023-06-15T17:26:36.295" v="64" actId="20577"/>
        <pc:sldMkLst>
          <pc:docMk/>
          <pc:sldMk cId="0" sldId="267"/>
        </pc:sldMkLst>
        <pc:spChg chg="mod">
          <ac:chgData name="SHIVI SABBARWAL" userId="77e316a52042eee9" providerId="LiveId" clId="{B14B56B6-90FB-4CA0-9171-2AF8613E0459}" dt="2023-06-15T17:26:36.295" v="64" actId="20577"/>
          <ac:spMkLst>
            <pc:docMk/>
            <pc:sldMk cId="0" sldId="267"/>
            <ac:spMk id="11" creationId="{EF949F9C-ED9D-94B0-7A5A-C1E1FAE21D4D}"/>
          </ac:spMkLst>
        </pc:spChg>
      </pc:sldChg>
      <pc:sldChg chg="modSp mod">
        <pc:chgData name="SHIVI SABBARWAL" userId="77e316a52042eee9" providerId="LiveId" clId="{B14B56B6-90FB-4CA0-9171-2AF8613E0459}" dt="2023-06-22T12:51:11.520" v="68" actId="1076"/>
        <pc:sldMkLst>
          <pc:docMk/>
          <pc:sldMk cId="872435157" sldId="275"/>
        </pc:sldMkLst>
        <pc:spChg chg="mod">
          <ac:chgData name="SHIVI SABBARWAL" userId="77e316a52042eee9" providerId="LiveId" clId="{B14B56B6-90FB-4CA0-9171-2AF8613E0459}" dt="2023-06-22T12:51:00.782" v="67" actId="1076"/>
          <ac:spMkLst>
            <pc:docMk/>
            <pc:sldMk cId="872435157" sldId="275"/>
            <ac:spMk id="11" creationId="{EE9E2660-1F1C-D051-AC6F-C4934AEFA7D6}"/>
          </ac:spMkLst>
        </pc:spChg>
        <pc:spChg chg="mod">
          <ac:chgData name="SHIVI SABBARWAL" userId="77e316a52042eee9" providerId="LiveId" clId="{B14B56B6-90FB-4CA0-9171-2AF8613E0459}" dt="2023-06-22T12:51:11.520" v="68" actId="1076"/>
          <ac:spMkLst>
            <pc:docMk/>
            <pc:sldMk cId="872435157" sldId="275"/>
            <ac:spMk id="12" creationId="{E1C5DA4B-8CB8-1A28-9E09-C71ABB3536DF}"/>
          </ac:spMkLst>
        </pc:spChg>
      </pc:sldChg>
      <pc:sldChg chg="modSp mod">
        <pc:chgData name="SHIVI SABBARWAL" userId="77e316a52042eee9" providerId="LiveId" clId="{B14B56B6-90FB-4CA0-9171-2AF8613E0459}" dt="2023-06-25T11:50:20.484" v="71" actId="14100"/>
        <pc:sldMkLst>
          <pc:docMk/>
          <pc:sldMk cId="931196859" sldId="279"/>
        </pc:sldMkLst>
        <pc:graphicFrameChg chg="mod modGraphic">
          <ac:chgData name="SHIVI SABBARWAL" userId="77e316a52042eee9" providerId="LiveId" clId="{B14B56B6-90FB-4CA0-9171-2AF8613E0459}" dt="2023-06-25T11:50:20.484" v="71" actId="14100"/>
          <ac:graphicFrameMkLst>
            <pc:docMk/>
            <pc:sldMk cId="931196859" sldId="279"/>
            <ac:graphicFrameMk id="5" creationId="{EB7858A7-4B98-A2E3-0DB7-8E4530380C90}"/>
          </ac:graphicFrameMkLst>
        </pc:graphicFrameChg>
      </pc:sldChg>
      <pc:sldChg chg="modSp mod">
        <pc:chgData name="SHIVI SABBARWAL" userId="77e316a52042eee9" providerId="LiveId" clId="{B14B56B6-90FB-4CA0-9171-2AF8613E0459}" dt="2023-06-15T17:21:54.592" v="21" actId="20577"/>
        <pc:sldMkLst>
          <pc:docMk/>
          <pc:sldMk cId="3487648028" sldId="280"/>
        </pc:sldMkLst>
        <pc:spChg chg="mod">
          <ac:chgData name="SHIVI SABBARWAL" userId="77e316a52042eee9" providerId="LiveId" clId="{B14B56B6-90FB-4CA0-9171-2AF8613E0459}" dt="2023-06-15T17:21:54.592" v="21" actId="20577"/>
          <ac:spMkLst>
            <pc:docMk/>
            <pc:sldMk cId="3487648028" sldId="280"/>
            <ac:spMk id="3" creationId="{9912181D-69F5-96C9-9404-5F7FA958E9D7}"/>
          </ac:spMkLst>
        </pc:spChg>
      </pc:sldChg>
      <pc:sldChg chg="modSp mod">
        <pc:chgData name="SHIVI SABBARWAL" userId="77e316a52042eee9" providerId="LiveId" clId="{B14B56B6-90FB-4CA0-9171-2AF8613E0459}" dt="2023-06-15T17:28:15.849" v="66" actId="20577"/>
        <pc:sldMkLst>
          <pc:docMk/>
          <pc:sldMk cId="4208822195" sldId="284"/>
        </pc:sldMkLst>
        <pc:spChg chg="mod">
          <ac:chgData name="SHIVI SABBARWAL" userId="77e316a52042eee9" providerId="LiveId" clId="{B14B56B6-90FB-4CA0-9171-2AF8613E0459}" dt="2023-06-15T17:28:15.849" v="66" actId="20577"/>
          <ac:spMkLst>
            <pc:docMk/>
            <pc:sldMk cId="4208822195" sldId="284"/>
            <ac:spMk id="4" creationId="{2BBD2B86-62D7-5DFB-0089-E51DC145554C}"/>
          </ac:spMkLst>
        </pc:spChg>
      </pc:sldChg>
      <pc:sldChg chg="new del">
        <pc:chgData name="SHIVI SABBARWAL" userId="77e316a52042eee9" providerId="LiveId" clId="{B14B56B6-90FB-4CA0-9171-2AF8613E0459}" dt="2023-07-03T11:47:36.289" v="72" actId="2696"/>
        <pc:sldMkLst>
          <pc:docMk/>
          <pc:sldMk cId="1330794509" sldId="28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89539120081127"/>
          <c:y val="0.21398920733255328"/>
          <c:w val="0.81175768257448178"/>
          <c:h val="0.600591797284009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Sheet1!$T$29</c:f>
              <c:strCache>
                <c:ptCount val="1"/>
                <c:pt idx="0">
                  <c:v>NURSING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Sheet1!$U$28:$W$28</c:f>
              <c:strCache>
                <c:ptCount val="3"/>
                <c:pt idx="0">
                  <c:v>MIN</c:v>
                </c:pt>
                <c:pt idx="1">
                  <c:v>MAX</c:v>
                </c:pt>
                <c:pt idx="2">
                  <c:v>AVG</c:v>
                </c:pt>
              </c:strCache>
            </c:strRef>
          </c:cat>
          <c:val>
            <c:numRef>
              <c:f>Sheet1!$U$29:$W$29</c:f>
              <c:numCache>
                <c:formatCode>h:mm:ss</c:formatCode>
                <c:ptCount val="3"/>
                <c:pt idx="0">
                  <c:v>2.0833333333333333E-3</c:v>
                </c:pt>
                <c:pt idx="1">
                  <c:v>3.4722222222222224E-2</c:v>
                </c:pt>
                <c:pt idx="2">
                  <c:v>1.7361111111111112E-2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97-40C3-ABAE-CA0735FD2B08}"/>
            </c:ext>
          </c:extLst>
        </c:ser>
        <c:ser>
          <c:idx val="1"/>
          <c:order val="1"/>
          <c:tx>
            <c:strRef>
              <c:f>Sheet1!$T$30</c:f>
              <c:strCache>
                <c:ptCount val="1"/>
                <c:pt idx="0">
                  <c:v>DOCTORS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Sheet1!$U$28:$W$28</c:f>
              <c:strCache>
                <c:ptCount val="3"/>
                <c:pt idx="0">
                  <c:v>MIN</c:v>
                </c:pt>
                <c:pt idx="1">
                  <c:v>MAX</c:v>
                </c:pt>
                <c:pt idx="2">
                  <c:v>AVG</c:v>
                </c:pt>
              </c:strCache>
            </c:strRef>
          </c:cat>
          <c:val>
            <c:numRef>
              <c:f>Sheet1!$U$30:$W$30</c:f>
              <c:numCache>
                <c:formatCode>h:mm:ss</c:formatCode>
                <c:ptCount val="3"/>
                <c:pt idx="0">
                  <c:v>3.472222222222222E-3</c:v>
                </c:pt>
                <c:pt idx="1">
                  <c:v>2.7777777777777776E-2</c:v>
                </c:pt>
                <c:pt idx="2">
                  <c:v>1.3888888888888888E-2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97-40C3-ABAE-CA0735FD2B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2563423"/>
        <c:axId val="1542560063"/>
      </c:barChart>
      <c:catAx>
        <c:axId val="1542563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2560063"/>
        <c:crosses val="autoZero"/>
        <c:auto val="1"/>
        <c:lblAlgn val="ctr"/>
        <c:lblOffset val="100"/>
        <c:noMultiLvlLbl val="0"/>
      </c:catAx>
      <c:valAx>
        <c:axId val="1542560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25634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1"/>
              <c:tx>
                <c:rich>
                  <a:bodyPr/>
                  <a:lstStyle/>
                  <a:p>
                    <a:fld id="{9CBD3896-F2EC-4ECF-9255-0ACEE131FD0A}" type="VALUE">
                      <a:rPr lang="en-US" sz="1400" b="1"/>
                      <a:pPr/>
                      <a:t>[VALUE]</a:t>
                    </a:fld>
                    <a:endParaRPr lang="en-IN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FC5-4530-95BF-0F517969A2D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ED03B48-E4CB-4FC9-84D4-AE4B0E28F4BF}" type="VALUE">
                      <a:rPr lang="en-US" sz="1400" b="1"/>
                      <a:pPr/>
                      <a:t>[VALUE]</a:t>
                    </a:fld>
                    <a:endParaRPr lang="en-IN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FC5-4530-95BF-0F517969A2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08694E6-30BB-4563-9300-790358EA53C1}" type="VALUE">
                      <a:rPr lang="en-US" sz="1400" b="1"/>
                      <a:pPr/>
                      <a:t>[VALUE]</a:t>
                    </a:fld>
                    <a:endParaRPr lang="en-IN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FC5-4530-95BF-0F517969A2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Sheet1!$F$22:$I$22</c:f>
              <c:strCache>
                <c:ptCount val="4"/>
                <c:pt idx="0">
                  <c:v>TRANSFER FROM ER</c:v>
                </c:pt>
                <c:pt idx="1">
                  <c:v>MIN</c:v>
                </c:pt>
                <c:pt idx="2">
                  <c:v>MAX</c:v>
                </c:pt>
                <c:pt idx="3">
                  <c:v>AVG</c:v>
                </c:pt>
              </c:strCache>
            </c:strRef>
          </c:cat>
          <c:val>
            <c:numRef>
              <c:f>Sheet1!$F$23:$I$23</c:f>
              <c:numCache>
                <c:formatCode>[$-F400]h:mm:ss\ AM/PM</c:formatCode>
                <c:ptCount val="4"/>
                <c:pt idx="1">
                  <c:v>3.125E-2</c:v>
                </c:pt>
                <c:pt idx="2">
                  <c:v>0.18194444444444444</c:v>
                </c:pt>
                <c:pt idx="3">
                  <c:v>0.10659722222222222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C5-4530-95BF-0F517969A2D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42562463"/>
        <c:axId val="1542564863"/>
      </c:lineChart>
      <c:catAx>
        <c:axId val="1542562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2564863"/>
        <c:crosses val="autoZero"/>
        <c:auto val="1"/>
        <c:lblAlgn val="ctr"/>
        <c:lblOffset val="100"/>
        <c:noMultiLvlLbl val="0"/>
      </c:catAx>
      <c:valAx>
        <c:axId val="1542564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F400]h:mm:ss\ AM/PM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256246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solidFill>
          <a:schemeClr val="accent5">
            <a:lumMod val="75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74759405074366"/>
          <c:y val="0.17171296296296298"/>
          <c:w val="0.83880796150481185"/>
          <c:h val="0.614984324876057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Sheet1!$R$9</c:f>
              <c:strCache>
                <c:ptCount val="1"/>
                <c:pt idx="0">
                  <c:v>wards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Sheet1!$S$8:$U$8</c:f>
              <c:strCache>
                <c:ptCount val="3"/>
                <c:pt idx="0">
                  <c:v>min</c:v>
                </c:pt>
                <c:pt idx="1">
                  <c:v>max</c:v>
                </c:pt>
                <c:pt idx="2">
                  <c:v>avg</c:v>
                </c:pt>
              </c:strCache>
            </c:strRef>
          </c:cat>
          <c:val>
            <c:numRef>
              <c:f>Sheet1!$S$9:$U$9</c:f>
              <c:numCache>
                <c:formatCode>h:mm:ss</c:formatCode>
                <c:ptCount val="3"/>
                <c:pt idx="0">
                  <c:v>2.0833333333333332E-2</c:v>
                </c:pt>
                <c:pt idx="1">
                  <c:v>0.14583333333333334</c:v>
                </c:pt>
                <c:pt idx="2">
                  <c:v>8.3333333333333329E-2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7-4CB5-B8E9-65B90904B743}"/>
            </c:ext>
          </c:extLst>
        </c:ser>
        <c:ser>
          <c:idx val="1"/>
          <c:order val="1"/>
          <c:tx>
            <c:strRef>
              <c:f>Sheet1!$R$10</c:f>
              <c:strCache>
                <c:ptCount val="1"/>
                <c:pt idx="0">
                  <c:v>critical areas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Sheet1!$S$8:$U$8</c:f>
              <c:strCache>
                <c:ptCount val="3"/>
                <c:pt idx="0">
                  <c:v>min</c:v>
                </c:pt>
                <c:pt idx="1">
                  <c:v>max</c:v>
                </c:pt>
                <c:pt idx="2">
                  <c:v>avg</c:v>
                </c:pt>
              </c:strCache>
            </c:strRef>
          </c:cat>
          <c:val>
            <c:numRef>
              <c:f>Sheet1!$S$10:$U$10</c:f>
              <c:numCache>
                <c:formatCode>h:mm:ss</c:formatCode>
                <c:ptCount val="3"/>
                <c:pt idx="0">
                  <c:v>6.9444444444444441E-3</c:v>
                </c:pt>
                <c:pt idx="1">
                  <c:v>0.10333333333333333</c:v>
                </c:pt>
                <c:pt idx="2">
                  <c:v>5.5138888888888883E-2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7-4CB5-B8E9-65B90904B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7403823"/>
        <c:axId val="477412463"/>
      </c:barChart>
      <c:catAx>
        <c:axId val="477403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412463"/>
        <c:crosses val="autoZero"/>
        <c:auto val="1"/>
        <c:lblAlgn val="ctr"/>
        <c:lblOffset val="100"/>
        <c:noMultiLvlLbl val="0"/>
      </c:catAx>
      <c:valAx>
        <c:axId val="477412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4038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4662" y="498538"/>
            <a:ext cx="1781175" cy="632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7A96"/>
                </a:solidFill>
                <a:latin typeface="Algerian"/>
                <a:cs typeface="Algeri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208020" y="4035742"/>
            <a:ext cx="5188584" cy="101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84E8FF"/>
                </a:solidFill>
                <a:latin typeface="Bahnschrift"/>
                <a:cs typeface="Bahnschrif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7A96"/>
                </a:solidFill>
                <a:latin typeface="Algerian"/>
                <a:cs typeface="Algeri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84E8FF"/>
                </a:solidFill>
                <a:latin typeface="Bahnschrift"/>
                <a:cs typeface="Bahnschrif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657725" y="304812"/>
            <a:ext cx="4486275" cy="4248150"/>
          </a:xfrm>
          <a:custGeom>
            <a:avLst/>
            <a:gdLst/>
            <a:ahLst/>
            <a:cxnLst/>
            <a:rect l="l" t="t" r="r" b="b"/>
            <a:pathLst>
              <a:path w="4486275" h="4248150">
                <a:moveTo>
                  <a:pt x="4486275" y="252044"/>
                </a:moveTo>
                <a:lnTo>
                  <a:pt x="4453293" y="220802"/>
                </a:lnTo>
                <a:lnTo>
                  <a:pt x="4417365" y="190258"/>
                </a:lnTo>
                <a:lnTo>
                  <a:pt x="4380217" y="162001"/>
                </a:lnTo>
                <a:lnTo>
                  <a:pt x="4341965" y="136004"/>
                </a:lnTo>
                <a:lnTo>
                  <a:pt x="4302684" y="112293"/>
                </a:lnTo>
                <a:lnTo>
                  <a:pt x="4262488" y="90843"/>
                </a:lnTo>
                <a:lnTo>
                  <a:pt x="4221442" y="71666"/>
                </a:lnTo>
                <a:lnTo>
                  <a:pt x="4179671" y="54762"/>
                </a:lnTo>
                <a:lnTo>
                  <a:pt x="4137241" y="40119"/>
                </a:lnTo>
                <a:lnTo>
                  <a:pt x="4094251" y="27762"/>
                </a:lnTo>
                <a:lnTo>
                  <a:pt x="4050817" y="17665"/>
                </a:lnTo>
                <a:lnTo>
                  <a:pt x="4007002" y="9842"/>
                </a:lnTo>
                <a:lnTo>
                  <a:pt x="3962920" y="4292"/>
                </a:lnTo>
                <a:lnTo>
                  <a:pt x="3918661" y="1003"/>
                </a:lnTo>
                <a:lnTo>
                  <a:pt x="3874300" y="0"/>
                </a:lnTo>
                <a:lnTo>
                  <a:pt x="3829951" y="1244"/>
                </a:lnTo>
                <a:lnTo>
                  <a:pt x="3785717" y="4775"/>
                </a:lnTo>
                <a:lnTo>
                  <a:pt x="3741661" y="10566"/>
                </a:lnTo>
                <a:lnTo>
                  <a:pt x="3697897" y="18630"/>
                </a:lnTo>
                <a:lnTo>
                  <a:pt x="3654514" y="28956"/>
                </a:lnTo>
                <a:lnTo>
                  <a:pt x="3611600" y="41554"/>
                </a:lnTo>
                <a:lnTo>
                  <a:pt x="3569246" y="56413"/>
                </a:lnTo>
                <a:lnTo>
                  <a:pt x="3527564" y="73545"/>
                </a:lnTo>
                <a:lnTo>
                  <a:pt x="3486632" y="92938"/>
                </a:lnTo>
                <a:lnTo>
                  <a:pt x="3446551" y="114604"/>
                </a:lnTo>
                <a:lnTo>
                  <a:pt x="3407410" y="138531"/>
                </a:lnTo>
                <a:lnTo>
                  <a:pt x="3369297" y="164731"/>
                </a:lnTo>
                <a:lnTo>
                  <a:pt x="3332315" y="193192"/>
                </a:lnTo>
                <a:lnTo>
                  <a:pt x="3296564" y="223926"/>
                </a:lnTo>
                <a:lnTo>
                  <a:pt x="3262122" y="256908"/>
                </a:lnTo>
                <a:lnTo>
                  <a:pt x="3229483" y="291744"/>
                </a:lnTo>
                <a:lnTo>
                  <a:pt x="3199117" y="327875"/>
                </a:lnTo>
                <a:lnTo>
                  <a:pt x="3171012" y="365213"/>
                </a:lnTo>
                <a:lnTo>
                  <a:pt x="3145167" y="403682"/>
                </a:lnTo>
                <a:lnTo>
                  <a:pt x="3124403" y="438442"/>
                </a:lnTo>
                <a:lnTo>
                  <a:pt x="3085274" y="439369"/>
                </a:lnTo>
                <a:lnTo>
                  <a:pt x="3040303" y="441477"/>
                </a:lnTo>
                <a:lnTo>
                  <a:pt x="2995396" y="444639"/>
                </a:lnTo>
                <a:lnTo>
                  <a:pt x="2950553" y="448868"/>
                </a:lnTo>
                <a:lnTo>
                  <a:pt x="2905798" y="454152"/>
                </a:lnTo>
                <a:lnTo>
                  <a:pt x="2861157" y="460489"/>
                </a:lnTo>
                <a:lnTo>
                  <a:pt x="2816656" y="467880"/>
                </a:lnTo>
                <a:lnTo>
                  <a:pt x="2772295" y="476338"/>
                </a:lnTo>
                <a:lnTo>
                  <a:pt x="2728112" y="485838"/>
                </a:lnTo>
                <a:lnTo>
                  <a:pt x="2684119" y="496404"/>
                </a:lnTo>
                <a:lnTo>
                  <a:pt x="2640330" y="508025"/>
                </a:lnTo>
                <a:lnTo>
                  <a:pt x="2596781" y="520700"/>
                </a:lnTo>
                <a:lnTo>
                  <a:pt x="2553487" y="534428"/>
                </a:lnTo>
                <a:lnTo>
                  <a:pt x="2510459" y="549224"/>
                </a:lnTo>
                <a:lnTo>
                  <a:pt x="2467724" y="565073"/>
                </a:lnTo>
                <a:lnTo>
                  <a:pt x="2425306" y="581964"/>
                </a:lnTo>
                <a:lnTo>
                  <a:pt x="2383231" y="599922"/>
                </a:lnTo>
                <a:lnTo>
                  <a:pt x="2341499" y="618947"/>
                </a:lnTo>
                <a:lnTo>
                  <a:pt x="2300135" y="639013"/>
                </a:lnTo>
                <a:lnTo>
                  <a:pt x="2259177" y="660133"/>
                </a:lnTo>
                <a:lnTo>
                  <a:pt x="2218626" y="682320"/>
                </a:lnTo>
                <a:lnTo>
                  <a:pt x="2178507" y="705561"/>
                </a:lnTo>
                <a:lnTo>
                  <a:pt x="2138845" y="729856"/>
                </a:lnTo>
                <a:lnTo>
                  <a:pt x="2099652" y="755205"/>
                </a:lnTo>
                <a:lnTo>
                  <a:pt x="2060968" y="781621"/>
                </a:lnTo>
                <a:lnTo>
                  <a:pt x="2022792" y="809078"/>
                </a:lnTo>
                <a:lnTo>
                  <a:pt x="1985149" y="837603"/>
                </a:lnTo>
                <a:lnTo>
                  <a:pt x="1948065" y="867181"/>
                </a:lnTo>
                <a:lnTo>
                  <a:pt x="1911553" y="897813"/>
                </a:lnTo>
                <a:lnTo>
                  <a:pt x="1875637" y="929500"/>
                </a:lnTo>
                <a:lnTo>
                  <a:pt x="1840344" y="962253"/>
                </a:lnTo>
                <a:lnTo>
                  <a:pt x="1805686" y="996048"/>
                </a:lnTo>
                <a:lnTo>
                  <a:pt x="1771878" y="1030719"/>
                </a:lnTo>
                <a:lnTo>
                  <a:pt x="1764919" y="1038212"/>
                </a:lnTo>
                <a:lnTo>
                  <a:pt x="0" y="1038212"/>
                </a:lnTo>
                <a:lnTo>
                  <a:pt x="0" y="2552687"/>
                </a:lnTo>
                <a:lnTo>
                  <a:pt x="1259357" y="2552687"/>
                </a:lnTo>
                <a:lnTo>
                  <a:pt x="1263777" y="2590101"/>
                </a:lnTo>
                <a:lnTo>
                  <a:pt x="1270114" y="2634742"/>
                </a:lnTo>
                <a:lnTo>
                  <a:pt x="1277505" y="2679242"/>
                </a:lnTo>
                <a:lnTo>
                  <a:pt x="1285963" y="2723604"/>
                </a:lnTo>
                <a:lnTo>
                  <a:pt x="1295463" y="2767787"/>
                </a:lnTo>
                <a:lnTo>
                  <a:pt x="1306029" y="2811780"/>
                </a:lnTo>
                <a:lnTo>
                  <a:pt x="1317650" y="2855569"/>
                </a:lnTo>
                <a:lnTo>
                  <a:pt x="1330325" y="2899118"/>
                </a:lnTo>
                <a:lnTo>
                  <a:pt x="1344053" y="2942412"/>
                </a:lnTo>
                <a:lnTo>
                  <a:pt x="1358849" y="2985427"/>
                </a:lnTo>
                <a:lnTo>
                  <a:pt x="1374698" y="3028162"/>
                </a:lnTo>
                <a:lnTo>
                  <a:pt x="1391589" y="3070580"/>
                </a:lnTo>
                <a:lnTo>
                  <a:pt x="1409547" y="3112668"/>
                </a:lnTo>
                <a:lnTo>
                  <a:pt x="1428572" y="3154388"/>
                </a:lnTo>
                <a:lnTo>
                  <a:pt x="1448638" y="3195751"/>
                </a:lnTo>
                <a:lnTo>
                  <a:pt x="1469758" y="3236709"/>
                </a:lnTo>
                <a:lnTo>
                  <a:pt x="1491945" y="3277260"/>
                </a:lnTo>
                <a:lnTo>
                  <a:pt x="1515186" y="3317379"/>
                </a:lnTo>
                <a:lnTo>
                  <a:pt x="1539481" y="3357029"/>
                </a:lnTo>
                <a:lnTo>
                  <a:pt x="1564830" y="3396221"/>
                </a:lnTo>
                <a:lnTo>
                  <a:pt x="1591246" y="3434905"/>
                </a:lnTo>
                <a:lnTo>
                  <a:pt x="1618703" y="3473081"/>
                </a:lnTo>
                <a:lnTo>
                  <a:pt x="1647228" y="3510724"/>
                </a:lnTo>
                <a:lnTo>
                  <a:pt x="1676806" y="3547808"/>
                </a:lnTo>
                <a:lnTo>
                  <a:pt x="1707438" y="3584308"/>
                </a:lnTo>
                <a:lnTo>
                  <a:pt x="1739125" y="3620224"/>
                </a:lnTo>
                <a:lnTo>
                  <a:pt x="1771878" y="3655517"/>
                </a:lnTo>
                <a:lnTo>
                  <a:pt x="1805686" y="3690175"/>
                </a:lnTo>
                <a:lnTo>
                  <a:pt x="1840344" y="3723995"/>
                </a:lnTo>
                <a:lnTo>
                  <a:pt x="1875637" y="3756736"/>
                </a:lnTo>
                <a:lnTo>
                  <a:pt x="1911553" y="3788435"/>
                </a:lnTo>
                <a:lnTo>
                  <a:pt x="1948065" y="3819080"/>
                </a:lnTo>
                <a:lnTo>
                  <a:pt x="1985149" y="3848658"/>
                </a:lnTo>
                <a:lnTo>
                  <a:pt x="2022792" y="3877183"/>
                </a:lnTo>
                <a:lnTo>
                  <a:pt x="2060968" y="3904653"/>
                </a:lnTo>
                <a:lnTo>
                  <a:pt x="2099652" y="3931069"/>
                </a:lnTo>
                <a:lnTo>
                  <a:pt x="2138845" y="3956418"/>
                </a:lnTo>
                <a:lnTo>
                  <a:pt x="2178507" y="3980726"/>
                </a:lnTo>
                <a:lnTo>
                  <a:pt x="2218626" y="4003967"/>
                </a:lnTo>
                <a:lnTo>
                  <a:pt x="2259177" y="4026154"/>
                </a:lnTo>
                <a:lnTo>
                  <a:pt x="2300135" y="4047274"/>
                </a:lnTo>
                <a:lnTo>
                  <a:pt x="2341499" y="4067352"/>
                </a:lnTo>
                <a:lnTo>
                  <a:pt x="2383231" y="4086364"/>
                </a:lnTo>
                <a:lnTo>
                  <a:pt x="2425306" y="4104335"/>
                </a:lnTo>
                <a:lnTo>
                  <a:pt x="2467724" y="4121239"/>
                </a:lnTo>
                <a:lnTo>
                  <a:pt x="2510459" y="4137075"/>
                </a:lnTo>
                <a:lnTo>
                  <a:pt x="2553487" y="4151871"/>
                </a:lnTo>
                <a:lnTo>
                  <a:pt x="2596781" y="4165612"/>
                </a:lnTo>
                <a:lnTo>
                  <a:pt x="2640330" y="4178287"/>
                </a:lnTo>
                <a:lnTo>
                  <a:pt x="2684119" y="4189907"/>
                </a:lnTo>
                <a:lnTo>
                  <a:pt x="2728112" y="4200474"/>
                </a:lnTo>
                <a:lnTo>
                  <a:pt x="2772295" y="4209986"/>
                </a:lnTo>
                <a:lnTo>
                  <a:pt x="2816656" y="4218432"/>
                </a:lnTo>
                <a:lnTo>
                  <a:pt x="2861157" y="4225823"/>
                </a:lnTo>
                <a:lnTo>
                  <a:pt x="2905798" y="4232173"/>
                </a:lnTo>
                <a:lnTo>
                  <a:pt x="2950553" y="4237444"/>
                </a:lnTo>
                <a:lnTo>
                  <a:pt x="2995396" y="4241673"/>
                </a:lnTo>
                <a:lnTo>
                  <a:pt x="3040303" y="4244848"/>
                </a:lnTo>
                <a:lnTo>
                  <a:pt x="3085274" y="4246956"/>
                </a:lnTo>
                <a:lnTo>
                  <a:pt x="3130270" y="4248010"/>
                </a:lnTo>
                <a:lnTo>
                  <a:pt x="3175266" y="4248010"/>
                </a:lnTo>
                <a:lnTo>
                  <a:pt x="3220262" y="4246956"/>
                </a:lnTo>
                <a:lnTo>
                  <a:pt x="3265233" y="4244848"/>
                </a:lnTo>
                <a:lnTo>
                  <a:pt x="3310140" y="4241673"/>
                </a:lnTo>
                <a:lnTo>
                  <a:pt x="3354984" y="4237444"/>
                </a:lnTo>
                <a:lnTo>
                  <a:pt x="3399739" y="4232173"/>
                </a:lnTo>
                <a:lnTo>
                  <a:pt x="3444379" y="4225823"/>
                </a:lnTo>
                <a:lnTo>
                  <a:pt x="3488880" y="4218432"/>
                </a:lnTo>
                <a:lnTo>
                  <a:pt x="3533241" y="4209986"/>
                </a:lnTo>
                <a:lnTo>
                  <a:pt x="3577425" y="4200474"/>
                </a:lnTo>
                <a:lnTo>
                  <a:pt x="3621417" y="4189907"/>
                </a:lnTo>
                <a:lnTo>
                  <a:pt x="3665207" y="4178287"/>
                </a:lnTo>
                <a:lnTo>
                  <a:pt x="3708755" y="4165612"/>
                </a:lnTo>
                <a:lnTo>
                  <a:pt x="3752050" y="4151871"/>
                </a:lnTo>
                <a:lnTo>
                  <a:pt x="3795077" y="4137075"/>
                </a:lnTo>
                <a:lnTo>
                  <a:pt x="3837813" y="4121239"/>
                </a:lnTo>
                <a:lnTo>
                  <a:pt x="3880231" y="4104335"/>
                </a:lnTo>
                <a:lnTo>
                  <a:pt x="3922306" y="4086364"/>
                </a:lnTo>
                <a:lnTo>
                  <a:pt x="3964038" y="4067352"/>
                </a:lnTo>
                <a:lnTo>
                  <a:pt x="4005402" y="4047274"/>
                </a:lnTo>
                <a:lnTo>
                  <a:pt x="4046359" y="4026154"/>
                </a:lnTo>
                <a:lnTo>
                  <a:pt x="4086910" y="4003967"/>
                </a:lnTo>
                <a:lnTo>
                  <a:pt x="4127030" y="3980726"/>
                </a:lnTo>
                <a:lnTo>
                  <a:pt x="4166692" y="3956418"/>
                </a:lnTo>
                <a:lnTo>
                  <a:pt x="4205884" y="3931069"/>
                </a:lnTo>
                <a:lnTo>
                  <a:pt x="4244568" y="3904653"/>
                </a:lnTo>
                <a:lnTo>
                  <a:pt x="4282745" y="3877183"/>
                </a:lnTo>
                <a:lnTo>
                  <a:pt x="4320387" y="3848658"/>
                </a:lnTo>
                <a:lnTo>
                  <a:pt x="4357471" y="3819080"/>
                </a:lnTo>
                <a:lnTo>
                  <a:pt x="4393984" y="3788435"/>
                </a:lnTo>
                <a:lnTo>
                  <a:pt x="4429899" y="3756736"/>
                </a:lnTo>
                <a:lnTo>
                  <a:pt x="4465193" y="3723995"/>
                </a:lnTo>
                <a:lnTo>
                  <a:pt x="4486275" y="3703434"/>
                </a:lnTo>
                <a:lnTo>
                  <a:pt x="4486275" y="1490891"/>
                </a:lnTo>
                <a:lnTo>
                  <a:pt x="4486275" y="982802"/>
                </a:lnTo>
                <a:lnTo>
                  <a:pt x="4486275" y="252044"/>
                </a:lnTo>
                <a:close/>
              </a:path>
            </a:pathLst>
          </a:custGeom>
          <a:solidFill>
            <a:srgbClr val="00A3C9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7A96"/>
                </a:solidFill>
                <a:latin typeface="Algerian"/>
                <a:cs typeface="Algeri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7A96"/>
                </a:solidFill>
                <a:latin typeface="Algerian"/>
                <a:cs typeface="Algeri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905652" y="304812"/>
            <a:ext cx="3238500" cy="4248150"/>
          </a:xfrm>
          <a:custGeom>
            <a:avLst/>
            <a:gdLst/>
            <a:ahLst/>
            <a:cxnLst/>
            <a:rect l="l" t="t" r="r" b="b"/>
            <a:pathLst>
              <a:path w="3238500" h="4248150">
                <a:moveTo>
                  <a:pt x="3238347" y="252044"/>
                </a:moveTo>
                <a:lnTo>
                  <a:pt x="3205365" y="220802"/>
                </a:lnTo>
                <a:lnTo>
                  <a:pt x="3169437" y="190258"/>
                </a:lnTo>
                <a:lnTo>
                  <a:pt x="3132290" y="162001"/>
                </a:lnTo>
                <a:lnTo>
                  <a:pt x="3094037" y="136004"/>
                </a:lnTo>
                <a:lnTo>
                  <a:pt x="3054756" y="112293"/>
                </a:lnTo>
                <a:lnTo>
                  <a:pt x="3014561" y="90843"/>
                </a:lnTo>
                <a:lnTo>
                  <a:pt x="2973514" y="71666"/>
                </a:lnTo>
                <a:lnTo>
                  <a:pt x="2931744" y="54762"/>
                </a:lnTo>
                <a:lnTo>
                  <a:pt x="2889313" y="40119"/>
                </a:lnTo>
                <a:lnTo>
                  <a:pt x="2846324" y="27762"/>
                </a:lnTo>
                <a:lnTo>
                  <a:pt x="2802890" y="17665"/>
                </a:lnTo>
                <a:lnTo>
                  <a:pt x="2759075" y="9842"/>
                </a:lnTo>
                <a:lnTo>
                  <a:pt x="2714993" y="4292"/>
                </a:lnTo>
                <a:lnTo>
                  <a:pt x="2670733" y="1003"/>
                </a:lnTo>
                <a:lnTo>
                  <a:pt x="2626372" y="0"/>
                </a:lnTo>
                <a:lnTo>
                  <a:pt x="2582024" y="1244"/>
                </a:lnTo>
                <a:lnTo>
                  <a:pt x="2537790" y="4775"/>
                </a:lnTo>
                <a:lnTo>
                  <a:pt x="2493734" y="10566"/>
                </a:lnTo>
                <a:lnTo>
                  <a:pt x="2449969" y="18630"/>
                </a:lnTo>
                <a:lnTo>
                  <a:pt x="2406586" y="28956"/>
                </a:lnTo>
                <a:lnTo>
                  <a:pt x="2363673" y="41554"/>
                </a:lnTo>
                <a:lnTo>
                  <a:pt x="2321318" y="56413"/>
                </a:lnTo>
                <a:lnTo>
                  <a:pt x="2279637" y="73545"/>
                </a:lnTo>
                <a:lnTo>
                  <a:pt x="2238705" y="92938"/>
                </a:lnTo>
                <a:lnTo>
                  <a:pt x="2198624" y="114604"/>
                </a:lnTo>
                <a:lnTo>
                  <a:pt x="2159482" y="138531"/>
                </a:lnTo>
                <a:lnTo>
                  <a:pt x="2121370" y="164731"/>
                </a:lnTo>
                <a:lnTo>
                  <a:pt x="2084387" y="193192"/>
                </a:lnTo>
                <a:lnTo>
                  <a:pt x="2048637" y="223926"/>
                </a:lnTo>
                <a:lnTo>
                  <a:pt x="2014194" y="256908"/>
                </a:lnTo>
                <a:lnTo>
                  <a:pt x="1981555" y="291744"/>
                </a:lnTo>
                <a:lnTo>
                  <a:pt x="1951189" y="327875"/>
                </a:lnTo>
                <a:lnTo>
                  <a:pt x="1923084" y="365213"/>
                </a:lnTo>
                <a:lnTo>
                  <a:pt x="1897240" y="403682"/>
                </a:lnTo>
                <a:lnTo>
                  <a:pt x="1876475" y="438442"/>
                </a:lnTo>
                <a:lnTo>
                  <a:pt x="1837347" y="439369"/>
                </a:lnTo>
                <a:lnTo>
                  <a:pt x="1792376" y="441477"/>
                </a:lnTo>
                <a:lnTo>
                  <a:pt x="1747469" y="444639"/>
                </a:lnTo>
                <a:lnTo>
                  <a:pt x="1702625" y="448868"/>
                </a:lnTo>
                <a:lnTo>
                  <a:pt x="1657870" y="454152"/>
                </a:lnTo>
                <a:lnTo>
                  <a:pt x="1613230" y="460489"/>
                </a:lnTo>
                <a:lnTo>
                  <a:pt x="1568729" y="467880"/>
                </a:lnTo>
                <a:lnTo>
                  <a:pt x="1524368" y="476338"/>
                </a:lnTo>
                <a:lnTo>
                  <a:pt x="1480185" y="485838"/>
                </a:lnTo>
                <a:lnTo>
                  <a:pt x="1436192" y="496404"/>
                </a:lnTo>
                <a:lnTo>
                  <a:pt x="1392402" y="508025"/>
                </a:lnTo>
                <a:lnTo>
                  <a:pt x="1348854" y="520700"/>
                </a:lnTo>
                <a:lnTo>
                  <a:pt x="1305560" y="534428"/>
                </a:lnTo>
                <a:lnTo>
                  <a:pt x="1262532" y="549224"/>
                </a:lnTo>
                <a:lnTo>
                  <a:pt x="1219796" y="565073"/>
                </a:lnTo>
                <a:lnTo>
                  <a:pt x="1177378" y="581964"/>
                </a:lnTo>
                <a:lnTo>
                  <a:pt x="1135303" y="599922"/>
                </a:lnTo>
                <a:lnTo>
                  <a:pt x="1093571" y="618947"/>
                </a:lnTo>
                <a:lnTo>
                  <a:pt x="1052207" y="639013"/>
                </a:lnTo>
                <a:lnTo>
                  <a:pt x="1011250" y="660133"/>
                </a:lnTo>
                <a:lnTo>
                  <a:pt x="970699" y="682320"/>
                </a:lnTo>
                <a:lnTo>
                  <a:pt x="930579" y="705561"/>
                </a:lnTo>
                <a:lnTo>
                  <a:pt x="890917" y="729856"/>
                </a:lnTo>
                <a:lnTo>
                  <a:pt x="851725" y="755205"/>
                </a:lnTo>
                <a:lnTo>
                  <a:pt x="813041" y="781621"/>
                </a:lnTo>
                <a:lnTo>
                  <a:pt x="774865" y="809078"/>
                </a:lnTo>
                <a:lnTo>
                  <a:pt x="737222" y="837603"/>
                </a:lnTo>
                <a:lnTo>
                  <a:pt x="700138" y="867181"/>
                </a:lnTo>
                <a:lnTo>
                  <a:pt x="663625" y="897813"/>
                </a:lnTo>
                <a:lnTo>
                  <a:pt x="627710" y="929500"/>
                </a:lnTo>
                <a:lnTo>
                  <a:pt x="592416" y="962253"/>
                </a:lnTo>
                <a:lnTo>
                  <a:pt x="557758" y="996048"/>
                </a:lnTo>
                <a:lnTo>
                  <a:pt x="523951" y="1030719"/>
                </a:lnTo>
                <a:lnTo>
                  <a:pt x="491197" y="1066012"/>
                </a:lnTo>
                <a:lnTo>
                  <a:pt x="459511" y="1101928"/>
                </a:lnTo>
                <a:lnTo>
                  <a:pt x="428879" y="1138440"/>
                </a:lnTo>
                <a:lnTo>
                  <a:pt x="399300" y="1175524"/>
                </a:lnTo>
                <a:lnTo>
                  <a:pt x="370776" y="1213167"/>
                </a:lnTo>
                <a:lnTo>
                  <a:pt x="343319" y="1251343"/>
                </a:lnTo>
                <a:lnTo>
                  <a:pt x="316903" y="1290027"/>
                </a:lnTo>
                <a:lnTo>
                  <a:pt x="291553" y="1329220"/>
                </a:lnTo>
                <a:lnTo>
                  <a:pt x="267258" y="1368882"/>
                </a:lnTo>
                <a:lnTo>
                  <a:pt x="244017" y="1409001"/>
                </a:lnTo>
                <a:lnTo>
                  <a:pt x="221830" y="1449552"/>
                </a:lnTo>
                <a:lnTo>
                  <a:pt x="200710" y="1490510"/>
                </a:lnTo>
                <a:lnTo>
                  <a:pt x="180644" y="1531874"/>
                </a:lnTo>
                <a:lnTo>
                  <a:pt x="161620" y="1573606"/>
                </a:lnTo>
                <a:lnTo>
                  <a:pt x="143662" y="1615681"/>
                </a:lnTo>
                <a:lnTo>
                  <a:pt x="126771" y="1658099"/>
                </a:lnTo>
                <a:lnTo>
                  <a:pt x="110921" y="1700834"/>
                </a:lnTo>
                <a:lnTo>
                  <a:pt x="96126" y="1743862"/>
                </a:lnTo>
                <a:lnTo>
                  <a:pt x="82397" y="1787156"/>
                </a:lnTo>
                <a:lnTo>
                  <a:pt x="69723" y="1830705"/>
                </a:lnTo>
                <a:lnTo>
                  <a:pt x="58102" y="1874481"/>
                </a:lnTo>
                <a:lnTo>
                  <a:pt x="47536" y="1918487"/>
                </a:lnTo>
                <a:lnTo>
                  <a:pt x="38036" y="1962670"/>
                </a:lnTo>
                <a:lnTo>
                  <a:pt x="29578" y="2007019"/>
                </a:lnTo>
                <a:lnTo>
                  <a:pt x="22186" y="2051532"/>
                </a:lnTo>
                <a:lnTo>
                  <a:pt x="15849" y="2096173"/>
                </a:lnTo>
                <a:lnTo>
                  <a:pt x="10566" y="2140928"/>
                </a:lnTo>
                <a:lnTo>
                  <a:pt x="6337" y="2185771"/>
                </a:lnTo>
                <a:lnTo>
                  <a:pt x="3175" y="2230678"/>
                </a:lnTo>
                <a:lnTo>
                  <a:pt x="1066" y="2275636"/>
                </a:lnTo>
                <a:lnTo>
                  <a:pt x="0" y="2320633"/>
                </a:lnTo>
                <a:lnTo>
                  <a:pt x="0" y="2365641"/>
                </a:lnTo>
                <a:lnTo>
                  <a:pt x="1066" y="2410637"/>
                </a:lnTo>
                <a:lnTo>
                  <a:pt x="3175" y="2455595"/>
                </a:lnTo>
                <a:lnTo>
                  <a:pt x="6337" y="2500503"/>
                </a:lnTo>
                <a:lnTo>
                  <a:pt x="10566" y="2545346"/>
                </a:lnTo>
                <a:lnTo>
                  <a:pt x="15849" y="2590101"/>
                </a:lnTo>
                <a:lnTo>
                  <a:pt x="22186" y="2634742"/>
                </a:lnTo>
                <a:lnTo>
                  <a:pt x="29578" y="2679242"/>
                </a:lnTo>
                <a:lnTo>
                  <a:pt x="38036" y="2723604"/>
                </a:lnTo>
                <a:lnTo>
                  <a:pt x="47536" y="2767787"/>
                </a:lnTo>
                <a:lnTo>
                  <a:pt x="58102" y="2811780"/>
                </a:lnTo>
                <a:lnTo>
                  <a:pt x="69723" y="2855569"/>
                </a:lnTo>
                <a:lnTo>
                  <a:pt x="82397" y="2899118"/>
                </a:lnTo>
                <a:lnTo>
                  <a:pt x="96126" y="2942412"/>
                </a:lnTo>
                <a:lnTo>
                  <a:pt x="110921" y="2985427"/>
                </a:lnTo>
                <a:lnTo>
                  <a:pt x="126771" y="3028162"/>
                </a:lnTo>
                <a:lnTo>
                  <a:pt x="143662" y="3070580"/>
                </a:lnTo>
                <a:lnTo>
                  <a:pt x="161620" y="3112668"/>
                </a:lnTo>
                <a:lnTo>
                  <a:pt x="180644" y="3154388"/>
                </a:lnTo>
                <a:lnTo>
                  <a:pt x="200710" y="3195751"/>
                </a:lnTo>
                <a:lnTo>
                  <a:pt x="221830" y="3236709"/>
                </a:lnTo>
                <a:lnTo>
                  <a:pt x="244017" y="3277260"/>
                </a:lnTo>
                <a:lnTo>
                  <a:pt x="267258" y="3317379"/>
                </a:lnTo>
                <a:lnTo>
                  <a:pt x="291553" y="3357029"/>
                </a:lnTo>
                <a:lnTo>
                  <a:pt x="316903" y="3396221"/>
                </a:lnTo>
                <a:lnTo>
                  <a:pt x="343319" y="3434905"/>
                </a:lnTo>
                <a:lnTo>
                  <a:pt x="370776" y="3473081"/>
                </a:lnTo>
                <a:lnTo>
                  <a:pt x="399300" y="3510724"/>
                </a:lnTo>
                <a:lnTo>
                  <a:pt x="428879" y="3547808"/>
                </a:lnTo>
                <a:lnTo>
                  <a:pt x="459511" y="3584308"/>
                </a:lnTo>
                <a:lnTo>
                  <a:pt x="491197" y="3620224"/>
                </a:lnTo>
                <a:lnTo>
                  <a:pt x="523951" y="3655517"/>
                </a:lnTo>
                <a:lnTo>
                  <a:pt x="557758" y="3690175"/>
                </a:lnTo>
                <a:lnTo>
                  <a:pt x="592416" y="3723995"/>
                </a:lnTo>
                <a:lnTo>
                  <a:pt x="627710" y="3756736"/>
                </a:lnTo>
                <a:lnTo>
                  <a:pt x="663625" y="3788435"/>
                </a:lnTo>
                <a:lnTo>
                  <a:pt x="700138" y="3819080"/>
                </a:lnTo>
                <a:lnTo>
                  <a:pt x="737222" y="3848658"/>
                </a:lnTo>
                <a:lnTo>
                  <a:pt x="774865" y="3877183"/>
                </a:lnTo>
                <a:lnTo>
                  <a:pt x="813041" y="3904653"/>
                </a:lnTo>
                <a:lnTo>
                  <a:pt x="851725" y="3931069"/>
                </a:lnTo>
                <a:lnTo>
                  <a:pt x="890917" y="3956418"/>
                </a:lnTo>
                <a:lnTo>
                  <a:pt x="930579" y="3980726"/>
                </a:lnTo>
                <a:lnTo>
                  <a:pt x="970699" y="4003967"/>
                </a:lnTo>
                <a:lnTo>
                  <a:pt x="1011250" y="4026154"/>
                </a:lnTo>
                <a:lnTo>
                  <a:pt x="1052207" y="4047274"/>
                </a:lnTo>
                <a:lnTo>
                  <a:pt x="1093571" y="4067352"/>
                </a:lnTo>
                <a:lnTo>
                  <a:pt x="1135303" y="4086364"/>
                </a:lnTo>
                <a:lnTo>
                  <a:pt x="1177378" y="4104335"/>
                </a:lnTo>
                <a:lnTo>
                  <a:pt x="1219796" y="4121239"/>
                </a:lnTo>
                <a:lnTo>
                  <a:pt x="1262532" y="4137075"/>
                </a:lnTo>
                <a:lnTo>
                  <a:pt x="1305560" y="4151871"/>
                </a:lnTo>
                <a:lnTo>
                  <a:pt x="1348854" y="4165612"/>
                </a:lnTo>
                <a:lnTo>
                  <a:pt x="1392402" y="4178287"/>
                </a:lnTo>
                <a:lnTo>
                  <a:pt x="1436192" y="4189907"/>
                </a:lnTo>
                <a:lnTo>
                  <a:pt x="1480185" y="4200474"/>
                </a:lnTo>
                <a:lnTo>
                  <a:pt x="1524368" y="4209986"/>
                </a:lnTo>
                <a:lnTo>
                  <a:pt x="1568729" y="4218432"/>
                </a:lnTo>
                <a:lnTo>
                  <a:pt x="1613230" y="4225823"/>
                </a:lnTo>
                <a:lnTo>
                  <a:pt x="1657870" y="4232173"/>
                </a:lnTo>
                <a:lnTo>
                  <a:pt x="1702625" y="4237444"/>
                </a:lnTo>
                <a:lnTo>
                  <a:pt x="1747469" y="4241673"/>
                </a:lnTo>
                <a:lnTo>
                  <a:pt x="1792376" y="4244848"/>
                </a:lnTo>
                <a:lnTo>
                  <a:pt x="1837347" y="4246956"/>
                </a:lnTo>
                <a:lnTo>
                  <a:pt x="1882343" y="4248010"/>
                </a:lnTo>
                <a:lnTo>
                  <a:pt x="1927339" y="4248010"/>
                </a:lnTo>
                <a:lnTo>
                  <a:pt x="1972335" y="4246956"/>
                </a:lnTo>
                <a:lnTo>
                  <a:pt x="2017306" y="4244848"/>
                </a:lnTo>
                <a:lnTo>
                  <a:pt x="2062213" y="4241673"/>
                </a:lnTo>
                <a:lnTo>
                  <a:pt x="2107057" y="4237444"/>
                </a:lnTo>
                <a:lnTo>
                  <a:pt x="2151811" y="4232173"/>
                </a:lnTo>
                <a:lnTo>
                  <a:pt x="2196452" y="4225823"/>
                </a:lnTo>
                <a:lnTo>
                  <a:pt x="2240953" y="4218432"/>
                </a:lnTo>
                <a:lnTo>
                  <a:pt x="2285314" y="4209986"/>
                </a:lnTo>
                <a:lnTo>
                  <a:pt x="2329497" y="4200474"/>
                </a:lnTo>
                <a:lnTo>
                  <a:pt x="2373490" y="4189907"/>
                </a:lnTo>
                <a:lnTo>
                  <a:pt x="2417280" y="4178287"/>
                </a:lnTo>
                <a:lnTo>
                  <a:pt x="2460828" y="4165612"/>
                </a:lnTo>
                <a:lnTo>
                  <a:pt x="2504122" y="4151871"/>
                </a:lnTo>
                <a:lnTo>
                  <a:pt x="2547150" y="4137075"/>
                </a:lnTo>
                <a:lnTo>
                  <a:pt x="2589885" y="4121239"/>
                </a:lnTo>
                <a:lnTo>
                  <a:pt x="2632303" y="4104335"/>
                </a:lnTo>
                <a:lnTo>
                  <a:pt x="2674378" y="4086364"/>
                </a:lnTo>
                <a:lnTo>
                  <a:pt x="2716111" y="4067352"/>
                </a:lnTo>
                <a:lnTo>
                  <a:pt x="2757474" y="4047274"/>
                </a:lnTo>
                <a:lnTo>
                  <a:pt x="2798432" y="4026154"/>
                </a:lnTo>
                <a:lnTo>
                  <a:pt x="2838983" y="4003967"/>
                </a:lnTo>
                <a:lnTo>
                  <a:pt x="2879102" y="3980726"/>
                </a:lnTo>
                <a:lnTo>
                  <a:pt x="2918764" y="3956418"/>
                </a:lnTo>
                <a:lnTo>
                  <a:pt x="2957957" y="3931069"/>
                </a:lnTo>
                <a:lnTo>
                  <a:pt x="2996641" y="3904653"/>
                </a:lnTo>
                <a:lnTo>
                  <a:pt x="3034817" y="3877183"/>
                </a:lnTo>
                <a:lnTo>
                  <a:pt x="3072460" y="3848658"/>
                </a:lnTo>
                <a:lnTo>
                  <a:pt x="3109544" y="3819080"/>
                </a:lnTo>
                <a:lnTo>
                  <a:pt x="3146056" y="3788435"/>
                </a:lnTo>
                <a:lnTo>
                  <a:pt x="3181972" y="3756736"/>
                </a:lnTo>
                <a:lnTo>
                  <a:pt x="3217265" y="3723995"/>
                </a:lnTo>
                <a:lnTo>
                  <a:pt x="3238347" y="3703434"/>
                </a:lnTo>
                <a:lnTo>
                  <a:pt x="3238347" y="1490891"/>
                </a:lnTo>
                <a:lnTo>
                  <a:pt x="3238347" y="982802"/>
                </a:lnTo>
                <a:lnTo>
                  <a:pt x="3238347" y="252044"/>
                </a:lnTo>
                <a:close/>
              </a:path>
            </a:pathLst>
          </a:custGeom>
          <a:solidFill>
            <a:srgbClr val="00A3C9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405" y="205993"/>
            <a:ext cx="8634730" cy="11393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7A96"/>
                </a:solidFill>
                <a:latin typeface="Algerian"/>
                <a:cs typeface="Algeri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5270" y="1208341"/>
            <a:ext cx="4360545" cy="3319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84E8FF"/>
                </a:solidFill>
                <a:latin typeface="Bahnschrift"/>
                <a:cs typeface="Bahnschrif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ieeexplore.ieee.org/author/37405556400" TargetMode="External"/><Relationship Id="rId3" Type="http://schemas.openxmlformats.org/officeDocument/2006/relationships/hyperlink" Target="https://nabh.co/Emergency_Intro.aspx" TargetMode="External"/><Relationship Id="rId7" Type="http://schemas.openxmlformats.org/officeDocument/2006/relationships/hyperlink" Target="https://ieeexplore.ieee.org/author/37391601000" TargetMode="External"/><Relationship Id="rId2" Type="http://schemas.openxmlformats.org/officeDocument/2006/relationships/hyperlink" Target="https://nabh.co/Images/PDF/Emergency_Brochur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eeexplore.ieee.org/author/37390892400" TargetMode="External"/><Relationship Id="rId5" Type="http://schemas.openxmlformats.org/officeDocument/2006/relationships/hyperlink" Target="https://ieeexplore.ieee.org/author/37391611500" TargetMode="External"/><Relationship Id="rId10" Type="http://schemas.openxmlformats.org/officeDocument/2006/relationships/hyperlink" Target="https://www.researchgate.net/publication/7641746_Ways_to_reduce_patient_turnaround_time_and_improve_service_quality_in_emergency_departments" TargetMode="External"/><Relationship Id="rId4" Type="http://schemas.openxmlformats.org/officeDocument/2006/relationships/hyperlink" Target="https://ieeexplore.ieee.org/author/37391612100" TargetMode="External"/><Relationship Id="rId9" Type="http://schemas.openxmlformats.org/officeDocument/2006/relationships/hyperlink" Target="https://ieeexplore.ieee.org/document/546965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5"/>
          </a:solidFill>
        </p:spPr>
        <p:txBody>
          <a:bodyPr wrap="square" lIns="0" tIns="0" rIns="0" bIns="0" rtlCol="0"/>
          <a:lstStyle/>
          <a:p>
            <a:endParaRPr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0695" y="738967"/>
            <a:ext cx="8634730" cy="1598642"/>
          </a:xfrm>
          <a:prstGeom prst="rect">
            <a:avLst/>
          </a:prstGeom>
        </p:spPr>
        <p:txBody>
          <a:bodyPr vert="horz" wrap="square" lIns="0" tIns="303021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n-IN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ON TURNAROUND TIME IN EMERGENCY DEPARTMENT</a:t>
            </a:r>
            <a:br>
              <a:rPr lang="en-IN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YATHARTH HOSPITAL ,GREATER NOIDA</a:t>
            </a:r>
            <a:endParaRPr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D34CFF1-0CDA-BB24-64AF-7859FFC28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1806"/>
            <a:ext cx="2143125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219EF60-3603-053A-C516-841317ABC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0242"/>
            <a:ext cx="2238703" cy="94773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154E4C8-4E6D-67EA-CC84-C1D5156939F1}"/>
              </a:ext>
            </a:extLst>
          </p:cNvPr>
          <p:cNvSpPr txBox="1"/>
          <p:nvPr/>
        </p:nvSpPr>
        <p:spPr>
          <a:xfrm>
            <a:off x="3733800" y="2952750"/>
            <a:ext cx="525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PRESENTED BY: DR. SHIVI SABBARWAL</a:t>
            </a:r>
          </a:p>
          <a:p>
            <a:r>
              <a:rPr lang="en-IN" dirty="0"/>
              <a:t>ROLL NO. :(PG/21/100)</a:t>
            </a:r>
          </a:p>
          <a:p>
            <a:r>
              <a:rPr lang="en-IN" dirty="0"/>
              <a:t>MENTOR:DR. ROHINI RUHIL</a:t>
            </a:r>
          </a:p>
          <a:p>
            <a:r>
              <a:rPr lang="en-IN" dirty="0"/>
              <a:t>IIHMR DELHI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704960" y="4758054"/>
            <a:ext cx="27305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120" dirty="0">
                <a:solidFill>
                  <a:srgbClr val="7C898D"/>
                </a:solidFill>
                <a:latin typeface="Cambria"/>
                <a:cs typeface="Cambria"/>
              </a:rPr>
              <a:t>10 </a:t>
            </a:r>
            <a:endParaRPr sz="1250">
              <a:latin typeface="Cambria"/>
              <a:cs typeface="Cambria"/>
            </a:endParaRPr>
          </a:p>
        </p:txBody>
      </p: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EF8CB313-D111-A12F-B627-074EB0AD9A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427821"/>
              </p:ext>
            </p:extLst>
          </p:nvPr>
        </p:nvGraphicFramePr>
        <p:xfrm>
          <a:off x="762000" y="1029519"/>
          <a:ext cx="6172200" cy="3745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0B181D1-FF18-FD53-6D76-9462F2D9166E}"/>
              </a:ext>
            </a:extLst>
          </p:cNvPr>
          <p:cNvSpPr txBox="1"/>
          <p:nvPr/>
        </p:nvSpPr>
        <p:spPr>
          <a:xfrm>
            <a:off x="533400" y="590550"/>
            <a:ext cx="4953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DURATION OF TRANSFERING OUT OF PATIENTS FROM ER.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704960" y="4758054"/>
            <a:ext cx="27305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120" dirty="0">
                <a:solidFill>
                  <a:srgbClr val="7C898D"/>
                </a:solidFill>
                <a:latin typeface="Cambria"/>
                <a:cs typeface="Cambria"/>
              </a:rPr>
              <a:t>11 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599756" y="269303"/>
            <a:ext cx="7096443" cy="2508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95"/>
              </a:lnSpc>
              <a:spcBef>
                <a:spcPts val="100"/>
              </a:spcBef>
            </a:pPr>
            <a:r>
              <a:rPr lang="en-US" sz="1200" b="1" u="sng" dirty="0">
                <a:solidFill>
                  <a:srgbClr val="2C44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3.TURNAROUND TIME FOR TRANFERING PATIENTS TO CRITICAL /WARDS</a:t>
            </a:r>
            <a:endParaRPr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D50EF095-2569-9C52-1214-7F00AEE449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336607"/>
              </p:ext>
            </p:extLst>
          </p:nvPr>
        </p:nvGraphicFramePr>
        <p:xfrm>
          <a:off x="1447800" y="666750"/>
          <a:ext cx="5410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B7858A7-4B98-A2E3-0DB7-8E4530380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186637"/>
              </p:ext>
            </p:extLst>
          </p:nvPr>
        </p:nvGraphicFramePr>
        <p:xfrm>
          <a:off x="1484026" y="1071796"/>
          <a:ext cx="6059774" cy="390096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29887">
                  <a:extLst>
                    <a:ext uri="{9D8B030D-6E8A-4147-A177-3AD203B41FA5}">
                      <a16:colId xmlns:a16="http://schemas.microsoft.com/office/drawing/2014/main" val="216504813"/>
                    </a:ext>
                  </a:extLst>
                </a:gridCol>
                <a:gridCol w="3029887">
                  <a:extLst>
                    <a:ext uri="{9D8B030D-6E8A-4147-A177-3AD203B41FA5}">
                      <a16:colId xmlns:a16="http://schemas.microsoft.com/office/drawing/2014/main" val="2743730405"/>
                    </a:ext>
                  </a:extLst>
                </a:gridCol>
              </a:tblGrid>
              <a:tr h="1153277">
                <a:tc>
                  <a:txBody>
                    <a:bodyPr/>
                    <a:lstStyle/>
                    <a:p>
                      <a:r>
                        <a:rPr lang="en-IN" sz="1800" b="1" kern="100" dirty="0">
                          <a:solidFill>
                            <a:schemeClr val="tx1"/>
                          </a:solidFill>
                          <a:effectLst/>
                        </a:rPr>
                        <a:t>DOCTORS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UNAVAILIBILTY OF DOCTORS(CONSULTANT)</a:t>
                      </a:r>
                      <a:endParaRPr lang="en-IN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RTA/MLC CASES.</a:t>
                      </a:r>
                      <a:endParaRPr lang="en-IN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MASS CASUALITY</a:t>
                      </a:r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930447"/>
                  </a:ext>
                </a:extLst>
              </a:tr>
              <a:tr h="91352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00" dirty="0">
                          <a:effectLst/>
                        </a:rPr>
                        <a:t>NURSING</a:t>
                      </a:r>
                      <a:endParaRPr lang="en-IN" b="1" dirty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kern="100" dirty="0">
                          <a:effectLst/>
                        </a:rPr>
                        <a:t>COMMUNICATION FAILURE BETWEEN NURSING AND FRONT OFFICE STAFF.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265241"/>
                  </a:ext>
                </a:extLst>
              </a:tr>
              <a:tr h="913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5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kern="100" dirty="0">
                          <a:effectLst/>
                        </a:rPr>
                        <a:t>WARDS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 b="1" kern="100" dirty="0">
                          <a:effectLst/>
                        </a:rPr>
                        <a:t>NO BED AVAILABILITY</a:t>
                      </a:r>
                      <a:endParaRPr lang="en-IN" sz="1200" b="1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 b="1" kern="100" dirty="0">
                          <a:effectLst/>
                        </a:rPr>
                        <a:t>GDA/HK RELATED ISSUES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573713"/>
                  </a:ext>
                </a:extLst>
              </a:tr>
              <a:tr h="913521">
                <a:tc>
                  <a:txBody>
                    <a:bodyPr/>
                    <a:lstStyle/>
                    <a:p>
                      <a:r>
                        <a:rPr lang="en-IN" sz="1800" b="1" kern="100" dirty="0">
                          <a:effectLst/>
                        </a:rPr>
                        <a:t>OPERATIONAL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 b="1" kern="100" dirty="0">
                          <a:effectLst/>
                        </a:rPr>
                        <a:t>HIGH WAITING TIME FOR LIFTS.</a:t>
                      </a:r>
                      <a:endParaRPr lang="en-IN" sz="1200" b="1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 b="1" kern="100" dirty="0">
                          <a:effectLst/>
                        </a:rPr>
                        <a:t>NON AVAILIBITY OF VENTILATORS.</a:t>
                      </a:r>
                      <a:endParaRPr lang="en-IN" sz="1200" b="1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b="1" kern="100" dirty="0">
                          <a:effectLst/>
                        </a:rPr>
                        <a:t>OPERATIONAL BREAKDOWN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43840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33EC20A-10F5-956B-C3F6-C9B345B2EEED}"/>
              </a:ext>
            </a:extLst>
          </p:cNvPr>
          <p:cNvSpPr txBox="1"/>
          <p:nvPr/>
        </p:nvSpPr>
        <p:spPr>
          <a:xfrm>
            <a:off x="76200" y="51435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u="sng" dirty="0"/>
              <a:t>OVERALL FACTORS ASSOCIATED WITH DELAY IN TURAROUND TIME </a:t>
            </a:r>
          </a:p>
        </p:txBody>
      </p:sp>
    </p:spTree>
    <p:extLst>
      <p:ext uri="{BB962C8B-B14F-4D97-AF65-F5344CB8AC3E}">
        <p14:creationId xmlns:p14="http://schemas.microsoft.com/office/powerpoint/2010/main" val="931196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704960" y="4758054"/>
            <a:ext cx="27305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120" dirty="0">
                <a:solidFill>
                  <a:srgbClr val="7C898D"/>
                </a:solidFill>
                <a:latin typeface="Cambria"/>
                <a:cs typeface="Cambria"/>
              </a:rPr>
              <a:t>12 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85800" y="87684"/>
            <a:ext cx="3387725" cy="43864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R="5080" indent="6985" algn="ctr">
              <a:lnSpc>
                <a:spcPct val="95600"/>
              </a:lnSpc>
              <a:spcBef>
                <a:spcPts val="195"/>
              </a:spcBef>
            </a:pPr>
            <a:r>
              <a:rPr lang="en-US" sz="2800" b="1" u="sng" dirty="0">
                <a:solidFill>
                  <a:srgbClr val="2C44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object 5">
            <a:extLst>
              <a:ext uri="{FF2B5EF4-FFF2-40B4-BE49-F238E27FC236}">
                <a16:creationId xmlns:a16="http://schemas.microsoft.com/office/drawing/2014/main" id="{6F834051-DE78-63DF-AE06-767738710EC1}"/>
              </a:ext>
            </a:extLst>
          </p:cNvPr>
          <p:cNvGrpSpPr/>
          <p:nvPr/>
        </p:nvGrpSpPr>
        <p:grpSpPr>
          <a:xfrm>
            <a:off x="5144115" y="2703053"/>
            <a:ext cx="3981450" cy="2406649"/>
            <a:chOff x="5086350" y="1095311"/>
            <a:chExt cx="4057650" cy="3576954"/>
          </a:xfrm>
        </p:grpSpPr>
        <p:pic>
          <p:nvPicPr>
            <p:cNvPr id="9" name="object 6">
              <a:extLst>
                <a:ext uri="{FF2B5EF4-FFF2-40B4-BE49-F238E27FC236}">
                  <a16:creationId xmlns:a16="http://schemas.microsoft.com/office/drawing/2014/main" id="{16F72AB1-B592-4242-E328-42A1D1DA903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6350" y="1095311"/>
              <a:ext cx="4057650" cy="3576701"/>
            </a:xfrm>
            <a:prstGeom prst="rect">
              <a:avLst/>
            </a:prstGeom>
          </p:spPr>
        </p:pic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197BE3A8-7BE2-69F7-52DD-A9693CF0BD2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95875" y="1133475"/>
              <a:ext cx="4048125" cy="3505200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EF949F9C-ED9D-94B0-7A5A-C1E1FAE21D4D}"/>
              </a:ext>
            </a:extLst>
          </p:cNvPr>
          <p:cNvSpPr txBox="1"/>
          <p:nvPr/>
        </p:nvSpPr>
        <p:spPr>
          <a:xfrm>
            <a:off x="152400" y="514350"/>
            <a:ext cx="5105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time and motion study was done in the ER of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Yatharth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Hospital to check the proper flow of ER within the time set by the standards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ensure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functioning of ER 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checklist  that was made for this study includes -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UHID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Patient’s name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of arrival at 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when first attended by ER Nurse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Time when assessment was completed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Time when first attended by ER doctor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when assessment was completed by ER Doctor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Transfer out Time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Admission/Discharge</a:t>
            </a:r>
            <a:r>
              <a:rPr lang="en-US" sz="16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12181D-69F5-96C9-9404-5F7FA958E9D7}"/>
              </a:ext>
            </a:extLst>
          </p:cNvPr>
          <p:cNvSpPr txBox="1"/>
          <p:nvPr/>
        </p:nvSpPr>
        <p:spPr>
          <a:xfrm>
            <a:off x="228600" y="521494"/>
            <a:ext cx="8839200" cy="383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reviewing the data, it was discovered that the -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Average time taken by a nurse to complete the assessment of a patient is </a:t>
            </a:r>
            <a:r>
              <a:rPr lang="en-US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minutes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Average time taken by a doctor to complete the assessment of a patient in the emergency room is </a:t>
            </a:r>
            <a:r>
              <a:rPr lang="en-US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minutes.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Average time taken to transfer patient to critical areas is </a:t>
            </a:r>
            <a:r>
              <a:rPr lang="en-US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hour 19 min 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Average time taken to transfer patient to Wards is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hours .</a:t>
            </a:r>
            <a:endParaRPr lang="en-US" sz="1600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Average TAT of Emergency Process is  min </a:t>
            </a:r>
            <a:r>
              <a:rPr lang="en-US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 hour 33 minutes</a:t>
            </a:r>
            <a:r>
              <a:rPr lang="en-US" sz="16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which give satisfactory  outcome to the study.</a:t>
            </a:r>
            <a:endParaRPr lang="en-IN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Yatharth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Superspeciality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Hospital is a 400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beded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hospital  that likely adheres to the emergency guidelines. It is critical to follow the guidelines for a hospital's smooth operation, and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Yatharth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Superspeciality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Hospital is doing good in order to provide patients with the level of  Satisfaction.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7648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704960" y="4758054"/>
            <a:ext cx="27305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120" dirty="0">
                <a:solidFill>
                  <a:srgbClr val="FFFFFF"/>
                </a:solidFill>
                <a:latin typeface="Cambria"/>
                <a:cs typeface="Cambria"/>
              </a:rPr>
              <a:t>15 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21001" y="1022286"/>
            <a:ext cx="603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DF4900"/>
                </a:solidFill>
                <a:latin typeface="Bahnschrift"/>
                <a:cs typeface="Bahnschrift"/>
              </a:rPr>
              <a:t>.</a:t>
            </a:r>
            <a:endParaRPr sz="1200">
              <a:latin typeface="Bahnschrift"/>
              <a:cs typeface="Bahnschrif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EA18F5-1D1E-2384-6047-34AF9485E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421" y="-19050"/>
            <a:ext cx="3546476" cy="48768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696BAED-60F9-734C-4AA0-9A5BC74DD9F3}"/>
              </a:ext>
            </a:extLst>
          </p:cNvPr>
          <p:cNvSpPr txBox="1"/>
          <p:nvPr/>
        </p:nvSpPr>
        <p:spPr>
          <a:xfrm>
            <a:off x="329520" y="1255985"/>
            <a:ext cx="5410200" cy="294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time spent on various activities in the emergency department of a hospital was documented to see the workflow and waiting time of ER.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satisfactory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result was found after the study was done. In the ER, the staff were well-trained, and doctors were  present while performing a wide range of activities in the ER, the  turnaround  time  was also good.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7E2A22-ACA6-ADDA-F560-6606F61EB447}"/>
              </a:ext>
            </a:extLst>
          </p:cNvPr>
          <p:cNvSpPr txBox="1"/>
          <p:nvPr/>
        </p:nvSpPr>
        <p:spPr>
          <a:xfrm>
            <a:off x="685800" y="361950"/>
            <a:ext cx="4359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11CE3A-0FF5-B9A3-0752-E4048DFA97A0}"/>
              </a:ext>
            </a:extLst>
          </p:cNvPr>
          <p:cNvSpPr txBox="1"/>
          <p:nvPr/>
        </p:nvSpPr>
        <p:spPr>
          <a:xfrm>
            <a:off x="14514" y="1047750"/>
            <a:ext cx="905328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Matthias Azzopardi,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Marija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Cauchi, Karl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Cutajar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Robert Ellul, Charles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Mallia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-Azzopardi &amp; Victor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Grech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BMC Research Notes volume 4, Article number: 421 (2011)https://bmcresnotes.biomedcentral.com/articles/10.1186/1756-0500-4-421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 Hendrich, RN, MSN, FAAN, Marilyn P Chow,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DNSc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RN, FAAN,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Boguslaw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Skierczynski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PhD, and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Zhenqiang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Lu, PhDhttps://www.ncbi.nlm.nih.gov/pmc/articles/PMC3037121/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Chiara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Dall'Ora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Peter Griffiths 2, Joanna Hope 3, Jim Briggs 4, Jones Jeremy 5, Stephen Gerry 6, Oliver C Redfern 7https://pubmed.ncbi.nlm.nih.gov/33812297/</a:t>
            </a:r>
          </a:p>
          <a:p>
            <a:pPr marL="400050" indent="-171450">
              <a:buFont typeface="Wingdings" panose="05000000000000000000" pitchFamily="2" charset="2"/>
              <a:buChar char="§"/>
            </a:pPr>
            <a:r>
              <a:rPr lang="en-IN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https://nabh.co/Images/PDF/Emergency_Brochure.pdf</a:t>
            </a:r>
            <a:endParaRPr lang="en-IN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171450">
              <a:buFont typeface="Wingdings" panose="05000000000000000000" pitchFamily="2" charset="2"/>
              <a:buChar char="§"/>
            </a:pPr>
            <a:r>
              <a:rPr lang="en-IN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https://nabh.co/Emergency_Intro.aspx</a:t>
            </a:r>
            <a:endParaRPr lang="en-IN" sz="1200" u="sng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171450">
              <a:buFont typeface="Wingdings" panose="05000000000000000000" pitchFamily="2" charset="2"/>
              <a:buChar char="§"/>
            </a:pPr>
            <a:r>
              <a:rPr lang="en-IN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IN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Bincy</a:t>
            </a:r>
            <a:r>
              <a:rPr lang="en-IN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Pothen1, </a:t>
            </a:r>
            <a:r>
              <a:rPr lang="en-IN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Mr.Shiv</a:t>
            </a:r>
            <a:r>
              <a:rPr lang="en-IN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Shankar Tiwari2Dr. </a:t>
            </a:r>
            <a:r>
              <a:rPr lang="en-IN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Bincy</a:t>
            </a:r>
            <a:r>
              <a:rPr lang="en-IN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Pothen1, </a:t>
            </a:r>
            <a:r>
              <a:rPr lang="en-IN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Mr.Shiv</a:t>
            </a:r>
            <a:r>
              <a:rPr lang="en-IN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Shankar Tiwari2</a:t>
            </a:r>
          </a:p>
          <a:p>
            <a:pPr marL="400050" indent="-171450">
              <a:buFont typeface="Wingdings" panose="05000000000000000000" pitchFamily="2" charset="2"/>
              <a:buChar char="§"/>
            </a:pPr>
            <a:r>
              <a:rPr lang="en-IN" sz="12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Mikayla Fieri</a:t>
            </a:r>
            <a:r>
              <a:rPr lang="en-IN" sz="1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en-IN" sz="12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Nathan F. Ranney</a:t>
            </a:r>
            <a:r>
              <a:rPr lang="en-IN" sz="1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en-IN" sz="12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Eric B. Schroeder</a:t>
            </a:r>
            <a:r>
              <a:rPr lang="en-IN" sz="1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en-IN" sz="12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Eileen M. Van </a:t>
            </a:r>
            <a:r>
              <a:rPr lang="en-IN" sz="12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Aken</a:t>
            </a:r>
            <a:r>
              <a:rPr lang="en-IN" sz="1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en-IN" sz="12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Amanda H. Stone</a:t>
            </a:r>
            <a:r>
              <a:rPr lang="en-IN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https://ieeexplore.ieee.org/document/5469650</a:t>
            </a:r>
            <a:endParaRPr lang="en-IN" sz="1200" u="sng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171450">
              <a:buFont typeface="Wingdings" panose="05000000000000000000" pitchFamily="2" charset="2"/>
              <a:buChar char="§"/>
            </a:pP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Sinreich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Yariv </a:t>
            </a: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Marmor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00050" indent="-171450">
              <a:buFont typeface="Wingdings" panose="05000000000000000000" pitchFamily="2" charset="2"/>
              <a:buChar char="§"/>
            </a:pP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of Health Organization and Management ISSN: 1477-7266Article publication date: 1 April 2005 </a:t>
            </a:r>
            <a:r>
              <a:rPr lang="en-IN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https://www.researchgate.net/publication/7641746_Ways_to_reduce_patient_turnaround_time_and_improve_service_quality_in_emergency_departments</a:t>
            </a:r>
            <a:endParaRPr lang="en-IN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171450">
              <a:buFont typeface="Wingdings" panose="05000000000000000000" pitchFamily="2" charset="2"/>
              <a:buChar char="§"/>
            </a:pPr>
            <a:endParaRPr lang="en-IN" sz="1200" u="sng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indent="-171450">
              <a:buFont typeface="Wingdings" panose="05000000000000000000" pitchFamily="2" charset="2"/>
              <a:buChar char="§"/>
            </a:pPr>
            <a:endParaRPr lang="en-IN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/>
            <a:endParaRPr lang="en-IN" sz="1200" b="0" i="0" u="sng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400050" indent="-171450">
              <a:buFont typeface="Wingdings" panose="05000000000000000000" pitchFamily="2" charset="2"/>
              <a:buChar char="§"/>
            </a:pPr>
            <a:endParaRPr lang="en-IN" sz="1200" u="sng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indent="-171450">
              <a:buFont typeface="Wingdings" panose="05000000000000000000" pitchFamily="2" charset="2"/>
              <a:buChar char="§"/>
            </a:pPr>
            <a:endParaRPr lang="en-IN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200" dirty="0"/>
          </a:p>
          <a:p>
            <a:endParaRPr lang="en-IN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9AB5BD-0C93-63A0-EF5F-26A104B7B4E5}"/>
              </a:ext>
            </a:extLst>
          </p:cNvPr>
          <p:cNvSpPr txBox="1"/>
          <p:nvPr/>
        </p:nvSpPr>
        <p:spPr>
          <a:xfrm>
            <a:off x="1524000" y="28575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REFRENCES</a:t>
            </a:r>
          </a:p>
        </p:txBody>
      </p:sp>
    </p:spTree>
    <p:extLst>
      <p:ext uri="{BB962C8B-B14F-4D97-AF65-F5344CB8AC3E}">
        <p14:creationId xmlns:p14="http://schemas.microsoft.com/office/powerpoint/2010/main" val="19030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704960" y="4758054"/>
            <a:ext cx="27305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120" dirty="0">
                <a:solidFill>
                  <a:srgbClr val="7C898D"/>
                </a:solidFill>
                <a:latin typeface="Cambria"/>
                <a:cs typeface="Cambria"/>
              </a:rPr>
              <a:t>19 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5ACCBF-41C2-9CC1-261A-331D139BE4F5}"/>
              </a:ext>
            </a:extLst>
          </p:cNvPr>
          <p:cNvSpPr txBox="1"/>
          <p:nvPr/>
        </p:nvSpPr>
        <p:spPr>
          <a:xfrm>
            <a:off x="1371600" y="158115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THANKYOU.....</a:t>
            </a:r>
          </a:p>
        </p:txBody>
      </p:sp>
      <p:grpSp>
        <p:nvGrpSpPr>
          <p:cNvPr id="8" name="object 2">
            <a:extLst>
              <a:ext uri="{FF2B5EF4-FFF2-40B4-BE49-F238E27FC236}">
                <a16:creationId xmlns:a16="http://schemas.microsoft.com/office/drawing/2014/main" id="{E937F49B-69CE-EFBF-3217-38857A265E61}"/>
              </a:ext>
            </a:extLst>
          </p:cNvPr>
          <p:cNvGrpSpPr/>
          <p:nvPr/>
        </p:nvGrpSpPr>
        <p:grpSpPr>
          <a:xfrm>
            <a:off x="5867400" y="895350"/>
            <a:ext cx="3238500" cy="4138930"/>
            <a:chOff x="5905663" y="304800"/>
            <a:chExt cx="3238500" cy="4367530"/>
          </a:xfrm>
        </p:grpSpPr>
        <p:pic>
          <p:nvPicPr>
            <p:cNvPr id="9" name="object 3">
              <a:extLst>
                <a:ext uri="{FF2B5EF4-FFF2-40B4-BE49-F238E27FC236}">
                  <a16:creationId xmlns:a16="http://schemas.microsoft.com/office/drawing/2014/main" id="{5685992E-96D6-F4E0-AF5D-985379C8274D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3150" y="1095311"/>
              <a:ext cx="2990850" cy="3576701"/>
            </a:xfrm>
            <a:prstGeom prst="rect">
              <a:avLst/>
            </a:prstGeom>
          </p:spPr>
        </p:pic>
        <p:pic>
          <p:nvPicPr>
            <p:cNvPr id="10" name="object 4">
              <a:extLst>
                <a:ext uri="{FF2B5EF4-FFF2-40B4-BE49-F238E27FC236}">
                  <a16:creationId xmlns:a16="http://schemas.microsoft.com/office/drawing/2014/main" id="{1688F92F-9D50-B388-0F8C-C4F5324A50B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62675" y="1133475"/>
              <a:ext cx="2981325" cy="35052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6">
            <a:extLst>
              <a:ext uri="{FF2B5EF4-FFF2-40B4-BE49-F238E27FC236}">
                <a16:creationId xmlns:a16="http://schemas.microsoft.com/office/drawing/2014/main" id="{AB620ECF-9756-6A1C-331D-3799C21BC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458108"/>
            <a:ext cx="3621314" cy="46554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7E5989-7DC8-E723-32FD-8EB26B477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6228"/>
            <a:ext cx="4604657" cy="465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89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AC3FDCF-B6F5-6FC2-9A66-2977E8450552}"/>
              </a:ext>
            </a:extLst>
          </p:cNvPr>
          <p:cNvSpPr txBox="1"/>
          <p:nvPr/>
        </p:nvSpPr>
        <p:spPr>
          <a:xfrm>
            <a:off x="1676400" y="13335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MENTOR APPROVAL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5F80A6-1546-057F-3A41-DE8B8D3D8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818" y="742950"/>
            <a:ext cx="4293163" cy="43243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5086350" y="2571749"/>
            <a:ext cx="3981450" cy="2406649"/>
            <a:chOff x="5086350" y="1095311"/>
            <a:chExt cx="4057650" cy="3576954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6350" y="1095311"/>
              <a:ext cx="4057650" cy="357670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95875" y="1133475"/>
              <a:ext cx="4048125" cy="35052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8828658" y="4758054"/>
            <a:ext cx="11557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15" dirty="0">
                <a:solidFill>
                  <a:srgbClr val="7C898D"/>
                </a:solidFill>
                <a:latin typeface="Cambria"/>
                <a:cs typeface="Cambria"/>
              </a:rPr>
              <a:t>5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0CB7F6B-F31F-0361-0B88-5D7E2BF50B10}"/>
              </a:ext>
            </a:extLst>
          </p:cNvPr>
          <p:cNvSpPr txBox="1">
            <a:spLocks/>
          </p:cNvSpPr>
          <p:nvPr/>
        </p:nvSpPr>
        <p:spPr>
          <a:xfrm>
            <a:off x="-57149" y="1238313"/>
            <a:ext cx="8229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primary goal of the emergency services are to minimize early mortality and complications, although longer-term morbidity, quality of life and late mortality may also be influenced by early actions.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Turnaround time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amount of time it takes to complete a process. It is the time from the moment a request is made or a process is started to the time when the request is fulfilled or the process is complete.</a:t>
            </a:r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F04064-0DC0-CDD8-6A52-51631CD5B668}"/>
              </a:ext>
            </a:extLst>
          </p:cNvPr>
          <p:cNvSpPr txBox="1"/>
          <p:nvPr/>
        </p:nvSpPr>
        <p:spPr>
          <a:xfrm>
            <a:off x="1676400" y="28575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9">
            <a:extLst>
              <a:ext uri="{FF2B5EF4-FFF2-40B4-BE49-F238E27FC236}">
                <a16:creationId xmlns:a16="http://schemas.microsoft.com/office/drawing/2014/main" id="{EE9E2660-1F1C-D051-AC6F-C4934AEFA7D6}"/>
              </a:ext>
            </a:extLst>
          </p:cNvPr>
          <p:cNvSpPr txBox="1">
            <a:spLocks noChangeArrowheads="1"/>
          </p:cNvSpPr>
          <p:nvPr/>
        </p:nvSpPr>
        <p:spPr>
          <a:xfrm>
            <a:off x="-62255" y="-23973"/>
            <a:ext cx="12056882" cy="1524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3600" b="0" i="0">
                <a:solidFill>
                  <a:srgbClr val="007A96"/>
                </a:solidFill>
                <a:latin typeface="Algerian"/>
                <a:ea typeface="+mj-ea"/>
                <a:cs typeface="Algerian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WORKFLOW OF RECEIVING PATIENTS IN ER OF YATHATH HOSPITAL</a:t>
            </a:r>
          </a:p>
        </p:txBody>
      </p:sp>
      <p:sp>
        <p:nvSpPr>
          <p:cNvPr id="12" name="Oval 7">
            <a:extLst>
              <a:ext uri="{FF2B5EF4-FFF2-40B4-BE49-F238E27FC236}">
                <a16:creationId xmlns:a16="http://schemas.microsoft.com/office/drawing/2014/main" id="{E1C5DA4B-8CB8-1A28-9E09-C71ABB353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6" y="1147615"/>
            <a:ext cx="1657350" cy="60713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Receiving patient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emergency</a:t>
            </a:r>
            <a:endParaRPr lang="en-US" altLang="en-US" sz="9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8E4BD53D-EC29-B564-EB24-6AA65675A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366" y="1136688"/>
            <a:ext cx="131445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at the gate 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Informs by telephone when sees a vehicle going towards  emergency </a:t>
            </a: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2212DBC8-844D-FFFA-E371-499E8FEDB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8285" y="1257300"/>
            <a:ext cx="1291407" cy="457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at triage</a:t>
            </a:r>
          </a:p>
          <a:p>
            <a:pPr algn="l"/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informs by a call bell</a:t>
            </a:r>
          </a:p>
          <a:p>
            <a:pPr algn="l"/>
            <a:r>
              <a:rPr lang="en-US" altLang="en-US" sz="900" dirty="0"/>
              <a:t> </a:t>
            </a:r>
          </a:p>
        </p:txBody>
      </p:sp>
      <p:sp>
        <p:nvSpPr>
          <p:cNvPr id="15" name="AutoShape 3">
            <a:extLst>
              <a:ext uri="{FF2B5EF4-FFF2-40B4-BE49-F238E27FC236}">
                <a16:creationId xmlns:a16="http://schemas.microsoft.com/office/drawing/2014/main" id="{F05C6695-7CCC-D919-78C2-515ABD07D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1" y="1104900"/>
            <a:ext cx="1256688" cy="800100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Intimation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available 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CMO</a:t>
            </a:r>
          </a:p>
          <a:p>
            <a:endParaRPr lang="en-US" altLang="en-US" sz="900" dirty="0"/>
          </a:p>
        </p:txBody>
      </p:sp>
      <p:sp>
        <p:nvSpPr>
          <p:cNvPr id="16" name="Rectangle 21">
            <a:extLst>
              <a:ext uri="{FF2B5EF4-FFF2-40B4-BE49-F238E27FC236}">
                <a16:creationId xmlns:a16="http://schemas.microsoft.com/office/drawing/2014/main" id="{B198A6E2-2496-9B1D-7492-C9623AF01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884" y="3264605"/>
            <a:ext cx="120015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is wheeled 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to triage</a:t>
            </a:r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1CAD8690-A0F4-92B0-427B-2B0857B7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675" y="3286106"/>
            <a:ext cx="1143000" cy="685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 by CMO/SN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entrance</a:t>
            </a:r>
          </a:p>
        </p:txBody>
      </p:sp>
      <p:sp>
        <p:nvSpPr>
          <p:cNvPr id="18" name="Rectangle 19">
            <a:extLst>
              <a:ext uri="{FF2B5EF4-FFF2-40B4-BE49-F238E27FC236}">
                <a16:creationId xmlns:a16="http://schemas.microsoft.com/office/drawing/2014/main" id="{07A130C8-6CA5-F122-8538-D363E9748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687" y="3286106"/>
            <a:ext cx="1028700" cy="685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GDA receives 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from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 vehicle to 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trolley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DABB5048-3E9E-3CEF-03BD-C6B890BDC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061" y="1847850"/>
            <a:ext cx="1200150" cy="5850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CMO informs 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HCC/CCU to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ready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8F5A40AC-8C71-8489-6354-69AEE653E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393" y="2604312"/>
            <a:ext cx="1056925" cy="7429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Informs cardiac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consultant to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on stand by</a:t>
            </a: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09270A52-48D0-0EB2-7309-23FCFCECD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628860"/>
            <a:ext cx="439795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Gives relevant direction to triage nurse for emergency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preparedness of unit / equipment</a:t>
            </a:r>
          </a:p>
        </p:txBody>
      </p:sp>
      <p:cxnSp>
        <p:nvCxnSpPr>
          <p:cNvPr id="22" name="AutoShape 33">
            <a:extLst>
              <a:ext uri="{FF2B5EF4-FFF2-40B4-BE49-F238E27FC236}">
                <a16:creationId xmlns:a16="http://schemas.microsoft.com/office/drawing/2014/main" id="{A616656F-F55C-3E52-3460-7336CA731BE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506401" y="2547487"/>
            <a:ext cx="1085850" cy="8572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36">
            <a:extLst>
              <a:ext uri="{FF2B5EF4-FFF2-40B4-BE49-F238E27FC236}">
                <a16:creationId xmlns:a16="http://schemas.microsoft.com/office/drawing/2014/main" id="{152A7FA2-F43F-0D1B-07DC-C1283497846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81009" y="1428750"/>
            <a:ext cx="1714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37">
            <a:extLst>
              <a:ext uri="{FF2B5EF4-FFF2-40B4-BE49-F238E27FC236}">
                <a16:creationId xmlns:a16="http://schemas.microsoft.com/office/drawing/2014/main" id="{8D163455-BAF1-5357-A889-D8EEF366D7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83808" y="1428750"/>
            <a:ext cx="2857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38">
            <a:extLst>
              <a:ext uri="{FF2B5EF4-FFF2-40B4-BE49-F238E27FC236}">
                <a16:creationId xmlns:a16="http://schemas.microsoft.com/office/drawing/2014/main" id="{F9556854-20BC-59C2-B2F0-1DCB59779C3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9692" y="1504950"/>
            <a:ext cx="2857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5">
            <a:extLst>
              <a:ext uri="{FF2B5EF4-FFF2-40B4-BE49-F238E27FC236}">
                <a16:creationId xmlns:a16="http://schemas.microsoft.com/office/drawing/2014/main" id="{97CDBC48-34E0-F9B5-AB4B-7C21F91B1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432862"/>
            <a:ext cx="393261" cy="27821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/>
              <a:t>No</a:t>
            </a:r>
          </a:p>
        </p:txBody>
      </p:sp>
      <p:cxnSp>
        <p:nvCxnSpPr>
          <p:cNvPr id="27" name="AutoShape 29">
            <a:extLst>
              <a:ext uri="{FF2B5EF4-FFF2-40B4-BE49-F238E27FC236}">
                <a16:creationId xmlns:a16="http://schemas.microsoft.com/office/drawing/2014/main" id="{0AD5BE5B-6FDB-6CE8-C5D5-FD363C1F0E36}"/>
              </a:ext>
            </a:extLst>
          </p:cNvPr>
          <p:cNvCxnSpPr>
            <a:cxnSpLocks noChangeShapeType="1"/>
            <a:stCxn id="15" idx="3"/>
          </p:cNvCxnSpPr>
          <p:nvPr/>
        </p:nvCxnSpPr>
        <p:spPr bwMode="auto">
          <a:xfrm>
            <a:off x="6366849" y="1504950"/>
            <a:ext cx="420711" cy="342900"/>
          </a:xfrm>
          <a:prstGeom prst="bentConnector3">
            <a:avLst>
              <a:gd name="adj1" fmla="val 10083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4">
            <a:extLst>
              <a:ext uri="{FF2B5EF4-FFF2-40B4-BE49-F238E27FC236}">
                <a16:creationId xmlns:a16="http://schemas.microsoft.com/office/drawing/2014/main" id="{7A3C6172-56CC-0D2D-B872-C16117895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3288" y="1229982"/>
            <a:ext cx="420710" cy="26726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/>
              <a:t>Yes</a:t>
            </a:r>
          </a:p>
        </p:txBody>
      </p:sp>
      <p:cxnSp>
        <p:nvCxnSpPr>
          <p:cNvPr id="29" name="AutoShape 35">
            <a:extLst>
              <a:ext uri="{FF2B5EF4-FFF2-40B4-BE49-F238E27FC236}">
                <a16:creationId xmlns:a16="http://schemas.microsoft.com/office/drawing/2014/main" id="{1747CC25-C947-C6E6-11F3-ACA2854AE77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714625" y="3486150"/>
            <a:ext cx="400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AutoShape 34">
            <a:extLst>
              <a:ext uri="{FF2B5EF4-FFF2-40B4-BE49-F238E27FC236}">
                <a16:creationId xmlns:a16="http://schemas.microsoft.com/office/drawing/2014/main" id="{91B2AD3C-839A-D115-01DA-A0E31840F4B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86250" y="3519037"/>
            <a:ext cx="2857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32">
            <a:extLst>
              <a:ext uri="{FF2B5EF4-FFF2-40B4-BE49-F238E27FC236}">
                <a16:creationId xmlns:a16="http://schemas.microsoft.com/office/drawing/2014/main" id="{85ED92BE-7D55-117D-27A4-D84C5E26CF5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5845751" y="4296054"/>
            <a:ext cx="690894" cy="5247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10">
            <a:extLst>
              <a:ext uri="{FF2B5EF4-FFF2-40B4-BE49-F238E27FC236}">
                <a16:creationId xmlns:a16="http://schemas.microsoft.com/office/drawing/2014/main" id="{52B46B06-38D8-88AF-94CD-4C79CD4CD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6645" y="3578930"/>
            <a:ext cx="857250" cy="742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Informs GDA/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 to be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ready at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emergency </a:t>
            </a:r>
          </a:p>
          <a:p>
            <a:r>
              <a:rPr lang="en-US" alt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reception</a:t>
            </a:r>
          </a:p>
        </p:txBody>
      </p:sp>
      <p:cxnSp>
        <p:nvCxnSpPr>
          <p:cNvPr id="36" name="AutoShape 30">
            <a:extLst>
              <a:ext uri="{FF2B5EF4-FFF2-40B4-BE49-F238E27FC236}">
                <a16:creationId xmlns:a16="http://schemas.microsoft.com/office/drawing/2014/main" id="{34DD13E3-573A-2F82-256C-3E41E85383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58000" y="2432862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31">
            <a:extLst>
              <a:ext uri="{FF2B5EF4-FFF2-40B4-BE49-F238E27FC236}">
                <a16:creationId xmlns:a16="http://schemas.microsoft.com/office/drawing/2014/main" id="{673820C3-9C3B-52AC-BCAF-08008274CC2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58000" y="3347262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7243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B814D3-D633-88C1-8975-A96882211ED3}"/>
              </a:ext>
            </a:extLst>
          </p:cNvPr>
          <p:cNvSpPr txBox="1"/>
          <p:nvPr/>
        </p:nvSpPr>
        <p:spPr>
          <a:xfrm>
            <a:off x="1295400" y="28575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BD2B86-62D7-5DFB-0089-E51DC145554C}"/>
              </a:ext>
            </a:extLst>
          </p:cNvPr>
          <p:cNvSpPr txBox="1"/>
          <p:nvPr/>
        </p:nvSpPr>
        <p:spPr>
          <a:xfrm>
            <a:off x="381000" y="1123950"/>
            <a:ext cx="373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To understand the workflow process of ER department in </a:t>
            </a:r>
            <a:r>
              <a:rPr lang="en-IN" dirty="0" err="1"/>
              <a:t>Superspeciality</a:t>
            </a:r>
            <a:r>
              <a:rPr lang="en-IN" dirty="0"/>
              <a:t> Hospital.</a:t>
            </a:r>
          </a:p>
          <a:p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To monitor turnaround time and waiting time in the Emergency Room.</a:t>
            </a:r>
          </a:p>
          <a:p>
            <a:endParaRPr lang="en-IN" dirty="0"/>
          </a:p>
        </p:txBody>
      </p:sp>
      <p:grpSp>
        <p:nvGrpSpPr>
          <p:cNvPr id="5" name="object 2">
            <a:extLst>
              <a:ext uri="{FF2B5EF4-FFF2-40B4-BE49-F238E27FC236}">
                <a16:creationId xmlns:a16="http://schemas.microsoft.com/office/drawing/2014/main" id="{CBF274B9-26B5-6CF1-23CC-D1565ABC3CC6}"/>
              </a:ext>
            </a:extLst>
          </p:cNvPr>
          <p:cNvGrpSpPr/>
          <p:nvPr/>
        </p:nvGrpSpPr>
        <p:grpSpPr>
          <a:xfrm>
            <a:off x="5867400" y="666750"/>
            <a:ext cx="3238500" cy="4367530"/>
            <a:chOff x="5905663" y="304800"/>
            <a:chExt cx="3238500" cy="4367530"/>
          </a:xfrm>
        </p:grpSpPr>
        <p:pic>
          <p:nvPicPr>
            <p:cNvPr id="6" name="object 3">
              <a:extLst>
                <a:ext uri="{FF2B5EF4-FFF2-40B4-BE49-F238E27FC236}">
                  <a16:creationId xmlns:a16="http://schemas.microsoft.com/office/drawing/2014/main" id="{70310FCB-37E0-DC89-5DFC-A5F4CB092C55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3150" y="1095311"/>
              <a:ext cx="2990850" cy="3576701"/>
            </a:xfrm>
            <a:prstGeom prst="rect">
              <a:avLst/>
            </a:prstGeom>
          </p:spPr>
        </p:pic>
        <p:pic>
          <p:nvPicPr>
            <p:cNvPr id="7" name="object 4">
              <a:extLst>
                <a:ext uri="{FF2B5EF4-FFF2-40B4-BE49-F238E27FC236}">
                  <a16:creationId xmlns:a16="http://schemas.microsoft.com/office/drawing/2014/main" id="{CCE0FEC8-A8C2-3FBB-1D4F-77E9C887900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62675" y="1133475"/>
              <a:ext cx="2981325" cy="3505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882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0" y="228615"/>
            <a:ext cx="4000500" cy="4686300"/>
          </a:xfrm>
          <a:custGeom>
            <a:avLst/>
            <a:gdLst/>
            <a:ahLst/>
            <a:cxnLst/>
            <a:rect l="l" t="t" r="r" b="b"/>
            <a:pathLst>
              <a:path w="4000500" h="4686300">
                <a:moveTo>
                  <a:pt x="2347976" y="0"/>
                </a:moveTo>
                <a:lnTo>
                  <a:pt x="2302881" y="429"/>
                </a:lnTo>
                <a:lnTo>
                  <a:pt x="2257867" y="1714"/>
                </a:lnTo>
                <a:lnTo>
                  <a:pt x="2212890" y="3855"/>
                </a:lnTo>
                <a:lnTo>
                  <a:pt x="2167955" y="6851"/>
                </a:lnTo>
                <a:lnTo>
                  <a:pt x="2123075" y="10704"/>
                </a:lnTo>
                <a:lnTo>
                  <a:pt x="2078262" y="15413"/>
                </a:lnTo>
                <a:lnTo>
                  <a:pt x="2033529" y="20977"/>
                </a:lnTo>
                <a:lnTo>
                  <a:pt x="1988890" y="27397"/>
                </a:lnTo>
                <a:lnTo>
                  <a:pt x="1944358" y="34674"/>
                </a:lnTo>
                <a:lnTo>
                  <a:pt x="1899945" y="42806"/>
                </a:lnTo>
                <a:lnTo>
                  <a:pt x="1855666" y="51794"/>
                </a:lnTo>
                <a:lnTo>
                  <a:pt x="1811532" y="61638"/>
                </a:lnTo>
                <a:lnTo>
                  <a:pt x="1767559" y="72337"/>
                </a:lnTo>
                <a:lnTo>
                  <a:pt x="1723758" y="83893"/>
                </a:lnTo>
                <a:lnTo>
                  <a:pt x="1680144" y="96305"/>
                </a:lnTo>
                <a:lnTo>
                  <a:pt x="1636729" y="109572"/>
                </a:lnTo>
                <a:lnTo>
                  <a:pt x="1593528" y="123696"/>
                </a:lnTo>
                <a:lnTo>
                  <a:pt x="1550552" y="138675"/>
                </a:lnTo>
                <a:lnTo>
                  <a:pt x="1507816" y="154510"/>
                </a:lnTo>
                <a:lnTo>
                  <a:pt x="1465332" y="171201"/>
                </a:lnTo>
                <a:lnTo>
                  <a:pt x="1423115" y="188749"/>
                </a:lnTo>
                <a:lnTo>
                  <a:pt x="1381177" y="207151"/>
                </a:lnTo>
                <a:lnTo>
                  <a:pt x="1339532" y="226410"/>
                </a:lnTo>
                <a:lnTo>
                  <a:pt x="1298192" y="246525"/>
                </a:lnTo>
                <a:lnTo>
                  <a:pt x="1257172" y="267496"/>
                </a:lnTo>
                <a:lnTo>
                  <a:pt x="1216485" y="289323"/>
                </a:lnTo>
                <a:lnTo>
                  <a:pt x="1176143" y="312005"/>
                </a:lnTo>
                <a:lnTo>
                  <a:pt x="1136161" y="335544"/>
                </a:lnTo>
                <a:lnTo>
                  <a:pt x="1096551" y="359938"/>
                </a:lnTo>
                <a:lnTo>
                  <a:pt x="1057326" y="385188"/>
                </a:lnTo>
                <a:lnTo>
                  <a:pt x="1018501" y="411295"/>
                </a:lnTo>
                <a:lnTo>
                  <a:pt x="980089" y="438257"/>
                </a:lnTo>
                <a:lnTo>
                  <a:pt x="942102" y="466075"/>
                </a:lnTo>
                <a:lnTo>
                  <a:pt x="904554" y="494749"/>
                </a:lnTo>
                <a:lnTo>
                  <a:pt x="867458" y="524279"/>
                </a:lnTo>
                <a:lnTo>
                  <a:pt x="830828" y="554665"/>
                </a:lnTo>
                <a:lnTo>
                  <a:pt x="794677" y="585907"/>
                </a:lnTo>
                <a:lnTo>
                  <a:pt x="759018" y="618004"/>
                </a:lnTo>
                <a:lnTo>
                  <a:pt x="723865" y="650958"/>
                </a:lnTo>
                <a:lnTo>
                  <a:pt x="689355" y="684641"/>
                </a:lnTo>
                <a:lnTo>
                  <a:pt x="655366" y="719181"/>
                </a:lnTo>
                <a:lnTo>
                  <a:pt x="622236" y="754242"/>
                </a:lnTo>
                <a:lnTo>
                  <a:pt x="589965" y="789811"/>
                </a:lnTo>
                <a:lnTo>
                  <a:pt x="558554" y="825873"/>
                </a:lnTo>
                <a:lnTo>
                  <a:pt x="528001" y="862416"/>
                </a:lnTo>
                <a:lnTo>
                  <a:pt x="498307" y="899427"/>
                </a:lnTo>
                <a:lnTo>
                  <a:pt x="469473" y="936892"/>
                </a:lnTo>
                <a:lnTo>
                  <a:pt x="441497" y="974797"/>
                </a:lnTo>
                <a:lnTo>
                  <a:pt x="414381" y="1013130"/>
                </a:lnTo>
                <a:lnTo>
                  <a:pt x="388124" y="1051876"/>
                </a:lnTo>
                <a:lnTo>
                  <a:pt x="362726" y="1091024"/>
                </a:lnTo>
                <a:lnTo>
                  <a:pt x="338187" y="1130559"/>
                </a:lnTo>
                <a:lnTo>
                  <a:pt x="314508" y="1170468"/>
                </a:lnTo>
                <a:lnTo>
                  <a:pt x="291688" y="1210738"/>
                </a:lnTo>
                <a:lnTo>
                  <a:pt x="269727" y="1251355"/>
                </a:lnTo>
                <a:lnTo>
                  <a:pt x="248625" y="1292306"/>
                </a:lnTo>
                <a:lnTo>
                  <a:pt x="228382" y="1333578"/>
                </a:lnTo>
                <a:lnTo>
                  <a:pt x="208999" y="1375158"/>
                </a:lnTo>
                <a:lnTo>
                  <a:pt x="190475" y="1417031"/>
                </a:lnTo>
                <a:lnTo>
                  <a:pt x="172811" y="1459186"/>
                </a:lnTo>
                <a:lnTo>
                  <a:pt x="156006" y="1501608"/>
                </a:lnTo>
                <a:lnTo>
                  <a:pt x="140060" y="1544284"/>
                </a:lnTo>
                <a:lnTo>
                  <a:pt x="124973" y="1587200"/>
                </a:lnTo>
                <a:lnTo>
                  <a:pt x="110746" y="1630345"/>
                </a:lnTo>
                <a:lnTo>
                  <a:pt x="97378" y="1673703"/>
                </a:lnTo>
                <a:lnTo>
                  <a:pt x="84870" y="1717263"/>
                </a:lnTo>
                <a:lnTo>
                  <a:pt x="73221" y="1761009"/>
                </a:lnTo>
                <a:lnTo>
                  <a:pt x="62432" y="1804931"/>
                </a:lnTo>
                <a:lnTo>
                  <a:pt x="52502" y="1849012"/>
                </a:lnTo>
                <a:lnTo>
                  <a:pt x="43431" y="1893242"/>
                </a:lnTo>
                <a:lnTo>
                  <a:pt x="35220" y="1937606"/>
                </a:lnTo>
                <a:lnTo>
                  <a:pt x="27868" y="1982090"/>
                </a:lnTo>
                <a:lnTo>
                  <a:pt x="21376" y="2026682"/>
                </a:lnTo>
                <a:lnTo>
                  <a:pt x="15744" y="2071369"/>
                </a:lnTo>
                <a:lnTo>
                  <a:pt x="10971" y="2116136"/>
                </a:lnTo>
                <a:lnTo>
                  <a:pt x="7057" y="2160971"/>
                </a:lnTo>
                <a:lnTo>
                  <a:pt x="4004" y="2205860"/>
                </a:lnTo>
                <a:lnTo>
                  <a:pt x="1809" y="2250790"/>
                </a:lnTo>
                <a:lnTo>
                  <a:pt x="475" y="2295747"/>
                </a:lnTo>
                <a:lnTo>
                  <a:pt x="0" y="2340719"/>
                </a:lnTo>
                <a:lnTo>
                  <a:pt x="384" y="2385692"/>
                </a:lnTo>
                <a:lnTo>
                  <a:pt x="1628" y="2430652"/>
                </a:lnTo>
                <a:lnTo>
                  <a:pt x="3732" y="2475587"/>
                </a:lnTo>
                <a:lnTo>
                  <a:pt x="6696" y="2520483"/>
                </a:lnTo>
                <a:lnTo>
                  <a:pt x="10519" y="2565326"/>
                </a:lnTo>
                <a:lnTo>
                  <a:pt x="15202" y="2610104"/>
                </a:lnTo>
                <a:lnTo>
                  <a:pt x="20745" y="2654802"/>
                </a:lnTo>
                <a:lnTo>
                  <a:pt x="27147" y="2699409"/>
                </a:lnTo>
                <a:lnTo>
                  <a:pt x="34409" y="2743909"/>
                </a:lnTo>
                <a:lnTo>
                  <a:pt x="42531" y="2788291"/>
                </a:lnTo>
                <a:lnTo>
                  <a:pt x="51513" y="2832540"/>
                </a:lnTo>
                <a:lnTo>
                  <a:pt x="61354" y="2876644"/>
                </a:lnTo>
                <a:lnTo>
                  <a:pt x="72056" y="2920589"/>
                </a:lnTo>
                <a:lnTo>
                  <a:pt x="83617" y="2964361"/>
                </a:lnTo>
                <a:lnTo>
                  <a:pt x="96038" y="3007948"/>
                </a:lnTo>
                <a:lnTo>
                  <a:pt x="109319" y="3051336"/>
                </a:lnTo>
                <a:lnTo>
                  <a:pt x="123459" y="3094511"/>
                </a:lnTo>
                <a:lnTo>
                  <a:pt x="138460" y="3137461"/>
                </a:lnTo>
                <a:lnTo>
                  <a:pt x="154320" y="3180172"/>
                </a:lnTo>
                <a:lnTo>
                  <a:pt x="171041" y="3222631"/>
                </a:lnTo>
                <a:lnTo>
                  <a:pt x="188621" y="3264824"/>
                </a:lnTo>
                <a:lnTo>
                  <a:pt x="207061" y="3306739"/>
                </a:lnTo>
                <a:lnTo>
                  <a:pt x="226362" y="3348361"/>
                </a:lnTo>
                <a:lnTo>
                  <a:pt x="246522" y="3389677"/>
                </a:lnTo>
                <a:lnTo>
                  <a:pt x="267542" y="3430675"/>
                </a:lnTo>
                <a:lnTo>
                  <a:pt x="289422" y="3471340"/>
                </a:lnTo>
                <a:lnTo>
                  <a:pt x="312162" y="3511660"/>
                </a:lnTo>
                <a:lnTo>
                  <a:pt x="335763" y="3551621"/>
                </a:lnTo>
                <a:lnTo>
                  <a:pt x="360223" y="3591210"/>
                </a:lnTo>
                <a:lnTo>
                  <a:pt x="385543" y="3630413"/>
                </a:lnTo>
                <a:lnTo>
                  <a:pt x="411724" y="3669218"/>
                </a:lnTo>
                <a:lnTo>
                  <a:pt x="438764" y="3707610"/>
                </a:lnTo>
                <a:lnTo>
                  <a:pt x="466665" y="3745577"/>
                </a:lnTo>
                <a:lnTo>
                  <a:pt x="495426" y="3783105"/>
                </a:lnTo>
                <a:lnTo>
                  <a:pt x="525046" y="3820181"/>
                </a:lnTo>
                <a:lnTo>
                  <a:pt x="555528" y="3856792"/>
                </a:lnTo>
                <a:lnTo>
                  <a:pt x="586869" y="3892923"/>
                </a:lnTo>
                <a:lnTo>
                  <a:pt x="619070" y="3928563"/>
                </a:lnTo>
                <a:lnTo>
                  <a:pt x="652132" y="3963697"/>
                </a:lnTo>
                <a:lnTo>
                  <a:pt x="686053" y="3998312"/>
                </a:lnTo>
                <a:lnTo>
                  <a:pt x="720666" y="4032233"/>
                </a:lnTo>
                <a:lnTo>
                  <a:pt x="755800" y="4065296"/>
                </a:lnTo>
                <a:lnTo>
                  <a:pt x="791443" y="4097502"/>
                </a:lnTo>
                <a:lnTo>
                  <a:pt x="827580" y="4128850"/>
                </a:lnTo>
                <a:lnTo>
                  <a:pt x="864199" y="4159342"/>
                </a:lnTo>
                <a:lnTo>
                  <a:pt x="901287" y="4188976"/>
                </a:lnTo>
                <a:lnTo>
                  <a:pt x="938829" y="4217752"/>
                </a:lnTo>
                <a:lnTo>
                  <a:pt x="976813" y="4245671"/>
                </a:lnTo>
                <a:lnTo>
                  <a:pt x="1015226" y="4272733"/>
                </a:lnTo>
                <a:lnTo>
                  <a:pt x="1054053" y="4298937"/>
                </a:lnTo>
                <a:lnTo>
                  <a:pt x="1093281" y="4324283"/>
                </a:lnTo>
                <a:lnTo>
                  <a:pt x="1132898" y="4348773"/>
                </a:lnTo>
                <a:lnTo>
                  <a:pt x="1172890" y="4372404"/>
                </a:lnTo>
                <a:lnTo>
                  <a:pt x="1213243" y="4395179"/>
                </a:lnTo>
                <a:lnTo>
                  <a:pt x="1253944" y="4417095"/>
                </a:lnTo>
                <a:lnTo>
                  <a:pt x="1294980" y="4438155"/>
                </a:lnTo>
                <a:lnTo>
                  <a:pt x="1336337" y="4458356"/>
                </a:lnTo>
                <a:lnTo>
                  <a:pt x="1378003" y="4477700"/>
                </a:lnTo>
                <a:lnTo>
                  <a:pt x="1419963" y="4496187"/>
                </a:lnTo>
                <a:lnTo>
                  <a:pt x="1462204" y="4513816"/>
                </a:lnTo>
                <a:lnTo>
                  <a:pt x="1504713" y="4530587"/>
                </a:lnTo>
                <a:lnTo>
                  <a:pt x="1547477" y="4546501"/>
                </a:lnTo>
                <a:lnTo>
                  <a:pt x="1590483" y="4561557"/>
                </a:lnTo>
                <a:lnTo>
                  <a:pt x="1633716" y="4575756"/>
                </a:lnTo>
                <a:lnTo>
                  <a:pt x="1677164" y="4589096"/>
                </a:lnTo>
                <a:lnTo>
                  <a:pt x="1720813" y="4601580"/>
                </a:lnTo>
                <a:lnTo>
                  <a:pt x="1764649" y="4613205"/>
                </a:lnTo>
                <a:lnTo>
                  <a:pt x="1808661" y="4623973"/>
                </a:lnTo>
                <a:lnTo>
                  <a:pt x="1852833" y="4633883"/>
                </a:lnTo>
                <a:lnTo>
                  <a:pt x="1897154" y="4642935"/>
                </a:lnTo>
                <a:lnTo>
                  <a:pt x="1941608" y="4651130"/>
                </a:lnTo>
                <a:lnTo>
                  <a:pt x="1986184" y="4658467"/>
                </a:lnTo>
                <a:lnTo>
                  <a:pt x="2030867" y="4664946"/>
                </a:lnTo>
                <a:lnTo>
                  <a:pt x="2075645" y="4670568"/>
                </a:lnTo>
                <a:lnTo>
                  <a:pt x="2120504" y="4675331"/>
                </a:lnTo>
                <a:lnTo>
                  <a:pt x="2165431" y="4679237"/>
                </a:lnTo>
                <a:lnTo>
                  <a:pt x="2210412" y="4682285"/>
                </a:lnTo>
                <a:lnTo>
                  <a:pt x="2255434" y="4684475"/>
                </a:lnTo>
                <a:lnTo>
                  <a:pt x="2300483" y="4685807"/>
                </a:lnTo>
                <a:lnTo>
                  <a:pt x="2345547" y="4686282"/>
                </a:lnTo>
                <a:lnTo>
                  <a:pt x="2390611" y="4685898"/>
                </a:lnTo>
                <a:lnTo>
                  <a:pt x="2435663" y="4684657"/>
                </a:lnTo>
                <a:lnTo>
                  <a:pt x="2480690" y="4682558"/>
                </a:lnTo>
                <a:lnTo>
                  <a:pt x="2525677" y="4679601"/>
                </a:lnTo>
                <a:lnTo>
                  <a:pt x="2570611" y="4675786"/>
                </a:lnTo>
                <a:lnTo>
                  <a:pt x="2615480" y="4671113"/>
                </a:lnTo>
                <a:lnTo>
                  <a:pt x="2660270" y="4665582"/>
                </a:lnTo>
                <a:lnTo>
                  <a:pt x="2704966" y="4659193"/>
                </a:lnTo>
                <a:lnTo>
                  <a:pt x="2749557" y="4651947"/>
                </a:lnTo>
                <a:lnTo>
                  <a:pt x="2794029" y="4643842"/>
                </a:lnTo>
                <a:lnTo>
                  <a:pt x="2838368" y="4634879"/>
                </a:lnTo>
                <a:lnTo>
                  <a:pt x="2882561" y="4625058"/>
                </a:lnTo>
                <a:lnTo>
                  <a:pt x="2926595" y="4614379"/>
                </a:lnTo>
                <a:lnTo>
                  <a:pt x="2970456" y="4602842"/>
                </a:lnTo>
                <a:lnTo>
                  <a:pt x="3014130" y="4590447"/>
                </a:lnTo>
                <a:lnTo>
                  <a:pt x="3057606" y="4577194"/>
                </a:lnTo>
                <a:lnTo>
                  <a:pt x="3100869" y="4563083"/>
                </a:lnTo>
                <a:lnTo>
                  <a:pt x="3143905" y="4548114"/>
                </a:lnTo>
                <a:lnTo>
                  <a:pt x="3186702" y="4532287"/>
                </a:lnTo>
                <a:lnTo>
                  <a:pt x="3229246" y="4515601"/>
                </a:lnTo>
                <a:lnTo>
                  <a:pt x="3271524" y="4498058"/>
                </a:lnTo>
                <a:lnTo>
                  <a:pt x="3313523" y="4479656"/>
                </a:lnTo>
                <a:lnTo>
                  <a:pt x="3355228" y="4460396"/>
                </a:lnTo>
                <a:lnTo>
                  <a:pt x="3396628" y="4440278"/>
                </a:lnTo>
                <a:lnTo>
                  <a:pt x="3437707" y="4419302"/>
                </a:lnTo>
                <a:lnTo>
                  <a:pt x="3478454" y="4397467"/>
                </a:lnTo>
                <a:lnTo>
                  <a:pt x="3518855" y="4374774"/>
                </a:lnTo>
                <a:lnTo>
                  <a:pt x="3558895" y="4351223"/>
                </a:lnTo>
                <a:lnTo>
                  <a:pt x="3598563" y="4326814"/>
                </a:lnTo>
                <a:lnTo>
                  <a:pt x="3637844" y="4301547"/>
                </a:lnTo>
                <a:lnTo>
                  <a:pt x="3676726" y="4275421"/>
                </a:lnTo>
                <a:lnTo>
                  <a:pt x="3715194" y="4248437"/>
                </a:lnTo>
                <a:lnTo>
                  <a:pt x="3753236" y="4220595"/>
                </a:lnTo>
                <a:lnTo>
                  <a:pt x="3790839" y="4191894"/>
                </a:lnTo>
                <a:lnTo>
                  <a:pt x="3827988" y="4162335"/>
                </a:lnTo>
                <a:lnTo>
                  <a:pt x="3864670" y="4131918"/>
                </a:lnTo>
                <a:lnTo>
                  <a:pt x="3900873" y="4100642"/>
                </a:lnTo>
                <a:lnTo>
                  <a:pt x="3936583" y="4068508"/>
                </a:lnTo>
                <a:lnTo>
                  <a:pt x="3971785" y="4035516"/>
                </a:lnTo>
                <a:lnTo>
                  <a:pt x="4000499" y="4007491"/>
                </a:lnTo>
                <a:lnTo>
                  <a:pt x="4000499" y="678817"/>
                </a:lnTo>
                <a:lnTo>
                  <a:pt x="3971961" y="650958"/>
                </a:lnTo>
                <a:lnTo>
                  <a:pt x="3936807" y="618004"/>
                </a:lnTo>
                <a:lnTo>
                  <a:pt x="3901148" y="585907"/>
                </a:lnTo>
                <a:lnTo>
                  <a:pt x="3864997" y="554665"/>
                </a:lnTo>
                <a:lnTo>
                  <a:pt x="3828367" y="524279"/>
                </a:lnTo>
                <a:lnTo>
                  <a:pt x="3791271" y="494749"/>
                </a:lnTo>
                <a:lnTo>
                  <a:pt x="3753723" y="466075"/>
                </a:lnTo>
                <a:lnTo>
                  <a:pt x="3715736" y="438257"/>
                </a:lnTo>
                <a:lnTo>
                  <a:pt x="3677323" y="411295"/>
                </a:lnTo>
                <a:lnTo>
                  <a:pt x="3638498" y="385188"/>
                </a:lnTo>
                <a:lnTo>
                  <a:pt x="3599274" y="359938"/>
                </a:lnTo>
                <a:lnTo>
                  <a:pt x="3559664" y="335544"/>
                </a:lnTo>
                <a:lnTo>
                  <a:pt x="3519682" y="312005"/>
                </a:lnTo>
                <a:lnTo>
                  <a:pt x="3479341" y="289323"/>
                </a:lnTo>
                <a:lnTo>
                  <a:pt x="3438653" y="267496"/>
                </a:lnTo>
                <a:lnTo>
                  <a:pt x="3397634" y="246525"/>
                </a:lnTo>
                <a:lnTo>
                  <a:pt x="3356294" y="226410"/>
                </a:lnTo>
                <a:lnTo>
                  <a:pt x="3314649" y="207151"/>
                </a:lnTo>
                <a:lnTo>
                  <a:pt x="3272712" y="188749"/>
                </a:lnTo>
                <a:lnTo>
                  <a:pt x="3230495" y="171201"/>
                </a:lnTo>
                <a:lnTo>
                  <a:pt x="3188011" y="154510"/>
                </a:lnTo>
                <a:lnTo>
                  <a:pt x="3145276" y="138675"/>
                </a:lnTo>
                <a:lnTo>
                  <a:pt x="3102300" y="123696"/>
                </a:lnTo>
                <a:lnTo>
                  <a:pt x="3059099" y="109572"/>
                </a:lnTo>
                <a:lnTo>
                  <a:pt x="3015685" y="96305"/>
                </a:lnTo>
                <a:lnTo>
                  <a:pt x="2972071" y="83893"/>
                </a:lnTo>
                <a:lnTo>
                  <a:pt x="2928271" y="72337"/>
                </a:lnTo>
                <a:lnTo>
                  <a:pt x="2884298" y="61638"/>
                </a:lnTo>
                <a:lnTo>
                  <a:pt x="2840165" y="51794"/>
                </a:lnTo>
                <a:lnTo>
                  <a:pt x="2795886" y="42806"/>
                </a:lnTo>
                <a:lnTo>
                  <a:pt x="2751474" y="34674"/>
                </a:lnTo>
                <a:lnTo>
                  <a:pt x="2706943" y="27397"/>
                </a:lnTo>
                <a:lnTo>
                  <a:pt x="2662304" y="20977"/>
                </a:lnTo>
                <a:lnTo>
                  <a:pt x="2617573" y="15413"/>
                </a:lnTo>
                <a:lnTo>
                  <a:pt x="2572762" y="10704"/>
                </a:lnTo>
                <a:lnTo>
                  <a:pt x="2527885" y="6851"/>
                </a:lnTo>
                <a:lnTo>
                  <a:pt x="2482954" y="3855"/>
                </a:lnTo>
                <a:lnTo>
                  <a:pt x="2437983" y="1714"/>
                </a:lnTo>
                <a:lnTo>
                  <a:pt x="2392986" y="429"/>
                </a:lnTo>
                <a:lnTo>
                  <a:pt x="2347976" y="0"/>
                </a:lnTo>
                <a:close/>
              </a:path>
            </a:pathLst>
          </a:custGeom>
          <a:solidFill>
            <a:srgbClr val="00A3C9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841358" y="4778835"/>
            <a:ext cx="9017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65"/>
              </a:lnSpc>
            </a:pPr>
            <a:r>
              <a:rPr sz="1250" spc="15" dirty="0">
                <a:solidFill>
                  <a:srgbClr val="7C898D"/>
                </a:solidFill>
                <a:latin typeface="Cambria"/>
                <a:cs typeface="Cambria"/>
              </a:rPr>
              <a:t>8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52400" y="-95250"/>
            <a:ext cx="8615236" cy="997131"/>
          </a:xfrm>
          <a:prstGeom prst="rect">
            <a:avLst/>
          </a:prstGeom>
        </p:spPr>
        <p:txBody>
          <a:bodyPr vert="horz" wrap="square" lIns="0" tIns="385508" rIns="0" bIns="0" rtlCol="0">
            <a:spAutoFit/>
          </a:bodyPr>
          <a:lstStyle/>
          <a:p>
            <a:pPr marL="1103630">
              <a:lnSpc>
                <a:spcPct val="100000"/>
              </a:lnSpc>
              <a:spcBef>
                <a:spcPts val="130"/>
              </a:spcBef>
            </a:pPr>
            <a:r>
              <a:rPr sz="3950" spc="75" dirty="0"/>
              <a:t> </a:t>
            </a:r>
            <a:r>
              <a:rPr sz="2400" b="1" u="sng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4034" y="1460563"/>
            <a:ext cx="8072120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96850" indent="-172085">
              <a:lnSpc>
                <a:spcPct val="100000"/>
              </a:lnSpc>
              <a:spcBef>
                <a:spcPts val="125"/>
              </a:spcBef>
              <a:buClr>
                <a:srgbClr val="31D0FF"/>
              </a:buClr>
              <a:buSzPct val="92857"/>
              <a:buFont typeface="Wingdings"/>
              <a:buChar char=""/>
              <a:tabLst>
                <a:tab pos="197485" algn="l"/>
              </a:tabLst>
            </a:pPr>
            <a:r>
              <a:rPr sz="1400" spc="-20" dirty="0">
                <a:solidFill>
                  <a:srgbClr val="BAEEFF"/>
                </a:solidFill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D68573-0D17-98B4-2BB2-355103B7FEBD}"/>
              </a:ext>
            </a:extLst>
          </p:cNvPr>
          <p:cNvSpPr txBox="1"/>
          <p:nvPr/>
        </p:nvSpPr>
        <p:spPr>
          <a:xfrm>
            <a:off x="228600" y="1047750"/>
            <a:ext cx="8763000" cy="3819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 Design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Prospective Observational Mixed Method. 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 Population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study population included the patients who reported in the Emergency Room of </a:t>
            </a:r>
            <a:r>
              <a:rPr lang="en-US" sz="14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Yatharth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Hospital, Greater Noida.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 Duration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study duration was </a:t>
            </a:r>
            <a:r>
              <a:rPr lang="en-US" sz="1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months.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Technique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Convenience Sampling was done. 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Selection Criteria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study included all those patients who were presented with the emergency in ER and excluded those patients who visited ER for dressing, injections and Daycare.</a:t>
            </a:r>
            <a:endParaRPr lang="en-IN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105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0" y="228615"/>
            <a:ext cx="4000500" cy="4686300"/>
          </a:xfrm>
          <a:custGeom>
            <a:avLst/>
            <a:gdLst/>
            <a:ahLst/>
            <a:cxnLst/>
            <a:rect l="l" t="t" r="r" b="b"/>
            <a:pathLst>
              <a:path w="4000500" h="4686300">
                <a:moveTo>
                  <a:pt x="2347976" y="0"/>
                </a:moveTo>
                <a:lnTo>
                  <a:pt x="2302881" y="429"/>
                </a:lnTo>
                <a:lnTo>
                  <a:pt x="2257867" y="1714"/>
                </a:lnTo>
                <a:lnTo>
                  <a:pt x="2212890" y="3855"/>
                </a:lnTo>
                <a:lnTo>
                  <a:pt x="2167955" y="6851"/>
                </a:lnTo>
                <a:lnTo>
                  <a:pt x="2123075" y="10704"/>
                </a:lnTo>
                <a:lnTo>
                  <a:pt x="2078262" y="15413"/>
                </a:lnTo>
                <a:lnTo>
                  <a:pt x="2033529" y="20977"/>
                </a:lnTo>
                <a:lnTo>
                  <a:pt x="1988890" y="27397"/>
                </a:lnTo>
                <a:lnTo>
                  <a:pt x="1944358" y="34674"/>
                </a:lnTo>
                <a:lnTo>
                  <a:pt x="1899945" y="42806"/>
                </a:lnTo>
                <a:lnTo>
                  <a:pt x="1855666" y="51794"/>
                </a:lnTo>
                <a:lnTo>
                  <a:pt x="1811532" y="61638"/>
                </a:lnTo>
                <a:lnTo>
                  <a:pt x="1767559" y="72337"/>
                </a:lnTo>
                <a:lnTo>
                  <a:pt x="1723758" y="83893"/>
                </a:lnTo>
                <a:lnTo>
                  <a:pt x="1680144" y="96305"/>
                </a:lnTo>
                <a:lnTo>
                  <a:pt x="1636729" y="109572"/>
                </a:lnTo>
                <a:lnTo>
                  <a:pt x="1593528" y="123696"/>
                </a:lnTo>
                <a:lnTo>
                  <a:pt x="1550552" y="138675"/>
                </a:lnTo>
                <a:lnTo>
                  <a:pt x="1507816" y="154510"/>
                </a:lnTo>
                <a:lnTo>
                  <a:pt x="1465332" y="171201"/>
                </a:lnTo>
                <a:lnTo>
                  <a:pt x="1423115" y="188749"/>
                </a:lnTo>
                <a:lnTo>
                  <a:pt x="1381177" y="207151"/>
                </a:lnTo>
                <a:lnTo>
                  <a:pt x="1339532" y="226410"/>
                </a:lnTo>
                <a:lnTo>
                  <a:pt x="1298192" y="246525"/>
                </a:lnTo>
                <a:lnTo>
                  <a:pt x="1257172" y="267496"/>
                </a:lnTo>
                <a:lnTo>
                  <a:pt x="1216485" y="289323"/>
                </a:lnTo>
                <a:lnTo>
                  <a:pt x="1176143" y="312005"/>
                </a:lnTo>
                <a:lnTo>
                  <a:pt x="1136161" y="335544"/>
                </a:lnTo>
                <a:lnTo>
                  <a:pt x="1096551" y="359938"/>
                </a:lnTo>
                <a:lnTo>
                  <a:pt x="1057326" y="385188"/>
                </a:lnTo>
                <a:lnTo>
                  <a:pt x="1018501" y="411295"/>
                </a:lnTo>
                <a:lnTo>
                  <a:pt x="980089" y="438257"/>
                </a:lnTo>
                <a:lnTo>
                  <a:pt x="942102" y="466075"/>
                </a:lnTo>
                <a:lnTo>
                  <a:pt x="904554" y="494749"/>
                </a:lnTo>
                <a:lnTo>
                  <a:pt x="867458" y="524279"/>
                </a:lnTo>
                <a:lnTo>
                  <a:pt x="830828" y="554665"/>
                </a:lnTo>
                <a:lnTo>
                  <a:pt x="794677" y="585907"/>
                </a:lnTo>
                <a:lnTo>
                  <a:pt x="759018" y="618004"/>
                </a:lnTo>
                <a:lnTo>
                  <a:pt x="723865" y="650958"/>
                </a:lnTo>
                <a:lnTo>
                  <a:pt x="689355" y="684641"/>
                </a:lnTo>
                <a:lnTo>
                  <a:pt x="655366" y="719181"/>
                </a:lnTo>
                <a:lnTo>
                  <a:pt x="622236" y="754242"/>
                </a:lnTo>
                <a:lnTo>
                  <a:pt x="589965" y="789811"/>
                </a:lnTo>
                <a:lnTo>
                  <a:pt x="558554" y="825873"/>
                </a:lnTo>
                <a:lnTo>
                  <a:pt x="528001" y="862416"/>
                </a:lnTo>
                <a:lnTo>
                  <a:pt x="498307" y="899427"/>
                </a:lnTo>
                <a:lnTo>
                  <a:pt x="469473" y="936892"/>
                </a:lnTo>
                <a:lnTo>
                  <a:pt x="441497" y="974797"/>
                </a:lnTo>
                <a:lnTo>
                  <a:pt x="414381" y="1013130"/>
                </a:lnTo>
                <a:lnTo>
                  <a:pt x="388124" y="1051876"/>
                </a:lnTo>
                <a:lnTo>
                  <a:pt x="362726" y="1091024"/>
                </a:lnTo>
                <a:lnTo>
                  <a:pt x="338187" y="1130559"/>
                </a:lnTo>
                <a:lnTo>
                  <a:pt x="314508" y="1170468"/>
                </a:lnTo>
                <a:lnTo>
                  <a:pt x="291688" y="1210738"/>
                </a:lnTo>
                <a:lnTo>
                  <a:pt x="269727" y="1251355"/>
                </a:lnTo>
                <a:lnTo>
                  <a:pt x="248625" y="1292306"/>
                </a:lnTo>
                <a:lnTo>
                  <a:pt x="228382" y="1333578"/>
                </a:lnTo>
                <a:lnTo>
                  <a:pt x="208999" y="1375158"/>
                </a:lnTo>
                <a:lnTo>
                  <a:pt x="190475" y="1417031"/>
                </a:lnTo>
                <a:lnTo>
                  <a:pt x="172811" y="1459186"/>
                </a:lnTo>
                <a:lnTo>
                  <a:pt x="156006" y="1501608"/>
                </a:lnTo>
                <a:lnTo>
                  <a:pt x="140060" y="1544284"/>
                </a:lnTo>
                <a:lnTo>
                  <a:pt x="124973" y="1587200"/>
                </a:lnTo>
                <a:lnTo>
                  <a:pt x="110746" y="1630345"/>
                </a:lnTo>
                <a:lnTo>
                  <a:pt x="97378" y="1673703"/>
                </a:lnTo>
                <a:lnTo>
                  <a:pt x="84870" y="1717263"/>
                </a:lnTo>
                <a:lnTo>
                  <a:pt x="73221" y="1761009"/>
                </a:lnTo>
                <a:lnTo>
                  <a:pt x="62432" y="1804931"/>
                </a:lnTo>
                <a:lnTo>
                  <a:pt x="52502" y="1849012"/>
                </a:lnTo>
                <a:lnTo>
                  <a:pt x="43431" y="1893242"/>
                </a:lnTo>
                <a:lnTo>
                  <a:pt x="35220" y="1937606"/>
                </a:lnTo>
                <a:lnTo>
                  <a:pt x="27868" y="1982090"/>
                </a:lnTo>
                <a:lnTo>
                  <a:pt x="21376" y="2026682"/>
                </a:lnTo>
                <a:lnTo>
                  <a:pt x="15744" y="2071369"/>
                </a:lnTo>
                <a:lnTo>
                  <a:pt x="10971" y="2116136"/>
                </a:lnTo>
                <a:lnTo>
                  <a:pt x="7057" y="2160971"/>
                </a:lnTo>
                <a:lnTo>
                  <a:pt x="4004" y="2205860"/>
                </a:lnTo>
                <a:lnTo>
                  <a:pt x="1809" y="2250790"/>
                </a:lnTo>
                <a:lnTo>
                  <a:pt x="475" y="2295747"/>
                </a:lnTo>
                <a:lnTo>
                  <a:pt x="0" y="2340719"/>
                </a:lnTo>
                <a:lnTo>
                  <a:pt x="384" y="2385692"/>
                </a:lnTo>
                <a:lnTo>
                  <a:pt x="1628" y="2430652"/>
                </a:lnTo>
                <a:lnTo>
                  <a:pt x="3732" y="2475587"/>
                </a:lnTo>
                <a:lnTo>
                  <a:pt x="6696" y="2520483"/>
                </a:lnTo>
                <a:lnTo>
                  <a:pt x="10519" y="2565326"/>
                </a:lnTo>
                <a:lnTo>
                  <a:pt x="15202" y="2610104"/>
                </a:lnTo>
                <a:lnTo>
                  <a:pt x="20745" y="2654802"/>
                </a:lnTo>
                <a:lnTo>
                  <a:pt x="27147" y="2699409"/>
                </a:lnTo>
                <a:lnTo>
                  <a:pt x="34409" y="2743909"/>
                </a:lnTo>
                <a:lnTo>
                  <a:pt x="42531" y="2788291"/>
                </a:lnTo>
                <a:lnTo>
                  <a:pt x="51513" y="2832540"/>
                </a:lnTo>
                <a:lnTo>
                  <a:pt x="61354" y="2876644"/>
                </a:lnTo>
                <a:lnTo>
                  <a:pt x="72056" y="2920589"/>
                </a:lnTo>
                <a:lnTo>
                  <a:pt x="83617" y="2964361"/>
                </a:lnTo>
                <a:lnTo>
                  <a:pt x="96038" y="3007948"/>
                </a:lnTo>
                <a:lnTo>
                  <a:pt x="109319" y="3051336"/>
                </a:lnTo>
                <a:lnTo>
                  <a:pt x="123459" y="3094511"/>
                </a:lnTo>
                <a:lnTo>
                  <a:pt x="138460" y="3137461"/>
                </a:lnTo>
                <a:lnTo>
                  <a:pt x="154320" y="3180172"/>
                </a:lnTo>
                <a:lnTo>
                  <a:pt x="171041" y="3222631"/>
                </a:lnTo>
                <a:lnTo>
                  <a:pt x="188621" y="3264824"/>
                </a:lnTo>
                <a:lnTo>
                  <a:pt x="207061" y="3306739"/>
                </a:lnTo>
                <a:lnTo>
                  <a:pt x="226362" y="3348361"/>
                </a:lnTo>
                <a:lnTo>
                  <a:pt x="246522" y="3389677"/>
                </a:lnTo>
                <a:lnTo>
                  <a:pt x="267542" y="3430675"/>
                </a:lnTo>
                <a:lnTo>
                  <a:pt x="289422" y="3471340"/>
                </a:lnTo>
                <a:lnTo>
                  <a:pt x="312162" y="3511660"/>
                </a:lnTo>
                <a:lnTo>
                  <a:pt x="335763" y="3551621"/>
                </a:lnTo>
                <a:lnTo>
                  <a:pt x="360223" y="3591210"/>
                </a:lnTo>
                <a:lnTo>
                  <a:pt x="385543" y="3630413"/>
                </a:lnTo>
                <a:lnTo>
                  <a:pt x="411724" y="3669218"/>
                </a:lnTo>
                <a:lnTo>
                  <a:pt x="438764" y="3707610"/>
                </a:lnTo>
                <a:lnTo>
                  <a:pt x="466665" y="3745577"/>
                </a:lnTo>
                <a:lnTo>
                  <a:pt x="495426" y="3783105"/>
                </a:lnTo>
                <a:lnTo>
                  <a:pt x="525046" y="3820181"/>
                </a:lnTo>
                <a:lnTo>
                  <a:pt x="555528" y="3856792"/>
                </a:lnTo>
                <a:lnTo>
                  <a:pt x="586869" y="3892923"/>
                </a:lnTo>
                <a:lnTo>
                  <a:pt x="619070" y="3928563"/>
                </a:lnTo>
                <a:lnTo>
                  <a:pt x="652132" y="3963697"/>
                </a:lnTo>
                <a:lnTo>
                  <a:pt x="686053" y="3998312"/>
                </a:lnTo>
                <a:lnTo>
                  <a:pt x="720666" y="4032233"/>
                </a:lnTo>
                <a:lnTo>
                  <a:pt x="755800" y="4065296"/>
                </a:lnTo>
                <a:lnTo>
                  <a:pt x="791443" y="4097502"/>
                </a:lnTo>
                <a:lnTo>
                  <a:pt x="827580" y="4128850"/>
                </a:lnTo>
                <a:lnTo>
                  <a:pt x="864199" y="4159342"/>
                </a:lnTo>
                <a:lnTo>
                  <a:pt x="901287" y="4188976"/>
                </a:lnTo>
                <a:lnTo>
                  <a:pt x="938829" y="4217752"/>
                </a:lnTo>
                <a:lnTo>
                  <a:pt x="976813" y="4245671"/>
                </a:lnTo>
                <a:lnTo>
                  <a:pt x="1015226" y="4272733"/>
                </a:lnTo>
                <a:lnTo>
                  <a:pt x="1054053" y="4298937"/>
                </a:lnTo>
                <a:lnTo>
                  <a:pt x="1093281" y="4324283"/>
                </a:lnTo>
                <a:lnTo>
                  <a:pt x="1132898" y="4348773"/>
                </a:lnTo>
                <a:lnTo>
                  <a:pt x="1172890" y="4372404"/>
                </a:lnTo>
                <a:lnTo>
                  <a:pt x="1213243" y="4395179"/>
                </a:lnTo>
                <a:lnTo>
                  <a:pt x="1253944" y="4417095"/>
                </a:lnTo>
                <a:lnTo>
                  <a:pt x="1294980" y="4438155"/>
                </a:lnTo>
                <a:lnTo>
                  <a:pt x="1336337" y="4458356"/>
                </a:lnTo>
                <a:lnTo>
                  <a:pt x="1378003" y="4477700"/>
                </a:lnTo>
                <a:lnTo>
                  <a:pt x="1419963" y="4496187"/>
                </a:lnTo>
                <a:lnTo>
                  <a:pt x="1462204" y="4513816"/>
                </a:lnTo>
                <a:lnTo>
                  <a:pt x="1504713" y="4530587"/>
                </a:lnTo>
                <a:lnTo>
                  <a:pt x="1547477" y="4546501"/>
                </a:lnTo>
                <a:lnTo>
                  <a:pt x="1590483" y="4561557"/>
                </a:lnTo>
                <a:lnTo>
                  <a:pt x="1633716" y="4575756"/>
                </a:lnTo>
                <a:lnTo>
                  <a:pt x="1677164" y="4589096"/>
                </a:lnTo>
                <a:lnTo>
                  <a:pt x="1720813" y="4601580"/>
                </a:lnTo>
                <a:lnTo>
                  <a:pt x="1764649" y="4613205"/>
                </a:lnTo>
                <a:lnTo>
                  <a:pt x="1808661" y="4623973"/>
                </a:lnTo>
                <a:lnTo>
                  <a:pt x="1852833" y="4633883"/>
                </a:lnTo>
                <a:lnTo>
                  <a:pt x="1897154" y="4642935"/>
                </a:lnTo>
                <a:lnTo>
                  <a:pt x="1941608" y="4651130"/>
                </a:lnTo>
                <a:lnTo>
                  <a:pt x="1986184" y="4658467"/>
                </a:lnTo>
                <a:lnTo>
                  <a:pt x="2030867" y="4664946"/>
                </a:lnTo>
                <a:lnTo>
                  <a:pt x="2075645" y="4670568"/>
                </a:lnTo>
                <a:lnTo>
                  <a:pt x="2120504" y="4675331"/>
                </a:lnTo>
                <a:lnTo>
                  <a:pt x="2165431" y="4679237"/>
                </a:lnTo>
                <a:lnTo>
                  <a:pt x="2210412" y="4682285"/>
                </a:lnTo>
                <a:lnTo>
                  <a:pt x="2255434" y="4684475"/>
                </a:lnTo>
                <a:lnTo>
                  <a:pt x="2300483" y="4685807"/>
                </a:lnTo>
                <a:lnTo>
                  <a:pt x="2345547" y="4686282"/>
                </a:lnTo>
                <a:lnTo>
                  <a:pt x="2390611" y="4685898"/>
                </a:lnTo>
                <a:lnTo>
                  <a:pt x="2435663" y="4684657"/>
                </a:lnTo>
                <a:lnTo>
                  <a:pt x="2480690" y="4682558"/>
                </a:lnTo>
                <a:lnTo>
                  <a:pt x="2525677" y="4679601"/>
                </a:lnTo>
                <a:lnTo>
                  <a:pt x="2570611" y="4675786"/>
                </a:lnTo>
                <a:lnTo>
                  <a:pt x="2615480" y="4671113"/>
                </a:lnTo>
                <a:lnTo>
                  <a:pt x="2660270" y="4665582"/>
                </a:lnTo>
                <a:lnTo>
                  <a:pt x="2704966" y="4659193"/>
                </a:lnTo>
                <a:lnTo>
                  <a:pt x="2749557" y="4651947"/>
                </a:lnTo>
                <a:lnTo>
                  <a:pt x="2794029" y="4643842"/>
                </a:lnTo>
                <a:lnTo>
                  <a:pt x="2838368" y="4634879"/>
                </a:lnTo>
                <a:lnTo>
                  <a:pt x="2882561" y="4625058"/>
                </a:lnTo>
                <a:lnTo>
                  <a:pt x="2926595" y="4614379"/>
                </a:lnTo>
                <a:lnTo>
                  <a:pt x="2970456" y="4602842"/>
                </a:lnTo>
                <a:lnTo>
                  <a:pt x="3014130" y="4590447"/>
                </a:lnTo>
                <a:lnTo>
                  <a:pt x="3057606" y="4577194"/>
                </a:lnTo>
                <a:lnTo>
                  <a:pt x="3100869" y="4563083"/>
                </a:lnTo>
                <a:lnTo>
                  <a:pt x="3143905" y="4548114"/>
                </a:lnTo>
                <a:lnTo>
                  <a:pt x="3186702" y="4532287"/>
                </a:lnTo>
                <a:lnTo>
                  <a:pt x="3229246" y="4515601"/>
                </a:lnTo>
                <a:lnTo>
                  <a:pt x="3271524" y="4498058"/>
                </a:lnTo>
                <a:lnTo>
                  <a:pt x="3313523" y="4479656"/>
                </a:lnTo>
                <a:lnTo>
                  <a:pt x="3355228" y="4460396"/>
                </a:lnTo>
                <a:lnTo>
                  <a:pt x="3396628" y="4440278"/>
                </a:lnTo>
                <a:lnTo>
                  <a:pt x="3437707" y="4419302"/>
                </a:lnTo>
                <a:lnTo>
                  <a:pt x="3478454" y="4397467"/>
                </a:lnTo>
                <a:lnTo>
                  <a:pt x="3518855" y="4374774"/>
                </a:lnTo>
                <a:lnTo>
                  <a:pt x="3558895" y="4351223"/>
                </a:lnTo>
                <a:lnTo>
                  <a:pt x="3598563" y="4326814"/>
                </a:lnTo>
                <a:lnTo>
                  <a:pt x="3637844" y="4301547"/>
                </a:lnTo>
                <a:lnTo>
                  <a:pt x="3676726" y="4275421"/>
                </a:lnTo>
                <a:lnTo>
                  <a:pt x="3715194" y="4248437"/>
                </a:lnTo>
                <a:lnTo>
                  <a:pt x="3753236" y="4220595"/>
                </a:lnTo>
                <a:lnTo>
                  <a:pt x="3790839" y="4191894"/>
                </a:lnTo>
                <a:lnTo>
                  <a:pt x="3827988" y="4162335"/>
                </a:lnTo>
                <a:lnTo>
                  <a:pt x="3864670" y="4131918"/>
                </a:lnTo>
                <a:lnTo>
                  <a:pt x="3900873" y="4100642"/>
                </a:lnTo>
                <a:lnTo>
                  <a:pt x="3936583" y="4068508"/>
                </a:lnTo>
                <a:lnTo>
                  <a:pt x="3971785" y="4035516"/>
                </a:lnTo>
                <a:lnTo>
                  <a:pt x="4000499" y="4007491"/>
                </a:lnTo>
                <a:lnTo>
                  <a:pt x="4000499" y="678817"/>
                </a:lnTo>
                <a:lnTo>
                  <a:pt x="3971961" y="650958"/>
                </a:lnTo>
                <a:lnTo>
                  <a:pt x="3936807" y="618004"/>
                </a:lnTo>
                <a:lnTo>
                  <a:pt x="3901148" y="585907"/>
                </a:lnTo>
                <a:lnTo>
                  <a:pt x="3864997" y="554665"/>
                </a:lnTo>
                <a:lnTo>
                  <a:pt x="3828367" y="524279"/>
                </a:lnTo>
                <a:lnTo>
                  <a:pt x="3791271" y="494749"/>
                </a:lnTo>
                <a:lnTo>
                  <a:pt x="3753723" y="466075"/>
                </a:lnTo>
                <a:lnTo>
                  <a:pt x="3715736" y="438257"/>
                </a:lnTo>
                <a:lnTo>
                  <a:pt x="3677323" y="411295"/>
                </a:lnTo>
                <a:lnTo>
                  <a:pt x="3638498" y="385188"/>
                </a:lnTo>
                <a:lnTo>
                  <a:pt x="3599274" y="359938"/>
                </a:lnTo>
                <a:lnTo>
                  <a:pt x="3559664" y="335544"/>
                </a:lnTo>
                <a:lnTo>
                  <a:pt x="3519682" y="312005"/>
                </a:lnTo>
                <a:lnTo>
                  <a:pt x="3479341" y="289323"/>
                </a:lnTo>
                <a:lnTo>
                  <a:pt x="3438653" y="267496"/>
                </a:lnTo>
                <a:lnTo>
                  <a:pt x="3397634" y="246525"/>
                </a:lnTo>
                <a:lnTo>
                  <a:pt x="3356294" y="226410"/>
                </a:lnTo>
                <a:lnTo>
                  <a:pt x="3314649" y="207151"/>
                </a:lnTo>
                <a:lnTo>
                  <a:pt x="3272712" y="188749"/>
                </a:lnTo>
                <a:lnTo>
                  <a:pt x="3230495" y="171201"/>
                </a:lnTo>
                <a:lnTo>
                  <a:pt x="3188011" y="154510"/>
                </a:lnTo>
                <a:lnTo>
                  <a:pt x="3145276" y="138675"/>
                </a:lnTo>
                <a:lnTo>
                  <a:pt x="3102300" y="123696"/>
                </a:lnTo>
                <a:lnTo>
                  <a:pt x="3059099" y="109572"/>
                </a:lnTo>
                <a:lnTo>
                  <a:pt x="3015685" y="96305"/>
                </a:lnTo>
                <a:lnTo>
                  <a:pt x="2972071" y="83893"/>
                </a:lnTo>
                <a:lnTo>
                  <a:pt x="2928271" y="72337"/>
                </a:lnTo>
                <a:lnTo>
                  <a:pt x="2884298" y="61638"/>
                </a:lnTo>
                <a:lnTo>
                  <a:pt x="2840165" y="51794"/>
                </a:lnTo>
                <a:lnTo>
                  <a:pt x="2795886" y="42806"/>
                </a:lnTo>
                <a:lnTo>
                  <a:pt x="2751474" y="34674"/>
                </a:lnTo>
                <a:lnTo>
                  <a:pt x="2706943" y="27397"/>
                </a:lnTo>
                <a:lnTo>
                  <a:pt x="2662304" y="20977"/>
                </a:lnTo>
                <a:lnTo>
                  <a:pt x="2617573" y="15413"/>
                </a:lnTo>
                <a:lnTo>
                  <a:pt x="2572762" y="10704"/>
                </a:lnTo>
                <a:lnTo>
                  <a:pt x="2527885" y="6851"/>
                </a:lnTo>
                <a:lnTo>
                  <a:pt x="2482954" y="3855"/>
                </a:lnTo>
                <a:lnTo>
                  <a:pt x="2437983" y="1714"/>
                </a:lnTo>
                <a:lnTo>
                  <a:pt x="2392986" y="429"/>
                </a:lnTo>
                <a:lnTo>
                  <a:pt x="2347976" y="0"/>
                </a:lnTo>
                <a:close/>
              </a:path>
            </a:pathLst>
          </a:custGeom>
          <a:solidFill>
            <a:srgbClr val="00A3C9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841358" y="4778835"/>
            <a:ext cx="9017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65"/>
              </a:lnSpc>
            </a:pPr>
            <a:r>
              <a:rPr sz="1250" spc="15" dirty="0">
                <a:solidFill>
                  <a:srgbClr val="7C898D"/>
                </a:solidFill>
                <a:latin typeface="Cambria"/>
                <a:cs typeface="Cambria"/>
              </a:rPr>
              <a:t>8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52400" y="-95250"/>
            <a:ext cx="8615236" cy="997131"/>
          </a:xfrm>
          <a:prstGeom prst="rect">
            <a:avLst/>
          </a:prstGeom>
        </p:spPr>
        <p:txBody>
          <a:bodyPr vert="horz" wrap="square" lIns="0" tIns="385508" rIns="0" bIns="0" rtlCol="0">
            <a:spAutoFit/>
          </a:bodyPr>
          <a:lstStyle/>
          <a:p>
            <a:pPr marL="1103630">
              <a:lnSpc>
                <a:spcPct val="100000"/>
              </a:lnSpc>
              <a:spcBef>
                <a:spcPts val="130"/>
              </a:spcBef>
            </a:pPr>
            <a:r>
              <a:rPr sz="3950" spc="75" dirty="0"/>
              <a:t> </a:t>
            </a:r>
            <a:endParaRPr sz="2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4034" y="1460563"/>
            <a:ext cx="8072120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96850" indent="-172085">
              <a:lnSpc>
                <a:spcPct val="100000"/>
              </a:lnSpc>
              <a:spcBef>
                <a:spcPts val="125"/>
              </a:spcBef>
              <a:buClr>
                <a:srgbClr val="31D0FF"/>
              </a:buClr>
              <a:buSzPct val="92857"/>
              <a:buFont typeface="Wingdings"/>
              <a:buChar char=""/>
              <a:tabLst>
                <a:tab pos="197485" algn="l"/>
              </a:tabLst>
            </a:pPr>
            <a:r>
              <a:rPr sz="1400" spc="-20" dirty="0">
                <a:solidFill>
                  <a:srgbClr val="BAEEFF"/>
                </a:solidFill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516B19-0B3C-4E93-6C49-6BA6F0BB469D}"/>
              </a:ext>
            </a:extLst>
          </p:cNvPr>
          <p:cNvSpPr txBox="1"/>
          <p:nvPr/>
        </p:nvSpPr>
        <p:spPr>
          <a:xfrm>
            <a:off x="152400" y="824156"/>
            <a:ext cx="8915400" cy="393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b="1" u="sng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en-US" sz="1400" b="1" u="sng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Tool</a:t>
            </a:r>
            <a:r>
              <a:rPr lang="en-US" sz="1400" u="sng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study tool used was a checklist that was made for this study.</a:t>
            </a:r>
          </a:p>
          <a:p>
            <a:pPr marR="0" lvl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lang="en-IN" sz="14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1" u="sng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Sample Size</a:t>
            </a:r>
            <a:r>
              <a:rPr lang="en-US" sz="1400" u="sng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500 sample size was taken.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IN" sz="14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1" u="sng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Ethical Consideration </a:t>
            </a: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All the information collected was taken under the guidance of the </a:t>
            </a:r>
            <a:r>
              <a:rPr lang="en-US" sz="1400" kern="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Opertations</a:t>
            </a:r>
            <a:r>
              <a:rPr lang="en-US" sz="1400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Department and the Emergency Department. All information received has been kept confidential.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4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1" u="sng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STRENGTHS and LIMITATIONS </a:t>
            </a: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IN" sz="14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study's merits were that it covered all patients who were presented with an emergency in the ER department,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precise time of each action was recorded. The study's limitations were that it did not include patients who went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4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 emergency room for dressings, injections or daycare.</a:t>
            </a:r>
            <a:endParaRPr lang="en-IN" sz="14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221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C9D8E4-0E18-86A8-B20C-572B9C00B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003366"/>
              </p:ext>
            </p:extLst>
          </p:nvPr>
        </p:nvGraphicFramePr>
        <p:xfrm>
          <a:off x="38541" y="1713586"/>
          <a:ext cx="9066915" cy="1716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178">
                  <a:extLst>
                    <a:ext uri="{9D8B030D-6E8A-4147-A177-3AD203B41FA5}">
                      <a16:colId xmlns:a16="http://schemas.microsoft.com/office/drawing/2014/main" val="2738054292"/>
                    </a:ext>
                  </a:extLst>
                </a:gridCol>
                <a:gridCol w="656759">
                  <a:extLst>
                    <a:ext uri="{9D8B030D-6E8A-4147-A177-3AD203B41FA5}">
                      <a16:colId xmlns:a16="http://schemas.microsoft.com/office/drawing/2014/main" val="2336435317"/>
                    </a:ext>
                  </a:extLst>
                </a:gridCol>
                <a:gridCol w="884776">
                  <a:extLst>
                    <a:ext uri="{9D8B030D-6E8A-4147-A177-3AD203B41FA5}">
                      <a16:colId xmlns:a16="http://schemas.microsoft.com/office/drawing/2014/main" val="1250835413"/>
                    </a:ext>
                  </a:extLst>
                </a:gridCol>
                <a:gridCol w="734933">
                  <a:extLst>
                    <a:ext uri="{9D8B030D-6E8A-4147-A177-3AD203B41FA5}">
                      <a16:colId xmlns:a16="http://schemas.microsoft.com/office/drawing/2014/main" val="1251314333"/>
                    </a:ext>
                  </a:extLst>
                </a:gridCol>
                <a:gridCol w="817398">
                  <a:extLst>
                    <a:ext uri="{9D8B030D-6E8A-4147-A177-3AD203B41FA5}">
                      <a16:colId xmlns:a16="http://schemas.microsoft.com/office/drawing/2014/main" val="2527855597"/>
                    </a:ext>
                  </a:extLst>
                </a:gridCol>
                <a:gridCol w="759710">
                  <a:extLst>
                    <a:ext uri="{9D8B030D-6E8A-4147-A177-3AD203B41FA5}">
                      <a16:colId xmlns:a16="http://schemas.microsoft.com/office/drawing/2014/main" val="2052684766"/>
                    </a:ext>
                  </a:extLst>
                </a:gridCol>
                <a:gridCol w="859999">
                  <a:extLst>
                    <a:ext uri="{9D8B030D-6E8A-4147-A177-3AD203B41FA5}">
                      <a16:colId xmlns:a16="http://schemas.microsoft.com/office/drawing/2014/main" val="3091419881"/>
                    </a:ext>
                  </a:extLst>
                </a:gridCol>
                <a:gridCol w="759710">
                  <a:extLst>
                    <a:ext uri="{9D8B030D-6E8A-4147-A177-3AD203B41FA5}">
                      <a16:colId xmlns:a16="http://schemas.microsoft.com/office/drawing/2014/main" val="1416321277"/>
                    </a:ext>
                  </a:extLst>
                </a:gridCol>
                <a:gridCol w="749947">
                  <a:extLst>
                    <a:ext uri="{9D8B030D-6E8A-4147-A177-3AD203B41FA5}">
                      <a16:colId xmlns:a16="http://schemas.microsoft.com/office/drawing/2014/main" val="2717796911"/>
                    </a:ext>
                  </a:extLst>
                </a:gridCol>
                <a:gridCol w="370093">
                  <a:extLst>
                    <a:ext uri="{9D8B030D-6E8A-4147-A177-3AD203B41FA5}">
                      <a16:colId xmlns:a16="http://schemas.microsoft.com/office/drawing/2014/main" val="1279978161"/>
                    </a:ext>
                  </a:extLst>
                </a:gridCol>
                <a:gridCol w="819173">
                  <a:extLst>
                    <a:ext uri="{9D8B030D-6E8A-4147-A177-3AD203B41FA5}">
                      <a16:colId xmlns:a16="http://schemas.microsoft.com/office/drawing/2014/main" val="457726485"/>
                    </a:ext>
                  </a:extLst>
                </a:gridCol>
                <a:gridCol w="387842">
                  <a:extLst>
                    <a:ext uri="{9D8B030D-6E8A-4147-A177-3AD203B41FA5}">
                      <a16:colId xmlns:a16="http://schemas.microsoft.com/office/drawing/2014/main" val="3313105981"/>
                    </a:ext>
                  </a:extLst>
                </a:gridCol>
                <a:gridCol w="675397">
                  <a:extLst>
                    <a:ext uri="{9D8B030D-6E8A-4147-A177-3AD203B41FA5}">
                      <a16:colId xmlns:a16="http://schemas.microsoft.com/office/drawing/2014/main" val="1348817588"/>
                    </a:ext>
                  </a:extLst>
                </a:gridCol>
              </a:tblGrid>
              <a:tr h="17163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DATE OF ARRIVAL</a:t>
                      </a:r>
                      <a:endParaRPr lang="en-IN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TIME OF ARRIVAL AT ER</a:t>
                      </a:r>
                      <a:endParaRPr lang="en-IN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TIME WHEN FIRST ATTENDED BY ER NURSE</a:t>
                      </a:r>
                      <a:endParaRPr lang="en-IN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TIME WHEN ASSESMENT COMPLETED BY NURSE</a:t>
                      </a:r>
                      <a:endParaRPr lang="en-IN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NURSING ASSESMENT TIME MINS</a:t>
                      </a:r>
                      <a:endParaRPr lang="en-IN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TIME WHEN FIRST ATTENDED BY ER DOCTOR</a:t>
                      </a:r>
                      <a:endParaRPr lang="en-IN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TIME WHEN FIRST ASSESMENT COMPLETED BY ER DOCTOR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effectLst/>
                        </a:rPr>
                        <a:t> </a:t>
                      </a:r>
                      <a:endParaRPr lang="en-IN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DOCTOR ASSESMENT TIME MINUTES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effectLst/>
                        </a:rPr>
                        <a:t> </a:t>
                      </a:r>
                      <a:endParaRPr lang="en-IN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TRANSFER OUT TIME FROM 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effectLst/>
                        </a:rPr>
                        <a:t> </a:t>
                      </a:r>
                      <a:endParaRPr lang="en-IN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IPD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effectLst/>
                        </a:rPr>
                        <a:t> </a:t>
                      </a:r>
                      <a:endParaRPr lang="en-IN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ADMISSION/ WARD</a:t>
                      </a:r>
                      <a:endParaRPr lang="en-IN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TAT IN 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effectLst/>
                        </a:rPr>
                        <a:t> </a:t>
                      </a:r>
                      <a:endParaRPr lang="en-IN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solidFill>
                            <a:schemeClr val="tx1"/>
                          </a:solidFill>
                          <a:effectLst/>
                        </a:rPr>
                        <a:t>TAT IN ER(MINS)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000" kern="100" dirty="0">
                          <a:effectLst/>
                        </a:rPr>
                        <a:t> </a:t>
                      </a:r>
                      <a:endParaRPr lang="en-IN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8394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686220E-958D-3985-0E21-C99C5CF4D246}"/>
              </a:ext>
            </a:extLst>
          </p:cNvPr>
          <p:cNvSpPr txBox="1"/>
          <p:nvPr/>
        </p:nvSpPr>
        <p:spPr>
          <a:xfrm>
            <a:off x="113513" y="438150"/>
            <a:ext cx="8916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CHECKLIST PREPARED FOR MONITORING THE TURNAROUND TIME IN ER DEPARTMENT</a:t>
            </a:r>
          </a:p>
        </p:txBody>
      </p:sp>
    </p:spTree>
    <p:extLst>
      <p:ext uri="{BB962C8B-B14F-4D97-AF65-F5344CB8AC3E}">
        <p14:creationId xmlns:p14="http://schemas.microsoft.com/office/powerpoint/2010/main" val="1804512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8828658" y="4758054"/>
            <a:ext cx="11557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15" dirty="0">
                <a:solidFill>
                  <a:srgbClr val="7C898D"/>
                </a:solidFill>
                <a:latin typeface="Cambria"/>
                <a:cs typeface="Cambria"/>
              </a:rPr>
              <a:t>9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104775" y="34085"/>
            <a:ext cx="8634730" cy="670760"/>
          </a:xfrm>
          <a:prstGeom prst="rect">
            <a:avLst/>
          </a:prstGeom>
        </p:spPr>
        <p:txBody>
          <a:bodyPr vert="horz" wrap="square" lIns="0" tIns="237553" rIns="0" bIns="0" rtlCol="0">
            <a:spAutoFit/>
          </a:bodyPr>
          <a:lstStyle/>
          <a:p>
            <a:pPr marL="2031364" algn="ctr">
              <a:lnSpc>
                <a:spcPct val="100000"/>
              </a:lnSpc>
              <a:spcBef>
                <a:spcPts val="105"/>
              </a:spcBef>
            </a:pPr>
            <a:r>
              <a:rPr sz="2800" b="1" u="sng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4CB08DD3-1E72-091B-9D97-6BB7E95E05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7258250"/>
              </p:ext>
            </p:extLst>
          </p:nvPr>
        </p:nvGraphicFramePr>
        <p:xfrm>
          <a:off x="1371600" y="669177"/>
          <a:ext cx="5164317" cy="430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87D0BC2-8007-C3E4-1B1B-525E99175D03}"/>
              </a:ext>
            </a:extLst>
          </p:cNvPr>
          <p:cNvSpPr txBox="1"/>
          <p:nvPr/>
        </p:nvSpPr>
        <p:spPr>
          <a:xfrm>
            <a:off x="152400" y="1123950"/>
            <a:ext cx="7848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TURNAROUND TIME OF ASSESING PATIENTS PRESENT IN ER BY DOCTORS/NURSES.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10162</TotalTime>
  <Words>1207</Words>
  <Application>Microsoft Office PowerPoint</Application>
  <PresentationFormat>On-screen Show (16:9)</PresentationFormat>
  <Paragraphs>170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Algerian</vt:lpstr>
      <vt:lpstr>Arial</vt:lpstr>
      <vt:lpstr>Bahnschrift</vt:lpstr>
      <vt:lpstr>Calibri</vt:lpstr>
      <vt:lpstr>Cambria</vt:lpstr>
      <vt:lpstr>Symbol</vt:lpstr>
      <vt:lpstr>Times New Roman</vt:lpstr>
      <vt:lpstr>Wingdings</vt:lpstr>
      <vt:lpstr>Office Theme</vt:lpstr>
      <vt:lpstr>STUDY ON TURNAROUND TIME IN EMERGENCY DEPARTMENT YATHARTH HOSPITAL ,GREATER NOIDA</vt:lpstr>
      <vt:lpstr>PowerPoint Presentation</vt:lpstr>
      <vt:lpstr>PowerPoint Presentation</vt:lpstr>
      <vt:lpstr>PowerPoint Presentation</vt:lpstr>
      <vt:lpstr>PowerPoint Presentation</vt:lpstr>
      <vt:lpstr> METHODOLOGY</vt:lpstr>
      <vt:lpstr> </vt:lpstr>
      <vt:lpstr>PowerPoint Presentation</vt:lpstr>
      <vt:lpstr>RESULTS</vt:lpstr>
      <vt:lpstr>PowerPoint Presentation</vt:lpstr>
      <vt:lpstr>3.TURNAROUND TIME FOR TRANFERING PATIENTS TO CRITICAL /WARDS</vt:lpstr>
      <vt:lpstr>PowerPoint Presentation</vt:lpstr>
      <vt:lpstr>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TURNAROUND TIME IN EMERGENCY DEPARTMENT YATHARTH HOSPITAL ,GREATER NOIDA</dc:title>
  <dc:creator>SHIKHA SHAH</dc:creator>
  <cp:lastModifiedBy>SHIVI SABBARWAL</cp:lastModifiedBy>
  <cp:revision>4</cp:revision>
  <dcterms:created xsi:type="dcterms:W3CDTF">2023-06-14T16:45:40Z</dcterms:created>
  <dcterms:modified xsi:type="dcterms:W3CDTF">2023-07-03T11:49:57Z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2023-06-14T00:00:00Z</vt:filetime>
  </property>
  <property fmtid="{D5CDD505-2E9C-101B-9397-08002B2CF9AE}" pid="3" name="LastSaved">
    <vt:filetime>2023-06-14T00:00:00Z</vt:filetime>
  </property>
</Properties>
</file>