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1"/>
  </p:notesMasterIdLst>
  <p:sldIdLst>
    <p:sldId id="256" r:id="rId2"/>
    <p:sldId id="278" r:id="rId3"/>
    <p:sldId id="257" r:id="rId4"/>
    <p:sldId id="259" r:id="rId5"/>
    <p:sldId id="260" r:id="rId6"/>
    <p:sldId id="261" r:id="rId7"/>
    <p:sldId id="262" r:id="rId8"/>
    <p:sldId id="263" r:id="rId9"/>
    <p:sldId id="268" r:id="rId10"/>
    <p:sldId id="269" r:id="rId11"/>
    <p:sldId id="279" r:id="rId12"/>
    <p:sldId id="270" r:id="rId13"/>
    <p:sldId id="280" r:id="rId14"/>
    <p:sldId id="271" r:id="rId15"/>
    <p:sldId id="273" r:id="rId16"/>
    <p:sldId id="275" r:id="rId17"/>
    <p:sldId id="276" r:id="rId18"/>
    <p:sldId id="277" r:id="rId19"/>
    <p:sldId id="274"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microsoft.com/office/2011/relationships/chartColorStyle" Target="colors1.xml"/><Relationship Id="rId2" Type="http://schemas.microsoft.com/office/2011/relationships/chartStyle" Target="style1.xml"/><Relationship Id="rId1" Type="http://schemas.openxmlformats.org/officeDocument/2006/relationships/oleObject" Target="file:///C:\Users\LENOVO\Desktop\New%20Microsoft%20Excel%20Worksheet.xlsx" TargetMode="External"/></Relationships>
</file>

<file path=ppt/charts/_rels/chart2.xml.rels><?xml version="1.0" encoding="UTF-8" standalone="yes"?>
<Relationships xmlns="http://schemas.openxmlformats.org/package/2006/relationships"><Relationship Id="rId3" Type="http://schemas.openxmlformats.org/officeDocument/2006/relationships/oleObject" Target="file:///C:\Users\LENOVO\Desktop\New%20Microsoft%20Excel%20Worksheet.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LENOVO\Desktop\New%20Microsoft%20Excel%20Worksheet.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LENOVO\Desktop\New%20Microsoft%20Excel%20Worksheet.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LENOVO\Desktop\New%20Microsoft%20Excel%20Worksheet.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C:\Users\LENOVO\Desktop\New%20Microsoft%20Excel%20Worksheet.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C:\Users\LENOVO\Desktop\New%20Microsoft%20Excel%20Worksheet.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C:\Users\LENOVO\Desktop\New%20Microsoft%20Excel%20Worksheet.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file:///C:\Users\LENOVO\Desktop\New%20Microsoft%20Excel%20Worksheet.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x:chartSpace xmlns:a="http://schemas.openxmlformats.org/drawingml/2006/main" xmlns:r="http://schemas.openxmlformats.org/officeDocument/2006/relationships" xmlns:cx="http://schemas.microsoft.com/office/drawing/2014/chartex">
  <cx:chartData>
    <cx:externalData r:id="rId1" cx:autoUpdate="0"/>
    <cx:data id="0">
      <cx:strDim type="cat">
        <cx:f>'Table No. 1'!$I$12:$J$16</cx:f>
        <cx:lvl ptCount="5">
          <cx:pt idx="0">MBBS</cx:pt>
          <cx:pt idx="1">BDS</cx:pt>
          <cx:pt idx="2">25-35</cx:pt>
          <cx:pt idx="3">35-45</cx:pt>
          <cx:pt idx="4">45-55</cx:pt>
        </cx:lvl>
        <cx:lvl ptCount="5">
          <cx:pt idx="0">Qualification</cx:pt>
          <cx:pt idx="2">Age</cx:pt>
        </cx:lvl>
      </cx:strDim>
      <cx:numDim type="size">
        <cx:f>'Table No. 1'!$K$12:$K$16</cx:f>
        <cx:lvl ptCount="5" formatCode="General">
          <cx:pt idx="0">40</cx:pt>
          <cx:pt idx="1">33</cx:pt>
          <cx:pt idx="2">45</cx:pt>
          <cx:pt idx="3">21</cx:pt>
          <cx:pt idx="4">7</cx:pt>
        </cx:lvl>
      </cx:numDim>
    </cx:data>
  </cx:chartData>
  <cx:chart>
    <cx:title pos="t" align="ctr" overlay="0">
      <cx:tx>
        <cx:rich>
          <a:bodyPr spcFirstLastPara="1" vertOverflow="ellipsis" wrap="square" lIns="0" tIns="0" rIns="0" bIns="0" anchor="ctr" anchorCtr="1"/>
          <a:lstStyle/>
          <a:p>
            <a:pPr algn="ctr">
              <a:defRPr/>
            </a:pPr>
            <a:r>
              <a:rPr lang="en-US" sz="3600" dirty="0" smtClean="0">
                <a:latin typeface="Times New Roman" panose="02020603050405020304" pitchFamily="18" charset="0"/>
                <a:cs typeface="Times New Roman" panose="02020603050405020304" pitchFamily="18" charset="0"/>
              </a:rPr>
              <a:t>Demographics</a:t>
            </a:r>
            <a:endParaRPr lang="en-US" sz="3600" dirty="0">
              <a:latin typeface="Times New Roman" panose="02020603050405020304" pitchFamily="18" charset="0"/>
              <a:cs typeface="Times New Roman" panose="02020603050405020304" pitchFamily="18" charset="0"/>
            </a:endParaRPr>
          </a:p>
        </cx:rich>
      </cx:tx>
    </cx:title>
    <cx:plotArea>
      <cx:plotAreaRegion>
        <cx:series layoutId="sunburst" uniqueId="{B1BF99C3-E86D-490B-AF99-C5CFF9813D16}">
          <cx:tx>
            <cx:txData>
              <cx:f>'Table No. 1'!$K$11</cx:f>
              <cx:v>Count</cx:v>
            </cx:txData>
          </cx:tx>
          <cx:dataLabels pos="ctr">
            <cx:txPr>
              <a:bodyPr spcFirstLastPara="1" vertOverflow="ellipsis" wrap="square" lIns="0" tIns="0" rIns="0" bIns="0" anchor="ctr" anchorCtr="1">
                <a:spAutoFit/>
              </a:bodyPr>
              <a:lstStyle/>
              <a:p>
                <a:pPr>
                  <a:defRPr sz="1600">
                    <a:latin typeface="Times New Roman" panose="02020603050405020304" pitchFamily="18" charset="0"/>
                    <a:ea typeface="Times New Roman" panose="02020603050405020304" pitchFamily="18" charset="0"/>
                    <a:cs typeface="Times New Roman" panose="02020603050405020304" pitchFamily="18" charset="0"/>
                  </a:defRPr>
                </a:pPr>
                <a:endParaRPr lang="en-US" sz="1600">
                  <a:latin typeface="Times New Roman" panose="02020603050405020304" pitchFamily="18" charset="0"/>
                  <a:cs typeface="Times New Roman" panose="02020603050405020304" pitchFamily="18" charset="0"/>
                </a:endParaRPr>
              </a:p>
            </cx:txPr>
            <cx:visibility seriesName="0" categoryName="1" value="0"/>
          </cx:dataLabels>
          <cx:dataId val="0"/>
        </cx:series>
      </cx:plotAreaRegion>
    </cx:plotArea>
    <cx:legend pos="b" align="ctr" overlay="0"/>
  </cx:chart>
  <cx:clrMapOvr bg1="lt1" tx1="dk1" bg2="lt2" tx2="dk2" accent1="accent1" accent2="accent2" accent3="accent3" accent4="accent4" accent5="accent5" accent6="accent6" hlink="hlink" folHlink="folHlink"/>
</cx: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tx1">
                    <a:lumMod val="65000"/>
                    <a:lumOff val="35000"/>
                  </a:schemeClr>
                </a:solidFill>
                <a:latin typeface="+mn-lt"/>
                <a:ea typeface="+mn-ea"/>
                <a:cs typeface="+mn-cs"/>
              </a:defRPr>
            </a:pPr>
            <a:r>
              <a:rPr lang="en-IN" sz="2800" dirty="0">
                <a:solidFill>
                  <a:schemeClr val="accent1">
                    <a:lumMod val="50000"/>
                  </a:schemeClr>
                </a:solidFill>
                <a:latin typeface="Times New Roman" panose="02020603050405020304" pitchFamily="18" charset="0"/>
                <a:cs typeface="Times New Roman" panose="02020603050405020304" pitchFamily="18" charset="0"/>
              </a:rPr>
              <a:t>Knowledge</a:t>
            </a:r>
            <a:r>
              <a:rPr lang="en-IN" sz="2800" baseline="0" dirty="0">
                <a:solidFill>
                  <a:schemeClr val="accent1">
                    <a:lumMod val="50000"/>
                  </a:schemeClr>
                </a:solidFill>
                <a:latin typeface="Times New Roman" panose="02020603050405020304" pitchFamily="18" charset="0"/>
                <a:cs typeface="Times New Roman" panose="02020603050405020304" pitchFamily="18" charset="0"/>
              </a:rPr>
              <a:t> </a:t>
            </a:r>
            <a:r>
              <a:rPr lang="en-IN" sz="2800" baseline="0" dirty="0" smtClean="0">
                <a:solidFill>
                  <a:schemeClr val="accent1">
                    <a:lumMod val="50000"/>
                  </a:schemeClr>
                </a:solidFill>
                <a:latin typeface="Times New Roman" panose="02020603050405020304" pitchFamily="18" charset="0"/>
                <a:cs typeface="Times New Roman" panose="02020603050405020304" pitchFamily="18" charset="0"/>
              </a:rPr>
              <a:t>Based</a:t>
            </a:r>
            <a:endParaRPr lang="en-IN" sz="2800" dirty="0">
              <a:solidFill>
                <a:schemeClr val="accent1">
                  <a:lumMod val="50000"/>
                </a:schemeClr>
              </a:solidFill>
              <a:latin typeface="Times New Roman" panose="02020603050405020304" pitchFamily="18" charset="0"/>
              <a:cs typeface="Times New Roman" panose="02020603050405020304" pitchFamily="18" charset="0"/>
            </a:endParaRPr>
          </a:p>
        </c:rich>
      </c:tx>
      <c:overlay val="0"/>
      <c:spPr>
        <a:noFill/>
        <a:ln>
          <a:noFill/>
        </a:ln>
        <a:effectLst/>
      </c:spPr>
      <c:txPr>
        <a:bodyPr rot="0" spcFirstLastPara="1" vertOverflow="ellipsis" vert="horz" wrap="square" anchor="ctr" anchorCtr="1"/>
        <a:lstStyle/>
        <a:p>
          <a:pPr>
            <a:defRPr sz="1800" b="1" i="0" u="none" strike="noStrike" kern="120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tx>
            <c:strRef>
              <c:f>'Table No. 2'!$K$24</c:f>
              <c:strCache>
                <c:ptCount val="1"/>
                <c:pt idx="0">
                  <c:v>Yes</c:v>
                </c:pt>
              </c:strCache>
            </c:strRef>
          </c:tx>
          <c:spPr>
            <a:gradFill rotWithShape="1">
              <a:gsLst>
                <a:gs pos="0">
                  <a:schemeClr val="accent6">
                    <a:satMod val="103000"/>
                    <a:lumMod val="102000"/>
                    <a:tint val="94000"/>
                  </a:schemeClr>
                </a:gs>
                <a:gs pos="50000">
                  <a:schemeClr val="accent6">
                    <a:satMod val="110000"/>
                    <a:lumMod val="100000"/>
                    <a:shade val="100000"/>
                  </a:schemeClr>
                </a:gs>
                <a:gs pos="100000">
                  <a:schemeClr val="accent6">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'Table No. 2'!$L$22:$U$23</c:f>
              <c:strCache>
                <c:ptCount val="9"/>
                <c:pt idx="0">
                  <c:v>Generic medicines produce more side effects compared to brand name medicines?</c:v>
                </c:pt>
                <c:pt idx="2">
                  <c:v>Brand name medicines meet higher safety standards than generic medicines.</c:v>
                </c:pt>
                <c:pt idx="4">
                  <c:v>Are you aware of the scheme of Government of India called Jan Aushadhi?</c:v>
                </c:pt>
                <c:pt idx="6">
                  <c:v>Are you aware about the Indian Medical Council (IMC) Act to prescribe drugs with Generic names?</c:v>
                </c:pt>
                <c:pt idx="8">
                  <c:v>Are you satisfied with the quality control measure of generic medicines by the Regulatory authority?</c:v>
                </c:pt>
              </c:strCache>
              <c:extLst/>
            </c:strRef>
          </c:cat>
          <c:val>
            <c:numRef>
              <c:f>'Table No. 2'!$L$24:$U$24</c:f>
              <c:numCache>
                <c:formatCode>General</c:formatCode>
                <c:ptCount val="10"/>
                <c:pt idx="0" formatCode="0%">
                  <c:v>0.53</c:v>
                </c:pt>
                <c:pt idx="2" formatCode="0%">
                  <c:v>0.77</c:v>
                </c:pt>
                <c:pt idx="4" formatCode="0%">
                  <c:v>0.84</c:v>
                </c:pt>
                <c:pt idx="6" formatCode="0%">
                  <c:v>0.7</c:v>
                </c:pt>
                <c:pt idx="8" formatCode="0%">
                  <c:v>0.62</c:v>
                </c:pt>
              </c:numCache>
            </c:numRef>
          </c:val>
          <c:extLst>
            <c:ext xmlns:c16="http://schemas.microsoft.com/office/drawing/2014/chart" uri="{C3380CC4-5D6E-409C-BE32-E72D297353CC}">
              <c16:uniqueId val="{00000000-4AA2-45CD-9E45-30C2A4B00F4D}"/>
            </c:ext>
          </c:extLst>
        </c:ser>
        <c:ser>
          <c:idx val="1"/>
          <c:order val="1"/>
          <c:tx>
            <c:strRef>
              <c:f>'Table No. 2'!$K$25</c:f>
              <c:strCache>
                <c:ptCount val="1"/>
                <c:pt idx="0">
                  <c:v>No</c:v>
                </c:pt>
              </c:strCache>
            </c:strRef>
          </c:tx>
          <c:spPr>
            <a:gradFill rotWithShape="1">
              <a:gsLst>
                <a:gs pos="0">
                  <a:schemeClr val="accent5">
                    <a:satMod val="103000"/>
                    <a:lumMod val="102000"/>
                    <a:tint val="94000"/>
                  </a:schemeClr>
                </a:gs>
                <a:gs pos="50000">
                  <a:schemeClr val="accent5">
                    <a:satMod val="110000"/>
                    <a:lumMod val="100000"/>
                    <a:shade val="100000"/>
                  </a:schemeClr>
                </a:gs>
                <a:gs pos="100000">
                  <a:schemeClr val="accent5">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'Table No. 2'!$L$22:$U$23</c:f>
              <c:strCache>
                <c:ptCount val="9"/>
                <c:pt idx="0">
                  <c:v>Generic medicines produce more side effects compared to brand name medicines?</c:v>
                </c:pt>
                <c:pt idx="2">
                  <c:v>Brand name medicines meet higher safety standards than generic medicines.</c:v>
                </c:pt>
                <c:pt idx="4">
                  <c:v>Are you aware of the scheme of Government of India called Jan Aushadhi?</c:v>
                </c:pt>
                <c:pt idx="6">
                  <c:v>Are you aware about the Indian Medical Council (IMC) Act to prescribe drugs with Generic names?</c:v>
                </c:pt>
                <c:pt idx="8">
                  <c:v>Are you satisfied with the quality control measure of generic medicines by the Regulatory authority?</c:v>
                </c:pt>
              </c:strCache>
              <c:extLst/>
            </c:strRef>
          </c:cat>
          <c:val>
            <c:numRef>
              <c:f>'Table No. 2'!$L$25:$U$25</c:f>
              <c:numCache>
                <c:formatCode>General</c:formatCode>
                <c:ptCount val="10"/>
                <c:pt idx="0" formatCode="0%">
                  <c:v>0.47</c:v>
                </c:pt>
                <c:pt idx="2" formatCode="0%">
                  <c:v>0.23</c:v>
                </c:pt>
                <c:pt idx="4" formatCode="0%">
                  <c:v>0.16</c:v>
                </c:pt>
                <c:pt idx="6" formatCode="0%">
                  <c:v>0.3</c:v>
                </c:pt>
                <c:pt idx="8" formatCode="0%">
                  <c:v>0.28000000000000003</c:v>
                </c:pt>
              </c:numCache>
            </c:numRef>
          </c:val>
          <c:extLst>
            <c:ext xmlns:c16="http://schemas.microsoft.com/office/drawing/2014/chart" uri="{C3380CC4-5D6E-409C-BE32-E72D297353CC}">
              <c16:uniqueId val="{00000001-4AA2-45CD-9E45-30C2A4B00F4D}"/>
            </c:ext>
          </c:extLst>
        </c:ser>
        <c:dLbls>
          <c:dLblPos val="outEnd"/>
          <c:showLegendKey val="0"/>
          <c:showVal val="1"/>
          <c:showCatName val="0"/>
          <c:showSerName val="0"/>
          <c:showPercent val="0"/>
          <c:showBubbleSize val="0"/>
        </c:dLbls>
        <c:gapWidth val="115"/>
        <c:overlap val="-20"/>
        <c:axId val="932159696"/>
        <c:axId val="932160528"/>
      </c:barChart>
      <c:catAx>
        <c:axId val="932159696"/>
        <c:scaling>
          <c:orientation val="minMax"/>
        </c:scaling>
        <c:delete val="0"/>
        <c:axPos val="l"/>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crossAx val="932160528"/>
        <c:crosses val="autoZero"/>
        <c:auto val="1"/>
        <c:lblAlgn val="ctr"/>
        <c:lblOffset val="100"/>
        <c:noMultiLvlLbl val="0"/>
      </c:catAx>
      <c:valAx>
        <c:axId val="932160528"/>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93215969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chemeClr val="accent4">
        <a:lumMod val="20000"/>
        <a:lumOff val="80000"/>
      </a:schemeClr>
    </a:solidFill>
    <a:ln w="9525" cap="flat" cmpd="sng" algn="ctr">
      <a:solidFill>
        <a:schemeClr val="accent1">
          <a:lumMod val="40000"/>
          <a:lumOff val="60000"/>
        </a:schemeClr>
      </a:solidFill>
      <a:round/>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1" i="0" u="none" strike="noStrike" kern="1200" baseline="0">
                <a:solidFill>
                  <a:schemeClr val="tx1">
                    <a:lumMod val="65000"/>
                    <a:lumOff val="35000"/>
                  </a:schemeClr>
                </a:solidFill>
                <a:latin typeface="+mn-lt"/>
                <a:ea typeface="+mn-ea"/>
                <a:cs typeface="+mn-cs"/>
              </a:defRPr>
            </a:pPr>
            <a:r>
              <a:rPr lang="en-IN" sz="2800" dirty="0">
                <a:solidFill>
                  <a:schemeClr val="accent1">
                    <a:lumMod val="50000"/>
                  </a:schemeClr>
                </a:solidFill>
                <a:latin typeface="Times New Roman" panose="02020603050405020304" pitchFamily="18" charset="0"/>
                <a:cs typeface="Times New Roman" panose="02020603050405020304" pitchFamily="18" charset="0"/>
              </a:rPr>
              <a:t>Attitude</a:t>
            </a:r>
            <a:r>
              <a:rPr lang="en-IN" sz="2800" baseline="0" dirty="0">
                <a:solidFill>
                  <a:schemeClr val="accent1">
                    <a:lumMod val="50000"/>
                  </a:schemeClr>
                </a:solidFill>
                <a:latin typeface="Times New Roman" panose="02020603050405020304" pitchFamily="18" charset="0"/>
                <a:cs typeface="Times New Roman" panose="02020603050405020304" pitchFamily="18" charset="0"/>
              </a:rPr>
              <a:t> Based</a:t>
            </a:r>
            <a:endParaRPr lang="en-IN" sz="2800" dirty="0">
              <a:solidFill>
                <a:schemeClr val="accent1">
                  <a:lumMod val="50000"/>
                </a:schemeClr>
              </a:solidFill>
              <a:latin typeface="Times New Roman" panose="02020603050405020304" pitchFamily="18" charset="0"/>
              <a:cs typeface="Times New Roman" panose="02020603050405020304" pitchFamily="18" charset="0"/>
            </a:endParaRPr>
          </a:p>
        </c:rich>
      </c:tx>
      <c:overlay val="0"/>
      <c:spPr>
        <a:noFill/>
        <a:ln>
          <a:noFill/>
        </a:ln>
        <a:effectLst/>
      </c:spPr>
      <c:txPr>
        <a:bodyPr rot="0" spcFirstLastPara="1" vertOverflow="ellipsis" vert="horz" wrap="square" anchor="ctr" anchorCtr="1"/>
        <a:lstStyle/>
        <a:p>
          <a:pPr>
            <a:defRPr sz="2400" b="1" i="0" u="none" strike="noStrike" kern="120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tx>
            <c:strRef>
              <c:f>'Table No.3'!$K$13</c:f>
              <c:strCache>
                <c:ptCount val="1"/>
                <c:pt idx="0">
                  <c:v>Agree</c:v>
                </c:pt>
              </c:strCache>
            </c:strRef>
          </c:tx>
          <c:spPr>
            <a:gradFill rotWithShape="1">
              <a:gsLst>
                <a:gs pos="0">
                  <a:schemeClr val="accent6">
                    <a:satMod val="103000"/>
                    <a:lumMod val="102000"/>
                    <a:tint val="94000"/>
                  </a:schemeClr>
                </a:gs>
                <a:gs pos="50000">
                  <a:schemeClr val="accent6">
                    <a:satMod val="110000"/>
                    <a:lumMod val="100000"/>
                    <a:shade val="100000"/>
                  </a:schemeClr>
                </a:gs>
                <a:gs pos="100000">
                  <a:schemeClr val="accent6">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'Table No.3'!$L$11:$U$12</c:f>
              <c:strCache>
                <c:ptCount val="9"/>
                <c:pt idx="0">
                  <c:v>Quality use of generic medicines among patients can be achieved if both prescribers and pharmacist work together.</c:v>
                </c:pt>
                <c:pt idx="2">
                  <c:v>Patient should be given enough information about generic medicines in order to make sure they really understand about the medicines they take.</c:v>
                </c:pt>
                <c:pt idx="4">
                  <c:v>Satisfied with the quality control measures of generic medicines?</c:v>
                </c:pt>
                <c:pt idx="6">
                  <c:v>The price difference between generic and brand name drugs is often so great that I feel I must prescribe generic substitutes.</c:v>
                </c:pt>
                <c:pt idx="8">
                  <c:v>There should be a generic medicine store in every hospital.</c:v>
                </c:pt>
              </c:strCache>
              <c:extLst/>
            </c:strRef>
          </c:cat>
          <c:val>
            <c:numRef>
              <c:f>'Table No.3'!$L$13:$U$13</c:f>
              <c:numCache>
                <c:formatCode>General</c:formatCode>
                <c:ptCount val="10"/>
                <c:pt idx="0" formatCode="0%">
                  <c:v>0.82191780821917804</c:v>
                </c:pt>
                <c:pt idx="2" formatCode="0%">
                  <c:v>0.83561643835616439</c:v>
                </c:pt>
                <c:pt idx="4" formatCode="0%">
                  <c:v>0.65753424657534243</c:v>
                </c:pt>
                <c:pt idx="6" formatCode="0%">
                  <c:v>0.72602739726027399</c:v>
                </c:pt>
                <c:pt idx="8" formatCode="0%">
                  <c:v>0.79452054794520544</c:v>
                </c:pt>
              </c:numCache>
            </c:numRef>
          </c:val>
          <c:extLst>
            <c:ext xmlns:c16="http://schemas.microsoft.com/office/drawing/2014/chart" uri="{C3380CC4-5D6E-409C-BE32-E72D297353CC}">
              <c16:uniqueId val="{00000000-7602-4F21-847E-CB186174505E}"/>
            </c:ext>
          </c:extLst>
        </c:ser>
        <c:ser>
          <c:idx val="1"/>
          <c:order val="1"/>
          <c:tx>
            <c:strRef>
              <c:f>'Table No.3'!$K$14</c:f>
              <c:strCache>
                <c:ptCount val="1"/>
                <c:pt idx="0">
                  <c:v>Disagree</c:v>
                </c:pt>
              </c:strCache>
            </c:strRef>
          </c:tx>
          <c:spPr>
            <a:gradFill rotWithShape="1">
              <a:gsLst>
                <a:gs pos="0">
                  <a:schemeClr val="accent5">
                    <a:satMod val="103000"/>
                    <a:lumMod val="102000"/>
                    <a:tint val="94000"/>
                  </a:schemeClr>
                </a:gs>
                <a:gs pos="50000">
                  <a:schemeClr val="accent5">
                    <a:satMod val="110000"/>
                    <a:lumMod val="100000"/>
                    <a:shade val="100000"/>
                  </a:schemeClr>
                </a:gs>
                <a:gs pos="100000">
                  <a:schemeClr val="accent5">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'Table No.3'!$L$11:$U$12</c:f>
              <c:strCache>
                <c:ptCount val="9"/>
                <c:pt idx="0">
                  <c:v>Quality use of generic medicines among patients can be achieved if both prescribers and pharmacist work together.</c:v>
                </c:pt>
                <c:pt idx="2">
                  <c:v>Patient should be given enough information about generic medicines in order to make sure they really understand about the medicines they take.</c:v>
                </c:pt>
                <c:pt idx="4">
                  <c:v>Satisfied with the quality control measures of generic medicines?</c:v>
                </c:pt>
                <c:pt idx="6">
                  <c:v>The price difference between generic and brand name drugs is often so great that I feel I must prescribe generic substitutes.</c:v>
                </c:pt>
                <c:pt idx="8">
                  <c:v>There should be a generic medicine store in every hospital.</c:v>
                </c:pt>
              </c:strCache>
              <c:extLst/>
            </c:strRef>
          </c:cat>
          <c:val>
            <c:numRef>
              <c:f>'Table No.3'!$L$14:$U$14</c:f>
              <c:numCache>
                <c:formatCode>General</c:formatCode>
                <c:ptCount val="10"/>
                <c:pt idx="0" formatCode="0%">
                  <c:v>0.17808219178082191</c:v>
                </c:pt>
                <c:pt idx="2" formatCode="0%">
                  <c:v>0.16438356164383561</c:v>
                </c:pt>
                <c:pt idx="4" formatCode="0%">
                  <c:v>0.34246575342465752</c:v>
                </c:pt>
                <c:pt idx="6" formatCode="0%">
                  <c:v>0.27397260273972601</c:v>
                </c:pt>
                <c:pt idx="8" formatCode="0%">
                  <c:v>0.20547945205479451</c:v>
                </c:pt>
              </c:numCache>
            </c:numRef>
          </c:val>
          <c:extLst>
            <c:ext xmlns:c16="http://schemas.microsoft.com/office/drawing/2014/chart" uri="{C3380CC4-5D6E-409C-BE32-E72D297353CC}">
              <c16:uniqueId val="{00000001-7602-4F21-847E-CB186174505E}"/>
            </c:ext>
          </c:extLst>
        </c:ser>
        <c:dLbls>
          <c:dLblPos val="outEnd"/>
          <c:showLegendKey val="0"/>
          <c:showVal val="1"/>
          <c:showCatName val="0"/>
          <c:showSerName val="0"/>
          <c:showPercent val="0"/>
          <c:showBubbleSize val="0"/>
        </c:dLbls>
        <c:gapWidth val="115"/>
        <c:overlap val="-20"/>
        <c:axId val="965707712"/>
        <c:axId val="965708544"/>
      </c:barChart>
      <c:catAx>
        <c:axId val="965707712"/>
        <c:scaling>
          <c:orientation val="minMax"/>
        </c:scaling>
        <c:delete val="0"/>
        <c:axPos val="l"/>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crossAx val="965708544"/>
        <c:crosses val="autoZero"/>
        <c:auto val="1"/>
        <c:lblAlgn val="ctr"/>
        <c:lblOffset val="100"/>
        <c:noMultiLvlLbl val="0"/>
      </c:catAx>
      <c:valAx>
        <c:axId val="965708544"/>
        <c:scaling>
          <c:orientation val="minMax"/>
        </c:scaling>
        <c:delete val="0"/>
        <c:axPos val="b"/>
        <c:majorGridlines>
          <c:spPr>
            <a:ln w="9525" cap="flat" cmpd="sng" algn="ctr">
              <a:solidFill>
                <a:schemeClr val="tx2">
                  <a:lumMod val="40000"/>
                  <a:lumOff val="60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96570771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chemeClr val="accent3">
        <a:lumMod val="20000"/>
        <a:lumOff val="80000"/>
      </a:schemeClr>
    </a:solidFill>
    <a:ln w="9525" cap="flat" cmpd="sng" algn="ctr">
      <a:solidFill>
        <a:schemeClr val="tx1">
          <a:lumMod val="15000"/>
          <a:lumOff val="85000"/>
        </a:schemeClr>
      </a:solidFill>
      <a:round/>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pieChart>
        <c:varyColors val="1"/>
        <c:dLbls>
          <c:showLegendKey val="0"/>
          <c:showVal val="0"/>
          <c:showCatName val="0"/>
          <c:showSerName val="0"/>
          <c:showPercent val="0"/>
          <c:showBubbleSize val="0"/>
          <c:showLeaderLines val="1"/>
        </c:dLbls>
        <c:firstSliceAng val="0"/>
        <c:extLst>
          <c:ext xmlns:c15="http://schemas.microsoft.com/office/drawing/2012/chart" uri="{02D57815-91ED-43cb-92C2-25804820EDAC}">
            <c15:filteredPieSeries>
              <c15:ser>
                <c:idx val="1"/>
                <c:order val="0"/>
                <c:tx>
                  <c:strRef>
                    <c:extLst>
                      <c:ext uri="{02D57815-91ED-43cb-92C2-25804820EDAC}">
                        <c15:formulaRef>
                          <c15:sqref>'Table No. 4'!$K$13:$K$14</c15:sqref>
                        </c15:formulaRef>
                      </c:ext>
                    </c:extLst>
                    <c:strCache>
                      <c:ptCount val="2"/>
                      <c:pt idx="0">
                        <c:v>Have you ever taken Generic Medicine?</c:v>
                      </c:pt>
                      <c:pt idx="1">
                        <c:v>Frequency</c:v>
                      </c:pt>
                    </c:strCache>
                  </c:strRef>
                </c:tx>
                <c:dPt>
                  <c:idx val="0"/>
                  <c:bubble3D val="0"/>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c:spPr>
                  <c:extLst>
                    <c:ext xmlns:c16="http://schemas.microsoft.com/office/drawing/2014/chart" uri="{C3380CC4-5D6E-409C-BE32-E72D297353CC}">
                      <c16:uniqueId val="{00000006-7CB3-486D-8799-2A4527B8E838}"/>
                    </c:ext>
                  </c:extLst>
                </c:dPt>
                <c:dPt>
                  <c:idx val="1"/>
                  <c:bubble3D val="0"/>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c:spPr>
                  <c:extLst>
                    <c:ext xmlns:c16="http://schemas.microsoft.com/office/drawing/2014/chart" uri="{C3380CC4-5D6E-409C-BE32-E72D297353CC}">
                      <c16:uniqueId val="{00000008-7CB3-486D-8799-2A4527B8E838}"/>
                    </c:ext>
                  </c:extLst>
                </c:dPt>
                <c:cat>
                  <c:strRef>
                    <c:extLst>
                      <c:ext uri="{02D57815-91ED-43cb-92C2-25804820EDAC}">
                        <c15:formulaRef>
                          <c15:sqref>'Table No. 4'!$I$15:$I$16</c15:sqref>
                        </c15:formulaRef>
                      </c:ext>
                    </c:extLst>
                    <c:strCache>
                      <c:ptCount val="2"/>
                      <c:pt idx="0">
                        <c:v>Yes</c:v>
                      </c:pt>
                      <c:pt idx="1">
                        <c:v>No</c:v>
                      </c:pt>
                    </c:strCache>
                  </c:strRef>
                </c:cat>
                <c:val>
                  <c:numRef>
                    <c:extLst>
                      <c:ext uri="{02D57815-91ED-43cb-92C2-25804820EDAC}">
                        <c15:formulaRef>
                          <c15:sqref>'Table No. 4'!$K$15:$K$16</c15:sqref>
                        </c15:formulaRef>
                      </c:ext>
                    </c:extLst>
                    <c:numCache>
                      <c:formatCode>General</c:formatCode>
                      <c:ptCount val="2"/>
                    </c:numCache>
                  </c:numRef>
                </c:val>
                <c:extLst>
                  <c:ext xmlns:c16="http://schemas.microsoft.com/office/drawing/2014/chart" uri="{C3380CC4-5D6E-409C-BE32-E72D297353CC}">
                    <c16:uniqueId val="{00000009-7CB3-486D-8799-2A4527B8E838}"/>
                  </c:ext>
                </c:extLst>
              </c15:ser>
            </c15:filteredPieSeries>
          </c:ext>
        </c:extLst>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2"/>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US" sz="1600" dirty="0">
                <a:latin typeface="Times New Roman" panose="02020603050405020304" pitchFamily="18" charset="0"/>
                <a:cs typeface="Times New Roman" panose="02020603050405020304" pitchFamily="18" charset="0"/>
              </a:rPr>
              <a:t>DO YOU THINK THAT SWITCHING ALL PATIENTS FROM A BRAND NAME TO GENERICS MAY CHANGE THE OUTCOME OF THE THERAPY? </a:t>
            </a:r>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tx>
            <c:strRef>
              <c:f>'Table No. 4'!$K$49:$K$50</c:f>
              <c:strCache>
                <c:ptCount val="2"/>
                <c:pt idx="0">
                  <c:v>Do you think that switching all patients from a brand name to generics may change the outcome of the therapy?</c:v>
                </c:pt>
                <c:pt idx="1">
                  <c:v>Frequency</c:v>
                </c:pt>
              </c:strCache>
            </c:strRef>
          </c:tx>
          <c:spPr>
            <a:gradFill rotWithShape="1">
              <a:gsLst>
                <a:gs pos="0">
                  <a:schemeClr val="accent2">
                    <a:tint val="77000"/>
                    <a:satMod val="103000"/>
                    <a:lumMod val="102000"/>
                    <a:tint val="94000"/>
                  </a:schemeClr>
                </a:gs>
                <a:gs pos="50000">
                  <a:schemeClr val="accent2">
                    <a:tint val="77000"/>
                    <a:satMod val="110000"/>
                    <a:lumMod val="100000"/>
                    <a:shade val="100000"/>
                  </a:schemeClr>
                </a:gs>
                <a:gs pos="100000">
                  <a:schemeClr val="accent2">
                    <a:tint val="77000"/>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'Table No. 4'!$J$51:$J$52</c:f>
              <c:strCache>
                <c:ptCount val="2"/>
                <c:pt idx="0">
                  <c:v>Yes</c:v>
                </c:pt>
                <c:pt idx="1">
                  <c:v>No</c:v>
                </c:pt>
              </c:strCache>
            </c:strRef>
          </c:cat>
          <c:val>
            <c:numRef>
              <c:f>'Table No. 4'!$K$51:$K$52</c:f>
              <c:numCache>
                <c:formatCode>0%</c:formatCode>
                <c:ptCount val="2"/>
                <c:pt idx="0">
                  <c:v>0.67</c:v>
                </c:pt>
                <c:pt idx="1">
                  <c:v>0.33</c:v>
                </c:pt>
              </c:numCache>
            </c:numRef>
          </c:val>
          <c:extLst>
            <c:ext xmlns:c16="http://schemas.microsoft.com/office/drawing/2014/chart" uri="{C3380CC4-5D6E-409C-BE32-E72D297353CC}">
              <c16:uniqueId val="{00000000-88CF-4231-A73E-119BAEC15CE0}"/>
            </c:ext>
          </c:extLst>
        </c:ser>
        <c:dLbls>
          <c:dLblPos val="outEnd"/>
          <c:showLegendKey val="0"/>
          <c:showVal val="1"/>
          <c:showCatName val="0"/>
          <c:showSerName val="0"/>
          <c:showPercent val="0"/>
          <c:showBubbleSize val="0"/>
        </c:dLbls>
        <c:gapWidth val="115"/>
        <c:overlap val="-20"/>
        <c:axId val="940911056"/>
        <c:axId val="940903568"/>
        <c:extLst>
          <c:ext xmlns:c15="http://schemas.microsoft.com/office/drawing/2012/chart" uri="{02D57815-91ED-43cb-92C2-25804820EDAC}">
            <c15:filteredBarSeries>
              <c15:ser>
                <c:idx val="1"/>
                <c:order val="1"/>
                <c:tx>
                  <c:strRef>
                    <c:extLst>
                      <c:ext uri="{02D57815-91ED-43cb-92C2-25804820EDAC}">
                        <c15:formulaRef>
                          <c15:sqref>'Table No. 4'!$L$49:$L$50</c15:sqref>
                        </c15:formulaRef>
                      </c:ext>
                    </c:extLst>
                    <c:strCache>
                      <c:ptCount val="2"/>
                      <c:pt idx="0">
                        <c:v>Do you think that switching all patients from a brand name to generics may change the outcome of the therapy?</c:v>
                      </c:pt>
                      <c:pt idx="1">
                        <c:v>Frequency</c:v>
                      </c:pt>
                    </c:strCache>
                  </c:strRef>
                </c:tx>
                <c:spPr>
                  <a:gradFill rotWithShape="1">
                    <a:gsLst>
                      <a:gs pos="0">
                        <a:schemeClr val="accent2">
                          <a:shade val="76000"/>
                          <a:satMod val="103000"/>
                          <a:lumMod val="102000"/>
                          <a:tint val="94000"/>
                        </a:schemeClr>
                      </a:gs>
                      <a:gs pos="50000">
                        <a:schemeClr val="accent2">
                          <a:shade val="76000"/>
                          <a:satMod val="110000"/>
                          <a:lumMod val="100000"/>
                          <a:shade val="100000"/>
                        </a:schemeClr>
                      </a:gs>
                      <a:gs pos="100000">
                        <a:schemeClr val="accent2">
                          <a:shade val="76000"/>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c:ext uri="{02D57815-91ED-43cb-92C2-25804820EDAC}">
                        <c15:formulaRef>
                          <c15:sqref>'Table No. 4'!$J$51:$J$52</c15:sqref>
                        </c15:formulaRef>
                      </c:ext>
                    </c:extLst>
                    <c:strCache>
                      <c:ptCount val="2"/>
                      <c:pt idx="0">
                        <c:v>Yes</c:v>
                      </c:pt>
                      <c:pt idx="1">
                        <c:v>No</c:v>
                      </c:pt>
                    </c:strCache>
                  </c:strRef>
                </c:cat>
                <c:val>
                  <c:numRef>
                    <c:extLst>
                      <c:ext uri="{02D57815-91ED-43cb-92C2-25804820EDAC}">
                        <c15:formulaRef>
                          <c15:sqref>'Table No. 4'!$L$51:$L$52</c15:sqref>
                        </c15:formulaRef>
                      </c:ext>
                    </c:extLst>
                    <c:numCache>
                      <c:formatCode>General</c:formatCode>
                      <c:ptCount val="2"/>
                    </c:numCache>
                  </c:numRef>
                </c:val>
                <c:extLst>
                  <c:ext xmlns:c16="http://schemas.microsoft.com/office/drawing/2014/chart" uri="{C3380CC4-5D6E-409C-BE32-E72D297353CC}">
                    <c16:uniqueId val="{00000001-88CF-4231-A73E-119BAEC15CE0}"/>
                  </c:ext>
                </c:extLst>
              </c15:ser>
            </c15:filteredBarSeries>
          </c:ext>
        </c:extLst>
      </c:barChart>
      <c:catAx>
        <c:axId val="940911056"/>
        <c:scaling>
          <c:orientation val="minMax"/>
        </c:scaling>
        <c:delete val="0"/>
        <c:axPos val="l"/>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940903568"/>
        <c:crosses val="autoZero"/>
        <c:auto val="1"/>
        <c:lblAlgn val="ctr"/>
        <c:lblOffset val="100"/>
        <c:noMultiLvlLbl val="0"/>
      </c:catAx>
      <c:valAx>
        <c:axId val="940903568"/>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940911056"/>
        <c:crosses val="autoZero"/>
        <c:crossBetween val="between"/>
      </c:valAx>
      <c:spPr>
        <a:noFill/>
        <a:ln>
          <a:noFill/>
        </a:ln>
        <a:effectLst/>
      </c:spPr>
    </c:plotArea>
    <c:plotVisOnly val="1"/>
    <c:dispBlanksAs val="gap"/>
    <c:showDLblsOverMax val="0"/>
  </c:chart>
  <c:spPr>
    <a:solidFill>
      <a:schemeClr val="accent1">
        <a:lumMod val="20000"/>
        <a:lumOff val="80000"/>
      </a:schemeClr>
    </a:solid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US" sz="1600" dirty="0">
                <a:latin typeface="Times New Roman" panose="02020603050405020304" pitchFamily="18" charset="0"/>
                <a:cs typeface="Times New Roman" panose="02020603050405020304" pitchFamily="18" charset="0"/>
              </a:rPr>
              <a:t>HAVE YOU EVER TALKED TO YOUR PATIENT REGARDING GENERIC DRUGS? </a:t>
            </a:r>
          </a:p>
        </c:rich>
      </c:tx>
      <c:layout>
        <c:manualLayout>
          <c:xMode val="edge"/>
          <c:yMode val="edge"/>
          <c:x val="0.1405577792284608"/>
          <c:y val="4.2307701917255129E-2"/>
        </c:manualLayout>
      </c:layout>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tx>
            <c:strRef>
              <c:f>'Table No. 4'!$I$77:$I$78</c:f>
              <c:strCache>
                <c:ptCount val="2"/>
                <c:pt idx="0">
                  <c:v>Have you ever talked to your patient regarding Generic drugs?</c:v>
                </c:pt>
                <c:pt idx="1">
                  <c:v>Frequency</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'Table No. 4'!$H$79:$H$80</c:f>
              <c:strCache>
                <c:ptCount val="2"/>
                <c:pt idx="0">
                  <c:v>Yes</c:v>
                </c:pt>
                <c:pt idx="1">
                  <c:v>No</c:v>
                </c:pt>
              </c:strCache>
            </c:strRef>
          </c:cat>
          <c:val>
            <c:numRef>
              <c:f>'Table No. 4'!$I$79:$I$80</c:f>
              <c:numCache>
                <c:formatCode>0%</c:formatCode>
                <c:ptCount val="2"/>
                <c:pt idx="0">
                  <c:v>0.61</c:v>
                </c:pt>
                <c:pt idx="1">
                  <c:v>0.39</c:v>
                </c:pt>
              </c:numCache>
            </c:numRef>
          </c:val>
          <c:extLst>
            <c:ext xmlns:c16="http://schemas.microsoft.com/office/drawing/2014/chart" uri="{C3380CC4-5D6E-409C-BE32-E72D297353CC}">
              <c16:uniqueId val="{00000000-38C3-4989-B28B-977D07006357}"/>
            </c:ext>
          </c:extLst>
        </c:ser>
        <c:dLbls>
          <c:dLblPos val="outEnd"/>
          <c:showLegendKey val="0"/>
          <c:showVal val="1"/>
          <c:showCatName val="0"/>
          <c:showSerName val="0"/>
          <c:showPercent val="0"/>
          <c:showBubbleSize val="0"/>
        </c:dLbls>
        <c:gapWidth val="115"/>
        <c:overlap val="-20"/>
        <c:axId val="940905232"/>
        <c:axId val="940906480"/>
        <c:extLst>
          <c:ext xmlns:c15="http://schemas.microsoft.com/office/drawing/2012/chart" uri="{02D57815-91ED-43cb-92C2-25804820EDAC}">
            <c15:filteredBarSeries>
              <c15:ser>
                <c:idx val="1"/>
                <c:order val="1"/>
                <c:tx>
                  <c:strRef>
                    <c:extLst>
                      <c:ext uri="{02D57815-91ED-43cb-92C2-25804820EDAC}">
                        <c15:formulaRef>
                          <c15:sqref>'Table No. 4'!$J$77:$J$78</c15:sqref>
                        </c15:formulaRef>
                      </c:ext>
                    </c:extLst>
                    <c:strCache>
                      <c:ptCount val="2"/>
                      <c:pt idx="0">
                        <c:v>Have you ever talked to your patient regarding Generic drugs?</c:v>
                      </c:pt>
                      <c:pt idx="1">
                        <c:v>Frequency</c:v>
                      </c:pt>
                    </c:strCache>
                  </c:strRef>
                </c:tx>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c:ext uri="{02D57815-91ED-43cb-92C2-25804820EDAC}">
                        <c15:formulaRef>
                          <c15:sqref>'Table No. 4'!$H$79:$H$80</c15:sqref>
                        </c15:formulaRef>
                      </c:ext>
                    </c:extLst>
                    <c:strCache>
                      <c:ptCount val="2"/>
                      <c:pt idx="0">
                        <c:v>Yes</c:v>
                      </c:pt>
                      <c:pt idx="1">
                        <c:v>No</c:v>
                      </c:pt>
                    </c:strCache>
                  </c:strRef>
                </c:cat>
                <c:val>
                  <c:numRef>
                    <c:extLst>
                      <c:ext uri="{02D57815-91ED-43cb-92C2-25804820EDAC}">
                        <c15:formulaRef>
                          <c15:sqref>'Table No. 4'!$J$79:$J$80</c15:sqref>
                        </c15:formulaRef>
                      </c:ext>
                    </c:extLst>
                    <c:numCache>
                      <c:formatCode>General</c:formatCode>
                      <c:ptCount val="2"/>
                    </c:numCache>
                  </c:numRef>
                </c:val>
                <c:extLst>
                  <c:ext xmlns:c16="http://schemas.microsoft.com/office/drawing/2014/chart" uri="{C3380CC4-5D6E-409C-BE32-E72D297353CC}">
                    <c16:uniqueId val="{00000001-38C3-4989-B28B-977D07006357}"/>
                  </c:ext>
                </c:extLst>
              </c15:ser>
            </c15:filteredBarSeries>
          </c:ext>
        </c:extLst>
      </c:barChart>
      <c:catAx>
        <c:axId val="940905232"/>
        <c:scaling>
          <c:orientation val="minMax"/>
        </c:scaling>
        <c:delete val="0"/>
        <c:axPos val="l"/>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940906480"/>
        <c:crosses val="autoZero"/>
        <c:auto val="1"/>
        <c:lblAlgn val="ctr"/>
        <c:lblOffset val="100"/>
        <c:noMultiLvlLbl val="0"/>
      </c:catAx>
      <c:valAx>
        <c:axId val="940906480"/>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940905232"/>
        <c:crosses val="autoZero"/>
        <c:crossBetween val="between"/>
      </c:valAx>
      <c:spPr>
        <a:noFill/>
        <a:ln>
          <a:noFill/>
        </a:ln>
        <a:effectLst/>
      </c:spPr>
    </c:plotArea>
    <c:plotVisOnly val="1"/>
    <c:dispBlanksAs val="gap"/>
    <c:showDLblsOverMax val="0"/>
  </c:chart>
  <c:spPr>
    <a:solidFill>
      <a:schemeClr val="accent6">
        <a:lumMod val="20000"/>
        <a:lumOff val="80000"/>
      </a:schemeClr>
    </a:solid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hart>
    <c:title>
      <c:tx>
        <c:rich>
          <a:bodyPr rot="0" spcFirstLastPara="1" vertOverflow="ellipsis" vert="horz" wrap="square" anchor="ctr" anchorCtr="1"/>
          <a:lstStyle/>
          <a:p>
            <a:pPr>
              <a:defRPr sz="1200" b="1" i="0" u="none" strike="noStrike" kern="1200" cap="all" baseline="0">
                <a:solidFill>
                  <a:schemeClr val="tx1">
                    <a:lumMod val="65000"/>
                    <a:lumOff val="35000"/>
                  </a:schemeClr>
                </a:solidFill>
                <a:latin typeface="+mn-lt"/>
                <a:ea typeface="+mn-ea"/>
                <a:cs typeface="+mn-cs"/>
              </a:defRPr>
            </a:pPr>
            <a:r>
              <a:rPr lang="en-US" sz="1400" dirty="0">
                <a:latin typeface="Times New Roman" panose="02020603050405020304" pitchFamily="18" charset="0"/>
                <a:cs typeface="Times New Roman" panose="02020603050405020304" pitchFamily="18" charset="0"/>
              </a:rPr>
              <a:t>Does the socioeconomic condition of your patient influence your prescription? </a:t>
            </a:r>
          </a:p>
        </c:rich>
      </c:tx>
      <c:layout>
        <c:manualLayout>
          <c:xMode val="edge"/>
          <c:yMode val="edge"/>
          <c:x val="0.11473708371596877"/>
          <c:y val="3.2582721587192026E-2"/>
        </c:manualLayout>
      </c:layout>
      <c:overlay val="0"/>
      <c:spPr>
        <a:noFill/>
        <a:ln>
          <a:noFill/>
        </a:ln>
        <a:effectLst/>
      </c:spPr>
      <c:txPr>
        <a:bodyPr rot="0" spcFirstLastPara="1" vertOverflow="ellipsis" vert="horz" wrap="square" anchor="ctr" anchorCtr="1"/>
        <a:lstStyle/>
        <a:p>
          <a:pPr>
            <a:defRPr sz="1200" b="1" i="0" u="none" strike="noStrike" kern="1200" cap="all"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'Table No. 4'!$L$62:$L$63</c:f>
              <c:strCache>
                <c:ptCount val="2"/>
                <c:pt idx="0">
                  <c:v>Does the socioeconomic condition of your patient influence your prescription?</c:v>
                </c:pt>
                <c:pt idx="1">
                  <c:v>Frequency</c:v>
                </c:pt>
              </c:strCache>
            </c:strRef>
          </c:tx>
          <c:dPt>
            <c:idx val="0"/>
            <c:bubble3D val="0"/>
            <c:spPr>
              <a:solidFill>
                <a:schemeClr val="accent2">
                  <a:tint val="77000"/>
                </a:schemeClr>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1-E286-4255-847E-F17B363CD45C}"/>
              </c:ext>
            </c:extLst>
          </c:dPt>
          <c:dPt>
            <c:idx val="1"/>
            <c:bubble3D val="0"/>
            <c:spPr>
              <a:solidFill>
                <a:schemeClr val="accent2">
                  <a:shade val="76000"/>
                </a:schemeClr>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3-E286-4255-847E-F17B363CD45C}"/>
              </c:ext>
            </c:extLst>
          </c:dPt>
          <c:dLbls>
            <c:dLbl>
              <c:idx val="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2">
                          <a:tint val="77000"/>
                        </a:schemeClr>
                      </a:solidFill>
                      <a:latin typeface="+mn-lt"/>
                      <a:ea typeface="+mn-ea"/>
                      <a:cs typeface="+mn-cs"/>
                    </a:defRPr>
                  </a:pPr>
                  <a:endParaRPr lang="en-US"/>
                </a:p>
              </c:txPr>
              <c:dLblPos val="outEnd"/>
              <c:showLegendKey val="0"/>
              <c:showVal val="0"/>
              <c:showCatName val="1"/>
              <c:showSerName val="0"/>
              <c:showPercent val="1"/>
              <c:showBubbleSize val="0"/>
              <c:extLst>
                <c:ext xmlns:c16="http://schemas.microsoft.com/office/drawing/2014/chart" uri="{C3380CC4-5D6E-409C-BE32-E72D297353CC}">
                  <c16:uniqueId val="{00000001-E286-4255-847E-F17B363CD45C}"/>
                </c:ext>
              </c:extLst>
            </c:dLbl>
            <c:dLbl>
              <c:idx val="1"/>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2">
                          <a:shade val="76000"/>
                        </a:schemeClr>
                      </a:solidFill>
                      <a:latin typeface="+mn-lt"/>
                      <a:ea typeface="+mn-ea"/>
                      <a:cs typeface="+mn-cs"/>
                    </a:defRPr>
                  </a:pPr>
                  <a:endParaRPr lang="en-US"/>
                </a:p>
              </c:txPr>
              <c:dLblPos val="outEnd"/>
              <c:showLegendKey val="0"/>
              <c:showVal val="0"/>
              <c:showCatName val="1"/>
              <c:showSerName val="0"/>
              <c:showPercent val="1"/>
              <c:showBubbleSize val="0"/>
              <c:extLst>
                <c:ext xmlns:c16="http://schemas.microsoft.com/office/drawing/2014/chart" uri="{C3380CC4-5D6E-409C-BE32-E72D297353CC}">
                  <c16:uniqueId val="{00000003-E286-4255-847E-F17B363CD45C}"/>
                </c:ext>
              </c:extLst>
            </c:dLbl>
            <c:spPr>
              <a:noFill/>
              <a:ln>
                <a:noFill/>
              </a:ln>
              <a:effectLst/>
            </c:sp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'Table No. 4'!$K$64:$K$65</c:f>
              <c:strCache>
                <c:ptCount val="2"/>
                <c:pt idx="0">
                  <c:v>Yes</c:v>
                </c:pt>
                <c:pt idx="1">
                  <c:v>No</c:v>
                </c:pt>
              </c:strCache>
            </c:strRef>
          </c:cat>
          <c:val>
            <c:numRef>
              <c:f>'Table No. 4'!$L$64:$L$65</c:f>
              <c:numCache>
                <c:formatCode>0%</c:formatCode>
                <c:ptCount val="2"/>
                <c:pt idx="0">
                  <c:v>0.67</c:v>
                </c:pt>
                <c:pt idx="1">
                  <c:v>0.33</c:v>
                </c:pt>
              </c:numCache>
            </c:numRef>
          </c:val>
          <c:extLst>
            <c:ext xmlns:c16="http://schemas.microsoft.com/office/drawing/2014/chart" uri="{C3380CC4-5D6E-409C-BE32-E72D297353CC}">
              <c16:uniqueId val="{00000004-E286-4255-847E-F17B363CD45C}"/>
            </c:ext>
          </c:extLst>
        </c:ser>
        <c:dLbls>
          <c:dLblPos val="outEnd"/>
          <c:showLegendKey val="0"/>
          <c:showVal val="0"/>
          <c:showCatName val="1"/>
          <c:showSerName val="0"/>
          <c:showPercent val="1"/>
          <c:showBubbleSize val="0"/>
          <c:showLeaderLines val="1"/>
        </c:dLbls>
        <c:firstSliceAng val="0"/>
        <c:extLst>
          <c:ext xmlns:c15="http://schemas.microsoft.com/office/drawing/2012/chart" uri="{02D57815-91ED-43cb-92C2-25804820EDAC}">
            <c15:filteredPieSeries>
              <c15:ser>
                <c:idx val="1"/>
                <c:order val="1"/>
                <c:tx>
                  <c:strRef>
                    <c:extLst>
                      <c:ext uri="{02D57815-91ED-43cb-92C2-25804820EDAC}">
                        <c15:formulaRef>
                          <c15:sqref>'Table No. 4'!$M$62:$M$63</c15:sqref>
                        </c15:formulaRef>
                      </c:ext>
                    </c:extLst>
                    <c:strCache>
                      <c:ptCount val="2"/>
                      <c:pt idx="0">
                        <c:v>Does the socioeconomic condition of your patient influence your prescription?</c:v>
                      </c:pt>
                      <c:pt idx="1">
                        <c:v>Frequency</c:v>
                      </c:pt>
                    </c:strCache>
                  </c:strRef>
                </c:tx>
                <c:dPt>
                  <c:idx val="0"/>
                  <c:bubble3D val="0"/>
                  <c:spPr>
                    <a:solidFill>
                      <a:schemeClr val="accent2">
                        <a:tint val="77000"/>
                      </a:schemeClr>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6-E286-4255-847E-F17B363CD45C}"/>
                    </c:ext>
                  </c:extLst>
                </c:dPt>
                <c:dPt>
                  <c:idx val="1"/>
                  <c:bubble3D val="0"/>
                  <c:spPr>
                    <a:solidFill>
                      <a:schemeClr val="accent2">
                        <a:shade val="76000"/>
                      </a:schemeClr>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8-E286-4255-847E-F17B363CD45C}"/>
                    </c:ext>
                  </c:extLst>
                </c:dPt>
                <c:dLbls>
                  <c:dLbl>
                    <c:idx val="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2">
                                <a:tint val="77000"/>
                              </a:schemeClr>
                            </a:solidFill>
                            <a:latin typeface="+mn-lt"/>
                            <a:ea typeface="+mn-ea"/>
                            <a:cs typeface="+mn-cs"/>
                          </a:defRPr>
                        </a:pPr>
                        <a:endParaRPr lang="en-US"/>
                      </a:p>
                    </c:txPr>
                    <c:dLblPos val="outEnd"/>
                    <c:showLegendKey val="0"/>
                    <c:showVal val="0"/>
                    <c:showCatName val="1"/>
                    <c:showSerName val="0"/>
                    <c:showPercent val="1"/>
                    <c:showBubbleSize val="0"/>
                    <c:extLst>
                      <c:ext xmlns:c16="http://schemas.microsoft.com/office/drawing/2014/chart" uri="{C3380CC4-5D6E-409C-BE32-E72D297353CC}">
                        <c16:uniqueId val="{00000006-E286-4255-847E-F17B363CD45C}"/>
                      </c:ext>
                    </c:extLst>
                  </c:dLbl>
                  <c:dLbl>
                    <c:idx val="1"/>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2">
                                <a:shade val="76000"/>
                              </a:schemeClr>
                            </a:solidFill>
                            <a:latin typeface="+mn-lt"/>
                            <a:ea typeface="+mn-ea"/>
                            <a:cs typeface="+mn-cs"/>
                          </a:defRPr>
                        </a:pPr>
                        <a:endParaRPr lang="en-US"/>
                      </a:p>
                    </c:txPr>
                    <c:dLblPos val="outEnd"/>
                    <c:showLegendKey val="0"/>
                    <c:showVal val="0"/>
                    <c:showCatName val="1"/>
                    <c:showSerName val="0"/>
                    <c:showPercent val="1"/>
                    <c:showBubbleSize val="0"/>
                    <c:extLst>
                      <c:ext xmlns:c16="http://schemas.microsoft.com/office/drawing/2014/chart" uri="{C3380CC4-5D6E-409C-BE32-E72D297353CC}">
                        <c16:uniqueId val="{00000008-E286-4255-847E-F17B363CD45C}"/>
                      </c:ext>
                    </c:extLst>
                  </c:dLbl>
                  <c:spPr>
                    <a:noFill/>
                    <a:ln>
                      <a:noFill/>
                    </a:ln>
                    <a:effectLst/>
                  </c:sp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uri="{CE6537A1-D6FC-4f65-9D91-7224C49458BB}"/>
                  </c:extLst>
                </c:dLbls>
                <c:cat>
                  <c:strRef>
                    <c:extLst>
                      <c:ext uri="{02D57815-91ED-43cb-92C2-25804820EDAC}">
                        <c15:formulaRef>
                          <c15:sqref>'Table No. 4'!$K$64:$K$65</c15:sqref>
                        </c15:formulaRef>
                      </c:ext>
                    </c:extLst>
                    <c:strCache>
                      <c:ptCount val="2"/>
                      <c:pt idx="0">
                        <c:v>Yes</c:v>
                      </c:pt>
                      <c:pt idx="1">
                        <c:v>No</c:v>
                      </c:pt>
                    </c:strCache>
                  </c:strRef>
                </c:cat>
                <c:val>
                  <c:numRef>
                    <c:extLst>
                      <c:ext uri="{02D57815-91ED-43cb-92C2-25804820EDAC}">
                        <c15:formulaRef>
                          <c15:sqref>'Table No. 4'!$M$64:$M$65</c15:sqref>
                        </c15:formulaRef>
                      </c:ext>
                    </c:extLst>
                    <c:numCache>
                      <c:formatCode>General</c:formatCode>
                      <c:ptCount val="2"/>
                    </c:numCache>
                  </c:numRef>
                </c:val>
                <c:extLst>
                  <c:ext xmlns:c16="http://schemas.microsoft.com/office/drawing/2014/chart" uri="{C3380CC4-5D6E-409C-BE32-E72D297353CC}">
                    <c16:uniqueId val="{00000009-E286-4255-847E-F17B363CD45C}"/>
                  </c:ext>
                </c:extLst>
              </c15:ser>
            </c15:filteredPieSeries>
          </c:ext>
        </c:extLst>
      </c:pie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title>
      <c:tx>
        <c:rich>
          <a:bodyPr rot="0" spcFirstLastPara="1" vertOverflow="ellipsis" vert="horz" wrap="square" anchor="ctr" anchorCtr="1"/>
          <a:lstStyle/>
          <a:p>
            <a:pPr>
              <a:defRPr sz="2128" b="1" i="0" u="none" strike="noStrike" kern="1200" cap="all" baseline="0">
                <a:solidFill>
                  <a:schemeClr val="tx1">
                    <a:lumMod val="65000"/>
                    <a:lumOff val="35000"/>
                  </a:schemeClr>
                </a:solidFill>
                <a:latin typeface="+mn-lt"/>
                <a:ea typeface="+mn-ea"/>
                <a:cs typeface="+mn-cs"/>
              </a:defRPr>
            </a:pPr>
            <a:r>
              <a:rPr lang="en-US" sz="1400" dirty="0">
                <a:latin typeface="Times New Roman" panose="02020603050405020304" pitchFamily="18" charset="0"/>
                <a:cs typeface="Times New Roman" panose="02020603050405020304" pitchFamily="18" charset="0"/>
              </a:rPr>
              <a:t>HAVE YOU EVER RECEIVED FREE SAMPLES OF BRAND NAME DRUGS? </a:t>
            </a:r>
          </a:p>
        </c:rich>
      </c:tx>
      <c:layout>
        <c:manualLayout>
          <c:xMode val="edge"/>
          <c:yMode val="edge"/>
          <c:x val="0.1446819312059677"/>
          <c:y val="5.0632911392405063E-2"/>
        </c:manualLayout>
      </c:layout>
      <c:overlay val="0"/>
      <c:spPr>
        <a:noFill/>
        <a:ln>
          <a:noFill/>
        </a:ln>
        <a:effectLst/>
      </c:spPr>
      <c:txPr>
        <a:bodyPr rot="0" spcFirstLastPara="1" vertOverflow="ellipsis" vert="horz" wrap="square" anchor="ctr" anchorCtr="1"/>
        <a:lstStyle/>
        <a:p>
          <a:pPr>
            <a:defRPr sz="2128" b="1" i="0" u="none" strike="noStrike" kern="1200" cap="all"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'Table No. 4'!$J$34:$J$35</c:f>
              <c:strCache>
                <c:ptCount val="2"/>
                <c:pt idx="0">
                  <c:v>Have you ever received free samples of Brand name drugs?</c:v>
                </c:pt>
                <c:pt idx="1">
                  <c:v>Frequency</c:v>
                </c:pt>
              </c:strCache>
            </c:strRef>
          </c:tx>
          <c:dPt>
            <c:idx val="0"/>
            <c:bubble3D val="0"/>
            <c:spPr>
              <a:solidFill>
                <a:schemeClr val="accent5">
                  <a:shade val="76000"/>
                </a:schemeClr>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1-96F3-4D2C-8BCC-D17DDA4A6E85}"/>
              </c:ext>
            </c:extLst>
          </c:dPt>
          <c:dPt>
            <c:idx val="1"/>
            <c:bubble3D val="0"/>
            <c:spPr>
              <a:solidFill>
                <a:schemeClr val="accent5">
                  <a:tint val="77000"/>
                </a:schemeClr>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3-96F3-4D2C-8BCC-D17DDA4A6E85}"/>
              </c:ext>
            </c:extLst>
          </c:dPt>
          <c:dLbls>
            <c:dLbl>
              <c:idx val="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5">
                          <a:shade val="76000"/>
                        </a:schemeClr>
                      </a:solidFill>
                      <a:latin typeface="+mn-lt"/>
                      <a:ea typeface="+mn-ea"/>
                      <a:cs typeface="+mn-cs"/>
                    </a:defRPr>
                  </a:pPr>
                  <a:endParaRPr lang="en-US"/>
                </a:p>
              </c:txPr>
              <c:dLblPos val="outEnd"/>
              <c:showLegendKey val="0"/>
              <c:showVal val="0"/>
              <c:showCatName val="1"/>
              <c:showSerName val="0"/>
              <c:showPercent val="1"/>
              <c:showBubbleSize val="0"/>
              <c:extLst>
                <c:ext xmlns:c16="http://schemas.microsoft.com/office/drawing/2014/chart" uri="{C3380CC4-5D6E-409C-BE32-E72D297353CC}">
                  <c16:uniqueId val="{00000001-96F3-4D2C-8BCC-D17DDA4A6E85}"/>
                </c:ext>
              </c:extLst>
            </c:dLbl>
            <c:dLbl>
              <c:idx val="1"/>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5">
                          <a:tint val="77000"/>
                        </a:schemeClr>
                      </a:solidFill>
                      <a:latin typeface="+mn-lt"/>
                      <a:ea typeface="+mn-ea"/>
                      <a:cs typeface="+mn-cs"/>
                    </a:defRPr>
                  </a:pPr>
                  <a:endParaRPr lang="en-US"/>
                </a:p>
              </c:txPr>
              <c:dLblPos val="outEnd"/>
              <c:showLegendKey val="0"/>
              <c:showVal val="0"/>
              <c:showCatName val="1"/>
              <c:showSerName val="0"/>
              <c:showPercent val="1"/>
              <c:showBubbleSize val="0"/>
              <c:extLst>
                <c:ext xmlns:c16="http://schemas.microsoft.com/office/drawing/2014/chart" uri="{C3380CC4-5D6E-409C-BE32-E72D297353CC}">
                  <c16:uniqueId val="{00000003-96F3-4D2C-8BCC-D17DDA4A6E85}"/>
                </c:ext>
              </c:extLst>
            </c:dLbl>
            <c:spPr>
              <a:noFill/>
              <a:ln>
                <a:noFill/>
              </a:ln>
              <a:effectLst/>
            </c:sp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'Table No. 4'!$I$36:$I$37</c:f>
              <c:strCache>
                <c:ptCount val="2"/>
                <c:pt idx="0">
                  <c:v>Yes</c:v>
                </c:pt>
                <c:pt idx="1">
                  <c:v>No</c:v>
                </c:pt>
              </c:strCache>
            </c:strRef>
          </c:cat>
          <c:val>
            <c:numRef>
              <c:f>'Table No. 4'!$J$36:$J$37</c:f>
              <c:numCache>
                <c:formatCode>0%</c:formatCode>
                <c:ptCount val="2"/>
                <c:pt idx="0">
                  <c:v>0.51</c:v>
                </c:pt>
                <c:pt idx="1">
                  <c:v>0.49</c:v>
                </c:pt>
              </c:numCache>
            </c:numRef>
          </c:val>
          <c:extLst>
            <c:ext xmlns:c16="http://schemas.microsoft.com/office/drawing/2014/chart" uri="{C3380CC4-5D6E-409C-BE32-E72D297353CC}">
              <c16:uniqueId val="{00000004-96F3-4D2C-8BCC-D17DDA4A6E85}"/>
            </c:ext>
          </c:extLst>
        </c:ser>
        <c:dLbls>
          <c:dLblPos val="outEnd"/>
          <c:showLegendKey val="0"/>
          <c:showVal val="0"/>
          <c:showCatName val="0"/>
          <c:showSerName val="0"/>
          <c:showPercent val="1"/>
          <c:showBubbleSize val="0"/>
          <c:showLeaderLines val="1"/>
        </c:dLbls>
        <c:firstSliceAng val="0"/>
        <c:extLst>
          <c:ext xmlns:c15="http://schemas.microsoft.com/office/drawing/2012/chart" uri="{02D57815-91ED-43cb-92C2-25804820EDAC}">
            <c15:filteredPieSeries>
              <c15:ser>
                <c:idx val="1"/>
                <c:order val="1"/>
                <c:tx>
                  <c:strRef>
                    <c:extLst>
                      <c:ext uri="{02D57815-91ED-43cb-92C2-25804820EDAC}">
                        <c15:formulaRef>
                          <c15:sqref>'Table No. 4'!$K$34:$K$35</c15:sqref>
                        </c15:formulaRef>
                      </c:ext>
                    </c:extLst>
                    <c:strCache>
                      <c:ptCount val="2"/>
                      <c:pt idx="0">
                        <c:v>Have you ever received free samples of Brand name drugs?</c:v>
                      </c:pt>
                      <c:pt idx="1">
                        <c:v>Frequency</c:v>
                      </c:pt>
                    </c:strCache>
                  </c:strRef>
                </c:tx>
                <c:dPt>
                  <c:idx val="0"/>
                  <c:bubble3D val="0"/>
                  <c:spPr>
                    <a:solidFill>
                      <a:schemeClr val="accent5">
                        <a:shade val="76000"/>
                      </a:schemeClr>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6-96F3-4D2C-8BCC-D17DDA4A6E85}"/>
                    </c:ext>
                  </c:extLst>
                </c:dPt>
                <c:dPt>
                  <c:idx val="1"/>
                  <c:bubble3D val="0"/>
                  <c:spPr>
                    <a:solidFill>
                      <a:schemeClr val="accent5">
                        <a:tint val="77000"/>
                      </a:schemeClr>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8-96F3-4D2C-8BCC-D17DDA4A6E85}"/>
                    </c:ext>
                  </c:extLst>
                </c:dPt>
                <c:dLbls>
                  <c:dLbl>
                    <c:idx val="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5">
                                <a:shade val="76000"/>
                              </a:schemeClr>
                            </a:solidFill>
                            <a:latin typeface="+mn-lt"/>
                            <a:ea typeface="+mn-ea"/>
                            <a:cs typeface="+mn-cs"/>
                          </a:defRPr>
                        </a:pPr>
                        <a:endParaRPr lang="en-US"/>
                      </a:p>
                    </c:txPr>
                    <c:dLblPos val="outEnd"/>
                    <c:showLegendKey val="0"/>
                    <c:showVal val="0"/>
                    <c:showCatName val="0"/>
                    <c:showSerName val="0"/>
                    <c:showPercent val="1"/>
                    <c:showBubbleSize val="0"/>
                    <c:extLst>
                      <c:ext xmlns:c16="http://schemas.microsoft.com/office/drawing/2014/chart" uri="{C3380CC4-5D6E-409C-BE32-E72D297353CC}">
                        <c16:uniqueId val="{00000006-96F3-4D2C-8BCC-D17DDA4A6E85}"/>
                      </c:ext>
                    </c:extLst>
                  </c:dLbl>
                  <c:dLbl>
                    <c:idx val="1"/>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5">
                                <a:tint val="77000"/>
                              </a:schemeClr>
                            </a:solidFill>
                            <a:latin typeface="+mn-lt"/>
                            <a:ea typeface="+mn-ea"/>
                            <a:cs typeface="+mn-cs"/>
                          </a:defRPr>
                        </a:pPr>
                        <a:endParaRPr lang="en-US"/>
                      </a:p>
                    </c:txPr>
                    <c:dLblPos val="outEnd"/>
                    <c:showLegendKey val="0"/>
                    <c:showVal val="0"/>
                    <c:showCatName val="0"/>
                    <c:showSerName val="0"/>
                    <c:showPercent val="1"/>
                    <c:showBubbleSize val="0"/>
                    <c:extLst>
                      <c:ext xmlns:c16="http://schemas.microsoft.com/office/drawing/2014/chart" uri="{C3380CC4-5D6E-409C-BE32-E72D297353CC}">
                        <c16:uniqueId val="{00000008-96F3-4D2C-8BCC-D17DDA4A6E85}"/>
                      </c:ext>
                    </c:extLst>
                  </c:dLbl>
                  <c:spPr>
                    <a:noFill/>
                    <a:ln>
                      <a:noFill/>
                    </a:ln>
                    <a:effectLst/>
                  </c:spPr>
                  <c:dLblPos val="outEnd"/>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uri="{CE6537A1-D6FC-4f65-9D91-7224C49458BB}"/>
                  </c:extLst>
                </c:dLbls>
                <c:cat>
                  <c:strRef>
                    <c:extLst>
                      <c:ext uri="{02D57815-91ED-43cb-92C2-25804820EDAC}">
                        <c15:formulaRef>
                          <c15:sqref>'Table No. 4'!$I$36:$I$37</c15:sqref>
                        </c15:formulaRef>
                      </c:ext>
                    </c:extLst>
                    <c:strCache>
                      <c:ptCount val="2"/>
                      <c:pt idx="0">
                        <c:v>Yes</c:v>
                      </c:pt>
                      <c:pt idx="1">
                        <c:v>No</c:v>
                      </c:pt>
                    </c:strCache>
                  </c:strRef>
                </c:cat>
                <c:val>
                  <c:numRef>
                    <c:extLst>
                      <c:ext uri="{02D57815-91ED-43cb-92C2-25804820EDAC}">
                        <c15:formulaRef>
                          <c15:sqref>'Table No. 4'!$K$36:$K$37</c15:sqref>
                        </c15:formulaRef>
                      </c:ext>
                    </c:extLst>
                    <c:numCache>
                      <c:formatCode>General</c:formatCode>
                      <c:ptCount val="2"/>
                    </c:numCache>
                  </c:numRef>
                </c:val>
                <c:extLst>
                  <c:ext xmlns:c16="http://schemas.microsoft.com/office/drawing/2014/chart" uri="{C3380CC4-5D6E-409C-BE32-E72D297353CC}">
                    <c16:uniqueId val="{00000009-96F3-4D2C-8BCC-D17DDA4A6E85}"/>
                  </c:ext>
                </c:extLst>
              </c15:ser>
            </c15:filteredPieSeries>
          </c:ext>
        </c:extLst>
      </c:pie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cap="all" baseline="0">
                <a:solidFill>
                  <a:schemeClr val="tx1">
                    <a:lumMod val="65000"/>
                    <a:lumOff val="35000"/>
                  </a:schemeClr>
                </a:solidFill>
                <a:latin typeface="+mn-lt"/>
                <a:ea typeface="+mn-ea"/>
                <a:cs typeface="+mn-cs"/>
              </a:defRPr>
            </a:pPr>
            <a:r>
              <a:rPr lang="en-US" sz="1400" dirty="0">
                <a:latin typeface="Times New Roman" panose="02020603050405020304" pitchFamily="18" charset="0"/>
                <a:cs typeface="Times New Roman" panose="02020603050405020304" pitchFamily="18" charset="0"/>
              </a:rPr>
              <a:t>HAVE YOU EVER TAKEN GENERIC MEDICINE</a:t>
            </a:r>
            <a:r>
              <a:rPr lang="en-US" sz="1200" dirty="0"/>
              <a:t>? </a:t>
            </a:r>
          </a:p>
        </c:rich>
      </c:tx>
      <c:layout>
        <c:manualLayout>
          <c:xMode val="edge"/>
          <c:yMode val="edge"/>
          <c:x val="0.10750317595005171"/>
          <c:y val="3.2761285322149905E-2"/>
        </c:manualLayout>
      </c:layout>
      <c:overlay val="0"/>
      <c:spPr>
        <a:noFill/>
        <a:ln>
          <a:noFill/>
        </a:ln>
        <a:effectLst/>
      </c:spPr>
      <c:txPr>
        <a:bodyPr rot="0" spcFirstLastPara="1" vertOverflow="ellipsis" vert="horz" wrap="square" anchor="ctr" anchorCtr="1"/>
        <a:lstStyle/>
        <a:p>
          <a:pPr>
            <a:defRPr sz="2128" b="1" i="0" u="none" strike="noStrike" kern="1200" cap="all"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'Table No. 4'!$J$13:$J$14</c:f>
              <c:strCache>
                <c:ptCount val="2"/>
                <c:pt idx="0">
                  <c:v>Have you ever taken Generic Medicine?</c:v>
                </c:pt>
                <c:pt idx="1">
                  <c:v>Frequency</c:v>
                </c:pt>
              </c:strCache>
            </c:strRef>
          </c:tx>
          <c:dPt>
            <c:idx val="0"/>
            <c:bubble3D val="0"/>
            <c:spPr>
              <a:solidFill>
                <a:schemeClr val="accent6"/>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1-3E2A-4826-B525-CCC3515D21CE}"/>
              </c:ext>
            </c:extLst>
          </c:dPt>
          <c:dPt>
            <c:idx val="1"/>
            <c:bubble3D val="0"/>
            <c:spPr>
              <a:solidFill>
                <a:schemeClr val="accent5"/>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3-3E2A-4826-B525-CCC3515D21CE}"/>
              </c:ext>
            </c:extLst>
          </c:dPt>
          <c:dLbls>
            <c:dLbl>
              <c:idx val="0"/>
              <c:tx>
                <c:rich>
                  <a:bodyPr rot="0" spcFirstLastPara="1" vertOverflow="ellipsis" vert="horz" wrap="square" lIns="38100" tIns="19050" rIns="38100" bIns="19050" anchor="ctr" anchorCtr="1">
                    <a:spAutoFit/>
                  </a:bodyPr>
                  <a:lstStyle/>
                  <a:p>
                    <a:pPr>
                      <a:defRPr sz="1330" b="1" i="0" u="none" strike="noStrike" kern="1200" spc="0" baseline="0">
                        <a:solidFill>
                          <a:schemeClr val="accent6"/>
                        </a:solidFill>
                        <a:latin typeface="+mn-lt"/>
                        <a:ea typeface="+mn-ea"/>
                        <a:cs typeface="+mn-cs"/>
                      </a:defRPr>
                    </a:pPr>
                    <a:fld id="{B2FD4736-74A6-4E95-AC58-4C03D9DC5271}" type="CATEGORYNAME">
                      <a:rPr lang="en-US" smtClean="0"/>
                      <a:pPr>
                        <a:defRPr/>
                      </a:pPr>
                      <a:t>[CATEGORY NAME]</a:t>
                    </a:fld>
                    <a:r>
                      <a:rPr lang="en-US" baseline="0" smtClean="0"/>
                      <a:t>, </a:t>
                    </a:r>
                    <a:fld id="{A636788F-8670-4CB0-8200-ACDF81EAD5F8}" type="PERCENTAGE">
                      <a:rPr lang="en-US" baseline="0"/>
                      <a:pPr>
                        <a:defRPr/>
                      </a:pPr>
                      <a:t>[PERCENTAGE]</a:t>
                    </a:fld>
                    <a:endParaRPr lang="en-US" baseline="0" smtClean="0"/>
                  </a:p>
                </c:rich>
              </c:tx>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6"/>
                      </a:solidFill>
                      <a:latin typeface="+mn-lt"/>
                      <a:ea typeface="+mn-ea"/>
                      <a:cs typeface="+mn-cs"/>
                    </a:defRPr>
                  </a:pPr>
                  <a:endParaRPr lang="en-US"/>
                </a:p>
              </c:txPr>
              <c:dLblPos val="outEnd"/>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3E2A-4826-B525-CCC3515D21CE}"/>
                </c:ext>
              </c:extLst>
            </c:dLbl>
            <c:dLbl>
              <c:idx val="1"/>
              <c:tx>
                <c:rich>
                  <a:bodyPr rot="0" spcFirstLastPara="1" vertOverflow="ellipsis" vert="horz" wrap="square" lIns="38100" tIns="19050" rIns="38100" bIns="19050" anchor="ctr" anchorCtr="1">
                    <a:spAutoFit/>
                  </a:bodyPr>
                  <a:lstStyle/>
                  <a:p>
                    <a:pPr>
                      <a:defRPr sz="1330" b="1" i="0" u="none" strike="noStrike" kern="1200" spc="0" baseline="0">
                        <a:solidFill>
                          <a:schemeClr val="accent6"/>
                        </a:solidFill>
                        <a:latin typeface="+mn-lt"/>
                        <a:ea typeface="+mn-ea"/>
                        <a:cs typeface="+mn-cs"/>
                      </a:defRPr>
                    </a:pPr>
                    <a:fld id="{B4661A2D-58FD-48E2-B129-086EF015594F}" type="CATEGORYNAME">
                      <a:rPr lang="en-US" smtClean="0"/>
                      <a:pPr>
                        <a:defRPr>
                          <a:solidFill>
                            <a:schemeClr val="accent6"/>
                          </a:solidFill>
                        </a:defRPr>
                      </a:pPr>
                      <a:t>[CATEGORY NAME]</a:t>
                    </a:fld>
                    <a:r>
                      <a:rPr lang="en-US" baseline="0" smtClean="0"/>
                      <a:t>, </a:t>
                    </a:r>
                    <a:fld id="{9C23F84A-2381-4E7A-9D22-160D0F1A4AC8}" type="PERCENTAGE">
                      <a:rPr lang="en-US" baseline="0"/>
                      <a:pPr>
                        <a:defRPr>
                          <a:solidFill>
                            <a:schemeClr val="accent6"/>
                          </a:solidFill>
                        </a:defRPr>
                      </a:pPr>
                      <a:t>[PERCENTAGE]</a:t>
                    </a:fld>
                    <a:endParaRPr lang="en-US" baseline="0" smtClean="0"/>
                  </a:p>
                </c:rich>
              </c:tx>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6"/>
                      </a:solidFill>
                      <a:latin typeface="+mn-lt"/>
                      <a:ea typeface="+mn-ea"/>
                      <a:cs typeface="+mn-cs"/>
                    </a:defRPr>
                  </a:pPr>
                  <a:endParaRPr lang="en-US"/>
                </a:p>
              </c:txPr>
              <c:dLblPos val="outEnd"/>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3E2A-4826-B525-CCC3515D21CE}"/>
                </c:ext>
              </c:extLst>
            </c:dLbl>
            <c:spPr>
              <a:noFill/>
              <a:ln>
                <a:noFill/>
              </a:ln>
              <a:effectLst/>
            </c:spPr>
            <c:dLblPos val="outEnd"/>
            <c:showLegendKey val="0"/>
            <c:showVal val="1"/>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'Table No. 4'!$I$15:$I$16</c:f>
              <c:strCache>
                <c:ptCount val="2"/>
                <c:pt idx="0">
                  <c:v>Yes</c:v>
                </c:pt>
                <c:pt idx="1">
                  <c:v>No</c:v>
                </c:pt>
              </c:strCache>
            </c:strRef>
          </c:cat>
          <c:val>
            <c:numRef>
              <c:f>'Table No. 4'!$J$15:$J$16</c:f>
              <c:numCache>
                <c:formatCode>0%</c:formatCode>
                <c:ptCount val="2"/>
                <c:pt idx="0">
                  <c:v>0.49</c:v>
                </c:pt>
                <c:pt idx="1">
                  <c:v>0.51</c:v>
                </c:pt>
              </c:numCache>
            </c:numRef>
          </c:val>
          <c:extLst>
            <c:ext xmlns:c16="http://schemas.microsoft.com/office/drawing/2014/chart" uri="{C3380CC4-5D6E-409C-BE32-E72D297353CC}">
              <c16:uniqueId val="{00000004-3E2A-4826-B525-CCC3515D21CE}"/>
            </c:ext>
          </c:extLst>
        </c:ser>
        <c:dLbls>
          <c:dLblPos val="outEnd"/>
          <c:showLegendKey val="0"/>
          <c:showVal val="0"/>
          <c:showCatName val="1"/>
          <c:showSerName val="0"/>
          <c:showPercent val="1"/>
          <c:showBubbleSize val="0"/>
          <c:showLeaderLines val="1"/>
        </c:dLbls>
        <c:firstSliceAng val="0"/>
        <c:extLst>
          <c:ext xmlns:c15="http://schemas.microsoft.com/office/drawing/2012/chart" uri="{02D57815-91ED-43cb-92C2-25804820EDAC}">
            <c15:filteredPieSeries>
              <c15:ser>
                <c:idx val="1"/>
                <c:order val="1"/>
                <c:tx>
                  <c:strRef>
                    <c:extLst>
                      <c:ext uri="{02D57815-91ED-43cb-92C2-25804820EDAC}">
                        <c15:formulaRef>
                          <c15:sqref>'Table No. 4'!$K$13:$K$14</c15:sqref>
                        </c15:formulaRef>
                      </c:ext>
                    </c:extLst>
                    <c:strCache>
                      <c:ptCount val="2"/>
                      <c:pt idx="0">
                        <c:v>Have you ever taken Generic Medicine?</c:v>
                      </c:pt>
                      <c:pt idx="1">
                        <c:v>Frequency</c:v>
                      </c:pt>
                    </c:strCache>
                  </c:strRef>
                </c:tx>
                <c:dPt>
                  <c:idx val="0"/>
                  <c:bubble3D val="0"/>
                  <c:spPr>
                    <a:solidFill>
                      <a:schemeClr val="accent6"/>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6-3E2A-4826-B525-CCC3515D21CE}"/>
                    </c:ext>
                  </c:extLst>
                </c:dPt>
                <c:dPt>
                  <c:idx val="1"/>
                  <c:bubble3D val="0"/>
                  <c:spPr>
                    <a:solidFill>
                      <a:schemeClr val="accent5"/>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8-3E2A-4826-B525-CCC3515D21CE}"/>
                    </c:ext>
                  </c:extLst>
                </c:dPt>
                <c:dLbls>
                  <c:dLbl>
                    <c:idx val="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6"/>
                            </a:solidFill>
                            <a:latin typeface="+mn-lt"/>
                            <a:ea typeface="+mn-ea"/>
                            <a:cs typeface="+mn-cs"/>
                          </a:defRPr>
                        </a:pPr>
                        <a:endParaRPr lang="en-US"/>
                      </a:p>
                    </c:txPr>
                    <c:dLblPos val="outEnd"/>
                    <c:showLegendKey val="0"/>
                    <c:showVal val="0"/>
                    <c:showCatName val="1"/>
                    <c:showSerName val="0"/>
                    <c:showPercent val="1"/>
                    <c:showBubbleSize val="0"/>
                    <c:extLst>
                      <c:ext xmlns:c16="http://schemas.microsoft.com/office/drawing/2014/chart" uri="{C3380CC4-5D6E-409C-BE32-E72D297353CC}">
                        <c16:uniqueId val="{00000006-3E2A-4826-B525-CCC3515D21CE}"/>
                      </c:ext>
                    </c:extLst>
                  </c:dLbl>
                  <c:dLbl>
                    <c:idx val="1"/>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5"/>
                            </a:solidFill>
                            <a:latin typeface="+mn-lt"/>
                            <a:ea typeface="+mn-ea"/>
                            <a:cs typeface="+mn-cs"/>
                          </a:defRPr>
                        </a:pPr>
                        <a:endParaRPr lang="en-US"/>
                      </a:p>
                    </c:txPr>
                    <c:dLblPos val="outEnd"/>
                    <c:showLegendKey val="0"/>
                    <c:showVal val="0"/>
                    <c:showCatName val="1"/>
                    <c:showSerName val="0"/>
                    <c:showPercent val="1"/>
                    <c:showBubbleSize val="0"/>
                    <c:extLst>
                      <c:ext xmlns:c16="http://schemas.microsoft.com/office/drawing/2014/chart" uri="{C3380CC4-5D6E-409C-BE32-E72D297353CC}">
                        <c16:uniqueId val="{00000008-3E2A-4826-B525-CCC3515D21CE}"/>
                      </c:ext>
                    </c:extLst>
                  </c:dLbl>
                  <c:spPr>
                    <a:noFill/>
                    <a:ln>
                      <a:noFill/>
                    </a:ln>
                    <a:effectLst/>
                  </c:sp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uri="{CE6537A1-D6FC-4f65-9D91-7224C49458BB}"/>
                  </c:extLst>
                </c:dLbls>
                <c:cat>
                  <c:strRef>
                    <c:extLst>
                      <c:ext uri="{02D57815-91ED-43cb-92C2-25804820EDAC}">
                        <c15:formulaRef>
                          <c15:sqref>'Table No. 4'!$I$15:$I$16</c15:sqref>
                        </c15:formulaRef>
                      </c:ext>
                    </c:extLst>
                    <c:strCache>
                      <c:ptCount val="2"/>
                      <c:pt idx="0">
                        <c:v>Yes</c:v>
                      </c:pt>
                      <c:pt idx="1">
                        <c:v>No</c:v>
                      </c:pt>
                    </c:strCache>
                  </c:strRef>
                </c:cat>
                <c:val>
                  <c:numRef>
                    <c:extLst>
                      <c:ext uri="{02D57815-91ED-43cb-92C2-25804820EDAC}">
                        <c15:formulaRef>
                          <c15:sqref>'Table No. 4'!$K$15:$K$16</c15:sqref>
                        </c15:formulaRef>
                      </c:ext>
                    </c:extLst>
                    <c:numCache>
                      <c:formatCode>General</c:formatCode>
                      <c:ptCount val="2"/>
                    </c:numCache>
                  </c:numRef>
                </c:val>
                <c:extLst>
                  <c:ext xmlns:c16="http://schemas.microsoft.com/office/drawing/2014/chart" uri="{C3380CC4-5D6E-409C-BE32-E72D297353CC}">
                    <c16:uniqueId val="{00000009-3E2A-4826-B525-CCC3515D21CE}"/>
                  </c:ext>
                </c:extLst>
              </c15:ser>
            </c15:filteredPieSeries>
          </c:ext>
        </c:extLst>
      </c:pie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withinLinearReversed" id="22">
  <a:schemeClr val="accent2"/>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withinLinearReversed" id="22">
  <a:schemeClr val="accent2"/>
</cs:colorStyle>
</file>

<file path=ppt/charts/colors8.xml><?xml version="1.0" encoding="utf-8"?>
<cs:colorStyle xmlns:cs="http://schemas.microsoft.com/office/drawing/2012/chartStyle" xmlns:a="http://schemas.openxmlformats.org/drawingml/2006/main" meth="withinLinear" id="18">
  <a:schemeClr val="accent5"/>
</cs:colorStyle>
</file>

<file path=ppt/charts/colors9.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85">
  <cs:axisTitle>
    <cs:lnRef idx="0"/>
    <cs:fillRef idx="0"/>
    <cs:effectRef idx="0"/>
    <cs:fontRef idx="minor">
      <a:schemeClr val="tx2"/>
    </cs:fontRef>
    <cs:defRPr sz="1197"/>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65000"/>
            <a:lumOff val="35000"/>
          </a:schemeClr>
        </a:solidFill>
        <a:round/>
      </a:ln>
    </cs:spPr>
    <cs:defRPr sz="1197" kern="1200"/>
  </cs:chartArea>
  <cs:dataLabel>
    <cs:lnRef idx="0"/>
    <cs:fillRef idx="0"/>
    <cs:effectRef idx="0"/>
    <cs:fontRef idx="minor">
      <a:schemeClr val="lt1"/>
    </cs:fontRef>
    <cs:defRPr sz="1131" kern="1200"/>
    <cs:bodyPr lIns="38100" tIns="19050" rIns="38100" bIns="19050">
      <a:spAutoFit/>
    </cs:bodyPr>
  </cs:dataLabel>
  <cs:dataLabelCallout>
    <cs:lnRef idx="0"/>
    <cs:fillRef idx="0"/>
    <cs:effectRef idx="0"/>
    <cs:fontRef idx="minor">
      <a:schemeClr val="tx2"/>
    </cs:fontRef>
    <cs:spPr>
      <a:solidFill>
        <a:schemeClr val="lt1"/>
      </a:solidFill>
      <a:ln>
        <a:solidFill>
          <a:schemeClr val="dk1">
            <a:lumMod val="25000"/>
            <a:lumOff val="75000"/>
          </a:schemeClr>
        </a:solidFill>
      </a:ln>
    </cs:spPr>
    <cs:defRPr sz="1197"/>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2"/>
    </cs:fontRef>
    <cs:spPr>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ln w="9525">
        <a:solidFill>
          <a:schemeClr val="lt1"/>
        </a:solidFill>
      </a:ln>
    </cs:spPr>
  </cs:dataPoint>
  <cs:dataPoint3D>
    <cs:lnRef idx="0"/>
    <cs:fillRef idx="0">
      <cs:styleClr val="auto"/>
    </cs:fillRef>
    <cs:effectRef idx="0"/>
    <cs:fontRef idx="minor">
      <a:schemeClr val="tx2"/>
    </cs:fontRef>
    <cs:spPr>
      <a:solidFill>
        <a:schemeClr val="phClr"/>
      </a:solidFill>
    </cs:spPr>
  </cs:dataPoint3D>
  <cs:dataPointLine>
    <cs:lnRef idx="0">
      <cs:styleClr val="auto"/>
    </cs:lnRef>
    <cs:fillRef idx="0"/>
    <cs:effectRef idx="0"/>
    <cs:fontRef idx="minor">
      <a:schemeClr val="tx2"/>
    </cs:fontRef>
    <cs:spPr>
      <a:ln w="28575" cap="rnd">
        <a:solidFill>
          <a:schemeClr val="phClr"/>
        </a:solidFill>
        <a:round/>
      </a:ln>
    </cs:spPr>
  </cs:dataPointLine>
  <cs:dataPointMarker>
    <cs:lnRef idx="0"/>
    <cs:fillRef idx="0">
      <cs:styleClr val="auto"/>
    </cs:fillRef>
    <cs:effectRef idx="0"/>
    <cs:fontRef idx="minor">
      <a:schemeClr val="tx2"/>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2"/>
    </cs:fontRef>
    <cs:spPr>
      <a:ln w="28575" cap="rnd">
        <a:solidFill>
          <a:schemeClr val="phClr"/>
        </a:solidFill>
        <a:round/>
      </a:ln>
    </cs:spPr>
  </cs:dataPointWireframe>
  <cs:dataTable>
    <cs:lnRef idx="0"/>
    <cs:fillRef idx="0"/>
    <cs:effectRef idx="0"/>
    <cs:fontRef idx="minor">
      <a:schemeClr val="tx2"/>
    </cs:fontRef>
    <cs:defRPr sz="1197"/>
  </cs:dataTable>
  <cs:downBar>
    <cs:lnRef idx="0"/>
    <cs:fillRef idx="0"/>
    <cs:effectRef idx="0"/>
    <cs:fontRef idx="minor">
      <a:schemeClr val="dk1"/>
    </cs:fontRef>
    <cs:spPr>
      <a:solidFill>
        <a:schemeClr val="dk1"/>
      </a:solidFill>
    </cs:spPr>
  </cs:downBar>
  <cs:dropLine>
    <cs:lnRef idx="0"/>
    <cs:fillRef idx="0"/>
    <cs:effectRef idx="0"/>
    <cs:fontRef idx="minor">
      <a:schemeClr val="tx2"/>
    </cs:fontRef>
  </cs:dropLine>
  <cs:errorBar>
    <cs:lnRef idx="0"/>
    <cs:fillRef idx="0"/>
    <cs:effectRef idx="0"/>
    <cs:fontRef idx="minor">
      <a:schemeClr val="tx2"/>
    </cs:fontRef>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lumOff val="10000"/>
          </a:schemeClr>
        </a:solidFill>
      </a:ln>
    </cs:spPr>
  </cs:gridlineMinor>
  <cs:hiLoLine>
    <cs:lnRef idx="0"/>
    <cs:fillRef idx="0"/>
    <cs:effectRef idx="0"/>
    <cs:fontRef idx="minor">
      <a:schemeClr val="tx2"/>
    </cs:fontRef>
  </cs:hiLoLine>
  <cs:leaderLine>
    <cs:lnRef idx="0"/>
    <cs:fillRef idx="0"/>
    <cs:effectRef idx="0"/>
    <cs:fontRef idx="minor">
      <a:schemeClr val="tx2"/>
    </cs:fontRef>
  </cs:leaderLine>
  <cs:legend>
    <cs:lnRef idx="0"/>
    <cs:fillRef idx="0"/>
    <cs:effectRef idx="0"/>
    <cs:fontRef idx="minor">
      <a:schemeClr val="tx2"/>
    </cs:fontRef>
    <cs:defRPr sz="1197" kern="1200"/>
    <cs:bodyPr/>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cs:seriesAxis>
  <cs:seriesLine>
    <cs:lnRef idx="0"/>
    <cs:fillRef idx="0"/>
    <cs:effectRef idx="0"/>
    <cs:fontRef idx="minor">
      <a:schemeClr val="tx2"/>
    </cs:fontRef>
    <cs:spPr>
      <a:ln w="9525" cap="flat">
        <a:solidFill>
          <a:srgbClr val="D9D9D9"/>
        </a:solidFill>
        <a:round/>
      </a:ln>
    </cs:spPr>
  </cs:seriesLine>
  <cs:title>
    <cs:lnRef idx="0"/>
    <cs:fillRef idx="0"/>
    <cs:effectRef idx="0"/>
    <cs:fontRef idx="minor">
      <a:schemeClr val="tx2"/>
    </cs:fontRef>
    <cs:defRPr sz="2128" b="1" kern="1200"/>
    <cs:bodyPr/>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cs:trendlineLabel>
  <cs:upBar>
    <cs:lnRef idx="0"/>
    <cs:fillRef idx="0"/>
    <cs:effectRef idx="0"/>
    <cs:fontRef idx="minor">
      <a:schemeClr val="tx2"/>
    </cs:fontRef>
    <cs:spPr>
      <a:solidFill>
        <a:schemeClr val="lt1"/>
      </a:solidFill>
    </cs:spPr>
  </cs:upBar>
  <cs:valueAxis>
    <cs:lnRef idx="0"/>
    <cs:fillRef idx="0"/>
    <cs:effectRef idx="0"/>
    <cs:fontRef idx="minor">
      <a:schemeClr val="tx2"/>
    </cs:fontRef>
    <cs:defRPr sz="1197"/>
  </cs:valueAxis>
  <cs:wall>
    <cs:lnRef idx="0"/>
    <cs:fillRef idx="0"/>
    <cs:effectRef idx="0"/>
    <cs:fontRef idx="minor">
      <a:schemeClr val="tx2"/>
    </cs:fontRef>
  </cs:wall>
</cs:chartStyle>
</file>

<file path=ppt/charts/style2.xml><?xml version="1.0" encoding="utf-8"?>
<cs:chartStyle xmlns:cs="http://schemas.microsoft.com/office/drawing/2012/chartStyle" xmlns:a="http://schemas.openxmlformats.org/drawingml/2006/main" id="341">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ize="5"/>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lt1"/>
    </cs:fontRef>
  </cs:wall>
</cs:chartStyle>
</file>

<file path=ppt/charts/style3.xml><?xml version="1.0" encoding="utf-8"?>
<cs:chartStyle xmlns:cs="http://schemas.microsoft.com/office/drawing/2012/chartStyle" xmlns:a="http://schemas.openxmlformats.org/drawingml/2006/main" id="341">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ize="5"/>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lt1"/>
    </cs:fontRef>
  </cs:wall>
</cs:chartStyle>
</file>

<file path=ppt/charts/style4.xml><?xml version="1.0" encoding="utf-8"?>
<cs:chartStyle xmlns:cs="http://schemas.microsoft.com/office/drawing/2012/chartStyle" xmlns:a="http://schemas.openxmlformats.org/drawingml/2006/main" id="255">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5.xml><?xml version="1.0" encoding="utf-8"?>
<cs:chartStyle xmlns:cs="http://schemas.microsoft.com/office/drawing/2012/chartStyle" xmlns:a="http://schemas.openxmlformats.org/drawingml/2006/main" id="341">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ize="5"/>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6.xml><?xml version="1.0" encoding="utf-8"?>
<cs:chartStyle xmlns:cs="http://schemas.microsoft.com/office/drawing/2012/chartStyle" xmlns:a="http://schemas.openxmlformats.org/drawingml/2006/main" id="341">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ize="5"/>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7.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cs:styleClr val="auto"/>
    </cs:fontRef>
    <cs:defRPr sz="133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33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cs:styleClr val="auto"/>
    </cs:fontRef>
    <cs:defRPr sz="133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33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cs:styleClr val="auto"/>
    </cs:fontRef>
    <cs:defRPr sz="133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33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8D1A1BF-6FCB-446F-9AA4-0F968B2C561A}"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8B4508D8-C381-409F-A9B6-3CA7FDAACE76}">
      <dgm:prSet custT="1"/>
      <dgm:spPr/>
      <dgm:t>
        <a:bodyPr/>
        <a:lstStyle/>
        <a:p>
          <a:pPr rtl="0"/>
          <a:r>
            <a:rPr lang="en-US" sz="1800" dirty="0" smtClean="0">
              <a:latin typeface="Times New Roman" panose="02020603050405020304" pitchFamily="18" charset="0"/>
              <a:cs typeface="Times New Roman" panose="02020603050405020304" pitchFamily="18" charset="0"/>
            </a:rPr>
            <a:t>The high cost of medicines in India has made the treatment of many diseases unaffordable to the poor and even has become a strain on the budgets of middle-class citizens.(1)</a:t>
          </a:r>
          <a:endParaRPr lang="en-IN" sz="1800" dirty="0">
            <a:latin typeface="Times New Roman" panose="02020603050405020304" pitchFamily="18" charset="0"/>
            <a:cs typeface="Times New Roman" panose="02020603050405020304" pitchFamily="18" charset="0"/>
          </a:endParaRPr>
        </a:p>
      </dgm:t>
    </dgm:pt>
    <dgm:pt modelId="{C44F8240-7C6F-48B8-9001-6D9138C75EDF}" type="parTrans" cxnId="{C802F031-BB90-4D54-BD6F-CA186BEEAA67}">
      <dgm:prSet/>
      <dgm:spPr/>
      <dgm:t>
        <a:bodyPr/>
        <a:lstStyle/>
        <a:p>
          <a:endParaRPr lang="en-US"/>
        </a:p>
      </dgm:t>
    </dgm:pt>
    <dgm:pt modelId="{98149F31-05E1-403D-9494-46F17D05A641}" type="sibTrans" cxnId="{C802F031-BB90-4D54-BD6F-CA186BEEAA67}">
      <dgm:prSet/>
      <dgm:spPr/>
      <dgm:t>
        <a:bodyPr/>
        <a:lstStyle/>
        <a:p>
          <a:endParaRPr lang="en-US"/>
        </a:p>
      </dgm:t>
    </dgm:pt>
    <dgm:pt modelId="{46BC08BA-9F8E-46FD-BF41-E9D446231A48}">
      <dgm:prSet custT="1"/>
      <dgm:spPr/>
      <dgm:t>
        <a:bodyPr/>
        <a:lstStyle/>
        <a:p>
          <a:pPr rtl="0"/>
          <a:r>
            <a:rPr lang="en-US" sz="1800" dirty="0" smtClean="0">
              <a:latin typeface="Times New Roman" panose="02020603050405020304" pitchFamily="18" charset="0"/>
              <a:cs typeface="Times New Roman" panose="02020603050405020304" pitchFamily="18" charset="0"/>
            </a:rPr>
            <a:t>Generic products are usually 20-80% cheaper than branded drugs.(6)</a:t>
          </a:r>
          <a:endParaRPr lang="en-IN" sz="1800" dirty="0">
            <a:latin typeface="Times New Roman" panose="02020603050405020304" pitchFamily="18" charset="0"/>
            <a:cs typeface="Times New Roman" panose="02020603050405020304" pitchFamily="18" charset="0"/>
          </a:endParaRPr>
        </a:p>
      </dgm:t>
    </dgm:pt>
    <dgm:pt modelId="{856BFBA9-EE54-4815-8033-97A4D6BAF5DB}" type="parTrans" cxnId="{C266536A-CE4E-4D03-9BCC-7C9C8D4D245C}">
      <dgm:prSet/>
      <dgm:spPr/>
      <dgm:t>
        <a:bodyPr/>
        <a:lstStyle/>
        <a:p>
          <a:endParaRPr lang="en-US"/>
        </a:p>
      </dgm:t>
    </dgm:pt>
    <dgm:pt modelId="{8A66EDD2-ED90-4764-9E7B-A42CD75FB0FB}" type="sibTrans" cxnId="{C266536A-CE4E-4D03-9BCC-7C9C8D4D245C}">
      <dgm:prSet/>
      <dgm:spPr/>
      <dgm:t>
        <a:bodyPr/>
        <a:lstStyle/>
        <a:p>
          <a:endParaRPr lang="en-US"/>
        </a:p>
      </dgm:t>
    </dgm:pt>
    <dgm:pt modelId="{7FA3E0D4-EFC6-4510-A6E8-647A894923D1}">
      <dgm:prSet custT="1"/>
      <dgm:spPr/>
      <dgm:t>
        <a:bodyPr/>
        <a:lstStyle/>
        <a:p>
          <a:pPr rtl="0"/>
          <a:r>
            <a:rPr lang="en-US" sz="1800" dirty="0" smtClean="0">
              <a:latin typeface="Times New Roman" panose="02020603050405020304" pitchFamily="18" charset="0"/>
              <a:cs typeface="Times New Roman" panose="02020603050405020304" pitchFamily="18" charset="0"/>
            </a:rPr>
            <a:t>The thought of providing the best quality of medicines at cheaper costs made the governments to think of generic drug substitutions in order to minimize the economic burden.(2)</a:t>
          </a:r>
          <a:endParaRPr lang="en-IN" sz="1800" dirty="0">
            <a:latin typeface="Times New Roman" panose="02020603050405020304" pitchFamily="18" charset="0"/>
            <a:cs typeface="Times New Roman" panose="02020603050405020304" pitchFamily="18" charset="0"/>
          </a:endParaRPr>
        </a:p>
      </dgm:t>
    </dgm:pt>
    <dgm:pt modelId="{A6103D5D-828C-4152-839E-30CE9DFC5F50}" type="parTrans" cxnId="{ADB86EB5-591D-4A15-84D8-328096ED206E}">
      <dgm:prSet/>
      <dgm:spPr/>
      <dgm:t>
        <a:bodyPr/>
        <a:lstStyle/>
        <a:p>
          <a:endParaRPr lang="en-US"/>
        </a:p>
      </dgm:t>
    </dgm:pt>
    <dgm:pt modelId="{FC3414AD-A7DF-4719-9E8D-0F472B42A1D3}" type="sibTrans" cxnId="{ADB86EB5-591D-4A15-84D8-328096ED206E}">
      <dgm:prSet/>
      <dgm:spPr/>
      <dgm:t>
        <a:bodyPr/>
        <a:lstStyle/>
        <a:p>
          <a:endParaRPr lang="en-US"/>
        </a:p>
      </dgm:t>
    </dgm:pt>
    <dgm:pt modelId="{EE9C9212-610A-4B27-867A-C2EC8D76BBED}">
      <dgm:prSet custT="1"/>
      <dgm:spPr>
        <a:solidFill>
          <a:schemeClr val="accent1">
            <a:lumMod val="50000"/>
          </a:schemeClr>
        </a:solidFill>
      </dgm:spPr>
      <dgm:t>
        <a:bodyPr/>
        <a:lstStyle/>
        <a:p>
          <a:pPr rtl="0"/>
          <a:r>
            <a:rPr lang="en-US" sz="1800" b="1" dirty="0" smtClean="0">
              <a:latin typeface="Times New Roman" panose="02020603050405020304" pitchFamily="18" charset="0"/>
              <a:cs typeface="Times New Roman" panose="02020603050405020304" pitchFamily="18" charset="0"/>
            </a:rPr>
            <a:t>Recently, many studies were conducted to create awareness and to provide knowledge on the benefits of generic medicine use. Most of the health care providers are also reinforcing the generic medicine utilization</a:t>
          </a:r>
          <a:r>
            <a:rPr lang="en-US" sz="1800" dirty="0" smtClean="0"/>
            <a:t>.</a:t>
          </a:r>
          <a:endParaRPr lang="en-IN" sz="1800" dirty="0"/>
        </a:p>
      </dgm:t>
    </dgm:pt>
    <dgm:pt modelId="{F00039BA-2E9F-47DD-A5D5-BE92BD8BA57C}" type="parTrans" cxnId="{75EBFAB0-0E88-45A9-8FEC-B8C1F8DEBFD4}">
      <dgm:prSet/>
      <dgm:spPr/>
      <dgm:t>
        <a:bodyPr/>
        <a:lstStyle/>
        <a:p>
          <a:endParaRPr lang="en-US"/>
        </a:p>
      </dgm:t>
    </dgm:pt>
    <dgm:pt modelId="{C2DB778A-2A61-4F52-B7D6-E5A0477B4BC8}" type="sibTrans" cxnId="{75EBFAB0-0E88-45A9-8FEC-B8C1F8DEBFD4}">
      <dgm:prSet/>
      <dgm:spPr/>
      <dgm:t>
        <a:bodyPr/>
        <a:lstStyle/>
        <a:p>
          <a:endParaRPr lang="en-US"/>
        </a:p>
      </dgm:t>
    </dgm:pt>
    <dgm:pt modelId="{A2D32FB3-3C35-4B1F-B91C-9820E06374C5}">
      <dgm:prSet custT="1"/>
      <dgm:spPr/>
      <dgm:t>
        <a:bodyPr/>
        <a:lstStyle/>
        <a:p>
          <a:pPr rtl="0"/>
          <a:r>
            <a:rPr lang="en-US" sz="1800" dirty="0" smtClean="0">
              <a:latin typeface="Times New Roman" panose="02020603050405020304" pitchFamily="18" charset="0"/>
              <a:cs typeface="Times New Roman" panose="02020603050405020304" pitchFamily="18" charset="0"/>
            </a:rPr>
            <a:t>Generic drugs are less expensive comparable, hence rescue costs on medicines.(4)</a:t>
          </a:r>
          <a:endParaRPr lang="en-IN" sz="1800" dirty="0"/>
        </a:p>
      </dgm:t>
    </dgm:pt>
    <dgm:pt modelId="{549308EA-731D-4B64-8CA0-3C05A8052F4B}" type="sibTrans" cxnId="{1AF85021-5D12-4CE2-B66A-BD2DCDF8F8E9}">
      <dgm:prSet/>
      <dgm:spPr/>
      <dgm:t>
        <a:bodyPr/>
        <a:lstStyle/>
        <a:p>
          <a:endParaRPr lang="en-US"/>
        </a:p>
      </dgm:t>
    </dgm:pt>
    <dgm:pt modelId="{E22463BF-5E52-4F4B-A0F3-5CB3FCF75134}" type="parTrans" cxnId="{1AF85021-5D12-4CE2-B66A-BD2DCDF8F8E9}">
      <dgm:prSet/>
      <dgm:spPr/>
      <dgm:t>
        <a:bodyPr/>
        <a:lstStyle/>
        <a:p>
          <a:endParaRPr lang="en-US"/>
        </a:p>
      </dgm:t>
    </dgm:pt>
    <dgm:pt modelId="{E74A2228-7649-43FB-8E3B-94CC90CDF87E}" type="pres">
      <dgm:prSet presAssocID="{88D1A1BF-6FCB-446F-9AA4-0F968B2C561A}" presName="linear" presStyleCnt="0">
        <dgm:presLayoutVars>
          <dgm:animLvl val="lvl"/>
          <dgm:resizeHandles val="exact"/>
        </dgm:presLayoutVars>
      </dgm:prSet>
      <dgm:spPr/>
      <dgm:t>
        <a:bodyPr/>
        <a:lstStyle/>
        <a:p>
          <a:endParaRPr lang="en-US"/>
        </a:p>
      </dgm:t>
    </dgm:pt>
    <dgm:pt modelId="{D6B3FB74-4C03-42CE-82D4-7F9466F2A1DE}" type="pres">
      <dgm:prSet presAssocID="{8B4508D8-C381-409F-A9B6-3CA7FDAACE76}" presName="parentText" presStyleLbl="node1" presStyleIdx="0" presStyleCnt="5">
        <dgm:presLayoutVars>
          <dgm:chMax val="0"/>
          <dgm:bulletEnabled val="1"/>
        </dgm:presLayoutVars>
      </dgm:prSet>
      <dgm:spPr/>
      <dgm:t>
        <a:bodyPr/>
        <a:lstStyle/>
        <a:p>
          <a:endParaRPr lang="en-US"/>
        </a:p>
      </dgm:t>
    </dgm:pt>
    <dgm:pt modelId="{ECF35511-8D4C-46ED-8EBC-03C118901D3E}" type="pres">
      <dgm:prSet presAssocID="{98149F31-05E1-403D-9494-46F17D05A641}" presName="spacer" presStyleCnt="0"/>
      <dgm:spPr/>
    </dgm:pt>
    <dgm:pt modelId="{B0D23B18-5085-4E98-A3C4-79413405C90C}" type="pres">
      <dgm:prSet presAssocID="{A2D32FB3-3C35-4B1F-B91C-9820E06374C5}" presName="parentText" presStyleLbl="node1" presStyleIdx="1" presStyleCnt="5" custLinFactY="100000" custLinFactNeighborX="-267" custLinFactNeighborY="163385">
        <dgm:presLayoutVars>
          <dgm:chMax val="0"/>
          <dgm:bulletEnabled val="1"/>
        </dgm:presLayoutVars>
      </dgm:prSet>
      <dgm:spPr/>
      <dgm:t>
        <a:bodyPr/>
        <a:lstStyle/>
        <a:p>
          <a:endParaRPr lang="en-US"/>
        </a:p>
      </dgm:t>
    </dgm:pt>
    <dgm:pt modelId="{F53655F8-1AF1-4EEC-BC4F-1C38DB688A04}" type="pres">
      <dgm:prSet presAssocID="{549308EA-731D-4B64-8CA0-3C05A8052F4B}" presName="spacer" presStyleCnt="0"/>
      <dgm:spPr/>
    </dgm:pt>
    <dgm:pt modelId="{CB82BA90-D202-4DC1-9878-FE7622F12A16}" type="pres">
      <dgm:prSet presAssocID="{46BC08BA-9F8E-46FD-BF41-E9D446231A48}" presName="parentText" presStyleLbl="node1" presStyleIdx="2" presStyleCnt="5" custLinFactY="100000" custLinFactNeighborX="668" custLinFactNeighborY="130854">
        <dgm:presLayoutVars>
          <dgm:chMax val="0"/>
          <dgm:bulletEnabled val="1"/>
        </dgm:presLayoutVars>
      </dgm:prSet>
      <dgm:spPr/>
      <dgm:t>
        <a:bodyPr/>
        <a:lstStyle/>
        <a:p>
          <a:endParaRPr lang="en-US"/>
        </a:p>
      </dgm:t>
    </dgm:pt>
    <dgm:pt modelId="{AD1A800D-FE65-439D-96E5-071BA5AC9291}" type="pres">
      <dgm:prSet presAssocID="{8A66EDD2-ED90-4764-9E7B-A42CD75FB0FB}" presName="spacer" presStyleCnt="0"/>
      <dgm:spPr/>
    </dgm:pt>
    <dgm:pt modelId="{C5599FB8-C1E9-4D7D-BFC8-BC64A22A306E}" type="pres">
      <dgm:prSet presAssocID="{7FA3E0D4-EFC6-4510-A6E8-647A894923D1}" presName="parentText" presStyleLbl="node1" presStyleIdx="3" presStyleCnt="5" custLinFactY="-196160" custLinFactNeighborY="-200000">
        <dgm:presLayoutVars>
          <dgm:chMax val="0"/>
          <dgm:bulletEnabled val="1"/>
        </dgm:presLayoutVars>
      </dgm:prSet>
      <dgm:spPr/>
      <dgm:t>
        <a:bodyPr/>
        <a:lstStyle/>
        <a:p>
          <a:endParaRPr lang="en-US"/>
        </a:p>
      </dgm:t>
    </dgm:pt>
    <dgm:pt modelId="{83B4E1D2-FE09-4BCF-8352-96E7FF749CD6}" type="pres">
      <dgm:prSet presAssocID="{FC3414AD-A7DF-4719-9E8D-0F472B42A1D3}" presName="spacer" presStyleCnt="0"/>
      <dgm:spPr/>
    </dgm:pt>
    <dgm:pt modelId="{83F50B14-2B01-4254-8300-4412F5548A84}" type="pres">
      <dgm:prSet presAssocID="{EE9C9212-610A-4B27-867A-C2EC8D76BBED}" presName="parentText" presStyleLbl="node1" presStyleIdx="4" presStyleCnt="5">
        <dgm:presLayoutVars>
          <dgm:chMax val="0"/>
          <dgm:bulletEnabled val="1"/>
        </dgm:presLayoutVars>
      </dgm:prSet>
      <dgm:spPr/>
      <dgm:t>
        <a:bodyPr/>
        <a:lstStyle/>
        <a:p>
          <a:endParaRPr lang="en-US"/>
        </a:p>
      </dgm:t>
    </dgm:pt>
  </dgm:ptLst>
  <dgm:cxnLst>
    <dgm:cxn modelId="{C266536A-CE4E-4D03-9BCC-7C9C8D4D245C}" srcId="{88D1A1BF-6FCB-446F-9AA4-0F968B2C561A}" destId="{46BC08BA-9F8E-46FD-BF41-E9D446231A48}" srcOrd="2" destOrd="0" parTransId="{856BFBA9-EE54-4815-8033-97A4D6BAF5DB}" sibTransId="{8A66EDD2-ED90-4764-9E7B-A42CD75FB0FB}"/>
    <dgm:cxn modelId="{ADB86EB5-591D-4A15-84D8-328096ED206E}" srcId="{88D1A1BF-6FCB-446F-9AA4-0F968B2C561A}" destId="{7FA3E0D4-EFC6-4510-A6E8-647A894923D1}" srcOrd="3" destOrd="0" parTransId="{A6103D5D-828C-4152-839E-30CE9DFC5F50}" sibTransId="{FC3414AD-A7DF-4719-9E8D-0F472B42A1D3}"/>
    <dgm:cxn modelId="{BB9BC345-A784-4489-9742-A6F71683AB24}" type="presOf" srcId="{EE9C9212-610A-4B27-867A-C2EC8D76BBED}" destId="{83F50B14-2B01-4254-8300-4412F5548A84}" srcOrd="0" destOrd="0" presId="urn:microsoft.com/office/officeart/2005/8/layout/vList2"/>
    <dgm:cxn modelId="{A3940A8C-A938-413A-80E9-627011164A12}" type="presOf" srcId="{88D1A1BF-6FCB-446F-9AA4-0F968B2C561A}" destId="{E74A2228-7649-43FB-8E3B-94CC90CDF87E}" srcOrd="0" destOrd="0" presId="urn:microsoft.com/office/officeart/2005/8/layout/vList2"/>
    <dgm:cxn modelId="{1AF85021-5D12-4CE2-B66A-BD2DCDF8F8E9}" srcId="{88D1A1BF-6FCB-446F-9AA4-0F968B2C561A}" destId="{A2D32FB3-3C35-4B1F-B91C-9820E06374C5}" srcOrd="1" destOrd="0" parTransId="{E22463BF-5E52-4F4B-A0F3-5CB3FCF75134}" sibTransId="{549308EA-731D-4B64-8CA0-3C05A8052F4B}"/>
    <dgm:cxn modelId="{17CAC581-1EEA-4BE7-AB2D-2F19064F9EA8}" type="presOf" srcId="{8B4508D8-C381-409F-A9B6-3CA7FDAACE76}" destId="{D6B3FB74-4C03-42CE-82D4-7F9466F2A1DE}" srcOrd="0" destOrd="0" presId="urn:microsoft.com/office/officeart/2005/8/layout/vList2"/>
    <dgm:cxn modelId="{970D925F-85A7-409D-9B1F-A18A2BACF395}" type="presOf" srcId="{A2D32FB3-3C35-4B1F-B91C-9820E06374C5}" destId="{B0D23B18-5085-4E98-A3C4-79413405C90C}" srcOrd="0" destOrd="0" presId="urn:microsoft.com/office/officeart/2005/8/layout/vList2"/>
    <dgm:cxn modelId="{75EBFAB0-0E88-45A9-8FEC-B8C1F8DEBFD4}" srcId="{88D1A1BF-6FCB-446F-9AA4-0F968B2C561A}" destId="{EE9C9212-610A-4B27-867A-C2EC8D76BBED}" srcOrd="4" destOrd="0" parTransId="{F00039BA-2E9F-47DD-A5D5-BE92BD8BA57C}" sibTransId="{C2DB778A-2A61-4F52-B7D6-E5A0477B4BC8}"/>
    <dgm:cxn modelId="{863CB10B-3EF0-4E3E-AE83-749FD952CFFC}" type="presOf" srcId="{7FA3E0D4-EFC6-4510-A6E8-647A894923D1}" destId="{C5599FB8-C1E9-4D7D-BFC8-BC64A22A306E}" srcOrd="0" destOrd="0" presId="urn:microsoft.com/office/officeart/2005/8/layout/vList2"/>
    <dgm:cxn modelId="{FDF8AF7E-003A-4936-AB08-3D1AEAF3E582}" type="presOf" srcId="{46BC08BA-9F8E-46FD-BF41-E9D446231A48}" destId="{CB82BA90-D202-4DC1-9878-FE7622F12A16}" srcOrd="0" destOrd="0" presId="urn:microsoft.com/office/officeart/2005/8/layout/vList2"/>
    <dgm:cxn modelId="{C802F031-BB90-4D54-BD6F-CA186BEEAA67}" srcId="{88D1A1BF-6FCB-446F-9AA4-0F968B2C561A}" destId="{8B4508D8-C381-409F-A9B6-3CA7FDAACE76}" srcOrd="0" destOrd="0" parTransId="{C44F8240-7C6F-48B8-9001-6D9138C75EDF}" sibTransId="{98149F31-05E1-403D-9494-46F17D05A641}"/>
    <dgm:cxn modelId="{F3A3BC10-643A-4F5D-ACF8-D38A3B4B2DF9}" type="presParOf" srcId="{E74A2228-7649-43FB-8E3B-94CC90CDF87E}" destId="{D6B3FB74-4C03-42CE-82D4-7F9466F2A1DE}" srcOrd="0" destOrd="0" presId="urn:microsoft.com/office/officeart/2005/8/layout/vList2"/>
    <dgm:cxn modelId="{23C64DB9-A983-4FC2-9674-AEF42AFE33D7}" type="presParOf" srcId="{E74A2228-7649-43FB-8E3B-94CC90CDF87E}" destId="{ECF35511-8D4C-46ED-8EBC-03C118901D3E}" srcOrd="1" destOrd="0" presId="urn:microsoft.com/office/officeart/2005/8/layout/vList2"/>
    <dgm:cxn modelId="{5882B554-037C-46C1-BBCC-B33A40706E6D}" type="presParOf" srcId="{E74A2228-7649-43FB-8E3B-94CC90CDF87E}" destId="{B0D23B18-5085-4E98-A3C4-79413405C90C}" srcOrd="2" destOrd="0" presId="urn:microsoft.com/office/officeart/2005/8/layout/vList2"/>
    <dgm:cxn modelId="{79A3C0D2-88EB-4C53-9AD1-364C1FA75C4B}" type="presParOf" srcId="{E74A2228-7649-43FB-8E3B-94CC90CDF87E}" destId="{F53655F8-1AF1-4EEC-BC4F-1C38DB688A04}" srcOrd="3" destOrd="0" presId="urn:microsoft.com/office/officeart/2005/8/layout/vList2"/>
    <dgm:cxn modelId="{6B2A36D2-7B7C-40E7-A165-5AEB14195B4E}" type="presParOf" srcId="{E74A2228-7649-43FB-8E3B-94CC90CDF87E}" destId="{CB82BA90-D202-4DC1-9878-FE7622F12A16}" srcOrd="4" destOrd="0" presId="urn:microsoft.com/office/officeart/2005/8/layout/vList2"/>
    <dgm:cxn modelId="{7942275D-8AF0-4494-8E12-62F51DC58611}" type="presParOf" srcId="{E74A2228-7649-43FB-8E3B-94CC90CDF87E}" destId="{AD1A800D-FE65-439D-96E5-071BA5AC9291}" srcOrd="5" destOrd="0" presId="urn:microsoft.com/office/officeart/2005/8/layout/vList2"/>
    <dgm:cxn modelId="{BE1405BF-73B4-4828-AADC-92943D52D3CD}" type="presParOf" srcId="{E74A2228-7649-43FB-8E3B-94CC90CDF87E}" destId="{C5599FB8-C1E9-4D7D-BFC8-BC64A22A306E}" srcOrd="6" destOrd="0" presId="urn:microsoft.com/office/officeart/2005/8/layout/vList2"/>
    <dgm:cxn modelId="{EDC46C8E-A9DF-455A-8DAB-3A6A17D19D7A}" type="presParOf" srcId="{E74A2228-7649-43FB-8E3B-94CC90CDF87E}" destId="{83B4E1D2-FE09-4BCF-8352-96E7FF749CD6}" srcOrd="7" destOrd="0" presId="urn:microsoft.com/office/officeart/2005/8/layout/vList2"/>
    <dgm:cxn modelId="{6EEF540C-61EF-4C3A-B137-E4E1E7A2D26F}" type="presParOf" srcId="{E74A2228-7649-43FB-8E3B-94CC90CDF87E}" destId="{83F50B14-2B01-4254-8300-4412F5548A84}"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8BF5C30-1BF9-4233-99B7-BE688098C405}" type="doc">
      <dgm:prSet loTypeId="urn:microsoft.com/office/officeart/2005/8/layout/hProcess11" loCatId="process" qsTypeId="urn:microsoft.com/office/officeart/2005/8/quickstyle/simple1" qsCatId="simple" csTypeId="urn:microsoft.com/office/officeart/2005/8/colors/colorful4" csCatId="colorful" phldr="1"/>
      <dgm:spPr/>
      <dgm:t>
        <a:bodyPr/>
        <a:lstStyle/>
        <a:p>
          <a:endParaRPr lang="en-US"/>
        </a:p>
      </dgm:t>
    </dgm:pt>
    <dgm:pt modelId="{8B34C825-8319-4851-9181-55B8E31ED772}">
      <dgm:prSet custT="1"/>
      <dgm:spPr/>
      <dgm:t>
        <a:bodyPr/>
        <a:lstStyle/>
        <a:p>
          <a:pPr rtl="0"/>
          <a:r>
            <a:rPr lang="en-US" sz="1600" dirty="0" smtClean="0">
              <a:latin typeface="Times New Roman" panose="02020603050405020304" pitchFamily="18" charset="0"/>
              <a:cs typeface="Times New Roman" panose="02020603050405020304" pitchFamily="18" charset="0"/>
            </a:rPr>
            <a:t>Almost 66% of respondents say they are dissatisfied with the </a:t>
          </a:r>
          <a:r>
            <a:rPr lang="en-US" sz="1800" dirty="0" smtClean="0">
              <a:latin typeface="Times New Roman" panose="02020603050405020304" pitchFamily="18" charset="0"/>
              <a:cs typeface="Times New Roman" panose="02020603050405020304" pitchFamily="18" charset="0"/>
            </a:rPr>
            <a:t>generic</a:t>
          </a:r>
          <a:r>
            <a:rPr lang="en-US" sz="1600" dirty="0" smtClean="0">
              <a:latin typeface="Times New Roman" panose="02020603050405020304" pitchFamily="18" charset="0"/>
              <a:cs typeface="Times New Roman" panose="02020603050405020304" pitchFamily="18" charset="0"/>
            </a:rPr>
            <a:t> drug's quality control procedures. </a:t>
          </a:r>
          <a:endParaRPr lang="en-IN" sz="1600" dirty="0">
            <a:latin typeface="Times New Roman" panose="02020603050405020304" pitchFamily="18" charset="0"/>
            <a:cs typeface="Times New Roman" panose="02020603050405020304" pitchFamily="18" charset="0"/>
          </a:endParaRPr>
        </a:p>
      </dgm:t>
    </dgm:pt>
    <dgm:pt modelId="{231B822B-D22F-4E90-860C-8D2A3DA24D97}" type="parTrans" cxnId="{BCC79DCE-63D2-428E-9D1F-B8B136A2AB94}">
      <dgm:prSet/>
      <dgm:spPr/>
      <dgm:t>
        <a:bodyPr/>
        <a:lstStyle/>
        <a:p>
          <a:endParaRPr lang="en-US"/>
        </a:p>
      </dgm:t>
    </dgm:pt>
    <dgm:pt modelId="{6BB2E62F-C47E-49EA-933A-2A8EA2267A7C}" type="sibTrans" cxnId="{BCC79DCE-63D2-428E-9D1F-B8B136A2AB94}">
      <dgm:prSet/>
      <dgm:spPr/>
      <dgm:t>
        <a:bodyPr/>
        <a:lstStyle/>
        <a:p>
          <a:endParaRPr lang="en-US"/>
        </a:p>
      </dgm:t>
    </dgm:pt>
    <dgm:pt modelId="{082577AC-68BD-49FA-8DCE-88E8A6077384}">
      <dgm:prSet custT="1"/>
      <dgm:spPr/>
      <dgm:t>
        <a:bodyPr/>
        <a:lstStyle/>
        <a:p>
          <a:pPr rtl="0"/>
          <a:r>
            <a:rPr lang="en-US" sz="1600" dirty="0" smtClean="0">
              <a:latin typeface="Times New Roman" panose="02020603050405020304" pitchFamily="18" charset="0"/>
              <a:cs typeface="Times New Roman" panose="02020603050405020304" pitchFamily="18" charset="0"/>
            </a:rPr>
            <a:t>It is similar to the earlier study in that a significant proportion of doctors (72%) believed that generic products were manufactured with lower quality than brand-name medications.</a:t>
          </a:r>
          <a:r>
            <a:rPr lang="en-US" sz="1600" dirty="0" smtClean="0">
              <a:solidFill>
                <a:schemeClr val="accent1">
                  <a:lumMod val="50000"/>
                </a:schemeClr>
              </a:solidFill>
              <a:latin typeface="Times New Roman" panose="02020603050405020304" pitchFamily="18" charset="0"/>
              <a:cs typeface="Times New Roman" panose="02020603050405020304" pitchFamily="18" charset="0"/>
            </a:rPr>
            <a:t>(8</a:t>
          </a:r>
          <a:r>
            <a:rPr lang="en-US" sz="1400" dirty="0" smtClean="0">
              <a:solidFill>
                <a:schemeClr val="accent1">
                  <a:lumMod val="50000"/>
                </a:schemeClr>
              </a:solidFill>
              <a:latin typeface="Times New Roman" panose="02020603050405020304" pitchFamily="18" charset="0"/>
              <a:cs typeface="Times New Roman" panose="02020603050405020304" pitchFamily="18" charset="0"/>
            </a:rPr>
            <a:t>)</a:t>
          </a:r>
          <a:endParaRPr lang="en-IN" sz="1400" dirty="0">
            <a:solidFill>
              <a:schemeClr val="accent1">
                <a:lumMod val="50000"/>
              </a:schemeClr>
            </a:solidFill>
            <a:latin typeface="Times New Roman" panose="02020603050405020304" pitchFamily="18" charset="0"/>
            <a:cs typeface="Times New Roman" panose="02020603050405020304" pitchFamily="18" charset="0"/>
          </a:endParaRPr>
        </a:p>
      </dgm:t>
    </dgm:pt>
    <dgm:pt modelId="{6328CEEE-2B2A-4A8A-9FCC-A5D59BE86864}" type="parTrans" cxnId="{95BF47EF-6E44-4D72-A990-935E2514D605}">
      <dgm:prSet/>
      <dgm:spPr/>
      <dgm:t>
        <a:bodyPr/>
        <a:lstStyle/>
        <a:p>
          <a:endParaRPr lang="en-US"/>
        </a:p>
      </dgm:t>
    </dgm:pt>
    <dgm:pt modelId="{630A7941-2092-4B0F-9664-F1A8706F32CB}" type="sibTrans" cxnId="{95BF47EF-6E44-4D72-A990-935E2514D605}">
      <dgm:prSet/>
      <dgm:spPr/>
      <dgm:t>
        <a:bodyPr/>
        <a:lstStyle/>
        <a:p>
          <a:endParaRPr lang="en-US"/>
        </a:p>
      </dgm:t>
    </dgm:pt>
    <dgm:pt modelId="{F0FC78AE-AD2B-49E0-8EDD-3AD5C48CEC5C}">
      <dgm:prSet custT="1"/>
      <dgm:spPr/>
      <dgm:t>
        <a:bodyPr/>
        <a:lstStyle/>
        <a:p>
          <a:pPr rtl="0"/>
          <a:r>
            <a:rPr lang="en-US" sz="1600" dirty="0" smtClean="0">
              <a:latin typeface="Times New Roman" panose="02020603050405020304" pitchFamily="18" charset="0"/>
              <a:cs typeface="Times New Roman" panose="02020603050405020304" pitchFamily="18" charset="0"/>
            </a:rPr>
            <a:t>The Indian government launched the "Jan </a:t>
          </a:r>
          <a:r>
            <a:rPr lang="en-US" sz="1600" dirty="0" err="1" smtClean="0">
              <a:latin typeface="Times New Roman" panose="02020603050405020304" pitchFamily="18" charset="0"/>
              <a:cs typeface="Times New Roman" panose="02020603050405020304" pitchFamily="18" charset="0"/>
            </a:rPr>
            <a:t>Ausadhi</a:t>
          </a:r>
          <a:r>
            <a:rPr lang="en-US" sz="1600" dirty="0" smtClean="0">
              <a:latin typeface="Times New Roman" panose="02020603050405020304" pitchFamily="18" charset="0"/>
              <a:cs typeface="Times New Roman" panose="02020603050405020304" pitchFamily="18" charset="0"/>
            </a:rPr>
            <a:t>" project to address this problem by providing Jan </a:t>
          </a:r>
          <a:r>
            <a:rPr lang="en-US" sz="1600" dirty="0" err="1" smtClean="0">
              <a:latin typeface="Times New Roman" panose="02020603050405020304" pitchFamily="18" charset="0"/>
              <a:cs typeface="Times New Roman" panose="02020603050405020304" pitchFamily="18" charset="0"/>
            </a:rPr>
            <a:t>Ausadhi</a:t>
          </a:r>
          <a:r>
            <a:rPr lang="en-US" sz="1600" dirty="0" smtClean="0">
              <a:latin typeface="Times New Roman" panose="02020603050405020304" pitchFamily="18" charset="0"/>
              <a:cs typeface="Times New Roman" panose="02020603050405020304" pitchFamily="18" charset="0"/>
            </a:rPr>
            <a:t> stores with on-demand access to basic, low-cost generic medications. </a:t>
          </a:r>
          <a:endParaRPr lang="en-IN" sz="1600" dirty="0">
            <a:latin typeface="Times New Roman" panose="02020603050405020304" pitchFamily="18" charset="0"/>
            <a:cs typeface="Times New Roman" panose="02020603050405020304" pitchFamily="18" charset="0"/>
          </a:endParaRPr>
        </a:p>
      </dgm:t>
    </dgm:pt>
    <dgm:pt modelId="{D39DAD01-ABC2-446A-B3B9-51F471B1DE36}" type="parTrans" cxnId="{1C44CF82-1E0C-4632-A4AD-093A0453D00F}">
      <dgm:prSet/>
      <dgm:spPr/>
      <dgm:t>
        <a:bodyPr/>
        <a:lstStyle/>
        <a:p>
          <a:endParaRPr lang="en-US"/>
        </a:p>
      </dgm:t>
    </dgm:pt>
    <dgm:pt modelId="{BB1C4D31-4E64-480A-8542-57E672937FF3}" type="sibTrans" cxnId="{1C44CF82-1E0C-4632-A4AD-093A0453D00F}">
      <dgm:prSet/>
      <dgm:spPr/>
      <dgm:t>
        <a:bodyPr/>
        <a:lstStyle/>
        <a:p>
          <a:endParaRPr lang="en-US"/>
        </a:p>
      </dgm:t>
    </dgm:pt>
    <dgm:pt modelId="{6E61262C-81F3-4EAA-AA7C-93EC6606DB6E}">
      <dgm:prSet custT="1"/>
      <dgm:spPr/>
      <dgm:t>
        <a:bodyPr/>
        <a:lstStyle/>
        <a:p>
          <a:pPr rtl="0"/>
          <a:r>
            <a:rPr lang="en-US" sz="1600" dirty="0" smtClean="0">
              <a:latin typeface="Times New Roman" panose="02020603050405020304" pitchFamily="18" charset="0"/>
              <a:cs typeface="Times New Roman" panose="02020603050405020304" pitchFamily="18" charset="0"/>
            </a:rPr>
            <a:t>In this study, about 84% of the doctors were aware of the Jan </a:t>
          </a:r>
          <a:r>
            <a:rPr lang="en-US" sz="1600" dirty="0" err="1" smtClean="0">
              <a:latin typeface="Times New Roman" panose="02020603050405020304" pitchFamily="18" charset="0"/>
              <a:cs typeface="Times New Roman" panose="02020603050405020304" pitchFamily="18" charset="0"/>
            </a:rPr>
            <a:t>Aushadhi</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programme</a:t>
          </a:r>
          <a:r>
            <a:rPr lang="en-US" sz="1600" dirty="0" smtClean="0">
              <a:latin typeface="Times New Roman" panose="02020603050405020304" pitchFamily="18" charset="0"/>
              <a:cs typeface="Times New Roman" panose="02020603050405020304" pitchFamily="18" charset="0"/>
            </a:rPr>
            <a:t> run by the Indian government.</a:t>
          </a:r>
          <a:endParaRPr lang="en-IN" sz="1600" dirty="0">
            <a:latin typeface="Times New Roman" panose="02020603050405020304" pitchFamily="18" charset="0"/>
            <a:cs typeface="Times New Roman" panose="02020603050405020304" pitchFamily="18" charset="0"/>
          </a:endParaRPr>
        </a:p>
      </dgm:t>
    </dgm:pt>
    <dgm:pt modelId="{1C7B42A6-B451-4525-8FE5-14B02DA0364D}" type="parTrans" cxnId="{AE93121C-6A20-4D1F-90CF-1DE249348549}">
      <dgm:prSet/>
      <dgm:spPr/>
      <dgm:t>
        <a:bodyPr/>
        <a:lstStyle/>
        <a:p>
          <a:endParaRPr lang="en-US"/>
        </a:p>
      </dgm:t>
    </dgm:pt>
    <dgm:pt modelId="{2A347DF4-048E-4122-8FB1-9095E6A7CDB2}" type="sibTrans" cxnId="{AE93121C-6A20-4D1F-90CF-1DE249348549}">
      <dgm:prSet/>
      <dgm:spPr/>
      <dgm:t>
        <a:bodyPr/>
        <a:lstStyle/>
        <a:p>
          <a:endParaRPr lang="en-US"/>
        </a:p>
      </dgm:t>
    </dgm:pt>
    <dgm:pt modelId="{6C57B82B-6B6A-4CB9-B611-3233F94CDA34}" type="pres">
      <dgm:prSet presAssocID="{98BF5C30-1BF9-4233-99B7-BE688098C405}" presName="Name0" presStyleCnt="0">
        <dgm:presLayoutVars>
          <dgm:dir/>
          <dgm:resizeHandles val="exact"/>
        </dgm:presLayoutVars>
      </dgm:prSet>
      <dgm:spPr/>
      <dgm:t>
        <a:bodyPr/>
        <a:lstStyle/>
        <a:p>
          <a:endParaRPr lang="en-US"/>
        </a:p>
      </dgm:t>
    </dgm:pt>
    <dgm:pt modelId="{B0C99FD9-B280-40DB-9559-04AEFD014AFB}" type="pres">
      <dgm:prSet presAssocID="{98BF5C30-1BF9-4233-99B7-BE688098C405}" presName="arrow" presStyleLbl="bgShp" presStyleIdx="0" presStyleCnt="1"/>
      <dgm:spPr/>
    </dgm:pt>
    <dgm:pt modelId="{B3D7D016-97D5-475F-8F34-85777388EADF}" type="pres">
      <dgm:prSet presAssocID="{98BF5C30-1BF9-4233-99B7-BE688098C405}" presName="points" presStyleCnt="0"/>
      <dgm:spPr/>
    </dgm:pt>
    <dgm:pt modelId="{A2A17C2F-2A9D-440D-850F-591CDA760E5F}" type="pres">
      <dgm:prSet presAssocID="{8B34C825-8319-4851-9181-55B8E31ED772}" presName="compositeA" presStyleCnt="0"/>
      <dgm:spPr/>
    </dgm:pt>
    <dgm:pt modelId="{D715D4C0-E3D5-48DC-A180-0E5431A97885}" type="pres">
      <dgm:prSet presAssocID="{8B34C825-8319-4851-9181-55B8E31ED772}" presName="textA" presStyleLbl="revTx" presStyleIdx="0" presStyleCnt="4" custScaleX="116911">
        <dgm:presLayoutVars>
          <dgm:bulletEnabled val="1"/>
        </dgm:presLayoutVars>
      </dgm:prSet>
      <dgm:spPr/>
      <dgm:t>
        <a:bodyPr/>
        <a:lstStyle/>
        <a:p>
          <a:endParaRPr lang="en-US"/>
        </a:p>
      </dgm:t>
    </dgm:pt>
    <dgm:pt modelId="{F01AAF1B-5235-4417-8824-77FDC4171E17}" type="pres">
      <dgm:prSet presAssocID="{8B34C825-8319-4851-9181-55B8E31ED772}" presName="circleA" presStyleLbl="node1" presStyleIdx="0" presStyleCnt="4"/>
      <dgm:spPr/>
    </dgm:pt>
    <dgm:pt modelId="{965FFB60-4584-41A1-ACB7-B21FB2F8758D}" type="pres">
      <dgm:prSet presAssocID="{8B34C825-8319-4851-9181-55B8E31ED772}" presName="spaceA" presStyleCnt="0"/>
      <dgm:spPr/>
    </dgm:pt>
    <dgm:pt modelId="{8467DC0B-B3EA-4219-B6EB-5065D8B5A749}" type="pres">
      <dgm:prSet presAssocID="{6BB2E62F-C47E-49EA-933A-2A8EA2267A7C}" presName="space" presStyleCnt="0"/>
      <dgm:spPr/>
    </dgm:pt>
    <dgm:pt modelId="{5705190A-2946-43A7-BC17-13E37BCC647A}" type="pres">
      <dgm:prSet presAssocID="{082577AC-68BD-49FA-8DCE-88E8A6077384}" presName="compositeB" presStyleCnt="0"/>
      <dgm:spPr/>
    </dgm:pt>
    <dgm:pt modelId="{7E556E80-02B9-432D-BC74-2398AB079F30}" type="pres">
      <dgm:prSet presAssocID="{082577AC-68BD-49FA-8DCE-88E8A6077384}" presName="textB" presStyleLbl="revTx" presStyleIdx="1" presStyleCnt="4" custScaleX="152912" custLinFactNeighborX="-3233" custLinFactNeighborY="-2619">
        <dgm:presLayoutVars>
          <dgm:bulletEnabled val="1"/>
        </dgm:presLayoutVars>
      </dgm:prSet>
      <dgm:spPr/>
      <dgm:t>
        <a:bodyPr/>
        <a:lstStyle/>
        <a:p>
          <a:endParaRPr lang="en-US"/>
        </a:p>
      </dgm:t>
    </dgm:pt>
    <dgm:pt modelId="{0FF8E92E-0AB7-440A-82DD-79524FBD585E}" type="pres">
      <dgm:prSet presAssocID="{082577AC-68BD-49FA-8DCE-88E8A6077384}" presName="circleB" presStyleLbl="node1" presStyleIdx="1" presStyleCnt="4"/>
      <dgm:spPr/>
    </dgm:pt>
    <dgm:pt modelId="{E2946CB4-B32D-4FCA-B5B5-F2A8673A0C36}" type="pres">
      <dgm:prSet presAssocID="{082577AC-68BD-49FA-8DCE-88E8A6077384}" presName="spaceB" presStyleCnt="0"/>
      <dgm:spPr/>
    </dgm:pt>
    <dgm:pt modelId="{6ECCE40F-209F-40F6-B9E9-03F1578EBA9C}" type="pres">
      <dgm:prSet presAssocID="{630A7941-2092-4B0F-9664-F1A8706F32CB}" presName="space" presStyleCnt="0"/>
      <dgm:spPr/>
    </dgm:pt>
    <dgm:pt modelId="{A92DD88F-58B4-48C3-9FAC-2EA76552230A}" type="pres">
      <dgm:prSet presAssocID="{F0FC78AE-AD2B-49E0-8EDD-3AD5C48CEC5C}" presName="compositeA" presStyleCnt="0"/>
      <dgm:spPr/>
    </dgm:pt>
    <dgm:pt modelId="{704132CE-3E2C-426D-9339-DC6823F4DE99}" type="pres">
      <dgm:prSet presAssocID="{F0FC78AE-AD2B-49E0-8EDD-3AD5C48CEC5C}" presName="textA" presStyleLbl="revTx" presStyleIdx="2" presStyleCnt="4" custScaleX="148152">
        <dgm:presLayoutVars>
          <dgm:bulletEnabled val="1"/>
        </dgm:presLayoutVars>
      </dgm:prSet>
      <dgm:spPr/>
      <dgm:t>
        <a:bodyPr/>
        <a:lstStyle/>
        <a:p>
          <a:endParaRPr lang="en-US"/>
        </a:p>
      </dgm:t>
    </dgm:pt>
    <dgm:pt modelId="{A2161291-AE60-460D-9D0E-13EF5B73C654}" type="pres">
      <dgm:prSet presAssocID="{F0FC78AE-AD2B-49E0-8EDD-3AD5C48CEC5C}" presName="circleA" presStyleLbl="node1" presStyleIdx="2" presStyleCnt="4"/>
      <dgm:spPr/>
    </dgm:pt>
    <dgm:pt modelId="{4DE836F4-DAC2-44DF-89FE-BD71BBAACB03}" type="pres">
      <dgm:prSet presAssocID="{F0FC78AE-AD2B-49E0-8EDD-3AD5C48CEC5C}" presName="spaceA" presStyleCnt="0"/>
      <dgm:spPr/>
    </dgm:pt>
    <dgm:pt modelId="{8248E51C-040C-4031-A271-9962797DE3FC}" type="pres">
      <dgm:prSet presAssocID="{BB1C4D31-4E64-480A-8542-57E672937FF3}" presName="space" presStyleCnt="0"/>
      <dgm:spPr/>
    </dgm:pt>
    <dgm:pt modelId="{546EC532-5D1C-4956-ACED-7DE6C507D8CE}" type="pres">
      <dgm:prSet presAssocID="{6E61262C-81F3-4EAA-AA7C-93EC6606DB6E}" presName="compositeB" presStyleCnt="0"/>
      <dgm:spPr/>
    </dgm:pt>
    <dgm:pt modelId="{E694DEF4-8190-4F76-9945-FB00C337A215}" type="pres">
      <dgm:prSet presAssocID="{6E61262C-81F3-4EAA-AA7C-93EC6606DB6E}" presName="textB" presStyleLbl="revTx" presStyleIdx="3" presStyleCnt="4" custScaleX="133969">
        <dgm:presLayoutVars>
          <dgm:bulletEnabled val="1"/>
        </dgm:presLayoutVars>
      </dgm:prSet>
      <dgm:spPr/>
      <dgm:t>
        <a:bodyPr/>
        <a:lstStyle/>
        <a:p>
          <a:endParaRPr lang="en-US"/>
        </a:p>
      </dgm:t>
    </dgm:pt>
    <dgm:pt modelId="{12D6A918-01DE-4BFC-B9E3-2AA660555F9F}" type="pres">
      <dgm:prSet presAssocID="{6E61262C-81F3-4EAA-AA7C-93EC6606DB6E}" presName="circleB" presStyleLbl="node1" presStyleIdx="3" presStyleCnt="4"/>
      <dgm:spPr/>
    </dgm:pt>
    <dgm:pt modelId="{57782667-F4D4-4545-BE1C-2A8BB6D661B2}" type="pres">
      <dgm:prSet presAssocID="{6E61262C-81F3-4EAA-AA7C-93EC6606DB6E}" presName="spaceB" presStyleCnt="0"/>
      <dgm:spPr/>
    </dgm:pt>
  </dgm:ptLst>
  <dgm:cxnLst>
    <dgm:cxn modelId="{B7FD3E35-63C4-4D79-83F6-B02F373075E2}" type="presOf" srcId="{98BF5C30-1BF9-4233-99B7-BE688098C405}" destId="{6C57B82B-6B6A-4CB9-B611-3233F94CDA34}" srcOrd="0" destOrd="0" presId="urn:microsoft.com/office/officeart/2005/8/layout/hProcess11"/>
    <dgm:cxn modelId="{1C44CF82-1E0C-4632-A4AD-093A0453D00F}" srcId="{98BF5C30-1BF9-4233-99B7-BE688098C405}" destId="{F0FC78AE-AD2B-49E0-8EDD-3AD5C48CEC5C}" srcOrd="2" destOrd="0" parTransId="{D39DAD01-ABC2-446A-B3B9-51F471B1DE36}" sibTransId="{BB1C4D31-4E64-480A-8542-57E672937FF3}"/>
    <dgm:cxn modelId="{28435445-9EB2-418F-82F1-0F949923C8F5}" type="presOf" srcId="{8B34C825-8319-4851-9181-55B8E31ED772}" destId="{D715D4C0-E3D5-48DC-A180-0E5431A97885}" srcOrd="0" destOrd="0" presId="urn:microsoft.com/office/officeart/2005/8/layout/hProcess11"/>
    <dgm:cxn modelId="{BCC79DCE-63D2-428E-9D1F-B8B136A2AB94}" srcId="{98BF5C30-1BF9-4233-99B7-BE688098C405}" destId="{8B34C825-8319-4851-9181-55B8E31ED772}" srcOrd="0" destOrd="0" parTransId="{231B822B-D22F-4E90-860C-8D2A3DA24D97}" sibTransId="{6BB2E62F-C47E-49EA-933A-2A8EA2267A7C}"/>
    <dgm:cxn modelId="{42C866D6-CCAD-4552-8B31-0DE7FAED1892}" type="presOf" srcId="{082577AC-68BD-49FA-8DCE-88E8A6077384}" destId="{7E556E80-02B9-432D-BC74-2398AB079F30}" srcOrd="0" destOrd="0" presId="urn:microsoft.com/office/officeart/2005/8/layout/hProcess11"/>
    <dgm:cxn modelId="{479CAD3E-5678-41D6-A3C6-66E9AC45FD88}" type="presOf" srcId="{F0FC78AE-AD2B-49E0-8EDD-3AD5C48CEC5C}" destId="{704132CE-3E2C-426D-9339-DC6823F4DE99}" srcOrd="0" destOrd="0" presId="urn:microsoft.com/office/officeart/2005/8/layout/hProcess11"/>
    <dgm:cxn modelId="{8341BEBA-65BE-41EB-95E3-2B8A016959F9}" type="presOf" srcId="{6E61262C-81F3-4EAA-AA7C-93EC6606DB6E}" destId="{E694DEF4-8190-4F76-9945-FB00C337A215}" srcOrd="0" destOrd="0" presId="urn:microsoft.com/office/officeart/2005/8/layout/hProcess11"/>
    <dgm:cxn modelId="{AE93121C-6A20-4D1F-90CF-1DE249348549}" srcId="{98BF5C30-1BF9-4233-99B7-BE688098C405}" destId="{6E61262C-81F3-4EAA-AA7C-93EC6606DB6E}" srcOrd="3" destOrd="0" parTransId="{1C7B42A6-B451-4525-8FE5-14B02DA0364D}" sibTransId="{2A347DF4-048E-4122-8FB1-9095E6A7CDB2}"/>
    <dgm:cxn modelId="{95BF47EF-6E44-4D72-A990-935E2514D605}" srcId="{98BF5C30-1BF9-4233-99B7-BE688098C405}" destId="{082577AC-68BD-49FA-8DCE-88E8A6077384}" srcOrd="1" destOrd="0" parTransId="{6328CEEE-2B2A-4A8A-9FCC-A5D59BE86864}" sibTransId="{630A7941-2092-4B0F-9664-F1A8706F32CB}"/>
    <dgm:cxn modelId="{4EBD86A4-2096-4650-9F17-8A438F070012}" type="presParOf" srcId="{6C57B82B-6B6A-4CB9-B611-3233F94CDA34}" destId="{B0C99FD9-B280-40DB-9559-04AEFD014AFB}" srcOrd="0" destOrd="0" presId="urn:microsoft.com/office/officeart/2005/8/layout/hProcess11"/>
    <dgm:cxn modelId="{DF92193D-FB7A-466F-A2EB-D9AE4DD53495}" type="presParOf" srcId="{6C57B82B-6B6A-4CB9-B611-3233F94CDA34}" destId="{B3D7D016-97D5-475F-8F34-85777388EADF}" srcOrd="1" destOrd="0" presId="urn:microsoft.com/office/officeart/2005/8/layout/hProcess11"/>
    <dgm:cxn modelId="{8D556B25-A6A9-44D5-9784-30256D8903BE}" type="presParOf" srcId="{B3D7D016-97D5-475F-8F34-85777388EADF}" destId="{A2A17C2F-2A9D-440D-850F-591CDA760E5F}" srcOrd="0" destOrd="0" presId="urn:microsoft.com/office/officeart/2005/8/layout/hProcess11"/>
    <dgm:cxn modelId="{80442FB9-1369-43E9-8330-A99CC0B11055}" type="presParOf" srcId="{A2A17C2F-2A9D-440D-850F-591CDA760E5F}" destId="{D715D4C0-E3D5-48DC-A180-0E5431A97885}" srcOrd="0" destOrd="0" presId="urn:microsoft.com/office/officeart/2005/8/layout/hProcess11"/>
    <dgm:cxn modelId="{F543B3D5-F79B-403B-B034-F40B809A2799}" type="presParOf" srcId="{A2A17C2F-2A9D-440D-850F-591CDA760E5F}" destId="{F01AAF1B-5235-4417-8824-77FDC4171E17}" srcOrd="1" destOrd="0" presId="urn:microsoft.com/office/officeart/2005/8/layout/hProcess11"/>
    <dgm:cxn modelId="{A3D22ADA-502A-4D08-82D1-43D9D3B4284A}" type="presParOf" srcId="{A2A17C2F-2A9D-440D-850F-591CDA760E5F}" destId="{965FFB60-4584-41A1-ACB7-B21FB2F8758D}" srcOrd="2" destOrd="0" presId="urn:microsoft.com/office/officeart/2005/8/layout/hProcess11"/>
    <dgm:cxn modelId="{5C2EF30A-4570-44A8-85C0-8FE3B7483C0B}" type="presParOf" srcId="{B3D7D016-97D5-475F-8F34-85777388EADF}" destId="{8467DC0B-B3EA-4219-B6EB-5065D8B5A749}" srcOrd="1" destOrd="0" presId="urn:microsoft.com/office/officeart/2005/8/layout/hProcess11"/>
    <dgm:cxn modelId="{F7BB42D5-7861-495E-8435-EC8A1CD18CC6}" type="presParOf" srcId="{B3D7D016-97D5-475F-8F34-85777388EADF}" destId="{5705190A-2946-43A7-BC17-13E37BCC647A}" srcOrd="2" destOrd="0" presId="urn:microsoft.com/office/officeart/2005/8/layout/hProcess11"/>
    <dgm:cxn modelId="{378CA528-CEFF-4845-BFCC-0F7B68E5823B}" type="presParOf" srcId="{5705190A-2946-43A7-BC17-13E37BCC647A}" destId="{7E556E80-02B9-432D-BC74-2398AB079F30}" srcOrd="0" destOrd="0" presId="urn:microsoft.com/office/officeart/2005/8/layout/hProcess11"/>
    <dgm:cxn modelId="{B0F9BCC0-60E4-4E8D-B338-DFE7954CF5C1}" type="presParOf" srcId="{5705190A-2946-43A7-BC17-13E37BCC647A}" destId="{0FF8E92E-0AB7-440A-82DD-79524FBD585E}" srcOrd="1" destOrd="0" presId="urn:microsoft.com/office/officeart/2005/8/layout/hProcess11"/>
    <dgm:cxn modelId="{E95A6141-13C7-447A-AC82-C6039D757001}" type="presParOf" srcId="{5705190A-2946-43A7-BC17-13E37BCC647A}" destId="{E2946CB4-B32D-4FCA-B5B5-F2A8673A0C36}" srcOrd="2" destOrd="0" presId="urn:microsoft.com/office/officeart/2005/8/layout/hProcess11"/>
    <dgm:cxn modelId="{87B0930A-AAD2-463F-B77D-E64C99BECF10}" type="presParOf" srcId="{B3D7D016-97D5-475F-8F34-85777388EADF}" destId="{6ECCE40F-209F-40F6-B9E9-03F1578EBA9C}" srcOrd="3" destOrd="0" presId="urn:microsoft.com/office/officeart/2005/8/layout/hProcess11"/>
    <dgm:cxn modelId="{B0C53FB2-4C86-479D-99A0-988A7A0F6A0D}" type="presParOf" srcId="{B3D7D016-97D5-475F-8F34-85777388EADF}" destId="{A92DD88F-58B4-48C3-9FAC-2EA76552230A}" srcOrd="4" destOrd="0" presId="urn:microsoft.com/office/officeart/2005/8/layout/hProcess11"/>
    <dgm:cxn modelId="{0DD8D62B-C42B-40DE-B54D-61A867E7F305}" type="presParOf" srcId="{A92DD88F-58B4-48C3-9FAC-2EA76552230A}" destId="{704132CE-3E2C-426D-9339-DC6823F4DE99}" srcOrd="0" destOrd="0" presId="urn:microsoft.com/office/officeart/2005/8/layout/hProcess11"/>
    <dgm:cxn modelId="{7AC89372-960B-4CFE-BE41-84BA9E360939}" type="presParOf" srcId="{A92DD88F-58B4-48C3-9FAC-2EA76552230A}" destId="{A2161291-AE60-460D-9D0E-13EF5B73C654}" srcOrd="1" destOrd="0" presId="urn:microsoft.com/office/officeart/2005/8/layout/hProcess11"/>
    <dgm:cxn modelId="{FC0AB3F6-3BCB-4E0E-BCB5-133B6477AC45}" type="presParOf" srcId="{A92DD88F-58B4-48C3-9FAC-2EA76552230A}" destId="{4DE836F4-DAC2-44DF-89FE-BD71BBAACB03}" srcOrd="2" destOrd="0" presId="urn:microsoft.com/office/officeart/2005/8/layout/hProcess11"/>
    <dgm:cxn modelId="{CD524DB1-BFBF-4015-81DD-6AE880D14FD7}" type="presParOf" srcId="{B3D7D016-97D5-475F-8F34-85777388EADF}" destId="{8248E51C-040C-4031-A271-9962797DE3FC}" srcOrd="5" destOrd="0" presId="urn:microsoft.com/office/officeart/2005/8/layout/hProcess11"/>
    <dgm:cxn modelId="{12D4FC83-6EF7-4A79-A89A-A12D9E4CFBC2}" type="presParOf" srcId="{B3D7D016-97D5-475F-8F34-85777388EADF}" destId="{546EC532-5D1C-4956-ACED-7DE6C507D8CE}" srcOrd="6" destOrd="0" presId="urn:microsoft.com/office/officeart/2005/8/layout/hProcess11"/>
    <dgm:cxn modelId="{AD9790DF-FBC4-4063-8B28-591144347831}" type="presParOf" srcId="{546EC532-5D1C-4956-ACED-7DE6C507D8CE}" destId="{E694DEF4-8190-4F76-9945-FB00C337A215}" srcOrd="0" destOrd="0" presId="urn:microsoft.com/office/officeart/2005/8/layout/hProcess11"/>
    <dgm:cxn modelId="{C3B0A929-D89A-4872-8619-34DE9CAAD9C2}" type="presParOf" srcId="{546EC532-5D1C-4956-ACED-7DE6C507D8CE}" destId="{12D6A918-01DE-4BFC-B9E3-2AA660555F9F}" srcOrd="1" destOrd="0" presId="urn:microsoft.com/office/officeart/2005/8/layout/hProcess11"/>
    <dgm:cxn modelId="{C19B4586-7A59-429B-8722-E770689CC4F4}" type="presParOf" srcId="{546EC532-5D1C-4956-ACED-7DE6C507D8CE}" destId="{57782667-F4D4-4545-BE1C-2A8BB6D661B2}" srcOrd="2" destOrd="0" presId="urn:microsoft.com/office/officeart/2005/8/layout/hProcess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8518000-251C-453B-87EA-8F4BD1CFB4BA}" type="doc">
      <dgm:prSet loTypeId="urn:microsoft.com/office/officeart/2008/layout/LinedList" loCatId="list" qsTypeId="urn:microsoft.com/office/officeart/2005/8/quickstyle/simple5" qsCatId="simple" csTypeId="urn:microsoft.com/office/officeart/2005/8/colors/colorful4" csCatId="colorful" phldr="1"/>
      <dgm:spPr/>
      <dgm:t>
        <a:bodyPr/>
        <a:lstStyle/>
        <a:p>
          <a:endParaRPr lang="en-US"/>
        </a:p>
      </dgm:t>
    </dgm:pt>
    <dgm:pt modelId="{56FF78E5-4D1B-4C11-AF48-7FE148EE6FF6}">
      <dgm:prSet/>
      <dgm:spPr/>
      <dgm:t>
        <a:bodyPr/>
        <a:lstStyle/>
        <a:p>
          <a:pPr rtl="0"/>
          <a:r>
            <a:rPr lang="en-US" dirty="0" smtClean="0">
              <a:latin typeface="Times New Roman" panose="02020603050405020304" pitchFamily="18" charset="0"/>
              <a:cs typeface="Times New Roman" panose="02020603050405020304" pitchFamily="18" charset="0"/>
            </a:rPr>
            <a:t>Physicians must be well-informed about generic drug products during their </a:t>
          </a:r>
          <a:r>
            <a:rPr lang="en-US" dirty="0" smtClean="0">
              <a:solidFill>
                <a:schemeClr val="accent2">
                  <a:lumMod val="75000"/>
                </a:schemeClr>
              </a:solidFill>
              <a:latin typeface="Times New Roman" panose="02020603050405020304" pitchFamily="18" charset="0"/>
              <a:cs typeface="Times New Roman" panose="02020603050405020304" pitchFamily="18" charset="0"/>
            </a:rPr>
            <a:t>academic careers </a:t>
          </a:r>
          <a:r>
            <a:rPr lang="en-US" dirty="0" smtClean="0">
              <a:latin typeface="Times New Roman" panose="02020603050405020304" pitchFamily="18" charset="0"/>
              <a:cs typeface="Times New Roman" panose="02020603050405020304" pitchFamily="18" charset="0"/>
            </a:rPr>
            <a:t>in order to have a better comprehension of them, which will have a huge financial impact on the healthcare industry</a:t>
          </a:r>
          <a:endParaRPr lang="en-IN" dirty="0">
            <a:latin typeface="Times New Roman" panose="02020603050405020304" pitchFamily="18" charset="0"/>
            <a:cs typeface="Times New Roman" panose="02020603050405020304" pitchFamily="18" charset="0"/>
          </a:endParaRPr>
        </a:p>
      </dgm:t>
    </dgm:pt>
    <dgm:pt modelId="{CA8CE717-C825-46BE-97A5-5B5DDC56BC00}" type="parTrans" cxnId="{DF5F1BEA-CE46-4A0F-9163-0EC7D6ACE8A3}">
      <dgm:prSet/>
      <dgm:spPr/>
      <dgm:t>
        <a:bodyPr/>
        <a:lstStyle/>
        <a:p>
          <a:endParaRPr lang="en-US"/>
        </a:p>
      </dgm:t>
    </dgm:pt>
    <dgm:pt modelId="{7D8923D1-9BBA-4ABD-9B98-6ACA71CE5F9D}" type="sibTrans" cxnId="{DF5F1BEA-CE46-4A0F-9163-0EC7D6ACE8A3}">
      <dgm:prSet/>
      <dgm:spPr/>
      <dgm:t>
        <a:bodyPr/>
        <a:lstStyle/>
        <a:p>
          <a:endParaRPr lang="en-US"/>
        </a:p>
      </dgm:t>
    </dgm:pt>
    <dgm:pt modelId="{9636ADC7-2BA4-498F-A942-1A5493D0C332}">
      <dgm:prSet/>
      <dgm:spPr/>
      <dgm:t>
        <a:bodyPr/>
        <a:lstStyle/>
        <a:p>
          <a:pPr rtl="0"/>
          <a:r>
            <a:rPr lang="en-US" dirty="0" smtClean="0">
              <a:latin typeface="Times New Roman" panose="02020603050405020304" pitchFamily="18" charset="0"/>
              <a:cs typeface="Times New Roman" panose="02020603050405020304" pitchFamily="18" charset="0"/>
            </a:rPr>
            <a:t>Government health agencies should run </a:t>
          </a:r>
          <a:r>
            <a:rPr lang="en-US" dirty="0" smtClean="0">
              <a:solidFill>
                <a:schemeClr val="accent2">
                  <a:lumMod val="75000"/>
                </a:schemeClr>
              </a:solidFill>
              <a:latin typeface="Times New Roman" panose="02020603050405020304" pitchFamily="18" charset="0"/>
              <a:cs typeface="Times New Roman" panose="02020603050405020304" pitchFamily="18" charset="0"/>
            </a:rPr>
            <a:t>awareness campaigns </a:t>
          </a:r>
          <a:r>
            <a:rPr lang="en-US" dirty="0" smtClean="0">
              <a:latin typeface="Times New Roman" panose="02020603050405020304" pitchFamily="18" charset="0"/>
              <a:cs typeface="Times New Roman" panose="02020603050405020304" pitchFamily="18" charset="0"/>
            </a:rPr>
            <a:t>about generic drugs to </a:t>
          </a:r>
          <a:r>
            <a:rPr lang="en-US" dirty="0" err="1" smtClean="0">
              <a:latin typeface="Times New Roman" panose="02020603050405020304" pitchFamily="18" charset="0"/>
              <a:cs typeface="Times New Roman" panose="02020603050405020304" pitchFamily="18" charset="0"/>
            </a:rPr>
            <a:t>rationalise</a:t>
          </a:r>
          <a:r>
            <a:rPr lang="en-US" dirty="0" smtClean="0">
              <a:latin typeface="Times New Roman" panose="02020603050405020304" pitchFamily="18" charset="0"/>
              <a:cs typeface="Times New Roman" panose="02020603050405020304" pitchFamily="18" charset="0"/>
            </a:rPr>
            <a:t> prescribing </a:t>
          </a:r>
          <a:r>
            <a:rPr lang="en-US" dirty="0" err="1" smtClean="0">
              <a:latin typeface="Times New Roman" panose="02020603050405020304" pitchFamily="18" charset="0"/>
              <a:cs typeface="Times New Roman" panose="02020603050405020304" pitchFamily="18" charset="0"/>
            </a:rPr>
            <a:t>practises</a:t>
          </a:r>
          <a:r>
            <a:rPr lang="en-US" dirty="0" smtClean="0">
              <a:latin typeface="Times New Roman" panose="02020603050405020304" pitchFamily="18" charset="0"/>
              <a:cs typeface="Times New Roman" panose="02020603050405020304" pitchFamily="18" charset="0"/>
            </a:rPr>
            <a:t> and enhance both clinician and consumer understanding.</a:t>
          </a:r>
          <a:endParaRPr lang="en-IN" dirty="0">
            <a:latin typeface="Times New Roman" panose="02020603050405020304" pitchFamily="18" charset="0"/>
            <a:cs typeface="Times New Roman" panose="02020603050405020304" pitchFamily="18" charset="0"/>
          </a:endParaRPr>
        </a:p>
      </dgm:t>
    </dgm:pt>
    <dgm:pt modelId="{A8D5461B-471D-4693-83D6-A727F94049C9}" type="parTrans" cxnId="{037AA83C-ED06-4388-B17B-3BE1A856B2D9}">
      <dgm:prSet/>
      <dgm:spPr/>
      <dgm:t>
        <a:bodyPr/>
        <a:lstStyle/>
        <a:p>
          <a:endParaRPr lang="en-US"/>
        </a:p>
      </dgm:t>
    </dgm:pt>
    <dgm:pt modelId="{01C69B3F-A0AB-4C8C-B6D7-DAEBEBCE2DDF}" type="sibTrans" cxnId="{037AA83C-ED06-4388-B17B-3BE1A856B2D9}">
      <dgm:prSet/>
      <dgm:spPr/>
      <dgm:t>
        <a:bodyPr/>
        <a:lstStyle/>
        <a:p>
          <a:endParaRPr lang="en-US"/>
        </a:p>
      </dgm:t>
    </dgm:pt>
    <dgm:pt modelId="{7CA38F71-2BFF-47DF-9508-6B7E19A65EE9}">
      <dgm:prSet/>
      <dgm:spPr/>
      <dgm:t>
        <a:bodyPr/>
        <a:lstStyle/>
        <a:p>
          <a:pPr rtl="0"/>
          <a:r>
            <a:rPr lang="en-US" b="0" dirty="0" smtClean="0">
              <a:latin typeface="Times New Roman" panose="02020603050405020304" pitchFamily="18" charset="0"/>
              <a:cs typeface="Times New Roman" panose="02020603050405020304" pitchFamily="18" charset="0"/>
            </a:rPr>
            <a:t>In order to reduce the cost of healthcare, </a:t>
          </a:r>
          <a:r>
            <a:rPr lang="en-US" b="0" dirty="0" smtClean="0">
              <a:solidFill>
                <a:schemeClr val="accent2">
                  <a:lumMod val="75000"/>
                </a:schemeClr>
              </a:solidFill>
              <a:latin typeface="Times New Roman" panose="02020603050405020304" pitchFamily="18" charset="0"/>
              <a:cs typeface="Times New Roman" panose="02020603050405020304" pitchFamily="18" charset="0"/>
            </a:rPr>
            <a:t>clear standards </a:t>
          </a:r>
          <a:r>
            <a:rPr lang="en-US" b="0" dirty="0" smtClean="0">
              <a:latin typeface="Times New Roman" panose="02020603050405020304" pitchFamily="18" charset="0"/>
              <a:cs typeface="Times New Roman" panose="02020603050405020304" pitchFamily="18" charset="0"/>
            </a:rPr>
            <a:t>for the substitution of generic drugs should be created</a:t>
          </a:r>
          <a:r>
            <a:rPr lang="en-US" dirty="0" smtClean="0">
              <a:latin typeface="Times New Roman" panose="02020603050405020304" pitchFamily="18" charset="0"/>
              <a:cs typeface="Times New Roman" panose="02020603050405020304" pitchFamily="18" charset="0"/>
            </a:rPr>
            <a:t>.</a:t>
          </a:r>
          <a:endParaRPr lang="en-IN" dirty="0">
            <a:latin typeface="Times New Roman" panose="02020603050405020304" pitchFamily="18" charset="0"/>
            <a:cs typeface="Times New Roman" panose="02020603050405020304" pitchFamily="18" charset="0"/>
          </a:endParaRPr>
        </a:p>
      </dgm:t>
    </dgm:pt>
    <dgm:pt modelId="{4AD9B7B6-9236-46D6-A791-1BF1E903D20F}" type="parTrans" cxnId="{7B2B3E1F-85EF-464B-A83C-E5E8196F8A35}">
      <dgm:prSet/>
      <dgm:spPr/>
      <dgm:t>
        <a:bodyPr/>
        <a:lstStyle/>
        <a:p>
          <a:endParaRPr lang="en-US"/>
        </a:p>
      </dgm:t>
    </dgm:pt>
    <dgm:pt modelId="{39412424-E3A7-471C-AD06-DB86D9BF8BA6}" type="sibTrans" cxnId="{7B2B3E1F-85EF-464B-A83C-E5E8196F8A35}">
      <dgm:prSet/>
      <dgm:spPr/>
      <dgm:t>
        <a:bodyPr/>
        <a:lstStyle/>
        <a:p>
          <a:endParaRPr lang="en-US"/>
        </a:p>
      </dgm:t>
    </dgm:pt>
    <dgm:pt modelId="{4D0040AF-AF79-4926-B2A9-849A22FDF5F7}" type="pres">
      <dgm:prSet presAssocID="{08518000-251C-453B-87EA-8F4BD1CFB4BA}" presName="vert0" presStyleCnt="0">
        <dgm:presLayoutVars>
          <dgm:dir/>
          <dgm:animOne val="branch"/>
          <dgm:animLvl val="lvl"/>
        </dgm:presLayoutVars>
      </dgm:prSet>
      <dgm:spPr/>
      <dgm:t>
        <a:bodyPr/>
        <a:lstStyle/>
        <a:p>
          <a:endParaRPr lang="en-US"/>
        </a:p>
      </dgm:t>
    </dgm:pt>
    <dgm:pt modelId="{3B18148B-6F11-40A2-90C1-4E44F1DAF4C0}" type="pres">
      <dgm:prSet presAssocID="{56FF78E5-4D1B-4C11-AF48-7FE148EE6FF6}" presName="thickLine" presStyleLbl="alignNode1" presStyleIdx="0" presStyleCnt="3"/>
      <dgm:spPr/>
    </dgm:pt>
    <dgm:pt modelId="{39A78719-9D25-46AB-9160-885E1B9BD130}" type="pres">
      <dgm:prSet presAssocID="{56FF78E5-4D1B-4C11-AF48-7FE148EE6FF6}" presName="horz1" presStyleCnt="0"/>
      <dgm:spPr/>
    </dgm:pt>
    <dgm:pt modelId="{00904219-05BE-4A1A-BA58-367884C1A795}" type="pres">
      <dgm:prSet presAssocID="{56FF78E5-4D1B-4C11-AF48-7FE148EE6FF6}" presName="tx1" presStyleLbl="revTx" presStyleIdx="0" presStyleCnt="3"/>
      <dgm:spPr/>
      <dgm:t>
        <a:bodyPr/>
        <a:lstStyle/>
        <a:p>
          <a:endParaRPr lang="en-US"/>
        </a:p>
      </dgm:t>
    </dgm:pt>
    <dgm:pt modelId="{D935A726-D834-4289-B57E-6E9CC901354B}" type="pres">
      <dgm:prSet presAssocID="{56FF78E5-4D1B-4C11-AF48-7FE148EE6FF6}" presName="vert1" presStyleCnt="0"/>
      <dgm:spPr/>
    </dgm:pt>
    <dgm:pt modelId="{4E9F7F45-D27F-4401-9C3E-1808071DDDCA}" type="pres">
      <dgm:prSet presAssocID="{9636ADC7-2BA4-498F-A942-1A5493D0C332}" presName="thickLine" presStyleLbl="alignNode1" presStyleIdx="1" presStyleCnt="3"/>
      <dgm:spPr/>
    </dgm:pt>
    <dgm:pt modelId="{AD76F26E-D102-4A09-B94B-11EDB5853589}" type="pres">
      <dgm:prSet presAssocID="{9636ADC7-2BA4-498F-A942-1A5493D0C332}" presName="horz1" presStyleCnt="0"/>
      <dgm:spPr/>
    </dgm:pt>
    <dgm:pt modelId="{F9EE6E18-AE98-4946-8F7C-931E52F14794}" type="pres">
      <dgm:prSet presAssocID="{9636ADC7-2BA4-498F-A942-1A5493D0C332}" presName="tx1" presStyleLbl="revTx" presStyleIdx="1" presStyleCnt="3"/>
      <dgm:spPr/>
      <dgm:t>
        <a:bodyPr/>
        <a:lstStyle/>
        <a:p>
          <a:endParaRPr lang="en-US"/>
        </a:p>
      </dgm:t>
    </dgm:pt>
    <dgm:pt modelId="{B603E2E7-F5DC-45DD-BF9D-39157FEC415F}" type="pres">
      <dgm:prSet presAssocID="{9636ADC7-2BA4-498F-A942-1A5493D0C332}" presName="vert1" presStyleCnt="0"/>
      <dgm:spPr/>
    </dgm:pt>
    <dgm:pt modelId="{90F687D8-5F78-4644-9B7C-BEFD78E51EDB}" type="pres">
      <dgm:prSet presAssocID="{7CA38F71-2BFF-47DF-9508-6B7E19A65EE9}" presName="thickLine" presStyleLbl="alignNode1" presStyleIdx="2" presStyleCnt="3"/>
      <dgm:spPr/>
    </dgm:pt>
    <dgm:pt modelId="{69029A06-061C-4181-B672-F701E205FB08}" type="pres">
      <dgm:prSet presAssocID="{7CA38F71-2BFF-47DF-9508-6B7E19A65EE9}" presName="horz1" presStyleCnt="0"/>
      <dgm:spPr/>
    </dgm:pt>
    <dgm:pt modelId="{76135472-C3DB-40C2-8934-8FE7D118EA14}" type="pres">
      <dgm:prSet presAssocID="{7CA38F71-2BFF-47DF-9508-6B7E19A65EE9}" presName="tx1" presStyleLbl="revTx" presStyleIdx="2" presStyleCnt="3"/>
      <dgm:spPr/>
      <dgm:t>
        <a:bodyPr/>
        <a:lstStyle/>
        <a:p>
          <a:endParaRPr lang="en-US"/>
        </a:p>
      </dgm:t>
    </dgm:pt>
    <dgm:pt modelId="{D48EAE8E-ADA7-4A1D-9019-7189493B1903}" type="pres">
      <dgm:prSet presAssocID="{7CA38F71-2BFF-47DF-9508-6B7E19A65EE9}" presName="vert1" presStyleCnt="0"/>
      <dgm:spPr/>
    </dgm:pt>
  </dgm:ptLst>
  <dgm:cxnLst>
    <dgm:cxn modelId="{70635FE4-FEED-458D-9F89-F4806C8CCC01}" type="presOf" srcId="{56FF78E5-4D1B-4C11-AF48-7FE148EE6FF6}" destId="{00904219-05BE-4A1A-BA58-367884C1A795}" srcOrd="0" destOrd="0" presId="urn:microsoft.com/office/officeart/2008/layout/LinedList"/>
    <dgm:cxn modelId="{4BB95E03-606B-4119-8FBC-9AD8CE7D9FD4}" type="presOf" srcId="{9636ADC7-2BA4-498F-A942-1A5493D0C332}" destId="{F9EE6E18-AE98-4946-8F7C-931E52F14794}" srcOrd="0" destOrd="0" presId="urn:microsoft.com/office/officeart/2008/layout/LinedList"/>
    <dgm:cxn modelId="{DF5F1BEA-CE46-4A0F-9163-0EC7D6ACE8A3}" srcId="{08518000-251C-453B-87EA-8F4BD1CFB4BA}" destId="{56FF78E5-4D1B-4C11-AF48-7FE148EE6FF6}" srcOrd="0" destOrd="0" parTransId="{CA8CE717-C825-46BE-97A5-5B5DDC56BC00}" sibTransId="{7D8923D1-9BBA-4ABD-9B98-6ACA71CE5F9D}"/>
    <dgm:cxn modelId="{7B2B3E1F-85EF-464B-A83C-E5E8196F8A35}" srcId="{08518000-251C-453B-87EA-8F4BD1CFB4BA}" destId="{7CA38F71-2BFF-47DF-9508-6B7E19A65EE9}" srcOrd="2" destOrd="0" parTransId="{4AD9B7B6-9236-46D6-A791-1BF1E903D20F}" sibTransId="{39412424-E3A7-471C-AD06-DB86D9BF8BA6}"/>
    <dgm:cxn modelId="{037AA83C-ED06-4388-B17B-3BE1A856B2D9}" srcId="{08518000-251C-453B-87EA-8F4BD1CFB4BA}" destId="{9636ADC7-2BA4-498F-A942-1A5493D0C332}" srcOrd="1" destOrd="0" parTransId="{A8D5461B-471D-4693-83D6-A727F94049C9}" sibTransId="{01C69B3F-A0AB-4C8C-B6D7-DAEBEBCE2DDF}"/>
    <dgm:cxn modelId="{E8C9E29F-3F3B-4AE9-95AC-6523CD8494E6}" type="presOf" srcId="{7CA38F71-2BFF-47DF-9508-6B7E19A65EE9}" destId="{76135472-C3DB-40C2-8934-8FE7D118EA14}" srcOrd="0" destOrd="0" presId="urn:microsoft.com/office/officeart/2008/layout/LinedList"/>
    <dgm:cxn modelId="{0B035FED-BB16-4C87-B989-60E7BECD0778}" type="presOf" srcId="{08518000-251C-453B-87EA-8F4BD1CFB4BA}" destId="{4D0040AF-AF79-4926-B2A9-849A22FDF5F7}" srcOrd="0" destOrd="0" presId="urn:microsoft.com/office/officeart/2008/layout/LinedList"/>
    <dgm:cxn modelId="{72A11B14-A22A-4C66-B3C4-B2D6C43B5D9A}" type="presParOf" srcId="{4D0040AF-AF79-4926-B2A9-849A22FDF5F7}" destId="{3B18148B-6F11-40A2-90C1-4E44F1DAF4C0}" srcOrd="0" destOrd="0" presId="urn:microsoft.com/office/officeart/2008/layout/LinedList"/>
    <dgm:cxn modelId="{0118D4EF-B2B0-4A8B-85BF-EC99F6691918}" type="presParOf" srcId="{4D0040AF-AF79-4926-B2A9-849A22FDF5F7}" destId="{39A78719-9D25-46AB-9160-885E1B9BD130}" srcOrd="1" destOrd="0" presId="urn:microsoft.com/office/officeart/2008/layout/LinedList"/>
    <dgm:cxn modelId="{28C53425-49AC-49D1-8231-DAE86082E2BE}" type="presParOf" srcId="{39A78719-9D25-46AB-9160-885E1B9BD130}" destId="{00904219-05BE-4A1A-BA58-367884C1A795}" srcOrd="0" destOrd="0" presId="urn:microsoft.com/office/officeart/2008/layout/LinedList"/>
    <dgm:cxn modelId="{7793A68B-2911-445B-8CBA-12B7BA21750F}" type="presParOf" srcId="{39A78719-9D25-46AB-9160-885E1B9BD130}" destId="{D935A726-D834-4289-B57E-6E9CC901354B}" srcOrd="1" destOrd="0" presId="urn:microsoft.com/office/officeart/2008/layout/LinedList"/>
    <dgm:cxn modelId="{99412036-9793-4237-82EC-2B99E7674981}" type="presParOf" srcId="{4D0040AF-AF79-4926-B2A9-849A22FDF5F7}" destId="{4E9F7F45-D27F-4401-9C3E-1808071DDDCA}" srcOrd="2" destOrd="0" presId="urn:microsoft.com/office/officeart/2008/layout/LinedList"/>
    <dgm:cxn modelId="{D96DBD55-0329-4006-931C-82D1994EE992}" type="presParOf" srcId="{4D0040AF-AF79-4926-B2A9-849A22FDF5F7}" destId="{AD76F26E-D102-4A09-B94B-11EDB5853589}" srcOrd="3" destOrd="0" presId="urn:microsoft.com/office/officeart/2008/layout/LinedList"/>
    <dgm:cxn modelId="{0EFE4C80-3D10-490C-BA90-6158577B52AA}" type="presParOf" srcId="{AD76F26E-D102-4A09-B94B-11EDB5853589}" destId="{F9EE6E18-AE98-4946-8F7C-931E52F14794}" srcOrd="0" destOrd="0" presId="urn:microsoft.com/office/officeart/2008/layout/LinedList"/>
    <dgm:cxn modelId="{920ABF3A-7BD8-42B8-87CB-EF84A2717AD6}" type="presParOf" srcId="{AD76F26E-D102-4A09-B94B-11EDB5853589}" destId="{B603E2E7-F5DC-45DD-BF9D-39157FEC415F}" srcOrd="1" destOrd="0" presId="urn:microsoft.com/office/officeart/2008/layout/LinedList"/>
    <dgm:cxn modelId="{3A59615F-2737-42FA-AABB-5CB112884A20}" type="presParOf" srcId="{4D0040AF-AF79-4926-B2A9-849A22FDF5F7}" destId="{90F687D8-5F78-4644-9B7C-BEFD78E51EDB}" srcOrd="4" destOrd="0" presId="urn:microsoft.com/office/officeart/2008/layout/LinedList"/>
    <dgm:cxn modelId="{7BED3051-E385-48E4-954E-F9873356B786}" type="presParOf" srcId="{4D0040AF-AF79-4926-B2A9-849A22FDF5F7}" destId="{69029A06-061C-4181-B672-F701E205FB08}" srcOrd="5" destOrd="0" presId="urn:microsoft.com/office/officeart/2008/layout/LinedList"/>
    <dgm:cxn modelId="{2AF2AAAE-0093-4247-92D0-7F842F5308E0}" type="presParOf" srcId="{69029A06-061C-4181-B672-F701E205FB08}" destId="{76135472-C3DB-40C2-8934-8FE7D118EA14}" srcOrd="0" destOrd="0" presId="urn:microsoft.com/office/officeart/2008/layout/LinedList"/>
    <dgm:cxn modelId="{2BAEBD61-4504-4661-993E-A2626D70A2E5}" type="presParOf" srcId="{69029A06-061C-4181-B672-F701E205FB08}" destId="{D48EAE8E-ADA7-4A1D-9019-7189493B1903}"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465B914-0597-433D-9393-3A12953DA9A6}" type="doc">
      <dgm:prSet loTypeId="urn:microsoft.com/office/officeart/2005/8/layout/vList2" loCatId="list" qsTypeId="urn:microsoft.com/office/officeart/2005/8/quickstyle/simple1" qsCatId="simple" csTypeId="urn:microsoft.com/office/officeart/2005/8/colors/accent0_2" csCatId="mainScheme" phldr="1"/>
      <dgm:spPr/>
      <dgm:t>
        <a:bodyPr/>
        <a:lstStyle/>
        <a:p>
          <a:endParaRPr lang="en-US"/>
        </a:p>
      </dgm:t>
    </dgm:pt>
    <dgm:pt modelId="{91685DFF-B535-4535-A429-DFC05CF5A735}" type="pres">
      <dgm:prSet presAssocID="{1465B914-0597-433D-9393-3A12953DA9A6}" presName="linear" presStyleCnt="0">
        <dgm:presLayoutVars>
          <dgm:animLvl val="lvl"/>
          <dgm:resizeHandles val="exact"/>
        </dgm:presLayoutVars>
      </dgm:prSet>
      <dgm:spPr/>
      <dgm:t>
        <a:bodyPr/>
        <a:lstStyle/>
        <a:p>
          <a:endParaRPr lang="en-US"/>
        </a:p>
      </dgm:t>
    </dgm:pt>
  </dgm:ptLst>
  <dgm:cxnLst>
    <dgm:cxn modelId="{BC92F766-10E5-4294-84D1-3B0922CC5431}" type="presOf" srcId="{1465B914-0597-433D-9393-3A12953DA9A6}" destId="{91685DFF-B535-4535-A429-DFC05CF5A735}"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B3FB74-4C03-42CE-82D4-7F9466F2A1DE}">
      <dsp:nvSpPr>
        <dsp:cNvPr id="0" name=""/>
        <dsp:cNvSpPr/>
      </dsp:nvSpPr>
      <dsp:spPr>
        <a:xfrm>
          <a:off x="0" y="8"/>
          <a:ext cx="10371667" cy="82402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en-US" sz="1800" kern="1200" dirty="0" smtClean="0">
              <a:latin typeface="Times New Roman" panose="02020603050405020304" pitchFamily="18" charset="0"/>
              <a:cs typeface="Times New Roman" panose="02020603050405020304" pitchFamily="18" charset="0"/>
            </a:rPr>
            <a:t>The high cost of medicines in India has made the treatment of many diseases unaffordable to the poor and even has become a strain on the budgets of middle-class citizens.(1)</a:t>
          </a:r>
          <a:endParaRPr lang="en-IN" sz="1800" kern="1200" dirty="0">
            <a:latin typeface="Times New Roman" panose="02020603050405020304" pitchFamily="18" charset="0"/>
            <a:cs typeface="Times New Roman" panose="02020603050405020304" pitchFamily="18" charset="0"/>
          </a:endParaRPr>
        </a:p>
      </dsp:txBody>
      <dsp:txXfrm>
        <a:off x="40225" y="40233"/>
        <a:ext cx="10291217" cy="743570"/>
      </dsp:txXfrm>
    </dsp:sp>
    <dsp:sp modelId="{B0D23B18-5085-4E98-A3C4-79413405C90C}">
      <dsp:nvSpPr>
        <dsp:cNvPr id="0" name=""/>
        <dsp:cNvSpPr/>
      </dsp:nvSpPr>
      <dsp:spPr>
        <a:xfrm>
          <a:off x="0" y="1680087"/>
          <a:ext cx="10371667" cy="824020"/>
        </a:xfrm>
        <a:prstGeom prst="roundRect">
          <a:avLst/>
        </a:prstGeom>
        <a:solidFill>
          <a:schemeClr val="accent5">
            <a:hueOff val="-1838336"/>
            <a:satOff val="-2557"/>
            <a:lumOff val="-98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en-US" sz="1800" kern="1200" dirty="0" smtClean="0">
              <a:latin typeface="Times New Roman" panose="02020603050405020304" pitchFamily="18" charset="0"/>
              <a:cs typeface="Times New Roman" panose="02020603050405020304" pitchFamily="18" charset="0"/>
            </a:rPr>
            <a:t>Generic drugs are less expensive comparable, hence rescue costs on medicines.(4)</a:t>
          </a:r>
          <a:endParaRPr lang="en-IN" sz="1800" kern="1200" dirty="0"/>
        </a:p>
      </dsp:txBody>
      <dsp:txXfrm>
        <a:off x="40225" y="1720312"/>
        <a:ext cx="10291217" cy="743570"/>
      </dsp:txXfrm>
    </dsp:sp>
    <dsp:sp modelId="{CB82BA90-D202-4DC1-9878-FE7622F12A16}">
      <dsp:nvSpPr>
        <dsp:cNvPr id="0" name=""/>
        <dsp:cNvSpPr/>
      </dsp:nvSpPr>
      <dsp:spPr>
        <a:xfrm>
          <a:off x="0" y="2512314"/>
          <a:ext cx="10371667" cy="824020"/>
        </a:xfrm>
        <a:prstGeom prst="roundRect">
          <a:avLst/>
        </a:prstGeom>
        <a:solidFill>
          <a:schemeClr val="accent5">
            <a:hueOff val="-3676672"/>
            <a:satOff val="-5114"/>
            <a:lumOff val="-196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en-US" sz="1800" kern="1200" dirty="0" smtClean="0">
              <a:latin typeface="Times New Roman" panose="02020603050405020304" pitchFamily="18" charset="0"/>
              <a:cs typeface="Times New Roman" panose="02020603050405020304" pitchFamily="18" charset="0"/>
            </a:rPr>
            <a:t>Generic products are usually 20-80% cheaper than branded drugs.(6)</a:t>
          </a:r>
          <a:endParaRPr lang="en-IN" sz="1800" kern="1200" dirty="0">
            <a:latin typeface="Times New Roman" panose="02020603050405020304" pitchFamily="18" charset="0"/>
            <a:cs typeface="Times New Roman" panose="02020603050405020304" pitchFamily="18" charset="0"/>
          </a:endParaRPr>
        </a:p>
      </dsp:txBody>
      <dsp:txXfrm>
        <a:off x="40225" y="2552539"/>
        <a:ext cx="10291217" cy="743570"/>
      </dsp:txXfrm>
    </dsp:sp>
    <dsp:sp modelId="{C5599FB8-C1E9-4D7D-BFC8-BC64A22A306E}">
      <dsp:nvSpPr>
        <dsp:cNvPr id="0" name=""/>
        <dsp:cNvSpPr/>
      </dsp:nvSpPr>
      <dsp:spPr>
        <a:xfrm>
          <a:off x="0" y="867835"/>
          <a:ext cx="10371667" cy="824020"/>
        </a:xfrm>
        <a:prstGeom prst="roundRect">
          <a:avLst/>
        </a:prstGeom>
        <a:solidFill>
          <a:schemeClr val="accent5">
            <a:hueOff val="-5515009"/>
            <a:satOff val="-7671"/>
            <a:lumOff val="-294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en-US" sz="1800" kern="1200" dirty="0" smtClean="0">
              <a:latin typeface="Times New Roman" panose="02020603050405020304" pitchFamily="18" charset="0"/>
              <a:cs typeface="Times New Roman" panose="02020603050405020304" pitchFamily="18" charset="0"/>
            </a:rPr>
            <a:t>The thought of providing the best quality of medicines at cheaper costs made the governments to think of generic drug substitutions in order to minimize the economic burden.(2)</a:t>
          </a:r>
          <a:endParaRPr lang="en-IN" sz="1800" kern="1200" dirty="0">
            <a:latin typeface="Times New Roman" panose="02020603050405020304" pitchFamily="18" charset="0"/>
            <a:cs typeface="Times New Roman" panose="02020603050405020304" pitchFamily="18" charset="0"/>
          </a:endParaRPr>
        </a:p>
      </dsp:txBody>
      <dsp:txXfrm>
        <a:off x="40225" y="908060"/>
        <a:ext cx="10291217" cy="743570"/>
      </dsp:txXfrm>
    </dsp:sp>
    <dsp:sp modelId="{83F50B14-2B01-4254-8300-4412F5548A84}">
      <dsp:nvSpPr>
        <dsp:cNvPr id="0" name=""/>
        <dsp:cNvSpPr/>
      </dsp:nvSpPr>
      <dsp:spPr>
        <a:xfrm>
          <a:off x="0" y="3344745"/>
          <a:ext cx="10371667" cy="824020"/>
        </a:xfrm>
        <a:prstGeom prst="roundRect">
          <a:avLst/>
        </a:prstGeom>
        <a:solidFill>
          <a:schemeClr val="accent1">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en-US" sz="1800" b="1" kern="1200" dirty="0" smtClean="0">
              <a:latin typeface="Times New Roman" panose="02020603050405020304" pitchFamily="18" charset="0"/>
              <a:cs typeface="Times New Roman" panose="02020603050405020304" pitchFamily="18" charset="0"/>
            </a:rPr>
            <a:t>Recently, many studies were conducted to create awareness and to provide knowledge on the benefits of generic medicine use. Most of the health care providers are also reinforcing the generic medicine utilization</a:t>
          </a:r>
          <a:r>
            <a:rPr lang="en-US" sz="1800" kern="1200" dirty="0" smtClean="0"/>
            <a:t>.</a:t>
          </a:r>
          <a:endParaRPr lang="en-IN" sz="1800" kern="1200" dirty="0"/>
        </a:p>
      </dsp:txBody>
      <dsp:txXfrm>
        <a:off x="40225" y="3384970"/>
        <a:ext cx="10291217" cy="74357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C99FD9-B280-40DB-9559-04AEFD014AFB}">
      <dsp:nvSpPr>
        <dsp:cNvPr id="0" name=""/>
        <dsp:cNvSpPr/>
      </dsp:nvSpPr>
      <dsp:spPr>
        <a:xfrm>
          <a:off x="0" y="1190126"/>
          <a:ext cx="11868442" cy="1586835"/>
        </a:xfrm>
        <a:prstGeom prst="notchedRightArrow">
          <a:avLst/>
        </a:prstGeom>
        <a:solidFill>
          <a:schemeClr val="accent4">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715D4C0-E3D5-48DC-A180-0E5431A97885}">
      <dsp:nvSpPr>
        <dsp:cNvPr id="0" name=""/>
        <dsp:cNvSpPr/>
      </dsp:nvSpPr>
      <dsp:spPr>
        <a:xfrm>
          <a:off x="3474" y="0"/>
          <a:ext cx="2201247" cy="15868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b" anchorCtr="0">
          <a:noAutofit/>
        </a:bodyPr>
        <a:lstStyle/>
        <a:p>
          <a:pPr lvl="0" algn="ctr" defTabSz="711200" rtl="0">
            <a:lnSpc>
              <a:spcPct val="90000"/>
            </a:lnSpc>
            <a:spcBef>
              <a:spcPct val="0"/>
            </a:spcBef>
            <a:spcAft>
              <a:spcPct val="35000"/>
            </a:spcAft>
          </a:pPr>
          <a:r>
            <a:rPr lang="en-US" sz="1600" kern="1200" dirty="0" smtClean="0">
              <a:latin typeface="Times New Roman" panose="02020603050405020304" pitchFamily="18" charset="0"/>
              <a:cs typeface="Times New Roman" panose="02020603050405020304" pitchFamily="18" charset="0"/>
            </a:rPr>
            <a:t>Almost 66% of respondents say they are dissatisfied with the </a:t>
          </a:r>
          <a:r>
            <a:rPr lang="en-US" sz="1800" kern="1200" dirty="0" smtClean="0">
              <a:latin typeface="Times New Roman" panose="02020603050405020304" pitchFamily="18" charset="0"/>
              <a:cs typeface="Times New Roman" panose="02020603050405020304" pitchFamily="18" charset="0"/>
            </a:rPr>
            <a:t>generic</a:t>
          </a:r>
          <a:r>
            <a:rPr lang="en-US" sz="1600" kern="1200" dirty="0" smtClean="0">
              <a:latin typeface="Times New Roman" panose="02020603050405020304" pitchFamily="18" charset="0"/>
              <a:cs typeface="Times New Roman" panose="02020603050405020304" pitchFamily="18" charset="0"/>
            </a:rPr>
            <a:t> drug's quality control procedures. </a:t>
          </a:r>
          <a:endParaRPr lang="en-IN" sz="1600" kern="1200" dirty="0">
            <a:latin typeface="Times New Roman" panose="02020603050405020304" pitchFamily="18" charset="0"/>
            <a:cs typeface="Times New Roman" panose="02020603050405020304" pitchFamily="18" charset="0"/>
          </a:endParaRPr>
        </a:p>
      </dsp:txBody>
      <dsp:txXfrm>
        <a:off x="3474" y="0"/>
        <a:ext cx="2201247" cy="1586835"/>
      </dsp:txXfrm>
    </dsp:sp>
    <dsp:sp modelId="{F01AAF1B-5235-4417-8824-77FDC4171E17}">
      <dsp:nvSpPr>
        <dsp:cNvPr id="0" name=""/>
        <dsp:cNvSpPr/>
      </dsp:nvSpPr>
      <dsp:spPr>
        <a:xfrm>
          <a:off x="905743" y="1785190"/>
          <a:ext cx="396708" cy="396708"/>
        </a:xfrm>
        <a:prstGeom prst="ellipse">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E556E80-02B9-432D-BC74-2398AB079F30}">
      <dsp:nvSpPr>
        <dsp:cNvPr id="0" name=""/>
        <dsp:cNvSpPr/>
      </dsp:nvSpPr>
      <dsp:spPr>
        <a:xfrm>
          <a:off x="2237991" y="2338694"/>
          <a:ext cx="2879088" cy="15868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t" anchorCtr="0">
          <a:noAutofit/>
        </a:bodyPr>
        <a:lstStyle/>
        <a:p>
          <a:pPr lvl="0" algn="ctr" defTabSz="711200" rtl="0">
            <a:lnSpc>
              <a:spcPct val="90000"/>
            </a:lnSpc>
            <a:spcBef>
              <a:spcPct val="0"/>
            </a:spcBef>
            <a:spcAft>
              <a:spcPct val="35000"/>
            </a:spcAft>
          </a:pPr>
          <a:r>
            <a:rPr lang="en-US" sz="1600" kern="1200" dirty="0" smtClean="0">
              <a:latin typeface="Times New Roman" panose="02020603050405020304" pitchFamily="18" charset="0"/>
              <a:cs typeface="Times New Roman" panose="02020603050405020304" pitchFamily="18" charset="0"/>
            </a:rPr>
            <a:t>It is similar to the earlier study in that a significant proportion of doctors (72%) believed that generic products were manufactured with lower quality than brand-name medications.</a:t>
          </a:r>
          <a:r>
            <a:rPr lang="en-US" sz="1600" kern="1200" dirty="0" smtClean="0">
              <a:solidFill>
                <a:schemeClr val="accent1">
                  <a:lumMod val="50000"/>
                </a:schemeClr>
              </a:solidFill>
              <a:latin typeface="Times New Roman" panose="02020603050405020304" pitchFamily="18" charset="0"/>
              <a:cs typeface="Times New Roman" panose="02020603050405020304" pitchFamily="18" charset="0"/>
            </a:rPr>
            <a:t>(8</a:t>
          </a:r>
          <a:r>
            <a:rPr lang="en-US" sz="1400" kern="1200" dirty="0" smtClean="0">
              <a:solidFill>
                <a:schemeClr val="accent1">
                  <a:lumMod val="50000"/>
                </a:schemeClr>
              </a:solidFill>
              <a:latin typeface="Times New Roman" panose="02020603050405020304" pitchFamily="18" charset="0"/>
              <a:cs typeface="Times New Roman" panose="02020603050405020304" pitchFamily="18" charset="0"/>
            </a:rPr>
            <a:t>)</a:t>
          </a:r>
          <a:endParaRPr lang="en-IN" sz="1400" kern="1200" dirty="0">
            <a:solidFill>
              <a:schemeClr val="accent1">
                <a:lumMod val="50000"/>
              </a:schemeClr>
            </a:solidFill>
            <a:latin typeface="Times New Roman" panose="02020603050405020304" pitchFamily="18" charset="0"/>
            <a:cs typeface="Times New Roman" panose="02020603050405020304" pitchFamily="18" charset="0"/>
          </a:endParaRPr>
        </a:p>
      </dsp:txBody>
      <dsp:txXfrm>
        <a:off x="2237991" y="2338694"/>
        <a:ext cx="2879088" cy="1586835"/>
      </dsp:txXfrm>
    </dsp:sp>
    <dsp:sp modelId="{0FF8E92E-0AB7-440A-82DD-79524FBD585E}">
      <dsp:nvSpPr>
        <dsp:cNvPr id="0" name=""/>
        <dsp:cNvSpPr/>
      </dsp:nvSpPr>
      <dsp:spPr>
        <a:xfrm>
          <a:off x="3540053" y="1785190"/>
          <a:ext cx="396708" cy="396708"/>
        </a:xfrm>
        <a:prstGeom prst="ellipse">
          <a:avLst/>
        </a:prstGeom>
        <a:solidFill>
          <a:schemeClr val="accent4">
            <a:hueOff val="3465231"/>
            <a:satOff val="-15989"/>
            <a:lumOff val="58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04132CE-3E2C-426D-9339-DC6823F4DE99}">
      <dsp:nvSpPr>
        <dsp:cNvPr id="0" name=""/>
        <dsp:cNvSpPr/>
      </dsp:nvSpPr>
      <dsp:spPr>
        <a:xfrm>
          <a:off x="5272094" y="0"/>
          <a:ext cx="2789465" cy="15868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b" anchorCtr="0">
          <a:noAutofit/>
        </a:bodyPr>
        <a:lstStyle/>
        <a:p>
          <a:pPr lvl="0" algn="ctr" defTabSz="711200" rtl="0">
            <a:lnSpc>
              <a:spcPct val="90000"/>
            </a:lnSpc>
            <a:spcBef>
              <a:spcPct val="0"/>
            </a:spcBef>
            <a:spcAft>
              <a:spcPct val="35000"/>
            </a:spcAft>
          </a:pPr>
          <a:r>
            <a:rPr lang="en-US" sz="1600" kern="1200" dirty="0" smtClean="0">
              <a:latin typeface="Times New Roman" panose="02020603050405020304" pitchFamily="18" charset="0"/>
              <a:cs typeface="Times New Roman" panose="02020603050405020304" pitchFamily="18" charset="0"/>
            </a:rPr>
            <a:t>The Indian government launched the "Jan </a:t>
          </a:r>
          <a:r>
            <a:rPr lang="en-US" sz="1600" kern="1200" dirty="0" err="1" smtClean="0">
              <a:latin typeface="Times New Roman" panose="02020603050405020304" pitchFamily="18" charset="0"/>
              <a:cs typeface="Times New Roman" panose="02020603050405020304" pitchFamily="18" charset="0"/>
            </a:rPr>
            <a:t>Ausadhi</a:t>
          </a:r>
          <a:r>
            <a:rPr lang="en-US" sz="1600" kern="1200" dirty="0" smtClean="0">
              <a:latin typeface="Times New Roman" panose="02020603050405020304" pitchFamily="18" charset="0"/>
              <a:cs typeface="Times New Roman" panose="02020603050405020304" pitchFamily="18" charset="0"/>
            </a:rPr>
            <a:t>" project to address this problem by providing Jan </a:t>
          </a:r>
          <a:r>
            <a:rPr lang="en-US" sz="1600" kern="1200" dirty="0" err="1" smtClean="0">
              <a:latin typeface="Times New Roman" panose="02020603050405020304" pitchFamily="18" charset="0"/>
              <a:cs typeface="Times New Roman" panose="02020603050405020304" pitchFamily="18" charset="0"/>
            </a:rPr>
            <a:t>Ausadhi</a:t>
          </a:r>
          <a:r>
            <a:rPr lang="en-US" sz="1600" kern="1200" dirty="0" smtClean="0">
              <a:latin typeface="Times New Roman" panose="02020603050405020304" pitchFamily="18" charset="0"/>
              <a:cs typeface="Times New Roman" panose="02020603050405020304" pitchFamily="18" charset="0"/>
            </a:rPr>
            <a:t> stores with on-demand access to basic, low-cost generic medications. </a:t>
          </a:r>
          <a:endParaRPr lang="en-IN" sz="1600" kern="1200" dirty="0">
            <a:latin typeface="Times New Roman" panose="02020603050405020304" pitchFamily="18" charset="0"/>
            <a:cs typeface="Times New Roman" panose="02020603050405020304" pitchFamily="18" charset="0"/>
          </a:endParaRPr>
        </a:p>
      </dsp:txBody>
      <dsp:txXfrm>
        <a:off x="5272094" y="0"/>
        <a:ext cx="2789465" cy="1586835"/>
      </dsp:txXfrm>
    </dsp:sp>
    <dsp:sp modelId="{A2161291-AE60-460D-9D0E-13EF5B73C654}">
      <dsp:nvSpPr>
        <dsp:cNvPr id="0" name=""/>
        <dsp:cNvSpPr/>
      </dsp:nvSpPr>
      <dsp:spPr>
        <a:xfrm>
          <a:off x="6468472" y="1785190"/>
          <a:ext cx="396708" cy="396708"/>
        </a:xfrm>
        <a:prstGeom prst="ellipse">
          <a:avLst/>
        </a:prstGeom>
        <a:solidFill>
          <a:schemeClr val="accent4">
            <a:hueOff val="6930461"/>
            <a:satOff val="-31979"/>
            <a:lumOff val="117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694DEF4-8190-4F76-9945-FB00C337A215}">
      <dsp:nvSpPr>
        <dsp:cNvPr id="0" name=""/>
        <dsp:cNvSpPr/>
      </dsp:nvSpPr>
      <dsp:spPr>
        <a:xfrm>
          <a:off x="8155701" y="2380253"/>
          <a:ext cx="2522422" cy="15868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t" anchorCtr="0">
          <a:noAutofit/>
        </a:bodyPr>
        <a:lstStyle/>
        <a:p>
          <a:pPr lvl="0" algn="ctr" defTabSz="711200" rtl="0">
            <a:lnSpc>
              <a:spcPct val="90000"/>
            </a:lnSpc>
            <a:spcBef>
              <a:spcPct val="0"/>
            </a:spcBef>
            <a:spcAft>
              <a:spcPct val="35000"/>
            </a:spcAft>
          </a:pPr>
          <a:r>
            <a:rPr lang="en-US" sz="1600" kern="1200" dirty="0" smtClean="0">
              <a:latin typeface="Times New Roman" panose="02020603050405020304" pitchFamily="18" charset="0"/>
              <a:cs typeface="Times New Roman" panose="02020603050405020304" pitchFamily="18" charset="0"/>
            </a:rPr>
            <a:t>In this study, about 84% of the doctors were aware of the Jan </a:t>
          </a:r>
          <a:r>
            <a:rPr lang="en-US" sz="1600" kern="1200" dirty="0" err="1" smtClean="0">
              <a:latin typeface="Times New Roman" panose="02020603050405020304" pitchFamily="18" charset="0"/>
              <a:cs typeface="Times New Roman" panose="02020603050405020304" pitchFamily="18" charset="0"/>
            </a:rPr>
            <a:t>Aushadhi</a:t>
          </a:r>
          <a:r>
            <a:rPr lang="en-US" sz="1600" kern="1200" dirty="0" smtClean="0">
              <a:latin typeface="Times New Roman" panose="02020603050405020304" pitchFamily="18" charset="0"/>
              <a:cs typeface="Times New Roman" panose="02020603050405020304" pitchFamily="18" charset="0"/>
            </a:rPr>
            <a:t> </a:t>
          </a:r>
          <a:r>
            <a:rPr lang="en-US" sz="1600" kern="1200" dirty="0" err="1" smtClean="0">
              <a:latin typeface="Times New Roman" panose="02020603050405020304" pitchFamily="18" charset="0"/>
              <a:cs typeface="Times New Roman" panose="02020603050405020304" pitchFamily="18" charset="0"/>
            </a:rPr>
            <a:t>programme</a:t>
          </a:r>
          <a:r>
            <a:rPr lang="en-US" sz="1600" kern="1200" dirty="0" smtClean="0">
              <a:latin typeface="Times New Roman" panose="02020603050405020304" pitchFamily="18" charset="0"/>
              <a:cs typeface="Times New Roman" panose="02020603050405020304" pitchFamily="18" charset="0"/>
            </a:rPr>
            <a:t> run by the Indian government.</a:t>
          </a:r>
          <a:endParaRPr lang="en-IN" sz="1600" kern="1200" dirty="0">
            <a:latin typeface="Times New Roman" panose="02020603050405020304" pitchFamily="18" charset="0"/>
            <a:cs typeface="Times New Roman" panose="02020603050405020304" pitchFamily="18" charset="0"/>
          </a:endParaRPr>
        </a:p>
      </dsp:txBody>
      <dsp:txXfrm>
        <a:off x="8155701" y="2380253"/>
        <a:ext cx="2522422" cy="1586835"/>
      </dsp:txXfrm>
    </dsp:sp>
    <dsp:sp modelId="{12D6A918-01DE-4BFC-B9E3-2AA660555F9F}">
      <dsp:nvSpPr>
        <dsp:cNvPr id="0" name=""/>
        <dsp:cNvSpPr/>
      </dsp:nvSpPr>
      <dsp:spPr>
        <a:xfrm>
          <a:off x="9218558" y="1785190"/>
          <a:ext cx="396708" cy="396708"/>
        </a:xfrm>
        <a:prstGeom prst="ellipse">
          <a:avLst/>
        </a:prstGeom>
        <a:solidFill>
          <a:schemeClr val="accent4">
            <a:hueOff val="10395692"/>
            <a:satOff val="-47968"/>
            <a:lumOff val="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B18148B-6F11-40A2-90C1-4E44F1DAF4C0}">
      <dsp:nvSpPr>
        <dsp:cNvPr id="0" name=""/>
        <dsp:cNvSpPr/>
      </dsp:nvSpPr>
      <dsp:spPr>
        <a:xfrm>
          <a:off x="0" y="2124"/>
          <a:ext cx="10515600" cy="0"/>
        </a:xfrm>
        <a:prstGeom prst="line">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w="6350" cap="flat" cmpd="sng" algn="ctr">
          <a:solidFill>
            <a:schemeClr val="accent4">
              <a:hueOff val="0"/>
              <a:satOff val="0"/>
              <a:lumOff val="0"/>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sp>
    <dsp:sp modelId="{00904219-05BE-4A1A-BA58-367884C1A795}">
      <dsp:nvSpPr>
        <dsp:cNvPr id="0" name=""/>
        <dsp:cNvSpPr/>
      </dsp:nvSpPr>
      <dsp:spPr>
        <a:xfrm>
          <a:off x="0" y="2124"/>
          <a:ext cx="10515600" cy="14490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lvl="0" algn="l" defTabSz="1244600" rtl="0">
            <a:lnSpc>
              <a:spcPct val="90000"/>
            </a:lnSpc>
            <a:spcBef>
              <a:spcPct val="0"/>
            </a:spcBef>
            <a:spcAft>
              <a:spcPct val="35000"/>
            </a:spcAft>
          </a:pPr>
          <a:r>
            <a:rPr lang="en-US" sz="2800" kern="1200" dirty="0" smtClean="0">
              <a:latin typeface="Times New Roman" panose="02020603050405020304" pitchFamily="18" charset="0"/>
              <a:cs typeface="Times New Roman" panose="02020603050405020304" pitchFamily="18" charset="0"/>
            </a:rPr>
            <a:t>Physicians must be well-informed about generic drug products during their </a:t>
          </a:r>
          <a:r>
            <a:rPr lang="en-US" sz="2800" kern="1200" dirty="0" smtClean="0">
              <a:solidFill>
                <a:schemeClr val="accent2">
                  <a:lumMod val="75000"/>
                </a:schemeClr>
              </a:solidFill>
              <a:latin typeface="Times New Roman" panose="02020603050405020304" pitchFamily="18" charset="0"/>
              <a:cs typeface="Times New Roman" panose="02020603050405020304" pitchFamily="18" charset="0"/>
            </a:rPr>
            <a:t>academic careers </a:t>
          </a:r>
          <a:r>
            <a:rPr lang="en-US" sz="2800" kern="1200" dirty="0" smtClean="0">
              <a:latin typeface="Times New Roman" panose="02020603050405020304" pitchFamily="18" charset="0"/>
              <a:cs typeface="Times New Roman" panose="02020603050405020304" pitchFamily="18" charset="0"/>
            </a:rPr>
            <a:t>in order to have a better comprehension of them, which will have a huge financial impact on the healthcare industry</a:t>
          </a:r>
          <a:endParaRPr lang="en-IN" sz="2800" kern="1200" dirty="0">
            <a:latin typeface="Times New Roman" panose="02020603050405020304" pitchFamily="18" charset="0"/>
            <a:cs typeface="Times New Roman" panose="02020603050405020304" pitchFamily="18" charset="0"/>
          </a:endParaRPr>
        </a:p>
      </dsp:txBody>
      <dsp:txXfrm>
        <a:off x="0" y="2124"/>
        <a:ext cx="10515600" cy="1449029"/>
      </dsp:txXfrm>
    </dsp:sp>
    <dsp:sp modelId="{4E9F7F45-D27F-4401-9C3E-1808071DDDCA}">
      <dsp:nvSpPr>
        <dsp:cNvPr id="0" name=""/>
        <dsp:cNvSpPr/>
      </dsp:nvSpPr>
      <dsp:spPr>
        <a:xfrm>
          <a:off x="0" y="1451154"/>
          <a:ext cx="10515600" cy="0"/>
        </a:xfrm>
        <a:prstGeom prst="line">
          <a:avLst/>
        </a:prstGeom>
        <a:gradFill rotWithShape="0">
          <a:gsLst>
            <a:gs pos="0">
              <a:schemeClr val="accent4">
                <a:hueOff val="5197846"/>
                <a:satOff val="-23984"/>
                <a:lumOff val="883"/>
                <a:alphaOff val="0"/>
                <a:satMod val="103000"/>
                <a:lumMod val="102000"/>
                <a:tint val="94000"/>
              </a:schemeClr>
            </a:gs>
            <a:gs pos="50000">
              <a:schemeClr val="accent4">
                <a:hueOff val="5197846"/>
                <a:satOff val="-23984"/>
                <a:lumOff val="883"/>
                <a:alphaOff val="0"/>
                <a:satMod val="110000"/>
                <a:lumMod val="100000"/>
                <a:shade val="100000"/>
              </a:schemeClr>
            </a:gs>
            <a:gs pos="100000">
              <a:schemeClr val="accent4">
                <a:hueOff val="5197846"/>
                <a:satOff val="-23984"/>
                <a:lumOff val="883"/>
                <a:alphaOff val="0"/>
                <a:lumMod val="99000"/>
                <a:satMod val="120000"/>
                <a:shade val="78000"/>
              </a:schemeClr>
            </a:gs>
          </a:gsLst>
          <a:lin ang="5400000" scaled="0"/>
        </a:gradFill>
        <a:ln w="6350" cap="flat" cmpd="sng" algn="ctr">
          <a:solidFill>
            <a:schemeClr val="accent4">
              <a:hueOff val="5197846"/>
              <a:satOff val="-23984"/>
              <a:lumOff val="883"/>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sp>
    <dsp:sp modelId="{F9EE6E18-AE98-4946-8F7C-931E52F14794}">
      <dsp:nvSpPr>
        <dsp:cNvPr id="0" name=""/>
        <dsp:cNvSpPr/>
      </dsp:nvSpPr>
      <dsp:spPr>
        <a:xfrm>
          <a:off x="0" y="1451154"/>
          <a:ext cx="10515600" cy="14490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lvl="0" algn="l" defTabSz="1244600" rtl="0">
            <a:lnSpc>
              <a:spcPct val="90000"/>
            </a:lnSpc>
            <a:spcBef>
              <a:spcPct val="0"/>
            </a:spcBef>
            <a:spcAft>
              <a:spcPct val="35000"/>
            </a:spcAft>
          </a:pPr>
          <a:r>
            <a:rPr lang="en-US" sz="2800" kern="1200" dirty="0" smtClean="0">
              <a:latin typeface="Times New Roman" panose="02020603050405020304" pitchFamily="18" charset="0"/>
              <a:cs typeface="Times New Roman" panose="02020603050405020304" pitchFamily="18" charset="0"/>
            </a:rPr>
            <a:t>Government health agencies should run </a:t>
          </a:r>
          <a:r>
            <a:rPr lang="en-US" sz="2800" kern="1200" dirty="0" smtClean="0">
              <a:solidFill>
                <a:schemeClr val="accent2">
                  <a:lumMod val="75000"/>
                </a:schemeClr>
              </a:solidFill>
              <a:latin typeface="Times New Roman" panose="02020603050405020304" pitchFamily="18" charset="0"/>
              <a:cs typeface="Times New Roman" panose="02020603050405020304" pitchFamily="18" charset="0"/>
            </a:rPr>
            <a:t>awareness campaigns </a:t>
          </a:r>
          <a:r>
            <a:rPr lang="en-US" sz="2800" kern="1200" dirty="0" smtClean="0">
              <a:latin typeface="Times New Roman" panose="02020603050405020304" pitchFamily="18" charset="0"/>
              <a:cs typeface="Times New Roman" panose="02020603050405020304" pitchFamily="18" charset="0"/>
            </a:rPr>
            <a:t>about generic drugs to </a:t>
          </a:r>
          <a:r>
            <a:rPr lang="en-US" sz="2800" kern="1200" dirty="0" err="1" smtClean="0">
              <a:latin typeface="Times New Roman" panose="02020603050405020304" pitchFamily="18" charset="0"/>
              <a:cs typeface="Times New Roman" panose="02020603050405020304" pitchFamily="18" charset="0"/>
            </a:rPr>
            <a:t>rationalise</a:t>
          </a:r>
          <a:r>
            <a:rPr lang="en-US" sz="2800" kern="1200" dirty="0" smtClean="0">
              <a:latin typeface="Times New Roman" panose="02020603050405020304" pitchFamily="18" charset="0"/>
              <a:cs typeface="Times New Roman" panose="02020603050405020304" pitchFamily="18" charset="0"/>
            </a:rPr>
            <a:t> prescribing </a:t>
          </a:r>
          <a:r>
            <a:rPr lang="en-US" sz="2800" kern="1200" dirty="0" err="1" smtClean="0">
              <a:latin typeface="Times New Roman" panose="02020603050405020304" pitchFamily="18" charset="0"/>
              <a:cs typeface="Times New Roman" panose="02020603050405020304" pitchFamily="18" charset="0"/>
            </a:rPr>
            <a:t>practises</a:t>
          </a:r>
          <a:r>
            <a:rPr lang="en-US" sz="2800" kern="1200" dirty="0" smtClean="0">
              <a:latin typeface="Times New Roman" panose="02020603050405020304" pitchFamily="18" charset="0"/>
              <a:cs typeface="Times New Roman" panose="02020603050405020304" pitchFamily="18" charset="0"/>
            </a:rPr>
            <a:t> and enhance both clinician and consumer understanding.</a:t>
          </a:r>
          <a:endParaRPr lang="en-IN" sz="2800" kern="1200" dirty="0">
            <a:latin typeface="Times New Roman" panose="02020603050405020304" pitchFamily="18" charset="0"/>
            <a:cs typeface="Times New Roman" panose="02020603050405020304" pitchFamily="18" charset="0"/>
          </a:endParaRPr>
        </a:p>
      </dsp:txBody>
      <dsp:txXfrm>
        <a:off x="0" y="1451154"/>
        <a:ext cx="10515600" cy="1449029"/>
      </dsp:txXfrm>
    </dsp:sp>
    <dsp:sp modelId="{90F687D8-5F78-4644-9B7C-BEFD78E51EDB}">
      <dsp:nvSpPr>
        <dsp:cNvPr id="0" name=""/>
        <dsp:cNvSpPr/>
      </dsp:nvSpPr>
      <dsp:spPr>
        <a:xfrm>
          <a:off x="0" y="2900183"/>
          <a:ext cx="10515600" cy="0"/>
        </a:xfrm>
        <a:prstGeom prst="line">
          <a:avLst/>
        </a:prstGeom>
        <a:gradFill rotWithShape="0">
          <a:gsLst>
            <a:gs pos="0">
              <a:schemeClr val="accent4">
                <a:hueOff val="10395692"/>
                <a:satOff val="-47968"/>
                <a:lumOff val="1765"/>
                <a:alphaOff val="0"/>
                <a:satMod val="103000"/>
                <a:lumMod val="102000"/>
                <a:tint val="94000"/>
              </a:schemeClr>
            </a:gs>
            <a:gs pos="50000">
              <a:schemeClr val="accent4">
                <a:hueOff val="10395692"/>
                <a:satOff val="-47968"/>
                <a:lumOff val="1765"/>
                <a:alphaOff val="0"/>
                <a:satMod val="110000"/>
                <a:lumMod val="100000"/>
                <a:shade val="100000"/>
              </a:schemeClr>
            </a:gs>
            <a:gs pos="100000">
              <a:schemeClr val="accent4">
                <a:hueOff val="10395692"/>
                <a:satOff val="-47968"/>
                <a:lumOff val="1765"/>
                <a:alphaOff val="0"/>
                <a:lumMod val="99000"/>
                <a:satMod val="120000"/>
                <a:shade val="78000"/>
              </a:schemeClr>
            </a:gs>
          </a:gsLst>
          <a:lin ang="5400000" scaled="0"/>
        </a:gradFill>
        <a:ln w="6350" cap="flat" cmpd="sng" algn="ctr">
          <a:solidFill>
            <a:schemeClr val="accent4">
              <a:hueOff val="10395692"/>
              <a:satOff val="-47968"/>
              <a:lumOff val="1765"/>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sp>
    <dsp:sp modelId="{76135472-C3DB-40C2-8934-8FE7D118EA14}">
      <dsp:nvSpPr>
        <dsp:cNvPr id="0" name=""/>
        <dsp:cNvSpPr/>
      </dsp:nvSpPr>
      <dsp:spPr>
        <a:xfrm>
          <a:off x="0" y="2900183"/>
          <a:ext cx="10515600" cy="14490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lvl="0" algn="l" defTabSz="1244600" rtl="0">
            <a:lnSpc>
              <a:spcPct val="90000"/>
            </a:lnSpc>
            <a:spcBef>
              <a:spcPct val="0"/>
            </a:spcBef>
            <a:spcAft>
              <a:spcPct val="35000"/>
            </a:spcAft>
          </a:pPr>
          <a:r>
            <a:rPr lang="en-US" sz="2800" b="0" kern="1200" dirty="0" smtClean="0">
              <a:latin typeface="Times New Roman" panose="02020603050405020304" pitchFamily="18" charset="0"/>
              <a:cs typeface="Times New Roman" panose="02020603050405020304" pitchFamily="18" charset="0"/>
            </a:rPr>
            <a:t>In order to reduce the cost of healthcare, </a:t>
          </a:r>
          <a:r>
            <a:rPr lang="en-US" sz="2800" b="0" kern="1200" dirty="0" smtClean="0">
              <a:solidFill>
                <a:schemeClr val="accent2">
                  <a:lumMod val="75000"/>
                </a:schemeClr>
              </a:solidFill>
              <a:latin typeface="Times New Roman" panose="02020603050405020304" pitchFamily="18" charset="0"/>
              <a:cs typeface="Times New Roman" panose="02020603050405020304" pitchFamily="18" charset="0"/>
            </a:rPr>
            <a:t>clear standards </a:t>
          </a:r>
          <a:r>
            <a:rPr lang="en-US" sz="2800" b="0" kern="1200" dirty="0" smtClean="0">
              <a:latin typeface="Times New Roman" panose="02020603050405020304" pitchFamily="18" charset="0"/>
              <a:cs typeface="Times New Roman" panose="02020603050405020304" pitchFamily="18" charset="0"/>
            </a:rPr>
            <a:t>for the substitution of generic drugs should be created</a:t>
          </a:r>
          <a:r>
            <a:rPr lang="en-US" sz="2800" kern="1200" dirty="0" smtClean="0">
              <a:latin typeface="Times New Roman" panose="02020603050405020304" pitchFamily="18" charset="0"/>
              <a:cs typeface="Times New Roman" panose="02020603050405020304" pitchFamily="18" charset="0"/>
            </a:rPr>
            <a:t>.</a:t>
          </a:r>
          <a:endParaRPr lang="en-IN" sz="2800" kern="1200" dirty="0">
            <a:latin typeface="Times New Roman" panose="02020603050405020304" pitchFamily="18" charset="0"/>
            <a:cs typeface="Times New Roman" panose="02020603050405020304" pitchFamily="18" charset="0"/>
          </a:endParaRPr>
        </a:p>
      </dsp:txBody>
      <dsp:txXfrm>
        <a:off x="0" y="2900183"/>
        <a:ext cx="10515600" cy="144902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8EFB38-7238-4A54-B744-CFB066C24772}" type="datetimeFigureOut">
              <a:rPr lang="en-IN" smtClean="0"/>
              <a:t>16-06-2023</a:t>
            </a:fld>
            <a:endParaRPr lang="en-IN"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D9F01D5-6D76-413D-BC68-AA41907DFF45}" type="slidenum">
              <a:rPr lang="en-IN" smtClean="0"/>
              <a:t>‹#›</a:t>
            </a:fld>
            <a:endParaRPr lang="en-IN" dirty="0"/>
          </a:p>
        </p:txBody>
      </p:sp>
    </p:spTree>
    <p:extLst>
      <p:ext uri="{BB962C8B-B14F-4D97-AF65-F5344CB8AC3E}">
        <p14:creationId xmlns:p14="http://schemas.microsoft.com/office/powerpoint/2010/main" val="33950638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BD9F01D5-6D76-413D-BC68-AA41907DFF45}" type="slidenum">
              <a:rPr lang="en-IN" smtClean="0"/>
              <a:t>12</a:t>
            </a:fld>
            <a:endParaRPr lang="en-IN" dirty="0"/>
          </a:p>
        </p:txBody>
      </p:sp>
    </p:spTree>
    <p:extLst>
      <p:ext uri="{BB962C8B-B14F-4D97-AF65-F5344CB8AC3E}">
        <p14:creationId xmlns:p14="http://schemas.microsoft.com/office/powerpoint/2010/main" val="32640253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054088E-0C47-4DCD-BD51-FCBAB2FE8DCF}" type="datetimeFigureOut">
              <a:rPr lang="en-IN" smtClean="0"/>
              <a:t>16-06-2023</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D77EF6BF-C827-47EA-81E4-2A3B25279EC4}" type="slidenum">
              <a:rPr lang="en-IN" smtClean="0"/>
              <a:t>‹#›</a:t>
            </a:fld>
            <a:endParaRPr lang="en-IN" dirty="0"/>
          </a:p>
        </p:txBody>
      </p:sp>
    </p:spTree>
    <p:extLst>
      <p:ext uri="{BB962C8B-B14F-4D97-AF65-F5344CB8AC3E}">
        <p14:creationId xmlns:p14="http://schemas.microsoft.com/office/powerpoint/2010/main" val="12829171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054088E-0C47-4DCD-BD51-FCBAB2FE8DCF}" type="datetimeFigureOut">
              <a:rPr lang="en-IN" smtClean="0"/>
              <a:t>16-06-2023</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D77EF6BF-C827-47EA-81E4-2A3B25279EC4}" type="slidenum">
              <a:rPr lang="en-IN" smtClean="0"/>
              <a:t>‹#›</a:t>
            </a:fld>
            <a:endParaRPr lang="en-IN" dirty="0"/>
          </a:p>
        </p:txBody>
      </p:sp>
    </p:spTree>
    <p:extLst>
      <p:ext uri="{BB962C8B-B14F-4D97-AF65-F5344CB8AC3E}">
        <p14:creationId xmlns:p14="http://schemas.microsoft.com/office/powerpoint/2010/main" val="40994356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054088E-0C47-4DCD-BD51-FCBAB2FE8DCF}" type="datetimeFigureOut">
              <a:rPr lang="en-IN" smtClean="0"/>
              <a:t>16-06-2023</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D77EF6BF-C827-47EA-81E4-2A3B25279EC4}" type="slidenum">
              <a:rPr lang="en-IN" smtClean="0"/>
              <a:t>‹#›</a:t>
            </a:fld>
            <a:endParaRPr lang="en-IN" dirty="0"/>
          </a:p>
        </p:txBody>
      </p:sp>
    </p:spTree>
    <p:extLst>
      <p:ext uri="{BB962C8B-B14F-4D97-AF65-F5344CB8AC3E}">
        <p14:creationId xmlns:p14="http://schemas.microsoft.com/office/powerpoint/2010/main" val="10754989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054088E-0C47-4DCD-BD51-FCBAB2FE8DCF}" type="datetimeFigureOut">
              <a:rPr lang="en-IN" smtClean="0"/>
              <a:t>16-06-2023</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D77EF6BF-C827-47EA-81E4-2A3B25279EC4}" type="slidenum">
              <a:rPr lang="en-IN" smtClean="0"/>
              <a:t>‹#›</a:t>
            </a:fld>
            <a:endParaRPr lang="en-IN" dirty="0"/>
          </a:p>
        </p:txBody>
      </p:sp>
    </p:spTree>
    <p:extLst>
      <p:ext uri="{BB962C8B-B14F-4D97-AF65-F5344CB8AC3E}">
        <p14:creationId xmlns:p14="http://schemas.microsoft.com/office/powerpoint/2010/main" val="38552509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054088E-0C47-4DCD-BD51-FCBAB2FE8DCF}" type="datetimeFigureOut">
              <a:rPr lang="en-IN" smtClean="0"/>
              <a:t>16-06-2023</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D77EF6BF-C827-47EA-81E4-2A3B25279EC4}" type="slidenum">
              <a:rPr lang="en-IN" smtClean="0"/>
              <a:t>‹#›</a:t>
            </a:fld>
            <a:endParaRPr lang="en-IN" dirty="0"/>
          </a:p>
        </p:txBody>
      </p:sp>
    </p:spTree>
    <p:extLst>
      <p:ext uri="{BB962C8B-B14F-4D97-AF65-F5344CB8AC3E}">
        <p14:creationId xmlns:p14="http://schemas.microsoft.com/office/powerpoint/2010/main" val="10373241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054088E-0C47-4DCD-BD51-FCBAB2FE8DCF}" type="datetimeFigureOut">
              <a:rPr lang="en-IN" smtClean="0"/>
              <a:t>16-06-2023</a:t>
            </a:fld>
            <a:endParaRPr lang="en-IN" dirty="0"/>
          </a:p>
        </p:txBody>
      </p:sp>
      <p:sp>
        <p:nvSpPr>
          <p:cNvPr id="6" name="Footer Placeholder 5"/>
          <p:cNvSpPr>
            <a:spLocks noGrp="1"/>
          </p:cNvSpPr>
          <p:nvPr>
            <p:ph type="ftr" sz="quarter" idx="11"/>
          </p:nvPr>
        </p:nvSpPr>
        <p:spPr/>
        <p:txBody>
          <a:bodyPr/>
          <a:lstStyle/>
          <a:p>
            <a:endParaRPr lang="en-IN" dirty="0"/>
          </a:p>
        </p:txBody>
      </p:sp>
      <p:sp>
        <p:nvSpPr>
          <p:cNvPr id="7" name="Slide Number Placeholder 6"/>
          <p:cNvSpPr>
            <a:spLocks noGrp="1"/>
          </p:cNvSpPr>
          <p:nvPr>
            <p:ph type="sldNum" sz="quarter" idx="12"/>
          </p:nvPr>
        </p:nvSpPr>
        <p:spPr/>
        <p:txBody>
          <a:bodyPr/>
          <a:lstStyle/>
          <a:p>
            <a:fld id="{D77EF6BF-C827-47EA-81E4-2A3B25279EC4}" type="slidenum">
              <a:rPr lang="en-IN" smtClean="0"/>
              <a:t>‹#›</a:t>
            </a:fld>
            <a:endParaRPr lang="en-IN" dirty="0"/>
          </a:p>
        </p:txBody>
      </p:sp>
    </p:spTree>
    <p:extLst>
      <p:ext uri="{BB962C8B-B14F-4D97-AF65-F5344CB8AC3E}">
        <p14:creationId xmlns:p14="http://schemas.microsoft.com/office/powerpoint/2010/main" val="9526143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054088E-0C47-4DCD-BD51-FCBAB2FE8DCF}" type="datetimeFigureOut">
              <a:rPr lang="en-IN" smtClean="0"/>
              <a:t>16-06-2023</a:t>
            </a:fld>
            <a:endParaRPr lang="en-IN" dirty="0"/>
          </a:p>
        </p:txBody>
      </p:sp>
      <p:sp>
        <p:nvSpPr>
          <p:cNvPr id="8" name="Footer Placeholder 7"/>
          <p:cNvSpPr>
            <a:spLocks noGrp="1"/>
          </p:cNvSpPr>
          <p:nvPr>
            <p:ph type="ftr" sz="quarter" idx="11"/>
          </p:nvPr>
        </p:nvSpPr>
        <p:spPr/>
        <p:txBody>
          <a:bodyPr/>
          <a:lstStyle/>
          <a:p>
            <a:endParaRPr lang="en-IN" dirty="0"/>
          </a:p>
        </p:txBody>
      </p:sp>
      <p:sp>
        <p:nvSpPr>
          <p:cNvPr id="9" name="Slide Number Placeholder 8"/>
          <p:cNvSpPr>
            <a:spLocks noGrp="1"/>
          </p:cNvSpPr>
          <p:nvPr>
            <p:ph type="sldNum" sz="quarter" idx="12"/>
          </p:nvPr>
        </p:nvSpPr>
        <p:spPr/>
        <p:txBody>
          <a:bodyPr/>
          <a:lstStyle/>
          <a:p>
            <a:fld id="{D77EF6BF-C827-47EA-81E4-2A3B25279EC4}" type="slidenum">
              <a:rPr lang="en-IN" smtClean="0"/>
              <a:t>‹#›</a:t>
            </a:fld>
            <a:endParaRPr lang="en-IN" dirty="0"/>
          </a:p>
        </p:txBody>
      </p:sp>
    </p:spTree>
    <p:extLst>
      <p:ext uri="{BB962C8B-B14F-4D97-AF65-F5344CB8AC3E}">
        <p14:creationId xmlns:p14="http://schemas.microsoft.com/office/powerpoint/2010/main" val="8171736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054088E-0C47-4DCD-BD51-FCBAB2FE8DCF}" type="datetimeFigureOut">
              <a:rPr lang="en-IN" smtClean="0"/>
              <a:t>16-06-2023</a:t>
            </a:fld>
            <a:endParaRPr lang="en-IN" dirty="0"/>
          </a:p>
        </p:txBody>
      </p:sp>
      <p:sp>
        <p:nvSpPr>
          <p:cNvPr id="4" name="Footer Placeholder 3"/>
          <p:cNvSpPr>
            <a:spLocks noGrp="1"/>
          </p:cNvSpPr>
          <p:nvPr>
            <p:ph type="ftr" sz="quarter" idx="11"/>
          </p:nvPr>
        </p:nvSpPr>
        <p:spPr/>
        <p:txBody>
          <a:bodyPr/>
          <a:lstStyle/>
          <a:p>
            <a:endParaRPr lang="en-IN" dirty="0"/>
          </a:p>
        </p:txBody>
      </p:sp>
      <p:sp>
        <p:nvSpPr>
          <p:cNvPr id="5" name="Slide Number Placeholder 4"/>
          <p:cNvSpPr>
            <a:spLocks noGrp="1"/>
          </p:cNvSpPr>
          <p:nvPr>
            <p:ph type="sldNum" sz="quarter" idx="12"/>
          </p:nvPr>
        </p:nvSpPr>
        <p:spPr/>
        <p:txBody>
          <a:bodyPr/>
          <a:lstStyle/>
          <a:p>
            <a:fld id="{D77EF6BF-C827-47EA-81E4-2A3B25279EC4}" type="slidenum">
              <a:rPr lang="en-IN" smtClean="0"/>
              <a:t>‹#›</a:t>
            </a:fld>
            <a:endParaRPr lang="en-IN" dirty="0"/>
          </a:p>
        </p:txBody>
      </p:sp>
    </p:spTree>
    <p:extLst>
      <p:ext uri="{BB962C8B-B14F-4D97-AF65-F5344CB8AC3E}">
        <p14:creationId xmlns:p14="http://schemas.microsoft.com/office/powerpoint/2010/main" val="37105998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54088E-0C47-4DCD-BD51-FCBAB2FE8DCF}" type="datetimeFigureOut">
              <a:rPr lang="en-IN" smtClean="0"/>
              <a:t>16-06-2023</a:t>
            </a:fld>
            <a:endParaRPr lang="en-IN" dirty="0"/>
          </a:p>
        </p:txBody>
      </p:sp>
      <p:sp>
        <p:nvSpPr>
          <p:cNvPr id="3" name="Footer Placeholder 2"/>
          <p:cNvSpPr>
            <a:spLocks noGrp="1"/>
          </p:cNvSpPr>
          <p:nvPr>
            <p:ph type="ftr" sz="quarter" idx="11"/>
          </p:nvPr>
        </p:nvSpPr>
        <p:spPr/>
        <p:txBody>
          <a:bodyPr/>
          <a:lstStyle/>
          <a:p>
            <a:endParaRPr lang="en-IN" dirty="0"/>
          </a:p>
        </p:txBody>
      </p:sp>
      <p:sp>
        <p:nvSpPr>
          <p:cNvPr id="4" name="Slide Number Placeholder 3"/>
          <p:cNvSpPr>
            <a:spLocks noGrp="1"/>
          </p:cNvSpPr>
          <p:nvPr>
            <p:ph type="sldNum" sz="quarter" idx="12"/>
          </p:nvPr>
        </p:nvSpPr>
        <p:spPr/>
        <p:txBody>
          <a:bodyPr/>
          <a:lstStyle/>
          <a:p>
            <a:fld id="{D77EF6BF-C827-47EA-81E4-2A3B25279EC4}" type="slidenum">
              <a:rPr lang="en-IN" smtClean="0"/>
              <a:t>‹#›</a:t>
            </a:fld>
            <a:endParaRPr lang="en-IN" dirty="0"/>
          </a:p>
        </p:txBody>
      </p:sp>
    </p:spTree>
    <p:extLst>
      <p:ext uri="{BB962C8B-B14F-4D97-AF65-F5344CB8AC3E}">
        <p14:creationId xmlns:p14="http://schemas.microsoft.com/office/powerpoint/2010/main" val="1675826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054088E-0C47-4DCD-BD51-FCBAB2FE8DCF}" type="datetimeFigureOut">
              <a:rPr lang="en-IN" smtClean="0"/>
              <a:t>16-06-2023</a:t>
            </a:fld>
            <a:endParaRPr lang="en-IN" dirty="0"/>
          </a:p>
        </p:txBody>
      </p:sp>
      <p:sp>
        <p:nvSpPr>
          <p:cNvPr id="6" name="Footer Placeholder 5"/>
          <p:cNvSpPr>
            <a:spLocks noGrp="1"/>
          </p:cNvSpPr>
          <p:nvPr>
            <p:ph type="ftr" sz="quarter" idx="11"/>
          </p:nvPr>
        </p:nvSpPr>
        <p:spPr/>
        <p:txBody>
          <a:bodyPr/>
          <a:lstStyle/>
          <a:p>
            <a:endParaRPr lang="en-IN" dirty="0"/>
          </a:p>
        </p:txBody>
      </p:sp>
      <p:sp>
        <p:nvSpPr>
          <p:cNvPr id="7" name="Slide Number Placeholder 6"/>
          <p:cNvSpPr>
            <a:spLocks noGrp="1"/>
          </p:cNvSpPr>
          <p:nvPr>
            <p:ph type="sldNum" sz="quarter" idx="12"/>
          </p:nvPr>
        </p:nvSpPr>
        <p:spPr/>
        <p:txBody>
          <a:bodyPr/>
          <a:lstStyle/>
          <a:p>
            <a:fld id="{D77EF6BF-C827-47EA-81E4-2A3B25279EC4}" type="slidenum">
              <a:rPr lang="en-IN" smtClean="0"/>
              <a:t>‹#›</a:t>
            </a:fld>
            <a:endParaRPr lang="en-IN" dirty="0"/>
          </a:p>
        </p:txBody>
      </p:sp>
    </p:spTree>
    <p:extLst>
      <p:ext uri="{BB962C8B-B14F-4D97-AF65-F5344CB8AC3E}">
        <p14:creationId xmlns:p14="http://schemas.microsoft.com/office/powerpoint/2010/main" val="14954855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054088E-0C47-4DCD-BD51-FCBAB2FE8DCF}" type="datetimeFigureOut">
              <a:rPr lang="en-IN" smtClean="0"/>
              <a:t>16-06-2023</a:t>
            </a:fld>
            <a:endParaRPr lang="en-IN" dirty="0"/>
          </a:p>
        </p:txBody>
      </p:sp>
      <p:sp>
        <p:nvSpPr>
          <p:cNvPr id="6" name="Footer Placeholder 5"/>
          <p:cNvSpPr>
            <a:spLocks noGrp="1"/>
          </p:cNvSpPr>
          <p:nvPr>
            <p:ph type="ftr" sz="quarter" idx="11"/>
          </p:nvPr>
        </p:nvSpPr>
        <p:spPr/>
        <p:txBody>
          <a:bodyPr/>
          <a:lstStyle/>
          <a:p>
            <a:endParaRPr lang="en-IN" dirty="0"/>
          </a:p>
        </p:txBody>
      </p:sp>
      <p:sp>
        <p:nvSpPr>
          <p:cNvPr id="7" name="Slide Number Placeholder 6"/>
          <p:cNvSpPr>
            <a:spLocks noGrp="1"/>
          </p:cNvSpPr>
          <p:nvPr>
            <p:ph type="sldNum" sz="quarter" idx="12"/>
          </p:nvPr>
        </p:nvSpPr>
        <p:spPr/>
        <p:txBody>
          <a:bodyPr/>
          <a:lstStyle/>
          <a:p>
            <a:fld id="{D77EF6BF-C827-47EA-81E4-2A3B25279EC4}" type="slidenum">
              <a:rPr lang="en-IN" smtClean="0"/>
              <a:t>‹#›</a:t>
            </a:fld>
            <a:endParaRPr lang="en-IN" dirty="0"/>
          </a:p>
        </p:txBody>
      </p:sp>
    </p:spTree>
    <p:extLst>
      <p:ext uri="{BB962C8B-B14F-4D97-AF65-F5344CB8AC3E}">
        <p14:creationId xmlns:p14="http://schemas.microsoft.com/office/powerpoint/2010/main" val="30364616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54088E-0C47-4DCD-BD51-FCBAB2FE8DCF}" type="datetimeFigureOut">
              <a:rPr lang="en-IN" smtClean="0"/>
              <a:t>16-06-2023</a:t>
            </a:fld>
            <a:endParaRPr lang="en-IN"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7EF6BF-C827-47EA-81E4-2A3B25279EC4}" type="slidenum">
              <a:rPr lang="en-IN" smtClean="0"/>
              <a:t>‹#›</a:t>
            </a:fld>
            <a:endParaRPr lang="en-IN" dirty="0"/>
          </a:p>
        </p:txBody>
      </p:sp>
    </p:spTree>
    <p:extLst>
      <p:ext uri="{BB962C8B-B14F-4D97-AF65-F5344CB8AC3E}">
        <p14:creationId xmlns:p14="http://schemas.microsoft.com/office/powerpoint/2010/main" val="43396313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chart" Target="../charts/chart6.xml"/><Relationship Id="rId4" Type="http://schemas.openxmlformats.org/officeDocument/2006/relationships/chart" Target="../charts/chart5.xml"/></Relationships>
</file>

<file path=ppt/slides/_rels/slide13.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chart" Target="../charts/chart7.xml"/><Relationship Id="rId1" Type="http://schemas.openxmlformats.org/officeDocument/2006/relationships/slideLayout" Target="../slideLayouts/slideLayout2.xml"/><Relationship Id="rId4" Type="http://schemas.openxmlformats.org/officeDocument/2006/relationships/chart" Target="../charts/chart9.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6.xml.rels><?xml version="1.0" encoding="UTF-8" standalone="yes"?>
<Relationships xmlns="http://schemas.openxmlformats.org/package/2006/relationships"><Relationship Id="rId8" Type="http://schemas.openxmlformats.org/officeDocument/2006/relationships/hyperlink" Target="https://doi.org/10.4103/psychiatry.indianjpsychiatry_222_17" TargetMode="External"/><Relationship Id="rId3" Type="http://schemas.openxmlformats.org/officeDocument/2006/relationships/hyperlink" Target="https://doi.org/10.4103/0976-9668.198351" TargetMode="External"/><Relationship Id="rId7" Type="http://schemas.openxmlformats.org/officeDocument/2006/relationships/hyperlink" Target="https://doi.org/10.4103/0253-7613.77344" TargetMode="External"/><Relationship Id="rId2" Type="http://schemas.openxmlformats.org/officeDocument/2006/relationships/hyperlink" Target="https://doi.org/10.4103/2249-4863.161305" TargetMode="External"/><Relationship Id="rId1" Type="http://schemas.openxmlformats.org/officeDocument/2006/relationships/slideLayout" Target="../slideLayouts/slideLayout2.xml"/><Relationship Id="rId6" Type="http://schemas.openxmlformats.org/officeDocument/2006/relationships/hyperlink" Target="https://doi.org/10.1111/j.1365-2710.2009.01037.x" TargetMode="External"/><Relationship Id="rId5" Type="http://schemas.openxmlformats.org/officeDocument/2006/relationships/hyperlink" Target="https://doi.org/10.1086/380284" TargetMode="External"/><Relationship Id="rId4" Type="http://schemas.openxmlformats.org/officeDocument/2006/relationships/hyperlink" Target="https://pubmed.ncbi.nlm.nih.gov/20214255/"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s://doi.org/10.1016/j.healthpol.2011.12.005" TargetMode="External"/><Relationship Id="rId3" Type="http://schemas.openxmlformats.org/officeDocument/2006/relationships/hyperlink" Target="https://doi.org/10.1007/s11606-006-0074-3" TargetMode="External"/><Relationship Id="rId7" Type="http://schemas.openxmlformats.org/officeDocument/2006/relationships/hyperlink" Target="https://doi.org/10.1586/erp.11.42" TargetMode="External"/><Relationship Id="rId2" Type="http://schemas.openxmlformats.org/officeDocument/2006/relationships/hyperlink" Target="https://doi.org/10.4103/picr.picr_281_20" TargetMode="External"/><Relationship Id="rId1" Type="http://schemas.openxmlformats.org/officeDocument/2006/relationships/slideLayout" Target="../slideLayouts/slideLayout2.xml"/><Relationship Id="rId6" Type="http://schemas.openxmlformats.org/officeDocument/2006/relationships/hyperlink" Target="http://gabi-journal.net/european-payer-initiatives-to-reduce-prescribing-costs-through-use-of-generics.html" TargetMode="External"/><Relationship Id="rId11" Type="http://schemas.openxmlformats.org/officeDocument/2006/relationships/hyperlink" Target="https://doi.org/10.1038/nm0410-350a" TargetMode="External"/><Relationship Id="rId5" Type="http://schemas.openxmlformats.org/officeDocument/2006/relationships/hyperlink" Target="https://doi.org/10.3389/fphar.2010.00141" TargetMode="External"/><Relationship Id="rId10" Type="http://schemas.openxmlformats.org/officeDocument/2006/relationships/hyperlink" Target="https://doi.org/10.1093/annonc/mdt323" TargetMode="External"/><Relationship Id="rId4" Type="http://schemas.openxmlformats.org/officeDocument/2006/relationships/hyperlink" Target="https://doi.org/10.1345/aph.1l502" TargetMode="External"/><Relationship Id="rId9" Type="http://schemas.openxmlformats.org/officeDocument/2006/relationships/hyperlink" Target="https://doi.org/10.2165/10898530-000000000-00000" TargetMode="Externa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4.xml"/><Relationship Id="rId7" Type="http://schemas.openxmlformats.org/officeDocument/2006/relationships/image" Target="../media/image7.jpeg"/><Relationship Id="rId2" Type="http://schemas.openxmlformats.org/officeDocument/2006/relationships/diagramData" Target="../diagrams/data4.xml"/><Relationship Id="rId1" Type="http://schemas.openxmlformats.org/officeDocument/2006/relationships/slideLayout" Target="../slideLayouts/slideLayout1.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1.jpe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hyperlink" Target="https://forms.gle/XNyWNDTfFER8cuZ29" TargetMode="External"/><Relationship Id="rId4" Type="http://schemas.openxmlformats.org/officeDocument/2006/relationships/hyperlink" Target="https://www.openepi.com/SampleSize/SSPropor.htm"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60.png"/><Relationship Id="rId2" Type="http://schemas.openxmlformats.org/officeDocument/2006/relationships/chart" Target="../charts/chart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1.jpeg"/>
          <p:cNvPicPr/>
          <p:nvPr/>
        </p:nvPicPr>
        <p:blipFill>
          <a:blip r:embed="rId2" cstate="print"/>
          <a:stretch>
            <a:fillRect/>
          </a:stretch>
        </p:blipFill>
        <p:spPr>
          <a:xfrm>
            <a:off x="11459845" y="0"/>
            <a:ext cx="732155" cy="407775"/>
          </a:xfrm>
          <a:prstGeom prst="rect">
            <a:avLst/>
          </a:prstGeom>
        </p:spPr>
      </p:pic>
      <p:sp>
        <p:nvSpPr>
          <p:cNvPr id="7" name="Rectangle 6"/>
          <p:cNvSpPr/>
          <p:nvPr/>
        </p:nvSpPr>
        <p:spPr>
          <a:xfrm>
            <a:off x="10260637" y="5495881"/>
            <a:ext cx="1931363" cy="646331"/>
          </a:xfrm>
          <a:prstGeom prst="rect">
            <a:avLst/>
          </a:prstGeom>
        </p:spPr>
        <p:txBody>
          <a:bodyPr wrap="none">
            <a:spAutoFit/>
          </a:bodyPr>
          <a:lstStyle/>
          <a:p>
            <a:r>
              <a:rPr lang="en-US" b="1" dirty="0" err="1" smtClean="0">
                <a:latin typeface="Times New Roman" panose="02020603050405020304" pitchFamily="18" charset="0"/>
                <a:ea typeface="Times New Roman" panose="02020603050405020304" pitchFamily="18" charset="0"/>
              </a:rPr>
              <a:t>Shivangi</a:t>
            </a:r>
            <a:r>
              <a:rPr lang="en-US" b="1" spc="-30" dirty="0" smtClean="0">
                <a:latin typeface="Times New Roman" panose="02020603050405020304" pitchFamily="18" charset="0"/>
                <a:ea typeface="Times New Roman" panose="02020603050405020304" pitchFamily="18" charset="0"/>
              </a:rPr>
              <a:t> </a:t>
            </a:r>
            <a:r>
              <a:rPr lang="en-US" b="1" dirty="0" smtClean="0">
                <a:latin typeface="Times New Roman" panose="02020603050405020304" pitchFamily="18" charset="0"/>
                <a:ea typeface="Times New Roman" panose="02020603050405020304" pitchFamily="18" charset="0"/>
              </a:rPr>
              <a:t>Agarwal</a:t>
            </a:r>
          </a:p>
          <a:p>
            <a:r>
              <a:rPr lang="en-US" b="1" dirty="0" smtClean="0">
                <a:latin typeface="Times New Roman" panose="02020603050405020304" pitchFamily="18" charset="0"/>
              </a:rPr>
              <a:t>PG/21/098</a:t>
            </a:r>
            <a:endParaRPr lang="en-IN" b="1" dirty="0"/>
          </a:p>
        </p:txBody>
      </p:sp>
      <p:sp>
        <p:nvSpPr>
          <p:cNvPr id="8" name="TextBox 7"/>
          <p:cNvSpPr txBox="1"/>
          <p:nvPr/>
        </p:nvSpPr>
        <p:spPr>
          <a:xfrm>
            <a:off x="8619451" y="5618991"/>
            <a:ext cx="1703030" cy="400110"/>
          </a:xfrm>
          <a:prstGeom prst="rect">
            <a:avLst/>
          </a:prstGeom>
          <a:noFill/>
        </p:spPr>
        <p:txBody>
          <a:bodyPr wrap="none" rtlCol="0">
            <a:spAutoFit/>
          </a:bodyPr>
          <a:lstStyle/>
          <a:p>
            <a:r>
              <a:rPr lang="en-IN" sz="2000" b="1" dirty="0" smtClean="0"/>
              <a:t>Presented By </a:t>
            </a:r>
            <a:r>
              <a:rPr lang="en-IN" b="1" dirty="0" smtClean="0"/>
              <a:t>:</a:t>
            </a:r>
            <a:endParaRPr lang="en-IN" b="1" dirty="0"/>
          </a:p>
        </p:txBody>
      </p:sp>
      <p:sp>
        <p:nvSpPr>
          <p:cNvPr id="9" name="Rectangle 8">
            <a:extLst>
              <a:ext uri="{FF2B5EF4-FFF2-40B4-BE49-F238E27FC236}">
                <a16:creationId xmlns:a16="http://schemas.microsoft.com/office/drawing/2014/main" id="{C6AF1747-9CFE-469C-9876-ED413CEE9E5B}"/>
              </a:ext>
            </a:extLst>
          </p:cNvPr>
          <p:cNvSpPr/>
          <p:nvPr/>
        </p:nvSpPr>
        <p:spPr>
          <a:xfrm>
            <a:off x="1191491" y="1350846"/>
            <a:ext cx="9836728" cy="2090510"/>
          </a:xfrm>
          <a:prstGeom prst="rect">
            <a:avLst/>
          </a:prstGeom>
          <a:solidFill>
            <a:schemeClr val="bg1"/>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287655" algn="ctr">
              <a:spcBef>
                <a:spcPts val="1085"/>
              </a:spcBef>
              <a:spcAft>
                <a:spcPts val="0"/>
              </a:spcAft>
            </a:pPr>
            <a:r>
              <a:rPr lang="en-US" sz="3200" b="1" dirty="0">
                <a:solidFill>
                  <a:schemeClr val="accent1">
                    <a:lumMod val="50000"/>
                  </a:schemeClr>
                </a:solidFill>
                <a:uFill>
                  <a:solidFill>
                    <a:srgbClr val="000000"/>
                  </a:solidFill>
                </a:uFill>
                <a:latin typeface="Times New Roman" panose="02020603050405020304" pitchFamily="18" charset="0"/>
                <a:ea typeface="Times New Roman" panose="02020603050405020304" pitchFamily="18" charset="0"/>
              </a:rPr>
              <a:t>Knowledge,</a:t>
            </a:r>
            <a:r>
              <a:rPr lang="en-US" sz="3200" b="1" spc="-35" dirty="0">
                <a:solidFill>
                  <a:schemeClr val="accent1">
                    <a:lumMod val="50000"/>
                  </a:schemeClr>
                </a:solidFill>
                <a:uFill>
                  <a:solidFill>
                    <a:srgbClr val="000000"/>
                  </a:solidFill>
                </a:uFill>
                <a:latin typeface="Times New Roman" panose="02020603050405020304" pitchFamily="18" charset="0"/>
                <a:ea typeface="Times New Roman" panose="02020603050405020304" pitchFamily="18" charset="0"/>
              </a:rPr>
              <a:t> </a:t>
            </a:r>
            <a:r>
              <a:rPr lang="en-US" sz="3200" b="1" dirty="0">
                <a:solidFill>
                  <a:schemeClr val="accent1">
                    <a:lumMod val="50000"/>
                  </a:schemeClr>
                </a:solidFill>
                <a:uFill>
                  <a:solidFill>
                    <a:srgbClr val="000000"/>
                  </a:solidFill>
                </a:uFill>
                <a:latin typeface="Times New Roman" panose="02020603050405020304" pitchFamily="18" charset="0"/>
                <a:ea typeface="Times New Roman" panose="02020603050405020304" pitchFamily="18" charset="0"/>
              </a:rPr>
              <a:t>attitude,</a:t>
            </a:r>
            <a:r>
              <a:rPr lang="en-US" sz="3200" b="1" spc="-30" dirty="0">
                <a:solidFill>
                  <a:schemeClr val="accent1">
                    <a:lumMod val="50000"/>
                  </a:schemeClr>
                </a:solidFill>
                <a:uFill>
                  <a:solidFill>
                    <a:srgbClr val="000000"/>
                  </a:solidFill>
                </a:uFill>
                <a:latin typeface="Times New Roman" panose="02020603050405020304" pitchFamily="18" charset="0"/>
                <a:ea typeface="Times New Roman" panose="02020603050405020304" pitchFamily="18" charset="0"/>
              </a:rPr>
              <a:t> </a:t>
            </a:r>
            <a:r>
              <a:rPr lang="en-US" sz="3200" b="1" dirty="0">
                <a:solidFill>
                  <a:schemeClr val="accent1">
                    <a:lumMod val="50000"/>
                  </a:schemeClr>
                </a:solidFill>
                <a:uFill>
                  <a:solidFill>
                    <a:srgbClr val="000000"/>
                  </a:solidFill>
                </a:uFill>
                <a:latin typeface="Times New Roman" panose="02020603050405020304" pitchFamily="18" charset="0"/>
                <a:ea typeface="Times New Roman" panose="02020603050405020304" pitchFamily="18" charset="0"/>
              </a:rPr>
              <a:t>and</a:t>
            </a:r>
            <a:r>
              <a:rPr lang="en-US" sz="3200" b="1" spc="-40" dirty="0">
                <a:solidFill>
                  <a:schemeClr val="accent1">
                    <a:lumMod val="50000"/>
                  </a:schemeClr>
                </a:solidFill>
                <a:uFill>
                  <a:solidFill>
                    <a:srgbClr val="000000"/>
                  </a:solidFill>
                </a:uFill>
                <a:latin typeface="Times New Roman" panose="02020603050405020304" pitchFamily="18" charset="0"/>
                <a:ea typeface="Times New Roman" panose="02020603050405020304" pitchFamily="18" charset="0"/>
              </a:rPr>
              <a:t> </a:t>
            </a:r>
            <a:r>
              <a:rPr lang="en-US" sz="3200" b="1" dirty="0">
                <a:solidFill>
                  <a:schemeClr val="accent1">
                    <a:lumMod val="50000"/>
                  </a:schemeClr>
                </a:solidFill>
                <a:uFill>
                  <a:solidFill>
                    <a:srgbClr val="000000"/>
                  </a:solidFill>
                </a:uFill>
                <a:latin typeface="Times New Roman" panose="02020603050405020304" pitchFamily="18" charset="0"/>
                <a:ea typeface="Times New Roman" panose="02020603050405020304" pitchFamily="18" charset="0"/>
              </a:rPr>
              <a:t>practice</a:t>
            </a:r>
            <a:r>
              <a:rPr lang="en-US" sz="3200" b="1" spc="-10" dirty="0">
                <a:solidFill>
                  <a:schemeClr val="accent1">
                    <a:lumMod val="50000"/>
                  </a:schemeClr>
                </a:solidFill>
                <a:uFill>
                  <a:solidFill>
                    <a:srgbClr val="000000"/>
                  </a:solidFill>
                </a:uFill>
                <a:latin typeface="Times New Roman" panose="02020603050405020304" pitchFamily="18" charset="0"/>
                <a:ea typeface="Times New Roman" panose="02020603050405020304" pitchFamily="18" charset="0"/>
              </a:rPr>
              <a:t> </a:t>
            </a:r>
            <a:r>
              <a:rPr lang="en-US" sz="3200" b="1" dirty="0">
                <a:solidFill>
                  <a:schemeClr val="accent1">
                    <a:lumMod val="50000"/>
                  </a:schemeClr>
                </a:solidFill>
                <a:uFill>
                  <a:solidFill>
                    <a:srgbClr val="000000"/>
                  </a:solidFill>
                </a:uFill>
                <a:latin typeface="Times New Roman" panose="02020603050405020304" pitchFamily="18" charset="0"/>
                <a:ea typeface="Times New Roman" panose="02020603050405020304" pitchFamily="18" charset="0"/>
              </a:rPr>
              <a:t>(KAP)</a:t>
            </a:r>
            <a:r>
              <a:rPr lang="en-US" sz="3200" b="1" spc="15" dirty="0">
                <a:solidFill>
                  <a:schemeClr val="accent1">
                    <a:lumMod val="50000"/>
                  </a:schemeClr>
                </a:solidFill>
                <a:uFill>
                  <a:solidFill>
                    <a:srgbClr val="000000"/>
                  </a:solidFill>
                </a:uFill>
                <a:latin typeface="Times New Roman" panose="02020603050405020304" pitchFamily="18" charset="0"/>
                <a:ea typeface="Times New Roman" panose="02020603050405020304" pitchFamily="18" charset="0"/>
              </a:rPr>
              <a:t> </a:t>
            </a:r>
            <a:r>
              <a:rPr lang="en-US" sz="3200" b="1" dirty="0">
                <a:solidFill>
                  <a:schemeClr val="accent1">
                    <a:lumMod val="50000"/>
                  </a:schemeClr>
                </a:solidFill>
                <a:uFill>
                  <a:solidFill>
                    <a:srgbClr val="000000"/>
                  </a:solidFill>
                </a:uFill>
                <a:latin typeface="Times New Roman" panose="02020603050405020304" pitchFamily="18" charset="0"/>
                <a:ea typeface="Times New Roman" panose="02020603050405020304" pitchFamily="18" charset="0"/>
              </a:rPr>
              <a:t>of</a:t>
            </a:r>
            <a:r>
              <a:rPr lang="en-US" sz="3200" b="1" spc="-20" dirty="0">
                <a:solidFill>
                  <a:schemeClr val="accent1">
                    <a:lumMod val="50000"/>
                  </a:schemeClr>
                </a:solidFill>
                <a:uFill>
                  <a:solidFill>
                    <a:srgbClr val="000000"/>
                  </a:solidFill>
                </a:uFill>
                <a:latin typeface="Times New Roman" panose="02020603050405020304" pitchFamily="18" charset="0"/>
                <a:ea typeface="Times New Roman" panose="02020603050405020304" pitchFamily="18" charset="0"/>
              </a:rPr>
              <a:t> </a:t>
            </a:r>
            <a:r>
              <a:rPr lang="en-US" sz="3200" b="1" dirty="0">
                <a:solidFill>
                  <a:schemeClr val="accent1">
                    <a:lumMod val="50000"/>
                  </a:schemeClr>
                </a:solidFill>
                <a:uFill>
                  <a:solidFill>
                    <a:srgbClr val="000000"/>
                  </a:solidFill>
                </a:uFill>
                <a:latin typeface="Times New Roman" panose="02020603050405020304" pitchFamily="18" charset="0"/>
                <a:ea typeface="Times New Roman" panose="02020603050405020304" pitchFamily="18" charset="0"/>
              </a:rPr>
              <a:t>physicians</a:t>
            </a:r>
            <a:r>
              <a:rPr lang="en-US" sz="3200" b="1" spc="-35" dirty="0">
                <a:solidFill>
                  <a:schemeClr val="accent1">
                    <a:lumMod val="50000"/>
                  </a:schemeClr>
                </a:solidFill>
                <a:uFill>
                  <a:solidFill>
                    <a:srgbClr val="000000"/>
                  </a:solidFill>
                </a:uFill>
                <a:latin typeface="Times New Roman" panose="02020603050405020304" pitchFamily="18" charset="0"/>
                <a:ea typeface="Times New Roman" panose="02020603050405020304" pitchFamily="18" charset="0"/>
              </a:rPr>
              <a:t> </a:t>
            </a:r>
            <a:r>
              <a:rPr lang="en-US" sz="3200" b="1" dirty="0">
                <a:solidFill>
                  <a:schemeClr val="accent1">
                    <a:lumMod val="50000"/>
                  </a:schemeClr>
                </a:solidFill>
                <a:uFill>
                  <a:solidFill>
                    <a:srgbClr val="000000"/>
                  </a:solidFill>
                </a:uFill>
                <a:latin typeface="Times New Roman" panose="02020603050405020304" pitchFamily="18" charset="0"/>
                <a:ea typeface="Times New Roman" panose="02020603050405020304" pitchFamily="18" charset="0"/>
              </a:rPr>
              <a:t>towards</a:t>
            </a:r>
            <a:r>
              <a:rPr lang="en-US" sz="3200" b="1" spc="-35" dirty="0">
                <a:solidFill>
                  <a:schemeClr val="accent1">
                    <a:lumMod val="50000"/>
                  </a:schemeClr>
                </a:solidFill>
                <a:uFill>
                  <a:solidFill>
                    <a:srgbClr val="000000"/>
                  </a:solidFill>
                </a:uFill>
                <a:latin typeface="Times New Roman" panose="02020603050405020304" pitchFamily="18" charset="0"/>
                <a:ea typeface="Times New Roman" panose="02020603050405020304" pitchFamily="18" charset="0"/>
              </a:rPr>
              <a:t> </a:t>
            </a:r>
            <a:r>
              <a:rPr lang="en-US" sz="3200" b="1" dirty="0">
                <a:solidFill>
                  <a:schemeClr val="accent1">
                    <a:lumMod val="50000"/>
                  </a:schemeClr>
                </a:solidFill>
                <a:uFill>
                  <a:solidFill>
                    <a:srgbClr val="000000"/>
                  </a:solidFill>
                </a:uFill>
                <a:latin typeface="Times New Roman" panose="02020603050405020304" pitchFamily="18" charset="0"/>
                <a:ea typeface="Times New Roman" panose="02020603050405020304" pitchFamily="18" charset="0"/>
              </a:rPr>
              <a:t>generic</a:t>
            </a:r>
            <a:r>
              <a:rPr lang="en-US" sz="3200" b="1" spc="-385" dirty="0">
                <a:solidFill>
                  <a:schemeClr val="accent1">
                    <a:lumMod val="50000"/>
                  </a:schemeClr>
                </a:solidFill>
                <a:uFill>
                  <a:solidFill>
                    <a:srgbClr val="000000"/>
                  </a:solidFill>
                </a:uFill>
                <a:latin typeface="Times New Roman" panose="02020603050405020304" pitchFamily="18" charset="0"/>
                <a:ea typeface="Times New Roman" panose="02020603050405020304" pitchFamily="18" charset="0"/>
              </a:rPr>
              <a:t> </a:t>
            </a:r>
            <a:r>
              <a:rPr lang="en-US" sz="3200" b="1" dirty="0">
                <a:solidFill>
                  <a:schemeClr val="accent1">
                    <a:lumMod val="50000"/>
                  </a:schemeClr>
                </a:solidFill>
                <a:uFill>
                  <a:solidFill>
                    <a:srgbClr val="000000"/>
                  </a:solidFill>
                </a:uFill>
                <a:latin typeface="Times New Roman" panose="02020603050405020304" pitchFamily="18" charset="0"/>
                <a:ea typeface="Times New Roman" panose="02020603050405020304" pitchFamily="18" charset="0"/>
              </a:rPr>
              <a:t>medicines and thus to reduce the gap between </a:t>
            </a:r>
            <a:r>
              <a:rPr lang="en-US" sz="3200" b="1" dirty="0" smtClean="0">
                <a:solidFill>
                  <a:schemeClr val="accent1">
                    <a:lumMod val="50000"/>
                  </a:schemeClr>
                </a:solidFill>
                <a:uFill>
                  <a:solidFill>
                    <a:srgbClr val="000000"/>
                  </a:solidFill>
                </a:uFill>
                <a:latin typeface="Times New Roman" panose="02020603050405020304" pitchFamily="18" charset="0"/>
                <a:ea typeface="Times New Roman" panose="02020603050405020304" pitchFamily="18" charset="0"/>
              </a:rPr>
              <a:t>them - a Cross-sectional</a:t>
            </a:r>
            <a:r>
              <a:rPr lang="en-US" sz="3200" b="1" spc="5" dirty="0" smtClean="0">
                <a:solidFill>
                  <a:schemeClr val="accent1">
                    <a:lumMod val="50000"/>
                  </a:schemeClr>
                </a:solidFill>
                <a:uFill>
                  <a:solidFill>
                    <a:srgbClr val="000000"/>
                  </a:solidFill>
                </a:uFill>
                <a:latin typeface="Times New Roman" panose="02020603050405020304" pitchFamily="18" charset="0"/>
                <a:ea typeface="Times New Roman" panose="02020603050405020304" pitchFamily="18" charset="0"/>
              </a:rPr>
              <a:t> </a:t>
            </a:r>
            <a:r>
              <a:rPr lang="en-US" sz="3200" b="1" dirty="0">
                <a:solidFill>
                  <a:schemeClr val="accent1">
                    <a:lumMod val="50000"/>
                  </a:schemeClr>
                </a:solidFill>
                <a:uFill>
                  <a:solidFill>
                    <a:srgbClr val="000000"/>
                  </a:solidFill>
                </a:uFill>
                <a:latin typeface="Times New Roman" panose="02020603050405020304" pitchFamily="18" charset="0"/>
                <a:ea typeface="Times New Roman" panose="02020603050405020304" pitchFamily="18" charset="0"/>
              </a:rPr>
              <a:t>Study</a:t>
            </a:r>
            <a:r>
              <a:rPr lang="en-US" sz="3200" b="1" spc="10" dirty="0">
                <a:solidFill>
                  <a:schemeClr val="accent1">
                    <a:lumMod val="50000"/>
                  </a:schemeClr>
                </a:solidFill>
                <a:uFill>
                  <a:solidFill>
                    <a:srgbClr val="000000"/>
                  </a:solidFill>
                </a:uFill>
                <a:latin typeface="Times New Roman" panose="02020603050405020304" pitchFamily="18" charset="0"/>
                <a:ea typeface="Times New Roman" panose="02020603050405020304" pitchFamily="18" charset="0"/>
              </a:rPr>
              <a:t> </a:t>
            </a:r>
            <a:r>
              <a:rPr lang="en-US" sz="3200" b="1" dirty="0">
                <a:solidFill>
                  <a:schemeClr val="accent1">
                    <a:lumMod val="50000"/>
                  </a:schemeClr>
                </a:solidFill>
                <a:uFill>
                  <a:solidFill>
                    <a:srgbClr val="000000"/>
                  </a:solidFill>
                </a:uFill>
                <a:latin typeface="Times New Roman" panose="02020603050405020304" pitchFamily="18" charset="0"/>
                <a:ea typeface="Times New Roman" panose="02020603050405020304" pitchFamily="18" charset="0"/>
              </a:rPr>
              <a:t>in a </a:t>
            </a:r>
            <a:r>
              <a:rPr lang="en-US" sz="3200" b="1" dirty="0" smtClean="0">
                <a:solidFill>
                  <a:schemeClr val="accent1">
                    <a:lumMod val="50000"/>
                  </a:schemeClr>
                </a:solidFill>
                <a:uFill>
                  <a:solidFill>
                    <a:srgbClr val="000000"/>
                  </a:solidFill>
                </a:uFill>
                <a:latin typeface="Times New Roman" panose="02020603050405020304" pitchFamily="18" charset="0"/>
                <a:ea typeface="Times New Roman" panose="02020603050405020304" pitchFamily="18" charset="0"/>
              </a:rPr>
              <a:t>Multi Specialty Hospital </a:t>
            </a:r>
            <a:r>
              <a:rPr lang="en-US" sz="3200" b="1" dirty="0">
                <a:solidFill>
                  <a:schemeClr val="accent1">
                    <a:lumMod val="50000"/>
                  </a:schemeClr>
                </a:solidFill>
                <a:uFill>
                  <a:solidFill>
                    <a:srgbClr val="000000"/>
                  </a:solidFill>
                </a:uFill>
                <a:latin typeface="Times New Roman" panose="02020603050405020304" pitchFamily="18" charset="0"/>
                <a:ea typeface="Times New Roman" panose="02020603050405020304" pitchFamily="18" charset="0"/>
              </a:rPr>
              <a:t>in India</a:t>
            </a:r>
            <a:r>
              <a:rPr lang="en-US" b="1" dirty="0">
                <a:solidFill>
                  <a:schemeClr val="accent1">
                    <a:lumMod val="50000"/>
                  </a:schemeClr>
                </a:solidFill>
                <a:uFill>
                  <a:solidFill>
                    <a:srgbClr val="000000"/>
                  </a:solidFill>
                </a:uFill>
                <a:latin typeface="Times New Roman" panose="02020603050405020304" pitchFamily="18" charset="0"/>
                <a:ea typeface="Times New Roman" panose="02020603050405020304" pitchFamily="18" charset="0"/>
              </a:rPr>
              <a:t>.</a:t>
            </a:r>
            <a:endParaRPr lang="en-IN" b="1" dirty="0">
              <a:solidFill>
                <a:schemeClr val="accent1">
                  <a:lumMod val="50000"/>
                </a:schemeClr>
              </a:solidFill>
              <a:uFill>
                <a:solidFill>
                  <a:srgbClr val="000000"/>
                </a:solidFill>
              </a:uFill>
              <a:latin typeface="Times New Roman" panose="02020603050405020304" pitchFamily="18" charset="0"/>
              <a:ea typeface="Times New Roman" panose="02020603050405020304" pitchFamily="18" charset="0"/>
            </a:endParaRPr>
          </a:p>
        </p:txBody>
      </p:sp>
      <p:sp>
        <p:nvSpPr>
          <p:cNvPr id="2" name="TextBox 1"/>
          <p:cNvSpPr txBox="1"/>
          <p:nvPr/>
        </p:nvSpPr>
        <p:spPr>
          <a:xfrm>
            <a:off x="8619451" y="6268389"/>
            <a:ext cx="3230693" cy="369332"/>
          </a:xfrm>
          <a:prstGeom prst="rect">
            <a:avLst/>
          </a:prstGeom>
          <a:noFill/>
        </p:spPr>
        <p:txBody>
          <a:bodyPr wrap="none" rtlCol="0">
            <a:spAutoFit/>
          </a:bodyPr>
          <a:lstStyle/>
          <a:p>
            <a:r>
              <a:rPr lang="en-US" b="1" dirty="0" smtClean="0">
                <a:latin typeface="Times New Roman" panose="02020603050405020304" pitchFamily="18" charset="0"/>
                <a:cs typeface="Times New Roman" panose="02020603050405020304" pitchFamily="18" charset="0"/>
              </a:rPr>
              <a:t>Mentor : Dr. Sukesh Bhardwaj</a:t>
            </a:r>
            <a:endParaRPr lang="en-IN"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173007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833577690"/>
              </p:ext>
            </p:extLst>
          </p:nvPr>
        </p:nvGraphicFramePr>
        <p:xfrm>
          <a:off x="609600" y="1025236"/>
          <a:ext cx="11097491" cy="484909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2919106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a:graphicFrameLocks/>
          </p:cNvGraphicFramePr>
          <p:nvPr>
            <p:extLst>
              <p:ext uri="{D42A27DB-BD31-4B8C-83A1-F6EECF244321}">
                <p14:modId xmlns:p14="http://schemas.microsoft.com/office/powerpoint/2010/main" val="3262208451"/>
              </p:ext>
            </p:extLst>
          </p:nvPr>
        </p:nvGraphicFramePr>
        <p:xfrm>
          <a:off x="498765" y="1143001"/>
          <a:ext cx="11069780" cy="426027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38342196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424205731"/>
              </p:ext>
            </p:extLst>
          </p:nvPr>
        </p:nvGraphicFramePr>
        <p:xfrm>
          <a:off x="0" y="218498"/>
          <a:ext cx="3235036" cy="220604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Chart 6"/>
          <p:cNvGraphicFramePr>
            <a:graphicFrameLocks/>
          </p:cNvGraphicFramePr>
          <p:nvPr>
            <p:extLst>
              <p:ext uri="{D42A27DB-BD31-4B8C-83A1-F6EECF244321}">
                <p14:modId xmlns:p14="http://schemas.microsoft.com/office/powerpoint/2010/main" val="1751504652"/>
              </p:ext>
            </p:extLst>
          </p:nvPr>
        </p:nvGraphicFramePr>
        <p:xfrm>
          <a:off x="6482630" y="1556471"/>
          <a:ext cx="5515406" cy="3735965"/>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9" name="Chart 8"/>
          <p:cNvGraphicFramePr>
            <a:graphicFrameLocks/>
          </p:cNvGraphicFramePr>
          <p:nvPr>
            <p:extLst>
              <p:ext uri="{D42A27DB-BD31-4B8C-83A1-F6EECF244321}">
                <p14:modId xmlns:p14="http://schemas.microsoft.com/office/powerpoint/2010/main" val="1882751315"/>
              </p:ext>
            </p:extLst>
          </p:nvPr>
        </p:nvGraphicFramePr>
        <p:xfrm>
          <a:off x="180107" y="1556472"/>
          <a:ext cx="5999019" cy="3735964"/>
        </p:xfrm>
        <a:graphic>
          <a:graphicData uri="http://schemas.openxmlformats.org/drawingml/2006/chart">
            <c:chart xmlns:c="http://schemas.openxmlformats.org/drawingml/2006/chart" xmlns:r="http://schemas.openxmlformats.org/officeDocument/2006/relationships" r:id="rId5"/>
          </a:graphicData>
        </a:graphic>
      </p:graphicFrame>
      <p:sp>
        <p:nvSpPr>
          <p:cNvPr id="10" name="TextBox 9"/>
          <p:cNvSpPr txBox="1"/>
          <p:nvPr/>
        </p:nvSpPr>
        <p:spPr>
          <a:xfrm>
            <a:off x="5300663" y="218497"/>
            <a:ext cx="2444900" cy="523220"/>
          </a:xfrm>
          <a:prstGeom prst="rect">
            <a:avLst/>
          </a:prstGeom>
          <a:noFill/>
        </p:spPr>
        <p:txBody>
          <a:bodyPr wrap="none" rtlCol="0">
            <a:spAutoFit/>
          </a:bodyPr>
          <a:lstStyle/>
          <a:p>
            <a:r>
              <a:rPr lang="en-US" sz="2800" b="1" dirty="0" smtClean="0">
                <a:solidFill>
                  <a:schemeClr val="accent1">
                    <a:lumMod val="50000"/>
                  </a:schemeClr>
                </a:solidFill>
                <a:latin typeface="Times New Roman" panose="02020603050405020304" pitchFamily="18" charset="0"/>
                <a:cs typeface="Times New Roman" panose="02020603050405020304" pitchFamily="18" charset="0"/>
              </a:rPr>
              <a:t>Practice Based</a:t>
            </a:r>
            <a:endParaRPr lang="en-IN" sz="2800" b="1" dirty="0">
              <a:solidFill>
                <a:schemeClr val="accent1">
                  <a:lumMod val="5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811171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a:graphicFrameLocks/>
          </p:cNvGraphicFramePr>
          <p:nvPr>
            <p:extLst>
              <p:ext uri="{D42A27DB-BD31-4B8C-83A1-F6EECF244321}">
                <p14:modId xmlns:p14="http://schemas.microsoft.com/office/powerpoint/2010/main" val="1121159268"/>
              </p:ext>
            </p:extLst>
          </p:nvPr>
        </p:nvGraphicFramePr>
        <p:xfrm>
          <a:off x="-398107" y="717513"/>
          <a:ext cx="4892603" cy="335828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p:cNvGraphicFramePr>
            <a:graphicFrameLocks/>
          </p:cNvGraphicFramePr>
          <p:nvPr>
            <p:extLst>
              <p:ext uri="{D42A27DB-BD31-4B8C-83A1-F6EECF244321}">
                <p14:modId xmlns:p14="http://schemas.microsoft.com/office/powerpoint/2010/main" val="3540059669"/>
              </p:ext>
            </p:extLst>
          </p:nvPr>
        </p:nvGraphicFramePr>
        <p:xfrm>
          <a:off x="7944371" y="717513"/>
          <a:ext cx="4538447" cy="316785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hart 5"/>
          <p:cNvGraphicFramePr>
            <a:graphicFrameLocks/>
          </p:cNvGraphicFramePr>
          <p:nvPr>
            <p:extLst>
              <p:ext uri="{D42A27DB-BD31-4B8C-83A1-F6EECF244321}">
                <p14:modId xmlns:p14="http://schemas.microsoft.com/office/powerpoint/2010/main" val="3354885289"/>
              </p:ext>
            </p:extLst>
          </p:nvPr>
        </p:nvGraphicFramePr>
        <p:xfrm>
          <a:off x="3588327" y="3629891"/>
          <a:ext cx="5167745" cy="3228109"/>
        </p:xfrm>
        <a:graphic>
          <a:graphicData uri="http://schemas.openxmlformats.org/drawingml/2006/chart">
            <c:chart xmlns:c="http://schemas.openxmlformats.org/drawingml/2006/chart" xmlns:r="http://schemas.openxmlformats.org/officeDocument/2006/relationships" r:id="rId4"/>
          </a:graphicData>
        </a:graphic>
      </p:graphicFrame>
      <p:sp>
        <p:nvSpPr>
          <p:cNvPr id="7" name="TextBox 6"/>
          <p:cNvSpPr txBox="1"/>
          <p:nvPr/>
        </p:nvSpPr>
        <p:spPr>
          <a:xfrm>
            <a:off x="4494496" y="301081"/>
            <a:ext cx="3095719" cy="646331"/>
          </a:xfrm>
          <a:prstGeom prst="rect">
            <a:avLst/>
          </a:prstGeom>
          <a:noFill/>
        </p:spPr>
        <p:txBody>
          <a:bodyPr wrap="none" rtlCol="0">
            <a:spAutoFit/>
          </a:bodyPr>
          <a:lstStyle/>
          <a:p>
            <a:r>
              <a:rPr lang="en-US" sz="3600" b="1" dirty="0" smtClean="0">
                <a:solidFill>
                  <a:schemeClr val="accent1">
                    <a:lumMod val="50000"/>
                  </a:schemeClr>
                </a:solidFill>
                <a:latin typeface="Times New Roman" panose="02020603050405020304" pitchFamily="18" charset="0"/>
                <a:cs typeface="Times New Roman" panose="02020603050405020304" pitchFamily="18" charset="0"/>
              </a:rPr>
              <a:t>Practice Based</a:t>
            </a:r>
            <a:endParaRPr lang="en-IN" sz="3600" b="1" dirty="0">
              <a:solidFill>
                <a:schemeClr val="accent1">
                  <a:lumMod val="5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1479713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8762" y="0"/>
            <a:ext cx="4023360" cy="872832"/>
          </a:xfrm>
        </p:spPr>
        <p:txBody>
          <a:bodyPr>
            <a:noAutofit/>
          </a:bodyPr>
          <a:lstStyle/>
          <a:p>
            <a:r>
              <a:rPr lang="en-US" sz="3600" b="1" dirty="0" smtClean="0">
                <a:solidFill>
                  <a:schemeClr val="accent1">
                    <a:lumMod val="50000"/>
                  </a:schemeClr>
                </a:solidFill>
                <a:latin typeface="Times New Roman" panose="02020603050405020304" pitchFamily="18" charset="0"/>
                <a:cs typeface="Times New Roman" panose="02020603050405020304" pitchFamily="18" charset="0"/>
              </a:rPr>
              <a:t>  Discussion</a:t>
            </a:r>
            <a:endParaRPr lang="en-IN" sz="3600" b="1" dirty="0">
              <a:solidFill>
                <a:schemeClr val="accent1">
                  <a:lumMod val="50000"/>
                </a:schemeClr>
              </a:solidFill>
              <a:latin typeface="Times New Roman" panose="02020603050405020304" pitchFamily="18" charset="0"/>
              <a:cs typeface="Times New Roman" panose="02020603050405020304" pitchFamily="18" charset="0"/>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64274809"/>
              </p:ext>
            </p:extLst>
          </p:nvPr>
        </p:nvGraphicFramePr>
        <p:xfrm>
          <a:off x="154959" y="1125416"/>
          <a:ext cx="11868442" cy="396708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TextBox 9"/>
          <p:cNvSpPr txBox="1"/>
          <p:nvPr/>
        </p:nvSpPr>
        <p:spPr>
          <a:xfrm>
            <a:off x="0" y="5252630"/>
            <a:ext cx="12420885" cy="1200329"/>
          </a:xfrm>
          <a:prstGeom prst="rect">
            <a:avLst/>
          </a:prstGeom>
          <a:noFill/>
        </p:spPr>
        <p:txBody>
          <a:bodyPr wrap="square" rtlCol="0">
            <a:spAutoFit/>
          </a:bodyPr>
          <a:lstStyle/>
          <a:p>
            <a:pPr marL="285750" indent="-285750">
              <a:buFont typeface="Wingdings" panose="05000000000000000000" pitchFamily="2" charset="2"/>
              <a:buChar char="ü"/>
            </a:pPr>
            <a:r>
              <a:rPr lang="en-IN" b="1" dirty="0" smtClean="0">
                <a:solidFill>
                  <a:schemeClr val="accent1">
                    <a:lumMod val="50000"/>
                  </a:schemeClr>
                </a:solidFill>
                <a:latin typeface="Times New Roman" panose="02020603050405020304" pitchFamily="18" charset="0"/>
                <a:cs typeface="Times New Roman" panose="02020603050405020304" pitchFamily="18" charset="0"/>
              </a:rPr>
              <a:t>Even </a:t>
            </a:r>
            <a:r>
              <a:rPr lang="en-IN" b="1" dirty="0">
                <a:solidFill>
                  <a:schemeClr val="accent1">
                    <a:lumMod val="50000"/>
                  </a:schemeClr>
                </a:solidFill>
                <a:latin typeface="Times New Roman" panose="02020603050405020304" pitchFamily="18" charset="0"/>
                <a:cs typeface="Times New Roman" panose="02020603050405020304" pitchFamily="18" charset="0"/>
              </a:rPr>
              <a:t>though the majority of doctors had outstanding understanding of and attitudes towards generic medications, </a:t>
            </a:r>
            <a:r>
              <a:rPr lang="en-IN" b="1" dirty="0" smtClean="0">
                <a:solidFill>
                  <a:schemeClr val="accent1">
                    <a:lumMod val="50000"/>
                  </a:schemeClr>
                </a:solidFill>
                <a:latin typeface="Times New Roman" panose="02020603050405020304" pitchFamily="18" charset="0"/>
                <a:cs typeface="Times New Roman" panose="02020603050405020304" pitchFamily="18" charset="0"/>
              </a:rPr>
              <a:t>they</a:t>
            </a:r>
          </a:p>
          <a:p>
            <a:r>
              <a:rPr lang="en-IN" b="1" dirty="0" smtClean="0">
                <a:solidFill>
                  <a:schemeClr val="accent1">
                    <a:lumMod val="50000"/>
                  </a:schemeClr>
                </a:solidFill>
                <a:latin typeface="Times New Roman" panose="02020603050405020304" pitchFamily="18" charset="0"/>
                <a:cs typeface="Times New Roman" panose="02020603050405020304" pitchFamily="18" charset="0"/>
              </a:rPr>
              <a:t>     still needed </a:t>
            </a:r>
            <a:r>
              <a:rPr lang="en-IN" b="1" dirty="0">
                <a:solidFill>
                  <a:schemeClr val="accent2">
                    <a:lumMod val="75000"/>
                  </a:schemeClr>
                </a:solidFill>
                <a:latin typeface="Times New Roman" panose="02020603050405020304" pitchFamily="18" charset="0"/>
                <a:cs typeface="Times New Roman" panose="02020603050405020304" pitchFamily="18" charset="0"/>
              </a:rPr>
              <a:t>additional information </a:t>
            </a:r>
            <a:r>
              <a:rPr lang="en-IN" b="1" dirty="0">
                <a:solidFill>
                  <a:schemeClr val="accent1">
                    <a:lumMod val="50000"/>
                  </a:schemeClr>
                </a:solidFill>
                <a:latin typeface="Times New Roman" panose="02020603050405020304" pitchFamily="18" charset="0"/>
                <a:cs typeface="Times New Roman" panose="02020603050405020304" pitchFamily="18" charset="0"/>
              </a:rPr>
              <a:t>to reduce the gap between them and the use of generic medications over </a:t>
            </a:r>
            <a:r>
              <a:rPr lang="en-IN" b="1" dirty="0" smtClean="0">
                <a:solidFill>
                  <a:schemeClr val="accent1">
                    <a:lumMod val="50000"/>
                  </a:schemeClr>
                </a:solidFill>
                <a:latin typeface="Times New Roman" panose="02020603050405020304" pitchFamily="18" charset="0"/>
                <a:cs typeface="Times New Roman" panose="02020603050405020304" pitchFamily="18" charset="0"/>
              </a:rPr>
              <a:t>brand-name</a:t>
            </a:r>
          </a:p>
          <a:p>
            <a:r>
              <a:rPr lang="en-IN" b="1" dirty="0" smtClean="0">
                <a:solidFill>
                  <a:schemeClr val="accent1">
                    <a:lumMod val="50000"/>
                  </a:schemeClr>
                </a:solidFill>
                <a:latin typeface="Times New Roman" panose="02020603050405020304" pitchFamily="18" charset="0"/>
                <a:cs typeface="Times New Roman" panose="02020603050405020304" pitchFamily="18" charset="0"/>
              </a:rPr>
              <a:t>     medications</a:t>
            </a:r>
            <a:r>
              <a:rPr lang="en-IN" b="1" dirty="0">
                <a:solidFill>
                  <a:schemeClr val="accent1">
                    <a:lumMod val="50000"/>
                  </a:schemeClr>
                </a:solidFill>
                <a:latin typeface="Times New Roman" panose="02020603050405020304" pitchFamily="18" charset="0"/>
                <a:cs typeface="Times New Roman" panose="02020603050405020304" pitchFamily="18" charset="0"/>
              </a:rPr>
              <a:t>.</a:t>
            </a:r>
          </a:p>
          <a:p>
            <a:pPr marL="285750" indent="-285750">
              <a:buFont typeface="Wingdings" panose="05000000000000000000" pitchFamily="2" charset="2"/>
              <a:buChar char="ü"/>
            </a:pPr>
            <a:endParaRPr lang="en-IN" dirty="0"/>
          </a:p>
        </p:txBody>
      </p:sp>
    </p:spTree>
    <p:extLst>
      <p:ext uri="{BB962C8B-B14F-4D97-AF65-F5344CB8AC3E}">
        <p14:creationId xmlns:p14="http://schemas.microsoft.com/office/powerpoint/2010/main" val="171444640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1">
                    <a:lumMod val="50000"/>
                  </a:schemeClr>
                </a:solidFill>
                <a:latin typeface="Times New Roman" panose="02020603050405020304" pitchFamily="18" charset="0"/>
                <a:cs typeface="Times New Roman" panose="02020603050405020304" pitchFamily="18" charset="0"/>
              </a:rPr>
              <a:t> </a:t>
            </a:r>
            <a:r>
              <a:rPr lang="en-US" b="1" dirty="0" smtClean="0">
                <a:solidFill>
                  <a:schemeClr val="accent1">
                    <a:lumMod val="50000"/>
                  </a:schemeClr>
                </a:solidFill>
                <a:latin typeface="Times New Roman" panose="02020603050405020304" pitchFamily="18" charset="0"/>
                <a:cs typeface="Times New Roman" panose="02020603050405020304" pitchFamily="18" charset="0"/>
              </a:rPr>
              <a:t>                        Conclusion</a:t>
            </a:r>
            <a:endParaRPr lang="en-IN"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287246883"/>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0383393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b="1" dirty="0" smtClean="0">
                <a:solidFill>
                  <a:schemeClr val="accent1">
                    <a:lumMod val="50000"/>
                  </a:schemeClr>
                </a:solidFill>
                <a:latin typeface="Times New Roman" panose="02020603050405020304" pitchFamily="18" charset="0"/>
                <a:cs typeface="Times New Roman" panose="02020603050405020304" pitchFamily="18" charset="0"/>
              </a:rPr>
              <a:t>Reference</a:t>
            </a:r>
            <a:endParaRPr lang="en-IN" sz="4000" b="1" dirty="0"/>
          </a:p>
        </p:txBody>
      </p:sp>
      <p:sp>
        <p:nvSpPr>
          <p:cNvPr id="3" name="Content Placeholder 2"/>
          <p:cNvSpPr>
            <a:spLocks noGrp="1"/>
          </p:cNvSpPr>
          <p:nvPr>
            <p:ph idx="1"/>
          </p:nvPr>
        </p:nvSpPr>
        <p:spPr>
          <a:xfrm>
            <a:off x="727363" y="1690688"/>
            <a:ext cx="10515600" cy="4351338"/>
          </a:xfrm>
        </p:spPr>
        <p:txBody>
          <a:bodyPr>
            <a:normAutofit fontScale="25000" lnSpcReduction="20000"/>
          </a:bodyPr>
          <a:lstStyle/>
          <a:p>
            <a:pPr marL="0" indent="0">
              <a:buNone/>
            </a:pPr>
            <a:endParaRPr lang="en-IN" dirty="0"/>
          </a:p>
          <a:p>
            <a:endParaRPr lang="en-IN" dirty="0"/>
          </a:p>
          <a:p>
            <a:pPr lvl="0"/>
            <a:r>
              <a:rPr lang="en-IN" sz="4400" dirty="0">
                <a:latin typeface="Times New Roman" panose="02020603050405020304" pitchFamily="18" charset="0"/>
                <a:cs typeface="Times New Roman" panose="02020603050405020304" pitchFamily="18" charset="0"/>
              </a:rPr>
              <a:t>Mathew P. Generic drugs: Review and experiences from South India. Journal of Family Medicine and Primary Care [Internet]. 2015 Jan 1;4(3):319. Available from: </a:t>
            </a:r>
            <a:r>
              <a:rPr lang="en-IN" sz="4400" u="sng" dirty="0">
                <a:latin typeface="Times New Roman" panose="02020603050405020304" pitchFamily="18" charset="0"/>
                <a:cs typeface="Times New Roman" panose="02020603050405020304" pitchFamily="18" charset="0"/>
                <a:hlinkClick r:id="rId2"/>
              </a:rPr>
              <a:t>https://doi.org/10.4103/2249-4863.161305</a:t>
            </a:r>
            <a:endParaRPr lang="en-IN" sz="4400" dirty="0">
              <a:latin typeface="Times New Roman" panose="02020603050405020304" pitchFamily="18" charset="0"/>
              <a:cs typeface="Times New Roman" panose="02020603050405020304" pitchFamily="18" charset="0"/>
            </a:endParaRPr>
          </a:p>
          <a:p>
            <a:pPr marL="0" indent="0">
              <a:buNone/>
            </a:pPr>
            <a:r>
              <a:rPr lang="en-IN" sz="4400" dirty="0">
                <a:latin typeface="Times New Roman" panose="02020603050405020304" pitchFamily="18" charset="0"/>
                <a:cs typeface="Times New Roman" panose="02020603050405020304" pitchFamily="18" charset="0"/>
              </a:rPr>
              <a:t> </a:t>
            </a:r>
          </a:p>
          <a:p>
            <a:pPr lvl="0"/>
            <a:r>
              <a:rPr lang="en-IN" sz="4400" dirty="0">
                <a:latin typeface="Times New Roman" panose="02020603050405020304" pitchFamily="18" charset="0"/>
                <a:cs typeface="Times New Roman" panose="02020603050405020304" pitchFamily="18" charset="0"/>
              </a:rPr>
              <a:t>Das M, Choudhury S, </a:t>
            </a:r>
            <a:r>
              <a:rPr lang="en-IN" sz="4400" dirty="0" err="1">
                <a:latin typeface="Times New Roman" panose="02020603050405020304" pitchFamily="18" charset="0"/>
                <a:cs typeface="Times New Roman" panose="02020603050405020304" pitchFamily="18" charset="0"/>
              </a:rPr>
              <a:t>Maity</a:t>
            </a:r>
            <a:r>
              <a:rPr lang="en-IN" sz="4400" dirty="0">
                <a:latin typeface="Times New Roman" panose="02020603050405020304" pitchFamily="18" charset="0"/>
                <a:cs typeface="Times New Roman" panose="02020603050405020304" pitchFamily="18" charset="0"/>
              </a:rPr>
              <a:t> S, </a:t>
            </a:r>
            <a:r>
              <a:rPr lang="en-IN" sz="4400" dirty="0" err="1">
                <a:latin typeface="Times New Roman" panose="02020603050405020304" pitchFamily="18" charset="0"/>
                <a:cs typeface="Times New Roman" panose="02020603050405020304" pitchFamily="18" charset="0"/>
              </a:rPr>
              <a:t>Hazra</a:t>
            </a:r>
            <a:r>
              <a:rPr lang="en-IN" sz="4400" dirty="0">
                <a:latin typeface="Times New Roman" panose="02020603050405020304" pitchFamily="18" charset="0"/>
                <a:cs typeface="Times New Roman" panose="02020603050405020304" pitchFamily="18" charset="0"/>
              </a:rPr>
              <a:t> A, Pradhan S, Pal A, et al. Generic versus branded medicines: An observational study among patients with chronic diseases attending a public hospital outpatient department. Journal of Natural Science, Biology, and Medicine [Internet]. 2017 Jan 1;8(1):26. Available from: </a:t>
            </a:r>
            <a:r>
              <a:rPr lang="en-IN" sz="4400" u="sng" dirty="0">
                <a:latin typeface="Times New Roman" panose="02020603050405020304" pitchFamily="18" charset="0"/>
                <a:cs typeface="Times New Roman" panose="02020603050405020304" pitchFamily="18" charset="0"/>
                <a:hlinkClick r:id="rId3"/>
              </a:rPr>
              <a:t>https://doi.org/10.4103/0976-9668.198351</a:t>
            </a:r>
            <a:endParaRPr lang="en-IN" sz="4400" dirty="0">
              <a:latin typeface="Times New Roman" panose="02020603050405020304" pitchFamily="18" charset="0"/>
              <a:cs typeface="Times New Roman" panose="02020603050405020304" pitchFamily="18" charset="0"/>
            </a:endParaRPr>
          </a:p>
          <a:p>
            <a:endParaRPr lang="en-IN" sz="4400" dirty="0">
              <a:latin typeface="Times New Roman" panose="02020603050405020304" pitchFamily="18" charset="0"/>
              <a:cs typeface="Times New Roman" panose="02020603050405020304" pitchFamily="18" charset="0"/>
            </a:endParaRPr>
          </a:p>
          <a:p>
            <a:pPr lvl="0"/>
            <a:r>
              <a:rPr lang="en-IN" sz="4400" dirty="0">
                <a:latin typeface="Times New Roman" panose="02020603050405020304" pitchFamily="18" charset="0"/>
                <a:cs typeface="Times New Roman" panose="02020603050405020304" pitchFamily="18" charset="0"/>
              </a:rPr>
              <a:t>Consumers’ views on generic medicines: a review of the literature [Internet]. PubMed. 2009. Available from: </a:t>
            </a:r>
            <a:r>
              <a:rPr lang="en-IN" sz="4400" u="sng" dirty="0">
                <a:latin typeface="Times New Roman" panose="02020603050405020304" pitchFamily="18" charset="0"/>
                <a:cs typeface="Times New Roman" panose="02020603050405020304" pitchFamily="18" charset="0"/>
                <a:hlinkClick r:id="rId4"/>
              </a:rPr>
              <a:t>https://pubmed.ncbi.nlm.nih.gov/20214255/</a:t>
            </a:r>
            <a:endParaRPr lang="en-IN" sz="4400" dirty="0">
              <a:latin typeface="Times New Roman" panose="02020603050405020304" pitchFamily="18" charset="0"/>
              <a:cs typeface="Times New Roman" panose="02020603050405020304" pitchFamily="18" charset="0"/>
            </a:endParaRPr>
          </a:p>
          <a:p>
            <a:endParaRPr lang="en-IN" sz="4400" dirty="0">
              <a:latin typeface="Times New Roman" panose="02020603050405020304" pitchFamily="18" charset="0"/>
              <a:cs typeface="Times New Roman" panose="02020603050405020304" pitchFamily="18" charset="0"/>
            </a:endParaRPr>
          </a:p>
          <a:p>
            <a:pPr lvl="0"/>
            <a:r>
              <a:rPr lang="en-IN" sz="4400" dirty="0" err="1">
                <a:latin typeface="Times New Roman" panose="02020603050405020304" pitchFamily="18" charset="0"/>
                <a:cs typeface="Times New Roman" panose="02020603050405020304" pitchFamily="18" charset="0"/>
              </a:rPr>
              <a:t>Chakravarti</a:t>
            </a:r>
            <a:r>
              <a:rPr lang="en-IN" sz="4400" dirty="0">
                <a:latin typeface="Times New Roman" panose="02020603050405020304" pitchFamily="18" charset="0"/>
                <a:cs typeface="Times New Roman" panose="02020603050405020304" pitchFamily="18" charset="0"/>
              </a:rPr>
              <a:t> A, </a:t>
            </a:r>
            <a:r>
              <a:rPr lang="en-IN" sz="4400" dirty="0" err="1">
                <a:latin typeface="Times New Roman" panose="02020603050405020304" pitchFamily="18" charset="0"/>
                <a:cs typeface="Times New Roman" panose="02020603050405020304" pitchFamily="18" charset="0"/>
              </a:rPr>
              <a:t>Janiszewski</a:t>
            </a:r>
            <a:r>
              <a:rPr lang="en-IN" sz="4400" dirty="0">
                <a:latin typeface="Times New Roman" panose="02020603050405020304" pitchFamily="18" charset="0"/>
                <a:cs typeface="Times New Roman" panose="02020603050405020304" pitchFamily="18" charset="0"/>
              </a:rPr>
              <a:t> C. The Influence of Generic Advertising on Brand Preferences. Journal of Consumer Research [Internet]. 2004 Mar 1;30(4):487–502. Available from: </a:t>
            </a:r>
            <a:r>
              <a:rPr lang="en-IN" sz="4400" u="sng" dirty="0">
                <a:latin typeface="Times New Roman" panose="02020603050405020304" pitchFamily="18" charset="0"/>
                <a:cs typeface="Times New Roman" panose="02020603050405020304" pitchFamily="18" charset="0"/>
                <a:hlinkClick r:id="rId5"/>
              </a:rPr>
              <a:t>https://doi.org/10.1086/380284</a:t>
            </a:r>
            <a:endParaRPr lang="en-IN" sz="4400" dirty="0">
              <a:latin typeface="Times New Roman" panose="02020603050405020304" pitchFamily="18" charset="0"/>
              <a:cs typeface="Times New Roman" panose="02020603050405020304" pitchFamily="18" charset="0"/>
            </a:endParaRPr>
          </a:p>
          <a:p>
            <a:endParaRPr lang="en-IN" sz="4400" dirty="0">
              <a:latin typeface="Times New Roman" panose="02020603050405020304" pitchFamily="18" charset="0"/>
              <a:cs typeface="Times New Roman" panose="02020603050405020304" pitchFamily="18" charset="0"/>
            </a:endParaRPr>
          </a:p>
          <a:p>
            <a:pPr lvl="0"/>
            <a:r>
              <a:rPr lang="en-IN" sz="4400" dirty="0" err="1">
                <a:latin typeface="Times New Roman" panose="02020603050405020304" pitchFamily="18" charset="0"/>
                <a:cs typeface="Times New Roman" panose="02020603050405020304" pitchFamily="18" charset="0"/>
              </a:rPr>
              <a:t>Tsiantou</a:t>
            </a:r>
            <a:r>
              <a:rPr lang="en-IN" sz="4400" dirty="0">
                <a:latin typeface="Times New Roman" panose="02020603050405020304" pitchFamily="18" charset="0"/>
                <a:cs typeface="Times New Roman" panose="02020603050405020304" pitchFamily="18" charset="0"/>
              </a:rPr>
              <a:t> V, </a:t>
            </a:r>
            <a:r>
              <a:rPr lang="en-IN" sz="4400" dirty="0" err="1">
                <a:latin typeface="Times New Roman" panose="02020603050405020304" pitchFamily="18" charset="0"/>
                <a:cs typeface="Times New Roman" panose="02020603050405020304" pitchFamily="18" charset="0"/>
              </a:rPr>
              <a:t>Zavras</a:t>
            </a:r>
            <a:r>
              <a:rPr lang="en-IN" sz="4400" dirty="0">
                <a:latin typeface="Times New Roman" panose="02020603050405020304" pitchFamily="18" charset="0"/>
                <a:cs typeface="Times New Roman" panose="02020603050405020304" pitchFamily="18" charset="0"/>
              </a:rPr>
              <a:t> D, </a:t>
            </a:r>
            <a:r>
              <a:rPr lang="en-IN" sz="4400" dirty="0" err="1">
                <a:latin typeface="Times New Roman" panose="02020603050405020304" pitchFamily="18" charset="0"/>
                <a:cs typeface="Times New Roman" panose="02020603050405020304" pitchFamily="18" charset="0"/>
              </a:rPr>
              <a:t>Kousoulakou</a:t>
            </a:r>
            <a:r>
              <a:rPr lang="en-IN" sz="4400" dirty="0">
                <a:latin typeface="Times New Roman" panose="02020603050405020304" pitchFamily="18" charset="0"/>
                <a:cs typeface="Times New Roman" panose="02020603050405020304" pitchFamily="18" charset="0"/>
              </a:rPr>
              <a:t> H, </a:t>
            </a:r>
            <a:r>
              <a:rPr lang="en-IN" sz="4400" dirty="0" err="1">
                <a:latin typeface="Times New Roman" panose="02020603050405020304" pitchFamily="18" charset="0"/>
                <a:cs typeface="Times New Roman" panose="02020603050405020304" pitchFamily="18" charset="0"/>
              </a:rPr>
              <a:t>Geitona</a:t>
            </a:r>
            <a:r>
              <a:rPr lang="en-IN" sz="4400" dirty="0">
                <a:latin typeface="Times New Roman" panose="02020603050405020304" pitchFamily="18" charset="0"/>
                <a:cs typeface="Times New Roman" panose="02020603050405020304" pitchFamily="18" charset="0"/>
              </a:rPr>
              <a:t> M, </a:t>
            </a:r>
            <a:r>
              <a:rPr lang="en-IN" sz="4400" dirty="0" err="1">
                <a:latin typeface="Times New Roman" panose="02020603050405020304" pitchFamily="18" charset="0"/>
                <a:cs typeface="Times New Roman" panose="02020603050405020304" pitchFamily="18" charset="0"/>
              </a:rPr>
              <a:t>Kyriopoulos</a:t>
            </a:r>
            <a:r>
              <a:rPr lang="en-IN" sz="4400" dirty="0">
                <a:latin typeface="Times New Roman" panose="02020603050405020304" pitchFamily="18" charset="0"/>
                <a:cs typeface="Times New Roman" panose="02020603050405020304" pitchFamily="18" charset="0"/>
              </a:rPr>
              <a:t> J. Generic medicines: Greek physicians’ perceptions and prescribing practices. Journal of Clinical Pharmacy and Therapeutics [Internet]. 2009 Oct 1;34(5):547–54. Available from: </a:t>
            </a:r>
            <a:r>
              <a:rPr lang="en-IN" sz="4400" u="sng" dirty="0">
                <a:latin typeface="Times New Roman" panose="02020603050405020304" pitchFamily="18" charset="0"/>
                <a:cs typeface="Times New Roman" panose="02020603050405020304" pitchFamily="18" charset="0"/>
                <a:hlinkClick r:id="rId6"/>
              </a:rPr>
              <a:t>https://doi.org/10.1111/j.1365-2710.2009.01037.x</a:t>
            </a:r>
            <a:endParaRPr lang="en-IN" sz="4400" dirty="0">
              <a:latin typeface="Times New Roman" panose="02020603050405020304" pitchFamily="18" charset="0"/>
              <a:cs typeface="Times New Roman" panose="02020603050405020304" pitchFamily="18" charset="0"/>
            </a:endParaRPr>
          </a:p>
          <a:p>
            <a:endParaRPr lang="en-IN" sz="4400" dirty="0">
              <a:latin typeface="Times New Roman" panose="02020603050405020304" pitchFamily="18" charset="0"/>
              <a:cs typeface="Times New Roman" panose="02020603050405020304" pitchFamily="18" charset="0"/>
            </a:endParaRPr>
          </a:p>
          <a:p>
            <a:pPr lvl="0"/>
            <a:r>
              <a:rPr lang="en-IN" sz="4400" dirty="0" err="1">
                <a:latin typeface="Times New Roman" panose="02020603050405020304" pitchFamily="18" charset="0"/>
                <a:cs typeface="Times New Roman" panose="02020603050405020304" pitchFamily="18" charset="0"/>
              </a:rPr>
              <a:t>Singal</a:t>
            </a:r>
            <a:r>
              <a:rPr lang="en-IN" sz="4400" dirty="0">
                <a:latin typeface="Times New Roman" panose="02020603050405020304" pitchFamily="18" charset="0"/>
                <a:cs typeface="Times New Roman" panose="02020603050405020304" pitchFamily="18" charset="0"/>
              </a:rPr>
              <a:t> G, Nanda A, </a:t>
            </a:r>
            <a:r>
              <a:rPr lang="en-IN" sz="4400" dirty="0" err="1">
                <a:latin typeface="Times New Roman" panose="02020603050405020304" pitchFamily="18" charset="0"/>
                <a:cs typeface="Times New Roman" panose="02020603050405020304" pitchFamily="18" charset="0"/>
              </a:rPr>
              <a:t>Kotwani</a:t>
            </a:r>
            <a:r>
              <a:rPr lang="en-IN" sz="4400" dirty="0">
                <a:latin typeface="Times New Roman" panose="02020603050405020304" pitchFamily="18" charset="0"/>
                <a:cs typeface="Times New Roman" panose="02020603050405020304" pitchFamily="18" charset="0"/>
              </a:rPr>
              <a:t> A. A comparative evaluation of price and quality of some branded versus branded-generic medicines of the same manufacturer in India. Indian Journal of Pharmacology [Internet]. 2011 Mar 1;43(2):131. Available from: </a:t>
            </a:r>
            <a:r>
              <a:rPr lang="en-IN" sz="4400" u="sng" dirty="0">
                <a:latin typeface="Times New Roman" panose="02020603050405020304" pitchFamily="18" charset="0"/>
                <a:cs typeface="Times New Roman" panose="02020603050405020304" pitchFamily="18" charset="0"/>
                <a:hlinkClick r:id="rId7"/>
              </a:rPr>
              <a:t>https://doi.org/10.4103/0253-7613.77344</a:t>
            </a:r>
            <a:endParaRPr lang="en-IN" sz="4400" dirty="0">
              <a:latin typeface="Times New Roman" panose="02020603050405020304" pitchFamily="18" charset="0"/>
              <a:cs typeface="Times New Roman" panose="02020603050405020304" pitchFamily="18" charset="0"/>
            </a:endParaRPr>
          </a:p>
          <a:p>
            <a:endParaRPr lang="en-IN" sz="4400" dirty="0">
              <a:latin typeface="Times New Roman" panose="02020603050405020304" pitchFamily="18" charset="0"/>
              <a:cs typeface="Times New Roman" panose="02020603050405020304" pitchFamily="18" charset="0"/>
            </a:endParaRPr>
          </a:p>
          <a:p>
            <a:pPr lvl="0"/>
            <a:r>
              <a:rPr lang="en-IN" sz="4400" dirty="0">
                <a:latin typeface="Times New Roman" panose="02020603050405020304" pitchFamily="18" charset="0"/>
                <a:cs typeface="Times New Roman" panose="02020603050405020304" pitchFamily="18" charset="0"/>
              </a:rPr>
              <a:t>Andrade C, Rao TS. Prescription writing: Generic or brand? Indian Journal of Psychiatry [Internet]. 2017 Apr 1;59(2):133. Available from: </a:t>
            </a:r>
            <a:r>
              <a:rPr lang="en-IN" sz="4400" u="sng" dirty="0">
                <a:latin typeface="Times New Roman" panose="02020603050405020304" pitchFamily="18" charset="0"/>
                <a:cs typeface="Times New Roman" panose="02020603050405020304" pitchFamily="18" charset="0"/>
                <a:hlinkClick r:id="rId8"/>
              </a:rPr>
              <a:t>https://doi.org/10.4103/psychiatry.indianjpsychiatry_222_17</a:t>
            </a:r>
            <a:endParaRPr lang="en-IN" sz="4400" dirty="0">
              <a:latin typeface="Times New Roman" panose="02020603050405020304" pitchFamily="18" charset="0"/>
              <a:cs typeface="Times New Roman" panose="02020603050405020304" pitchFamily="18" charset="0"/>
            </a:endParaRPr>
          </a:p>
          <a:p>
            <a:endParaRPr lang="en-IN" dirty="0"/>
          </a:p>
        </p:txBody>
      </p:sp>
    </p:spTree>
    <p:extLst>
      <p:ext uri="{BB962C8B-B14F-4D97-AF65-F5344CB8AC3E}">
        <p14:creationId xmlns:p14="http://schemas.microsoft.com/office/powerpoint/2010/main" val="334126987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119044"/>
            <a:ext cx="10515600" cy="4351338"/>
          </a:xfrm>
        </p:spPr>
        <p:txBody>
          <a:bodyPr>
            <a:normAutofit fontScale="25000" lnSpcReduction="20000"/>
          </a:bodyPr>
          <a:lstStyle/>
          <a:p>
            <a:pPr lvl="0"/>
            <a:r>
              <a:rPr lang="en-IN" sz="4000" dirty="0" err="1">
                <a:latin typeface="Times New Roman" panose="02020603050405020304" pitchFamily="18" charset="0"/>
                <a:cs typeface="Times New Roman" panose="02020603050405020304" pitchFamily="18" charset="0"/>
              </a:rPr>
              <a:t>Hadia</a:t>
            </a:r>
            <a:r>
              <a:rPr lang="en-IN" sz="4000" dirty="0">
                <a:latin typeface="Times New Roman" panose="02020603050405020304" pitchFamily="18" charset="0"/>
                <a:cs typeface="Times New Roman" panose="02020603050405020304" pitchFamily="18" charset="0"/>
              </a:rPr>
              <a:t> R, Joshi D, </a:t>
            </a:r>
            <a:r>
              <a:rPr lang="en-IN" sz="4000" dirty="0" err="1">
                <a:latin typeface="Times New Roman" panose="02020603050405020304" pitchFamily="18" charset="0"/>
                <a:cs typeface="Times New Roman" panose="02020603050405020304" pitchFamily="18" charset="0"/>
              </a:rPr>
              <a:t>Gohel</a:t>
            </a:r>
            <a:r>
              <a:rPr lang="en-IN" sz="4000" dirty="0">
                <a:latin typeface="Times New Roman" panose="02020603050405020304" pitchFamily="18" charset="0"/>
                <a:cs typeface="Times New Roman" panose="02020603050405020304" pitchFamily="18" charset="0"/>
              </a:rPr>
              <a:t> K, </a:t>
            </a:r>
            <a:r>
              <a:rPr lang="en-IN" sz="4000" dirty="0" err="1">
                <a:latin typeface="Times New Roman" panose="02020603050405020304" pitchFamily="18" charset="0"/>
                <a:cs typeface="Times New Roman" panose="02020603050405020304" pitchFamily="18" charset="0"/>
              </a:rPr>
              <a:t>Khambhati</a:t>
            </a:r>
            <a:r>
              <a:rPr lang="en-IN" sz="4000" dirty="0">
                <a:latin typeface="Times New Roman" panose="02020603050405020304" pitchFamily="18" charset="0"/>
                <a:cs typeface="Times New Roman" panose="02020603050405020304" pitchFamily="18" charset="0"/>
              </a:rPr>
              <a:t> N. Knowledge, attitude, and practice of generic medicines among physicians at multispecialty hospital: An observational study. Perspectives in Clinical Research [Internet]. 2021 Jan 1;13(3):155. Available from: </a:t>
            </a:r>
            <a:r>
              <a:rPr lang="en-IN" sz="4000" u="sng" dirty="0">
                <a:latin typeface="Times New Roman" panose="02020603050405020304" pitchFamily="18" charset="0"/>
                <a:cs typeface="Times New Roman" panose="02020603050405020304" pitchFamily="18" charset="0"/>
                <a:hlinkClick r:id="rId2"/>
              </a:rPr>
              <a:t>https://doi.org/10.4103/picr.picr_281_20</a:t>
            </a:r>
            <a:endParaRPr lang="en-IN" sz="4000" dirty="0">
              <a:latin typeface="Times New Roman" panose="02020603050405020304" pitchFamily="18" charset="0"/>
              <a:cs typeface="Times New Roman" panose="02020603050405020304" pitchFamily="18" charset="0"/>
            </a:endParaRPr>
          </a:p>
          <a:p>
            <a:pPr marL="0" indent="0">
              <a:buNone/>
            </a:pPr>
            <a:r>
              <a:rPr lang="en-US" sz="4000" dirty="0">
                <a:latin typeface="Times New Roman" panose="02020603050405020304" pitchFamily="18" charset="0"/>
                <a:cs typeface="Times New Roman" panose="02020603050405020304" pitchFamily="18" charset="0"/>
              </a:rPr>
              <a:t> </a:t>
            </a:r>
            <a:endParaRPr lang="en-IN" sz="4000" dirty="0">
              <a:latin typeface="Times New Roman" panose="02020603050405020304" pitchFamily="18" charset="0"/>
              <a:cs typeface="Times New Roman" panose="02020603050405020304" pitchFamily="18" charset="0"/>
            </a:endParaRPr>
          </a:p>
          <a:p>
            <a:pPr lvl="0"/>
            <a:r>
              <a:rPr lang="en-IN" sz="4000" dirty="0">
                <a:latin typeface="Times New Roman" panose="02020603050405020304" pitchFamily="18" charset="0"/>
                <a:cs typeface="Times New Roman" panose="02020603050405020304" pitchFamily="18" charset="0"/>
              </a:rPr>
              <a:t>Steinman MA, </a:t>
            </a:r>
            <a:r>
              <a:rPr lang="en-IN" sz="4000" dirty="0" err="1">
                <a:latin typeface="Times New Roman" panose="02020603050405020304" pitchFamily="18" charset="0"/>
                <a:cs typeface="Times New Roman" panose="02020603050405020304" pitchFamily="18" charset="0"/>
              </a:rPr>
              <a:t>Chren</a:t>
            </a:r>
            <a:r>
              <a:rPr lang="en-IN" sz="4000" dirty="0">
                <a:latin typeface="Times New Roman" panose="02020603050405020304" pitchFamily="18" charset="0"/>
                <a:cs typeface="Times New Roman" panose="02020603050405020304" pitchFamily="18" charset="0"/>
              </a:rPr>
              <a:t> MM, </a:t>
            </a:r>
            <a:r>
              <a:rPr lang="en-IN" sz="4000" dirty="0" err="1">
                <a:latin typeface="Times New Roman" panose="02020603050405020304" pitchFamily="18" charset="0"/>
                <a:cs typeface="Times New Roman" panose="02020603050405020304" pitchFamily="18" charset="0"/>
              </a:rPr>
              <a:t>Landefeld</a:t>
            </a:r>
            <a:r>
              <a:rPr lang="en-IN" sz="4000" dirty="0">
                <a:latin typeface="Times New Roman" panose="02020603050405020304" pitchFamily="18" charset="0"/>
                <a:cs typeface="Times New Roman" panose="02020603050405020304" pitchFamily="18" charset="0"/>
              </a:rPr>
              <a:t> CS. What’s in a Name? Use of Brand versus Generic Drug Names in United States Outpatient Practice. Journal of General Internal Medicine [Internet]. 2007 Jan 10;22(5):645–8. Available from: </a:t>
            </a:r>
            <a:r>
              <a:rPr lang="en-IN" sz="4000" u="sng" dirty="0">
                <a:latin typeface="Times New Roman" panose="02020603050405020304" pitchFamily="18" charset="0"/>
                <a:cs typeface="Times New Roman" panose="02020603050405020304" pitchFamily="18" charset="0"/>
                <a:hlinkClick r:id="rId3"/>
              </a:rPr>
              <a:t>https://doi.org/10.1007/s11606-006-0074-3</a:t>
            </a:r>
            <a:endParaRPr lang="en-IN" sz="4000" dirty="0">
              <a:latin typeface="Times New Roman" panose="02020603050405020304" pitchFamily="18" charset="0"/>
              <a:cs typeface="Times New Roman" panose="02020603050405020304" pitchFamily="18" charset="0"/>
            </a:endParaRPr>
          </a:p>
          <a:p>
            <a:pPr marL="0" indent="0">
              <a:buNone/>
            </a:pPr>
            <a:r>
              <a:rPr lang="en-IN" sz="4000" dirty="0">
                <a:latin typeface="Times New Roman" panose="02020603050405020304" pitchFamily="18" charset="0"/>
                <a:cs typeface="Times New Roman" panose="02020603050405020304" pitchFamily="18" charset="0"/>
              </a:rPr>
              <a:t> </a:t>
            </a:r>
          </a:p>
          <a:p>
            <a:pPr lvl="0"/>
            <a:r>
              <a:rPr lang="en-IN" sz="4000" dirty="0" err="1">
                <a:latin typeface="Times New Roman" panose="02020603050405020304" pitchFamily="18" charset="0"/>
                <a:cs typeface="Times New Roman" panose="02020603050405020304" pitchFamily="18" charset="0"/>
              </a:rPr>
              <a:t>Kwo</a:t>
            </a:r>
            <a:r>
              <a:rPr lang="en-IN" sz="4000" dirty="0">
                <a:latin typeface="Times New Roman" panose="02020603050405020304" pitchFamily="18" charset="0"/>
                <a:cs typeface="Times New Roman" panose="02020603050405020304" pitchFamily="18" charset="0"/>
              </a:rPr>
              <a:t> EC, </a:t>
            </a:r>
            <a:r>
              <a:rPr lang="en-IN" sz="4000" dirty="0" err="1">
                <a:latin typeface="Times New Roman" panose="02020603050405020304" pitchFamily="18" charset="0"/>
                <a:cs typeface="Times New Roman" panose="02020603050405020304" pitchFamily="18" charset="0"/>
              </a:rPr>
              <a:t>Kamat</a:t>
            </a:r>
            <a:r>
              <a:rPr lang="en-IN" sz="4000" dirty="0">
                <a:latin typeface="Times New Roman" panose="02020603050405020304" pitchFamily="18" charset="0"/>
                <a:cs typeface="Times New Roman" panose="02020603050405020304" pitchFamily="18" charset="0"/>
              </a:rPr>
              <a:t> P, Steinman MA. Physician Use of Brand Versus Generic Drug Names in 1993–1994 and 2003-2004. Annals of Pharmacotherapy [Internet]. 2009 Mar 1;43(3):459–68. Available from: </a:t>
            </a:r>
            <a:r>
              <a:rPr lang="en-IN" sz="4000" u="sng" dirty="0">
                <a:latin typeface="Times New Roman" panose="02020603050405020304" pitchFamily="18" charset="0"/>
                <a:cs typeface="Times New Roman" panose="02020603050405020304" pitchFamily="18" charset="0"/>
                <a:hlinkClick r:id="rId4"/>
              </a:rPr>
              <a:t>https://doi.org/10.1345/aph.1l502</a:t>
            </a:r>
            <a:endParaRPr lang="en-IN" sz="4000" dirty="0">
              <a:latin typeface="Times New Roman" panose="02020603050405020304" pitchFamily="18" charset="0"/>
              <a:cs typeface="Times New Roman" panose="02020603050405020304" pitchFamily="18" charset="0"/>
            </a:endParaRPr>
          </a:p>
          <a:p>
            <a:pPr marL="0" indent="0">
              <a:buNone/>
            </a:pPr>
            <a:r>
              <a:rPr lang="en-IN" sz="4000" dirty="0">
                <a:latin typeface="Times New Roman" panose="02020603050405020304" pitchFamily="18" charset="0"/>
                <a:cs typeface="Times New Roman" panose="02020603050405020304" pitchFamily="18" charset="0"/>
              </a:rPr>
              <a:t> </a:t>
            </a:r>
          </a:p>
          <a:p>
            <a:pPr lvl="0"/>
            <a:r>
              <a:rPr lang="en-IN" sz="4000" dirty="0">
                <a:latin typeface="Times New Roman" panose="02020603050405020304" pitchFamily="18" charset="0"/>
                <a:cs typeface="Times New Roman" panose="02020603050405020304" pitchFamily="18" charset="0"/>
              </a:rPr>
              <a:t>Godman B, Shrank WH, Andersen M, Berg C, Bishop I, Burkhardt T, et al. Policies to Enhance Prescribing Efficiency in Europe: Findings and Future Implications. Frontiers in Pharmacology [Internet]. 2011 Jan 7;1. Available from: </a:t>
            </a:r>
            <a:r>
              <a:rPr lang="en-IN" sz="4000" u="sng" dirty="0">
                <a:latin typeface="Times New Roman" panose="02020603050405020304" pitchFamily="18" charset="0"/>
                <a:cs typeface="Times New Roman" panose="02020603050405020304" pitchFamily="18" charset="0"/>
                <a:hlinkClick r:id="rId5"/>
              </a:rPr>
              <a:t>https://doi.org/10.3389/fphar.2010.00141</a:t>
            </a:r>
            <a:endParaRPr lang="en-IN" sz="4000" dirty="0">
              <a:latin typeface="Times New Roman" panose="02020603050405020304" pitchFamily="18" charset="0"/>
              <a:cs typeface="Times New Roman" panose="02020603050405020304" pitchFamily="18" charset="0"/>
            </a:endParaRPr>
          </a:p>
          <a:p>
            <a:endParaRPr lang="en-IN" sz="4000" dirty="0">
              <a:latin typeface="Times New Roman" panose="02020603050405020304" pitchFamily="18" charset="0"/>
              <a:cs typeface="Times New Roman" panose="02020603050405020304" pitchFamily="18" charset="0"/>
            </a:endParaRPr>
          </a:p>
          <a:p>
            <a:pPr lvl="0"/>
            <a:r>
              <a:rPr lang="en-IN" sz="4000" dirty="0">
                <a:latin typeface="Times New Roman" panose="02020603050405020304" pitchFamily="18" charset="0"/>
                <a:cs typeface="Times New Roman" panose="02020603050405020304" pitchFamily="18" charset="0"/>
              </a:rPr>
              <a:t>European payer initiatives to reduce prescribing costs - </a:t>
            </a:r>
            <a:r>
              <a:rPr lang="en-IN" sz="4000" dirty="0" err="1">
                <a:latin typeface="Times New Roman" panose="02020603050405020304" pitchFamily="18" charset="0"/>
                <a:cs typeface="Times New Roman" panose="02020603050405020304" pitchFamily="18" charset="0"/>
              </a:rPr>
              <a:t>GaBI</a:t>
            </a:r>
            <a:r>
              <a:rPr lang="en-IN" sz="4000" dirty="0">
                <a:latin typeface="Times New Roman" panose="02020603050405020304" pitchFamily="18" charset="0"/>
                <a:cs typeface="Times New Roman" panose="02020603050405020304" pitchFamily="18" charset="0"/>
              </a:rPr>
              <a:t> Journal [Internet]. Available from: </a:t>
            </a:r>
            <a:r>
              <a:rPr lang="en-IN" sz="4000" u="sng" dirty="0">
                <a:latin typeface="Times New Roman" panose="02020603050405020304" pitchFamily="18" charset="0"/>
                <a:cs typeface="Times New Roman" panose="02020603050405020304" pitchFamily="18" charset="0"/>
                <a:hlinkClick r:id="rId6"/>
              </a:rPr>
              <a:t>http://gabi-journal.net/european-payer-initiatives-to-reduce-prescribing-costs-through-use-of-generics.html</a:t>
            </a:r>
            <a:endParaRPr lang="en-IN" sz="4000" dirty="0">
              <a:latin typeface="Times New Roman" panose="02020603050405020304" pitchFamily="18" charset="0"/>
              <a:cs typeface="Times New Roman" panose="02020603050405020304" pitchFamily="18" charset="0"/>
            </a:endParaRPr>
          </a:p>
          <a:p>
            <a:endParaRPr lang="en-IN" sz="4000" dirty="0">
              <a:latin typeface="Times New Roman" panose="02020603050405020304" pitchFamily="18" charset="0"/>
              <a:cs typeface="Times New Roman" panose="02020603050405020304" pitchFamily="18" charset="0"/>
            </a:endParaRPr>
          </a:p>
          <a:p>
            <a:pPr lvl="0"/>
            <a:r>
              <a:rPr lang="en-IN" sz="4000" dirty="0" err="1">
                <a:latin typeface="Times New Roman" panose="02020603050405020304" pitchFamily="18" charset="0"/>
                <a:cs typeface="Times New Roman" panose="02020603050405020304" pitchFamily="18" charset="0"/>
              </a:rPr>
              <a:t>Vončina</a:t>
            </a:r>
            <a:r>
              <a:rPr lang="en-IN" sz="4000" dirty="0">
                <a:latin typeface="Times New Roman" panose="02020603050405020304" pitchFamily="18" charset="0"/>
                <a:cs typeface="Times New Roman" panose="02020603050405020304" pitchFamily="18" charset="0"/>
              </a:rPr>
              <a:t> L, </a:t>
            </a:r>
            <a:r>
              <a:rPr lang="en-IN" sz="4000" dirty="0" err="1">
                <a:latin typeface="Times New Roman" panose="02020603050405020304" pitchFamily="18" charset="0"/>
                <a:cs typeface="Times New Roman" panose="02020603050405020304" pitchFamily="18" charset="0"/>
              </a:rPr>
              <a:t>Strizrep</a:t>
            </a:r>
            <a:r>
              <a:rPr lang="en-IN" sz="4000" dirty="0">
                <a:latin typeface="Times New Roman" panose="02020603050405020304" pitchFamily="18" charset="0"/>
                <a:cs typeface="Times New Roman" panose="02020603050405020304" pitchFamily="18" charset="0"/>
              </a:rPr>
              <a:t> T, Godman B, Bennie M, Bishop I, Campbell S, et al. Influence of demand-side measures to enhance renin–angiotensin prescribing efficiency in Europe: implications for the future. Expert Review of </a:t>
            </a:r>
            <a:r>
              <a:rPr lang="en-IN" sz="4000" dirty="0" err="1">
                <a:latin typeface="Times New Roman" panose="02020603050405020304" pitchFamily="18" charset="0"/>
                <a:cs typeface="Times New Roman" panose="02020603050405020304" pitchFamily="18" charset="0"/>
              </a:rPr>
              <a:t>Pharmacoeconomics</a:t>
            </a:r>
            <a:r>
              <a:rPr lang="en-IN" sz="4000" dirty="0">
                <a:latin typeface="Times New Roman" panose="02020603050405020304" pitchFamily="18" charset="0"/>
                <a:cs typeface="Times New Roman" panose="02020603050405020304" pitchFamily="18" charset="0"/>
              </a:rPr>
              <a:t> &amp; Outcomes Research [Internet]. 2011 Aug 1;11(4):469–79. Available from: </a:t>
            </a:r>
            <a:r>
              <a:rPr lang="en-IN" sz="4000" u="sng" dirty="0">
                <a:latin typeface="Times New Roman" panose="02020603050405020304" pitchFamily="18" charset="0"/>
                <a:cs typeface="Times New Roman" panose="02020603050405020304" pitchFamily="18" charset="0"/>
                <a:hlinkClick r:id="rId7"/>
              </a:rPr>
              <a:t>https://doi.org/10.1586/erp.11.42</a:t>
            </a:r>
            <a:endParaRPr lang="en-IN" sz="4000" dirty="0">
              <a:latin typeface="Times New Roman" panose="02020603050405020304" pitchFamily="18" charset="0"/>
              <a:cs typeface="Times New Roman" panose="02020603050405020304" pitchFamily="18" charset="0"/>
            </a:endParaRPr>
          </a:p>
          <a:p>
            <a:endParaRPr lang="en-IN" sz="4000" dirty="0">
              <a:latin typeface="Times New Roman" panose="02020603050405020304" pitchFamily="18" charset="0"/>
              <a:cs typeface="Times New Roman" panose="02020603050405020304" pitchFamily="18" charset="0"/>
            </a:endParaRPr>
          </a:p>
          <a:p>
            <a:pPr lvl="0"/>
            <a:r>
              <a:rPr lang="en-IN" sz="4000" dirty="0">
                <a:latin typeface="Times New Roman" panose="02020603050405020304" pitchFamily="18" charset="0"/>
                <a:cs typeface="Times New Roman" panose="02020603050405020304" pitchFamily="18" charset="0"/>
              </a:rPr>
              <a:t>Fabiano V, </a:t>
            </a:r>
            <a:r>
              <a:rPr lang="en-IN" sz="4000" dirty="0" err="1">
                <a:latin typeface="Times New Roman" panose="02020603050405020304" pitchFamily="18" charset="0"/>
                <a:cs typeface="Times New Roman" panose="02020603050405020304" pitchFamily="18" charset="0"/>
              </a:rPr>
              <a:t>Mameli</a:t>
            </a:r>
            <a:r>
              <a:rPr lang="en-IN" sz="4000" dirty="0">
                <a:latin typeface="Times New Roman" panose="02020603050405020304" pitchFamily="18" charset="0"/>
                <a:cs typeface="Times New Roman" panose="02020603050405020304" pitchFamily="18" charset="0"/>
              </a:rPr>
              <a:t> C, </a:t>
            </a:r>
            <a:r>
              <a:rPr lang="en-IN" sz="4000" dirty="0" err="1">
                <a:latin typeface="Times New Roman" panose="02020603050405020304" pitchFamily="18" charset="0"/>
                <a:cs typeface="Times New Roman" panose="02020603050405020304" pitchFamily="18" charset="0"/>
              </a:rPr>
              <a:t>Cattaneo</a:t>
            </a:r>
            <a:r>
              <a:rPr lang="en-IN" sz="4000" dirty="0">
                <a:latin typeface="Times New Roman" panose="02020603050405020304" pitchFamily="18" charset="0"/>
                <a:cs typeface="Times New Roman" panose="02020603050405020304" pitchFamily="18" charset="0"/>
              </a:rPr>
              <a:t> D, </a:t>
            </a:r>
            <a:r>
              <a:rPr lang="en-IN" sz="4000" dirty="0" err="1">
                <a:latin typeface="Times New Roman" panose="02020603050405020304" pitchFamily="18" charset="0"/>
                <a:cs typeface="Times New Roman" panose="02020603050405020304" pitchFamily="18" charset="0"/>
              </a:rPr>
              <a:t>Fave</a:t>
            </a:r>
            <a:r>
              <a:rPr lang="en-IN" sz="4000" dirty="0">
                <a:latin typeface="Times New Roman" panose="02020603050405020304" pitchFamily="18" charset="0"/>
                <a:cs typeface="Times New Roman" panose="02020603050405020304" pitchFamily="18" charset="0"/>
              </a:rPr>
              <a:t> AD, </a:t>
            </a:r>
            <a:r>
              <a:rPr lang="en-IN" sz="4000" dirty="0" err="1">
                <a:latin typeface="Times New Roman" panose="02020603050405020304" pitchFamily="18" charset="0"/>
                <a:cs typeface="Times New Roman" panose="02020603050405020304" pitchFamily="18" charset="0"/>
              </a:rPr>
              <a:t>Preziosa</a:t>
            </a:r>
            <a:r>
              <a:rPr lang="en-IN" sz="4000" dirty="0">
                <a:latin typeface="Times New Roman" panose="02020603050405020304" pitchFamily="18" charset="0"/>
                <a:cs typeface="Times New Roman" panose="02020603050405020304" pitchFamily="18" charset="0"/>
              </a:rPr>
              <a:t> A, </a:t>
            </a:r>
            <a:r>
              <a:rPr lang="en-IN" sz="4000" dirty="0" err="1">
                <a:latin typeface="Times New Roman" panose="02020603050405020304" pitchFamily="18" charset="0"/>
                <a:cs typeface="Times New Roman" panose="02020603050405020304" pitchFamily="18" charset="0"/>
              </a:rPr>
              <a:t>Mele</a:t>
            </a:r>
            <a:r>
              <a:rPr lang="en-IN" sz="4000" dirty="0">
                <a:latin typeface="Times New Roman" panose="02020603050405020304" pitchFamily="18" charset="0"/>
                <a:cs typeface="Times New Roman" panose="02020603050405020304" pitchFamily="18" charset="0"/>
              </a:rPr>
              <a:t> G, et al. Perceptions and patterns of use of generic drugs among Italian Family </a:t>
            </a:r>
            <a:r>
              <a:rPr lang="en-IN" sz="4000" dirty="0" err="1">
                <a:latin typeface="Times New Roman" panose="02020603050405020304" pitchFamily="18" charset="0"/>
                <a:cs typeface="Times New Roman" panose="02020603050405020304" pitchFamily="18" charset="0"/>
              </a:rPr>
              <a:t>Pediatricians</a:t>
            </a:r>
            <a:r>
              <a:rPr lang="en-IN" sz="4000" dirty="0">
                <a:latin typeface="Times New Roman" panose="02020603050405020304" pitchFamily="18" charset="0"/>
                <a:cs typeface="Times New Roman" panose="02020603050405020304" pitchFamily="18" charset="0"/>
              </a:rPr>
              <a:t>: First round results of a web survey. Health Policy [Internet]. 2012 Mar 1;104(3):247–52. Available from: </a:t>
            </a:r>
            <a:r>
              <a:rPr lang="en-IN" sz="4000" u="sng" dirty="0">
                <a:latin typeface="Times New Roman" panose="02020603050405020304" pitchFamily="18" charset="0"/>
                <a:cs typeface="Times New Roman" panose="02020603050405020304" pitchFamily="18" charset="0"/>
                <a:hlinkClick r:id="rId8"/>
              </a:rPr>
              <a:t>https://doi.org/10.1016/j.healthpol.2011.12.005</a:t>
            </a:r>
            <a:endParaRPr lang="en-IN" sz="4000" dirty="0">
              <a:latin typeface="Times New Roman" panose="02020603050405020304" pitchFamily="18" charset="0"/>
              <a:cs typeface="Times New Roman" panose="02020603050405020304" pitchFamily="18" charset="0"/>
            </a:endParaRPr>
          </a:p>
          <a:p>
            <a:pPr marL="0" indent="0">
              <a:buNone/>
            </a:pPr>
            <a:r>
              <a:rPr lang="en-IN" sz="4000" dirty="0">
                <a:latin typeface="Times New Roman" panose="02020603050405020304" pitchFamily="18" charset="0"/>
                <a:cs typeface="Times New Roman" panose="02020603050405020304" pitchFamily="18" charset="0"/>
              </a:rPr>
              <a:t> </a:t>
            </a:r>
          </a:p>
          <a:p>
            <a:pPr lvl="0"/>
            <a:r>
              <a:rPr lang="en-IN" sz="4000" dirty="0" err="1">
                <a:latin typeface="Times New Roman" panose="02020603050405020304" pitchFamily="18" charset="0"/>
                <a:cs typeface="Times New Roman" panose="02020603050405020304" pitchFamily="18" charset="0"/>
              </a:rPr>
              <a:t>Kesselheim</a:t>
            </a:r>
            <a:r>
              <a:rPr lang="en-IN" sz="4000" dirty="0">
                <a:latin typeface="Times New Roman" panose="02020603050405020304" pitchFamily="18" charset="0"/>
                <a:cs typeface="Times New Roman" panose="02020603050405020304" pitchFamily="18" charset="0"/>
              </a:rPr>
              <a:t> AS, Stedman M, </a:t>
            </a:r>
            <a:r>
              <a:rPr lang="en-IN" sz="4000" dirty="0" err="1">
                <a:latin typeface="Times New Roman" panose="02020603050405020304" pitchFamily="18" charset="0"/>
                <a:cs typeface="Times New Roman" panose="02020603050405020304" pitchFamily="18" charset="0"/>
              </a:rPr>
              <a:t>Bubrick</a:t>
            </a:r>
            <a:r>
              <a:rPr lang="en-IN" sz="4000" dirty="0">
                <a:latin typeface="Times New Roman" panose="02020603050405020304" pitchFamily="18" charset="0"/>
                <a:cs typeface="Times New Roman" panose="02020603050405020304" pitchFamily="18" charset="0"/>
              </a:rPr>
              <a:t> EJ, Gagne JJ, </a:t>
            </a:r>
            <a:r>
              <a:rPr lang="en-IN" sz="4000" dirty="0" err="1">
                <a:latin typeface="Times New Roman" panose="02020603050405020304" pitchFamily="18" charset="0"/>
                <a:cs typeface="Times New Roman" panose="02020603050405020304" pitchFamily="18" charset="0"/>
              </a:rPr>
              <a:t>Misono</a:t>
            </a:r>
            <a:r>
              <a:rPr lang="en-IN" sz="4000" dirty="0">
                <a:latin typeface="Times New Roman" panose="02020603050405020304" pitchFamily="18" charset="0"/>
                <a:cs typeface="Times New Roman" panose="02020603050405020304" pitchFamily="18" charset="0"/>
              </a:rPr>
              <a:t> AS, Lee JL, et al. Seizure Outcomes Following the Use of Generic versus Brand-Name Antiepileptic Drugs. Drugs [Internet]. 2010 Mar 26;70(5):605–21. Available from: </a:t>
            </a:r>
            <a:r>
              <a:rPr lang="en-IN" sz="4000" u="sng" dirty="0">
                <a:latin typeface="Times New Roman" panose="02020603050405020304" pitchFamily="18" charset="0"/>
                <a:cs typeface="Times New Roman" panose="02020603050405020304" pitchFamily="18" charset="0"/>
                <a:hlinkClick r:id="rId9"/>
              </a:rPr>
              <a:t>https://doi.org/10.2165/10898530-000000000-00000</a:t>
            </a:r>
            <a:endParaRPr lang="en-IN" sz="4000" dirty="0">
              <a:latin typeface="Times New Roman" panose="02020603050405020304" pitchFamily="18" charset="0"/>
              <a:cs typeface="Times New Roman" panose="02020603050405020304" pitchFamily="18" charset="0"/>
            </a:endParaRPr>
          </a:p>
          <a:p>
            <a:endParaRPr lang="en-IN" sz="4000" dirty="0">
              <a:latin typeface="Times New Roman" panose="02020603050405020304" pitchFamily="18" charset="0"/>
              <a:cs typeface="Times New Roman" panose="02020603050405020304" pitchFamily="18" charset="0"/>
            </a:endParaRPr>
          </a:p>
          <a:p>
            <a:pPr lvl="0"/>
            <a:r>
              <a:rPr lang="en-IN" sz="4000" dirty="0">
                <a:latin typeface="Times New Roman" panose="02020603050405020304" pitchFamily="18" charset="0"/>
                <a:cs typeface="Times New Roman" panose="02020603050405020304" pitchFamily="18" charset="0"/>
              </a:rPr>
              <a:t>De L Lopes G. Cost comparison and economic implications of commonly used originator and generic chemotherapy drugs in India. Annals of Oncology [Internet]. 2013 Sep 1;24:v13–6. Available from: </a:t>
            </a:r>
            <a:r>
              <a:rPr lang="en-IN" sz="4000" u="sng" dirty="0">
                <a:latin typeface="Times New Roman" panose="02020603050405020304" pitchFamily="18" charset="0"/>
                <a:cs typeface="Times New Roman" panose="02020603050405020304" pitchFamily="18" charset="0"/>
                <a:hlinkClick r:id="rId10"/>
              </a:rPr>
              <a:t>https://doi.org/10.1093/annonc/mdt323</a:t>
            </a:r>
            <a:endParaRPr lang="en-IN" sz="4000" dirty="0">
              <a:latin typeface="Times New Roman" panose="02020603050405020304" pitchFamily="18" charset="0"/>
              <a:cs typeface="Times New Roman" panose="02020603050405020304" pitchFamily="18" charset="0"/>
            </a:endParaRPr>
          </a:p>
          <a:p>
            <a:endParaRPr lang="en-IN" sz="4000" dirty="0">
              <a:latin typeface="Times New Roman" panose="02020603050405020304" pitchFamily="18" charset="0"/>
              <a:cs typeface="Times New Roman" panose="02020603050405020304" pitchFamily="18" charset="0"/>
            </a:endParaRPr>
          </a:p>
          <a:p>
            <a:pPr lvl="0"/>
            <a:r>
              <a:rPr lang="en-IN" sz="4000" dirty="0" err="1">
                <a:latin typeface="Times New Roman" panose="02020603050405020304" pitchFamily="18" charset="0"/>
                <a:cs typeface="Times New Roman" panose="02020603050405020304" pitchFamily="18" charset="0"/>
              </a:rPr>
              <a:t>Jayaraman</a:t>
            </a:r>
            <a:r>
              <a:rPr lang="en-IN" sz="4000" dirty="0">
                <a:latin typeface="Times New Roman" panose="02020603050405020304" pitchFamily="18" charset="0"/>
                <a:cs typeface="Times New Roman" panose="02020603050405020304" pitchFamily="18" charset="0"/>
              </a:rPr>
              <a:t> K. Troubles beset “Jan </a:t>
            </a:r>
            <a:r>
              <a:rPr lang="en-IN" sz="4000" dirty="0" err="1">
                <a:latin typeface="Times New Roman" panose="02020603050405020304" pitchFamily="18" charset="0"/>
                <a:cs typeface="Times New Roman" panose="02020603050405020304" pitchFamily="18" charset="0"/>
              </a:rPr>
              <a:t>Aushadhi</a:t>
            </a:r>
            <a:r>
              <a:rPr lang="en-IN" sz="4000" dirty="0">
                <a:latin typeface="Times New Roman" panose="02020603050405020304" pitchFamily="18" charset="0"/>
                <a:cs typeface="Times New Roman" panose="02020603050405020304" pitchFamily="18" charset="0"/>
              </a:rPr>
              <a:t>” plan to broaden access to generics. Nature Medicine [Internet]. 2010 Apr 1;16(4):350. Available from: </a:t>
            </a:r>
            <a:r>
              <a:rPr lang="en-IN" sz="4000" u="sng" dirty="0">
                <a:latin typeface="Times New Roman" panose="02020603050405020304" pitchFamily="18" charset="0"/>
                <a:cs typeface="Times New Roman" panose="02020603050405020304" pitchFamily="18" charset="0"/>
                <a:hlinkClick r:id="rId11"/>
              </a:rPr>
              <a:t>https://doi.org/10.1038/nm0410-350a</a:t>
            </a:r>
            <a:endParaRPr lang="en-IN" sz="4000" dirty="0">
              <a:latin typeface="Times New Roman" panose="02020603050405020304" pitchFamily="18" charset="0"/>
              <a:cs typeface="Times New Roman" panose="02020603050405020304" pitchFamily="18" charset="0"/>
            </a:endParaRPr>
          </a:p>
          <a:p>
            <a:pPr marL="0" indent="0">
              <a:buNone/>
            </a:pPr>
            <a:r>
              <a:rPr lang="en-US" sz="4000" dirty="0">
                <a:latin typeface="Times New Roman" panose="02020603050405020304" pitchFamily="18" charset="0"/>
                <a:cs typeface="Times New Roman" panose="02020603050405020304" pitchFamily="18" charset="0"/>
              </a:rPr>
              <a:t> </a:t>
            </a:r>
            <a:endParaRPr lang="en-IN" sz="4000" dirty="0">
              <a:latin typeface="Times New Roman" panose="02020603050405020304" pitchFamily="18" charset="0"/>
              <a:cs typeface="Times New Roman" panose="02020603050405020304" pitchFamily="18" charset="0"/>
            </a:endParaRPr>
          </a:p>
          <a:p>
            <a:pPr marL="0" indent="0">
              <a:buNone/>
            </a:pPr>
            <a:r>
              <a:rPr lang="en-IN" sz="4000" dirty="0">
                <a:latin typeface="Times New Roman" panose="02020603050405020304" pitchFamily="18" charset="0"/>
                <a:cs typeface="Times New Roman" panose="02020603050405020304" pitchFamily="18" charset="0"/>
              </a:rPr>
              <a:t> </a:t>
            </a:r>
          </a:p>
          <a:p>
            <a:endParaRPr lang="en-IN" sz="4000" dirty="0">
              <a:latin typeface="Times New Roman" panose="02020603050405020304" pitchFamily="18" charset="0"/>
              <a:cs typeface="Times New Roman" panose="02020603050405020304" pitchFamily="18" charset="0"/>
            </a:endParaRPr>
          </a:p>
          <a:p>
            <a:pPr marL="0" indent="0">
              <a:buNone/>
            </a:pPr>
            <a:r>
              <a:rPr lang="en-US" sz="4000" dirty="0">
                <a:latin typeface="Times New Roman" panose="02020603050405020304" pitchFamily="18" charset="0"/>
                <a:cs typeface="Times New Roman" panose="02020603050405020304" pitchFamily="18" charset="0"/>
              </a:rPr>
              <a:t> </a:t>
            </a:r>
            <a:endParaRPr lang="en-IN" sz="4000" dirty="0">
              <a:latin typeface="Times New Roman" panose="02020603050405020304" pitchFamily="18" charset="0"/>
              <a:cs typeface="Times New Roman" panose="02020603050405020304" pitchFamily="18" charset="0"/>
            </a:endParaRPr>
          </a:p>
          <a:p>
            <a:endParaRPr lang="en-IN" dirty="0"/>
          </a:p>
        </p:txBody>
      </p:sp>
    </p:spTree>
    <p:extLst>
      <p:ext uri="{BB962C8B-B14F-4D97-AF65-F5344CB8AC3E}">
        <p14:creationId xmlns:p14="http://schemas.microsoft.com/office/powerpoint/2010/main" val="46684741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1611381630"/>
              </p:ext>
            </p:extLst>
          </p:nvPr>
        </p:nvGraphicFramePr>
        <p:xfrm>
          <a:off x="8174182" y="1593274"/>
          <a:ext cx="3713017" cy="25353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028" name="Picture 4" descr="Law on generic drugs to face stiff resistance | Deccan Herald"/>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51320" y="969818"/>
            <a:ext cx="6924097" cy="5190477"/>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7897092" y="3103391"/>
            <a:ext cx="3990107" cy="923330"/>
          </a:xfrm>
          <a:prstGeom prst="rect">
            <a:avLst/>
          </a:prstGeom>
          <a:noFill/>
        </p:spPr>
        <p:txBody>
          <a:bodyPr wrap="square" rtlCol="0">
            <a:spAutoFit/>
          </a:bodyPr>
          <a:lstStyle/>
          <a:p>
            <a:r>
              <a:rPr lang="en-US" sz="5400" b="1" dirty="0" smtClean="0">
                <a:solidFill>
                  <a:schemeClr val="accent1">
                    <a:lumMod val="50000"/>
                  </a:schemeClr>
                </a:solidFill>
                <a:latin typeface="Times New Roman" panose="02020603050405020304" pitchFamily="18" charset="0"/>
                <a:cs typeface="Times New Roman" panose="02020603050405020304" pitchFamily="18" charset="0"/>
              </a:rPr>
              <a:t>Thank You</a:t>
            </a:r>
            <a:endParaRPr lang="en-IN" sz="5400" b="1" dirty="0">
              <a:solidFill>
                <a:schemeClr val="accent1">
                  <a:lumMod val="5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4099556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b="1" dirty="0" smtClean="0">
                <a:solidFill>
                  <a:schemeClr val="accent1">
                    <a:lumMod val="50000"/>
                  </a:schemeClr>
                </a:solidFill>
                <a:latin typeface="Times New Roman" panose="02020603050405020304" pitchFamily="18" charset="0"/>
                <a:cs typeface="Times New Roman" panose="02020603050405020304" pitchFamily="18" charset="0"/>
              </a:rPr>
              <a:t>Photographs</a:t>
            </a:r>
            <a:endParaRPr lang="en-IN" sz="4000" b="1" dirty="0">
              <a:solidFill>
                <a:schemeClr val="accent1">
                  <a:lumMod val="50000"/>
                </a:schemeClr>
              </a:solidFill>
              <a:latin typeface="Times New Roman" panose="02020603050405020304" pitchFamily="18" charset="0"/>
              <a:cs typeface="Times New Roman" panose="02020603050405020304" pitchFamily="18" charset="0"/>
            </a:endParaRP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48400" y="1690688"/>
            <a:ext cx="5749636" cy="4170651"/>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3964" y="1690687"/>
            <a:ext cx="5714999" cy="4170651"/>
          </a:xfrm>
          <a:prstGeom prst="rect">
            <a:avLst/>
          </a:prstGeom>
        </p:spPr>
      </p:pic>
    </p:spTree>
    <p:extLst>
      <p:ext uri="{BB962C8B-B14F-4D97-AF65-F5344CB8AC3E}">
        <p14:creationId xmlns:p14="http://schemas.microsoft.com/office/powerpoint/2010/main" val="12486392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363" y="157307"/>
            <a:ext cx="10515600" cy="1325563"/>
          </a:xfrm>
        </p:spPr>
        <p:txBody>
          <a:bodyPr/>
          <a:lstStyle/>
          <a:p>
            <a:pPr algn="ctr"/>
            <a:r>
              <a:rPr lang="en-US" b="1" dirty="0" smtClean="0">
                <a:solidFill>
                  <a:schemeClr val="accent1">
                    <a:lumMod val="50000"/>
                  </a:schemeClr>
                </a:solidFill>
                <a:latin typeface="Times New Roman" panose="02020603050405020304" pitchFamily="18" charset="0"/>
                <a:cs typeface="Times New Roman" panose="02020603050405020304" pitchFamily="18" charset="0"/>
              </a:rPr>
              <a:t>Mentor’s approval</a:t>
            </a:r>
            <a:endParaRPr lang="en-IN" b="1" dirty="0">
              <a:solidFill>
                <a:schemeClr val="accent1">
                  <a:lumMod val="50000"/>
                </a:schemeClr>
              </a:solidFill>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a:stretch>
            <a:fillRect/>
          </a:stretch>
        </p:blipFill>
        <p:spPr>
          <a:xfrm>
            <a:off x="1233055" y="1482870"/>
            <a:ext cx="9232512" cy="4405312"/>
          </a:xfrm>
          <a:prstGeom prst="rect">
            <a:avLst/>
          </a:prstGeom>
        </p:spPr>
      </p:pic>
    </p:spTree>
    <p:extLst>
      <p:ext uri="{BB962C8B-B14F-4D97-AF65-F5344CB8AC3E}">
        <p14:creationId xmlns:p14="http://schemas.microsoft.com/office/powerpoint/2010/main" val="14670227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643466" y="2216329"/>
            <a:ext cx="5842001" cy="2246769"/>
          </a:xfrm>
          <a:prstGeom prst="rect">
            <a:avLst/>
          </a:prstGeom>
          <a:solidFill>
            <a:schemeClr val="bg1"/>
          </a:solidFill>
        </p:spPr>
        <p:txBody>
          <a:bodyPr wrap="square">
            <a:spAutoFit/>
          </a:bodyPr>
          <a:lstStyle/>
          <a:p>
            <a:pPr>
              <a:spcAft>
                <a:spcPts val="0"/>
              </a:spcAft>
            </a:pPr>
            <a:r>
              <a:rPr lang="en-US" sz="2800" dirty="0" smtClean="0">
                <a:latin typeface="Times New Roman" panose="02020603050405020304" pitchFamily="18" charset="0"/>
                <a:ea typeface="Times New Roman" panose="02020603050405020304" pitchFamily="18" charset="0"/>
              </a:rPr>
              <a:t>Knowledge</a:t>
            </a:r>
            <a:r>
              <a:rPr lang="en-US" sz="2800" dirty="0">
                <a:latin typeface="Times New Roman" panose="02020603050405020304" pitchFamily="18" charset="0"/>
                <a:ea typeface="Times New Roman" panose="02020603050405020304" pitchFamily="18" charset="0"/>
              </a:rPr>
              <a:t>, attitude, and practice (KAP)</a:t>
            </a:r>
            <a:r>
              <a:rPr lang="en-US" sz="2800" spc="5" dirty="0">
                <a:latin typeface="Times New Roman" panose="02020603050405020304" pitchFamily="18" charset="0"/>
                <a:ea typeface="Times New Roman" panose="02020603050405020304" pitchFamily="18" charset="0"/>
              </a:rPr>
              <a:t> </a:t>
            </a:r>
            <a:r>
              <a:rPr lang="en-US" sz="2800" dirty="0" smtClean="0">
                <a:latin typeface="Times New Roman" panose="02020603050405020304" pitchFamily="18" charset="0"/>
                <a:ea typeface="Times New Roman" panose="02020603050405020304" pitchFamily="18" charset="0"/>
              </a:rPr>
              <a:t>of physicians </a:t>
            </a:r>
            <a:r>
              <a:rPr lang="en-US" sz="2800" dirty="0">
                <a:latin typeface="Times New Roman" panose="02020603050405020304" pitchFamily="18" charset="0"/>
                <a:ea typeface="Times New Roman" panose="02020603050405020304" pitchFamily="18" charset="0"/>
              </a:rPr>
              <a:t>towards generic </a:t>
            </a:r>
            <a:r>
              <a:rPr lang="en-US" sz="2800" dirty="0" smtClean="0">
                <a:latin typeface="Times New Roman" panose="02020603050405020304" pitchFamily="18" charset="0"/>
                <a:ea typeface="Times New Roman" panose="02020603050405020304" pitchFamily="18" charset="0"/>
              </a:rPr>
              <a:t> medicines</a:t>
            </a:r>
            <a:r>
              <a:rPr lang="en-US" sz="2800" dirty="0">
                <a:latin typeface="Times New Roman" panose="02020603050405020304" pitchFamily="18" charset="0"/>
                <a:ea typeface="Times New Roman" panose="02020603050405020304" pitchFamily="18" charset="0"/>
              </a:rPr>
              <a:t> </a:t>
            </a:r>
            <a:r>
              <a:rPr lang="en-US" sz="2800" dirty="0" smtClean="0">
                <a:latin typeface="Times New Roman" panose="02020603050405020304" pitchFamily="18" charset="0"/>
                <a:ea typeface="Times New Roman" panose="02020603050405020304" pitchFamily="18" charset="0"/>
              </a:rPr>
              <a:t>and </a:t>
            </a:r>
            <a:r>
              <a:rPr lang="en-US" sz="2800" dirty="0">
                <a:latin typeface="Times New Roman" panose="02020603050405020304" pitchFamily="18" charset="0"/>
                <a:ea typeface="Times New Roman" panose="02020603050405020304" pitchFamily="18" charset="0"/>
              </a:rPr>
              <a:t>thus</a:t>
            </a:r>
            <a:r>
              <a:rPr lang="en-US" sz="2800" spc="-285" dirty="0">
                <a:latin typeface="Times New Roman" panose="02020603050405020304" pitchFamily="18" charset="0"/>
                <a:ea typeface="Times New Roman" panose="02020603050405020304" pitchFamily="18" charset="0"/>
              </a:rPr>
              <a:t> </a:t>
            </a:r>
            <a:r>
              <a:rPr lang="en-US" sz="2800" dirty="0">
                <a:latin typeface="Times New Roman" panose="02020603050405020304" pitchFamily="18" charset="0"/>
                <a:ea typeface="Times New Roman" panose="02020603050405020304" pitchFamily="18" charset="0"/>
              </a:rPr>
              <a:t>to</a:t>
            </a:r>
            <a:r>
              <a:rPr lang="en-US" sz="2800" spc="5" dirty="0">
                <a:latin typeface="Times New Roman" panose="02020603050405020304" pitchFamily="18" charset="0"/>
                <a:ea typeface="Times New Roman" panose="02020603050405020304" pitchFamily="18" charset="0"/>
              </a:rPr>
              <a:t> </a:t>
            </a:r>
            <a:r>
              <a:rPr lang="en-US" sz="2800" dirty="0">
                <a:latin typeface="Times New Roman" panose="02020603050405020304" pitchFamily="18" charset="0"/>
                <a:ea typeface="Times New Roman" panose="02020603050405020304" pitchFamily="18" charset="0"/>
              </a:rPr>
              <a:t>reduce</a:t>
            </a:r>
            <a:r>
              <a:rPr lang="en-US" sz="2800" spc="-20" dirty="0">
                <a:latin typeface="Times New Roman" panose="02020603050405020304" pitchFamily="18" charset="0"/>
                <a:ea typeface="Times New Roman" panose="02020603050405020304" pitchFamily="18" charset="0"/>
              </a:rPr>
              <a:t> </a:t>
            </a:r>
            <a:r>
              <a:rPr lang="en-US" sz="2800" dirty="0">
                <a:latin typeface="Times New Roman" panose="02020603050405020304" pitchFamily="18" charset="0"/>
                <a:ea typeface="Times New Roman" panose="02020603050405020304" pitchFamily="18" charset="0"/>
              </a:rPr>
              <a:t>the</a:t>
            </a:r>
            <a:r>
              <a:rPr lang="en-US" sz="2800" spc="5" dirty="0">
                <a:latin typeface="Times New Roman" panose="02020603050405020304" pitchFamily="18" charset="0"/>
                <a:ea typeface="Times New Roman" panose="02020603050405020304" pitchFamily="18" charset="0"/>
              </a:rPr>
              <a:t> </a:t>
            </a:r>
            <a:r>
              <a:rPr lang="en-US" sz="2800" dirty="0">
                <a:latin typeface="Times New Roman" panose="02020603050405020304" pitchFamily="18" charset="0"/>
                <a:ea typeface="Times New Roman" panose="02020603050405020304" pitchFamily="18" charset="0"/>
              </a:rPr>
              <a:t>gap</a:t>
            </a:r>
            <a:r>
              <a:rPr lang="en-US" sz="2800" spc="5" dirty="0">
                <a:latin typeface="Times New Roman" panose="02020603050405020304" pitchFamily="18" charset="0"/>
                <a:ea typeface="Times New Roman" panose="02020603050405020304" pitchFamily="18" charset="0"/>
              </a:rPr>
              <a:t> </a:t>
            </a:r>
            <a:r>
              <a:rPr lang="en-US" sz="2800" dirty="0">
                <a:latin typeface="Times New Roman" panose="02020603050405020304" pitchFamily="18" charset="0"/>
                <a:ea typeface="Times New Roman" panose="02020603050405020304" pitchFamily="18" charset="0"/>
              </a:rPr>
              <a:t>between</a:t>
            </a:r>
            <a:r>
              <a:rPr lang="en-US" sz="2800" spc="-15" dirty="0">
                <a:latin typeface="Times New Roman" panose="02020603050405020304" pitchFamily="18" charset="0"/>
                <a:ea typeface="Times New Roman" panose="02020603050405020304" pitchFamily="18" charset="0"/>
              </a:rPr>
              <a:t> </a:t>
            </a:r>
            <a:r>
              <a:rPr lang="en-US" sz="2800" dirty="0">
                <a:latin typeface="Times New Roman" panose="02020603050405020304" pitchFamily="18" charset="0"/>
                <a:ea typeface="Times New Roman" panose="02020603050405020304" pitchFamily="18" charset="0"/>
              </a:rPr>
              <a:t>them-a</a:t>
            </a:r>
            <a:r>
              <a:rPr lang="en-US" sz="2800" spc="5" dirty="0">
                <a:latin typeface="Times New Roman" panose="02020603050405020304" pitchFamily="18" charset="0"/>
                <a:ea typeface="Times New Roman" panose="02020603050405020304" pitchFamily="18" charset="0"/>
              </a:rPr>
              <a:t> </a:t>
            </a:r>
            <a:r>
              <a:rPr lang="en-US" sz="2800" dirty="0" smtClean="0">
                <a:latin typeface="Times New Roman" panose="02020603050405020304" pitchFamily="18" charset="0"/>
                <a:ea typeface="Times New Roman" panose="02020603050405020304" pitchFamily="18" charset="0"/>
              </a:rPr>
              <a:t>Cross-sectional</a:t>
            </a:r>
            <a:r>
              <a:rPr lang="en-US" sz="2800" spc="-20" dirty="0" smtClean="0">
                <a:latin typeface="Times New Roman" panose="02020603050405020304" pitchFamily="18" charset="0"/>
                <a:ea typeface="Times New Roman" panose="02020603050405020304" pitchFamily="18" charset="0"/>
              </a:rPr>
              <a:t> </a:t>
            </a:r>
            <a:r>
              <a:rPr lang="en-US" sz="2800" dirty="0">
                <a:latin typeface="Times New Roman" panose="02020603050405020304" pitchFamily="18" charset="0"/>
                <a:ea typeface="Times New Roman" panose="02020603050405020304" pitchFamily="18" charset="0"/>
              </a:rPr>
              <a:t>Study</a:t>
            </a:r>
            <a:r>
              <a:rPr lang="en-US" sz="2800" spc="-15" dirty="0">
                <a:latin typeface="Times New Roman" panose="02020603050405020304" pitchFamily="18" charset="0"/>
                <a:ea typeface="Times New Roman" panose="02020603050405020304" pitchFamily="18" charset="0"/>
              </a:rPr>
              <a:t> </a:t>
            </a:r>
            <a:r>
              <a:rPr lang="en-US" sz="2800" dirty="0" smtClean="0">
                <a:latin typeface="Times New Roman" panose="02020603050405020304" pitchFamily="18" charset="0"/>
                <a:ea typeface="Times New Roman" panose="02020603050405020304" pitchFamily="18" charset="0"/>
              </a:rPr>
              <a:t>in a Multi Specialty hospital in</a:t>
            </a:r>
            <a:r>
              <a:rPr lang="en-US" sz="2800" spc="-15" dirty="0" smtClean="0">
                <a:latin typeface="Times New Roman" panose="02020603050405020304" pitchFamily="18" charset="0"/>
                <a:ea typeface="Times New Roman" panose="02020603050405020304" pitchFamily="18" charset="0"/>
              </a:rPr>
              <a:t> </a:t>
            </a:r>
            <a:r>
              <a:rPr lang="en-US" sz="2800" dirty="0">
                <a:latin typeface="Times New Roman" panose="02020603050405020304" pitchFamily="18" charset="0"/>
                <a:ea typeface="Times New Roman" panose="02020603050405020304" pitchFamily="18" charset="0"/>
              </a:rPr>
              <a:t>India</a:t>
            </a:r>
            <a:r>
              <a:rPr lang="en-US" sz="2400" dirty="0" smtClean="0">
                <a:latin typeface="Times New Roman" panose="02020603050405020304" pitchFamily="18" charset="0"/>
                <a:ea typeface="Times New Roman" panose="02020603050405020304" pitchFamily="18" charset="0"/>
              </a:rPr>
              <a:t>.   </a:t>
            </a:r>
            <a:endParaRPr lang="en-IN" sz="2400" dirty="0">
              <a:latin typeface="Times New Roman" panose="02020603050405020304" pitchFamily="18" charset="0"/>
              <a:ea typeface="Times New Roman" panose="02020603050405020304" pitchFamily="18" charset="0"/>
            </a:endParaRPr>
          </a:p>
        </p:txBody>
      </p:sp>
      <p:sp>
        <p:nvSpPr>
          <p:cNvPr id="6" name="TextBox 5"/>
          <p:cNvSpPr txBox="1"/>
          <p:nvPr/>
        </p:nvSpPr>
        <p:spPr>
          <a:xfrm>
            <a:off x="5096933" y="1016000"/>
            <a:ext cx="1388534" cy="1261884"/>
          </a:xfrm>
          <a:prstGeom prst="rect">
            <a:avLst/>
          </a:prstGeom>
          <a:noFill/>
        </p:spPr>
        <p:txBody>
          <a:bodyPr wrap="square" rtlCol="0">
            <a:spAutoFit/>
          </a:bodyPr>
          <a:lstStyle/>
          <a:p>
            <a:pPr algn="ctr"/>
            <a:r>
              <a:rPr lang="en-IN" sz="4000" b="1" dirty="0" smtClean="0">
                <a:solidFill>
                  <a:schemeClr val="accent1">
                    <a:lumMod val="50000"/>
                  </a:schemeClr>
                </a:solidFill>
                <a:latin typeface="Times New Roman" panose="02020603050405020304" pitchFamily="18" charset="0"/>
                <a:cs typeface="Times New Roman" panose="02020603050405020304" pitchFamily="18" charset="0"/>
              </a:rPr>
              <a:t>Title</a:t>
            </a:r>
            <a:endParaRPr lang="en-IN" sz="3600" b="1" dirty="0" smtClean="0">
              <a:solidFill>
                <a:schemeClr val="accent1">
                  <a:lumMod val="50000"/>
                </a:schemeClr>
              </a:solidFill>
              <a:latin typeface="Times New Roman" panose="02020603050405020304" pitchFamily="18" charset="0"/>
              <a:cs typeface="Times New Roman" panose="02020603050405020304" pitchFamily="18" charset="0"/>
            </a:endParaRPr>
          </a:p>
          <a:p>
            <a:pPr algn="ctr"/>
            <a:endParaRPr lang="en-IN" sz="3600" b="1" dirty="0">
              <a:solidFill>
                <a:schemeClr val="accent1">
                  <a:lumMod val="50000"/>
                </a:schemeClr>
              </a:solidFill>
              <a:latin typeface="Times New Roman" panose="02020603050405020304" pitchFamily="18" charset="0"/>
              <a:cs typeface="Times New Roman" panose="02020603050405020304" pitchFamily="18" charset="0"/>
            </a:endParaRPr>
          </a:p>
        </p:txBody>
      </p:sp>
      <p:pic>
        <p:nvPicPr>
          <p:cNvPr id="10" name="image1.jpeg"/>
          <p:cNvPicPr/>
          <p:nvPr/>
        </p:nvPicPr>
        <p:blipFill>
          <a:blip r:embed="rId2" cstate="print"/>
          <a:stretch>
            <a:fillRect/>
          </a:stretch>
        </p:blipFill>
        <p:spPr>
          <a:xfrm>
            <a:off x="11510645" y="1"/>
            <a:ext cx="681355" cy="355600"/>
          </a:xfrm>
          <a:prstGeom prst="rect">
            <a:avLst/>
          </a:prstGeom>
        </p:spPr>
      </p:pic>
      <p:pic>
        <p:nvPicPr>
          <p:cNvPr id="3074" name="Picture 2" descr="What is the difference between generic medicine and branded medicine? |  TheHealthSite.co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38886" y="2050843"/>
            <a:ext cx="4153114" cy="22467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883053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sz="3600" b="1" dirty="0" smtClean="0">
                <a:solidFill>
                  <a:schemeClr val="accent1">
                    <a:lumMod val="50000"/>
                  </a:schemeClr>
                </a:solidFill>
                <a:latin typeface="Times New Roman" panose="02020603050405020304" pitchFamily="18" charset="0"/>
                <a:cs typeface="Times New Roman" panose="02020603050405020304" pitchFamily="18" charset="0"/>
              </a:rPr>
              <a:t>Introduction</a:t>
            </a:r>
            <a:endParaRPr lang="en-IN" sz="3600" b="1" dirty="0">
              <a:solidFill>
                <a:schemeClr val="accent1">
                  <a:lumMod val="50000"/>
                </a:schemeClr>
              </a:solidFill>
              <a:latin typeface="Times New Roman" panose="02020603050405020304" pitchFamily="18" charset="0"/>
              <a:cs typeface="Times New Roman" panose="02020603050405020304" pitchFamily="18" charset="0"/>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941879840"/>
              </p:ext>
            </p:extLst>
          </p:nvPr>
        </p:nvGraphicFramePr>
        <p:xfrm>
          <a:off x="574964" y="2088861"/>
          <a:ext cx="10371667" cy="41687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8" name="image1.jpeg"/>
          <p:cNvPicPr/>
          <p:nvPr/>
        </p:nvPicPr>
        <p:blipFill>
          <a:blip r:embed="rId7" cstate="print"/>
          <a:stretch>
            <a:fillRect/>
          </a:stretch>
        </p:blipFill>
        <p:spPr>
          <a:xfrm>
            <a:off x="11459845" y="0"/>
            <a:ext cx="732155" cy="365125"/>
          </a:xfrm>
          <a:prstGeom prst="rect">
            <a:avLst/>
          </a:prstGeom>
        </p:spPr>
      </p:pic>
    </p:spTree>
    <p:extLst>
      <p:ext uri="{BB962C8B-B14F-4D97-AF65-F5344CB8AC3E}">
        <p14:creationId xmlns:p14="http://schemas.microsoft.com/office/powerpoint/2010/main" val="29319090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sz="3600" b="1" dirty="0" smtClean="0">
                <a:solidFill>
                  <a:schemeClr val="accent1">
                    <a:lumMod val="50000"/>
                  </a:schemeClr>
                </a:solidFill>
                <a:latin typeface="Times New Roman" panose="02020603050405020304" pitchFamily="18" charset="0"/>
                <a:cs typeface="Times New Roman" panose="02020603050405020304" pitchFamily="18" charset="0"/>
              </a:rPr>
              <a:t>Keywords</a:t>
            </a:r>
            <a:endParaRPr lang="en-IN" sz="3600" b="1" dirty="0">
              <a:solidFill>
                <a:schemeClr val="accent1">
                  <a:lumMod val="50000"/>
                </a:schemeClr>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435099" y="2317221"/>
            <a:ext cx="5312065" cy="3745441"/>
          </a:xfrm>
          <a:solidFill>
            <a:schemeClr val="bg1"/>
          </a:solidFill>
        </p:spPr>
        <p:txBody>
          <a:bodyPr/>
          <a:lstStyle/>
          <a:p>
            <a:pPr marL="0" indent="0">
              <a:buNone/>
            </a:pPr>
            <a:r>
              <a:rPr lang="en-US" sz="3200" dirty="0">
                <a:latin typeface="Times New Roman" panose="02020603050405020304" pitchFamily="18" charset="0"/>
                <a:cs typeface="Times New Roman" panose="02020603050405020304" pitchFamily="18" charset="0"/>
              </a:rPr>
              <a:t>Brand </a:t>
            </a:r>
            <a:r>
              <a:rPr lang="en-US" sz="3200" dirty="0" smtClean="0">
                <a:latin typeface="Times New Roman" panose="02020603050405020304" pitchFamily="18" charset="0"/>
                <a:cs typeface="Times New Roman" panose="02020603050405020304" pitchFamily="18" charset="0"/>
              </a:rPr>
              <a:t>drug , Generic </a:t>
            </a:r>
            <a:r>
              <a:rPr lang="en-US" sz="3200" dirty="0">
                <a:latin typeface="Times New Roman" panose="02020603050405020304" pitchFamily="18" charset="0"/>
                <a:cs typeface="Times New Roman" panose="02020603050405020304" pitchFamily="18" charset="0"/>
              </a:rPr>
              <a:t>drug , </a:t>
            </a:r>
            <a:r>
              <a:rPr lang="en-US" sz="3200" dirty="0" smtClean="0">
                <a:latin typeface="Times New Roman" panose="02020603050405020304" pitchFamily="18" charset="0"/>
                <a:cs typeface="Times New Roman" panose="02020603050405020304" pitchFamily="18" charset="0"/>
              </a:rPr>
              <a:t>Physicians</a:t>
            </a:r>
            <a:r>
              <a:rPr lang="en-US" sz="3200" dirty="0">
                <a:latin typeface="Times New Roman" panose="02020603050405020304" pitchFamily="18" charset="0"/>
                <a:cs typeface="Times New Roman" panose="02020603050405020304" pitchFamily="18" charset="0"/>
              </a:rPr>
              <a:t>, Knowledge, Attitude and Practice.</a:t>
            </a:r>
            <a:endParaRPr lang="en-IN" sz="3200" dirty="0">
              <a:latin typeface="Times New Roman" panose="02020603050405020304" pitchFamily="18" charset="0"/>
              <a:cs typeface="Times New Roman" panose="02020603050405020304" pitchFamily="18" charset="0"/>
            </a:endParaRPr>
          </a:p>
          <a:p>
            <a:endParaRPr lang="en-IN" b="1" dirty="0"/>
          </a:p>
        </p:txBody>
      </p:sp>
      <p:pic>
        <p:nvPicPr>
          <p:cNvPr id="4" name="image1.jpeg"/>
          <p:cNvPicPr/>
          <p:nvPr/>
        </p:nvPicPr>
        <p:blipFill>
          <a:blip r:embed="rId2" cstate="print"/>
          <a:stretch>
            <a:fillRect/>
          </a:stretch>
        </p:blipFill>
        <p:spPr>
          <a:xfrm>
            <a:off x="11459845" y="0"/>
            <a:ext cx="732155" cy="365125"/>
          </a:xfrm>
          <a:prstGeom prst="rect">
            <a:avLst/>
          </a:prstGeom>
        </p:spPr>
      </p:pic>
      <p:pic>
        <p:nvPicPr>
          <p:cNvPr id="4100" name="Picture 4" descr="Generic Medicine PCD Franchise Company in Indi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31760" y="1843088"/>
            <a:ext cx="4094162" cy="27294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68650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b="1" dirty="0">
                <a:solidFill>
                  <a:schemeClr val="accent1">
                    <a:lumMod val="50000"/>
                  </a:schemeClr>
                </a:solidFill>
                <a:latin typeface="Times New Roman" panose="02020603050405020304" pitchFamily="18" charset="0"/>
                <a:cs typeface="Times New Roman" panose="02020603050405020304" pitchFamily="18" charset="0"/>
              </a:rPr>
              <a:t>Objective</a:t>
            </a:r>
            <a:r>
              <a:rPr lang="en-IN" b="1" dirty="0"/>
              <a:t/>
            </a:r>
            <a:br>
              <a:rPr lang="en-IN" b="1" dirty="0"/>
            </a:br>
            <a:endParaRPr lang="en-IN" dirty="0"/>
          </a:p>
        </p:txBody>
      </p:sp>
      <p:sp>
        <p:nvSpPr>
          <p:cNvPr id="3" name="Content Placeholder 2"/>
          <p:cNvSpPr>
            <a:spLocks noGrp="1"/>
          </p:cNvSpPr>
          <p:nvPr>
            <p:ph idx="1"/>
          </p:nvPr>
        </p:nvSpPr>
        <p:spPr>
          <a:xfrm>
            <a:off x="838200" y="2312603"/>
            <a:ext cx="7419109" cy="2627313"/>
          </a:xfrm>
          <a:solidFill>
            <a:schemeClr val="bg1"/>
          </a:solidFill>
        </p:spPr>
        <p:txBody>
          <a:bodyPr>
            <a:normAutofit/>
          </a:bodyPr>
          <a:lstStyle/>
          <a:p>
            <a:pPr marL="0" indent="0">
              <a:buNone/>
            </a:pPr>
            <a:r>
              <a:rPr lang="en-US" sz="3600" dirty="0">
                <a:latin typeface="Times New Roman" panose="02020603050405020304" pitchFamily="18" charset="0"/>
                <a:cs typeface="Times New Roman" panose="02020603050405020304" pitchFamily="18" charset="0"/>
              </a:rPr>
              <a:t>T</a:t>
            </a:r>
            <a:r>
              <a:rPr lang="en-US" sz="3600" dirty="0" smtClean="0">
                <a:latin typeface="Times New Roman" panose="02020603050405020304" pitchFamily="18" charset="0"/>
                <a:cs typeface="Times New Roman" panose="02020603050405020304" pitchFamily="18" charset="0"/>
              </a:rPr>
              <a:t>o </a:t>
            </a:r>
            <a:r>
              <a:rPr lang="en-US" sz="3600" dirty="0">
                <a:latin typeface="Times New Roman" panose="02020603050405020304" pitchFamily="18" charset="0"/>
                <a:cs typeface="Times New Roman" panose="02020603050405020304" pitchFamily="18" charset="0"/>
              </a:rPr>
              <a:t>investigate the Knowledge, attitude, and practice (KAP) </a:t>
            </a:r>
            <a:r>
              <a:rPr lang="en-US" sz="3600" dirty="0" smtClean="0">
                <a:latin typeface="Times New Roman" panose="02020603050405020304" pitchFamily="18" charset="0"/>
                <a:cs typeface="Times New Roman" panose="02020603050405020304" pitchFamily="18" charset="0"/>
              </a:rPr>
              <a:t>of physicians </a:t>
            </a:r>
            <a:r>
              <a:rPr lang="en-US" sz="3600" dirty="0">
                <a:latin typeface="Times New Roman" panose="02020603050405020304" pitchFamily="18" charset="0"/>
                <a:cs typeface="Times New Roman" panose="02020603050405020304" pitchFamily="18" charset="0"/>
              </a:rPr>
              <a:t>about generic drugs in order to close the gap.</a:t>
            </a:r>
            <a:endParaRPr lang="en-IN" sz="3600" dirty="0">
              <a:latin typeface="Times New Roman" panose="02020603050405020304" pitchFamily="18" charset="0"/>
              <a:cs typeface="Times New Roman" panose="02020603050405020304" pitchFamily="18" charset="0"/>
            </a:endParaRPr>
          </a:p>
          <a:p>
            <a:endParaRPr lang="en-IN" sz="3200" dirty="0"/>
          </a:p>
        </p:txBody>
      </p:sp>
      <p:pic>
        <p:nvPicPr>
          <p:cNvPr id="4" name="image1.jpeg"/>
          <p:cNvPicPr/>
          <p:nvPr/>
        </p:nvPicPr>
        <p:blipFill>
          <a:blip r:embed="rId2" cstate="print"/>
          <a:stretch>
            <a:fillRect/>
          </a:stretch>
        </p:blipFill>
        <p:spPr>
          <a:xfrm>
            <a:off x="11459845" y="0"/>
            <a:ext cx="732155" cy="365125"/>
          </a:xfrm>
          <a:prstGeom prst="rect">
            <a:avLst/>
          </a:prstGeom>
        </p:spPr>
      </p:pic>
      <p:pic>
        <p:nvPicPr>
          <p:cNvPr id="2050" name="Picture 2" descr="Generic Drugs Market to Reach US$ 482.5 Billion Globally by 2027 - Digital  Journa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02345" y="1978554"/>
            <a:ext cx="2857500" cy="2381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217749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677646" y="522817"/>
            <a:ext cx="4703212" cy="646331"/>
          </a:xfrm>
          <a:prstGeom prst="rect">
            <a:avLst/>
          </a:prstGeom>
          <a:noFill/>
        </p:spPr>
        <p:txBody>
          <a:bodyPr wrap="none" rtlCol="0">
            <a:spAutoFit/>
          </a:bodyPr>
          <a:lstStyle/>
          <a:p>
            <a:pPr algn="ctr"/>
            <a:r>
              <a:rPr lang="en-IN" sz="3600" b="1" dirty="0" smtClean="0">
                <a:solidFill>
                  <a:schemeClr val="accent1">
                    <a:lumMod val="50000"/>
                  </a:schemeClr>
                </a:solidFill>
                <a:latin typeface="Times New Roman" panose="02020603050405020304" pitchFamily="18" charset="0"/>
                <a:cs typeface="Times New Roman" panose="02020603050405020304" pitchFamily="18" charset="0"/>
              </a:rPr>
              <a:t>Research Methodology</a:t>
            </a:r>
            <a:endParaRPr lang="en-IN" sz="3600" b="1" dirty="0">
              <a:solidFill>
                <a:schemeClr val="accent1">
                  <a:lumMod val="50000"/>
                </a:schemeClr>
              </a:solidFill>
              <a:latin typeface="Times New Roman" panose="02020603050405020304" pitchFamily="18" charset="0"/>
              <a:cs typeface="Times New Roman" panose="02020603050405020304" pitchFamily="18" charset="0"/>
            </a:endParaRPr>
          </a:p>
        </p:txBody>
      </p:sp>
      <p:sp>
        <p:nvSpPr>
          <p:cNvPr id="14" name="TextBox 13"/>
          <p:cNvSpPr txBox="1"/>
          <p:nvPr/>
        </p:nvSpPr>
        <p:spPr>
          <a:xfrm>
            <a:off x="36108" y="1794498"/>
            <a:ext cx="8060266" cy="400110"/>
          </a:xfrm>
          <a:prstGeom prst="rect">
            <a:avLst/>
          </a:prstGeom>
          <a:solidFill>
            <a:schemeClr val="accent1">
              <a:lumMod val="20000"/>
              <a:lumOff val="80000"/>
            </a:schemeClr>
          </a:solidFill>
        </p:spPr>
        <p:txBody>
          <a:bodyPr wrap="square" rtlCol="0">
            <a:spAutoFit/>
          </a:bodyPr>
          <a:lstStyle/>
          <a:p>
            <a:r>
              <a:rPr lang="en-US" sz="2000" b="1" dirty="0">
                <a:latin typeface="Times New Roman" panose="02020603050405020304" pitchFamily="18" charset="0"/>
                <a:cs typeface="Times New Roman" panose="02020603050405020304" pitchFamily="18" charset="0"/>
              </a:rPr>
              <a:t>Study Design- </a:t>
            </a:r>
            <a:r>
              <a:rPr lang="en-US" sz="2000" dirty="0">
                <a:latin typeface="Times New Roman" panose="02020603050405020304" pitchFamily="18" charset="0"/>
                <a:cs typeface="Times New Roman" panose="02020603050405020304" pitchFamily="18" charset="0"/>
              </a:rPr>
              <a:t>It </a:t>
            </a:r>
            <a:r>
              <a:rPr lang="en-US" sz="2000" dirty="0" smtClean="0">
                <a:latin typeface="Times New Roman" panose="02020603050405020304" pitchFamily="18" charset="0"/>
                <a:cs typeface="Times New Roman" panose="02020603050405020304" pitchFamily="18" charset="0"/>
              </a:rPr>
              <a:t>was </a:t>
            </a:r>
            <a:r>
              <a:rPr lang="en-US" sz="2000" dirty="0">
                <a:latin typeface="Times New Roman" panose="02020603050405020304" pitchFamily="18" charset="0"/>
                <a:cs typeface="Times New Roman" panose="02020603050405020304" pitchFamily="18" charset="0"/>
              </a:rPr>
              <a:t>a </a:t>
            </a:r>
            <a:r>
              <a:rPr lang="en-US" sz="2000" dirty="0" smtClean="0">
                <a:latin typeface="Times New Roman" panose="02020603050405020304" pitchFamily="18" charset="0"/>
                <a:cs typeface="Times New Roman" panose="02020603050405020304" pitchFamily="18" charset="0"/>
              </a:rPr>
              <a:t>cross-sectional </a:t>
            </a:r>
            <a:r>
              <a:rPr lang="en-US" sz="2000" dirty="0">
                <a:latin typeface="Times New Roman" panose="02020603050405020304" pitchFamily="18" charset="0"/>
                <a:cs typeface="Times New Roman" panose="02020603050405020304" pitchFamily="18" charset="0"/>
              </a:rPr>
              <a:t>study</a:t>
            </a:r>
            <a:endParaRPr lang="en-IN" sz="2000" dirty="0"/>
          </a:p>
        </p:txBody>
      </p:sp>
      <p:sp>
        <p:nvSpPr>
          <p:cNvPr id="16" name="TextBox 15"/>
          <p:cNvSpPr txBox="1"/>
          <p:nvPr/>
        </p:nvSpPr>
        <p:spPr>
          <a:xfrm>
            <a:off x="36108" y="2545639"/>
            <a:ext cx="12155892" cy="707886"/>
          </a:xfrm>
          <a:prstGeom prst="rect">
            <a:avLst/>
          </a:prstGeom>
          <a:solidFill>
            <a:schemeClr val="accent3">
              <a:lumMod val="20000"/>
              <a:lumOff val="80000"/>
            </a:schemeClr>
          </a:solidFill>
        </p:spPr>
        <p:txBody>
          <a:bodyPr wrap="square" rtlCol="0">
            <a:spAutoFit/>
          </a:bodyPr>
          <a:lstStyle/>
          <a:p>
            <a:r>
              <a:rPr lang="en-US" sz="2000" b="1" dirty="0">
                <a:latin typeface="Times New Roman" panose="02020603050405020304" pitchFamily="18" charset="0"/>
                <a:cs typeface="Times New Roman" panose="02020603050405020304" pitchFamily="18" charset="0"/>
              </a:rPr>
              <a:t>Study Period-</a:t>
            </a:r>
            <a:r>
              <a:rPr lang="en-US" sz="2000" dirty="0">
                <a:latin typeface="Times New Roman" panose="02020603050405020304" pitchFamily="18" charset="0"/>
                <a:cs typeface="Times New Roman" panose="02020603050405020304" pitchFamily="18" charset="0"/>
              </a:rPr>
              <a:t>The doctors working in the Multi-specialty hospital from May 2023 to June 2023 were study participants</a:t>
            </a:r>
            <a:r>
              <a:rPr lang="en-US" b="1" dirty="0">
                <a:latin typeface="Times New Roman" panose="02020603050405020304" pitchFamily="18" charset="0"/>
                <a:cs typeface="Times New Roman" panose="02020603050405020304" pitchFamily="18" charset="0"/>
              </a:rPr>
              <a:t>.</a:t>
            </a:r>
            <a:endParaRPr lang="en-IN" dirty="0"/>
          </a:p>
        </p:txBody>
      </p:sp>
      <p:sp>
        <p:nvSpPr>
          <p:cNvPr id="18" name="TextBox 17"/>
          <p:cNvSpPr txBox="1"/>
          <p:nvPr/>
        </p:nvSpPr>
        <p:spPr>
          <a:xfrm>
            <a:off x="36108" y="3409986"/>
            <a:ext cx="11961928" cy="707886"/>
          </a:xfrm>
          <a:prstGeom prst="rect">
            <a:avLst/>
          </a:prstGeom>
          <a:solidFill>
            <a:schemeClr val="accent1">
              <a:lumMod val="20000"/>
              <a:lumOff val="80000"/>
            </a:schemeClr>
          </a:solidFill>
        </p:spPr>
        <p:txBody>
          <a:bodyPr wrap="square" rtlCol="0">
            <a:spAutoFit/>
          </a:bodyPr>
          <a:lstStyle/>
          <a:p>
            <a:r>
              <a:rPr lang="en-US" sz="2000" b="1" dirty="0">
                <a:latin typeface="Times New Roman" panose="02020603050405020304" pitchFamily="18" charset="0"/>
                <a:cs typeface="Times New Roman" panose="02020603050405020304" pitchFamily="18" charset="0"/>
              </a:rPr>
              <a:t>Study Area and population </a:t>
            </a:r>
            <a:r>
              <a:rPr lang="en-US" sz="2000" b="1" dirty="0" smtClean="0">
                <a:latin typeface="Times New Roman" panose="02020603050405020304" pitchFamily="18" charset="0"/>
                <a:cs typeface="Times New Roman" panose="02020603050405020304" pitchFamily="18" charset="0"/>
              </a:rPr>
              <a:t>-</a:t>
            </a:r>
            <a:r>
              <a:rPr lang="en-US" sz="2000" dirty="0"/>
              <a:t> The study area was Noida, India, and the population was physicians doing </a:t>
            </a:r>
            <a:r>
              <a:rPr lang="en-US" sz="2000" dirty="0" err="1"/>
              <a:t>practises</a:t>
            </a:r>
            <a:r>
              <a:rPr lang="en-US" sz="2000" dirty="0"/>
              <a:t> at a multi-specialty hospital in Noida.</a:t>
            </a:r>
            <a:endParaRPr lang="en-IN" sz="2000" dirty="0"/>
          </a:p>
        </p:txBody>
      </p:sp>
      <p:sp>
        <p:nvSpPr>
          <p:cNvPr id="20" name="TextBox 19"/>
          <p:cNvSpPr txBox="1"/>
          <p:nvPr/>
        </p:nvSpPr>
        <p:spPr>
          <a:xfrm>
            <a:off x="36108" y="4551332"/>
            <a:ext cx="6500497" cy="677108"/>
          </a:xfrm>
          <a:prstGeom prst="rect">
            <a:avLst/>
          </a:prstGeom>
          <a:solidFill>
            <a:schemeClr val="tx2">
              <a:lumMod val="20000"/>
              <a:lumOff val="80000"/>
            </a:schemeClr>
          </a:solidFill>
        </p:spPr>
        <p:txBody>
          <a:bodyPr wrap="none" rtlCol="0">
            <a:spAutoFit/>
          </a:bodyPr>
          <a:lstStyle/>
          <a:p>
            <a:r>
              <a:rPr lang="en-US" sz="2000" b="1" dirty="0">
                <a:latin typeface="Times New Roman" panose="02020603050405020304" pitchFamily="18" charset="0"/>
                <a:cs typeface="Times New Roman" panose="02020603050405020304" pitchFamily="18" charset="0"/>
              </a:rPr>
              <a:t>Sampling- </a:t>
            </a:r>
            <a:r>
              <a:rPr lang="en-US" sz="2000" dirty="0">
                <a:latin typeface="Times New Roman" panose="02020603050405020304" pitchFamily="18" charset="0"/>
                <a:cs typeface="Times New Roman" panose="02020603050405020304" pitchFamily="18" charset="0"/>
              </a:rPr>
              <a:t>Convenience Sampling Method (Non-probability)</a:t>
            </a:r>
            <a:endParaRPr lang="en-IN" sz="2000" dirty="0">
              <a:latin typeface="Times New Roman" panose="02020603050405020304" pitchFamily="18" charset="0"/>
              <a:cs typeface="Times New Roman" panose="02020603050405020304" pitchFamily="18" charset="0"/>
            </a:endParaRPr>
          </a:p>
          <a:p>
            <a:endParaRPr lang="en-IN" dirty="0"/>
          </a:p>
        </p:txBody>
      </p:sp>
      <p:pic>
        <p:nvPicPr>
          <p:cNvPr id="22" name="image1.jpeg"/>
          <p:cNvPicPr/>
          <p:nvPr/>
        </p:nvPicPr>
        <p:blipFill>
          <a:blip r:embed="rId2" cstate="print"/>
          <a:stretch>
            <a:fillRect/>
          </a:stretch>
        </p:blipFill>
        <p:spPr>
          <a:xfrm>
            <a:off x="11459845" y="1"/>
            <a:ext cx="732155" cy="304800"/>
          </a:xfrm>
          <a:prstGeom prst="rect">
            <a:avLst/>
          </a:prstGeom>
        </p:spPr>
      </p:pic>
    </p:spTree>
    <p:extLst>
      <p:ext uri="{BB962C8B-B14F-4D97-AF65-F5344CB8AC3E}">
        <p14:creationId xmlns:p14="http://schemas.microsoft.com/office/powerpoint/2010/main" val="23531461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35466" y="1123235"/>
            <a:ext cx="11724024" cy="1015663"/>
          </a:xfrm>
          <a:prstGeom prst="rect">
            <a:avLst/>
          </a:prstGeom>
          <a:solidFill>
            <a:schemeClr val="accent1">
              <a:lumMod val="20000"/>
              <a:lumOff val="80000"/>
            </a:schemeClr>
          </a:solidFill>
        </p:spPr>
        <p:txBody>
          <a:bodyPr wrap="square" rtlCol="0">
            <a:spAutoFit/>
          </a:bodyPr>
          <a:lstStyle/>
          <a:p>
            <a:r>
              <a:rPr lang="en-US" sz="2000" b="1" dirty="0">
                <a:latin typeface="Times New Roman" panose="02020603050405020304" pitchFamily="18" charset="0"/>
                <a:cs typeface="Times New Roman" panose="02020603050405020304" pitchFamily="18" charset="0"/>
              </a:rPr>
              <a:t>Research Instrument- </a:t>
            </a:r>
            <a:r>
              <a:rPr lang="en-US" sz="2000" dirty="0">
                <a:latin typeface="Times New Roman" panose="02020603050405020304" pitchFamily="18" charset="0"/>
                <a:cs typeface="Times New Roman" panose="02020603050405020304" pitchFamily="18" charset="0"/>
              </a:rPr>
              <a:t>The questionnaire designed for this study comprised of </a:t>
            </a:r>
            <a:r>
              <a:rPr lang="en-US" sz="2000" dirty="0" smtClean="0">
                <a:latin typeface="Times New Roman" panose="02020603050405020304" pitchFamily="18" charset="0"/>
                <a:cs typeface="Times New Roman" panose="02020603050405020304" pitchFamily="18" charset="0"/>
              </a:rPr>
              <a:t>19 </a:t>
            </a:r>
            <a:r>
              <a:rPr lang="en-US" sz="2000" dirty="0">
                <a:latin typeface="Times New Roman" panose="02020603050405020304" pitchFamily="18" charset="0"/>
                <a:cs typeface="Times New Roman" panose="02020603050405020304" pitchFamily="18" charset="0"/>
              </a:rPr>
              <a:t>questions related to the demographics of </a:t>
            </a:r>
            <a:r>
              <a:rPr lang="en-US" sz="2000" dirty="0" smtClean="0">
                <a:latin typeface="Times New Roman" panose="02020603050405020304" pitchFamily="18" charset="0"/>
                <a:cs typeface="Times New Roman" panose="02020603050405020304" pitchFamily="18" charset="0"/>
              </a:rPr>
              <a:t>the physicians</a:t>
            </a:r>
            <a:r>
              <a:rPr lang="en-US" sz="2000" dirty="0">
                <a:latin typeface="Times New Roman" panose="02020603050405020304" pitchFamily="18" charset="0"/>
                <a:cs typeface="Times New Roman" panose="02020603050405020304" pitchFamily="18" charset="0"/>
              </a:rPr>
              <a:t>, knowledge, attitude, and practice (KAP) of generic medicine. Data collected using </a:t>
            </a:r>
            <a:r>
              <a:rPr lang="en-US" sz="2000" dirty="0" smtClean="0">
                <a:latin typeface="Times New Roman" panose="02020603050405020304" pitchFamily="18" charset="0"/>
                <a:cs typeface="Times New Roman" panose="02020603050405020304" pitchFamily="18" charset="0"/>
              </a:rPr>
              <a:t>a google questionnaire.</a:t>
            </a:r>
            <a:endParaRPr lang="en-IN" sz="2000" dirty="0">
              <a:latin typeface="Times New Roman" panose="02020603050405020304" pitchFamily="18" charset="0"/>
              <a:cs typeface="Times New Roman" panose="02020603050405020304" pitchFamily="18" charset="0"/>
            </a:endParaRPr>
          </a:p>
        </p:txBody>
      </p:sp>
      <p:sp>
        <p:nvSpPr>
          <p:cNvPr id="10" name="TextBox 9"/>
          <p:cNvSpPr txBox="1"/>
          <p:nvPr/>
        </p:nvSpPr>
        <p:spPr>
          <a:xfrm>
            <a:off x="107615" y="3093882"/>
            <a:ext cx="5545364" cy="400110"/>
          </a:xfrm>
          <a:prstGeom prst="rect">
            <a:avLst/>
          </a:prstGeom>
          <a:solidFill>
            <a:schemeClr val="bg1">
              <a:lumMod val="95000"/>
            </a:schemeClr>
          </a:solidFill>
        </p:spPr>
        <p:txBody>
          <a:bodyPr wrap="none" rtlCol="0">
            <a:spAutoFit/>
          </a:bodyPr>
          <a:lstStyle/>
          <a:p>
            <a:r>
              <a:rPr lang="en-US" b="1" dirty="0">
                <a:latin typeface="Times New Roman" panose="02020603050405020304" pitchFamily="18" charset="0"/>
                <a:cs typeface="Times New Roman" panose="02020603050405020304" pitchFamily="18" charset="0"/>
              </a:rPr>
              <a:t> </a:t>
            </a:r>
            <a:r>
              <a:rPr lang="en-US" sz="2000" b="1" dirty="0">
                <a:latin typeface="Times New Roman" panose="02020603050405020304" pitchFamily="18" charset="0"/>
                <a:cs typeface="Times New Roman" panose="02020603050405020304" pitchFamily="18" charset="0"/>
              </a:rPr>
              <a:t>Data </a:t>
            </a:r>
            <a:r>
              <a:rPr lang="en-US" sz="2000" b="1" dirty="0" smtClean="0">
                <a:latin typeface="Times New Roman" panose="02020603050405020304" pitchFamily="18" charset="0"/>
                <a:cs typeface="Times New Roman" panose="02020603050405020304" pitchFamily="18" charset="0"/>
              </a:rPr>
              <a:t>Analysis-</a:t>
            </a:r>
            <a:r>
              <a:rPr lang="en-US" sz="2000" dirty="0" smtClean="0">
                <a:latin typeface="Times New Roman" panose="02020603050405020304" pitchFamily="18" charset="0"/>
                <a:cs typeface="Times New Roman" panose="02020603050405020304" pitchFamily="18" charset="0"/>
              </a:rPr>
              <a:t>The </a:t>
            </a:r>
            <a:r>
              <a:rPr lang="en-US" sz="2000" dirty="0">
                <a:latin typeface="Times New Roman" panose="02020603050405020304" pitchFamily="18" charset="0"/>
                <a:cs typeface="Times New Roman" panose="02020603050405020304" pitchFamily="18" charset="0"/>
              </a:rPr>
              <a:t>data </a:t>
            </a:r>
            <a:r>
              <a:rPr lang="en-US" sz="2000" dirty="0" smtClean="0">
                <a:latin typeface="Times New Roman" panose="02020603050405020304" pitchFamily="18" charset="0"/>
                <a:cs typeface="Times New Roman" panose="02020603050405020304" pitchFamily="18" charset="0"/>
              </a:rPr>
              <a:t>was  </a:t>
            </a:r>
            <a:r>
              <a:rPr lang="en-US" sz="2000" dirty="0">
                <a:latin typeface="Times New Roman" panose="02020603050405020304" pitchFamily="18" charset="0"/>
                <a:cs typeface="Times New Roman" panose="02020603050405020304" pitchFamily="18" charset="0"/>
              </a:rPr>
              <a:t>analyzed using </a:t>
            </a:r>
            <a:r>
              <a:rPr lang="en-US" sz="2000" dirty="0" smtClean="0">
                <a:latin typeface="Times New Roman" panose="02020603050405020304" pitchFamily="18" charset="0"/>
                <a:cs typeface="Times New Roman" panose="02020603050405020304" pitchFamily="18" charset="0"/>
              </a:rPr>
              <a:t>Excel</a:t>
            </a:r>
            <a:r>
              <a:rPr lang="en-US" dirty="0">
                <a:latin typeface="Times New Roman" panose="02020603050405020304" pitchFamily="18" charset="0"/>
                <a:cs typeface="Times New Roman" panose="02020603050405020304" pitchFamily="18" charset="0"/>
              </a:rPr>
              <a:t>.</a:t>
            </a:r>
            <a:endParaRPr lang="en-IN" dirty="0"/>
          </a:p>
        </p:txBody>
      </p:sp>
      <p:sp>
        <p:nvSpPr>
          <p:cNvPr id="12" name="TextBox 11"/>
          <p:cNvSpPr txBox="1"/>
          <p:nvPr/>
        </p:nvSpPr>
        <p:spPr>
          <a:xfrm>
            <a:off x="135466" y="3760590"/>
            <a:ext cx="2441479" cy="400110"/>
          </a:xfrm>
          <a:prstGeom prst="rect">
            <a:avLst/>
          </a:prstGeom>
          <a:solidFill>
            <a:schemeClr val="accent1">
              <a:lumMod val="20000"/>
              <a:lumOff val="80000"/>
            </a:schemeClr>
          </a:solidFill>
        </p:spPr>
        <p:txBody>
          <a:bodyPr wrap="square" rtlCol="0">
            <a:spAutoFit/>
          </a:bodyPr>
          <a:lstStyle/>
          <a:p>
            <a:r>
              <a:rPr lang="en-IN" sz="2000" b="1" dirty="0" smtClean="0">
                <a:latin typeface="Times New Roman" panose="02020603050405020304" pitchFamily="18" charset="0"/>
                <a:cs typeface="Times New Roman" panose="02020603050405020304" pitchFamily="18" charset="0"/>
              </a:rPr>
              <a:t>Sample Size - 73 </a:t>
            </a:r>
            <a:endParaRPr lang="en-IN" sz="2000" b="1" dirty="0">
              <a:latin typeface="Times New Roman" panose="02020603050405020304" pitchFamily="18" charset="0"/>
              <a:cs typeface="Times New Roman" panose="02020603050405020304" pitchFamily="18" charset="0"/>
            </a:endParaRPr>
          </a:p>
        </p:txBody>
      </p:sp>
      <p:pic>
        <p:nvPicPr>
          <p:cNvPr id="13" name="image1.jpeg"/>
          <p:cNvPicPr/>
          <p:nvPr/>
        </p:nvPicPr>
        <p:blipFill>
          <a:blip r:embed="rId2" cstate="print"/>
          <a:stretch>
            <a:fillRect/>
          </a:stretch>
        </p:blipFill>
        <p:spPr>
          <a:xfrm>
            <a:off x="11531513" y="0"/>
            <a:ext cx="660487" cy="372533"/>
          </a:xfrm>
          <a:prstGeom prst="rect">
            <a:avLst/>
          </a:prstGeom>
        </p:spPr>
      </p:pic>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51425" y="3383773"/>
            <a:ext cx="5126686" cy="3377102"/>
          </a:xfrm>
          <a:prstGeom prst="rect">
            <a:avLst/>
          </a:prstGeom>
        </p:spPr>
      </p:pic>
      <p:sp>
        <p:nvSpPr>
          <p:cNvPr id="4" name="Rectangle 3"/>
          <p:cNvSpPr/>
          <p:nvPr/>
        </p:nvSpPr>
        <p:spPr>
          <a:xfrm>
            <a:off x="-53412" y="6642556"/>
            <a:ext cx="5347855" cy="430887"/>
          </a:xfrm>
          <a:prstGeom prst="rect">
            <a:avLst/>
          </a:prstGeom>
        </p:spPr>
        <p:txBody>
          <a:bodyPr wrap="square">
            <a:spAutoFit/>
          </a:bodyPr>
          <a:lstStyle/>
          <a:p>
            <a:r>
              <a:rPr lang="en-IN" sz="1100" dirty="0">
                <a:hlinkClick r:id="rId4"/>
              </a:rPr>
              <a:t>https://</a:t>
            </a:r>
            <a:r>
              <a:rPr lang="en-IN" sz="1100" dirty="0" smtClean="0">
                <a:hlinkClick r:id="rId4"/>
              </a:rPr>
              <a:t>www.openepi.com/SampleSize/SSPropor.htm</a:t>
            </a:r>
            <a:endParaRPr lang="en-IN" sz="1100" dirty="0" smtClean="0"/>
          </a:p>
          <a:p>
            <a:endParaRPr lang="en-IN" sz="1100" dirty="0"/>
          </a:p>
        </p:txBody>
      </p:sp>
      <p:sp>
        <p:nvSpPr>
          <p:cNvPr id="5" name="Rectangle 4"/>
          <p:cNvSpPr/>
          <p:nvPr/>
        </p:nvSpPr>
        <p:spPr>
          <a:xfrm>
            <a:off x="135466" y="2170552"/>
            <a:ext cx="6293043" cy="923330"/>
          </a:xfrm>
          <a:prstGeom prst="rect">
            <a:avLst/>
          </a:prstGeom>
        </p:spPr>
        <p:txBody>
          <a:bodyPr wrap="square">
            <a:spAutoFit/>
          </a:bodyPr>
          <a:lstStyle/>
          <a:p>
            <a:endParaRPr lang="en-IN" dirty="0" smtClean="0">
              <a:hlinkClick r:id="rId5"/>
            </a:endParaRPr>
          </a:p>
          <a:p>
            <a:r>
              <a:rPr lang="en-IN" dirty="0" smtClean="0">
                <a:hlinkClick r:id="rId5"/>
              </a:rPr>
              <a:t>https</a:t>
            </a:r>
            <a:r>
              <a:rPr lang="en-IN" dirty="0">
                <a:hlinkClick r:id="rId5"/>
              </a:rPr>
              <a:t>://</a:t>
            </a:r>
            <a:r>
              <a:rPr lang="en-IN" dirty="0" smtClean="0">
                <a:hlinkClick r:id="rId5"/>
              </a:rPr>
              <a:t>forms.gle/XNyWNDTfFER8cuZ29</a:t>
            </a:r>
            <a:endParaRPr lang="en-IN" dirty="0" smtClean="0"/>
          </a:p>
          <a:p>
            <a:endParaRPr lang="en-IN" dirty="0"/>
          </a:p>
        </p:txBody>
      </p:sp>
    </p:spTree>
    <p:extLst>
      <p:ext uri="{BB962C8B-B14F-4D97-AF65-F5344CB8AC3E}">
        <p14:creationId xmlns:p14="http://schemas.microsoft.com/office/powerpoint/2010/main" val="300167007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2203" y="1"/>
            <a:ext cx="10515600" cy="1325563"/>
          </a:xfrm>
        </p:spPr>
        <p:txBody>
          <a:bodyPr/>
          <a:lstStyle/>
          <a:p>
            <a:pPr algn="ctr"/>
            <a:r>
              <a:rPr lang="en-US" sz="3600" b="1" dirty="0" smtClean="0">
                <a:solidFill>
                  <a:schemeClr val="accent1">
                    <a:lumMod val="50000"/>
                  </a:schemeClr>
                </a:solidFill>
                <a:latin typeface="Times New Roman" panose="02020603050405020304" pitchFamily="18" charset="0"/>
                <a:cs typeface="Times New Roman" panose="02020603050405020304" pitchFamily="18" charset="0"/>
              </a:rPr>
              <a:t>     Results</a:t>
            </a:r>
            <a:endParaRPr lang="en-IN" b="1" dirty="0">
              <a:solidFill>
                <a:schemeClr val="accent1">
                  <a:lumMod val="50000"/>
                </a:schemeClr>
              </a:solidFill>
              <a:latin typeface="Times New Roman" panose="02020603050405020304" pitchFamily="18" charset="0"/>
              <a:cs typeface="Times New Roman" panose="02020603050405020304" pitchFamily="18" charset="0"/>
            </a:endParaRPr>
          </a:p>
        </p:txBody>
      </p:sp>
      <mc:AlternateContent xmlns:mc="http://schemas.openxmlformats.org/markup-compatibility/2006" xmlns:cx="http://schemas.microsoft.com/office/drawing/2014/chartex">
        <mc:Choice Requires="cx">
          <p:graphicFrame>
            <p:nvGraphicFramePr>
              <p:cNvPr id="4" name="Content Placeholder 3"/>
              <p:cNvGraphicFramePr>
                <a:graphicFrameLocks noGrp="1"/>
              </p:cNvGraphicFramePr>
              <p:nvPr>
                <p:ph idx="1"/>
                <p:extLst>
                  <p:ext uri="{D42A27DB-BD31-4B8C-83A1-F6EECF244321}">
                    <p14:modId xmlns:p14="http://schemas.microsoft.com/office/powerpoint/2010/main" val="3979240031"/>
                  </p:ext>
                </p:extLst>
              </p:nvPr>
            </p:nvGraphicFramePr>
            <p:xfrm>
              <a:off x="1482436" y="1325564"/>
              <a:ext cx="9005455" cy="4936692"/>
            </p:xfrm>
            <a:graphic>
              <a:graphicData uri="http://schemas.microsoft.com/office/drawing/2014/chartex">
                <c:chart xmlns:c="http://schemas.openxmlformats.org/drawingml/2006/chart" xmlns:r="http://schemas.openxmlformats.org/officeDocument/2006/relationships" r:id="rId2"/>
              </a:graphicData>
            </a:graphic>
          </p:graphicFrame>
        </mc:Choice>
        <mc:Fallback xmlns="">
          <p:pic>
            <p:nvPicPr>
              <p:cNvPr id="4" name="Content Placeholder 3"/>
              <p:cNvPicPr>
                <a:picLocks noGrp="1" noRot="1" noChangeAspect="1" noMove="1" noResize="1" noEditPoints="1" noAdjustHandles="1" noChangeArrowheads="1" noChangeShapeType="1"/>
              </p:cNvPicPr>
              <p:nvPr/>
            </p:nvPicPr>
            <p:blipFill>
              <a:blip r:embed="rId3"/>
              <a:stretch>
                <a:fillRect/>
              </a:stretch>
            </p:blipFill>
            <p:spPr>
              <a:xfrm>
                <a:off x="1482436" y="1325564"/>
                <a:ext cx="9005455" cy="4936692"/>
              </a:xfrm>
              <a:prstGeom prst="rect">
                <a:avLst/>
              </a:prstGeom>
            </p:spPr>
          </p:pic>
        </mc:Fallback>
      </mc:AlternateContent>
    </p:spTree>
    <p:extLst>
      <p:ext uri="{BB962C8B-B14F-4D97-AF65-F5344CB8AC3E}">
        <p14:creationId xmlns:p14="http://schemas.microsoft.com/office/powerpoint/2010/main" val="107854902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925</TotalTime>
  <Words>756</Words>
  <Application>Microsoft Office PowerPoint</Application>
  <PresentationFormat>Widescreen</PresentationFormat>
  <Paragraphs>95</Paragraphs>
  <Slides>19</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Calibri Light</vt:lpstr>
      <vt:lpstr>Times New Roman</vt:lpstr>
      <vt:lpstr>Wingdings</vt:lpstr>
      <vt:lpstr>Office Theme</vt:lpstr>
      <vt:lpstr>PowerPoint Presentation</vt:lpstr>
      <vt:lpstr>Mentor’s approval</vt:lpstr>
      <vt:lpstr>PowerPoint Presentation</vt:lpstr>
      <vt:lpstr>Introduction</vt:lpstr>
      <vt:lpstr>Keywords</vt:lpstr>
      <vt:lpstr>Objective </vt:lpstr>
      <vt:lpstr>PowerPoint Presentation</vt:lpstr>
      <vt:lpstr>PowerPoint Presentation</vt:lpstr>
      <vt:lpstr>     Results</vt:lpstr>
      <vt:lpstr>PowerPoint Presentation</vt:lpstr>
      <vt:lpstr>PowerPoint Presentation</vt:lpstr>
      <vt:lpstr>PowerPoint Presentation</vt:lpstr>
      <vt:lpstr>PowerPoint Presentation</vt:lpstr>
      <vt:lpstr>  Discussion</vt:lpstr>
      <vt:lpstr>                         Conclusion</vt:lpstr>
      <vt:lpstr>Reference</vt:lpstr>
      <vt:lpstr>PowerPoint Presentation</vt:lpstr>
      <vt:lpstr>PowerPoint Presentation</vt:lpstr>
      <vt:lpstr>Photographs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LENOVO</dc:creator>
  <cp:lastModifiedBy>LENOVO</cp:lastModifiedBy>
  <cp:revision>46</cp:revision>
  <dcterms:created xsi:type="dcterms:W3CDTF">2023-05-25T11:59:13Z</dcterms:created>
  <dcterms:modified xsi:type="dcterms:W3CDTF">2023-06-16T09:32:27Z</dcterms:modified>
</cp:coreProperties>
</file>