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4" r:id="rId4"/>
    <p:sldId id="281" r:id="rId5"/>
    <p:sldId id="260" r:id="rId6"/>
    <p:sldId id="259" r:id="rId7"/>
    <p:sldId id="275" r:id="rId8"/>
    <p:sldId id="262" r:id="rId9"/>
    <p:sldId id="276" r:id="rId10"/>
    <p:sldId id="277" r:id="rId11"/>
    <p:sldId id="278" r:id="rId12"/>
    <p:sldId id="279" r:id="rId13"/>
    <p:sldId id="280" r:id="rId14"/>
    <p:sldId id="282" r:id="rId15"/>
    <p:sldId id="267" r:id="rId16"/>
    <p:sldId id="273"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21" autoAdjust="0"/>
    <p:restoredTop sz="94660"/>
  </p:normalViewPr>
  <p:slideViewPr>
    <p:cSldViewPr snapToGrid="0">
      <p:cViewPr varScale="1">
        <p:scale>
          <a:sx n="72" d="100"/>
          <a:sy n="72" d="100"/>
        </p:scale>
        <p:origin x="54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16-06-2023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16-06-2023</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16-06-2023</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16-06-2023</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16-06-2023</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16-06-2023</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16-06-2023</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16-06-2023</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16-06-2023</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16-06-2023</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16-06-2023</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16-06-2023</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0000"/>
            <a:lum/>
          </a:blip>
          <a:srcRect/>
          <a:stretch>
            <a:fillRect t="-11000" b="-1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16-06-2023</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181100" y="1122362"/>
            <a:ext cx="9829800" cy="2972559"/>
          </a:xfrm>
        </p:spPr>
        <p:txBody>
          <a:bodyPr>
            <a:noAutofit/>
          </a:bodyPr>
          <a:lstStyle/>
          <a:p>
            <a:r>
              <a:rPr lang="en-IN" sz="4800" b="1" dirty="0">
                <a:solidFill>
                  <a:srgbClr val="002060"/>
                </a:solidFill>
                <a:latin typeface="Times New Roman" panose="02020603050405020304" pitchFamily="18" charset="0"/>
                <a:cs typeface="Times New Roman" panose="02020603050405020304" pitchFamily="18" charset="0"/>
              </a:rPr>
              <a:t>Digital Technology In Medical Education And Recent Changes In Curriculum: Perception Of Medical Students And Teachers</a:t>
            </a:r>
            <a:endParaRPr lang="en-IN" sz="4800" dirty="0">
              <a:solidFill>
                <a:srgbClr val="002060"/>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181100" y="4866584"/>
            <a:ext cx="4572000" cy="863945"/>
          </a:xfrm>
        </p:spPr>
        <p:txBody>
          <a:bodyPr>
            <a:normAutofit lnSpcReduction="10000"/>
          </a:bodyPr>
          <a:lstStyle/>
          <a:p>
            <a:r>
              <a:rPr lang="en-US" b="1" dirty="0">
                <a:latin typeface="Times New Roman" panose="02020603050405020304" pitchFamily="18" charset="0"/>
                <a:cs typeface="Times New Roman" panose="02020603050405020304" pitchFamily="18" charset="0"/>
              </a:rPr>
              <a:t>Organization: Wolters Kluwer</a:t>
            </a:r>
          </a:p>
          <a:p>
            <a:r>
              <a:rPr lang="en-US" b="1" dirty="0">
                <a:latin typeface="Times New Roman" panose="02020603050405020304" pitchFamily="18" charset="0"/>
                <a:cs typeface="Times New Roman" panose="02020603050405020304" pitchFamily="18" charset="0"/>
              </a:rPr>
              <a:t>Mentor: Dr. Rupsa Banerjee</a:t>
            </a:r>
            <a:endParaRPr lang="en-IN" b="1"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1441584" cy="678552"/>
          </a:xfrm>
          <a:prstGeom prst="rect">
            <a:avLst/>
          </a:prstGeom>
        </p:spPr>
      </p:pic>
      <p:sp>
        <p:nvSpPr>
          <p:cNvPr id="5" name="Subtitle 2">
            <a:extLst>
              <a:ext uri="{FF2B5EF4-FFF2-40B4-BE49-F238E27FC236}">
                <a16:creationId xmlns:a16="http://schemas.microsoft.com/office/drawing/2014/main" id="{6E0210DA-DB6D-4ACB-A84F-0E619C6A3370}"/>
              </a:ext>
            </a:extLst>
          </p:cNvPr>
          <p:cNvSpPr txBox="1">
            <a:spLocks/>
          </p:cNvSpPr>
          <p:nvPr/>
        </p:nvSpPr>
        <p:spPr>
          <a:xfrm>
            <a:off x="6438900" y="4871692"/>
            <a:ext cx="4572000" cy="863945"/>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latin typeface="Times New Roman" panose="02020603050405020304" pitchFamily="18" charset="0"/>
                <a:cs typeface="Times New Roman" panose="02020603050405020304" pitchFamily="18" charset="0"/>
              </a:rPr>
              <a:t>Presented by:</a:t>
            </a:r>
          </a:p>
          <a:p>
            <a:r>
              <a:rPr lang="en-US" b="1" dirty="0">
                <a:latin typeface="Times New Roman" panose="02020603050405020304" pitchFamily="18" charset="0"/>
                <a:cs typeface="Times New Roman" panose="02020603050405020304" pitchFamily="18" charset="0"/>
              </a:rPr>
              <a:t>Shivam Kumar Shukla (97) </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10</a:t>
            </a:fld>
            <a:endParaRPr lang="en-IN"/>
          </a:p>
        </p:txBody>
      </p:sp>
      <p:sp>
        <p:nvSpPr>
          <p:cNvPr id="8" name="TextBox 7">
            <a:extLst>
              <a:ext uri="{FF2B5EF4-FFF2-40B4-BE49-F238E27FC236}">
                <a16:creationId xmlns:a16="http://schemas.microsoft.com/office/drawing/2014/main" id="{13AF2116-AA48-4C63-B4BA-89B3DF7EFE9D}"/>
              </a:ext>
            </a:extLst>
          </p:cNvPr>
          <p:cNvSpPr txBox="1"/>
          <p:nvPr/>
        </p:nvSpPr>
        <p:spPr>
          <a:xfrm>
            <a:off x="518287" y="998813"/>
            <a:ext cx="5406887" cy="2308324"/>
          </a:xfrm>
          <a:prstGeom prst="rect">
            <a:avLst/>
          </a:prstGeom>
          <a:noFill/>
          <a:ln w="19050">
            <a:solidFill>
              <a:schemeClr val="tx1"/>
            </a:solidFill>
          </a:ln>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Nation Exit Test (</a:t>
            </a:r>
            <a:r>
              <a:rPr lang="en-US" b="1" dirty="0" err="1">
                <a:latin typeface="Times New Roman" panose="02020603050405020304" pitchFamily="18" charset="0"/>
                <a:cs typeface="Times New Roman" panose="02020603050405020304" pitchFamily="18" charset="0"/>
              </a:rPr>
              <a:t>NExT</a:t>
            </a:r>
            <a:r>
              <a:rPr lang="en-US" b="1" dirty="0">
                <a:latin typeface="Times New Roman" panose="02020603050405020304" pitchFamily="18" charset="0"/>
                <a:cs typeface="Times New Roman" panose="02020603050405020304" pitchFamily="18" charset="0"/>
              </a:rPr>
              <a:t>)</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Some students are of the view that will bring down the quality of internship</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They also think that government is simply copying the US MLE pattern</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A small section were also of the view that it will bring positive changes as it is more case based rather than rote learning</a:t>
            </a:r>
            <a:endParaRPr lang="en-IN"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37CC78DE-B21F-44F3-BBCC-DF1C6F4FCECB}"/>
              </a:ext>
            </a:extLst>
          </p:cNvPr>
          <p:cNvSpPr txBox="1"/>
          <p:nvPr/>
        </p:nvSpPr>
        <p:spPr>
          <a:xfrm>
            <a:off x="6266827" y="998813"/>
            <a:ext cx="5406887" cy="923330"/>
          </a:xfrm>
          <a:prstGeom prst="rect">
            <a:avLst/>
          </a:prstGeom>
          <a:noFill/>
          <a:ln w="19050">
            <a:solidFill>
              <a:schemeClr val="tx1"/>
            </a:solidFill>
          </a:ln>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Objectively Structure Clinical Examination (OSCE)</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It hep them develop some critical thinking</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Students were not much aware of its significance</a:t>
            </a:r>
          </a:p>
        </p:txBody>
      </p:sp>
      <p:sp>
        <p:nvSpPr>
          <p:cNvPr id="10" name="Speech Bubble: Rectangle with Corners Rounded 9">
            <a:extLst>
              <a:ext uri="{FF2B5EF4-FFF2-40B4-BE49-F238E27FC236}">
                <a16:creationId xmlns:a16="http://schemas.microsoft.com/office/drawing/2014/main" id="{5A6EDCA0-0DD2-4F16-9938-02876AD2C95B}"/>
              </a:ext>
            </a:extLst>
          </p:cNvPr>
          <p:cNvSpPr/>
          <p:nvPr/>
        </p:nvSpPr>
        <p:spPr>
          <a:xfrm>
            <a:off x="6717400" y="2357130"/>
            <a:ext cx="4956313" cy="1313721"/>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“So I think and </a:t>
            </a:r>
            <a:r>
              <a:rPr lang="en-US" b="1" i="1" dirty="0">
                <a:solidFill>
                  <a:schemeClr val="tx1"/>
                </a:solidFill>
                <a:latin typeface="Times New Roman" panose="02020603050405020304" pitchFamily="18" charset="0"/>
                <a:cs typeface="Times New Roman" panose="02020603050405020304" pitchFamily="18" charset="0"/>
              </a:rPr>
              <a:t>OSCE it should be included early on in Med school</a:t>
            </a:r>
            <a:r>
              <a:rPr lang="en-US" i="1" dirty="0">
                <a:solidFill>
                  <a:schemeClr val="tx1"/>
                </a:solidFill>
                <a:latin typeface="Times New Roman" panose="02020603050405020304" pitchFamily="18" charset="0"/>
                <a:cs typeface="Times New Roman" panose="02020603050405020304" pitchFamily="18" charset="0"/>
              </a:rPr>
              <a:t>, so students develop their thinking”</a:t>
            </a:r>
          </a:p>
        </p:txBody>
      </p:sp>
      <p:sp>
        <p:nvSpPr>
          <p:cNvPr id="11" name="Speech Bubble: Rectangle with Corners Rounded 10">
            <a:extLst>
              <a:ext uri="{FF2B5EF4-FFF2-40B4-BE49-F238E27FC236}">
                <a16:creationId xmlns:a16="http://schemas.microsoft.com/office/drawing/2014/main" id="{1BC27F5A-5AA8-4044-872E-10D1CB89A65B}"/>
              </a:ext>
            </a:extLst>
          </p:cNvPr>
          <p:cNvSpPr/>
          <p:nvPr/>
        </p:nvSpPr>
        <p:spPr>
          <a:xfrm>
            <a:off x="518288" y="3670851"/>
            <a:ext cx="4956313" cy="899663"/>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“trying to </a:t>
            </a:r>
            <a:r>
              <a:rPr lang="en-US" b="1" i="1" dirty="0">
                <a:solidFill>
                  <a:schemeClr val="tx1"/>
                </a:solidFill>
                <a:latin typeface="Times New Roman" panose="02020603050405020304" pitchFamily="18" charset="0"/>
                <a:cs typeface="Times New Roman" panose="02020603050405020304" pitchFamily="18" charset="0"/>
              </a:rPr>
              <a:t>basically copy United States </a:t>
            </a:r>
            <a:r>
              <a:rPr lang="en-US" i="1" dirty="0">
                <a:solidFill>
                  <a:schemeClr val="tx1"/>
                </a:solidFill>
                <a:latin typeface="Times New Roman" panose="02020603050405020304" pitchFamily="18" charset="0"/>
                <a:cs typeface="Times New Roman" panose="02020603050405020304" pitchFamily="18" charset="0"/>
              </a:rPr>
              <a:t>it like a, you know”</a:t>
            </a:r>
          </a:p>
        </p:txBody>
      </p:sp>
      <p:sp>
        <p:nvSpPr>
          <p:cNvPr id="12" name="Speech Bubble: Rectangle with Corners Rounded 11">
            <a:extLst>
              <a:ext uri="{FF2B5EF4-FFF2-40B4-BE49-F238E27FC236}">
                <a16:creationId xmlns:a16="http://schemas.microsoft.com/office/drawing/2014/main" id="{E49D5680-6229-4660-A610-E9FA989DEE64}"/>
              </a:ext>
            </a:extLst>
          </p:cNvPr>
          <p:cNvSpPr/>
          <p:nvPr/>
        </p:nvSpPr>
        <p:spPr>
          <a:xfrm>
            <a:off x="518288" y="4917721"/>
            <a:ext cx="4956313" cy="1313721"/>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“personally </a:t>
            </a:r>
            <a:r>
              <a:rPr lang="en-US" b="1" i="1" dirty="0">
                <a:solidFill>
                  <a:schemeClr val="tx1"/>
                </a:solidFill>
                <a:latin typeface="Times New Roman" panose="02020603050405020304" pitchFamily="18" charset="0"/>
                <a:cs typeface="Times New Roman" panose="02020603050405020304" pitchFamily="18" charset="0"/>
              </a:rPr>
              <a:t>would prefer NEXT </a:t>
            </a:r>
            <a:r>
              <a:rPr lang="en-US" i="1" dirty="0">
                <a:solidFill>
                  <a:schemeClr val="tx1"/>
                </a:solidFill>
                <a:latin typeface="Times New Roman" panose="02020603050405020304" pitchFamily="18" charset="0"/>
                <a:cs typeface="Times New Roman" panose="02020603050405020304" pitchFamily="18" charset="0"/>
              </a:rPr>
              <a:t>and the pattern of NEXT because things are going much on the clinical”</a:t>
            </a:r>
          </a:p>
        </p:txBody>
      </p:sp>
      <p:sp>
        <p:nvSpPr>
          <p:cNvPr id="13" name="Title 1">
            <a:extLst>
              <a:ext uri="{FF2B5EF4-FFF2-40B4-BE49-F238E27FC236}">
                <a16:creationId xmlns:a16="http://schemas.microsoft.com/office/drawing/2014/main" id="{F2F7B0E8-C9D5-4E41-8A1C-53AAE286D927}"/>
              </a:ext>
            </a:extLst>
          </p:cNvPr>
          <p:cNvSpPr>
            <a:spLocks noGrp="1"/>
          </p:cNvSpPr>
          <p:nvPr>
            <p:ph type="title"/>
          </p:nvPr>
        </p:nvSpPr>
        <p:spPr>
          <a:xfrm>
            <a:off x="3467100" y="10289"/>
            <a:ext cx="5257800" cy="840823"/>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Results (Students)</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3DAA1E05-BBC1-4BBE-8C9A-E97E113CC5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5" name="Straight Connector 14">
            <a:extLst>
              <a:ext uri="{FF2B5EF4-FFF2-40B4-BE49-F238E27FC236}">
                <a16:creationId xmlns:a16="http://schemas.microsoft.com/office/drawing/2014/main" id="{6D28AFB7-B2F2-4931-8A36-25C6D5448E15}"/>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16" name="Speech Bubble: Rectangle with Corners Rounded 15">
            <a:extLst>
              <a:ext uri="{FF2B5EF4-FFF2-40B4-BE49-F238E27FC236}">
                <a16:creationId xmlns:a16="http://schemas.microsoft.com/office/drawing/2014/main" id="{4A85CDC1-910C-4784-938C-14958FC44E15}"/>
              </a:ext>
            </a:extLst>
          </p:cNvPr>
          <p:cNvSpPr/>
          <p:nvPr/>
        </p:nvSpPr>
        <p:spPr>
          <a:xfrm>
            <a:off x="6717399" y="4076687"/>
            <a:ext cx="4956313" cy="1930201"/>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OSCE type of teaching also we'll bring standardized patient or the patient with the clinical science. </a:t>
            </a:r>
            <a:r>
              <a:rPr lang="en-US" b="1" i="1" dirty="0">
                <a:solidFill>
                  <a:schemeClr val="tx1"/>
                </a:solidFill>
                <a:latin typeface="Times New Roman" panose="02020603050405020304" pitchFamily="18" charset="0"/>
                <a:cs typeface="Times New Roman" panose="02020603050405020304" pitchFamily="18" charset="0"/>
              </a:rPr>
              <a:t>So we will make them demonstrate, they will observe and then we will assess how they are doing</a:t>
            </a:r>
            <a:r>
              <a:rPr lang="en-US" i="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05645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11</a:t>
            </a:fld>
            <a:endParaRPr lang="en-IN"/>
          </a:p>
        </p:txBody>
      </p:sp>
      <p:sp>
        <p:nvSpPr>
          <p:cNvPr id="6" name="TextBox 5">
            <a:extLst>
              <a:ext uri="{FF2B5EF4-FFF2-40B4-BE49-F238E27FC236}">
                <a16:creationId xmlns:a16="http://schemas.microsoft.com/office/drawing/2014/main" id="{C486D4C5-2E06-49EF-B7DD-0E96BA82D160}"/>
              </a:ext>
            </a:extLst>
          </p:cNvPr>
          <p:cNvSpPr txBox="1"/>
          <p:nvPr/>
        </p:nvSpPr>
        <p:spPr>
          <a:xfrm>
            <a:off x="518287" y="998813"/>
            <a:ext cx="5406887" cy="2585323"/>
          </a:xfrm>
          <a:prstGeom prst="rect">
            <a:avLst/>
          </a:prstGeom>
          <a:noFill/>
          <a:ln w="19050">
            <a:solidFill>
              <a:schemeClr val="tx1"/>
            </a:solidFill>
          </a:ln>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Digital vs Traditional</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Majority of teachers prefer printed books</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However, they do take help of simulations, animations &amp; videos to teach</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They have incorporated widely used tools in their study, like UpToDate</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They are of the opinion that clinical visit cannot be replaced and physical examination need students to be physically present</a:t>
            </a:r>
            <a:endParaRPr lang="en-IN" dirty="0">
              <a:latin typeface="Times New Roman" panose="02020603050405020304" pitchFamily="18" charset="0"/>
              <a:cs typeface="Times New Roman" panose="02020603050405020304" pitchFamily="18" charset="0"/>
            </a:endParaRPr>
          </a:p>
        </p:txBody>
      </p:sp>
      <p:sp>
        <p:nvSpPr>
          <p:cNvPr id="8" name="Speech Bubble: Rectangle with Corners Rounded 7">
            <a:extLst>
              <a:ext uri="{FF2B5EF4-FFF2-40B4-BE49-F238E27FC236}">
                <a16:creationId xmlns:a16="http://schemas.microsoft.com/office/drawing/2014/main" id="{D890226C-7AFF-4386-9776-3423D970F6E1}"/>
              </a:ext>
            </a:extLst>
          </p:cNvPr>
          <p:cNvSpPr/>
          <p:nvPr/>
        </p:nvSpPr>
        <p:spPr>
          <a:xfrm>
            <a:off x="501722" y="3880583"/>
            <a:ext cx="5423452" cy="678553"/>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“…….we have </a:t>
            </a:r>
            <a:r>
              <a:rPr lang="en-US" b="1" i="1" dirty="0">
                <a:solidFill>
                  <a:schemeClr val="tx1"/>
                </a:solidFill>
                <a:latin typeface="Times New Roman" panose="02020603050405020304" pitchFamily="18" charset="0"/>
                <a:cs typeface="Times New Roman" panose="02020603050405020304" pitchFamily="18" charset="0"/>
              </a:rPr>
              <a:t>incorporated Up-To-Date </a:t>
            </a:r>
            <a:r>
              <a:rPr lang="en-US" i="1" dirty="0">
                <a:solidFill>
                  <a:schemeClr val="tx1"/>
                </a:solidFill>
                <a:latin typeface="Times New Roman" panose="02020603050405020304" pitchFamily="18" charset="0"/>
                <a:cs typeface="Times New Roman" panose="02020603050405020304" pitchFamily="18" charset="0"/>
              </a:rPr>
              <a:t>into our teaching also”</a:t>
            </a:r>
          </a:p>
        </p:txBody>
      </p:sp>
      <p:sp>
        <p:nvSpPr>
          <p:cNvPr id="9" name="Speech Bubble: Rectangle with Corners Rounded 8">
            <a:extLst>
              <a:ext uri="{FF2B5EF4-FFF2-40B4-BE49-F238E27FC236}">
                <a16:creationId xmlns:a16="http://schemas.microsoft.com/office/drawing/2014/main" id="{8401CDC8-FA16-4330-A114-7622A946E079}"/>
              </a:ext>
            </a:extLst>
          </p:cNvPr>
          <p:cNvSpPr/>
          <p:nvPr/>
        </p:nvSpPr>
        <p:spPr>
          <a:xfrm>
            <a:off x="501722" y="4732711"/>
            <a:ext cx="5423452" cy="525764"/>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We are </a:t>
            </a:r>
            <a:r>
              <a:rPr lang="en-US" b="1" i="1" dirty="0">
                <a:solidFill>
                  <a:schemeClr val="tx1"/>
                </a:solidFill>
                <a:latin typeface="Times New Roman" panose="02020603050405020304" pitchFamily="18" charset="0"/>
                <a:cs typeface="Times New Roman" panose="02020603050405020304" pitchFamily="18" charset="0"/>
              </a:rPr>
              <a:t>showing them simulation </a:t>
            </a:r>
            <a:r>
              <a:rPr lang="en-US" i="1" dirty="0">
                <a:solidFill>
                  <a:schemeClr val="tx1"/>
                </a:solidFill>
                <a:latin typeface="Times New Roman" panose="02020603050405020304" pitchFamily="18" charset="0"/>
                <a:cs typeface="Times New Roman" panose="02020603050405020304" pitchFamily="18" charset="0"/>
              </a:rPr>
              <a:t>videos </a:t>
            </a:r>
          </a:p>
        </p:txBody>
      </p:sp>
      <p:sp>
        <p:nvSpPr>
          <p:cNvPr id="10" name="Speech Bubble: Rectangle with Corners Rounded 9">
            <a:extLst>
              <a:ext uri="{FF2B5EF4-FFF2-40B4-BE49-F238E27FC236}">
                <a16:creationId xmlns:a16="http://schemas.microsoft.com/office/drawing/2014/main" id="{60B6E328-557C-4FD2-B33F-6DD10DFD0135}"/>
              </a:ext>
            </a:extLst>
          </p:cNvPr>
          <p:cNvSpPr/>
          <p:nvPr/>
        </p:nvSpPr>
        <p:spPr>
          <a:xfrm>
            <a:off x="501722" y="5432050"/>
            <a:ext cx="5423452" cy="1035009"/>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But ultimately as per me, </a:t>
            </a:r>
            <a:r>
              <a:rPr lang="en-US" b="1" i="1" dirty="0">
                <a:solidFill>
                  <a:schemeClr val="tx1"/>
                </a:solidFill>
                <a:latin typeface="Times New Roman" panose="02020603050405020304" pitchFamily="18" charset="0"/>
                <a:cs typeface="Times New Roman" panose="02020603050405020304" pitchFamily="18" charset="0"/>
              </a:rPr>
              <a:t>books are definitely needed </a:t>
            </a:r>
            <a:r>
              <a:rPr lang="en-US" i="1" dirty="0">
                <a:solidFill>
                  <a:schemeClr val="tx1"/>
                </a:solidFill>
                <a:latin typeface="Times New Roman" panose="02020603050405020304" pitchFamily="18" charset="0"/>
                <a:cs typeface="Times New Roman" panose="02020603050405020304" pitchFamily="18" charset="0"/>
              </a:rPr>
              <a:t>because that's where even the deeper teachings or the laptop things are written over there.</a:t>
            </a:r>
          </a:p>
        </p:txBody>
      </p:sp>
      <p:sp>
        <p:nvSpPr>
          <p:cNvPr id="12" name="TextBox 11">
            <a:extLst>
              <a:ext uri="{FF2B5EF4-FFF2-40B4-BE49-F238E27FC236}">
                <a16:creationId xmlns:a16="http://schemas.microsoft.com/office/drawing/2014/main" id="{48D521CB-DE01-4844-BAE5-3D3968751F09}"/>
              </a:ext>
            </a:extLst>
          </p:cNvPr>
          <p:cNvSpPr txBox="1"/>
          <p:nvPr/>
        </p:nvSpPr>
        <p:spPr>
          <a:xfrm>
            <a:off x="6269735" y="998813"/>
            <a:ext cx="5406887" cy="1754326"/>
          </a:xfrm>
          <a:prstGeom prst="rect">
            <a:avLst/>
          </a:prstGeom>
          <a:noFill/>
          <a:ln w="19050">
            <a:solidFill>
              <a:schemeClr val="tx1"/>
            </a:solidFill>
          </a:ln>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Competency Based Medical Education (CBME)</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Most of them were of the view that it is simply old wine in new bottle. They have been practicing this for a long time.</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Some of them think that is good step as it will increase the quality of medical graduates</a:t>
            </a:r>
          </a:p>
        </p:txBody>
      </p:sp>
      <p:sp>
        <p:nvSpPr>
          <p:cNvPr id="13" name="Speech Bubble: Rectangle with Corners Rounded 12">
            <a:extLst>
              <a:ext uri="{FF2B5EF4-FFF2-40B4-BE49-F238E27FC236}">
                <a16:creationId xmlns:a16="http://schemas.microsoft.com/office/drawing/2014/main" id="{8F7D2509-F532-4ED3-B1B5-C2973CA12657}"/>
              </a:ext>
            </a:extLst>
          </p:cNvPr>
          <p:cNvSpPr/>
          <p:nvPr/>
        </p:nvSpPr>
        <p:spPr>
          <a:xfrm>
            <a:off x="6253170" y="3235935"/>
            <a:ext cx="5423452" cy="1323201"/>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“but what the purpose is finally to is to </a:t>
            </a:r>
            <a:r>
              <a:rPr lang="en-US" b="1" i="1" dirty="0">
                <a:solidFill>
                  <a:schemeClr val="tx1"/>
                </a:solidFill>
                <a:latin typeface="Times New Roman" panose="02020603050405020304" pitchFamily="18" charset="0"/>
                <a:cs typeface="Times New Roman" panose="02020603050405020304" pitchFamily="18" charset="0"/>
              </a:rPr>
              <a:t>make a Indian medical graduate a doctor</a:t>
            </a:r>
            <a:r>
              <a:rPr lang="en-US" i="1" dirty="0">
                <a:solidFill>
                  <a:schemeClr val="tx1"/>
                </a:solidFill>
                <a:latin typeface="Times New Roman" panose="02020603050405020304" pitchFamily="18" charset="0"/>
                <a:cs typeface="Times New Roman" panose="02020603050405020304" pitchFamily="18" charset="0"/>
              </a:rPr>
              <a:t> and only give him relevant information as far as what will be useful to him as a doctor tomorrow and not more than that”</a:t>
            </a:r>
          </a:p>
        </p:txBody>
      </p:sp>
      <p:sp>
        <p:nvSpPr>
          <p:cNvPr id="14" name="Speech Bubble: Rectangle with Corners Rounded 13">
            <a:extLst>
              <a:ext uri="{FF2B5EF4-FFF2-40B4-BE49-F238E27FC236}">
                <a16:creationId xmlns:a16="http://schemas.microsoft.com/office/drawing/2014/main" id="{3808F884-F848-4981-858E-1E6041C6A61C}"/>
              </a:ext>
            </a:extLst>
          </p:cNvPr>
          <p:cNvSpPr/>
          <p:nvPr/>
        </p:nvSpPr>
        <p:spPr>
          <a:xfrm>
            <a:off x="6253170" y="4968226"/>
            <a:ext cx="5423452" cy="796472"/>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Everybody thinks that this, you know, new thing they’ve started, </a:t>
            </a:r>
            <a:r>
              <a:rPr lang="en-US" b="1" i="1" dirty="0">
                <a:solidFill>
                  <a:schemeClr val="tx1"/>
                </a:solidFill>
                <a:latin typeface="Times New Roman" panose="02020603050405020304" pitchFamily="18" charset="0"/>
                <a:cs typeface="Times New Roman" panose="02020603050405020304" pitchFamily="18" charset="0"/>
              </a:rPr>
              <a:t>but this is old wine in new bottles</a:t>
            </a:r>
            <a:r>
              <a:rPr lang="en-US" i="1" dirty="0">
                <a:solidFill>
                  <a:schemeClr val="tx1"/>
                </a:solidFill>
                <a:latin typeface="Times New Roman" panose="02020603050405020304" pitchFamily="18" charset="0"/>
                <a:cs typeface="Times New Roman" panose="02020603050405020304" pitchFamily="18" charset="0"/>
              </a:rPr>
              <a:t>…… </a:t>
            </a:r>
          </a:p>
        </p:txBody>
      </p:sp>
      <p:sp>
        <p:nvSpPr>
          <p:cNvPr id="15" name="Title 1">
            <a:extLst>
              <a:ext uri="{FF2B5EF4-FFF2-40B4-BE49-F238E27FC236}">
                <a16:creationId xmlns:a16="http://schemas.microsoft.com/office/drawing/2014/main" id="{620D91F2-6002-4722-851D-E5E6B0918DF4}"/>
              </a:ext>
            </a:extLst>
          </p:cNvPr>
          <p:cNvSpPr>
            <a:spLocks noGrp="1"/>
          </p:cNvSpPr>
          <p:nvPr>
            <p:ph type="title"/>
          </p:nvPr>
        </p:nvSpPr>
        <p:spPr>
          <a:xfrm>
            <a:off x="3467100" y="10289"/>
            <a:ext cx="5257800" cy="840823"/>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Results (Faculty)</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16" name="Picture 15">
            <a:extLst>
              <a:ext uri="{FF2B5EF4-FFF2-40B4-BE49-F238E27FC236}">
                <a16:creationId xmlns:a16="http://schemas.microsoft.com/office/drawing/2014/main" id="{8543B549-CF6B-4050-AC6E-24FD80030F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7" name="Straight Connector 16">
            <a:extLst>
              <a:ext uri="{FF2B5EF4-FFF2-40B4-BE49-F238E27FC236}">
                <a16:creationId xmlns:a16="http://schemas.microsoft.com/office/drawing/2014/main" id="{D7246D5B-1264-413F-ADAB-81362F0F4C77}"/>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7404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12</a:t>
            </a:fld>
            <a:endParaRPr lang="en-IN"/>
          </a:p>
        </p:txBody>
      </p:sp>
      <p:sp>
        <p:nvSpPr>
          <p:cNvPr id="12" name="TextBox 11">
            <a:extLst>
              <a:ext uri="{FF2B5EF4-FFF2-40B4-BE49-F238E27FC236}">
                <a16:creationId xmlns:a16="http://schemas.microsoft.com/office/drawing/2014/main" id="{BF46662A-F012-49C8-9E55-C5033439F799}"/>
              </a:ext>
            </a:extLst>
          </p:cNvPr>
          <p:cNvSpPr txBox="1"/>
          <p:nvPr/>
        </p:nvSpPr>
        <p:spPr>
          <a:xfrm>
            <a:off x="518287" y="998813"/>
            <a:ext cx="5406887" cy="1477328"/>
          </a:xfrm>
          <a:prstGeom prst="rect">
            <a:avLst/>
          </a:prstGeom>
          <a:noFill/>
          <a:ln w="19050">
            <a:solidFill>
              <a:schemeClr val="tx1"/>
            </a:solidFill>
          </a:ln>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Nation Exit Test (</a:t>
            </a:r>
            <a:r>
              <a:rPr lang="en-US" b="1" dirty="0" err="1">
                <a:latin typeface="Times New Roman" panose="02020603050405020304" pitchFamily="18" charset="0"/>
                <a:cs typeface="Times New Roman" panose="02020603050405020304" pitchFamily="18" charset="0"/>
              </a:rPr>
              <a:t>NExT</a:t>
            </a:r>
            <a:r>
              <a:rPr lang="en-US" b="1" dirty="0">
                <a:latin typeface="Times New Roman" panose="02020603050405020304" pitchFamily="18" charset="0"/>
                <a:cs typeface="Times New Roman" panose="02020603050405020304" pitchFamily="18" charset="0"/>
              </a:rPr>
              <a:t>)</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It will standardize and bring parity between students graduating from India and foreign universities</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Most of them also agreed that it is somewhere a copy of US MLE</a:t>
            </a:r>
            <a:endParaRPr lang="en-IN" dirty="0">
              <a:latin typeface="Times New Roman" panose="02020603050405020304" pitchFamily="18" charset="0"/>
              <a:cs typeface="Times New Roman" panose="02020603050405020304" pitchFamily="18" charset="0"/>
            </a:endParaRPr>
          </a:p>
        </p:txBody>
      </p:sp>
      <p:sp>
        <p:nvSpPr>
          <p:cNvPr id="13" name="Speech Bubble: Rectangle with Corners Rounded 12">
            <a:extLst>
              <a:ext uri="{FF2B5EF4-FFF2-40B4-BE49-F238E27FC236}">
                <a16:creationId xmlns:a16="http://schemas.microsoft.com/office/drawing/2014/main" id="{238E08A1-F116-433C-96E6-19882E25FEEE}"/>
              </a:ext>
            </a:extLst>
          </p:cNvPr>
          <p:cNvSpPr/>
          <p:nvPr/>
        </p:nvSpPr>
        <p:spPr>
          <a:xfrm>
            <a:off x="485157" y="2950625"/>
            <a:ext cx="5423452" cy="1352110"/>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“This is very good. You know, we are asking </a:t>
            </a:r>
            <a:r>
              <a:rPr lang="en-US" b="1" i="1" dirty="0">
                <a:solidFill>
                  <a:schemeClr val="tx1"/>
                </a:solidFill>
                <a:latin typeface="Times New Roman" panose="02020603050405020304" pitchFamily="18" charset="0"/>
                <a:cs typeface="Times New Roman" panose="02020603050405020304" pitchFamily="18" charset="0"/>
              </a:rPr>
              <a:t>students coming from other countries like Russia, China</a:t>
            </a:r>
            <a:r>
              <a:rPr lang="en-US" i="1" dirty="0">
                <a:solidFill>
                  <a:schemeClr val="tx1"/>
                </a:solidFill>
                <a:latin typeface="Times New Roman" panose="02020603050405020304" pitchFamily="18" charset="0"/>
                <a:cs typeface="Times New Roman" panose="02020603050405020304" pitchFamily="18" charset="0"/>
              </a:rPr>
              <a:t>, to give exam. Are we trying to show to them that you are a second grade citizen?”</a:t>
            </a:r>
          </a:p>
        </p:txBody>
      </p:sp>
      <p:sp>
        <p:nvSpPr>
          <p:cNvPr id="14" name="Speech Bubble: Rectangle with Corners Rounded 13">
            <a:extLst>
              <a:ext uri="{FF2B5EF4-FFF2-40B4-BE49-F238E27FC236}">
                <a16:creationId xmlns:a16="http://schemas.microsoft.com/office/drawing/2014/main" id="{14CA556F-1660-4EC8-BBC8-C827B43617BA}"/>
              </a:ext>
            </a:extLst>
          </p:cNvPr>
          <p:cNvSpPr/>
          <p:nvPr/>
        </p:nvSpPr>
        <p:spPr>
          <a:xfrm>
            <a:off x="534854" y="4599182"/>
            <a:ext cx="5423452" cy="1757168"/>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So this exit exam should incorporate the clinical portions also and the people, the students who have gone through a rigorous internship. Will only be able to pass this exam. That's the way the students will do their internship in an honest way, and that's the way we are going to produce good doctors. </a:t>
            </a:r>
          </a:p>
        </p:txBody>
      </p:sp>
      <p:sp>
        <p:nvSpPr>
          <p:cNvPr id="15" name="TextBox 14">
            <a:extLst>
              <a:ext uri="{FF2B5EF4-FFF2-40B4-BE49-F238E27FC236}">
                <a16:creationId xmlns:a16="http://schemas.microsoft.com/office/drawing/2014/main" id="{F180DE4F-BEEE-41DE-ADD5-09FD8D9A68AF}"/>
              </a:ext>
            </a:extLst>
          </p:cNvPr>
          <p:cNvSpPr txBox="1"/>
          <p:nvPr/>
        </p:nvSpPr>
        <p:spPr>
          <a:xfrm>
            <a:off x="6266827" y="998813"/>
            <a:ext cx="5406887" cy="1754326"/>
          </a:xfrm>
          <a:prstGeom prst="rect">
            <a:avLst/>
          </a:prstGeom>
          <a:noFill/>
          <a:ln w="19050">
            <a:solidFill>
              <a:schemeClr val="tx1"/>
            </a:solidFill>
          </a:ln>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Objectively Structure Clinical Examination (OSCE)</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Faculty think that they have been practicing OSCE for a long time. In current form it is like filling checklist</a:t>
            </a:r>
          </a:p>
          <a:p>
            <a:pPr marL="400050" indent="-400050">
              <a:buFont typeface="+mj-lt"/>
              <a:buAutoNum type="romanUcPeriod"/>
            </a:pPr>
            <a:r>
              <a:rPr lang="en-US" dirty="0">
                <a:latin typeface="Times New Roman" panose="02020603050405020304" pitchFamily="18" charset="0"/>
                <a:cs typeface="Times New Roman" panose="02020603050405020304" pitchFamily="18" charset="0"/>
              </a:rPr>
              <a:t>Student who were nervous during </a:t>
            </a:r>
            <a:r>
              <a:rPr lang="en-US" i="1" dirty="0">
                <a:latin typeface="Times New Roman" panose="02020603050405020304" pitchFamily="18" charset="0"/>
                <a:cs typeface="Times New Roman" panose="02020603050405020304" pitchFamily="18" charset="0"/>
              </a:rPr>
              <a:t>viva can now </a:t>
            </a:r>
            <a:r>
              <a:rPr lang="en-US" i="1" dirty="0" err="1">
                <a:latin typeface="Times New Roman" panose="02020603050405020304" pitchFamily="18" charset="0"/>
                <a:cs typeface="Times New Roman" panose="02020603050405020304" pitchFamily="18" charset="0"/>
              </a:rPr>
              <a:t>simpy</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perform and get marks</a:t>
            </a:r>
          </a:p>
        </p:txBody>
      </p:sp>
      <p:sp>
        <p:nvSpPr>
          <p:cNvPr id="16" name="Speech Bubble: Rectangle with Corners Rounded 15">
            <a:extLst>
              <a:ext uri="{FF2B5EF4-FFF2-40B4-BE49-F238E27FC236}">
                <a16:creationId xmlns:a16="http://schemas.microsoft.com/office/drawing/2014/main" id="{385C9065-B36E-420A-96BC-E8F0B91554A9}"/>
              </a:ext>
            </a:extLst>
          </p:cNvPr>
          <p:cNvSpPr/>
          <p:nvPr/>
        </p:nvSpPr>
        <p:spPr>
          <a:xfrm>
            <a:off x="6349249" y="3103025"/>
            <a:ext cx="5423452" cy="1352110"/>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“During viva they are not able to explain, they have </a:t>
            </a:r>
            <a:r>
              <a:rPr lang="en-US" b="1" i="1" dirty="0">
                <a:solidFill>
                  <a:schemeClr val="tx1"/>
                </a:solidFill>
                <a:latin typeface="Times New Roman" panose="02020603050405020304" pitchFamily="18" charset="0"/>
                <a:cs typeface="Times New Roman" panose="02020603050405020304" pitchFamily="18" charset="0"/>
              </a:rPr>
              <a:t>fear of language</a:t>
            </a:r>
            <a:r>
              <a:rPr lang="en-US" i="1" dirty="0">
                <a:solidFill>
                  <a:schemeClr val="tx1"/>
                </a:solidFill>
                <a:latin typeface="Times New Roman" panose="02020603050405020304" pitchFamily="18" charset="0"/>
                <a:cs typeface="Times New Roman" panose="02020603050405020304" pitchFamily="18" charset="0"/>
              </a:rPr>
              <a:t>, they cant explain. In OSCE they have </a:t>
            </a:r>
            <a:r>
              <a:rPr lang="en-US" b="1" i="1" dirty="0">
                <a:solidFill>
                  <a:schemeClr val="tx1"/>
                </a:solidFill>
                <a:latin typeface="Times New Roman" panose="02020603050405020304" pitchFamily="18" charset="0"/>
                <a:cs typeface="Times New Roman" panose="02020603050405020304" pitchFamily="18" charset="0"/>
              </a:rPr>
              <a:t>checklist</a:t>
            </a:r>
            <a:r>
              <a:rPr lang="en-US" i="1" dirty="0">
                <a:solidFill>
                  <a:schemeClr val="tx1"/>
                </a:solidFill>
                <a:latin typeface="Times New Roman" panose="02020603050405020304" pitchFamily="18" charset="0"/>
                <a:cs typeface="Times New Roman" panose="02020603050405020304" pitchFamily="18" charset="0"/>
              </a:rPr>
              <a:t> they perform and we give them marks. That is the good part of OSCE”</a:t>
            </a:r>
          </a:p>
        </p:txBody>
      </p:sp>
      <p:sp>
        <p:nvSpPr>
          <p:cNvPr id="17" name="Title 1">
            <a:extLst>
              <a:ext uri="{FF2B5EF4-FFF2-40B4-BE49-F238E27FC236}">
                <a16:creationId xmlns:a16="http://schemas.microsoft.com/office/drawing/2014/main" id="{9748077D-CBC4-4D90-A039-B586781C1562}"/>
              </a:ext>
            </a:extLst>
          </p:cNvPr>
          <p:cNvSpPr>
            <a:spLocks noGrp="1"/>
          </p:cNvSpPr>
          <p:nvPr>
            <p:ph type="title"/>
          </p:nvPr>
        </p:nvSpPr>
        <p:spPr>
          <a:xfrm>
            <a:off x="3467100" y="10289"/>
            <a:ext cx="5257800" cy="840823"/>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Results (Faculty)</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18" name="Picture 17">
            <a:extLst>
              <a:ext uri="{FF2B5EF4-FFF2-40B4-BE49-F238E27FC236}">
                <a16:creationId xmlns:a16="http://schemas.microsoft.com/office/drawing/2014/main" id="{35A15B6D-4B43-49B3-AD03-465B2B070B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9" name="Straight Connector 18">
            <a:extLst>
              <a:ext uri="{FF2B5EF4-FFF2-40B4-BE49-F238E27FC236}">
                <a16:creationId xmlns:a16="http://schemas.microsoft.com/office/drawing/2014/main" id="{D5A4254E-232D-4EDE-A82F-CC72B996DE31}"/>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8093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13</a:t>
            </a:fld>
            <a:endParaRPr lang="en-IN"/>
          </a:p>
        </p:txBody>
      </p:sp>
      <p:sp>
        <p:nvSpPr>
          <p:cNvPr id="3" name="TextBox 2">
            <a:extLst>
              <a:ext uri="{FF2B5EF4-FFF2-40B4-BE49-F238E27FC236}">
                <a16:creationId xmlns:a16="http://schemas.microsoft.com/office/drawing/2014/main" id="{CD856640-7B2D-4729-B3FA-0F00FCAFF6DB}"/>
              </a:ext>
            </a:extLst>
          </p:cNvPr>
          <p:cNvSpPr txBox="1"/>
          <p:nvPr/>
        </p:nvSpPr>
        <p:spPr>
          <a:xfrm>
            <a:off x="914400" y="1524000"/>
            <a:ext cx="10177670" cy="4462760"/>
          </a:xfrm>
          <a:prstGeom prst="rect">
            <a:avLst/>
          </a:prstGeom>
          <a:noFill/>
        </p:spPr>
        <p:txBody>
          <a:bodyPr wrap="square" rtlCol="0">
            <a:spAutoFit/>
          </a:bodyPr>
          <a:lstStyle/>
          <a:p>
            <a:pPr marL="342900" indent="-342900">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 new approach through CBME is a well thought step. However it does need effective implementation and administrative support. Else it remains a paper tiger. Shrivastava </a:t>
            </a:r>
            <a:r>
              <a:rPr lang="en-US" sz="2000" b="1" dirty="0">
                <a:latin typeface="Times New Roman" panose="02020603050405020304" pitchFamily="18" charset="0"/>
                <a:cs typeface="Times New Roman" panose="02020603050405020304" pitchFamily="18" charset="0"/>
              </a:rPr>
              <a:t>(2) </a:t>
            </a:r>
            <a:r>
              <a:rPr lang="en-US" sz="2200" i="1" dirty="0">
                <a:latin typeface="Times New Roman" panose="02020603050405020304" pitchFamily="18" charset="0"/>
                <a:cs typeface="Times New Roman" panose="02020603050405020304" pitchFamily="18" charset="0"/>
              </a:rPr>
              <a:t>et al </a:t>
            </a:r>
            <a:r>
              <a:rPr lang="en-US" sz="2200" dirty="0">
                <a:latin typeface="Times New Roman" panose="02020603050405020304" pitchFamily="18" charset="0"/>
                <a:cs typeface="Times New Roman" panose="02020603050405020304" pitchFamily="18" charset="0"/>
              </a:rPr>
              <a:t>in their study concluded that enhancing stakeholder involvement during the preparedness phase and implementing a comprehensive systemic strategy will greatly increase the chances of the program's success.</a:t>
            </a:r>
          </a:p>
          <a:p>
            <a:pPr marL="342900" indent="-342900">
              <a:buFont typeface="Wingdings" panose="05000000000000000000" pitchFamily="2" charset="2"/>
              <a:buChar char="Ø"/>
            </a:pPr>
            <a:endParaRPr lang="en-US" sz="22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 utilization of the Objective Structured Clinical Examination (OSCE) as an assessment method has become increasingly important nationwide, particularly following the implementation of Competency-Based Medical Education (CBME) in the Indian medical curriculum. If these tools are integrated into the routine medical education assessment, we will be able to evaluate the performance of the OSCE performed in different departmental settings. </a:t>
            </a:r>
            <a:r>
              <a:rPr lang="en-US" sz="2000" b="1" dirty="0">
                <a:latin typeface="Times New Roman" panose="02020603050405020304" pitchFamily="18" charset="0"/>
                <a:cs typeface="Times New Roman" panose="02020603050405020304" pitchFamily="18" charset="0"/>
              </a:rPr>
              <a:t>(1)</a:t>
            </a:r>
          </a:p>
          <a:p>
            <a:endParaRPr lang="en-US" sz="2000" dirty="0">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AA8B4BE5-E44A-43B5-983C-1149F8889923}"/>
              </a:ext>
            </a:extLst>
          </p:cNvPr>
          <p:cNvSpPr>
            <a:spLocks noGrp="1"/>
          </p:cNvSpPr>
          <p:nvPr>
            <p:ph type="title"/>
          </p:nvPr>
        </p:nvSpPr>
        <p:spPr>
          <a:xfrm>
            <a:off x="3467100" y="10289"/>
            <a:ext cx="5257800" cy="840823"/>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Discussion</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630F45A7-42B7-45B4-8104-3F5732B8B4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1" name="Straight Connector 10">
            <a:extLst>
              <a:ext uri="{FF2B5EF4-FFF2-40B4-BE49-F238E27FC236}">
                <a16:creationId xmlns:a16="http://schemas.microsoft.com/office/drawing/2014/main" id="{C7C2C601-81DA-4020-AB28-EC0F2F273543}"/>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88779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14</a:t>
            </a:fld>
            <a:endParaRPr lang="en-IN"/>
          </a:p>
        </p:txBody>
      </p:sp>
      <p:sp>
        <p:nvSpPr>
          <p:cNvPr id="3" name="TextBox 2">
            <a:extLst>
              <a:ext uri="{FF2B5EF4-FFF2-40B4-BE49-F238E27FC236}">
                <a16:creationId xmlns:a16="http://schemas.microsoft.com/office/drawing/2014/main" id="{CD856640-7B2D-4729-B3FA-0F00FCAFF6DB}"/>
              </a:ext>
            </a:extLst>
          </p:cNvPr>
          <p:cNvSpPr txBox="1"/>
          <p:nvPr/>
        </p:nvSpPr>
        <p:spPr>
          <a:xfrm>
            <a:off x="914400" y="1524000"/>
            <a:ext cx="10177670" cy="4124206"/>
          </a:xfrm>
          <a:prstGeom prst="rect">
            <a:avLst/>
          </a:prstGeom>
          <a:noFill/>
        </p:spPr>
        <p:txBody>
          <a:bodyPr wrap="square" rtlCol="0">
            <a:spAutoFit/>
          </a:bodyPr>
          <a:lstStyle/>
          <a:p>
            <a:endParaRPr lang="en-US"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There is clear indication that digital adoption for medical education has increased significantly. But the way students and teachers have adopted is different. Students nowadays use electronic gadgets like iPad to take notes, they now give equal or sometimes more weightage to online coaching classes.</a:t>
            </a:r>
          </a:p>
          <a:p>
            <a:endParaRPr lang="en-US" sz="22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Reason being that teachers are overloaded with work and do not give proper time to students. Also, enrolling for these coaching students are simultaneously preparing for PG exams.</a:t>
            </a:r>
          </a:p>
          <a:p>
            <a:endParaRPr lang="en-US" sz="22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From teachers’ perspective, online resources are simply a tool that help students to grasp concepts better. They see it more as an addendum. </a:t>
            </a:r>
            <a:endParaRPr lang="en-IN" sz="2200" dirty="0">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AA8B4BE5-E44A-43B5-983C-1149F8889923}"/>
              </a:ext>
            </a:extLst>
          </p:cNvPr>
          <p:cNvSpPr>
            <a:spLocks noGrp="1"/>
          </p:cNvSpPr>
          <p:nvPr>
            <p:ph type="title"/>
          </p:nvPr>
        </p:nvSpPr>
        <p:spPr>
          <a:xfrm>
            <a:off x="3467100" y="10289"/>
            <a:ext cx="5257800" cy="840823"/>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Discussion</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630F45A7-42B7-45B4-8104-3F5732B8B4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1" name="Straight Connector 10">
            <a:extLst>
              <a:ext uri="{FF2B5EF4-FFF2-40B4-BE49-F238E27FC236}">
                <a16:creationId xmlns:a16="http://schemas.microsoft.com/office/drawing/2014/main" id="{C7C2C601-81DA-4020-AB28-EC0F2F273543}"/>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0842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C5A2846E-3504-465B-92F0-156AFA335CF6}"/>
              </a:ext>
            </a:extLst>
          </p:cNvPr>
          <p:cNvSpPr>
            <a:spLocks noGrp="1"/>
          </p:cNvSpPr>
          <p:nvPr>
            <p:ph type="title"/>
          </p:nvPr>
        </p:nvSpPr>
        <p:spPr>
          <a:xfrm>
            <a:off x="3467100" y="10289"/>
            <a:ext cx="5257800" cy="840823"/>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Conclusion</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1561DD5C-A933-4F23-AF37-0AC7AC1CA9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0" name="Straight Connector 9">
            <a:extLst>
              <a:ext uri="{FF2B5EF4-FFF2-40B4-BE49-F238E27FC236}">
                <a16:creationId xmlns:a16="http://schemas.microsoft.com/office/drawing/2014/main" id="{49FD7846-C8DE-4842-9247-3C3976076C4E}"/>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12" name="TextBox 11">
            <a:extLst>
              <a:ext uri="{FF2B5EF4-FFF2-40B4-BE49-F238E27FC236}">
                <a16:creationId xmlns:a16="http://schemas.microsoft.com/office/drawing/2014/main" id="{06F7B674-D5F8-4052-836C-2B57215E56A4}"/>
              </a:ext>
            </a:extLst>
          </p:cNvPr>
          <p:cNvSpPr txBox="1"/>
          <p:nvPr/>
        </p:nvSpPr>
        <p:spPr>
          <a:xfrm>
            <a:off x="1338470" y="1656522"/>
            <a:ext cx="9727095" cy="2554545"/>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Medical education in recent times gone under major changes in India. Introduction of CBME, implementation of country wide OSCE and forthcoming </a:t>
            </a:r>
            <a:r>
              <a:rPr lang="en-US" sz="2000" dirty="0" err="1">
                <a:latin typeface="Times New Roman" panose="02020603050405020304" pitchFamily="18" charset="0"/>
                <a:cs typeface="Times New Roman" panose="02020603050405020304" pitchFamily="18" charset="0"/>
              </a:rPr>
              <a:t>NExT</a:t>
            </a:r>
            <a:r>
              <a:rPr lang="en-US" sz="2000" dirty="0">
                <a:latin typeface="Times New Roman" panose="02020603050405020304" pitchFamily="18" charset="0"/>
                <a:cs typeface="Times New Roman" panose="02020603050405020304" pitchFamily="18" charset="0"/>
              </a:rPr>
              <a:t> exam are all steps in positive direction. However the actual translation of intent into action depends on multiple factors. It need effective implementation, constant review and continuous adaptation based on feedback and evaluation.</a:t>
            </a:r>
          </a:p>
          <a:p>
            <a:endParaRPr lang="en-US"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Utilization of digital technology can also hep in standardization and effective imparting of medical education.</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4327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CBDE617-576D-4419-9AEF-58600D4BD072}"/>
              </a:ext>
            </a:extLst>
          </p:cNvPr>
          <p:cNvSpPr txBox="1">
            <a:spLocks/>
          </p:cNvSpPr>
          <p:nvPr/>
        </p:nvSpPr>
        <p:spPr>
          <a:xfrm>
            <a:off x="3467100" y="10289"/>
            <a:ext cx="5257800" cy="84082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002060"/>
                </a:solidFill>
                <a:latin typeface="Times New Roman" panose="02020603050405020304" pitchFamily="18" charset="0"/>
                <a:cs typeface="Times New Roman" panose="02020603050405020304" pitchFamily="18" charset="0"/>
              </a:rPr>
              <a:t>References</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6A95C2A4-9B7B-4190-961E-6B71F38B8D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8" name="Straight Connector 7">
            <a:extLst>
              <a:ext uri="{FF2B5EF4-FFF2-40B4-BE49-F238E27FC236}">
                <a16:creationId xmlns:a16="http://schemas.microsoft.com/office/drawing/2014/main" id="{D6B256B8-495B-4CA2-883C-BAD8C355E592}"/>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11" name="TextBox 10">
            <a:extLst>
              <a:ext uri="{FF2B5EF4-FFF2-40B4-BE49-F238E27FC236}">
                <a16:creationId xmlns:a16="http://schemas.microsoft.com/office/drawing/2014/main" id="{F35A24AE-AF1F-44BC-8128-5E1CCD68E132}"/>
              </a:ext>
            </a:extLst>
          </p:cNvPr>
          <p:cNvSpPr txBox="1"/>
          <p:nvPr/>
        </p:nvSpPr>
        <p:spPr>
          <a:xfrm>
            <a:off x="914400" y="1550504"/>
            <a:ext cx="10058400" cy="4801314"/>
          </a:xfrm>
          <a:prstGeom prst="rect">
            <a:avLst/>
          </a:prstGeom>
          <a:noFill/>
        </p:spPr>
        <p:txBody>
          <a:bodyPr wrap="square" rtlCol="0">
            <a:spAutoFit/>
          </a:bodyPr>
          <a:lstStyle/>
          <a:p>
            <a:pPr marL="342900" indent="-342900">
              <a:buFont typeface="+mj-lt"/>
              <a:buAutoNum type="arabicPeriod"/>
            </a:pPr>
            <a:r>
              <a:rPr lang="en-US" dirty="0"/>
              <a:t>Krishnamoorthy Y, </a:t>
            </a:r>
            <a:r>
              <a:rPr lang="en-US" dirty="0" err="1"/>
              <a:t>Kannusamy</a:t>
            </a:r>
            <a:r>
              <a:rPr lang="en-US" dirty="0"/>
              <a:t> S, Ganesh K, </a:t>
            </a:r>
            <a:r>
              <a:rPr lang="en-US" dirty="0" err="1"/>
              <a:t>Thulasingam</a:t>
            </a:r>
            <a:r>
              <a:rPr lang="en-US" dirty="0"/>
              <a:t> M, </a:t>
            </a:r>
            <a:r>
              <a:rPr lang="en-US" dirty="0" err="1"/>
              <a:t>Lakshminarayanan</a:t>
            </a:r>
            <a:r>
              <a:rPr lang="en-US" dirty="0"/>
              <a:t> S, Kar SS. Development and Validation of Scale Assessing the Preparedness of Objective Structured Clinical Examination in Undergraduate Competency based Medical Education. Indian J Community Med Off </a:t>
            </a:r>
            <a:r>
              <a:rPr lang="en-US" dirty="0" err="1"/>
              <a:t>Publ</a:t>
            </a:r>
            <a:r>
              <a:rPr lang="en-US" dirty="0"/>
              <a:t> Indian Assoc </a:t>
            </a:r>
            <a:r>
              <a:rPr lang="en-US" dirty="0" err="1"/>
              <a:t>Prev</a:t>
            </a:r>
            <a:r>
              <a:rPr lang="en-US" dirty="0"/>
              <a:t> Soc Med. 2022;47(4):522–6. </a:t>
            </a:r>
            <a:endParaRPr lang="en-IN" dirty="0"/>
          </a:p>
          <a:p>
            <a:pPr marL="342900" indent="-342900">
              <a:buFont typeface="+mj-lt"/>
              <a:buAutoNum type="arabicPeriod"/>
            </a:pPr>
            <a:r>
              <a:rPr lang="en-US" dirty="0"/>
              <a:t>Distance Education Bureau | UGC [Internet]. [cited 2023 Jun 15]. Available from: https://deb.ugc.ac.in/DEB/Regulations</a:t>
            </a:r>
            <a:endParaRPr lang="en-IN" dirty="0"/>
          </a:p>
          <a:p>
            <a:pPr marL="342900" indent="-342900">
              <a:buFont typeface="+mj-lt"/>
              <a:buAutoNum type="arabicPeriod"/>
            </a:pPr>
            <a:r>
              <a:rPr lang="en-US" dirty="0"/>
              <a:t>getDocument.pdf [Internet]. [cited 2023 Jun 16]. Available from: https://www.nmc.org.in/MCIRest/open/getDocument?path=/Documents/Public/Portal/LatestNews/20220208181441.pdf</a:t>
            </a:r>
            <a:endParaRPr lang="en-IN" dirty="0"/>
          </a:p>
          <a:p>
            <a:pPr marL="342900" indent="-342900">
              <a:buFont typeface="+mj-lt"/>
              <a:buAutoNum type="arabicPeriod"/>
            </a:pPr>
            <a:r>
              <a:rPr lang="en-US" dirty="0"/>
              <a:t>getDocument.pdf [Internet]. [cited 2023 Jun 16]. Available from: https://www.nmc.org.in/MCIRest/open/getDocument?path=/Documents/Public/Portal/LatestNews/Public%20Notice%20-%20NExT%20Regulations.pdf</a:t>
            </a:r>
            <a:endParaRPr lang="en-IN" dirty="0"/>
          </a:p>
          <a:p>
            <a:pPr marL="342900" indent="-342900">
              <a:buFont typeface="+mj-lt"/>
              <a:buAutoNum type="arabicPeriod"/>
            </a:pPr>
            <a:r>
              <a:rPr lang="en-US" dirty="0"/>
              <a:t>UG-Curriculum-Vol-II.pdf [Internet]. [cited 2023 Jun 16]. Available from: https://www.nmc.org.in/wp-content/uploads/2020/01/UG-Curriculum-Vol-II.pdf</a:t>
            </a:r>
            <a:endParaRPr lang="en-IN" dirty="0"/>
          </a:p>
          <a:p>
            <a:pPr marL="342900" indent="-342900">
              <a:buFont typeface="+mj-lt"/>
              <a:buAutoNum type="arabicPeriod"/>
            </a:pPr>
            <a:r>
              <a:rPr lang="en-US" dirty="0"/>
              <a:t>Shrivastava SR, Shrivastava PS. Whether introduction of competency-based medical education should be advocated in India? Indian J </a:t>
            </a:r>
            <a:r>
              <a:rPr lang="en-US" dirty="0" err="1"/>
              <a:t>Pharmacol</a:t>
            </a:r>
            <a:r>
              <a:rPr lang="en-US" dirty="0"/>
              <a:t>. 2019;51(3):212–3. </a:t>
            </a:r>
            <a:endParaRPr lang="en-IN" dirty="0"/>
          </a:p>
          <a:p>
            <a:endParaRPr lang="en-IN" dirty="0"/>
          </a:p>
        </p:txBody>
      </p:sp>
    </p:spTree>
    <p:extLst>
      <p:ext uri="{BB962C8B-B14F-4D97-AF65-F5344CB8AC3E}">
        <p14:creationId xmlns:p14="http://schemas.microsoft.com/office/powerpoint/2010/main" val="149243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259344B-645E-47FE-A6F8-58F3EC96A3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4053" y="1317196"/>
            <a:ext cx="6303893" cy="4223608"/>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3467100" y="10289"/>
            <a:ext cx="5257800" cy="840823"/>
          </a:xfrm>
        </p:spPr>
        <p:txBody>
          <a:bodyPr/>
          <a:lstStyle/>
          <a:p>
            <a:pPr algn="ctr"/>
            <a:r>
              <a:rPr lang="en-IN" b="1" dirty="0">
                <a:solidFill>
                  <a:srgbClr val="002060"/>
                </a:solidFill>
                <a:latin typeface="Times New Roman" panose="02020603050405020304" pitchFamily="18" charset="0"/>
                <a:cs typeface="Times New Roman" panose="02020603050405020304" pitchFamily="18" charset="0"/>
              </a:rPr>
              <a:t>Mentor Approval</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7" name="Picture 6">
            <a:extLst>
              <a:ext uri="{FF2B5EF4-FFF2-40B4-BE49-F238E27FC236}">
                <a16:creationId xmlns:a16="http://schemas.microsoft.com/office/drawing/2014/main" id="{05CC2AB0-2F2F-44DD-BDE3-F0F8E26153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5" name="Straight Connector 4">
            <a:extLst>
              <a:ext uri="{FF2B5EF4-FFF2-40B4-BE49-F238E27FC236}">
                <a16:creationId xmlns:a16="http://schemas.microsoft.com/office/drawing/2014/main" id="{DE4B39C9-8A62-42D7-8969-D0C89D707997}"/>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pic>
        <p:nvPicPr>
          <p:cNvPr id="6" name="Picture 5">
            <a:extLst>
              <a:ext uri="{FF2B5EF4-FFF2-40B4-BE49-F238E27FC236}">
                <a16:creationId xmlns:a16="http://schemas.microsoft.com/office/drawing/2014/main" id="{35DF3EA9-AD80-4208-BE5D-C5D0413D03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1602" y="1337536"/>
            <a:ext cx="4448796" cy="5201376"/>
          </a:xfrm>
          <a:prstGeom prst="rect">
            <a:avLst/>
          </a:prstGeom>
          <a:ln w="19050">
            <a:solidFill>
              <a:schemeClr val="tx1"/>
            </a:solidFill>
          </a:ln>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dirty="0"/>
          </a:p>
        </p:txBody>
      </p:sp>
      <p:sp>
        <p:nvSpPr>
          <p:cNvPr id="3" name="TextBox 2">
            <a:extLst>
              <a:ext uri="{FF2B5EF4-FFF2-40B4-BE49-F238E27FC236}">
                <a16:creationId xmlns:a16="http://schemas.microsoft.com/office/drawing/2014/main" id="{734D363D-25ED-4025-9A42-64F7EDD01E80}"/>
              </a:ext>
            </a:extLst>
          </p:cNvPr>
          <p:cNvSpPr txBox="1"/>
          <p:nvPr/>
        </p:nvSpPr>
        <p:spPr>
          <a:xfrm>
            <a:off x="157399" y="1214377"/>
            <a:ext cx="5621866" cy="5324535"/>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In the wake of COVID-19 pandemic accelerated the use information &amp; communication technology (ICT) in every walks of life. The education sector is one such sector that was impacted to a great extent.</a:t>
            </a:r>
          </a:p>
          <a:p>
            <a:pPr marL="342900" indent="-342900">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Through this study I tried to uncover the extent of use and its impact on medical education, that is to say on MBBS students. </a:t>
            </a:r>
          </a:p>
          <a:p>
            <a:pPr marL="342900" indent="-342900">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Additionally this also aims to understand the impact of recently introduced competency based medical education (CBME). It was introduced in the year 2022. It aims at achieving vertical and horizontal integration of subjects. It also aims at developing skills in a medical graduate focusing more on clinical skills</a:t>
            </a:r>
            <a:endParaRPr lang="en-IN" sz="2000" dirty="0">
              <a:latin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4AFCAE4-661C-4310-8453-379D24285D0C}"/>
              </a:ext>
            </a:extLst>
          </p:cNvPr>
          <p:cNvGraphicFramePr>
            <a:graphicFrameLocks noGrp="1"/>
          </p:cNvGraphicFramePr>
          <p:nvPr>
            <p:extLst>
              <p:ext uri="{D42A27DB-BD31-4B8C-83A1-F6EECF244321}">
                <p14:modId xmlns:p14="http://schemas.microsoft.com/office/powerpoint/2010/main" val="1847091952"/>
              </p:ext>
            </p:extLst>
          </p:nvPr>
        </p:nvGraphicFramePr>
        <p:xfrm>
          <a:off x="6095999" y="1164601"/>
          <a:ext cx="5808870" cy="5374311"/>
        </p:xfrm>
        <a:graphic>
          <a:graphicData uri="http://schemas.openxmlformats.org/drawingml/2006/table">
            <a:tbl>
              <a:tblPr firstRow="1">
                <a:tableStyleId>{5C22544A-7EE6-4342-B048-85BDC9FD1C3A}</a:tableStyleId>
              </a:tblPr>
              <a:tblGrid>
                <a:gridCol w="2904435">
                  <a:extLst>
                    <a:ext uri="{9D8B030D-6E8A-4147-A177-3AD203B41FA5}">
                      <a16:colId xmlns:a16="http://schemas.microsoft.com/office/drawing/2014/main" val="130281059"/>
                    </a:ext>
                  </a:extLst>
                </a:gridCol>
                <a:gridCol w="2904435">
                  <a:extLst>
                    <a:ext uri="{9D8B030D-6E8A-4147-A177-3AD203B41FA5}">
                      <a16:colId xmlns:a16="http://schemas.microsoft.com/office/drawing/2014/main" val="1771880563"/>
                    </a:ext>
                  </a:extLst>
                </a:gridCol>
              </a:tblGrid>
              <a:tr h="375523">
                <a:tc>
                  <a:txBody>
                    <a:bodyPr/>
                    <a:lstStyle/>
                    <a:p>
                      <a:pPr algn="ctr"/>
                      <a:r>
                        <a:rPr lang="en-US" sz="1600" dirty="0">
                          <a:latin typeface="Times New Roman" panose="02020603050405020304" pitchFamily="18" charset="0"/>
                          <a:cs typeface="Times New Roman" panose="02020603050405020304" pitchFamily="18" charset="0"/>
                        </a:rPr>
                        <a:t>Competency</a:t>
                      </a:r>
                      <a:endParaRPr lang="en-IN"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600" dirty="0">
                          <a:latin typeface="Times New Roman" panose="02020603050405020304" pitchFamily="18" charset="0"/>
                          <a:cs typeface="Times New Roman" panose="02020603050405020304" pitchFamily="18" charset="0"/>
                        </a:rPr>
                        <a:t>Description</a:t>
                      </a:r>
                      <a:endParaRPr lang="en-IN" sz="16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85957523"/>
                  </a:ext>
                </a:extLst>
              </a:tr>
              <a:tr h="1080272">
                <a:tc>
                  <a:txBody>
                    <a:bodyPr/>
                    <a:lstStyle/>
                    <a:p>
                      <a:r>
                        <a:rPr lang="en-US" sz="1600" dirty="0">
                          <a:latin typeface="Times New Roman" panose="02020603050405020304" pitchFamily="18" charset="0"/>
                          <a:cs typeface="Times New Roman" panose="02020603050405020304" pitchFamily="18" charset="0"/>
                        </a:rPr>
                        <a:t>Clinical</a:t>
                      </a:r>
                      <a:endParaRPr lang="en-IN"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c>
                  <a:txBody>
                    <a:bodyPr/>
                    <a:lstStyle/>
                    <a:p>
                      <a:r>
                        <a:rPr lang="en-US" sz="1600" dirty="0">
                          <a:latin typeface="Times New Roman" panose="02020603050405020304" pitchFamily="18" charset="0"/>
                          <a:cs typeface="Times New Roman" panose="02020603050405020304" pitchFamily="18" charset="0"/>
                        </a:rPr>
                        <a:t>Who understands and provide preventive, promotive, curative, palliative and holistic care with compassion</a:t>
                      </a:r>
                      <a:endParaRPr lang="en-IN" sz="16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172562290"/>
                  </a:ext>
                </a:extLst>
              </a:tr>
              <a:tr h="833353">
                <a:tc>
                  <a:txBody>
                    <a:bodyPr/>
                    <a:lstStyle/>
                    <a:p>
                      <a:r>
                        <a:rPr lang="en-US" sz="1600" dirty="0">
                          <a:latin typeface="Times New Roman" panose="02020603050405020304" pitchFamily="18" charset="0"/>
                          <a:cs typeface="Times New Roman" panose="02020603050405020304" pitchFamily="18" charset="0"/>
                        </a:rPr>
                        <a:t>Leadership</a:t>
                      </a:r>
                      <a:endParaRPr lang="en-IN"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c>
                  <a:txBody>
                    <a:bodyPr/>
                    <a:lstStyle/>
                    <a:p>
                      <a:r>
                        <a:rPr lang="en-US" sz="1600" dirty="0">
                          <a:latin typeface="Times New Roman" panose="02020603050405020304" pitchFamily="18" charset="0"/>
                          <a:cs typeface="Times New Roman" panose="02020603050405020304" pitchFamily="18" charset="0"/>
                        </a:rPr>
                        <a:t>With capabilities to collect analyze, synthesize and communicate health data appropriately</a:t>
                      </a:r>
                      <a:endParaRPr lang="en-IN" sz="16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59265266"/>
                  </a:ext>
                </a:extLst>
              </a:tr>
              <a:tr h="586433">
                <a:tc>
                  <a:txBody>
                    <a:bodyPr/>
                    <a:lstStyle/>
                    <a:p>
                      <a:r>
                        <a:rPr lang="en-US" sz="1600" dirty="0">
                          <a:latin typeface="Times New Roman" panose="02020603050405020304" pitchFamily="18" charset="0"/>
                          <a:cs typeface="Times New Roman" panose="02020603050405020304" pitchFamily="18" charset="0"/>
                        </a:rPr>
                        <a:t>Communicator</a:t>
                      </a:r>
                      <a:endParaRPr lang="en-IN"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c>
                  <a:txBody>
                    <a:bodyPr/>
                    <a:lstStyle/>
                    <a:p>
                      <a:r>
                        <a:rPr lang="en-US" sz="1600" dirty="0">
                          <a:latin typeface="Times New Roman" panose="02020603050405020304" pitchFamily="18" charset="0"/>
                          <a:cs typeface="Times New Roman" panose="02020603050405020304" pitchFamily="18" charset="0"/>
                        </a:rPr>
                        <a:t>With patients, families, colleagues and community</a:t>
                      </a:r>
                      <a:endParaRPr lang="en-IN" sz="16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87073902"/>
                  </a:ext>
                </a:extLst>
              </a:tr>
              <a:tr h="586433">
                <a:tc>
                  <a:txBody>
                    <a:bodyPr/>
                    <a:lstStyle/>
                    <a:p>
                      <a:r>
                        <a:rPr lang="en-US" sz="1600" dirty="0">
                          <a:latin typeface="Times New Roman" panose="02020603050405020304" pitchFamily="18" charset="0"/>
                          <a:cs typeface="Times New Roman" panose="02020603050405020304" pitchFamily="18" charset="0"/>
                        </a:rPr>
                        <a:t>Life-long learner</a:t>
                      </a:r>
                      <a:endParaRPr lang="en-IN"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c>
                  <a:txBody>
                    <a:bodyPr/>
                    <a:lstStyle/>
                    <a:p>
                      <a:r>
                        <a:rPr lang="en-US" sz="1600" dirty="0">
                          <a:latin typeface="Times New Roman" panose="02020603050405020304" pitchFamily="18" charset="0"/>
                          <a:cs typeface="Times New Roman" panose="02020603050405020304" pitchFamily="18" charset="0"/>
                        </a:rPr>
                        <a:t>Committed to continuous improvement of skills and knowledge</a:t>
                      </a:r>
                      <a:endParaRPr lang="en-IN" sz="16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2791078"/>
                  </a:ext>
                </a:extLst>
              </a:tr>
              <a:tr h="833353">
                <a:tc>
                  <a:txBody>
                    <a:bodyPr/>
                    <a:lstStyle/>
                    <a:p>
                      <a:r>
                        <a:rPr lang="en-US" sz="1600" dirty="0">
                          <a:latin typeface="Times New Roman" panose="02020603050405020304" pitchFamily="18" charset="0"/>
                          <a:cs typeface="Times New Roman" panose="02020603050405020304" pitchFamily="18" charset="0"/>
                        </a:rPr>
                        <a:t>Professional</a:t>
                      </a:r>
                      <a:endParaRPr lang="en-IN" sz="16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tc>
                  <a:txBody>
                    <a:bodyPr/>
                    <a:lstStyle/>
                    <a:p>
                      <a:r>
                        <a:rPr lang="en-US" sz="1600" dirty="0">
                          <a:latin typeface="Times New Roman" panose="02020603050405020304" pitchFamily="18" charset="0"/>
                          <a:cs typeface="Times New Roman" panose="02020603050405020304" pitchFamily="18" charset="0"/>
                        </a:rPr>
                        <a:t>Who is committed to excellence is ethical, responsive and accountable to patients, community and profession</a:t>
                      </a:r>
                      <a:endParaRPr lang="en-IN" sz="16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098472658"/>
                  </a:ext>
                </a:extLst>
              </a:tr>
              <a:tr h="375523">
                <a:tc gridSpan="2">
                  <a:txBody>
                    <a:bodyPr/>
                    <a:lstStyle/>
                    <a:p>
                      <a:r>
                        <a:rPr lang="en-US" sz="1400" b="1" dirty="0">
                          <a:latin typeface="Times New Roman" panose="02020603050405020304" pitchFamily="18" charset="0"/>
                          <a:cs typeface="Times New Roman" panose="02020603050405020304" pitchFamily="18" charset="0"/>
                        </a:rPr>
                        <a:t>Source: The Medical Council of India Vision 2015</a:t>
                      </a:r>
                      <a:endParaRPr lang="en-IN" sz="1400" b="1"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en-IN" dirty="0"/>
                    </a:p>
                  </a:txBody>
                  <a:tcPr/>
                </a:tc>
                <a:extLst>
                  <a:ext uri="{0D108BD9-81ED-4DB2-BD59-A6C34878D82A}">
                    <a16:rowId xmlns:a16="http://schemas.microsoft.com/office/drawing/2014/main" val="511923654"/>
                  </a:ext>
                </a:extLst>
              </a:tr>
            </a:tbl>
          </a:graphicData>
        </a:graphic>
      </p:graphicFrame>
      <p:sp>
        <p:nvSpPr>
          <p:cNvPr id="11" name="Title 1">
            <a:extLst>
              <a:ext uri="{FF2B5EF4-FFF2-40B4-BE49-F238E27FC236}">
                <a16:creationId xmlns:a16="http://schemas.microsoft.com/office/drawing/2014/main" id="{0272F505-D803-4C5C-B7DF-BF1D78B79CE8}"/>
              </a:ext>
            </a:extLst>
          </p:cNvPr>
          <p:cNvSpPr>
            <a:spLocks noGrp="1"/>
          </p:cNvSpPr>
          <p:nvPr>
            <p:ph type="title"/>
          </p:nvPr>
        </p:nvSpPr>
        <p:spPr>
          <a:xfrm>
            <a:off x="3467100" y="10289"/>
            <a:ext cx="5257800" cy="840823"/>
          </a:xfrm>
        </p:spPr>
        <p:txBody>
          <a:bodyPr/>
          <a:lstStyle/>
          <a:p>
            <a:pPr algn="ctr"/>
            <a:r>
              <a:rPr lang="en-IN" b="1" dirty="0">
                <a:solidFill>
                  <a:srgbClr val="002060"/>
                </a:solidFill>
                <a:latin typeface="Times New Roman" panose="02020603050405020304" pitchFamily="18" charset="0"/>
                <a:cs typeface="Times New Roman" panose="02020603050405020304" pitchFamily="18" charset="0"/>
              </a:rPr>
              <a:t>Introduction</a:t>
            </a:r>
          </a:p>
        </p:txBody>
      </p:sp>
      <p:pic>
        <p:nvPicPr>
          <p:cNvPr id="12" name="Picture 11">
            <a:extLst>
              <a:ext uri="{FF2B5EF4-FFF2-40B4-BE49-F238E27FC236}">
                <a16:creationId xmlns:a16="http://schemas.microsoft.com/office/drawing/2014/main" id="{60E65A67-1FD2-475F-82DD-9B44FEEC8A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3" name="Straight Connector 12">
            <a:extLst>
              <a:ext uri="{FF2B5EF4-FFF2-40B4-BE49-F238E27FC236}">
                <a16:creationId xmlns:a16="http://schemas.microsoft.com/office/drawing/2014/main" id="{1ADFC241-ED12-4C71-A5A6-9F8CC47976F4}"/>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B72E897-6E08-4236-BC3B-BF7480E1D54D}"/>
              </a:ext>
            </a:extLst>
          </p:cNvPr>
          <p:cNvSpPr>
            <a:spLocks noGrp="1"/>
          </p:cNvSpPr>
          <p:nvPr>
            <p:ph type="title"/>
          </p:nvPr>
        </p:nvSpPr>
        <p:spPr>
          <a:xfrm>
            <a:off x="3467100" y="10289"/>
            <a:ext cx="5257800" cy="840823"/>
          </a:xfrm>
        </p:spPr>
        <p:txBody>
          <a:bodyPr/>
          <a:lstStyle/>
          <a:p>
            <a:pPr algn="ctr"/>
            <a:r>
              <a:rPr lang="en-IN" b="1" dirty="0">
                <a:solidFill>
                  <a:srgbClr val="002060"/>
                </a:solidFill>
                <a:latin typeface="Times New Roman" panose="02020603050405020304" pitchFamily="18" charset="0"/>
                <a:cs typeface="Times New Roman" panose="02020603050405020304" pitchFamily="18" charset="0"/>
              </a:rPr>
              <a:t>Introduction</a:t>
            </a:r>
          </a:p>
        </p:txBody>
      </p:sp>
      <p:pic>
        <p:nvPicPr>
          <p:cNvPr id="7" name="Picture 6">
            <a:extLst>
              <a:ext uri="{FF2B5EF4-FFF2-40B4-BE49-F238E27FC236}">
                <a16:creationId xmlns:a16="http://schemas.microsoft.com/office/drawing/2014/main" id="{6A97EDC8-0BE4-4146-A4B7-12098F2484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8" name="Straight Connector 7">
            <a:extLst>
              <a:ext uri="{FF2B5EF4-FFF2-40B4-BE49-F238E27FC236}">
                <a16:creationId xmlns:a16="http://schemas.microsoft.com/office/drawing/2014/main" id="{AEE933F9-F09B-48C0-A95E-B9E8AEB9DA46}"/>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9" name="TextBox 8">
            <a:extLst>
              <a:ext uri="{FF2B5EF4-FFF2-40B4-BE49-F238E27FC236}">
                <a16:creationId xmlns:a16="http://schemas.microsoft.com/office/drawing/2014/main" id="{FF0811BF-F267-4E3B-9597-652FC980F2C6}"/>
              </a:ext>
            </a:extLst>
          </p:cNvPr>
          <p:cNvSpPr txBox="1"/>
          <p:nvPr/>
        </p:nvSpPr>
        <p:spPr>
          <a:xfrm>
            <a:off x="589722" y="1115973"/>
            <a:ext cx="11012556" cy="5324535"/>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Objective Structured Clinical Examination (OSCE) is a highly flexible and comprehensive assessment method used in clinical settings to evaluate the competence of healthcare professionals</a:t>
            </a:r>
          </a:p>
          <a:p>
            <a:endParaRPr lang="en-US"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It utilizes objective testing through direct observation, providing precise, objective, and reproducible results. The OSCE allows for standardized testing of students' clinical skills. Unlike traditional clinical exams, the OSCE focuses on evaluating skills that are most essential to the performance of healthcare professionals</a:t>
            </a:r>
          </a:p>
          <a:p>
            <a:pPr marL="342900" indent="-342900">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National Exit Test will serve as a common qualifying final year MBBS exam, a licentiate exam to practice modern medicine and for merit-based admission to postgraduate courses and a screening exam for foreign medical graduates</a:t>
            </a:r>
          </a:p>
          <a:p>
            <a:pPr marL="342900" indent="-342900">
              <a:buFont typeface="Wingdings" panose="05000000000000000000" pitchFamily="2" charset="2"/>
              <a:buChar char="Ø"/>
            </a:pPr>
            <a:endParaRPr lang="en-US" sz="20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new two-part </a:t>
            </a:r>
            <a:r>
              <a:rPr lang="en-US" sz="2000" dirty="0" err="1">
                <a:latin typeface="Times New Roman" panose="02020603050405020304" pitchFamily="18" charset="0"/>
                <a:cs typeface="Times New Roman" panose="02020603050405020304" pitchFamily="18" charset="0"/>
              </a:rPr>
              <a:t>NExT</a:t>
            </a:r>
            <a:r>
              <a:rPr lang="en-US" sz="2000" dirty="0">
                <a:latin typeface="Times New Roman" panose="02020603050405020304" pitchFamily="18" charset="0"/>
                <a:cs typeface="Times New Roman" panose="02020603050405020304" pitchFamily="18" charset="0"/>
              </a:rPr>
              <a:t> will replace the existing final theory paper for MBBS students. The first part (or </a:t>
            </a:r>
            <a:r>
              <a:rPr lang="en-US" sz="2000" dirty="0" err="1">
                <a:latin typeface="Times New Roman" panose="02020603050405020304" pitchFamily="18" charset="0"/>
                <a:cs typeface="Times New Roman" panose="02020603050405020304" pitchFamily="18" charset="0"/>
              </a:rPr>
              <a:t>NExT</a:t>
            </a:r>
            <a:r>
              <a:rPr lang="en-US" sz="2000" dirty="0">
                <a:latin typeface="Times New Roman" panose="02020603050405020304" pitchFamily="18" charset="0"/>
                <a:cs typeface="Times New Roman" panose="02020603050405020304" pitchFamily="18" charset="0"/>
              </a:rPr>
              <a:t> 1) will replace the university-level final examinations. It will be the basis for provisional registration with medical councils, which is needed for the one-year mandatory internship. The second part (or </a:t>
            </a:r>
            <a:r>
              <a:rPr lang="en-US" sz="2000" dirty="0" err="1">
                <a:latin typeface="Times New Roman" panose="02020603050405020304" pitchFamily="18" charset="0"/>
                <a:cs typeface="Times New Roman" panose="02020603050405020304" pitchFamily="18" charset="0"/>
              </a:rPr>
              <a:t>NExT</a:t>
            </a:r>
            <a:r>
              <a:rPr lang="en-US" sz="2000" dirty="0">
                <a:latin typeface="Times New Roman" panose="02020603050405020304" pitchFamily="18" charset="0"/>
                <a:cs typeface="Times New Roman" panose="02020603050405020304" pitchFamily="18" charset="0"/>
              </a:rPr>
              <a:t> 2) will be a practical paper that will be held after students have completed their internship. It will be a practical test also focused on assessing clinical skills.</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6522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sp>
        <p:nvSpPr>
          <p:cNvPr id="8" name="TextBox 7">
            <a:extLst>
              <a:ext uri="{FF2B5EF4-FFF2-40B4-BE49-F238E27FC236}">
                <a16:creationId xmlns:a16="http://schemas.microsoft.com/office/drawing/2014/main" id="{AEB892E5-B7D6-4BE5-BF43-2A734DC5E385}"/>
              </a:ext>
            </a:extLst>
          </p:cNvPr>
          <p:cNvSpPr txBox="1"/>
          <p:nvPr/>
        </p:nvSpPr>
        <p:spPr>
          <a:xfrm>
            <a:off x="1231001" y="1881809"/>
            <a:ext cx="9729998" cy="4154984"/>
          </a:xfrm>
          <a:prstGeom prst="rect">
            <a:avLst/>
          </a:prstGeom>
          <a:noFill/>
        </p:spPr>
        <p:txBody>
          <a:bodyPr wrap="square" rtlCol="0">
            <a:spAutoFit/>
          </a:bodyPr>
          <a:lstStyle/>
          <a:p>
            <a:pPr marL="400050" indent="-400050">
              <a:buFont typeface="+mj-lt"/>
              <a:buAutoNum type="romanUcPeriod"/>
            </a:pPr>
            <a:r>
              <a:rPr lang="en-IN" sz="2400" dirty="0">
                <a:latin typeface="Times New Roman" panose="02020603050405020304" pitchFamily="18" charset="0"/>
                <a:cs typeface="Times New Roman" panose="02020603050405020304" pitchFamily="18" charset="0"/>
              </a:rPr>
              <a:t>To understand students’ preference for digital/video-based products for medical education compared to printed books.</a:t>
            </a:r>
          </a:p>
          <a:p>
            <a:pPr marL="400050" indent="-400050">
              <a:buFont typeface="+mj-lt"/>
              <a:buAutoNum type="romanUcPeriod"/>
            </a:pPr>
            <a:endParaRPr lang="en-IN" sz="2400" dirty="0">
              <a:latin typeface="Times New Roman" panose="02020603050405020304" pitchFamily="18" charset="0"/>
              <a:cs typeface="Times New Roman" panose="02020603050405020304" pitchFamily="18" charset="0"/>
            </a:endParaRPr>
          </a:p>
          <a:p>
            <a:pPr marL="400050" indent="-400050">
              <a:buFont typeface="+mj-lt"/>
              <a:buAutoNum type="romanUcPeriod"/>
            </a:pPr>
            <a:r>
              <a:rPr lang="en-US" sz="2400" dirty="0">
                <a:latin typeface="Times New Roman" panose="02020603050405020304" pitchFamily="18" charset="0"/>
                <a:cs typeface="Times New Roman" panose="02020603050405020304" pitchFamily="18" charset="0"/>
              </a:rPr>
              <a:t>T</a:t>
            </a:r>
            <a:r>
              <a:rPr lang="en-IN" sz="2400" dirty="0">
                <a:latin typeface="Times New Roman" panose="02020603050405020304" pitchFamily="18" charset="0"/>
                <a:cs typeface="Times New Roman" panose="02020603050405020304" pitchFamily="18" charset="0"/>
              </a:rPr>
              <a:t>o understand the opinion about recently introduced Competency Based Medical Education (CBME)</a:t>
            </a:r>
          </a:p>
          <a:p>
            <a:pPr marL="400050" indent="-400050">
              <a:buFont typeface="+mj-lt"/>
              <a:buAutoNum type="romanUcPeriod"/>
            </a:pPr>
            <a:endParaRPr lang="en-IN" sz="2400" dirty="0">
              <a:latin typeface="Times New Roman" panose="02020603050405020304" pitchFamily="18" charset="0"/>
              <a:cs typeface="Times New Roman" panose="02020603050405020304" pitchFamily="18" charset="0"/>
            </a:endParaRPr>
          </a:p>
          <a:p>
            <a:pPr marL="400050" indent="-400050">
              <a:buFont typeface="+mj-lt"/>
              <a:buAutoNum type="romanUcPeriod"/>
            </a:pPr>
            <a:r>
              <a:rPr lang="en-US" sz="2400" dirty="0">
                <a:latin typeface="Times New Roman" panose="02020603050405020304" pitchFamily="18" charset="0"/>
                <a:cs typeface="Times New Roman" panose="02020603050405020304" pitchFamily="18" charset="0"/>
              </a:rPr>
              <a:t>T</a:t>
            </a:r>
            <a:r>
              <a:rPr lang="en-IN" sz="2400" dirty="0">
                <a:latin typeface="Times New Roman" panose="02020603050405020304" pitchFamily="18" charset="0"/>
                <a:cs typeface="Times New Roman" panose="02020603050405020304" pitchFamily="18" charset="0"/>
              </a:rPr>
              <a:t>o understand the opinion regarding forthcoming implementation of National Exit Test (</a:t>
            </a:r>
            <a:r>
              <a:rPr lang="en-IN" sz="2400" dirty="0" err="1">
                <a:latin typeface="Times New Roman" panose="02020603050405020304" pitchFamily="18" charset="0"/>
                <a:cs typeface="Times New Roman" panose="02020603050405020304" pitchFamily="18" charset="0"/>
              </a:rPr>
              <a:t>NExT</a:t>
            </a:r>
            <a:r>
              <a:rPr lang="en-IN" sz="2400" dirty="0">
                <a:latin typeface="Times New Roman" panose="02020603050405020304" pitchFamily="18" charset="0"/>
                <a:cs typeface="Times New Roman" panose="02020603050405020304" pitchFamily="18" charset="0"/>
              </a:rPr>
              <a:t>)</a:t>
            </a:r>
          </a:p>
          <a:p>
            <a:pPr marL="400050" indent="-400050">
              <a:buFont typeface="+mj-lt"/>
              <a:buAutoNum type="romanUcPeriod"/>
            </a:pPr>
            <a:endParaRPr lang="en-IN" sz="2400" dirty="0">
              <a:latin typeface="Times New Roman" panose="02020603050405020304" pitchFamily="18" charset="0"/>
              <a:cs typeface="Times New Roman" panose="02020603050405020304" pitchFamily="18" charset="0"/>
            </a:endParaRPr>
          </a:p>
          <a:p>
            <a:pPr marL="400050" indent="-400050">
              <a:buFont typeface="+mj-lt"/>
              <a:buAutoNum type="romanUcPeriod"/>
            </a:pPr>
            <a:r>
              <a:rPr lang="en-US" sz="2400" dirty="0">
                <a:latin typeface="Times New Roman" panose="02020603050405020304" pitchFamily="18" charset="0"/>
                <a:cs typeface="Times New Roman" panose="02020603050405020304" pitchFamily="18" charset="0"/>
              </a:rPr>
              <a:t>T</a:t>
            </a:r>
            <a:r>
              <a:rPr lang="en-IN" sz="2400" dirty="0">
                <a:latin typeface="Times New Roman" panose="02020603050405020304" pitchFamily="18" charset="0"/>
                <a:cs typeface="Times New Roman" panose="02020603050405020304" pitchFamily="18" charset="0"/>
              </a:rPr>
              <a:t>o explore students’ opinion about CBME &amp; Objectively Structured Clinical Examination (OSCE)</a:t>
            </a:r>
          </a:p>
        </p:txBody>
      </p:sp>
      <p:sp>
        <p:nvSpPr>
          <p:cNvPr id="10" name="Title 1">
            <a:extLst>
              <a:ext uri="{FF2B5EF4-FFF2-40B4-BE49-F238E27FC236}">
                <a16:creationId xmlns:a16="http://schemas.microsoft.com/office/drawing/2014/main" id="{286DBBD8-1875-4463-82CB-29CFC1E93351}"/>
              </a:ext>
            </a:extLst>
          </p:cNvPr>
          <p:cNvSpPr>
            <a:spLocks noGrp="1"/>
          </p:cNvSpPr>
          <p:nvPr>
            <p:ph type="title"/>
          </p:nvPr>
        </p:nvSpPr>
        <p:spPr>
          <a:xfrm>
            <a:off x="3467100" y="10289"/>
            <a:ext cx="5257800" cy="840823"/>
          </a:xfrm>
        </p:spPr>
        <p:txBody>
          <a:bodyPr/>
          <a:lstStyle/>
          <a:p>
            <a:pPr algn="ctr"/>
            <a:r>
              <a:rPr lang="en-IN" b="1" dirty="0">
                <a:solidFill>
                  <a:srgbClr val="002060"/>
                </a:solidFill>
                <a:latin typeface="Times New Roman" panose="02020603050405020304" pitchFamily="18" charset="0"/>
                <a:cs typeface="Times New Roman" panose="02020603050405020304" pitchFamily="18" charset="0"/>
              </a:rPr>
              <a:t>Study Objectives</a:t>
            </a:r>
          </a:p>
        </p:txBody>
      </p:sp>
      <p:pic>
        <p:nvPicPr>
          <p:cNvPr id="11" name="Picture 10">
            <a:extLst>
              <a:ext uri="{FF2B5EF4-FFF2-40B4-BE49-F238E27FC236}">
                <a16:creationId xmlns:a16="http://schemas.microsoft.com/office/drawing/2014/main" id="{2B1A144E-98B9-4487-A672-FCAFA06FDA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2" name="Straight Connector 11">
            <a:extLst>
              <a:ext uri="{FF2B5EF4-FFF2-40B4-BE49-F238E27FC236}">
                <a16:creationId xmlns:a16="http://schemas.microsoft.com/office/drawing/2014/main" id="{CD6E0AF1-39F6-4A13-87F2-5FE1C0CD28CB}"/>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1008821" y="1804296"/>
            <a:ext cx="10174357" cy="4351338"/>
          </a:xfrm>
        </p:spPr>
        <p:txBody>
          <a:bodyPr>
            <a:normAutofit/>
          </a:bodyPr>
          <a:lstStyle/>
          <a:p>
            <a:pPr marL="0" indent="0">
              <a:buNone/>
            </a:pPr>
            <a:r>
              <a:rPr lang="en-IN" sz="2400" b="1" dirty="0">
                <a:latin typeface="Times New Roman" panose="02020603050405020304" pitchFamily="18" charset="0"/>
                <a:cs typeface="Times New Roman" panose="02020603050405020304" pitchFamily="18" charset="0"/>
              </a:rPr>
              <a:t>Study design: </a:t>
            </a:r>
            <a:r>
              <a:rPr lang="en-IN" sz="2400" dirty="0">
                <a:latin typeface="Times New Roman" panose="02020603050405020304" pitchFamily="18" charset="0"/>
                <a:cs typeface="Times New Roman" panose="02020603050405020304" pitchFamily="18" charset="0"/>
              </a:rPr>
              <a:t>Cross-sectional qualitative study involving in-depth interviews</a:t>
            </a:r>
          </a:p>
          <a:p>
            <a:pPr marL="0" indent="0">
              <a:buNone/>
            </a:pPr>
            <a:endParaRPr lang="en-IN" sz="2400" dirty="0">
              <a:latin typeface="Times New Roman" panose="02020603050405020304" pitchFamily="18" charset="0"/>
              <a:cs typeface="Times New Roman" panose="02020603050405020304" pitchFamily="18" charset="0"/>
            </a:endParaRPr>
          </a:p>
          <a:p>
            <a:pPr marL="0" indent="0">
              <a:buNone/>
            </a:pPr>
            <a:r>
              <a:rPr lang="en-IN" sz="2400" b="1" dirty="0">
                <a:latin typeface="Times New Roman" panose="02020603050405020304" pitchFamily="18" charset="0"/>
                <a:cs typeface="Times New Roman" panose="02020603050405020304" pitchFamily="18" charset="0"/>
              </a:rPr>
              <a:t>Study Setting:</a:t>
            </a:r>
            <a:r>
              <a:rPr lang="en-IN" sz="2400" dirty="0">
                <a:latin typeface="Times New Roman" panose="02020603050405020304" pitchFamily="18" charset="0"/>
                <a:cs typeface="Times New Roman" panose="02020603050405020304" pitchFamily="18" charset="0"/>
              </a:rPr>
              <a:t> Medical colleges which expect to adopt or have adopted to some extent digital learning as part of Competency based Medical Education (CBME)</a:t>
            </a:r>
          </a:p>
          <a:p>
            <a:pPr marL="0" indent="0">
              <a:buNone/>
            </a:pPr>
            <a:endParaRPr lang="en-IN" sz="2400" b="1" dirty="0">
              <a:latin typeface="Times New Roman" panose="02020603050405020304" pitchFamily="18" charset="0"/>
              <a:cs typeface="Times New Roman" panose="02020603050405020304" pitchFamily="18" charset="0"/>
            </a:endParaRPr>
          </a:p>
          <a:p>
            <a:pPr marL="0" indent="0">
              <a:buNone/>
            </a:pPr>
            <a:r>
              <a:rPr lang="en-IN" sz="2400" b="1" dirty="0">
                <a:latin typeface="Times New Roman" panose="02020603050405020304" pitchFamily="18" charset="0"/>
                <a:cs typeface="Times New Roman" panose="02020603050405020304" pitchFamily="18" charset="0"/>
              </a:rPr>
              <a:t>Study duration: </a:t>
            </a:r>
            <a:r>
              <a:rPr lang="en-IN" sz="2400" dirty="0">
                <a:latin typeface="Times New Roman" panose="02020603050405020304" pitchFamily="18" charset="0"/>
                <a:cs typeface="Times New Roman" panose="02020603050405020304" pitchFamily="18" charset="0"/>
              </a:rPr>
              <a:t>Three months</a:t>
            </a:r>
          </a:p>
          <a:p>
            <a:pPr marL="0" indent="0">
              <a:buNone/>
            </a:pPr>
            <a:endParaRPr lang="en-US" sz="2400" b="1"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Study population: </a:t>
            </a:r>
            <a:r>
              <a:rPr lang="en-US" sz="2400" dirty="0">
                <a:latin typeface="Times New Roman" panose="02020603050405020304" pitchFamily="18" charset="0"/>
                <a:cs typeface="Times New Roman" panose="02020603050405020304" pitchFamily="18" charset="0"/>
              </a:rPr>
              <a:t>UG &amp; PG medical students and faculty of those colleges were CBME has been implemented or in process of implementation</a:t>
            </a:r>
            <a:endParaRPr lang="en-IN" sz="2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sp>
        <p:nvSpPr>
          <p:cNvPr id="8" name="Title 1">
            <a:extLst>
              <a:ext uri="{FF2B5EF4-FFF2-40B4-BE49-F238E27FC236}">
                <a16:creationId xmlns:a16="http://schemas.microsoft.com/office/drawing/2014/main" id="{0671C0D8-4767-477E-ADD9-D887869CE480}"/>
              </a:ext>
            </a:extLst>
          </p:cNvPr>
          <p:cNvSpPr>
            <a:spLocks noGrp="1"/>
          </p:cNvSpPr>
          <p:nvPr>
            <p:ph type="title"/>
          </p:nvPr>
        </p:nvSpPr>
        <p:spPr>
          <a:xfrm>
            <a:off x="3467100" y="10289"/>
            <a:ext cx="5257800" cy="840823"/>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Methodology</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C823C43C-FA52-44F6-AA19-5156D23094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0" name="Straight Connector 9">
            <a:extLst>
              <a:ext uri="{FF2B5EF4-FFF2-40B4-BE49-F238E27FC236}">
                <a16:creationId xmlns:a16="http://schemas.microsoft.com/office/drawing/2014/main" id="{964498C8-E500-48B3-913B-3664C709BD74}"/>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1008821" y="1444487"/>
            <a:ext cx="10174357" cy="4757530"/>
          </a:xfrm>
        </p:spPr>
        <p:txBody>
          <a:bodyPr>
            <a:noAutofit/>
          </a:bodyPr>
          <a:lstStyle/>
          <a:p>
            <a:pPr marL="0" indent="0">
              <a:buNone/>
            </a:pPr>
            <a:r>
              <a:rPr lang="en-IN" sz="2400" b="1" dirty="0">
                <a:latin typeface="Times New Roman" panose="02020603050405020304" pitchFamily="18" charset="0"/>
                <a:cs typeface="Times New Roman" panose="02020603050405020304" pitchFamily="18" charset="0"/>
              </a:rPr>
              <a:t>Sample size:</a:t>
            </a:r>
            <a:r>
              <a:rPr lang="en-IN" sz="2400" dirty="0">
                <a:latin typeface="Times New Roman" panose="02020603050405020304" pitchFamily="18" charset="0"/>
                <a:cs typeface="Times New Roman" panose="02020603050405020304" pitchFamily="18" charset="0"/>
              </a:rPr>
              <a:t> Till data saturation that is to say until we start getting same &amp; repetitive responses.</a:t>
            </a:r>
          </a:p>
          <a:p>
            <a:pPr marL="0" indent="0">
              <a:buNone/>
            </a:pPr>
            <a:endParaRPr lang="en-IN" sz="2400" b="1" dirty="0">
              <a:latin typeface="Times New Roman" panose="02020603050405020304" pitchFamily="18" charset="0"/>
              <a:cs typeface="Times New Roman" panose="02020603050405020304" pitchFamily="18" charset="0"/>
            </a:endParaRPr>
          </a:p>
          <a:p>
            <a:pPr marL="0" indent="0">
              <a:buNone/>
            </a:pPr>
            <a:r>
              <a:rPr lang="en-IN" sz="2400" b="1" dirty="0">
                <a:latin typeface="Times New Roman" panose="02020603050405020304" pitchFamily="18" charset="0"/>
                <a:cs typeface="Times New Roman" panose="02020603050405020304" pitchFamily="18" charset="0"/>
              </a:rPr>
              <a:t>Sampling technique:</a:t>
            </a:r>
            <a:r>
              <a:rPr lang="en-IN" sz="2400" dirty="0">
                <a:latin typeface="Times New Roman" panose="02020603050405020304" pitchFamily="18" charset="0"/>
                <a:cs typeface="Times New Roman" panose="02020603050405020304" pitchFamily="18" charset="0"/>
              </a:rPr>
              <a:t> Purposive/ Convenient sampling</a:t>
            </a:r>
          </a:p>
          <a:p>
            <a:pPr marL="0" indent="0">
              <a:buNone/>
            </a:pPr>
            <a:endParaRPr lang="en-IN" sz="2400" dirty="0">
              <a:latin typeface="Times New Roman" panose="02020603050405020304" pitchFamily="18" charset="0"/>
              <a:cs typeface="Times New Roman" panose="02020603050405020304" pitchFamily="18" charset="0"/>
            </a:endParaRPr>
          </a:p>
          <a:p>
            <a:pPr marL="0" indent="0">
              <a:buNone/>
            </a:pPr>
            <a:r>
              <a:rPr lang="en-IN" sz="2400" b="1" dirty="0">
                <a:latin typeface="Times New Roman" panose="02020603050405020304" pitchFamily="18" charset="0"/>
                <a:cs typeface="Times New Roman" panose="02020603050405020304" pitchFamily="18" charset="0"/>
              </a:rPr>
              <a:t>Data collection tool:</a:t>
            </a:r>
            <a:r>
              <a:rPr lang="en-IN" sz="2400" dirty="0">
                <a:latin typeface="Times New Roman" panose="02020603050405020304" pitchFamily="18" charset="0"/>
                <a:cs typeface="Times New Roman" panose="02020603050405020304" pitchFamily="18" charset="0"/>
              </a:rPr>
              <a:t> Questions are based on comprehensive “discussion guide” covering all possible questions related to the topic. Each interview with participant has two parts namely </a:t>
            </a:r>
            <a:r>
              <a:rPr lang="en-IN" sz="2400" b="1" dirty="0">
                <a:latin typeface="Times New Roman" panose="02020603050405020304" pitchFamily="18" charset="0"/>
                <a:cs typeface="Times New Roman" panose="02020603050405020304" pitchFamily="18" charset="0"/>
              </a:rPr>
              <a:t>contextual enquiry </a:t>
            </a:r>
            <a:r>
              <a:rPr lang="en-IN" sz="2400" dirty="0">
                <a:latin typeface="Times New Roman" panose="02020603050405020304" pitchFamily="18" charset="0"/>
                <a:cs typeface="Times New Roman" panose="02020603050405020304" pitchFamily="18" charset="0"/>
              </a:rPr>
              <a:t>and </a:t>
            </a:r>
            <a:r>
              <a:rPr lang="en-IN" sz="2400" b="1" dirty="0">
                <a:latin typeface="Times New Roman" panose="02020603050405020304" pitchFamily="18" charset="0"/>
                <a:cs typeface="Times New Roman" panose="02020603050405020304" pitchFamily="18" charset="0"/>
              </a:rPr>
              <a:t>cognitive walkthrough</a:t>
            </a:r>
          </a:p>
          <a:p>
            <a:pPr marL="0" indent="0">
              <a:buNone/>
            </a:pPr>
            <a:endParaRPr lang="en-IN" sz="2400" b="1" dirty="0">
              <a:latin typeface="Times New Roman" panose="02020603050405020304" pitchFamily="18" charset="0"/>
              <a:cs typeface="Times New Roman" panose="02020603050405020304" pitchFamily="18" charset="0"/>
            </a:endParaRPr>
          </a:p>
          <a:p>
            <a:pPr marL="0" indent="0">
              <a:buNone/>
            </a:pPr>
            <a:r>
              <a:rPr lang="en-IN" sz="2400" b="1" dirty="0">
                <a:latin typeface="Times New Roman" panose="02020603050405020304" pitchFamily="18" charset="0"/>
                <a:cs typeface="Times New Roman" panose="02020603050405020304" pitchFamily="18" charset="0"/>
              </a:rPr>
              <a:t>Data analysis: </a:t>
            </a:r>
            <a:r>
              <a:rPr lang="en-IN" sz="2400" dirty="0">
                <a:latin typeface="Times New Roman" panose="02020603050405020304" pitchFamily="18" charset="0"/>
                <a:cs typeface="Times New Roman" panose="02020603050405020304" pitchFamily="18" charset="0"/>
              </a:rPr>
              <a:t>Thematic analysis was done guided by the objectives of the study.</a:t>
            </a:r>
          </a:p>
          <a:p>
            <a:pPr marL="0" indent="0">
              <a:buNone/>
            </a:pPr>
            <a:endParaRPr lang="en-IN" sz="2400" dirty="0">
              <a:latin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7</a:t>
            </a:fld>
            <a:endParaRPr lang="en-IN"/>
          </a:p>
        </p:txBody>
      </p:sp>
      <p:sp>
        <p:nvSpPr>
          <p:cNvPr id="8" name="Title 1">
            <a:extLst>
              <a:ext uri="{FF2B5EF4-FFF2-40B4-BE49-F238E27FC236}">
                <a16:creationId xmlns:a16="http://schemas.microsoft.com/office/drawing/2014/main" id="{941EC476-7993-463F-87D2-5229635A94AA}"/>
              </a:ext>
            </a:extLst>
          </p:cNvPr>
          <p:cNvSpPr>
            <a:spLocks noGrp="1"/>
          </p:cNvSpPr>
          <p:nvPr>
            <p:ph type="title"/>
          </p:nvPr>
        </p:nvSpPr>
        <p:spPr>
          <a:xfrm>
            <a:off x="3467100" y="10289"/>
            <a:ext cx="5257800" cy="840823"/>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Methodology</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8B1288CB-7EFC-4407-BED8-AE02B4BDBB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0" name="Straight Connector 9">
            <a:extLst>
              <a:ext uri="{FF2B5EF4-FFF2-40B4-BE49-F238E27FC236}">
                <a16:creationId xmlns:a16="http://schemas.microsoft.com/office/drawing/2014/main" id="{64D0EED4-66CD-42D1-BA7C-BB93E988B860}"/>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3987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a:p>
        </p:txBody>
      </p:sp>
      <p:sp>
        <p:nvSpPr>
          <p:cNvPr id="8" name="TextBox 7">
            <a:extLst>
              <a:ext uri="{FF2B5EF4-FFF2-40B4-BE49-F238E27FC236}">
                <a16:creationId xmlns:a16="http://schemas.microsoft.com/office/drawing/2014/main" id="{712B4A33-011D-49D1-8483-942B1D6ABC00}"/>
              </a:ext>
            </a:extLst>
          </p:cNvPr>
          <p:cNvSpPr txBox="1"/>
          <p:nvPr/>
        </p:nvSpPr>
        <p:spPr>
          <a:xfrm>
            <a:off x="609600" y="931344"/>
            <a:ext cx="8136836" cy="1477328"/>
          </a:xfrm>
          <a:prstGeom prst="rect">
            <a:avLst/>
          </a:prstGeom>
          <a:noFill/>
          <a:ln w="19050">
            <a:solidFill>
              <a:schemeClr val="tx1"/>
            </a:solidFill>
          </a:ln>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Digital vs Traditional</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Digital tools are preferred as additional earning or to make concepts clear</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For any new topic their go-to place is Google, </a:t>
            </a:r>
            <a:r>
              <a:rPr lang="en-US" dirty="0" err="1">
                <a:latin typeface="Times New Roman" panose="02020603050405020304" pitchFamily="18" charset="0"/>
                <a:cs typeface="Times New Roman" panose="02020603050405020304" pitchFamily="18" charset="0"/>
              </a:rPr>
              <a:t>Youtube</a:t>
            </a:r>
            <a:r>
              <a:rPr lang="en-US" dirty="0">
                <a:latin typeface="Times New Roman" panose="02020603050405020304" pitchFamily="18" charset="0"/>
                <a:cs typeface="Times New Roman" panose="02020603050405020304" pitchFamily="18" charset="0"/>
              </a:rPr>
              <a:t> or UpToDate. Through this get an overview, for detailed learning they read books when they have ample time</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Students are more focusing on coaching institutes rather than classroom learning </a:t>
            </a:r>
          </a:p>
        </p:txBody>
      </p:sp>
      <p:sp>
        <p:nvSpPr>
          <p:cNvPr id="12" name="Speech Bubble: Rectangle with Corners Rounded 11">
            <a:extLst>
              <a:ext uri="{FF2B5EF4-FFF2-40B4-BE49-F238E27FC236}">
                <a16:creationId xmlns:a16="http://schemas.microsoft.com/office/drawing/2014/main" id="{B9A0C1AC-B0AE-4C37-8C60-B58948A8C53F}"/>
              </a:ext>
            </a:extLst>
          </p:cNvPr>
          <p:cNvSpPr/>
          <p:nvPr/>
        </p:nvSpPr>
        <p:spPr>
          <a:xfrm>
            <a:off x="9263269" y="1111506"/>
            <a:ext cx="2319131" cy="1336849"/>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a:t>
            </a:r>
            <a:r>
              <a:rPr lang="en-US" i="1" dirty="0" err="1">
                <a:solidFill>
                  <a:schemeClr val="tx1"/>
                </a:solidFill>
                <a:latin typeface="Times New Roman" panose="02020603050405020304" pitchFamily="18" charset="0"/>
                <a:cs typeface="Times New Roman" panose="02020603050405020304" pitchFamily="18" charset="0"/>
              </a:rPr>
              <a:t>Uptodate</a:t>
            </a:r>
            <a:r>
              <a:rPr lang="en-US" i="1" dirty="0">
                <a:solidFill>
                  <a:schemeClr val="tx1"/>
                </a:solidFill>
                <a:latin typeface="Times New Roman" panose="02020603050405020304" pitchFamily="18" charset="0"/>
                <a:cs typeface="Times New Roman" panose="02020603050405020304" pitchFamily="18" charset="0"/>
              </a:rPr>
              <a:t>, they feel like it is </a:t>
            </a:r>
            <a:r>
              <a:rPr lang="en-US" b="1" i="1" dirty="0">
                <a:solidFill>
                  <a:schemeClr val="tx1"/>
                </a:solidFill>
                <a:latin typeface="Times New Roman" panose="02020603050405020304" pitchFamily="18" charset="0"/>
                <a:cs typeface="Times New Roman" panose="02020603050405020304" pitchFamily="18" charset="0"/>
              </a:rPr>
              <a:t>gold standard</a:t>
            </a:r>
            <a:r>
              <a:rPr lang="en-US" i="1" dirty="0">
                <a:solidFill>
                  <a:schemeClr val="tx1"/>
                </a:solidFill>
                <a:latin typeface="Times New Roman" panose="02020603050405020304" pitchFamily="18" charset="0"/>
                <a:cs typeface="Times New Roman" panose="02020603050405020304" pitchFamily="18" charset="0"/>
              </a:rPr>
              <a:t>”</a:t>
            </a:r>
          </a:p>
        </p:txBody>
      </p:sp>
      <p:sp>
        <p:nvSpPr>
          <p:cNvPr id="14" name="Speech Bubble: Rectangle with Corners Rounded 13">
            <a:extLst>
              <a:ext uri="{FF2B5EF4-FFF2-40B4-BE49-F238E27FC236}">
                <a16:creationId xmlns:a16="http://schemas.microsoft.com/office/drawing/2014/main" id="{0E1973CC-B07C-430B-89BA-8249988964C8}"/>
              </a:ext>
            </a:extLst>
          </p:cNvPr>
          <p:cNvSpPr/>
          <p:nvPr/>
        </p:nvSpPr>
        <p:spPr>
          <a:xfrm>
            <a:off x="7156175" y="3222619"/>
            <a:ext cx="4426225" cy="2794437"/>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“I will have to say the trends change from first to the final year. So for first year it was actually sixty 40- 60% offline and towards finally right now it is literally </a:t>
            </a:r>
            <a:r>
              <a:rPr lang="en-US" b="1" i="1" dirty="0">
                <a:solidFill>
                  <a:schemeClr val="tx1"/>
                </a:solidFill>
                <a:latin typeface="Times New Roman" panose="02020603050405020304" pitchFamily="18" charset="0"/>
                <a:cs typeface="Times New Roman" panose="02020603050405020304" pitchFamily="18" charset="0"/>
              </a:rPr>
              <a:t>almost 80% online </a:t>
            </a:r>
            <a:r>
              <a:rPr lang="en-US" i="1" dirty="0">
                <a:solidFill>
                  <a:schemeClr val="tx1"/>
                </a:solidFill>
                <a:latin typeface="Times New Roman" panose="02020603050405020304" pitchFamily="18" charset="0"/>
                <a:cs typeface="Times New Roman" panose="02020603050405020304" pitchFamily="18" charset="0"/>
              </a:rPr>
              <a:t>in 20% offline online means online yeah working videos and all things everything because the books are quite expensive”</a:t>
            </a:r>
          </a:p>
        </p:txBody>
      </p:sp>
      <p:sp>
        <p:nvSpPr>
          <p:cNvPr id="15" name="Speech Bubble: Rectangle with Corners Rounded 14">
            <a:extLst>
              <a:ext uri="{FF2B5EF4-FFF2-40B4-BE49-F238E27FC236}">
                <a16:creationId xmlns:a16="http://schemas.microsoft.com/office/drawing/2014/main" id="{7CE1CBBE-D9B5-4624-AD84-3699106E86DE}"/>
              </a:ext>
            </a:extLst>
          </p:cNvPr>
          <p:cNvSpPr/>
          <p:nvPr/>
        </p:nvSpPr>
        <p:spPr>
          <a:xfrm>
            <a:off x="609600" y="2965049"/>
            <a:ext cx="5854148" cy="3309579"/>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“Honestly, we don't have regular lectures because the clinical subjects, the teachers, they are even doctors in the hospital, so they're not free to, you know, give their specific time for preparing presentations and then delivering lectures to us. So we rely on apps and, you know, </a:t>
            </a:r>
            <a:r>
              <a:rPr lang="en-US" b="1" i="1" dirty="0">
                <a:solidFill>
                  <a:schemeClr val="tx1"/>
                </a:solidFill>
                <a:latin typeface="Times New Roman" panose="02020603050405020304" pitchFamily="18" charset="0"/>
                <a:cs typeface="Times New Roman" panose="02020603050405020304" pitchFamily="18" charset="0"/>
              </a:rPr>
              <a:t>coaching classes like some go to DAMS</a:t>
            </a:r>
            <a:r>
              <a:rPr lang="en-US" i="1" dirty="0">
                <a:solidFill>
                  <a:schemeClr val="tx1"/>
                </a:solidFill>
                <a:latin typeface="Times New Roman" panose="02020603050405020304" pitchFamily="18" charset="0"/>
                <a:cs typeface="Times New Roman" panose="02020603050405020304" pitchFamily="18" charset="0"/>
              </a:rPr>
              <a:t>. Then there's </a:t>
            </a:r>
            <a:r>
              <a:rPr lang="en-US" b="1" i="1" dirty="0">
                <a:solidFill>
                  <a:schemeClr val="tx1"/>
                </a:solidFill>
                <a:latin typeface="Times New Roman" panose="02020603050405020304" pitchFamily="18" charset="0"/>
                <a:cs typeface="Times New Roman" panose="02020603050405020304" pitchFamily="18" charset="0"/>
              </a:rPr>
              <a:t>DBMCI </a:t>
            </a:r>
            <a:r>
              <a:rPr lang="en-US" i="1" dirty="0">
                <a:solidFill>
                  <a:schemeClr val="tx1"/>
                </a:solidFill>
                <a:latin typeface="Times New Roman" panose="02020603050405020304" pitchFamily="18" charset="0"/>
                <a:cs typeface="Times New Roman" panose="02020603050405020304" pitchFamily="18" charset="0"/>
              </a:rPr>
              <a:t>or people like me. They use Marrow or even </a:t>
            </a:r>
            <a:r>
              <a:rPr lang="en-US" b="1" i="1" dirty="0" err="1">
                <a:solidFill>
                  <a:schemeClr val="tx1"/>
                </a:solidFill>
                <a:latin typeface="Times New Roman" panose="02020603050405020304" pitchFamily="18" charset="0"/>
                <a:cs typeface="Times New Roman" panose="02020603050405020304" pitchFamily="18" charset="0"/>
              </a:rPr>
              <a:t>Prepladder</a:t>
            </a:r>
            <a:r>
              <a:rPr lang="en-US" i="1" dirty="0">
                <a:solidFill>
                  <a:schemeClr val="tx1"/>
                </a:solidFill>
                <a:latin typeface="Times New Roman" panose="02020603050405020304" pitchFamily="18" charset="0"/>
                <a:cs typeface="Times New Roman" panose="02020603050405020304" pitchFamily="18" charset="0"/>
              </a:rPr>
              <a:t>. So these are the places where we have shifted and you know we've found a good alternative of the lectures which are not being held”</a:t>
            </a:r>
          </a:p>
          <a:p>
            <a:endParaRPr lang="en-US" i="1" dirty="0">
              <a:solidFill>
                <a:schemeClr val="tx1"/>
              </a:solidFill>
              <a:latin typeface="Times New Roman" panose="02020603050405020304" pitchFamily="18" charset="0"/>
              <a:cs typeface="Times New Roman" panose="02020603050405020304" pitchFamily="18" charset="0"/>
            </a:endParaRPr>
          </a:p>
        </p:txBody>
      </p:sp>
      <p:sp>
        <p:nvSpPr>
          <p:cNvPr id="11" name="Title 1">
            <a:extLst>
              <a:ext uri="{FF2B5EF4-FFF2-40B4-BE49-F238E27FC236}">
                <a16:creationId xmlns:a16="http://schemas.microsoft.com/office/drawing/2014/main" id="{3A89B911-708C-4A59-B589-E468FC29515D}"/>
              </a:ext>
            </a:extLst>
          </p:cNvPr>
          <p:cNvSpPr>
            <a:spLocks noGrp="1"/>
          </p:cNvSpPr>
          <p:nvPr>
            <p:ph type="title"/>
          </p:nvPr>
        </p:nvSpPr>
        <p:spPr>
          <a:xfrm>
            <a:off x="3467100" y="10289"/>
            <a:ext cx="5257800" cy="840823"/>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Result Students</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13" name="Picture 12">
            <a:extLst>
              <a:ext uri="{FF2B5EF4-FFF2-40B4-BE49-F238E27FC236}">
                <a16:creationId xmlns:a16="http://schemas.microsoft.com/office/drawing/2014/main" id="{E4AAA716-F2E1-451E-B6A1-057B5DABEC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6" name="Straight Connector 15">
            <a:extLst>
              <a:ext uri="{FF2B5EF4-FFF2-40B4-BE49-F238E27FC236}">
                <a16:creationId xmlns:a16="http://schemas.microsoft.com/office/drawing/2014/main" id="{EACAAC9D-FD7F-46D7-A6E2-A73B5B5DF36E}"/>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9</a:t>
            </a:fld>
            <a:endParaRPr lang="en-IN"/>
          </a:p>
        </p:txBody>
      </p:sp>
      <p:sp>
        <p:nvSpPr>
          <p:cNvPr id="6" name="TextBox 5">
            <a:extLst>
              <a:ext uri="{FF2B5EF4-FFF2-40B4-BE49-F238E27FC236}">
                <a16:creationId xmlns:a16="http://schemas.microsoft.com/office/drawing/2014/main" id="{98CE2B68-15BB-476F-BA9D-BF476CA8A705}"/>
              </a:ext>
            </a:extLst>
          </p:cNvPr>
          <p:cNvSpPr txBox="1"/>
          <p:nvPr/>
        </p:nvSpPr>
        <p:spPr>
          <a:xfrm>
            <a:off x="720793" y="1078325"/>
            <a:ext cx="5406887" cy="2031325"/>
          </a:xfrm>
          <a:prstGeom prst="rect">
            <a:avLst/>
          </a:prstGeom>
          <a:noFill/>
          <a:ln w="19050">
            <a:solidFill>
              <a:schemeClr val="tx1"/>
            </a:solidFill>
          </a:ln>
        </p:spPr>
        <p:txBody>
          <a:bodyPr wrap="square" rtlCol="0">
            <a:spAutoFit/>
          </a:bodyPr>
          <a:lstStyle/>
          <a:p>
            <a:pPr algn="ctr"/>
            <a:r>
              <a:rPr lang="en-US" b="1" dirty="0">
                <a:latin typeface="Times New Roman" panose="02020603050405020304" pitchFamily="18" charset="0"/>
                <a:cs typeface="Times New Roman" panose="02020603050405020304" pitchFamily="18" charset="0"/>
              </a:rPr>
              <a:t>Competency Based Medical Education (CBME)</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CBME has introduced concepts of vertical &amp; latera integration but these are not practiced as envisaged</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Education has become more clinical oriented, exposed to clinics from 2</a:t>
            </a:r>
            <a:r>
              <a:rPr lang="en-US" baseline="30000" dirty="0">
                <a:latin typeface="Times New Roman" panose="02020603050405020304" pitchFamily="18" charset="0"/>
                <a:cs typeface="Times New Roman" panose="02020603050405020304" pitchFamily="18" charset="0"/>
              </a:rPr>
              <a:t>nd</a:t>
            </a:r>
            <a:r>
              <a:rPr lang="en-US" dirty="0">
                <a:latin typeface="Times New Roman" panose="02020603050405020304" pitchFamily="18" charset="0"/>
                <a:cs typeface="Times New Roman" panose="02020603050405020304" pitchFamily="18" charset="0"/>
              </a:rPr>
              <a:t> year</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Time allocated of most of the competencies is not sufficient</a:t>
            </a:r>
            <a:endParaRPr lang="en-IN" dirty="0">
              <a:latin typeface="Times New Roman" panose="02020603050405020304" pitchFamily="18" charset="0"/>
              <a:cs typeface="Times New Roman" panose="02020603050405020304" pitchFamily="18" charset="0"/>
            </a:endParaRPr>
          </a:p>
        </p:txBody>
      </p:sp>
      <p:sp>
        <p:nvSpPr>
          <p:cNvPr id="8" name="Speech Bubble: Rectangle with Corners Rounded 7">
            <a:extLst>
              <a:ext uri="{FF2B5EF4-FFF2-40B4-BE49-F238E27FC236}">
                <a16:creationId xmlns:a16="http://schemas.microsoft.com/office/drawing/2014/main" id="{ED642E92-4B9E-43B0-8024-693E0BF55152}"/>
              </a:ext>
            </a:extLst>
          </p:cNvPr>
          <p:cNvSpPr/>
          <p:nvPr/>
        </p:nvSpPr>
        <p:spPr>
          <a:xfrm>
            <a:off x="6528145" y="1138093"/>
            <a:ext cx="4943061" cy="1644946"/>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“I think it is a good way of encouraging students to actually attend clinical rounds, actually attend. CBME competency- based system to work we </a:t>
            </a:r>
            <a:r>
              <a:rPr lang="en-US" b="1" i="1" dirty="0">
                <a:solidFill>
                  <a:schemeClr val="tx1"/>
                </a:solidFill>
                <a:latin typeface="Times New Roman" panose="02020603050405020304" pitchFamily="18" charset="0"/>
                <a:cs typeface="Times New Roman" panose="02020603050405020304" pitchFamily="18" charset="0"/>
              </a:rPr>
              <a:t>need to have dedicated hours of teaching </a:t>
            </a:r>
            <a:r>
              <a:rPr lang="en-US" i="1" dirty="0">
                <a:solidFill>
                  <a:schemeClr val="tx1"/>
                </a:solidFill>
                <a:latin typeface="Times New Roman" panose="02020603050405020304" pitchFamily="18" charset="0"/>
                <a:cs typeface="Times New Roman" panose="02020603050405020304" pitchFamily="18" charset="0"/>
              </a:rPr>
              <a:t>by the faculty as well” </a:t>
            </a:r>
          </a:p>
        </p:txBody>
      </p:sp>
      <p:sp>
        <p:nvSpPr>
          <p:cNvPr id="9" name="Speech Bubble: Rectangle with Corners Rounded 8">
            <a:extLst>
              <a:ext uri="{FF2B5EF4-FFF2-40B4-BE49-F238E27FC236}">
                <a16:creationId xmlns:a16="http://schemas.microsoft.com/office/drawing/2014/main" id="{2202F412-06C2-425D-8F03-0DADDE51FFE8}"/>
              </a:ext>
            </a:extLst>
          </p:cNvPr>
          <p:cNvSpPr/>
          <p:nvPr/>
        </p:nvSpPr>
        <p:spPr>
          <a:xfrm>
            <a:off x="6528145" y="3154729"/>
            <a:ext cx="4943061" cy="845043"/>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“I feel CBME I mean </a:t>
            </a:r>
            <a:r>
              <a:rPr lang="en-US" b="1" i="1" dirty="0">
                <a:solidFill>
                  <a:schemeClr val="tx1"/>
                </a:solidFill>
                <a:latin typeface="Times New Roman" panose="02020603050405020304" pitchFamily="18" charset="0"/>
                <a:cs typeface="Times New Roman" panose="02020603050405020304" pitchFamily="18" charset="0"/>
              </a:rPr>
              <a:t>should be practiced</a:t>
            </a:r>
            <a:r>
              <a:rPr lang="en-US" i="1" dirty="0">
                <a:solidFill>
                  <a:schemeClr val="tx1"/>
                </a:solidFill>
                <a:latin typeface="Times New Roman" panose="02020603050405020304" pitchFamily="18" charset="0"/>
                <a:cs typeface="Times New Roman" panose="02020603050405020304" pitchFamily="18" charset="0"/>
              </a:rPr>
              <a:t>, not taught”</a:t>
            </a:r>
          </a:p>
        </p:txBody>
      </p:sp>
      <p:sp>
        <p:nvSpPr>
          <p:cNvPr id="10" name="Speech Bubble: Rectangle with Corners Rounded 9">
            <a:extLst>
              <a:ext uri="{FF2B5EF4-FFF2-40B4-BE49-F238E27FC236}">
                <a16:creationId xmlns:a16="http://schemas.microsoft.com/office/drawing/2014/main" id="{EFFD7020-9E2E-4875-8D7C-3179414FE9C5}"/>
              </a:ext>
            </a:extLst>
          </p:cNvPr>
          <p:cNvSpPr/>
          <p:nvPr/>
        </p:nvSpPr>
        <p:spPr>
          <a:xfrm>
            <a:off x="689113" y="3380660"/>
            <a:ext cx="5406887" cy="1450257"/>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“It </a:t>
            </a:r>
            <a:r>
              <a:rPr lang="en-US" b="1" i="1" dirty="0">
                <a:solidFill>
                  <a:schemeClr val="tx1"/>
                </a:solidFill>
                <a:latin typeface="Times New Roman" panose="02020603050405020304" pitchFamily="18" charset="0"/>
                <a:cs typeface="Times New Roman" panose="02020603050405020304" pitchFamily="18" charset="0"/>
              </a:rPr>
              <a:t>shifted more towards the clinical side </a:t>
            </a:r>
            <a:r>
              <a:rPr lang="en-US" i="1" dirty="0">
                <a:solidFill>
                  <a:schemeClr val="tx1"/>
                </a:solidFill>
                <a:latin typeface="Times New Roman" panose="02020603050405020304" pitchFamily="18" charset="0"/>
                <a:cs typeface="Times New Roman" panose="02020603050405020304" pitchFamily="18" charset="0"/>
              </a:rPr>
              <a:t>and even the questions you were asked, you know, examinations, they were more clinical based rather than a rote learning of something”</a:t>
            </a:r>
          </a:p>
        </p:txBody>
      </p:sp>
      <p:sp>
        <p:nvSpPr>
          <p:cNvPr id="11" name="Speech Bubble: Rectangle with Corners Rounded 10">
            <a:extLst>
              <a:ext uri="{FF2B5EF4-FFF2-40B4-BE49-F238E27FC236}">
                <a16:creationId xmlns:a16="http://schemas.microsoft.com/office/drawing/2014/main" id="{4245237A-A3BC-4D14-B33B-CA3866120E50}"/>
              </a:ext>
            </a:extLst>
          </p:cNvPr>
          <p:cNvSpPr/>
          <p:nvPr/>
        </p:nvSpPr>
        <p:spPr>
          <a:xfrm>
            <a:off x="720793" y="5101927"/>
            <a:ext cx="5375207" cy="1450257"/>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When they're facing very, very huge issues because </a:t>
            </a:r>
            <a:r>
              <a:rPr lang="en-US" b="1" i="1" dirty="0">
                <a:solidFill>
                  <a:schemeClr val="tx1"/>
                </a:solidFill>
                <a:latin typeface="Times New Roman" panose="02020603050405020304" pitchFamily="18" charset="0"/>
                <a:cs typeface="Times New Roman" panose="02020603050405020304" pitchFamily="18" charset="0"/>
              </a:rPr>
              <a:t>everyone is now into documentation for CBME </a:t>
            </a:r>
            <a:r>
              <a:rPr lang="en-US" i="1" dirty="0">
                <a:solidFill>
                  <a:schemeClr val="tx1"/>
                </a:solidFill>
                <a:latin typeface="Times New Roman" panose="02020603050405020304" pitchFamily="18" charset="0"/>
                <a:cs typeface="Times New Roman" panose="02020603050405020304" pitchFamily="18" charset="0"/>
              </a:rPr>
              <a:t>curriculum, we have to sign, log books and prepare all these files and everything </a:t>
            </a:r>
          </a:p>
        </p:txBody>
      </p:sp>
      <p:sp>
        <p:nvSpPr>
          <p:cNvPr id="12" name="Speech Bubble: Rectangle with Corners Rounded 11">
            <a:extLst>
              <a:ext uri="{FF2B5EF4-FFF2-40B4-BE49-F238E27FC236}">
                <a16:creationId xmlns:a16="http://schemas.microsoft.com/office/drawing/2014/main" id="{D6A91D9B-15B5-4826-861A-B909D7ED2AAD}"/>
              </a:ext>
            </a:extLst>
          </p:cNvPr>
          <p:cNvSpPr/>
          <p:nvPr/>
        </p:nvSpPr>
        <p:spPr>
          <a:xfrm>
            <a:off x="6514893" y="4437722"/>
            <a:ext cx="4956313" cy="1918628"/>
          </a:xfrm>
          <a:prstGeom prst="wedgeRoundRect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i="1" dirty="0">
                <a:solidFill>
                  <a:schemeClr val="tx1"/>
                </a:solidFill>
                <a:latin typeface="Times New Roman" panose="02020603050405020304" pitchFamily="18" charset="0"/>
                <a:cs typeface="Times New Roman" panose="02020603050405020304" pitchFamily="18" charset="0"/>
              </a:rPr>
              <a:t>So even though the competencies are beautifully said………..But they didn't really think how much </a:t>
            </a:r>
            <a:r>
              <a:rPr lang="en-US" b="1" i="1" dirty="0">
                <a:solidFill>
                  <a:schemeClr val="tx1"/>
                </a:solidFill>
                <a:latin typeface="Times New Roman" panose="02020603050405020304" pitchFamily="18" charset="0"/>
                <a:cs typeface="Times New Roman" panose="02020603050405020304" pitchFamily="18" charset="0"/>
              </a:rPr>
              <a:t>time</a:t>
            </a:r>
            <a:r>
              <a:rPr lang="en-US" i="1" dirty="0">
                <a:solidFill>
                  <a:schemeClr val="tx1"/>
                </a:solidFill>
                <a:latin typeface="Times New Roman" panose="02020603050405020304" pitchFamily="18" charset="0"/>
                <a:cs typeface="Times New Roman" panose="02020603050405020304" pitchFamily="18" charset="0"/>
              </a:rPr>
              <a:t> they're giving for each thing and how exactly it will work out. And this is me speaking from a central institute right now.</a:t>
            </a:r>
          </a:p>
        </p:txBody>
      </p:sp>
      <p:sp>
        <p:nvSpPr>
          <p:cNvPr id="13" name="Title 1">
            <a:extLst>
              <a:ext uri="{FF2B5EF4-FFF2-40B4-BE49-F238E27FC236}">
                <a16:creationId xmlns:a16="http://schemas.microsoft.com/office/drawing/2014/main" id="{B4995E75-8A85-444B-BF3D-918B3522E108}"/>
              </a:ext>
            </a:extLst>
          </p:cNvPr>
          <p:cNvSpPr>
            <a:spLocks noGrp="1"/>
          </p:cNvSpPr>
          <p:nvPr>
            <p:ph type="title"/>
          </p:nvPr>
        </p:nvSpPr>
        <p:spPr>
          <a:xfrm>
            <a:off x="3467100" y="10289"/>
            <a:ext cx="5257800" cy="840823"/>
          </a:xfrm>
        </p:spPr>
        <p:txBody>
          <a:bodyPr/>
          <a:lstStyle/>
          <a:p>
            <a:pPr algn="ctr"/>
            <a:r>
              <a:rPr lang="en-US" b="1" dirty="0">
                <a:solidFill>
                  <a:srgbClr val="002060"/>
                </a:solidFill>
                <a:latin typeface="Times New Roman" panose="02020603050405020304" pitchFamily="18" charset="0"/>
                <a:cs typeface="Times New Roman" panose="02020603050405020304" pitchFamily="18" charset="0"/>
              </a:rPr>
              <a:t>Results (Students)</a:t>
            </a:r>
            <a:endParaRPr lang="en-IN" b="1" dirty="0">
              <a:solidFill>
                <a:srgbClr val="002060"/>
              </a:solidFill>
              <a:latin typeface="Times New Roman" panose="02020603050405020304" pitchFamily="18" charset="0"/>
              <a:cs typeface="Times New Roman" panose="02020603050405020304" pitchFamily="18" charset="0"/>
            </a:endParaRPr>
          </a:p>
        </p:txBody>
      </p:sp>
      <p:pic>
        <p:nvPicPr>
          <p:cNvPr id="14" name="Picture 13">
            <a:extLst>
              <a:ext uri="{FF2B5EF4-FFF2-40B4-BE49-F238E27FC236}">
                <a16:creationId xmlns:a16="http://schemas.microsoft.com/office/drawing/2014/main" id="{E7AAAFEE-3E74-48C5-B681-F03129E178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1643269" cy="827298"/>
          </a:xfrm>
          <a:prstGeom prst="rect">
            <a:avLst/>
          </a:prstGeom>
        </p:spPr>
      </p:pic>
      <p:cxnSp>
        <p:nvCxnSpPr>
          <p:cNvPr id="15" name="Straight Connector 14">
            <a:extLst>
              <a:ext uri="{FF2B5EF4-FFF2-40B4-BE49-F238E27FC236}">
                <a16:creationId xmlns:a16="http://schemas.microsoft.com/office/drawing/2014/main" id="{D539EA06-0C32-4077-95F4-5FA22833546D}"/>
              </a:ext>
            </a:extLst>
          </p:cNvPr>
          <p:cNvCxnSpPr>
            <a:cxnSpLocks/>
          </p:cNvCxnSpPr>
          <p:nvPr/>
        </p:nvCxnSpPr>
        <p:spPr>
          <a:xfrm>
            <a:off x="1598113" y="851112"/>
            <a:ext cx="10548731" cy="0"/>
          </a:xfrm>
          <a:prstGeom prst="line">
            <a:avLst/>
          </a:prstGeom>
          <a:ln w="3810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860040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775</TotalTime>
  <Words>2273</Words>
  <Application>Microsoft Office PowerPoint</Application>
  <PresentationFormat>Widescreen</PresentationFormat>
  <Paragraphs>145</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vt:lpstr>
      <vt:lpstr>Office Theme</vt:lpstr>
      <vt:lpstr>Digital Technology In Medical Education And Recent Changes In Curriculum: Perception Of Medical Students And Teachers</vt:lpstr>
      <vt:lpstr>Mentor Approval</vt:lpstr>
      <vt:lpstr>Introduction</vt:lpstr>
      <vt:lpstr>Introduction</vt:lpstr>
      <vt:lpstr>Study Objectives</vt:lpstr>
      <vt:lpstr>Methodology</vt:lpstr>
      <vt:lpstr>Methodology</vt:lpstr>
      <vt:lpstr>Result Students</vt:lpstr>
      <vt:lpstr>Results (Students)</vt:lpstr>
      <vt:lpstr>Results (Students)</vt:lpstr>
      <vt:lpstr>Results (Faculty)</vt:lpstr>
      <vt:lpstr>Results (Faculty)</vt:lpstr>
      <vt:lpstr>Discussion</vt:lpstr>
      <vt:lpstr>Discussion</vt:lpstr>
      <vt:lpstr>Conclusion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Shivam Kumar Shukla</cp:lastModifiedBy>
  <cp:revision>48</cp:revision>
  <dcterms:created xsi:type="dcterms:W3CDTF">2022-05-20T15:11:38Z</dcterms:created>
  <dcterms:modified xsi:type="dcterms:W3CDTF">2023-06-16T18:09:13Z</dcterms:modified>
</cp:coreProperties>
</file>