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Roboto"/>
      <p:regular r:id="rId25"/>
      <p:bold r:id="rId26"/>
      <p:italic r:id="rId27"/>
      <p:boldItalic r:id="rId28"/>
    </p:embeddedFont>
    <p:embeddedFont>
      <p:font typeface="Inter"/>
      <p:regular r:id="rId29"/>
      <p:bold r:id="rId30"/>
    </p:embeddedFont>
    <p:embeddedFont>
      <p:font typeface="Tahom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58E724B-7B04-456B-BC19-7B3082012FE6}">
  <a:tblStyle styleId="{C58E724B-7B04-456B-BC19-7B3082012FE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Inter-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Tahoma-regular.fntdata"/><Relationship Id="rId30" Type="http://schemas.openxmlformats.org/officeDocument/2006/relationships/font" Target="fonts/Inter-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Tahoma-bold.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DIVIDER SLIDE</a:t>
            </a:r>
            <a:endParaRPr b="1"/>
          </a:p>
          <a:p>
            <a:pPr indent="0" lvl="0" marL="0" rtl="0" algn="l">
              <a:lnSpc>
                <a:spcPct val="100000"/>
              </a:lnSpc>
              <a:spcBef>
                <a:spcPts val="0"/>
              </a:spcBef>
              <a:spcAft>
                <a:spcPts val="0"/>
              </a:spcAft>
              <a:buSzPts val="1100"/>
              <a:buNone/>
            </a:pPr>
            <a:r>
              <a:rPr lang="en"/>
              <a:t>Duplicate this slide as required and use this to break the session into sections, as required.</a:t>
            </a:r>
            <a:br>
              <a:rPr lang="en"/>
            </a:br>
            <a:r>
              <a:rPr lang="en">
                <a:solidFill>
                  <a:schemeClr val="dk1"/>
                </a:solidFill>
              </a:rPr>
              <a:t>Placeholder graphic, will be replaced by the comms team with an appropriate visual.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5.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7" name="Shape 7"/>
        <p:cNvGrpSpPr/>
        <p:nvPr/>
      </p:nvGrpSpPr>
      <p:grpSpPr>
        <a:xfrm>
          <a:off x="0" y="0"/>
          <a:ext cx="0" cy="0"/>
          <a:chOff x="0" y="0"/>
          <a:chExt cx="0" cy="0"/>
        </a:xfrm>
      </p:grpSpPr>
      <p:sp>
        <p:nvSpPr>
          <p:cNvPr id="8" name="Google Shape;8;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9" name="Google Shape;9;p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0" name="Shape 70"/>
        <p:cNvGrpSpPr/>
        <p:nvPr/>
      </p:nvGrpSpPr>
      <p:grpSpPr>
        <a:xfrm>
          <a:off x="0" y="0"/>
          <a:ext cx="0" cy="0"/>
          <a:chOff x="0" y="0"/>
          <a:chExt cx="0" cy="0"/>
        </a:xfrm>
      </p:grpSpPr>
      <p:sp>
        <p:nvSpPr>
          <p:cNvPr id="71" name="Google Shape;71;p11"/>
          <p:cNvSpPr txBox="1"/>
          <p:nvPr/>
        </p:nvSpPr>
        <p:spPr>
          <a:xfrm>
            <a:off x="1304650" y="1905400"/>
            <a:ext cx="6534900" cy="11082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Tahoma"/>
                <a:ea typeface="Tahoma"/>
                <a:cs typeface="Tahoma"/>
                <a:sym typeface="Tahoma"/>
              </a:rPr>
              <a:t>Long Important Text: Optional layout Lorem ipsum dolor sit amet, consectetur adipiscing elit, sed do eiusmod tempor incididunt ut labore et dolore magna aliqua. </a:t>
            </a:r>
            <a:endParaRPr b="0" i="0" sz="2000" u="none" cap="none" strike="noStrike">
              <a:solidFill>
                <a:srgbClr val="000000"/>
              </a:solidFill>
              <a:latin typeface="Tahoma"/>
              <a:ea typeface="Tahoma"/>
              <a:cs typeface="Tahoma"/>
              <a:sym typeface="Tahoma"/>
            </a:endParaRPr>
          </a:p>
        </p:txBody>
      </p:sp>
      <p:sp>
        <p:nvSpPr>
          <p:cNvPr id="72" name="Google Shape;72;p11"/>
          <p:cNvSpPr/>
          <p:nvPr/>
        </p:nvSpPr>
        <p:spPr>
          <a:xfrm>
            <a:off x="3691125" y="1573900"/>
            <a:ext cx="1569300" cy="293700"/>
          </a:xfrm>
          <a:prstGeom prst="rect">
            <a:avLst/>
          </a:prstGeom>
          <a:solidFill>
            <a:srgbClr val="68C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1"/>
          <p:cNvSpPr txBox="1"/>
          <p:nvPr/>
        </p:nvSpPr>
        <p:spPr>
          <a:xfrm>
            <a:off x="3744550" y="1536100"/>
            <a:ext cx="1655100" cy="3693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OPTIONAL TITLE</a:t>
            </a:r>
            <a:endParaRPr b="1" i="0" sz="1200" u="none" cap="none" strike="noStrike">
              <a:solidFill>
                <a:srgbClr val="FFFFFF"/>
              </a:solidFill>
              <a:latin typeface="Tahoma"/>
              <a:ea typeface="Tahoma"/>
              <a:cs typeface="Tahoma"/>
              <a:sym typeface="Tahoma"/>
            </a:endParaRPr>
          </a:p>
        </p:txBody>
      </p:sp>
      <p:sp>
        <p:nvSpPr>
          <p:cNvPr id="74" name="Google Shape;74;p11"/>
          <p:cNvSpPr/>
          <p:nvPr/>
        </p:nvSpPr>
        <p:spPr>
          <a:xfrm flipH="1">
            <a:off x="100" y="2427925"/>
            <a:ext cx="10341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1"/>
          <p:cNvSpPr/>
          <p:nvPr/>
        </p:nvSpPr>
        <p:spPr>
          <a:xfrm flipH="1" rot="10800000">
            <a:off x="8109775" y="2427925"/>
            <a:ext cx="10341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6" name="Shape 76"/>
        <p:cNvGrpSpPr/>
        <p:nvPr/>
      </p:nvGrpSpPr>
      <p:grpSpPr>
        <a:xfrm>
          <a:off x="0" y="0"/>
          <a:ext cx="0" cy="0"/>
          <a:chOff x="0" y="0"/>
          <a:chExt cx="0" cy="0"/>
        </a:xfrm>
      </p:grpSpPr>
      <p:sp>
        <p:nvSpPr>
          <p:cNvPr id="77" name="Google Shape;77;p12"/>
          <p:cNvSpPr/>
          <p:nvPr/>
        </p:nvSpPr>
        <p:spPr>
          <a:xfrm>
            <a:off x="663925" y="1731513"/>
            <a:ext cx="1802100" cy="293700"/>
          </a:xfrm>
          <a:prstGeom prst="rect">
            <a:avLst/>
          </a:prstGeom>
          <a:solidFill>
            <a:srgbClr val="68C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2"/>
          <p:cNvSpPr txBox="1"/>
          <p:nvPr/>
        </p:nvSpPr>
        <p:spPr>
          <a:xfrm>
            <a:off x="700450" y="1693725"/>
            <a:ext cx="1973700" cy="3693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GLOBAL CASH CROP</a:t>
            </a:r>
            <a:endParaRPr b="1" i="0" sz="1200" u="none" cap="none" strike="noStrike">
              <a:solidFill>
                <a:srgbClr val="FFFFFF"/>
              </a:solidFill>
              <a:latin typeface="Tahoma"/>
              <a:ea typeface="Tahoma"/>
              <a:cs typeface="Tahoma"/>
              <a:sym typeface="Tahoma"/>
            </a:endParaRPr>
          </a:p>
        </p:txBody>
      </p:sp>
      <p:sp>
        <p:nvSpPr>
          <p:cNvPr id="79" name="Google Shape;79;p12"/>
          <p:cNvSpPr txBox="1"/>
          <p:nvPr/>
        </p:nvSpPr>
        <p:spPr>
          <a:xfrm>
            <a:off x="575725" y="2093183"/>
            <a:ext cx="3603300" cy="1108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Tahoma"/>
                <a:ea typeface="Tahoma"/>
                <a:cs typeface="Tahoma"/>
                <a:sym typeface="Tahoma"/>
              </a:rPr>
              <a:t>India is one of the largest producers and exporters of cotton in the world.</a:t>
            </a:r>
            <a:endParaRPr b="0" i="0" sz="2000" u="none" cap="none" strike="noStrike">
              <a:solidFill>
                <a:srgbClr val="000000"/>
              </a:solidFill>
              <a:latin typeface="Tahoma"/>
              <a:ea typeface="Tahoma"/>
              <a:cs typeface="Tahoma"/>
              <a:sym typeface="Tahoma"/>
            </a:endParaRPr>
          </a:p>
        </p:txBody>
      </p:sp>
      <p:sp>
        <p:nvSpPr>
          <p:cNvPr id="80" name="Google Shape;80;p12"/>
          <p:cNvSpPr/>
          <p:nvPr/>
        </p:nvSpPr>
        <p:spPr>
          <a:xfrm flipH="1">
            <a:off x="663775" y="3142075"/>
            <a:ext cx="30039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12"/>
          <p:cNvPicPr preferRelativeResize="0"/>
          <p:nvPr/>
        </p:nvPicPr>
        <p:blipFill rotWithShape="1">
          <a:blip r:embed="rId2">
            <a:alphaModFix/>
          </a:blip>
          <a:srcRect b="0" l="1015" r="18365" t="0"/>
          <a:stretch/>
        </p:blipFill>
        <p:spPr>
          <a:xfrm>
            <a:off x="4815674" y="653987"/>
            <a:ext cx="4328325" cy="3835185"/>
          </a:xfrm>
          <a:prstGeom prst="rect">
            <a:avLst/>
          </a:prstGeom>
          <a:noFill/>
          <a:ln>
            <a:noFill/>
          </a:ln>
        </p:spPr>
      </p:pic>
      <p:pic>
        <p:nvPicPr>
          <p:cNvPr id="82" name="Google Shape;82;p12"/>
          <p:cNvPicPr preferRelativeResize="0"/>
          <p:nvPr/>
        </p:nvPicPr>
        <p:blipFill rotWithShape="1">
          <a:blip r:embed="rId3">
            <a:alphaModFix/>
          </a:blip>
          <a:srcRect b="0" l="0" r="0" t="0"/>
          <a:stretch/>
        </p:blipFill>
        <p:spPr>
          <a:xfrm>
            <a:off x="208050" y="4697400"/>
            <a:ext cx="250604" cy="244751"/>
          </a:xfrm>
          <a:prstGeom prst="rect">
            <a:avLst/>
          </a:prstGeom>
          <a:noFill/>
          <a:ln>
            <a:noFill/>
          </a:ln>
        </p:spPr>
      </p:pic>
      <p:sp>
        <p:nvSpPr>
          <p:cNvPr id="83" name="Google Shape;83;p12"/>
          <p:cNvSpPr/>
          <p:nvPr/>
        </p:nvSpPr>
        <p:spPr>
          <a:xfrm flipH="1">
            <a:off x="4815600" y="4374025"/>
            <a:ext cx="4328400" cy="115500"/>
          </a:xfrm>
          <a:prstGeom prst="rect">
            <a:avLst/>
          </a:prstGeom>
          <a:gradFill>
            <a:gsLst>
              <a:gs pos="0">
                <a:srgbClr val="25CCC2"/>
              </a:gs>
              <a:gs pos="50000">
                <a:srgbClr val="68CEA3"/>
              </a:gs>
              <a:gs pos="100000">
                <a:srgbClr val="BBDF6F"/>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2"/>
          <p:cNvSpPr txBox="1"/>
          <p:nvPr/>
        </p:nvSpPr>
        <p:spPr>
          <a:xfrm>
            <a:off x="575725" y="3327775"/>
            <a:ext cx="3486600" cy="4926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Arial"/>
              <a:buNone/>
            </a:pPr>
            <a:r>
              <a:rPr b="0" i="0" lang="en" sz="1000" u="none" cap="none" strike="noStrike">
                <a:solidFill>
                  <a:srgbClr val="000000"/>
                </a:solidFill>
                <a:latin typeface="Arial"/>
                <a:ea typeface="Arial"/>
                <a:cs typeface="Arial"/>
                <a:sym typeface="Arial"/>
              </a:rPr>
              <a:t>Cotton is one of the largest cash crops grown globally.</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Tahoma"/>
              <a:ea typeface="Tahoma"/>
              <a:cs typeface="Tahoma"/>
              <a:sym typeface="Tahom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slide">
  <p:cSld name="CAPTION_ONLY">
    <p:spTree>
      <p:nvGrpSpPr>
        <p:cNvPr id="85" name="Shape 85"/>
        <p:cNvGrpSpPr/>
        <p:nvPr/>
      </p:nvGrpSpPr>
      <p:grpSpPr>
        <a:xfrm>
          <a:off x="0" y="0"/>
          <a:ext cx="0" cy="0"/>
          <a:chOff x="0" y="0"/>
          <a:chExt cx="0" cy="0"/>
        </a:xfrm>
      </p:grpSpPr>
      <p:sp>
        <p:nvSpPr>
          <p:cNvPr id="86" name="Google Shape;86;p13"/>
          <p:cNvSpPr/>
          <p:nvPr/>
        </p:nvSpPr>
        <p:spPr>
          <a:xfrm flipH="1">
            <a:off x="0" y="422650"/>
            <a:ext cx="20574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7" name="Google Shape;87;p13"/>
          <p:cNvSpPr/>
          <p:nvPr/>
        </p:nvSpPr>
        <p:spPr>
          <a:xfrm>
            <a:off x="2096300" y="372075"/>
            <a:ext cx="4951500" cy="722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3"/>
          <p:cNvSpPr txBox="1"/>
          <p:nvPr/>
        </p:nvSpPr>
        <p:spPr>
          <a:xfrm>
            <a:off x="2181600" y="190750"/>
            <a:ext cx="4780800" cy="8004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Tahoma"/>
                <a:ea typeface="Tahoma"/>
                <a:cs typeface="Tahoma"/>
                <a:sym typeface="Tahoma"/>
              </a:rPr>
              <a:t>Slide title goes here, and onto the next</a:t>
            </a:r>
            <a:endParaRPr b="0" i="0" sz="200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Tahoma"/>
                <a:ea typeface="Tahoma"/>
                <a:cs typeface="Tahoma"/>
                <a:sym typeface="Tahoma"/>
              </a:rPr>
              <a:t>Line if needed</a:t>
            </a:r>
            <a:endParaRPr b="0" i="0" sz="2000" u="none" cap="none" strike="noStrike">
              <a:solidFill>
                <a:srgbClr val="000000"/>
              </a:solidFill>
              <a:latin typeface="Tahoma"/>
              <a:ea typeface="Tahoma"/>
              <a:cs typeface="Tahoma"/>
              <a:sym typeface="Tahoma"/>
            </a:endParaRPr>
          </a:p>
        </p:txBody>
      </p:sp>
      <p:sp>
        <p:nvSpPr>
          <p:cNvPr id="89" name="Google Shape;89;p13"/>
          <p:cNvSpPr/>
          <p:nvPr/>
        </p:nvSpPr>
        <p:spPr>
          <a:xfrm flipH="1" rot="10800000">
            <a:off x="7086700" y="422650"/>
            <a:ext cx="20574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14"/>
          <p:cNvSpPr/>
          <p:nvPr/>
        </p:nvSpPr>
        <p:spPr>
          <a:xfrm>
            <a:off x="4300850" y="2648400"/>
            <a:ext cx="3529800" cy="1685400"/>
          </a:xfrm>
          <a:prstGeom prst="roundRect">
            <a:avLst>
              <a:gd fmla="val 18395"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4"/>
          <p:cNvSpPr/>
          <p:nvPr/>
        </p:nvSpPr>
        <p:spPr>
          <a:xfrm>
            <a:off x="1764875" y="537625"/>
            <a:ext cx="4564200" cy="1685400"/>
          </a:xfrm>
          <a:prstGeom prst="roundRect">
            <a:avLst>
              <a:gd fmla="val 17923"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4"/>
          <p:cNvSpPr txBox="1"/>
          <p:nvPr/>
        </p:nvSpPr>
        <p:spPr>
          <a:xfrm>
            <a:off x="3140513" y="587663"/>
            <a:ext cx="33987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000"/>
              <a:buFont typeface="Arial"/>
              <a:buNone/>
            </a:pPr>
            <a:r>
              <a:rPr b="1" i="0" lang="en" sz="5000" u="none" cap="none" strike="noStrike">
                <a:solidFill>
                  <a:srgbClr val="68CEA3"/>
                </a:solidFill>
                <a:latin typeface="Tahoma"/>
                <a:ea typeface="Tahoma"/>
                <a:cs typeface="Tahoma"/>
                <a:sym typeface="Tahoma"/>
              </a:rPr>
              <a:t>30-50%</a:t>
            </a:r>
            <a:endParaRPr b="1" i="0" sz="5000" u="none" cap="none" strike="noStrike">
              <a:solidFill>
                <a:srgbClr val="68CEA3"/>
              </a:solidFill>
              <a:latin typeface="Tahoma"/>
              <a:ea typeface="Tahoma"/>
              <a:cs typeface="Tahoma"/>
              <a:sym typeface="Tahoma"/>
            </a:endParaRPr>
          </a:p>
        </p:txBody>
      </p:sp>
      <p:sp>
        <p:nvSpPr>
          <p:cNvPr id="94" name="Google Shape;94;p14"/>
          <p:cNvSpPr txBox="1"/>
          <p:nvPr/>
        </p:nvSpPr>
        <p:spPr>
          <a:xfrm>
            <a:off x="3172337" y="1327175"/>
            <a:ext cx="2350800" cy="6927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000000"/>
                </a:solidFill>
                <a:latin typeface="Tahoma"/>
                <a:ea typeface="Tahoma"/>
                <a:cs typeface="Tahoma"/>
                <a:sym typeface="Tahoma"/>
              </a:rPr>
              <a:t>Of avoidable crop damage occurs due to pests such as the Pink and American Bollworm</a:t>
            </a:r>
            <a:endParaRPr b="1" i="0" sz="1000" u="none" cap="none" strike="noStrike">
              <a:solidFill>
                <a:srgbClr val="000000"/>
              </a:solidFill>
              <a:latin typeface="Tahoma"/>
              <a:ea typeface="Tahoma"/>
              <a:cs typeface="Tahoma"/>
              <a:sym typeface="Tahoma"/>
            </a:endParaRPr>
          </a:p>
        </p:txBody>
      </p:sp>
      <p:sp>
        <p:nvSpPr>
          <p:cNvPr id="95" name="Google Shape;95;p14"/>
          <p:cNvSpPr txBox="1"/>
          <p:nvPr/>
        </p:nvSpPr>
        <p:spPr>
          <a:xfrm>
            <a:off x="5852469" y="2704725"/>
            <a:ext cx="22200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000"/>
              <a:buFont typeface="Arial"/>
              <a:buNone/>
            </a:pPr>
            <a:r>
              <a:rPr b="1" i="0" lang="en" sz="5000" u="none" cap="none" strike="noStrike">
                <a:solidFill>
                  <a:srgbClr val="68CEA3"/>
                </a:solidFill>
                <a:latin typeface="Tahoma"/>
                <a:ea typeface="Tahoma"/>
                <a:cs typeface="Tahoma"/>
                <a:sym typeface="Tahoma"/>
              </a:rPr>
              <a:t>55%</a:t>
            </a:r>
            <a:endParaRPr b="1" i="0" sz="5000" u="none" cap="none" strike="noStrike">
              <a:solidFill>
                <a:srgbClr val="68CEA3"/>
              </a:solidFill>
              <a:latin typeface="Tahoma"/>
              <a:ea typeface="Tahoma"/>
              <a:cs typeface="Tahoma"/>
              <a:sym typeface="Tahoma"/>
            </a:endParaRPr>
          </a:p>
        </p:txBody>
      </p:sp>
      <p:sp>
        <p:nvSpPr>
          <p:cNvPr id="96" name="Google Shape;96;p14"/>
          <p:cNvSpPr txBox="1"/>
          <p:nvPr/>
        </p:nvSpPr>
        <p:spPr>
          <a:xfrm>
            <a:off x="5891912" y="3468225"/>
            <a:ext cx="1678200" cy="6927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000000"/>
                </a:solidFill>
                <a:latin typeface="Tahoma"/>
                <a:ea typeface="Tahoma"/>
                <a:cs typeface="Tahoma"/>
                <a:sym typeface="Tahoma"/>
              </a:rPr>
              <a:t>Of all pesticides used in the country are used on cotton crops</a:t>
            </a:r>
            <a:endParaRPr b="1" i="0" sz="1000" u="none" cap="none" strike="noStrike">
              <a:solidFill>
                <a:srgbClr val="000000"/>
              </a:solidFill>
              <a:latin typeface="Tahoma"/>
              <a:ea typeface="Tahoma"/>
              <a:cs typeface="Tahoma"/>
              <a:sym typeface="Tahoma"/>
            </a:endParaRPr>
          </a:p>
        </p:txBody>
      </p:sp>
      <p:pic>
        <p:nvPicPr>
          <p:cNvPr id="97" name="Google Shape;97;p14"/>
          <p:cNvPicPr preferRelativeResize="0"/>
          <p:nvPr/>
        </p:nvPicPr>
        <p:blipFill rotWithShape="1">
          <a:blip r:embed="rId2">
            <a:alphaModFix/>
          </a:blip>
          <a:srcRect b="18321" l="1950" r="1950" t="9459"/>
          <a:stretch/>
        </p:blipFill>
        <p:spPr>
          <a:xfrm>
            <a:off x="1214375" y="444025"/>
            <a:ext cx="1557000" cy="1560600"/>
          </a:xfrm>
          <a:prstGeom prst="ellipse">
            <a:avLst/>
          </a:prstGeom>
          <a:noFill/>
          <a:ln>
            <a:noFill/>
          </a:ln>
        </p:spPr>
      </p:pic>
      <p:pic>
        <p:nvPicPr>
          <p:cNvPr id="98" name="Google Shape;98;p14"/>
          <p:cNvPicPr preferRelativeResize="0"/>
          <p:nvPr/>
        </p:nvPicPr>
        <p:blipFill rotWithShape="1">
          <a:blip r:embed="rId3">
            <a:alphaModFix/>
          </a:blip>
          <a:srcRect b="0" l="10251" r="39840" t="0"/>
          <a:stretch/>
        </p:blipFill>
        <p:spPr>
          <a:xfrm>
            <a:off x="3845976" y="2555100"/>
            <a:ext cx="1557000" cy="1560000"/>
          </a:xfrm>
          <a:prstGeom prst="ellipse">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01" name="Google Shape;101;p1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02" name="Google Shape;10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03" name="Google Shape;103;p15"/>
          <p:cNvPicPr preferRelativeResize="0"/>
          <p:nvPr/>
        </p:nvPicPr>
        <p:blipFill rotWithShape="1">
          <a:blip r:embed="rId2">
            <a:alphaModFix/>
          </a:blip>
          <a:srcRect b="0" l="0" r="0" t="0"/>
          <a:stretch/>
        </p:blipFill>
        <p:spPr>
          <a:xfrm>
            <a:off x="107200" y="4632910"/>
            <a:ext cx="330151" cy="32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104" name="Shape 104"/>
        <p:cNvGrpSpPr/>
        <p:nvPr/>
      </p:nvGrpSpPr>
      <p:grpSpPr>
        <a:xfrm>
          <a:off x="0" y="0"/>
          <a:ext cx="0" cy="0"/>
          <a:chOff x="0" y="0"/>
          <a:chExt cx="0" cy="0"/>
        </a:xfrm>
      </p:grpSpPr>
      <p:sp>
        <p:nvSpPr>
          <p:cNvPr id="105" name="Google Shape;105;p1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06" name="Google Shape;106;p16"/>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07" name="Google Shape;10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10" name="Google Shape;110;p1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11" name="Google Shape;11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5">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15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15" name="Google Shape;11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6" name="Shape 116"/>
        <p:cNvGrpSpPr/>
        <p:nvPr/>
      </p:nvGrpSpPr>
      <p:grpSpPr>
        <a:xfrm>
          <a:off x="0" y="0"/>
          <a:ext cx="0" cy="0"/>
          <a:chOff x="0" y="0"/>
          <a:chExt cx="0" cy="0"/>
        </a:xfrm>
      </p:grpSpPr>
      <p:sp>
        <p:nvSpPr>
          <p:cNvPr id="117" name="Google Shape;117;p19"/>
          <p:cNvSpPr txBox="1"/>
          <p:nvPr>
            <p:ph type="title"/>
          </p:nvPr>
        </p:nvSpPr>
        <p:spPr>
          <a:xfrm>
            <a:off x="628650"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9" name="Google Shape;119;p19"/>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20" name="Google Shape;120;p19"/>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21" name="Google Shape;121;p19"/>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3">
    <p:spTree>
      <p:nvGrpSpPr>
        <p:cNvPr id="122" name="Shape 122"/>
        <p:cNvGrpSpPr/>
        <p:nvPr/>
      </p:nvGrpSpPr>
      <p:grpSpPr>
        <a:xfrm>
          <a:off x="0" y="0"/>
          <a:ext cx="0" cy="0"/>
          <a:chOff x="0" y="0"/>
          <a:chExt cx="0" cy="0"/>
        </a:xfrm>
      </p:grpSpPr>
      <p:sp>
        <p:nvSpPr>
          <p:cNvPr id="123" name="Google Shape;123;p2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marR="0" rtl="0" algn="ctr">
              <a:lnSpc>
                <a:spcPct val="90000"/>
              </a:lnSpc>
              <a:spcBef>
                <a:spcPts val="0"/>
              </a:spcBef>
              <a:spcAft>
                <a:spcPts val="0"/>
              </a:spcAft>
              <a:buClr>
                <a:schemeClr val="dk1"/>
              </a:buClr>
              <a:buSzPts val="4500"/>
              <a:buFont typeface="Calibri"/>
              <a:buChar char="●"/>
              <a:defRPr b="0" i="0" sz="4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4" name="Google Shape;124;p20"/>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25" name="Google Shape;12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6" name="Google Shape;12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7" name="Google Shape;12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11" name="Shape 11"/>
        <p:cNvGrpSpPr/>
        <p:nvPr/>
      </p:nvGrpSpPr>
      <p:grpSpPr>
        <a:xfrm>
          <a:off x="0" y="0"/>
          <a:ext cx="0" cy="0"/>
          <a:chOff x="0" y="0"/>
          <a:chExt cx="0" cy="0"/>
        </a:xfrm>
      </p:grpSpPr>
      <p:sp>
        <p:nvSpPr>
          <p:cNvPr id="12" name="Google Shape;12;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3" name="Google Shape;13;p3"/>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7">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0" name="Google Shape;130;p2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1" name="Google Shape;1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8">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4" name="Google Shape;134;p22"/>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5" name="Google Shape;13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36" name="Google Shape;136;p22"/>
          <p:cNvPicPr preferRelativeResize="0"/>
          <p:nvPr/>
        </p:nvPicPr>
        <p:blipFill rotWithShape="1">
          <a:blip r:embed="rId2">
            <a:alphaModFix/>
          </a:blip>
          <a:srcRect b="0" l="0" r="0" t="0"/>
          <a:stretch/>
        </p:blipFill>
        <p:spPr>
          <a:xfrm>
            <a:off x="107200" y="4632910"/>
            <a:ext cx="396181" cy="3936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137" name="Shape 137"/>
        <p:cNvGrpSpPr/>
        <p:nvPr/>
      </p:nvGrpSpPr>
      <p:grpSpPr>
        <a:xfrm>
          <a:off x="0" y="0"/>
          <a:ext cx="0" cy="0"/>
          <a:chOff x="0" y="0"/>
          <a:chExt cx="0" cy="0"/>
        </a:xfrm>
      </p:grpSpPr>
      <p:sp>
        <p:nvSpPr>
          <p:cNvPr id="138" name="Google Shape;138;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39" name="Google Shape;139;p23"/>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40" name="Google Shape;14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5" name="Shape 145"/>
        <p:cNvGrpSpPr/>
        <p:nvPr/>
      </p:nvGrpSpPr>
      <p:grpSpPr>
        <a:xfrm>
          <a:off x="0" y="0"/>
          <a:ext cx="0" cy="0"/>
          <a:chOff x="0" y="0"/>
          <a:chExt cx="0" cy="0"/>
        </a:xfrm>
      </p:grpSpPr>
      <p:sp>
        <p:nvSpPr>
          <p:cNvPr id="146" name="Google Shape;146;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7" name="Google Shape;147;p2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8" name="Google Shape;14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1" name="Google Shape;15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4" name="Google Shape;154;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5" name="Google Shape;15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8" name="Google Shape;158;p2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9" name="Google Shape;159;p2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0" name="Google Shape;16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3" name="Google Shape;16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66" name="Google Shape;166;p3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7" name="Google Shape;16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8" name="Shape 168"/>
        <p:cNvGrpSpPr/>
        <p:nvPr/>
      </p:nvGrpSpPr>
      <p:grpSpPr>
        <a:xfrm>
          <a:off x="0" y="0"/>
          <a:ext cx="0" cy="0"/>
          <a:chOff x="0" y="0"/>
          <a:chExt cx="0" cy="0"/>
        </a:xfrm>
      </p:grpSpPr>
      <p:sp>
        <p:nvSpPr>
          <p:cNvPr id="169" name="Google Shape;169;p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70" name="Google Shape;17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 name="Google Shape;17;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8" name="Google Shape;1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1" name="Shape 171"/>
        <p:cNvGrpSpPr/>
        <p:nvPr/>
      </p:nvGrpSpPr>
      <p:grpSpPr>
        <a:xfrm>
          <a:off x="0" y="0"/>
          <a:ext cx="0" cy="0"/>
          <a:chOff x="0" y="0"/>
          <a:chExt cx="0" cy="0"/>
        </a:xfrm>
      </p:grpSpPr>
      <p:sp>
        <p:nvSpPr>
          <p:cNvPr id="172" name="Google Shape;172;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4" name="Google Shape;174;p3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5" name="Google Shape;175;p3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6" name="Google Shape;17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7" name="Shape 177"/>
        <p:cNvGrpSpPr/>
        <p:nvPr/>
      </p:nvGrpSpPr>
      <p:grpSpPr>
        <a:xfrm>
          <a:off x="0" y="0"/>
          <a:ext cx="0" cy="0"/>
          <a:chOff x="0" y="0"/>
          <a:chExt cx="0" cy="0"/>
        </a:xfrm>
      </p:grpSpPr>
      <p:sp>
        <p:nvSpPr>
          <p:cNvPr id="178" name="Google Shape;178;p3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79" name="Google Shape;17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0" name="Shape 180"/>
        <p:cNvGrpSpPr/>
        <p:nvPr/>
      </p:nvGrpSpPr>
      <p:grpSpPr>
        <a:xfrm>
          <a:off x="0" y="0"/>
          <a:ext cx="0" cy="0"/>
          <a:chOff x="0" y="0"/>
          <a:chExt cx="0" cy="0"/>
        </a:xfrm>
      </p:grpSpPr>
      <p:sp>
        <p:nvSpPr>
          <p:cNvPr id="181" name="Google Shape;181;p3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2" name="Google Shape;182;p3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83" name="Google Shape;18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4" name="Shape 184"/>
        <p:cNvGrpSpPr/>
        <p:nvPr/>
      </p:nvGrpSpPr>
      <p:grpSpPr>
        <a:xfrm>
          <a:off x="0" y="0"/>
          <a:ext cx="0" cy="0"/>
          <a:chOff x="0" y="0"/>
          <a:chExt cx="0" cy="0"/>
        </a:xfrm>
      </p:grpSpPr>
      <p:sp>
        <p:nvSpPr>
          <p:cNvPr id="185" name="Google Shape;18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86" name="Shape 186"/>
        <p:cNvGrpSpPr/>
        <p:nvPr/>
      </p:nvGrpSpPr>
      <p:grpSpPr>
        <a:xfrm>
          <a:off x="0" y="0"/>
          <a:ext cx="0" cy="0"/>
          <a:chOff x="0" y="0"/>
          <a:chExt cx="0" cy="0"/>
        </a:xfrm>
      </p:grpSpPr>
      <p:sp>
        <p:nvSpPr>
          <p:cNvPr id="187" name="Google Shape;187;p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88" name="Google Shape;188;p3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89" name="Google Shape;18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9">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1" name="Google Shape;21;p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type="title">
  <p:cSld name="TITLE">
    <p:spTree>
      <p:nvGrpSpPr>
        <p:cNvPr id="23" name="Shape 23"/>
        <p:cNvGrpSpPr/>
        <p:nvPr/>
      </p:nvGrpSpPr>
      <p:grpSpPr>
        <a:xfrm>
          <a:off x="0" y="0"/>
          <a:ext cx="0" cy="0"/>
          <a:chOff x="0" y="0"/>
          <a:chExt cx="0" cy="0"/>
        </a:xfrm>
      </p:grpSpPr>
      <p:sp>
        <p:nvSpPr>
          <p:cNvPr id="24" name="Google Shape;24;p6"/>
          <p:cNvSpPr txBox="1"/>
          <p:nvPr/>
        </p:nvSpPr>
        <p:spPr>
          <a:xfrm>
            <a:off x="4252225" y="2178450"/>
            <a:ext cx="4198500" cy="1108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sz="3000" u="none" cap="none" strike="noStrike">
                <a:solidFill>
                  <a:srgbClr val="000000"/>
                </a:solidFill>
                <a:latin typeface="Tahoma"/>
                <a:ea typeface="Tahoma"/>
                <a:cs typeface="Tahoma"/>
                <a:sym typeface="Tahoma"/>
              </a:rPr>
              <a:t>AI-based </a:t>
            </a:r>
            <a:endParaRPr b="1" i="0" sz="30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Tahoma"/>
                <a:ea typeface="Tahoma"/>
                <a:cs typeface="Tahoma"/>
                <a:sym typeface="Tahoma"/>
              </a:rPr>
              <a:t>Pest Management</a:t>
            </a:r>
            <a:endParaRPr b="1" i="0" sz="3000" u="none" cap="none" strike="noStrike">
              <a:solidFill>
                <a:srgbClr val="000000"/>
              </a:solidFill>
              <a:latin typeface="Tahoma"/>
              <a:ea typeface="Tahoma"/>
              <a:cs typeface="Tahoma"/>
              <a:sym typeface="Tahoma"/>
            </a:endParaRPr>
          </a:p>
        </p:txBody>
      </p:sp>
      <p:pic>
        <p:nvPicPr>
          <p:cNvPr id="25" name="Google Shape;25;p6"/>
          <p:cNvPicPr preferRelativeResize="0"/>
          <p:nvPr/>
        </p:nvPicPr>
        <p:blipFill rotWithShape="1">
          <a:blip r:embed="rId2">
            <a:alphaModFix/>
          </a:blip>
          <a:srcRect b="0" l="0" r="0" t="0"/>
          <a:stretch/>
        </p:blipFill>
        <p:spPr>
          <a:xfrm>
            <a:off x="168275" y="4666525"/>
            <a:ext cx="278563" cy="277480"/>
          </a:xfrm>
          <a:prstGeom prst="rect">
            <a:avLst/>
          </a:prstGeom>
          <a:noFill/>
          <a:ln>
            <a:noFill/>
          </a:ln>
        </p:spPr>
      </p:pic>
      <p:sp>
        <p:nvSpPr>
          <p:cNvPr id="26" name="Google Shape;26;p6"/>
          <p:cNvSpPr/>
          <p:nvPr/>
        </p:nvSpPr>
        <p:spPr>
          <a:xfrm flipH="1">
            <a:off x="4384650" y="3347625"/>
            <a:ext cx="47934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6"/>
          <p:cNvSpPr/>
          <p:nvPr/>
        </p:nvSpPr>
        <p:spPr>
          <a:xfrm>
            <a:off x="4340975" y="1894650"/>
            <a:ext cx="1444500" cy="293700"/>
          </a:xfrm>
          <a:prstGeom prst="rect">
            <a:avLst/>
          </a:prstGeom>
          <a:solidFill>
            <a:srgbClr val="68C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6"/>
          <p:cNvSpPr txBox="1"/>
          <p:nvPr/>
        </p:nvSpPr>
        <p:spPr>
          <a:xfrm>
            <a:off x="4420024" y="1856850"/>
            <a:ext cx="1495500" cy="3693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AGRICULTURE</a:t>
            </a:r>
            <a:endParaRPr b="1" i="0" sz="1200" u="none" cap="none" strike="noStrike">
              <a:solidFill>
                <a:srgbClr val="FFFFFF"/>
              </a:solidFill>
              <a:latin typeface="Tahoma"/>
              <a:ea typeface="Tahoma"/>
              <a:cs typeface="Tahoma"/>
              <a:sym typeface="Tahoma"/>
            </a:endParaRPr>
          </a:p>
        </p:txBody>
      </p:sp>
      <p:pic>
        <p:nvPicPr>
          <p:cNvPr id="29" name="Google Shape;29;p6"/>
          <p:cNvPicPr preferRelativeResize="0"/>
          <p:nvPr/>
        </p:nvPicPr>
        <p:blipFill rotWithShape="1">
          <a:blip r:embed="rId3">
            <a:alphaModFix amt="70000"/>
          </a:blip>
          <a:srcRect b="55597" l="13555" r="31386" t="14804"/>
          <a:stretch/>
        </p:blipFill>
        <p:spPr>
          <a:xfrm flipH="1" rot="10800000">
            <a:off x="5434402" y="0"/>
            <a:ext cx="3709597" cy="1994324"/>
          </a:xfrm>
          <a:prstGeom prst="rect">
            <a:avLst/>
          </a:prstGeom>
          <a:noFill/>
          <a:ln>
            <a:noFill/>
          </a:ln>
        </p:spPr>
      </p:pic>
      <p:pic>
        <p:nvPicPr>
          <p:cNvPr id="30" name="Google Shape;30;p6"/>
          <p:cNvPicPr preferRelativeResize="0"/>
          <p:nvPr/>
        </p:nvPicPr>
        <p:blipFill rotWithShape="1">
          <a:blip r:embed="rId4">
            <a:alphaModFix/>
          </a:blip>
          <a:srcRect b="0" l="36384" r="10125" t="0"/>
          <a:stretch/>
        </p:blipFill>
        <p:spPr>
          <a:xfrm>
            <a:off x="-110875" y="0"/>
            <a:ext cx="3885100" cy="518847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31" name="Shape 31"/>
        <p:cNvGrpSpPr/>
        <p:nvPr/>
      </p:nvGrpSpPr>
      <p:grpSpPr>
        <a:xfrm>
          <a:off x="0" y="0"/>
          <a:ext cx="0" cy="0"/>
          <a:chOff x="0" y="0"/>
          <a:chExt cx="0" cy="0"/>
        </a:xfrm>
      </p:grpSpPr>
      <p:sp>
        <p:nvSpPr>
          <p:cNvPr id="32" name="Google Shape;3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33" name="Google Shape;33;p7"/>
          <p:cNvPicPr preferRelativeResize="0"/>
          <p:nvPr/>
        </p:nvPicPr>
        <p:blipFill rotWithShape="1">
          <a:blip r:embed="rId2">
            <a:alphaModFix/>
          </a:blip>
          <a:srcRect b="17119" l="15687" r="418" t="12077"/>
          <a:stretch/>
        </p:blipFill>
        <p:spPr>
          <a:xfrm>
            <a:off x="0" y="0"/>
            <a:ext cx="9144000" cy="5143500"/>
          </a:xfrm>
          <a:prstGeom prst="rect">
            <a:avLst/>
          </a:prstGeom>
          <a:noFill/>
          <a:ln>
            <a:noFill/>
          </a:ln>
        </p:spPr>
      </p:pic>
      <p:sp>
        <p:nvSpPr>
          <p:cNvPr id="34" name="Google Shape;34;p7"/>
          <p:cNvSpPr/>
          <p:nvPr/>
        </p:nvSpPr>
        <p:spPr>
          <a:xfrm rot="-5400000">
            <a:off x="5311500" y="394550"/>
            <a:ext cx="3331500" cy="4354500"/>
          </a:xfrm>
          <a:prstGeom prst="round2SameRect">
            <a:avLst>
              <a:gd fmla="val 4602" name="adj1"/>
              <a:gd fmla="val 0" name="adj2"/>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 name="Google Shape;35;p7"/>
          <p:cNvPicPr preferRelativeResize="0"/>
          <p:nvPr/>
        </p:nvPicPr>
        <p:blipFill rotWithShape="1">
          <a:blip r:embed="rId3">
            <a:alphaModFix/>
          </a:blip>
          <a:srcRect b="0" l="0" r="0" t="0"/>
          <a:stretch/>
        </p:blipFill>
        <p:spPr>
          <a:xfrm>
            <a:off x="5238450" y="1366947"/>
            <a:ext cx="1660927" cy="449709"/>
          </a:xfrm>
          <a:prstGeom prst="rect">
            <a:avLst/>
          </a:prstGeom>
          <a:noFill/>
          <a:ln>
            <a:noFill/>
          </a:ln>
        </p:spPr>
      </p:pic>
      <p:pic>
        <p:nvPicPr>
          <p:cNvPr id="36" name="Google Shape;36;p7"/>
          <p:cNvPicPr preferRelativeResize="0"/>
          <p:nvPr/>
        </p:nvPicPr>
        <p:blipFill rotWithShape="1">
          <a:blip r:embed="rId4">
            <a:alphaModFix amt="70000"/>
          </a:blip>
          <a:srcRect b="51805" l="30258" r="5183" t="-5313"/>
          <a:stretch/>
        </p:blipFill>
        <p:spPr>
          <a:xfrm flipH="1" rot="-5400000">
            <a:off x="6385527" y="913273"/>
            <a:ext cx="2776293" cy="2761648"/>
          </a:xfrm>
          <a:prstGeom prst="rect">
            <a:avLst/>
          </a:prstGeom>
          <a:noFill/>
          <a:ln>
            <a:noFill/>
          </a:ln>
        </p:spPr>
      </p:pic>
      <p:sp>
        <p:nvSpPr>
          <p:cNvPr id="37" name="Google Shape;37;p7"/>
          <p:cNvSpPr txBox="1"/>
          <p:nvPr/>
        </p:nvSpPr>
        <p:spPr>
          <a:xfrm>
            <a:off x="5121550" y="2007375"/>
            <a:ext cx="3901500" cy="14160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1" i="0" lang="en" sz="4000" u="none" cap="none" strike="noStrike">
                <a:solidFill>
                  <a:srgbClr val="000000"/>
                </a:solidFill>
                <a:latin typeface="Tahoma"/>
                <a:ea typeface="Tahoma"/>
                <a:cs typeface="Tahoma"/>
                <a:sym typeface="Tahoma"/>
              </a:rPr>
              <a:t>AI for </a:t>
            </a:r>
            <a:endParaRPr b="1" i="0" sz="40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4000"/>
              <a:buFont typeface="Arial"/>
              <a:buNone/>
            </a:pPr>
            <a:r>
              <a:rPr b="1" i="0" lang="en" sz="4000" u="none" cap="none" strike="noStrike">
                <a:solidFill>
                  <a:srgbClr val="000000"/>
                </a:solidFill>
                <a:latin typeface="Tahoma"/>
                <a:ea typeface="Tahoma"/>
                <a:cs typeface="Tahoma"/>
                <a:sym typeface="Tahoma"/>
              </a:rPr>
              <a:t>Social Impact</a:t>
            </a:r>
            <a:endParaRPr b="1" i="0" sz="4000" u="none" cap="none" strike="noStrike">
              <a:solidFill>
                <a:srgbClr val="000000"/>
              </a:solidFill>
              <a:latin typeface="Tahoma"/>
              <a:ea typeface="Tahoma"/>
              <a:cs typeface="Tahoma"/>
              <a:sym typeface="Tahoma"/>
            </a:endParaRPr>
          </a:p>
        </p:txBody>
      </p:sp>
      <p:sp>
        <p:nvSpPr>
          <p:cNvPr id="38" name="Google Shape;38;p7"/>
          <p:cNvSpPr/>
          <p:nvPr/>
        </p:nvSpPr>
        <p:spPr>
          <a:xfrm rot="-5400929">
            <a:off x="-1534048" y="2440536"/>
            <a:ext cx="3331500" cy="262500"/>
          </a:xfrm>
          <a:prstGeom prst="round2SameRect">
            <a:avLst>
              <a:gd fmla="val 4602" name="adj1"/>
              <a:gd fmla="val 31832" name="adj2"/>
            </a:avLst>
          </a:prstGeom>
          <a:gradFill>
            <a:gsLst>
              <a:gs pos="0">
                <a:srgbClr val="25CCC2"/>
              </a:gs>
              <a:gs pos="50000">
                <a:srgbClr val="68CEA3"/>
              </a:gs>
              <a:gs pos="100000">
                <a:srgbClr val="BBDF6F"/>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nvSpPr>
        <p:spPr>
          <a:xfrm rot="-5400000">
            <a:off x="-1072951" y="2417850"/>
            <a:ext cx="2409600" cy="3078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FFFFFF"/>
                </a:solidFill>
                <a:latin typeface="Arial"/>
                <a:ea typeface="Arial"/>
                <a:cs typeface="Arial"/>
                <a:sym typeface="Arial"/>
              </a:rPr>
              <a:t>www.wadhwaniai.org</a:t>
            </a:r>
            <a:endParaRPr b="1" i="0" sz="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AI Intro" type="tx">
  <p:cSld name="TITLE_AND_BODY">
    <p:spTree>
      <p:nvGrpSpPr>
        <p:cNvPr id="40"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b="14057" l="0" r="5418" t="-4808"/>
          <a:stretch/>
        </p:blipFill>
        <p:spPr>
          <a:xfrm>
            <a:off x="5464525" y="1936050"/>
            <a:ext cx="3679474" cy="3201600"/>
          </a:xfrm>
          <a:prstGeom prst="rect">
            <a:avLst/>
          </a:prstGeom>
          <a:noFill/>
          <a:ln>
            <a:noFill/>
          </a:ln>
        </p:spPr>
      </p:pic>
      <p:sp>
        <p:nvSpPr>
          <p:cNvPr id="42" name="Google Shape;42;p8"/>
          <p:cNvSpPr txBox="1"/>
          <p:nvPr/>
        </p:nvSpPr>
        <p:spPr>
          <a:xfrm>
            <a:off x="575725" y="956250"/>
            <a:ext cx="5064600" cy="19086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 sz="2000" u="none" cap="none" strike="noStrike">
                <a:solidFill>
                  <a:srgbClr val="000000"/>
                </a:solidFill>
                <a:latin typeface="Tahoma"/>
                <a:ea typeface="Tahoma"/>
                <a:cs typeface="Tahoma"/>
                <a:sym typeface="Tahoma"/>
              </a:rPr>
              <a:t>Wadhwani Institute for Artificial Intelligence is an independent nonprofit research institute developing AI-based solutions for underserved communities </a:t>
            </a:r>
            <a:br>
              <a:rPr b="0" i="0" lang="en" sz="2000" u="none" cap="none" strike="noStrike">
                <a:solidFill>
                  <a:srgbClr val="000000"/>
                </a:solidFill>
                <a:latin typeface="Tahoma"/>
                <a:ea typeface="Tahoma"/>
                <a:cs typeface="Tahoma"/>
                <a:sym typeface="Tahoma"/>
              </a:rPr>
            </a:br>
            <a:r>
              <a:rPr b="0" i="0" lang="en" sz="2000" u="none" cap="none" strike="noStrike">
                <a:solidFill>
                  <a:srgbClr val="000000"/>
                </a:solidFill>
                <a:latin typeface="Tahoma"/>
                <a:ea typeface="Tahoma"/>
                <a:cs typeface="Tahoma"/>
                <a:sym typeface="Tahoma"/>
              </a:rPr>
              <a:t>in developing countries.</a:t>
            </a:r>
            <a:endParaRPr b="0" i="0" sz="2000" u="none" cap="none" strike="noStrike">
              <a:solidFill>
                <a:srgbClr val="000000"/>
              </a:solidFill>
              <a:latin typeface="Tahoma"/>
              <a:ea typeface="Tahoma"/>
              <a:cs typeface="Tahoma"/>
              <a:sym typeface="Tahoma"/>
            </a:endParaRPr>
          </a:p>
        </p:txBody>
      </p:sp>
      <p:pic>
        <p:nvPicPr>
          <p:cNvPr id="43" name="Google Shape;43;p8"/>
          <p:cNvPicPr preferRelativeResize="0"/>
          <p:nvPr/>
        </p:nvPicPr>
        <p:blipFill rotWithShape="1">
          <a:blip r:embed="rId3">
            <a:alphaModFix/>
          </a:blip>
          <a:srcRect b="0" l="0" r="0" t="17259"/>
          <a:stretch/>
        </p:blipFill>
        <p:spPr>
          <a:xfrm>
            <a:off x="7448646" y="0"/>
            <a:ext cx="1507529" cy="1247376"/>
          </a:xfrm>
          <a:prstGeom prst="rect">
            <a:avLst/>
          </a:prstGeom>
          <a:noFill/>
          <a:ln>
            <a:noFill/>
          </a:ln>
        </p:spPr>
      </p:pic>
      <p:pic>
        <p:nvPicPr>
          <p:cNvPr id="44" name="Google Shape;44;p8"/>
          <p:cNvPicPr preferRelativeResize="0"/>
          <p:nvPr/>
        </p:nvPicPr>
        <p:blipFill rotWithShape="1">
          <a:blip r:embed="rId4">
            <a:alphaModFix/>
          </a:blip>
          <a:srcRect b="20159" l="0" r="0" t="0"/>
          <a:stretch/>
        </p:blipFill>
        <p:spPr>
          <a:xfrm>
            <a:off x="5941750" y="3294500"/>
            <a:ext cx="2308125" cy="1849000"/>
          </a:xfrm>
          <a:prstGeom prst="rect">
            <a:avLst/>
          </a:prstGeom>
          <a:noFill/>
          <a:ln>
            <a:noFill/>
          </a:ln>
        </p:spPr>
      </p:pic>
      <p:pic>
        <p:nvPicPr>
          <p:cNvPr id="45" name="Google Shape;45;p8"/>
          <p:cNvPicPr preferRelativeResize="0"/>
          <p:nvPr/>
        </p:nvPicPr>
        <p:blipFill rotWithShape="1">
          <a:blip r:embed="rId2">
            <a:alphaModFix/>
          </a:blip>
          <a:srcRect b="-2019" l="7938" r="17734" t="14972"/>
          <a:stretch/>
        </p:blipFill>
        <p:spPr>
          <a:xfrm>
            <a:off x="6685974" y="153950"/>
            <a:ext cx="2107975" cy="2238676"/>
          </a:xfrm>
          <a:prstGeom prst="rect">
            <a:avLst/>
          </a:prstGeom>
          <a:noFill/>
          <a:ln>
            <a:noFill/>
          </a:ln>
        </p:spPr>
      </p:pic>
      <p:pic>
        <p:nvPicPr>
          <p:cNvPr id="46" name="Google Shape;46;p8"/>
          <p:cNvPicPr preferRelativeResize="0"/>
          <p:nvPr/>
        </p:nvPicPr>
        <p:blipFill rotWithShape="1">
          <a:blip r:embed="rId2">
            <a:alphaModFix/>
          </a:blip>
          <a:srcRect b="27346" l="0" r="0" t="27341"/>
          <a:stretch/>
        </p:blipFill>
        <p:spPr>
          <a:xfrm>
            <a:off x="3650225" y="3896125"/>
            <a:ext cx="3035750" cy="1247375"/>
          </a:xfrm>
          <a:prstGeom prst="rect">
            <a:avLst/>
          </a:prstGeom>
          <a:noFill/>
          <a:ln>
            <a:noFill/>
          </a:ln>
        </p:spPr>
      </p:pic>
      <p:pic>
        <p:nvPicPr>
          <p:cNvPr id="47" name="Google Shape;47;p8"/>
          <p:cNvPicPr preferRelativeResize="0"/>
          <p:nvPr/>
        </p:nvPicPr>
        <p:blipFill rotWithShape="1">
          <a:blip r:embed="rId5">
            <a:alphaModFix/>
          </a:blip>
          <a:srcRect b="0" l="0" r="17722" t="0"/>
          <a:stretch/>
        </p:blipFill>
        <p:spPr>
          <a:xfrm>
            <a:off x="8249875" y="2661125"/>
            <a:ext cx="894125" cy="905563"/>
          </a:xfrm>
          <a:prstGeom prst="rect">
            <a:avLst/>
          </a:prstGeom>
          <a:noFill/>
          <a:ln>
            <a:noFill/>
          </a:ln>
        </p:spPr>
      </p:pic>
      <p:sp>
        <p:nvSpPr>
          <p:cNvPr id="48" name="Google Shape;48;p8"/>
          <p:cNvSpPr/>
          <p:nvPr/>
        </p:nvSpPr>
        <p:spPr>
          <a:xfrm flipH="1">
            <a:off x="687500" y="2891850"/>
            <a:ext cx="44487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sp>
        <p:nvSpPr>
          <p:cNvPr id="50" name="Google Shape;50;p9"/>
          <p:cNvSpPr txBox="1"/>
          <p:nvPr/>
        </p:nvSpPr>
        <p:spPr>
          <a:xfrm>
            <a:off x="4155550" y="1959250"/>
            <a:ext cx="4198500" cy="1108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Tahoma"/>
                <a:ea typeface="Tahoma"/>
                <a:cs typeface="Tahoma"/>
                <a:sym typeface="Tahoma"/>
              </a:rPr>
              <a:t>Section Divider:</a:t>
            </a:r>
            <a:br>
              <a:rPr b="1" i="0" lang="en" sz="3000" u="none" cap="none" strike="noStrike">
                <a:solidFill>
                  <a:srgbClr val="000000"/>
                </a:solidFill>
                <a:latin typeface="Tahoma"/>
                <a:ea typeface="Tahoma"/>
                <a:cs typeface="Tahoma"/>
                <a:sym typeface="Tahoma"/>
              </a:rPr>
            </a:br>
            <a:r>
              <a:rPr b="1" i="0" lang="en" sz="3000" u="none" cap="none" strike="noStrike">
                <a:solidFill>
                  <a:srgbClr val="000000"/>
                </a:solidFill>
                <a:latin typeface="Tahoma"/>
                <a:ea typeface="Tahoma"/>
                <a:cs typeface="Tahoma"/>
                <a:sym typeface="Tahoma"/>
              </a:rPr>
              <a:t>Tahoma Bold size 30</a:t>
            </a:r>
            <a:endParaRPr b="1" i="0" sz="3000" u="none" cap="none" strike="noStrike">
              <a:solidFill>
                <a:srgbClr val="000000"/>
              </a:solidFill>
              <a:latin typeface="Tahoma"/>
              <a:ea typeface="Tahoma"/>
              <a:cs typeface="Tahoma"/>
              <a:sym typeface="Tahoma"/>
            </a:endParaRPr>
          </a:p>
        </p:txBody>
      </p:sp>
      <p:pic>
        <p:nvPicPr>
          <p:cNvPr id="51" name="Google Shape;51;p9"/>
          <p:cNvPicPr preferRelativeResize="0"/>
          <p:nvPr/>
        </p:nvPicPr>
        <p:blipFill rotWithShape="1">
          <a:blip r:embed="rId2">
            <a:alphaModFix/>
          </a:blip>
          <a:srcRect b="0" l="0" r="0" t="0"/>
          <a:stretch/>
        </p:blipFill>
        <p:spPr>
          <a:xfrm>
            <a:off x="168275" y="4666525"/>
            <a:ext cx="278563" cy="277480"/>
          </a:xfrm>
          <a:prstGeom prst="rect">
            <a:avLst/>
          </a:prstGeom>
          <a:noFill/>
          <a:ln>
            <a:noFill/>
          </a:ln>
        </p:spPr>
      </p:pic>
      <p:sp>
        <p:nvSpPr>
          <p:cNvPr id="52" name="Google Shape;52;p9"/>
          <p:cNvSpPr/>
          <p:nvPr/>
        </p:nvSpPr>
        <p:spPr>
          <a:xfrm>
            <a:off x="4243200" y="1675450"/>
            <a:ext cx="2880300" cy="293700"/>
          </a:xfrm>
          <a:prstGeom prst="rect">
            <a:avLst/>
          </a:prstGeom>
          <a:solidFill>
            <a:srgbClr val="68C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9"/>
          <p:cNvSpPr txBox="1"/>
          <p:nvPr/>
        </p:nvSpPr>
        <p:spPr>
          <a:xfrm>
            <a:off x="4300950" y="1637650"/>
            <a:ext cx="2764800" cy="7356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en" sz="1200" u="none" cap="none" strike="noStrike">
                <a:solidFill>
                  <a:schemeClr val="lt1"/>
                </a:solidFill>
                <a:latin typeface="Tahoma"/>
                <a:ea typeface="Tahoma"/>
                <a:cs typeface="Tahoma"/>
                <a:sym typeface="Tahoma"/>
              </a:rPr>
              <a:t>TAHOMA BOLD ALL CAPS SIZE 12</a:t>
            </a:r>
            <a:endParaRPr b="1" i="0" sz="1200" u="none" cap="none" strike="noStrike">
              <a:solidFill>
                <a:schemeClr val="lt1"/>
              </a:solidFill>
              <a:latin typeface="Tahoma"/>
              <a:ea typeface="Tahoma"/>
              <a:cs typeface="Tahoma"/>
              <a:sym typeface="Tahoma"/>
            </a:endParaRPr>
          </a:p>
          <a:p>
            <a:pPr indent="0" lvl="0" marL="0" marR="0" rtl="0" algn="l">
              <a:lnSpc>
                <a:spcPct val="115000"/>
              </a:lnSpc>
              <a:spcBef>
                <a:spcPts val="1200"/>
              </a:spcBef>
              <a:spcAft>
                <a:spcPts val="1200"/>
              </a:spcAft>
              <a:buClr>
                <a:srgbClr val="000000"/>
              </a:buClr>
              <a:buSzPts val="1200"/>
              <a:buFont typeface="Arial"/>
              <a:buNone/>
            </a:pPr>
            <a:r>
              <a:t/>
            </a:r>
            <a:endParaRPr b="1" i="0" sz="1200" u="none" cap="none" strike="noStrike">
              <a:solidFill>
                <a:schemeClr val="lt1"/>
              </a:solidFill>
              <a:latin typeface="Tahoma"/>
              <a:ea typeface="Tahoma"/>
              <a:cs typeface="Tahoma"/>
              <a:sym typeface="Tahoma"/>
            </a:endParaRPr>
          </a:p>
        </p:txBody>
      </p:sp>
      <p:pic>
        <p:nvPicPr>
          <p:cNvPr id="54" name="Google Shape;54;p9"/>
          <p:cNvPicPr preferRelativeResize="0"/>
          <p:nvPr/>
        </p:nvPicPr>
        <p:blipFill rotWithShape="1">
          <a:blip r:embed="rId3">
            <a:alphaModFix amt="70000"/>
          </a:blip>
          <a:srcRect b="55597" l="13555" r="31386" t="14804"/>
          <a:stretch/>
        </p:blipFill>
        <p:spPr>
          <a:xfrm flipH="1" rot="10800000">
            <a:off x="6281877" y="0"/>
            <a:ext cx="3709597" cy="1994324"/>
          </a:xfrm>
          <a:prstGeom prst="rect">
            <a:avLst/>
          </a:prstGeom>
          <a:noFill/>
          <a:ln>
            <a:noFill/>
          </a:ln>
        </p:spPr>
      </p:pic>
      <p:pic>
        <p:nvPicPr>
          <p:cNvPr id="55" name="Google Shape;55;p9"/>
          <p:cNvPicPr preferRelativeResize="0"/>
          <p:nvPr/>
        </p:nvPicPr>
        <p:blipFill rotWithShape="1">
          <a:blip r:embed="rId4">
            <a:alphaModFix/>
          </a:blip>
          <a:srcRect b="0" l="19339" r="32371" t="0"/>
          <a:stretch/>
        </p:blipFill>
        <p:spPr>
          <a:xfrm>
            <a:off x="0" y="0"/>
            <a:ext cx="3774225" cy="5187325"/>
          </a:xfrm>
          <a:prstGeom prst="rect">
            <a:avLst/>
          </a:prstGeom>
          <a:noFill/>
          <a:ln>
            <a:noFill/>
          </a:ln>
        </p:spPr>
      </p:pic>
      <p:sp>
        <p:nvSpPr>
          <p:cNvPr id="56" name="Google Shape;56;p9"/>
          <p:cNvSpPr txBox="1"/>
          <p:nvPr/>
        </p:nvSpPr>
        <p:spPr>
          <a:xfrm>
            <a:off x="1217050" y="2405875"/>
            <a:ext cx="1340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Sample image</a:t>
            </a:r>
            <a:endParaRPr b="1" i="0" sz="600" u="none" cap="none" strike="noStrike">
              <a:solidFill>
                <a:srgbClr val="FFFFFF"/>
              </a:solidFill>
              <a:latin typeface="Arial"/>
              <a:ea typeface="Arial"/>
              <a:cs typeface="Arial"/>
              <a:sym typeface="Arial"/>
            </a:endParaRPr>
          </a:p>
        </p:txBody>
      </p:sp>
      <p:sp>
        <p:nvSpPr>
          <p:cNvPr id="57" name="Google Shape;57;p9"/>
          <p:cNvSpPr txBox="1"/>
          <p:nvPr/>
        </p:nvSpPr>
        <p:spPr>
          <a:xfrm>
            <a:off x="4155550" y="3413150"/>
            <a:ext cx="3901500" cy="8004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Tahoma"/>
                <a:ea typeface="Tahoma"/>
                <a:cs typeface="Tahoma"/>
                <a:sym typeface="Tahoma"/>
              </a:rPr>
              <a:t>Tahoma Regular size 20</a:t>
            </a:r>
            <a:endParaRPr b="0" i="0" sz="20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ahoma"/>
              <a:ea typeface="Tahoma"/>
              <a:cs typeface="Tahoma"/>
              <a:sym typeface="Tahoma"/>
            </a:endParaRPr>
          </a:p>
        </p:txBody>
      </p:sp>
      <p:sp>
        <p:nvSpPr>
          <p:cNvPr id="58" name="Google Shape;58;p9"/>
          <p:cNvSpPr/>
          <p:nvPr/>
        </p:nvSpPr>
        <p:spPr>
          <a:xfrm flipH="1">
            <a:off x="4243200" y="3076125"/>
            <a:ext cx="49008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 name="Google Shape;59;p9"/>
          <p:cNvPicPr preferRelativeResize="0"/>
          <p:nvPr/>
        </p:nvPicPr>
        <p:blipFill rotWithShape="1">
          <a:blip r:embed="rId2">
            <a:alphaModFix/>
          </a:blip>
          <a:srcRect b="0" l="0" r="0" t="0"/>
          <a:stretch/>
        </p:blipFill>
        <p:spPr>
          <a:xfrm>
            <a:off x="168275" y="4666525"/>
            <a:ext cx="278563" cy="277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0"/>
          <p:cNvSpPr/>
          <p:nvPr/>
        </p:nvSpPr>
        <p:spPr>
          <a:xfrm flipH="1">
            <a:off x="650450" y="1664875"/>
            <a:ext cx="43104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10"/>
          <p:cNvPicPr preferRelativeResize="0"/>
          <p:nvPr/>
        </p:nvPicPr>
        <p:blipFill rotWithShape="1">
          <a:blip r:embed="rId2">
            <a:alphaModFix/>
          </a:blip>
          <a:srcRect b="0" l="13339" r="11589" t="0"/>
          <a:stretch/>
        </p:blipFill>
        <p:spPr>
          <a:xfrm>
            <a:off x="4911925" y="668550"/>
            <a:ext cx="4232075" cy="3806401"/>
          </a:xfrm>
          <a:prstGeom prst="rect">
            <a:avLst/>
          </a:prstGeom>
          <a:noFill/>
          <a:ln>
            <a:noFill/>
          </a:ln>
        </p:spPr>
      </p:pic>
      <p:sp>
        <p:nvSpPr>
          <p:cNvPr id="63" name="Google Shape;63;p10"/>
          <p:cNvSpPr txBox="1"/>
          <p:nvPr/>
        </p:nvSpPr>
        <p:spPr>
          <a:xfrm>
            <a:off x="575725" y="1142100"/>
            <a:ext cx="3873600" cy="4926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Tahoma"/>
                <a:ea typeface="Tahoma"/>
                <a:cs typeface="Tahoma"/>
                <a:sym typeface="Tahoma"/>
              </a:rPr>
              <a:t>Colors to follow for </a:t>
            </a:r>
            <a:r>
              <a:rPr b="1" i="0" lang="en" sz="2000" u="none" cap="none" strike="noStrike">
                <a:solidFill>
                  <a:srgbClr val="000000"/>
                </a:solidFill>
                <a:latin typeface="Tahoma"/>
                <a:ea typeface="Tahoma"/>
                <a:cs typeface="Tahoma"/>
                <a:sym typeface="Tahoma"/>
              </a:rPr>
              <a:t>Agriculture</a:t>
            </a:r>
            <a:endParaRPr b="1" i="0" sz="2000" u="none" cap="none" strike="noStrike">
              <a:solidFill>
                <a:srgbClr val="000000"/>
              </a:solidFill>
              <a:latin typeface="Tahoma"/>
              <a:ea typeface="Tahoma"/>
              <a:cs typeface="Tahoma"/>
              <a:sym typeface="Tahoma"/>
            </a:endParaRPr>
          </a:p>
        </p:txBody>
      </p:sp>
      <p:sp>
        <p:nvSpPr>
          <p:cNvPr id="64" name="Google Shape;64;p10"/>
          <p:cNvSpPr txBox="1"/>
          <p:nvPr/>
        </p:nvSpPr>
        <p:spPr>
          <a:xfrm>
            <a:off x="575725" y="1994525"/>
            <a:ext cx="2587800" cy="3693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Tahoma"/>
                <a:ea typeface="Tahoma"/>
                <a:cs typeface="Tahoma"/>
                <a:sym typeface="Tahoma"/>
              </a:rPr>
              <a:t>Tahoma Regular size 12</a:t>
            </a:r>
            <a:endParaRPr b="1" i="0" sz="1200" u="none" cap="none" strike="noStrike">
              <a:solidFill>
                <a:srgbClr val="000000"/>
              </a:solidFill>
              <a:latin typeface="Tahoma"/>
              <a:ea typeface="Tahoma"/>
              <a:cs typeface="Tahoma"/>
              <a:sym typeface="Tahoma"/>
            </a:endParaRPr>
          </a:p>
        </p:txBody>
      </p:sp>
      <p:sp>
        <p:nvSpPr>
          <p:cNvPr id="65" name="Google Shape;65;p10"/>
          <p:cNvSpPr/>
          <p:nvPr/>
        </p:nvSpPr>
        <p:spPr>
          <a:xfrm>
            <a:off x="650250" y="706350"/>
            <a:ext cx="1585500" cy="293700"/>
          </a:xfrm>
          <a:prstGeom prst="rect">
            <a:avLst/>
          </a:prstGeom>
          <a:solidFill>
            <a:srgbClr val="68C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0"/>
          <p:cNvSpPr txBox="1"/>
          <p:nvPr/>
        </p:nvSpPr>
        <p:spPr>
          <a:xfrm>
            <a:off x="699275" y="668550"/>
            <a:ext cx="1653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0" lang="en" sz="1200" u="none" cap="none" strike="noStrike">
                <a:solidFill>
                  <a:schemeClr val="lt1"/>
                </a:solidFill>
                <a:latin typeface="Tahoma"/>
                <a:ea typeface="Tahoma"/>
                <a:cs typeface="Tahoma"/>
                <a:sym typeface="Tahoma"/>
              </a:rPr>
              <a:t>OPTIONAL TITLE</a:t>
            </a:r>
            <a:endParaRPr b="1" i="0" sz="1200" u="none" cap="none" strike="noStrike">
              <a:solidFill>
                <a:srgbClr val="FFFFFF"/>
              </a:solidFill>
              <a:latin typeface="Tahoma"/>
              <a:ea typeface="Tahoma"/>
              <a:cs typeface="Tahoma"/>
              <a:sym typeface="Tahoma"/>
            </a:endParaRPr>
          </a:p>
        </p:txBody>
      </p:sp>
      <p:sp>
        <p:nvSpPr>
          <p:cNvPr id="67" name="Google Shape;67;p10"/>
          <p:cNvSpPr/>
          <p:nvPr/>
        </p:nvSpPr>
        <p:spPr>
          <a:xfrm flipH="1">
            <a:off x="4912053" y="4359449"/>
            <a:ext cx="4231800" cy="115500"/>
          </a:xfrm>
          <a:prstGeom prst="rect">
            <a:avLst/>
          </a:prstGeom>
          <a:gradFill>
            <a:gsLst>
              <a:gs pos="0">
                <a:srgbClr val="25CCC2"/>
              </a:gs>
              <a:gs pos="50000">
                <a:srgbClr val="68CEA3"/>
              </a:gs>
              <a:gs pos="100000">
                <a:srgbClr val="BBDF6F"/>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0"/>
          <p:cNvSpPr txBox="1"/>
          <p:nvPr/>
        </p:nvSpPr>
        <p:spPr>
          <a:xfrm>
            <a:off x="6477450" y="2486250"/>
            <a:ext cx="1340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Sample image</a:t>
            </a:r>
            <a:endParaRPr b="1" i="0" sz="600" u="none" cap="none" strike="noStrike">
              <a:solidFill>
                <a:srgbClr val="FFFFFF"/>
              </a:solidFill>
              <a:latin typeface="Arial"/>
              <a:ea typeface="Arial"/>
              <a:cs typeface="Arial"/>
              <a:sym typeface="Arial"/>
            </a:endParaRPr>
          </a:p>
        </p:txBody>
      </p:sp>
      <p:sp>
        <p:nvSpPr>
          <p:cNvPr id="69" name="Google Shape;69;p10"/>
          <p:cNvSpPr txBox="1"/>
          <p:nvPr/>
        </p:nvSpPr>
        <p:spPr>
          <a:xfrm>
            <a:off x="575725" y="2270825"/>
            <a:ext cx="3667500" cy="17547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Tahoma Regular size 10.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b="1" i="0" lang="en" sz="1000" u="none" cap="none" strike="noStrike">
                <a:solidFill>
                  <a:srgbClr val="000000"/>
                </a:solidFill>
                <a:latin typeface="Tahoma"/>
                <a:ea typeface="Tahoma"/>
                <a:cs typeface="Tahoma"/>
                <a:sym typeface="Tahoma"/>
              </a:rPr>
              <a:t>Tahoma </a:t>
            </a:r>
            <a:r>
              <a:rPr b="1" i="0" lang="en" sz="1000" u="none" cap="none" strike="noStrike">
                <a:solidFill>
                  <a:schemeClr val="dk1"/>
                </a:solidFill>
                <a:latin typeface="Tahoma"/>
                <a:ea typeface="Tahoma"/>
                <a:cs typeface="Tahoma"/>
                <a:sym typeface="Tahoma"/>
              </a:rPr>
              <a:t>Bold</a:t>
            </a:r>
            <a:r>
              <a:rPr b="1" i="0" lang="en" sz="1000" u="none" cap="none" strike="noStrike">
                <a:solidFill>
                  <a:srgbClr val="000000"/>
                </a:solidFill>
                <a:latin typeface="Tahoma"/>
                <a:ea typeface="Tahoma"/>
                <a:cs typeface="Tahoma"/>
                <a:sym typeface="Tahoma"/>
              </a:rPr>
              <a:t> size 10.</a:t>
            </a:r>
            <a:r>
              <a:rPr b="0" i="0" lang="en" sz="1000" u="none" cap="none" strike="noStrike">
                <a:solidFill>
                  <a:srgbClr val="000000"/>
                </a:solidFill>
                <a:latin typeface="Tahoma"/>
                <a:ea typeface="Tahoma"/>
                <a:cs typeface="Tahoma"/>
                <a:sym typeface="Tahoma"/>
              </a:rPr>
              <a:t> </a:t>
            </a:r>
            <a:endParaRPr b="0" i="0" sz="1000" u="none" cap="none" strike="noStrike">
              <a:solidFill>
                <a:srgbClr val="000000"/>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1.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2.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208050" y="4697399"/>
            <a:ext cx="903941" cy="2447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3" name="Google Shape;143;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4" name="Google Shape;14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40.png"/><Relationship Id="rId5" Type="http://schemas.openxmlformats.org/officeDocument/2006/relationships/image" Target="../media/image43.png"/><Relationship Id="rId6"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7.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36.png"/><Relationship Id="rId9" Type="http://schemas.openxmlformats.org/officeDocument/2006/relationships/image" Target="../media/image21.png"/><Relationship Id="rId5" Type="http://schemas.openxmlformats.org/officeDocument/2006/relationships/image" Target="../media/image38.png"/><Relationship Id="rId6" Type="http://schemas.openxmlformats.org/officeDocument/2006/relationships/image" Target="../media/image33.png"/><Relationship Id="rId7" Type="http://schemas.openxmlformats.org/officeDocument/2006/relationships/image" Target="../media/image41.png"/><Relationship Id="rId8"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32.png"/><Relationship Id="rId5" Type="http://schemas.openxmlformats.org/officeDocument/2006/relationships/image" Target="../media/image26.png"/><Relationship Id="rId6" Type="http://schemas.openxmlformats.org/officeDocument/2006/relationships/image" Target="../media/image34.png"/><Relationship Id="rId7" Type="http://schemas.openxmlformats.org/officeDocument/2006/relationships/image" Target="../media/image44.png"/><Relationship Id="rId8"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37"/>
          <p:cNvSpPr/>
          <p:nvPr/>
        </p:nvSpPr>
        <p:spPr>
          <a:xfrm>
            <a:off x="137825" y="465745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7"/>
          <p:cNvSpPr/>
          <p:nvPr/>
        </p:nvSpPr>
        <p:spPr>
          <a:xfrm rot="-5400818">
            <a:off x="-1756376" y="2440500"/>
            <a:ext cx="3784500" cy="262500"/>
          </a:xfrm>
          <a:prstGeom prst="round2SameRect">
            <a:avLst>
              <a:gd fmla="val 4602" name="adj1"/>
              <a:gd fmla="val 31832" name="adj2"/>
            </a:avLst>
          </a:prstGeom>
          <a:gradFill>
            <a:gsLst>
              <a:gs pos="0">
                <a:srgbClr val="F88268"/>
              </a:gs>
              <a:gs pos="45000">
                <a:srgbClr val="F75E5E"/>
              </a:gs>
              <a:gs pos="100000">
                <a:srgbClr val="F874C3"/>
              </a:gs>
            </a:gsLst>
            <a:lin ang="1350003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IIHMR Delhi</a:t>
            </a:r>
            <a:endParaRPr b="0" i="0" sz="1400" u="none" cap="none" strike="noStrike">
              <a:solidFill>
                <a:schemeClr val="lt1"/>
              </a:solidFill>
              <a:latin typeface="Arial"/>
              <a:ea typeface="Arial"/>
              <a:cs typeface="Arial"/>
              <a:sym typeface="Arial"/>
            </a:endParaRPr>
          </a:p>
        </p:txBody>
      </p:sp>
      <p:grpSp>
        <p:nvGrpSpPr>
          <p:cNvPr id="196" name="Google Shape;196;p37"/>
          <p:cNvGrpSpPr/>
          <p:nvPr/>
        </p:nvGrpSpPr>
        <p:grpSpPr>
          <a:xfrm>
            <a:off x="2157931" y="625175"/>
            <a:ext cx="6985990" cy="3828600"/>
            <a:chOff x="4917000" y="657450"/>
            <a:chExt cx="4230600" cy="3828600"/>
          </a:xfrm>
        </p:grpSpPr>
        <p:sp>
          <p:nvSpPr>
            <p:cNvPr id="197" name="Google Shape;197;p37"/>
            <p:cNvSpPr/>
            <p:nvPr/>
          </p:nvSpPr>
          <p:spPr>
            <a:xfrm rot="-5400000">
              <a:off x="5118000" y="456450"/>
              <a:ext cx="3828600" cy="4230600"/>
            </a:xfrm>
            <a:prstGeom prst="round2SameRect">
              <a:avLst>
                <a:gd fmla="val 4602" name="adj1"/>
                <a:gd fmla="val 0" name="adj2"/>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7"/>
            <p:cNvSpPr txBox="1"/>
            <p:nvPr/>
          </p:nvSpPr>
          <p:spPr>
            <a:xfrm>
              <a:off x="5082463" y="1107761"/>
              <a:ext cx="3007200" cy="16230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en" sz="2100" u="none" cap="none" strike="noStrike">
                  <a:solidFill>
                    <a:srgbClr val="000000"/>
                  </a:solidFill>
                  <a:latin typeface="Tahoma"/>
                  <a:ea typeface="Tahoma"/>
                  <a:cs typeface="Tahoma"/>
                  <a:sym typeface="Tahoma"/>
                </a:rPr>
                <a:t>Exploring Healthcare Professionals Perception and Acceptance of Artificial Intelligence in Healthcare : A Cross sectional Study</a:t>
              </a:r>
              <a:endParaRPr b="1" i="0" sz="2100" u="none" cap="none" strike="noStrike">
                <a:solidFill>
                  <a:srgbClr val="000000"/>
                </a:solidFill>
                <a:latin typeface="Tahoma"/>
                <a:ea typeface="Tahoma"/>
                <a:cs typeface="Tahoma"/>
                <a:sym typeface="Tahoma"/>
              </a:endParaRPr>
            </a:p>
          </p:txBody>
        </p:sp>
        <p:sp>
          <p:nvSpPr>
            <p:cNvPr id="199" name="Google Shape;199;p37"/>
            <p:cNvSpPr txBox="1"/>
            <p:nvPr/>
          </p:nvSpPr>
          <p:spPr>
            <a:xfrm>
              <a:off x="5082463" y="3433750"/>
              <a:ext cx="3901500" cy="7389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Tahoma"/>
                  <a:ea typeface="Tahoma"/>
                  <a:cs typeface="Tahoma"/>
                  <a:sym typeface="Tahoma"/>
                </a:rPr>
                <a:t>Mentor: Dr. Sumant Swain</a:t>
              </a:r>
              <a:endParaRPr b="0" i="0" sz="20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By: Dr. Shivam Kalia</a:t>
              </a:r>
              <a:endParaRPr b="0" i="0" sz="1600" u="none" cap="none" strike="noStrike">
                <a:solidFill>
                  <a:srgbClr val="000000"/>
                </a:solidFill>
                <a:latin typeface="Tahoma"/>
                <a:ea typeface="Tahoma"/>
                <a:cs typeface="Tahoma"/>
                <a:sym typeface="Tahoma"/>
              </a:endParaRPr>
            </a:p>
          </p:txBody>
        </p:sp>
      </p:grpSp>
      <p:pic>
        <p:nvPicPr>
          <p:cNvPr id="200" name="Google Shape;200;p37"/>
          <p:cNvPicPr preferRelativeResize="0"/>
          <p:nvPr/>
        </p:nvPicPr>
        <p:blipFill rotWithShape="1">
          <a:blip r:embed="rId3">
            <a:alphaModFix amt="70000"/>
          </a:blip>
          <a:srcRect b="51805" l="30258" r="5183" t="-5313"/>
          <a:stretch/>
        </p:blipFill>
        <p:spPr>
          <a:xfrm flipH="1" rot="-5400000">
            <a:off x="6916527" y="632487"/>
            <a:ext cx="2776293" cy="27616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6"/>
          <p:cNvSpPr/>
          <p:nvPr/>
        </p:nvSpPr>
        <p:spPr>
          <a:xfrm>
            <a:off x="4053475" y="3796750"/>
            <a:ext cx="2406300" cy="9489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374151"/>
                </a:solidFill>
                <a:latin typeface="Tahoma"/>
                <a:ea typeface="Tahoma"/>
                <a:cs typeface="Tahoma"/>
                <a:sym typeface="Tahoma"/>
              </a:rPr>
              <a:t>As age increases, there is a slight tendency for familiarity with AI in healthcare to decrease. However, it's important to note that the correlation is weak, indicating that age alone is not a strong predictor of familiarity with AI in healthcare.</a:t>
            </a:r>
            <a:endParaRPr b="0" i="0" sz="900" u="none" cap="none" strike="noStrike">
              <a:solidFill>
                <a:srgbClr val="374151"/>
              </a:solidFill>
              <a:latin typeface="Tahoma"/>
              <a:ea typeface="Tahoma"/>
              <a:cs typeface="Tahoma"/>
              <a:sym typeface="Tahoma"/>
            </a:endParaRPr>
          </a:p>
        </p:txBody>
      </p:sp>
      <p:grpSp>
        <p:nvGrpSpPr>
          <p:cNvPr id="370" name="Google Shape;370;p46"/>
          <p:cNvGrpSpPr/>
          <p:nvPr/>
        </p:nvGrpSpPr>
        <p:grpSpPr>
          <a:xfrm>
            <a:off x="-2075375" y="492875"/>
            <a:ext cx="4115825" cy="2034453"/>
            <a:chOff x="591625" y="569075"/>
            <a:chExt cx="4115825" cy="2034453"/>
          </a:xfrm>
        </p:grpSpPr>
        <p:pic>
          <p:nvPicPr>
            <p:cNvPr id="371" name="Google Shape;371;p46"/>
            <p:cNvPicPr preferRelativeResize="0"/>
            <p:nvPr/>
          </p:nvPicPr>
          <p:blipFill rotWithShape="1">
            <a:blip r:embed="rId3">
              <a:alphaModFix amt="0"/>
            </a:blip>
            <a:srcRect b="0" l="0" r="0" t="0"/>
            <a:stretch/>
          </p:blipFill>
          <p:spPr>
            <a:xfrm>
              <a:off x="591625" y="569075"/>
              <a:ext cx="4115724" cy="2034453"/>
            </a:xfrm>
            <a:prstGeom prst="rect">
              <a:avLst/>
            </a:prstGeom>
            <a:noFill/>
            <a:ln cap="flat" cmpd="sng" w="9525">
              <a:solidFill>
                <a:srgbClr val="595959"/>
              </a:solidFill>
              <a:prstDash val="solid"/>
              <a:round/>
              <a:headEnd len="sm" w="sm" type="none"/>
              <a:tailEnd len="sm" w="sm" type="none"/>
            </a:ln>
          </p:spPr>
        </p:pic>
        <p:sp>
          <p:nvSpPr>
            <p:cNvPr id="372" name="Google Shape;372;p46"/>
            <p:cNvSpPr/>
            <p:nvPr/>
          </p:nvSpPr>
          <p:spPr>
            <a:xfrm flipH="1">
              <a:off x="591750" y="2535675"/>
              <a:ext cx="4115700" cy="67800"/>
            </a:xfrm>
            <a:prstGeom prst="rect">
              <a:avLst/>
            </a:prstGeom>
            <a:gradFill>
              <a:gsLst>
                <a:gs pos="0">
                  <a:srgbClr val="25CCC2"/>
                </a:gs>
                <a:gs pos="50000">
                  <a:srgbClr val="68CEA3"/>
                </a:gs>
                <a:gs pos="100000">
                  <a:srgbClr val="BBDF6F"/>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3" name="Google Shape;373;p46" title="Chart"/>
            <p:cNvPicPr preferRelativeResize="0"/>
            <p:nvPr/>
          </p:nvPicPr>
          <p:blipFill rotWithShape="1">
            <a:blip r:embed="rId4">
              <a:alphaModFix/>
            </a:blip>
            <a:srcRect b="0" l="0" r="0" t="0"/>
            <a:stretch/>
          </p:blipFill>
          <p:spPr>
            <a:xfrm>
              <a:off x="591750" y="569075"/>
              <a:ext cx="4115600" cy="1966600"/>
            </a:xfrm>
            <a:prstGeom prst="rect">
              <a:avLst/>
            </a:prstGeom>
            <a:noFill/>
            <a:ln>
              <a:noFill/>
            </a:ln>
          </p:spPr>
        </p:pic>
      </p:grpSp>
      <p:sp>
        <p:nvSpPr>
          <p:cNvPr id="374" name="Google Shape;374;p46"/>
          <p:cNvSpPr/>
          <p:nvPr/>
        </p:nvSpPr>
        <p:spPr>
          <a:xfrm>
            <a:off x="97900" y="465750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5" name="Google Shape;375;p46"/>
          <p:cNvGrpSpPr/>
          <p:nvPr/>
        </p:nvGrpSpPr>
        <p:grpSpPr>
          <a:xfrm>
            <a:off x="-2075375" y="2894650"/>
            <a:ext cx="4115825" cy="2034453"/>
            <a:chOff x="3097700" y="2984900"/>
            <a:chExt cx="4115825" cy="2034453"/>
          </a:xfrm>
        </p:grpSpPr>
        <p:sp>
          <p:nvSpPr>
            <p:cNvPr id="376" name="Google Shape;376;p46"/>
            <p:cNvSpPr/>
            <p:nvPr/>
          </p:nvSpPr>
          <p:spPr>
            <a:xfrm flipH="1">
              <a:off x="3097825" y="4951500"/>
              <a:ext cx="4115700" cy="67800"/>
            </a:xfrm>
            <a:prstGeom prst="rect">
              <a:avLst/>
            </a:prstGeom>
            <a:gradFill>
              <a:gsLst>
                <a:gs pos="0">
                  <a:srgbClr val="25CCC2"/>
                </a:gs>
                <a:gs pos="50000">
                  <a:srgbClr val="68CEA3"/>
                </a:gs>
                <a:gs pos="100000">
                  <a:srgbClr val="BBDF6F"/>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7" name="Google Shape;377;p46"/>
            <p:cNvGrpSpPr/>
            <p:nvPr/>
          </p:nvGrpSpPr>
          <p:grpSpPr>
            <a:xfrm>
              <a:off x="3097700" y="2984900"/>
              <a:ext cx="4115724" cy="2034453"/>
              <a:chOff x="3097700" y="2984900"/>
              <a:chExt cx="4115724" cy="2034453"/>
            </a:xfrm>
          </p:grpSpPr>
          <p:pic>
            <p:nvPicPr>
              <p:cNvPr id="378" name="Google Shape;378;p46"/>
              <p:cNvPicPr preferRelativeResize="0"/>
              <p:nvPr/>
            </p:nvPicPr>
            <p:blipFill rotWithShape="1">
              <a:blip r:embed="rId3">
                <a:alphaModFix amt="0"/>
              </a:blip>
              <a:srcRect b="0" l="0" r="0" t="0"/>
              <a:stretch/>
            </p:blipFill>
            <p:spPr>
              <a:xfrm>
                <a:off x="3097700" y="2984900"/>
                <a:ext cx="4115724" cy="2034453"/>
              </a:xfrm>
              <a:prstGeom prst="rect">
                <a:avLst/>
              </a:prstGeom>
              <a:noFill/>
              <a:ln cap="flat" cmpd="sng" w="9525">
                <a:solidFill>
                  <a:srgbClr val="595959"/>
                </a:solidFill>
                <a:prstDash val="solid"/>
                <a:round/>
                <a:headEnd len="sm" w="sm" type="none"/>
                <a:tailEnd len="sm" w="sm" type="none"/>
              </a:ln>
            </p:spPr>
          </p:pic>
          <p:pic>
            <p:nvPicPr>
              <p:cNvPr id="379" name="Google Shape;379;p46" title="Chart"/>
              <p:cNvPicPr preferRelativeResize="0"/>
              <p:nvPr/>
            </p:nvPicPr>
            <p:blipFill rotWithShape="1">
              <a:blip r:embed="rId5">
                <a:alphaModFix/>
              </a:blip>
              <a:srcRect b="0" l="0" r="0" t="0"/>
              <a:stretch/>
            </p:blipFill>
            <p:spPr>
              <a:xfrm>
                <a:off x="3097825" y="2992175"/>
                <a:ext cx="4115599" cy="1966600"/>
              </a:xfrm>
              <a:prstGeom prst="rect">
                <a:avLst/>
              </a:prstGeom>
              <a:noFill/>
              <a:ln>
                <a:noFill/>
              </a:ln>
            </p:spPr>
          </p:pic>
        </p:grpSp>
      </p:grpSp>
      <p:sp>
        <p:nvSpPr>
          <p:cNvPr id="380" name="Google Shape;380;p46"/>
          <p:cNvSpPr/>
          <p:nvPr/>
        </p:nvSpPr>
        <p:spPr>
          <a:xfrm>
            <a:off x="4392175" y="392500"/>
            <a:ext cx="1728900" cy="348000"/>
          </a:xfrm>
          <a:prstGeom prst="rect">
            <a:avLst/>
          </a:prstGeom>
          <a:solidFill>
            <a:srgbClr val="FEF0ED"/>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Correlation Test</a:t>
            </a:r>
            <a:endParaRPr b="0" i="0" sz="1400" u="none" cap="none" strike="noStrike">
              <a:solidFill>
                <a:srgbClr val="000000"/>
              </a:solidFill>
              <a:latin typeface="Tahoma"/>
              <a:ea typeface="Tahoma"/>
              <a:cs typeface="Tahoma"/>
              <a:sym typeface="Tahoma"/>
            </a:endParaRPr>
          </a:p>
        </p:txBody>
      </p:sp>
      <p:sp>
        <p:nvSpPr>
          <p:cNvPr id="381" name="Google Shape;381;p46"/>
          <p:cNvSpPr/>
          <p:nvPr/>
        </p:nvSpPr>
        <p:spPr>
          <a:xfrm>
            <a:off x="4392175" y="1061750"/>
            <a:ext cx="1728900" cy="706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Tahoma"/>
                <a:ea typeface="Tahoma"/>
                <a:cs typeface="Tahoma"/>
                <a:sym typeface="Tahoma"/>
              </a:rPr>
              <a:t>Age of Healthcare Professionals</a:t>
            </a:r>
            <a:endParaRPr b="1" i="0" sz="90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Tahoma"/>
                <a:ea typeface="Tahoma"/>
                <a:cs typeface="Tahoma"/>
                <a:sym typeface="Tahoma"/>
              </a:rPr>
              <a:t>&amp;</a:t>
            </a:r>
            <a:endParaRPr b="0" i="0" sz="90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Tahoma"/>
                <a:ea typeface="Tahoma"/>
                <a:cs typeface="Tahoma"/>
                <a:sym typeface="Tahoma"/>
              </a:rPr>
              <a:t>"</a:t>
            </a:r>
            <a:r>
              <a:rPr b="1" i="0" lang="en" sz="900" u="none" cap="none" strike="noStrike">
                <a:solidFill>
                  <a:srgbClr val="000000"/>
                </a:solidFill>
                <a:latin typeface="Tahoma"/>
                <a:ea typeface="Tahoma"/>
                <a:cs typeface="Tahoma"/>
                <a:sym typeface="Tahoma"/>
              </a:rPr>
              <a:t>Familiarity Level of AI in healthcare</a:t>
            </a:r>
            <a:r>
              <a:rPr b="1" i="0" lang="en" sz="800" u="none" cap="none" strike="noStrike">
                <a:solidFill>
                  <a:schemeClr val="dk1"/>
                </a:solidFill>
                <a:latin typeface="Arial"/>
                <a:ea typeface="Arial"/>
                <a:cs typeface="Arial"/>
                <a:sym typeface="Arial"/>
              </a:rPr>
              <a:t>.”</a:t>
            </a:r>
            <a:endParaRPr b="1" i="0" sz="1000" u="none" cap="none" strike="noStrike">
              <a:solidFill>
                <a:srgbClr val="000000"/>
              </a:solidFill>
              <a:latin typeface="Tahoma"/>
              <a:ea typeface="Tahoma"/>
              <a:cs typeface="Tahoma"/>
              <a:sym typeface="Tahoma"/>
            </a:endParaRPr>
          </a:p>
        </p:txBody>
      </p:sp>
      <p:sp>
        <p:nvSpPr>
          <p:cNvPr id="382" name="Google Shape;382;p46"/>
          <p:cNvSpPr/>
          <p:nvPr/>
        </p:nvSpPr>
        <p:spPr>
          <a:xfrm>
            <a:off x="3666175" y="2123125"/>
            <a:ext cx="3180900" cy="3840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Correlation coefficient=</a:t>
            </a:r>
            <a:r>
              <a:rPr b="1" i="0" lang="en" sz="1600" u="none" cap="none" strike="noStrike">
                <a:solidFill>
                  <a:srgbClr val="000000"/>
                </a:solidFill>
                <a:latin typeface="Tahoma"/>
                <a:ea typeface="Tahoma"/>
                <a:cs typeface="Tahoma"/>
                <a:sym typeface="Tahoma"/>
              </a:rPr>
              <a:t>-0.162</a:t>
            </a:r>
            <a:endParaRPr b="1" i="0" sz="1600" u="none" cap="none" strike="noStrike">
              <a:solidFill>
                <a:srgbClr val="000000"/>
              </a:solidFill>
              <a:latin typeface="Tahoma"/>
              <a:ea typeface="Tahoma"/>
              <a:cs typeface="Tahoma"/>
              <a:sym typeface="Tahoma"/>
            </a:endParaRPr>
          </a:p>
        </p:txBody>
      </p:sp>
      <p:sp>
        <p:nvSpPr>
          <p:cNvPr id="383" name="Google Shape;383;p46"/>
          <p:cNvSpPr/>
          <p:nvPr/>
        </p:nvSpPr>
        <p:spPr>
          <a:xfrm>
            <a:off x="4392175" y="2739225"/>
            <a:ext cx="1728900" cy="706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374151"/>
                </a:solidFill>
                <a:latin typeface="Tahoma"/>
                <a:ea typeface="Tahoma"/>
                <a:cs typeface="Tahoma"/>
                <a:sym typeface="Tahoma"/>
              </a:rPr>
              <a:t>Test result,shows a weak negative correlation coefficient (-0.162684055) between age and familiarity with AI in healthcar</a:t>
            </a:r>
            <a:r>
              <a:rPr b="0" i="0" lang="en" sz="900" u="none" cap="none" strike="noStrike">
                <a:solidFill>
                  <a:srgbClr val="374151"/>
                </a:solidFill>
                <a:highlight>
                  <a:srgbClr val="F7F7F8"/>
                </a:highlight>
                <a:latin typeface="Tahoma"/>
                <a:ea typeface="Tahoma"/>
                <a:cs typeface="Tahoma"/>
                <a:sym typeface="Tahoma"/>
              </a:rPr>
              <a:t>e</a:t>
            </a:r>
            <a:endParaRPr b="0" i="0" sz="900" u="none" cap="none" strike="noStrike">
              <a:solidFill>
                <a:srgbClr val="000000"/>
              </a:solidFill>
              <a:latin typeface="Tahoma"/>
              <a:ea typeface="Tahoma"/>
              <a:cs typeface="Tahoma"/>
              <a:sym typeface="Tahoma"/>
            </a:endParaRPr>
          </a:p>
        </p:txBody>
      </p:sp>
      <p:cxnSp>
        <p:nvCxnSpPr>
          <p:cNvPr id="384" name="Google Shape;384;p46"/>
          <p:cNvCxnSpPr>
            <a:stCxn id="380" idx="2"/>
            <a:endCxn id="381" idx="0"/>
          </p:cNvCxnSpPr>
          <p:nvPr/>
        </p:nvCxnSpPr>
        <p:spPr>
          <a:xfrm>
            <a:off x="5256625" y="740500"/>
            <a:ext cx="0" cy="321300"/>
          </a:xfrm>
          <a:prstGeom prst="straightConnector1">
            <a:avLst/>
          </a:prstGeom>
          <a:noFill/>
          <a:ln cap="flat" cmpd="sng" w="9525">
            <a:solidFill>
              <a:schemeClr val="dk2"/>
            </a:solidFill>
            <a:prstDash val="solid"/>
            <a:round/>
            <a:headEnd len="sm" w="sm" type="none"/>
            <a:tailEnd len="med" w="med" type="triangle"/>
          </a:ln>
        </p:spPr>
      </p:cxnSp>
      <p:cxnSp>
        <p:nvCxnSpPr>
          <p:cNvPr id="385" name="Google Shape;385;p46"/>
          <p:cNvCxnSpPr>
            <a:stCxn id="381" idx="2"/>
            <a:endCxn id="382" idx="0"/>
          </p:cNvCxnSpPr>
          <p:nvPr/>
        </p:nvCxnSpPr>
        <p:spPr>
          <a:xfrm>
            <a:off x="5256625" y="1768550"/>
            <a:ext cx="0" cy="354600"/>
          </a:xfrm>
          <a:prstGeom prst="straightConnector1">
            <a:avLst/>
          </a:prstGeom>
          <a:noFill/>
          <a:ln cap="flat" cmpd="sng" w="9525">
            <a:solidFill>
              <a:schemeClr val="dk2"/>
            </a:solidFill>
            <a:prstDash val="solid"/>
            <a:round/>
            <a:headEnd len="sm" w="sm" type="none"/>
            <a:tailEnd len="med" w="med" type="triangle"/>
          </a:ln>
        </p:spPr>
      </p:cxnSp>
      <p:cxnSp>
        <p:nvCxnSpPr>
          <p:cNvPr id="386" name="Google Shape;386;p46"/>
          <p:cNvCxnSpPr>
            <a:stCxn id="382" idx="2"/>
            <a:endCxn id="383" idx="0"/>
          </p:cNvCxnSpPr>
          <p:nvPr/>
        </p:nvCxnSpPr>
        <p:spPr>
          <a:xfrm>
            <a:off x="5256625" y="2507125"/>
            <a:ext cx="0" cy="232200"/>
          </a:xfrm>
          <a:prstGeom prst="straightConnector1">
            <a:avLst/>
          </a:prstGeom>
          <a:noFill/>
          <a:ln cap="flat" cmpd="sng" w="9525">
            <a:solidFill>
              <a:schemeClr val="dk2"/>
            </a:solidFill>
            <a:prstDash val="solid"/>
            <a:round/>
            <a:headEnd len="sm" w="sm" type="none"/>
            <a:tailEnd len="med" w="med" type="triangle"/>
          </a:ln>
        </p:spPr>
      </p:cxnSp>
      <p:sp>
        <p:nvSpPr>
          <p:cNvPr id="387" name="Google Shape;387;p46"/>
          <p:cNvSpPr txBox="1"/>
          <p:nvPr/>
        </p:nvSpPr>
        <p:spPr>
          <a:xfrm>
            <a:off x="-2098862" y="2527325"/>
            <a:ext cx="41628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Tahoma"/>
                <a:ea typeface="Tahoma"/>
                <a:cs typeface="Tahoma"/>
                <a:sym typeface="Tahoma"/>
              </a:rPr>
              <a:t>FIGURE 5:</a:t>
            </a:r>
            <a:r>
              <a:rPr lang="en" sz="700">
                <a:solidFill>
                  <a:schemeClr val="dk1"/>
                </a:solidFill>
                <a:latin typeface="Tahoma"/>
                <a:ea typeface="Tahoma"/>
                <a:cs typeface="Tahoma"/>
                <a:sym typeface="Tahoma"/>
              </a:rPr>
              <a:t>4</a:t>
            </a:r>
            <a:endParaRPr b="1" i="0" sz="900" u="none" cap="none" strike="noStrike">
              <a:solidFill>
                <a:schemeClr val="dk1"/>
              </a:solidFill>
              <a:latin typeface="Arial"/>
              <a:ea typeface="Arial"/>
              <a:cs typeface="Arial"/>
              <a:sym typeface="Arial"/>
            </a:endParaRPr>
          </a:p>
        </p:txBody>
      </p:sp>
      <p:sp>
        <p:nvSpPr>
          <p:cNvPr id="388" name="Google Shape;388;p46"/>
          <p:cNvSpPr txBox="1"/>
          <p:nvPr/>
        </p:nvSpPr>
        <p:spPr>
          <a:xfrm>
            <a:off x="210613" y="4898050"/>
            <a:ext cx="41628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Tahoma"/>
                <a:ea typeface="Tahoma"/>
                <a:cs typeface="Tahoma"/>
                <a:sym typeface="Tahoma"/>
              </a:rPr>
              <a:t>FIGURE 6:Bar graph shows the willingness level of healthcare professionals to adopt AI </a:t>
            </a:r>
            <a:endParaRPr b="1" i="0" sz="900" u="none" cap="none" strike="noStrike">
              <a:solidFill>
                <a:schemeClr val="dk1"/>
              </a:solidFill>
              <a:latin typeface="Arial"/>
              <a:ea typeface="Arial"/>
              <a:cs typeface="Arial"/>
              <a:sym typeface="Arial"/>
            </a:endParaRPr>
          </a:p>
        </p:txBody>
      </p:sp>
      <p:pic>
        <p:nvPicPr>
          <p:cNvPr id="389" name="Google Shape;389;p46"/>
          <p:cNvPicPr preferRelativeResize="0"/>
          <p:nvPr/>
        </p:nvPicPr>
        <p:blipFill rotWithShape="1">
          <a:blip r:embed="rId6">
            <a:alphaModFix/>
          </a:blip>
          <a:srcRect b="8472" l="20785" r="0" t="8464"/>
          <a:stretch/>
        </p:blipFill>
        <p:spPr>
          <a:xfrm flipH="1">
            <a:off x="7050049" y="0"/>
            <a:ext cx="2184176" cy="5143501"/>
          </a:xfrm>
          <a:prstGeom prst="rect">
            <a:avLst/>
          </a:prstGeom>
          <a:noFill/>
          <a:ln>
            <a:noFill/>
          </a:ln>
        </p:spPr>
      </p:pic>
      <p:cxnSp>
        <p:nvCxnSpPr>
          <p:cNvPr id="390" name="Google Shape;390;p46"/>
          <p:cNvCxnSpPr>
            <a:stCxn id="383" idx="2"/>
            <a:endCxn id="369" idx="0"/>
          </p:cNvCxnSpPr>
          <p:nvPr/>
        </p:nvCxnSpPr>
        <p:spPr>
          <a:xfrm>
            <a:off x="5256625" y="3446025"/>
            <a:ext cx="0" cy="350700"/>
          </a:xfrm>
          <a:prstGeom prst="straightConnector1">
            <a:avLst/>
          </a:prstGeom>
          <a:noFill/>
          <a:ln cap="flat" cmpd="sng" w="9525">
            <a:solidFill>
              <a:schemeClr val="dk2"/>
            </a:solidFill>
            <a:prstDash val="solid"/>
            <a:round/>
            <a:headEnd len="sm" w="sm" type="none"/>
            <a:tailEnd len="med" w="med" type="triangle"/>
          </a:ln>
        </p:spPr>
      </p:cxnSp>
      <p:cxnSp>
        <p:nvCxnSpPr>
          <p:cNvPr id="391" name="Google Shape;391;p46"/>
          <p:cNvCxnSpPr/>
          <p:nvPr/>
        </p:nvCxnSpPr>
        <p:spPr>
          <a:xfrm>
            <a:off x="2399800" y="315825"/>
            <a:ext cx="0" cy="4624800"/>
          </a:xfrm>
          <a:prstGeom prst="straightConnector1">
            <a:avLst/>
          </a:prstGeom>
          <a:noFill/>
          <a:ln cap="flat" cmpd="sng" w="9525">
            <a:solidFill>
              <a:schemeClr val="dk2"/>
            </a:solidFill>
            <a:prstDash val="dot"/>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7"/>
          <p:cNvSpPr/>
          <p:nvPr/>
        </p:nvSpPr>
        <p:spPr>
          <a:xfrm>
            <a:off x="326500" y="427650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47"/>
          <p:cNvSpPr txBox="1"/>
          <p:nvPr/>
        </p:nvSpPr>
        <p:spPr>
          <a:xfrm>
            <a:off x="877851" y="260175"/>
            <a:ext cx="1759500" cy="741000"/>
          </a:xfrm>
          <a:prstGeom prst="rect">
            <a:avLst/>
          </a:prstGeom>
          <a:solidFill>
            <a:srgbClr val="9ADEC1"/>
          </a:solid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chemeClr val="dk1"/>
              </a:buClr>
              <a:buSzPts val="1100"/>
              <a:buFont typeface="Arial"/>
              <a:buNone/>
            </a:pPr>
            <a:r>
              <a:rPr b="1" i="0" lang="en" sz="1400" u="none" cap="none" strike="noStrike">
                <a:solidFill>
                  <a:schemeClr val="dk1"/>
                </a:solidFill>
                <a:latin typeface="Arial"/>
                <a:ea typeface="Arial"/>
                <a:cs typeface="Arial"/>
                <a:sym typeface="Arial"/>
              </a:rPr>
              <a:t>Regression</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 sz="1400" u="none" cap="none" strike="noStrike">
                <a:solidFill>
                  <a:schemeClr val="dk1"/>
                </a:solidFill>
                <a:latin typeface="Arial"/>
                <a:ea typeface="Arial"/>
                <a:cs typeface="Arial"/>
                <a:sym typeface="Arial"/>
              </a:rPr>
              <a:t> Analysis</a:t>
            </a:r>
            <a:endParaRPr b="1" i="0" sz="1400" u="none" cap="none" strike="noStrike">
              <a:solidFill>
                <a:schemeClr val="dk1"/>
              </a:solidFill>
              <a:latin typeface="Arial"/>
              <a:ea typeface="Arial"/>
              <a:cs typeface="Arial"/>
              <a:sym typeface="Arial"/>
            </a:endParaRPr>
          </a:p>
        </p:txBody>
      </p:sp>
      <p:sp>
        <p:nvSpPr>
          <p:cNvPr id="398" name="Google Shape;398;p47"/>
          <p:cNvSpPr/>
          <p:nvPr/>
        </p:nvSpPr>
        <p:spPr>
          <a:xfrm>
            <a:off x="599600" y="1192000"/>
            <a:ext cx="2316000" cy="615600"/>
          </a:xfrm>
          <a:prstGeom prst="rect">
            <a:avLst/>
          </a:prstGeom>
          <a:solidFill>
            <a:srgbClr val="CDEE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Tahoma"/>
                <a:ea typeface="Tahoma"/>
                <a:cs typeface="Tahoma"/>
                <a:sym typeface="Tahoma"/>
              </a:rPr>
              <a:t>Healthcare Role</a:t>
            </a:r>
            <a:endParaRPr b="1" i="0" sz="9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Tahoma"/>
                <a:ea typeface="Tahoma"/>
                <a:cs typeface="Tahoma"/>
                <a:sym typeface="Tahoma"/>
              </a:rPr>
              <a:t>&amp;</a:t>
            </a:r>
            <a:endParaRPr b="0" i="0" sz="9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Tahoma"/>
                <a:ea typeface="Tahoma"/>
                <a:cs typeface="Tahoma"/>
                <a:sym typeface="Tahoma"/>
              </a:rPr>
              <a:t>Willingness to Incorporate AI</a:t>
            </a:r>
            <a:endParaRPr b="0" i="0" sz="600" u="none" cap="none" strike="noStrike">
              <a:solidFill>
                <a:srgbClr val="000000"/>
              </a:solidFill>
              <a:latin typeface="Tahoma"/>
              <a:ea typeface="Tahoma"/>
              <a:cs typeface="Tahoma"/>
              <a:sym typeface="Tahoma"/>
            </a:endParaRPr>
          </a:p>
        </p:txBody>
      </p:sp>
      <p:sp>
        <p:nvSpPr>
          <p:cNvPr id="399" name="Google Shape;399;p47"/>
          <p:cNvSpPr/>
          <p:nvPr/>
        </p:nvSpPr>
        <p:spPr>
          <a:xfrm>
            <a:off x="538700" y="1953363"/>
            <a:ext cx="2437800" cy="470100"/>
          </a:xfrm>
          <a:prstGeom prst="roundRect">
            <a:avLst>
              <a:gd fmla="val 16667" name="adj"/>
            </a:avLst>
          </a:prstGeom>
          <a:solidFill>
            <a:srgbClr val="EDF9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p Value= 0.00346058</a:t>
            </a:r>
            <a:endParaRPr b="0" i="0" sz="1600" u="none" cap="none" strike="noStrike">
              <a:solidFill>
                <a:srgbClr val="000000"/>
              </a:solidFill>
              <a:latin typeface="Tahoma"/>
              <a:ea typeface="Tahoma"/>
              <a:cs typeface="Tahoma"/>
              <a:sym typeface="Tahoma"/>
            </a:endParaRPr>
          </a:p>
        </p:txBody>
      </p:sp>
      <p:sp>
        <p:nvSpPr>
          <p:cNvPr id="400" name="Google Shape;400;p47"/>
          <p:cNvSpPr txBox="1"/>
          <p:nvPr/>
        </p:nvSpPr>
        <p:spPr>
          <a:xfrm>
            <a:off x="4945401" y="177550"/>
            <a:ext cx="1759500" cy="741000"/>
          </a:xfrm>
          <a:prstGeom prst="rect">
            <a:avLst/>
          </a:prstGeom>
          <a:solidFill>
            <a:srgbClr val="C8A3DA"/>
          </a:solidFill>
          <a:ln>
            <a:noFill/>
          </a:ln>
        </p:spPr>
        <p:txBody>
          <a:bodyPr anchorCtr="0" anchor="ctr" bIns="91425" lIns="91425" spcFirstLastPara="1" rIns="91425" wrap="square" tIns="91425">
            <a:normAutofit fontScale="62500" lnSpcReduction="20000"/>
          </a:bodyPr>
          <a:lstStyle/>
          <a:p>
            <a:pPr indent="0" lvl="0" marL="0" marR="0" rtl="0" algn="ctr">
              <a:lnSpc>
                <a:spcPct val="100000"/>
              </a:lnSpc>
              <a:spcBef>
                <a:spcPts val="0"/>
              </a:spcBef>
              <a:spcAft>
                <a:spcPts val="0"/>
              </a:spcAft>
              <a:buClr>
                <a:srgbClr val="000000"/>
              </a:buClr>
              <a:buSzPct val="100000"/>
              <a:buFont typeface="Arial"/>
              <a:buNone/>
            </a:pPr>
            <a:r>
              <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ct val="100000"/>
              <a:buFont typeface="Arial"/>
              <a:buNone/>
            </a:pPr>
            <a:r>
              <a:rPr b="1" i="0" lang="en" sz="2627" u="none" cap="none" strike="noStrike">
                <a:solidFill>
                  <a:schemeClr val="dk1"/>
                </a:solidFill>
                <a:latin typeface="Arial"/>
                <a:ea typeface="Arial"/>
                <a:cs typeface="Arial"/>
                <a:sym typeface="Arial"/>
              </a:rPr>
              <a:t>Chi-square </a:t>
            </a:r>
            <a:endParaRPr b="1" i="0" sz="262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ct val="100000"/>
              <a:buFont typeface="Arial"/>
              <a:buNone/>
            </a:pPr>
            <a:r>
              <a:rPr b="1" i="0" lang="en" sz="2627" u="none" cap="none" strike="noStrike">
                <a:solidFill>
                  <a:schemeClr val="dk1"/>
                </a:solidFill>
                <a:latin typeface="Arial"/>
                <a:ea typeface="Arial"/>
                <a:cs typeface="Arial"/>
                <a:sym typeface="Arial"/>
              </a:rPr>
              <a:t>Test</a:t>
            </a:r>
            <a:endParaRPr b="1" i="0" sz="1400" u="none" cap="none" strike="noStrike">
              <a:solidFill>
                <a:schemeClr val="dk1"/>
              </a:solidFill>
              <a:latin typeface="Arial"/>
              <a:ea typeface="Arial"/>
              <a:cs typeface="Arial"/>
              <a:sym typeface="Arial"/>
            </a:endParaRPr>
          </a:p>
        </p:txBody>
      </p:sp>
      <p:sp>
        <p:nvSpPr>
          <p:cNvPr id="401" name="Google Shape;401;p47"/>
          <p:cNvSpPr/>
          <p:nvPr/>
        </p:nvSpPr>
        <p:spPr>
          <a:xfrm>
            <a:off x="4256875" y="1117625"/>
            <a:ext cx="1367100" cy="870900"/>
          </a:xfrm>
          <a:prstGeom prst="rect">
            <a:avLst/>
          </a:prstGeom>
          <a:solidFill>
            <a:srgbClr val="E3D1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0" sz="9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1100"/>
              <a:buFont typeface="Arial"/>
              <a:buNone/>
            </a:pPr>
            <a:r>
              <a:rPr b="1" i="0" lang="en" sz="900" u="none" cap="none" strike="noStrike">
                <a:solidFill>
                  <a:schemeClr val="dk1"/>
                </a:solidFill>
                <a:latin typeface="Tahoma"/>
                <a:ea typeface="Tahoma"/>
                <a:cs typeface="Tahoma"/>
                <a:sym typeface="Tahoma"/>
              </a:rPr>
              <a:t>HEALTHCARE ROLE</a:t>
            </a:r>
            <a:endParaRPr b="1" i="0" sz="9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1100"/>
              <a:buFont typeface="Arial"/>
              <a:buNone/>
            </a:pPr>
            <a:r>
              <a:rPr b="1" i="0" lang="en" sz="900" u="none" cap="none" strike="noStrike">
                <a:solidFill>
                  <a:schemeClr val="dk1"/>
                </a:solidFill>
                <a:latin typeface="Tahoma"/>
                <a:ea typeface="Tahoma"/>
                <a:cs typeface="Tahoma"/>
                <a:sym typeface="Tahoma"/>
              </a:rPr>
              <a:t>&amp;</a:t>
            </a:r>
            <a:endParaRPr b="1" i="0" sz="9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1100"/>
              <a:buFont typeface="Arial"/>
              <a:buNone/>
            </a:pPr>
            <a:r>
              <a:rPr b="1" i="0" lang="en" sz="900" u="none" cap="none" strike="noStrike">
                <a:solidFill>
                  <a:schemeClr val="dk1"/>
                </a:solidFill>
                <a:latin typeface="Tahoma"/>
                <a:ea typeface="Tahoma"/>
                <a:cs typeface="Tahoma"/>
                <a:sym typeface="Tahoma"/>
              </a:rPr>
              <a:t>Perception of AI</a:t>
            </a:r>
            <a:endParaRPr b="1" i="0" sz="9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Tahoma"/>
              <a:ea typeface="Tahoma"/>
              <a:cs typeface="Tahoma"/>
              <a:sym typeface="Tahoma"/>
            </a:endParaRPr>
          </a:p>
        </p:txBody>
      </p:sp>
      <p:sp>
        <p:nvSpPr>
          <p:cNvPr id="402" name="Google Shape;402;p47"/>
          <p:cNvSpPr/>
          <p:nvPr/>
        </p:nvSpPr>
        <p:spPr>
          <a:xfrm>
            <a:off x="4683075" y="2187600"/>
            <a:ext cx="2437800" cy="615600"/>
          </a:xfrm>
          <a:prstGeom prst="roundRect">
            <a:avLst>
              <a:gd fmla="val 16667" name="adj"/>
            </a:avLst>
          </a:prstGeom>
          <a:solidFill>
            <a:srgbClr val="F5EE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Chi-square statistic: </a:t>
            </a:r>
            <a:endParaRPr b="0" i="0" sz="160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p-value: 0.000149</a:t>
            </a:r>
            <a:endParaRPr b="0" i="0" sz="1600" u="none" cap="none" strike="noStrike">
              <a:solidFill>
                <a:srgbClr val="000000"/>
              </a:solidFill>
              <a:latin typeface="Tahoma"/>
              <a:ea typeface="Tahoma"/>
              <a:cs typeface="Tahoma"/>
              <a:sym typeface="Tahoma"/>
            </a:endParaRPr>
          </a:p>
        </p:txBody>
      </p:sp>
      <p:pic>
        <p:nvPicPr>
          <p:cNvPr id="403" name="Google Shape;403;p47"/>
          <p:cNvPicPr preferRelativeResize="0"/>
          <p:nvPr/>
        </p:nvPicPr>
        <p:blipFill rotWithShape="1">
          <a:blip r:embed="rId3">
            <a:alphaModFix/>
          </a:blip>
          <a:srcRect b="0" l="0" r="0" t="0"/>
          <a:stretch/>
        </p:blipFill>
        <p:spPr>
          <a:xfrm>
            <a:off x="5932300" y="1117625"/>
            <a:ext cx="1261342" cy="870900"/>
          </a:xfrm>
          <a:prstGeom prst="rect">
            <a:avLst/>
          </a:prstGeom>
          <a:noFill/>
          <a:ln>
            <a:noFill/>
          </a:ln>
        </p:spPr>
      </p:pic>
      <p:sp>
        <p:nvSpPr>
          <p:cNvPr id="404" name="Google Shape;404;p47"/>
          <p:cNvSpPr/>
          <p:nvPr/>
        </p:nvSpPr>
        <p:spPr>
          <a:xfrm>
            <a:off x="21700" y="427650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7"/>
          <p:cNvSpPr/>
          <p:nvPr/>
        </p:nvSpPr>
        <p:spPr>
          <a:xfrm>
            <a:off x="893150" y="2569250"/>
            <a:ext cx="1728900" cy="706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374151"/>
                </a:solidFill>
                <a:latin typeface="Tahoma"/>
                <a:ea typeface="Tahoma"/>
                <a:cs typeface="Tahoma"/>
                <a:sym typeface="Tahoma"/>
              </a:rPr>
              <a:t>The relationship between the Healthcare role and the willingness to incorporate AI is statistically significant.</a:t>
            </a:r>
            <a:endParaRPr b="0" i="0" sz="900" u="none" cap="none" strike="noStrike">
              <a:solidFill>
                <a:srgbClr val="374151"/>
              </a:solidFill>
              <a:latin typeface="Tahoma"/>
              <a:ea typeface="Tahoma"/>
              <a:cs typeface="Tahoma"/>
              <a:sym typeface="Tahoma"/>
            </a:endParaRPr>
          </a:p>
        </p:txBody>
      </p:sp>
      <p:sp>
        <p:nvSpPr>
          <p:cNvPr id="406" name="Google Shape;406;p47"/>
          <p:cNvSpPr/>
          <p:nvPr/>
        </p:nvSpPr>
        <p:spPr>
          <a:xfrm>
            <a:off x="95750" y="3421825"/>
            <a:ext cx="3323700" cy="1089900"/>
          </a:xfrm>
          <a:prstGeom prst="rect">
            <a:avLst/>
          </a:prstGeom>
          <a:solidFill>
            <a:schemeClr val="lt1"/>
          </a:solidFill>
          <a:ln cap="flat" cmpd="sng" w="9525">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374151"/>
                </a:solidFill>
                <a:latin typeface="Tahoma"/>
                <a:ea typeface="Tahoma"/>
                <a:cs typeface="Tahoma"/>
                <a:sym typeface="Tahoma"/>
              </a:rPr>
              <a:t>This suggests that the specific role a healthcare professional occupies influences their level of willingness to adopt and integrate AI technologies. </a:t>
            </a:r>
            <a:endParaRPr b="0" i="0" sz="900" u="none" cap="none" strike="noStrike">
              <a:solidFill>
                <a:srgbClr val="374151"/>
              </a:solidFill>
              <a:latin typeface="Tahoma"/>
              <a:ea typeface="Tahoma"/>
              <a:cs typeface="Tahoma"/>
              <a:sym typeface="Tahoma"/>
            </a:endParaRPr>
          </a:p>
        </p:txBody>
      </p:sp>
      <p:cxnSp>
        <p:nvCxnSpPr>
          <p:cNvPr id="407" name="Google Shape;407;p47"/>
          <p:cNvCxnSpPr>
            <a:stCxn id="397" idx="2"/>
            <a:endCxn id="398" idx="0"/>
          </p:cNvCxnSpPr>
          <p:nvPr/>
        </p:nvCxnSpPr>
        <p:spPr>
          <a:xfrm>
            <a:off x="1757601" y="1001175"/>
            <a:ext cx="0" cy="190800"/>
          </a:xfrm>
          <a:prstGeom prst="straightConnector1">
            <a:avLst/>
          </a:prstGeom>
          <a:noFill/>
          <a:ln cap="flat" cmpd="sng" w="9525">
            <a:solidFill>
              <a:schemeClr val="dk2"/>
            </a:solidFill>
            <a:prstDash val="solid"/>
            <a:round/>
            <a:headEnd len="sm" w="sm" type="none"/>
            <a:tailEnd len="med" w="med" type="triangle"/>
          </a:ln>
        </p:spPr>
      </p:cxnSp>
      <p:cxnSp>
        <p:nvCxnSpPr>
          <p:cNvPr id="408" name="Google Shape;408;p47"/>
          <p:cNvCxnSpPr>
            <a:stCxn id="398" idx="2"/>
            <a:endCxn id="399" idx="0"/>
          </p:cNvCxnSpPr>
          <p:nvPr/>
        </p:nvCxnSpPr>
        <p:spPr>
          <a:xfrm>
            <a:off x="1757600" y="1807600"/>
            <a:ext cx="0" cy="145800"/>
          </a:xfrm>
          <a:prstGeom prst="straightConnector1">
            <a:avLst/>
          </a:prstGeom>
          <a:noFill/>
          <a:ln cap="flat" cmpd="sng" w="9525">
            <a:solidFill>
              <a:schemeClr val="dk2"/>
            </a:solidFill>
            <a:prstDash val="solid"/>
            <a:round/>
            <a:headEnd len="sm" w="sm" type="none"/>
            <a:tailEnd len="med" w="med" type="triangle"/>
          </a:ln>
        </p:spPr>
      </p:cxnSp>
      <p:cxnSp>
        <p:nvCxnSpPr>
          <p:cNvPr id="409" name="Google Shape;409;p47"/>
          <p:cNvCxnSpPr>
            <a:stCxn id="399" idx="2"/>
            <a:endCxn id="405" idx="0"/>
          </p:cNvCxnSpPr>
          <p:nvPr/>
        </p:nvCxnSpPr>
        <p:spPr>
          <a:xfrm>
            <a:off x="1757600" y="2423463"/>
            <a:ext cx="0" cy="145800"/>
          </a:xfrm>
          <a:prstGeom prst="straightConnector1">
            <a:avLst/>
          </a:prstGeom>
          <a:noFill/>
          <a:ln cap="flat" cmpd="sng" w="9525">
            <a:solidFill>
              <a:schemeClr val="dk2"/>
            </a:solidFill>
            <a:prstDash val="solid"/>
            <a:round/>
            <a:headEnd len="sm" w="sm" type="none"/>
            <a:tailEnd len="med" w="med" type="triangle"/>
          </a:ln>
        </p:spPr>
      </p:cxnSp>
      <p:cxnSp>
        <p:nvCxnSpPr>
          <p:cNvPr id="410" name="Google Shape;410;p47"/>
          <p:cNvCxnSpPr>
            <a:endCxn id="406" idx="0"/>
          </p:cNvCxnSpPr>
          <p:nvPr/>
        </p:nvCxnSpPr>
        <p:spPr>
          <a:xfrm>
            <a:off x="1757600" y="3276025"/>
            <a:ext cx="0" cy="145800"/>
          </a:xfrm>
          <a:prstGeom prst="straightConnector1">
            <a:avLst/>
          </a:prstGeom>
          <a:noFill/>
          <a:ln cap="flat" cmpd="sng" w="9525">
            <a:solidFill>
              <a:schemeClr val="dk2"/>
            </a:solidFill>
            <a:prstDash val="solid"/>
            <a:round/>
            <a:headEnd len="sm" w="sm" type="none"/>
            <a:tailEnd len="med" w="med" type="triangle"/>
          </a:ln>
        </p:spPr>
      </p:cxnSp>
      <p:sp>
        <p:nvSpPr>
          <p:cNvPr id="411" name="Google Shape;411;p47"/>
          <p:cNvSpPr/>
          <p:nvPr/>
        </p:nvSpPr>
        <p:spPr>
          <a:xfrm>
            <a:off x="4411275" y="3002275"/>
            <a:ext cx="2981400" cy="706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374151"/>
                </a:solidFill>
                <a:latin typeface="Tahoma"/>
                <a:ea typeface="Tahoma"/>
                <a:cs typeface="Tahoma"/>
                <a:sym typeface="Tahoma"/>
              </a:rPr>
              <a:t>The chi-square test indicates a statistically significant association between healthcare roles (physicians vs. non-physicians) and the overall perception of AI in healthcare (positive vs. negative).</a:t>
            </a:r>
            <a:endParaRPr b="0" i="0" sz="900" u="none" cap="none" strike="noStrike">
              <a:solidFill>
                <a:srgbClr val="374151"/>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374151"/>
              </a:solidFill>
              <a:latin typeface="Tahoma"/>
              <a:ea typeface="Tahoma"/>
              <a:cs typeface="Tahoma"/>
              <a:sym typeface="Tahoma"/>
            </a:endParaRPr>
          </a:p>
        </p:txBody>
      </p:sp>
      <p:sp>
        <p:nvSpPr>
          <p:cNvPr id="412" name="Google Shape;412;p47"/>
          <p:cNvSpPr/>
          <p:nvPr/>
        </p:nvSpPr>
        <p:spPr>
          <a:xfrm>
            <a:off x="4240125" y="3903300"/>
            <a:ext cx="3323700" cy="706800"/>
          </a:xfrm>
          <a:prstGeom prst="rect">
            <a:avLst/>
          </a:prstGeom>
          <a:solidFill>
            <a:schemeClr val="lt1"/>
          </a:solidFill>
          <a:ln cap="flat" cmpd="sng" w="9525">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374151"/>
                </a:solidFill>
                <a:latin typeface="Tahoma"/>
                <a:ea typeface="Tahoma"/>
                <a:cs typeface="Tahoma"/>
                <a:sym typeface="Tahoma"/>
              </a:rPr>
              <a:t>The test indicates that physicians have a higher proportion of positive perceptions (32) compared to negative perceptions (2) regarding AI in healthcare. Conversely, non-physicians have a higher proportion of negative perceptions (29) compared to positive perceptions (43) about AI in healthcare.</a:t>
            </a:r>
            <a:endParaRPr b="0" i="0" sz="900" u="none" cap="none" strike="noStrike">
              <a:solidFill>
                <a:srgbClr val="374151"/>
              </a:solidFill>
              <a:latin typeface="Tahoma"/>
              <a:ea typeface="Tahoma"/>
              <a:cs typeface="Tahoma"/>
              <a:sym typeface="Tahoma"/>
            </a:endParaRPr>
          </a:p>
        </p:txBody>
      </p:sp>
      <p:cxnSp>
        <p:nvCxnSpPr>
          <p:cNvPr id="413" name="Google Shape;413;p47"/>
          <p:cNvCxnSpPr>
            <a:stCxn id="400" idx="2"/>
            <a:endCxn id="403" idx="0"/>
          </p:cNvCxnSpPr>
          <p:nvPr/>
        </p:nvCxnSpPr>
        <p:spPr>
          <a:xfrm>
            <a:off x="5825151" y="918550"/>
            <a:ext cx="737700" cy="199200"/>
          </a:xfrm>
          <a:prstGeom prst="straightConnector1">
            <a:avLst/>
          </a:prstGeom>
          <a:noFill/>
          <a:ln cap="flat" cmpd="sng" w="9525">
            <a:solidFill>
              <a:schemeClr val="dk2"/>
            </a:solidFill>
            <a:prstDash val="solid"/>
            <a:round/>
            <a:headEnd len="sm" w="sm" type="none"/>
            <a:tailEnd len="med" w="med" type="triangle"/>
          </a:ln>
        </p:spPr>
      </p:cxnSp>
      <p:cxnSp>
        <p:nvCxnSpPr>
          <p:cNvPr id="414" name="Google Shape;414;p47"/>
          <p:cNvCxnSpPr>
            <a:stCxn id="400" idx="2"/>
            <a:endCxn id="401" idx="0"/>
          </p:cNvCxnSpPr>
          <p:nvPr/>
        </p:nvCxnSpPr>
        <p:spPr>
          <a:xfrm flipH="1">
            <a:off x="4940451" y="918550"/>
            <a:ext cx="884700" cy="199200"/>
          </a:xfrm>
          <a:prstGeom prst="straightConnector1">
            <a:avLst/>
          </a:prstGeom>
          <a:noFill/>
          <a:ln cap="flat" cmpd="sng" w="9525">
            <a:solidFill>
              <a:schemeClr val="dk2"/>
            </a:solidFill>
            <a:prstDash val="solid"/>
            <a:round/>
            <a:headEnd len="sm" w="sm" type="none"/>
            <a:tailEnd len="med" w="med" type="triangle"/>
          </a:ln>
        </p:spPr>
      </p:cxnSp>
      <p:cxnSp>
        <p:nvCxnSpPr>
          <p:cNvPr id="415" name="Google Shape;415;p47"/>
          <p:cNvCxnSpPr>
            <a:stCxn id="401" idx="2"/>
            <a:endCxn id="402" idx="0"/>
          </p:cNvCxnSpPr>
          <p:nvPr/>
        </p:nvCxnSpPr>
        <p:spPr>
          <a:xfrm>
            <a:off x="4940425" y="1988525"/>
            <a:ext cx="961500" cy="199200"/>
          </a:xfrm>
          <a:prstGeom prst="straightConnector1">
            <a:avLst/>
          </a:prstGeom>
          <a:noFill/>
          <a:ln cap="flat" cmpd="sng" w="9525">
            <a:solidFill>
              <a:schemeClr val="dk2"/>
            </a:solidFill>
            <a:prstDash val="solid"/>
            <a:round/>
            <a:headEnd len="sm" w="sm" type="none"/>
            <a:tailEnd len="med" w="med" type="triangle"/>
          </a:ln>
        </p:spPr>
      </p:cxnSp>
      <p:cxnSp>
        <p:nvCxnSpPr>
          <p:cNvPr id="416" name="Google Shape;416;p47"/>
          <p:cNvCxnSpPr>
            <a:stCxn id="403" idx="2"/>
            <a:endCxn id="402" idx="0"/>
          </p:cNvCxnSpPr>
          <p:nvPr/>
        </p:nvCxnSpPr>
        <p:spPr>
          <a:xfrm flipH="1">
            <a:off x="5902071" y="1988525"/>
            <a:ext cx="660900" cy="199200"/>
          </a:xfrm>
          <a:prstGeom prst="straightConnector1">
            <a:avLst/>
          </a:prstGeom>
          <a:noFill/>
          <a:ln cap="flat" cmpd="sng" w="9525">
            <a:solidFill>
              <a:schemeClr val="dk2"/>
            </a:solidFill>
            <a:prstDash val="solid"/>
            <a:round/>
            <a:headEnd len="sm" w="sm" type="none"/>
            <a:tailEnd len="med" w="med" type="triangle"/>
          </a:ln>
        </p:spPr>
      </p:cxnSp>
      <p:cxnSp>
        <p:nvCxnSpPr>
          <p:cNvPr id="417" name="Google Shape;417;p47"/>
          <p:cNvCxnSpPr>
            <a:stCxn id="402" idx="2"/>
            <a:endCxn id="411" idx="0"/>
          </p:cNvCxnSpPr>
          <p:nvPr/>
        </p:nvCxnSpPr>
        <p:spPr>
          <a:xfrm>
            <a:off x="5901975" y="2803200"/>
            <a:ext cx="0" cy="199200"/>
          </a:xfrm>
          <a:prstGeom prst="straightConnector1">
            <a:avLst/>
          </a:prstGeom>
          <a:noFill/>
          <a:ln cap="flat" cmpd="sng" w="9525">
            <a:solidFill>
              <a:schemeClr val="dk2"/>
            </a:solidFill>
            <a:prstDash val="solid"/>
            <a:round/>
            <a:headEnd len="sm" w="sm" type="none"/>
            <a:tailEnd len="med" w="med" type="triangle"/>
          </a:ln>
        </p:spPr>
      </p:cxnSp>
      <p:cxnSp>
        <p:nvCxnSpPr>
          <p:cNvPr id="418" name="Google Shape;418;p47"/>
          <p:cNvCxnSpPr>
            <a:stCxn id="411" idx="2"/>
            <a:endCxn id="412" idx="0"/>
          </p:cNvCxnSpPr>
          <p:nvPr/>
        </p:nvCxnSpPr>
        <p:spPr>
          <a:xfrm>
            <a:off x="5901975" y="3709075"/>
            <a:ext cx="0" cy="194100"/>
          </a:xfrm>
          <a:prstGeom prst="straightConnector1">
            <a:avLst/>
          </a:prstGeom>
          <a:noFill/>
          <a:ln cap="flat" cmpd="sng" w="9525">
            <a:solidFill>
              <a:schemeClr val="dk2"/>
            </a:solidFill>
            <a:prstDash val="solid"/>
            <a:round/>
            <a:headEnd len="sm" w="sm" type="none"/>
            <a:tailEnd len="med" w="med" type="triangle"/>
          </a:ln>
        </p:spPr>
      </p:cxnSp>
      <p:cxnSp>
        <p:nvCxnSpPr>
          <p:cNvPr id="419" name="Google Shape;419;p47"/>
          <p:cNvCxnSpPr/>
          <p:nvPr/>
        </p:nvCxnSpPr>
        <p:spPr>
          <a:xfrm>
            <a:off x="4007025" y="257025"/>
            <a:ext cx="0" cy="4624800"/>
          </a:xfrm>
          <a:prstGeom prst="straightConnector1">
            <a:avLst/>
          </a:prstGeom>
          <a:noFill/>
          <a:ln cap="flat" cmpd="sng" w="9525">
            <a:solidFill>
              <a:schemeClr val="dk2"/>
            </a:solidFill>
            <a:prstDash val="dot"/>
            <a:round/>
            <a:headEnd len="sm" w="sm" type="none"/>
            <a:tailEnd len="sm" w="sm" type="none"/>
          </a:ln>
        </p:spPr>
      </p:cxnSp>
      <p:sp>
        <p:nvSpPr>
          <p:cNvPr id="420" name="Google Shape;420;p47"/>
          <p:cNvSpPr/>
          <p:nvPr/>
        </p:nvSpPr>
        <p:spPr>
          <a:xfrm>
            <a:off x="181450" y="465750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1" name="Google Shape;421;p47"/>
          <p:cNvPicPr preferRelativeResize="0"/>
          <p:nvPr/>
        </p:nvPicPr>
        <p:blipFill rotWithShape="1">
          <a:blip r:embed="rId4">
            <a:alphaModFix/>
          </a:blip>
          <a:srcRect b="8472" l="20785" r="0" t="8464"/>
          <a:stretch/>
        </p:blipFill>
        <p:spPr>
          <a:xfrm flipH="1">
            <a:off x="7050049" y="0"/>
            <a:ext cx="2184176"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5" name="Shape 425"/>
        <p:cNvGrpSpPr/>
        <p:nvPr/>
      </p:nvGrpSpPr>
      <p:grpSpPr>
        <a:xfrm>
          <a:off x="0" y="0"/>
          <a:ext cx="0" cy="0"/>
          <a:chOff x="0" y="0"/>
          <a:chExt cx="0" cy="0"/>
        </a:xfrm>
      </p:grpSpPr>
      <p:sp>
        <p:nvSpPr>
          <p:cNvPr id="426" name="Google Shape;426;p48"/>
          <p:cNvSpPr/>
          <p:nvPr/>
        </p:nvSpPr>
        <p:spPr>
          <a:xfrm>
            <a:off x="137825" y="465745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48"/>
          <p:cNvSpPr txBox="1"/>
          <p:nvPr/>
        </p:nvSpPr>
        <p:spPr>
          <a:xfrm>
            <a:off x="199725" y="1000600"/>
            <a:ext cx="5191800" cy="49032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chemeClr val="dk1"/>
              </a:buClr>
              <a:buSzPts val="1100"/>
              <a:buFont typeface="Tahoma"/>
              <a:buChar char="-"/>
            </a:pPr>
            <a:r>
              <a:rPr b="0" i="0" lang="en" sz="1100" u="none" cap="none" strike="noStrike">
                <a:solidFill>
                  <a:schemeClr val="dk1"/>
                </a:solidFill>
                <a:highlight>
                  <a:srgbClr val="FFFFFF"/>
                </a:highlight>
                <a:latin typeface="Tahoma"/>
                <a:ea typeface="Tahoma"/>
                <a:cs typeface="Tahoma"/>
                <a:sym typeface="Tahoma"/>
              </a:rPr>
              <a:t>Our study aimed to assess the perceptions and acceptance of artificial intelligence (AI) in Indian healthcare among healthcare professionals and explore the barriers and challenges perceived by these professionals in adopting AI technologies. The quantitative results provide valuable insights into these objectives.</a:t>
            </a:r>
            <a:endParaRPr b="0" i="0" sz="11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highlight>
                <a:srgbClr val="FFFFFF"/>
              </a:highlight>
              <a:latin typeface="Tahoma"/>
              <a:ea typeface="Tahoma"/>
              <a:cs typeface="Tahoma"/>
              <a:sym typeface="Tahoma"/>
            </a:endParaRPr>
          </a:p>
          <a:p>
            <a:pPr indent="-298450" lvl="0" marL="457200" marR="0" rtl="0" algn="l">
              <a:lnSpc>
                <a:spcPct val="115000"/>
              </a:lnSpc>
              <a:spcBef>
                <a:spcPts val="0"/>
              </a:spcBef>
              <a:spcAft>
                <a:spcPts val="0"/>
              </a:spcAft>
              <a:buClr>
                <a:schemeClr val="dk1"/>
              </a:buClr>
              <a:buSzPts val="1100"/>
              <a:buFont typeface="Tahoma"/>
              <a:buChar char="-"/>
            </a:pPr>
            <a:r>
              <a:rPr b="0" i="0" lang="en" sz="1100" u="none" cap="none" strike="noStrike">
                <a:solidFill>
                  <a:schemeClr val="dk1"/>
                </a:solidFill>
                <a:highlight>
                  <a:srgbClr val="FFFFFF"/>
                </a:highlight>
                <a:latin typeface="Tahoma"/>
                <a:ea typeface="Tahoma"/>
                <a:cs typeface="Tahoma"/>
                <a:sym typeface="Tahoma"/>
              </a:rPr>
              <a:t>The majority of healthcare professionals expressed positive perceptions of AI in healthcare, with 40.1%of respondents indicating a positive perception. This suggests a general acceptance and optimism towards AI technologies in the Indian healthcare sector. However, it is important to note that a significant proportion of professionals held a neutral (19.1%) or negative (12.7%) perception of AI. This highlights the need for further education and understanding to promote the benefits and potential applications of AI in healthcare.</a:t>
            </a:r>
            <a:endParaRPr b="0" i="0" sz="11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highlight>
                <a:srgbClr val="FFFFFF"/>
              </a:highlight>
              <a:latin typeface="Tahoma"/>
              <a:ea typeface="Tahoma"/>
              <a:cs typeface="Tahoma"/>
              <a:sym typeface="Tahoma"/>
            </a:endParaRPr>
          </a:p>
          <a:p>
            <a:pPr indent="-298450" lvl="0" marL="457200" marR="0" rtl="0" algn="l">
              <a:lnSpc>
                <a:spcPct val="115000"/>
              </a:lnSpc>
              <a:spcBef>
                <a:spcPts val="0"/>
              </a:spcBef>
              <a:spcAft>
                <a:spcPts val="0"/>
              </a:spcAft>
              <a:buClr>
                <a:schemeClr val="dk1"/>
              </a:buClr>
              <a:buSzPts val="1100"/>
              <a:buFont typeface="Tahoma"/>
              <a:buChar char="-"/>
            </a:pPr>
            <a:r>
              <a:rPr b="0" i="0" lang="en" sz="1100" u="none" cap="none" strike="noStrike">
                <a:solidFill>
                  <a:schemeClr val="dk1"/>
                </a:solidFill>
                <a:highlight>
                  <a:srgbClr val="FFFFFF"/>
                </a:highlight>
                <a:latin typeface="Tahoma"/>
                <a:ea typeface="Tahoma"/>
                <a:cs typeface="Tahoma"/>
                <a:sym typeface="Tahoma"/>
              </a:rPr>
              <a:t>Regarding familiarity with AI, healthcare professionals across all roles reported a moderate level of familiarity, with mean scores ranging from 5.86 to 6.446 on a scale of 1 to 10. This indicates a reasonably good understanding of AI technologies among the participants.</a:t>
            </a:r>
            <a:endParaRPr b="0" i="0" sz="11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t/>
            </a:r>
            <a:endParaRPr b="0" i="0" sz="1500" u="none" cap="none" strike="noStrike">
              <a:solidFill>
                <a:srgbClr val="374151"/>
              </a:solidFill>
              <a:highlight>
                <a:srgbClr val="F7F7F8"/>
              </a:highlight>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t/>
            </a:r>
            <a:endParaRPr b="1"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1"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p:txBody>
      </p:sp>
      <p:sp>
        <p:nvSpPr>
          <p:cNvPr id="428" name="Google Shape;428;p48"/>
          <p:cNvSpPr/>
          <p:nvPr/>
        </p:nvSpPr>
        <p:spPr>
          <a:xfrm flipH="1">
            <a:off x="567065" y="755250"/>
            <a:ext cx="51111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8"/>
          <p:cNvSpPr/>
          <p:nvPr/>
        </p:nvSpPr>
        <p:spPr>
          <a:xfrm flipH="1">
            <a:off x="5680230" y="2637050"/>
            <a:ext cx="2092200" cy="1404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0" name="Google Shape;430;p48"/>
          <p:cNvPicPr preferRelativeResize="0"/>
          <p:nvPr/>
        </p:nvPicPr>
        <p:blipFill rotWithShape="1">
          <a:blip r:embed="rId3">
            <a:alphaModFix/>
          </a:blip>
          <a:srcRect b="544" l="0" r="0" t="544"/>
          <a:stretch/>
        </p:blipFill>
        <p:spPr>
          <a:xfrm>
            <a:off x="5680211" y="567545"/>
            <a:ext cx="2092219" cy="2069501"/>
          </a:xfrm>
          <a:prstGeom prst="rect">
            <a:avLst/>
          </a:prstGeom>
          <a:noFill/>
          <a:ln>
            <a:noFill/>
          </a:ln>
        </p:spPr>
      </p:pic>
      <p:pic>
        <p:nvPicPr>
          <p:cNvPr id="431" name="Google Shape;431;p48"/>
          <p:cNvPicPr preferRelativeResize="0"/>
          <p:nvPr/>
        </p:nvPicPr>
        <p:blipFill rotWithShape="1">
          <a:blip r:embed="rId4">
            <a:alphaModFix/>
          </a:blip>
          <a:srcRect b="8472" l="20785" r="0" t="8464"/>
          <a:stretch/>
        </p:blipFill>
        <p:spPr>
          <a:xfrm flipH="1">
            <a:off x="6959824" y="0"/>
            <a:ext cx="2184176" cy="5143501"/>
          </a:xfrm>
          <a:prstGeom prst="rect">
            <a:avLst/>
          </a:prstGeom>
          <a:noFill/>
          <a:ln>
            <a:noFill/>
          </a:ln>
        </p:spPr>
      </p:pic>
      <p:sp>
        <p:nvSpPr>
          <p:cNvPr id="432" name="Google Shape;432;p48"/>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48"/>
          <p:cNvSpPr txBox="1"/>
          <p:nvPr/>
        </p:nvSpPr>
        <p:spPr>
          <a:xfrm>
            <a:off x="684" y="120575"/>
            <a:ext cx="2163600" cy="73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en" sz="1200" u="none" cap="none" strike="noStrike">
                <a:solidFill>
                  <a:schemeClr val="lt1"/>
                </a:solidFill>
                <a:latin typeface="Tahoma"/>
                <a:ea typeface="Tahoma"/>
                <a:cs typeface="Tahoma"/>
                <a:sym typeface="Tahoma"/>
              </a:rPr>
              <a:t>DISCUSSION</a:t>
            </a:r>
            <a:endParaRPr b="1" i="0" sz="1200" u="none" cap="none" strike="noStrike">
              <a:solidFill>
                <a:schemeClr val="lt1"/>
              </a:solidFill>
              <a:latin typeface="Tahoma"/>
              <a:ea typeface="Tahoma"/>
              <a:cs typeface="Tahoma"/>
              <a:sym typeface="Tahoma"/>
            </a:endParaRPr>
          </a:p>
          <a:p>
            <a:pPr indent="0" lvl="0" marL="0" marR="0" rtl="0" algn="l">
              <a:lnSpc>
                <a:spcPct val="115000"/>
              </a:lnSpc>
              <a:spcBef>
                <a:spcPts val="1200"/>
              </a:spcBef>
              <a:spcAft>
                <a:spcPts val="1200"/>
              </a:spcAft>
              <a:buClr>
                <a:srgbClr val="000000"/>
              </a:buClr>
              <a:buSzPts val="1200"/>
              <a:buFont typeface="Arial"/>
              <a:buNone/>
            </a:pPr>
            <a:r>
              <a:t/>
            </a:r>
            <a:endParaRPr b="1" i="0" sz="1200" u="none" cap="none" strike="noStrike">
              <a:solidFill>
                <a:srgbClr val="FFFFFF"/>
              </a:solidFill>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p49"/>
          <p:cNvSpPr/>
          <p:nvPr/>
        </p:nvSpPr>
        <p:spPr>
          <a:xfrm>
            <a:off x="137825" y="465745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highlight>
                <a:srgbClr val="FFFFFF"/>
              </a:highlight>
              <a:latin typeface="Tahoma"/>
              <a:ea typeface="Tahoma"/>
              <a:cs typeface="Tahoma"/>
              <a:sym typeface="Tahoma"/>
            </a:endParaRPr>
          </a:p>
        </p:txBody>
      </p:sp>
      <p:sp>
        <p:nvSpPr>
          <p:cNvPr id="439" name="Google Shape;439;p49"/>
          <p:cNvSpPr txBox="1"/>
          <p:nvPr/>
        </p:nvSpPr>
        <p:spPr>
          <a:xfrm>
            <a:off x="203025" y="925425"/>
            <a:ext cx="5444400" cy="4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highlight>
                <a:srgbClr val="FFFFFF"/>
              </a:highlight>
              <a:latin typeface="Tahoma"/>
              <a:ea typeface="Tahoma"/>
              <a:cs typeface="Tahoma"/>
              <a:sym typeface="Tahoma"/>
            </a:endParaRPr>
          </a:p>
          <a:p>
            <a:pPr indent="-298450" lvl="0" marL="457200" marR="0" rtl="0" algn="l">
              <a:lnSpc>
                <a:spcPct val="115000"/>
              </a:lnSpc>
              <a:spcBef>
                <a:spcPts val="0"/>
              </a:spcBef>
              <a:spcAft>
                <a:spcPts val="0"/>
              </a:spcAft>
              <a:buClr>
                <a:schemeClr val="dk1"/>
              </a:buClr>
              <a:buSzPts val="1100"/>
              <a:buFont typeface="Tahoma"/>
              <a:buChar char="-"/>
            </a:pPr>
            <a:r>
              <a:rPr b="0" i="0" lang="en" sz="1100" u="none" cap="none" strike="noStrike">
                <a:solidFill>
                  <a:schemeClr val="dk1"/>
                </a:solidFill>
                <a:highlight>
                  <a:srgbClr val="FFFFFF"/>
                </a:highlight>
                <a:latin typeface="Tahoma"/>
                <a:ea typeface="Tahoma"/>
                <a:cs typeface="Tahoma"/>
                <a:sym typeface="Tahoma"/>
              </a:rPr>
              <a:t>When examining the barriers and challenges perceived by healthcare professionals in adopting AI, several key factors emerged. Ethical considerations were identified as a significant barrier followed by Privacy and security concerns by 35.85% of respondents. This emphasizes the importance of taking into account, the ethical considerations and also, implementing robust data protection measures and addressing any apprehensions regarding the confidentiality of patient information to build trust and confidence in AI systems.</a:t>
            </a:r>
            <a:endParaRPr b="0" i="0" sz="11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highlight>
                <a:srgbClr val="FFFFFF"/>
              </a:highlight>
              <a:latin typeface="Tahoma"/>
              <a:ea typeface="Tahoma"/>
              <a:cs typeface="Tahoma"/>
              <a:sym typeface="Tahoma"/>
            </a:endParaRPr>
          </a:p>
          <a:p>
            <a:pPr indent="-298450" lvl="0" marL="457200" marR="0" rtl="0" algn="l">
              <a:lnSpc>
                <a:spcPct val="115000"/>
              </a:lnSpc>
              <a:spcBef>
                <a:spcPts val="0"/>
              </a:spcBef>
              <a:spcAft>
                <a:spcPts val="0"/>
              </a:spcAft>
              <a:buClr>
                <a:schemeClr val="dk1"/>
              </a:buClr>
              <a:buSzPts val="1100"/>
              <a:buFont typeface="Tahoma"/>
              <a:buChar char="-"/>
            </a:pPr>
            <a:r>
              <a:rPr b="0" i="0" lang="en" sz="1100" u="none" cap="none" strike="noStrike">
                <a:solidFill>
                  <a:schemeClr val="dk1"/>
                </a:solidFill>
                <a:highlight>
                  <a:srgbClr val="FFFFFF"/>
                </a:highlight>
                <a:latin typeface="Tahoma"/>
                <a:ea typeface="Tahoma"/>
                <a:cs typeface="Tahoma"/>
                <a:sym typeface="Tahoma"/>
              </a:rPr>
              <a:t>The perceived necessary factor for AI implementation varied among the healthcare roles. Clear guidelines were considered essential by nurses (38%), while physicians/doctors expressed a lack of trust in AI algorithms (20%)</a:t>
            </a:r>
            <a:endParaRPr b="0" i="0" sz="11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highlight>
                <a:srgbClr val="FFFFFF"/>
              </a:highlight>
              <a:latin typeface="Tahoma"/>
              <a:ea typeface="Tahoma"/>
              <a:cs typeface="Tahoma"/>
              <a:sym typeface="Tahoma"/>
            </a:endParaRPr>
          </a:p>
          <a:p>
            <a:pPr indent="-298450" lvl="0" marL="457200" marR="0" rtl="0" algn="l">
              <a:lnSpc>
                <a:spcPct val="115000"/>
              </a:lnSpc>
              <a:spcBef>
                <a:spcPts val="0"/>
              </a:spcBef>
              <a:spcAft>
                <a:spcPts val="0"/>
              </a:spcAft>
              <a:buClr>
                <a:schemeClr val="dk1"/>
              </a:buClr>
              <a:buSzPts val="1100"/>
              <a:buFont typeface="Tahoma"/>
              <a:buChar char="-"/>
            </a:pPr>
            <a:r>
              <a:rPr b="0" i="0" lang="en" sz="1100" u="none" cap="none" strike="noStrike">
                <a:solidFill>
                  <a:schemeClr val="dk1"/>
                </a:solidFill>
                <a:highlight>
                  <a:srgbClr val="FFFFFF"/>
                </a:highlight>
                <a:latin typeface="Tahoma"/>
                <a:ea typeface="Tahoma"/>
                <a:cs typeface="Tahoma"/>
                <a:sym typeface="Tahoma"/>
              </a:rPr>
              <a:t>Regarding willingness to incorporate AI technologies, nurses had the highest level of willingness (76%), followed by allied health professionals (65%) and hospital administrators (45%). Physicians/doctors showed a slightly lower level of willingness (30%). </a:t>
            </a:r>
            <a:endParaRPr b="0" i="0" sz="11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highlight>
                <a:srgbClr val="FFFFFF"/>
              </a:highlight>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highlight>
                <a:srgbClr val="FFFFFF"/>
              </a:highlight>
              <a:latin typeface="Tahoma"/>
              <a:ea typeface="Tahoma"/>
              <a:cs typeface="Tahoma"/>
              <a:sym typeface="Tahoma"/>
            </a:endParaRPr>
          </a:p>
        </p:txBody>
      </p:sp>
      <p:sp>
        <p:nvSpPr>
          <p:cNvPr id="440" name="Google Shape;440;p49"/>
          <p:cNvSpPr/>
          <p:nvPr/>
        </p:nvSpPr>
        <p:spPr>
          <a:xfrm flipH="1">
            <a:off x="567065" y="755250"/>
            <a:ext cx="51111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9"/>
          <p:cNvSpPr/>
          <p:nvPr/>
        </p:nvSpPr>
        <p:spPr>
          <a:xfrm flipH="1">
            <a:off x="5680230" y="2637050"/>
            <a:ext cx="2092200" cy="1404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2" name="Google Shape;442;p49"/>
          <p:cNvPicPr preferRelativeResize="0"/>
          <p:nvPr/>
        </p:nvPicPr>
        <p:blipFill rotWithShape="1">
          <a:blip r:embed="rId3">
            <a:alphaModFix/>
          </a:blip>
          <a:srcRect b="544" l="0" r="0" t="544"/>
          <a:stretch/>
        </p:blipFill>
        <p:spPr>
          <a:xfrm>
            <a:off x="5680211" y="567545"/>
            <a:ext cx="2092219" cy="2069501"/>
          </a:xfrm>
          <a:prstGeom prst="rect">
            <a:avLst/>
          </a:prstGeom>
          <a:noFill/>
          <a:ln>
            <a:noFill/>
          </a:ln>
        </p:spPr>
      </p:pic>
      <p:pic>
        <p:nvPicPr>
          <p:cNvPr id="443" name="Google Shape;443;p49"/>
          <p:cNvPicPr preferRelativeResize="0"/>
          <p:nvPr/>
        </p:nvPicPr>
        <p:blipFill rotWithShape="1">
          <a:blip r:embed="rId4">
            <a:alphaModFix/>
          </a:blip>
          <a:srcRect b="8472" l="20785" r="0" t="8464"/>
          <a:stretch/>
        </p:blipFill>
        <p:spPr>
          <a:xfrm flipH="1">
            <a:off x="6959824" y="0"/>
            <a:ext cx="2184176" cy="5143501"/>
          </a:xfrm>
          <a:prstGeom prst="rect">
            <a:avLst/>
          </a:prstGeom>
          <a:noFill/>
          <a:ln>
            <a:noFill/>
          </a:ln>
        </p:spPr>
      </p:pic>
      <p:sp>
        <p:nvSpPr>
          <p:cNvPr id="444" name="Google Shape;444;p49"/>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9"/>
          <p:cNvSpPr txBox="1"/>
          <p:nvPr/>
        </p:nvSpPr>
        <p:spPr>
          <a:xfrm>
            <a:off x="684" y="120575"/>
            <a:ext cx="2163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DISCUSSION</a:t>
            </a:r>
            <a:endParaRPr b="1" i="0" sz="1200" u="none" cap="none" strike="noStrike">
              <a:solidFill>
                <a:srgbClr val="FFFFFF"/>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0"/>
          <p:cNvSpPr/>
          <p:nvPr/>
        </p:nvSpPr>
        <p:spPr>
          <a:xfrm flipH="1">
            <a:off x="529475" y="1005950"/>
            <a:ext cx="64338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50"/>
          <p:cNvSpPr/>
          <p:nvPr/>
        </p:nvSpPr>
        <p:spPr>
          <a:xfrm>
            <a:off x="181450" y="465750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50"/>
          <p:cNvSpPr/>
          <p:nvPr/>
        </p:nvSpPr>
        <p:spPr>
          <a:xfrm>
            <a:off x="3907900" y="458130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50"/>
          <p:cNvSpPr txBox="1"/>
          <p:nvPr/>
        </p:nvSpPr>
        <p:spPr>
          <a:xfrm>
            <a:off x="356375" y="1184525"/>
            <a:ext cx="7629600" cy="2836200"/>
          </a:xfrm>
          <a:prstGeom prst="rect">
            <a:avLst/>
          </a:prstGeom>
          <a:noFill/>
          <a:ln>
            <a:noFill/>
          </a:ln>
        </p:spPr>
        <p:txBody>
          <a:bodyPr anchorCtr="0" anchor="t" bIns="91425" lIns="91425" spcFirstLastPara="1" rIns="91425" wrap="square" tIns="91425">
            <a:noAutofit/>
          </a:bodyPr>
          <a:lstStyle/>
          <a:p>
            <a:pPr indent="0" lvl="0" marL="0" marR="0" rtl="0" algn="just">
              <a:lnSpc>
                <a:spcPct val="200000"/>
              </a:lnSpc>
              <a:spcBef>
                <a:spcPts val="0"/>
              </a:spcBef>
              <a:spcAft>
                <a:spcPts val="0"/>
              </a:spcAft>
              <a:buClr>
                <a:srgbClr val="000000"/>
              </a:buClr>
              <a:buSzPts val="1100"/>
              <a:buFont typeface="Arial"/>
              <a:buNone/>
            </a:pPr>
            <a:r>
              <a:rPr b="0" i="0" lang="en" sz="1100" u="none" cap="none" strike="noStrike">
                <a:solidFill>
                  <a:schemeClr val="dk1"/>
                </a:solidFill>
                <a:highlight>
                  <a:srgbClr val="FFFFFF"/>
                </a:highlight>
                <a:latin typeface="Tahoma"/>
                <a:ea typeface="Tahoma"/>
                <a:cs typeface="Tahoma"/>
                <a:sym typeface="Tahoma"/>
              </a:rPr>
              <a:t>-Our study delved into the perspectives of healthcare professionals on integrating artificial intelligence (AI) in healthcare. The participants encompassed a diverse group, including nurses, physicians, allied health professionals, hospital administrators, and public health experts. While age showed a slight decline in familiarity with AI, it was not a decisive factor in their openness to AI adoption. Overall, professionals exhibited a positive outlook, recognizing AI's potential to revolutionize patient care. However, some voiced reservations, underscoring the need for further education and understanding.</a:t>
            </a:r>
            <a:endParaRPr b="0" i="0" sz="1100" u="none" cap="none" strike="noStrike">
              <a:solidFill>
                <a:schemeClr val="dk1"/>
              </a:solidFill>
              <a:highlight>
                <a:srgbClr val="FFFFFF"/>
              </a:highlight>
              <a:latin typeface="Tahoma"/>
              <a:ea typeface="Tahoma"/>
              <a:cs typeface="Tahoma"/>
              <a:sym typeface="Tahoma"/>
            </a:endParaRPr>
          </a:p>
          <a:p>
            <a:pPr indent="0" lvl="0" marL="0" marR="0" rtl="0" algn="just">
              <a:lnSpc>
                <a:spcPct val="200000"/>
              </a:lnSpc>
              <a:spcBef>
                <a:spcPts val="0"/>
              </a:spcBef>
              <a:spcAft>
                <a:spcPts val="0"/>
              </a:spcAft>
              <a:buClr>
                <a:schemeClr val="dk1"/>
              </a:buClr>
              <a:buSzPts val="1100"/>
              <a:buFont typeface="Arial"/>
              <a:buNone/>
            </a:pPr>
            <a:r>
              <a:t/>
            </a:r>
            <a:endParaRPr b="0" i="0" sz="1100" u="none" cap="none" strike="noStrike">
              <a:solidFill>
                <a:schemeClr val="dk1"/>
              </a:solidFill>
              <a:highlight>
                <a:srgbClr val="FFFFFF"/>
              </a:highlight>
              <a:latin typeface="Tahoma"/>
              <a:ea typeface="Tahoma"/>
              <a:cs typeface="Tahoma"/>
              <a:sym typeface="Tahoma"/>
            </a:endParaRPr>
          </a:p>
          <a:p>
            <a:pPr indent="0" lvl="0" marL="0" marR="0" rtl="0" algn="just">
              <a:lnSpc>
                <a:spcPct val="200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Tahoma"/>
                <a:ea typeface="Tahoma"/>
                <a:cs typeface="Tahoma"/>
                <a:sym typeface="Tahoma"/>
              </a:rPr>
              <a:t>-Several barriers to AI adoption emerged from our analysis. Primary among these was the lack of trust in AI algorithms, as professionals expressed concerns regarding reliability and accuracy. Ethical considerations, privacy and security apprehensions, potential job displacement, and regulatory challenges were also significant hurdles identified. Overcoming these barriers is essential to create an environment conducive to AI integration in healthcare.</a:t>
            </a:r>
            <a:endParaRPr b="0" i="0" sz="1100" u="none" cap="none" strike="noStrike">
              <a:solidFill>
                <a:schemeClr val="dk1"/>
              </a:solidFill>
              <a:highlight>
                <a:srgbClr val="FFFFFF"/>
              </a:highlight>
              <a:latin typeface="Tahoma"/>
              <a:ea typeface="Tahoma"/>
              <a:cs typeface="Tahoma"/>
              <a:sym typeface="Tahoma"/>
            </a:endParaRPr>
          </a:p>
          <a:p>
            <a:pPr indent="0" lvl="0" marL="0" marR="0" rtl="0" algn="just">
              <a:lnSpc>
                <a:spcPct val="200000"/>
              </a:lnSpc>
              <a:spcBef>
                <a:spcPts val="0"/>
              </a:spcBef>
              <a:spcAft>
                <a:spcPts val="0"/>
              </a:spcAft>
              <a:buClr>
                <a:srgbClr val="000000"/>
              </a:buClr>
              <a:buSzPts val="1100"/>
              <a:buFont typeface="Arial"/>
              <a:buNone/>
            </a:pPr>
            <a:r>
              <a:t/>
            </a:r>
            <a:endParaRPr b="0" i="0" sz="1100" u="none" cap="none" strike="noStrike">
              <a:solidFill>
                <a:schemeClr val="dk1"/>
              </a:solidFill>
              <a:highlight>
                <a:srgbClr val="FFFFFF"/>
              </a:highlight>
              <a:latin typeface="Tahoma"/>
              <a:ea typeface="Tahoma"/>
              <a:cs typeface="Tahoma"/>
              <a:sym typeface="Tahoma"/>
            </a:endParaRPr>
          </a:p>
        </p:txBody>
      </p:sp>
      <p:pic>
        <p:nvPicPr>
          <p:cNvPr id="454" name="Google Shape;454;p50"/>
          <p:cNvPicPr preferRelativeResize="0"/>
          <p:nvPr/>
        </p:nvPicPr>
        <p:blipFill rotWithShape="1">
          <a:blip r:embed="rId3">
            <a:alphaModFix amt="70000"/>
          </a:blip>
          <a:srcRect b="55599" l="13553" r="31391" t="14804"/>
          <a:stretch/>
        </p:blipFill>
        <p:spPr>
          <a:xfrm flipH="1" rot="10800000">
            <a:off x="6008802" y="-556450"/>
            <a:ext cx="3709597" cy="1994324"/>
          </a:xfrm>
          <a:prstGeom prst="rect">
            <a:avLst/>
          </a:prstGeom>
          <a:noFill/>
          <a:ln>
            <a:noFill/>
          </a:ln>
        </p:spPr>
      </p:pic>
      <p:sp>
        <p:nvSpPr>
          <p:cNvPr id="455" name="Google Shape;455;p50"/>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50"/>
          <p:cNvSpPr txBox="1"/>
          <p:nvPr/>
        </p:nvSpPr>
        <p:spPr>
          <a:xfrm>
            <a:off x="684" y="120575"/>
            <a:ext cx="2163600" cy="73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en" sz="1200" u="none" cap="none" strike="noStrike">
                <a:solidFill>
                  <a:schemeClr val="lt1"/>
                </a:solidFill>
                <a:latin typeface="Tahoma"/>
                <a:ea typeface="Tahoma"/>
                <a:cs typeface="Tahoma"/>
                <a:sym typeface="Tahoma"/>
              </a:rPr>
              <a:t>CONCLUSION</a:t>
            </a:r>
            <a:endParaRPr b="1" i="0" sz="1200" u="none" cap="none" strike="noStrike">
              <a:solidFill>
                <a:schemeClr val="lt1"/>
              </a:solidFill>
              <a:latin typeface="Tahoma"/>
              <a:ea typeface="Tahoma"/>
              <a:cs typeface="Tahoma"/>
              <a:sym typeface="Tahoma"/>
            </a:endParaRPr>
          </a:p>
          <a:p>
            <a:pPr indent="0" lvl="0" marL="0" marR="0" rtl="0" algn="l">
              <a:lnSpc>
                <a:spcPct val="115000"/>
              </a:lnSpc>
              <a:spcBef>
                <a:spcPts val="1200"/>
              </a:spcBef>
              <a:spcAft>
                <a:spcPts val="1200"/>
              </a:spcAft>
              <a:buClr>
                <a:srgbClr val="000000"/>
              </a:buClr>
              <a:buSzPts val="1200"/>
              <a:buFont typeface="Arial"/>
              <a:buNone/>
            </a:pPr>
            <a:r>
              <a:t/>
            </a:r>
            <a:endParaRPr b="1" i="0" sz="1200" u="none" cap="none" strike="noStrike">
              <a:solidFill>
                <a:srgbClr val="FFFFFF"/>
              </a:solidFill>
              <a:latin typeface="Tahoma"/>
              <a:ea typeface="Tahoma"/>
              <a:cs typeface="Tahoma"/>
              <a:sym typeface="Tahoma"/>
            </a:endParaRPr>
          </a:p>
        </p:txBody>
      </p:sp>
      <p:sp>
        <p:nvSpPr>
          <p:cNvPr id="457" name="Google Shape;457;p50"/>
          <p:cNvSpPr/>
          <p:nvPr/>
        </p:nvSpPr>
        <p:spPr>
          <a:xfrm flipH="1">
            <a:off x="0" y="4962300"/>
            <a:ext cx="91440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1"/>
          <p:cNvSpPr/>
          <p:nvPr/>
        </p:nvSpPr>
        <p:spPr>
          <a:xfrm>
            <a:off x="3907900" y="458130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51"/>
          <p:cNvSpPr txBox="1"/>
          <p:nvPr/>
        </p:nvSpPr>
        <p:spPr>
          <a:xfrm>
            <a:off x="324550" y="1266450"/>
            <a:ext cx="7420800" cy="3192900"/>
          </a:xfrm>
          <a:prstGeom prst="rect">
            <a:avLst/>
          </a:prstGeom>
          <a:noFill/>
          <a:ln>
            <a:noFill/>
          </a:ln>
        </p:spPr>
        <p:txBody>
          <a:bodyPr anchorCtr="0" anchor="t" bIns="91425" lIns="91425" spcFirstLastPara="1" rIns="91425" wrap="square" tIns="91425">
            <a:noAutofit/>
          </a:bodyPr>
          <a:lstStyle/>
          <a:p>
            <a:pPr indent="0" lvl="0" marL="0" marR="0" rtl="0" algn="just">
              <a:lnSpc>
                <a:spcPct val="200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Tahoma"/>
                <a:ea typeface="Tahoma"/>
                <a:cs typeface="Tahoma"/>
                <a:sym typeface="Tahoma"/>
              </a:rPr>
              <a:t>-In conclusion, our study aimed to assess healthcare professionals' perceptions and acceptance of artificial intelligence (AI) in Indian healthcare. The findings indicate a generally positive perception and a moderate level of familiarity with AI technologies among healthcare professionals across different roles. While there are varying concerns and priorities regarding factors such as trust in AI algorithms, ethical considerations, potential job displacement, and privacy and security concerns, the overall willingness to incorporate AI technologies is promising. These results highlight the potential for successful integration of AI in Indian healthcare, provided that the identified barriers and challenges are effectively addressed. By addressing these concerns and leveraging the positive attitudes towards AI, healthcare organizations can harness the potential of AI technologies to improve patient care, enhance healthcare outcomes, and pave the way for advancements in the Indian healthcare system.</a:t>
            </a:r>
            <a:endParaRPr b="0" i="0" sz="1100" u="none" cap="none" strike="noStrike">
              <a:solidFill>
                <a:schemeClr val="dk1"/>
              </a:solidFill>
              <a:highlight>
                <a:srgbClr val="FFFFFF"/>
              </a:highlight>
              <a:latin typeface="Tahoma"/>
              <a:ea typeface="Tahoma"/>
              <a:cs typeface="Tahoma"/>
              <a:sym typeface="Tahoma"/>
            </a:endParaRPr>
          </a:p>
          <a:p>
            <a:pPr indent="0" lvl="0" marL="0" marR="0" rtl="0" algn="just">
              <a:lnSpc>
                <a:spcPct val="200000"/>
              </a:lnSpc>
              <a:spcBef>
                <a:spcPts val="0"/>
              </a:spcBef>
              <a:spcAft>
                <a:spcPts val="0"/>
              </a:spcAft>
              <a:buClr>
                <a:srgbClr val="000000"/>
              </a:buClr>
              <a:buSzPts val="1100"/>
              <a:buFont typeface="Arial"/>
              <a:buNone/>
            </a:pPr>
            <a:r>
              <a:t/>
            </a:r>
            <a:endParaRPr b="0" i="0" sz="1100" u="none" cap="none" strike="noStrike">
              <a:solidFill>
                <a:schemeClr val="dk1"/>
              </a:solidFill>
              <a:highlight>
                <a:srgbClr val="FFFFFF"/>
              </a:highlight>
              <a:latin typeface="Tahoma"/>
              <a:ea typeface="Tahoma"/>
              <a:cs typeface="Tahoma"/>
              <a:sym typeface="Tahoma"/>
            </a:endParaRPr>
          </a:p>
        </p:txBody>
      </p:sp>
      <p:pic>
        <p:nvPicPr>
          <p:cNvPr id="464" name="Google Shape;464;p51"/>
          <p:cNvPicPr preferRelativeResize="0"/>
          <p:nvPr/>
        </p:nvPicPr>
        <p:blipFill rotWithShape="1">
          <a:blip r:embed="rId3">
            <a:alphaModFix amt="70000"/>
          </a:blip>
          <a:srcRect b="55599" l="13553" r="31391" t="14804"/>
          <a:stretch/>
        </p:blipFill>
        <p:spPr>
          <a:xfrm flipH="1" rot="10800000">
            <a:off x="6008802" y="-556450"/>
            <a:ext cx="3709597" cy="1994324"/>
          </a:xfrm>
          <a:prstGeom prst="rect">
            <a:avLst/>
          </a:prstGeom>
          <a:noFill/>
          <a:ln>
            <a:noFill/>
          </a:ln>
        </p:spPr>
      </p:pic>
      <p:sp>
        <p:nvSpPr>
          <p:cNvPr id="465" name="Google Shape;465;p51"/>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51"/>
          <p:cNvSpPr txBox="1"/>
          <p:nvPr/>
        </p:nvSpPr>
        <p:spPr>
          <a:xfrm>
            <a:off x="684" y="120575"/>
            <a:ext cx="2163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CONCLUSION</a:t>
            </a:r>
            <a:endParaRPr b="1" i="0" sz="1200" u="none" cap="none" strike="noStrike">
              <a:solidFill>
                <a:srgbClr val="FFFFFF"/>
              </a:solidFill>
              <a:latin typeface="Tahoma"/>
              <a:ea typeface="Tahoma"/>
              <a:cs typeface="Tahoma"/>
              <a:sym typeface="Tahoma"/>
            </a:endParaRPr>
          </a:p>
        </p:txBody>
      </p:sp>
      <p:sp>
        <p:nvSpPr>
          <p:cNvPr id="467" name="Google Shape;467;p51"/>
          <p:cNvSpPr/>
          <p:nvPr/>
        </p:nvSpPr>
        <p:spPr>
          <a:xfrm flipH="1">
            <a:off x="0" y="4962300"/>
            <a:ext cx="91440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51"/>
          <p:cNvSpPr/>
          <p:nvPr/>
        </p:nvSpPr>
        <p:spPr>
          <a:xfrm flipH="1">
            <a:off x="529475" y="1005950"/>
            <a:ext cx="64338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51"/>
          <p:cNvSpPr/>
          <p:nvPr/>
        </p:nvSpPr>
        <p:spPr>
          <a:xfrm>
            <a:off x="132850" y="4609065"/>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2"/>
          <p:cNvSpPr txBox="1"/>
          <p:nvPr>
            <p:ph idx="1" type="body"/>
          </p:nvPr>
        </p:nvSpPr>
        <p:spPr>
          <a:xfrm>
            <a:off x="277000" y="1273025"/>
            <a:ext cx="8520600" cy="3416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600">
                <a:solidFill>
                  <a:schemeClr val="dk1"/>
                </a:solidFill>
              </a:rPr>
              <a:t>1.	</a:t>
            </a:r>
            <a:r>
              <a:rPr lang="en" sz="700">
                <a:solidFill>
                  <a:schemeClr val="dk1"/>
                </a:solidFill>
                <a:highlight>
                  <a:srgbClr val="FFFFFF"/>
                </a:highlight>
                <a:latin typeface="Tahoma"/>
                <a:ea typeface="Tahoma"/>
                <a:cs typeface="Tahoma"/>
                <a:sym typeface="Tahoma"/>
              </a:rPr>
              <a:t>Fritsch SJ, Blankenheim A, Wahl A, Hetfeld P, Maassen O, Deffge S, et al. Attitudes and perception of artificial intelligence in healthcare: A cross-sectional survey among patients. Digit Health [Internet]. 2022 [cited 2023 Jun 17];8:20552076221116772. Available from: http://dx.doi.org/10.1177/20552076221116772</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 	 </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2.	Shinners L, Grace S, Smith S, Stephens A, Aggar C. Exploring healthcare professionals’ perceptions of artificial intelligence: Piloting the Shinners Artificial Intelligence Perception tool. Digit Health [Internet]. 2022 [cited 2023 Jun 17];8:20552076221078110. Available from: http://dx.doi.org/10.1177/20552076221078110</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 	 </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3.	Chen M, Zhang B, Cai Z, Seery S, Gonzalez MJ, Ali NM, et al. Acceptance of clinical artificial intelligence among physicians and medical students: A systematic review with cross-sectional survey. Front Med (Lausanne) [Internet]. 2022;9:990604. Available from: http://dx.doi.org/10.3389/fmed.2022.990604</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 	 </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4.	Ahmad MN, Abdallah SA, Abbasi SA, Abdallah AM. Student perspectives on the integration of artificial intelligence into healthcare services. Digit Health [Internet]. 2023;9:205520762311740. Available from: http://dx.doi.org/10.1177/20552076231174095</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 	 </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5.	Kansal R, Bawa A, Bansal A, Trehan S, Goyal K, Goyal N, et al. Differences in knowledge and perspectives on the usage of Artificial Intelligence among doctors and medical students of a developing country: A cross-sectional study. Cureus [Internet]. 2022 [cited 2023 Jun 17];14(1):e21434. Available from: https://www.cureus.com/articles/83661-differences-in-knowledge-and-perspectives-on-the-usage-of-artificial-intelligence-among-doctors-and-medical-students-of-a-developing-country-a-cross-sectional-study#!/</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 	 </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6.	Ali O, Abdelbaki W, Shrestha A, Elbasi E, Alryalat MAA, Dwivedi YK. A systematic literature review of artificial intelligence in the healthcare sector: Benefits, challenges, methodologies, and functionalities. J Innov Knowl [Internet]. 2023 [cited 2023 Jun 17];8(1):100333. Available from: https://www.elsevier.es/en-revista-journal-innovation-knowledge-376-articulo-a-systematic-literature-review-artificial-S2444569X2300029X</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 	 </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7.	Sabharwal R, Miah SJ, Fosso Wamba S. Extending artificial intelligence research in the clinical domain: a theoretical perspective. Ann Oper Res [Internet]. 2022;1–32. Available from: http://dx.doi.org/10.1007/s10479-022-05035-1</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rPr lang="en" sz="700">
                <a:solidFill>
                  <a:schemeClr val="dk1"/>
                </a:solidFill>
                <a:highlight>
                  <a:srgbClr val="FFFFFF"/>
                </a:highlight>
                <a:latin typeface="Tahoma"/>
                <a:ea typeface="Tahoma"/>
                <a:cs typeface="Tahoma"/>
                <a:sym typeface="Tahoma"/>
              </a:rPr>
              <a:t> 	 </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Clr>
                <a:schemeClr val="dk1"/>
              </a:buClr>
              <a:buSzPts val="1100"/>
              <a:buFont typeface="Arial"/>
              <a:buNone/>
            </a:pPr>
            <a:r>
              <a:t/>
            </a:r>
            <a:endParaRPr sz="700">
              <a:solidFill>
                <a:schemeClr val="dk1"/>
              </a:solidFill>
              <a:highlight>
                <a:srgbClr val="FFFFFF"/>
              </a:highlight>
              <a:latin typeface="Tahoma"/>
              <a:ea typeface="Tahoma"/>
              <a:cs typeface="Tahoma"/>
              <a:sym typeface="Tahoma"/>
            </a:endParaRPr>
          </a:p>
          <a:p>
            <a:pPr indent="0" lvl="0" marL="0" rtl="0" algn="l">
              <a:lnSpc>
                <a:spcPct val="100000"/>
              </a:lnSpc>
              <a:spcBef>
                <a:spcPts val="0"/>
              </a:spcBef>
              <a:spcAft>
                <a:spcPts val="0"/>
              </a:spcAft>
              <a:buSzPts val="1400"/>
              <a:buNone/>
            </a:pPr>
            <a:r>
              <a:t/>
            </a:r>
            <a:endParaRPr sz="600">
              <a:solidFill>
                <a:schemeClr val="dk1"/>
              </a:solidFill>
            </a:endParaRPr>
          </a:p>
        </p:txBody>
      </p:sp>
      <p:sp>
        <p:nvSpPr>
          <p:cNvPr id="475" name="Google Shape;475;p52"/>
          <p:cNvSpPr/>
          <p:nvPr/>
        </p:nvSpPr>
        <p:spPr>
          <a:xfrm>
            <a:off x="173525" y="4622900"/>
            <a:ext cx="1145400" cy="430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52"/>
          <p:cNvSpPr/>
          <p:nvPr/>
        </p:nvSpPr>
        <p:spPr>
          <a:xfrm flipH="1">
            <a:off x="529475" y="1005950"/>
            <a:ext cx="64338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7" name="Google Shape;477;p52"/>
          <p:cNvPicPr preferRelativeResize="0"/>
          <p:nvPr/>
        </p:nvPicPr>
        <p:blipFill rotWithShape="1">
          <a:blip r:embed="rId3">
            <a:alphaModFix amt="70000"/>
          </a:blip>
          <a:srcRect b="55599" l="13553" r="31391" t="14804"/>
          <a:stretch/>
        </p:blipFill>
        <p:spPr>
          <a:xfrm flipH="1" rot="10800000">
            <a:off x="6008802" y="-556450"/>
            <a:ext cx="3709597" cy="1994324"/>
          </a:xfrm>
          <a:prstGeom prst="rect">
            <a:avLst/>
          </a:prstGeom>
          <a:noFill/>
          <a:ln>
            <a:noFill/>
          </a:ln>
        </p:spPr>
      </p:pic>
      <p:sp>
        <p:nvSpPr>
          <p:cNvPr id="478" name="Google Shape;478;p52"/>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2"/>
          <p:cNvSpPr txBox="1"/>
          <p:nvPr/>
        </p:nvSpPr>
        <p:spPr>
          <a:xfrm>
            <a:off x="684" y="120575"/>
            <a:ext cx="2163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REFERENCES</a:t>
            </a:r>
            <a:endParaRPr b="1" i="0" sz="1200" u="none" cap="none" strike="noStrike">
              <a:solidFill>
                <a:srgbClr val="FFFFFF"/>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53"/>
          <p:cNvSpPr txBox="1"/>
          <p:nvPr/>
        </p:nvSpPr>
        <p:spPr>
          <a:xfrm>
            <a:off x="785625" y="2140800"/>
            <a:ext cx="34650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1" i="0" lang="en" sz="3100" u="none" cap="none" strike="noStrike">
                <a:solidFill>
                  <a:srgbClr val="E67D57"/>
                </a:solidFill>
                <a:latin typeface="Inter"/>
                <a:ea typeface="Inter"/>
                <a:cs typeface="Inter"/>
                <a:sym typeface="Inter"/>
              </a:rPr>
              <a:t>THANK YOU</a:t>
            </a:r>
            <a:endParaRPr b="1" i="0" sz="3100" u="none" cap="none" strike="noStrike">
              <a:solidFill>
                <a:srgbClr val="E67D57"/>
              </a:solidFill>
              <a:latin typeface="Inter"/>
              <a:ea typeface="Inter"/>
              <a:cs typeface="Inter"/>
              <a:sym typeface="Inter"/>
            </a:endParaRPr>
          </a:p>
        </p:txBody>
      </p:sp>
      <p:pic>
        <p:nvPicPr>
          <p:cNvPr id="485" name="Google Shape;485;p53"/>
          <p:cNvPicPr preferRelativeResize="0"/>
          <p:nvPr/>
        </p:nvPicPr>
        <p:blipFill rotWithShape="1">
          <a:blip r:embed="rId3">
            <a:alphaModFix amt="21000"/>
          </a:blip>
          <a:srcRect b="0" l="0" r="0" t="0"/>
          <a:stretch/>
        </p:blipFill>
        <p:spPr>
          <a:xfrm>
            <a:off x="4250625" y="152400"/>
            <a:ext cx="4838700" cy="4838700"/>
          </a:xfrm>
          <a:prstGeom prst="rect">
            <a:avLst/>
          </a:prstGeom>
          <a:noFill/>
          <a:ln>
            <a:noFill/>
          </a:ln>
        </p:spPr>
      </p:pic>
      <p:sp>
        <p:nvSpPr>
          <p:cNvPr id="486" name="Google Shape;486;p53"/>
          <p:cNvSpPr/>
          <p:nvPr/>
        </p:nvSpPr>
        <p:spPr>
          <a:xfrm>
            <a:off x="190975" y="465750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nvSpPr>
        <p:spPr>
          <a:xfrm>
            <a:off x="208055" y="157075"/>
            <a:ext cx="5352600" cy="5541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ahoma"/>
                <a:ea typeface="Tahoma"/>
                <a:cs typeface="Tahoma"/>
                <a:sym typeface="Tahoma"/>
              </a:rPr>
              <a:t>Mentor Approval</a:t>
            </a:r>
            <a:endParaRPr b="0" i="0" sz="2400" u="none" cap="none" strike="noStrike">
              <a:solidFill>
                <a:srgbClr val="000000"/>
              </a:solidFill>
              <a:latin typeface="Tahoma"/>
              <a:ea typeface="Tahoma"/>
              <a:cs typeface="Tahoma"/>
              <a:sym typeface="Tahoma"/>
            </a:endParaRPr>
          </a:p>
        </p:txBody>
      </p:sp>
      <p:pic>
        <p:nvPicPr>
          <p:cNvPr id="206" name="Google Shape;206;p38"/>
          <p:cNvPicPr preferRelativeResize="0"/>
          <p:nvPr/>
        </p:nvPicPr>
        <p:blipFill rotWithShape="1">
          <a:blip r:embed="rId3">
            <a:alphaModFix amt="70000"/>
          </a:blip>
          <a:srcRect b="55599" l="13553" r="31391" t="14804"/>
          <a:stretch/>
        </p:blipFill>
        <p:spPr>
          <a:xfrm flipH="1" rot="10800000">
            <a:off x="5993752" y="0"/>
            <a:ext cx="3709597" cy="1994324"/>
          </a:xfrm>
          <a:prstGeom prst="rect">
            <a:avLst/>
          </a:prstGeom>
          <a:noFill/>
          <a:ln>
            <a:noFill/>
          </a:ln>
        </p:spPr>
      </p:pic>
      <p:pic>
        <p:nvPicPr>
          <p:cNvPr id="207" name="Google Shape;207;p38"/>
          <p:cNvPicPr preferRelativeResize="0"/>
          <p:nvPr/>
        </p:nvPicPr>
        <p:blipFill rotWithShape="1">
          <a:blip r:embed="rId4">
            <a:alphaModFix/>
          </a:blip>
          <a:srcRect b="0" l="0" r="0" t="0"/>
          <a:stretch/>
        </p:blipFill>
        <p:spPr>
          <a:xfrm>
            <a:off x="208050" y="4696900"/>
            <a:ext cx="903931" cy="244750"/>
          </a:xfrm>
          <a:prstGeom prst="rect">
            <a:avLst/>
          </a:prstGeom>
          <a:noFill/>
          <a:ln>
            <a:noFill/>
          </a:ln>
        </p:spPr>
      </p:pic>
      <p:sp>
        <p:nvSpPr>
          <p:cNvPr id="208" name="Google Shape;208;p38"/>
          <p:cNvSpPr/>
          <p:nvPr/>
        </p:nvSpPr>
        <p:spPr>
          <a:xfrm>
            <a:off x="137825" y="465745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8"/>
          <p:cNvSpPr/>
          <p:nvPr/>
        </p:nvSpPr>
        <p:spPr>
          <a:xfrm flipH="1">
            <a:off x="0" y="4809850"/>
            <a:ext cx="91440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0" name="Google Shape;210;p38"/>
          <p:cNvPicPr preferRelativeResize="0"/>
          <p:nvPr/>
        </p:nvPicPr>
        <p:blipFill rotWithShape="1">
          <a:blip r:embed="rId5">
            <a:alphaModFix/>
          </a:blip>
          <a:srcRect b="52284" l="0" r="0" t="0"/>
          <a:stretch/>
        </p:blipFill>
        <p:spPr>
          <a:xfrm>
            <a:off x="502375" y="1688663"/>
            <a:ext cx="2874424" cy="1766176"/>
          </a:xfrm>
          <a:prstGeom prst="rect">
            <a:avLst/>
          </a:prstGeom>
          <a:noFill/>
          <a:ln cap="flat" cmpd="sng" w="9525">
            <a:solidFill>
              <a:schemeClr val="dk2"/>
            </a:solidFill>
            <a:prstDash val="lgDash"/>
            <a:round/>
            <a:headEnd len="sm" w="sm" type="none"/>
            <a:tailEnd len="sm" w="sm" type="none"/>
          </a:ln>
        </p:spPr>
      </p:pic>
      <p:pic>
        <p:nvPicPr>
          <p:cNvPr id="211" name="Google Shape;211;p38"/>
          <p:cNvPicPr preferRelativeResize="0"/>
          <p:nvPr/>
        </p:nvPicPr>
        <p:blipFill rotWithShape="1">
          <a:blip r:embed="rId5">
            <a:alphaModFix/>
          </a:blip>
          <a:srcRect b="0" l="0" r="0" t="49083"/>
          <a:stretch/>
        </p:blipFill>
        <p:spPr>
          <a:xfrm>
            <a:off x="3463450" y="1688675"/>
            <a:ext cx="2874424" cy="1766176"/>
          </a:xfrm>
          <a:prstGeom prst="rect">
            <a:avLst/>
          </a:prstGeom>
          <a:noFill/>
          <a:ln cap="flat" cmpd="sng" w="9525">
            <a:solidFill>
              <a:schemeClr val="dk2"/>
            </a:solidFill>
            <a:prstDash val="dash"/>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pic>
        <p:nvPicPr>
          <p:cNvPr id="216" name="Google Shape;216;p39"/>
          <p:cNvPicPr preferRelativeResize="0"/>
          <p:nvPr/>
        </p:nvPicPr>
        <p:blipFill rotWithShape="1">
          <a:blip r:embed="rId3">
            <a:alphaModFix/>
          </a:blip>
          <a:srcRect b="0" l="0" r="0" t="0"/>
          <a:stretch/>
        </p:blipFill>
        <p:spPr>
          <a:xfrm>
            <a:off x="208050" y="4696900"/>
            <a:ext cx="903931" cy="244750"/>
          </a:xfrm>
          <a:prstGeom prst="rect">
            <a:avLst/>
          </a:prstGeom>
          <a:noFill/>
          <a:ln>
            <a:noFill/>
          </a:ln>
        </p:spPr>
      </p:pic>
      <p:sp>
        <p:nvSpPr>
          <p:cNvPr id="217" name="Google Shape;217;p39"/>
          <p:cNvSpPr/>
          <p:nvPr/>
        </p:nvSpPr>
        <p:spPr>
          <a:xfrm>
            <a:off x="137825" y="465745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8" name="Google Shape;218;p39"/>
          <p:cNvPicPr preferRelativeResize="0"/>
          <p:nvPr/>
        </p:nvPicPr>
        <p:blipFill rotWithShape="1">
          <a:blip r:embed="rId4">
            <a:alphaModFix/>
          </a:blip>
          <a:srcRect b="0" l="630" r="641" t="0"/>
          <a:stretch/>
        </p:blipFill>
        <p:spPr>
          <a:xfrm>
            <a:off x="953976" y="1062554"/>
            <a:ext cx="725402" cy="734734"/>
          </a:xfrm>
          <a:prstGeom prst="rect">
            <a:avLst/>
          </a:prstGeom>
          <a:noFill/>
          <a:ln>
            <a:noFill/>
          </a:ln>
        </p:spPr>
      </p:pic>
      <p:sp>
        <p:nvSpPr>
          <p:cNvPr id="219" name="Google Shape;219;p39"/>
          <p:cNvSpPr txBox="1"/>
          <p:nvPr/>
        </p:nvSpPr>
        <p:spPr>
          <a:xfrm>
            <a:off x="738428" y="1842589"/>
            <a:ext cx="1259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Tahoma"/>
                <a:ea typeface="Tahoma"/>
                <a:cs typeface="Tahoma"/>
                <a:sym typeface="Tahoma"/>
              </a:rPr>
              <a:t>Introduction</a:t>
            </a:r>
            <a:endParaRPr b="1" i="0" sz="1200" u="none" cap="none" strike="noStrike">
              <a:solidFill>
                <a:srgbClr val="000000"/>
              </a:solidFill>
              <a:latin typeface="Tahoma"/>
              <a:ea typeface="Tahoma"/>
              <a:cs typeface="Tahoma"/>
              <a:sym typeface="Tahoma"/>
            </a:endParaRPr>
          </a:p>
        </p:txBody>
      </p:sp>
      <p:sp>
        <p:nvSpPr>
          <p:cNvPr id="220" name="Google Shape;220;p39"/>
          <p:cNvSpPr txBox="1"/>
          <p:nvPr/>
        </p:nvSpPr>
        <p:spPr>
          <a:xfrm>
            <a:off x="315115" y="2061610"/>
            <a:ext cx="1945800" cy="515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Insights on</a:t>
            </a:r>
            <a:endParaRPr b="0" i="0" sz="1000" u="none" cap="none" strike="noStrike">
              <a:solidFill>
                <a:srgbClr val="000000"/>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AI in healthcare</a:t>
            </a:r>
            <a:endParaRPr b="0" i="0" sz="1000" u="none" cap="none" strike="noStrike">
              <a:solidFill>
                <a:srgbClr val="000000"/>
              </a:solidFill>
              <a:latin typeface="Tahoma"/>
              <a:ea typeface="Tahoma"/>
              <a:cs typeface="Tahoma"/>
              <a:sym typeface="Tahoma"/>
            </a:endParaRPr>
          </a:p>
        </p:txBody>
      </p:sp>
      <p:sp>
        <p:nvSpPr>
          <p:cNvPr id="221" name="Google Shape;221;p39"/>
          <p:cNvSpPr/>
          <p:nvPr/>
        </p:nvSpPr>
        <p:spPr>
          <a:xfrm flipH="1">
            <a:off x="953910" y="1723139"/>
            <a:ext cx="725400" cy="741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9"/>
          <p:cNvSpPr/>
          <p:nvPr/>
        </p:nvSpPr>
        <p:spPr>
          <a:xfrm flipH="1">
            <a:off x="386525" y="567100"/>
            <a:ext cx="8250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3" name="Google Shape;223;p39"/>
          <p:cNvPicPr preferRelativeResize="0"/>
          <p:nvPr/>
        </p:nvPicPr>
        <p:blipFill rotWithShape="1">
          <a:blip r:embed="rId5">
            <a:alphaModFix/>
          </a:blip>
          <a:srcRect b="0" l="630" r="641" t="0"/>
          <a:stretch/>
        </p:blipFill>
        <p:spPr>
          <a:xfrm>
            <a:off x="2577738" y="1056037"/>
            <a:ext cx="725402" cy="734734"/>
          </a:xfrm>
          <a:prstGeom prst="rect">
            <a:avLst/>
          </a:prstGeom>
          <a:noFill/>
          <a:ln>
            <a:noFill/>
          </a:ln>
        </p:spPr>
      </p:pic>
      <p:sp>
        <p:nvSpPr>
          <p:cNvPr id="224" name="Google Shape;224;p39"/>
          <p:cNvSpPr txBox="1"/>
          <p:nvPr/>
        </p:nvSpPr>
        <p:spPr>
          <a:xfrm>
            <a:off x="2362190" y="1836072"/>
            <a:ext cx="125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Objectives</a:t>
            </a:r>
            <a:endParaRPr b="1" i="0" sz="1200" u="none" cap="none" strike="noStrike">
              <a:solidFill>
                <a:srgbClr val="000000"/>
              </a:solidFill>
              <a:latin typeface="Tahoma"/>
              <a:ea typeface="Tahoma"/>
              <a:cs typeface="Tahoma"/>
              <a:sym typeface="Tahoma"/>
            </a:endParaRPr>
          </a:p>
        </p:txBody>
      </p:sp>
      <p:sp>
        <p:nvSpPr>
          <p:cNvPr id="225" name="Google Shape;225;p39"/>
          <p:cNvSpPr txBox="1"/>
          <p:nvPr/>
        </p:nvSpPr>
        <p:spPr>
          <a:xfrm>
            <a:off x="1938877" y="2070133"/>
            <a:ext cx="1945800" cy="515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Primary objective</a:t>
            </a:r>
            <a:endParaRPr b="0" i="0" sz="1000" u="none" cap="none" strike="noStrike">
              <a:solidFill>
                <a:srgbClr val="000000"/>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Secondary objective</a:t>
            </a:r>
            <a:endParaRPr b="0" i="0" sz="1000" u="none" cap="none" strike="noStrike">
              <a:solidFill>
                <a:srgbClr val="000000"/>
              </a:solidFill>
              <a:latin typeface="Tahoma"/>
              <a:ea typeface="Tahoma"/>
              <a:cs typeface="Tahoma"/>
              <a:sym typeface="Tahoma"/>
            </a:endParaRPr>
          </a:p>
        </p:txBody>
      </p:sp>
      <p:sp>
        <p:nvSpPr>
          <p:cNvPr id="226" name="Google Shape;226;p39"/>
          <p:cNvSpPr/>
          <p:nvPr/>
        </p:nvSpPr>
        <p:spPr>
          <a:xfrm flipH="1">
            <a:off x="2577671" y="1716622"/>
            <a:ext cx="725400" cy="741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7" name="Google Shape;227;p39"/>
          <p:cNvPicPr preferRelativeResize="0"/>
          <p:nvPr/>
        </p:nvPicPr>
        <p:blipFill rotWithShape="1">
          <a:blip r:embed="rId6">
            <a:alphaModFix/>
          </a:blip>
          <a:srcRect b="0" l="630" r="641" t="0"/>
          <a:stretch/>
        </p:blipFill>
        <p:spPr>
          <a:xfrm>
            <a:off x="4154376" y="1062554"/>
            <a:ext cx="725402" cy="734734"/>
          </a:xfrm>
          <a:prstGeom prst="rect">
            <a:avLst/>
          </a:prstGeom>
          <a:noFill/>
          <a:ln>
            <a:noFill/>
          </a:ln>
        </p:spPr>
      </p:pic>
      <p:sp>
        <p:nvSpPr>
          <p:cNvPr id="228" name="Google Shape;228;p39"/>
          <p:cNvSpPr txBox="1"/>
          <p:nvPr/>
        </p:nvSpPr>
        <p:spPr>
          <a:xfrm>
            <a:off x="3938827" y="1842589"/>
            <a:ext cx="1504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Methodology</a:t>
            </a:r>
            <a:endParaRPr b="1" i="0" sz="1200" u="none" cap="none" strike="noStrike">
              <a:solidFill>
                <a:srgbClr val="000000"/>
              </a:solidFill>
              <a:latin typeface="Tahoma"/>
              <a:ea typeface="Tahoma"/>
              <a:cs typeface="Tahoma"/>
              <a:sym typeface="Tahoma"/>
            </a:endParaRPr>
          </a:p>
        </p:txBody>
      </p:sp>
      <p:sp>
        <p:nvSpPr>
          <p:cNvPr id="229" name="Google Shape;229;p39"/>
          <p:cNvSpPr txBox="1"/>
          <p:nvPr/>
        </p:nvSpPr>
        <p:spPr>
          <a:xfrm>
            <a:off x="3595490" y="2122825"/>
            <a:ext cx="1945800" cy="515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Approach &amp; Methods </a:t>
            </a:r>
            <a:endParaRPr b="0" i="0" sz="1000" u="none" cap="none" strike="noStrike">
              <a:solidFill>
                <a:srgbClr val="000000"/>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used</a:t>
            </a:r>
            <a:endParaRPr b="0" i="0" sz="1000" u="none" cap="none" strike="noStrike">
              <a:solidFill>
                <a:srgbClr val="000000"/>
              </a:solidFill>
              <a:latin typeface="Tahoma"/>
              <a:ea typeface="Tahoma"/>
              <a:cs typeface="Tahoma"/>
              <a:sym typeface="Tahoma"/>
            </a:endParaRPr>
          </a:p>
        </p:txBody>
      </p:sp>
      <p:sp>
        <p:nvSpPr>
          <p:cNvPr id="230" name="Google Shape;230;p39"/>
          <p:cNvSpPr/>
          <p:nvPr/>
        </p:nvSpPr>
        <p:spPr>
          <a:xfrm flipH="1">
            <a:off x="4154310" y="1723139"/>
            <a:ext cx="725400" cy="741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1" name="Google Shape;231;p39"/>
          <p:cNvPicPr preferRelativeResize="0"/>
          <p:nvPr/>
        </p:nvPicPr>
        <p:blipFill rotWithShape="1">
          <a:blip r:embed="rId7">
            <a:alphaModFix/>
          </a:blip>
          <a:srcRect b="0" l="630" r="641" t="0"/>
          <a:stretch/>
        </p:blipFill>
        <p:spPr>
          <a:xfrm>
            <a:off x="962499" y="3028714"/>
            <a:ext cx="725402" cy="734734"/>
          </a:xfrm>
          <a:prstGeom prst="rect">
            <a:avLst/>
          </a:prstGeom>
          <a:noFill/>
          <a:ln>
            <a:noFill/>
          </a:ln>
        </p:spPr>
      </p:pic>
      <p:sp>
        <p:nvSpPr>
          <p:cNvPr id="232" name="Google Shape;232;p39"/>
          <p:cNvSpPr txBox="1"/>
          <p:nvPr/>
        </p:nvSpPr>
        <p:spPr>
          <a:xfrm>
            <a:off x="572950" y="3763400"/>
            <a:ext cx="1504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Results</a:t>
            </a:r>
            <a:endParaRPr b="1" i="0" sz="1200" u="none" cap="none" strike="noStrike">
              <a:solidFill>
                <a:srgbClr val="000000"/>
              </a:solidFill>
              <a:latin typeface="Tahoma"/>
              <a:ea typeface="Tahoma"/>
              <a:cs typeface="Tahoma"/>
              <a:sym typeface="Tahoma"/>
            </a:endParaRPr>
          </a:p>
        </p:txBody>
      </p:sp>
      <p:sp>
        <p:nvSpPr>
          <p:cNvPr id="233" name="Google Shape;233;p39"/>
          <p:cNvSpPr txBox="1"/>
          <p:nvPr/>
        </p:nvSpPr>
        <p:spPr>
          <a:xfrm>
            <a:off x="352237" y="4081460"/>
            <a:ext cx="1945800" cy="515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Charts,Graphs</a:t>
            </a:r>
            <a:endParaRPr b="0" i="0" sz="1000" u="none" cap="none" strike="noStrike">
              <a:solidFill>
                <a:srgbClr val="000000"/>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&amp; Analysis</a:t>
            </a:r>
            <a:endParaRPr b="0" i="0" sz="1000" u="none" cap="none" strike="noStrike">
              <a:solidFill>
                <a:srgbClr val="000000"/>
              </a:solidFill>
              <a:latin typeface="Tahoma"/>
              <a:ea typeface="Tahoma"/>
              <a:cs typeface="Tahoma"/>
              <a:sym typeface="Tahoma"/>
            </a:endParaRPr>
          </a:p>
        </p:txBody>
      </p:sp>
      <p:sp>
        <p:nvSpPr>
          <p:cNvPr id="234" name="Google Shape;234;p39"/>
          <p:cNvSpPr/>
          <p:nvPr/>
        </p:nvSpPr>
        <p:spPr>
          <a:xfrm flipH="1">
            <a:off x="962432" y="3689300"/>
            <a:ext cx="725400" cy="741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5" name="Google Shape;235;p39"/>
          <p:cNvPicPr preferRelativeResize="0"/>
          <p:nvPr/>
        </p:nvPicPr>
        <p:blipFill rotWithShape="1">
          <a:blip r:embed="rId8">
            <a:alphaModFix/>
          </a:blip>
          <a:srcRect b="0" l="630" r="641" t="0"/>
          <a:stretch/>
        </p:blipFill>
        <p:spPr>
          <a:xfrm>
            <a:off x="2600297" y="3028714"/>
            <a:ext cx="725402" cy="734734"/>
          </a:xfrm>
          <a:prstGeom prst="rect">
            <a:avLst/>
          </a:prstGeom>
          <a:noFill/>
          <a:ln>
            <a:noFill/>
          </a:ln>
        </p:spPr>
      </p:pic>
      <p:sp>
        <p:nvSpPr>
          <p:cNvPr id="236" name="Google Shape;236;p39"/>
          <p:cNvSpPr txBox="1"/>
          <p:nvPr/>
        </p:nvSpPr>
        <p:spPr>
          <a:xfrm>
            <a:off x="2210749" y="3763400"/>
            <a:ext cx="1504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Discussion</a:t>
            </a:r>
            <a:endParaRPr b="1" i="0" sz="1200" u="none" cap="none" strike="noStrike">
              <a:solidFill>
                <a:srgbClr val="000000"/>
              </a:solidFill>
              <a:latin typeface="Tahoma"/>
              <a:ea typeface="Tahoma"/>
              <a:cs typeface="Tahoma"/>
              <a:sym typeface="Tahoma"/>
            </a:endParaRPr>
          </a:p>
        </p:txBody>
      </p:sp>
      <p:sp>
        <p:nvSpPr>
          <p:cNvPr id="237" name="Google Shape;237;p39"/>
          <p:cNvSpPr txBox="1"/>
          <p:nvPr/>
        </p:nvSpPr>
        <p:spPr>
          <a:xfrm>
            <a:off x="1990036" y="4081460"/>
            <a:ext cx="19458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Data Insights</a:t>
            </a:r>
            <a:endParaRPr b="0" i="0" sz="1000" u="none" cap="none" strike="noStrike">
              <a:solidFill>
                <a:srgbClr val="000000"/>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Results Interpretation</a:t>
            </a:r>
            <a:endParaRPr b="0" i="0" sz="1000" u="none" cap="none" strike="noStrike">
              <a:solidFill>
                <a:srgbClr val="000000"/>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Tahoma"/>
              <a:ea typeface="Tahoma"/>
              <a:cs typeface="Tahoma"/>
              <a:sym typeface="Tahoma"/>
            </a:endParaRPr>
          </a:p>
        </p:txBody>
      </p:sp>
      <p:sp>
        <p:nvSpPr>
          <p:cNvPr id="238" name="Google Shape;238;p39"/>
          <p:cNvSpPr/>
          <p:nvPr/>
        </p:nvSpPr>
        <p:spPr>
          <a:xfrm flipH="1">
            <a:off x="2600231" y="3689300"/>
            <a:ext cx="725400" cy="741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9" name="Google Shape;239;p39"/>
          <p:cNvPicPr preferRelativeResize="0"/>
          <p:nvPr/>
        </p:nvPicPr>
        <p:blipFill rotWithShape="1">
          <a:blip r:embed="rId9">
            <a:alphaModFix/>
          </a:blip>
          <a:srcRect b="0" l="630" r="641" t="0"/>
          <a:stretch/>
        </p:blipFill>
        <p:spPr>
          <a:xfrm>
            <a:off x="4186461" y="3037237"/>
            <a:ext cx="725402" cy="734734"/>
          </a:xfrm>
          <a:prstGeom prst="rect">
            <a:avLst/>
          </a:prstGeom>
          <a:noFill/>
          <a:ln>
            <a:noFill/>
          </a:ln>
        </p:spPr>
      </p:pic>
      <p:sp>
        <p:nvSpPr>
          <p:cNvPr id="240" name="Google Shape;240;p39"/>
          <p:cNvSpPr txBox="1"/>
          <p:nvPr/>
        </p:nvSpPr>
        <p:spPr>
          <a:xfrm>
            <a:off x="3796912" y="3771922"/>
            <a:ext cx="1504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Conclusion</a:t>
            </a:r>
            <a:endParaRPr b="1" i="0" sz="1200" u="none" cap="none" strike="noStrike">
              <a:solidFill>
                <a:srgbClr val="000000"/>
              </a:solidFill>
              <a:latin typeface="Tahoma"/>
              <a:ea typeface="Tahoma"/>
              <a:cs typeface="Tahoma"/>
              <a:sym typeface="Tahoma"/>
            </a:endParaRPr>
          </a:p>
        </p:txBody>
      </p:sp>
      <p:sp>
        <p:nvSpPr>
          <p:cNvPr id="241" name="Google Shape;241;p39"/>
          <p:cNvSpPr txBox="1"/>
          <p:nvPr/>
        </p:nvSpPr>
        <p:spPr>
          <a:xfrm>
            <a:off x="3576199" y="4089983"/>
            <a:ext cx="1945800" cy="515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Summarize &amp;</a:t>
            </a:r>
            <a:endParaRPr b="0" i="0" sz="1000" u="none" cap="none" strike="noStrike">
              <a:solidFill>
                <a:srgbClr val="000000"/>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interpret the findings </a:t>
            </a:r>
            <a:endParaRPr b="0" i="0" sz="1000" u="none" cap="none" strike="noStrike">
              <a:solidFill>
                <a:srgbClr val="000000"/>
              </a:solidFill>
              <a:latin typeface="Tahoma"/>
              <a:ea typeface="Tahoma"/>
              <a:cs typeface="Tahoma"/>
              <a:sym typeface="Tahoma"/>
            </a:endParaRPr>
          </a:p>
        </p:txBody>
      </p:sp>
      <p:sp>
        <p:nvSpPr>
          <p:cNvPr id="242" name="Google Shape;242;p39"/>
          <p:cNvSpPr/>
          <p:nvPr/>
        </p:nvSpPr>
        <p:spPr>
          <a:xfrm flipH="1">
            <a:off x="4186394" y="3697822"/>
            <a:ext cx="725400" cy="741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3" name="Google Shape;243;p39"/>
          <p:cNvPicPr preferRelativeResize="0"/>
          <p:nvPr/>
        </p:nvPicPr>
        <p:blipFill rotWithShape="1">
          <a:blip r:embed="rId10">
            <a:alphaModFix/>
          </a:blip>
          <a:srcRect b="0" l="630" r="641" t="0"/>
          <a:stretch/>
        </p:blipFill>
        <p:spPr>
          <a:xfrm>
            <a:off x="5939061" y="3037237"/>
            <a:ext cx="725402" cy="734734"/>
          </a:xfrm>
          <a:prstGeom prst="rect">
            <a:avLst/>
          </a:prstGeom>
          <a:noFill/>
          <a:ln>
            <a:noFill/>
          </a:ln>
        </p:spPr>
      </p:pic>
      <p:sp>
        <p:nvSpPr>
          <p:cNvPr id="244" name="Google Shape;244;p39"/>
          <p:cNvSpPr txBox="1"/>
          <p:nvPr/>
        </p:nvSpPr>
        <p:spPr>
          <a:xfrm>
            <a:off x="5549512" y="3771922"/>
            <a:ext cx="1504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References</a:t>
            </a:r>
            <a:endParaRPr b="1" i="0" sz="1200" u="none" cap="none" strike="noStrike">
              <a:solidFill>
                <a:srgbClr val="000000"/>
              </a:solidFill>
              <a:latin typeface="Tahoma"/>
              <a:ea typeface="Tahoma"/>
              <a:cs typeface="Tahoma"/>
              <a:sym typeface="Tahoma"/>
            </a:endParaRPr>
          </a:p>
        </p:txBody>
      </p:sp>
      <p:sp>
        <p:nvSpPr>
          <p:cNvPr id="245" name="Google Shape;245;p39"/>
          <p:cNvSpPr txBox="1"/>
          <p:nvPr/>
        </p:nvSpPr>
        <p:spPr>
          <a:xfrm>
            <a:off x="5328799" y="4089983"/>
            <a:ext cx="1945800" cy="515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sources cited </a:t>
            </a:r>
            <a:endParaRPr b="0" i="0" sz="1000" u="none" cap="none" strike="noStrike">
              <a:solidFill>
                <a:srgbClr val="000000"/>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Tahoma"/>
                <a:ea typeface="Tahoma"/>
                <a:cs typeface="Tahoma"/>
                <a:sym typeface="Tahoma"/>
              </a:rPr>
              <a:t>&amp; consulted </a:t>
            </a:r>
            <a:endParaRPr b="0" i="0" sz="1000" u="none" cap="none" strike="noStrike">
              <a:solidFill>
                <a:srgbClr val="000000"/>
              </a:solidFill>
              <a:latin typeface="Tahoma"/>
              <a:ea typeface="Tahoma"/>
              <a:cs typeface="Tahoma"/>
              <a:sym typeface="Tahoma"/>
            </a:endParaRPr>
          </a:p>
        </p:txBody>
      </p:sp>
      <p:sp>
        <p:nvSpPr>
          <p:cNvPr id="246" name="Google Shape;246;p39"/>
          <p:cNvSpPr/>
          <p:nvPr/>
        </p:nvSpPr>
        <p:spPr>
          <a:xfrm flipH="1">
            <a:off x="5938994" y="3697822"/>
            <a:ext cx="725400" cy="741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9"/>
          <p:cNvSpPr txBox="1"/>
          <p:nvPr/>
        </p:nvSpPr>
        <p:spPr>
          <a:xfrm>
            <a:off x="277550" y="68188"/>
            <a:ext cx="1945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 sz="2400" u="none" cap="none" strike="noStrike">
                <a:solidFill>
                  <a:srgbClr val="000000"/>
                </a:solidFill>
                <a:latin typeface="Tahoma"/>
                <a:ea typeface="Tahoma"/>
                <a:cs typeface="Tahoma"/>
                <a:sym typeface="Tahoma"/>
              </a:rPr>
              <a:t>Agenda</a:t>
            </a:r>
            <a:endParaRPr b="0" i="0" sz="2000" u="none" cap="none" strike="noStrike">
              <a:solidFill>
                <a:srgbClr val="000000"/>
              </a:solidFill>
              <a:latin typeface="Tahoma"/>
              <a:ea typeface="Tahoma"/>
              <a:cs typeface="Tahoma"/>
              <a:sym typeface="Tahoma"/>
            </a:endParaRPr>
          </a:p>
        </p:txBody>
      </p:sp>
      <p:pic>
        <p:nvPicPr>
          <p:cNvPr id="248" name="Google Shape;248;p39"/>
          <p:cNvPicPr preferRelativeResize="0"/>
          <p:nvPr/>
        </p:nvPicPr>
        <p:blipFill rotWithShape="1">
          <a:blip r:embed="rId11">
            <a:alphaModFix amt="70000"/>
          </a:blip>
          <a:srcRect b="55599" l="13553" r="31391" t="14804"/>
          <a:stretch/>
        </p:blipFill>
        <p:spPr>
          <a:xfrm flipH="1" rot="10800000">
            <a:off x="5993752" y="0"/>
            <a:ext cx="3709597" cy="1994324"/>
          </a:xfrm>
          <a:prstGeom prst="rect">
            <a:avLst/>
          </a:prstGeom>
          <a:noFill/>
          <a:ln>
            <a:noFill/>
          </a:ln>
        </p:spPr>
      </p:pic>
      <p:sp>
        <p:nvSpPr>
          <p:cNvPr id="249" name="Google Shape;249;p39"/>
          <p:cNvSpPr/>
          <p:nvPr/>
        </p:nvSpPr>
        <p:spPr>
          <a:xfrm flipH="1">
            <a:off x="0" y="4903325"/>
            <a:ext cx="91440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40"/>
          <p:cNvSpPr/>
          <p:nvPr/>
        </p:nvSpPr>
        <p:spPr>
          <a:xfrm>
            <a:off x="137825" y="465745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0"/>
          <p:cNvSpPr txBox="1"/>
          <p:nvPr/>
        </p:nvSpPr>
        <p:spPr>
          <a:xfrm>
            <a:off x="503507" y="1044888"/>
            <a:ext cx="3924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Tahoma"/>
                <a:ea typeface="Tahoma"/>
                <a:cs typeface="Tahoma"/>
                <a:sym typeface="Tahoma"/>
              </a:rPr>
              <a:t>AI in Healthcare</a:t>
            </a:r>
            <a:endParaRPr b="0" i="0" sz="2000" u="none" cap="none" strike="noStrike">
              <a:solidFill>
                <a:srgbClr val="000000"/>
              </a:solidFill>
              <a:latin typeface="Tahoma"/>
              <a:ea typeface="Tahoma"/>
              <a:cs typeface="Tahoma"/>
              <a:sym typeface="Tahoma"/>
            </a:endParaRPr>
          </a:p>
        </p:txBody>
      </p:sp>
      <p:sp>
        <p:nvSpPr>
          <p:cNvPr id="256" name="Google Shape;256;p40"/>
          <p:cNvSpPr txBox="1"/>
          <p:nvPr/>
        </p:nvSpPr>
        <p:spPr>
          <a:xfrm>
            <a:off x="575725" y="1755100"/>
            <a:ext cx="4151700" cy="3029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303030"/>
                </a:solidFill>
                <a:latin typeface="Arial"/>
                <a:ea typeface="Arial"/>
                <a:cs typeface="Arial"/>
                <a:sym typeface="Arial"/>
              </a:rPr>
              <a:t>AI is revolutionizing healthcare globally, including in India</a:t>
            </a:r>
            <a:r>
              <a:rPr b="1" i="0" lang="en" sz="1400" u="none" cap="none" strike="noStrike">
                <a:solidFill>
                  <a:schemeClr val="dk1"/>
                </a:solidFill>
                <a:latin typeface="Arial"/>
                <a:ea typeface="Arial"/>
                <a:cs typeface="Arial"/>
                <a:sym typeface="Arial"/>
              </a:rPr>
              <a:t>.</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292100" lvl="0" marL="457200" marR="0" rtl="0" algn="l">
              <a:lnSpc>
                <a:spcPct val="115000"/>
              </a:lnSpc>
              <a:spcBef>
                <a:spcPts val="0"/>
              </a:spcBef>
              <a:spcAft>
                <a:spcPts val="0"/>
              </a:spcAft>
              <a:buClr>
                <a:srgbClr val="303030"/>
              </a:buClr>
              <a:buSzPts val="1000"/>
              <a:buFont typeface="Arial"/>
              <a:buChar char="-"/>
            </a:pPr>
            <a:r>
              <a:rPr b="0" i="0" lang="en" sz="1000" u="none" cap="none" strike="noStrike">
                <a:solidFill>
                  <a:srgbClr val="303030"/>
                </a:solidFill>
                <a:latin typeface="Arial"/>
                <a:ea typeface="Arial"/>
                <a:cs typeface="Arial"/>
                <a:sym typeface="Arial"/>
              </a:rPr>
              <a:t>AI plays a crucial role in analyzing complex healthcare data and aiding decision-making. </a:t>
            </a:r>
            <a:endParaRPr b="0" i="0" sz="1000" u="none" cap="none" strike="noStrike">
              <a:solidFill>
                <a:srgbClr val="303030"/>
              </a:solidFill>
              <a:latin typeface="Arial"/>
              <a:ea typeface="Arial"/>
              <a:cs typeface="Arial"/>
              <a:sym typeface="Arial"/>
            </a:endParaRPr>
          </a:p>
          <a:p>
            <a:pPr indent="-292100" lvl="0" marL="457200" marR="0" rtl="0" algn="l">
              <a:lnSpc>
                <a:spcPct val="115000"/>
              </a:lnSpc>
              <a:spcBef>
                <a:spcPts val="0"/>
              </a:spcBef>
              <a:spcAft>
                <a:spcPts val="0"/>
              </a:spcAft>
              <a:buClr>
                <a:srgbClr val="303030"/>
              </a:buClr>
              <a:buSzPts val="1000"/>
              <a:buFont typeface="Arial"/>
              <a:buChar char="-"/>
            </a:pPr>
            <a:r>
              <a:rPr b="0" i="0" lang="en" sz="1000" u="none" cap="none" strike="noStrike">
                <a:solidFill>
                  <a:srgbClr val="303030"/>
                </a:solidFill>
                <a:latin typeface="Arial"/>
                <a:ea typeface="Arial"/>
                <a:cs typeface="Arial"/>
                <a:sym typeface="Arial"/>
              </a:rPr>
              <a:t>Benefits of AI in healthcare include accurate diagnosis, personalized treatment, and streamlined tasks.</a:t>
            </a:r>
            <a:endParaRPr b="0" i="0" sz="1000" u="none" cap="none" strike="noStrike">
              <a:solidFill>
                <a:srgbClr val="303030"/>
              </a:solidFill>
              <a:latin typeface="Arial"/>
              <a:ea typeface="Arial"/>
              <a:cs typeface="Arial"/>
              <a:sym typeface="Arial"/>
            </a:endParaRPr>
          </a:p>
          <a:p>
            <a:pPr indent="-292100" lvl="0" marL="457200" marR="0" rtl="0" algn="l">
              <a:lnSpc>
                <a:spcPct val="115000"/>
              </a:lnSpc>
              <a:spcBef>
                <a:spcPts val="0"/>
              </a:spcBef>
              <a:spcAft>
                <a:spcPts val="0"/>
              </a:spcAft>
              <a:buClr>
                <a:srgbClr val="303030"/>
              </a:buClr>
              <a:buSzPts val="1000"/>
              <a:buFont typeface="Arial"/>
              <a:buChar char="-"/>
            </a:pPr>
            <a:r>
              <a:rPr b="0" i="0" lang="en" sz="1000" u="none" cap="none" strike="noStrike">
                <a:solidFill>
                  <a:srgbClr val="303030"/>
                </a:solidFill>
                <a:latin typeface="Arial"/>
                <a:ea typeface="Arial"/>
                <a:cs typeface="Arial"/>
                <a:sym typeface="Arial"/>
              </a:rPr>
              <a:t>Concerns regarding data privacy, security, and ethical use of AI need to be addressed.</a:t>
            </a:r>
            <a:endParaRPr b="0" i="0" sz="1000" u="none" cap="none" strike="noStrike">
              <a:solidFill>
                <a:srgbClr val="303030"/>
              </a:solidFill>
              <a:latin typeface="Arial"/>
              <a:ea typeface="Arial"/>
              <a:cs typeface="Arial"/>
              <a:sym typeface="Arial"/>
            </a:endParaRPr>
          </a:p>
          <a:p>
            <a:pPr indent="-304800" lvl="0" marL="457200" marR="0" rtl="0" algn="l">
              <a:lnSpc>
                <a:spcPct val="115000"/>
              </a:lnSpc>
              <a:spcBef>
                <a:spcPts val="0"/>
              </a:spcBef>
              <a:spcAft>
                <a:spcPts val="0"/>
              </a:spcAft>
              <a:buClr>
                <a:srgbClr val="374151"/>
              </a:buClr>
              <a:buSzPts val="1200"/>
              <a:buFont typeface="Roboto"/>
              <a:buChar char="-"/>
            </a:pPr>
            <a:r>
              <a:rPr b="0" i="0" lang="en" sz="1000" u="none" cap="none" strike="noStrike">
                <a:solidFill>
                  <a:srgbClr val="303030"/>
                </a:solidFill>
                <a:latin typeface="Arial"/>
                <a:ea typeface="Arial"/>
                <a:cs typeface="Arial"/>
                <a:sym typeface="Arial"/>
              </a:rPr>
              <a:t>Building patient trust and ensuring ethical AI adoption are vital for successful integration.</a:t>
            </a:r>
            <a:endParaRPr b="0" i="0" sz="1000" u="none" cap="none" strike="noStrike">
              <a:solidFill>
                <a:srgbClr val="303030"/>
              </a:solidFill>
              <a:latin typeface="Arial"/>
              <a:ea typeface="Arial"/>
              <a:cs typeface="Arial"/>
              <a:sym typeface="Arial"/>
            </a:endParaRPr>
          </a:p>
          <a:p>
            <a:pPr indent="-304800" lvl="0" marL="457200" marR="0" rtl="0" algn="l">
              <a:lnSpc>
                <a:spcPct val="115000"/>
              </a:lnSpc>
              <a:spcBef>
                <a:spcPts val="0"/>
              </a:spcBef>
              <a:spcAft>
                <a:spcPts val="0"/>
              </a:spcAft>
              <a:buClr>
                <a:srgbClr val="374151"/>
              </a:buClr>
              <a:buSzPts val="1200"/>
              <a:buFont typeface="Roboto"/>
              <a:buChar char="-"/>
            </a:pPr>
            <a:r>
              <a:rPr b="0" i="0" lang="en" sz="1000" u="none" cap="none" strike="noStrike">
                <a:solidFill>
                  <a:srgbClr val="303030"/>
                </a:solidFill>
                <a:latin typeface="Arial"/>
                <a:ea typeface="Arial"/>
                <a:cs typeface="Arial"/>
                <a:sym typeface="Arial"/>
              </a:rPr>
              <a:t>Studying healthcare professionals' perceptions and acceptance of AI is crucial.</a:t>
            </a:r>
            <a:endParaRPr b="0" i="0" sz="1000" u="none" cap="none" strike="noStrike">
              <a:solidFill>
                <a:srgbClr val="30303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30303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303030"/>
                </a:solidFill>
                <a:latin typeface="Arial"/>
                <a:ea typeface="Arial"/>
                <a:cs typeface="Arial"/>
                <a:sym typeface="Arial"/>
              </a:rPr>
              <a:t>To successfully integrate AI into healthcare in India, it is essential to understand the perceptions and acceptance of AI</a:t>
            </a:r>
            <a:endParaRPr b="1" i="0" sz="1000" u="none" cap="none" strike="noStrike">
              <a:solidFill>
                <a:srgbClr val="303030"/>
              </a:solidFill>
              <a:latin typeface="Arial"/>
              <a:ea typeface="Arial"/>
              <a:cs typeface="Arial"/>
              <a:sym typeface="Arial"/>
            </a:endParaRPr>
          </a:p>
        </p:txBody>
      </p:sp>
      <p:sp>
        <p:nvSpPr>
          <p:cNvPr id="257" name="Google Shape;257;p40"/>
          <p:cNvSpPr/>
          <p:nvPr/>
        </p:nvSpPr>
        <p:spPr>
          <a:xfrm flipH="1">
            <a:off x="567065" y="1517250"/>
            <a:ext cx="51111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0"/>
          <p:cNvSpPr/>
          <p:nvPr/>
        </p:nvSpPr>
        <p:spPr>
          <a:xfrm flipH="1">
            <a:off x="5680230" y="3399050"/>
            <a:ext cx="2092200" cy="1404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0"/>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0"/>
          <p:cNvSpPr txBox="1"/>
          <p:nvPr/>
        </p:nvSpPr>
        <p:spPr>
          <a:xfrm>
            <a:off x="684" y="120575"/>
            <a:ext cx="2163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INTRODUCTION</a:t>
            </a:r>
            <a:endParaRPr b="1" i="0" sz="1200" u="none" cap="none" strike="noStrike">
              <a:solidFill>
                <a:srgbClr val="FFFFFF"/>
              </a:solidFill>
              <a:latin typeface="Tahoma"/>
              <a:ea typeface="Tahoma"/>
              <a:cs typeface="Tahoma"/>
              <a:sym typeface="Tahoma"/>
            </a:endParaRPr>
          </a:p>
        </p:txBody>
      </p:sp>
      <p:pic>
        <p:nvPicPr>
          <p:cNvPr id="261" name="Google Shape;261;p40"/>
          <p:cNvPicPr preferRelativeResize="0"/>
          <p:nvPr/>
        </p:nvPicPr>
        <p:blipFill rotWithShape="1">
          <a:blip r:embed="rId3">
            <a:alphaModFix/>
          </a:blip>
          <a:srcRect b="544" l="0" r="0" t="544"/>
          <a:stretch/>
        </p:blipFill>
        <p:spPr>
          <a:xfrm>
            <a:off x="5680211" y="1329545"/>
            <a:ext cx="2092219" cy="2069501"/>
          </a:xfrm>
          <a:prstGeom prst="rect">
            <a:avLst/>
          </a:prstGeom>
          <a:noFill/>
          <a:ln>
            <a:noFill/>
          </a:ln>
        </p:spPr>
      </p:pic>
      <p:pic>
        <p:nvPicPr>
          <p:cNvPr id="262" name="Google Shape;262;p40"/>
          <p:cNvPicPr preferRelativeResize="0"/>
          <p:nvPr/>
        </p:nvPicPr>
        <p:blipFill rotWithShape="1">
          <a:blip r:embed="rId4">
            <a:alphaModFix/>
          </a:blip>
          <a:srcRect b="8472" l="20785" r="0" t="8464"/>
          <a:stretch/>
        </p:blipFill>
        <p:spPr>
          <a:xfrm flipH="1">
            <a:off x="6959824" y="0"/>
            <a:ext cx="2184176"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6" name="Shape 266"/>
        <p:cNvGrpSpPr/>
        <p:nvPr/>
      </p:nvGrpSpPr>
      <p:grpSpPr>
        <a:xfrm>
          <a:off x="0" y="0"/>
          <a:ext cx="0" cy="0"/>
          <a:chOff x="0" y="0"/>
          <a:chExt cx="0" cy="0"/>
        </a:xfrm>
      </p:grpSpPr>
      <p:sp>
        <p:nvSpPr>
          <p:cNvPr id="267" name="Google Shape;267;p41"/>
          <p:cNvSpPr/>
          <p:nvPr/>
        </p:nvSpPr>
        <p:spPr>
          <a:xfrm>
            <a:off x="137825" y="465745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rgbClr val="000000"/>
              </a:solidFill>
              <a:latin typeface="Arial"/>
              <a:ea typeface="Arial"/>
              <a:cs typeface="Arial"/>
              <a:sym typeface="Arial"/>
            </a:endParaRPr>
          </a:p>
        </p:txBody>
      </p:sp>
      <p:sp>
        <p:nvSpPr>
          <p:cNvPr id="268" name="Google Shape;268;p41"/>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1"/>
          <p:cNvSpPr txBox="1"/>
          <p:nvPr/>
        </p:nvSpPr>
        <p:spPr>
          <a:xfrm>
            <a:off x="684" y="120575"/>
            <a:ext cx="2163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OBJECTIVES</a:t>
            </a:r>
            <a:endParaRPr b="1" i="0" sz="1200" u="none" cap="none" strike="noStrike">
              <a:solidFill>
                <a:srgbClr val="FFFFFF"/>
              </a:solidFill>
              <a:latin typeface="Tahoma"/>
              <a:ea typeface="Tahoma"/>
              <a:cs typeface="Tahoma"/>
              <a:sym typeface="Tahoma"/>
            </a:endParaRPr>
          </a:p>
        </p:txBody>
      </p:sp>
      <p:pic>
        <p:nvPicPr>
          <p:cNvPr id="270" name="Google Shape;270;p41"/>
          <p:cNvPicPr preferRelativeResize="0"/>
          <p:nvPr/>
        </p:nvPicPr>
        <p:blipFill rotWithShape="1">
          <a:blip r:embed="rId3">
            <a:alphaModFix/>
          </a:blip>
          <a:srcRect b="8472" l="20785" r="0" t="8464"/>
          <a:stretch/>
        </p:blipFill>
        <p:spPr>
          <a:xfrm flipH="1">
            <a:off x="6959824" y="0"/>
            <a:ext cx="2184176" cy="5143501"/>
          </a:xfrm>
          <a:prstGeom prst="rect">
            <a:avLst/>
          </a:prstGeom>
          <a:noFill/>
          <a:ln>
            <a:noFill/>
          </a:ln>
        </p:spPr>
      </p:pic>
      <p:sp>
        <p:nvSpPr>
          <p:cNvPr id="271" name="Google Shape;271;p41"/>
          <p:cNvSpPr txBox="1"/>
          <p:nvPr/>
        </p:nvSpPr>
        <p:spPr>
          <a:xfrm>
            <a:off x="1304650" y="1219600"/>
            <a:ext cx="6534900" cy="11082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2000" u="none" cap="none" strike="noStrike">
                <a:solidFill>
                  <a:srgbClr val="000000"/>
                </a:solidFill>
                <a:latin typeface="Tahoma"/>
                <a:ea typeface="Tahoma"/>
                <a:cs typeface="Tahoma"/>
                <a:sym typeface="Tahoma"/>
              </a:rPr>
              <a:t> To Assess healthcare professionals' perceptions and acceptance of artificial intelligence (AI) in Indian healthcare.</a:t>
            </a:r>
            <a:endParaRPr b="0" i="0" sz="2000" u="none" cap="none" strike="noStrike">
              <a:solidFill>
                <a:srgbClr val="000000"/>
              </a:solidFill>
              <a:latin typeface="Tahoma"/>
              <a:ea typeface="Tahoma"/>
              <a:cs typeface="Tahoma"/>
              <a:sym typeface="Tahoma"/>
            </a:endParaRPr>
          </a:p>
        </p:txBody>
      </p:sp>
      <p:sp>
        <p:nvSpPr>
          <p:cNvPr id="272" name="Google Shape;272;p41"/>
          <p:cNvSpPr/>
          <p:nvPr/>
        </p:nvSpPr>
        <p:spPr>
          <a:xfrm>
            <a:off x="3744550" y="886296"/>
            <a:ext cx="1569300" cy="293700"/>
          </a:xfrm>
          <a:prstGeom prst="rect">
            <a:avLst/>
          </a:prstGeom>
          <a:solidFill>
            <a:srgbClr val="68C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1"/>
          <p:cNvSpPr txBox="1"/>
          <p:nvPr/>
        </p:nvSpPr>
        <p:spPr>
          <a:xfrm>
            <a:off x="3744550" y="850300"/>
            <a:ext cx="1655100" cy="3693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Primary Objective</a:t>
            </a:r>
            <a:endParaRPr b="1" i="0" sz="1200" u="none" cap="none" strike="noStrike">
              <a:solidFill>
                <a:srgbClr val="FFFFFF"/>
              </a:solidFill>
              <a:latin typeface="Tahoma"/>
              <a:ea typeface="Tahoma"/>
              <a:cs typeface="Tahoma"/>
              <a:sym typeface="Tahoma"/>
            </a:endParaRPr>
          </a:p>
        </p:txBody>
      </p:sp>
      <p:sp>
        <p:nvSpPr>
          <p:cNvPr id="274" name="Google Shape;274;p41"/>
          <p:cNvSpPr/>
          <p:nvPr/>
        </p:nvSpPr>
        <p:spPr>
          <a:xfrm flipH="1">
            <a:off x="100" y="1742125"/>
            <a:ext cx="10341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1"/>
          <p:cNvSpPr/>
          <p:nvPr/>
        </p:nvSpPr>
        <p:spPr>
          <a:xfrm flipH="1" rot="10800000">
            <a:off x="8011033" y="1749636"/>
            <a:ext cx="5079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1"/>
          <p:cNvSpPr txBox="1"/>
          <p:nvPr/>
        </p:nvSpPr>
        <p:spPr>
          <a:xfrm>
            <a:off x="1230455" y="3481036"/>
            <a:ext cx="6534900" cy="938100"/>
          </a:xfrm>
          <a:prstGeom prst="rect">
            <a:avLst/>
          </a:prstGeom>
          <a:noFill/>
          <a:ln>
            <a:noFill/>
          </a:ln>
        </p:spPr>
        <p:txBody>
          <a:bodyPr anchorCtr="0" anchor="ctr"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Tahoma"/>
                <a:ea typeface="Tahoma"/>
                <a:cs typeface="Tahoma"/>
                <a:sym typeface="Tahoma"/>
              </a:rPr>
              <a:t>To explore barriers and challenges perceived by healthcare professionals in adopting AI technologies.</a:t>
            </a:r>
            <a:endParaRPr b="0" i="0" sz="1100" u="none" cap="none" strike="noStrike">
              <a:solidFill>
                <a:schemeClr val="dk1"/>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Tahoma"/>
              <a:ea typeface="Tahoma"/>
              <a:cs typeface="Tahoma"/>
              <a:sym typeface="Tahoma"/>
            </a:endParaRPr>
          </a:p>
          <a:p>
            <a:pPr indent="0" lvl="0" marL="0" marR="0" rtl="0" algn="ctr">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Tahoma"/>
                <a:ea typeface="Tahoma"/>
                <a:cs typeface="Tahoma"/>
                <a:sym typeface="Tahoma"/>
              </a:rPr>
              <a:t>Assessing Attitudes, Beliefs, and Barriers of healthcare professionals regarding AI in Healthcare.</a:t>
            </a:r>
            <a:endParaRPr b="0" i="0" sz="1100" u="none" cap="none" strike="noStrike">
              <a:solidFill>
                <a:schemeClr val="dk1"/>
              </a:solidFill>
              <a:latin typeface="Tahoma"/>
              <a:ea typeface="Tahoma"/>
              <a:cs typeface="Tahoma"/>
              <a:sym typeface="Tahoma"/>
            </a:endParaRPr>
          </a:p>
          <a:p>
            <a:pPr indent="0" lvl="0" marL="0" marR="0" rtl="0" algn="ctr">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Tahoma"/>
              <a:ea typeface="Tahoma"/>
              <a:cs typeface="Tahoma"/>
              <a:sym typeface="Tahoma"/>
            </a:endParaRPr>
          </a:p>
        </p:txBody>
      </p:sp>
      <p:sp>
        <p:nvSpPr>
          <p:cNvPr id="277" name="Google Shape;277;p41"/>
          <p:cNvSpPr/>
          <p:nvPr/>
        </p:nvSpPr>
        <p:spPr>
          <a:xfrm>
            <a:off x="3669356" y="3027420"/>
            <a:ext cx="1736400" cy="293700"/>
          </a:xfrm>
          <a:prstGeom prst="rect">
            <a:avLst/>
          </a:prstGeom>
          <a:solidFill>
            <a:srgbClr val="68C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1"/>
          <p:cNvSpPr txBox="1"/>
          <p:nvPr/>
        </p:nvSpPr>
        <p:spPr>
          <a:xfrm>
            <a:off x="3654316" y="2986782"/>
            <a:ext cx="1773900" cy="3693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Secondary Objective</a:t>
            </a:r>
            <a:endParaRPr b="1" i="0" sz="1200" u="none" cap="none" strike="noStrike">
              <a:solidFill>
                <a:srgbClr val="FFFFFF"/>
              </a:solidFill>
              <a:latin typeface="Tahoma"/>
              <a:ea typeface="Tahoma"/>
              <a:cs typeface="Tahoma"/>
              <a:sym typeface="Tahoma"/>
            </a:endParaRPr>
          </a:p>
        </p:txBody>
      </p:sp>
      <p:sp>
        <p:nvSpPr>
          <p:cNvPr id="279" name="Google Shape;279;p41"/>
          <p:cNvSpPr/>
          <p:nvPr/>
        </p:nvSpPr>
        <p:spPr>
          <a:xfrm flipH="1">
            <a:off x="8622" y="3875725"/>
            <a:ext cx="10341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1"/>
          <p:cNvSpPr/>
          <p:nvPr/>
        </p:nvSpPr>
        <p:spPr>
          <a:xfrm flipH="1" rot="10800000">
            <a:off x="7885726" y="3875725"/>
            <a:ext cx="4311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42"/>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2"/>
          <p:cNvSpPr txBox="1"/>
          <p:nvPr/>
        </p:nvSpPr>
        <p:spPr>
          <a:xfrm>
            <a:off x="684" y="120575"/>
            <a:ext cx="2163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METHODOLOGY</a:t>
            </a:r>
            <a:endParaRPr b="1" i="0" sz="1200" u="none" cap="none" strike="noStrike">
              <a:solidFill>
                <a:srgbClr val="FFFFFF"/>
              </a:solidFill>
              <a:latin typeface="Tahoma"/>
              <a:ea typeface="Tahoma"/>
              <a:cs typeface="Tahoma"/>
              <a:sym typeface="Tahoma"/>
            </a:endParaRPr>
          </a:p>
        </p:txBody>
      </p:sp>
      <p:sp>
        <p:nvSpPr>
          <p:cNvPr id="287" name="Google Shape;287;p42"/>
          <p:cNvSpPr/>
          <p:nvPr/>
        </p:nvSpPr>
        <p:spPr>
          <a:xfrm>
            <a:off x="62100" y="2027325"/>
            <a:ext cx="1901100" cy="1969200"/>
          </a:xfrm>
          <a:prstGeom prst="rect">
            <a:avLst/>
          </a:prstGeom>
          <a:solidFill>
            <a:srgbClr val="CDEE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Tahoma"/>
              <a:ea typeface="Tahoma"/>
              <a:cs typeface="Tahoma"/>
              <a:sym typeface="Tahoma"/>
            </a:endParaRPr>
          </a:p>
        </p:txBody>
      </p:sp>
      <p:sp>
        <p:nvSpPr>
          <p:cNvPr id="288" name="Google Shape;288;p42"/>
          <p:cNvSpPr/>
          <p:nvPr/>
        </p:nvSpPr>
        <p:spPr>
          <a:xfrm>
            <a:off x="2079875" y="2027325"/>
            <a:ext cx="1901100" cy="1969200"/>
          </a:xfrm>
          <a:prstGeom prst="rect">
            <a:avLst/>
          </a:prstGeom>
          <a:solidFill>
            <a:srgbClr val="E3D1E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Tahoma"/>
              <a:ea typeface="Tahoma"/>
              <a:cs typeface="Tahoma"/>
              <a:sym typeface="Tahoma"/>
            </a:endParaRPr>
          </a:p>
        </p:txBody>
      </p:sp>
      <p:sp>
        <p:nvSpPr>
          <p:cNvPr id="289" name="Google Shape;289;p42"/>
          <p:cNvSpPr/>
          <p:nvPr/>
        </p:nvSpPr>
        <p:spPr>
          <a:xfrm>
            <a:off x="4097650" y="2027325"/>
            <a:ext cx="1901100" cy="1969200"/>
          </a:xfrm>
          <a:prstGeom prst="rect">
            <a:avLst/>
          </a:prstGeom>
          <a:solidFill>
            <a:srgbClr val="FCD4C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Tahoma"/>
              <a:ea typeface="Tahoma"/>
              <a:cs typeface="Tahoma"/>
              <a:sym typeface="Tahoma"/>
            </a:endParaRPr>
          </a:p>
        </p:txBody>
      </p:sp>
      <p:sp>
        <p:nvSpPr>
          <p:cNvPr id="290" name="Google Shape;290;p42"/>
          <p:cNvSpPr txBox="1"/>
          <p:nvPr/>
        </p:nvSpPr>
        <p:spPr>
          <a:xfrm>
            <a:off x="62100" y="2027315"/>
            <a:ext cx="1901100" cy="227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Study Design</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-Quantitative cross-sectional study design was adopted.</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-Study duration was three months</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sp>
        <p:nvSpPr>
          <p:cNvPr id="291" name="Google Shape;291;p42"/>
          <p:cNvSpPr txBox="1"/>
          <p:nvPr/>
        </p:nvSpPr>
        <p:spPr>
          <a:xfrm>
            <a:off x="2079875" y="1993848"/>
            <a:ext cx="19011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Target Population</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-The target population for this study consists of healthcare professionals in India.</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 sz="1000" u="none" cap="none" strike="noStrike">
                <a:solidFill>
                  <a:schemeClr val="dk1"/>
                </a:solidFill>
                <a:latin typeface="Roboto"/>
                <a:ea typeface="Roboto"/>
                <a:cs typeface="Roboto"/>
                <a:sym typeface="Roboto"/>
              </a:rPr>
              <a:t>-Study participants included physicians,Hospital administrators, Allied health professional,Public health professionals and nurses.</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sp>
        <p:nvSpPr>
          <p:cNvPr id="292" name="Google Shape;292;p42"/>
          <p:cNvSpPr txBox="1"/>
          <p:nvPr/>
        </p:nvSpPr>
        <p:spPr>
          <a:xfrm>
            <a:off x="4097650" y="1986906"/>
            <a:ext cx="19011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Sampling</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-Purposive sampling was employed to select participants</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 sz="1000" u="none" cap="none" strike="noStrike">
                <a:solidFill>
                  <a:schemeClr val="dk1"/>
                </a:solidFill>
                <a:latin typeface="Roboto"/>
                <a:ea typeface="Roboto"/>
                <a:cs typeface="Roboto"/>
                <a:sym typeface="Roboto"/>
              </a:rPr>
              <a:t>-The sample size estimation was conducted using the estimated proportion formula</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sp>
        <p:nvSpPr>
          <p:cNvPr id="293" name="Google Shape;293;p42"/>
          <p:cNvSpPr txBox="1"/>
          <p:nvPr/>
        </p:nvSpPr>
        <p:spPr>
          <a:xfrm>
            <a:off x="6154362" y="2032659"/>
            <a:ext cx="1952700" cy="212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1" i="0" lang="en" sz="1000" u="none" cap="none" strike="noStrike">
                <a:solidFill>
                  <a:schemeClr val="dk1"/>
                </a:solidFill>
                <a:latin typeface="Tahoma"/>
                <a:ea typeface="Tahoma"/>
                <a:cs typeface="Tahoma"/>
                <a:sym typeface="Tahoma"/>
              </a:rPr>
              <a:t>n = (Z^2 * p * (1-p)) / E^2</a:t>
            </a:r>
            <a:endParaRPr b="1" i="0" sz="1000" u="none" cap="none" strike="noStrike">
              <a:solidFill>
                <a:schemeClr val="dk1"/>
              </a:solidFill>
              <a:latin typeface="Tahoma"/>
              <a:ea typeface="Tahoma"/>
              <a:cs typeface="Tahoma"/>
              <a:sym typeface="Tahoma"/>
            </a:endParaRPr>
          </a:p>
          <a:p>
            <a:pPr indent="0" lvl="0" marL="0" marR="0" rtl="0" algn="ctr">
              <a:lnSpc>
                <a:spcPct val="115000"/>
              </a:lnSpc>
              <a:spcBef>
                <a:spcPts val="0"/>
              </a:spcBef>
              <a:spcAft>
                <a:spcPts val="0"/>
              </a:spcAft>
              <a:buClr>
                <a:schemeClr val="dk1"/>
              </a:buClr>
              <a:buSzPts val="1100"/>
              <a:buFont typeface="Arial"/>
              <a:buNone/>
            </a:pPr>
            <a:r>
              <a:t/>
            </a:r>
            <a:endParaRPr b="1" i="0" sz="1000" u="none" cap="none" strike="noStrike">
              <a:solidFill>
                <a:schemeClr val="dk1"/>
              </a:solidFill>
              <a:latin typeface="Tahoma"/>
              <a:ea typeface="Tahoma"/>
              <a:cs typeface="Tahoma"/>
              <a:sym typeface="Tahoma"/>
            </a:endParaRPr>
          </a:p>
          <a:p>
            <a:pPr indent="0" lvl="0" marL="0" marR="0" rtl="0" algn="ctr">
              <a:lnSpc>
                <a:spcPct val="115000"/>
              </a:lnSpc>
              <a:spcBef>
                <a:spcPts val="0"/>
              </a:spcBef>
              <a:spcAft>
                <a:spcPts val="0"/>
              </a:spcAft>
              <a:buClr>
                <a:schemeClr val="dk1"/>
              </a:buClr>
              <a:buSzPts val="1100"/>
              <a:buFont typeface="Arial"/>
              <a:buNone/>
            </a:pPr>
            <a:r>
              <a:rPr b="0" i="0" lang="en" sz="1000" u="none" cap="none" strike="noStrike">
                <a:solidFill>
                  <a:schemeClr val="dk1"/>
                </a:solidFill>
                <a:latin typeface="Tahoma"/>
                <a:ea typeface="Tahoma"/>
                <a:cs typeface="Tahoma"/>
                <a:sym typeface="Tahoma"/>
              </a:rPr>
              <a:t>To calculate a proportion with a 95% level of confidence and a margin of error of 7% we obtain</a:t>
            </a:r>
            <a:endParaRPr b="0" i="0" sz="1000" u="none" cap="none" strike="noStrike">
              <a:solidFill>
                <a:schemeClr val="dk1"/>
              </a:solidFill>
              <a:latin typeface="Tahoma"/>
              <a:ea typeface="Tahoma"/>
              <a:cs typeface="Tahoma"/>
              <a:sym typeface="Tahoma"/>
            </a:endParaRPr>
          </a:p>
          <a:p>
            <a:pPr indent="0" lvl="0" marL="0" marR="0" rtl="0" algn="ctr">
              <a:lnSpc>
                <a:spcPct val="115000"/>
              </a:lnSpc>
              <a:spcBef>
                <a:spcPts val="0"/>
              </a:spcBef>
              <a:spcAft>
                <a:spcPts val="0"/>
              </a:spcAft>
              <a:buClr>
                <a:schemeClr val="dk1"/>
              </a:buClr>
              <a:buSzPts val="1100"/>
              <a:buFont typeface="Arial"/>
              <a:buNone/>
            </a:pPr>
            <a:r>
              <a:t/>
            </a:r>
            <a:endParaRPr b="0" i="0" sz="1000" u="none" cap="none" strike="noStrike">
              <a:solidFill>
                <a:schemeClr val="dk1"/>
              </a:solidFill>
              <a:latin typeface="Tahoma"/>
              <a:ea typeface="Tahoma"/>
              <a:cs typeface="Tahoma"/>
              <a:sym typeface="Tahoma"/>
            </a:endParaRPr>
          </a:p>
          <a:p>
            <a:pPr indent="0" lvl="0" marL="0" marR="0" rtl="0" algn="ctr">
              <a:lnSpc>
                <a:spcPct val="115000"/>
              </a:lnSpc>
              <a:spcBef>
                <a:spcPts val="0"/>
              </a:spcBef>
              <a:spcAft>
                <a:spcPts val="0"/>
              </a:spcAft>
              <a:buClr>
                <a:schemeClr val="dk1"/>
              </a:buClr>
              <a:buSzPts val="1100"/>
              <a:buFont typeface="Arial"/>
              <a:buNone/>
            </a:pPr>
            <a:r>
              <a:rPr b="0" i="0" lang="en" sz="1000" u="none" cap="none" strike="noStrike">
                <a:solidFill>
                  <a:schemeClr val="dk1"/>
                </a:solidFill>
                <a:latin typeface="Tahoma"/>
                <a:ea typeface="Tahoma"/>
                <a:cs typeface="Tahoma"/>
                <a:sym typeface="Tahoma"/>
              </a:rPr>
              <a:t>n = (1.96)2 / 4(0.07)2 = 196</a:t>
            </a:r>
            <a:endParaRPr b="0" i="0" sz="10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t/>
            </a:r>
            <a:endParaRPr b="0" i="0" sz="1000" u="none" cap="none" strike="noStrike">
              <a:solidFill>
                <a:schemeClr val="dk1"/>
              </a:solidFill>
              <a:latin typeface="Tahoma"/>
              <a:ea typeface="Tahoma"/>
              <a:cs typeface="Tahoma"/>
              <a:sym typeface="Tahoma"/>
            </a:endParaRPr>
          </a:p>
        </p:txBody>
      </p:sp>
      <p:sp>
        <p:nvSpPr>
          <p:cNvPr id="294" name="Google Shape;294;p42"/>
          <p:cNvSpPr txBox="1"/>
          <p:nvPr/>
        </p:nvSpPr>
        <p:spPr>
          <a:xfrm>
            <a:off x="6154362" y="1789359"/>
            <a:ext cx="1952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03030"/>
                </a:solidFill>
                <a:latin typeface="Tahoma"/>
                <a:ea typeface="Tahoma"/>
                <a:cs typeface="Tahoma"/>
                <a:sym typeface="Tahoma"/>
              </a:rPr>
              <a:t>Sample Size Estimation</a:t>
            </a:r>
            <a:endParaRPr b="1" i="0" sz="1000" u="none" cap="none" strike="noStrike">
              <a:solidFill>
                <a:srgbClr val="303030"/>
              </a:solidFill>
              <a:latin typeface="Tahoma"/>
              <a:ea typeface="Tahoma"/>
              <a:cs typeface="Tahoma"/>
              <a:sym typeface="Tahoma"/>
            </a:endParaRPr>
          </a:p>
        </p:txBody>
      </p:sp>
      <p:pic>
        <p:nvPicPr>
          <p:cNvPr id="295" name="Google Shape;295;p42"/>
          <p:cNvPicPr preferRelativeResize="0"/>
          <p:nvPr/>
        </p:nvPicPr>
        <p:blipFill rotWithShape="1">
          <a:blip r:embed="rId3">
            <a:alphaModFix amt="0"/>
          </a:blip>
          <a:srcRect b="0" l="16302" r="16296" t="0"/>
          <a:stretch/>
        </p:blipFill>
        <p:spPr>
          <a:xfrm>
            <a:off x="6154125" y="2128050"/>
            <a:ext cx="1952806" cy="1799996"/>
          </a:xfrm>
          <a:prstGeom prst="rect">
            <a:avLst/>
          </a:prstGeom>
          <a:noFill/>
          <a:ln cap="flat" cmpd="sng" w="9525">
            <a:solidFill>
              <a:srgbClr val="595959"/>
            </a:solidFill>
            <a:prstDash val="solid"/>
            <a:round/>
            <a:headEnd len="sm" w="sm" type="none"/>
            <a:tailEnd len="sm" w="sm" type="none"/>
          </a:ln>
        </p:spPr>
      </p:pic>
      <p:sp>
        <p:nvSpPr>
          <p:cNvPr id="296" name="Google Shape;296;p42"/>
          <p:cNvSpPr/>
          <p:nvPr/>
        </p:nvSpPr>
        <p:spPr>
          <a:xfrm flipH="1">
            <a:off x="6154349" y="3928047"/>
            <a:ext cx="1952700" cy="67800"/>
          </a:xfrm>
          <a:prstGeom prst="rect">
            <a:avLst/>
          </a:prstGeom>
          <a:gradFill>
            <a:gsLst>
              <a:gs pos="0">
                <a:srgbClr val="25CCC2"/>
              </a:gs>
              <a:gs pos="50000">
                <a:srgbClr val="68CEA3"/>
              </a:gs>
              <a:gs pos="100000">
                <a:srgbClr val="BBDF6F"/>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2"/>
          <p:cNvSpPr/>
          <p:nvPr/>
        </p:nvSpPr>
        <p:spPr>
          <a:xfrm>
            <a:off x="137825" y="465745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rgbClr val="000000"/>
              </a:solidFill>
              <a:latin typeface="Arial"/>
              <a:ea typeface="Arial"/>
              <a:cs typeface="Arial"/>
              <a:sym typeface="Arial"/>
            </a:endParaRPr>
          </a:p>
        </p:txBody>
      </p:sp>
      <p:pic>
        <p:nvPicPr>
          <p:cNvPr id="298" name="Google Shape;298;p42"/>
          <p:cNvPicPr preferRelativeResize="0"/>
          <p:nvPr/>
        </p:nvPicPr>
        <p:blipFill rotWithShape="1">
          <a:blip r:embed="rId4">
            <a:alphaModFix amt="70000"/>
          </a:blip>
          <a:srcRect b="55599" l="13553" r="31391" t="14804"/>
          <a:stretch/>
        </p:blipFill>
        <p:spPr>
          <a:xfrm flipH="1" rot="10800000">
            <a:off x="5998752" y="-421100"/>
            <a:ext cx="3709597" cy="1994324"/>
          </a:xfrm>
          <a:prstGeom prst="rect">
            <a:avLst/>
          </a:prstGeom>
          <a:noFill/>
          <a:ln>
            <a:noFill/>
          </a:ln>
        </p:spPr>
      </p:pic>
      <p:sp>
        <p:nvSpPr>
          <p:cNvPr id="299" name="Google Shape;299;p42"/>
          <p:cNvSpPr/>
          <p:nvPr/>
        </p:nvSpPr>
        <p:spPr>
          <a:xfrm flipH="1">
            <a:off x="0" y="4903325"/>
            <a:ext cx="91440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43"/>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43"/>
          <p:cNvSpPr txBox="1"/>
          <p:nvPr/>
        </p:nvSpPr>
        <p:spPr>
          <a:xfrm>
            <a:off x="684" y="120575"/>
            <a:ext cx="2163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METHODOLOGY</a:t>
            </a:r>
            <a:endParaRPr b="1" i="0" sz="1200" u="none" cap="none" strike="noStrike">
              <a:solidFill>
                <a:srgbClr val="FFFFFF"/>
              </a:solidFill>
              <a:latin typeface="Tahoma"/>
              <a:ea typeface="Tahoma"/>
              <a:cs typeface="Tahoma"/>
              <a:sym typeface="Tahoma"/>
            </a:endParaRPr>
          </a:p>
        </p:txBody>
      </p:sp>
      <p:sp>
        <p:nvSpPr>
          <p:cNvPr id="306" name="Google Shape;306;p43"/>
          <p:cNvSpPr/>
          <p:nvPr/>
        </p:nvSpPr>
        <p:spPr>
          <a:xfrm>
            <a:off x="62100" y="2131136"/>
            <a:ext cx="1901100" cy="18576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07" name="Google Shape;307;p43"/>
          <p:cNvSpPr/>
          <p:nvPr/>
        </p:nvSpPr>
        <p:spPr>
          <a:xfrm>
            <a:off x="2079875" y="2131136"/>
            <a:ext cx="1901100" cy="1857600"/>
          </a:xfrm>
          <a:prstGeom prst="rect">
            <a:avLst/>
          </a:prstGeom>
          <a:solidFill>
            <a:srgbClr val="C9D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Roboto"/>
              <a:ea typeface="Roboto"/>
              <a:cs typeface="Roboto"/>
              <a:sym typeface="Roboto"/>
            </a:endParaRPr>
          </a:p>
        </p:txBody>
      </p:sp>
      <p:sp>
        <p:nvSpPr>
          <p:cNvPr id="308" name="Google Shape;308;p43"/>
          <p:cNvSpPr/>
          <p:nvPr/>
        </p:nvSpPr>
        <p:spPr>
          <a:xfrm>
            <a:off x="4097650" y="2131136"/>
            <a:ext cx="1901100" cy="1857600"/>
          </a:xfrm>
          <a:prstGeom prst="rect">
            <a:avLst/>
          </a:prstGeom>
          <a:solidFill>
            <a:srgbClr val="EAD1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09" name="Google Shape;309;p43"/>
          <p:cNvSpPr/>
          <p:nvPr/>
        </p:nvSpPr>
        <p:spPr>
          <a:xfrm>
            <a:off x="137825" y="4657450"/>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rgbClr val="000000"/>
              </a:solidFill>
              <a:latin typeface="Arial"/>
              <a:ea typeface="Arial"/>
              <a:cs typeface="Arial"/>
              <a:sym typeface="Arial"/>
            </a:endParaRPr>
          </a:p>
        </p:txBody>
      </p:sp>
      <p:pic>
        <p:nvPicPr>
          <p:cNvPr id="310" name="Google Shape;310;p43"/>
          <p:cNvPicPr preferRelativeResize="0"/>
          <p:nvPr/>
        </p:nvPicPr>
        <p:blipFill rotWithShape="1">
          <a:blip r:embed="rId3">
            <a:alphaModFix amt="70000"/>
          </a:blip>
          <a:srcRect b="55599" l="13553" r="31391" t="14804"/>
          <a:stretch/>
        </p:blipFill>
        <p:spPr>
          <a:xfrm flipH="1" rot="10800000">
            <a:off x="5998752" y="-422086"/>
            <a:ext cx="3709597" cy="1994324"/>
          </a:xfrm>
          <a:prstGeom prst="rect">
            <a:avLst/>
          </a:prstGeom>
          <a:noFill/>
          <a:ln>
            <a:noFill/>
          </a:ln>
        </p:spPr>
      </p:pic>
      <p:sp>
        <p:nvSpPr>
          <p:cNvPr id="311" name="Google Shape;311;p43"/>
          <p:cNvSpPr/>
          <p:nvPr/>
        </p:nvSpPr>
        <p:spPr>
          <a:xfrm flipH="1">
            <a:off x="0" y="4903325"/>
            <a:ext cx="91440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3"/>
          <p:cNvSpPr txBox="1"/>
          <p:nvPr/>
        </p:nvSpPr>
        <p:spPr>
          <a:xfrm>
            <a:off x="62100" y="2131794"/>
            <a:ext cx="1901100" cy="1877700"/>
          </a:xfrm>
          <a:prstGeom prst="rect">
            <a:avLst/>
          </a:prstGeom>
          <a:noFill/>
          <a:ln>
            <a:noFill/>
          </a:ln>
        </p:spPr>
        <p:txBody>
          <a:bodyPr anchorCtr="0" anchor="t" bIns="91425" lIns="91425" spcFirstLastPara="1" rIns="91425" wrap="square" tIns="91425">
            <a:spAutoFit/>
          </a:bodyPr>
          <a:lstStyle/>
          <a:p>
            <a:pPr indent="0" lvl="0" marL="0" marR="0" rtl="0" algn="just">
              <a:lnSpc>
                <a:spcPct val="2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 </a:t>
            </a:r>
            <a:r>
              <a:rPr b="1" i="0" lang="en" sz="1000" u="none" cap="none" strike="noStrike">
                <a:solidFill>
                  <a:schemeClr val="dk1"/>
                </a:solidFill>
                <a:latin typeface="Roboto"/>
                <a:ea typeface="Roboto"/>
                <a:cs typeface="Roboto"/>
                <a:sym typeface="Roboto"/>
              </a:rPr>
              <a:t>Analysis Approach</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-Descriptive analysis, frequency analysis, chi-square test, and regression analysis were conducted.</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-MS excel,openepi used to analyze the data.</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sp>
        <p:nvSpPr>
          <p:cNvPr id="313" name="Google Shape;313;p43"/>
          <p:cNvSpPr txBox="1"/>
          <p:nvPr/>
        </p:nvSpPr>
        <p:spPr>
          <a:xfrm>
            <a:off x="2079875" y="2131794"/>
            <a:ext cx="1901100" cy="1569900"/>
          </a:xfrm>
          <a:prstGeom prst="rect">
            <a:avLst/>
          </a:prstGeom>
          <a:noFill/>
          <a:ln>
            <a:noFill/>
          </a:ln>
        </p:spPr>
        <p:txBody>
          <a:bodyPr anchorCtr="0" anchor="t" bIns="91425" lIns="91425" spcFirstLastPara="1" rIns="91425" wrap="square" tIns="91425">
            <a:spAutoFit/>
          </a:bodyPr>
          <a:lstStyle/>
          <a:p>
            <a:pPr indent="0" lvl="0" marL="0" marR="0" rtl="0" algn="just">
              <a:lnSpc>
                <a:spcPct val="2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Ethical Considerations</a:t>
            </a:r>
            <a:endParaRPr b="1" i="0" sz="10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-Informed consent was obtained from all participants prior to their participation in the study.</a:t>
            </a:r>
            <a:endParaRPr b="0" i="0" sz="10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Roboto"/>
              <a:ea typeface="Roboto"/>
              <a:cs typeface="Roboto"/>
              <a:sym typeface="Roboto"/>
            </a:endParaRPr>
          </a:p>
        </p:txBody>
      </p:sp>
      <p:sp>
        <p:nvSpPr>
          <p:cNvPr id="314" name="Google Shape;314;p43"/>
          <p:cNvSpPr txBox="1"/>
          <p:nvPr/>
        </p:nvSpPr>
        <p:spPr>
          <a:xfrm>
            <a:off x="4097648" y="2131794"/>
            <a:ext cx="1901100" cy="1416000"/>
          </a:xfrm>
          <a:prstGeom prst="rect">
            <a:avLst/>
          </a:prstGeom>
          <a:noFill/>
          <a:ln>
            <a:noFill/>
          </a:ln>
        </p:spPr>
        <p:txBody>
          <a:bodyPr anchorCtr="0" anchor="t" bIns="91425" lIns="91425" spcFirstLastPara="1" rIns="91425" wrap="square" tIns="91425">
            <a:spAutoFit/>
          </a:bodyPr>
          <a:lstStyle/>
          <a:p>
            <a:pPr indent="0" lvl="0" marL="0" marR="0" rtl="0" algn="just">
              <a:lnSpc>
                <a:spcPct val="2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Data Collection Process</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-Data collected via Google form questionnaire.</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-Multiple choice questions.</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pic>
        <p:nvPicPr>
          <p:cNvPr id="315" name="Google Shape;315;p43"/>
          <p:cNvPicPr preferRelativeResize="0"/>
          <p:nvPr/>
        </p:nvPicPr>
        <p:blipFill rotWithShape="1">
          <a:blip r:embed="rId4">
            <a:alphaModFix/>
          </a:blip>
          <a:srcRect b="612" l="0" r="0" t="602"/>
          <a:stretch/>
        </p:blipFill>
        <p:spPr>
          <a:xfrm>
            <a:off x="6155675" y="1944476"/>
            <a:ext cx="1952751" cy="1970946"/>
          </a:xfrm>
          <a:prstGeom prst="rect">
            <a:avLst/>
          </a:prstGeom>
          <a:noFill/>
          <a:ln>
            <a:noFill/>
          </a:ln>
        </p:spPr>
      </p:pic>
      <p:sp>
        <p:nvSpPr>
          <p:cNvPr id="316" name="Google Shape;316;p43"/>
          <p:cNvSpPr txBox="1"/>
          <p:nvPr/>
        </p:nvSpPr>
        <p:spPr>
          <a:xfrm>
            <a:off x="6247937" y="1557202"/>
            <a:ext cx="17682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03030"/>
                </a:solidFill>
                <a:latin typeface="Tahoma"/>
                <a:ea typeface="Tahoma"/>
                <a:cs typeface="Tahoma"/>
                <a:sym typeface="Tahoma"/>
              </a:rPr>
              <a:t>Data collection tool</a:t>
            </a:r>
            <a:endParaRPr b="1" i="0" sz="1000" u="none" cap="none" strike="noStrike">
              <a:solidFill>
                <a:srgbClr val="303030"/>
              </a:solidFill>
              <a:latin typeface="Tahoma"/>
              <a:ea typeface="Tahoma"/>
              <a:cs typeface="Tahoma"/>
              <a:sym typeface="Tahoma"/>
            </a:endParaRPr>
          </a:p>
        </p:txBody>
      </p:sp>
      <p:sp>
        <p:nvSpPr>
          <p:cNvPr id="317" name="Google Shape;317;p43"/>
          <p:cNvSpPr/>
          <p:nvPr/>
        </p:nvSpPr>
        <p:spPr>
          <a:xfrm flipH="1">
            <a:off x="6155674" y="3915406"/>
            <a:ext cx="1952700" cy="77400"/>
          </a:xfrm>
          <a:prstGeom prst="rect">
            <a:avLst/>
          </a:prstGeom>
          <a:gradFill>
            <a:gsLst>
              <a:gs pos="0">
                <a:srgbClr val="F88268"/>
              </a:gs>
              <a:gs pos="45000">
                <a:srgbClr val="F75E5E"/>
              </a:gs>
              <a:gs pos="100000">
                <a:srgbClr val="F874C3"/>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4"/>
          <p:cNvSpPr/>
          <p:nvPr/>
        </p:nvSpPr>
        <p:spPr>
          <a:xfrm>
            <a:off x="137825" y="4681012"/>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23" name="Google Shape;323;p44"/>
          <p:cNvGraphicFramePr/>
          <p:nvPr/>
        </p:nvGraphicFramePr>
        <p:xfrm>
          <a:off x="131625" y="1789614"/>
          <a:ext cx="3000000" cy="3000000"/>
        </p:xfrm>
        <a:graphic>
          <a:graphicData uri="http://schemas.openxmlformats.org/drawingml/2006/table">
            <a:tbl>
              <a:tblPr>
                <a:noFill/>
                <a:tableStyleId>{C58E724B-7B04-456B-BC19-7B3082012FE6}</a:tableStyleId>
              </a:tblPr>
              <a:tblGrid>
                <a:gridCol w="1092850"/>
                <a:gridCol w="781600"/>
                <a:gridCol w="763850"/>
                <a:gridCol w="1627875"/>
                <a:gridCol w="961425"/>
                <a:gridCol w="980475"/>
                <a:gridCol w="2672575"/>
              </a:tblGrid>
              <a:tr h="492700">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Tahoma"/>
                          <a:ea typeface="Tahoma"/>
                          <a:cs typeface="Tahoma"/>
                          <a:sym typeface="Tahoma"/>
                        </a:rPr>
                        <a:t>Healthcare</a:t>
                      </a:r>
                      <a:endParaRPr b="1" sz="800" u="none" cap="none" strike="noStrike">
                        <a:latin typeface="Tahoma"/>
                        <a:ea typeface="Tahoma"/>
                        <a:cs typeface="Tahoma"/>
                        <a:sym typeface="Tahoma"/>
                      </a:endParaRPr>
                    </a:p>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Inter"/>
                          <a:ea typeface="Inter"/>
                          <a:cs typeface="Inter"/>
                          <a:sym typeface="Inter"/>
                        </a:rPr>
                        <a:t> Role</a:t>
                      </a:r>
                      <a:endParaRPr b="1" sz="800" u="none" cap="none" strike="noStrike">
                        <a:latin typeface="Inter"/>
                        <a:ea typeface="Inter"/>
                        <a:cs typeface="Inter"/>
                        <a:sym typeface="Inter"/>
                      </a:endParaRPr>
                    </a:p>
                  </a:txBody>
                  <a:tcPr marT="82275" marB="82275" marR="91425" marL="91425">
                    <a:lnR cap="flat" cmpd="sng" w="9525">
                      <a:solidFill>
                        <a:srgbClr val="9E9E9E"/>
                      </a:solidFill>
                      <a:prstDash val="solid"/>
                      <a:round/>
                      <a:headEnd len="sm" w="sm" type="none"/>
                      <a:tailEnd len="sm" w="sm" type="none"/>
                    </a:lnR>
                    <a:solidFill>
                      <a:srgbClr val="9ADEC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Tahoma"/>
                          <a:ea typeface="Tahoma"/>
                          <a:cs typeface="Tahoma"/>
                          <a:sym typeface="Tahoma"/>
                        </a:rPr>
                        <a:t>Mean Age</a:t>
                      </a:r>
                      <a:endParaRPr b="1" sz="800" u="none" cap="none" strike="noStrike">
                        <a:latin typeface="Tahoma"/>
                        <a:ea typeface="Tahoma"/>
                        <a:cs typeface="Tahoma"/>
                        <a:sym typeface="Tahoma"/>
                      </a:endParaRPr>
                    </a:p>
                  </a:txBody>
                  <a:tcPr marT="82275" marB="822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DEEEE"/>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Tahoma"/>
                          <a:ea typeface="Tahoma"/>
                          <a:cs typeface="Tahoma"/>
                          <a:sym typeface="Tahoma"/>
                        </a:rPr>
                        <a:t>AI familiarity level</a:t>
                      </a:r>
                      <a:endParaRPr b="1" sz="800" u="none" cap="none" strike="noStrike">
                        <a:latin typeface="Tahoma"/>
                        <a:ea typeface="Tahoma"/>
                        <a:cs typeface="Tahoma"/>
                        <a:sym typeface="Tahoma"/>
                      </a:endParaRPr>
                    </a:p>
                  </a:txBody>
                  <a:tcPr marT="82275" marB="82275" marR="91425" marL="91425">
                    <a:lnL cap="flat" cmpd="sng" w="9525">
                      <a:solidFill>
                        <a:srgbClr val="9E9E9E"/>
                      </a:solidFill>
                      <a:prstDash val="solid"/>
                      <a:round/>
                      <a:headEnd len="sm" w="sm" type="none"/>
                      <a:tailEnd len="sm" w="sm" type="none"/>
                    </a:lnL>
                    <a:solidFill>
                      <a:srgbClr val="CDEEEE"/>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Tahoma"/>
                          <a:ea typeface="Tahoma"/>
                          <a:cs typeface="Tahoma"/>
                          <a:sym typeface="Tahoma"/>
                        </a:rPr>
                        <a:t>Perceived necessary factor for AI Implementation</a:t>
                      </a:r>
                      <a:endParaRPr b="1" sz="800" u="none" cap="none" strike="noStrike">
                        <a:latin typeface="Tahoma"/>
                        <a:ea typeface="Tahoma"/>
                        <a:cs typeface="Tahoma"/>
                        <a:sym typeface="Tahoma"/>
                      </a:endParaRPr>
                    </a:p>
                  </a:txBody>
                  <a:tcPr marT="82275" marB="82275" marR="91425" marL="91425">
                    <a:solidFill>
                      <a:srgbClr val="CDEEEE"/>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Tahoma"/>
                          <a:ea typeface="Tahoma"/>
                          <a:cs typeface="Tahoma"/>
                          <a:sym typeface="Tahoma"/>
                        </a:rPr>
                        <a:t>Positive perception towards AI</a:t>
                      </a:r>
                      <a:endParaRPr b="1" sz="800" u="none" cap="none" strike="noStrike">
                        <a:latin typeface="Tahoma"/>
                        <a:ea typeface="Tahoma"/>
                        <a:cs typeface="Tahoma"/>
                        <a:sym typeface="Tahoma"/>
                      </a:endParaRPr>
                    </a:p>
                  </a:txBody>
                  <a:tcPr marT="82275" marB="82275" marR="91425" marL="91425">
                    <a:solidFill>
                      <a:srgbClr val="CDEEEE"/>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Tahoma"/>
                          <a:ea typeface="Tahoma"/>
                          <a:cs typeface="Tahoma"/>
                          <a:sym typeface="Tahoma"/>
                        </a:rPr>
                        <a:t>Willingness to incorporate AI</a:t>
                      </a:r>
                      <a:endParaRPr b="1" sz="800" u="none" cap="none" strike="noStrike">
                        <a:latin typeface="Tahoma"/>
                        <a:ea typeface="Tahoma"/>
                        <a:cs typeface="Tahoma"/>
                        <a:sym typeface="Tahoma"/>
                      </a:endParaRPr>
                    </a:p>
                  </a:txBody>
                  <a:tcPr marT="82275" marB="82275" marR="91425" marL="91425">
                    <a:solidFill>
                      <a:srgbClr val="CDEEEE"/>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Tahoma"/>
                          <a:ea typeface="Tahoma"/>
                          <a:cs typeface="Tahoma"/>
                          <a:sym typeface="Tahoma"/>
                        </a:rPr>
                        <a:t>Common AI Application Encountered</a:t>
                      </a:r>
                      <a:endParaRPr b="1" sz="800" u="none" cap="none" strike="noStrike">
                        <a:latin typeface="Tahoma"/>
                        <a:ea typeface="Tahoma"/>
                        <a:cs typeface="Tahoma"/>
                        <a:sym typeface="Tahoma"/>
                      </a:endParaRPr>
                    </a:p>
                  </a:txBody>
                  <a:tcPr marT="82275" marB="82275" marR="91425" marL="91425">
                    <a:solidFill>
                      <a:srgbClr val="CDEEEE"/>
                    </a:solidFill>
                  </a:tcPr>
                </a:tc>
              </a:tr>
              <a:tr h="401825">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Tahoma"/>
                          <a:ea typeface="Tahoma"/>
                          <a:cs typeface="Tahoma"/>
                          <a:sym typeface="Tahoma"/>
                        </a:rPr>
                        <a:t>Nurse</a:t>
                      </a:r>
                      <a:endParaRPr b="1" sz="900" u="none" cap="none" strike="noStrike">
                        <a:latin typeface="Tahoma"/>
                        <a:ea typeface="Tahoma"/>
                        <a:cs typeface="Tahoma"/>
                        <a:sym typeface="Tahoma"/>
                      </a:endParaRPr>
                    </a:p>
                  </a:txBody>
                  <a:tcPr marT="82275" marB="82275" marR="91425" marL="91425">
                    <a:lnR cap="flat" cmpd="sng" w="9525">
                      <a:solidFill>
                        <a:srgbClr val="9E9E9E"/>
                      </a:solidFill>
                      <a:prstDash val="solid"/>
                      <a:round/>
                      <a:headEnd len="sm" w="sm" type="none"/>
                      <a:tailEnd len="sm" w="sm" type="none"/>
                    </a:lnR>
                    <a:solidFill>
                      <a:srgbClr val="9ADEC1"/>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32 years</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6.15</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Clear guidelines</a:t>
                      </a:r>
                      <a:endParaRPr sz="800" u="none" cap="none" strike="noStrike">
                        <a:latin typeface="Inter"/>
                        <a:ea typeface="Inter"/>
                        <a:cs typeface="Inter"/>
                        <a:sym typeface="Inter"/>
                      </a:endParaRPr>
                    </a:p>
                  </a:txBody>
                  <a:tcPr marT="82275" marB="82275" marR="91425" marL="91425" anchor="ct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38%</a:t>
                      </a:r>
                      <a:endParaRPr sz="800" u="none" cap="none" strike="noStrike">
                        <a:latin typeface="Inter"/>
                        <a:ea typeface="Inter"/>
                        <a:cs typeface="Inter"/>
                        <a:sym typeface="Inter"/>
                      </a:endParaRPr>
                    </a:p>
                  </a:txBody>
                  <a:tcPr marT="82275" marB="82275" marR="91425" marL="91425" anchor="ct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76%</a:t>
                      </a:r>
                      <a:endParaRPr sz="800" u="none" cap="none" strike="noStrike">
                        <a:latin typeface="Inter"/>
                        <a:ea typeface="Inter"/>
                        <a:cs typeface="Inter"/>
                        <a:sym typeface="Inter"/>
                      </a:endParaRPr>
                    </a:p>
                  </a:txBody>
                  <a:tcPr marT="82275" marB="82275" marR="91425" marL="91425" anchor="ct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Computer vision for medical imaging analysis</a:t>
                      </a:r>
                      <a:endParaRPr sz="800" u="none" cap="none" strike="noStrike">
                        <a:latin typeface="Inter"/>
                        <a:ea typeface="Inter"/>
                        <a:cs typeface="Inter"/>
                        <a:sym typeface="Inter"/>
                      </a:endParaRPr>
                    </a:p>
                  </a:txBody>
                  <a:tcPr marT="82275" marB="82275" marR="91425" marL="91425" anchor="ctr"/>
                </a:tc>
              </a:tr>
              <a:tr h="46735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Tahoma"/>
                          <a:ea typeface="Tahoma"/>
                          <a:cs typeface="Tahoma"/>
                          <a:sym typeface="Tahoma"/>
                        </a:rPr>
                        <a:t>Physician/Doctor</a:t>
                      </a:r>
                      <a:endParaRPr b="1" sz="900" u="none" cap="none" strike="noStrike">
                        <a:latin typeface="Tahoma"/>
                        <a:ea typeface="Tahoma"/>
                        <a:cs typeface="Tahoma"/>
                        <a:sym typeface="Tahoma"/>
                      </a:endParaRPr>
                    </a:p>
                  </a:txBody>
                  <a:tcPr marT="82275" marB="82275" marR="91425" marL="91425">
                    <a:lnR cap="flat" cmpd="sng" w="9525">
                      <a:solidFill>
                        <a:srgbClr val="9E9E9E"/>
                      </a:solidFill>
                      <a:prstDash val="solid"/>
                      <a:round/>
                      <a:headEnd len="sm" w="sm" type="none"/>
                      <a:tailEnd len="sm" w="sm" type="none"/>
                    </a:lnR>
                    <a:solidFill>
                      <a:srgbClr val="9ADEC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800" u="none" cap="none" strike="noStrike">
                          <a:latin typeface="Inter"/>
                          <a:ea typeface="Inter"/>
                          <a:cs typeface="Inter"/>
                          <a:sym typeface="Inter"/>
                        </a:rPr>
                        <a:t>40 </a:t>
                      </a:r>
                      <a:r>
                        <a:rPr lang="en" sz="800" u="none" cap="none" strike="noStrike">
                          <a:solidFill>
                            <a:schemeClr val="dk1"/>
                          </a:solidFill>
                          <a:latin typeface="Inter"/>
                          <a:ea typeface="Inter"/>
                          <a:cs typeface="Inter"/>
                          <a:sym typeface="Inter"/>
                        </a:rPr>
                        <a:t>years</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6.446</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Lack of trust in AI algorithms</a:t>
                      </a:r>
                      <a:endParaRPr sz="800" u="none" cap="none" strike="noStrike">
                        <a:latin typeface="Inter"/>
                        <a:ea typeface="Inter"/>
                        <a:cs typeface="Inter"/>
                        <a:sym typeface="Inter"/>
                      </a:endParaRPr>
                    </a:p>
                  </a:txBody>
                  <a:tcPr marT="82275" marB="82275" marR="91425" marL="91425" anchor="ct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20%</a:t>
                      </a:r>
                      <a:endParaRPr sz="800" u="none" cap="none" strike="noStrike">
                        <a:latin typeface="Inter"/>
                        <a:ea typeface="Inter"/>
                        <a:cs typeface="Inter"/>
                        <a:sym typeface="Inter"/>
                      </a:endParaRPr>
                    </a:p>
                  </a:txBody>
                  <a:tcPr marT="82275" marB="82275" marR="91425" marL="91425" anchor="ct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30%</a:t>
                      </a:r>
                      <a:endParaRPr sz="800" u="none" cap="none" strike="noStrike">
                        <a:latin typeface="Inter"/>
                        <a:ea typeface="Inter"/>
                        <a:cs typeface="Inter"/>
                        <a:sym typeface="Inter"/>
                      </a:endParaRPr>
                    </a:p>
                  </a:txBody>
                  <a:tcPr marT="82275" marB="82275" marR="91425" marL="91425" anchor="ct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Machine learning algorithms for decision support</a:t>
                      </a:r>
                      <a:endParaRPr sz="800" u="none" cap="none" strike="noStrike">
                        <a:latin typeface="Inter"/>
                        <a:ea typeface="Inter"/>
                        <a:cs typeface="Inter"/>
                        <a:sym typeface="Inter"/>
                      </a:endParaRPr>
                    </a:p>
                  </a:txBody>
                  <a:tcPr marT="82275" marB="82275" marR="91425" marL="91425" anchor="ctr"/>
                </a:tc>
              </a:tr>
              <a:tr h="46735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Tahoma"/>
                          <a:ea typeface="Tahoma"/>
                          <a:cs typeface="Tahoma"/>
                          <a:sym typeface="Tahoma"/>
                        </a:rPr>
                        <a:t>Allied health professional</a:t>
                      </a:r>
                      <a:endParaRPr b="1" sz="900" u="none" cap="none" strike="noStrike">
                        <a:latin typeface="Tahoma"/>
                        <a:ea typeface="Tahoma"/>
                        <a:cs typeface="Tahoma"/>
                        <a:sym typeface="Tahoma"/>
                      </a:endParaRPr>
                    </a:p>
                  </a:txBody>
                  <a:tcPr marT="82275" marB="82275" marR="91425" marL="91425">
                    <a:lnR cap="flat" cmpd="sng" w="9525">
                      <a:solidFill>
                        <a:srgbClr val="9E9E9E"/>
                      </a:solidFill>
                      <a:prstDash val="solid"/>
                      <a:round/>
                      <a:headEnd len="sm" w="sm" type="none"/>
                      <a:tailEnd len="sm" w="sm" type="none"/>
                    </a:lnR>
                    <a:solidFill>
                      <a:srgbClr val="9ADEC1"/>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34 </a:t>
                      </a:r>
                      <a:r>
                        <a:rPr lang="en" sz="800" u="none" cap="none" strike="noStrike">
                          <a:solidFill>
                            <a:schemeClr val="dk1"/>
                          </a:solidFill>
                          <a:latin typeface="Inter"/>
                          <a:ea typeface="Inter"/>
                          <a:cs typeface="Inter"/>
                          <a:sym typeface="Inter"/>
                        </a:rPr>
                        <a:t>years</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5.86</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Ethical considerations</a:t>
                      </a:r>
                      <a:endParaRPr sz="800" u="none" cap="none" strike="noStrike">
                        <a:latin typeface="Inter"/>
                        <a:ea typeface="Inter"/>
                        <a:cs typeface="Inter"/>
                        <a:sym typeface="Inter"/>
                      </a:endParaRPr>
                    </a:p>
                  </a:txBody>
                  <a:tcPr marT="82275" marB="82275" marR="91425" marL="91425" anchor="ct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40%.</a:t>
                      </a:r>
                      <a:endParaRPr sz="800" u="none" cap="none" strike="noStrike">
                        <a:latin typeface="Inter"/>
                        <a:ea typeface="Inter"/>
                        <a:cs typeface="Inter"/>
                        <a:sym typeface="Inter"/>
                      </a:endParaRPr>
                    </a:p>
                  </a:txBody>
                  <a:tcPr marT="82275" marB="82275" marR="91425" marL="91425" anchor="ct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65%</a:t>
                      </a:r>
                      <a:endParaRPr sz="800" u="none" cap="none" strike="noStrike">
                        <a:latin typeface="Inter"/>
                        <a:ea typeface="Inter"/>
                        <a:cs typeface="Inter"/>
                        <a:sym typeface="Inter"/>
                      </a:endParaRPr>
                    </a:p>
                  </a:txBody>
                  <a:tcPr marT="82275" marB="82275" marR="91425" marL="91425" anchor="ct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Chatbots or virtual assistants for patient interactions</a:t>
                      </a:r>
                      <a:endParaRPr sz="800" u="none" cap="none" strike="noStrike">
                        <a:latin typeface="Inter"/>
                        <a:ea typeface="Inter"/>
                        <a:cs typeface="Inter"/>
                        <a:sym typeface="Inter"/>
                      </a:endParaRPr>
                    </a:p>
                  </a:txBody>
                  <a:tcPr marT="82275" marB="82275" marR="91425" marL="91425" anchor="ctr"/>
                </a:tc>
              </a:tr>
              <a:tr h="46735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Tahoma"/>
                          <a:ea typeface="Tahoma"/>
                          <a:cs typeface="Tahoma"/>
                          <a:sym typeface="Tahoma"/>
                        </a:rPr>
                        <a:t>Hospital administrator</a:t>
                      </a:r>
                      <a:endParaRPr b="1" sz="900" u="none" cap="none" strike="noStrike">
                        <a:latin typeface="Tahoma"/>
                        <a:ea typeface="Tahoma"/>
                        <a:cs typeface="Tahoma"/>
                        <a:sym typeface="Tahoma"/>
                      </a:endParaRPr>
                    </a:p>
                  </a:txBody>
                  <a:tcPr marT="82275" marB="82275" marR="91425" marL="91425">
                    <a:lnR cap="flat" cmpd="sng" w="9525">
                      <a:solidFill>
                        <a:srgbClr val="9E9E9E"/>
                      </a:solidFill>
                      <a:prstDash val="solid"/>
                      <a:round/>
                      <a:headEnd len="sm" w="sm" type="none"/>
                      <a:tailEnd len="sm" w="sm" type="none"/>
                    </a:lnR>
                    <a:solidFill>
                      <a:srgbClr val="9ADEC1"/>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32 </a:t>
                      </a:r>
                      <a:r>
                        <a:rPr lang="en" sz="800" u="none" cap="none" strike="noStrike">
                          <a:solidFill>
                            <a:schemeClr val="dk1"/>
                          </a:solidFill>
                          <a:latin typeface="Inter"/>
                          <a:ea typeface="Inter"/>
                          <a:cs typeface="Inter"/>
                          <a:sym typeface="Inter"/>
                        </a:rPr>
                        <a:t>years</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6.125</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Potential job displacement</a:t>
                      </a:r>
                      <a:endParaRPr sz="800" u="none" cap="none" strike="noStrike">
                        <a:latin typeface="Inter"/>
                        <a:ea typeface="Inter"/>
                        <a:cs typeface="Inter"/>
                        <a:sym typeface="Inter"/>
                      </a:endParaRPr>
                    </a:p>
                  </a:txBody>
                  <a:tcPr marT="82275" marB="82275" marR="91425" marL="91425" anchor="ctr">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85.71%</a:t>
                      </a:r>
                      <a:endParaRPr sz="800" u="none" cap="none" strike="noStrike">
                        <a:latin typeface="Inter"/>
                        <a:ea typeface="Inter"/>
                        <a:cs typeface="Inter"/>
                        <a:sym typeface="Inter"/>
                      </a:endParaRPr>
                    </a:p>
                  </a:txBody>
                  <a:tcPr marT="82275" marB="82275" marR="91425" marL="91425" anchor="ctr">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45%</a:t>
                      </a:r>
                      <a:endParaRPr sz="800" u="none" cap="none" strike="noStrike">
                        <a:latin typeface="Inter"/>
                        <a:ea typeface="Inter"/>
                        <a:cs typeface="Inter"/>
                        <a:sym typeface="Inter"/>
                      </a:endParaRPr>
                    </a:p>
                  </a:txBody>
                  <a:tcPr marT="82275" marB="82275" marR="91425" marL="91425" anchor="ctr">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Computer vision for medical imaging analysis</a:t>
                      </a:r>
                      <a:endParaRPr sz="800" u="none" cap="none" strike="noStrike">
                        <a:latin typeface="Inter"/>
                        <a:ea typeface="Inter"/>
                        <a:cs typeface="Inter"/>
                        <a:sym typeface="Inter"/>
                      </a:endParaRPr>
                    </a:p>
                  </a:txBody>
                  <a:tcPr marT="82275" marB="82275" marR="91425" marL="91425" anchor="ctr">
                    <a:lnB cap="flat" cmpd="sng" w="9525">
                      <a:solidFill>
                        <a:srgbClr val="9E9E9E"/>
                      </a:solidFill>
                      <a:prstDash val="solid"/>
                      <a:round/>
                      <a:headEnd len="sm" w="sm" type="none"/>
                      <a:tailEnd len="sm" w="sm" type="none"/>
                    </a:lnB>
                  </a:tcPr>
                </a:tc>
              </a:tr>
              <a:tr h="46735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Tahoma"/>
                          <a:ea typeface="Tahoma"/>
                          <a:cs typeface="Tahoma"/>
                          <a:sym typeface="Tahoma"/>
                        </a:rPr>
                        <a:t>Public health professional</a:t>
                      </a:r>
                      <a:endParaRPr b="1" sz="900" u="none" cap="none" strike="noStrike">
                        <a:latin typeface="Tahoma"/>
                        <a:ea typeface="Tahoma"/>
                        <a:cs typeface="Tahoma"/>
                        <a:sym typeface="Tahoma"/>
                      </a:endParaRPr>
                    </a:p>
                  </a:txBody>
                  <a:tcPr marT="82275" marB="82275" marR="91425" marL="91425">
                    <a:lnR cap="flat" cmpd="sng" w="9525">
                      <a:solidFill>
                        <a:srgbClr val="9E9E9E"/>
                      </a:solidFill>
                      <a:prstDash val="solid"/>
                      <a:round/>
                      <a:headEnd len="sm" w="sm" type="none"/>
                      <a:tailEnd len="sm" w="sm" type="none"/>
                    </a:lnR>
                    <a:solidFill>
                      <a:srgbClr val="9ADEC1"/>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30 </a:t>
                      </a:r>
                      <a:r>
                        <a:rPr lang="en" sz="800" u="none" cap="none" strike="noStrike">
                          <a:solidFill>
                            <a:schemeClr val="dk1"/>
                          </a:solidFill>
                          <a:latin typeface="Inter"/>
                          <a:ea typeface="Inter"/>
                          <a:cs typeface="Inter"/>
                          <a:sym typeface="Inter"/>
                        </a:rPr>
                        <a:t>years</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3.125</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Privacy and security concerns</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40%</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35%</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Inter"/>
                          <a:ea typeface="Inter"/>
                          <a:cs typeface="Inter"/>
                          <a:sym typeface="Inter"/>
                        </a:rPr>
                        <a:t>Predictive analytics for disease management</a:t>
                      </a:r>
                      <a:endParaRPr sz="800" u="none" cap="none" strike="noStrike">
                        <a:latin typeface="Inter"/>
                        <a:ea typeface="Inter"/>
                        <a:cs typeface="Inter"/>
                        <a:sym typeface="Inter"/>
                      </a:endParaRPr>
                    </a:p>
                  </a:txBody>
                  <a:tcPr marT="82275" marB="822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24" name="Google Shape;324;p44"/>
          <p:cNvSpPr txBox="1"/>
          <p:nvPr/>
        </p:nvSpPr>
        <p:spPr>
          <a:xfrm>
            <a:off x="1377550" y="740043"/>
            <a:ext cx="63888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Tahoma"/>
                <a:ea typeface="Tahoma"/>
                <a:cs typeface="Tahoma"/>
                <a:sym typeface="Tahoma"/>
              </a:rPr>
              <a:t>Characteristics and Perceptions of Healthcare Professionals Towards AI Adoption</a:t>
            </a:r>
            <a:endParaRPr b="0" i="0" sz="2000" u="none" cap="none" strike="noStrike">
              <a:solidFill>
                <a:srgbClr val="000000"/>
              </a:solidFill>
              <a:latin typeface="Tahoma"/>
              <a:ea typeface="Tahoma"/>
              <a:cs typeface="Tahoma"/>
              <a:sym typeface="Tahoma"/>
            </a:endParaRPr>
          </a:p>
        </p:txBody>
      </p:sp>
      <p:sp>
        <p:nvSpPr>
          <p:cNvPr id="325" name="Google Shape;325;p44"/>
          <p:cNvSpPr/>
          <p:nvPr/>
        </p:nvSpPr>
        <p:spPr>
          <a:xfrm flipH="1">
            <a:off x="25" y="1001168"/>
            <a:ext cx="18192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6" name="Google Shape;326;p44"/>
          <p:cNvSpPr/>
          <p:nvPr/>
        </p:nvSpPr>
        <p:spPr>
          <a:xfrm flipH="1" rot="10800000">
            <a:off x="7408400" y="1001168"/>
            <a:ext cx="1735500" cy="28800"/>
          </a:xfrm>
          <a:prstGeom prst="rect">
            <a:avLst/>
          </a:prstGeom>
          <a:gradFill>
            <a:gsLst>
              <a:gs pos="0">
                <a:srgbClr val="68CEA3"/>
              </a:gs>
              <a:gs pos="50000">
                <a:srgbClr val="AD75C8"/>
              </a:gs>
              <a:gs pos="100000">
                <a:srgbClr val="F88268"/>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7" name="Google Shape;327;p44"/>
          <p:cNvSpPr/>
          <p:nvPr/>
        </p:nvSpPr>
        <p:spPr>
          <a:xfrm>
            <a:off x="684" y="158375"/>
            <a:ext cx="2125800" cy="293700"/>
          </a:xfrm>
          <a:prstGeom prst="rect">
            <a:avLst/>
          </a:prstGeom>
          <a:solidFill>
            <a:srgbClr val="AD75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4"/>
          <p:cNvSpPr txBox="1"/>
          <p:nvPr/>
        </p:nvSpPr>
        <p:spPr>
          <a:xfrm>
            <a:off x="684" y="120575"/>
            <a:ext cx="2163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RESULTS</a:t>
            </a:r>
            <a:endParaRPr b="1" i="0" sz="1200" u="none" cap="none" strike="noStrike">
              <a:solidFill>
                <a:srgbClr val="FFFFFF"/>
              </a:solidFill>
              <a:latin typeface="Tahoma"/>
              <a:ea typeface="Tahoma"/>
              <a:cs typeface="Tahoma"/>
              <a:sym typeface="Tahoma"/>
            </a:endParaRPr>
          </a:p>
        </p:txBody>
      </p:sp>
      <p:sp>
        <p:nvSpPr>
          <p:cNvPr id="329" name="Google Shape;329;p44"/>
          <p:cNvSpPr txBox="1"/>
          <p:nvPr/>
        </p:nvSpPr>
        <p:spPr>
          <a:xfrm>
            <a:off x="41388" y="4537737"/>
            <a:ext cx="32649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Tahoma"/>
                <a:ea typeface="Tahoma"/>
                <a:cs typeface="Tahoma"/>
                <a:sym typeface="Tahoma"/>
              </a:rPr>
              <a:t>*Familiarity level points are out of 10.</a:t>
            </a:r>
            <a:endParaRPr b="1" i="0" sz="900" u="none" cap="none" strike="noStrike">
              <a:solidFill>
                <a:schemeClr val="dk1"/>
              </a:solidFill>
              <a:latin typeface="Arial"/>
              <a:ea typeface="Arial"/>
              <a:cs typeface="Arial"/>
              <a:sym typeface="Arial"/>
            </a:endParaRPr>
          </a:p>
        </p:txBody>
      </p:sp>
      <p:sp>
        <p:nvSpPr>
          <p:cNvPr id="330" name="Google Shape;330;p44"/>
          <p:cNvSpPr txBox="1"/>
          <p:nvPr/>
        </p:nvSpPr>
        <p:spPr>
          <a:xfrm>
            <a:off x="5837600" y="4530217"/>
            <a:ext cx="3264900" cy="292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Tahoma"/>
                <a:ea typeface="Tahoma"/>
                <a:cs typeface="Tahoma"/>
                <a:sym typeface="Tahoma"/>
              </a:rPr>
              <a:t>*Data is indicative of mean values in each columns.</a:t>
            </a:r>
            <a:endParaRPr b="1" i="0" sz="9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5"/>
          <p:cNvSpPr/>
          <p:nvPr/>
        </p:nvSpPr>
        <p:spPr>
          <a:xfrm>
            <a:off x="151375" y="4656437"/>
            <a:ext cx="1073700" cy="3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6" name="Google Shape;336;p45"/>
          <p:cNvGrpSpPr/>
          <p:nvPr/>
        </p:nvGrpSpPr>
        <p:grpSpPr>
          <a:xfrm>
            <a:off x="409400" y="2729672"/>
            <a:ext cx="3051680" cy="2034455"/>
            <a:chOff x="800225" y="2571748"/>
            <a:chExt cx="3051680" cy="2034455"/>
          </a:xfrm>
        </p:grpSpPr>
        <p:grpSp>
          <p:nvGrpSpPr>
            <p:cNvPr id="337" name="Google Shape;337;p45"/>
            <p:cNvGrpSpPr/>
            <p:nvPr/>
          </p:nvGrpSpPr>
          <p:grpSpPr>
            <a:xfrm>
              <a:off x="800225" y="2571748"/>
              <a:ext cx="3051680" cy="2034455"/>
              <a:chOff x="5441100" y="1175148"/>
              <a:chExt cx="3051680" cy="2034455"/>
            </a:xfrm>
          </p:grpSpPr>
          <p:sp>
            <p:nvSpPr>
              <p:cNvPr id="338" name="Google Shape;338;p45"/>
              <p:cNvSpPr txBox="1"/>
              <p:nvPr/>
            </p:nvSpPr>
            <p:spPr>
              <a:xfrm>
                <a:off x="5593632" y="1175148"/>
                <a:ext cx="1577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Sample image</a:t>
                </a:r>
                <a:endParaRPr b="1" i="0" sz="600" u="none" cap="none" strike="noStrike">
                  <a:solidFill>
                    <a:srgbClr val="FFFFFF"/>
                  </a:solidFill>
                  <a:latin typeface="Arial"/>
                  <a:ea typeface="Arial"/>
                  <a:cs typeface="Arial"/>
                  <a:sym typeface="Arial"/>
                </a:endParaRPr>
              </a:p>
            </p:txBody>
          </p:sp>
          <p:pic>
            <p:nvPicPr>
              <p:cNvPr id="339" name="Google Shape;339;p45"/>
              <p:cNvPicPr preferRelativeResize="0"/>
              <p:nvPr/>
            </p:nvPicPr>
            <p:blipFill rotWithShape="1">
              <a:blip r:embed="rId3">
                <a:alphaModFix amt="0"/>
              </a:blip>
              <a:srcRect b="0" l="0" r="0" t="0"/>
              <a:stretch/>
            </p:blipFill>
            <p:spPr>
              <a:xfrm>
                <a:off x="5441100" y="1175150"/>
                <a:ext cx="3051680" cy="2034453"/>
              </a:xfrm>
              <a:prstGeom prst="rect">
                <a:avLst/>
              </a:prstGeom>
              <a:noFill/>
              <a:ln cap="flat" cmpd="sng" w="9525">
                <a:solidFill>
                  <a:srgbClr val="595959"/>
                </a:solidFill>
                <a:prstDash val="solid"/>
                <a:round/>
                <a:headEnd len="sm" w="sm" type="none"/>
                <a:tailEnd len="sm" w="sm" type="none"/>
              </a:ln>
            </p:spPr>
          </p:pic>
          <p:sp>
            <p:nvSpPr>
              <p:cNvPr id="340" name="Google Shape;340;p45"/>
              <p:cNvSpPr/>
              <p:nvPr/>
            </p:nvSpPr>
            <p:spPr>
              <a:xfrm flipH="1">
                <a:off x="5441150" y="3141750"/>
                <a:ext cx="3051600" cy="678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1" name="Google Shape;341;p45" title="Chart"/>
            <p:cNvPicPr preferRelativeResize="0"/>
            <p:nvPr/>
          </p:nvPicPr>
          <p:blipFill rotWithShape="1">
            <a:blip r:embed="rId4">
              <a:alphaModFix/>
            </a:blip>
            <a:srcRect b="0" l="0" r="0" t="0"/>
            <a:stretch/>
          </p:blipFill>
          <p:spPr>
            <a:xfrm>
              <a:off x="800225" y="2571750"/>
              <a:ext cx="3051674" cy="1883240"/>
            </a:xfrm>
            <a:prstGeom prst="rect">
              <a:avLst/>
            </a:prstGeom>
            <a:noFill/>
            <a:ln>
              <a:noFill/>
            </a:ln>
          </p:spPr>
        </p:pic>
      </p:grpSp>
      <p:grpSp>
        <p:nvGrpSpPr>
          <p:cNvPr id="342" name="Google Shape;342;p45"/>
          <p:cNvGrpSpPr/>
          <p:nvPr/>
        </p:nvGrpSpPr>
        <p:grpSpPr>
          <a:xfrm>
            <a:off x="3958137" y="2735173"/>
            <a:ext cx="3051680" cy="2034455"/>
            <a:chOff x="5151275" y="2603823"/>
            <a:chExt cx="3051680" cy="2034455"/>
          </a:xfrm>
        </p:grpSpPr>
        <p:grpSp>
          <p:nvGrpSpPr>
            <p:cNvPr id="343" name="Google Shape;343;p45"/>
            <p:cNvGrpSpPr/>
            <p:nvPr/>
          </p:nvGrpSpPr>
          <p:grpSpPr>
            <a:xfrm>
              <a:off x="5151275" y="2603823"/>
              <a:ext cx="3051680" cy="2034455"/>
              <a:chOff x="5441100" y="1175148"/>
              <a:chExt cx="3051680" cy="2034455"/>
            </a:xfrm>
          </p:grpSpPr>
          <p:sp>
            <p:nvSpPr>
              <p:cNvPr id="344" name="Google Shape;344;p45"/>
              <p:cNvSpPr txBox="1"/>
              <p:nvPr/>
            </p:nvSpPr>
            <p:spPr>
              <a:xfrm>
                <a:off x="5593632" y="1175148"/>
                <a:ext cx="1577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Sample image</a:t>
                </a:r>
                <a:endParaRPr b="1" i="0" sz="600" u="none" cap="none" strike="noStrike">
                  <a:solidFill>
                    <a:srgbClr val="FFFFFF"/>
                  </a:solidFill>
                  <a:latin typeface="Arial"/>
                  <a:ea typeface="Arial"/>
                  <a:cs typeface="Arial"/>
                  <a:sym typeface="Arial"/>
                </a:endParaRPr>
              </a:p>
            </p:txBody>
          </p:sp>
          <p:pic>
            <p:nvPicPr>
              <p:cNvPr id="345" name="Google Shape;345;p45"/>
              <p:cNvPicPr preferRelativeResize="0"/>
              <p:nvPr/>
            </p:nvPicPr>
            <p:blipFill rotWithShape="1">
              <a:blip r:embed="rId3">
                <a:alphaModFix amt="0"/>
              </a:blip>
              <a:srcRect b="0" l="0" r="0" t="0"/>
              <a:stretch/>
            </p:blipFill>
            <p:spPr>
              <a:xfrm>
                <a:off x="5441100" y="1175150"/>
                <a:ext cx="3051680" cy="2034453"/>
              </a:xfrm>
              <a:prstGeom prst="rect">
                <a:avLst/>
              </a:prstGeom>
              <a:noFill/>
              <a:ln cap="flat" cmpd="sng" w="9525">
                <a:solidFill>
                  <a:srgbClr val="595959"/>
                </a:solidFill>
                <a:prstDash val="solid"/>
                <a:round/>
                <a:headEnd len="sm" w="sm" type="none"/>
                <a:tailEnd len="sm" w="sm" type="none"/>
              </a:ln>
            </p:spPr>
          </p:pic>
          <p:sp>
            <p:nvSpPr>
              <p:cNvPr id="346" name="Google Shape;346;p45"/>
              <p:cNvSpPr/>
              <p:nvPr/>
            </p:nvSpPr>
            <p:spPr>
              <a:xfrm flipH="1">
                <a:off x="5441150" y="3141750"/>
                <a:ext cx="3051600" cy="678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7" name="Google Shape;347;p45" title="Chart"/>
            <p:cNvPicPr preferRelativeResize="0"/>
            <p:nvPr/>
          </p:nvPicPr>
          <p:blipFill rotWithShape="1">
            <a:blip r:embed="rId5">
              <a:alphaModFix/>
            </a:blip>
            <a:srcRect b="0" l="0" r="0" t="0"/>
            <a:stretch/>
          </p:blipFill>
          <p:spPr>
            <a:xfrm>
              <a:off x="5151275" y="2603825"/>
              <a:ext cx="3051674" cy="1890183"/>
            </a:xfrm>
            <a:prstGeom prst="rect">
              <a:avLst/>
            </a:prstGeom>
            <a:noFill/>
            <a:ln>
              <a:noFill/>
            </a:ln>
          </p:spPr>
        </p:pic>
      </p:grpSp>
      <p:grpSp>
        <p:nvGrpSpPr>
          <p:cNvPr id="348" name="Google Shape;348;p45"/>
          <p:cNvGrpSpPr/>
          <p:nvPr/>
        </p:nvGrpSpPr>
        <p:grpSpPr>
          <a:xfrm>
            <a:off x="409400" y="296550"/>
            <a:ext cx="3053225" cy="2034453"/>
            <a:chOff x="799450" y="86000"/>
            <a:chExt cx="3053225" cy="2034453"/>
          </a:xfrm>
        </p:grpSpPr>
        <p:grpSp>
          <p:nvGrpSpPr>
            <p:cNvPr id="349" name="Google Shape;349;p45"/>
            <p:cNvGrpSpPr/>
            <p:nvPr/>
          </p:nvGrpSpPr>
          <p:grpSpPr>
            <a:xfrm>
              <a:off x="800213" y="86000"/>
              <a:ext cx="3051680" cy="2034453"/>
              <a:chOff x="339975" y="1010925"/>
              <a:chExt cx="3051680" cy="2034453"/>
            </a:xfrm>
          </p:grpSpPr>
          <p:pic>
            <p:nvPicPr>
              <p:cNvPr id="350" name="Google Shape;350;p45"/>
              <p:cNvPicPr preferRelativeResize="0"/>
              <p:nvPr/>
            </p:nvPicPr>
            <p:blipFill rotWithShape="1">
              <a:blip r:embed="rId3">
                <a:alphaModFix amt="0"/>
              </a:blip>
              <a:srcRect b="0" l="0" r="0" t="0"/>
              <a:stretch/>
            </p:blipFill>
            <p:spPr>
              <a:xfrm>
                <a:off x="339975" y="1010925"/>
                <a:ext cx="3051680" cy="2034453"/>
              </a:xfrm>
              <a:prstGeom prst="rect">
                <a:avLst/>
              </a:prstGeom>
              <a:noFill/>
              <a:ln cap="flat" cmpd="sng" w="9525">
                <a:solidFill>
                  <a:srgbClr val="595959"/>
                </a:solidFill>
                <a:prstDash val="solid"/>
                <a:round/>
                <a:headEnd len="sm" w="sm" type="none"/>
                <a:tailEnd len="sm" w="sm" type="none"/>
              </a:ln>
            </p:spPr>
          </p:pic>
          <p:sp>
            <p:nvSpPr>
              <p:cNvPr id="351" name="Google Shape;351;p45"/>
              <p:cNvSpPr/>
              <p:nvPr/>
            </p:nvSpPr>
            <p:spPr>
              <a:xfrm flipH="1">
                <a:off x="340025" y="2977525"/>
                <a:ext cx="3051600" cy="678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2" name="Google Shape;352;p45" title="Chart"/>
            <p:cNvPicPr preferRelativeResize="0"/>
            <p:nvPr/>
          </p:nvPicPr>
          <p:blipFill rotWithShape="1">
            <a:blip r:embed="rId6">
              <a:alphaModFix/>
            </a:blip>
            <a:srcRect b="0" l="0" r="0" t="0"/>
            <a:stretch/>
          </p:blipFill>
          <p:spPr>
            <a:xfrm>
              <a:off x="799450" y="86000"/>
              <a:ext cx="3053225" cy="1883250"/>
            </a:xfrm>
            <a:prstGeom prst="rect">
              <a:avLst/>
            </a:prstGeom>
            <a:noFill/>
            <a:ln>
              <a:noFill/>
            </a:ln>
          </p:spPr>
        </p:pic>
      </p:grpSp>
      <p:grpSp>
        <p:nvGrpSpPr>
          <p:cNvPr id="353" name="Google Shape;353;p45"/>
          <p:cNvGrpSpPr/>
          <p:nvPr/>
        </p:nvGrpSpPr>
        <p:grpSpPr>
          <a:xfrm>
            <a:off x="3951500" y="296548"/>
            <a:ext cx="3051680" cy="2034455"/>
            <a:chOff x="5151275" y="296548"/>
            <a:chExt cx="3051680" cy="2034455"/>
          </a:xfrm>
        </p:grpSpPr>
        <p:grpSp>
          <p:nvGrpSpPr>
            <p:cNvPr id="354" name="Google Shape;354;p45"/>
            <p:cNvGrpSpPr/>
            <p:nvPr/>
          </p:nvGrpSpPr>
          <p:grpSpPr>
            <a:xfrm>
              <a:off x="5151275" y="296548"/>
              <a:ext cx="3051680" cy="2034455"/>
              <a:chOff x="5441100" y="1175148"/>
              <a:chExt cx="3051680" cy="2034455"/>
            </a:xfrm>
          </p:grpSpPr>
          <p:sp>
            <p:nvSpPr>
              <p:cNvPr id="355" name="Google Shape;355;p45"/>
              <p:cNvSpPr txBox="1"/>
              <p:nvPr/>
            </p:nvSpPr>
            <p:spPr>
              <a:xfrm>
                <a:off x="5593632" y="1175148"/>
                <a:ext cx="1577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Tahoma"/>
                    <a:ea typeface="Tahoma"/>
                    <a:cs typeface="Tahoma"/>
                    <a:sym typeface="Tahoma"/>
                  </a:rPr>
                  <a:t>Sample image</a:t>
                </a:r>
                <a:endParaRPr b="1" i="0" sz="600" u="none" cap="none" strike="noStrike">
                  <a:solidFill>
                    <a:srgbClr val="FFFFFF"/>
                  </a:solidFill>
                  <a:latin typeface="Arial"/>
                  <a:ea typeface="Arial"/>
                  <a:cs typeface="Arial"/>
                  <a:sym typeface="Arial"/>
                </a:endParaRPr>
              </a:p>
            </p:txBody>
          </p:sp>
          <p:pic>
            <p:nvPicPr>
              <p:cNvPr id="356" name="Google Shape;356;p45"/>
              <p:cNvPicPr preferRelativeResize="0"/>
              <p:nvPr/>
            </p:nvPicPr>
            <p:blipFill rotWithShape="1">
              <a:blip r:embed="rId3">
                <a:alphaModFix amt="0"/>
              </a:blip>
              <a:srcRect b="0" l="0" r="0" t="0"/>
              <a:stretch/>
            </p:blipFill>
            <p:spPr>
              <a:xfrm>
                <a:off x="5441100" y="1175150"/>
                <a:ext cx="3051680" cy="2034453"/>
              </a:xfrm>
              <a:prstGeom prst="rect">
                <a:avLst/>
              </a:prstGeom>
              <a:noFill/>
              <a:ln cap="flat" cmpd="sng" w="9525">
                <a:solidFill>
                  <a:srgbClr val="595959"/>
                </a:solidFill>
                <a:prstDash val="solid"/>
                <a:round/>
                <a:headEnd len="sm" w="sm" type="none"/>
                <a:tailEnd len="sm" w="sm" type="none"/>
              </a:ln>
            </p:spPr>
          </p:pic>
          <p:sp>
            <p:nvSpPr>
              <p:cNvPr id="357" name="Google Shape;357;p45"/>
              <p:cNvSpPr/>
              <p:nvPr/>
            </p:nvSpPr>
            <p:spPr>
              <a:xfrm flipH="1">
                <a:off x="5441150" y="3141750"/>
                <a:ext cx="3051600" cy="67800"/>
              </a:xfrm>
              <a:prstGeom prst="rect">
                <a:avLst/>
              </a:prstGeom>
              <a:gradFill>
                <a:gsLst>
                  <a:gs pos="0">
                    <a:srgbClr val="AD75C8"/>
                  </a:gs>
                  <a:gs pos="45000">
                    <a:srgbClr val="716FE0"/>
                  </a:gs>
                  <a:gs pos="100000">
                    <a:srgbClr val="68B2E7"/>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8" name="Google Shape;358;p45" title="Chart"/>
            <p:cNvPicPr preferRelativeResize="0"/>
            <p:nvPr/>
          </p:nvPicPr>
          <p:blipFill rotWithShape="1">
            <a:blip r:embed="rId7">
              <a:alphaModFix/>
            </a:blip>
            <a:srcRect b="0" l="0" r="0" t="0"/>
            <a:stretch/>
          </p:blipFill>
          <p:spPr>
            <a:xfrm>
              <a:off x="5151275" y="296550"/>
              <a:ext cx="3051555" cy="1883250"/>
            </a:xfrm>
            <a:prstGeom prst="rect">
              <a:avLst/>
            </a:prstGeom>
            <a:noFill/>
            <a:ln>
              <a:noFill/>
            </a:ln>
          </p:spPr>
        </p:pic>
      </p:grpSp>
      <p:sp>
        <p:nvSpPr>
          <p:cNvPr id="359" name="Google Shape;359;p45"/>
          <p:cNvSpPr txBox="1"/>
          <p:nvPr/>
        </p:nvSpPr>
        <p:spPr>
          <a:xfrm>
            <a:off x="409325" y="2278375"/>
            <a:ext cx="3053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700" u="none" cap="none" strike="noStrike">
                <a:solidFill>
                  <a:schemeClr val="dk1"/>
                </a:solidFill>
                <a:latin typeface="Tahoma"/>
                <a:ea typeface="Tahoma"/>
                <a:cs typeface="Tahoma"/>
                <a:sym typeface="Tahoma"/>
              </a:rPr>
              <a:t>FIGURE 1:The data provided represents the familiarity levels of individuals with AI ranging between 1-10 out of 10.</a:t>
            </a:r>
            <a:endParaRPr b="1" i="0" sz="900" u="none" cap="none" strike="noStrike">
              <a:solidFill>
                <a:schemeClr val="dk1"/>
              </a:solidFill>
              <a:latin typeface="Arial"/>
              <a:ea typeface="Arial"/>
              <a:cs typeface="Arial"/>
              <a:sym typeface="Arial"/>
            </a:endParaRPr>
          </a:p>
        </p:txBody>
      </p:sp>
      <p:sp>
        <p:nvSpPr>
          <p:cNvPr id="360" name="Google Shape;360;p45"/>
          <p:cNvSpPr txBox="1"/>
          <p:nvPr/>
        </p:nvSpPr>
        <p:spPr>
          <a:xfrm>
            <a:off x="3950800" y="2278375"/>
            <a:ext cx="305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700" u="none" cap="none" strike="noStrike">
                <a:solidFill>
                  <a:schemeClr val="dk1"/>
                </a:solidFill>
                <a:latin typeface="Tahoma"/>
                <a:ea typeface="Tahoma"/>
                <a:cs typeface="Tahoma"/>
                <a:sym typeface="Tahoma"/>
              </a:rPr>
              <a:t>FIGURE 2:Graph shows the age distribution of healthcare professionals </a:t>
            </a:r>
            <a:endParaRPr b="0" i="0" sz="7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Tahoma"/>
              <a:ea typeface="Tahoma"/>
              <a:cs typeface="Tahoma"/>
              <a:sym typeface="Tahoma"/>
            </a:endParaRPr>
          </a:p>
        </p:txBody>
      </p:sp>
      <p:sp>
        <p:nvSpPr>
          <p:cNvPr id="361" name="Google Shape;361;p45"/>
          <p:cNvSpPr txBox="1"/>
          <p:nvPr/>
        </p:nvSpPr>
        <p:spPr>
          <a:xfrm>
            <a:off x="3950787" y="4706120"/>
            <a:ext cx="305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700" u="none" cap="none" strike="noStrike">
                <a:solidFill>
                  <a:schemeClr val="dk1"/>
                </a:solidFill>
                <a:latin typeface="Tahoma"/>
                <a:ea typeface="Tahoma"/>
                <a:cs typeface="Tahoma"/>
                <a:sym typeface="Tahoma"/>
              </a:rPr>
              <a:t>FIGURE 4:Pie chart shows frequency distribution of perceptions regarding AI in the healthcare domain among the surveyed individuals.</a:t>
            </a:r>
            <a:endParaRPr b="1" i="0" sz="900" u="none" cap="none" strike="noStrike">
              <a:solidFill>
                <a:schemeClr val="dk1"/>
              </a:solidFill>
              <a:latin typeface="Arial"/>
              <a:ea typeface="Arial"/>
              <a:cs typeface="Arial"/>
              <a:sym typeface="Arial"/>
            </a:endParaRPr>
          </a:p>
        </p:txBody>
      </p:sp>
      <p:sp>
        <p:nvSpPr>
          <p:cNvPr id="362" name="Google Shape;362;p45"/>
          <p:cNvSpPr txBox="1"/>
          <p:nvPr/>
        </p:nvSpPr>
        <p:spPr>
          <a:xfrm>
            <a:off x="409475" y="4706120"/>
            <a:ext cx="30531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700" u="none" cap="none" strike="noStrike">
                <a:solidFill>
                  <a:schemeClr val="dk1"/>
                </a:solidFill>
                <a:latin typeface="Tahoma"/>
                <a:ea typeface="Tahoma"/>
                <a:cs typeface="Tahoma"/>
                <a:sym typeface="Tahoma"/>
              </a:rPr>
              <a:t>FIGURE 3:The Pie chart shows the %age distribution of healthcare roles of respondents.</a:t>
            </a:r>
            <a:endParaRPr b="0" i="0" sz="7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Tahoma"/>
              <a:ea typeface="Tahoma"/>
              <a:cs typeface="Tahoma"/>
              <a:sym typeface="Tahoma"/>
            </a:endParaRPr>
          </a:p>
        </p:txBody>
      </p:sp>
      <p:sp>
        <p:nvSpPr>
          <p:cNvPr id="363" name="Google Shape;363;p45"/>
          <p:cNvSpPr txBox="1"/>
          <p:nvPr/>
        </p:nvSpPr>
        <p:spPr>
          <a:xfrm>
            <a:off x="7074575" y="1244050"/>
            <a:ext cx="390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1100"/>
              <a:buFont typeface="Arial"/>
              <a:buNone/>
            </a:pPr>
            <a:r>
              <a:t/>
            </a:r>
            <a:endParaRPr b="0" i="0" sz="700" u="none" cap="none" strike="noStrike">
              <a:solidFill>
                <a:schemeClr val="dk1"/>
              </a:solidFill>
              <a:latin typeface="Tahoma"/>
              <a:ea typeface="Tahoma"/>
              <a:cs typeface="Tahoma"/>
              <a:sym typeface="Tahoma"/>
            </a:endParaRPr>
          </a:p>
        </p:txBody>
      </p:sp>
      <p:pic>
        <p:nvPicPr>
          <p:cNvPr id="364" name="Google Shape;364;p45"/>
          <p:cNvPicPr preferRelativeResize="0"/>
          <p:nvPr/>
        </p:nvPicPr>
        <p:blipFill rotWithShape="1">
          <a:blip r:embed="rId8">
            <a:alphaModFix/>
          </a:blip>
          <a:srcRect b="8472" l="20785" r="0" t="8464"/>
          <a:stretch/>
        </p:blipFill>
        <p:spPr>
          <a:xfrm flipH="1">
            <a:off x="6959824" y="0"/>
            <a:ext cx="2184176"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