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72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76" r:id="rId13"/>
    <p:sldId id="266" r:id="rId14"/>
    <p:sldId id="277" r:id="rId15"/>
    <p:sldId id="268" r:id="rId16"/>
    <p:sldId id="269" r:id="rId17"/>
    <p:sldId id="270" r:id="rId18"/>
    <p:sldId id="271" r:id="rId19"/>
    <p:sldId id="273" r:id="rId20"/>
    <p:sldId id="274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Oswald" panose="00000500000000000000" pitchFamily="2" charset="0"/>
      <p:regular r:id="rId29"/>
      <p:bold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378888905267536E-2"/>
          <c:y val="0.13387770045880104"/>
          <c:w val="0.89750311679790029"/>
          <c:h val="0.64432554133858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Delay in clinical history</c:v>
                </c:pt>
                <c:pt idx="1">
                  <c:v>Unavailability of Doctor</c:v>
                </c:pt>
                <c:pt idx="2">
                  <c:v>Unavailable images</c:v>
                </c:pt>
                <c:pt idx="3">
                  <c:v>Cancer cases</c:v>
                </c:pt>
                <c:pt idx="4">
                  <c:v>Doctor asked for CT cut images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0.63</c:v>
                </c:pt>
                <c:pt idx="1">
                  <c:v>0.13</c:v>
                </c:pt>
                <c:pt idx="2">
                  <c:v>0.12</c:v>
                </c:pt>
                <c:pt idx="3">
                  <c:v>0.09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AA-4D8B-9152-24A623E884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Delay in clinical history</c:v>
                </c:pt>
                <c:pt idx="1">
                  <c:v>Unavailability of Doctor</c:v>
                </c:pt>
                <c:pt idx="2">
                  <c:v>Unavailable images</c:v>
                </c:pt>
                <c:pt idx="3">
                  <c:v>Cancer cases</c:v>
                </c:pt>
                <c:pt idx="4">
                  <c:v>Doctor asked for CT cut images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54AA-4D8B-9152-24A623E8840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Delay in clinical history</c:v>
                </c:pt>
                <c:pt idx="1">
                  <c:v>Unavailability of Doctor</c:v>
                </c:pt>
                <c:pt idx="2">
                  <c:v>Unavailable images</c:v>
                </c:pt>
                <c:pt idx="3">
                  <c:v>Cancer cases</c:v>
                </c:pt>
                <c:pt idx="4">
                  <c:v>Doctor asked for CT cut images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54AA-4D8B-9152-24A623E884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3042160"/>
        <c:axId val="273044080"/>
      </c:barChart>
      <c:catAx>
        <c:axId val="27304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044080"/>
        <c:crosses val="autoZero"/>
        <c:auto val="1"/>
        <c:lblAlgn val="ctr"/>
        <c:lblOffset val="100"/>
        <c:noMultiLvlLbl val="0"/>
      </c:catAx>
      <c:valAx>
        <c:axId val="27304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042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 dir="row">Sheet1!$C$3:$F$3</cx:f>
        <cx:lvl ptCount="4" formatCode="General">
          <cx:pt idx="0">278</cx:pt>
          <cx:pt idx="1">431</cx:pt>
          <cx:pt idx="2">1026.5</cx:pt>
          <cx:pt idx="3">1409</cx:pt>
        </cx:lvl>
      </cx:numDim>
    </cx:data>
  </cx:chartData>
  <cx:chart>
    <cx:title pos="t" align="ctr" overlay="0">
      <cx:tx>
        <cx:txData>
          <cx:v>BOX PLOT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BOX PLOT</a:t>
          </a:r>
        </a:p>
      </cx:txPr>
    </cx:title>
    <cx:plotArea>
      <cx:plotAreaRegion>
        <cx:series layoutId="boxWhisker" uniqueId="{9145DE6D-E39B-40A2-9F72-7C939D6B36DF}">
          <cx:tx>
            <cx:txData>
              <cx:f>Sheet1!$B$3</cx:f>
              <cx:v>Delay in clinical history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/>
        <cx:majorGridlines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4f3cbd4b3d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4f3cbd4b3d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4f3cbd4b3d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4f3cbd4b3d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0167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4f3cbd4b3d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4f3cbd4b3d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4f3cbd4b3d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4f3cbd4b3d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4f3cbd4b3d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4f3cbd4b3d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4f3cbd4b3d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4f3cbd4b3d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4f3cbd4b3d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4f3cbd4b3d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4f3cbd4b3d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4f3cbd4b3d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4f3cbd4b3d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4f3cbd4b3d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4f3cbd4b3d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4f3cbd4b3d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4f3cbd4b3d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4f3cbd4b3d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4f3cbd4b3d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4f3cbd4b3d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4f3cbd4b3d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4f3cbd4b3d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4f3cbd4b3d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4f3cbd4b3d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577850"/>
            <a:ext cx="8086725" cy="25146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600" spc="-9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3155157"/>
            <a:ext cx="6921151" cy="123444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0357356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6/16/2023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083177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521494"/>
            <a:ext cx="1971675" cy="3600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535782"/>
            <a:ext cx="5800725" cy="40505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6/16/2023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4855789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3455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623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6/16/2023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8661334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575564"/>
            <a:ext cx="8085582" cy="2516886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3153157"/>
            <a:ext cx="6919722" cy="12344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2809426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498601"/>
            <a:ext cx="3497580" cy="282549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498" y="1498601"/>
            <a:ext cx="3497580" cy="282549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6/16/2023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6120689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1530350"/>
            <a:ext cx="3497580" cy="542550"/>
          </a:xfrm>
        </p:spPr>
        <p:txBody>
          <a:bodyPr anchor="ctr">
            <a:normAutofit/>
          </a:bodyPr>
          <a:lstStyle>
            <a:lvl1pPr marL="0" indent="0">
              <a:buNone/>
              <a:defRPr sz="165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064813"/>
            <a:ext cx="3497580" cy="24003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706" y="1528826"/>
            <a:ext cx="3497580" cy="541782"/>
          </a:xfrm>
        </p:spPr>
        <p:txBody>
          <a:bodyPr anchor="ctr">
            <a:normAutofit/>
          </a:bodyPr>
          <a:lstStyle>
            <a:lvl1pPr marL="0" indent="0">
              <a:buNone/>
              <a:defRPr sz="165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5706" y="2063243"/>
            <a:ext cx="3497580" cy="24003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6/16/2023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625225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6/16/2023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8647765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6/16/2023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80505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406712"/>
            <a:ext cx="2537460" cy="144018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571500"/>
            <a:ext cx="4572000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1883860"/>
            <a:ext cx="2548890" cy="2345240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>
                <a:solidFill>
                  <a:srgbClr val="26262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6/16/2023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7498770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4064001"/>
            <a:ext cx="8085582" cy="459962"/>
          </a:xfrm>
        </p:spPr>
        <p:txBody>
          <a:bodyPr anchor="b">
            <a:normAutofit/>
          </a:bodyPr>
          <a:lstStyle>
            <a:lvl1pPr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3998214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4432301"/>
            <a:ext cx="6922008" cy="40005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>
                <a:solidFill>
                  <a:srgbClr val="26262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6/16/2023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80558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374650"/>
            <a:ext cx="8079581" cy="1243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1508760"/>
            <a:ext cx="8065294" cy="2824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4809335"/>
            <a:ext cx="30861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3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4916023"/>
            <a:ext cx="37719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3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945" y="4407310"/>
            <a:ext cx="2194560" cy="10477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725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2545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4050" kern="1200" spc="-9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85000"/>
        </a:lnSpc>
        <a:spcBef>
          <a:spcPts val="975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60604" indent="-257175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411480" indent="-41148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5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17220" indent="-61722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22960" indent="-82296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0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05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20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35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660018" y="784388"/>
            <a:ext cx="7618078" cy="161428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Turnaround time of CT and MRI scans reporting at U4RAD</a:t>
            </a:r>
            <a:endParaRPr sz="4000" dirty="0"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1008481" y="2955777"/>
            <a:ext cx="6921151" cy="1234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By Dr Ruchi Jangra (PG/21/089)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</a:t>
            </a:r>
            <a:r>
              <a:rPr lang="en" dirty="0"/>
              <a:t>nder the guidance of </a:t>
            </a:r>
            <a:r>
              <a:rPr lang="en" b="1" dirty="0"/>
              <a:t>Dr Pankaj Talreja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4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IIHMR DELHI</a:t>
            </a:r>
            <a:endParaRPr sz="2400" b="1" dirty="0"/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0543" y="0"/>
            <a:ext cx="1918177" cy="69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366200" cy="69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999" y="504311"/>
            <a:ext cx="5950475" cy="4519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7;p13">
            <a:extLst>
              <a:ext uri="{FF2B5EF4-FFF2-40B4-BE49-F238E27FC236}">
                <a16:creationId xmlns:a16="http://schemas.microsoft.com/office/drawing/2014/main" id="{46D7EB3A-AB32-95D1-56D1-2291E68F0CA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366200" cy="69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6;p13">
            <a:extLst>
              <a:ext uri="{FF2B5EF4-FFF2-40B4-BE49-F238E27FC236}">
                <a16:creationId xmlns:a16="http://schemas.microsoft.com/office/drawing/2014/main" id="{B45FB231-C4CB-A151-AE69-E2E74FE6730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0543" y="0"/>
            <a:ext cx="1918177" cy="6937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031B88-9050-4CC4-B68E-CF52839BD9DA}"/>
              </a:ext>
            </a:extLst>
          </p:cNvPr>
          <p:cNvSpPr txBox="1"/>
          <p:nvPr/>
        </p:nvSpPr>
        <p:spPr>
          <a:xfrm flipH="1">
            <a:off x="6871884" y="1644430"/>
            <a:ext cx="2587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79.3% -    &lt; 4 hours</a:t>
            </a:r>
          </a:p>
          <a:p>
            <a:r>
              <a:rPr lang="en-US" b="1" dirty="0">
                <a:highlight>
                  <a:srgbClr val="FF0000"/>
                </a:highlight>
              </a:rPr>
              <a:t>20.7% -    &gt;  4 hours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9764" y="488676"/>
            <a:ext cx="5630779" cy="4427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7;p13">
            <a:extLst>
              <a:ext uri="{FF2B5EF4-FFF2-40B4-BE49-F238E27FC236}">
                <a16:creationId xmlns:a16="http://schemas.microsoft.com/office/drawing/2014/main" id="{F30B2260-1C1C-5025-55FE-8C52451CFEA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366200" cy="69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6;p13">
            <a:extLst>
              <a:ext uri="{FF2B5EF4-FFF2-40B4-BE49-F238E27FC236}">
                <a16:creationId xmlns:a16="http://schemas.microsoft.com/office/drawing/2014/main" id="{B8E914BD-312E-E70B-9000-48411A9A357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0543" y="0"/>
            <a:ext cx="1918177" cy="6937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68AF1C-3736-9B27-9079-21E8320512FE}"/>
              </a:ext>
            </a:extLst>
          </p:cNvPr>
          <p:cNvSpPr txBox="1"/>
          <p:nvPr/>
        </p:nvSpPr>
        <p:spPr>
          <a:xfrm flipH="1">
            <a:off x="6301242" y="1939169"/>
            <a:ext cx="2587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85.3% -    &lt; 4 hours</a:t>
            </a:r>
          </a:p>
          <a:p>
            <a:r>
              <a:rPr lang="en-US" b="1" dirty="0">
                <a:highlight>
                  <a:srgbClr val="FF0000"/>
                </a:highlight>
              </a:rPr>
              <a:t>14.7% -    &gt;  4 hours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7;p13">
            <a:extLst>
              <a:ext uri="{FF2B5EF4-FFF2-40B4-BE49-F238E27FC236}">
                <a16:creationId xmlns:a16="http://schemas.microsoft.com/office/drawing/2014/main" id="{F30B2260-1C1C-5025-55FE-8C52451CFEA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66200" cy="69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6;p13">
            <a:extLst>
              <a:ext uri="{FF2B5EF4-FFF2-40B4-BE49-F238E27FC236}">
                <a16:creationId xmlns:a16="http://schemas.microsoft.com/office/drawing/2014/main" id="{B8E914BD-312E-E70B-9000-48411A9A357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0543" y="0"/>
            <a:ext cx="1918177" cy="69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F8A3CB1-2EC9-F6CB-ADDC-D4AD1EAD9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407" y="346887"/>
            <a:ext cx="4950136" cy="435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654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7;p13">
            <a:extLst>
              <a:ext uri="{FF2B5EF4-FFF2-40B4-BE49-F238E27FC236}">
                <a16:creationId xmlns:a16="http://schemas.microsoft.com/office/drawing/2014/main" id="{AE172632-2280-7C79-4D84-EF2469268EA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66200" cy="69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6;p13">
            <a:extLst>
              <a:ext uri="{FF2B5EF4-FFF2-40B4-BE49-F238E27FC236}">
                <a16:creationId xmlns:a16="http://schemas.microsoft.com/office/drawing/2014/main" id="{57788C2A-1C91-D53D-ABAE-383BFED408B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0543" y="0"/>
            <a:ext cx="1918177" cy="6937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1CA6369-F422-23CD-2B3B-4C5015647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286460"/>
              </p:ext>
            </p:extLst>
          </p:nvPr>
        </p:nvGraphicFramePr>
        <p:xfrm>
          <a:off x="5169375" y="1258159"/>
          <a:ext cx="3602336" cy="345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1168">
                  <a:extLst>
                    <a:ext uri="{9D8B030D-6E8A-4147-A177-3AD203B41FA5}">
                      <a16:colId xmlns:a16="http://schemas.microsoft.com/office/drawing/2014/main" val="3532021012"/>
                    </a:ext>
                  </a:extLst>
                </a:gridCol>
                <a:gridCol w="1801168">
                  <a:extLst>
                    <a:ext uri="{9D8B030D-6E8A-4147-A177-3AD203B41FA5}">
                      <a16:colId xmlns:a16="http://schemas.microsoft.com/office/drawing/2014/main" val="282696129"/>
                    </a:ext>
                  </a:extLst>
                </a:gridCol>
              </a:tblGrid>
              <a:tr h="464736">
                <a:tc>
                  <a:txBody>
                    <a:bodyPr/>
                    <a:lstStyle/>
                    <a:p>
                      <a:r>
                        <a:rPr lang="en-US" dirty="0"/>
                        <a:t>Reasons for Delay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221784"/>
                  </a:ext>
                </a:extLst>
              </a:tr>
              <a:tr h="495919">
                <a:tc>
                  <a:txBody>
                    <a:bodyPr/>
                    <a:lstStyle/>
                    <a:p>
                      <a:r>
                        <a:rPr lang="en-US" dirty="0"/>
                        <a:t>1. Doctor asked for patient history (Delay in Clinical History)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580797"/>
                  </a:ext>
                </a:extLst>
              </a:tr>
              <a:tr h="495919">
                <a:tc>
                  <a:txBody>
                    <a:bodyPr/>
                    <a:lstStyle/>
                    <a:p>
                      <a:r>
                        <a:rPr lang="en-US" dirty="0"/>
                        <a:t>2. Unavailability of Doctor due to complex cases like MRI Foot, Prostate,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190154"/>
                  </a:ext>
                </a:extLst>
              </a:tr>
              <a:tr h="464736">
                <a:tc>
                  <a:txBody>
                    <a:bodyPr/>
                    <a:lstStyle/>
                    <a:p>
                      <a:r>
                        <a:rPr lang="en-US" dirty="0"/>
                        <a:t>3. Unavailable images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445934"/>
                  </a:ext>
                </a:extLst>
              </a:tr>
              <a:tr h="398684">
                <a:tc>
                  <a:txBody>
                    <a:bodyPr/>
                    <a:lstStyle/>
                    <a:p>
                      <a:r>
                        <a:rPr lang="en-US" dirty="0"/>
                        <a:t>4. Cancer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358390"/>
                  </a:ext>
                </a:extLst>
              </a:tr>
              <a:tr h="464736">
                <a:tc>
                  <a:txBody>
                    <a:bodyPr/>
                    <a:lstStyle/>
                    <a:p>
                      <a:r>
                        <a:rPr lang="en-US" dirty="0"/>
                        <a:t>5. Doctor asked for CT cut images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540021"/>
                  </a:ext>
                </a:extLst>
              </a:tr>
            </a:tbl>
          </a:graphicData>
        </a:graphic>
      </p:graphicFrame>
      <p:sp>
        <p:nvSpPr>
          <p:cNvPr id="6" name="Google Shape;108;p20">
            <a:extLst>
              <a:ext uri="{FF2B5EF4-FFF2-40B4-BE49-F238E27FC236}">
                <a16:creationId xmlns:a16="http://schemas.microsoft.com/office/drawing/2014/main" id="{86B17BF4-AEFF-6569-5F6D-43EFFF543B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4404" y="348870"/>
            <a:ext cx="6771796" cy="6898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</a:t>
            </a:r>
            <a:r>
              <a:rPr lang="en-US" dirty="0"/>
              <a:t>EASONS FOR DELAY </a:t>
            </a:r>
            <a:endParaRPr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84DB21E-DB2B-2A90-AF0B-A2B3950398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0029184"/>
              </p:ext>
            </p:extLst>
          </p:nvPr>
        </p:nvGraphicFramePr>
        <p:xfrm>
          <a:off x="90143" y="1214866"/>
          <a:ext cx="4884408" cy="3403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" name="Chart 1">
                <a:extLst>
                  <a:ext uri="{FF2B5EF4-FFF2-40B4-BE49-F238E27FC236}">
                    <a16:creationId xmlns:a16="http://schemas.microsoft.com/office/drawing/2014/main" id="{47CB61B7-920A-932C-58DB-1ABF8409780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908146941"/>
                  </p:ext>
                </p:extLst>
              </p:nvPr>
            </p:nvGraphicFramePr>
            <p:xfrm>
              <a:off x="2935706" y="1200150"/>
              <a:ext cx="5936725" cy="394335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" name="Chart 1">
                <a:extLst>
                  <a:ext uri="{FF2B5EF4-FFF2-40B4-BE49-F238E27FC236}">
                    <a16:creationId xmlns:a16="http://schemas.microsoft.com/office/drawing/2014/main" id="{47CB61B7-920A-932C-58DB-1ABF840978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35706" y="1200150"/>
                <a:ext cx="5936725" cy="394335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Google Shape;108;p20">
            <a:extLst>
              <a:ext uri="{FF2B5EF4-FFF2-40B4-BE49-F238E27FC236}">
                <a16:creationId xmlns:a16="http://schemas.microsoft.com/office/drawing/2014/main" id="{914C23B7-0FAD-E177-9FE6-9EA5A2F750E0}"/>
              </a:ext>
            </a:extLst>
          </p:cNvPr>
          <p:cNvSpPr txBox="1">
            <a:spLocks/>
          </p:cNvSpPr>
          <p:nvPr/>
        </p:nvSpPr>
        <p:spPr>
          <a:xfrm>
            <a:off x="1024404" y="114589"/>
            <a:ext cx="6771796" cy="6898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7500"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50" kern="1200" spc="-9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dirty="0"/>
              <a:t>DESCRIPTIVE STATISTICS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D1A890-7AA0-7F22-E09B-2B4442E9D06F}"/>
              </a:ext>
            </a:extLst>
          </p:cNvPr>
          <p:cNvSpPr txBox="1"/>
          <p:nvPr/>
        </p:nvSpPr>
        <p:spPr>
          <a:xfrm>
            <a:off x="0" y="1476817"/>
            <a:ext cx="2772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374151"/>
                </a:solidFill>
                <a:effectLst/>
                <a:latin typeface="+mj-lt"/>
              </a:rPr>
              <a:t>Mean: 709.32 min</a:t>
            </a:r>
          </a:p>
          <a:p>
            <a:r>
              <a:rPr lang="en-US" sz="1600" b="0" i="0" dirty="0">
                <a:solidFill>
                  <a:srgbClr val="374151"/>
                </a:solidFill>
                <a:effectLst/>
                <a:latin typeface="+mj-lt"/>
              </a:rPr>
              <a:t>Minimum: 278 min</a:t>
            </a:r>
            <a:endParaRPr lang="en-US" sz="1600" dirty="0">
              <a:solidFill>
                <a:srgbClr val="374151"/>
              </a:solidFill>
              <a:latin typeface="+mj-lt"/>
            </a:endParaRPr>
          </a:p>
          <a:p>
            <a:r>
              <a:rPr lang="en-US" sz="1600" b="0" i="0" dirty="0">
                <a:solidFill>
                  <a:srgbClr val="374151"/>
                </a:solidFill>
                <a:effectLst/>
                <a:latin typeface="+mj-lt"/>
              </a:rPr>
              <a:t>Maximum: 1380 min</a:t>
            </a:r>
          </a:p>
          <a:p>
            <a:r>
              <a:rPr lang="en-US" sz="1600" b="0" i="0" dirty="0">
                <a:solidFill>
                  <a:srgbClr val="374151"/>
                </a:solidFill>
                <a:effectLst/>
                <a:latin typeface="+mj-lt"/>
              </a:rPr>
              <a:t>Standard Deviation: 304.83 min</a:t>
            </a:r>
            <a:endParaRPr lang="en-US" sz="16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E4BDC5-9C06-6FF0-52C6-16D26A1F5A02}"/>
              </a:ext>
            </a:extLst>
          </p:cNvPr>
          <p:cNvSpPr txBox="1"/>
          <p:nvPr/>
        </p:nvSpPr>
        <p:spPr>
          <a:xfrm>
            <a:off x="89379" y="787008"/>
            <a:ext cx="756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Doctor asked for patient history (Delay in Clinical History in minutes)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938FEC-A8AE-4DBA-098F-AE631EA29B4A}"/>
              </a:ext>
            </a:extLst>
          </p:cNvPr>
          <p:cNvSpPr txBox="1"/>
          <p:nvPr/>
        </p:nvSpPr>
        <p:spPr>
          <a:xfrm>
            <a:off x="2234006" y="3320716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7A5783E6-523F-7537-FD4C-2BDAAE25E5EE}"/>
              </a:ext>
            </a:extLst>
          </p:cNvPr>
          <p:cNvSpPr/>
          <p:nvPr/>
        </p:nvSpPr>
        <p:spPr>
          <a:xfrm>
            <a:off x="2723562" y="3171825"/>
            <a:ext cx="158260" cy="72189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41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252425" y="617075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RECOMMENDATIONS</a:t>
            </a:r>
            <a:endParaRPr dirty="0"/>
          </a:p>
        </p:txBody>
      </p:sp>
      <p:sp>
        <p:nvSpPr>
          <p:cNvPr id="140" name="Google Shape;140;p2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Smart Reporting Tool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Complete integration with AI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List of Doctors already available to the coordinator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Checking the order notes, clinical history and images of the case sent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Reminders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Brief explanation for the complex cases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Divide rule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Prior information for emergency cases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Smooth shift change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oogle Shape;67;p13">
            <a:extLst>
              <a:ext uri="{FF2B5EF4-FFF2-40B4-BE49-F238E27FC236}">
                <a16:creationId xmlns:a16="http://schemas.microsoft.com/office/drawing/2014/main" id="{26ACB1D5-0BDB-890F-C195-4CFDD4F290E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66200" cy="69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6;p13">
            <a:extLst>
              <a:ext uri="{FF2B5EF4-FFF2-40B4-BE49-F238E27FC236}">
                <a16:creationId xmlns:a16="http://schemas.microsoft.com/office/drawing/2014/main" id="{FC105C79-F8BA-0D98-2EA5-6C5144714FC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0543" y="0"/>
            <a:ext cx="1918177" cy="69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311700" y="6612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LIMITATION OF THE STUDY</a:t>
            </a:r>
            <a:endParaRPr dirty="0"/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No division on the basis of client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More information could not be added due to patient confidentiality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oogle Shape;67;p13">
            <a:extLst>
              <a:ext uri="{FF2B5EF4-FFF2-40B4-BE49-F238E27FC236}">
                <a16:creationId xmlns:a16="http://schemas.microsoft.com/office/drawing/2014/main" id="{32A2015D-2823-9A91-0CA3-21DB9EDE20B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66200" cy="69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6;p13">
            <a:extLst>
              <a:ext uri="{FF2B5EF4-FFF2-40B4-BE49-F238E27FC236}">
                <a16:creationId xmlns:a16="http://schemas.microsoft.com/office/drawing/2014/main" id="{40CE471A-0153-99D3-EE07-EB4806FFEBF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0543" y="0"/>
            <a:ext cx="1918177" cy="69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311700" y="67635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</a:t>
            </a:r>
            <a:endParaRPr dirty="0"/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1"/>
          </p:nvPr>
        </p:nvSpPr>
        <p:spPr>
          <a:xfrm>
            <a:off x="311700" y="1633830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Teleradiology is a game-changer in the radiology world.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Improving turnaround time can enhance patient treatment quality.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Teleradiology is time saving and cost saving.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Artificial intelligence, if incorporated with teleradiology, can do wonders.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Radiologists can work remotely.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oogle Shape;67;p13">
            <a:extLst>
              <a:ext uri="{FF2B5EF4-FFF2-40B4-BE49-F238E27FC236}">
                <a16:creationId xmlns:a16="http://schemas.microsoft.com/office/drawing/2014/main" id="{E1D9973D-AF91-C97A-8432-A8BC940B6BB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66200" cy="69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6;p13">
            <a:extLst>
              <a:ext uri="{FF2B5EF4-FFF2-40B4-BE49-F238E27FC236}">
                <a16:creationId xmlns:a16="http://schemas.microsoft.com/office/drawing/2014/main" id="{3C46E7A7-2BAB-2CD9-5CBD-2EBB3A26511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0543" y="0"/>
            <a:ext cx="1918177" cy="69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08F01-CA7F-4115-8D8A-C5B70FBC34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pic>
        <p:nvPicPr>
          <p:cNvPr id="4" name="Google Shape;67;p13">
            <a:extLst>
              <a:ext uri="{FF2B5EF4-FFF2-40B4-BE49-F238E27FC236}">
                <a16:creationId xmlns:a16="http://schemas.microsoft.com/office/drawing/2014/main" id="{08E6932B-E663-CC0F-9C6F-CFE9256E12C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366200" cy="69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6;p13">
            <a:extLst>
              <a:ext uri="{FF2B5EF4-FFF2-40B4-BE49-F238E27FC236}">
                <a16:creationId xmlns:a16="http://schemas.microsoft.com/office/drawing/2014/main" id="{EC708B7F-19E5-594B-0C58-C7D7A201583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0543" y="0"/>
            <a:ext cx="1918177" cy="693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2292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4E646-3979-3CD1-1C52-10CEBAE2D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153A29-B648-DDFE-C5F4-01166AEA9E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Eigles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SB,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Panughpath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SG,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Kalyanpur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A. Enhancing the TAT on stroke protocol head CT reports via CQI methodology in busy teleradiology practice. Teleradiology Solutions, Inc., Bangalore, India. American Journal of Experimental and Clinical Research.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Am J Exp Clin Res 2015;2(2):102-104</a:t>
            </a:r>
          </a:p>
          <a:p>
            <a:pPr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Arjun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Kalyanpur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Srinivas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Kishor Joshi, Harish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Thirumanassril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Somakesharan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Nair,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Neetika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Mathur. </a:t>
            </a:r>
            <a:r>
              <a:rPr lang="en-US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Teleradiology in Tripura: Effectiveness of a Telehealth Model for the Rural Health Sector. India. International Journal of Health Technology and Innovation; 2022</a:t>
            </a:r>
          </a:p>
          <a:p>
            <a:pPr>
              <a:buAutoNum type="arabicPeriod"/>
            </a:pPr>
            <a:r>
              <a:rPr lang="en-US" i="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S. </a:t>
            </a:r>
            <a:r>
              <a:rPr lang="en-US" i="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Pruthi</a:t>
            </a:r>
            <a:r>
              <a:rPr lang="en-US" i="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en-US" i="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Hernanaz</a:t>
            </a:r>
            <a:r>
              <a:rPr lang="en-US" i="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-Schulman.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Working from Home: Brave New World, or Forgotten. National Library of Medicine. March, 2022.</a:t>
            </a:r>
            <a:b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554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466B1-43E6-0026-8574-A5CBF60BC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73" y="693775"/>
            <a:ext cx="7436758" cy="671424"/>
          </a:xfrm>
        </p:spPr>
        <p:txBody>
          <a:bodyPr/>
          <a:lstStyle/>
          <a:p>
            <a:pPr algn="ctr"/>
            <a:r>
              <a:rPr lang="en-US" dirty="0"/>
              <a:t>SCREENSHOT OF APPROVAL</a:t>
            </a:r>
          </a:p>
        </p:txBody>
      </p:sp>
      <p:pic>
        <p:nvPicPr>
          <p:cNvPr id="3" name="Google Shape;67;p13">
            <a:extLst>
              <a:ext uri="{FF2B5EF4-FFF2-40B4-BE49-F238E27FC236}">
                <a16:creationId xmlns:a16="http://schemas.microsoft.com/office/drawing/2014/main" id="{5B045A6E-B09A-02BA-5063-93C1F794793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366200" cy="69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6;p13">
            <a:extLst>
              <a:ext uri="{FF2B5EF4-FFF2-40B4-BE49-F238E27FC236}">
                <a16:creationId xmlns:a16="http://schemas.microsoft.com/office/drawing/2014/main" id="{D38B1BE8-78CF-C4C1-47FF-58A5C583DDE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0543" y="0"/>
            <a:ext cx="1918177" cy="69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CDB11F-C011-6551-ACC6-A4CCEFA02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499" y="2019692"/>
            <a:ext cx="5791498" cy="17590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2521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59121E-3507-E0E2-9702-65465A42F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1333786"/>
            <a:ext cx="4056361" cy="3042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F999A3-698A-5E03-5E8A-9E6FEC766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002" y="1333786"/>
            <a:ext cx="4290117" cy="3042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Google Shape;151;p27">
            <a:extLst>
              <a:ext uri="{FF2B5EF4-FFF2-40B4-BE49-F238E27FC236}">
                <a16:creationId xmlns:a16="http://schemas.microsoft.com/office/drawing/2014/main" id="{B700671A-D0B7-77FE-1834-61C6524921E8}"/>
              </a:ext>
            </a:extLst>
          </p:cNvPr>
          <p:cNvSpPr txBox="1">
            <a:spLocks/>
          </p:cNvSpPr>
          <p:nvPr/>
        </p:nvSpPr>
        <p:spPr>
          <a:xfrm>
            <a:off x="249823" y="311965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50" kern="1200" spc="-9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dirty="0"/>
              <a:t>PICTORIAL JOURNEY</a:t>
            </a:r>
          </a:p>
        </p:txBody>
      </p:sp>
    </p:spTree>
    <p:extLst>
      <p:ext uri="{BB962C8B-B14F-4D97-AF65-F5344CB8AC3E}">
        <p14:creationId xmlns:p14="http://schemas.microsoft.com/office/powerpoint/2010/main" val="314954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59675" y="6412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</a:t>
            </a:r>
            <a:endParaRPr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500" dirty="0">
                <a:solidFill>
                  <a:srgbClr val="233A44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U4RAD is revolutionizing radiology reporting with AI-assisted image analytics and a reporting toolkit.</a:t>
            </a:r>
            <a:endParaRPr sz="1500" dirty="0">
              <a:solidFill>
                <a:srgbClr val="233A44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500" dirty="0">
                <a:solidFill>
                  <a:srgbClr val="233A44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They're revolutionizing remote radiology reporting by enabling process improvement, appropriate digital intervention, and selected AI (Artificial Intelligence) applications to help Radiologists become more efficient. Their AI-assisted Radiology Reporting technology will result in higher-quality diagnoses and shorter turnaround times.</a:t>
            </a:r>
            <a:endParaRPr sz="1500" dirty="0">
              <a:solidFill>
                <a:srgbClr val="233A44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oogle Shape;67;p13">
            <a:extLst>
              <a:ext uri="{FF2B5EF4-FFF2-40B4-BE49-F238E27FC236}">
                <a16:creationId xmlns:a16="http://schemas.microsoft.com/office/drawing/2014/main" id="{6D1023A3-5F0B-62B8-1743-4DEE4A30439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66200" cy="69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6;p13">
            <a:extLst>
              <a:ext uri="{FF2B5EF4-FFF2-40B4-BE49-F238E27FC236}">
                <a16:creationId xmlns:a16="http://schemas.microsoft.com/office/drawing/2014/main" id="{45F1EBB7-0E3A-2720-D1D1-6662A2E1565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0543" y="0"/>
            <a:ext cx="1918177" cy="69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00" y="52605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AIM</a:t>
            </a:r>
            <a:endParaRPr dirty="0"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en" sz="1600" dirty="0">
                <a:solidFill>
                  <a:srgbClr val="233A4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study</a:t>
            </a:r>
            <a:r>
              <a:rPr lang="en" sz="1600" dirty="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 the turnaround time of reporting of CT scans and MRI scans of the patients and analysis of gaps for 3 months, from the month of Feb to April 2023, at U4RAD</a:t>
            </a:r>
            <a:endParaRPr sz="1600" dirty="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2" name="Google Shape;67;p13">
            <a:extLst>
              <a:ext uri="{FF2B5EF4-FFF2-40B4-BE49-F238E27FC236}">
                <a16:creationId xmlns:a16="http://schemas.microsoft.com/office/drawing/2014/main" id="{00CD5552-03DE-0DFE-9978-044C7067E6E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66200" cy="69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6;p13">
            <a:extLst>
              <a:ext uri="{FF2B5EF4-FFF2-40B4-BE49-F238E27FC236}">
                <a16:creationId xmlns:a16="http://schemas.microsoft.com/office/drawing/2014/main" id="{14AE9954-9388-2A46-6C99-182FC252D8D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0543" y="0"/>
            <a:ext cx="1918177" cy="69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112319" y="574775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OBJECTIVES</a:t>
            </a:r>
            <a:endParaRPr dirty="0"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500" dirty="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The study aims at improving the turnaround of imaging services. The objectives of the study are:</a:t>
            </a:r>
            <a:endParaRPr sz="1500" dirty="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500" dirty="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" sz="1500" u="sng" dirty="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To calculate the TAT of CTs and MRIs after the case is sent by the client for reporting</a:t>
            </a:r>
            <a:r>
              <a:rPr lang="en" sz="1500" dirty="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1500" dirty="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1500" dirty="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2. To identify the reasons for the delay in reporting, if any.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lang="en" sz="1500" dirty="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lang="en" sz="1500" dirty="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2" name="Google Shape;67;p13">
            <a:extLst>
              <a:ext uri="{FF2B5EF4-FFF2-40B4-BE49-F238E27FC236}">
                <a16:creationId xmlns:a16="http://schemas.microsoft.com/office/drawing/2014/main" id="{4E90480D-7114-4A8B-6F56-90772D27F0A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66200" cy="69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6;p13">
            <a:extLst>
              <a:ext uri="{FF2B5EF4-FFF2-40B4-BE49-F238E27FC236}">
                <a16:creationId xmlns:a16="http://schemas.microsoft.com/office/drawing/2014/main" id="{BF937436-55CB-2936-2B75-DF51600634B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0543" y="0"/>
            <a:ext cx="1918177" cy="69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00" y="650775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NEED FOR THE STUDY</a:t>
            </a:r>
            <a:endParaRPr dirty="0"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233A44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It is essential that imaging services provide the reporting of images in a timely manner to provide </a:t>
            </a:r>
            <a:r>
              <a:rPr lang="en" sz="1600" b="1" dirty="0">
                <a:solidFill>
                  <a:srgbClr val="233A44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high quality</a:t>
            </a:r>
            <a:r>
              <a:rPr lang="en" sz="1600" dirty="0">
                <a:solidFill>
                  <a:srgbClr val="233A44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and </a:t>
            </a:r>
            <a:r>
              <a:rPr lang="en" sz="1600" b="1" dirty="0">
                <a:solidFill>
                  <a:srgbClr val="233A44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effective patient-centered </a:t>
            </a:r>
            <a:r>
              <a:rPr lang="en" sz="1600" dirty="0">
                <a:solidFill>
                  <a:srgbClr val="233A44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imaging services. Measurement of the turnaround time of reports is the most commonly adopted performance metric. </a:t>
            </a:r>
            <a:endParaRPr sz="1600" dirty="0">
              <a:solidFill>
                <a:srgbClr val="233A44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 dirty="0">
              <a:solidFill>
                <a:srgbClr val="233A44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233A44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Rapid turnaround time of reports is important both from a </a:t>
            </a:r>
            <a:r>
              <a:rPr lang="en" sz="1600" b="1" dirty="0">
                <a:solidFill>
                  <a:srgbClr val="233A44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medical</a:t>
            </a:r>
            <a:r>
              <a:rPr lang="en" sz="1600" dirty="0">
                <a:solidFill>
                  <a:srgbClr val="233A44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and </a:t>
            </a:r>
            <a:r>
              <a:rPr lang="en" sz="1600" b="1" dirty="0">
                <a:solidFill>
                  <a:srgbClr val="233A44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commercial</a:t>
            </a:r>
            <a:r>
              <a:rPr lang="en" sz="1600" dirty="0">
                <a:solidFill>
                  <a:srgbClr val="233A44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point of view.</a:t>
            </a:r>
            <a:endParaRPr sz="1600" dirty="0">
              <a:solidFill>
                <a:srgbClr val="233A44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2" name="Google Shape;67;p13">
            <a:extLst>
              <a:ext uri="{FF2B5EF4-FFF2-40B4-BE49-F238E27FC236}">
                <a16:creationId xmlns:a16="http://schemas.microsoft.com/office/drawing/2014/main" id="{4BDDC02F-850A-C0E4-6452-1F0A0C0DEEB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66200" cy="69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6;p13">
            <a:extLst>
              <a:ext uri="{FF2B5EF4-FFF2-40B4-BE49-F238E27FC236}">
                <a16:creationId xmlns:a16="http://schemas.microsoft.com/office/drawing/2014/main" id="{9380B4BC-D2F8-F249-AA5D-F96D9589D78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0543" y="0"/>
            <a:ext cx="1918177" cy="69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282050" y="6912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METHODOLOGY</a:t>
            </a:r>
            <a:endParaRPr dirty="0"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64070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Calibri" panose="020F0502020204030204" pitchFamily="34" charset="0"/>
                <a:cs typeface="Calibri" panose="020F0502020204030204" pitchFamily="34" charset="0"/>
              </a:rPr>
              <a:t>STUDY TYPE</a:t>
            </a:r>
            <a:r>
              <a:rPr lang="en" sz="1400" dirty="0">
                <a:latin typeface="Calibri" panose="020F0502020204030204" pitchFamily="34" charset="0"/>
                <a:cs typeface="Calibri" panose="020F0502020204030204" pitchFamily="34" charset="0"/>
              </a:rPr>
              <a:t>- Descriptive Cross-sectional Study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1" dirty="0">
                <a:latin typeface="Calibri" panose="020F0502020204030204" pitchFamily="34" charset="0"/>
                <a:cs typeface="Calibri" panose="020F0502020204030204" pitchFamily="34" charset="0"/>
              </a:rPr>
              <a:t>STUDY DURATION</a:t>
            </a:r>
            <a:r>
              <a:rPr lang="en" sz="1400" dirty="0">
                <a:latin typeface="Calibri" panose="020F0502020204030204" pitchFamily="34" charset="0"/>
                <a:cs typeface="Calibri" panose="020F0502020204030204" pitchFamily="34" charset="0"/>
              </a:rPr>
              <a:t>- 3 months (Feb-March-April 2023)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1" dirty="0">
                <a:latin typeface="Calibri" panose="020F0502020204030204" pitchFamily="34" charset="0"/>
                <a:cs typeface="Calibri" panose="020F0502020204030204" pitchFamily="34" charset="0"/>
              </a:rPr>
              <a:t>SAMPLE SIZE</a:t>
            </a:r>
            <a:r>
              <a:rPr lang="en" sz="1400" dirty="0">
                <a:latin typeface="Calibri" panose="020F0502020204030204" pitchFamily="34" charset="0"/>
                <a:cs typeface="Calibri" panose="020F0502020204030204" pitchFamily="34" charset="0"/>
              </a:rPr>
              <a:t>- 367 cases (246-CT, 121- MRI)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1" dirty="0">
                <a:latin typeface="Calibri" panose="020F0502020204030204" pitchFamily="34" charset="0"/>
                <a:cs typeface="Calibri" panose="020F0502020204030204" pitchFamily="34" charset="0"/>
              </a:rPr>
              <a:t>SELECTION CRITERIA</a:t>
            </a:r>
            <a:r>
              <a:rPr lang="en" sz="1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" sz="1400" dirty="0">
                <a:solidFill>
                  <a:srgbClr val="233A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 the new patients who are being scanned and exclude the follow up case, x-ray scans and non reportable cases.</a:t>
            </a:r>
            <a:endParaRPr sz="1400" dirty="0">
              <a:solidFill>
                <a:srgbClr val="233A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233A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SAMPLING TECHNIQUE</a:t>
            </a:r>
            <a:r>
              <a:rPr lang="en" sz="1400" dirty="0">
                <a:solidFill>
                  <a:srgbClr val="233A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Purposive Sampling</a:t>
            </a:r>
            <a:endParaRPr sz="1400" dirty="0">
              <a:solidFill>
                <a:srgbClr val="233A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233A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TOOL</a:t>
            </a:r>
            <a:r>
              <a:rPr lang="en" sz="1400" dirty="0">
                <a:solidFill>
                  <a:srgbClr val="233A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Checklist Method</a:t>
            </a:r>
            <a:endParaRPr sz="1400" dirty="0">
              <a:solidFill>
                <a:srgbClr val="233A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233A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TOOL</a:t>
            </a:r>
            <a:r>
              <a:rPr lang="en" sz="1400" dirty="0">
                <a:solidFill>
                  <a:srgbClr val="233A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Microsoft Excel</a:t>
            </a:r>
            <a:endParaRPr sz="1400" dirty="0">
              <a:solidFill>
                <a:srgbClr val="233A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 dirty="0">
              <a:solidFill>
                <a:srgbClr val="233A44"/>
              </a:solidFill>
            </a:endParaRPr>
          </a:p>
        </p:txBody>
      </p:sp>
      <p:pic>
        <p:nvPicPr>
          <p:cNvPr id="2" name="Google Shape;67;p13">
            <a:extLst>
              <a:ext uri="{FF2B5EF4-FFF2-40B4-BE49-F238E27FC236}">
                <a16:creationId xmlns:a16="http://schemas.microsoft.com/office/drawing/2014/main" id="{A15E41B4-535D-F4BE-6089-0359664B3CD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66200" cy="69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6;p13">
            <a:extLst>
              <a:ext uri="{FF2B5EF4-FFF2-40B4-BE49-F238E27FC236}">
                <a16:creationId xmlns:a16="http://schemas.microsoft.com/office/drawing/2014/main" id="{B7B47950-F641-6813-47B0-FF2354077B1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0543" y="0"/>
            <a:ext cx="1918177" cy="69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Checklist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b="31907"/>
          <a:stretch/>
        </p:blipFill>
        <p:spPr>
          <a:xfrm>
            <a:off x="945313" y="1311646"/>
            <a:ext cx="6600825" cy="155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67;p13">
            <a:extLst>
              <a:ext uri="{FF2B5EF4-FFF2-40B4-BE49-F238E27FC236}">
                <a16:creationId xmlns:a16="http://schemas.microsoft.com/office/drawing/2014/main" id="{10A38A5D-4A1A-E133-7527-DDA92287972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366200" cy="69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6;p13">
            <a:extLst>
              <a:ext uri="{FF2B5EF4-FFF2-40B4-BE49-F238E27FC236}">
                <a16:creationId xmlns:a16="http://schemas.microsoft.com/office/drawing/2014/main" id="{DBEE667C-3DD3-9182-E527-17B7707E952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0543" y="0"/>
            <a:ext cx="1918177" cy="69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238125" y="114588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RESULTS</a:t>
            </a:r>
            <a:endParaRPr dirty="0"/>
          </a:p>
        </p:txBody>
      </p:sp>
      <p:pic>
        <p:nvPicPr>
          <p:cNvPr id="110" name="Google Shape;110;p2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9882" y="848088"/>
            <a:ext cx="4652780" cy="4180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7;p13">
            <a:extLst>
              <a:ext uri="{FF2B5EF4-FFF2-40B4-BE49-F238E27FC236}">
                <a16:creationId xmlns:a16="http://schemas.microsoft.com/office/drawing/2014/main" id="{7D2383DD-7D60-1E30-1928-690492173CC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366200" cy="69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6;p13">
            <a:extLst>
              <a:ext uri="{FF2B5EF4-FFF2-40B4-BE49-F238E27FC236}">
                <a16:creationId xmlns:a16="http://schemas.microsoft.com/office/drawing/2014/main" id="{F37967A8-6419-08C7-9C48-CAEC32528D0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0543" y="0"/>
            <a:ext cx="1918177" cy="6937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DD6538-E730-E821-DDF1-C3A7871A7E4F}"/>
              </a:ext>
            </a:extLst>
          </p:cNvPr>
          <p:cNvSpPr txBox="1"/>
          <p:nvPr/>
        </p:nvSpPr>
        <p:spPr>
          <a:xfrm flipH="1">
            <a:off x="6419018" y="1925419"/>
            <a:ext cx="2587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88.2% -    &lt; 4 hours</a:t>
            </a:r>
          </a:p>
          <a:p>
            <a:r>
              <a:rPr lang="en-US" b="1" dirty="0">
                <a:highlight>
                  <a:srgbClr val="FF0000"/>
                </a:highlight>
              </a:rPr>
              <a:t>11.8% -    &gt;  4 hours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545</TotalTime>
  <Words>680</Words>
  <Application>Microsoft Office PowerPoint</Application>
  <PresentationFormat>On-screen Show (16:9)</PresentationFormat>
  <Paragraphs>84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Oswald</vt:lpstr>
      <vt:lpstr>Calibri Light</vt:lpstr>
      <vt:lpstr>Metropolitan</vt:lpstr>
      <vt:lpstr>Turnaround time of CT and MRI scans reporting at U4RAD</vt:lpstr>
      <vt:lpstr>SCREENSHOT OF APPROVAL</vt:lpstr>
      <vt:lpstr>INTRODUCTION</vt:lpstr>
      <vt:lpstr>AIM</vt:lpstr>
      <vt:lpstr>OBJECTIVES</vt:lpstr>
      <vt:lpstr>NEED FOR THE STUDY</vt:lpstr>
      <vt:lpstr>METHODOLOGY</vt:lpstr>
      <vt:lpstr>PowerPoint Presentation</vt:lpstr>
      <vt:lpstr>RESULTS</vt:lpstr>
      <vt:lpstr>PowerPoint Presentation</vt:lpstr>
      <vt:lpstr>PowerPoint Presentation</vt:lpstr>
      <vt:lpstr>PowerPoint Presentation</vt:lpstr>
      <vt:lpstr>REASONS FOR DELAY </vt:lpstr>
      <vt:lpstr>PowerPoint Presentation</vt:lpstr>
      <vt:lpstr>RECOMMENDATIONS</vt:lpstr>
      <vt:lpstr>LIMITATION OF THE STUDY</vt:lpstr>
      <vt:lpstr>CONCLUSION</vt:lpstr>
      <vt:lpstr>THANK YOU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Turnaround time of CT and MRI scans reporting at U4RAD</dc:title>
  <dc:creator>Lenovo</dc:creator>
  <cp:lastModifiedBy>ruchi jangra</cp:lastModifiedBy>
  <cp:revision>12</cp:revision>
  <dcterms:modified xsi:type="dcterms:W3CDTF">2023-06-16T14:08:17Z</dcterms:modified>
</cp:coreProperties>
</file>