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19"/>
  </p:notesMasterIdLst>
  <p:sldIdLst>
    <p:sldId id="256" r:id="rId3"/>
    <p:sldId id="287" r:id="rId4"/>
    <p:sldId id="257" r:id="rId5"/>
    <p:sldId id="286" r:id="rId6"/>
    <p:sldId id="259" r:id="rId7"/>
    <p:sldId id="260" r:id="rId8"/>
    <p:sldId id="261" r:id="rId9"/>
    <p:sldId id="275" r:id="rId10"/>
    <p:sldId id="278" r:id="rId11"/>
    <p:sldId id="266" r:id="rId12"/>
    <p:sldId id="280" r:id="rId13"/>
    <p:sldId id="288" r:id="rId14"/>
    <p:sldId id="285" r:id="rId15"/>
    <p:sldId id="284" r:id="rId16"/>
    <p:sldId id="269" r:id="rId17"/>
    <p:sldId id="271"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Inter Light" panose="020B0604020202020204" charset="0"/>
      <p:regular r:id="rId26"/>
      <p:bold r:id="rId27"/>
    </p:embeddedFont>
    <p:embeddedFont>
      <p:font typeface="Teko" panose="020B060402020202020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chi Babra" initials="RB" lastIdx="1" clrIdx="0">
    <p:extLst>
      <p:ext uri="{19B8F6BF-5375-455C-9EA6-DF929625EA0E}">
        <p15:presenceInfo xmlns:p15="http://schemas.microsoft.com/office/powerpoint/2012/main" userId="ea7f3bf83b4aa30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01"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commentAuthors" Target="commentAuthor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uchi%20Babra\Desktop\CombinedNewSummarizedSheet-Digital_11_06.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IN" sz="1600" b="1" i="0" u="none" strike="noStrike" kern="1200" spc="0" baseline="0" dirty="0" smtClean="0">
                <a:solidFill>
                  <a:srgbClr val="000000">
                    <a:lumMod val="65000"/>
                    <a:lumOff val="35000"/>
                  </a:srgbClr>
                </a:solidFill>
                <a:latin typeface="+mn-lt"/>
                <a:ea typeface="+mn-ea"/>
                <a:cs typeface="+mn-cs"/>
              </a:defRPr>
            </a:pPr>
            <a:r>
              <a:rPr lang="en-IN" sz="1600" b="1" i="0" u="none" strike="noStrike" kern="1200" baseline="0" dirty="0">
                <a:solidFill>
                  <a:srgbClr val="000000">
                    <a:lumMod val="65000"/>
                    <a:lumOff val="35000"/>
                  </a:srgbClr>
                </a:solidFill>
                <a:latin typeface="+mn-lt"/>
                <a:ea typeface="+mn-ea"/>
                <a:cs typeface="+mn-cs"/>
              </a:rPr>
              <a:t>Type of Studies</a:t>
            </a:r>
          </a:p>
        </c:rich>
      </c:tx>
      <c:overlay val="0"/>
      <c:spPr>
        <a:noFill/>
        <a:ln>
          <a:noFill/>
        </a:ln>
        <a:effectLst/>
      </c:spPr>
      <c:txPr>
        <a:bodyPr rot="0" spcFirstLastPara="1" vertOverflow="ellipsis" vert="horz" wrap="square" anchor="ctr" anchorCtr="1"/>
        <a:lstStyle/>
        <a:p>
          <a:pPr algn="ctr" rtl="0">
            <a:defRPr lang="en-IN" sz="1600" b="1" i="0" u="none" strike="noStrike" kern="1200" spc="0" baseline="0" dirty="0" smtClean="0">
              <a:solidFill>
                <a:srgbClr val="000000">
                  <a:lumMod val="65000"/>
                  <a:lumOff val="35000"/>
                </a:srgb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Sheet4!$B$1</c:f>
              <c:strCache>
                <c:ptCount val="1"/>
                <c:pt idx="0">
                  <c:v>Number</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3FD-4C22-A6C7-19ECE5657EAD}"/>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83FD-4C22-A6C7-19ECE5657EAD}"/>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83FD-4C22-A6C7-19ECE5657EAD}"/>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83FD-4C22-A6C7-19ECE5657EAD}"/>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83FD-4C22-A6C7-19ECE5657EAD}"/>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83FD-4C22-A6C7-19ECE5657EAD}"/>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83FD-4C22-A6C7-19ECE5657EAD}"/>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83FD-4C22-A6C7-19ECE5657EAD}"/>
              </c:ext>
            </c:extLst>
          </c:dPt>
          <c:cat>
            <c:strRef>
              <c:f>Sheet4!$A$2:$A$9</c:f>
              <c:strCache>
                <c:ptCount val="8"/>
                <c:pt idx="0">
                  <c:v>Survey questionnare </c:v>
                </c:pt>
                <c:pt idx="1">
                  <c:v>Mixed- Method Study</c:v>
                </c:pt>
                <c:pt idx="2">
                  <c:v>Systematic review</c:v>
                </c:pt>
                <c:pt idx="3">
                  <c:v> Pilot study </c:v>
                </c:pt>
                <c:pt idx="4">
                  <c:v>Pre - Post implementation study</c:v>
                </c:pt>
                <c:pt idx="5">
                  <c:v>Descriptive review</c:v>
                </c:pt>
                <c:pt idx="6">
                  <c:v>Latent Class Analysis</c:v>
                </c:pt>
                <c:pt idx="7">
                  <c:v>Cross-sectional Study</c:v>
                </c:pt>
              </c:strCache>
            </c:strRef>
          </c:cat>
          <c:val>
            <c:numRef>
              <c:f>Sheet4!$B$2:$B$9</c:f>
              <c:numCache>
                <c:formatCode>General</c:formatCode>
                <c:ptCount val="8"/>
                <c:pt idx="0">
                  <c:v>2</c:v>
                </c:pt>
                <c:pt idx="1">
                  <c:v>1</c:v>
                </c:pt>
                <c:pt idx="2">
                  <c:v>2</c:v>
                </c:pt>
                <c:pt idx="3">
                  <c:v>3</c:v>
                </c:pt>
                <c:pt idx="4">
                  <c:v>1</c:v>
                </c:pt>
                <c:pt idx="5">
                  <c:v>1</c:v>
                </c:pt>
                <c:pt idx="6">
                  <c:v>1</c:v>
                </c:pt>
                <c:pt idx="7">
                  <c:v>5</c:v>
                </c:pt>
              </c:numCache>
            </c:numRef>
          </c:val>
          <c:extLst>
            <c:ext xmlns:c16="http://schemas.microsoft.com/office/drawing/2014/chart" uri="{C3380CC4-5D6E-409C-BE32-E72D297353CC}">
              <c16:uniqueId val="{00000010-83FD-4C22-A6C7-19ECE5657EAD}"/>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IN"/>
              <a:t>Article</a:t>
            </a:r>
            <a:r>
              <a:rPr lang="en-IN" baseline="0"/>
              <a:t> Categorization</a:t>
            </a:r>
            <a:endParaRPr lang="en-IN"/>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invertIfNegative val="0"/>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Digital Tools</c:v>
                </c:pt>
                <c:pt idx="1">
                  <c:v>Awareness</c:v>
                </c:pt>
              </c:strCache>
            </c:strRef>
          </c:cat>
          <c:val>
            <c:numRef>
              <c:f>Sheet1!$B$2:$B$3</c:f>
              <c:numCache>
                <c:formatCode>General</c:formatCode>
                <c:ptCount val="2"/>
                <c:pt idx="0">
                  <c:v>10</c:v>
                </c:pt>
                <c:pt idx="1">
                  <c:v>6</c:v>
                </c:pt>
              </c:numCache>
            </c:numRef>
          </c:val>
          <c:extLst>
            <c:ext xmlns:c16="http://schemas.microsoft.com/office/drawing/2014/chart" uri="{C3380CC4-5D6E-409C-BE32-E72D297353CC}">
              <c16:uniqueId val="{00000000-F6D2-4633-9B44-6406B66EB602}"/>
            </c:ext>
          </c:extLst>
        </c:ser>
        <c:dLbls>
          <c:showLegendKey val="0"/>
          <c:showVal val="0"/>
          <c:showCatName val="0"/>
          <c:showSerName val="0"/>
          <c:showPercent val="0"/>
          <c:showBubbleSize val="0"/>
        </c:dLbls>
        <c:gapWidth val="150"/>
        <c:shape val="box"/>
        <c:axId val="1030006832"/>
        <c:axId val="1030009232"/>
        <c:axId val="0"/>
      </c:bar3DChart>
      <c:catAx>
        <c:axId val="1030006832"/>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dirty="0"/>
                  <a:t>Type of Articles included</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030009232"/>
        <c:crosses val="autoZero"/>
        <c:auto val="1"/>
        <c:lblAlgn val="ctr"/>
        <c:lblOffset val="100"/>
        <c:noMultiLvlLbl val="0"/>
      </c:catAx>
      <c:valAx>
        <c:axId val="1030009232"/>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a:t>Number of Articles </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030006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303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1" name="Google Shape;31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617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2975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3" name="Google Shape;14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0a65dd84c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g20a65dd84c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5084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0a65dd84c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9" name="Google Shape;199;g20a65dd84c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7065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7A85A6-3F94-411B-B574-C21CDC5243D4}" type="datetimeFigureOut">
              <a:rPr lang="en-IN" smtClean="0"/>
              <a:t>17-06-2023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4CAC9B-5933-44E4-BBF6-FBF6119EA284}" type="slidenum">
              <a:rPr lang="en-IN" smtClean="0"/>
              <a:t>‹#›</a:t>
            </a:fld>
            <a:endParaRPr lang="en-IN"/>
          </a:p>
        </p:txBody>
      </p:sp>
    </p:spTree>
    <p:extLst>
      <p:ext uri="{BB962C8B-B14F-4D97-AF65-F5344CB8AC3E}">
        <p14:creationId xmlns:p14="http://schemas.microsoft.com/office/powerpoint/2010/main" val="141425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7A85A6-3F94-411B-B574-C21CDC5243D4}" type="datetimeFigureOut">
              <a:rPr lang="en-IN" smtClean="0"/>
              <a:t>17-06-2023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4CAC9B-5933-44E4-BBF6-FBF6119EA284}" type="slidenum">
              <a:rPr lang="en-IN" smtClean="0"/>
              <a:t>‹#›</a:t>
            </a:fld>
            <a:endParaRPr lang="en-IN"/>
          </a:p>
        </p:txBody>
      </p:sp>
    </p:spTree>
    <p:extLst>
      <p:ext uri="{BB962C8B-B14F-4D97-AF65-F5344CB8AC3E}">
        <p14:creationId xmlns:p14="http://schemas.microsoft.com/office/powerpoint/2010/main" val="1995797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7A85A6-3F94-411B-B574-C21CDC5243D4}" type="datetimeFigureOut">
              <a:rPr lang="en-IN" smtClean="0"/>
              <a:t>17-06-2023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4CAC9B-5933-44E4-BBF6-FBF6119EA284}" type="slidenum">
              <a:rPr lang="en-IN" smtClean="0"/>
              <a:t>‹#›</a:t>
            </a:fld>
            <a:endParaRPr lang="en-IN"/>
          </a:p>
        </p:txBody>
      </p:sp>
    </p:spTree>
    <p:extLst>
      <p:ext uri="{BB962C8B-B14F-4D97-AF65-F5344CB8AC3E}">
        <p14:creationId xmlns:p14="http://schemas.microsoft.com/office/powerpoint/2010/main" val="3194261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7A85A6-3F94-411B-B574-C21CDC5243D4}" type="datetimeFigureOut">
              <a:rPr lang="en-IN" smtClean="0"/>
              <a:t>17-06-2023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4CAC9B-5933-44E4-BBF6-FBF6119EA284}" type="slidenum">
              <a:rPr lang="en-IN" smtClean="0"/>
              <a:t>‹#›</a:t>
            </a:fld>
            <a:endParaRPr lang="en-IN"/>
          </a:p>
        </p:txBody>
      </p:sp>
    </p:spTree>
    <p:extLst>
      <p:ext uri="{BB962C8B-B14F-4D97-AF65-F5344CB8AC3E}">
        <p14:creationId xmlns:p14="http://schemas.microsoft.com/office/powerpoint/2010/main" val="2051512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7A85A6-3F94-411B-B574-C21CDC5243D4}" type="datetimeFigureOut">
              <a:rPr lang="en-IN" smtClean="0"/>
              <a:t>17-06-2023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64CAC9B-5933-44E4-BBF6-FBF6119EA284}" type="slidenum">
              <a:rPr lang="en-IN" smtClean="0"/>
              <a:t>‹#›</a:t>
            </a:fld>
            <a:endParaRPr lang="en-IN"/>
          </a:p>
        </p:txBody>
      </p:sp>
    </p:spTree>
    <p:extLst>
      <p:ext uri="{BB962C8B-B14F-4D97-AF65-F5344CB8AC3E}">
        <p14:creationId xmlns:p14="http://schemas.microsoft.com/office/powerpoint/2010/main" val="3147958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7A85A6-3F94-411B-B574-C21CDC5243D4}" type="datetimeFigureOut">
              <a:rPr lang="en-IN" smtClean="0"/>
              <a:t>17-06-2023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64CAC9B-5933-44E4-BBF6-FBF6119EA284}" type="slidenum">
              <a:rPr lang="en-IN" smtClean="0"/>
              <a:t>‹#›</a:t>
            </a:fld>
            <a:endParaRPr lang="en-IN"/>
          </a:p>
        </p:txBody>
      </p:sp>
    </p:spTree>
    <p:extLst>
      <p:ext uri="{BB962C8B-B14F-4D97-AF65-F5344CB8AC3E}">
        <p14:creationId xmlns:p14="http://schemas.microsoft.com/office/powerpoint/2010/main" val="1195415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A85A6-3F94-411B-B574-C21CDC5243D4}" type="datetimeFigureOut">
              <a:rPr lang="en-IN" smtClean="0"/>
              <a:t>17-06-2023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64CAC9B-5933-44E4-BBF6-FBF6119EA284}" type="slidenum">
              <a:rPr lang="en-IN" smtClean="0"/>
              <a:t>‹#›</a:t>
            </a:fld>
            <a:endParaRPr lang="en-IN"/>
          </a:p>
        </p:txBody>
      </p:sp>
    </p:spTree>
    <p:extLst>
      <p:ext uri="{BB962C8B-B14F-4D97-AF65-F5344CB8AC3E}">
        <p14:creationId xmlns:p14="http://schemas.microsoft.com/office/powerpoint/2010/main" val="1822422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7A85A6-3F94-411B-B574-C21CDC5243D4}" type="datetimeFigureOut">
              <a:rPr lang="en-IN" smtClean="0"/>
              <a:t>17-06-2023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4CAC9B-5933-44E4-BBF6-FBF6119EA284}" type="slidenum">
              <a:rPr lang="en-IN" smtClean="0"/>
              <a:t>‹#›</a:t>
            </a:fld>
            <a:endParaRPr lang="en-IN"/>
          </a:p>
        </p:txBody>
      </p:sp>
    </p:spTree>
    <p:extLst>
      <p:ext uri="{BB962C8B-B14F-4D97-AF65-F5344CB8AC3E}">
        <p14:creationId xmlns:p14="http://schemas.microsoft.com/office/powerpoint/2010/main" val="3573475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7A85A6-3F94-411B-B574-C21CDC5243D4}" type="datetimeFigureOut">
              <a:rPr lang="en-IN" smtClean="0"/>
              <a:t>17-06-2023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4CAC9B-5933-44E4-BBF6-FBF6119EA284}" type="slidenum">
              <a:rPr lang="en-IN" smtClean="0"/>
              <a:t>‹#›</a:t>
            </a:fld>
            <a:endParaRPr lang="en-IN"/>
          </a:p>
        </p:txBody>
      </p:sp>
    </p:spTree>
    <p:extLst>
      <p:ext uri="{BB962C8B-B14F-4D97-AF65-F5344CB8AC3E}">
        <p14:creationId xmlns:p14="http://schemas.microsoft.com/office/powerpoint/2010/main" val="2666834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7A85A6-3F94-411B-B574-C21CDC5243D4}" type="datetimeFigureOut">
              <a:rPr lang="en-IN" smtClean="0"/>
              <a:t>17-06-2023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4CAC9B-5933-44E4-BBF6-FBF6119EA284}" type="slidenum">
              <a:rPr lang="en-IN" smtClean="0"/>
              <a:t>‹#›</a:t>
            </a:fld>
            <a:endParaRPr lang="en-IN"/>
          </a:p>
        </p:txBody>
      </p:sp>
    </p:spTree>
    <p:extLst>
      <p:ext uri="{BB962C8B-B14F-4D97-AF65-F5344CB8AC3E}">
        <p14:creationId xmlns:p14="http://schemas.microsoft.com/office/powerpoint/2010/main" val="1329845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7A85A6-3F94-411B-B574-C21CDC5243D4}" type="datetimeFigureOut">
              <a:rPr lang="en-IN" smtClean="0"/>
              <a:t>17-06-2023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4CAC9B-5933-44E4-BBF6-FBF6119EA284}" type="slidenum">
              <a:rPr lang="en-IN" smtClean="0"/>
              <a:t>‹#›</a:t>
            </a:fld>
            <a:endParaRPr lang="en-IN"/>
          </a:p>
        </p:txBody>
      </p:sp>
    </p:spTree>
    <p:extLst>
      <p:ext uri="{BB962C8B-B14F-4D97-AF65-F5344CB8AC3E}">
        <p14:creationId xmlns:p14="http://schemas.microsoft.com/office/powerpoint/2010/main" val="4193393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7"/>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7A85A6-3F94-411B-B574-C21CDC5243D4}" type="datetimeFigureOut">
              <a:rPr lang="en-IN" smtClean="0"/>
              <a:t>17-06-2023</a:t>
            </a:fld>
            <a:endParaRPr lang="en-IN"/>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4CAC9B-5933-44E4-BBF6-FBF6119EA284}" type="slidenum">
              <a:rPr lang="en-IN" smtClean="0"/>
              <a:t>‹#›</a:t>
            </a:fld>
            <a:endParaRPr lang="en-IN"/>
          </a:p>
        </p:txBody>
      </p:sp>
    </p:spTree>
    <p:extLst>
      <p:ext uri="{BB962C8B-B14F-4D97-AF65-F5344CB8AC3E}">
        <p14:creationId xmlns:p14="http://schemas.microsoft.com/office/powerpoint/2010/main" val="969078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1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 name="Google Shape;85;p13"/>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6" name="Google Shape;86;p13"/>
          <p:cNvSpPr/>
          <p:nvPr/>
        </p:nvSpPr>
        <p:spPr>
          <a:xfrm>
            <a:off x="641774" y="623275"/>
            <a:ext cx="10905053" cy="5607882"/>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7" name="Google Shape;87;p13"/>
          <p:cNvSpPr txBox="1">
            <a:spLocks noGrp="1"/>
          </p:cNvSpPr>
          <p:nvPr>
            <p:ph type="ctrTitle"/>
          </p:nvPr>
        </p:nvSpPr>
        <p:spPr>
          <a:xfrm>
            <a:off x="1160399" y="1322524"/>
            <a:ext cx="10317226" cy="171330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800"/>
              <a:buFont typeface="Calibri"/>
              <a:buNone/>
            </a:pPr>
            <a:r>
              <a:rPr lang="en-IN" sz="3800" b="1" dirty="0">
                <a:latin typeface="Calibri"/>
                <a:ea typeface="Calibri"/>
                <a:cs typeface="Calibri"/>
                <a:sym typeface="Calibri"/>
              </a:rPr>
              <a:t>Use of digital interventions in promoting antimicrobial </a:t>
            </a:r>
            <a:r>
              <a:rPr lang="en-IN" sz="3800" b="1" dirty="0"/>
              <a:t>r</a:t>
            </a:r>
            <a:r>
              <a:rPr lang="en-IN" sz="3800" b="1" dirty="0">
                <a:latin typeface="Calibri"/>
                <a:ea typeface="Calibri"/>
                <a:cs typeface="Calibri"/>
                <a:sym typeface="Calibri"/>
              </a:rPr>
              <a:t>esistance awareness (AMRA) in the community : A scoping </a:t>
            </a:r>
            <a:r>
              <a:rPr lang="en-IN" sz="3800" b="1" dirty="0"/>
              <a:t>r</a:t>
            </a:r>
            <a:r>
              <a:rPr lang="en-IN" sz="3800" b="1" dirty="0">
                <a:latin typeface="Calibri"/>
                <a:ea typeface="Calibri"/>
                <a:cs typeface="Calibri"/>
                <a:sym typeface="Calibri"/>
              </a:rPr>
              <a:t>eview</a:t>
            </a:r>
            <a:endParaRPr sz="3800" dirty="0">
              <a:latin typeface="Calibri"/>
              <a:ea typeface="Calibri"/>
              <a:cs typeface="Calibri"/>
              <a:sym typeface="Calibri"/>
            </a:endParaRPr>
          </a:p>
        </p:txBody>
      </p:sp>
      <p:sp>
        <p:nvSpPr>
          <p:cNvPr id="88" name="Google Shape;88;p13"/>
          <p:cNvSpPr txBox="1">
            <a:spLocks noGrp="1"/>
          </p:cNvSpPr>
          <p:nvPr>
            <p:ph type="subTitle" idx="1"/>
          </p:nvPr>
        </p:nvSpPr>
        <p:spPr>
          <a:xfrm>
            <a:off x="1160399" y="4717187"/>
            <a:ext cx="7321298" cy="151397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200"/>
              <a:buNone/>
            </a:pPr>
            <a:r>
              <a:rPr lang="en-IN" sz="2200"/>
              <a:t>Internship Organization – Ernst &amp; Young</a:t>
            </a:r>
            <a:endParaRPr/>
          </a:p>
          <a:p>
            <a:pPr marL="0" lvl="0" indent="0" algn="l" rtl="0">
              <a:lnSpc>
                <a:spcPct val="90000"/>
              </a:lnSpc>
              <a:spcBef>
                <a:spcPts val="1000"/>
              </a:spcBef>
              <a:spcAft>
                <a:spcPts val="0"/>
              </a:spcAft>
              <a:buClr>
                <a:schemeClr val="dk1"/>
              </a:buClr>
              <a:buSzPts val="2200"/>
              <a:buNone/>
            </a:pPr>
            <a:r>
              <a:rPr lang="en-IN" sz="2200"/>
              <a:t>Faculty Mentor – Dr. Anandhi Ramachandran</a:t>
            </a:r>
            <a:endParaRPr/>
          </a:p>
          <a:p>
            <a:pPr marL="0" lvl="0" indent="0" algn="l" rtl="0">
              <a:lnSpc>
                <a:spcPct val="90000"/>
              </a:lnSpc>
              <a:spcBef>
                <a:spcPts val="1000"/>
              </a:spcBef>
              <a:spcAft>
                <a:spcPts val="0"/>
              </a:spcAft>
              <a:buClr>
                <a:schemeClr val="dk1"/>
              </a:buClr>
              <a:buSzPts val="2200"/>
              <a:buNone/>
            </a:pPr>
            <a:r>
              <a:rPr lang="en-IN" sz="2200"/>
              <a:t>Presented By – Ruchi Babra (PG/21/088)</a:t>
            </a:r>
            <a:endParaRPr/>
          </a:p>
          <a:p>
            <a:pPr marL="0" lvl="0" indent="50800" algn="l" rtl="0">
              <a:lnSpc>
                <a:spcPct val="90000"/>
              </a:lnSpc>
              <a:spcBef>
                <a:spcPts val="1000"/>
              </a:spcBef>
              <a:spcAft>
                <a:spcPts val="0"/>
              </a:spcAft>
              <a:buClr>
                <a:schemeClr val="dk1"/>
              </a:buClr>
              <a:buSzPts val="800"/>
              <a:buFont typeface="Arial"/>
              <a:buNone/>
            </a:pPr>
            <a:endParaRPr sz="800"/>
          </a:p>
        </p:txBody>
      </p:sp>
      <p:pic>
        <p:nvPicPr>
          <p:cNvPr id="89" name="Google Shape;89;p13" descr="Text&#10;&#10;Description automatically generated"/>
          <p:cNvPicPr preferRelativeResize="0"/>
          <p:nvPr/>
        </p:nvPicPr>
        <p:blipFill rotWithShape="1">
          <a:blip r:embed="rId3">
            <a:alphaModFix/>
          </a:blip>
          <a:srcRect/>
          <a:stretch/>
        </p:blipFill>
        <p:spPr>
          <a:xfrm>
            <a:off x="10687461" y="23200"/>
            <a:ext cx="1501140" cy="871539"/>
          </a:xfrm>
          <a:prstGeom prst="rect">
            <a:avLst/>
          </a:prstGeom>
          <a:noFill/>
          <a:ln>
            <a:noFill/>
          </a:ln>
        </p:spPr>
      </p:pic>
      <p:pic>
        <p:nvPicPr>
          <p:cNvPr id="90" name="Google Shape;90;p13" descr="A white and yellow logo&#10;&#10;Description automatically generated with low confidence"/>
          <p:cNvPicPr preferRelativeResize="0"/>
          <p:nvPr/>
        </p:nvPicPr>
        <p:blipFill rotWithShape="1">
          <a:blip r:embed="rId4">
            <a:alphaModFix/>
          </a:blip>
          <a:srcRect/>
          <a:stretch/>
        </p:blipFill>
        <p:spPr>
          <a:xfrm>
            <a:off x="4363734" y="3376218"/>
            <a:ext cx="1119505" cy="11195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240" name="Google Shape;240;p23"/>
          <p:cNvSpPr/>
          <p:nvPr/>
        </p:nvSpPr>
        <p:spPr>
          <a:xfrm>
            <a:off x="0" y="-29183"/>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 name="Google Shape;241;p23"/>
          <p:cNvSpPr/>
          <p:nvPr/>
        </p:nvSpPr>
        <p:spPr>
          <a:xfrm>
            <a:off x="1" y="0"/>
            <a:ext cx="4890596"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p23"/>
          <p:cNvSpPr txBox="1">
            <a:spLocks noGrp="1"/>
          </p:cNvSpPr>
          <p:nvPr>
            <p:ph type="title"/>
          </p:nvPr>
        </p:nvSpPr>
        <p:spPr>
          <a:xfrm>
            <a:off x="45182" y="871539"/>
            <a:ext cx="4845416" cy="4145580"/>
          </a:xfrm>
          <a:prstGeom prst="rect">
            <a:avLst/>
          </a:prstGeom>
          <a:noFill/>
          <a:ln>
            <a:noFill/>
          </a:ln>
        </p:spPr>
        <p:txBody>
          <a:bodyPr spcFirstLastPara="1" wrap="square" lIns="91425" tIns="45700" rIns="91425" bIns="45700" anchor="ctr" anchorCtr="0">
            <a:normAutofit/>
          </a:bodyPr>
          <a:lstStyle/>
          <a:p>
            <a:pPr marL="0" lvl="0" indent="0" algn="ctr" rtl="0">
              <a:lnSpc>
                <a:spcPct val="150000"/>
              </a:lnSpc>
              <a:spcBef>
                <a:spcPts val="0"/>
              </a:spcBef>
              <a:spcAft>
                <a:spcPts val="0"/>
              </a:spcAft>
              <a:buClr>
                <a:srgbClr val="F2F2F2"/>
              </a:buClr>
              <a:buSzPts val="4000"/>
              <a:buFont typeface="Calibri"/>
              <a:buNone/>
            </a:pPr>
            <a:r>
              <a:rPr lang="en-IN" sz="4000" b="1" dirty="0">
                <a:solidFill>
                  <a:srgbClr val="F2F2F2"/>
                </a:solidFill>
                <a:latin typeface="Calibri"/>
                <a:ea typeface="Calibri"/>
                <a:cs typeface="Calibri"/>
                <a:sym typeface="Calibri"/>
              </a:rPr>
              <a:t>Key Strategic points for potential digital tools that can benefit </a:t>
            </a:r>
            <a:r>
              <a:rPr lang="en-IN" sz="4000" b="1" dirty="0">
                <a:solidFill>
                  <a:srgbClr val="F2F2F2"/>
                </a:solidFill>
              </a:rPr>
              <a:t>our country</a:t>
            </a:r>
            <a:endParaRPr sz="4000" dirty="0">
              <a:solidFill>
                <a:srgbClr val="F2F2F2"/>
              </a:solidFill>
              <a:latin typeface="Calibri"/>
              <a:ea typeface="Calibri"/>
              <a:cs typeface="Calibri"/>
              <a:sym typeface="Calibri"/>
            </a:endParaRPr>
          </a:p>
        </p:txBody>
      </p:sp>
      <p:grpSp>
        <p:nvGrpSpPr>
          <p:cNvPr id="243" name="Google Shape;243;p23"/>
          <p:cNvGrpSpPr/>
          <p:nvPr/>
        </p:nvGrpSpPr>
        <p:grpSpPr>
          <a:xfrm>
            <a:off x="1" y="202913"/>
            <a:ext cx="1910252" cy="709660"/>
            <a:chOff x="2267504" y="2540250"/>
            <a:chExt cx="1990951" cy="739640"/>
          </a:xfrm>
        </p:grpSpPr>
        <p:sp>
          <p:nvSpPr>
            <p:cNvPr id="244" name="Google Shape;244;p23"/>
            <p:cNvSpPr/>
            <p:nvPr/>
          </p:nvSpPr>
          <p:spPr>
            <a:xfrm>
              <a:off x="2267504" y="2540250"/>
              <a:ext cx="1990951" cy="286230"/>
            </a:xfrm>
            <a:custGeom>
              <a:avLst/>
              <a:gdLst/>
              <a:ahLst/>
              <a:cxnLst/>
              <a:rect l="l" t="t" r="r" b="b"/>
              <a:pathLst>
                <a:path w="1990951" h="286230" extrusionOk="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 name="Google Shape;245;p23"/>
            <p:cNvSpPr/>
            <p:nvPr/>
          </p:nvSpPr>
          <p:spPr>
            <a:xfrm>
              <a:off x="2267504" y="2993660"/>
              <a:ext cx="1990951" cy="286230"/>
            </a:xfrm>
            <a:custGeom>
              <a:avLst/>
              <a:gdLst/>
              <a:ahLst/>
              <a:cxnLst/>
              <a:rect l="l" t="t" r="r" b="b"/>
              <a:pathLst>
                <a:path w="1990951" h="286230" extrusionOk="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46" name="Google Shape;246;p23"/>
          <p:cNvSpPr/>
          <p:nvPr/>
        </p:nvSpPr>
        <p:spPr>
          <a:xfrm>
            <a:off x="406260" y="4752208"/>
            <a:ext cx="365021" cy="365021"/>
          </a:xfrm>
          <a:prstGeom prst="ellipse">
            <a:avLst/>
          </a:prstGeom>
          <a:solidFill>
            <a:srgbClr val="FFFFFF"/>
          </a:solidFill>
          <a:ln w="28575"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 name="Google Shape;247;p23"/>
          <p:cNvSpPr/>
          <p:nvPr/>
        </p:nvSpPr>
        <p:spPr>
          <a:xfrm>
            <a:off x="406260" y="4752208"/>
            <a:ext cx="365021" cy="365021"/>
          </a:xfrm>
          <a:prstGeom prst="ellipse">
            <a:avLst/>
          </a:prstGeom>
          <a:solidFill>
            <a:schemeClr val="accent6">
              <a:alpha val="29803"/>
            </a:schemeClr>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48" name="Google Shape;248;p23"/>
          <p:cNvGrpSpPr/>
          <p:nvPr/>
        </p:nvGrpSpPr>
        <p:grpSpPr>
          <a:xfrm>
            <a:off x="4109669" y="5539936"/>
            <a:ext cx="975169" cy="975171"/>
            <a:chOff x="5829300" y="3162300"/>
            <a:chExt cx="532256" cy="532257"/>
          </a:xfrm>
        </p:grpSpPr>
        <p:sp>
          <p:nvSpPr>
            <p:cNvPr id="249" name="Google Shape;249;p23"/>
            <p:cNvSpPr/>
            <p:nvPr/>
          </p:nvSpPr>
          <p:spPr>
            <a:xfrm>
              <a:off x="5859208" y="3192208"/>
              <a:ext cx="112966" cy="112966"/>
            </a:xfrm>
            <a:custGeom>
              <a:avLst/>
              <a:gdLst/>
              <a:ahLst/>
              <a:cxnLst/>
              <a:rect l="l" t="t" r="r" b="b"/>
              <a:pathLst>
                <a:path w="112966" h="112966" extrusionOk="0">
                  <a:moveTo>
                    <a:pt x="112967" y="0"/>
                  </a:moveTo>
                  <a:lnTo>
                    <a:pt x="0" y="112967"/>
                  </a:lnTo>
                  <a:cubicBezTo>
                    <a:pt x="25356" y="64747"/>
                    <a:pt x="64747" y="25356"/>
                    <a:pt x="11296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 name="Google Shape;250;p23"/>
            <p:cNvSpPr/>
            <p:nvPr/>
          </p:nvSpPr>
          <p:spPr>
            <a:xfrm>
              <a:off x="5831205" y="3164205"/>
              <a:ext cx="230314" cy="230314"/>
            </a:xfrm>
            <a:custGeom>
              <a:avLst/>
              <a:gdLst/>
              <a:ahLst/>
              <a:cxnLst/>
              <a:rect l="l" t="t" r="r" b="b"/>
              <a:pathLst>
                <a:path w="230314" h="230314" extrusionOk="0">
                  <a:moveTo>
                    <a:pt x="230314" y="0"/>
                  </a:moveTo>
                  <a:lnTo>
                    <a:pt x="0" y="230314"/>
                  </a:lnTo>
                  <a:cubicBezTo>
                    <a:pt x="953" y="223361"/>
                    <a:pt x="2095" y="216408"/>
                    <a:pt x="3524" y="209550"/>
                  </a:cubicBezTo>
                  <a:lnTo>
                    <a:pt x="209550" y="3524"/>
                  </a:lnTo>
                  <a:cubicBezTo>
                    <a:pt x="216408" y="2095"/>
                    <a:pt x="223361" y="953"/>
                    <a:pt x="23031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23"/>
            <p:cNvSpPr/>
            <p:nvPr/>
          </p:nvSpPr>
          <p:spPr>
            <a:xfrm>
              <a:off x="5829300" y="3162300"/>
              <a:ext cx="294131" cy="294131"/>
            </a:xfrm>
            <a:custGeom>
              <a:avLst/>
              <a:gdLst/>
              <a:ahLst/>
              <a:cxnLst/>
              <a:rect l="l" t="t" r="r" b="b"/>
              <a:pathLst>
                <a:path w="294131" h="294131" extrusionOk="0">
                  <a:moveTo>
                    <a:pt x="294132" y="1238"/>
                  </a:moveTo>
                  <a:lnTo>
                    <a:pt x="1238" y="294132"/>
                  </a:lnTo>
                  <a:cubicBezTo>
                    <a:pt x="667" y="288893"/>
                    <a:pt x="0" y="283559"/>
                    <a:pt x="0" y="278225"/>
                  </a:cubicBezTo>
                  <a:lnTo>
                    <a:pt x="278225" y="0"/>
                  </a:lnTo>
                  <a:cubicBezTo>
                    <a:pt x="283559" y="0"/>
                    <a:pt x="288893" y="667"/>
                    <a:pt x="294132" y="123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 name="Google Shape;252;p23"/>
            <p:cNvSpPr/>
            <p:nvPr/>
          </p:nvSpPr>
          <p:spPr>
            <a:xfrm>
              <a:off x="5837205" y="3170110"/>
              <a:ext cx="337184" cy="337280"/>
            </a:xfrm>
            <a:custGeom>
              <a:avLst/>
              <a:gdLst/>
              <a:ahLst/>
              <a:cxnLst/>
              <a:rect l="l" t="t" r="r" b="b"/>
              <a:pathLst>
                <a:path w="337184" h="337280" extrusionOk="0">
                  <a:moveTo>
                    <a:pt x="337185" y="3905"/>
                  </a:moveTo>
                  <a:lnTo>
                    <a:pt x="3810" y="337280"/>
                  </a:lnTo>
                  <a:cubicBezTo>
                    <a:pt x="2381" y="332899"/>
                    <a:pt x="1143" y="328422"/>
                    <a:pt x="0" y="323850"/>
                  </a:cubicBezTo>
                  <a:lnTo>
                    <a:pt x="323850" y="0"/>
                  </a:lnTo>
                  <a:cubicBezTo>
                    <a:pt x="328327" y="1715"/>
                    <a:pt x="332804" y="2477"/>
                    <a:pt x="337185" y="390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23"/>
            <p:cNvSpPr/>
            <p:nvPr/>
          </p:nvSpPr>
          <p:spPr>
            <a:xfrm>
              <a:off x="5853207" y="3186207"/>
              <a:ext cx="364617" cy="364617"/>
            </a:xfrm>
            <a:custGeom>
              <a:avLst/>
              <a:gdLst/>
              <a:ahLst/>
              <a:cxnLst/>
              <a:rect l="l" t="t" r="r" b="b"/>
              <a:pathLst>
                <a:path w="364617" h="364617" extrusionOk="0">
                  <a:moveTo>
                    <a:pt x="364617" y="5620"/>
                  </a:moveTo>
                  <a:lnTo>
                    <a:pt x="5620" y="364617"/>
                  </a:lnTo>
                  <a:cubicBezTo>
                    <a:pt x="3620" y="360902"/>
                    <a:pt x="1715" y="357092"/>
                    <a:pt x="0" y="353187"/>
                  </a:cubicBezTo>
                  <a:lnTo>
                    <a:pt x="353187" y="0"/>
                  </a:lnTo>
                  <a:cubicBezTo>
                    <a:pt x="357092" y="1715"/>
                    <a:pt x="360902" y="3715"/>
                    <a:pt x="364617" y="562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 name="Google Shape;254;p23"/>
            <p:cNvSpPr/>
            <p:nvPr/>
          </p:nvSpPr>
          <p:spPr>
            <a:xfrm>
              <a:off x="5875305" y="3208305"/>
              <a:ext cx="380238" cy="380238"/>
            </a:xfrm>
            <a:custGeom>
              <a:avLst/>
              <a:gdLst/>
              <a:ahLst/>
              <a:cxnLst/>
              <a:rect l="l" t="t" r="r" b="b"/>
              <a:pathLst>
                <a:path w="380238" h="380238" extrusionOk="0">
                  <a:moveTo>
                    <a:pt x="380238" y="7239"/>
                  </a:moveTo>
                  <a:lnTo>
                    <a:pt x="7239" y="380238"/>
                  </a:lnTo>
                  <a:cubicBezTo>
                    <a:pt x="4763" y="377000"/>
                    <a:pt x="2381" y="373571"/>
                    <a:pt x="0" y="370713"/>
                  </a:cubicBezTo>
                  <a:lnTo>
                    <a:pt x="370237" y="0"/>
                  </a:lnTo>
                  <a:cubicBezTo>
                    <a:pt x="373571" y="2381"/>
                    <a:pt x="377000" y="4763"/>
                    <a:pt x="380238" y="723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 name="Google Shape;255;p23"/>
            <p:cNvSpPr/>
            <p:nvPr/>
          </p:nvSpPr>
          <p:spPr>
            <a:xfrm>
              <a:off x="5902832" y="3235832"/>
              <a:ext cx="385191" cy="385191"/>
            </a:xfrm>
            <a:custGeom>
              <a:avLst/>
              <a:gdLst/>
              <a:ahLst/>
              <a:cxnLst/>
              <a:rect l="l" t="t" r="r" b="b"/>
              <a:pathLst>
                <a:path w="385191" h="385191" extrusionOk="0">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23"/>
            <p:cNvSpPr/>
            <p:nvPr/>
          </p:nvSpPr>
          <p:spPr>
            <a:xfrm>
              <a:off x="5935789" y="3268313"/>
              <a:ext cx="379761" cy="380237"/>
            </a:xfrm>
            <a:custGeom>
              <a:avLst/>
              <a:gdLst/>
              <a:ahLst/>
              <a:cxnLst/>
              <a:rect l="l" t="t" r="r" b="b"/>
              <a:pathLst>
                <a:path w="379761" h="380237" extrusionOk="0">
                  <a:moveTo>
                    <a:pt x="372428" y="0"/>
                  </a:moveTo>
                  <a:cubicBezTo>
                    <a:pt x="374999" y="3239"/>
                    <a:pt x="377381" y="6572"/>
                    <a:pt x="379762" y="9525"/>
                  </a:cubicBezTo>
                  <a:lnTo>
                    <a:pt x="9525" y="380238"/>
                  </a:lnTo>
                  <a:cubicBezTo>
                    <a:pt x="6096" y="377857"/>
                    <a:pt x="2762" y="375476"/>
                    <a:pt x="0" y="37290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 name="Google Shape;257;p23"/>
            <p:cNvSpPr/>
            <p:nvPr/>
          </p:nvSpPr>
          <p:spPr>
            <a:xfrm>
              <a:off x="5972841" y="3305841"/>
              <a:ext cx="364807" cy="364807"/>
            </a:xfrm>
            <a:custGeom>
              <a:avLst/>
              <a:gdLst/>
              <a:ahLst/>
              <a:cxnLst/>
              <a:rect l="l" t="t" r="r" b="b"/>
              <a:pathLst>
                <a:path w="364807" h="364807" extrusionOk="0">
                  <a:moveTo>
                    <a:pt x="359188" y="0"/>
                  </a:moveTo>
                  <a:cubicBezTo>
                    <a:pt x="361188" y="3905"/>
                    <a:pt x="362998" y="7715"/>
                    <a:pt x="364808" y="11621"/>
                  </a:cubicBezTo>
                  <a:lnTo>
                    <a:pt x="11621" y="364808"/>
                  </a:lnTo>
                  <a:cubicBezTo>
                    <a:pt x="7715" y="362998"/>
                    <a:pt x="3905" y="361188"/>
                    <a:pt x="0" y="3591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 name="Google Shape;258;p23"/>
            <p:cNvSpPr/>
            <p:nvPr/>
          </p:nvSpPr>
          <p:spPr>
            <a:xfrm>
              <a:off x="6016370" y="3349466"/>
              <a:ext cx="337280" cy="337280"/>
            </a:xfrm>
            <a:custGeom>
              <a:avLst/>
              <a:gdLst/>
              <a:ahLst/>
              <a:cxnLst/>
              <a:rect l="l" t="t" r="r" b="b"/>
              <a:pathLst>
                <a:path w="337280" h="337280" extrusionOk="0">
                  <a:moveTo>
                    <a:pt x="333470" y="0"/>
                  </a:moveTo>
                  <a:cubicBezTo>
                    <a:pt x="334899" y="4382"/>
                    <a:pt x="336137" y="8858"/>
                    <a:pt x="337280" y="13430"/>
                  </a:cubicBezTo>
                  <a:lnTo>
                    <a:pt x="13430" y="337280"/>
                  </a:lnTo>
                  <a:cubicBezTo>
                    <a:pt x="8858" y="336137"/>
                    <a:pt x="4382" y="334899"/>
                    <a:pt x="0" y="3334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9" name="Google Shape;259;p23"/>
            <p:cNvSpPr/>
            <p:nvPr/>
          </p:nvSpPr>
          <p:spPr>
            <a:xfrm>
              <a:off x="6067329" y="3400425"/>
              <a:ext cx="294227" cy="294132"/>
            </a:xfrm>
            <a:custGeom>
              <a:avLst/>
              <a:gdLst/>
              <a:ahLst/>
              <a:cxnLst/>
              <a:rect l="l" t="t" r="r" b="b"/>
              <a:pathLst>
                <a:path w="294227" h="294132" extrusionOk="0">
                  <a:moveTo>
                    <a:pt x="292989" y="0"/>
                  </a:moveTo>
                  <a:cubicBezTo>
                    <a:pt x="293561" y="5334"/>
                    <a:pt x="293942" y="10668"/>
                    <a:pt x="294227" y="15907"/>
                  </a:cubicBezTo>
                  <a:lnTo>
                    <a:pt x="15907" y="294132"/>
                  </a:lnTo>
                  <a:cubicBezTo>
                    <a:pt x="10668" y="294132"/>
                    <a:pt x="5334" y="293465"/>
                    <a:pt x="0" y="29289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0" name="Google Shape;260;p23"/>
            <p:cNvSpPr/>
            <p:nvPr/>
          </p:nvSpPr>
          <p:spPr>
            <a:xfrm>
              <a:off x="6129337" y="3462337"/>
              <a:ext cx="230314" cy="230314"/>
            </a:xfrm>
            <a:custGeom>
              <a:avLst/>
              <a:gdLst/>
              <a:ahLst/>
              <a:cxnLst/>
              <a:rect l="l" t="t" r="r" b="b"/>
              <a:pathLst>
                <a:path w="230314" h="230314" extrusionOk="0">
                  <a:moveTo>
                    <a:pt x="230315" y="0"/>
                  </a:moveTo>
                  <a:cubicBezTo>
                    <a:pt x="229457" y="6953"/>
                    <a:pt x="228314" y="13716"/>
                    <a:pt x="226886" y="20574"/>
                  </a:cubicBezTo>
                  <a:lnTo>
                    <a:pt x="20669" y="226790"/>
                  </a:lnTo>
                  <a:cubicBezTo>
                    <a:pt x="13811" y="228314"/>
                    <a:pt x="6953" y="229457"/>
                    <a:pt x="0" y="2303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1" name="Google Shape;261;p23"/>
            <p:cNvSpPr/>
            <p:nvPr/>
          </p:nvSpPr>
          <p:spPr>
            <a:xfrm>
              <a:off x="6218682" y="3551682"/>
              <a:ext cx="112871" cy="112871"/>
            </a:xfrm>
            <a:custGeom>
              <a:avLst/>
              <a:gdLst/>
              <a:ahLst/>
              <a:cxnLst/>
              <a:rect l="l" t="t" r="r" b="b"/>
              <a:pathLst>
                <a:path w="112871" h="112871" extrusionOk="0">
                  <a:moveTo>
                    <a:pt x="112871" y="0"/>
                  </a:moveTo>
                  <a:cubicBezTo>
                    <a:pt x="87618" y="48239"/>
                    <a:pt x="48239" y="87618"/>
                    <a:pt x="0" y="11287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262" name="Google Shape;262;p23" descr="Text&#10;&#10;Description automatically generated"/>
          <p:cNvPicPr preferRelativeResize="0"/>
          <p:nvPr/>
        </p:nvPicPr>
        <p:blipFill rotWithShape="1">
          <a:blip r:embed="rId3">
            <a:alphaModFix/>
          </a:blip>
          <a:srcRect/>
          <a:stretch/>
        </p:blipFill>
        <p:spPr>
          <a:xfrm>
            <a:off x="10680442" y="0"/>
            <a:ext cx="1501140" cy="871539"/>
          </a:xfrm>
          <a:prstGeom prst="rect">
            <a:avLst/>
          </a:prstGeom>
          <a:noFill/>
          <a:ln>
            <a:noFill/>
          </a:ln>
        </p:spPr>
      </p:pic>
      <p:grpSp>
        <p:nvGrpSpPr>
          <p:cNvPr id="263" name="Google Shape;263;p23"/>
          <p:cNvGrpSpPr/>
          <p:nvPr/>
        </p:nvGrpSpPr>
        <p:grpSpPr>
          <a:xfrm>
            <a:off x="5419725" y="478043"/>
            <a:ext cx="6366017" cy="5877804"/>
            <a:chOff x="0" y="502"/>
            <a:chExt cx="6366017" cy="5877804"/>
          </a:xfrm>
        </p:grpSpPr>
        <p:sp>
          <p:nvSpPr>
            <p:cNvPr id="264" name="Google Shape;264;p23"/>
            <p:cNvSpPr/>
            <p:nvPr/>
          </p:nvSpPr>
          <p:spPr>
            <a:xfrm>
              <a:off x="0" y="502"/>
              <a:ext cx="6366017" cy="691506"/>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3"/>
            <p:cNvSpPr/>
            <p:nvPr/>
          </p:nvSpPr>
          <p:spPr>
            <a:xfrm>
              <a:off x="209180" y="156091"/>
              <a:ext cx="380328" cy="380328"/>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3"/>
            <p:cNvSpPr/>
            <p:nvPr/>
          </p:nvSpPr>
          <p:spPr>
            <a:xfrm>
              <a:off x="798689" y="502"/>
              <a:ext cx="5567327" cy="69150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txBox="1"/>
            <p:nvPr/>
          </p:nvSpPr>
          <p:spPr>
            <a:xfrm>
              <a:off x="798689" y="502"/>
              <a:ext cx="5567327" cy="691506"/>
            </a:xfrm>
            <a:prstGeom prst="rect">
              <a:avLst/>
            </a:prstGeom>
            <a:noFill/>
            <a:ln>
              <a:noFill/>
            </a:ln>
          </p:spPr>
          <p:txBody>
            <a:bodyPr spcFirstLastPara="1" wrap="square" lIns="73175" tIns="73175" rIns="73175" bIns="73175" anchor="ctr" anchorCtr="0">
              <a:noAutofit/>
            </a:bodyPr>
            <a:lstStyle/>
            <a:p>
              <a:pPr marL="0" marR="0" lvl="0" indent="0" algn="just" rtl="0">
                <a:lnSpc>
                  <a:spcPct val="100000"/>
                </a:lnSpc>
                <a:spcBef>
                  <a:spcPts val="0"/>
                </a:spcBef>
                <a:spcAft>
                  <a:spcPts val="0"/>
                </a:spcAft>
                <a:buClr>
                  <a:schemeClr val="dk1"/>
                </a:buClr>
                <a:buSzPts val="1400"/>
                <a:buFont typeface="Calibri"/>
                <a:buNone/>
              </a:pPr>
              <a:r>
                <a:rPr lang="en-IN" sz="1400" dirty="0">
                  <a:solidFill>
                    <a:schemeClr val="dk1"/>
                  </a:solidFill>
                  <a:latin typeface="Calibri"/>
                  <a:ea typeface="Calibri"/>
                  <a:cs typeface="Calibri"/>
                  <a:sym typeface="Calibri"/>
                </a:rPr>
                <a:t>Build </a:t>
              </a:r>
              <a:r>
                <a:rPr lang="en-IN" sz="1400" b="1" dirty="0">
                  <a:solidFill>
                    <a:schemeClr val="dk1"/>
                  </a:solidFill>
                  <a:latin typeface="Calibri"/>
                  <a:ea typeface="Calibri"/>
                  <a:cs typeface="Calibri"/>
                  <a:sym typeface="Calibri"/>
                </a:rPr>
                <a:t>smartphone apps </a:t>
              </a:r>
              <a:r>
                <a:rPr lang="en-IN" sz="1400" dirty="0">
                  <a:solidFill>
                    <a:schemeClr val="dk1"/>
                  </a:solidFill>
                  <a:latin typeface="Calibri"/>
                  <a:ea typeface="Calibri"/>
                  <a:cs typeface="Calibri"/>
                  <a:sym typeface="Calibri"/>
                </a:rPr>
                <a:t>and online games suited to </a:t>
              </a:r>
              <a:r>
                <a:rPr lang="en-IN" sz="1400" b="1" dirty="0">
                  <a:solidFill>
                    <a:schemeClr val="dk1"/>
                  </a:solidFill>
                  <a:latin typeface="Calibri"/>
                  <a:ea typeface="Calibri"/>
                  <a:cs typeface="Calibri"/>
                  <a:sym typeface="Calibri"/>
                </a:rPr>
                <a:t>India's</a:t>
              </a:r>
              <a:r>
                <a:rPr lang="en-IN" sz="1400" dirty="0">
                  <a:solidFill>
                    <a:schemeClr val="dk1"/>
                  </a:solidFill>
                  <a:latin typeface="Calibri"/>
                  <a:ea typeface="Calibri"/>
                  <a:cs typeface="Calibri"/>
                  <a:sym typeface="Calibri"/>
                </a:rPr>
                <a:t> different cultural and </a:t>
              </a:r>
              <a:r>
                <a:rPr lang="en-IN" sz="1400" b="1" dirty="0">
                  <a:solidFill>
                    <a:schemeClr val="dk1"/>
                  </a:solidFill>
                  <a:latin typeface="Calibri"/>
                  <a:ea typeface="Calibri"/>
                  <a:cs typeface="Calibri"/>
                  <a:sym typeface="Calibri"/>
                </a:rPr>
                <a:t>linguistic backgrounds</a:t>
              </a:r>
              <a:r>
                <a:rPr lang="en-IN" sz="1400" dirty="0">
                  <a:solidFill>
                    <a:schemeClr val="dk1"/>
                  </a:solidFill>
                  <a:latin typeface="Calibri"/>
                  <a:ea typeface="Calibri"/>
                  <a:cs typeface="Calibri"/>
                  <a:sym typeface="Calibri"/>
                </a:rPr>
                <a:t>. </a:t>
              </a:r>
              <a:endParaRPr dirty="0"/>
            </a:p>
          </p:txBody>
        </p:sp>
        <p:sp>
          <p:nvSpPr>
            <p:cNvPr id="268" name="Google Shape;268;p23"/>
            <p:cNvSpPr/>
            <p:nvPr/>
          </p:nvSpPr>
          <p:spPr>
            <a:xfrm>
              <a:off x="0" y="864885"/>
              <a:ext cx="6366017" cy="691506"/>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3"/>
            <p:cNvSpPr/>
            <p:nvPr/>
          </p:nvSpPr>
          <p:spPr>
            <a:xfrm>
              <a:off x="209180" y="1020474"/>
              <a:ext cx="380328" cy="380328"/>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a:off x="798689" y="864885"/>
              <a:ext cx="5567327" cy="69150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txBox="1"/>
            <p:nvPr/>
          </p:nvSpPr>
          <p:spPr>
            <a:xfrm>
              <a:off x="798689" y="864885"/>
              <a:ext cx="5567327" cy="691506"/>
            </a:xfrm>
            <a:prstGeom prst="rect">
              <a:avLst/>
            </a:prstGeom>
            <a:noFill/>
            <a:ln>
              <a:noFill/>
            </a:ln>
          </p:spPr>
          <p:txBody>
            <a:bodyPr spcFirstLastPara="1" wrap="square" lIns="73175" tIns="73175" rIns="73175" bIns="73175" anchor="ctr" anchorCtr="0">
              <a:noAutofit/>
            </a:bodyPr>
            <a:lstStyle/>
            <a:p>
              <a:pPr marL="0" marR="0" lvl="0" indent="0" algn="just" rtl="0">
                <a:lnSpc>
                  <a:spcPct val="100000"/>
                </a:lnSpc>
                <a:spcBef>
                  <a:spcPts val="0"/>
                </a:spcBef>
                <a:spcAft>
                  <a:spcPts val="0"/>
                </a:spcAft>
                <a:buClr>
                  <a:schemeClr val="dk1"/>
                </a:buClr>
                <a:buSzPts val="1400"/>
                <a:buFont typeface="Calibri"/>
                <a:buNone/>
              </a:pPr>
              <a:r>
                <a:rPr lang="en-IN" sz="1400" dirty="0">
                  <a:solidFill>
                    <a:schemeClr val="dk1"/>
                  </a:solidFill>
                  <a:latin typeface="Calibri"/>
                  <a:ea typeface="Calibri"/>
                  <a:cs typeface="Calibri"/>
                  <a:sym typeface="Calibri"/>
                </a:rPr>
                <a:t>Use </a:t>
              </a:r>
              <a:r>
                <a:rPr lang="en-IN" sz="1400" b="1" dirty="0">
                  <a:solidFill>
                    <a:schemeClr val="dk1"/>
                  </a:solidFill>
                  <a:latin typeface="Calibri"/>
                  <a:ea typeface="Calibri"/>
                  <a:cs typeface="Calibri"/>
                  <a:sym typeface="Calibri"/>
                </a:rPr>
                <a:t>social media </a:t>
              </a:r>
              <a:r>
                <a:rPr lang="en-IN" sz="1400" dirty="0">
                  <a:solidFill>
                    <a:schemeClr val="dk1"/>
                  </a:solidFill>
                  <a:latin typeface="Calibri"/>
                  <a:ea typeface="Calibri"/>
                  <a:cs typeface="Calibri"/>
                  <a:sym typeface="Calibri"/>
                </a:rPr>
                <a:t>channels with a huge user base in India, such as </a:t>
              </a:r>
              <a:r>
                <a:rPr lang="en-IN" sz="1400" b="1" dirty="0">
                  <a:solidFill>
                    <a:schemeClr val="dk1"/>
                  </a:solidFill>
                  <a:latin typeface="Calibri"/>
                  <a:ea typeface="Calibri"/>
                  <a:cs typeface="Calibri"/>
                  <a:sym typeface="Calibri"/>
                </a:rPr>
                <a:t>Facebook and WhatsApp</a:t>
              </a:r>
              <a:r>
                <a:rPr lang="en-IN" sz="1400" dirty="0">
                  <a:solidFill>
                    <a:schemeClr val="dk1"/>
                  </a:solidFill>
                  <a:latin typeface="Calibri"/>
                  <a:ea typeface="Calibri"/>
                  <a:cs typeface="Calibri"/>
                  <a:sym typeface="Calibri"/>
                </a:rPr>
                <a:t>, to communicate AMR-related information. </a:t>
              </a:r>
              <a:endParaRPr dirty="0"/>
            </a:p>
          </p:txBody>
        </p:sp>
        <p:sp>
          <p:nvSpPr>
            <p:cNvPr id="272" name="Google Shape;272;p23"/>
            <p:cNvSpPr/>
            <p:nvPr/>
          </p:nvSpPr>
          <p:spPr>
            <a:xfrm>
              <a:off x="0" y="1729268"/>
              <a:ext cx="6366017" cy="691506"/>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a:off x="209180" y="1884857"/>
              <a:ext cx="380328" cy="380328"/>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a:off x="798689" y="1729268"/>
              <a:ext cx="5567327" cy="69150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txBox="1"/>
            <p:nvPr/>
          </p:nvSpPr>
          <p:spPr>
            <a:xfrm>
              <a:off x="798689" y="1729268"/>
              <a:ext cx="5567327" cy="691506"/>
            </a:xfrm>
            <a:prstGeom prst="rect">
              <a:avLst/>
            </a:prstGeom>
            <a:noFill/>
            <a:ln>
              <a:noFill/>
            </a:ln>
          </p:spPr>
          <p:txBody>
            <a:bodyPr spcFirstLastPara="1" wrap="square" lIns="73175" tIns="73175" rIns="73175" bIns="73175" anchor="ctr" anchorCtr="0">
              <a:noAutofit/>
            </a:bodyPr>
            <a:lstStyle/>
            <a:p>
              <a:pPr marL="0" marR="0" lvl="0" indent="0" algn="just" rtl="0">
                <a:lnSpc>
                  <a:spcPct val="100000"/>
                </a:lnSpc>
                <a:spcBef>
                  <a:spcPts val="0"/>
                </a:spcBef>
                <a:spcAft>
                  <a:spcPts val="0"/>
                </a:spcAft>
                <a:buClr>
                  <a:schemeClr val="dk1"/>
                </a:buClr>
                <a:buSzPts val="1400"/>
                <a:buFont typeface="Calibri"/>
                <a:buNone/>
              </a:pPr>
              <a:r>
                <a:rPr lang="en-IN" sz="1400" dirty="0">
                  <a:solidFill>
                    <a:schemeClr val="dk1"/>
                  </a:solidFill>
                  <a:latin typeface="Calibri"/>
                  <a:ea typeface="Calibri"/>
                  <a:cs typeface="Calibri"/>
                  <a:sym typeface="Calibri"/>
                </a:rPr>
                <a:t>Collaborate with renowned </a:t>
              </a:r>
              <a:r>
                <a:rPr lang="en-IN" sz="1400" b="1" dirty="0">
                  <a:solidFill>
                    <a:schemeClr val="dk1"/>
                  </a:solidFill>
                  <a:latin typeface="Calibri"/>
                  <a:ea typeface="Calibri"/>
                  <a:cs typeface="Calibri"/>
                  <a:sym typeface="Calibri"/>
                </a:rPr>
                <a:t>Indian gaming platforms </a:t>
              </a:r>
              <a:r>
                <a:rPr lang="en-IN" sz="1400" dirty="0">
                  <a:solidFill>
                    <a:schemeClr val="dk1"/>
                  </a:solidFill>
                  <a:latin typeface="Calibri"/>
                  <a:ea typeface="Calibri"/>
                  <a:cs typeface="Calibri"/>
                  <a:sym typeface="Calibri"/>
                </a:rPr>
                <a:t>to develop online games that integrate AMR educational aspects.</a:t>
              </a:r>
              <a:endParaRPr dirty="0"/>
            </a:p>
          </p:txBody>
        </p:sp>
        <p:sp>
          <p:nvSpPr>
            <p:cNvPr id="276" name="Google Shape;276;p23"/>
            <p:cNvSpPr/>
            <p:nvPr/>
          </p:nvSpPr>
          <p:spPr>
            <a:xfrm>
              <a:off x="0" y="2593651"/>
              <a:ext cx="6366017" cy="691506"/>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a:off x="209180" y="2749240"/>
              <a:ext cx="380328" cy="380328"/>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3"/>
            <p:cNvSpPr/>
            <p:nvPr/>
          </p:nvSpPr>
          <p:spPr>
            <a:xfrm>
              <a:off x="798689" y="2593651"/>
              <a:ext cx="5567327" cy="69150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3"/>
            <p:cNvSpPr txBox="1"/>
            <p:nvPr/>
          </p:nvSpPr>
          <p:spPr>
            <a:xfrm>
              <a:off x="798689" y="2593651"/>
              <a:ext cx="5567327" cy="691506"/>
            </a:xfrm>
            <a:prstGeom prst="rect">
              <a:avLst/>
            </a:prstGeom>
            <a:noFill/>
            <a:ln>
              <a:noFill/>
            </a:ln>
          </p:spPr>
          <p:txBody>
            <a:bodyPr spcFirstLastPara="1" wrap="square" lIns="73175" tIns="73175" rIns="73175" bIns="73175" anchor="ctr" anchorCtr="0">
              <a:noAutofit/>
            </a:bodyPr>
            <a:lstStyle/>
            <a:p>
              <a:pPr marL="0" marR="0" lvl="0" indent="0" algn="just" rtl="0">
                <a:lnSpc>
                  <a:spcPct val="100000"/>
                </a:lnSpc>
                <a:spcBef>
                  <a:spcPts val="0"/>
                </a:spcBef>
                <a:spcAft>
                  <a:spcPts val="0"/>
                </a:spcAft>
                <a:buClr>
                  <a:schemeClr val="dk1"/>
                </a:buClr>
                <a:buSzPts val="1400"/>
                <a:buFont typeface="Calibri"/>
                <a:buNone/>
              </a:pPr>
              <a:r>
                <a:rPr lang="en-IN" sz="1400" dirty="0">
                  <a:solidFill>
                    <a:schemeClr val="dk1"/>
                  </a:solidFill>
                  <a:latin typeface="Calibri"/>
                  <a:ea typeface="Calibri"/>
                  <a:cs typeface="Calibri"/>
                  <a:sym typeface="Calibri"/>
                </a:rPr>
                <a:t>Create </a:t>
              </a:r>
              <a:r>
                <a:rPr lang="en-IN" sz="1400" b="1" dirty="0">
                  <a:solidFill>
                    <a:schemeClr val="dk1"/>
                  </a:solidFill>
                  <a:latin typeface="Calibri"/>
                  <a:ea typeface="Calibri"/>
                  <a:cs typeface="Calibri"/>
                  <a:sym typeface="Calibri"/>
                </a:rPr>
                <a:t>animations or short videos </a:t>
              </a:r>
              <a:r>
                <a:rPr lang="en-IN" sz="1400" dirty="0">
                  <a:solidFill>
                    <a:schemeClr val="dk1"/>
                  </a:solidFill>
                  <a:latin typeface="Calibri"/>
                  <a:ea typeface="Calibri"/>
                  <a:cs typeface="Calibri"/>
                  <a:sym typeface="Calibri"/>
                </a:rPr>
                <a:t>to address specific </a:t>
              </a:r>
              <a:r>
                <a:rPr lang="en-IN" sz="1400" b="1" dirty="0">
                  <a:solidFill>
                    <a:schemeClr val="dk1"/>
                  </a:solidFill>
                  <a:latin typeface="Calibri"/>
                  <a:ea typeface="Calibri"/>
                  <a:cs typeface="Calibri"/>
                  <a:sym typeface="Calibri"/>
                </a:rPr>
                <a:t>AMR myths</a:t>
              </a:r>
              <a:endParaRPr b="1" dirty="0"/>
            </a:p>
          </p:txBody>
        </p:sp>
        <p:sp>
          <p:nvSpPr>
            <p:cNvPr id="280" name="Google Shape;280;p23"/>
            <p:cNvSpPr/>
            <p:nvPr/>
          </p:nvSpPr>
          <p:spPr>
            <a:xfrm>
              <a:off x="0" y="3458034"/>
              <a:ext cx="6366017" cy="691506"/>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3"/>
            <p:cNvSpPr/>
            <p:nvPr/>
          </p:nvSpPr>
          <p:spPr>
            <a:xfrm>
              <a:off x="209180" y="3613623"/>
              <a:ext cx="380328" cy="380328"/>
            </a:xfrm>
            <a:prstGeom prst="rect">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3"/>
            <p:cNvSpPr/>
            <p:nvPr/>
          </p:nvSpPr>
          <p:spPr>
            <a:xfrm>
              <a:off x="798689" y="3458034"/>
              <a:ext cx="5567327" cy="69150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3"/>
            <p:cNvSpPr txBox="1"/>
            <p:nvPr/>
          </p:nvSpPr>
          <p:spPr>
            <a:xfrm>
              <a:off x="798689" y="3458034"/>
              <a:ext cx="5567327" cy="691506"/>
            </a:xfrm>
            <a:prstGeom prst="rect">
              <a:avLst/>
            </a:prstGeom>
            <a:noFill/>
            <a:ln>
              <a:noFill/>
            </a:ln>
          </p:spPr>
          <p:txBody>
            <a:bodyPr spcFirstLastPara="1" wrap="square" lIns="73175" tIns="73175" rIns="73175" bIns="73175" anchor="ctr" anchorCtr="0">
              <a:noAutofit/>
            </a:bodyPr>
            <a:lstStyle/>
            <a:p>
              <a:pPr marL="0" marR="0" lvl="0" indent="0" algn="just" rtl="0">
                <a:lnSpc>
                  <a:spcPct val="100000"/>
                </a:lnSpc>
                <a:spcBef>
                  <a:spcPts val="0"/>
                </a:spcBef>
                <a:spcAft>
                  <a:spcPts val="0"/>
                </a:spcAft>
                <a:buClr>
                  <a:schemeClr val="dk1"/>
                </a:buClr>
                <a:buSzPts val="1400"/>
                <a:buFont typeface="Calibri"/>
                <a:buNone/>
              </a:pPr>
              <a:r>
                <a:rPr lang="en-IN" sz="1400" dirty="0">
                  <a:solidFill>
                    <a:schemeClr val="dk1"/>
                  </a:solidFill>
                  <a:latin typeface="Calibri"/>
                  <a:ea typeface="Calibri"/>
                  <a:cs typeface="Calibri"/>
                  <a:sym typeface="Calibri"/>
                </a:rPr>
                <a:t>Promote digital education platforms that are accessible via </a:t>
              </a:r>
              <a:r>
                <a:rPr lang="en-IN" sz="1400" b="1" dirty="0">
                  <a:solidFill>
                    <a:schemeClr val="dk1"/>
                  </a:solidFill>
                  <a:latin typeface="Calibri"/>
                  <a:ea typeface="Calibri"/>
                  <a:cs typeface="Calibri"/>
                  <a:sym typeface="Calibri"/>
                </a:rPr>
                <a:t>low-bandwidth internet </a:t>
              </a:r>
              <a:r>
                <a:rPr lang="en-IN" sz="1400" dirty="0">
                  <a:solidFill>
                    <a:schemeClr val="dk1"/>
                  </a:solidFill>
                  <a:latin typeface="Calibri"/>
                  <a:ea typeface="Calibri"/>
                  <a:cs typeface="Calibri"/>
                  <a:sym typeface="Calibri"/>
                </a:rPr>
                <a:t>connections </a:t>
              </a:r>
              <a:endParaRPr dirty="0"/>
            </a:p>
          </p:txBody>
        </p:sp>
        <p:sp>
          <p:nvSpPr>
            <p:cNvPr id="284" name="Google Shape;284;p23"/>
            <p:cNvSpPr/>
            <p:nvPr/>
          </p:nvSpPr>
          <p:spPr>
            <a:xfrm>
              <a:off x="0" y="4322417"/>
              <a:ext cx="6366017" cy="691506"/>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3"/>
            <p:cNvSpPr/>
            <p:nvPr/>
          </p:nvSpPr>
          <p:spPr>
            <a:xfrm>
              <a:off x="209180" y="4478006"/>
              <a:ext cx="380328" cy="380328"/>
            </a:xfrm>
            <a:prstGeom prst="rect">
              <a:avLst/>
            </a:prstGeom>
            <a:blipFill rotWithShape="1">
              <a:blip r:embed="rId9">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a:off x="798689" y="4322417"/>
              <a:ext cx="5567327" cy="69150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txBox="1"/>
            <p:nvPr/>
          </p:nvSpPr>
          <p:spPr>
            <a:xfrm>
              <a:off x="798689" y="4322417"/>
              <a:ext cx="5567327" cy="691506"/>
            </a:xfrm>
            <a:prstGeom prst="rect">
              <a:avLst/>
            </a:prstGeom>
            <a:noFill/>
            <a:ln>
              <a:noFill/>
            </a:ln>
          </p:spPr>
          <p:txBody>
            <a:bodyPr spcFirstLastPara="1" wrap="square" lIns="73175" tIns="73175" rIns="73175" bIns="73175" anchor="ctr" anchorCtr="0">
              <a:noAutofit/>
            </a:bodyPr>
            <a:lstStyle/>
            <a:p>
              <a:pPr marL="0" marR="0" lvl="0" indent="0" algn="just" rtl="0">
                <a:lnSpc>
                  <a:spcPct val="100000"/>
                </a:lnSpc>
                <a:spcBef>
                  <a:spcPts val="0"/>
                </a:spcBef>
                <a:spcAft>
                  <a:spcPts val="0"/>
                </a:spcAft>
                <a:buClr>
                  <a:schemeClr val="dk1"/>
                </a:buClr>
                <a:buSzPts val="1400"/>
                <a:buFont typeface="Calibri"/>
                <a:buNone/>
              </a:pPr>
              <a:r>
                <a:rPr lang="en-IN" sz="1400" dirty="0">
                  <a:solidFill>
                    <a:schemeClr val="dk1"/>
                  </a:solidFill>
                  <a:latin typeface="Calibri"/>
                  <a:ea typeface="Calibri"/>
                  <a:cs typeface="Calibri"/>
                  <a:sym typeface="Calibri"/>
                </a:rPr>
                <a:t>Collaborate with healthcare professional institutions to offer training and workshops</a:t>
              </a:r>
              <a:endParaRPr dirty="0"/>
            </a:p>
          </p:txBody>
        </p:sp>
        <p:sp>
          <p:nvSpPr>
            <p:cNvPr id="288" name="Google Shape;288;p23"/>
            <p:cNvSpPr/>
            <p:nvPr/>
          </p:nvSpPr>
          <p:spPr>
            <a:xfrm>
              <a:off x="0" y="5186800"/>
              <a:ext cx="6366017" cy="691506"/>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3"/>
            <p:cNvSpPr/>
            <p:nvPr/>
          </p:nvSpPr>
          <p:spPr>
            <a:xfrm>
              <a:off x="209180" y="5342389"/>
              <a:ext cx="380328" cy="380328"/>
            </a:xfrm>
            <a:prstGeom prst="rect">
              <a:avLst/>
            </a:prstGeom>
            <a:blipFill rotWithShape="1">
              <a:blip r:embed="rId10">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a:off x="798689" y="5186800"/>
              <a:ext cx="5567327" cy="69150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txBox="1"/>
            <p:nvPr/>
          </p:nvSpPr>
          <p:spPr>
            <a:xfrm>
              <a:off x="798689" y="5186800"/>
              <a:ext cx="5567327" cy="691506"/>
            </a:xfrm>
            <a:prstGeom prst="rect">
              <a:avLst/>
            </a:prstGeom>
            <a:noFill/>
            <a:ln>
              <a:noFill/>
            </a:ln>
          </p:spPr>
          <p:txBody>
            <a:bodyPr spcFirstLastPara="1" wrap="square" lIns="73175" tIns="73175" rIns="73175" bIns="73175" anchor="ctr" anchorCtr="0">
              <a:noAutofit/>
            </a:bodyPr>
            <a:lstStyle/>
            <a:p>
              <a:pPr marL="0" marR="0" lvl="0" indent="0" algn="just" rtl="0">
                <a:lnSpc>
                  <a:spcPct val="100000"/>
                </a:lnSpc>
                <a:spcBef>
                  <a:spcPts val="0"/>
                </a:spcBef>
                <a:spcAft>
                  <a:spcPts val="0"/>
                </a:spcAft>
                <a:buClr>
                  <a:schemeClr val="dk1"/>
                </a:buClr>
                <a:buSzPts val="1400"/>
                <a:buFont typeface="Calibri"/>
                <a:buNone/>
              </a:pPr>
              <a:r>
                <a:rPr lang="en-IN" sz="1400" dirty="0">
                  <a:solidFill>
                    <a:schemeClr val="dk1"/>
                  </a:solidFill>
                  <a:latin typeface="Calibri"/>
                  <a:ea typeface="Calibri"/>
                  <a:cs typeface="Calibri"/>
                  <a:sym typeface="Calibri"/>
                </a:rPr>
                <a:t>Ensure interventions </a:t>
              </a:r>
              <a:r>
                <a:rPr lang="en-IN" sz="1400" b="1" dirty="0">
                  <a:solidFill>
                    <a:schemeClr val="dk1"/>
                  </a:solidFill>
                  <a:latin typeface="Calibri"/>
                  <a:ea typeface="Calibri"/>
                  <a:cs typeface="Calibri"/>
                  <a:sym typeface="Calibri"/>
                </a:rPr>
                <a:t>prioritize privacy and data protection</a:t>
              </a:r>
              <a:r>
                <a:rPr lang="en-IN" sz="1400" dirty="0">
                  <a:solidFill>
                    <a:schemeClr val="dk1"/>
                  </a:solidFill>
                  <a:latin typeface="Calibri"/>
                  <a:ea typeface="Calibri"/>
                  <a:cs typeface="Calibri"/>
                  <a:sym typeface="Calibri"/>
                </a:rPr>
                <a:t>, in accordance with India's relevant legal and ethical frameworks</a:t>
              </a:r>
              <a:endParaRPr dirty="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FBDB66-ED6A-482A-8671-1198B2D1681F}"/>
              </a:ext>
            </a:extLst>
          </p:cNvPr>
          <p:cNvSpPr>
            <a:spLocks noGrp="1"/>
          </p:cNvSpPr>
          <p:nvPr>
            <p:ph type="title"/>
          </p:nvPr>
        </p:nvSpPr>
        <p:spPr>
          <a:xfrm>
            <a:off x="658136" y="2771453"/>
            <a:ext cx="3082247" cy="657547"/>
          </a:xfrm>
        </p:spPr>
        <p:txBody>
          <a:bodyPr anchor="t">
            <a:normAutofit/>
          </a:bodyPr>
          <a:lstStyle/>
          <a:p>
            <a:r>
              <a:rPr lang="en-IN" sz="3600" dirty="0">
                <a:solidFill>
                  <a:schemeClr val="bg1"/>
                </a:solidFill>
              </a:rPr>
              <a:t>Discussion</a:t>
            </a:r>
          </a:p>
        </p:txBody>
      </p:sp>
      <p:sp>
        <p:nvSpPr>
          <p:cNvPr id="12" name="Rectangle 11">
            <a:extLst>
              <a:ext uri="{FF2B5EF4-FFF2-40B4-BE49-F238E27FC236}">
                <a16:creationId xmlns:a16="http://schemas.microsoft.com/office/drawing/2014/main" id="{B8EAE243-3A9F-4A46-B0D9-04C723A8A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FFF097F-4C09-436B-8AA1-89095875ED55}"/>
              </a:ext>
            </a:extLst>
          </p:cNvPr>
          <p:cNvSpPr>
            <a:spLocks noGrp="1"/>
          </p:cNvSpPr>
          <p:nvPr>
            <p:ph type="body" idx="1"/>
          </p:nvPr>
        </p:nvSpPr>
        <p:spPr>
          <a:xfrm>
            <a:off x="3740383" y="826345"/>
            <a:ext cx="8269365" cy="3791848"/>
          </a:xfrm>
        </p:spPr>
        <p:txBody>
          <a:bodyPr>
            <a:normAutofit/>
          </a:bodyPr>
          <a:lstStyle/>
          <a:p>
            <a:pPr marL="114300" indent="0">
              <a:buNone/>
            </a:pPr>
            <a:r>
              <a:rPr lang="en-US" sz="1500" dirty="0"/>
              <a:t>The findings suggest that education and training play a significant role in increasing AMR awareness, while the impact of gender remains inconclusive. </a:t>
            </a:r>
          </a:p>
          <a:p>
            <a:pPr marL="114300" indent="0">
              <a:buNone/>
            </a:pPr>
            <a:r>
              <a:rPr lang="en-US" sz="1500" dirty="0"/>
              <a:t>Completing antibiotic courses as prescribed is crucial to prevent resistance, and addressing misconceptions about antibiotic effectiveness is necessary. </a:t>
            </a:r>
          </a:p>
          <a:p>
            <a:pPr marL="114300" indent="0">
              <a:buNone/>
            </a:pPr>
            <a:r>
              <a:rPr lang="en-US" sz="1500" dirty="0"/>
              <a:t>Self-medication with antibiotics is prevalent, highlighting the need for increased awareness. </a:t>
            </a:r>
          </a:p>
          <a:p>
            <a:pPr marL="114300" indent="0">
              <a:buNone/>
            </a:pPr>
            <a:r>
              <a:rPr lang="en-US" sz="1500" dirty="0"/>
              <a:t>Digital tools, such as smartphone apps, online games, animations, and social media platforms, offer promising avenues for raising AMR awareness. However, careful targeting, accurate content, and integration into existing healthcare systems are essential for maximizing their impact.</a:t>
            </a:r>
          </a:p>
          <a:p>
            <a:pPr marL="114300" indent="0">
              <a:buNone/>
            </a:pPr>
            <a:r>
              <a:rPr lang="en-US" sz="1500" dirty="0"/>
              <a:t>Smartphone apps facilitate communication, offer reminders, and provide information, but customization and healthcare professional training are crucial. Online games engage users and promote learning, but content accuracy and accessibility are important considerations. Animations can tell compelling stories but may not always be taken seriously. Social media platforms have wide reach, but algorithms and tracking impact present challenges. Digital education platforms enhance health literacy but face integration difficulties.</a:t>
            </a:r>
            <a:endParaRPr lang="en-IN" sz="1500" dirty="0"/>
          </a:p>
        </p:txBody>
      </p:sp>
      <p:sp>
        <p:nvSpPr>
          <p:cNvPr id="4" name="TextBox 3">
            <a:extLst>
              <a:ext uri="{FF2B5EF4-FFF2-40B4-BE49-F238E27FC236}">
                <a16:creationId xmlns:a16="http://schemas.microsoft.com/office/drawing/2014/main" id="{6B75C571-FEB1-C0E4-7340-96947C06CF62}"/>
              </a:ext>
            </a:extLst>
          </p:cNvPr>
          <p:cNvSpPr txBox="1"/>
          <p:nvPr/>
        </p:nvSpPr>
        <p:spPr>
          <a:xfrm>
            <a:off x="3839648" y="4663912"/>
            <a:ext cx="2752627" cy="369332"/>
          </a:xfrm>
          <a:prstGeom prst="rect">
            <a:avLst/>
          </a:prstGeom>
          <a:noFill/>
        </p:spPr>
        <p:txBody>
          <a:bodyPr wrap="square" rtlCol="0">
            <a:spAutoFit/>
          </a:bodyPr>
          <a:lstStyle/>
          <a:p>
            <a:r>
              <a:rPr lang="en-IN" sz="1800" dirty="0"/>
              <a:t>Limitations</a:t>
            </a:r>
            <a:endParaRPr lang="en-IN" dirty="0"/>
          </a:p>
        </p:txBody>
      </p:sp>
      <p:sp>
        <p:nvSpPr>
          <p:cNvPr id="5" name="TextBox 4">
            <a:extLst>
              <a:ext uri="{FF2B5EF4-FFF2-40B4-BE49-F238E27FC236}">
                <a16:creationId xmlns:a16="http://schemas.microsoft.com/office/drawing/2014/main" id="{15EA9616-8EAB-A35E-F556-AE99C1F7D49B}"/>
              </a:ext>
            </a:extLst>
          </p:cNvPr>
          <p:cNvSpPr txBox="1"/>
          <p:nvPr/>
        </p:nvSpPr>
        <p:spPr>
          <a:xfrm>
            <a:off x="3839648" y="5033243"/>
            <a:ext cx="7934430" cy="738664"/>
          </a:xfrm>
          <a:prstGeom prst="rect">
            <a:avLst/>
          </a:prstGeom>
          <a:noFill/>
        </p:spPr>
        <p:txBody>
          <a:bodyPr wrap="square" rtlCol="0">
            <a:spAutoFit/>
          </a:bodyPr>
          <a:lstStyle/>
          <a:p>
            <a:pPr marL="342900" indent="-342900">
              <a:buAutoNum type="arabicPeriod"/>
            </a:pPr>
            <a:r>
              <a:rPr lang="en-US" dirty="0">
                <a:solidFill>
                  <a:schemeClr val="dk1"/>
                </a:solidFill>
                <a:latin typeface="Calibri" panose="020F0502020204030204" pitchFamily="34" charset="0"/>
                <a:ea typeface="Calibri"/>
                <a:cs typeface="Calibri" panose="020F0502020204030204" pitchFamily="34" charset="0"/>
                <a:sym typeface="Calibri"/>
              </a:rPr>
              <a:t>By </a:t>
            </a:r>
            <a:r>
              <a:rPr lang="en-US" b="0" i="0" dirty="0">
                <a:solidFill>
                  <a:srgbClr val="374151"/>
                </a:solidFill>
                <a:effectLst/>
                <a:latin typeface="Söhne"/>
              </a:rPr>
              <a:t>focusing on two databases, the findings of the scoping review may lack generalizability to a broader context. </a:t>
            </a:r>
            <a:r>
              <a:rPr lang="en-US" dirty="0">
                <a:solidFill>
                  <a:srgbClr val="374151"/>
                </a:solidFill>
                <a:latin typeface="Söhne"/>
              </a:rPr>
              <a:t>On going activity to explore more databases</a:t>
            </a:r>
          </a:p>
          <a:p>
            <a:pPr marL="342900" indent="-342900">
              <a:buAutoNum type="arabicPeriod"/>
            </a:pPr>
            <a:r>
              <a:rPr lang="en-US" dirty="0">
                <a:solidFill>
                  <a:srgbClr val="374151"/>
                </a:solidFill>
                <a:latin typeface="Söhne"/>
              </a:rPr>
              <a:t>Only articles that indicate impact have been considered here. Further exploration needed</a:t>
            </a:r>
            <a:endParaRPr lang="en-IN" dirty="0"/>
          </a:p>
        </p:txBody>
      </p:sp>
    </p:spTree>
    <p:extLst>
      <p:ext uri="{BB962C8B-B14F-4D97-AF65-F5344CB8AC3E}">
        <p14:creationId xmlns:p14="http://schemas.microsoft.com/office/powerpoint/2010/main" val="1084986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635F9-89A2-E2E1-2DA1-6FE2E2EF2C4A}"/>
              </a:ext>
            </a:extLst>
          </p:cNvPr>
          <p:cNvSpPr>
            <a:spLocks noGrp="1"/>
          </p:cNvSpPr>
          <p:nvPr>
            <p:ph type="title"/>
          </p:nvPr>
        </p:nvSpPr>
        <p:spPr>
          <a:xfrm>
            <a:off x="838200" y="365128"/>
            <a:ext cx="10515600" cy="747236"/>
          </a:xfrm>
        </p:spPr>
        <p:txBody>
          <a:bodyPr/>
          <a:lstStyle/>
          <a:p>
            <a:r>
              <a:rPr lang="en-IN" dirty="0"/>
              <a:t>Limitations of the study</a:t>
            </a:r>
          </a:p>
        </p:txBody>
      </p:sp>
      <p:sp>
        <p:nvSpPr>
          <p:cNvPr id="3" name="Text Placeholder 2">
            <a:extLst>
              <a:ext uri="{FF2B5EF4-FFF2-40B4-BE49-F238E27FC236}">
                <a16:creationId xmlns:a16="http://schemas.microsoft.com/office/drawing/2014/main" id="{3FA9EC21-F874-84C0-F507-7595B93FE0CE}"/>
              </a:ext>
            </a:extLst>
          </p:cNvPr>
          <p:cNvSpPr>
            <a:spLocks noGrp="1"/>
          </p:cNvSpPr>
          <p:nvPr>
            <p:ph type="body" idx="1"/>
          </p:nvPr>
        </p:nvSpPr>
        <p:spPr>
          <a:xfrm>
            <a:off x="838200" y="1112364"/>
            <a:ext cx="9852498" cy="5562379"/>
          </a:xfrm>
        </p:spPr>
        <p:txBody>
          <a:bodyPr/>
          <a:lstStyle/>
          <a:p>
            <a:pPr>
              <a:buFont typeface="Wingdings" panose="05000000000000000000" pitchFamily="2" charset="2"/>
              <a:buChar char="ü"/>
            </a:pPr>
            <a:r>
              <a:rPr lang="en-US" sz="1800" dirty="0"/>
              <a:t>By focusing on two databases, the findings of the scoping review may lack generalizability to a broader context. On going activity to explore more databases</a:t>
            </a:r>
          </a:p>
          <a:p>
            <a:pPr>
              <a:buFont typeface="Wingdings" panose="05000000000000000000" pitchFamily="2" charset="2"/>
              <a:buChar char="ü"/>
            </a:pPr>
            <a:r>
              <a:rPr lang="en-US" sz="1800" dirty="0"/>
              <a:t>Only articles that indicate impact have been considered here. Further exploration needed</a:t>
            </a:r>
          </a:p>
          <a:p>
            <a:pPr marL="114300" indent="0">
              <a:buNone/>
            </a:pPr>
            <a:endParaRPr lang="en-US" sz="1800" dirty="0"/>
          </a:p>
          <a:p>
            <a:pPr marL="114300" indent="0">
              <a:buNone/>
            </a:pPr>
            <a:r>
              <a:rPr lang="en-IN" sz="2000" dirty="0"/>
              <a:t>– Way Forward</a:t>
            </a:r>
          </a:p>
          <a:p>
            <a:pPr>
              <a:buFont typeface="Wingdings" panose="05000000000000000000" pitchFamily="2" charset="2"/>
              <a:buChar char="ü"/>
            </a:pPr>
            <a:r>
              <a:rPr lang="en-IN" sz="1800" dirty="0">
                <a:sym typeface="Arial"/>
              </a:rPr>
              <a:t>The article screening can be performed using text mining in future to revaluate the study</a:t>
            </a:r>
          </a:p>
        </p:txBody>
      </p:sp>
      <p:sp>
        <p:nvSpPr>
          <p:cNvPr id="4" name="Google Shape;97;p14">
            <a:extLst>
              <a:ext uri="{FF2B5EF4-FFF2-40B4-BE49-F238E27FC236}">
                <a16:creationId xmlns:a16="http://schemas.microsoft.com/office/drawing/2014/main" id="{22EFD377-CF69-2306-C9A4-CF9838C3A645}"/>
              </a:ext>
            </a:extLst>
          </p:cNvPr>
          <p:cNvSpPr/>
          <p:nvPr/>
        </p:nvSpPr>
        <p:spPr>
          <a:xfrm>
            <a:off x="586793" y="1106507"/>
            <a:ext cx="10972800" cy="18288"/>
          </a:xfrm>
          <a:custGeom>
            <a:avLst/>
            <a:gdLst/>
            <a:ahLst/>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4901"/>
            </a:schemeClr>
          </a:solidFill>
          <a:ln w="44450" cap="rnd" cmpd="sng">
            <a:solidFill>
              <a:schemeClr val="accent2">
                <a:alpha val="74901"/>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047323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5"/>
        <p:cNvGrpSpPr/>
        <p:nvPr/>
      </p:nvGrpSpPr>
      <p:grpSpPr>
        <a:xfrm>
          <a:off x="0" y="0"/>
          <a:ext cx="0" cy="0"/>
          <a:chOff x="0" y="0"/>
          <a:chExt cx="0" cy="0"/>
        </a:xfrm>
      </p:grpSpPr>
      <p:sp>
        <p:nvSpPr>
          <p:cNvPr id="296" name="Google Shape;296;p24"/>
          <p:cNvSpPr/>
          <p:nvPr/>
        </p:nvSpPr>
        <p:spPr>
          <a:xfrm>
            <a:off x="10" y="0"/>
            <a:ext cx="4654285" cy="6858001"/>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 name="Google Shape;297;p24"/>
          <p:cNvSpPr/>
          <p:nvPr/>
        </p:nvSpPr>
        <p:spPr>
          <a:xfrm>
            <a:off x="4662118" y="0"/>
            <a:ext cx="7529872" cy="6858001"/>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8" name="Google Shape;298;p24"/>
          <p:cNvSpPr txBox="1">
            <a:spLocks noGrp="1"/>
          </p:cNvSpPr>
          <p:nvPr>
            <p:ph type="title"/>
          </p:nvPr>
        </p:nvSpPr>
        <p:spPr>
          <a:xfrm>
            <a:off x="5443959" y="637763"/>
            <a:ext cx="5601391" cy="162727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800"/>
              <a:buFont typeface="Calibri"/>
              <a:buNone/>
            </a:pPr>
            <a:r>
              <a:rPr lang="en-IN" sz="4800" b="1">
                <a:solidFill>
                  <a:schemeClr val="dk1"/>
                </a:solidFill>
                <a:latin typeface="Calibri"/>
                <a:ea typeface="Calibri"/>
                <a:cs typeface="Calibri"/>
                <a:sym typeface="Calibri"/>
              </a:rPr>
              <a:t>Conclusion</a:t>
            </a:r>
            <a:endParaRPr sz="4800">
              <a:solidFill>
                <a:schemeClr val="dk1"/>
              </a:solidFill>
              <a:latin typeface="Calibri"/>
              <a:ea typeface="Calibri"/>
              <a:cs typeface="Calibri"/>
              <a:sym typeface="Calibri"/>
            </a:endParaRPr>
          </a:p>
        </p:txBody>
      </p:sp>
      <p:sp>
        <p:nvSpPr>
          <p:cNvPr id="299" name="Google Shape;299;p24"/>
          <p:cNvSpPr/>
          <p:nvPr/>
        </p:nvSpPr>
        <p:spPr>
          <a:xfrm>
            <a:off x="5443960" y="2380184"/>
            <a:ext cx="457200" cy="4572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0" name="Google Shape;300;p24" descr="Classroom"/>
          <p:cNvPicPr preferRelativeResize="0"/>
          <p:nvPr/>
        </p:nvPicPr>
        <p:blipFill rotWithShape="1">
          <a:blip r:embed="rId3">
            <a:alphaModFix/>
          </a:blip>
          <a:srcRect/>
          <a:stretch/>
        </p:blipFill>
        <p:spPr>
          <a:xfrm>
            <a:off x="1155548" y="1970042"/>
            <a:ext cx="2912210" cy="2912210"/>
          </a:xfrm>
          <a:prstGeom prst="rect">
            <a:avLst/>
          </a:prstGeom>
          <a:noFill/>
          <a:ln>
            <a:noFill/>
          </a:ln>
        </p:spPr>
      </p:pic>
      <p:sp>
        <p:nvSpPr>
          <p:cNvPr id="301" name="Google Shape;301;p24"/>
          <p:cNvSpPr txBox="1"/>
          <p:nvPr/>
        </p:nvSpPr>
        <p:spPr>
          <a:xfrm>
            <a:off x="4651711" y="2541050"/>
            <a:ext cx="7529872" cy="4116603"/>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None/>
            </a:pPr>
            <a:r>
              <a:rPr lang="en-IN" sz="1800" dirty="0">
                <a:solidFill>
                  <a:schemeClr val="dk1"/>
                </a:solidFill>
                <a:latin typeface="Calibri"/>
                <a:cs typeface="Calibri"/>
              </a:rPr>
              <a:t>Our study highlights the global variation in AMR awareness, influenced by education, gender, and self-medication practices. Digital tools such as apps, games, animations, and social media platforms are being used worldwide to raise AMR awareness. Drawing lessons from global experiences, we can develop culturally appropriate tools, collaborate with gaming platforms and educational institutions, create engaging animations, promote accessible digital education, and provide healthcare professional training</a:t>
            </a:r>
            <a:r>
              <a:rPr lang="en-IN" sz="2400" b="0" i="0" dirty="0">
                <a:solidFill>
                  <a:srgbClr val="374151"/>
                </a:solidFill>
                <a:effectLst/>
                <a:latin typeface="Söhne"/>
              </a:rPr>
              <a:t>.</a:t>
            </a:r>
          </a:p>
          <a:p>
            <a:pPr marL="0" marR="0" lvl="0" indent="0" algn="just" rtl="0">
              <a:lnSpc>
                <a:spcPct val="90000"/>
              </a:lnSpc>
              <a:spcBef>
                <a:spcPts val="0"/>
              </a:spcBef>
              <a:spcAft>
                <a:spcPts val="0"/>
              </a:spcAft>
              <a:buNone/>
            </a:pPr>
            <a:r>
              <a:rPr lang="en-IN" sz="1800" b="0" i="0" dirty="0">
                <a:solidFill>
                  <a:schemeClr val="dk1"/>
                </a:solidFill>
                <a:latin typeface="Calibri"/>
                <a:ea typeface="Calibri"/>
                <a:cs typeface="Calibri"/>
                <a:sym typeface="Calibri"/>
              </a:rPr>
              <a:t>Our study successfully addressed all research , contributing to the knowledge on digital tools for AMR awareness and their potential applications in our country.</a:t>
            </a:r>
            <a:endParaRPr sz="1800" dirty="0">
              <a:solidFill>
                <a:schemeClr val="dk1"/>
              </a:solidFill>
              <a:latin typeface="Calibri"/>
              <a:ea typeface="Calibri"/>
              <a:cs typeface="Calibri"/>
              <a:sym typeface="Calibri"/>
            </a:endParaRPr>
          </a:p>
        </p:txBody>
      </p:sp>
      <p:pic>
        <p:nvPicPr>
          <p:cNvPr id="302" name="Google Shape;302;p24" descr="Text&#10;&#10;Description automatically generated"/>
          <p:cNvPicPr preferRelativeResize="0"/>
          <p:nvPr/>
        </p:nvPicPr>
        <p:blipFill rotWithShape="1">
          <a:blip r:embed="rId4">
            <a:alphaModFix/>
          </a:blip>
          <a:srcRect/>
          <a:stretch/>
        </p:blipFill>
        <p:spPr>
          <a:xfrm>
            <a:off x="10680442" y="0"/>
            <a:ext cx="1501140" cy="871539"/>
          </a:xfrm>
          <a:prstGeom prst="rect">
            <a:avLst/>
          </a:prstGeom>
          <a:noFill/>
          <a:ln>
            <a:noFill/>
          </a:ln>
        </p:spPr>
      </p:pic>
    </p:spTree>
    <p:extLst>
      <p:ext uri="{BB962C8B-B14F-4D97-AF65-F5344CB8AC3E}">
        <p14:creationId xmlns:p14="http://schemas.microsoft.com/office/powerpoint/2010/main" val="3039987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AF3F1-68D2-4CAD-A92B-AB7816E6B292}"/>
              </a:ext>
            </a:extLst>
          </p:cNvPr>
          <p:cNvSpPr>
            <a:spLocks noGrp="1"/>
          </p:cNvSpPr>
          <p:nvPr>
            <p:ph type="title"/>
          </p:nvPr>
        </p:nvSpPr>
        <p:spPr>
          <a:xfrm>
            <a:off x="838200" y="365127"/>
            <a:ext cx="10515600" cy="711200"/>
          </a:xfrm>
        </p:spPr>
        <p:txBody>
          <a:bodyPr/>
          <a:lstStyle/>
          <a:p>
            <a:r>
              <a:rPr lang="en-IN" dirty="0"/>
              <a:t>References </a:t>
            </a:r>
          </a:p>
        </p:txBody>
      </p:sp>
      <p:sp>
        <p:nvSpPr>
          <p:cNvPr id="3" name="Content Placeholder 2">
            <a:extLst>
              <a:ext uri="{FF2B5EF4-FFF2-40B4-BE49-F238E27FC236}">
                <a16:creationId xmlns:a16="http://schemas.microsoft.com/office/drawing/2014/main" id="{0A5484BC-1157-4F92-984F-888B6B415297}"/>
              </a:ext>
            </a:extLst>
          </p:cNvPr>
          <p:cNvSpPr>
            <a:spLocks noGrp="1"/>
          </p:cNvSpPr>
          <p:nvPr>
            <p:ph idx="1"/>
          </p:nvPr>
        </p:nvSpPr>
        <p:spPr>
          <a:xfrm>
            <a:off x="800100" y="901700"/>
            <a:ext cx="10515600" cy="5591173"/>
          </a:xfrm>
        </p:spPr>
        <p:txBody>
          <a:bodyPr>
            <a:normAutofit fontScale="25000" lnSpcReduction="20000"/>
          </a:bodyPr>
          <a:lstStyle/>
          <a:p>
            <a:pPr marL="0" indent="0" algn="just">
              <a:buNone/>
            </a:pPr>
            <a:endParaRPr lang="en-US" sz="5600" dirty="0">
              <a:ea typeface="Times New Roman" panose="02020603050405020304" pitchFamily="18" charset="0"/>
            </a:endParaRPr>
          </a:p>
          <a:p>
            <a:r>
              <a:rPr lang="en-IN" sz="6400" dirty="0"/>
              <a:t>Simegn W, Moges G. Awareness and knowledge of antimicrobial resistance and factors associated with knowledge among adults in Dessie City, Northeast Ethiopia: Community-based cross-sectional study. PLoS One. 2022 Dec 30;17(12):e0279342. doi: 10.1371/journal.pone.0279342. PMID: 36584014; PMCID: PMC9803210.</a:t>
            </a:r>
          </a:p>
          <a:p>
            <a:r>
              <a:rPr lang="en-IN" sz="6400" dirty="0"/>
              <a:t>Gunasekera YD, Kinnison T, Kottawatta SA, Silva-Fletcher A, Kalupahana RS. Misconceptions of Antibiotics as a Potential Explanation for Their Misuse. A Survey of the General Public in a Rural and Urban Community in Sri Lanka. Antibiotics (Basel). 2022 Mar 27;11(4):454. doi: 10.3390/antibiotics11040454. PMID: 35453206; PMCID: PMC9024968</a:t>
            </a:r>
          </a:p>
          <a:p>
            <a:r>
              <a:rPr lang="en-IN" sz="6400" dirty="0"/>
              <a:t>Chan IHY, Gofine M, Arora S, Shaikh A, Balsari S. Technology, Training, and Task Shifting at the World's Largest Mass Gathering in 2025: An Opportunity for Antibiotic Stewardship in India. JMIR Public Health Surveill. 2023 Mar 8;9:e45121. doi: 10.2196/45121. PMID: 36805363; PMCID: PMC10034612.</a:t>
            </a:r>
          </a:p>
          <a:p>
            <a:r>
              <a:rPr lang="en-IN" sz="6400" dirty="0"/>
              <a:t>Kyaw BM, Tudor Car L, van Galen LS, van Agtmael MA, Costelloe CE, Ajuebor O, Campbell J, Car J. Health Professions Digital Education on Antibiotic Management: Systematic Review and Meta-Analysis by the Digital Health Education Collaboration. J Med Internet Res. 2019 Sep 12;21(9):e14984. doi: 10.2196/14984. PMID: 31516125; PMCID: PMC6746065.</a:t>
            </a:r>
          </a:p>
          <a:p>
            <a:r>
              <a:rPr lang="en-IN" sz="6400" dirty="0"/>
              <a:t>Thornber K, Huso D, Rahman MM, Biswas H, Rahman MH, Brum E, Tyler CR. Raising awareness of antimicrobial resistance in rural aquaculture practice in Bangladesh through digital communications: a pilot study. Glob Health Action. 2019;12(sup1):1734735. doi: 10.1080/16549716.2020.1734735. PMID: 32153258; PMCID: PMC7144293.</a:t>
            </a:r>
          </a:p>
          <a:p>
            <a:r>
              <a:rPr lang="en-IN" sz="6400" dirty="0"/>
              <a:t>Vallin M, Polyzoi M, Marrone G, Rosales-</a:t>
            </a:r>
            <a:r>
              <a:rPr lang="en-IN" sz="6400" dirty="0" err="1"/>
              <a:t>Klintz</a:t>
            </a:r>
            <a:r>
              <a:rPr lang="en-IN" sz="6400" dirty="0"/>
              <a:t> S, Tegmark Wisell K, Stålsby Lundborg C. Knowledge and Attitudes towards Antibiotic Use and Resistance - A Latent Class Analysis of a Swedish Population-Based Sample. PLoS One. 2016 Apr 20;11(4):e0152160. doi: 10.1371/journal.pone.0152160. PMID: 27096751; PMCID: PMC4838333</a:t>
            </a:r>
            <a:r>
              <a:rPr lang="en-IN" sz="4800" b="0" i="0" dirty="0">
                <a:solidFill>
                  <a:srgbClr val="212121"/>
                </a:solidFill>
                <a:effectLst/>
                <a:latin typeface="BlinkMacSystemFont"/>
              </a:rPr>
              <a:t>.</a:t>
            </a:r>
          </a:p>
          <a:p>
            <a:r>
              <a:rPr lang="en-IN" sz="6400" dirty="0"/>
              <a:t>Ha TV, Nguyen AMT, Nguyen HST. Public Awareness about Antibiotic Use and Resistance among Residents in Highland Areas of Vietnam. Biomed Res Int. 2019 May 16;2019:9398536. doi: 10.1155/2019/9398536. PMID: 31223624; PMCID: PMC6541961.</a:t>
            </a:r>
          </a:p>
          <a:p>
            <a:r>
              <a:rPr lang="en-IN" sz="6400" dirty="0"/>
              <a:t>Awad AI, Aboud EA. Knowledge, attitude and practice towards antibiotic use among the public in Kuwait. PLoS One. 2015 Feb 12;10(2):e0117910. doi: 10.1371/journal.pone.0117910. PMID: 25675405; PMCID: PMC4326422.</a:t>
            </a:r>
          </a:p>
          <a:p>
            <a:r>
              <a:rPr lang="en-IN" sz="6400" dirty="0"/>
              <a:t>Chukwu EE, Oladele DA, Awoderu OB, Afocha EE, Lawal RG, Abdus-Salam I, Ogunsola FT, Audu RA. A national survey of public awareness of antimicrobial resistance in Nigeria. Antimicrob Resist Infect Control. 2020 May 20;9(1):72. doi: 10.1186/s13756-020-00739-0. PMID: 32434552; PMCID: PMC7238560.</a:t>
            </a:r>
            <a:endParaRPr lang="en-US" sz="6400" dirty="0"/>
          </a:p>
          <a:p>
            <a:endParaRPr lang="en-IN" dirty="0"/>
          </a:p>
        </p:txBody>
      </p:sp>
    </p:spTree>
    <p:extLst>
      <p:ext uri="{BB962C8B-B14F-4D97-AF65-F5344CB8AC3E}">
        <p14:creationId xmlns:p14="http://schemas.microsoft.com/office/powerpoint/2010/main" val="965359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p:cNvGrpSpPr/>
        <p:nvPr/>
      </p:nvGrpSpPr>
      <p:grpSpPr>
        <a:xfrm>
          <a:off x="0" y="0"/>
          <a:ext cx="0" cy="0"/>
          <a:chOff x="0" y="0"/>
          <a:chExt cx="0" cy="0"/>
        </a:xfrm>
      </p:grpSpPr>
      <p:sp>
        <p:nvSpPr>
          <p:cNvPr id="313" name="Google Shape;313;p26"/>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4" name="Google Shape;314;p26"/>
          <p:cNvSpPr txBox="1"/>
          <p:nvPr/>
        </p:nvSpPr>
        <p:spPr>
          <a:xfrm>
            <a:off x="838199" y="5071230"/>
            <a:ext cx="8258176" cy="757169"/>
          </a:xfrm>
          <a:prstGeom prst="rect">
            <a:avLst/>
          </a:prstGeom>
          <a:noFill/>
          <a:ln>
            <a:noFill/>
          </a:ln>
        </p:spPr>
        <p:txBody>
          <a:bodyPr spcFirstLastPara="1" wrap="square" lIns="91425" tIns="45700" rIns="91425" bIns="45700" anchor="b" anchorCtr="0">
            <a:normAutofit fontScale="92500" lnSpcReduction="10000"/>
          </a:bodyPr>
          <a:lstStyle/>
          <a:p>
            <a:pPr marL="0" marR="0" lvl="0" indent="0" algn="l" rtl="0">
              <a:lnSpc>
                <a:spcPct val="90000"/>
              </a:lnSpc>
              <a:spcBef>
                <a:spcPts val="0"/>
              </a:spcBef>
              <a:spcAft>
                <a:spcPts val="0"/>
              </a:spcAft>
              <a:buNone/>
            </a:pPr>
            <a:r>
              <a:rPr lang="en-IN" sz="5600">
                <a:solidFill>
                  <a:schemeClr val="lt1"/>
                </a:solidFill>
                <a:latin typeface="Calibri"/>
                <a:ea typeface="Calibri"/>
                <a:cs typeface="Calibri"/>
                <a:sym typeface="Calibri"/>
              </a:rPr>
              <a:t>Pictorial Journey – EY Team</a:t>
            </a:r>
            <a:endParaRPr/>
          </a:p>
        </p:txBody>
      </p:sp>
      <p:pic>
        <p:nvPicPr>
          <p:cNvPr id="315" name="Google Shape;315;p26" descr="Image"/>
          <p:cNvPicPr preferRelativeResize="0"/>
          <p:nvPr/>
        </p:nvPicPr>
        <p:blipFill rotWithShape="1">
          <a:blip r:embed="rId3">
            <a:alphaModFix/>
          </a:blip>
          <a:srcRect r="25101" b="-1"/>
          <a:stretch/>
        </p:blipFill>
        <p:spPr>
          <a:xfrm>
            <a:off x="0" y="10"/>
            <a:ext cx="4191002" cy="4005933"/>
          </a:xfrm>
          <a:custGeom>
            <a:avLst/>
            <a:gdLst/>
            <a:ahLst/>
            <a:cxnLst/>
            <a:rect l="l" t="t" r="r" b="b"/>
            <a:pathLst>
              <a:path w="4000500" h="4005943" extrusionOk="0">
                <a:moveTo>
                  <a:pt x="0" y="0"/>
                </a:moveTo>
                <a:lnTo>
                  <a:pt x="4000500" y="0"/>
                </a:lnTo>
                <a:lnTo>
                  <a:pt x="4000500" y="3936797"/>
                </a:lnTo>
                <a:lnTo>
                  <a:pt x="3316514" y="4005943"/>
                </a:lnTo>
                <a:lnTo>
                  <a:pt x="0" y="3964175"/>
                </a:lnTo>
                <a:close/>
              </a:path>
            </a:pathLst>
          </a:custGeom>
          <a:noFill/>
          <a:ln>
            <a:noFill/>
          </a:ln>
        </p:spPr>
      </p:pic>
      <p:pic>
        <p:nvPicPr>
          <p:cNvPr id="316" name="Google Shape;316;p26" descr="A person standing in front of a building&#10;&#10;Description automatically generated with medium confidence"/>
          <p:cNvPicPr preferRelativeResize="0"/>
          <p:nvPr/>
        </p:nvPicPr>
        <p:blipFill rotWithShape="1">
          <a:blip r:embed="rId4">
            <a:alphaModFix/>
          </a:blip>
          <a:srcRect r="-1" b="16198"/>
          <a:stretch/>
        </p:blipFill>
        <p:spPr>
          <a:xfrm>
            <a:off x="4191002" y="10"/>
            <a:ext cx="3809998" cy="3917529"/>
          </a:xfrm>
          <a:custGeom>
            <a:avLst/>
            <a:gdLst/>
            <a:ahLst/>
            <a:cxnLst/>
            <a:rect l="l" t="t" r="r" b="b"/>
            <a:pathLst>
              <a:path w="3809998" h="3917539" extrusionOk="0">
                <a:moveTo>
                  <a:pt x="0" y="0"/>
                </a:moveTo>
                <a:lnTo>
                  <a:pt x="3809998" y="0"/>
                </a:lnTo>
                <a:lnTo>
                  <a:pt x="3809998" y="3909212"/>
                </a:lnTo>
                <a:lnTo>
                  <a:pt x="1781628" y="3737429"/>
                </a:lnTo>
                <a:lnTo>
                  <a:pt x="0" y="3917539"/>
                </a:lnTo>
                <a:close/>
              </a:path>
            </a:pathLst>
          </a:custGeom>
          <a:noFill/>
          <a:ln>
            <a:noFill/>
          </a:ln>
        </p:spPr>
      </p:pic>
      <p:pic>
        <p:nvPicPr>
          <p:cNvPr id="317" name="Google Shape;317;p26" descr="A group of people standing around a table&#10;&#10;Description automatically generated"/>
          <p:cNvPicPr preferRelativeResize="0"/>
          <p:nvPr/>
        </p:nvPicPr>
        <p:blipFill rotWithShape="1">
          <a:blip r:embed="rId5">
            <a:alphaModFix/>
          </a:blip>
          <a:srcRect l="9105" r="15110" b="2"/>
          <a:stretch/>
        </p:blipFill>
        <p:spPr>
          <a:xfrm>
            <a:off x="8191500" y="10"/>
            <a:ext cx="4000500" cy="3959022"/>
          </a:xfrm>
          <a:custGeom>
            <a:avLst/>
            <a:gdLst/>
            <a:ahLst/>
            <a:cxnLst/>
            <a:rect l="l" t="t" r="r" b="b"/>
            <a:pathLst>
              <a:path w="4000500" h="3959032" extrusionOk="0">
                <a:moveTo>
                  <a:pt x="0" y="0"/>
                </a:moveTo>
                <a:lnTo>
                  <a:pt x="4000500" y="0"/>
                </a:lnTo>
                <a:lnTo>
                  <a:pt x="4000500" y="3959032"/>
                </a:lnTo>
                <a:lnTo>
                  <a:pt x="9072" y="3926114"/>
                </a:lnTo>
                <a:lnTo>
                  <a:pt x="0" y="3925346"/>
                </a:lnTo>
                <a:close/>
              </a:path>
            </a:pathLst>
          </a:custGeom>
          <a:noFill/>
          <a:ln>
            <a:noFill/>
          </a:ln>
        </p:spPr>
      </p:pic>
      <p:grpSp>
        <p:nvGrpSpPr>
          <p:cNvPr id="318" name="Google Shape;318;p26"/>
          <p:cNvGrpSpPr/>
          <p:nvPr/>
        </p:nvGrpSpPr>
        <p:grpSpPr>
          <a:xfrm>
            <a:off x="0" y="3528992"/>
            <a:ext cx="12192000" cy="757168"/>
            <a:chOff x="0" y="2959818"/>
            <a:chExt cx="12192000" cy="757168"/>
          </a:xfrm>
        </p:grpSpPr>
        <p:sp>
          <p:nvSpPr>
            <p:cNvPr id="319" name="Google Shape;319;p26"/>
            <p:cNvSpPr/>
            <p:nvPr/>
          </p:nvSpPr>
          <p:spPr>
            <a:xfrm>
              <a:off x="0" y="2959818"/>
              <a:ext cx="12192000" cy="757168"/>
            </a:xfrm>
            <a:custGeom>
              <a:avLst/>
              <a:gdLst/>
              <a:ahLst/>
              <a:cxnLst/>
              <a:rect l="l" t="t" r="r" b="b"/>
              <a:pathLst>
                <a:path w="12192000" h="757168" extrusionOk="0">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a:noFill/>
            </a:ln>
            <a:effectLst>
              <a:outerShdw blurRad="381000" dist="152400" dir="5400000" algn="t" rotWithShape="0">
                <a:srgbClr val="000000">
                  <a:alpha val="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0" name="Google Shape;320;p26"/>
            <p:cNvSpPr/>
            <p:nvPr/>
          </p:nvSpPr>
          <p:spPr>
            <a:xfrm>
              <a:off x="0" y="2959818"/>
              <a:ext cx="12192000" cy="757168"/>
            </a:xfrm>
            <a:custGeom>
              <a:avLst/>
              <a:gdLst/>
              <a:ahLst/>
              <a:cxnLst/>
              <a:rect l="l" t="t" r="r" b="b"/>
              <a:pathLst>
                <a:path w="12192000" h="757168" extrusionOk="0">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rotWithShape="1">
              <a:blip r:embed="rId6">
                <a:alphaModFix amt="57000"/>
              </a:blip>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8"/>
        <p:cNvGrpSpPr/>
        <p:nvPr/>
      </p:nvGrpSpPr>
      <p:grpSpPr>
        <a:xfrm>
          <a:off x="0" y="0"/>
          <a:ext cx="0" cy="0"/>
          <a:chOff x="0" y="0"/>
          <a:chExt cx="0" cy="0"/>
        </a:xfrm>
      </p:grpSpPr>
      <p:sp>
        <p:nvSpPr>
          <p:cNvPr id="329" name="Google Shape;329;p2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0" name="Google Shape;330;p28"/>
          <p:cNvSpPr/>
          <p:nvPr/>
        </p:nvSpPr>
        <p:spPr>
          <a:xfrm>
            <a:off x="306"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1" name="Google Shape;331;p28"/>
          <p:cNvSpPr txBox="1">
            <a:spLocks noGrp="1"/>
          </p:cNvSpPr>
          <p:nvPr>
            <p:ph type="body" idx="1"/>
          </p:nvPr>
        </p:nvSpPr>
        <p:spPr>
          <a:xfrm>
            <a:off x="95251" y="1485434"/>
            <a:ext cx="7277100" cy="363928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13800"/>
              <a:buNone/>
            </a:pPr>
            <a:r>
              <a:rPr lang="en-IN" sz="13800">
                <a:solidFill>
                  <a:schemeClr val="dk2"/>
                </a:solidFill>
                <a:latin typeface="Teko"/>
                <a:ea typeface="Teko"/>
                <a:cs typeface="Teko"/>
                <a:sym typeface="Teko"/>
              </a:rPr>
              <a:t>Thank You</a:t>
            </a:r>
            <a:endParaRPr/>
          </a:p>
        </p:txBody>
      </p:sp>
      <p:grpSp>
        <p:nvGrpSpPr>
          <p:cNvPr id="332" name="Google Shape;332;p28"/>
          <p:cNvGrpSpPr/>
          <p:nvPr/>
        </p:nvGrpSpPr>
        <p:grpSpPr>
          <a:xfrm>
            <a:off x="6369898" y="1"/>
            <a:ext cx="5822103" cy="6685267"/>
            <a:chOff x="6357228" y="0"/>
            <a:chExt cx="5822103" cy="6685267"/>
          </a:xfrm>
        </p:grpSpPr>
        <p:sp>
          <p:nvSpPr>
            <p:cNvPr id="333" name="Google Shape;333;p28"/>
            <p:cNvSpPr/>
            <p:nvPr/>
          </p:nvSpPr>
          <p:spPr>
            <a:xfrm>
              <a:off x="6357228" y="0"/>
              <a:ext cx="5822102" cy="6685267"/>
            </a:xfrm>
            <a:custGeom>
              <a:avLst/>
              <a:gdLst/>
              <a:ahLst/>
              <a:cxnLst/>
              <a:rect l="l" t="t" r="r" b="b"/>
              <a:pathLst>
                <a:path w="5822102" h="6685267" extrusionOk="0">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0">
                  <a:srgbClr val="FFFFFF">
                    <a:alpha val="9803"/>
                  </a:srgbClr>
                </a:gs>
                <a:gs pos="2000">
                  <a:srgbClr val="FFFFFF">
                    <a:alpha val="9803"/>
                  </a:srgbClr>
                </a:gs>
                <a:gs pos="16000">
                  <a:srgbClr val="F19D19">
                    <a:alpha val="9803"/>
                  </a:srgbClr>
                </a:gs>
                <a:gs pos="85000">
                  <a:srgbClr val="1D9A78">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4" name="Google Shape;334;p28"/>
            <p:cNvSpPr/>
            <p:nvPr/>
          </p:nvSpPr>
          <p:spPr>
            <a:xfrm>
              <a:off x="6404998" y="98659"/>
              <a:ext cx="5774333" cy="6315453"/>
            </a:xfrm>
            <a:custGeom>
              <a:avLst/>
              <a:gdLst/>
              <a:ahLst/>
              <a:cxnLst/>
              <a:rect l="l" t="t" r="r" b="b"/>
              <a:pathLst>
                <a:path w="5774333" h="6315453" extrusionOk="0">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0">
                  <a:srgbClr val="FFFFFF">
                    <a:alpha val="9803"/>
                  </a:srgbClr>
                </a:gs>
                <a:gs pos="2000">
                  <a:srgbClr val="FFFFFF">
                    <a:alpha val="9803"/>
                  </a:srgbClr>
                </a:gs>
                <a:gs pos="16000">
                  <a:srgbClr val="F19D19">
                    <a:alpha val="9803"/>
                  </a:srgbClr>
                </a:gs>
                <a:gs pos="85000">
                  <a:srgbClr val="1D9A78">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5" name="Google Shape;335;p28"/>
            <p:cNvSpPr/>
            <p:nvPr/>
          </p:nvSpPr>
          <p:spPr>
            <a:xfrm>
              <a:off x="6410220" y="131729"/>
              <a:ext cx="5769111" cy="6229400"/>
            </a:xfrm>
            <a:custGeom>
              <a:avLst/>
              <a:gdLst/>
              <a:ahLst/>
              <a:cxnLst/>
              <a:rect l="l" t="t" r="r" b="b"/>
              <a:pathLst>
                <a:path w="5769111" h="6229400" extrusionOk="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0">
                  <a:srgbClr val="FFFFFF">
                    <a:alpha val="9803"/>
                  </a:srgbClr>
                </a:gs>
                <a:gs pos="2000">
                  <a:srgbClr val="FFFFFF">
                    <a:alpha val="9803"/>
                  </a:srgbClr>
                </a:gs>
                <a:gs pos="16000">
                  <a:srgbClr val="F19D19">
                    <a:alpha val="9803"/>
                  </a:srgbClr>
                </a:gs>
                <a:gs pos="85000">
                  <a:srgbClr val="1D9A78">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6" name="Google Shape;336;p28"/>
            <p:cNvSpPr/>
            <p:nvPr/>
          </p:nvSpPr>
          <p:spPr>
            <a:xfrm>
              <a:off x="6410220" y="131729"/>
              <a:ext cx="5769111" cy="6229400"/>
            </a:xfrm>
            <a:custGeom>
              <a:avLst/>
              <a:gdLst/>
              <a:ahLst/>
              <a:cxnLst/>
              <a:rect l="l" t="t" r="r" b="b"/>
              <a:pathLst>
                <a:path w="5769111" h="6229400" extrusionOk="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0">
                  <a:srgbClr val="FFFFFF">
                    <a:alpha val="9803"/>
                  </a:srgbClr>
                </a:gs>
                <a:gs pos="2000">
                  <a:srgbClr val="FFFFFF">
                    <a:alpha val="9803"/>
                  </a:srgbClr>
                </a:gs>
                <a:gs pos="16000">
                  <a:srgbClr val="F19D19">
                    <a:alpha val="9803"/>
                  </a:srgbClr>
                </a:gs>
                <a:gs pos="85000">
                  <a:srgbClr val="1D9A78">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337" name="Google Shape;337;p28" descr="Smiling Face with No Fill"/>
          <p:cNvPicPr preferRelativeResize="0"/>
          <p:nvPr/>
        </p:nvPicPr>
        <p:blipFill rotWithShape="1">
          <a:blip r:embed="rId3">
            <a:alphaModFix/>
          </a:blip>
          <a:srcRect/>
          <a:stretch/>
        </p:blipFill>
        <p:spPr>
          <a:xfrm>
            <a:off x="8121727" y="1618990"/>
            <a:ext cx="3620021" cy="362002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14"/>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 name="Google Shape;96;p14"/>
          <p:cNvSpPr txBox="1">
            <a:spLocks noGrp="1"/>
          </p:cNvSpPr>
          <p:nvPr>
            <p:ph type="title"/>
          </p:nvPr>
        </p:nvSpPr>
        <p:spPr>
          <a:xfrm>
            <a:off x="586800" y="612742"/>
            <a:ext cx="7341142" cy="49376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ts val="5400"/>
              <a:buFont typeface="Calibri"/>
              <a:buNone/>
            </a:pPr>
            <a:r>
              <a:rPr lang="en-IN" sz="5400" dirty="0"/>
              <a:t>Mentor Approval</a:t>
            </a:r>
            <a:endParaRPr sz="5400" dirty="0"/>
          </a:p>
        </p:txBody>
      </p:sp>
      <p:sp>
        <p:nvSpPr>
          <p:cNvPr id="97" name="Google Shape;97;p14"/>
          <p:cNvSpPr/>
          <p:nvPr/>
        </p:nvSpPr>
        <p:spPr>
          <a:xfrm>
            <a:off x="586793" y="1106507"/>
            <a:ext cx="10972800" cy="18288"/>
          </a:xfrm>
          <a:custGeom>
            <a:avLst/>
            <a:gdLst/>
            <a:ahLst/>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4901"/>
            </a:schemeClr>
          </a:solidFill>
          <a:ln w="44450" cap="rnd" cmpd="sng">
            <a:solidFill>
              <a:schemeClr val="accent2">
                <a:alpha val="74901"/>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0" name="Google Shape;100;p14" descr="Text&#10;&#10;Description automatically generated"/>
          <p:cNvPicPr preferRelativeResize="0"/>
          <p:nvPr/>
        </p:nvPicPr>
        <p:blipFill rotWithShape="1">
          <a:blip r:embed="rId3">
            <a:alphaModFix/>
          </a:blip>
          <a:srcRect/>
          <a:stretch/>
        </p:blipFill>
        <p:spPr>
          <a:xfrm>
            <a:off x="10680442" y="-19050"/>
            <a:ext cx="1501140" cy="871539"/>
          </a:xfrm>
          <a:prstGeom prst="rect">
            <a:avLst/>
          </a:prstGeom>
          <a:noFill/>
          <a:ln>
            <a:noFill/>
          </a:ln>
        </p:spPr>
      </p:pic>
      <p:pic>
        <p:nvPicPr>
          <p:cNvPr id="5" name="Picture 4">
            <a:extLst>
              <a:ext uri="{FF2B5EF4-FFF2-40B4-BE49-F238E27FC236}">
                <a16:creationId xmlns:a16="http://schemas.microsoft.com/office/drawing/2014/main" id="{0A8426F2-8522-AD21-E77D-3CD1F549E80D}"/>
              </a:ext>
            </a:extLst>
          </p:cNvPr>
          <p:cNvPicPr>
            <a:picLocks noChangeAspect="1"/>
          </p:cNvPicPr>
          <p:nvPr/>
        </p:nvPicPr>
        <p:blipFill>
          <a:blip r:embed="rId4"/>
          <a:stretch>
            <a:fillRect/>
          </a:stretch>
        </p:blipFill>
        <p:spPr>
          <a:xfrm>
            <a:off x="791851" y="1719245"/>
            <a:ext cx="10767741" cy="3146116"/>
          </a:xfrm>
          <a:prstGeom prst="rect">
            <a:avLst/>
          </a:prstGeom>
        </p:spPr>
      </p:pic>
    </p:spTree>
    <p:extLst>
      <p:ext uri="{BB962C8B-B14F-4D97-AF65-F5344CB8AC3E}">
        <p14:creationId xmlns:p14="http://schemas.microsoft.com/office/powerpoint/2010/main" val="1450415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14"/>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 name="Google Shape;96;p14"/>
          <p:cNvSpPr txBox="1">
            <a:spLocks noGrp="1"/>
          </p:cNvSpPr>
          <p:nvPr>
            <p:ph type="title"/>
          </p:nvPr>
        </p:nvSpPr>
        <p:spPr>
          <a:xfrm>
            <a:off x="586800" y="235002"/>
            <a:ext cx="11018400" cy="8715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Calibri"/>
              <a:buNone/>
            </a:pPr>
            <a:r>
              <a:rPr lang="en-IN" sz="5400"/>
              <a:t>Introduction</a:t>
            </a:r>
            <a:endParaRPr sz="5400"/>
          </a:p>
        </p:txBody>
      </p:sp>
      <p:sp>
        <p:nvSpPr>
          <p:cNvPr id="97" name="Google Shape;97;p14"/>
          <p:cNvSpPr/>
          <p:nvPr/>
        </p:nvSpPr>
        <p:spPr>
          <a:xfrm>
            <a:off x="586793" y="1106507"/>
            <a:ext cx="10972800" cy="18288"/>
          </a:xfrm>
          <a:custGeom>
            <a:avLst/>
            <a:gdLst/>
            <a:ahLst/>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4901"/>
            </a:schemeClr>
          </a:solidFill>
          <a:ln w="44450" cap="rnd" cmpd="sng">
            <a:solidFill>
              <a:schemeClr val="accent2">
                <a:alpha val="74901"/>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8" name="Google Shape;98;p14"/>
          <p:cNvSpPr txBox="1">
            <a:spLocks noGrp="1"/>
          </p:cNvSpPr>
          <p:nvPr>
            <p:ph type="body" idx="1"/>
          </p:nvPr>
        </p:nvSpPr>
        <p:spPr>
          <a:xfrm>
            <a:off x="586800" y="1311110"/>
            <a:ext cx="8682600" cy="4848000"/>
          </a:xfrm>
          <a:prstGeom prst="rect">
            <a:avLst/>
          </a:prstGeom>
          <a:noFill/>
          <a:ln>
            <a:noFill/>
          </a:ln>
        </p:spPr>
        <p:txBody>
          <a:bodyPr spcFirstLastPara="1" wrap="square" lIns="91425" tIns="45700" rIns="91425" bIns="45700" anchor="t" anchorCtr="0">
            <a:noAutofit/>
          </a:bodyPr>
          <a:lstStyle/>
          <a:p>
            <a:pPr marL="228594" lvl="0" indent="-228594" algn="just" rtl="0">
              <a:lnSpc>
                <a:spcPct val="120000"/>
              </a:lnSpc>
              <a:spcBef>
                <a:spcPts val="0"/>
              </a:spcBef>
              <a:spcAft>
                <a:spcPts val="0"/>
              </a:spcAft>
              <a:buClr>
                <a:schemeClr val="dk1"/>
              </a:buClr>
              <a:buSzPts val="1700"/>
              <a:buFont typeface="Noto Sans Symbols"/>
              <a:buChar char="❏"/>
            </a:pPr>
            <a:r>
              <a:rPr lang="en-IN" sz="1700" b="1" dirty="0"/>
              <a:t>Antimicrobials</a:t>
            </a:r>
            <a:r>
              <a:rPr lang="en-IN" sz="1700" dirty="0"/>
              <a:t> - Substances that kill or inhibit microorganisms</a:t>
            </a:r>
            <a:endParaRPr sz="1700" dirty="0"/>
          </a:p>
          <a:p>
            <a:pPr marL="228594" lvl="0" indent="-228594" algn="just" rtl="0">
              <a:lnSpc>
                <a:spcPct val="120000"/>
              </a:lnSpc>
              <a:spcBef>
                <a:spcPts val="1000"/>
              </a:spcBef>
              <a:spcAft>
                <a:spcPts val="0"/>
              </a:spcAft>
              <a:buClr>
                <a:schemeClr val="dk1"/>
              </a:buClr>
              <a:buSzPts val="1700"/>
              <a:buFont typeface="Noto Sans Symbols"/>
              <a:buChar char="❏"/>
            </a:pPr>
            <a:r>
              <a:rPr lang="en-IN" sz="1700" b="1" dirty="0"/>
              <a:t>AMR</a:t>
            </a:r>
            <a:r>
              <a:rPr lang="en-IN" sz="1700" dirty="0"/>
              <a:t> (Antimicrobial Resistance) occurs when microorganisms become resistant to the effects of antimicrobials</a:t>
            </a:r>
            <a:endParaRPr sz="1700" dirty="0"/>
          </a:p>
          <a:p>
            <a:pPr marL="228594" lvl="0" indent="-228594" algn="just" rtl="0">
              <a:lnSpc>
                <a:spcPct val="120000"/>
              </a:lnSpc>
              <a:spcBef>
                <a:spcPts val="1000"/>
              </a:spcBef>
              <a:spcAft>
                <a:spcPts val="0"/>
              </a:spcAft>
              <a:buClr>
                <a:schemeClr val="dk1"/>
              </a:buClr>
              <a:buSzPts val="1700"/>
              <a:buFont typeface="Noto Sans Symbols"/>
              <a:buChar char="❏"/>
            </a:pPr>
            <a:r>
              <a:rPr lang="en-IN" sz="1700" b="1" dirty="0"/>
              <a:t>Impact</a:t>
            </a:r>
            <a:r>
              <a:rPr lang="en-IN" sz="1700" dirty="0"/>
              <a:t> of AMR:</a:t>
            </a:r>
            <a:endParaRPr sz="1700" dirty="0"/>
          </a:p>
          <a:p>
            <a:pPr marL="742932" lvl="1" indent="-285744" algn="just" rtl="0">
              <a:lnSpc>
                <a:spcPct val="120000"/>
              </a:lnSpc>
              <a:spcBef>
                <a:spcPts val="500"/>
              </a:spcBef>
              <a:spcAft>
                <a:spcPts val="0"/>
              </a:spcAft>
              <a:buClr>
                <a:schemeClr val="dk1"/>
              </a:buClr>
              <a:buSzPts val="1700"/>
              <a:buFont typeface="Calibri"/>
              <a:buChar char="❏"/>
            </a:pPr>
            <a:r>
              <a:rPr lang="en-IN" sz="1700" b="1" dirty="0"/>
              <a:t>Threatens</a:t>
            </a:r>
            <a:r>
              <a:rPr lang="en-IN" sz="1700" dirty="0"/>
              <a:t> food security and global health</a:t>
            </a:r>
            <a:endParaRPr sz="1700" dirty="0"/>
          </a:p>
          <a:p>
            <a:pPr marL="742932" lvl="1" indent="-285744" algn="just" rtl="0">
              <a:lnSpc>
                <a:spcPct val="120000"/>
              </a:lnSpc>
              <a:spcBef>
                <a:spcPts val="500"/>
              </a:spcBef>
              <a:spcAft>
                <a:spcPts val="0"/>
              </a:spcAft>
              <a:buClr>
                <a:schemeClr val="dk1"/>
              </a:buClr>
              <a:buSzPts val="1700"/>
              <a:buFont typeface="Calibri"/>
              <a:buChar char="❏"/>
            </a:pPr>
            <a:r>
              <a:rPr lang="en-IN" sz="1700" dirty="0"/>
              <a:t>Projected to cause </a:t>
            </a:r>
            <a:r>
              <a:rPr lang="en-IN" sz="1700" b="1" dirty="0"/>
              <a:t>10 million</a:t>
            </a:r>
            <a:r>
              <a:rPr lang="en-IN" sz="1700" dirty="0"/>
              <a:t> annual </a:t>
            </a:r>
            <a:r>
              <a:rPr lang="en-IN" sz="1700" b="1" dirty="0"/>
              <a:t>deaths</a:t>
            </a:r>
            <a:r>
              <a:rPr lang="en-IN" sz="1700" dirty="0"/>
              <a:t> by </a:t>
            </a:r>
            <a:r>
              <a:rPr lang="en-IN" sz="1700" b="1" dirty="0"/>
              <a:t>2050</a:t>
            </a:r>
            <a:r>
              <a:rPr lang="en-IN" sz="1700" dirty="0"/>
              <a:t> (WHO)</a:t>
            </a:r>
            <a:endParaRPr sz="1700" dirty="0"/>
          </a:p>
          <a:p>
            <a:pPr marL="742932" lvl="1" indent="-285744" algn="just" rtl="0">
              <a:lnSpc>
                <a:spcPct val="120000"/>
              </a:lnSpc>
              <a:spcBef>
                <a:spcPts val="500"/>
              </a:spcBef>
              <a:spcAft>
                <a:spcPts val="0"/>
              </a:spcAft>
              <a:buClr>
                <a:schemeClr val="dk1"/>
              </a:buClr>
              <a:buSzPts val="1700"/>
              <a:buFont typeface="Calibri"/>
              <a:buChar char="❏"/>
            </a:pPr>
            <a:r>
              <a:rPr lang="en-IN" sz="1700" dirty="0"/>
              <a:t>Amongst the </a:t>
            </a:r>
            <a:r>
              <a:rPr lang="en-IN" sz="1700" b="1" dirty="0"/>
              <a:t>top ten health threats</a:t>
            </a:r>
            <a:r>
              <a:rPr lang="en-IN" sz="1700" dirty="0"/>
              <a:t> identified by the </a:t>
            </a:r>
            <a:r>
              <a:rPr lang="en-IN" sz="1700" b="1" dirty="0"/>
              <a:t>WHO</a:t>
            </a:r>
            <a:endParaRPr sz="1700" b="1" dirty="0"/>
          </a:p>
          <a:p>
            <a:pPr marL="228594" lvl="0" indent="-228594" algn="just" rtl="0">
              <a:lnSpc>
                <a:spcPct val="120000"/>
              </a:lnSpc>
              <a:spcBef>
                <a:spcPts val="1000"/>
              </a:spcBef>
              <a:spcAft>
                <a:spcPts val="0"/>
              </a:spcAft>
              <a:buClr>
                <a:schemeClr val="dk1"/>
              </a:buClr>
              <a:buSzPts val="1700"/>
              <a:buFont typeface="Noto Sans Symbols"/>
              <a:buChar char="❏"/>
            </a:pPr>
            <a:r>
              <a:rPr lang="en-IN" sz="1700" b="1" dirty="0"/>
              <a:t>Global Initiatives </a:t>
            </a:r>
            <a:r>
              <a:rPr lang="en-IN" sz="1700" dirty="0"/>
              <a:t>to combat AMR:</a:t>
            </a:r>
            <a:endParaRPr sz="1700" dirty="0"/>
          </a:p>
          <a:p>
            <a:pPr marL="742932" lvl="1" indent="-285744" algn="just" rtl="0">
              <a:lnSpc>
                <a:spcPct val="120000"/>
              </a:lnSpc>
              <a:spcBef>
                <a:spcPts val="500"/>
              </a:spcBef>
              <a:spcAft>
                <a:spcPts val="0"/>
              </a:spcAft>
              <a:buClr>
                <a:schemeClr val="dk1"/>
              </a:buClr>
              <a:buSzPts val="1700"/>
              <a:buFont typeface="Calibri"/>
              <a:buChar char="❏"/>
            </a:pPr>
            <a:r>
              <a:rPr lang="en-IN" sz="1700" b="1" dirty="0"/>
              <a:t>Global Action Plan</a:t>
            </a:r>
            <a:r>
              <a:rPr lang="en-IN" sz="1700" dirty="0"/>
              <a:t> on AMR</a:t>
            </a:r>
            <a:endParaRPr sz="1700" dirty="0"/>
          </a:p>
          <a:p>
            <a:pPr marL="742932" lvl="1" indent="-285744" algn="just" rtl="0">
              <a:lnSpc>
                <a:spcPct val="120000"/>
              </a:lnSpc>
              <a:spcBef>
                <a:spcPts val="500"/>
              </a:spcBef>
              <a:spcAft>
                <a:spcPts val="0"/>
              </a:spcAft>
              <a:buClr>
                <a:schemeClr val="dk1"/>
              </a:buClr>
              <a:buSzPts val="1700"/>
              <a:buFont typeface="Calibri"/>
              <a:buChar char="❏"/>
            </a:pPr>
            <a:r>
              <a:rPr lang="en-IN" sz="1700" dirty="0"/>
              <a:t>Inclusion of AMR in the </a:t>
            </a:r>
            <a:r>
              <a:rPr lang="en-IN" sz="1700" b="1" dirty="0"/>
              <a:t>G20</a:t>
            </a:r>
            <a:r>
              <a:rPr lang="en-IN" sz="1700" dirty="0"/>
              <a:t> agenda</a:t>
            </a:r>
            <a:endParaRPr sz="1700" dirty="0"/>
          </a:p>
          <a:p>
            <a:pPr marL="228594" lvl="0" indent="-223196" algn="just" rtl="0">
              <a:lnSpc>
                <a:spcPct val="120000"/>
              </a:lnSpc>
              <a:spcBef>
                <a:spcPts val="1000"/>
              </a:spcBef>
              <a:spcAft>
                <a:spcPts val="0"/>
              </a:spcAft>
              <a:buClr>
                <a:schemeClr val="dk1"/>
              </a:buClr>
              <a:buSzPts val="1700"/>
              <a:buFont typeface="Noto Sans Symbols"/>
              <a:buChar char="❏"/>
            </a:pPr>
            <a:r>
              <a:rPr lang="en-IN" sz="1700" dirty="0"/>
              <a:t>Essential to involve the community through </a:t>
            </a:r>
            <a:r>
              <a:rPr lang="en-IN" sz="1700" b="1" dirty="0"/>
              <a:t>education and awareness campaigns</a:t>
            </a:r>
            <a:r>
              <a:rPr lang="en-IN" sz="1700" dirty="0"/>
              <a:t> </a:t>
            </a:r>
            <a:endParaRPr sz="1700" dirty="0"/>
          </a:p>
          <a:p>
            <a:pPr marL="228593" lvl="0" indent="-228593" algn="just" rtl="0">
              <a:lnSpc>
                <a:spcPct val="120000"/>
              </a:lnSpc>
              <a:spcBef>
                <a:spcPts val="1000"/>
              </a:spcBef>
              <a:spcAft>
                <a:spcPts val="0"/>
              </a:spcAft>
              <a:buClr>
                <a:schemeClr val="dk1"/>
              </a:buClr>
              <a:buSzPts val="1700"/>
              <a:buFont typeface="Noto Sans Symbols"/>
              <a:buChar char="❏"/>
            </a:pPr>
            <a:r>
              <a:rPr lang="en-IN" sz="1700" b="1" dirty="0"/>
              <a:t>Digital tools</a:t>
            </a:r>
            <a:r>
              <a:rPr lang="en-IN" sz="1700" dirty="0"/>
              <a:t> should be leveraged to </a:t>
            </a:r>
            <a:r>
              <a:rPr lang="en-IN" sz="1700" b="1" dirty="0"/>
              <a:t>widen the reach</a:t>
            </a:r>
            <a:r>
              <a:rPr lang="en-IN" sz="1700" dirty="0"/>
              <a:t> of health education</a:t>
            </a:r>
            <a:endParaRPr sz="1700" dirty="0"/>
          </a:p>
        </p:txBody>
      </p:sp>
      <p:pic>
        <p:nvPicPr>
          <p:cNvPr id="99" name="Google Shape;99;p14"/>
          <p:cNvPicPr preferRelativeResize="0"/>
          <p:nvPr/>
        </p:nvPicPr>
        <p:blipFill rotWithShape="1">
          <a:blip r:embed="rId3">
            <a:alphaModFix/>
          </a:blip>
          <a:srcRect l="1643" r="2148" b="-3"/>
          <a:stretch/>
        </p:blipFill>
        <p:spPr>
          <a:xfrm>
            <a:off x="8671396" y="2210341"/>
            <a:ext cx="2933805" cy="3049524"/>
          </a:xfrm>
          <a:prstGeom prst="rect">
            <a:avLst/>
          </a:prstGeom>
          <a:noFill/>
          <a:ln>
            <a:noFill/>
          </a:ln>
        </p:spPr>
      </p:pic>
      <p:pic>
        <p:nvPicPr>
          <p:cNvPr id="100" name="Google Shape;100;p14" descr="Text&#10;&#10;Description automatically generated"/>
          <p:cNvPicPr preferRelativeResize="0"/>
          <p:nvPr/>
        </p:nvPicPr>
        <p:blipFill rotWithShape="1">
          <a:blip r:embed="rId4">
            <a:alphaModFix/>
          </a:blip>
          <a:srcRect/>
          <a:stretch/>
        </p:blipFill>
        <p:spPr>
          <a:xfrm>
            <a:off x="10680442" y="-19050"/>
            <a:ext cx="1501140" cy="87153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sp>
        <p:nvSpPr>
          <p:cNvPr id="105" name="Google Shape;105;p15"/>
          <p:cNvSpPr/>
          <p:nvPr/>
        </p:nvSpPr>
        <p:spPr>
          <a:xfrm>
            <a:off x="0" y="0"/>
            <a:ext cx="3397317" cy="6858000"/>
          </a:xfrm>
          <a:custGeom>
            <a:avLst/>
            <a:gdLst/>
            <a:ahLst/>
            <a:cxnLst/>
            <a:rect l="l" t="t" r="r" b="b"/>
            <a:pathLst>
              <a:path w="4818889" h="6858000" extrusionOk="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solidFill>
            <a:schemeClr val="lt1"/>
          </a:solidFill>
          <a:ln w="9525" cap="flat" cmpd="sng">
            <a:solidFill>
              <a:srgbClr val="EFEFEF"/>
            </a:solidFill>
            <a:prstDash val="solid"/>
            <a:miter lim="800000"/>
            <a:headEnd type="none" w="sm" len="sm"/>
            <a:tailEnd type="none" w="sm" len="sm"/>
          </a:ln>
          <a:effectLst>
            <a:outerShdw blurRad="88900" dist="38100" algn="l" rotWithShape="0">
              <a:srgbClr val="D8D8D8">
                <a:alpha val="4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6" name="Google Shape;106;p15"/>
          <p:cNvSpPr txBox="1">
            <a:spLocks noGrp="1"/>
          </p:cNvSpPr>
          <p:nvPr>
            <p:ph type="title"/>
          </p:nvPr>
        </p:nvSpPr>
        <p:spPr>
          <a:xfrm>
            <a:off x="486363" y="3081525"/>
            <a:ext cx="2424600" cy="704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IN" sz="4000"/>
              <a:t>Objectives </a:t>
            </a:r>
            <a:endParaRPr/>
          </a:p>
        </p:txBody>
      </p:sp>
      <p:sp>
        <p:nvSpPr>
          <p:cNvPr id="107" name="Google Shape;107;p15"/>
          <p:cNvSpPr/>
          <p:nvPr/>
        </p:nvSpPr>
        <p:spPr>
          <a:xfrm>
            <a:off x="0" y="3081528"/>
            <a:ext cx="128016"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8" name="Google Shape;108;p15"/>
          <p:cNvSpPr/>
          <p:nvPr/>
        </p:nvSpPr>
        <p:spPr>
          <a:xfrm>
            <a:off x="3627300" y="3295700"/>
            <a:ext cx="6823200" cy="1021200"/>
          </a:xfrm>
          <a:prstGeom prst="rect">
            <a:avLst/>
          </a:prstGeom>
          <a:gradFill>
            <a:gsLst>
              <a:gs pos="0">
                <a:srgbClr val="94C75F"/>
              </a:gs>
              <a:gs pos="50000">
                <a:srgbClr val="88C63E"/>
              </a:gs>
              <a:gs pos="100000">
                <a:srgbClr val="77B63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9" name="Google Shape;109;p15" descr="Text&#10;&#10;Description automatically generated"/>
          <p:cNvPicPr preferRelativeResize="0"/>
          <p:nvPr/>
        </p:nvPicPr>
        <p:blipFill rotWithShape="1">
          <a:blip r:embed="rId3">
            <a:alphaModFix/>
          </a:blip>
          <a:srcRect/>
          <a:stretch/>
        </p:blipFill>
        <p:spPr>
          <a:xfrm>
            <a:off x="10680442" y="0"/>
            <a:ext cx="1501140" cy="871539"/>
          </a:xfrm>
          <a:prstGeom prst="rect">
            <a:avLst/>
          </a:prstGeom>
          <a:noFill/>
          <a:ln>
            <a:noFill/>
          </a:ln>
        </p:spPr>
      </p:pic>
      <p:sp>
        <p:nvSpPr>
          <p:cNvPr id="110" name="Google Shape;110;p15"/>
          <p:cNvSpPr txBox="1"/>
          <p:nvPr/>
        </p:nvSpPr>
        <p:spPr>
          <a:xfrm>
            <a:off x="3627275" y="3547325"/>
            <a:ext cx="6823200" cy="585900"/>
          </a:xfrm>
          <a:prstGeom prst="rect">
            <a:avLst/>
          </a:prstGeom>
          <a:noFill/>
          <a:ln>
            <a:noFill/>
          </a:ln>
        </p:spPr>
        <p:txBody>
          <a:bodyPr spcFirstLastPara="1" wrap="square" lIns="163575" tIns="163575" rIns="163575" bIns="163575"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en-IN" sz="2300" b="0" i="0" u="none" strike="noStrike" cap="none">
                <a:solidFill>
                  <a:schemeClr val="lt1"/>
                </a:solidFill>
                <a:latin typeface="Calibri"/>
                <a:ea typeface="Calibri"/>
                <a:cs typeface="Calibri"/>
                <a:sym typeface="Calibri"/>
              </a:rPr>
              <a:t>Specific Objectives</a:t>
            </a:r>
            <a:endParaRPr sz="2300" b="0" i="0" u="none" strike="noStrike" cap="none">
              <a:solidFill>
                <a:schemeClr val="lt1"/>
              </a:solidFill>
              <a:latin typeface="Calibri"/>
              <a:ea typeface="Calibri"/>
              <a:cs typeface="Calibri"/>
              <a:sym typeface="Calibri"/>
            </a:endParaRPr>
          </a:p>
        </p:txBody>
      </p:sp>
      <p:sp>
        <p:nvSpPr>
          <p:cNvPr id="112" name="Google Shape;112;p15"/>
          <p:cNvSpPr txBox="1"/>
          <p:nvPr/>
        </p:nvSpPr>
        <p:spPr>
          <a:xfrm>
            <a:off x="3627263" y="4316900"/>
            <a:ext cx="3537108" cy="1386316"/>
          </a:xfrm>
          <a:prstGeom prst="rect">
            <a:avLst/>
          </a:prstGeom>
          <a:solidFill>
            <a:schemeClr val="accent2">
              <a:lumMod val="20000"/>
              <a:lumOff val="80000"/>
            </a:schemeClr>
          </a:solidFill>
          <a:ln>
            <a:solidFill>
              <a:schemeClr val="tx1"/>
            </a:solidFill>
          </a:ln>
        </p:spPr>
        <p:txBody>
          <a:bodyPr spcFirstLastPara="1" wrap="square" lIns="99550" tIns="17775" rIns="99550" bIns="17775" anchor="ctr" anchorCtr="0">
            <a:noAutofit/>
          </a:bodyPr>
          <a:lstStyle/>
          <a:p>
            <a:pPr marL="0" lvl="0" indent="0" algn="ctr" defTabSz="622300">
              <a:lnSpc>
                <a:spcPct val="90000"/>
              </a:lnSpc>
              <a:spcBef>
                <a:spcPct val="0"/>
              </a:spcBef>
              <a:spcAft>
                <a:spcPct val="35000"/>
              </a:spcAft>
              <a:buNone/>
            </a:pPr>
            <a:r>
              <a:rPr lang="en-IN" sz="1600" kern="1200" dirty="0"/>
              <a:t>To understand awareness of the community towards AMR</a:t>
            </a:r>
            <a:endParaRPr lang="en-US" sz="1600" kern="1200" dirty="0"/>
          </a:p>
        </p:txBody>
      </p:sp>
      <p:sp>
        <p:nvSpPr>
          <p:cNvPr id="114" name="Google Shape;114;p15"/>
          <p:cNvSpPr txBox="1"/>
          <p:nvPr/>
        </p:nvSpPr>
        <p:spPr>
          <a:xfrm>
            <a:off x="7164371" y="4316900"/>
            <a:ext cx="3286091" cy="1386316"/>
          </a:xfrm>
          <a:prstGeom prst="rect">
            <a:avLst/>
          </a:prstGeom>
          <a:solidFill>
            <a:schemeClr val="accent2">
              <a:lumMod val="20000"/>
              <a:lumOff val="80000"/>
            </a:schemeClr>
          </a:solidFill>
          <a:ln>
            <a:solidFill>
              <a:schemeClr val="tx1"/>
            </a:solidFill>
          </a:ln>
        </p:spPr>
        <p:txBody>
          <a:bodyPr spcFirstLastPara="1" wrap="square" lIns="99550" tIns="17775" rIns="99550" bIns="17775" anchor="ctr" anchorCtr="0">
            <a:noAutofit/>
          </a:bodyPr>
          <a:lstStyle/>
          <a:p>
            <a:pPr marL="0" lvl="0" indent="0" algn="ctr" defTabSz="622300">
              <a:lnSpc>
                <a:spcPct val="90000"/>
              </a:lnSpc>
              <a:spcBef>
                <a:spcPct val="0"/>
              </a:spcBef>
              <a:spcAft>
                <a:spcPct val="35000"/>
              </a:spcAft>
              <a:buNone/>
            </a:pPr>
            <a:r>
              <a:rPr lang="en-IN" sz="1600" kern="1200" dirty="0"/>
              <a:t>To explore the digital tools used for promoting AMR awareness among the community </a:t>
            </a:r>
            <a:endParaRPr lang="en-US" sz="1600" kern="1200" dirty="0"/>
          </a:p>
        </p:txBody>
      </p:sp>
      <p:sp>
        <p:nvSpPr>
          <p:cNvPr id="117" name="Google Shape;117;p15"/>
          <p:cNvSpPr/>
          <p:nvPr/>
        </p:nvSpPr>
        <p:spPr>
          <a:xfrm rot="10800000">
            <a:off x="3627263" y="436628"/>
            <a:ext cx="6823200" cy="2859075"/>
          </a:xfrm>
          <a:prstGeom prst="upArrowCallout">
            <a:avLst>
              <a:gd name="adj1" fmla="val 25000"/>
              <a:gd name="adj2" fmla="val 25000"/>
              <a:gd name="adj3" fmla="val 25000"/>
              <a:gd name="adj4" fmla="val 64977"/>
            </a:avLst>
          </a:prstGeom>
          <a:gradFill>
            <a:gsLst>
              <a:gs pos="0">
                <a:srgbClr val="55B7D3"/>
              </a:gs>
              <a:gs pos="50000">
                <a:srgbClr val="2AB3D5"/>
              </a:gs>
              <a:gs pos="100000">
                <a:srgbClr val="1DA2C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txBox="1"/>
          <p:nvPr/>
        </p:nvSpPr>
        <p:spPr>
          <a:xfrm>
            <a:off x="3627263" y="436627"/>
            <a:ext cx="6823200" cy="1857577"/>
          </a:xfrm>
          <a:prstGeom prst="rect">
            <a:avLst/>
          </a:prstGeom>
          <a:noFill/>
          <a:ln>
            <a:noFill/>
          </a:ln>
        </p:spPr>
        <p:txBody>
          <a:bodyPr spcFirstLastPara="1" wrap="square" lIns="163575" tIns="163575" rIns="163575" bIns="163575" anchor="ctr" anchorCtr="0">
            <a:noAutofit/>
          </a:bodyPr>
          <a:lstStyle/>
          <a:p>
            <a:pPr algn="ctr">
              <a:lnSpc>
                <a:spcPct val="90000"/>
              </a:lnSpc>
              <a:buClr>
                <a:schemeClr val="lt1"/>
              </a:buClr>
              <a:buSzPts val="2300"/>
            </a:pPr>
            <a:r>
              <a:rPr lang="en-US" sz="2400" b="0" i="0" u="none" strike="noStrike" cap="none" dirty="0">
                <a:solidFill>
                  <a:schemeClr val="lt1"/>
                </a:solidFill>
                <a:latin typeface="Calibri"/>
                <a:ea typeface="Calibri"/>
                <a:cs typeface="Calibri"/>
                <a:sym typeface="Calibri"/>
              </a:rPr>
              <a:t>To identify the use of digital technologies for increasing  awareness about antimicrobial resistance (AMR) in the community</a:t>
            </a:r>
          </a:p>
          <a:p>
            <a:pPr marL="0" marR="0" lvl="0" indent="0" algn="ctr" rtl="0">
              <a:lnSpc>
                <a:spcPct val="90000"/>
              </a:lnSpc>
              <a:spcBef>
                <a:spcPts val="0"/>
              </a:spcBef>
              <a:spcAft>
                <a:spcPts val="0"/>
              </a:spcAft>
              <a:buClr>
                <a:schemeClr val="lt1"/>
              </a:buClr>
              <a:buSzPts val="2300"/>
              <a:buFont typeface="Calibri"/>
              <a:buNone/>
            </a:pPr>
            <a:endParaRPr sz="24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004913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
        <p:cNvGrpSpPr/>
        <p:nvPr/>
      </p:nvGrpSpPr>
      <p:grpSpPr>
        <a:xfrm>
          <a:off x="0" y="0"/>
          <a:ext cx="0" cy="0"/>
          <a:chOff x="0" y="0"/>
          <a:chExt cx="0" cy="0"/>
        </a:xfrm>
      </p:grpSpPr>
      <p:sp>
        <p:nvSpPr>
          <p:cNvPr id="123" name="Google Shape;123;p16"/>
          <p:cNvSpPr txBox="1">
            <a:spLocks noGrp="1"/>
          </p:cNvSpPr>
          <p:nvPr>
            <p:ph type="title"/>
          </p:nvPr>
        </p:nvSpPr>
        <p:spPr>
          <a:xfrm>
            <a:off x="571350" y="107175"/>
            <a:ext cx="4020900" cy="85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200"/>
              <a:buFont typeface="Calibri"/>
              <a:buNone/>
            </a:pPr>
            <a:r>
              <a:rPr lang="en-IN" sz="5200">
                <a:latin typeface="Calibri"/>
                <a:ea typeface="Calibri"/>
                <a:cs typeface="Calibri"/>
                <a:sym typeface="Calibri"/>
              </a:rPr>
              <a:t>Methodology</a:t>
            </a:r>
            <a:endParaRPr sz="5200"/>
          </a:p>
        </p:txBody>
      </p:sp>
      <p:sp>
        <p:nvSpPr>
          <p:cNvPr id="124" name="Google Shape;124;p16"/>
          <p:cNvSpPr/>
          <p:nvPr/>
        </p:nvSpPr>
        <p:spPr>
          <a:xfrm>
            <a:off x="7061874" y="4217528"/>
            <a:ext cx="2128622" cy="37019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6"/>
          <p:cNvSpPr/>
          <p:nvPr/>
        </p:nvSpPr>
        <p:spPr>
          <a:xfrm>
            <a:off x="7060001" y="4535291"/>
            <a:ext cx="2128622" cy="180301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6"/>
          <p:cNvSpPr/>
          <p:nvPr/>
        </p:nvSpPr>
        <p:spPr>
          <a:xfrm>
            <a:off x="417745" y="2433566"/>
            <a:ext cx="3445200" cy="3165584"/>
          </a:xfrm>
          <a:prstGeom prst="roundRect">
            <a:avLst>
              <a:gd name="adj" fmla="val 16667"/>
            </a:avLst>
          </a:prstGeom>
          <a:noFill/>
          <a:ln w="12700" cap="flat" cmpd="sng">
            <a:solidFill>
              <a:srgbClr val="157057"/>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r>
              <a:rPr lang="en-IN" sz="1800" b="1" dirty="0">
                <a:solidFill>
                  <a:schemeClr val="dk1"/>
                </a:solidFill>
                <a:latin typeface="Calibri"/>
                <a:ea typeface="Calibri"/>
                <a:cs typeface="Calibri"/>
                <a:sym typeface="Calibri"/>
              </a:rPr>
              <a:t>SEARCHED </a:t>
            </a:r>
            <a:r>
              <a:rPr lang="en-IN" sz="1800" b="1" i="0" u="none" strike="noStrike" cap="none" dirty="0">
                <a:solidFill>
                  <a:schemeClr val="dk1"/>
                </a:solidFill>
                <a:latin typeface="Calibri"/>
                <a:ea typeface="Calibri"/>
                <a:cs typeface="Calibri"/>
                <a:sym typeface="Calibri"/>
              </a:rPr>
              <a:t>KEYWORDS</a:t>
            </a:r>
            <a:endParaRPr sz="18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IN" sz="1800" b="1" i="0" u="none" strike="noStrike" cap="none" dirty="0">
                <a:solidFill>
                  <a:schemeClr val="dk1"/>
                </a:solidFill>
                <a:latin typeface="Calibri"/>
                <a:ea typeface="Calibri"/>
                <a:cs typeface="Calibri"/>
                <a:sym typeface="Calibri"/>
              </a:rPr>
              <a:t>Combinations of terms - </a:t>
            </a:r>
          </a:p>
          <a:p>
            <a:pPr marL="0" marR="0" lvl="0" indent="0" algn="l" rtl="0">
              <a:spcBef>
                <a:spcPts val="0"/>
              </a:spcBef>
              <a:spcAft>
                <a:spcPts val="0"/>
              </a:spcAft>
              <a:buNone/>
            </a:pPr>
            <a:r>
              <a:rPr lang="en-IN" sz="1800" b="0" i="0" u="none" strike="noStrike" cap="none" dirty="0">
                <a:solidFill>
                  <a:schemeClr val="dk1"/>
                </a:solidFill>
                <a:latin typeface="Calibri"/>
                <a:ea typeface="Calibri"/>
                <a:cs typeface="Calibri"/>
                <a:sym typeface="Calibri"/>
              </a:rPr>
              <a:t>Antimicrobial Resistance, AMR</a:t>
            </a:r>
          </a:p>
          <a:p>
            <a:pPr marL="0" marR="0" lvl="0" indent="0" algn="ctr" rtl="0">
              <a:spcBef>
                <a:spcPts val="0"/>
              </a:spcBef>
              <a:spcAft>
                <a:spcPts val="0"/>
              </a:spcAft>
              <a:buNone/>
            </a:pPr>
            <a:r>
              <a:rPr lang="en-IN" sz="1800" dirty="0">
                <a:solidFill>
                  <a:schemeClr val="dk1"/>
                </a:solidFill>
                <a:latin typeface="Calibri"/>
                <a:ea typeface="Calibri"/>
                <a:cs typeface="Calibri"/>
                <a:sym typeface="Calibri"/>
              </a:rPr>
              <a:t>AND</a:t>
            </a:r>
            <a:endParaRPr dirty="0"/>
          </a:p>
          <a:p>
            <a:pPr marL="0" marR="0" lvl="0" indent="0" algn="l" rtl="0">
              <a:spcBef>
                <a:spcPts val="0"/>
              </a:spcBef>
              <a:spcAft>
                <a:spcPts val="0"/>
              </a:spcAft>
              <a:buNone/>
            </a:pPr>
            <a:r>
              <a:rPr lang="en-IN" sz="1800" b="0" i="0" u="none" strike="noStrike" cap="none" dirty="0">
                <a:solidFill>
                  <a:schemeClr val="dk1"/>
                </a:solidFill>
                <a:latin typeface="Calibri"/>
                <a:ea typeface="Calibri"/>
                <a:cs typeface="Calibri"/>
                <a:sym typeface="Calibri"/>
              </a:rPr>
              <a:t>Awareness, Knowledge, Attitude, Perception</a:t>
            </a:r>
          </a:p>
          <a:p>
            <a:pPr marL="0" marR="0" lvl="0" indent="0" algn="ctr" rtl="0">
              <a:spcBef>
                <a:spcPts val="0"/>
              </a:spcBef>
              <a:spcAft>
                <a:spcPts val="0"/>
              </a:spcAft>
              <a:buNone/>
            </a:pPr>
            <a:r>
              <a:rPr lang="en-IN" sz="1800" dirty="0">
                <a:solidFill>
                  <a:schemeClr val="dk1"/>
                </a:solidFill>
                <a:latin typeface="Calibri"/>
                <a:ea typeface="Calibri"/>
                <a:cs typeface="Calibri"/>
                <a:sym typeface="Calibri"/>
              </a:rPr>
              <a:t>AND</a:t>
            </a:r>
            <a:endParaRPr dirty="0"/>
          </a:p>
          <a:p>
            <a:pPr marL="0" marR="0" lvl="0" indent="0" algn="l" rtl="0">
              <a:spcBef>
                <a:spcPts val="0"/>
              </a:spcBef>
              <a:spcAft>
                <a:spcPts val="0"/>
              </a:spcAft>
              <a:buNone/>
            </a:pPr>
            <a:r>
              <a:rPr lang="en-IN" sz="1800" b="0" i="0" u="none" strike="noStrike" cap="none" dirty="0">
                <a:solidFill>
                  <a:schemeClr val="dk1"/>
                </a:solidFill>
                <a:latin typeface="Calibri"/>
                <a:ea typeface="Calibri"/>
                <a:cs typeface="Calibri"/>
                <a:sym typeface="Calibri"/>
              </a:rPr>
              <a:t>Community, General Public</a:t>
            </a:r>
          </a:p>
          <a:p>
            <a:pPr marL="0" marR="0" lvl="0" indent="0" algn="ctr" rtl="0">
              <a:spcBef>
                <a:spcPts val="0"/>
              </a:spcBef>
              <a:spcAft>
                <a:spcPts val="0"/>
              </a:spcAft>
              <a:buNone/>
            </a:pPr>
            <a:r>
              <a:rPr lang="en-IN" sz="1800" dirty="0">
                <a:solidFill>
                  <a:schemeClr val="dk1"/>
                </a:solidFill>
                <a:latin typeface="Calibri"/>
                <a:ea typeface="Calibri"/>
                <a:cs typeface="Calibri"/>
                <a:sym typeface="Calibri"/>
              </a:rPr>
              <a:t>AND</a:t>
            </a:r>
            <a:endParaRPr dirty="0"/>
          </a:p>
          <a:p>
            <a:pPr marL="0" marR="0" lvl="0" indent="0" algn="l" rtl="0">
              <a:spcBef>
                <a:spcPts val="0"/>
              </a:spcBef>
              <a:spcAft>
                <a:spcPts val="0"/>
              </a:spcAft>
              <a:buNone/>
            </a:pPr>
            <a:r>
              <a:rPr lang="en-IN" sz="1800" b="0" i="0" u="none" strike="noStrike" cap="none" dirty="0">
                <a:solidFill>
                  <a:schemeClr val="dk1"/>
                </a:solidFill>
                <a:latin typeface="Calibri"/>
                <a:ea typeface="Calibri"/>
                <a:cs typeface="Calibri"/>
                <a:sym typeface="Calibri"/>
              </a:rPr>
              <a:t>Digital tools, Digital interventions</a:t>
            </a:r>
            <a:endParaRPr dirty="0"/>
          </a:p>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7" name="Google Shape;127;p16"/>
          <p:cNvSpPr txBox="1"/>
          <p:nvPr/>
        </p:nvSpPr>
        <p:spPr>
          <a:xfrm>
            <a:off x="571362" y="1258850"/>
            <a:ext cx="11049300"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100" b="1" i="0" u="none" strike="noStrike" cap="none" dirty="0">
                <a:solidFill>
                  <a:schemeClr val="dk1"/>
                </a:solidFill>
                <a:latin typeface="Calibri"/>
                <a:ea typeface="Calibri"/>
                <a:cs typeface="Calibri"/>
                <a:sym typeface="Calibri"/>
              </a:rPr>
              <a:t>Study Design </a:t>
            </a:r>
            <a:r>
              <a:rPr lang="en-IN" sz="2100" b="0" i="0" u="none" strike="noStrike" cap="none" dirty="0">
                <a:solidFill>
                  <a:schemeClr val="dk1"/>
                </a:solidFill>
                <a:latin typeface="Calibri"/>
                <a:ea typeface="Calibri"/>
                <a:cs typeface="Calibri"/>
                <a:sym typeface="Calibri"/>
              </a:rPr>
              <a:t>– Scoping Review</a:t>
            </a:r>
          </a:p>
          <a:p>
            <a:pPr marL="0" marR="0" lvl="0" indent="0" algn="l" rtl="0">
              <a:spcBef>
                <a:spcPts val="0"/>
              </a:spcBef>
              <a:spcAft>
                <a:spcPts val="0"/>
              </a:spcAft>
              <a:buNone/>
            </a:pPr>
            <a:r>
              <a:rPr lang="en-IN" sz="2100" dirty="0">
                <a:solidFill>
                  <a:schemeClr val="dk1"/>
                </a:solidFill>
                <a:latin typeface="Calibri"/>
                <a:ea typeface="Calibri"/>
                <a:cs typeface="Calibri"/>
                <a:sym typeface="Calibri"/>
              </a:rPr>
              <a:t>Study Type- Literature Search </a:t>
            </a:r>
            <a:endParaRPr sz="2100" dirty="0">
              <a:solidFill>
                <a:schemeClr val="dk1"/>
              </a:solidFill>
              <a:latin typeface="Calibri"/>
              <a:ea typeface="Calibri"/>
              <a:cs typeface="Calibri"/>
              <a:sym typeface="Calibri"/>
            </a:endParaRPr>
          </a:p>
        </p:txBody>
      </p:sp>
      <p:sp>
        <p:nvSpPr>
          <p:cNvPr id="128" name="Google Shape;128;p16"/>
          <p:cNvSpPr txBox="1"/>
          <p:nvPr/>
        </p:nvSpPr>
        <p:spPr>
          <a:xfrm>
            <a:off x="4592250" y="2481050"/>
            <a:ext cx="7028400" cy="461700"/>
          </a:xfrm>
          <a:prstGeom prst="rect">
            <a:avLst/>
          </a:prstGeom>
          <a:solidFill>
            <a:srgbClr val="ADDEEB"/>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400" b="1" dirty="0">
                <a:solidFill>
                  <a:schemeClr val="dk1"/>
                </a:solidFill>
                <a:latin typeface="Calibri"/>
                <a:ea typeface="Calibri"/>
                <a:cs typeface="Calibri"/>
                <a:sym typeface="Calibri"/>
              </a:rPr>
              <a:t>                 Steps followed for Scoping Review </a:t>
            </a:r>
            <a:endParaRPr dirty="0"/>
          </a:p>
        </p:txBody>
      </p:sp>
      <p:sp>
        <p:nvSpPr>
          <p:cNvPr id="129" name="Google Shape;129;p16" descr="Stopwatch"/>
          <p:cNvSpPr/>
          <p:nvPr/>
        </p:nvSpPr>
        <p:spPr>
          <a:xfrm>
            <a:off x="9626197" y="3241550"/>
            <a:ext cx="306000" cy="3384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0" name="Google Shape;130;p16"/>
          <p:cNvSpPr/>
          <p:nvPr/>
        </p:nvSpPr>
        <p:spPr>
          <a:xfrm>
            <a:off x="647868" y="964582"/>
            <a:ext cx="10972800" cy="18288"/>
          </a:xfrm>
          <a:custGeom>
            <a:avLst/>
            <a:gdLst/>
            <a:ahLst/>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4900"/>
            </a:schemeClr>
          </a:solidFill>
          <a:ln w="44450" cap="rnd" cmpd="sng">
            <a:solidFill>
              <a:schemeClr val="accent2">
                <a:alpha val="749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31" name="Google Shape;131;p16"/>
          <p:cNvGrpSpPr/>
          <p:nvPr/>
        </p:nvGrpSpPr>
        <p:grpSpPr>
          <a:xfrm>
            <a:off x="4734002" y="3276341"/>
            <a:ext cx="6861223" cy="3308234"/>
            <a:chOff x="4734002" y="3276341"/>
            <a:chExt cx="6861223" cy="3308234"/>
          </a:xfrm>
        </p:grpSpPr>
        <p:sp>
          <p:nvSpPr>
            <p:cNvPr id="132" name="Google Shape;132;p16"/>
            <p:cNvSpPr/>
            <p:nvPr/>
          </p:nvSpPr>
          <p:spPr>
            <a:xfrm>
              <a:off x="9626178" y="3307163"/>
              <a:ext cx="959100" cy="86370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6"/>
            <p:cNvSpPr txBox="1"/>
            <p:nvPr/>
          </p:nvSpPr>
          <p:spPr>
            <a:xfrm>
              <a:off x="7101300" y="4259223"/>
              <a:ext cx="2128500" cy="2868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1900"/>
                <a:buFont typeface="Calibri"/>
                <a:buNone/>
              </a:pPr>
              <a:r>
                <a:rPr lang="en-IN" sz="1900" b="1" i="0" u="none" strike="noStrike" cap="none">
                  <a:solidFill>
                    <a:schemeClr val="dk1"/>
                  </a:solidFill>
                  <a:latin typeface="Calibri"/>
                  <a:ea typeface="Calibri"/>
                  <a:cs typeface="Calibri"/>
                  <a:sym typeface="Calibri"/>
                </a:rPr>
                <a:t>Data Extraction</a:t>
              </a:r>
              <a:endParaRPr/>
            </a:p>
          </p:txBody>
        </p:sp>
        <p:sp>
          <p:nvSpPr>
            <p:cNvPr id="134" name="Google Shape;134;p16"/>
            <p:cNvSpPr txBox="1"/>
            <p:nvPr/>
          </p:nvSpPr>
          <p:spPr>
            <a:xfrm>
              <a:off x="7141200" y="4781575"/>
              <a:ext cx="2128500" cy="18030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IN" b="0" i="0" u="none" strike="noStrike" cap="none" dirty="0">
                  <a:solidFill>
                    <a:schemeClr val="dk1"/>
                  </a:solidFill>
                  <a:latin typeface="Calibri"/>
                  <a:ea typeface="Calibri"/>
                  <a:cs typeface="Calibri"/>
                  <a:sym typeface="Calibri"/>
                </a:rPr>
                <a:t>Author</a:t>
              </a:r>
              <a:endParaRPr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r>
                <a:rPr lang="en-IN" b="0" i="0" u="none" strike="noStrike" cap="none" dirty="0">
                  <a:solidFill>
                    <a:schemeClr val="dk1"/>
                  </a:solidFill>
                  <a:latin typeface="Calibri"/>
                  <a:ea typeface="Calibri"/>
                  <a:cs typeface="Calibri"/>
                  <a:sym typeface="Calibri"/>
                </a:rPr>
                <a:t>Year of publication</a:t>
              </a:r>
              <a:endParaRPr dirty="0"/>
            </a:p>
            <a:p>
              <a:pPr marL="0" marR="0" lvl="0" indent="0" algn="l" rtl="0">
                <a:lnSpc>
                  <a:spcPct val="90000"/>
                </a:lnSpc>
                <a:spcBef>
                  <a:spcPts val="560"/>
                </a:spcBef>
                <a:spcAft>
                  <a:spcPts val="0"/>
                </a:spcAft>
                <a:buNone/>
              </a:pPr>
              <a:r>
                <a:rPr lang="en-IN" b="0" i="0" u="none" strike="noStrike" cap="none" dirty="0">
                  <a:solidFill>
                    <a:schemeClr val="dk1"/>
                  </a:solidFill>
                  <a:latin typeface="Calibri"/>
                  <a:ea typeface="Calibri"/>
                  <a:cs typeface="Calibri"/>
                  <a:sym typeface="Calibri"/>
                </a:rPr>
                <a:t>Title</a:t>
              </a:r>
              <a:endParaRPr b="0" i="0" u="none" strike="noStrike" cap="none" dirty="0">
                <a:solidFill>
                  <a:schemeClr val="dk1"/>
                </a:solidFill>
                <a:latin typeface="Calibri"/>
                <a:ea typeface="Calibri"/>
                <a:cs typeface="Calibri"/>
                <a:sym typeface="Calibri"/>
              </a:endParaRPr>
            </a:p>
            <a:p>
              <a:pPr marL="0" marR="0" lvl="0" indent="0" algn="l" rtl="0">
                <a:lnSpc>
                  <a:spcPct val="90000"/>
                </a:lnSpc>
                <a:spcBef>
                  <a:spcPts val="560"/>
                </a:spcBef>
                <a:spcAft>
                  <a:spcPts val="0"/>
                </a:spcAft>
                <a:buNone/>
              </a:pPr>
              <a:r>
                <a:rPr lang="en-IN" b="0" i="0" u="none" strike="noStrike" cap="none" dirty="0">
                  <a:solidFill>
                    <a:schemeClr val="dk1"/>
                  </a:solidFill>
                  <a:latin typeface="Calibri"/>
                  <a:ea typeface="Calibri"/>
                  <a:cs typeface="Calibri"/>
                  <a:sym typeface="Calibri"/>
                </a:rPr>
                <a:t>Objective</a:t>
              </a:r>
              <a:endParaRPr b="0" i="0" u="none" strike="noStrike" cap="none" dirty="0">
                <a:solidFill>
                  <a:schemeClr val="dk1"/>
                </a:solidFill>
                <a:latin typeface="Calibri"/>
                <a:ea typeface="Calibri"/>
                <a:cs typeface="Calibri"/>
                <a:sym typeface="Calibri"/>
              </a:endParaRPr>
            </a:p>
            <a:p>
              <a:pPr marL="0" marR="0" lvl="0" indent="0" algn="l" rtl="0">
                <a:lnSpc>
                  <a:spcPct val="90000"/>
                </a:lnSpc>
                <a:spcBef>
                  <a:spcPts val="560"/>
                </a:spcBef>
                <a:spcAft>
                  <a:spcPts val="0"/>
                </a:spcAft>
                <a:buNone/>
              </a:pPr>
              <a:r>
                <a:rPr lang="en-IN" b="0" i="0" u="none" strike="noStrike" cap="none" dirty="0">
                  <a:solidFill>
                    <a:schemeClr val="dk1"/>
                  </a:solidFill>
                  <a:latin typeface="Calibri"/>
                  <a:ea typeface="Calibri"/>
                  <a:cs typeface="Calibri"/>
                  <a:sym typeface="Calibri"/>
                </a:rPr>
                <a:t>Study Design</a:t>
              </a:r>
              <a:endParaRPr dirty="0"/>
            </a:p>
            <a:p>
              <a:pPr marL="0" marR="0" lvl="0" indent="0" algn="l" rtl="0">
                <a:lnSpc>
                  <a:spcPct val="90000"/>
                </a:lnSpc>
                <a:spcBef>
                  <a:spcPts val="560"/>
                </a:spcBef>
                <a:spcAft>
                  <a:spcPts val="0"/>
                </a:spcAft>
                <a:buNone/>
              </a:pPr>
              <a:r>
                <a:rPr lang="en-IN" b="0" i="0" u="none" strike="noStrike" cap="none" dirty="0">
                  <a:solidFill>
                    <a:schemeClr val="dk1"/>
                  </a:solidFill>
                  <a:latin typeface="Calibri"/>
                  <a:ea typeface="Calibri"/>
                  <a:cs typeface="Calibri"/>
                  <a:sym typeface="Calibri"/>
                </a:rPr>
                <a:t>Intervention</a:t>
              </a:r>
              <a:endParaRPr b="0" i="0" u="none" strike="noStrike" cap="none" dirty="0">
                <a:solidFill>
                  <a:schemeClr val="dk1"/>
                </a:solidFill>
                <a:latin typeface="Calibri"/>
                <a:ea typeface="Calibri"/>
                <a:cs typeface="Calibri"/>
                <a:sym typeface="Calibri"/>
              </a:endParaRPr>
            </a:p>
            <a:p>
              <a:pPr marL="0" marR="0" lvl="0" indent="0" algn="l" rtl="0">
                <a:lnSpc>
                  <a:spcPct val="90000"/>
                </a:lnSpc>
                <a:spcBef>
                  <a:spcPts val="560"/>
                </a:spcBef>
                <a:spcAft>
                  <a:spcPts val="0"/>
                </a:spcAft>
                <a:buNone/>
              </a:pPr>
              <a:r>
                <a:rPr lang="en-IN" b="0" i="0" u="none" strike="noStrike" cap="none" dirty="0">
                  <a:solidFill>
                    <a:schemeClr val="dk1"/>
                  </a:solidFill>
                  <a:latin typeface="Calibri"/>
                  <a:ea typeface="Calibri"/>
                  <a:cs typeface="Calibri"/>
                  <a:sym typeface="Calibri"/>
                </a:rPr>
                <a:t>Outcome</a:t>
              </a:r>
              <a:endParaRPr b="0" i="0" u="none" strike="noStrike" cap="none" dirty="0">
                <a:solidFill>
                  <a:schemeClr val="dk1"/>
                </a:solidFill>
                <a:latin typeface="Calibri"/>
                <a:ea typeface="Calibri"/>
                <a:cs typeface="Calibri"/>
                <a:sym typeface="Calibri"/>
              </a:endParaRPr>
            </a:p>
          </p:txBody>
        </p:sp>
        <p:sp>
          <p:nvSpPr>
            <p:cNvPr id="135" name="Google Shape;135;p16"/>
            <p:cNvSpPr/>
            <p:nvPr/>
          </p:nvSpPr>
          <p:spPr>
            <a:xfrm>
              <a:off x="7427135" y="3307163"/>
              <a:ext cx="959100" cy="86370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6"/>
            <p:cNvSpPr txBox="1"/>
            <p:nvPr/>
          </p:nvSpPr>
          <p:spPr>
            <a:xfrm>
              <a:off x="9466725" y="4494099"/>
              <a:ext cx="2128500" cy="356037"/>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1600"/>
                <a:buFont typeface="Calibri"/>
                <a:buNone/>
              </a:pPr>
              <a:endParaRPr sz="1600" b="0" i="0" u="none" strike="noStrike" cap="none" dirty="0">
                <a:solidFill>
                  <a:schemeClr val="dk1"/>
                </a:solidFill>
                <a:latin typeface="Calibri"/>
                <a:ea typeface="Calibri"/>
                <a:cs typeface="Calibri"/>
                <a:sym typeface="Calibri"/>
              </a:endParaRPr>
            </a:p>
            <a:p>
              <a:pPr marL="0" marR="0" lvl="0" indent="0" algn="l" rtl="0">
                <a:lnSpc>
                  <a:spcPct val="90000"/>
                </a:lnSpc>
                <a:spcBef>
                  <a:spcPts val="560"/>
                </a:spcBef>
                <a:spcAft>
                  <a:spcPts val="0"/>
                </a:spcAft>
                <a:buClr>
                  <a:schemeClr val="dk1"/>
                </a:buClr>
                <a:buSzPts val="1600"/>
                <a:buFont typeface="Calibri"/>
                <a:buNone/>
              </a:pPr>
              <a:r>
                <a:rPr lang="en-IN" sz="1600" b="0" i="0" u="none" strike="noStrike" cap="none" dirty="0">
                  <a:solidFill>
                    <a:schemeClr val="dk1"/>
                  </a:solidFill>
                  <a:latin typeface="Calibri"/>
                  <a:ea typeface="Calibri"/>
                  <a:cs typeface="Calibri"/>
                  <a:sym typeface="Calibri"/>
                </a:rPr>
                <a:t>Thematic Analysis</a:t>
              </a:r>
              <a:endParaRPr sz="1600" b="0" i="0" u="none" strike="noStrike" cap="none" dirty="0">
                <a:solidFill>
                  <a:schemeClr val="dk1"/>
                </a:solidFill>
                <a:latin typeface="Calibri"/>
                <a:ea typeface="Calibri"/>
                <a:cs typeface="Calibri"/>
                <a:sym typeface="Calibri"/>
              </a:endParaRPr>
            </a:p>
          </p:txBody>
        </p:sp>
        <p:sp>
          <p:nvSpPr>
            <p:cNvPr id="137" name="Google Shape;137;p16"/>
            <p:cNvSpPr/>
            <p:nvPr/>
          </p:nvSpPr>
          <p:spPr>
            <a:xfrm>
              <a:off x="5165490" y="3276341"/>
              <a:ext cx="959100" cy="86370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38;p16"/>
            <p:cNvSpPr txBox="1"/>
            <p:nvPr/>
          </p:nvSpPr>
          <p:spPr>
            <a:xfrm>
              <a:off x="4735875" y="4781570"/>
              <a:ext cx="2230800" cy="8637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560"/>
                </a:spcBef>
                <a:spcAft>
                  <a:spcPts val="0"/>
                </a:spcAft>
                <a:buClr>
                  <a:schemeClr val="dk1"/>
                </a:buClr>
                <a:buSzPts val="1100"/>
                <a:buFont typeface="Arial"/>
                <a:buNone/>
              </a:pPr>
              <a:r>
                <a:rPr lang="en-IN" sz="1600" b="1" dirty="0">
                  <a:solidFill>
                    <a:schemeClr val="dk1"/>
                  </a:solidFill>
                  <a:latin typeface="Calibri"/>
                  <a:ea typeface="Calibri"/>
                  <a:cs typeface="Calibri"/>
                  <a:sym typeface="Calibri"/>
                </a:rPr>
                <a:t>Databases</a:t>
              </a:r>
              <a:r>
                <a:rPr lang="en-IN" sz="1600" dirty="0">
                  <a:solidFill>
                    <a:schemeClr val="dk1"/>
                  </a:solidFill>
                  <a:latin typeface="Calibri"/>
                  <a:ea typeface="Calibri"/>
                  <a:cs typeface="Calibri"/>
                  <a:sym typeface="Calibri"/>
                </a:rPr>
                <a:t> – PubMed &amp; ProQuest</a:t>
              </a:r>
              <a:endParaRPr sz="1600" dirty="0">
                <a:solidFill>
                  <a:schemeClr val="dk1"/>
                </a:solidFill>
                <a:latin typeface="Calibri"/>
                <a:ea typeface="Calibri"/>
                <a:cs typeface="Calibri"/>
                <a:sym typeface="Calibri"/>
              </a:endParaRPr>
            </a:p>
            <a:p>
              <a:pPr marL="0" marR="0" lvl="0" indent="0" algn="l" rtl="0">
                <a:lnSpc>
                  <a:spcPct val="90000"/>
                </a:lnSpc>
                <a:spcBef>
                  <a:spcPts val="560"/>
                </a:spcBef>
                <a:spcAft>
                  <a:spcPts val="0"/>
                </a:spcAft>
                <a:buClr>
                  <a:schemeClr val="dk1"/>
                </a:buClr>
                <a:buSzPts val="1100"/>
                <a:buFont typeface="Arial"/>
                <a:buNone/>
              </a:pPr>
              <a:r>
                <a:rPr lang="en-IN" sz="1600" b="1" dirty="0">
                  <a:solidFill>
                    <a:schemeClr val="dk1"/>
                  </a:solidFill>
                  <a:latin typeface="Calibri"/>
                  <a:ea typeface="Calibri"/>
                  <a:cs typeface="Calibri"/>
                  <a:sym typeface="Calibri"/>
                </a:rPr>
                <a:t>Period</a:t>
              </a:r>
              <a:r>
                <a:rPr lang="en-IN" sz="1600" dirty="0">
                  <a:solidFill>
                    <a:schemeClr val="dk1"/>
                  </a:solidFill>
                  <a:latin typeface="Calibri"/>
                  <a:ea typeface="Calibri"/>
                  <a:cs typeface="Calibri"/>
                  <a:sym typeface="Calibri"/>
                </a:rPr>
                <a:t> - 2015 – 2023</a:t>
              </a:r>
              <a:endParaRPr sz="1600" dirty="0">
                <a:solidFill>
                  <a:schemeClr val="dk1"/>
                </a:solidFill>
                <a:latin typeface="Calibri"/>
                <a:ea typeface="Calibri"/>
                <a:cs typeface="Calibri"/>
                <a:sym typeface="Calibri"/>
              </a:endParaRPr>
            </a:p>
            <a:p>
              <a:pPr marL="0" marR="0" lvl="0" indent="0" algn="l" rtl="0">
                <a:lnSpc>
                  <a:spcPct val="90000"/>
                </a:lnSpc>
                <a:spcBef>
                  <a:spcPts val="560"/>
                </a:spcBef>
                <a:spcAft>
                  <a:spcPts val="0"/>
                </a:spcAft>
                <a:buClr>
                  <a:schemeClr val="dk1"/>
                </a:buClr>
                <a:buSzPts val="1600"/>
                <a:buFont typeface="Calibri"/>
                <a:buNone/>
              </a:pPr>
              <a:endParaRPr sz="1600" dirty="0">
                <a:solidFill>
                  <a:schemeClr val="dk1"/>
                </a:solidFill>
                <a:latin typeface="Calibri"/>
                <a:ea typeface="Calibri"/>
                <a:cs typeface="Calibri"/>
                <a:sym typeface="Calibri"/>
              </a:endParaRPr>
            </a:p>
          </p:txBody>
        </p:sp>
        <p:sp>
          <p:nvSpPr>
            <p:cNvPr id="139" name="Google Shape;139;p16"/>
            <p:cNvSpPr txBox="1"/>
            <p:nvPr/>
          </p:nvSpPr>
          <p:spPr>
            <a:xfrm>
              <a:off x="4734002" y="4259222"/>
              <a:ext cx="2181523" cy="522347"/>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1900"/>
                <a:buFont typeface="Calibri"/>
                <a:buNone/>
              </a:pPr>
              <a:r>
                <a:rPr lang="en-IN" sz="1900" b="1" i="0" u="none" strike="noStrike" cap="none" dirty="0">
                  <a:solidFill>
                    <a:schemeClr val="dk1"/>
                  </a:solidFill>
                  <a:latin typeface="Calibri"/>
                  <a:ea typeface="Calibri"/>
                  <a:cs typeface="Calibri"/>
                  <a:sym typeface="Calibri"/>
                </a:rPr>
                <a:t>Data Selection &amp; Search</a:t>
              </a:r>
              <a:endParaRPr dirty="0"/>
            </a:p>
          </p:txBody>
        </p:sp>
        <p:sp>
          <p:nvSpPr>
            <p:cNvPr id="140" name="Google Shape;140;p16"/>
            <p:cNvSpPr txBox="1"/>
            <p:nvPr/>
          </p:nvSpPr>
          <p:spPr>
            <a:xfrm>
              <a:off x="9466725" y="4259223"/>
              <a:ext cx="2128500" cy="2868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1900"/>
                <a:buFont typeface="Calibri"/>
                <a:buNone/>
              </a:pPr>
              <a:r>
                <a:rPr lang="en-IN" sz="1900" b="1" i="0" u="none" strike="noStrike" cap="none">
                  <a:solidFill>
                    <a:schemeClr val="dk1"/>
                  </a:solidFill>
                  <a:latin typeface="Calibri"/>
                  <a:ea typeface="Calibri"/>
                  <a:cs typeface="Calibri"/>
                  <a:sym typeface="Calibri"/>
                </a:rPr>
                <a:t>Data </a:t>
              </a:r>
              <a:r>
                <a:rPr lang="en-IN" sz="1900" b="1">
                  <a:solidFill>
                    <a:schemeClr val="dk1"/>
                  </a:solidFill>
                  <a:latin typeface="Calibri"/>
                  <a:ea typeface="Calibri"/>
                  <a:cs typeface="Calibri"/>
                  <a:sym typeface="Calibri"/>
                </a:rPr>
                <a:t>Analysis</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7"/>
          <p:cNvSpPr txBox="1">
            <a:spLocks noGrp="1"/>
          </p:cNvSpPr>
          <p:nvPr>
            <p:ph type="title"/>
          </p:nvPr>
        </p:nvSpPr>
        <p:spPr>
          <a:xfrm>
            <a:off x="298977" y="331238"/>
            <a:ext cx="3459900" cy="699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IN" sz="4900" dirty="0"/>
              <a:t>Methodology</a:t>
            </a:r>
            <a:endParaRPr dirty="0"/>
          </a:p>
        </p:txBody>
      </p:sp>
      <p:sp>
        <p:nvSpPr>
          <p:cNvPr id="146" name="Google Shape;146;p17"/>
          <p:cNvSpPr/>
          <p:nvPr/>
        </p:nvSpPr>
        <p:spPr>
          <a:xfrm>
            <a:off x="6054725" y="1809117"/>
            <a:ext cx="1887539" cy="803129"/>
          </a:xfrm>
          <a:prstGeom prst="rect">
            <a:avLst/>
          </a:prstGeom>
          <a:no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2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Records identified from:</a:t>
            </a:r>
            <a:endParaRPr sz="11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rtl="0">
              <a:spcBef>
                <a:spcPts val="0"/>
              </a:spcBef>
              <a:spcAft>
                <a:spcPts val="0"/>
              </a:spcAft>
              <a:buNone/>
            </a:pPr>
            <a:r>
              <a:rPr lang="en-IN" sz="12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Databases (n = </a:t>
            </a:r>
            <a:r>
              <a:rPr lang="en-IN" sz="1200" dirty="0">
                <a:latin typeface="Calibri" panose="020F0502020204030204" pitchFamily="34" charset="0"/>
                <a:ea typeface="Calibri" panose="020F0502020204030204" pitchFamily="34" charset="0"/>
                <a:cs typeface="Calibri" panose="020F0502020204030204" pitchFamily="34" charset="0"/>
              </a:rPr>
              <a:t>1,616</a:t>
            </a:r>
            <a:r>
              <a:rPr lang="en-IN" sz="14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a:t>
            </a:r>
            <a:endParaRPr sz="3600"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47" name="Google Shape;147;p17"/>
          <p:cNvSpPr/>
          <p:nvPr/>
        </p:nvSpPr>
        <p:spPr>
          <a:xfrm>
            <a:off x="8528846" y="1809946"/>
            <a:ext cx="2162014" cy="801279"/>
          </a:xfrm>
          <a:prstGeom prst="rect">
            <a:avLst/>
          </a:prstGeom>
          <a:no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2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Duplicate records removed</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IN" sz="12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(n = 864)</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48" name="Google Shape;148;p17"/>
          <p:cNvSpPr/>
          <p:nvPr/>
        </p:nvSpPr>
        <p:spPr>
          <a:xfrm>
            <a:off x="6054956" y="3174852"/>
            <a:ext cx="2245927" cy="527051"/>
          </a:xfrm>
          <a:prstGeom prst="rect">
            <a:avLst/>
          </a:prstGeom>
          <a:no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2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Records after duplicates removed</a:t>
            </a:r>
            <a:endParaRPr lang="en-IN" sz="11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rtl="0">
              <a:spcBef>
                <a:spcPts val="0"/>
              </a:spcBef>
              <a:spcAft>
                <a:spcPts val="0"/>
              </a:spcAft>
              <a:buNone/>
            </a:pPr>
            <a:r>
              <a:rPr lang="en-IN" sz="12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n = 752</a:t>
            </a:r>
            <a:r>
              <a:rPr lang="en-IN" sz="1200" dirty="0">
                <a:latin typeface="Calibri" panose="020F0502020204030204" pitchFamily="34" charset="0"/>
                <a:ea typeface="Calibri" panose="020F0502020204030204" pitchFamily="34" charset="0"/>
                <a:cs typeface="Calibri" panose="020F0502020204030204" pitchFamily="34" charset="0"/>
              </a:rPr>
              <a:t>)</a:t>
            </a:r>
            <a:endParaRPr lang="en-IN" sz="12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49" name="Google Shape;149;p17"/>
          <p:cNvSpPr/>
          <p:nvPr/>
        </p:nvSpPr>
        <p:spPr>
          <a:xfrm>
            <a:off x="6054725" y="3977944"/>
            <a:ext cx="2225803" cy="527051"/>
          </a:xfrm>
          <a:prstGeom prst="rect">
            <a:avLst/>
          </a:prstGeom>
          <a:no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2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Records after screening</a:t>
            </a:r>
            <a:endParaRPr sz="1200"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rtl="0">
              <a:spcBef>
                <a:spcPts val="0"/>
              </a:spcBef>
              <a:spcAft>
                <a:spcPts val="0"/>
              </a:spcAft>
              <a:buNone/>
            </a:pPr>
            <a:r>
              <a:rPr lang="en-IN" sz="12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(n = </a:t>
            </a:r>
            <a:r>
              <a:rPr lang="en-IN" sz="1200" dirty="0">
                <a:latin typeface="Calibri" panose="020F0502020204030204" pitchFamily="34" charset="0"/>
                <a:ea typeface="Calibri" panose="020F0502020204030204" pitchFamily="34" charset="0"/>
                <a:cs typeface="Calibri" panose="020F0502020204030204" pitchFamily="34" charset="0"/>
              </a:rPr>
              <a:t>41</a:t>
            </a:r>
            <a:r>
              <a:rPr lang="en-IN" sz="12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a:t>
            </a:r>
            <a:endParaRPr sz="1200"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50" name="Google Shape;150;p17"/>
          <p:cNvSpPr/>
          <p:nvPr/>
        </p:nvSpPr>
        <p:spPr>
          <a:xfrm>
            <a:off x="6054725" y="4830699"/>
            <a:ext cx="2225700" cy="618900"/>
          </a:xfrm>
          <a:prstGeom prst="rect">
            <a:avLst/>
          </a:prstGeom>
          <a:no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2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Records assessed for full-text eligibility</a:t>
            </a:r>
            <a:endParaRPr sz="1200"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rtl="0">
              <a:spcBef>
                <a:spcPts val="0"/>
              </a:spcBef>
              <a:spcAft>
                <a:spcPts val="0"/>
              </a:spcAft>
              <a:buNone/>
            </a:pPr>
            <a:r>
              <a:rPr lang="en-IN" sz="12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(n = </a:t>
            </a:r>
            <a:r>
              <a:rPr lang="en-IN" sz="1200" dirty="0">
                <a:latin typeface="Calibri" panose="020F0502020204030204" pitchFamily="34" charset="0"/>
                <a:ea typeface="Calibri" panose="020F0502020204030204" pitchFamily="34" charset="0"/>
                <a:cs typeface="Calibri" panose="020F0502020204030204" pitchFamily="34" charset="0"/>
              </a:rPr>
              <a:t>41</a:t>
            </a:r>
            <a:r>
              <a:rPr lang="en-IN" sz="12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a:t>
            </a:r>
            <a:endParaRPr sz="1200"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51" name="Google Shape;151;p17"/>
          <p:cNvSpPr/>
          <p:nvPr/>
        </p:nvSpPr>
        <p:spPr>
          <a:xfrm>
            <a:off x="8843669" y="4527632"/>
            <a:ext cx="2312779" cy="1481240"/>
          </a:xfrm>
          <a:prstGeom prst="rect">
            <a:avLst/>
          </a:prstGeom>
          <a:no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lang="en-IN" sz="12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rtl="0">
              <a:spcBef>
                <a:spcPts val="0"/>
              </a:spcBef>
              <a:spcAft>
                <a:spcPts val="0"/>
              </a:spcAft>
              <a:buNone/>
            </a:pPr>
            <a:endParaRPr lang="en-IN" sz="12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IN" sz="12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Reports excluded: (n = </a:t>
            </a:r>
            <a:r>
              <a:rPr lang="en-IN" sz="1200" dirty="0">
                <a:latin typeface="Calibri" panose="020F0502020204030204" pitchFamily="34" charset="0"/>
                <a:ea typeface="Calibri" panose="020F0502020204030204" pitchFamily="34" charset="0"/>
                <a:cs typeface="Calibri" panose="020F0502020204030204" pitchFamily="34" charset="0"/>
              </a:rPr>
              <a:t>25</a:t>
            </a:r>
            <a:r>
              <a:rPr lang="en-IN" sz="12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a:t>
            </a:r>
            <a:endParaRPr sz="1200"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rtl="0">
              <a:spcBef>
                <a:spcPts val="0"/>
              </a:spcBef>
              <a:spcAft>
                <a:spcPts val="0"/>
              </a:spcAft>
              <a:buNone/>
            </a:pPr>
            <a:r>
              <a:rPr lang="en-IN" sz="12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Reasons:</a:t>
            </a:r>
            <a:endParaRPr sz="1200"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rtl="0">
              <a:spcBef>
                <a:spcPts val="0"/>
              </a:spcBef>
              <a:spcAft>
                <a:spcPts val="0"/>
              </a:spcAft>
              <a:buNone/>
            </a:pPr>
            <a:r>
              <a:rPr lang="en-IN" sz="12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--Article not related to community/general public awareness</a:t>
            </a:r>
            <a:endParaRPr sz="1200"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rtl="0">
              <a:spcBef>
                <a:spcPts val="0"/>
              </a:spcBef>
              <a:spcAft>
                <a:spcPts val="0"/>
              </a:spcAft>
              <a:buNone/>
            </a:pPr>
            <a:r>
              <a:rPr lang="en-IN" sz="12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-No digital</a:t>
            </a:r>
            <a:r>
              <a:rPr lang="en-IN" sz="1200" dirty="0">
                <a:latin typeface="Calibri" panose="020F0502020204030204" pitchFamily="34" charset="0"/>
                <a:ea typeface="Calibri" panose="020F0502020204030204" pitchFamily="34" charset="0"/>
                <a:cs typeface="Calibri" panose="020F0502020204030204" pitchFamily="34" charset="0"/>
              </a:rPr>
              <a:t> </a:t>
            </a:r>
            <a:r>
              <a:rPr lang="en-IN" sz="12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intervention suggested</a:t>
            </a:r>
          </a:p>
          <a:p>
            <a:pPr marL="0" marR="0" lvl="0" indent="0" algn="l" rtl="0">
              <a:spcBef>
                <a:spcPts val="0"/>
              </a:spcBef>
              <a:spcAft>
                <a:spcPts val="0"/>
              </a:spcAft>
              <a:buNone/>
            </a:pPr>
            <a:r>
              <a:rPr lang="en-IN" sz="1200" dirty="0">
                <a:latin typeface="Calibri" panose="020F0502020204030204" pitchFamily="34" charset="0"/>
                <a:ea typeface="Calibri" panose="020F0502020204030204" pitchFamily="34" charset="0"/>
                <a:cs typeface="Calibri" panose="020F0502020204030204" pitchFamily="34" charset="0"/>
              </a:rPr>
              <a:t>-Article not accessible</a:t>
            </a:r>
            <a:endParaRPr sz="1200"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52" name="Google Shape;152;p17"/>
          <p:cNvSpPr/>
          <p:nvPr/>
        </p:nvSpPr>
        <p:spPr>
          <a:xfrm>
            <a:off x="6054629" y="5961757"/>
            <a:ext cx="2225796" cy="462705"/>
          </a:xfrm>
          <a:prstGeom prst="rect">
            <a:avLst/>
          </a:prstGeom>
          <a:no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900" dirty="0">
              <a:solidFill>
                <a:srgbClr val="000000"/>
              </a:solidFill>
              <a:latin typeface="Arial"/>
              <a:ea typeface="Arial"/>
              <a:cs typeface="Arial"/>
              <a:sym typeface="Arial"/>
            </a:endParaRPr>
          </a:p>
          <a:p>
            <a:pPr marL="0" marR="0" lvl="0" indent="0" algn="l" rtl="0">
              <a:spcBef>
                <a:spcPts val="0"/>
              </a:spcBef>
              <a:spcAft>
                <a:spcPts val="0"/>
              </a:spcAft>
              <a:buNone/>
            </a:pPr>
            <a:endParaRPr sz="12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rtl="0">
              <a:spcBef>
                <a:spcPts val="0"/>
              </a:spcBef>
              <a:spcAft>
                <a:spcPts val="0"/>
              </a:spcAft>
              <a:buNone/>
            </a:pPr>
            <a:r>
              <a:rPr lang="en-IN" sz="12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Studies included in review</a:t>
            </a:r>
            <a:endParaRPr sz="1200"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rtl="0">
              <a:spcBef>
                <a:spcPts val="0"/>
              </a:spcBef>
              <a:spcAft>
                <a:spcPts val="0"/>
              </a:spcAft>
              <a:buNone/>
            </a:pPr>
            <a:r>
              <a:rPr lang="en-IN" sz="12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(n = 16)</a:t>
            </a:r>
            <a:endParaRPr sz="1200"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54" name="Google Shape;154;p17"/>
          <p:cNvSpPr/>
          <p:nvPr/>
        </p:nvSpPr>
        <p:spPr>
          <a:xfrm>
            <a:off x="6048790" y="1235254"/>
            <a:ext cx="4702200" cy="263400"/>
          </a:xfrm>
          <a:prstGeom prst="flowChartAlternateProcess">
            <a:avLst/>
          </a:prstGeom>
          <a:solidFill>
            <a:srgbClr val="FFC000"/>
          </a:solidFill>
          <a:ln w="12700" cap="flat" cmpd="sng">
            <a:solidFill>
              <a:srgbClr val="7F5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1200" b="1">
                <a:solidFill>
                  <a:srgbClr val="000000"/>
                </a:solidFill>
                <a:latin typeface="Arial"/>
                <a:ea typeface="Arial"/>
                <a:cs typeface="Arial"/>
                <a:sym typeface="Arial"/>
              </a:rPr>
              <a:t>Identification of studies via databases – PubMed &amp; ProQuest</a:t>
            </a:r>
            <a:endParaRPr sz="1200">
              <a:solidFill>
                <a:schemeClr val="dk1"/>
              </a:solidFill>
              <a:latin typeface="Arial"/>
              <a:ea typeface="Arial"/>
              <a:cs typeface="Arial"/>
              <a:sym typeface="Arial"/>
            </a:endParaRPr>
          </a:p>
        </p:txBody>
      </p:sp>
      <p:sp>
        <p:nvSpPr>
          <p:cNvPr id="155" name="Google Shape;155;p17"/>
          <p:cNvSpPr/>
          <p:nvPr/>
        </p:nvSpPr>
        <p:spPr>
          <a:xfrm rot="-5400000">
            <a:off x="5124177" y="2071739"/>
            <a:ext cx="1276351" cy="263525"/>
          </a:xfrm>
          <a:prstGeom prst="flowChartAlternateProcess">
            <a:avLst/>
          </a:prstGeom>
          <a:solidFill>
            <a:srgbClr val="9CC2E5"/>
          </a:solidFill>
          <a:ln w="12700" cap="flat" cmpd="sng">
            <a:solidFill>
              <a:srgbClr val="000000"/>
            </a:solidFill>
            <a:prstDash val="solid"/>
            <a:miter lim="800000"/>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r>
              <a:rPr lang="en-IN" sz="1200" b="1">
                <a:solidFill>
                  <a:srgbClr val="000000"/>
                </a:solidFill>
                <a:latin typeface="Inter Light"/>
                <a:ea typeface="Inter Light"/>
                <a:cs typeface="Inter Light"/>
                <a:sym typeface="Inter Light"/>
              </a:rPr>
              <a:t>Identification</a:t>
            </a:r>
            <a:endParaRPr sz="1200">
              <a:solidFill>
                <a:schemeClr val="dk1"/>
              </a:solidFill>
              <a:latin typeface="Inter Light"/>
              <a:ea typeface="Inter Light"/>
              <a:cs typeface="Inter Light"/>
              <a:sym typeface="Inter Light"/>
            </a:endParaRPr>
          </a:p>
        </p:txBody>
      </p:sp>
      <p:cxnSp>
        <p:nvCxnSpPr>
          <p:cNvPr id="157" name="Google Shape;157;p17"/>
          <p:cNvCxnSpPr/>
          <p:nvPr/>
        </p:nvCxnSpPr>
        <p:spPr>
          <a:xfrm>
            <a:off x="7100371" y="3683148"/>
            <a:ext cx="0" cy="281305"/>
          </a:xfrm>
          <a:prstGeom prst="straightConnector1">
            <a:avLst/>
          </a:prstGeom>
          <a:noFill/>
          <a:ln w="9525" cap="flat" cmpd="sng">
            <a:solidFill>
              <a:schemeClr val="dk1"/>
            </a:solidFill>
            <a:prstDash val="solid"/>
            <a:miter lim="800000"/>
            <a:headEnd type="none" w="sm" len="sm"/>
            <a:tailEnd type="triangle" w="med" len="med"/>
          </a:ln>
        </p:spPr>
      </p:cxnSp>
      <p:cxnSp>
        <p:nvCxnSpPr>
          <p:cNvPr id="158" name="Google Shape;158;p17"/>
          <p:cNvCxnSpPr/>
          <p:nvPr/>
        </p:nvCxnSpPr>
        <p:spPr>
          <a:xfrm>
            <a:off x="7100371" y="4504996"/>
            <a:ext cx="0" cy="281305"/>
          </a:xfrm>
          <a:prstGeom prst="straightConnector1">
            <a:avLst/>
          </a:prstGeom>
          <a:noFill/>
          <a:ln w="9525" cap="flat" cmpd="sng">
            <a:solidFill>
              <a:schemeClr val="dk1"/>
            </a:solidFill>
            <a:prstDash val="solid"/>
            <a:miter lim="800000"/>
            <a:headEnd type="none" w="sm" len="sm"/>
            <a:tailEnd type="triangle" w="med" len="med"/>
          </a:ln>
        </p:spPr>
      </p:cxnSp>
      <p:cxnSp>
        <p:nvCxnSpPr>
          <p:cNvPr id="160" name="Google Shape;160;p17"/>
          <p:cNvCxnSpPr/>
          <p:nvPr/>
        </p:nvCxnSpPr>
        <p:spPr>
          <a:xfrm>
            <a:off x="7949566" y="2140371"/>
            <a:ext cx="563245" cy="0"/>
          </a:xfrm>
          <a:prstGeom prst="straightConnector1">
            <a:avLst/>
          </a:prstGeom>
          <a:noFill/>
          <a:ln w="9525" cap="flat" cmpd="sng">
            <a:solidFill>
              <a:schemeClr val="dk1"/>
            </a:solidFill>
            <a:prstDash val="solid"/>
            <a:miter lim="800000"/>
            <a:headEnd type="none" w="sm" len="sm"/>
            <a:tailEnd type="triangle" w="med" len="med"/>
          </a:ln>
        </p:spPr>
      </p:cxnSp>
      <p:cxnSp>
        <p:nvCxnSpPr>
          <p:cNvPr id="161" name="Google Shape;161;p17"/>
          <p:cNvCxnSpPr>
            <a:cxnSpLocks/>
          </p:cNvCxnSpPr>
          <p:nvPr/>
        </p:nvCxnSpPr>
        <p:spPr>
          <a:xfrm>
            <a:off x="7084219" y="2612244"/>
            <a:ext cx="0" cy="531007"/>
          </a:xfrm>
          <a:prstGeom prst="straightConnector1">
            <a:avLst/>
          </a:prstGeom>
          <a:noFill/>
          <a:ln w="9525" cap="flat" cmpd="sng">
            <a:solidFill>
              <a:schemeClr val="dk1"/>
            </a:solidFill>
            <a:prstDash val="solid"/>
            <a:miter lim="800000"/>
            <a:headEnd type="none" w="sm" len="sm"/>
            <a:tailEnd type="triangle" w="med" len="med"/>
          </a:ln>
        </p:spPr>
      </p:cxnSp>
      <p:sp>
        <p:nvSpPr>
          <p:cNvPr id="162" name="Google Shape;162;p17"/>
          <p:cNvSpPr txBox="1"/>
          <p:nvPr/>
        </p:nvSpPr>
        <p:spPr>
          <a:xfrm>
            <a:off x="298975" y="2824049"/>
            <a:ext cx="4913100" cy="4314987"/>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800"/>
              </a:spcBef>
              <a:spcAft>
                <a:spcPts val="0"/>
              </a:spcAft>
              <a:buNone/>
            </a:pPr>
            <a:r>
              <a:rPr lang="en-IN" sz="1800" b="1" dirty="0">
                <a:solidFill>
                  <a:srgbClr val="0C0C0C"/>
                </a:solidFill>
                <a:latin typeface="Calibri"/>
                <a:ea typeface="Calibri"/>
                <a:cs typeface="Calibri"/>
                <a:sym typeface="Calibri"/>
              </a:rPr>
              <a:t>Inclusion Criteria</a:t>
            </a:r>
            <a:r>
              <a:rPr lang="en-IN" sz="1800" dirty="0">
                <a:solidFill>
                  <a:srgbClr val="0C0C0C"/>
                </a:solidFill>
                <a:latin typeface="Calibri"/>
                <a:ea typeface="Calibri"/>
                <a:cs typeface="Calibri"/>
                <a:sym typeface="Calibri"/>
              </a:rPr>
              <a:t>: </a:t>
            </a:r>
            <a:endParaRPr dirty="0"/>
          </a:p>
          <a:p>
            <a:pPr marL="285743" marR="0" lvl="0" indent="-285743" algn="l" rtl="0">
              <a:lnSpc>
                <a:spcPct val="90000"/>
              </a:lnSpc>
              <a:spcBef>
                <a:spcPts val="800"/>
              </a:spcBef>
              <a:spcAft>
                <a:spcPts val="0"/>
              </a:spcAft>
              <a:buClr>
                <a:srgbClr val="0C0C0C"/>
              </a:buClr>
              <a:buSzPts val="1800"/>
              <a:buFont typeface="Arial"/>
              <a:buChar char="•"/>
            </a:pPr>
            <a:r>
              <a:rPr lang="en-IN" sz="1800" dirty="0">
                <a:solidFill>
                  <a:srgbClr val="0C0C0C"/>
                </a:solidFill>
                <a:latin typeface="Calibri"/>
                <a:ea typeface="Calibri"/>
                <a:cs typeface="Calibri"/>
                <a:sym typeface="Calibri"/>
              </a:rPr>
              <a:t>English language only</a:t>
            </a:r>
            <a:endParaRPr dirty="0"/>
          </a:p>
          <a:p>
            <a:pPr marL="285743" marR="0" lvl="0" indent="-285743" algn="l" rtl="0">
              <a:lnSpc>
                <a:spcPct val="90000"/>
              </a:lnSpc>
              <a:spcBef>
                <a:spcPts val="800"/>
              </a:spcBef>
              <a:spcAft>
                <a:spcPts val="0"/>
              </a:spcAft>
              <a:buClr>
                <a:srgbClr val="0C0C0C"/>
              </a:buClr>
              <a:buSzPts val="1800"/>
              <a:buFont typeface="Arial"/>
              <a:buChar char="•"/>
            </a:pPr>
            <a:r>
              <a:rPr lang="en-IN" sz="1800" dirty="0">
                <a:solidFill>
                  <a:srgbClr val="0C0C0C"/>
                </a:solidFill>
                <a:latin typeface="Calibri"/>
                <a:ea typeface="Calibri"/>
                <a:cs typeface="Calibri"/>
                <a:sym typeface="Calibri"/>
              </a:rPr>
              <a:t>Full text available</a:t>
            </a:r>
            <a:endParaRPr dirty="0"/>
          </a:p>
          <a:p>
            <a:pPr marL="285743" marR="0" lvl="0" indent="-285743" algn="l" rtl="0">
              <a:lnSpc>
                <a:spcPct val="90000"/>
              </a:lnSpc>
              <a:spcBef>
                <a:spcPts val="800"/>
              </a:spcBef>
              <a:spcAft>
                <a:spcPts val="0"/>
              </a:spcAft>
              <a:buClr>
                <a:srgbClr val="0C0C0C"/>
              </a:buClr>
              <a:buSzPts val="1800"/>
              <a:buFont typeface="Arial"/>
              <a:buChar char="•"/>
            </a:pPr>
            <a:r>
              <a:rPr lang="en-IN" sz="1800" dirty="0">
                <a:solidFill>
                  <a:srgbClr val="0C0C0C"/>
                </a:solidFill>
                <a:latin typeface="Calibri"/>
                <a:ea typeface="Calibri"/>
                <a:cs typeface="Calibri"/>
                <a:sym typeface="Calibri"/>
              </a:rPr>
              <a:t>All study designs</a:t>
            </a:r>
            <a:endParaRPr dirty="0"/>
          </a:p>
          <a:p>
            <a:pPr marL="285743" marR="0" lvl="0" indent="-285743" algn="l" rtl="0">
              <a:lnSpc>
                <a:spcPct val="90000"/>
              </a:lnSpc>
              <a:spcBef>
                <a:spcPts val="800"/>
              </a:spcBef>
              <a:spcAft>
                <a:spcPts val="0"/>
              </a:spcAft>
              <a:buClr>
                <a:srgbClr val="0C0C0C"/>
              </a:buClr>
              <a:buSzPts val="1800"/>
              <a:buFont typeface="Arial"/>
              <a:buChar char="•"/>
            </a:pPr>
            <a:r>
              <a:rPr lang="en-IN" sz="1800" dirty="0">
                <a:solidFill>
                  <a:srgbClr val="0C0C0C"/>
                </a:solidFill>
                <a:latin typeface="Calibri"/>
                <a:ea typeface="Calibri"/>
                <a:cs typeface="Calibri"/>
                <a:sym typeface="Calibri"/>
              </a:rPr>
              <a:t>Review articles</a:t>
            </a:r>
          </a:p>
          <a:p>
            <a:pPr marL="0" marR="0" lvl="0" indent="0" algn="l" rtl="0">
              <a:lnSpc>
                <a:spcPct val="90000"/>
              </a:lnSpc>
              <a:spcBef>
                <a:spcPts val="800"/>
              </a:spcBef>
              <a:spcAft>
                <a:spcPts val="0"/>
              </a:spcAft>
              <a:buNone/>
            </a:pPr>
            <a:r>
              <a:rPr lang="en-IN" sz="1800" b="1" dirty="0">
                <a:solidFill>
                  <a:srgbClr val="0C0C0C"/>
                </a:solidFill>
                <a:latin typeface="Calibri"/>
                <a:ea typeface="Calibri"/>
                <a:cs typeface="Calibri"/>
                <a:sym typeface="Calibri"/>
              </a:rPr>
              <a:t>Exclusion Criteria</a:t>
            </a:r>
            <a:r>
              <a:rPr lang="en-IN" sz="1800" dirty="0">
                <a:solidFill>
                  <a:srgbClr val="0C0C0C"/>
                </a:solidFill>
                <a:latin typeface="Calibri"/>
                <a:ea typeface="Calibri"/>
                <a:cs typeface="Calibri"/>
                <a:sym typeface="Calibri"/>
              </a:rPr>
              <a:t>:</a:t>
            </a:r>
            <a:endParaRPr sz="1800" dirty="0">
              <a:solidFill>
                <a:srgbClr val="0C0C0C"/>
              </a:solidFill>
              <a:latin typeface="Calibri"/>
              <a:ea typeface="Calibri"/>
              <a:cs typeface="Calibri"/>
              <a:sym typeface="Calibri"/>
            </a:endParaRPr>
          </a:p>
          <a:p>
            <a:pPr marL="285743" lvl="0" indent="-285743" algn="l" rtl="0">
              <a:lnSpc>
                <a:spcPct val="90000"/>
              </a:lnSpc>
              <a:spcBef>
                <a:spcPts val="800"/>
              </a:spcBef>
              <a:spcAft>
                <a:spcPts val="0"/>
              </a:spcAft>
              <a:buClr>
                <a:srgbClr val="0C0C0C"/>
              </a:buClr>
              <a:buSzPts val="1800"/>
              <a:buChar char="•"/>
            </a:pPr>
            <a:r>
              <a:rPr lang="en-IN" sz="1800" dirty="0">
                <a:solidFill>
                  <a:srgbClr val="0C0C0C"/>
                </a:solidFill>
                <a:latin typeface="Calibri"/>
                <a:ea typeface="Calibri"/>
                <a:cs typeface="Calibri"/>
                <a:sym typeface="Calibri"/>
              </a:rPr>
              <a:t>Newspaper</a:t>
            </a:r>
            <a:endParaRPr sz="1800" dirty="0">
              <a:solidFill>
                <a:srgbClr val="0C0C0C"/>
              </a:solidFill>
              <a:latin typeface="Calibri"/>
              <a:ea typeface="Calibri"/>
              <a:cs typeface="Calibri"/>
              <a:sym typeface="Calibri"/>
            </a:endParaRPr>
          </a:p>
          <a:p>
            <a:pPr marL="285743" lvl="0" indent="-285743" algn="l" rtl="0">
              <a:lnSpc>
                <a:spcPct val="90000"/>
              </a:lnSpc>
              <a:spcBef>
                <a:spcPts val="800"/>
              </a:spcBef>
              <a:spcAft>
                <a:spcPts val="0"/>
              </a:spcAft>
              <a:buClr>
                <a:srgbClr val="0C0C0C"/>
              </a:buClr>
              <a:buSzPts val="1800"/>
              <a:buChar char="•"/>
            </a:pPr>
            <a:r>
              <a:rPr lang="en-IN" sz="1800" dirty="0">
                <a:solidFill>
                  <a:srgbClr val="0C0C0C"/>
                </a:solidFill>
                <a:latin typeface="Calibri"/>
                <a:ea typeface="Calibri"/>
                <a:cs typeface="Calibri"/>
                <a:sym typeface="Calibri"/>
              </a:rPr>
              <a:t>Blogs</a:t>
            </a:r>
          </a:p>
          <a:p>
            <a:pPr marL="285743" lvl="0" indent="-285743" algn="l" rtl="0">
              <a:lnSpc>
                <a:spcPct val="90000"/>
              </a:lnSpc>
              <a:spcBef>
                <a:spcPts val="800"/>
              </a:spcBef>
              <a:spcAft>
                <a:spcPts val="0"/>
              </a:spcAft>
              <a:buClr>
                <a:srgbClr val="0C0C0C"/>
              </a:buClr>
              <a:buSzPts val="1800"/>
              <a:buChar char="•"/>
            </a:pPr>
            <a:r>
              <a:rPr lang="en-IN" sz="1800" dirty="0">
                <a:solidFill>
                  <a:srgbClr val="0C0C0C"/>
                </a:solidFill>
                <a:latin typeface="Calibri"/>
                <a:ea typeface="Calibri"/>
                <a:cs typeface="Calibri"/>
                <a:sym typeface="Calibri"/>
              </a:rPr>
              <a:t>Studies related to awareness of providers</a:t>
            </a:r>
          </a:p>
          <a:p>
            <a:pPr marL="285743" lvl="0" indent="-285743" algn="l" rtl="0">
              <a:lnSpc>
                <a:spcPct val="90000"/>
              </a:lnSpc>
              <a:spcBef>
                <a:spcPts val="800"/>
              </a:spcBef>
              <a:spcAft>
                <a:spcPts val="0"/>
              </a:spcAft>
              <a:buClr>
                <a:srgbClr val="0C0C0C"/>
              </a:buClr>
              <a:buSzPts val="1800"/>
              <a:buChar char="•"/>
            </a:pPr>
            <a:r>
              <a:rPr lang="en-IN" sz="1800" dirty="0">
                <a:solidFill>
                  <a:srgbClr val="0C0C0C"/>
                </a:solidFill>
                <a:latin typeface="Calibri"/>
                <a:ea typeface="Calibri"/>
                <a:cs typeface="Calibri"/>
                <a:sym typeface="Calibri"/>
              </a:rPr>
              <a:t>websites </a:t>
            </a:r>
          </a:p>
          <a:p>
            <a:pPr marL="285743" lvl="0" indent="-285743" algn="l" rtl="0">
              <a:lnSpc>
                <a:spcPct val="90000"/>
              </a:lnSpc>
              <a:spcBef>
                <a:spcPts val="800"/>
              </a:spcBef>
              <a:spcAft>
                <a:spcPts val="0"/>
              </a:spcAft>
              <a:buClr>
                <a:srgbClr val="0C0C0C"/>
              </a:buClr>
              <a:buSzPts val="1800"/>
              <a:buChar char="•"/>
            </a:pPr>
            <a:r>
              <a:rPr lang="en-IN" sz="1800" dirty="0">
                <a:solidFill>
                  <a:srgbClr val="0C0C0C"/>
                </a:solidFill>
                <a:latin typeface="Calibri"/>
                <a:ea typeface="Calibri"/>
                <a:cs typeface="Calibri"/>
                <a:sym typeface="Calibri"/>
              </a:rPr>
              <a:t>If impact is not mentioned</a:t>
            </a:r>
          </a:p>
          <a:p>
            <a:pPr marL="285743" lvl="0" indent="-285743" algn="l" rtl="0">
              <a:lnSpc>
                <a:spcPct val="90000"/>
              </a:lnSpc>
              <a:spcBef>
                <a:spcPts val="800"/>
              </a:spcBef>
              <a:spcAft>
                <a:spcPts val="0"/>
              </a:spcAft>
              <a:buClr>
                <a:srgbClr val="0C0C0C"/>
              </a:buClr>
              <a:buSzPts val="1800"/>
              <a:buChar char="•"/>
            </a:pPr>
            <a:endParaRPr sz="1800" dirty="0">
              <a:solidFill>
                <a:srgbClr val="0C0C0C"/>
              </a:solidFill>
              <a:latin typeface="Calibri"/>
              <a:ea typeface="Calibri"/>
              <a:cs typeface="Calibri"/>
              <a:sym typeface="Calibri"/>
            </a:endParaRPr>
          </a:p>
        </p:txBody>
      </p:sp>
      <p:sp>
        <p:nvSpPr>
          <p:cNvPr id="163" name="Google Shape;163;p17"/>
          <p:cNvSpPr txBox="1"/>
          <p:nvPr/>
        </p:nvSpPr>
        <p:spPr>
          <a:xfrm>
            <a:off x="5630599" y="555500"/>
            <a:ext cx="4702200" cy="369300"/>
          </a:xfrm>
          <a:prstGeom prst="rect">
            <a:avLst/>
          </a:prstGeom>
          <a:solidFill>
            <a:srgbClr val="BFBFBF"/>
          </a:solidFill>
          <a:ln w="9525"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800">
                <a:solidFill>
                  <a:schemeClr val="dk1"/>
                </a:solidFill>
                <a:latin typeface="Calibri"/>
                <a:ea typeface="Calibri"/>
                <a:cs typeface="Calibri"/>
                <a:sym typeface="Calibri"/>
              </a:rPr>
              <a:t>PRISMA ScR FLOW CHART</a:t>
            </a:r>
            <a:endParaRPr/>
          </a:p>
        </p:txBody>
      </p:sp>
      <p:pic>
        <p:nvPicPr>
          <p:cNvPr id="164" name="Google Shape;164;p17" descr="Text&#10;&#10;Description automatically generated"/>
          <p:cNvPicPr preferRelativeResize="0"/>
          <p:nvPr/>
        </p:nvPicPr>
        <p:blipFill rotWithShape="1">
          <a:blip r:embed="rId3">
            <a:alphaModFix/>
          </a:blip>
          <a:srcRect/>
          <a:stretch/>
        </p:blipFill>
        <p:spPr>
          <a:xfrm>
            <a:off x="10690860" y="10054"/>
            <a:ext cx="1501140" cy="914428"/>
          </a:xfrm>
          <a:prstGeom prst="rect">
            <a:avLst/>
          </a:prstGeom>
          <a:noFill/>
          <a:ln>
            <a:noFill/>
          </a:ln>
        </p:spPr>
      </p:pic>
      <p:sp>
        <p:nvSpPr>
          <p:cNvPr id="167" name="Google Shape;167;p17"/>
          <p:cNvSpPr txBox="1"/>
          <p:nvPr/>
        </p:nvSpPr>
        <p:spPr>
          <a:xfrm>
            <a:off x="298975" y="1680712"/>
            <a:ext cx="4913100" cy="7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100" b="1" i="0" u="none" strike="noStrike" cap="none">
                <a:solidFill>
                  <a:schemeClr val="dk1"/>
                </a:solidFill>
                <a:latin typeface="Calibri"/>
                <a:ea typeface="Calibri"/>
                <a:cs typeface="Calibri"/>
                <a:sym typeface="Calibri"/>
              </a:rPr>
              <a:t>Study </a:t>
            </a:r>
            <a:r>
              <a:rPr lang="en-IN" sz="2100" b="1">
                <a:solidFill>
                  <a:schemeClr val="dk1"/>
                </a:solidFill>
                <a:latin typeface="Calibri"/>
                <a:ea typeface="Calibri"/>
                <a:cs typeface="Calibri"/>
                <a:sym typeface="Calibri"/>
              </a:rPr>
              <a:t>Selection</a:t>
            </a:r>
            <a:r>
              <a:rPr lang="en-IN" sz="2100" b="0" i="0" u="none" strike="noStrike" cap="none">
                <a:solidFill>
                  <a:schemeClr val="dk1"/>
                </a:solidFill>
                <a:latin typeface="Calibri"/>
                <a:ea typeface="Calibri"/>
                <a:cs typeface="Calibri"/>
                <a:sym typeface="Calibri"/>
              </a:rPr>
              <a:t> based on </a:t>
            </a:r>
            <a:r>
              <a:rPr lang="en-IN" sz="2100">
                <a:solidFill>
                  <a:schemeClr val="dk1"/>
                </a:solidFill>
                <a:latin typeface="Calibri"/>
                <a:ea typeface="Calibri"/>
                <a:cs typeface="Calibri"/>
                <a:sym typeface="Calibri"/>
              </a:rPr>
              <a:t>the following criteria</a:t>
            </a:r>
            <a:endParaRPr sz="2100">
              <a:solidFill>
                <a:schemeClr val="dk1"/>
              </a:solidFill>
              <a:latin typeface="Calibri"/>
              <a:ea typeface="Calibri"/>
              <a:cs typeface="Calibri"/>
              <a:sym typeface="Calibri"/>
            </a:endParaRPr>
          </a:p>
        </p:txBody>
      </p:sp>
      <p:sp>
        <p:nvSpPr>
          <p:cNvPr id="168" name="Google Shape;168;p17"/>
          <p:cNvSpPr/>
          <p:nvPr/>
        </p:nvSpPr>
        <p:spPr>
          <a:xfrm>
            <a:off x="298975" y="1128632"/>
            <a:ext cx="4553712" cy="20437"/>
          </a:xfrm>
          <a:custGeom>
            <a:avLst/>
            <a:gdLst/>
            <a:ahLst/>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4900"/>
            </a:schemeClr>
          </a:solidFill>
          <a:ln w="44450" cap="rnd" cmpd="sng">
            <a:solidFill>
              <a:schemeClr val="accent2">
                <a:alpha val="749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Google Shape;155;p17">
            <a:extLst>
              <a:ext uri="{FF2B5EF4-FFF2-40B4-BE49-F238E27FC236}">
                <a16:creationId xmlns:a16="http://schemas.microsoft.com/office/drawing/2014/main" id="{BCB884F2-588E-FCDC-F188-3CC1CF95F481}"/>
              </a:ext>
            </a:extLst>
          </p:cNvPr>
          <p:cNvSpPr/>
          <p:nvPr/>
        </p:nvSpPr>
        <p:spPr>
          <a:xfrm rot="-5400000">
            <a:off x="5045990" y="3523516"/>
            <a:ext cx="1428009" cy="263523"/>
          </a:xfrm>
          <a:prstGeom prst="flowChartAlternateProcess">
            <a:avLst/>
          </a:prstGeom>
          <a:solidFill>
            <a:srgbClr val="9CC2E5"/>
          </a:solidFill>
          <a:ln w="12700" cap="flat" cmpd="sng">
            <a:solidFill>
              <a:srgbClr val="000000"/>
            </a:solidFill>
            <a:prstDash val="solid"/>
            <a:miter lim="800000"/>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r>
              <a:rPr lang="en-IN" sz="1200" dirty="0">
                <a:solidFill>
                  <a:schemeClr val="dk1"/>
                </a:solidFill>
                <a:latin typeface="Inter Light"/>
                <a:ea typeface="Inter Light"/>
                <a:cs typeface="Inter Light"/>
                <a:sym typeface="Inter Light"/>
              </a:rPr>
              <a:t>Screening</a:t>
            </a:r>
            <a:endParaRPr sz="1200" dirty="0">
              <a:solidFill>
                <a:schemeClr val="dk1"/>
              </a:solidFill>
              <a:latin typeface="Inter Light"/>
              <a:ea typeface="Inter Light"/>
              <a:cs typeface="Inter Light"/>
              <a:sym typeface="Inter Light"/>
            </a:endParaRPr>
          </a:p>
        </p:txBody>
      </p:sp>
      <p:sp>
        <p:nvSpPr>
          <p:cNvPr id="3" name="Google Shape;155;p17">
            <a:extLst>
              <a:ext uri="{FF2B5EF4-FFF2-40B4-BE49-F238E27FC236}">
                <a16:creationId xmlns:a16="http://schemas.microsoft.com/office/drawing/2014/main" id="{564F80DE-531A-7E41-5CA2-0AC4EFF5B7EF}"/>
              </a:ext>
            </a:extLst>
          </p:cNvPr>
          <p:cNvSpPr/>
          <p:nvPr/>
        </p:nvSpPr>
        <p:spPr>
          <a:xfrm rot="-5400000">
            <a:off x="5254855" y="4866112"/>
            <a:ext cx="1041084" cy="289616"/>
          </a:xfrm>
          <a:prstGeom prst="flowChartAlternateProcess">
            <a:avLst/>
          </a:prstGeom>
          <a:solidFill>
            <a:srgbClr val="9CC2E5"/>
          </a:solidFill>
          <a:ln w="12700" cap="flat" cmpd="sng">
            <a:solidFill>
              <a:srgbClr val="000000"/>
            </a:solidFill>
            <a:prstDash val="solid"/>
            <a:miter lim="800000"/>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r>
              <a:rPr lang="en-IN" sz="1200" dirty="0">
                <a:solidFill>
                  <a:schemeClr val="dk1"/>
                </a:solidFill>
                <a:latin typeface="Inter Light"/>
                <a:ea typeface="Inter Light"/>
                <a:cs typeface="Inter Light"/>
                <a:sym typeface="Inter Light"/>
              </a:rPr>
              <a:t>Eligibility</a:t>
            </a:r>
            <a:endParaRPr sz="1200" dirty="0">
              <a:solidFill>
                <a:schemeClr val="dk1"/>
              </a:solidFill>
              <a:latin typeface="Inter Light"/>
              <a:ea typeface="Inter Light"/>
              <a:cs typeface="Inter Light"/>
              <a:sym typeface="Inter Light"/>
            </a:endParaRPr>
          </a:p>
        </p:txBody>
      </p:sp>
      <p:sp>
        <p:nvSpPr>
          <p:cNvPr id="5" name="Google Shape;155;p17">
            <a:extLst>
              <a:ext uri="{FF2B5EF4-FFF2-40B4-BE49-F238E27FC236}">
                <a16:creationId xmlns:a16="http://schemas.microsoft.com/office/drawing/2014/main" id="{681524D6-FABF-0CC4-B6FE-91ECEC2FB338}"/>
              </a:ext>
            </a:extLst>
          </p:cNvPr>
          <p:cNvSpPr/>
          <p:nvPr/>
        </p:nvSpPr>
        <p:spPr>
          <a:xfrm rot="-5400000">
            <a:off x="5254855" y="6028291"/>
            <a:ext cx="1041084" cy="289616"/>
          </a:xfrm>
          <a:prstGeom prst="flowChartAlternateProcess">
            <a:avLst/>
          </a:prstGeom>
          <a:solidFill>
            <a:srgbClr val="9CC2E5"/>
          </a:solidFill>
          <a:ln w="12700" cap="flat" cmpd="sng">
            <a:solidFill>
              <a:srgbClr val="000000"/>
            </a:solidFill>
            <a:prstDash val="solid"/>
            <a:miter lim="800000"/>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r>
              <a:rPr lang="en-IN" sz="1200" dirty="0">
                <a:solidFill>
                  <a:schemeClr val="dk1"/>
                </a:solidFill>
                <a:latin typeface="Inter Light"/>
                <a:ea typeface="Inter Light"/>
                <a:cs typeface="Inter Light"/>
                <a:sym typeface="Inter Light"/>
              </a:rPr>
              <a:t>Included</a:t>
            </a:r>
            <a:endParaRPr sz="1200" dirty="0">
              <a:solidFill>
                <a:schemeClr val="dk1"/>
              </a:solidFill>
              <a:latin typeface="Inter Light"/>
              <a:ea typeface="Inter Light"/>
              <a:cs typeface="Inter Light"/>
              <a:sym typeface="Inter Light"/>
            </a:endParaRPr>
          </a:p>
        </p:txBody>
      </p:sp>
      <p:cxnSp>
        <p:nvCxnSpPr>
          <p:cNvPr id="28" name="Google Shape;161;p17">
            <a:extLst>
              <a:ext uri="{FF2B5EF4-FFF2-40B4-BE49-F238E27FC236}">
                <a16:creationId xmlns:a16="http://schemas.microsoft.com/office/drawing/2014/main" id="{F0D0801F-4306-4D90-8B4E-1C207029C881}"/>
              </a:ext>
            </a:extLst>
          </p:cNvPr>
          <p:cNvCxnSpPr>
            <a:cxnSpLocks/>
          </p:cNvCxnSpPr>
          <p:nvPr/>
        </p:nvCxnSpPr>
        <p:spPr>
          <a:xfrm>
            <a:off x="7113332" y="5430750"/>
            <a:ext cx="0" cy="531007"/>
          </a:xfrm>
          <a:prstGeom prst="straightConnector1">
            <a:avLst/>
          </a:prstGeom>
          <a:noFill/>
          <a:ln w="9525" cap="flat" cmpd="sng">
            <a:solidFill>
              <a:schemeClr val="dk1"/>
            </a:solidFill>
            <a:prstDash val="solid"/>
            <a:miter lim="800000"/>
            <a:headEnd type="none" w="sm" len="sm"/>
            <a:tailEnd type="triangle" w="med" len="med"/>
          </a:ln>
        </p:spPr>
      </p:cxnSp>
      <p:sp>
        <p:nvSpPr>
          <p:cNvPr id="29" name="Google Shape;148;p17">
            <a:extLst>
              <a:ext uri="{FF2B5EF4-FFF2-40B4-BE49-F238E27FC236}">
                <a16:creationId xmlns:a16="http://schemas.microsoft.com/office/drawing/2014/main" id="{80C685D9-A48F-4278-BB4C-58A05C2B509F}"/>
              </a:ext>
            </a:extLst>
          </p:cNvPr>
          <p:cNvSpPr/>
          <p:nvPr/>
        </p:nvSpPr>
        <p:spPr>
          <a:xfrm>
            <a:off x="8843663" y="3182805"/>
            <a:ext cx="2245927" cy="527051"/>
          </a:xfrm>
          <a:prstGeom prst="rect">
            <a:avLst/>
          </a:prstGeom>
          <a:no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2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Records excluded</a:t>
            </a:r>
            <a:endParaRPr lang="en-IN" sz="11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rtl="0">
              <a:spcBef>
                <a:spcPts val="0"/>
              </a:spcBef>
              <a:spcAft>
                <a:spcPts val="0"/>
              </a:spcAft>
              <a:buNone/>
            </a:pPr>
            <a:r>
              <a:rPr lang="en-IN" sz="12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n = 711</a:t>
            </a:r>
            <a:r>
              <a:rPr lang="en-IN" sz="1200" dirty="0">
                <a:latin typeface="Calibri" panose="020F0502020204030204" pitchFamily="34" charset="0"/>
                <a:ea typeface="Calibri" panose="020F0502020204030204" pitchFamily="34" charset="0"/>
                <a:cs typeface="Calibri" panose="020F0502020204030204" pitchFamily="34" charset="0"/>
              </a:rPr>
              <a:t>)</a:t>
            </a:r>
            <a:endParaRPr lang="en-IN" sz="12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cxnSp>
        <p:nvCxnSpPr>
          <p:cNvPr id="32" name="Google Shape;160;p17">
            <a:extLst>
              <a:ext uri="{FF2B5EF4-FFF2-40B4-BE49-F238E27FC236}">
                <a16:creationId xmlns:a16="http://schemas.microsoft.com/office/drawing/2014/main" id="{0EB3FDFB-D89A-4EEF-9FF4-4B4A27E9A5AD}"/>
              </a:ext>
            </a:extLst>
          </p:cNvPr>
          <p:cNvCxnSpPr/>
          <p:nvPr/>
        </p:nvCxnSpPr>
        <p:spPr>
          <a:xfrm>
            <a:off x="8300883" y="3429000"/>
            <a:ext cx="563245" cy="0"/>
          </a:xfrm>
          <a:prstGeom prst="straightConnector1">
            <a:avLst/>
          </a:prstGeom>
          <a:noFill/>
          <a:ln w="9525" cap="flat" cmpd="sng">
            <a:solidFill>
              <a:schemeClr val="dk1"/>
            </a:solidFill>
            <a:prstDash val="solid"/>
            <a:miter lim="800000"/>
            <a:headEnd type="none" w="sm" len="sm"/>
            <a:tailEnd type="triangle" w="med" len="med"/>
          </a:ln>
        </p:spPr>
      </p:cxnSp>
      <p:cxnSp>
        <p:nvCxnSpPr>
          <p:cNvPr id="33" name="Google Shape;160;p17">
            <a:extLst>
              <a:ext uri="{FF2B5EF4-FFF2-40B4-BE49-F238E27FC236}">
                <a16:creationId xmlns:a16="http://schemas.microsoft.com/office/drawing/2014/main" id="{7DFE8C70-D2CB-488C-A7B6-14687F5C9CE3}"/>
              </a:ext>
            </a:extLst>
          </p:cNvPr>
          <p:cNvCxnSpPr/>
          <p:nvPr/>
        </p:nvCxnSpPr>
        <p:spPr>
          <a:xfrm>
            <a:off x="8280425" y="5122524"/>
            <a:ext cx="563245" cy="0"/>
          </a:xfrm>
          <a:prstGeom prst="straightConnector1">
            <a:avLst/>
          </a:prstGeom>
          <a:noFill/>
          <a:ln w="9525" cap="flat" cmpd="sng">
            <a:solidFill>
              <a:schemeClr val="dk1"/>
            </a:solidFill>
            <a:prstDash val="solid"/>
            <a:miter lim="800000"/>
            <a:headEnd type="none" w="sm" len="sm"/>
            <a:tailEnd type="triangl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
        <p:cNvGrpSpPr/>
        <p:nvPr/>
      </p:nvGrpSpPr>
      <p:grpSpPr>
        <a:xfrm>
          <a:off x="0" y="0"/>
          <a:ext cx="0" cy="0"/>
          <a:chOff x="0" y="0"/>
          <a:chExt cx="0" cy="0"/>
        </a:xfrm>
      </p:grpSpPr>
      <p:sp>
        <p:nvSpPr>
          <p:cNvPr id="173" name="Google Shape;173;p18"/>
          <p:cNvSpPr/>
          <p:nvPr/>
        </p:nvSpPr>
        <p:spPr>
          <a:xfrm>
            <a:off x="1"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18"/>
          <p:cNvSpPr txBox="1">
            <a:spLocks noGrp="1"/>
          </p:cNvSpPr>
          <p:nvPr>
            <p:ph type="title"/>
          </p:nvPr>
        </p:nvSpPr>
        <p:spPr>
          <a:xfrm>
            <a:off x="897000" y="298125"/>
            <a:ext cx="2602500" cy="788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Calibri"/>
              <a:buNone/>
            </a:pPr>
            <a:r>
              <a:rPr lang="en-IN" sz="4800" dirty="0"/>
              <a:t>Results</a:t>
            </a:r>
            <a:endParaRPr dirty="0"/>
          </a:p>
        </p:txBody>
      </p:sp>
      <p:cxnSp>
        <p:nvCxnSpPr>
          <p:cNvPr id="175" name="Google Shape;175;p18"/>
          <p:cNvCxnSpPr/>
          <p:nvPr/>
        </p:nvCxnSpPr>
        <p:spPr>
          <a:xfrm rot="10800000">
            <a:off x="897000" y="1178725"/>
            <a:ext cx="10398000" cy="0"/>
          </a:xfrm>
          <a:prstGeom prst="straightConnector1">
            <a:avLst/>
          </a:prstGeom>
          <a:noFill/>
          <a:ln w="57150" cap="flat" cmpd="sng">
            <a:solidFill>
              <a:schemeClr val="accent4"/>
            </a:solidFill>
            <a:prstDash val="solid"/>
            <a:miter lim="800000"/>
            <a:headEnd type="none" w="sm" len="sm"/>
            <a:tailEnd type="none" w="sm" len="sm"/>
          </a:ln>
        </p:spPr>
      </p:cxnSp>
      <p:pic>
        <p:nvPicPr>
          <p:cNvPr id="176" name="Google Shape;176;p18" descr="Text&#10;&#10;Description automatically generated"/>
          <p:cNvPicPr preferRelativeResize="0"/>
          <p:nvPr/>
        </p:nvPicPr>
        <p:blipFill rotWithShape="1">
          <a:blip r:embed="rId3">
            <a:alphaModFix/>
          </a:blip>
          <a:srcRect/>
          <a:stretch/>
        </p:blipFill>
        <p:spPr>
          <a:xfrm>
            <a:off x="10680442" y="0"/>
            <a:ext cx="1501140" cy="871539"/>
          </a:xfrm>
          <a:prstGeom prst="rect">
            <a:avLst/>
          </a:prstGeom>
          <a:noFill/>
          <a:ln>
            <a:noFill/>
          </a:ln>
        </p:spPr>
      </p:pic>
      <p:grpSp>
        <p:nvGrpSpPr>
          <p:cNvPr id="177" name="Google Shape;177;p18"/>
          <p:cNvGrpSpPr/>
          <p:nvPr/>
        </p:nvGrpSpPr>
        <p:grpSpPr>
          <a:xfrm>
            <a:off x="8" y="355748"/>
            <a:ext cx="731548" cy="673456"/>
            <a:chOff x="3940602" y="308034"/>
            <a:chExt cx="2116748" cy="3429000"/>
          </a:xfrm>
        </p:grpSpPr>
        <p:sp>
          <p:nvSpPr>
            <p:cNvPr id="178" name="Google Shape;178;p18"/>
            <p:cNvSpPr/>
            <p:nvPr/>
          </p:nvSpPr>
          <p:spPr>
            <a:xfrm>
              <a:off x="3940602" y="308034"/>
              <a:ext cx="566700" cy="3429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 name="Google Shape;179;p18"/>
            <p:cNvSpPr/>
            <p:nvPr/>
          </p:nvSpPr>
          <p:spPr>
            <a:xfrm>
              <a:off x="4715626" y="308034"/>
              <a:ext cx="566700" cy="3429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 name="Google Shape;180;p18"/>
            <p:cNvSpPr/>
            <p:nvPr/>
          </p:nvSpPr>
          <p:spPr>
            <a:xfrm>
              <a:off x="5490650" y="308034"/>
              <a:ext cx="566700" cy="3429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aphicFrame>
        <p:nvGraphicFramePr>
          <p:cNvPr id="13" name="Chart 12">
            <a:extLst>
              <a:ext uri="{FF2B5EF4-FFF2-40B4-BE49-F238E27FC236}">
                <a16:creationId xmlns:a16="http://schemas.microsoft.com/office/drawing/2014/main" id="{EC3DF8E0-453E-4491-8592-1A466F9CD055}"/>
              </a:ext>
            </a:extLst>
          </p:cNvPr>
          <p:cNvGraphicFramePr/>
          <p:nvPr>
            <p:extLst>
              <p:ext uri="{D42A27DB-BD31-4B8C-83A1-F6EECF244321}">
                <p14:modId xmlns:p14="http://schemas.microsoft.com/office/powerpoint/2010/main" val="4160245219"/>
              </p:ext>
            </p:extLst>
          </p:nvPr>
        </p:nvGraphicFramePr>
        <p:xfrm>
          <a:off x="7398761" y="2611547"/>
          <a:ext cx="4032251" cy="3645983"/>
        </p:xfrm>
        <a:graphic>
          <a:graphicData uri="http://schemas.openxmlformats.org/drawingml/2006/chart">
            <c:chart xmlns:c="http://schemas.openxmlformats.org/drawingml/2006/chart" xmlns:r="http://schemas.openxmlformats.org/officeDocument/2006/relationships" r:id="rId4"/>
          </a:graphicData>
        </a:graphic>
      </p:graphicFrame>
      <p:sp>
        <p:nvSpPr>
          <p:cNvPr id="14" name="Google Shape;174;p18">
            <a:extLst>
              <a:ext uri="{FF2B5EF4-FFF2-40B4-BE49-F238E27FC236}">
                <a16:creationId xmlns:a16="http://schemas.microsoft.com/office/drawing/2014/main" id="{67770883-0861-4C11-A100-05010E7398C1}"/>
              </a:ext>
            </a:extLst>
          </p:cNvPr>
          <p:cNvSpPr txBox="1">
            <a:spLocks/>
          </p:cNvSpPr>
          <p:nvPr/>
        </p:nvSpPr>
        <p:spPr>
          <a:xfrm>
            <a:off x="896999" y="1178724"/>
            <a:ext cx="4794883" cy="7887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800"/>
            </a:pPr>
            <a:r>
              <a:rPr lang="en-IN" sz="2800" dirty="0"/>
              <a:t>Composition of the Articles</a:t>
            </a:r>
            <a:endParaRPr lang="en-IN" sz="2400" dirty="0"/>
          </a:p>
        </p:txBody>
      </p:sp>
      <p:graphicFrame>
        <p:nvGraphicFramePr>
          <p:cNvPr id="3" name="Chart 2">
            <a:extLst>
              <a:ext uri="{FF2B5EF4-FFF2-40B4-BE49-F238E27FC236}">
                <a16:creationId xmlns:a16="http://schemas.microsoft.com/office/drawing/2014/main" id="{7D01A422-1795-28B7-136E-892ADBB74DEC}"/>
              </a:ext>
            </a:extLst>
          </p:cNvPr>
          <p:cNvGraphicFramePr>
            <a:graphicFrameLocks/>
          </p:cNvGraphicFramePr>
          <p:nvPr>
            <p:extLst>
              <p:ext uri="{D42A27DB-BD31-4B8C-83A1-F6EECF244321}">
                <p14:modId xmlns:p14="http://schemas.microsoft.com/office/powerpoint/2010/main" val="3868258982"/>
              </p:ext>
            </p:extLst>
          </p:nvPr>
        </p:nvGraphicFramePr>
        <p:xfrm>
          <a:off x="365781" y="2357450"/>
          <a:ext cx="6073930" cy="414480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pic>
        <p:nvPicPr>
          <p:cNvPr id="203" name="Google Shape;203;p20" descr="Text&#10;&#10;Description automatically generated"/>
          <p:cNvPicPr preferRelativeResize="0"/>
          <p:nvPr/>
        </p:nvPicPr>
        <p:blipFill rotWithShape="1">
          <a:blip r:embed="rId3">
            <a:alphaModFix/>
          </a:blip>
          <a:srcRect/>
          <a:stretch/>
        </p:blipFill>
        <p:spPr>
          <a:xfrm>
            <a:off x="10680442" y="0"/>
            <a:ext cx="1501140" cy="871539"/>
          </a:xfrm>
          <a:prstGeom prst="rect">
            <a:avLst/>
          </a:prstGeom>
          <a:noFill/>
          <a:ln>
            <a:noFill/>
          </a:ln>
        </p:spPr>
      </p:pic>
      <p:sp>
        <p:nvSpPr>
          <p:cNvPr id="204" name="Google Shape;204;p20"/>
          <p:cNvSpPr txBox="1">
            <a:spLocks noGrp="1"/>
          </p:cNvSpPr>
          <p:nvPr>
            <p:ph type="title"/>
          </p:nvPr>
        </p:nvSpPr>
        <p:spPr>
          <a:xfrm>
            <a:off x="998618" y="319721"/>
            <a:ext cx="2564714" cy="74550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800"/>
              <a:buFont typeface="Calibri"/>
              <a:buNone/>
            </a:pPr>
            <a:r>
              <a:rPr lang="en-IN" sz="4800" dirty="0"/>
              <a:t>Results</a:t>
            </a:r>
            <a:endParaRPr dirty="0"/>
          </a:p>
        </p:txBody>
      </p:sp>
      <p:cxnSp>
        <p:nvCxnSpPr>
          <p:cNvPr id="205" name="Google Shape;205;p20"/>
          <p:cNvCxnSpPr/>
          <p:nvPr/>
        </p:nvCxnSpPr>
        <p:spPr>
          <a:xfrm rot="10800000">
            <a:off x="979725" y="1163400"/>
            <a:ext cx="10398000" cy="0"/>
          </a:xfrm>
          <a:prstGeom prst="straightConnector1">
            <a:avLst/>
          </a:prstGeom>
          <a:noFill/>
          <a:ln w="57150" cap="flat" cmpd="sng">
            <a:solidFill>
              <a:schemeClr val="accent4"/>
            </a:solidFill>
            <a:prstDash val="solid"/>
            <a:miter lim="800000"/>
            <a:headEnd type="none" w="sm" len="sm"/>
            <a:tailEnd type="none" w="sm" len="sm"/>
          </a:ln>
        </p:spPr>
      </p:cxnSp>
      <p:grpSp>
        <p:nvGrpSpPr>
          <p:cNvPr id="206" name="Google Shape;206;p20"/>
          <p:cNvGrpSpPr/>
          <p:nvPr/>
        </p:nvGrpSpPr>
        <p:grpSpPr>
          <a:xfrm>
            <a:off x="8" y="355748"/>
            <a:ext cx="731548" cy="673456"/>
            <a:chOff x="3940602" y="308034"/>
            <a:chExt cx="2116748" cy="3429000"/>
          </a:xfrm>
        </p:grpSpPr>
        <p:sp>
          <p:nvSpPr>
            <p:cNvPr id="207" name="Google Shape;207;p20"/>
            <p:cNvSpPr/>
            <p:nvPr/>
          </p:nvSpPr>
          <p:spPr>
            <a:xfrm>
              <a:off x="3940602" y="308034"/>
              <a:ext cx="566700" cy="3429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20"/>
            <p:cNvSpPr/>
            <p:nvPr/>
          </p:nvSpPr>
          <p:spPr>
            <a:xfrm>
              <a:off x="4715626" y="308034"/>
              <a:ext cx="566700" cy="3429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20"/>
            <p:cNvSpPr/>
            <p:nvPr/>
          </p:nvSpPr>
          <p:spPr>
            <a:xfrm>
              <a:off x="5490650" y="308034"/>
              <a:ext cx="566700" cy="3429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 name="Group 2">
            <a:extLst>
              <a:ext uri="{FF2B5EF4-FFF2-40B4-BE49-F238E27FC236}">
                <a16:creationId xmlns:a16="http://schemas.microsoft.com/office/drawing/2014/main" id="{F5AAF2F6-B502-1FA6-C063-67B94837F0F8}"/>
              </a:ext>
            </a:extLst>
          </p:cNvPr>
          <p:cNvGrpSpPr/>
          <p:nvPr/>
        </p:nvGrpSpPr>
        <p:grpSpPr>
          <a:xfrm>
            <a:off x="86415" y="2190114"/>
            <a:ext cx="12105585" cy="4399220"/>
            <a:chOff x="86415" y="1583547"/>
            <a:chExt cx="12105585" cy="5005788"/>
          </a:xfrm>
        </p:grpSpPr>
        <p:grpSp>
          <p:nvGrpSpPr>
            <p:cNvPr id="4" name="Group 3">
              <a:extLst>
                <a:ext uri="{FF2B5EF4-FFF2-40B4-BE49-F238E27FC236}">
                  <a16:creationId xmlns:a16="http://schemas.microsoft.com/office/drawing/2014/main" id="{D4488175-8EE6-C209-8917-709F81EA0D1C}"/>
                </a:ext>
              </a:extLst>
            </p:cNvPr>
            <p:cNvGrpSpPr/>
            <p:nvPr/>
          </p:nvGrpSpPr>
          <p:grpSpPr>
            <a:xfrm>
              <a:off x="86415" y="1583547"/>
              <a:ext cx="2396383" cy="4996207"/>
              <a:chOff x="405353" y="1225484"/>
              <a:chExt cx="2498103" cy="4506013"/>
            </a:xfrm>
          </p:grpSpPr>
          <p:sp>
            <p:nvSpPr>
              <p:cNvPr id="22" name="Rectangle 21">
                <a:extLst>
                  <a:ext uri="{FF2B5EF4-FFF2-40B4-BE49-F238E27FC236}">
                    <a16:creationId xmlns:a16="http://schemas.microsoft.com/office/drawing/2014/main" id="{5F8B3C2A-1CF6-4EF1-0EA9-34E434CFADBC}"/>
                  </a:ext>
                </a:extLst>
              </p:cNvPr>
              <p:cNvSpPr/>
              <p:nvPr/>
            </p:nvSpPr>
            <p:spPr>
              <a:xfrm>
                <a:off x="405353" y="1225484"/>
                <a:ext cx="2498103" cy="45060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22">
                <a:extLst>
                  <a:ext uri="{FF2B5EF4-FFF2-40B4-BE49-F238E27FC236}">
                    <a16:creationId xmlns:a16="http://schemas.microsoft.com/office/drawing/2014/main" id="{0A624C25-3479-89AA-2250-69C2C6AF0F05}"/>
                  </a:ext>
                </a:extLst>
              </p:cNvPr>
              <p:cNvSpPr/>
              <p:nvPr/>
            </p:nvSpPr>
            <p:spPr>
              <a:xfrm>
                <a:off x="405353" y="5147035"/>
                <a:ext cx="2498103" cy="584462"/>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latin typeface="Calibri" panose="020F0502020204030204" pitchFamily="34" charset="0"/>
                    <a:cs typeface="Calibri" panose="020F0502020204030204" pitchFamily="34" charset="0"/>
                  </a:rPr>
                  <a:t>Education</a:t>
                </a:r>
                <a:endParaRPr lang="en-IN" b="1" dirty="0">
                  <a:latin typeface="Calibri" panose="020F0502020204030204" pitchFamily="34" charset="0"/>
                  <a:cs typeface="Calibri" panose="020F0502020204030204" pitchFamily="34" charset="0"/>
                </a:endParaRPr>
              </a:p>
            </p:txBody>
          </p:sp>
        </p:grpSp>
        <p:sp>
          <p:nvSpPr>
            <p:cNvPr id="5" name="TextBox 4">
              <a:extLst>
                <a:ext uri="{FF2B5EF4-FFF2-40B4-BE49-F238E27FC236}">
                  <a16:creationId xmlns:a16="http://schemas.microsoft.com/office/drawing/2014/main" id="{07DC4394-8DB4-34BC-3D74-689B1AB197D6}"/>
                </a:ext>
              </a:extLst>
            </p:cNvPr>
            <p:cNvSpPr txBox="1"/>
            <p:nvPr/>
          </p:nvSpPr>
          <p:spPr>
            <a:xfrm>
              <a:off x="109412" y="1782395"/>
              <a:ext cx="2350239" cy="3712259"/>
            </a:xfrm>
            <a:prstGeom prst="rect">
              <a:avLst/>
            </a:prstGeom>
            <a:noFill/>
          </p:spPr>
          <p:txBody>
            <a:bodyPr wrap="square" rtlCol="0">
              <a:spAutoFit/>
            </a:bodyPr>
            <a:lstStyle/>
            <a:p>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 articles (06/06)  highlight the positive relationship between education and the awareness level of AMR in the community.</a:t>
              </a:r>
            </a:p>
            <a:p>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higher level of education leads to increased awareness and promotes responsible practices regarding the use of antibiotics.</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p>
              <a:endParaRPr lang="en-IN" dirty="0"/>
            </a:p>
          </p:txBody>
        </p:sp>
        <p:grpSp>
          <p:nvGrpSpPr>
            <p:cNvPr id="6" name="Group 5">
              <a:extLst>
                <a:ext uri="{FF2B5EF4-FFF2-40B4-BE49-F238E27FC236}">
                  <a16:creationId xmlns:a16="http://schemas.microsoft.com/office/drawing/2014/main" id="{7BC2732E-FA2A-A3A5-574F-9779804AB1F8}"/>
                </a:ext>
              </a:extLst>
            </p:cNvPr>
            <p:cNvGrpSpPr/>
            <p:nvPr/>
          </p:nvGrpSpPr>
          <p:grpSpPr>
            <a:xfrm>
              <a:off x="2482798" y="1583548"/>
              <a:ext cx="2619272" cy="5005787"/>
              <a:chOff x="405353" y="1225485"/>
              <a:chExt cx="2498103" cy="4506012"/>
            </a:xfrm>
          </p:grpSpPr>
          <p:sp>
            <p:nvSpPr>
              <p:cNvPr id="20" name="Rectangle 19">
                <a:extLst>
                  <a:ext uri="{FF2B5EF4-FFF2-40B4-BE49-F238E27FC236}">
                    <a16:creationId xmlns:a16="http://schemas.microsoft.com/office/drawing/2014/main" id="{2F206613-CAC6-1A70-3072-E151AB790C79}"/>
                  </a:ext>
                </a:extLst>
              </p:cNvPr>
              <p:cNvSpPr/>
              <p:nvPr/>
            </p:nvSpPr>
            <p:spPr>
              <a:xfrm>
                <a:off x="405353" y="1225485"/>
                <a:ext cx="2498103" cy="45060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id="{6464B1E3-FF86-1B59-6C97-592B13571DC9}"/>
                  </a:ext>
                </a:extLst>
              </p:cNvPr>
              <p:cNvSpPr/>
              <p:nvPr/>
            </p:nvSpPr>
            <p:spPr>
              <a:xfrm>
                <a:off x="405353" y="5147033"/>
                <a:ext cx="2498103" cy="584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latin typeface="Calibri" panose="020F0502020204030204" pitchFamily="34" charset="0"/>
                    <a:cs typeface="Calibri" panose="020F0502020204030204" pitchFamily="34" charset="0"/>
                  </a:rPr>
                  <a:t>Gender</a:t>
                </a:r>
                <a:endParaRPr lang="en-IN" b="1" dirty="0">
                  <a:latin typeface="Calibri" panose="020F0502020204030204" pitchFamily="34" charset="0"/>
                  <a:cs typeface="Calibri" panose="020F0502020204030204" pitchFamily="34" charset="0"/>
                </a:endParaRPr>
              </a:p>
            </p:txBody>
          </p:sp>
        </p:grpSp>
        <p:sp>
          <p:nvSpPr>
            <p:cNvPr id="7" name="TextBox 6">
              <a:extLst>
                <a:ext uri="{FF2B5EF4-FFF2-40B4-BE49-F238E27FC236}">
                  <a16:creationId xmlns:a16="http://schemas.microsoft.com/office/drawing/2014/main" id="{2CD6DB99-AF04-7F02-5A2A-9D047AF3DE67}"/>
                </a:ext>
              </a:extLst>
            </p:cNvPr>
            <p:cNvSpPr txBox="1"/>
            <p:nvPr/>
          </p:nvSpPr>
          <p:spPr>
            <a:xfrm>
              <a:off x="2733355" y="1782395"/>
              <a:ext cx="2324109" cy="3890227"/>
            </a:xfrm>
            <a:prstGeom prst="rect">
              <a:avLst/>
            </a:prstGeom>
            <a:noFill/>
          </p:spPr>
          <p:txBody>
            <a:bodyPr wrap="square" rtlCol="0">
              <a:spAutoFit/>
            </a:bodyPr>
            <a:lstStyle/>
            <a:p>
              <a:r>
                <a:rPr lang="en-US" sz="1600" dirty="0">
                  <a:latin typeface="Calibri" panose="020F0502020204030204" pitchFamily="34" charset="0"/>
                  <a:ea typeface="Calibri" panose="020F0502020204030204" pitchFamily="34" charset="0"/>
                  <a:cs typeface="Calibri" panose="020F0502020204030204" pitchFamily="34" charset="0"/>
                </a:rPr>
                <a:t>Out of the 05 articles analyzed on the association of gender with the awareness level of Antimicrobial Resistance (AMR)</a:t>
              </a:r>
            </a:p>
            <a:p>
              <a:r>
                <a:rPr lang="en-US" sz="1600" dirty="0">
                  <a:latin typeface="Calibri" panose="020F0502020204030204" pitchFamily="34" charset="0"/>
                  <a:ea typeface="Calibri" panose="020F0502020204030204" pitchFamily="34" charset="0"/>
                  <a:cs typeface="Calibri" panose="020F0502020204030204" pitchFamily="34" charset="0"/>
                </a:rPr>
                <a:t>02 studies concluded that gender difference was insignificant while 03 studies supported the notion that men have a higher likelihood of being aware of AMR compared to women</a:t>
              </a:r>
              <a:endParaRPr lang="en-IN" sz="1600" dirty="0">
                <a:latin typeface="Calibri" panose="020F0502020204030204" pitchFamily="34" charset="0"/>
                <a:ea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E3C66166-76A6-7F91-0143-C1E681EF775C}"/>
                </a:ext>
              </a:extLst>
            </p:cNvPr>
            <p:cNvGrpSpPr/>
            <p:nvPr/>
          </p:nvGrpSpPr>
          <p:grpSpPr>
            <a:xfrm>
              <a:off x="5102070" y="1583547"/>
              <a:ext cx="2373386" cy="5005787"/>
              <a:chOff x="405353" y="1225485"/>
              <a:chExt cx="2498103" cy="4506012"/>
            </a:xfrm>
          </p:grpSpPr>
          <p:sp>
            <p:nvSpPr>
              <p:cNvPr id="18" name="Rectangle 17">
                <a:extLst>
                  <a:ext uri="{FF2B5EF4-FFF2-40B4-BE49-F238E27FC236}">
                    <a16:creationId xmlns:a16="http://schemas.microsoft.com/office/drawing/2014/main" id="{768ACA97-7B18-C5F0-C319-78698303F62E}"/>
                  </a:ext>
                </a:extLst>
              </p:cNvPr>
              <p:cNvSpPr/>
              <p:nvPr/>
            </p:nvSpPr>
            <p:spPr>
              <a:xfrm>
                <a:off x="405353" y="1225485"/>
                <a:ext cx="2498103" cy="45060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18">
                <a:extLst>
                  <a:ext uri="{FF2B5EF4-FFF2-40B4-BE49-F238E27FC236}">
                    <a16:creationId xmlns:a16="http://schemas.microsoft.com/office/drawing/2014/main" id="{BF24645F-A9F7-224B-F057-88EF1D349328}"/>
                  </a:ext>
                </a:extLst>
              </p:cNvPr>
              <p:cNvSpPr/>
              <p:nvPr/>
            </p:nvSpPr>
            <p:spPr>
              <a:xfrm>
                <a:off x="405353" y="5147035"/>
                <a:ext cx="2498103" cy="584462"/>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latin typeface="Calibri" panose="020F0502020204030204" pitchFamily="34" charset="0"/>
                    <a:cs typeface="Calibri" panose="020F0502020204030204" pitchFamily="34" charset="0"/>
                  </a:rPr>
                  <a:t>Antibiotic course incompletion</a:t>
                </a:r>
              </a:p>
            </p:txBody>
          </p:sp>
        </p:grpSp>
        <p:sp>
          <p:nvSpPr>
            <p:cNvPr id="9" name="TextBox 8">
              <a:extLst>
                <a:ext uri="{FF2B5EF4-FFF2-40B4-BE49-F238E27FC236}">
                  <a16:creationId xmlns:a16="http://schemas.microsoft.com/office/drawing/2014/main" id="{421D218F-CC1E-34A6-DD9D-642B6C33FE47}"/>
                </a:ext>
              </a:extLst>
            </p:cNvPr>
            <p:cNvSpPr txBox="1"/>
            <p:nvPr/>
          </p:nvSpPr>
          <p:spPr>
            <a:xfrm>
              <a:off x="5156632" y="1782394"/>
              <a:ext cx="2274218" cy="3276243"/>
            </a:xfrm>
            <a:prstGeom prst="rect">
              <a:avLst/>
            </a:prstGeom>
            <a:noFill/>
          </p:spPr>
          <p:txBody>
            <a:bodyPr wrap="square" rtlCol="0">
              <a:spAutoFit/>
            </a:bodyPr>
            <a:lstStyle/>
            <a:p>
              <a:pPr>
                <a:spcAft>
                  <a:spcPts val="800"/>
                </a:spcAft>
              </a:pPr>
              <a:r>
                <a:rPr lang="en-US" sz="1600" dirty="0">
                  <a:latin typeface="Calibri" panose="020F0502020204030204" pitchFamily="34" charset="0"/>
                  <a:ea typeface="Calibri" panose="020F0502020204030204" pitchFamily="34" charset="0"/>
                  <a:cs typeface="Calibri" panose="020F0502020204030204" pitchFamily="34" charset="0"/>
                </a:rPr>
                <a:t>03 studies are discussing regarding this theme</a:t>
              </a:r>
            </a:p>
            <a:p>
              <a:pPr>
                <a:spcAft>
                  <a:spcPts val="800"/>
                </a:spcAft>
              </a:pPr>
              <a:r>
                <a:rPr lang="en-US" sz="1600" dirty="0">
                  <a:latin typeface="Calibri" panose="020F0502020204030204" pitchFamily="34" charset="0"/>
                  <a:ea typeface="Calibri" panose="020F0502020204030204" pitchFamily="34" charset="0"/>
                  <a:cs typeface="Calibri" panose="020F0502020204030204" pitchFamily="34" charset="0"/>
                  <a:sym typeface="Calibri"/>
                </a:rPr>
                <a:t>Reasons identified are Forgetting to take the antibiotic, experiencing side effects that made them feel unwell, feeling better before the course completion</a:t>
              </a:r>
              <a:endParaRPr lang="en-US" sz="1600" dirty="0">
                <a:latin typeface="Calibri" panose="020F0502020204030204" pitchFamily="34" charset="0"/>
                <a:ea typeface="Calibri" panose="020F0502020204030204" pitchFamily="34" charset="0"/>
                <a:cs typeface="Calibri" panose="020F0502020204030204" pitchFamily="34" charset="0"/>
              </a:endParaRPr>
            </a:p>
            <a:p>
              <a:pPr>
                <a:lnSpc>
                  <a:spcPct val="150000"/>
                </a:lnSpc>
                <a:spcAft>
                  <a:spcPts val="800"/>
                </a:spcAft>
              </a:pPr>
              <a:endParaRPr lang="en-IN" sz="1800" dirty="0">
                <a:effectLst/>
                <a:latin typeface="Times New Roman" panose="02020603050405020304" pitchFamily="18" charset="0"/>
                <a:ea typeface="Times New Roman" panose="02020603050405020304" pitchFamily="18" charset="0"/>
              </a:endParaRPr>
            </a:p>
          </p:txBody>
        </p:sp>
        <p:grpSp>
          <p:nvGrpSpPr>
            <p:cNvPr id="10" name="Group 9">
              <a:extLst>
                <a:ext uri="{FF2B5EF4-FFF2-40B4-BE49-F238E27FC236}">
                  <a16:creationId xmlns:a16="http://schemas.microsoft.com/office/drawing/2014/main" id="{1FB5AE31-E743-EBB3-1423-B523B03C56DA}"/>
                </a:ext>
              </a:extLst>
            </p:cNvPr>
            <p:cNvGrpSpPr/>
            <p:nvPr/>
          </p:nvGrpSpPr>
          <p:grpSpPr>
            <a:xfrm>
              <a:off x="7475456" y="1583547"/>
              <a:ext cx="2496939" cy="5005787"/>
              <a:chOff x="405353" y="1225485"/>
              <a:chExt cx="2498103" cy="4506012"/>
            </a:xfrm>
          </p:grpSpPr>
          <p:sp>
            <p:nvSpPr>
              <p:cNvPr id="16" name="Rectangle 15">
                <a:extLst>
                  <a:ext uri="{FF2B5EF4-FFF2-40B4-BE49-F238E27FC236}">
                    <a16:creationId xmlns:a16="http://schemas.microsoft.com/office/drawing/2014/main" id="{1AAF5E1D-2051-2C2B-7DC8-65AF0D3570AC}"/>
                  </a:ext>
                </a:extLst>
              </p:cNvPr>
              <p:cNvSpPr/>
              <p:nvPr/>
            </p:nvSpPr>
            <p:spPr>
              <a:xfrm>
                <a:off x="405353" y="1225485"/>
                <a:ext cx="2498103" cy="45060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a:extLst>
                  <a:ext uri="{FF2B5EF4-FFF2-40B4-BE49-F238E27FC236}">
                    <a16:creationId xmlns:a16="http://schemas.microsoft.com/office/drawing/2014/main" id="{C12B3778-6C20-CAA2-3A46-7B126F9E6EFB}"/>
                  </a:ext>
                </a:extLst>
              </p:cNvPr>
              <p:cNvSpPr/>
              <p:nvPr/>
            </p:nvSpPr>
            <p:spPr>
              <a:xfrm>
                <a:off x="405353" y="5147035"/>
                <a:ext cx="2498103" cy="584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latin typeface="Calibri" panose="020F0502020204030204" pitchFamily="34" charset="0"/>
                    <a:cs typeface="Calibri" panose="020F0502020204030204" pitchFamily="34" charset="0"/>
                    <a:sym typeface="Calibri"/>
                  </a:rPr>
                  <a:t>Knowledge Gaps and Misconceptions</a:t>
                </a:r>
                <a:endParaRPr lang="en-IN" sz="1600" b="1" dirty="0">
                  <a:latin typeface="Calibri" panose="020F0502020204030204" pitchFamily="34" charset="0"/>
                  <a:cs typeface="Calibri" panose="020F0502020204030204" pitchFamily="34" charset="0"/>
                </a:endParaRPr>
              </a:p>
            </p:txBody>
          </p:sp>
        </p:grpSp>
        <p:sp>
          <p:nvSpPr>
            <p:cNvPr id="11" name="TextBox 10">
              <a:extLst>
                <a:ext uri="{FF2B5EF4-FFF2-40B4-BE49-F238E27FC236}">
                  <a16:creationId xmlns:a16="http://schemas.microsoft.com/office/drawing/2014/main" id="{357ACCB7-7BCF-EAF9-5037-C7ACA1E96CE3}"/>
                </a:ext>
              </a:extLst>
            </p:cNvPr>
            <p:cNvSpPr txBox="1"/>
            <p:nvPr/>
          </p:nvSpPr>
          <p:spPr>
            <a:xfrm>
              <a:off x="7733222" y="1823430"/>
              <a:ext cx="2240337" cy="4280188"/>
            </a:xfrm>
            <a:prstGeom prst="rect">
              <a:avLst/>
            </a:prstGeom>
            <a:noFill/>
          </p:spPr>
          <p:txBody>
            <a:bodyPr wrap="square" rtlCol="0">
              <a:spAutoFit/>
            </a:bodyPr>
            <a:lstStyle/>
            <a:p>
              <a:pPr>
                <a:spcAft>
                  <a:spcPts val="800"/>
                </a:spcAft>
              </a:pPr>
              <a:r>
                <a:rPr lang="en-US" sz="1600" dirty="0">
                  <a:latin typeface="Calibri" panose="020F0502020204030204" pitchFamily="34" charset="0"/>
                  <a:cs typeface="Calibri" panose="020F0502020204030204" pitchFamily="34" charset="0"/>
                  <a:sym typeface="Calibri"/>
                </a:rPr>
                <a:t>All the studies talks regarding the misconceptions regarding Antibiotics Misconceptions include- Effective against viral infections, AMR can spread from one person to another, lack of awareness of prescription drugs, effects of antibiotics with body</a:t>
              </a:r>
              <a:endParaRPr lang="en-US" sz="1600" dirty="0">
                <a:latin typeface="Calibri" panose="020F0502020204030204" pitchFamily="34" charset="0"/>
                <a:cs typeface="Calibri" panose="020F0502020204030204" pitchFamily="34" charset="0"/>
              </a:endParaRPr>
            </a:p>
            <a:p>
              <a:pPr>
                <a:lnSpc>
                  <a:spcPct val="150000"/>
                </a:lnSpc>
                <a:spcAft>
                  <a:spcPts val="800"/>
                </a:spcAft>
              </a:pPr>
              <a:endParaRPr lang="en-IN" sz="1800" dirty="0">
                <a:effectLst/>
                <a:latin typeface="Times New Roman" panose="02020603050405020304" pitchFamily="18" charset="0"/>
                <a:ea typeface="Times New Roman" panose="02020603050405020304" pitchFamily="18" charset="0"/>
              </a:endParaRPr>
            </a:p>
          </p:txBody>
        </p:sp>
        <p:grpSp>
          <p:nvGrpSpPr>
            <p:cNvPr id="12" name="Group 11">
              <a:extLst>
                <a:ext uri="{FF2B5EF4-FFF2-40B4-BE49-F238E27FC236}">
                  <a16:creationId xmlns:a16="http://schemas.microsoft.com/office/drawing/2014/main" id="{AB0F7F23-519F-D408-974C-DA22B667E6C5}"/>
                </a:ext>
              </a:extLst>
            </p:cNvPr>
            <p:cNvGrpSpPr/>
            <p:nvPr/>
          </p:nvGrpSpPr>
          <p:grpSpPr>
            <a:xfrm>
              <a:off x="9972395" y="1583547"/>
              <a:ext cx="2124641" cy="5005786"/>
              <a:chOff x="405353" y="1225485"/>
              <a:chExt cx="2498103" cy="4506012"/>
            </a:xfrm>
          </p:grpSpPr>
          <p:sp>
            <p:nvSpPr>
              <p:cNvPr id="14" name="Rectangle 13">
                <a:extLst>
                  <a:ext uri="{FF2B5EF4-FFF2-40B4-BE49-F238E27FC236}">
                    <a16:creationId xmlns:a16="http://schemas.microsoft.com/office/drawing/2014/main" id="{5A24318A-05F8-C768-5CBA-D905E66C01D0}"/>
                  </a:ext>
                </a:extLst>
              </p:cNvPr>
              <p:cNvSpPr/>
              <p:nvPr/>
            </p:nvSpPr>
            <p:spPr>
              <a:xfrm>
                <a:off x="405353" y="1225485"/>
                <a:ext cx="2498103" cy="45060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a:extLst>
                  <a:ext uri="{FF2B5EF4-FFF2-40B4-BE49-F238E27FC236}">
                    <a16:creationId xmlns:a16="http://schemas.microsoft.com/office/drawing/2014/main" id="{4573890D-0C49-2F95-57F7-86A7935024E0}"/>
                  </a:ext>
                </a:extLst>
              </p:cNvPr>
              <p:cNvSpPr/>
              <p:nvPr/>
            </p:nvSpPr>
            <p:spPr>
              <a:xfrm>
                <a:off x="405353" y="5147035"/>
                <a:ext cx="2498103" cy="584462"/>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latin typeface="Calibri" panose="020F0502020204030204" pitchFamily="34" charset="0"/>
                    <a:cs typeface="Calibri" panose="020F0502020204030204" pitchFamily="34" charset="0"/>
                    <a:sym typeface="Calibri"/>
                  </a:rPr>
                  <a:t>Self - Medication</a:t>
                </a:r>
                <a:endParaRPr lang="en-IN" sz="1600" b="1" dirty="0">
                  <a:latin typeface="Calibri" panose="020F0502020204030204" pitchFamily="34" charset="0"/>
                  <a:cs typeface="Calibri" panose="020F0502020204030204" pitchFamily="34" charset="0"/>
                </a:endParaRPr>
              </a:p>
            </p:txBody>
          </p:sp>
        </p:grpSp>
        <p:sp>
          <p:nvSpPr>
            <p:cNvPr id="13" name="TextBox 12">
              <a:extLst>
                <a:ext uri="{FF2B5EF4-FFF2-40B4-BE49-F238E27FC236}">
                  <a16:creationId xmlns:a16="http://schemas.microsoft.com/office/drawing/2014/main" id="{1C11B73A-0D72-470F-8250-0F2A0D797D84}"/>
                </a:ext>
              </a:extLst>
            </p:cNvPr>
            <p:cNvSpPr txBox="1"/>
            <p:nvPr/>
          </p:nvSpPr>
          <p:spPr>
            <a:xfrm>
              <a:off x="9939726" y="1782394"/>
              <a:ext cx="2252274" cy="4560358"/>
            </a:xfrm>
            <a:prstGeom prst="rect">
              <a:avLst/>
            </a:prstGeom>
            <a:noFill/>
          </p:spPr>
          <p:txBody>
            <a:bodyPr wrap="square" rtlCol="0">
              <a:spAutoFit/>
            </a:bodyPr>
            <a:lstStyle/>
            <a:p>
              <a:pPr>
                <a:spcAft>
                  <a:spcPts val="800"/>
                </a:spcAft>
              </a:pPr>
              <a:r>
                <a:rPr lang="en-US" sz="1600" dirty="0">
                  <a:latin typeface="Calibri" panose="020F0502020204030204" pitchFamily="34" charset="0"/>
                  <a:ea typeface="Calibri" panose="020F0502020204030204" pitchFamily="34" charset="0"/>
                  <a:cs typeface="Calibri" panose="020F0502020204030204" pitchFamily="34" charset="0"/>
                </a:rPr>
                <a:t>All the articles are talking about the damages by Self-medication of Antibiotics. Five are associated with the fact that self- administration is highly see in the population whereas only one article states that the population’s cultural values has helped to manage this phenomenon.  </a:t>
              </a:r>
              <a:endParaRPr lang="en-IN" sz="1600" dirty="0">
                <a:latin typeface="Calibri" panose="020F0502020204030204" pitchFamily="34" charset="0"/>
                <a:ea typeface="Calibri" panose="020F0502020204030204" pitchFamily="34" charset="0"/>
                <a:cs typeface="Calibri" panose="020F0502020204030204" pitchFamily="34" charset="0"/>
              </a:endParaRPr>
            </a:p>
            <a:p>
              <a:pPr>
                <a:lnSpc>
                  <a:spcPct val="150000"/>
                </a:lnSpc>
                <a:spcAft>
                  <a:spcPts val="800"/>
                </a:spcAft>
              </a:pPr>
              <a:endParaRPr lang="en-IN" sz="1800" dirty="0">
                <a:effectLst/>
                <a:latin typeface="Times New Roman" panose="02020603050405020304" pitchFamily="18" charset="0"/>
                <a:ea typeface="Times New Roman" panose="02020603050405020304" pitchFamily="18" charset="0"/>
              </a:endParaRPr>
            </a:p>
          </p:txBody>
        </p:sp>
      </p:grpSp>
      <p:sp>
        <p:nvSpPr>
          <p:cNvPr id="25" name="Google Shape;204;p20">
            <a:extLst>
              <a:ext uri="{FF2B5EF4-FFF2-40B4-BE49-F238E27FC236}">
                <a16:creationId xmlns:a16="http://schemas.microsoft.com/office/drawing/2014/main" id="{1B756098-676E-DD1D-C0F3-3C424971F54B}"/>
              </a:ext>
            </a:extLst>
          </p:cNvPr>
          <p:cNvSpPr txBox="1">
            <a:spLocks/>
          </p:cNvSpPr>
          <p:nvPr/>
        </p:nvSpPr>
        <p:spPr>
          <a:xfrm>
            <a:off x="106141" y="1478495"/>
            <a:ext cx="11990895" cy="569518"/>
          </a:xfrm>
          <a:prstGeom prst="rect">
            <a:avLst/>
          </a:prstGeom>
          <a:noFill/>
          <a:ln>
            <a:noFill/>
          </a:ln>
        </p:spPr>
        <p:txBody>
          <a:bodyPr spcFirstLastPara="1" wrap="square" lIns="91425" tIns="45700" rIns="91425" bIns="45700" anchor="ctr" anchorCtr="0">
            <a:normAutofit fontScale="600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800"/>
            </a:pPr>
            <a:r>
              <a:rPr lang="en-IN" sz="4000" dirty="0"/>
              <a:t>Awareness of Community towards AMR </a:t>
            </a:r>
            <a:r>
              <a:rPr lang="en-IN" sz="2800" dirty="0"/>
              <a:t>– </a:t>
            </a:r>
            <a:r>
              <a:rPr lang="en-IN" sz="2700" dirty="0"/>
              <a:t>All 06 articles indicate that the community has low awareness levels regarding antibiotic usage and Antimicrobial Resistance </a:t>
            </a:r>
            <a:endParaRPr lang="en-IN" sz="2800" dirty="0"/>
          </a:p>
        </p:txBody>
      </p:sp>
    </p:spTree>
    <p:extLst>
      <p:ext uri="{BB962C8B-B14F-4D97-AF65-F5344CB8AC3E}">
        <p14:creationId xmlns:p14="http://schemas.microsoft.com/office/powerpoint/2010/main" val="1548566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sp>
        <p:nvSpPr>
          <p:cNvPr id="201" name="Google Shape;201;p20"/>
          <p:cNvSpPr/>
          <p:nvPr/>
        </p:nvSpPr>
        <p:spPr>
          <a:xfrm>
            <a:off x="0" y="-246866"/>
            <a:ext cx="12192000" cy="6857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3" name="Google Shape;203;p20" descr="Text&#10;&#10;Description automatically generated"/>
          <p:cNvPicPr preferRelativeResize="0"/>
          <p:nvPr/>
        </p:nvPicPr>
        <p:blipFill rotWithShape="1">
          <a:blip r:embed="rId3">
            <a:alphaModFix/>
          </a:blip>
          <a:srcRect/>
          <a:stretch/>
        </p:blipFill>
        <p:spPr>
          <a:xfrm>
            <a:off x="10680442" y="0"/>
            <a:ext cx="1501140" cy="871539"/>
          </a:xfrm>
          <a:prstGeom prst="rect">
            <a:avLst/>
          </a:prstGeom>
          <a:noFill/>
          <a:ln>
            <a:noFill/>
          </a:ln>
        </p:spPr>
      </p:pic>
      <p:sp>
        <p:nvSpPr>
          <p:cNvPr id="204" name="Google Shape;204;p20"/>
          <p:cNvSpPr txBox="1">
            <a:spLocks noGrp="1"/>
          </p:cNvSpPr>
          <p:nvPr>
            <p:ph type="title"/>
          </p:nvPr>
        </p:nvSpPr>
        <p:spPr>
          <a:xfrm>
            <a:off x="998618" y="319721"/>
            <a:ext cx="2564714" cy="74550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800"/>
              <a:buFont typeface="Calibri"/>
              <a:buNone/>
            </a:pPr>
            <a:r>
              <a:rPr lang="en-IN" sz="4800" dirty="0"/>
              <a:t>Results</a:t>
            </a:r>
            <a:endParaRPr dirty="0"/>
          </a:p>
        </p:txBody>
      </p:sp>
      <p:cxnSp>
        <p:nvCxnSpPr>
          <p:cNvPr id="205" name="Google Shape;205;p20"/>
          <p:cNvCxnSpPr/>
          <p:nvPr/>
        </p:nvCxnSpPr>
        <p:spPr>
          <a:xfrm rot="10800000">
            <a:off x="979725" y="1163400"/>
            <a:ext cx="10398000" cy="0"/>
          </a:xfrm>
          <a:prstGeom prst="straightConnector1">
            <a:avLst/>
          </a:prstGeom>
          <a:noFill/>
          <a:ln w="57150" cap="flat" cmpd="sng">
            <a:solidFill>
              <a:schemeClr val="accent4"/>
            </a:solidFill>
            <a:prstDash val="solid"/>
            <a:miter lim="800000"/>
            <a:headEnd type="none" w="sm" len="sm"/>
            <a:tailEnd type="none" w="sm" len="sm"/>
          </a:ln>
        </p:spPr>
      </p:cxnSp>
      <p:grpSp>
        <p:nvGrpSpPr>
          <p:cNvPr id="206" name="Google Shape;206;p20"/>
          <p:cNvGrpSpPr/>
          <p:nvPr/>
        </p:nvGrpSpPr>
        <p:grpSpPr>
          <a:xfrm>
            <a:off x="8" y="355748"/>
            <a:ext cx="731548" cy="673456"/>
            <a:chOff x="3940602" y="308034"/>
            <a:chExt cx="2116748" cy="3429000"/>
          </a:xfrm>
        </p:grpSpPr>
        <p:sp>
          <p:nvSpPr>
            <p:cNvPr id="207" name="Google Shape;207;p20"/>
            <p:cNvSpPr/>
            <p:nvPr/>
          </p:nvSpPr>
          <p:spPr>
            <a:xfrm>
              <a:off x="3940602" y="308034"/>
              <a:ext cx="566700" cy="3429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20"/>
            <p:cNvSpPr/>
            <p:nvPr/>
          </p:nvSpPr>
          <p:spPr>
            <a:xfrm>
              <a:off x="4715626" y="308034"/>
              <a:ext cx="566700" cy="3429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20"/>
            <p:cNvSpPr/>
            <p:nvPr/>
          </p:nvSpPr>
          <p:spPr>
            <a:xfrm>
              <a:off x="5490650" y="308034"/>
              <a:ext cx="566700" cy="3429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 name="Group 2">
            <a:extLst>
              <a:ext uri="{FF2B5EF4-FFF2-40B4-BE49-F238E27FC236}">
                <a16:creationId xmlns:a16="http://schemas.microsoft.com/office/drawing/2014/main" id="{F5AAF2F6-B502-1FA6-C063-67B94837F0F8}"/>
              </a:ext>
            </a:extLst>
          </p:cNvPr>
          <p:cNvGrpSpPr/>
          <p:nvPr/>
        </p:nvGrpSpPr>
        <p:grpSpPr>
          <a:xfrm>
            <a:off x="86415" y="1815076"/>
            <a:ext cx="12011785" cy="4749146"/>
            <a:chOff x="85251" y="1369496"/>
            <a:chExt cx="12011785" cy="5219839"/>
          </a:xfrm>
        </p:grpSpPr>
        <p:grpSp>
          <p:nvGrpSpPr>
            <p:cNvPr id="4" name="Group 3">
              <a:extLst>
                <a:ext uri="{FF2B5EF4-FFF2-40B4-BE49-F238E27FC236}">
                  <a16:creationId xmlns:a16="http://schemas.microsoft.com/office/drawing/2014/main" id="{D4488175-8EE6-C209-8917-709F81EA0D1C}"/>
                </a:ext>
              </a:extLst>
            </p:cNvPr>
            <p:cNvGrpSpPr/>
            <p:nvPr/>
          </p:nvGrpSpPr>
          <p:grpSpPr>
            <a:xfrm>
              <a:off x="86415" y="1583548"/>
              <a:ext cx="2396383" cy="4996206"/>
              <a:chOff x="405353" y="1225485"/>
              <a:chExt cx="2498103" cy="4506012"/>
            </a:xfrm>
          </p:grpSpPr>
          <p:sp>
            <p:nvSpPr>
              <p:cNvPr id="22" name="Rectangle 21">
                <a:extLst>
                  <a:ext uri="{FF2B5EF4-FFF2-40B4-BE49-F238E27FC236}">
                    <a16:creationId xmlns:a16="http://schemas.microsoft.com/office/drawing/2014/main" id="{5F8B3C2A-1CF6-4EF1-0EA9-34E434CFADBC}"/>
                  </a:ext>
                </a:extLst>
              </p:cNvPr>
              <p:cNvSpPr/>
              <p:nvPr/>
            </p:nvSpPr>
            <p:spPr>
              <a:xfrm>
                <a:off x="405353" y="1225485"/>
                <a:ext cx="2498103" cy="45060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22">
                <a:extLst>
                  <a:ext uri="{FF2B5EF4-FFF2-40B4-BE49-F238E27FC236}">
                    <a16:creationId xmlns:a16="http://schemas.microsoft.com/office/drawing/2014/main" id="{0A624C25-3479-89AA-2250-69C2C6AF0F05}"/>
                  </a:ext>
                </a:extLst>
              </p:cNvPr>
              <p:cNvSpPr/>
              <p:nvPr/>
            </p:nvSpPr>
            <p:spPr>
              <a:xfrm>
                <a:off x="405353" y="5147035"/>
                <a:ext cx="2498103" cy="584462"/>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b="1" dirty="0">
                    <a:solidFill>
                      <a:schemeClr val="bg1"/>
                    </a:solidFill>
                    <a:latin typeface="Calibri"/>
                    <a:ea typeface="Calibri"/>
                    <a:cs typeface="Calibri"/>
                    <a:sym typeface="Calibri"/>
                  </a:rPr>
                  <a:t>Online Games</a:t>
                </a:r>
                <a:endParaRPr lang="en-IN" sz="1800" dirty="0">
                  <a:solidFill>
                    <a:schemeClr val="bg1"/>
                  </a:solidFill>
                </a:endParaRPr>
              </a:p>
            </p:txBody>
          </p:sp>
        </p:grpSp>
        <p:sp>
          <p:nvSpPr>
            <p:cNvPr id="5" name="TextBox 4">
              <a:extLst>
                <a:ext uri="{FF2B5EF4-FFF2-40B4-BE49-F238E27FC236}">
                  <a16:creationId xmlns:a16="http://schemas.microsoft.com/office/drawing/2014/main" id="{07DC4394-8DB4-34BC-3D74-689B1AB197D6}"/>
                </a:ext>
              </a:extLst>
            </p:cNvPr>
            <p:cNvSpPr txBox="1"/>
            <p:nvPr/>
          </p:nvSpPr>
          <p:spPr>
            <a:xfrm>
              <a:off x="85251" y="1732038"/>
              <a:ext cx="2397547" cy="3315150"/>
            </a:xfrm>
            <a:prstGeom prst="rect">
              <a:avLst/>
            </a:prstGeom>
            <a:noFill/>
          </p:spPr>
          <p:txBody>
            <a:bodyPr wrap="square" rtlCol="0">
              <a:spAutoFit/>
            </a:bodyPr>
            <a:lstStyle/>
            <a:p>
              <a:r>
                <a:rPr lang="en-IN" sz="1600" dirty="0">
                  <a:latin typeface="Calibri" panose="020F0502020204030204" pitchFamily="34" charset="0"/>
                  <a:ea typeface="Calibri" panose="020F0502020204030204" pitchFamily="34" charset="0"/>
                  <a:cs typeface="Calibri" panose="020F0502020204030204" pitchFamily="34" charset="0"/>
                </a:rPr>
                <a:t>Two studies analysed for this theme conclude that </a:t>
              </a:r>
              <a:r>
                <a:rPr lang="en-US" sz="1600" dirty="0">
                  <a:latin typeface="Calibri" panose="020F0502020204030204" pitchFamily="34" charset="0"/>
                  <a:ea typeface="Calibri" panose="020F0502020204030204" pitchFamily="34" charset="0"/>
                  <a:cs typeface="Calibri" panose="020F0502020204030204" pitchFamily="34" charset="0"/>
                </a:rPr>
                <a:t>integrating games into AMR education programs is a promising strategy. These games have demonstrated their ability to effectively engage learners and provide valuable educational experiences</a:t>
              </a:r>
              <a:endParaRPr lang="en-IN" sz="1600" dirty="0">
                <a:latin typeface="Calibri" panose="020F0502020204030204" pitchFamily="34" charset="0"/>
                <a:ea typeface="Calibri" panose="020F0502020204030204" pitchFamily="34" charset="0"/>
                <a:cs typeface="Calibri" panose="020F0502020204030204" pitchFamily="34" charset="0"/>
              </a:endParaRPr>
            </a:p>
            <a:p>
              <a:endParaRPr lang="en-IN" dirty="0"/>
            </a:p>
          </p:txBody>
        </p:sp>
        <p:grpSp>
          <p:nvGrpSpPr>
            <p:cNvPr id="6" name="Group 5">
              <a:extLst>
                <a:ext uri="{FF2B5EF4-FFF2-40B4-BE49-F238E27FC236}">
                  <a16:creationId xmlns:a16="http://schemas.microsoft.com/office/drawing/2014/main" id="{7BC2732E-FA2A-A3A5-574F-9779804AB1F8}"/>
                </a:ext>
              </a:extLst>
            </p:cNvPr>
            <p:cNvGrpSpPr/>
            <p:nvPr/>
          </p:nvGrpSpPr>
          <p:grpSpPr>
            <a:xfrm>
              <a:off x="2482798" y="1583548"/>
              <a:ext cx="2619272" cy="5005787"/>
              <a:chOff x="405353" y="1225485"/>
              <a:chExt cx="2498103" cy="4506012"/>
            </a:xfrm>
          </p:grpSpPr>
          <p:sp>
            <p:nvSpPr>
              <p:cNvPr id="20" name="Rectangle 19">
                <a:extLst>
                  <a:ext uri="{FF2B5EF4-FFF2-40B4-BE49-F238E27FC236}">
                    <a16:creationId xmlns:a16="http://schemas.microsoft.com/office/drawing/2014/main" id="{2F206613-CAC6-1A70-3072-E151AB790C79}"/>
                  </a:ext>
                </a:extLst>
              </p:cNvPr>
              <p:cNvSpPr/>
              <p:nvPr/>
            </p:nvSpPr>
            <p:spPr>
              <a:xfrm>
                <a:off x="405353" y="1225485"/>
                <a:ext cx="2498103" cy="45060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id="{6464B1E3-FF86-1B59-6C97-592B13571DC9}"/>
                  </a:ext>
                </a:extLst>
              </p:cNvPr>
              <p:cNvSpPr/>
              <p:nvPr/>
            </p:nvSpPr>
            <p:spPr>
              <a:xfrm>
                <a:off x="405353" y="5147035"/>
                <a:ext cx="2498103" cy="584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b="1" dirty="0">
                    <a:solidFill>
                      <a:schemeClr val="bg1"/>
                    </a:solidFill>
                    <a:latin typeface="Calibri"/>
                    <a:ea typeface="Calibri"/>
                    <a:cs typeface="Calibri"/>
                    <a:sym typeface="Calibri"/>
                  </a:rPr>
                  <a:t>Education Platforms</a:t>
                </a:r>
                <a:endParaRPr lang="en-IN" sz="1800" b="1" dirty="0">
                  <a:solidFill>
                    <a:schemeClr val="bg1"/>
                  </a:solidFill>
                  <a:latin typeface="Calibri"/>
                  <a:ea typeface="Calibri"/>
                  <a:cs typeface="Calibri"/>
                </a:endParaRPr>
              </a:p>
            </p:txBody>
          </p:sp>
        </p:grpSp>
        <p:sp>
          <p:nvSpPr>
            <p:cNvPr id="7" name="TextBox 6">
              <a:extLst>
                <a:ext uri="{FF2B5EF4-FFF2-40B4-BE49-F238E27FC236}">
                  <a16:creationId xmlns:a16="http://schemas.microsoft.com/office/drawing/2014/main" id="{2CD6DB99-AF04-7F02-5A2A-9D047AF3DE67}"/>
                </a:ext>
              </a:extLst>
            </p:cNvPr>
            <p:cNvSpPr txBox="1"/>
            <p:nvPr/>
          </p:nvSpPr>
          <p:spPr>
            <a:xfrm>
              <a:off x="2477083" y="1764741"/>
              <a:ext cx="2597896" cy="2266480"/>
            </a:xfrm>
            <a:prstGeom prst="rect">
              <a:avLst/>
            </a:prstGeom>
            <a:noFill/>
          </p:spPr>
          <p:txBody>
            <a:bodyPr wrap="square" rtlCol="0">
              <a:spAutoFit/>
            </a:bodyPr>
            <a:lstStyle/>
            <a:p>
              <a:r>
                <a:rPr lang="en-IN" sz="1600" dirty="0">
                  <a:latin typeface="Calibri" panose="020F0502020204030204" pitchFamily="34" charset="0"/>
                  <a:ea typeface="Calibri" panose="020F0502020204030204" pitchFamily="34" charset="0"/>
                  <a:cs typeface="Calibri" panose="020F0502020204030204" pitchFamily="34" charset="0"/>
                </a:rPr>
                <a:t>Two studies analysed for this theme</a:t>
              </a:r>
              <a:r>
                <a:rPr lang="en-US" sz="1600" dirty="0">
                  <a:latin typeface="Calibri" panose="020F0502020204030204" pitchFamily="34" charset="0"/>
                  <a:ea typeface="Calibri" panose="020F0502020204030204" pitchFamily="34" charset="0"/>
                  <a:cs typeface="Calibri" panose="020F0502020204030204" pitchFamily="34" charset="0"/>
                </a:rPr>
                <a:t> found that the </a:t>
              </a:r>
              <a:r>
                <a:rPr lang="en-IN" sz="1600" dirty="0">
                  <a:latin typeface="Calibri" panose="020F0502020204030204" pitchFamily="34" charset="0"/>
                  <a:ea typeface="Calibri" panose="020F0502020204030204" pitchFamily="34" charset="0"/>
                  <a:cs typeface="Calibri" panose="020F0502020204030204" pitchFamily="34" charset="0"/>
                  <a:sym typeface="Calibri"/>
                </a:rPr>
                <a:t>Digital educational solutions have proven to be invaluable in enhancing health literacy and facilitating meaningful changes in antibiotic usage patterns</a:t>
              </a:r>
              <a:r>
                <a:rPr lang="en-US" sz="1600" dirty="0">
                  <a:latin typeface="Calibri" panose="020F0502020204030204" pitchFamily="34" charset="0"/>
                  <a:ea typeface="Calibri" panose="020F0502020204030204" pitchFamily="34" charset="0"/>
                  <a:cs typeface="Calibri" panose="020F0502020204030204" pitchFamily="34" charset="0"/>
                </a:rPr>
                <a:t> </a:t>
              </a:r>
              <a:endParaRPr lang="en-IN" sz="1600" dirty="0">
                <a:latin typeface="Calibri" panose="020F0502020204030204" pitchFamily="34" charset="0"/>
                <a:ea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E3C66166-76A6-7F91-0143-C1E681EF775C}"/>
                </a:ext>
              </a:extLst>
            </p:cNvPr>
            <p:cNvGrpSpPr/>
            <p:nvPr/>
          </p:nvGrpSpPr>
          <p:grpSpPr>
            <a:xfrm>
              <a:off x="5102070" y="1583547"/>
              <a:ext cx="2373386" cy="5005787"/>
              <a:chOff x="405353" y="1225485"/>
              <a:chExt cx="2498103" cy="4506012"/>
            </a:xfrm>
          </p:grpSpPr>
          <p:sp>
            <p:nvSpPr>
              <p:cNvPr id="18" name="Rectangle 17">
                <a:extLst>
                  <a:ext uri="{FF2B5EF4-FFF2-40B4-BE49-F238E27FC236}">
                    <a16:creationId xmlns:a16="http://schemas.microsoft.com/office/drawing/2014/main" id="{768ACA97-7B18-C5F0-C319-78698303F62E}"/>
                  </a:ext>
                </a:extLst>
              </p:cNvPr>
              <p:cNvSpPr/>
              <p:nvPr/>
            </p:nvSpPr>
            <p:spPr>
              <a:xfrm>
                <a:off x="405353" y="1225485"/>
                <a:ext cx="2498103" cy="45060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18">
                <a:extLst>
                  <a:ext uri="{FF2B5EF4-FFF2-40B4-BE49-F238E27FC236}">
                    <a16:creationId xmlns:a16="http://schemas.microsoft.com/office/drawing/2014/main" id="{BF24645F-A9F7-224B-F057-88EF1D349328}"/>
                  </a:ext>
                </a:extLst>
              </p:cNvPr>
              <p:cNvSpPr/>
              <p:nvPr/>
            </p:nvSpPr>
            <p:spPr>
              <a:xfrm>
                <a:off x="405353" y="5147035"/>
                <a:ext cx="2498103" cy="584462"/>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b="1" dirty="0">
                    <a:solidFill>
                      <a:schemeClr val="bg1"/>
                    </a:solidFill>
                    <a:latin typeface="Calibri"/>
                    <a:ea typeface="Calibri"/>
                    <a:cs typeface="Calibri"/>
                    <a:sym typeface="Calibri"/>
                  </a:rPr>
                  <a:t>Smartphone Applications</a:t>
                </a:r>
                <a:endParaRPr lang="en-IN" sz="1800" dirty="0">
                  <a:solidFill>
                    <a:schemeClr val="bg1"/>
                  </a:solidFill>
                </a:endParaRPr>
              </a:p>
            </p:txBody>
          </p:sp>
        </p:grpSp>
        <p:sp>
          <p:nvSpPr>
            <p:cNvPr id="9" name="TextBox 8">
              <a:extLst>
                <a:ext uri="{FF2B5EF4-FFF2-40B4-BE49-F238E27FC236}">
                  <a16:creationId xmlns:a16="http://schemas.microsoft.com/office/drawing/2014/main" id="{421D218F-CC1E-34A6-DD9D-642B6C33FE47}"/>
                </a:ext>
              </a:extLst>
            </p:cNvPr>
            <p:cNvSpPr txBox="1"/>
            <p:nvPr/>
          </p:nvSpPr>
          <p:spPr>
            <a:xfrm>
              <a:off x="5212195" y="1764741"/>
              <a:ext cx="2236169" cy="2537104"/>
            </a:xfrm>
            <a:prstGeom prst="rect">
              <a:avLst/>
            </a:prstGeom>
            <a:noFill/>
          </p:spPr>
          <p:txBody>
            <a:bodyPr wrap="square" rtlCol="0">
              <a:spAutoFit/>
            </a:bodyPr>
            <a:lstStyle/>
            <a:p>
              <a:pPr>
                <a:spcAft>
                  <a:spcPts val="800"/>
                </a:spcAft>
                <a:tabLst>
                  <a:tab pos="2522220" algn="l"/>
                </a:tabLst>
              </a:pPr>
              <a:r>
                <a:rPr lang="en-US" sz="1600" dirty="0">
                  <a:latin typeface="Calibri" panose="020F0502020204030204" pitchFamily="34" charset="0"/>
                  <a:ea typeface="Calibri" panose="020F0502020204030204" pitchFamily="34" charset="0"/>
                  <a:cs typeface="Calibri" panose="020F0502020204030204" pitchFamily="34" charset="0"/>
                </a:rPr>
                <a:t>Two studies out of the all included in the study discussed the role of smartphone apps. They are found to </a:t>
              </a:r>
              <a:r>
                <a:rPr lang="en-IN" sz="16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User-friendly, relevant, and trustworthy, fostering critical thinking, aiding clinical decision-making</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1FB5AE31-E743-EBB3-1423-B523B03C56DA}"/>
                </a:ext>
              </a:extLst>
            </p:cNvPr>
            <p:cNvGrpSpPr/>
            <p:nvPr/>
          </p:nvGrpSpPr>
          <p:grpSpPr>
            <a:xfrm>
              <a:off x="7475456" y="1583547"/>
              <a:ext cx="2496939" cy="5005787"/>
              <a:chOff x="405353" y="1225485"/>
              <a:chExt cx="2498103" cy="4506012"/>
            </a:xfrm>
          </p:grpSpPr>
          <p:sp>
            <p:nvSpPr>
              <p:cNvPr id="16" name="Rectangle 15">
                <a:extLst>
                  <a:ext uri="{FF2B5EF4-FFF2-40B4-BE49-F238E27FC236}">
                    <a16:creationId xmlns:a16="http://schemas.microsoft.com/office/drawing/2014/main" id="{1AAF5E1D-2051-2C2B-7DC8-65AF0D3570AC}"/>
                  </a:ext>
                </a:extLst>
              </p:cNvPr>
              <p:cNvSpPr/>
              <p:nvPr/>
            </p:nvSpPr>
            <p:spPr>
              <a:xfrm>
                <a:off x="405353" y="1225485"/>
                <a:ext cx="2498103" cy="45060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a:extLst>
                  <a:ext uri="{FF2B5EF4-FFF2-40B4-BE49-F238E27FC236}">
                    <a16:creationId xmlns:a16="http://schemas.microsoft.com/office/drawing/2014/main" id="{C12B3778-6C20-CAA2-3A46-7B126F9E6EFB}"/>
                  </a:ext>
                </a:extLst>
              </p:cNvPr>
              <p:cNvSpPr/>
              <p:nvPr/>
            </p:nvSpPr>
            <p:spPr>
              <a:xfrm>
                <a:off x="405353" y="5147035"/>
                <a:ext cx="2498103" cy="584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b="1" dirty="0">
                    <a:solidFill>
                      <a:schemeClr val="bg1"/>
                    </a:solidFill>
                    <a:latin typeface="Calibri"/>
                    <a:ea typeface="Calibri"/>
                    <a:cs typeface="Calibri"/>
                    <a:sym typeface="Calibri"/>
                  </a:rPr>
                  <a:t>Animation</a:t>
                </a:r>
                <a:endParaRPr lang="en-IN" b="1" dirty="0">
                  <a:solidFill>
                    <a:schemeClr val="bg1"/>
                  </a:solidFill>
                  <a:latin typeface="Calibri"/>
                  <a:ea typeface="Calibri"/>
                  <a:cs typeface="Calibri"/>
                </a:endParaRPr>
              </a:p>
            </p:txBody>
          </p:sp>
        </p:grpSp>
        <p:sp>
          <p:nvSpPr>
            <p:cNvPr id="11" name="TextBox 10">
              <a:extLst>
                <a:ext uri="{FF2B5EF4-FFF2-40B4-BE49-F238E27FC236}">
                  <a16:creationId xmlns:a16="http://schemas.microsoft.com/office/drawing/2014/main" id="{357ACCB7-7BCF-EAF9-5037-C7ACA1E96CE3}"/>
                </a:ext>
              </a:extLst>
            </p:cNvPr>
            <p:cNvSpPr txBox="1"/>
            <p:nvPr/>
          </p:nvSpPr>
          <p:spPr>
            <a:xfrm>
              <a:off x="7498453" y="1369496"/>
              <a:ext cx="2507912" cy="4160852"/>
            </a:xfrm>
            <a:prstGeom prst="rect">
              <a:avLst/>
            </a:prstGeom>
            <a:noFill/>
          </p:spPr>
          <p:txBody>
            <a:bodyPr wrap="square" rtlCol="0">
              <a:spAutoFit/>
            </a:bodyPr>
            <a:lstStyle/>
            <a:p>
              <a:pPr>
                <a:spcAft>
                  <a:spcPts val="800"/>
                </a:spcAft>
              </a:pPr>
              <a:br>
                <a:rPr lang="en-IN" sz="2400" dirty="0"/>
              </a:br>
              <a:r>
                <a:rPr lang="en-IN" sz="1600" dirty="0">
                  <a:solidFill>
                    <a:schemeClr val="dk1"/>
                  </a:solidFill>
                  <a:latin typeface="Calibri" panose="020F0502020204030204" pitchFamily="34" charset="0"/>
                  <a:cs typeface="Calibri" panose="020F0502020204030204" pitchFamily="34" charset="0"/>
                </a:rPr>
                <a:t>Two articles have confirmed the effectiveness of animations in raising AMR awareness. They emphasize the importance of creating interactive animations that deliver targeted messages and inspire viewers to take action, contributing to increased understanding among the general population.</a:t>
              </a:r>
            </a:p>
          </p:txBody>
        </p:sp>
        <p:grpSp>
          <p:nvGrpSpPr>
            <p:cNvPr id="12" name="Group 11">
              <a:extLst>
                <a:ext uri="{FF2B5EF4-FFF2-40B4-BE49-F238E27FC236}">
                  <a16:creationId xmlns:a16="http://schemas.microsoft.com/office/drawing/2014/main" id="{AB0F7F23-519F-D408-974C-DA22B667E6C5}"/>
                </a:ext>
              </a:extLst>
            </p:cNvPr>
            <p:cNvGrpSpPr/>
            <p:nvPr/>
          </p:nvGrpSpPr>
          <p:grpSpPr>
            <a:xfrm>
              <a:off x="9972395" y="1583547"/>
              <a:ext cx="2124641" cy="5005786"/>
              <a:chOff x="405353" y="1225485"/>
              <a:chExt cx="2498103" cy="4506012"/>
            </a:xfrm>
          </p:grpSpPr>
          <p:sp>
            <p:nvSpPr>
              <p:cNvPr id="14" name="Rectangle 13">
                <a:extLst>
                  <a:ext uri="{FF2B5EF4-FFF2-40B4-BE49-F238E27FC236}">
                    <a16:creationId xmlns:a16="http://schemas.microsoft.com/office/drawing/2014/main" id="{5A24318A-05F8-C768-5CBA-D905E66C01D0}"/>
                  </a:ext>
                </a:extLst>
              </p:cNvPr>
              <p:cNvSpPr/>
              <p:nvPr/>
            </p:nvSpPr>
            <p:spPr>
              <a:xfrm>
                <a:off x="405353" y="1225485"/>
                <a:ext cx="2498103" cy="45060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a:extLst>
                  <a:ext uri="{FF2B5EF4-FFF2-40B4-BE49-F238E27FC236}">
                    <a16:creationId xmlns:a16="http://schemas.microsoft.com/office/drawing/2014/main" id="{4573890D-0C49-2F95-57F7-86A7935024E0}"/>
                  </a:ext>
                </a:extLst>
              </p:cNvPr>
              <p:cNvSpPr/>
              <p:nvPr/>
            </p:nvSpPr>
            <p:spPr>
              <a:xfrm>
                <a:off x="405353" y="5147035"/>
                <a:ext cx="2498103" cy="584462"/>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b="1" dirty="0">
                    <a:latin typeface="Calibri" panose="020F0502020204030204" pitchFamily="34" charset="0"/>
                    <a:ea typeface="Calibri" panose="020F0502020204030204" pitchFamily="34" charset="0"/>
                    <a:cs typeface="Calibri" panose="020F0502020204030204" pitchFamily="34" charset="0"/>
                    <a:sym typeface="Calibri"/>
                  </a:rPr>
                  <a:t>Social Media</a:t>
                </a:r>
                <a:endParaRPr lang="en-IN" sz="1800" b="1" dirty="0">
                  <a:latin typeface="Calibri" panose="020F0502020204030204" pitchFamily="34" charset="0"/>
                  <a:ea typeface="Calibri" panose="020F0502020204030204" pitchFamily="34" charset="0"/>
                  <a:cs typeface="Calibri" panose="020F0502020204030204" pitchFamily="34" charset="0"/>
                </a:endParaRPr>
              </a:p>
            </p:txBody>
          </p:sp>
        </p:grpSp>
        <p:sp>
          <p:nvSpPr>
            <p:cNvPr id="13" name="TextBox 12">
              <a:extLst>
                <a:ext uri="{FF2B5EF4-FFF2-40B4-BE49-F238E27FC236}">
                  <a16:creationId xmlns:a16="http://schemas.microsoft.com/office/drawing/2014/main" id="{1C11B73A-0D72-470F-8250-0F2A0D797D84}"/>
                </a:ext>
              </a:extLst>
            </p:cNvPr>
            <p:cNvSpPr txBox="1"/>
            <p:nvPr/>
          </p:nvSpPr>
          <p:spPr>
            <a:xfrm>
              <a:off x="9945303" y="1732039"/>
              <a:ext cx="2124641" cy="4160852"/>
            </a:xfrm>
            <a:prstGeom prst="rect">
              <a:avLst/>
            </a:prstGeom>
            <a:noFill/>
          </p:spPr>
          <p:txBody>
            <a:bodyPr wrap="square" rtlCol="0">
              <a:spAutoFit/>
            </a:bodyPr>
            <a:lstStyle/>
            <a:p>
              <a:r>
                <a:rPr lang="en-IN" sz="1600" dirty="0">
                  <a:latin typeface="Calibri" panose="020F0502020204030204" pitchFamily="34" charset="0"/>
                  <a:ea typeface="Calibri" panose="020F0502020204030204" pitchFamily="34" charset="0"/>
                  <a:cs typeface="Calibri" panose="020F0502020204030204" pitchFamily="34" charset="0"/>
                </a:rPr>
                <a:t>Three articles included in the study demonstrates the engagement of social media and due to it’s </a:t>
              </a:r>
              <a:r>
                <a:rPr lang="en-IN" sz="1600" dirty="0">
                  <a:latin typeface="Calibri" panose="020F0502020204030204" pitchFamily="34" charset="0"/>
                  <a:ea typeface="Calibri" panose="020F0502020204030204" pitchFamily="34" charset="0"/>
                  <a:cs typeface="Calibri" panose="020F0502020204030204" pitchFamily="34" charset="0"/>
                  <a:sym typeface="Calibri"/>
                </a:rPr>
                <a:t>Low-cost and high-reach potential make social media a valuable tool for raising awareness, emphasizing the importance of selecting appropriate channels for maximum impact</a:t>
              </a:r>
              <a:endParaRPr lang="en-IN" sz="1600" dirty="0">
                <a:latin typeface="Calibri" panose="020F0502020204030204" pitchFamily="34" charset="0"/>
                <a:ea typeface="Calibri" panose="020F0502020204030204" pitchFamily="34" charset="0"/>
                <a:cs typeface="Calibri" panose="020F0502020204030204" pitchFamily="34" charset="0"/>
              </a:endParaRPr>
            </a:p>
          </p:txBody>
        </p:sp>
      </p:grpSp>
      <p:sp>
        <p:nvSpPr>
          <p:cNvPr id="25" name="Google Shape;204;p20">
            <a:extLst>
              <a:ext uri="{FF2B5EF4-FFF2-40B4-BE49-F238E27FC236}">
                <a16:creationId xmlns:a16="http://schemas.microsoft.com/office/drawing/2014/main" id="{1B756098-676E-DD1D-C0F3-3C424971F54B}"/>
              </a:ext>
            </a:extLst>
          </p:cNvPr>
          <p:cNvSpPr txBox="1">
            <a:spLocks/>
          </p:cNvSpPr>
          <p:nvPr/>
        </p:nvSpPr>
        <p:spPr>
          <a:xfrm>
            <a:off x="86415" y="1264317"/>
            <a:ext cx="7389041" cy="745508"/>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800"/>
            </a:pPr>
            <a:r>
              <a:rPr lang="en-IN" sz="2800" dirty="0"/>
              <a:t>Existing Digital tools for creating Awareness </a:t>
            </a:r>
          </a:p>
        </p:txBody>
      </p:sp>
    </p:spTree>
    <p:extLst>
      <p:ext uri="{BB962C8B-B14F-4D97-AF65-F5344CB8AC3E}">
        <p14:creationId xmlns:p14="http://schemas.microsoft.com/office/powerpoint/2010/main" val="3771717082"/>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676</TotalTime>
  <Words>1902</Words>
  <Application>Microsoft Office PowerPoint</Application>
  <PresentationFormat>Widescreen</PresentationFormat>
  <Paragraphs>164</Paragraphs>
  <Slides>16</Slides>
  <Notes>13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vt:i4>
      </vt:variant>
    </vt:vector>
  </HeadingPairs>
  <TitlesOfParts>
    <vt:vector size="28" baseType="lpstr">
      <vt:lpstr>Noto Sans Symbols</vt:lpstr>
      <vt:lpstr>Times New Roman</vt:lpstr>
      <vt:lpstr>Calibri Light</vt:lpstr>
      <vt:lpstr>Teko</vt:lpstr>
      <vt:lpstr>Arial</vt:lpstr>
      <vt:lpstr>Calibri</vt:lpstr>
      <vt:lpstr>Inter Light</vt:lpstr>
      <vt:lpstr>Söhne</vt:lpstr>
      <vt:lpstr>BlinkMacSystemFont</vt:lpstr>
      <vt:lpstr>Wingdings</vt:lpstr>
      <vt:lpstr>Office Theme</vt:lpstr>
      <vt:lpstr>1_Office Theme</vt:lpstr>
      <vt:lpstr>Use of digital interventions in promoting antimicrobial resistance awareness (AMRA) in the community : A scoping review</vt:lpstr>
      <vt:lpstr>Mentor Approval</vt:lpstr>
      <vt:lpstr>Introduction</vt:lpstr>
      <vt:lpstr>Objectives </vt:lpstr>
      <vt:lpstr>Methodology</vt:lpstr>
      <vt:lpstr>Methodology</vt:lpstr>
      <vt:lpstr>Results</vt:lpstr>
      <vt:lpstr>Results</vt:lpstr>
      <vt:lpstr>Results</vt:lpstr>
      <vt:lpstr>Key Strategic points for potential digital tools that can benefit our country</vt:lpstr>
      <vt:lpstr>Discussion</vt:lpstr>
      <vt:lpstr>Limitations of the study</vt:lpstr>
      <vt:lpstr>Conclusion</vt:lpstr>
      <vt:lpstr>References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Digital Interventions in promoting Antimicrobial Resistance awareness in the community: A Scoping Review</dc:title>
  <dc:creator>Ruchi Babra</dc:creator>
  <cp:lastModifiedBy>Ruchi Babra</cp:lastModifiedBy>
  <cp:revision>12</cp:revision>
  <dcterms:modified xsi:type="dcterms:W3CDTF">2023-06-17T07:04:45Z</dcterms:modified>
</cp:coreProperties>
</file>