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74" r:id="rId4"/>
    <p:sldId id="275" r:id="rId5"/>
    <p:sldId id="260" r:id="rId6"/>
    <p:sldId id="259" r:id="rId7"/>
    <p:sldId id="276" r:id="rId8"/>
    <p:sldId id="261" r:id="rId9"/>
    <p:sldId id="277" r:id="rId10"/>
    <p:sldId id="296" r:id="rId11"/>
    <p:sldId id="297" r:id="rId12"/>
    <p:sldId id="298" r:id="rId13"/>
    <p:sldId id="262" r:id="rId14"/>
    <p:sldId id="263" r:id="rId15"/>
    <p:sldId id="264" r:id="rId16"/>
    <p:sldId id="278" r:id="rId17"/>
    <p:sldId id="279" r:id="rId18"/>
    <p:sldId id="280" r:id="rId19"/>
    <p:sldId id="281" r:id="rId20"/>
    <p:sldId id="282" r:id="rId21"/>
    <p:sldId id="265" r:id="rId22"/>
    <p:sldId id="266" r:id="rId23"/>
    <p:sldId id="283" r:id="rId24"/>
    <p:sldId id="284" r:id="rId25"/>
    <p:sldId id="286" r:id="rId26"/>
    <p:sldId id="285" r:id="rId27"/>
    <p:sldId id="287" r:id="rId28"/>
    <p:sldId id="288" r:id="rId29"/>
    <p:sldId id="289" r:id="rId30"/>
    <p:sldId id="291" r:id="rId31"/>
    <p:sldId id="292" r:id="rId32"/>
    <p:sldId id="267" r:id="rId33"/>
    <p:sldId id="294" r:id="rId34"/>
    <p:sldId id="293" r:id="rId35"/>
    <p:sldId id="26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Acer\Documents\Patient%20Waiting%20time-dessertation\Dessertation\New%20Microsoft%20Excel%20Worksheet.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IN" sz="1800" b="1">
                <a:solidFill>
                  <a:schemeClr val="tx1"/>
                </a:solidFill>
              </a:rPr>
              <a:t>Purpose of Visit</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4C3-4D20-B2EE-CEC93100E58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4C3-4D20-B2EE-CEC93100E58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4C3-4D20-B2EE-CEC93100E58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4C3-4D20-B2EE-CEC93100E588}"/>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Sheet1!$A$3:$A$6</c:f>
              <c:strCache>
                <c:ptCount val="4"/>
                <c:pt idx="0">
                  <c:v>Doctors Consultation</c:v>
                </c:pt>
                <c:pt idx="1">
                  <c:v>Dentist</c:v>
                </c:pt>
                <c:pt idx="2">
                  <c:v>Referal</c:v>
                </c:pt>
                <c:pt idx="3">
                  <c:v>Medicine</c:v>
                </c:pt>
              </c:strCache>
            </c:strRef>
          </c:cat>
          <c:val>
            <c:numRef>
              <c:f>Sheet1!$B$3:$B$6</c:f>
              <c:numCache>
                <c:formatCode>General</c:formatCode>
                <c:ptCount val="4"/>
                <c:pt idx="0">
                  <c:v>121</c:v>
                </c:pt>
                <c:pt idx="1">
                  <c:v>25</c:v>
                </c:pt>
                <c:pt idx="2">
                  <c:v>30</c:v>
                </c:pt>
                <c:pt idx="3">
                  <c:v>24</c:v>
                </c:pt>
              </c:numCache>
            </c:numRef>
          </c:val>
          <c:extLst>
            <c:ext xmlns:c16="http://schemas.microsoft.com/office/drawing/2014/chart" uri="{C3380CC4-5D6E-409C-BE32-E72D297353CC}">
              <c16:uniqueId val="{00000008-84C3-4D20-B2EE-CEC93100E588}"/>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Entry>
      <c:legendEntry>
        <c:idx val="1"/>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Entry>
      <c:legendEntry>
        <c:idx val="2"/>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Entry>
      <c:legendEntry>
        <c:idx val="3"/>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Entry>
      <c:layout>
        <c:manualLayout>
          <c:xMode val="edge"/>
          <c:yMode val="edge"/>
          <c:x val="8.7245171575750069E-2"/>
          <c:y val="0.79076700838177538"/>
          <c:w val="0.87857422059026014"/>
          <c:h val="0.1908491409715619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r>
              <a:rPr lang="en-IN" sz="2000">
                <a:solidFill>
                  <a:schemeClr val="tx1"/>
                </a:solidFill>
              </a:rPr>
              <a:t>Pharmacy Waiting Time</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Sheet1!$A$77</c:f>
              <c:strCache>
                <c:ptCount val="1"/>
                <c:pt idx="0">
                  <c:v>Less than 15 min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Sheet1!$B$77</c:f>
              <c:numCache>
                <c:formatCode>General</c:formatCode>
                <c:ptCount val="1"/>
                <c:pt idx="0">
                  <c:v>67</c:v>
                </c:pt>
              </c:numCache>
            </c:numRef>
          </c:val>
          <c:extLst>
            <c:ext xmlns:c16="http://schemas.microsoft.com/office/drawing/2014/chart" uri="{C3380CC4-5D6E-409C-BE32-E72D297353CC}">
              <c16:uniqueId val="{00000000-B4B0-422F-986D-5A4F52AF1D5E}"/>
            </c:ext>
          </c:extLst>
        </c:ser>
        <c:ser>
          <c:idx val="1"/>
          <c:order val="1"/>
          <c:tx>
            <c:strRef>
              <c:f>Sheet1!$A$78</c:f>
              <c:strCache>
                <c:ptCount val="1"/>
                <c:pt idx="0">
                  <c:v>15 to 30 min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Sheet1!$B$78</c:f>
              <c:numCache>
                <c:formatCode>General</c:formatCode>
                <c:ptCount val="1"/>
                <c:pt idx="0">
                  <c:v>118</c:v>
                </c:pt>
              </c:numCache>
            </c:numRef>
          </c:val>
          <c:extLst>
            <c:ext xmlns:c16="http://schemas.microsoft.com/office/drawing/2014/chart" uri="{C3380CC4-5D6E-409C-BE32-E72D297353CC}">
              <c16:uniqueId val="{00000001-B4B0-422F-986D-5A4F52AF1D5E}"/>
            </c:ext>
          </c:extLst>
        </c:ser>
        <c:ser>
          <c:idx val="2"/>
          <c:order val="2"/>
          <c:tx>
            <c:strRef>
              <c:f>Sheet1!$A$79</c:f>
              <c:strCache>
                <c:ptCount val="1"/>
                <c:pt idx="0">
                  <c:v>30 to 60 min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Sheet1!$B$79</c:f>
              <c:numCache>
                <c:formatCode>General</c:formatCode>
                <c:ptCount val="1"/>
                <c:pt idx="0">
                  <c:v>15</c:v>
                </c:pt>
              </c:numCache>
            </c:numRef>
          </c:val>
          <c:extLst>
            <c:ext xmlns:c16="http://schemas.microsoft.com/office/drawing/2014/chart" uri="{C3380CC4-5D6E-409C-BE32-E72D297353CC}">
              <c16:uniqueId val="{00000002-B4B0-422F-986D-5A4F52AF1D5E}"/>
            </c:ext>
          </c:extLst>
        </c:ser>
        <c:ser>
          <c:idx val="3"/>
          <c:order val="3"/>
          <c:tx>
            <c:strRef>
              <c:f>Sheet1!$A$80</c:f>
              <c:strCache>
                <c:ptCount val="1"/>
                <c:pt idx="0">
                  <c:v>more than 60 min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Sheet1!$B$80</c:f>
              <c:numCache>
                <c:formatCode>General</c:formatCode>
                <c:ptCount val="1"/>
                <c:pt idx="0">
                  <c:v>0</c:v>
                </c:pt>
              </c:numCache>
            </c:numRef>
          </c:val>
          <c:extLst>
            <c:ext xmlns:c16="http://schemas.microsoft.com/office/drawing/2014/chart" uri="{C3380CC4-5D6E-409C-BE32-E72D297353CC}">
              <c16:uniqueId val="{00000003-B4B0-422F-986D-5A4F52AF1D5E}"/>
            </c:ext>
          </c:extLst>
        </c:ser>
        <c:dLbls>
          <c:dLblPos val="outEnd"/>
          <c:showLegendKey val="0"/>
          <c:showVal val="1"/>
          <c:showCatName val="0"/>
          <c:showSerName val="0"/>
          <c:showPercent val="0"/>
          <c:showBubbleSize val="0"/>
        </c:dLbls>
        <c:gapWidth val="219"/>
        <c:overlap val="-27"/>
        <c:axId val="535288664"/>
        <c:axId val="535282904"/>
      </c:barChart>
      <c:catAx>
        <c:axId val="535288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5282904"/>
        <c:crosses val="autoZero"/>
        <c:auto val="1"/>
        <c:lblAlgn val="ctr"/>
        <c:lblOffset val="100"/>
        <c:noMultiLvlLbl val="0"/>
      </c:catAx>
      <c:valAx>
        <c:axId val="535282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5288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IN" sz="1800" b="1" dirty="0"/>
              <a:t>Staff Professionalism</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2AA-4496-852D-DC66403DD0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2AA-4496-852D-DC66403DD0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2AA-4496-852D-DC66403DD08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2AA-4496-852D-DC66403DD08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2AA-4496-852D-DC66403DD08C}"/>
              </c:ext>
            </c:extLst>
          </c:dPt>
          <c:dLbls>
            <c:dLbl>
              <c:idx val="4"/>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bestFit"/>
              <c:showLegendKey val="0"/>
              <c:showVal val="0"/>
              <c:showCatName val="0"/>
              <c:showSerName val="0"/>
              <c:showPercent val="1"/>
              <c:showBubbleSize val="0"/>
              <c:extLst>
                <c:ext xmlns:c16="http://schemas.microsoft.com/office/drawing/2014/chart" uri="{C3380CC4-5D6E-409C-BE32-E72D297353CC}">
                  <c16:uniqueId val="{00000009-02AA-4496-852D-DC66403DD08C}"/>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Sheet1!$B$85:$B$89</c:f>
              <c:numCache>
                <c:formatCode>General</c:formatCode>
                <c:ptCount val="5"/>
                <c:pt idx="0">
                  <c:v>18</c:v>
                </c:pt>
                <c:pt idx="1">
                  <c:v>55</c:v>
                </c:pt>
                <c:pt idx="2">
                  <c:v>98</c:v>
                </c:pt>
                <c:pt idx="3">
                  <c:v>21</c:v>
                </c:pt>
                <c:pt idx="4">
                  <c:v>8</c:v>
                </c:pt>
              </c:numCache>
            </c:numRef>
          </c:val>
          <c:extLst>
            <c:ext xmlns:c16="http://schemas.microsoft.com/office/drawing/2014/chart" uri="{C3380CC4-5D6E-409C-BE32-E72D297353CC}">
              <c16:uniqueId val="{0000000A-02AA-4496-852D-DC66403DD08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IN" sz="2000" b="1"/>
              <a:t>Total Time Taken</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Sheet1!$A$95</c:f>
              <c:strCache>
                <c:ptCount val="1"/>
                <c:pt idx="0">
                  <c:v>Less than 30 min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Sheet1!$B$95</c:f>
              <c:numCache>
                <c:formatCode>General</c:formatCode>
                <c:ptCount val="1"/>
                <c:pt idx="0">
                  <c:v>21</c:v>
                </c:pt>
              </c:numCache>
            </c:numRef>
          </c:val>
          <c:extLst>
            <c:ext xmlns:c16="http://schemas.microsoft.com/office/drawing/2014/chart" uri="{C3380CC4-5D6E-409C-BE32-E72D297353CC}">
              <c16:uniqueId val="{00000000-C3AB-43D6-90E6-E86B345C3439}"/>
            </c:ext>
          </c:extLst>
        </c:ser>
        <c:ser>
          <c:idx val="1"/>
          <c:order val="1"/>
          <c:tx>
            <c:strRef>
              <c:f>Sheet1!$A$96</c:f>
              <c:strCache>
                <c:ptCount val="1"/>
                <c:pt idx="0">
                  <c:v>30 min to 1 hour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Sheet1!$B$96</c:f>
              <c:numCache>
                <c:formatCode>General</c:formatCode>
                <c:ptCount val="1"/>
                <c:pt idx="0">
                  <c:v>57</c:v>
                </c:pt>
              </c:numCache>
            </c:numRef>
          </c:val>
          <c:extLst>
            <c:ext xmlns:c16="http://schemas.microsoft.com/office/drawing/2014/chart" uri="{C3380CC4-5D6E-409C-BE32-E72D297353CC}">
              <c16:uniqueId val="{00000001-C3AB-43D6-90E6-E86B345C3439}"/>
            </c:ext>
          </c:extLst>
        </c:ser>
        <c:ser>
          <c:idx val="2"/>
          <c:order val="2"/>
          <c:tx>
            <c:strRef>
              <c:f>Sheet1!$A$97</c:f>
              <c:strCache>
                <c:ptCount val="1"/>
                <c:pt idx="0">
                  <c:v>1 to 2 hour</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Sheet1!$B$97</c:f>
              <c:numCache>
                <c:formatCode>General</c:formatCode>
                <c:ptCount val="1"/>
                <c:pt idx="0">
                  <c:v>104</c:v>
                </c:pt>
              </c:numCache>
            </c:numRef>
          </c:val>
          <c:extLst>
            <c:ext xmlns:c16="http://schemas.microsoft.com/office/drawing/2014/chart" uri="{C3380CC4-5D6E-409C-BE32-E72D297353CC}">
              <c16:uniqueId val="{00000002-C3AB-43D6-90E6-E86B345C3439}"/>
            </c:ext>
          </c:extLst>
        </c:ser>
        <c:ser>
          <c:idx val="3"/>
          <c:order val="3"/>
          <c:tx>
            <c:strRef>
              <c:f>Sheet1!$A$98</c:f>
              <c:strCache>
                <c:ptCount val="1"/>
                <c:pt idx="0">
                  <c:v>more than 2 hour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Sheet1!$B$98</c:f>
              <c:numCache>
                <c:formatCode>General</c:formatCode>
                <c:ptCount val="1"/>
                <c:pt idx="0">
                  <c:v>18</c:v>
                </c:pt>
              </c:numCache>
            </c:numRef>
          </c:val>
          <c:extLst>
            <c:ext xmlns:c16="http://schemas.microsoft.com/office/drawing/2014/chart" uri="{C3380CC4-5D6E-409C-BE32-E72D297353CC}">
              <c16:uniqueId val="{00000003-C3AB-43D6-90E6-E86B345C3439}"/>
            </c:ext>
          </c:extLst>
        </c:ser>
        <c:dLbls>
          <c:showLegendKey val="0"/>
          <c:showVal val="0"/>
          <c:showCatName val="0"/>
          <c:showSerName val="0"/>
          <c:showPercent val="0"/>
          <c:showBubbleSize val="0"/>
        </c:dLbls>
        <c:gapWidth val="182"/>
        <c:axId val="513318328"/>
        <c:axId val="513313648"/>
      </c:barChart>
      <c:catAx>
        <c:axId val="5133183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3313648"/>
        <c:crosses val="autoZero"/>
        <c:auto val="1"/>
        <c:lblAlgn val="ctr"/>
        <c:lblOffset val="100"/>
        <c:noMultiLvlLbl val="0"/>
      </c:catAx>
      <c:valAx>
        <c:axId val="5133136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3318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IN" sz="2000" b="1"/>
              <a:t>Recommend Polyclinic</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Sheet1!$A$103</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Sheet1!$B$103</c:f>
              <c:numCache>
                <c:formatCode>General</c:formatCode>
                <c:ptCount val="1"/>
                <c:pt idx="0">
                  <c:v>146</c:v>
                </c:pt>
              </c:numCache>
            </c:numRef>
          </c:val>
          <c:extLst>
            <c:ext xmlns:c16="http://schemas.microsoft.com/office/drawing/2014/chart" uri="{C3380CC4-5D6E-409C-BE32-E72D297353CC}">
              <c16:uniqueId val="{00000000-B200-46FA-9E5E-C2859AB1B9D2}"/>
            </c:ext>
          </c:extLst>
        </c:ser>
        <c:ser>
          <c:idx val="1"/>
          <c:order val="1"/>
          <c:tx>
            <c:strRef>
              <c:f>Sheet1!$A$104</c:f>
              <c:strCache>
                <c:ptCount val="1"/>
                <c:pt idx="0">
                  <c:v>Maybe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Sheet1!$B$104</c:f>
              <c:numCache>
                <c:formatCode>General</c:formatCode>
                <c:ptCount val="1"/>
                <c:pt idx="0">
                  <c:v>42</c:v>
                </c:pt>
              </c:numCache>
            </c:numRef>
          </c:val>
          <c:extLst>
            <c:ext xmlns:c16="http://schemas.microsoft.com/office/drawing/2014/chart" uri="{C3380CC4-5D6E-409C-BE32-E72D297353CC}">
              <c16:uniqueId val="{00000001-B200-46FA-9E5E-C2859AB1B9D2}"/>
            </c:ext>
          </c:extLst>
        </c:ser>
        <c:ser>
          <c:idx val="2"/>
          <c:order val="2"/>
          <c:tx>
            <c:strRef>
              <c:f>Sheet1!$A$105</c:f>
              <c:strCache>
                <c:ptCount val="1"/>
                <c:pt idx="0">
                  <c:v>No</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Sheet1!$B$105</c:f>
              <c:numCache>
                <c:formatCode>General</c:formatCode>
                <c:ptCount val="1"/>
                <c:pt idx="0">
                  <c:v>9</c:v>
                </c:pt>
              </c:numCache>
            </c:numRef>
          </c:val>
          <c:extLst>
            <c:ext xmlns:c16="http://schemas.microsoft.com/office/drawing/2014/chart" uri="{C3380CC4-5D6E-409C-BE32-E72D297353CC}">
              <c16:uniqueId val="{00000002-B200-46FA-9E5E-C2859AB1B9D2}"/>
            </c:ext>
          </c:extLst>
        </c:ser>
        <c:ser>
          <c:idx val="3"/>
          <c:order val="3"/>
          <c:tx>
            <c:strRef>
              <c:f>Sheet1!$A$106</c:f>
              <c:strCache>
                <c:ptCount val="1"/>
                <c:pt idx="0">
                  <c:v>No Comments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Sheet1!$B$106</c:f>
              <c:numCache>
                <c:formatCode>General</c:formatCode>
                <c:ptCount val="1"/>
                <c:pt idx="0">
                  <c:v>3</c:v>
                </c:pt>
              </c:numCache>
            </c:numRef>
          </c:val>
          <c:extLst>
            <c:ext xmlns:c16="http://schemas.microsoft.com/office/drawing/2014/chart" uri="{C3380CC4-5D6E-409C-BE32-E72D297353CC}">
              <c16:uniqueId val="{00000003-B200-46FA-9E5E-C2859AB1B9D2}"/>
            </c:ext>
          </c:extLst>
        </c:ser>
        <c:dLbls>
          <c:showLegendKey val="0"/>
          <c:showVal val="0"/>
          <c:showCatName val="0"/>
          <c:showSerName val="0"/>
          <c:showPercent val="0"/>
          <c:showBubbleSize val="0"/>
        </c:dLbls>
        <c:gapWidth val="219"/>
        <c:overlap val="-27"/>
        <c:axId val="504881832"/>
        <c:axId val="504882552"/>
      </c:barChart>
      <c:catAx>
        <c:axId val="504881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82552"/>
        <c:crosses val="autoZero"/>
        <c:auto val="1"/>
        <c:lblAlgn val="ctr"/>
        <c:lblOffset val="100"/>
        <c:noMultiLvlLbl val="0"/>
      </c:catAx>
      <c:valAx>
        <c:axId val="504882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81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IN" sz="1800">
                <a:solidFill>
                  <a:schemeClr val="tx1"/>
                </a:solidFill>
              </a:rPr>
              <a:t>Gender</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527-4A87-BEE8-E6A506A91DCF}"/>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A527-4A87-BEE8-E6A506A91DCF}"/>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Sheet1!$A$11:$A$12</c:f>
              <c:strCache>
                <c:ptCount val="2"/>
                <c:pt idx="0">
                  <c:v>Male</c:v>
                </c:pt>
                <c:pt idx="1">
                  <c:v>Female</c:v>
                </c:pt>
              </c:strCache>
            </c:strRef>
          </c:cat>
          <c:val>
            <c:numRef>
              <c:f>Sheet1!$B$11:$B$12</c:f>
              <c:numCache>
                <c:formatCode>General</c:formatCode>
                <c:ptCount val="2"/>
                <c:pt idx="0">
                  <c:v>154</c:v>
                </c:pt>
                <c:pt idx="1">
                  <c:v>46</c:v>
                </c:pt>
              </c:numCache>
            </c:numRef>
          </c:val>
          <c:extLst>
            <c:ext xmlns:c16="http://schemas.microsoft.com/office/drawing/2014/chart" uri="{C3380CC4-5D6E-409C-BE32-E72D297353CC}">
              <c16:uniqueId val="{00000004-A527-4A87-BEE8-E6A506A91DCF}"/>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IN" sz="1800">
                <a:solidFill>
                  <a:schemeClr val="tx1"/>
                </a:solidFill>
              </a:rPr>
              <a:t>No of Dependents</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8F09-4E05-8DC3-22A75611F30A}"/>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8F09-4E05-8DC3-22A75611F30A}"/>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8F09-4E05-8DC3-22A75611F30A}"/>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8F09-4E05-8DC3-22A75611F30A}"/>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Sheet1!$A$17:$A$20</c:f>
              <c:strCache>
                <c:ptCount val="4"/>
                <c:pt idx="0">
                  <c:v>2 or less</c:v>
                </c:pt>
                <c:pt idx="1">
                  <c:v>3</c:v>
                </c:pt>
                <c:pt idx="2">
                  <c:v>4</c:v>
                </c:pt>
                <c:pt idx="3">
                  <c:v>More than 4</c:v>
                </c:pt>
              </c:strCache>
            </c:strRef>
          </c:cat>
          <c:val>
            <c:numRef>
              <c:f>Sheet1!$B$17:$B$20</c:f>
              <c:numCache>
                <c:formatCode>General</c:formatCode>
                <c:ptCount val="4"/>
                <c:pt idx="0">
                  <c:v>15</c:v>
                </c:pt>
                <c:pt idx="1">
                  <c:v>129</c:v>
                </c:pt>
                <c:pt idx="2">
                  <c:v>35</c:v>
                </c:pt>
                <c:pt idx="3">
                  <c:v>21</c:v>
                </c:pt>
              </c:numCache>
            </c:numRef>
          </c:val>
          <c:extLst>
            <c:ext xmlns:c16="http://schemas.microsoft.com/office/drawing/2014/chart" uri="{C3380CC4-5D6E-409C-BE32-E72D297353CC}">
              <c16:uniqueId val="{00000008-8F09-4E05-8DC3-22A75611F30A}"/>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IN"/>
              <a:t>Reception &amp; Registration Time</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99E5-446C-A93A-1D70FB0651E1}"/>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99E5-446C-A93A-1D70FB0651E1}"/>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99E5-446C-A93A-1D70FB0651E1}"/>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99E5-446C-A93A-1D70FB0651E1}"/>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Sheet1!$A$26:$A$29</c:f>
              <c:strCache>
                <c:ptCount val="4"/>
                <c:pt idx="0">
                  <c:v>less than 5 min</c:v>
                </c:pt>
                <c:pt idx="1">
                  <c:v>5 to 10 min</c:v>
                </c:pt>
                <c:pt idx="2">
                  <c:v>10 to 20 min</c:v>
                </c:pt>
                <c:pt idx="3">
                  <c:v>more than 20 min</c:v>
                </c:pt>
              </c:strCache>
            </c:strRef>
          </c:cat>
          <c:val>
            <c:numRef>
              <c:f>Sheet1!$B$26:$B$29</c:f>
              <c:numCache>
                <c:formatCode>General</c:formatCode>
                <c:ptCount val="4"/>
                <c:pt idx="0">
                  <c:v>45</c:v>
                </c:pt>
                <c:pt idx="1">
                  <c:v>97</c:v>
                </c:pt>
                <c:pt idx="2">
                  <c:v>40</c:v>
                </c:pt>
                <c:pt idx="3">
                  <c:v>18</c:v>
                </c:pt>
              </c:numCache>
            </c:numRef>
          </c:val>
          <c:extLst>
            <c:ext xmlns:c16="http://schemas.microsoft.com/office/drawing/2014/chart" uri="{C3380CC4-5D6E-409C-BE32-E72D297353CC}">
              <c16:uniqueId val="{00000008-99E5-446C-A93A-1D70FB0651E1}"/>
            </c:ext>
          </c:extLst>
        </c:ser>
        <c:dLbls>
          <c:showLegendKey val="0"/>
          <c:showVal val="0"/>
          <c:showCatName val="0"/>
          <c:showSerName val="0"/>
          <c:showPercent val="1"/>
          <c:showBubbleSize val="0"/>
          <c:showLeaderLines val="0"/>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IN"/>
              <a:t>Registration Experience</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4FA1-41F7-B63B-AF948143B9C2}"/>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4FA1-41F7-B63B-AF948143B9C2}"/>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4FA1-41F7-B63B-AF948143B9C2}"/>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4FA1-41F7-B63B-AF948143B9C2}"/>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4FA1-41F7-B63B-AF948143B9C2}"/>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Sheet1!$A$34:$A$38</c:f>
              <c:strCache>
                <c:ptCount val="5"/>
                <c:pt idx="0">
                  <c:v>Excellent</c:v>
                </c:pt>
                <c:pt idx="1">
                  <c:v>Good</c:v>
                </c:pt>
                <c:pt idx="2">
                  <c:v>Fair</c:v>
                </c:pt>
                <c:pt idx="3">
                  <c:v>Poor</c:v>
                </c:pt>
                <c:pt idx="4">
                  <c:v>Very Poor</c:v>
                </c:pt>
              </c:strCache>
            </c:strRef>
          </c:cat>
          <c:val>
            <c:numRef>
              <c:f>Sheet1!$B$34:$B$38</c:f>
              <c:numCache>
                <c:formatCode>General</c:formatCode>
                <c:ptCount val="5"/>
                <c:pt idx="0">
                  <c:v>49</c:v>
                </c:pt>
                <c:pt idx="1">
                  <c:v>96</c:v>
                </c:pt>
                <c:pt idx="2">
                  <c:v>32</c:v>
                </c:pt>
                <c:pt idx="3">
                  <c:v>15</c:v>
                </c:pt>
                <c:pt idx="4">
                  <c:v>8</c:v>
                </c:pt>
              </c:numCache>
            </c:numRef>
          </c:val>
          <c:extLst>
            <c:ext xmlns:c16="http://schemas.microsoft.com/office/drawing/2014/chart" uri="{C3380CC4-5D6E-409C-BE32-E72D297353CC}">
              <c16:uniqueId val="{0000000A-4FA1-41F7-B63B-AF948143B9C2}"/>
            </c:ext>
          </c:extLst>
        </c:ser>
        <c:dLbls>
          <c:dLblPos val="ctr"/>
          <c:showLegendKey val="0"/>
          <c:showVal val="0"/>
          <c:showCatName val="0"/>
          <c:showSerName val="0"/>
          <c:showPercent val="1"/>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en-IN"/>
              <a:t>Consultation Waiting Time</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1-B23E-48CC-9ED8-C820E02E8340}"/>
              </c:ext>
            </c:extLst>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3-B23E-48CC-9ED8-C820E02E8340}"/>
              </c:ext>
            </c:extLst>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5-B23E-48CC-9ED8-C820E02E8340}"/>
              </c:ext>
            </c:extLst>
          </c:dPt>
          <c:dPt>
            <c:idx val="3"/>
            <c:bubble3D val="0"/>
            <c:spPr>
              <a:solidFill>
                <a:schemeClr val="accent4"/>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7-B23E-48CC-9ED8-C820E02E8340}"/>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Sheet1!$A$43:$A$46</c:f>
              <c:strCache>
                <c:ptCount val="4"/>
                <c:pt idx="0">
                  <c:v>Less than 15 min</c:v>
                </c:pt>
                <c:pt idx="1">
                  <c:v>15 to 30 min</c:v>
                </c:pt>
                <c:pt idx="2">
                  <c:v>30 to 60 min</c:v>
                </c:pt>
                <c:pt idx="3">
                  <c:v>more than 60 min</c:v>
                </c:pt>
              </c:strCache>
            </c:strRef>
          </c:cat>
          <c:val>
            <c:numRef>
              <c:f>Sheet1!$B$43:$B$46</c:f>
              <c:numCache>
                <c:formatCode>General</c:formatCode>
                <c:ptCount val="4"/>
                <c:pt idx="0">
                  <c:v>12</c:v>
                </c:pt>
                <c:pt idx="1">
                  <c:v>69</c:v>
                </c:pt>
                <c:pt idx="2">
                  <c:v>94</c:v>
                </c:pt>
                <c:pt idx="3">
                  <c:v>25</c:v>
                </c:pt>
              </c:numCache>
            </c:numRef>
          </c:val>
          <c:extLst>
            <c:ext xmlns:c16="http://schemas.microsoft.com/office/drawing/2014/chart" uri="{C3380CC4-5D6E-409C-BE32-E72D297353CC}">
              <c16:uniqueId val="{00000008-B23E-48CC-9ED8-C820E02E8340}"/>
            </c:ext>
          </c:extLst>
        </c:ser>
        <c:dLbls>
          <c:dLblPos val="inEnd"/>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5.2339855441731122E-2"/>
          <c:y val="0.79709553065831695"/>
          <c:w val="0.89750284226889954"/>
          <c:h val="0.18267111127868979"/>
        </c:manualLayout>
      </c:layout>
      <c:overlay val="0"/>
      <c:spPr>
        <a:solidFill>
          <a:schemeClr val="lt1">
            <a:alpha val="78000"/>
          </a:schemeClr>
        </a:solid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IN" sz="1800">
                <a:solidFill>
                  <a:schemeClr val="tx1"/>
                </a:solidFill>
              </a:rPr>
              <a:t>Consultation Time</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Sheet1!$A$51:$A$54</c:f>
              <c:strCache>
                <c:ptCount val="4"/>
                <c:pt idx="0">
                  <c:v>Less than 5 min</c:v>
                </c:pt>
                <c:pt idx="1">
                  <c:v>5 to 10 min</c:v>
                </c:pt>
                <c:pt idx="2">
                  <c:v>10 to 20 min</c:v>
                </c:pt>
                <c:pt idx="3">
                  <c:v>more than 20 min</c:v>
                </c:pt>
              </c:strCache>
            </c:strRef>
          </c:cat>
          <c:val>
            <c:numRef>
              <c:f>Sheet1!$B$51:$B$54</c:f>
              <c:numCache>
                <c:formatCode>General</c:formatCode>
                <c:ptCount val="4"/>
                <c:pt idx="0">
                  <c:v>25</c:v>
                </c:pt>
                <c:pt idx="1">
                  <c:v>72</c:v>
                </c:pt>
                <c:pt idx="2">
                  <c:v>85</c:v>
                </c:pt>
                <c:pt idx="3">
                  <c:v>18</c:v>
                </c:pt>
              </c:numCache>
            </c:numRef>
          </c:val>
          <c:extLst>
            <c:ext xmlns:c16="http://schemas.microsoft.com/office/drawing/2014/chart" uri="{C3380CC4-5D6E-409C-BE32-E72D297353CC}">
              <c16:uniqueId val="{00000000-45A9-4646-8358-7841A4968B84}"/>
            </c:ext>
          </c:extLst>
        </c:ser>
        <c:dLbls>
          <c:dLblPos val="outEnd"/>
          <c:showLegendKey val="0"/>
          <c:showVal val="1"/>
          <c:showCatName val="0"/>
          <c:showSerName val="0"/>
          <c:showPercent val="0"/>
          <c:showBubbleSize val="0"/>
        </c:dLbls>
        <c:gapWidth val="219"/>
        <c:overlap val="-27"/>
        <c:axId val="537865088"/>
        <c:axId val="537865808"/>
      </c:barChart>
      <c:catAx>
        <c:axId val="537865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37865808"/>
        <c:crosses val="autoZero"/>
        <c:auto val="1"/>
        <c:lblAlgn val="ctr"/>
        <c:lblOffset val="100"/>
        <c:noMultiLvlLbl val="0"/>
      </c:catAx>
      <c:valAx>
        <c:axId val="5378658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78650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r>
              <a:rPr lang="en-IN" sz="2000" dirty="0">
                <a:solidFill>
                  <a:schemeClr val="tx1"/>
                </a:solidFill>
              </a:rPr>
              <a:t>Doctor Clear &amp; Compassionate</a:t>
            </a:r>
          </a:p>
        </c:rich>
      </c:tx>
      <c:layout>
        <c:manualLayout>
          <c:xMode val="edge"/>
          <c:yMode val="edge"/>
          <c:x val="0.17353406090325771"/>
          <c:y val="2.7496475660882935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181F-4096-AE89-FE1C91314239}"/>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181F-4096-AE89-FE1C91314239}"/>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181F-4096-AE89-FE1C91314239}"/>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181F-4096-AE89-FE1C91314239}"/>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181F-4096-AE89-FE1C91314239}"/>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Sheet1!$A$59:$A$63</c:f>
              <c:strCache>
                <c:ptCount val="5"/>
                <c:pt idx="0">
                  <c:v>Excellent</c:v>
                </c:pt>
                <c:pt idx="1">
                  <c:v>Good</c:v>
                </c:pt>
                <c:pt idx="2">
                  <c:v>Fair</c:v>
                </c:pt>
                <c:pt idx="3">
                  <c:v>Poor</c:v>
                </c:pt>
                <c:pt idx="4">
                  <c:v>Very Poor</c:v>
                </c:pt>
              </c:strCache>
            </c:strRef>
          </c:cat>
          <c:val>
            <c:numRef>
              <c:f>Sheet1!$B$59:$B$63</c:f>
              <c:numCache>
                <c:formatCode>General</c:formatCode>
                <c:ptCount val="5"/>
                <c:pt idx="0">
                  <c:v>52</c:v>
                </c:pt>
                <c:pt idx="1">
                  <c:v>83</c:v>
                </c:pt>
                <c:pt idx="2">
                  <c:v>41</c:v>
                </c:pt>
                <c:pt idx="3">
                  <c:v>15</c:v>
                </c:pt>
                <c:pt idx="4">
                  <c:v>9</c:v>
                </c:pt>
              </c:numCache>
            </c:numRef>
          </c:val>
          <c:extLst>
            <c:ext xmlns:c16="http://schemas.microsoft.com/office/drawing/2014/chart" uri="{C3380CC4-5D6E-409C-BE32-E72D297353CC}">
              <c16:uniqueId val="{0000000A-181F-4096-AE89-FE1C91314239}"/>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IN" sz="2000"/>
              <a:t>Consultation Experience</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Sheet1!$A$68</c:f>
              <c:strCache>
                <c:ptCount val="1"/>
                <c:pt idx="0">
                  <c:v>Excellent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Sheet1!$B$67</c:f>
              <c:strCache>
                <c:ptCount val="1"/>
                <c:pt idx="0">
                  <c:v>Nos</c:v>
                </c:pt>
              </c:strCache>
            </c:strRef>
          </c:cat>
          <c:val>
            <c:numRef>
              <c:f>Sheet1!$B$68</c:f>
              <c:numCache>
                <c:formatCode>General</c:formatCode>
                <c:ptCount val="1"/>
                <c:pt idx="0">
                  <c:v>35</c:v>
                </c:pt>
              </c:numCache>
            </c:numRef>
          </c:val>
          <c:extLst>
            <c:ext xmlns:c16="http://schemas.microsoft.com/office/drawing/2014/chart" uri="{C3380CC4-5D6E-409C-BE32-E72D297353CC}">
              <c16:uniqueId val="{00000000-D0DF-4399-BA34-5CDDF32C8902}"/>
            </c:ext>
          </c:extLst>
        </c:ser>
        <c:ser>
          <c:idx val="1"/>
          <c:order val="1"/>
          <c:tx>
            <c:strRef>
              <c:f>Sheet1!$A$69</c:f>
              <c:strCache>
                <c:ptCount val="1"/>
                <c:pt idx="0">
                  <c:v>Good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Sheet1!$B$67</c:f>
              <c:strCache>
                <c:ptCount val="1"/>
                <c:pt idx="0">
                  <c:v>Nos</c:v>
                </c:pt>
              </c:strCache>
            </c:strRef>
          </c:cat>
          <c:val>
            <c:numRef>
              <c:f>Sheet1!$B$69</c:f>
              <c:numCache>
                <c:formatCode>General</c:formatCode>
                <c:ptCount val="1"/>
                <c:pt idx="0">
                  <c:v>92</c:v>
                </c:pt>
              </c:numCache>
            </c:numRef>
          </c:val>
          <c:extLst>
            <c:ext xmlns:c16="http://schemas.microsoft.com/office/drawing/2014/chart" uri="{C3380CC4-5D6E-409C-BE32-E72D297353CC}">
              <c16:uniqueId val="{00000001-D0DF-4399-BA34-5CDDF32C8902}"/>
            </c:ext>
          </c:extLst>
        </c:ser>
        <c:ser>
          <c:idx val="2"/>
          <c:order val="2"/>
          <c:tx>
            <c:strRef>
              <c:f>Sheet1!$A$70</c:f>
              <c:strCache>
                <c:ptCount val="1"/>
                <c:pt idx="0">
                  <c:v>Fair</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Sheet1!$B$67</c:f>
              <c:strCache>
                <c:ptCount val="1"/>
                <c:pt idx="0">
                  <c:v>Nos</c:v>
                </c:pt>
              </c:strCache>
            </c:strRef>
          </c:cat>
          <c:val>
            <c:numRef>
              <c:f>Sheet1!$B$70</c:f>
              <c:numCache>
                <c:formatCode>General</c:formatCode>
                <c:ptCount val="1"/>
                <c:pt idx="0">
                  <c:v>49</c:v>
                </c:pt>
              </c:numCache>
            </c:numRef>
          </c:val>
          <c:extLst>
            <c:ext xmlns:c16="http://schemas.microsoft.com/office/drawing/2014/chart" uri="{C3380CC4-5D6E-409C-BE32-E72D297353CC}">
              <c16:uniqueId val="{00000002-D0DF-4399-BA34-5CDDF32C8902}"/>
            </c:ext>
          </c:extLst>
        </c:ser>
        <c:ser>
          <c:idx val="3"/>
          <c:order val="3"/>
          <c:tx>
            <c:strRef>
              <c:f>Sheet1!$A$71</c:f>
              <c:strCache>
                <c:ptCount val="1"/>
                <c:pt idx="0">
                  <c:v>Poor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Sheet1!$B$67</c:f>
              <c:strCache>
                <c:ptCount val="1"/>
                <c:pt idx="0">
                  <c:v>Nos</c:v>
                </c:pt>
              </c:strCache>
            </c:strRef>
          </c:cat>
          <c:val>
            <c:numRef>
              <c:f>Sheet1!$B$71</c:f>
              <c:numCache>
                <c:formatCode>General</c:formatCode>
                <c:ptCount val="1"/>
                <c:pt idx="0">
                  <c:v>15</c:v>
                </c:pt>
              </c:numCache>
            </c:numRef>
          </c:val>
          <c:extLst>
            <c:ext xmlns:c16="http://schemas.microsoft.com/office/drawing/2014/chart" uri="{C3380CC4-5D6E-409C-BE32-E72D297353CC}">
              <c16:uniqueId val="{00000003-D0DF-4399-BA34-5CDDF32C8902}"/>
            </c:ext>
          </c:extLst>
        </c:ser>
        <c:ser>
          <c:idx val="4"/>
          <c:order val="4"/>
          <c:tx>
            <c:strRef>
              <c:f>Sheet1!$A$72</c:f>
              <c:strCache>
                <c:ptCount val="1"/>
                <c:pt idx="0">
                  <c:v>Very Poor</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Sheet1!$B$67</c:f>
              <c:strCache>
                <c:ptCount val="1"/>
                <c:pt idx="0">
                  <c:v>Nos</c:v>
                </c:pt>
              </c:strCache>
            </c:strRef>
          </c:cat>
          <c:val>
            <c:numRef>
              <c:f>Sheet1!$B$72</c:f>
              <c:numCache>
                <c:formatCode>General</c:formatCode>
                <c:ptCount val="1"/>
                <c:pt idx="0">
                  <c:v>9</c:v>
                </c:pt>
              </c:numCache>
            </c:numRef>
          </c:val>
          <c:extLst>
            <c:ext xmlns:c16="http://schemas.microsoft.com/office/drawing/2014/chart" uri="{C3380CC4-5D6E-409C-BE32-E72D297353CC}">
              <c16:uniqueId val="{00000004-D0DF-4399-BA34-5CDDF32C8902}"/>
            </c:ext>
          </c:extLst>
        </c:ser>
        <c:dLbls>
          <c:showLegendKey val="0"/>
          <c:showVal val="0"/>
          <c:showCatName val="0"/>
          <c:showSerName val="0"/>
          <c:showPercent val="0"/>
          <c:showBubbleSize val="0"/>
        </c:dLbls>
        <c:gapWidth val="219"/>
        <c:overlap val="-27"/>
        <c:axId val="507876512"/>
        <c:axId val="507873272"/>
      </c:barChart>
      <c:catAx>
        <c:axId val="507876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7873272"/>
        <c:crosses val="autoZero"/>
        <c:auto val="1"/>
        <c:lblAlgn val="ctr"/>
        <c:lblOffset val="100"/>
        <c:noMultiLvlLbl val="0"/>
      </c:catAx>
      <c:valAx>
        <c:axId val="507873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7876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22-06-2023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22-06-2023</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22-06-2023</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22-06-2023</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22-06-2023</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22-06-2023</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22-06-2023</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22-06-2023</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22-06-2023</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22-06-2023</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22-06-2023</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22-06-2023</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22-06-2023</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desw.gov.in/" TargetMode="External"/><Relationship Id="rId7" Type="http://schemas.openxmlformats.org/officeDocument/2006/relationships/image" Target="../media/image1.png"/><Relationship Id="rId2" Type="http://schemas.openxmlformats.org/officeDocument/2006/relationships/hyperlink" Target="https://echs.gov.in/" TargetMode="External"/><Relationship Id="rId1" Type="http://schemas.openxmlformats.org/officeDocument/2006/relationships/slideLayout" Target="../slideLayouts/slideLayout2.xml"/><Relationship Id="rId6" Type="http://schemas.openxmlformats.org/officeDocument/2006/relationships/hyperlink" Target="https://www.ncbi.nlm.nih.gov/pmc/articles/PMC8871932/" TargetMode="External"/><Relationship Id="rId5" Type="http://schemas.openxmlformats.org/officeDocument/2006/relationships/hyperlink" Target="https://www.sequencehealth.com/blog/how-to-reduce-patient-waiting-time-in-a-hospital-or-clinic" TargetMode="External"/><Relationship Id="rId4" Type="http://schemas.openxmlformats.org/officeDocument/2006/relationships/hyperlink" Target="https://qless.com/reducing-patient-waiting-times-how-patient-wait-times-affect-your-bottom-line/"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Users\Acer\Documents\Patient%20Waiting%20time-dessertation\Dessertation\%20http:\www.biomedcentral.com\1472-6963\7\3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0" y="1467596"/>
            <a:ext cx="9144000" cy="2387600"/>
          </a:xfrm>
          <a:solidFill>
            <a:srgbClr val="00B0F0"/>
          </a:solidFill>
        </p:spPr>
        <p:txBody>
          <a:bodyPr>
            <a:normAutofit/>
          </a:bodyPr>
          <a:lstStyle/>
          <a:p>
            <a:r>
              <a:rPr lang="en-US" sz="4000" b="1" dirty="0">
                <a:effectLst/>
                <a:latin typeface="Times New Roman" panose="02020603050405020304" pitchFamily="18" charset="0"/>
                <a:ea typeface="Times New Roman" panose="02020603050405020304" pitchFamily="18" charset="0"/>
              </a:rPr>
              <a:t>Patient Satisfaction </a:t>
            </a:r>
            <a:r>
              <a:rPr lang="en-US" sz="4000" b="1" dirty="0" err="1">
                <a:effectLst/>
                <a:latin typeface="Times New Roman" panose="02020603050405020304" pitchFamily="18" charset="0"/>
                <a:ea typeface="Times New Roman" panose="02020603050405020304" pitchFamily="18" charset="0"/>
              </a:rPr>
              <a:t>wrt</a:t>
            </a:r>
            <a:r>
              <a:rPr lang="en-US" sz="4000" b="1" dirty="0">
                <a:effectLst/>
                <a:latin typeface="Times New Roman" panose="02020603050405020304" pitchFamily="18" charset="0"/>
                <a:ea typeface="Times New Roman" panose="02020603050405020304" pitchFamily="18" charset="0"/>
              </a:rPr>
              <a:t> Waiting Time </a:t>
            </a:r>
            <a:br>
              <a:rPr lang="en-IN" dirty="0"/>
            </a:br>
            <a:br>
              <a:rPr lang="en-IN" sz="3600" dirty="0"/>
            </a:b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ECHS Polyclinic, Base Hospital, Delhi Cantt</a:t>
            </a:r>
            <a:br>
              <a:rPr lang="en-IN" sz="3600" dirty="0">
                <a:effectLst/>
                <a:latin typeface="Calibri" panose="020F0502020204030204" pitchFamily="34" charset="0"/>
                <a:ea typeface="Times New Roman" panose="02020603050405020304" pitchFamily="18" charset="0"/>
                <a:cs typeface="Times New Roman" panose="02020603050405020304" pitchFamily="18" charset="0"/>
              </a:rPr>
            </a:br>
            <a:endParaRPr lang="en-IN" sz="3600"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4000" y="4562522"/>
            <a:ext cx="9144000" cy="1793827"/>
          </a:xfrm>
          <a:solidFill>
            <a:schemeClr val="accent2">
              <a:lumMod val="40000"/>
              <a:lumOff val="60000"/>
            </a:schemeClr>
          </a:solidFill>
        </p:spPr>
        <p:txBody>
          <a:bodyPr>
            <a:noAutofit/>
          </a:bodyPr>
          <a:lstStyle/>
          <a:p>
            <a:pPr algn="ctr">
              <a:lnSpc>
                <a:spcPct val="150000"/>
              </a:lnSpc>
              <a:spcAft>
                <a:spcPts val="100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Colonel Ravinder Khatri, PG/21-23/080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50000"/>
              </a:lnSpc>
              <a:spcAft>
                <a:spcPts val="1000"/>
              </a:spcAft>
            </a:pPr>
            <a:r>
              <a:rPr lang="en-US" sz="2000" b="1" dirty="0">
                <a:effectLst/>
                <a:ea typeface="Times New Roman" panose="02020603050405020304" pitchFamily="18" charset="0"/>
                <a:cs typeface="Times New Roman" panose="02020603050405020304" pitchFamily="18" charset="0"/>
              </a:rPr>
              <a:t>Dr Vinay Tripathi, Associate Professor</a:t>
            </a:r>
            <a:endParaRPr lang="en-IN" sz="2000" b="1" dirty="0">
              <a:effectLst/>
              <a:ea typeface="Times New Roman" panose="02020603050405020304" pitchFamily="18" charset="0"/>
              <a:cs typeface="Times New Roman" panose="02020603050405020304" pitchFamily="18" charset="0"/>
            </a:endParaRPr>
          </a:p>
          <a:p>
            <a:r>
              <a:rPr lang="en-IN" sz="2000" b="1"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13198"/>
            <a:ext cx="10515600" cy="1325563"/>
          </a:xfrm>
          <a:solidFill>
            <a:srgbClr val="00B0F0"/>
          </a:solidFill>
        </p:spPr>
        <p:txBody>
          <a:bodyPr>
            <a:normAutofit/>
          </a:bodyPr>
          <a:lstStyle/>
          <a:p>
            <a:pPr algn="ctr"/>
            <a:r>
              <a:rPr lang="en-IN" sz="3600" b="1" u="sng" dirty="0">
                <a:solidFill>
                  <a:srgbClr val="000000"/>
                </a:solidFill>
                <a:effectLst/>
                <a:latin typeface="+mn-lt"/>
                <a:ea typeface="Times New Roman" panose="02020603050405020304" pitchFamily="18" charset="0"/>
              </a:rPr>
              <a:t>SURVEY QUESTIONNAIRE</a:t>
            </a:r>
            <a:endParaRPr lang="en-IN" sz="3600" b="1"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825625"/>
            <a:ext cx="10515600" cy="4895850"/>
          </a:xfrm>
        </p:spPr>
        <p:txBody>
          <a:bodyPr>
            <a:normAutofit/>
          </a:bodyPr>
          <a:lstStyle/>
          <a:p>
            <a:pPr marL="0" indent="0">
              <a:buNone/>
            </a:pPr>
            <a:r>
              <a:rPr lang="en-IN" sz="1800" b="1" u="sng" dirty="0">
                <a:solidFill>
                  <a:srgbClr val="000000"/>
                </a:solidFill>
                <a:effectLst/>
                <a:latin typeface="Times New Roman" panose="02020603050405020304" pitchFamily="18" charset="0"/>
                <a:ea typeface="Times New Roman" panose="02020603050405020304" pitchFamily="18" charset="0"/>
              </a:rPr>
              <a:t>Section 1 (Personal Information)</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1. Name of the Respondent ___________________________</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2. Purpose of Visit___________________________</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3. Address of the respondent (Village/Town/City and District)________________________________________</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4. Age			 _____ (Completed years)</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5. Gender 		Male/Female</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6. Number of dependents		___________</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7.  Dependent Polyclinic         ___________</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8.  Mob No ________________________(Optional) </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9.  E-mail Id _______________________________________(Optional)</a:t>
            </a:r>
            <a:endParaRPr lang="en-IN" sz="1800" dirty="0">
              <a:effectLst/>
              <a:latin typeface="Times New Roman" panose="02020603050405020304" pitchFamily="18" charset="0"/>
              <a:ea typeface="Times New Roman" panose="02020603050405020304" pitchFamily="18" charset="0"/>
            </a:endParaRPr>
          </a:p>
          <a:p>
            <a:pPr marL="0" indent="0">
              <a:buNone/>
            </a:pP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413902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41189"/>
            <a:ext cx="10515600" cy="1325563"/>
          </a:xfrm>
          <a:solidFill>
            <a:srgbClr val="00B0F0"/>
          </a:solidFill>
        </p:spPr>
        <p:txBody>
          <a:bodyPr>
            <a:normAutofit/>
          </a:bodyPr>
          <a:lstStyle/>
          <a:p>
            <a:pPr algn="ctr"/>
            <a:r>
              <a:rPr lang="en-IN" sz="3600" b="1" u="sng" dirty="0">
                <a:solidFill>
                  <a:srgbClr val="000000"/>
                </a:solidFill>
                <a:effectLst/>
                <a:latin typeface="+mn-lt"/>
                <a:ea typeface="Times New Roman" panose="02020603050405020304" pitchFamily="18" charset="0"/>
              </a:rPr>
              <a:t>SURVEY QUESTIONNAIRE</a:t>
            </a:r>
            <a:endParaRPr lang="en-IN" sz="3600" b="1"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763486"/>
            <a:ext cx="10515600" cy="5070701"/>
          </a:xfrm>
        </p:spPr>
        <p:txBody>
          <a:bodyPr>
            <a:normAutofit fontScale="85000" lnSpcReduction="20000"/>
          </a:bodyPr>
          <a:lstStyle/>
          <a:p>
            <a:pPr marL="0" indent="0">
              <a:buNone/>
            </a:pPr>
            <a:r>
              <a:rPr lang="en-IN" sz="1800" b="1" dirty="0">
                <a:solidFill>
                  <a:srgbClr val="000000"/>
                </a:solidFill>
                <a:effectLst/>
                <a:latin typeface="Times New Roman" panose="02020603050405020304" pitchFamily="18" charset="0"/>
                <a:ea typeface="Times New Roman" panose="02020603050405020304" pitchFamily="18" charset="0"/>
              </a:rPr>
              <a:t>Please rate the following (Tick any-one)</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b="1" u="sng" dirty="0">
                <a:solidFill>
                  <a:srgbClr val="000000"/>
                </a:solidFill>
                <a:effectLst/>
                <a:latin typeface="Times New Roman" panose="02020603050405020304" pitchFamily="18" charset="0"/>
                <a:ea typeface="Times New Roman" panose="02020603050405020304" pitchFamily="18" charset="0"/>
              </a:rPr>
              <a:t>Section 2 (Reception and Registration)</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1.   How much time did it take/ was spent for registration and issue of token.</a:t>
            </a:r>
            <a:endParaRPr lang="en-IN" sz="1800" dirty="0">
              <a:effectLst/>
              <a:latin typeface="Times New Roman" panose="02020603050405020304" pitchFamily="18" charset="0"/>
              <a:ea typeface="Times New Roman" panose="02020603050405020304" pitchFamily="18" charset="0"/>
            </a:endParaRPr>
          </a:p>
          <a:p>
            <a:pPr indent="0">
              <a:buNone/>
            </a:pPr>
            <a:r>
              <a:rPr lang="en-IN" sz="1800" dirty="0">
                <a:solidFill>
                  <a:srgbClr val="000000"/>
                </a:solidFill>
                <a:effectLst/>
                <a:latin typeface="Times New Roman" panose="02020603050405020304" pitchFamily="18" charset="0"/>
                <a:ea typeface="Times New Roman" panose="02020603050405020304" pitchFamily="18" charset="0"/>
              </a:rPr>
              <a:t>(a) Less than 5 min 		(b) More than 5 min but less than 10 min </a:t>
            </a:r>
            <a:br>
              <a:rPr lang="en-IN" sz="1800" dirty="0">
                <a:solidFill>
                  <a:srgbClr val="000000"/>
                </a:solidFill>
                <a:effectLst/>
                <a:latin typeface="Times New Roman" panose="02020603050405020304" pitchFamily="18" charset="0"/>
                <a:ea typeface="Times New Roman" panose="02020603050405020304" pitchFamily="18" charset="0"/>
              </a:rPr>
            </a:br>
            <a:r>
              <a:rPr lang="en-IN" sz="1800" dirty="0">
                <a:solidFill>
                  <a:srgbClr val="000000"/>
                </a:solidFill>
                <a:effectLst/>
                <a:latin typeface="Times New Roman" panose="02020603050405020304" pitchFamily="18" charset="0"/>
                <a:ea typeface="Times New Roman" panose="02020603050405020304" pitchFamily="18" charset="0"/>
              </a:rPr>
              <a:t>(c) between 10 to 20 min 	(d) More than 20 min</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b="1" u="sng" dirty="0">
                <a:solidFill>
                  <a:srgbClr val="000000"/>
                </a:solidFill>
                <a:effectLst/>
                <a:latin typeface="Times New Roman" panose="02020603050405020304" pitchFamily="18" charset="0"/>
                <a:ea typeface="Times New Roman" panose="02020603050405020304" pitchFamily="18" charset="0"/>
              </a:rPr>
              <a:t>Please rate your experience </a:t>
            </a:r>
            <a:r>
              <a:rPr lang="en-IN" sz="1800" b="1" dirty="0">
                <a:solidFill>
                  <a:srgbClr val="000000"/>
                </a:solidFill>
                <a:effectLst/>
                <a:latin typeface="Times New Roman" panose="02020603050405020304" pitchFamily="18" charset="0"/>
                <a:ea typeface="Times New Roman" panose="02020603050405020304" pitchFamily="18" charset="0"/>
              </a:rPr>
              <a:t> 5= Excellent, 4= Good,  3= Fair, 2= Poor, 1= Very Poor</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2. How was your experience during Registration?                 5    /   4   /   3  /   2   /   1</a:t>
            </a:r>
            <a:r>
              <a:rPr lang="en-IN"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  </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b="1" u="sng" dirty="0">
                <a:solidFill>
                  <a:srgbClr val="000000"/>
                </a:solidFill>
                <a:effectLst/>
                <a:latin typeface="Times New Roman" panose="02020603050405020304" pitchFamily="18" charset="0"/>
                <a:ea typeface="Times New Roman" panose="02020603050405020304" pitchFamily="18" charset="0"/>
              </a:rPr>
              <a:t>Section 3 (Consultation)</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3.   What was the waiting time for consultation. How much time did it take/ was spent waiting for consultation.</a:t>
            </a:r>
            <a:endParaRPr lang="en-IN" sz="1800" dirty="0">
              <a:effectLst/>
              <a:latin typeface="Times New Roman" panose="02020603050405020304" pitchFamily="18" charset="0"/>
              <a:ea typeface="Times New Roman" panose="02020603050405020304" pitchFamily="18" charset="0"/>
            </a:endParaRPr>
          </a:p>
          <a:p>
            <a:pPr indent="0">
              <a:buNone/>
            </a:pPr>
            <a:r>
              <a:rPr lang="en-IN" sz="1800" dirty="0">
                <a:solidFill>
                  <a:srgbClr val="000000"/>
                </a:solidFill>
                <a:effectLst/>
                <a:latin typeface="Times New Roman" panose="02020603050405020304" pitchFamily="18" charset="0"/>
                <a:ea typeface="Times New Roman" panose="02020603050405020304" pitchFamily="18" charset="0"/>
              </a:rPr>
              <a:t>(a) Less than 15 min 		(b) More than 15 min but less than 30 min </a:t>
            </a:r>
            <a:br>
              <a:rPr lang="en-IN" sz="1800" dirty="0">
                <a:solidFill>
                  <a:srgbClr val="000000"/>
                </a:solidFill>
                <a:effectLst/>
                <a:latin typeface="Times New Roman" panose="02020603050405020304" pitchFamily="18" charset="0"/>
                <a:ea typeface="Times New Roman" panose="02020603050405020304" pitchFamily="18" charset="0"/>
              </a:rPr>
            </a:br>
            <a:r>
              <a:rPr lang="en-IN" sz="1800" dirty="0">
                <a:solidFill>
                  <a:srgbClr val="000000"/>
                </a:solidFill>
                <a:effectLst/>
                <a:latin typeface="Times New Roman" panose="02020603050405020304" pitchFamily="18" charset="0"/>
                <a:ea typeface="Times New Roman" panose="02020603050405020304" pitchFamily="18" charset="0"/>
              </a:rPr>
              <a:t>(c) between 30 to 60 min 	(d) More than 60 min</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4.   How much time was spent with the doctor during consultation? </a:t>
            </a:r>
            <a:endParaRPr lang="en-IN" sz="1800" dirty="0">
              <a:effectLst/>
              <a:latin typeface="Times New Roman" panose="02020603050405020304" pitchFamily="18" charset="0"/>
              <a:ea typeface="Times New Roman" panose="02020603050405020304" pitchFamily="18" charset="0"/>
            </a:endParaRPr>
          </a:p>
          <a:p>
            <a:pPr indent="0">
              <a:buNone/>
            </a:pPr>
            <a:r>
              <a:rPr lang="en-IN" sz="1800" dirty="0">
                <a:solidFill>
                  <a:srgbClr val="000000"/>
                </a:solidFill>
                <a:effectLst/>
                <a:latin typeface="Times New Roman" panose="02020603050405020304" pitchFamily="18" charset="0"/>
                <a:ea typeface="Times New Roman" panose="02020603050405020304" pitchFamily="18" charset="0"/>
              </a:rPr>
              <a:t>(a) Less than 5 min 		(b) More than 5 min but less than 10 min </a:t>
            </a:r>
            <a:br>
              <a:rPr lang="en-IN" sz="1800" dirty="0">
                <a:solidFill>
                  <a:srgbClr val="000000"/>
                </a:solidFill>
                <a:effectLst/>
                <a:latin typeface="Times New Roman" panose="02020603050405020304" pitchFamily="18" charset="0"/>
                <a:ea typeface="Times New Roman" panose="02020603050405020304" pitchFamily="18" charset="0"/>
              </a:rPr>
            </a:br>
            <a:r>
              <a:rPr lang="en-IN" sz="1800" dirty="0">
                <a:solidFill>
                  <a:srgbClr val="000000"/>
                </a:solidFill>
                <a:effectLst/>
                <a:latin typeface="Times New Roman" panose="02020603050405020304" pitchFamily="18" charset="0"/>
                <a:ea typeface="Times New Roman" panose="02020603050405020304" pitchFamily="18" charset="0"/>
              </a:rPr>
              <a:t>(c) Between 10 to 20 min 	(d) More than 20 min</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5.   Was the doctor clear and compassionate during consultation?</a:t>
            </a:r>
            <a:endParaRPr lang="en-IN" sz="1800" dirty="0">
              <a:effectLst/>
              <a:latin typeface="Times New Roman" panose="02020603050405020304" pitchFamily="18" charset="0"/>
              <a:ea typeface="Times New Roman" panose="02020603050405020304" pitchFamily="18" charset="0"/>
            </a:endParaRPr>
          </a:p>
          <a:p>
            <a:pPr indent="0">
              <a:buNone/>
            </a:pPr>
            <a:r>
              <a:rPr lang="en-IN" sz="1800" dirty="0">
                <a:solidFill>
                  <a:srgbClr val="000000"/>
                </a:solidFill>
                <a:effectLst/>
                <a:latin typeface="Times New Roman" panose="02020603050405020304" pitchFamily="18" charset="0"/>
                <a:ea typeface="Times New Roman" panose="02020603050405020304" pitchFamily="18" charset="0"/>
              </a:rPr>
              <a:t>(5) Excellent  (4)  Good    (3)   Fair   (2)   Poor   (1)   Very Poor</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6.    Overall experience with the consulting physician?</a:t>
            </a:r>
            <a:endParaRPr lang="en-IN" sz="1800" dirty="0">
              <a:effectLst/>
              <a:latin typeface="Times New Roman" panose="02020603050405020304" pitchFamily="18" charset="0"/>
              <a:ea typeface="Times New Roman" panose="02020603050405020304" pitchFamily="18" charset="0"/>
            </a:endParaRPr>
          </a:p>
          <a:p>
            <a:pPr indent="0">
              <a:buNone/>
            </a:pPr>
            <a:r>
              <a:rPr lang="en-IN" sz="1800" dirty="0">
                <a:solidFill>
                  <a:srgbClr val="000000"/>
                </a:solidFill>
                <a:effectLst/>
                <a:latin typeface="Times New Roman" panose="02020603050405020304" pitchFamily="18" charset="0"/>
                <a:ea typeface="Times New Roman" panose="02020603050405020304" pitchFamily="18" charset="0"/>
              </a:rPr>
              <a:t>(5) Excellent  (4)  Good    (3)   Fair   (2)   Poor   (1)   Very Poor</a:t>
            </a:r>
            <a:endParaRPr lang="en-IN" sz="1800" dirty="0">
              <a:effectLst/>
              <a:latin typeface="Times New Roman" panose="02020603050405020304" pitchFamily="18" charset="0"/>
              <a:ea typeface="Times New Roman" panose="02020603050405020304" pitchFamily="18" charset="0"/>
            </a:endParaRPr>
          </a:p>
          <a:p>
            <a:pPr marL="0" indent="0">
              <a:buNone/>
            </a:pP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816102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75876"/>
            <a:ext cx="10515600" cy="1325563"/>
          </a:xfrm>
          <a:solidFill>
            <a:srgbClr val="00B0F0"/>
          </a:solidFill>
        </p:spPr>
        <p:txBody>
          <a:bodyPr>
            <a:normAutofit/>
          </a:bodyPr>
          <a:lstStyle/>
          <a:p>
            <a:pPr algn="ctr"/>
            <a:r>
              <a:rPr lang="en-IN" sz="3600" b="1" u="sng" dirty="0">
                <a:solidFill>
                  <a:srgbClr val="000000"/>
                </a:solidFill>
                <a:effectLst/>
                <a:latin typeface="+mn-lt"/>
                <a:ea typeface="Times New Roman" panose="02020603050405020304" pitchFamily="18" charset="0"/>
              </a:rPr>
              <a:t>SURVEY QUESTIONNAIRE</a:t>
            </a:r>
            <a:endParaRPr lang="en-IN" sz="3600" b="1"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825625"/>
            <a:ext cx="10515600" cy="4895850"/>
          </a:xfrm>
        </p:spPr>
        <p:txBody>
          <a:bodyPr>
            <a:normAutofit fontScale="85000" lnSpcReduction="10000"/>
          </a:bodyPr>
          <a:lstStyle/>
          <a:p>
            <a:pPr marL="0" indent="0">
              <a:buNone/>
            </a:pPr>
            <a:r>
              <a:rPr lang="en-IN" sz="1800" b="1" u="sng" dirty="0">
                <a:solidFill>
                  <a:srgbClr val="000000"/>
                </a:solidFill>
                <a:effectLst/>
                <a:latin typeface="Times New Roman" panose="02020603050405020304" pitchFamily="18" charset="0"/>
                <a:ea typeface="Times New Roman" panose="02020603050405020304" pitchFamily="18" charset="0"/>
              </a:rPr>
              <a:t>Section 4 (Pharmacy)</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7.   What was the waiting time at the pharmacy. How much time did it take/ was spent for waiting for the medicines at the pharmacy.</a:t>
            </a:r>
            <a:endParaRPr lang="en-IN" sz="1800" dirty="0">
              <a:effectLst/>
              <a:latin typeface="Times New Roman" panose="02020603050405020304" pitchFamily="18" charset="0"/>
              <a:ea typeface="Times New Roman" panose="02020603050405020304" pitchFamily="18" charset="0"/>
            </a:endParaRPr>
          </a:p>
          <a:p>
            <a:pPr indent="0">
              <a:buNone/>
            </a:pPr>
            <a:r>
              <a:rPr lang="en-IN" sz="1800" dirty="0">
                <a:solidFill>
                  <a:srgbClr val="000000"/>
                </a:solidFill>
                <a:effectLst/>
                <a:latin typeface="Times New Roman" panose="02020603050405020304" pitchFamily="18" charset="0"/>
                <a:ea typeface="Times New Roman" panose="02020603050405020304" pitchFamily="18" charset="0"/>
              </a:rPr>
              <a:t>(a) Less than 15 min 		(b) More than 15 min but less than 30 min </a:t>
            </a:r>
            <a:br>
              <a:rPr lang="en-IN" sz="1800" dirty="0">
                <a:solidFill>
                  <a:srgbClr val="000000"/>
                </a:solidFill>
                <a:effectLst/>
                <a:latin typeface="Times New Roman" panose="02020603050405020304" pitchFamily="18" charset="0"/>
                <a:ea typeface="Times New Roman" panose="02020603050405020304" pitchFamily="18" charset="0"/>
              </a:rPr>
            </a:br>
            <a:r>
              <a:rPr lang="en-IN" sz="1800" dirty="0">
                <a:solidFill>
                  <a:srgbClr val="000000"/>
                </a:solidFill>
                <a:effectLst/>
                <a:latin typeface="Times New Roman" panose="02020603050405020304" pitchFamily="18" charset="0"/>
                <a:ea typeface="Times New Roman" panose="02020603050405020304" pitchFamily="18" charset="0"/>
              </a:rPr>
              <a:t>(c) Between 30 to 60 min 	(d) More than 60 min</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b="1" u="none" strike="noStrike" dirty="0">
                <a:solidFill>
                  <a:srgbClr val="000000"/>
                </a:solidFill>
                <a:effectLst/>
                <a:latin typeface="Times New Roman" panose="02020603050405020304" pitchFamily="18"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b="1" u="sng" dirty="0">
                <a:solidFill>
                  <a:srgbClr val="000000"/>
                </a:solidFill>
                <a:effectLst/>
                <a:latin typeface="Times New Roman" panose="02020603050405020304" pitchFamily="18" charset="0"/>
                <a:ea typeface="Times New Roman" panose="02020603050405020304" pitchFamily="18" charset="0"/>
              </a:rPr>
              <a:t>Section 5 (Overall &amp; Suggestions)</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 </a:t>
            </a:r>
            <a:r>
              <a:rPr lang="en-IN"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8.   </a:t>
            </a:r>
            <a:r>
              <a:rPr lang="en-IN" sz="1800" b="1" dirty="0">
                <a:solidFill>
                  <a:srgbClr val="000000"/>
                </a:solidFill>
                <a:effectLst/>
                <a:latin typeface="Times New Roman" panose="02020603050405020304" pitchFamily="18" charset="0"/>
                <a:ea typeface="Times New Roman" panose="02020603050405020304" pitchFamily="18" charset="0"/>
              </a:rPr>
              <a:t>How would you rate the professionalism of the staff?</a:t>
            </a:r>
            <a:r>
              <a:rPr lang="en-IN" sz="1800" b="1" dirty="0">
                <a:solidFill>
                  <a:srgbClr val="000000"/>
                </a:solidFill>
                <a:effectLst/>
                <a:latin typeface="Arial" panose="020B0604020202020204" pitchFamily="34" charset="0"/>
                <a:ea typeface="Times New Roman" panose="02020603050405020304" pitchFamily="18" charset="0"/>
              </a:rPr>
              <a:t>	</a:t>
            </a:r>
            <a:r>
              <a:rPr lang="en-IN" sz="1800" dirty="0">
                <a:solidFill>
                  <a:srgbClr val="000000"/>
                </a:solidFill>
                <a:effectLst/>
                <a:latin typeface="Times New Roman" panose="02020603050405020304" pitchFamily="18" charset="0"/>
                <a:ea typeface="Times New Roman" panose="02020603050405020304" pitchFamily="18" charset="0"/>
              </a:rPr>
              <a:t>5    /   4   /   3  /   2   /   1</a:t>
            </a:r>
            <a:r>
              <a:rPr lang="en-IN"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  </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9.   Approximate time taken in the polyclinic during one visit?</a:t>
            </a:r>
            <a:endParaRPr lang="en-IN" sz="1800" dirty="0">
              <a:effectLst/>
              <a:latin typeface="Times New Roman" panose="02020603050405020304" pitchFamily="18" charset="0"/>
              <a:ea typeface="Times New Roman" panose="02020603050405020304" pitchFamily="18" charset="0"/>
            </a:endParaRPr>
          </a:p>
          <a:p>
            <a:pPr indent="0">
              <a:buNone/>
            </a:pPr>
            <a:r>
              <a:rPr lang="en-IN" sz="1800" dirty="0">
                <a:solidFill>
                  <a:srgbClr val="000000"/>
                </a:solidFill>
                <a:effectLst/>
                <a:latin typeface="Times New Roman" panose="02020603050405020304" pitchFamily="18" charset="0"/>
                <a:ea typeface="Times New Roman" panose="02020603050405020304" pitchFamily="18" charset="0"/>
              </a:rPr>
              <a:t>(a)  Less than 30 minutes.	(b)  30 minutes to One Hour.</a:t>
            </a:r>
            <a:endParaRPr lang="en-IN" sz="1800" dirty="0">
              <a:effectLst/>
              <a:latin typeface="Times New Roman" panose="02020603050405020304" pitchFamily="18" charset="0"/>
              <a:ea typeface="Times New Roman" panose="02020603050405020304" pitchFamily="18" charset="0"/>
            </a:endParaRPr>
          </a:p>
          <a:p>
            <a:pPr indent="0">
              <a:buNone/>
            </a:pPr>
            <a:r>
              <a:rPr lang="en-IN" sz="1800" dirty="0">
                <a:solidFill>
                  <a:srgbClr val="000000"/>
                </a:solidFill>
                <a:effectLst/>
                <a:latin typeface="Times New Roman" panose="02020603050405020304" pitchFamily="18" charset="0"/>
                <a:ea typeface="Times New Roman" panose="02020603050405020304" pitchFamily="18" charset="0"/>
              </a:rPr>
              <a:t>(c)  One to two hours.		(d)  More than two hours.</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10.   Will you recommend this polyclinic to others? </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    (a) Yes 	(b) Maybe 		(c) No  			 (d) No Comments</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11.  Suggestions if any for ECHS Polyclinic (use the extra space below in case required)</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kern="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  Any Other Comments: </a:t>
            </a: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23408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85209"/>
            <a:ext cx="10515600" cy="1325563"/>
          </a:xfrm>
          <a:solidFill>
            <a:srgbClr val="00B0F0"/>
          </a:solidFill>
        </p:spPr>
        <p:txBody>
          <a:bodyPr/>
          <a:lstStyle/>
          <a:p>
            <a:pPr algn="ctr"/>
            <a:r>
              <a:rPr lang="en-US" b="1" u="sng" dirty="0">
                <a:latin typeface="+mn-lt"/>
              </a:rPr>
              <a:t>RESULT</a:t>
            </a:r>
            <a:endParaRPr lang="en-IN" b="1" u="sng" dirty="0">
              <a:latin typeface="+mn-lt"/>
            </a:endParaRP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838200" y="1825625"/>
            <a:ext cx="10515600" cy="4769728"/>
          </a:xfrm>
        </p:spPr>
        <p:txBody>
          <a:bodyPr/>
          <a:lstStyle/>
          <a:p>
            <a:r>
              <a:rPr lang="en-US" sz="2000" b="1" u="sng" dirty="0">
                <a:solidFill>
                  <a:srgbClr val="000000"/>
                </a:solidFill>
                <a:effectLst/>
                <a:latin typeface="Times New Roman" panose="02020603050405020304" pitchFamily="18" charset="0"/>
                <a:ea typeface="Times New Roman" panose="02020603050405020304" pitchFamily="18" charset="0"/>
              </a:rPr>
              <a:t>Purpose of Visit to the ECHS</a:t>
            </a:r>
          </a:p>
          <a:p>
            <a:endParaRPr lang="en-IN"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CE54FDC0-38CB-7CC3-84EA-F66102254B04}"/>
              </a:ext>
            </a:extLst>
          </p:cNvPr>
          <p:cNvGraphicFramePr/>
          <p:nvPr>
            <p:extLst>
              <p:ext uri="{D42A27DB-BD31-4B8C-83A1-F6EECF244321}">
                <p14:modId xmlns:p14="http://schemas.microsoft.com/office/powerpoint/2010/main" val="1860987374"/>
              </p:ext>
            </p:extLst>
          </p:nvPr>
        </p:nvGraphicFramePr>
        <p:xfrm>
          <a:off x="5561044" y="2032000"/>
          <a:ext cx="5792755" cy="456335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1C45D2B6-4AAE-16F5-BE22-0C14BD03FA6B}"/>
              </a:ext>
            </a:extLst>
          </p:cNvPr>
          <p:cNvGraphicFramePr>
            <a:graphicFrameLocks noGrp="1"/>
          </p:cNvGraphicFramePr>
          <p:nvPr>
            <p:extLst>
              <p:ext uri="{D42A27DB-BD31-4B8C-83A1-F6EECF244321}">
                <p14:modId xmlns:p14="http://schemas.microsoft.com/office/powerpoint/2010/main" val="3738304916"/>
              </p:ext>
            </p:extLst>
          </p:nvPr>
        </p:nvGraphicFramePr>
        <p:xfrm>
          <a:off x="1347951" y="2798642"/>
          <a:ext cx="3681249" cy="2125838"/>
        </p:xfrm>
        <a:graphic>
          <a:graphicData uri="http://schemas.openxmlformats.org/drawingml/2006/table">
            <a:tbl>
              <a:tblPr firstRow="1" firstCol="1" bandRow="1">
                <a:tableStyleId>{5C22544A-7EE6-4342-B048-85BDC9FD1C3A}</a:tableStyleId>
              </a:tblPr>
              <a:tblGrid>
                <a:gridCol w="2162829">
                  <a:extLst>
                    <a:ext uri="{9D8B030D-6E8A-4147-A177-3AD203B41FA5}">
                      <a16:colId xmlns:a16="http://schemas.microsoft.com/office/drawing/2014/main" val="1792877518"/>
                    </a:ext>
                  </a:extLst>
                </a:gridCol>
                <a:gridCol w="1518420">
                  <a:extLst>
                    <a:ext uri="{9D8B030D-6E8A-4147-A177-3AD203B41FA5}">
                      <a16:colId xmlns:a16="http://schemas.microsoft.com/office/drawing/2014/main" val="3962403879"/>
                    </a:ext>
                  </a:extLst>
                </a:gridCol>
              </a:tblGrid>
              <a:tr h="337714">
                <a:tc>
                  <a:txBody>
                    <a:bodyPr/>
                    <a:lstStyle/>
                    <a:p>
                      <a:pPr algn="ctr">
                        <a:lnSpc>
                          <a:spcPct val="115000"/>
                        </a:lnSpc>
                        <a:spcAft>
                          <a:spcPts val="1000"/>
                        </a:spcAft>
                      </a:pPr>
                      <a:r>
                        <a:rPr lang="en-IN" sz="1800" dirty="0">
                          <a:effectLst/>
                        </a:rPr>
                        <a:t>Purpose</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1800">
                          <a:effectLst/>
                        </a:rPr>
                        <a:t>Nos</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79070530"/>
                  </a:ext>
                </a:extLst>
              </a:tr>
              <a:tr h="437268">
                <a:tc>
                  <a:txBody>
                    <a:bodyPr/>
                    <a:lstStyle/>
                    <a:p>
                      <a:pPr>
                        <a:lnSpc>
                          <a:spcPct val="115000"/>
                        </a:lnSpc>
                        <a:spcAft>
                          <a:spcPts val="1000"/>
                        </a:spcAft>
                      </a:pPr>
                      <a:r>
                        <a:rPr lang="en-IN" sz="1800" dirty="0">
                          <a:effectLst/>
                        </a:rPr>
                        <a:t>Doctors Consultation</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1800" dirty="0">
                          <a:effectLst/>
                        </a:rPr>
                        <a:t>121 (60%)</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rgbClr val="0070C0"/>
                    </a:solidFill>
                  </a:tcPr>
                </a:tc>
                <a:extLst>
                  <a:ext uri="{0D108BD9-81ED-4DB2-BD59-A6C34878D82A}">
                    <a16:rowId xmlns:a16="http://schemas.microsoft.com/office/drawing/2014/main" val="3449588501"/>
                  </a:ext>
                </a:extLst>
              </a:tr>
              <a:tr h="337714">
                <a:tc>
                  <a:txBody>
                    <a:bodyPr/>
                    <a:lstStyle/>
                    <a:p>
                      <a:pPr>
                        <a:lnSpc>
                          <a:spcPct val="115000"/>
                        </a:lnSpc>
                        <a:spcAft>
                          <a:spcPts val="1000"/>
                        </a:spcAft>
                      </a:pPr>
                      <a:r>
                        <a:rPr lang="en-IN" sz="1800" dirty="0">
                          <a:effectLst/>
                        </a:rPr>
                        <a:t>Dentist</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1800" dirty="0">
                          <a:effectLst/>
                        </a:rPr>
                        <a:t>25(13%)</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1739499950"/>
                  </a:ext>
                </a:extLst>
              </a:tr>
              <a:tr h="337714">
                <a:tc>
                  <a:txBody>
                    <a:bodyPr/>
                    <a:lstStyle/>
                    <a:p>
                      <a:pPr>
                        <a:lnSpc>
                          <a:spcPct val="115000"/>
                        </a:lnSpc>
                        <a:spcAft>
                          <a:spcPts val="1000"/>
                        </a:spcAft>
                      </a:pPr>
                      <a:r>
                        <a:rPr lang="en-IN" sz="1800">
                          <a:effectLst/>
                        </a:rPr>
                        <a:t>Referral</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1800" dirty="0">
                          <a:effectLst/>
                        </a:rPr>
                        <a:t>30(15%)</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1704668291"/>
                  </a:ext>
                </a:extLst>
              </a:tr>
              <a:tr h="337714">
                <a:tc>
                  <a:txBody>
                    <a:bodyPr/>
                    <a:lstStyle/>
                    <a:p>
                      <a:pPr>
                        <a:lnSpc>
                          <a:spcPct val="115000"/>
                        </a:lnSpc>
                        <a:spcAft>
                          <a:spcPts val="1000"/>
                        </a:spcAft>
                      </a:pPr>
                      <a:r>
                        <a:rPr lang="en-IN" sz="1800">
                          <a:effectLst/>
                        </a:rPr>
                        <a:t>Medicine</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1800" dirty="0">
                          <a:effectLst/>
                        </a:rPr>
                        <a:t>24(12%)</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rgbClr val="FFC000"/>
                    </a:solidFill>
                  </a:tcPr>
                </a:tc>
                <a:extLst>
                  <a:ext uri="{0D108BD9-81ED-4DB2-BD59-A6C34878D82A}">
                    <a16:rowId xmlns:a16="http://schemas.microsoft.com/office/drawing/2014/main" val="3502506094"/>
                  </a:ext>
                </a:extLst>
              </a:tr>
              <a:tr h="337714">
                <a:tc>
                  <a:txBody>
                    <a:bodyPr/>
                    <a:lstStyle/>
                    <a:p>
                      <a:pPr>
                        <a:lnSpc>
                          <a:spcPct val="115000"/>
                        </a:lnSpc>
                        <a:spcAft>
                          <a:spcPts val="1000"/>
                        </a:spcAft>
                      </a:pPr>
                      <a:r>
                        <a:rPr lang="en-IN" sz="1800">
                          <a:effectLst/>
                        </a:rPr>
                        <a:t>Total</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1800" dirty="0">
                          <a:effectLst/>
                        </a:rPr>
                        <a:t>200</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705526964"/>
                  </a:ext>
                </a:extLst>
              </a:tr>
            </a:tbl>
          </a:graphicData>
        </a:graphic>
      </p:graphicFrame>
    </p:spTree>
    <p:extLst>
      <p:ext uri="{BB962C8B-B14F-4D97-AF65-F5344CB8AC3E}">
        <p14:creationId xmlns:p14="http://schemas.microsoft.com/office/powerpoint/2010/main" val="1373306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187841"/>
            <a:ext cx="10515600" cy="1325563"/>
          </a:xfrm>
          <a:solidFill>
            <a:srgbClr val="00B0F0"/>
          </a:solidFill>
        </p:spPr>
        <p:txBody>
          <a:bodyPr/>
          <a:lstStyle/>
          <a:p>
            <a:pPr algn="ctr"/>
            <a:r>
              <a:rPr lang="en-IN" b="1" u="sng" dirty="0">
                <a:latin typeface="+mn-lt"/>
              </a:rPr>
              <a:t>RESULTS </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r>
              <a:rPr lang="en-US" sz="2000" b="1" u="sng" dirty="0">
                <a:effectLst/>
                <a:latin typeface="Times New Roman" panose="02020603050405020304" pitchFamily="18" charset="0"/>
                <a:ea typeface="Times New Roman" panose="02020603050405020304" pitchFamily="18" charset="0"/>
              </a:rPr>
              <a:t>Gender</a:t>
            </a:r>
          </a:p>
          <a:p>
            <a:endParaRPr lang="en-IN" dirty="0"/>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8" name="Chart 7">
            <a:extLst>
              <a:ext uri="{FF2B5EF4-FFF2-40B4-BE49-F238E27FC236}">
                <a16:creationId xmlns:a16="http://schemas.microsoft.com/office/drawing/2014/main" id="{0CF7B89E-7F62-30AC-FF81-453C7F5DB47C}"/>
              </a:ext>
            </a:extLst>
          </p:cNvPr>
          <p:cNvGraphicFramePr/>
          <p:nvPr>
            <p:extLst>
              <p:ext uri="{D42A27DB-BD31-4B8C-83A1-F6EECF244321}">
                <p14:modId xmlns:p14="http://schemas.microsoft.com/office/powerpoint/2010/main" val="1203766379"/>
              </p:ext>
            </p:extLst>
          </p:nvPr>
        </p:nvGraphicFramePr>
        <p:xfrm>
          <a:off x="6597053" y="2506746"/>
          <a:ext cx="4273109" cy="35954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a:extLst>
              <a:ext uri="{FF2B5EF4-FFF2-40B4-BE49-F238E27FC236}">
                <a16:creationId xmlns:a16="http://schemas.microsoft.com/office/drawing/2014/main" id="{A66481EA-4AF7-AC89-2B0F-EFEB177C6518}"/>
              </a:ext>
            </a:extLst>
          </p:cNvPr>
          <p:cNvGraphicFramePr>
            <a:graphicFrameLocks noGrp="1"/>
          </p:cNvGraphicFramePr>
          <p:nvPr>
            <p:extLst>
              <p:ext uri="{D42A27DB-BD31-4B8C-83A1-F6EECF244321}">
                <p14:modId xmlns:p14="http://schemas.microsoft.com/office/powerpoint/2010/main" val="3608636169"/>
              </p:ext>
            </p:extLst>
          </p:nvPr>
        </p:nvGraphicFramePr>
        <p:xfrm>
          <a:off x="1347951" y="2758125"/>
          <a:ext cx="3457314" cy="2345720"/>
        </p:xfrm>
        <a:graphic>
          <a:graphicData uri="http://schemas.openxmlformats.org/drawingml/2006/table">
            <a:tbl>
              <a:tblPr firstRow="1" firstCol="1" bandRow="1">
                <a:tableStyleId>{5C22544A-7EE6-4342-B048-85BDC9FD1C3A}</a:tableStyleId>
              </a:tblPr>
              <a:tblGrid>
                <a:gridCol w="1912449">
                  <a:extLst>
                    <a:ext uri="{9D8B030D-6E8A-4147-A177-3AD203B41FA5}">
                      <a16:colId xmlns:a16="http://schemas.microsoft.com/office/drawing/2014/main" val="4220166338"/>
                    </a:ext>
                  </a:extLst>
                </a:gridCol>
                <a:gridCol w="1544865">
                  <a:extLst>
                    <a:ext uri="{9D8B030D-6E8A-4147-A177-3AD203B41FA5}">
                      <a16:colId xmlns:a16="http://schemas.microsoft.com/office/drawing/2014/main" val="1255742784"/>
                    </a:ext>
                  </a:extLst>
                </a:gridCol>
              </a:tblGrid>
              <a:tr h="586430">
                <a:tc>
                  <a:txBody>
                    <a:bodyPr/>
                    <a:lstStyle/>
                    <a:p>
                      <a:pPr algn="ctr">
                        <a:lnSpc>
                          <a:spcPct val="115000"/>
                        </a:lnSpc>
                        <a:spcAft>
                          <a:spcPts val="1000"/>
                        </a:spcAft>
                      </a:pPr>
                      <a:r>
                        <a:rPr lang="en-IN" sz="2000" dirty="0">
                          <a:effectLst/>
                        </a:rPr>
                        <a:t>Gender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38626755"/>
                  </a:ext>
                </a:extLst>
              </a:tr>
              <a:tr h="586430">
                <a:tc>
                  <a:txBody>
                    <a:bodyPr/>
                    <a:lstStyle/>
                    <a:p>
                      <a:pPr>
                        <a:lnSpc>
                          <a:spcPct val="115000"/>
                        </a:lnSpc>
                        <a:spcAft>
                          <a:spcPts val="1000"/>
                        </a:spcAft>
                      </a:pPr>
                      <a:r>
                        <a:rPr lang="en-IN" sz="2000" dirty="0">
                          <a:effectLst/>
                        </a:rPr>
                        <a:t>Male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154 (77%)</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2188145262"/>
                  </a:ext>
                </a:extLst>
              </a:tr>
              <a:tr h="586430">
                <a:tc>
                  <a:txBody>
                    <a:bodyPr/>
                    <a:lstStyle/>
                    <a:p>
                      <a:pPr>
                        <a:lnSpc>
                          <a:spcPct val="115000"/>
                        </a:lnSpc>
                        <a:spcAft>
                          <a:spcPts val="1000"/>
                        </a:spcAft>
                      </a:pPr>
                      <a:r>
                        <a:rPr lang="en-IN" sz="2000">
                          <a:effectLst/>
                        </a:rPr>
                        <a:t>Female</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46 (23%)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1613217532"/>
                  </a:ext>
                </a:extLst>
              </a:tr>
              <a:tr h="586430">
                <a:tc>
                  <a:txBody>
                    <a:bodyPr/>
                    <a:lstStyle/>
                    <a:p>
                      <a:pPr>
                        <a:lnSpc>
                          <a:spcPct val="115000"/>
                        </a:lnSpc>
                        <a:spcAft>
                          <a:spcPts val="1000"/>
                        </a:spcAft>
                      </a:pPr>
                      <a:r>
                        <a:rPr lang="en-IN" sz="2000">
                          <a:effectLst/>
                        </a:rPr>
                        <a:t>Total</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98746711"/>
                  </a:ext>
                </a:extLst>
              </a:tr>
            </a:tbl>
          </a:graphicData>
        </a:graphic>
      </p:graphicFrame>
    </p:spTree>
    <p:extLst>
      <p:ext uri="{BB962C8B-B14F-4D97-AF65-F5344CB8AC3E}">
        <p14:creationId xmlns:p14="http://schemas.microsoft.com/office/powerpoint/2010/main" val="1911276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169178"/>
            <a:ext cx="10515600" cy="1325563"/>
          </a:xfrm>
          <a:solidFill>
            <a:srgbClr val="00B0F0"/>
          </a:solidFill>
        </p:spPr>
        <p:txBody>
          <a:bodyPr/>
          <a:lstStyle/>
          <a:p>
            <a:pPr algn="ctr"/>
            <a:r>
              <a:rPr lang="en-IN" b="1" u="sng" dirty="0">
                <a:latin typeface="+mn-lt"/>
              </a:rPr>
              <a:t>RESULTS</a:t>
            </a:r>
            <a:endParaRPr lang="en-IN" b="1" dirty="0"/>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r>
              <a:rPr lang="en-US" sz="2000" b="1" u="sng" dirty="0">
                <a:solidFill>
                  <a:srgbClr val="000000"/>
                </a:solidFill>
                <a:effectLst/>
                <a:latin typeface="Times New Roman" panose="02020603050405020304" pitchFamily="18" charset="0"/>
                <a:ea typeface="Times New Roman" panose="02020603050405020304" pitchFamily="18" charset="0"/>
              </a:rPr>
              <a:t>Number of Dependents</a:t>
            </a:r>
          </a:p>
          <a:p>
            <a:endParaRPr lang="en-IN"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478A1CEF-6914-231E-C4E6-55956B87998E}"/>
              </a:ext>
            </a:extLst>
          </p:cNvPr>
          <p:cNvGraphicFramePr/>
          <p:nvPr>
            <p:extLst>
              <p:ext uri="{D42A27DB-BD31-4B8C-83A1-F6EECF244321}">
                <p14:modId xmlns:p14="http://schemas.microsoft.com/office/powerpoint/2010/main" val="1672635117"/>
              </p:ext>
            </p:extLst>
          </p:nvPr>
        </p:nvGraphicFramePr>
        <p:xfrm>
          <a:off x="6385560" y="2663267"/>
          <a:ext cx="4885820" cy="35136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C9D4D991-DDBB-7D81-CB8F-4ABC276CF5CF}"/>
              </a:ext>
            </a:extLst>
          </p:cNvPr>
          <p:cNvGraphicFramePr>
            <a:graphicFrameLocks noGrp="1"/>
          </p:cNvGraphicFramePr>
          <p:nvPr>
            <p:extLst>
              <p:ext uri="{D42A27DB-BD31-4B8C-83A1-F6EECF244321}">
                <p14:modId xmlns:p14="http://schemas.microsoft.com/office/powerpoint/2010/main" val="508779520"/>
              </p:ext>
            </p:extLst>
          </p:nvPr>
        </p:nvGraphicFramePr>
        <p:xfrm>
          <a:off x="1035697" y="2556588"/>
          <a:ext cx="4320073" cy="2789854"/>
        </p:xfrm>
        <a:graphic>
          <a:graphicData uri="http://schemas.openxmlformats.org/drawingml/2006/table">
            <a:tbl>
              <a:tblPr firstRow="1" firstCol="1" bandRow="1">
                <a:tableStyleId>{5C22544A-7EE6-4342-B048-85BDC9FD1C3A}</a:tableStyleId>
              </a:tblPr>
              <a:tblGrid>
                <a:gridCol w="2985050">
                  <a:extLst>
                    <a:ext uri="{9D8B030D-6E8A-4147-A177-3AD203B41FA5}">
                      <a16:colId xmlns:a16="http://schemas.microsoft.com/office/drawing/2014/main" val="2112146392"/>
                    </a:ext>
                  </a:extLst>
                </a:gridCol>
                <a:gridCol w="1335023">
                  <a:extLst>
                    <a:ext uri="{9D8B030D-6E8A-4147-A177-3AD203B41FA5}">
                      <a16:colId xmlns:a16="http://schemas.microsoft.com/office/drawing/2014/main" val="312568014"/>
                    </a:ext>
                  </a:extLst>
                </a:gridCol>
              </a:tblGrid>
              <a:tr h="460494">
                <a:tc>
                  <a:txBody>
                    <a:bodyPr/>
                    <a:lstStyle/>
                    <a:p>
                      <a:pPr>
                        <a:lnSpc>
                          <a:spcPct val="115000"/>
                        </a:lnSpc>
                        <a:spcAft>
                          <a:spcPts val="1000"/>
                        </a:spcAft>
                      </a:pPr>
                      <a:r>
                        <a:rPr lang="en-US" sz="2000">
                          <a:effectLst/>
                        </a:rPr>
                        <a:t>No of Dependents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US"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68094852"/>
                  </a:ext>
                </a:extLst>
              </a:tr>
              <a:tr h="460494">
                <a:tc>
                  <a:txBody>
                    <a:bodyPr/>
                    <a:lstStyle/>
                    <a:p>
                      <a:pPr algn="ctr">
                        <a:lnSpc>
                          <a:spcPct val="115000"/>
                        </a:lnSpc>
                        <a:spcAft>
                          <a:spcPts val="1000"/>
                        </a:spcAft>
                      </a:pPr>
                      <a:r>
                        <a:rPr lang="en-US" sz="2000" dirty="0">
                          <a:effectLst/>
                        </a:rPr>
                        <a:t>2 or less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US" sz="2000" dirty="0">
                          <a:effectLst/>
                        </a:rPr>
                        <a:t>15(8%)</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2719006755"/>
                  </a:ext>
                </a:extLst>
              </a:tr>
              <a:tr h="487384">
                <a:tc>
                  <a:txBody>
                    <a:bodyPr/>
                    <a:lstStyle/>
                    <a:p>
                      <a:pPr algn="ctr">
                        <a:lnSpc>
                          <a:spcPct val="115000"/>
                        </a:lnSpc>
                        <a:spcAft>
                          <a:spcPts val="1000"/>
                        </a:spcAft>
                      </a:pPr>
                      <a:r>
                        <a:rPr lang="en-US" sz="2000">
                          <a:effectLst/>
                        </a:rPr>
                        <a:t>3</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US" sz="2000" dirty="0">
                          <a:effectLst/>
                        </a:rPr>
                        <a:t>129(64%)</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434441696"/>
                  </a:ext>
                </a:extLst>
              </a:tr>
              <a:tr h="460494">
                <a:tc>
                  <a:txBody>
                    <a:bodyPr/>
                    <a:lstStyle/>
                    <a:p>
                      <a:pPr algn="ctr">
                        <a:lnSpc>
                          <a:spcPct val="115000"/>
                        </a:lnSpc>
                        <a:spcAft>
                          <a:spcPts val="1000"/>
                        </a:spcAft>
                      </a:pPr>
                      <a:r>
                        <a:rPr lang="en-US" sz="2000">
                          <a:effectLst/>
                        </a:rPr>
                        <a:t>4</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US" sz="2000" dirty="0">
                          <a:effectLst/>
                        </a:rPr>
                        <a:t>35(18%)</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3128338140"/>
                  </a:ext>
                </a:extLst>
              </a:tr>
              <a:tr h="460494">
                <a:tc>
                  <a:txBody>
                    <a:bodyPr/>
                    <a:lstStyle/>
                    <a:p>
                      <a:pPr algn="ctr">
                        <a:lnSpc>
                          <a:spcPct val="115000"/>
                        </a:lnSpc>
                        <a:spcAft>
                          <a:spcPts val="1000"/>
                        </a:spcAft>
                      </a:pPr>
                      <a:r>
                        <a:rPr lang="en-US" sz="2000">
                          <a:effectLst/>
                        </a:rPr>
                        <a:t>More than 4</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US" sz="2000" dirty="0">
                          <a:effectLst/>
                        </a:rPr>
                        <a:t>21(10%)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rgbClr val="FFC000"/>
                    </a:solidFill>
                  </a:tcPr>
                </a:tc>
                <a:extLst>
                  <a:ext uri="{0D108BD9-81ED-4DB2-BD59-A6C34878D82A}">
                    <a16:rowId xmlns:a16="http://schemas.microsoft.com/office/drawing/2014/main" val="16243975"/>
                  </a:ext>
                </a:extLst>
              </a:tr>
              <a:tr h="460494">
                <a:tc>
                  <a:txBody>
                    <a:bodyPr/>
                    <a:lstStyle/>
                    <a:p>
                      <a:pPr algn="ctr">
                        <a:lnSpc>
                          <a:spcPct val="115000"/>
                        </a:lnSpc>
                        <a:spcAft>
                          <a:spcPts val="1000"/>
                        </a:spcAft>
                      </a:pPr>
                      <a:r>
                        <a:rPr lang="en-US" sz="2000">
                          <a:effectLst/>
                        </a:rPr>
                        <a:t>Total</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US"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49998538"/>
                  </a:ext>
                </a:extLst>
              </a:tr>
            </a:tbl>
          </a:graphicData>
        </a:graphic>
      </p:graphicFrame>
    </p:spTree>
    <p:extLst>
      <p:ext uri="{BB962C8B-B14F-4D97-AF65-F5344CB8AC3E}">
        <p14:creationId xmlns:p14="http://schemas.microsoft.com/office/powerpoint/2010/main" val="1498613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113198"/>
            <a:ext cx="10515600" cy="1325563"/>
          </a:xfrm>
          <a:solidFill>
            <a:srgbClr val="00B0F0"/>
          </a:solidFill>
        </p:spPr>
        <p:txBody>
          <a:bodyPr/>
          <a:lstStyle/>
          <a:p>
            <a:pPr algn="ctr"/>
            <a:r>
              <a:rPr lang="en-IN" b="1" u="sng" dirty="0">
                <a:latin typeface="+mn-lt"/>
              </a:rPr>
              <a:t>RESULTS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r>
              <a:rPr lang="en-US" sz="2000" b="1"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Registration time</a:t>
            </a:r>
          </a:p>
          <a:p>
            <a:endParaRPr lang="en-IN"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7407048E-B852-FC6A-A7E0-9E38D8095F50}"/>
              </a:ext>
            </a:extLst>
          </p:cNvPr>
          <p:cNvGraphicFramePr/>
          <p:nvPr>
            <p:extLst>
              <p:ext uri="{D42A27DB-BD31-4B8C-83A1-F6EECF244321}">
                <p14:modId xmlns:p14="http://schemas.microsoft.com/office/powerpoint/2010/main" val="2699906490"/>
              </p:ext>
            </p:extLst>
          </p:nvPr>
        </p:nvGraphicFramePr>
        <p:xfrm>
          <a:off x="6468894" y="2430313"/>
          <a:ext cx="5184842" cy="40625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2313C72E-C5B0-9C7E-5055-CCB76449B2E5}"/>
              </a:ext>
            </a:extLst>
          </p:cNvPr>
          <p:cNvGraphicFramePr>
            <a:graphicFrameLocks noGrp="1"/>
          </p:cNvGraphicFramePr>
          <p:nvPr>
            <p:extLst>
              <p:ext uri="{D42A27DB-BD31-4B8C-83A1-F6EECF244321}">
                <p14:modId xmlns:p14="http://schemas.microsoft.com/office/powerpoint/2010/main" val="2913785173"/>
              </p:ext>
            </p:extLst>
          </p:nvPr>
        </p:nvGraphicFramePr>
        <p:xfrm>
          <a:off x="1254449" y="2430313"/>
          <a:ext cx="4278604" cy="3130731"/>
        </p:xfrm>
        <a:graphic>
          <a:graphicData uri="http://schemas.openxmlformats.org/drawingml/2006/table">
            <a:tbl>
              <a:tblPr firstRow="1" firstCol="1" bandRow="1">
                <a:tableStyleId>{5C22544A-7EE6-4342-B048-85BDC9FD1C3A}</a:tableStyleId>
              </a:tblPr>
              <a:tblGrid>
                <a:gridCol w="2995023">
                  <a:extLst>
                    <a:ext uri="{9D8B030D-6E8A-4147-A177-3AD203B41FA5}">
                      <a16:colId xmlns:a16="http://schemas.microsoft.com/office/drawing/2014/main" val="989772450"/>
                    </a:ext>
                  </a:extLst>
                </a:gridCol>
                <a:gridCol w="1283581">
                  <a:extLst>
                    <a:ext uri="{9D8B030D-6E8A-4147-A177-3AD203B41FA5}">
                      <a16:colId xmlns:a16="http://schemas.microsoft.com/office/drawing/2014/main" val="3449149735"/>
                    </a:ext>
                  </a:extLst>
                </a:gridCol>
              </a:tblGrid>
              <a:tr h="914196">
                <a:tc>
                  <a:txBody>
                    <a:bodyPr/>
                    <a:lstStyle/>
                    <a:p>
                      <a:pPr algn="ctr">
                        <a:lnSpc>
                          <a:spcPct val="115000"/>
                        </a:lnSpc>
                        <a:spcAft>
                          <a:spcPts val="1000"/>
                        </a:spcAft>
                      </a:pPr>
                      <a:r>
                        <a:rPr lang="en-IN" sz="2000" dirty="0">
                          <a:effectLst/>
                        </a:rPr>
                        <a:t>Reception &amp; Registration Time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955731329"/>
                  </a:ext>
                </a:extLst>
              </a:tr>
              <a:tr h="443307">
                <a:tc>
                  <a:txBody>
                    <a:bodyPr/>
                    <a:lstStyle/>
                    <a:p>
                      <a:pPr>
                        <a:lnSpc>
                          <a:spcPct val="115000"/>
                        </a:lnSpc>
                        <a:spcAft>
                          <a:spcPts val="1000"/>
                        </a:spcAft>
                      </a:pPr>
                      <a:r>
                        <a:rPr lang="en-IN" sz="2000" dirty="0">
                          <a:effectLst/>
                        </a:rPr>
                        <a:t>less than 5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45 (22%)</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1502814491"/>
                  </a:ext>
                </a:extLst>
              </a:tr>
              <a:tr h="443307">
                <a:tc>
                  <a:txBody>
                    <a:bodyPr/>
                    <a:lstStyle/>
                    <a:p>
                      <a:pPr>
                        <a:lnSpc>
                          <a:spcPct val="115000"/>
                        </a:lnSpc>
                        <a:spcAft>
                          <a:spcPts val="1000"/>
                        </a:spcAft>
                      </a:pPr>
                      <a:r>
                        <a:rPr lang="en-IN" sz="2000" dirty="0">
                          <a:effectLst/>
                        </a:rPr>
                        <a:t>5 to 10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97(49%)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2102767670"/>
                  </a:ext>
                </a:extLst>
              </a:tr>
              <a:tr h="443307">
                <a:tc>
                  <a:txBody>
                    <a:bodyPr/>
                    <a:lstStyle/>
                    <a:p>
                      <a:pPr>
                        <a:lnSpc>
                          <a:spcPct val="115000"/>
                        </a:lnSpc>
                        <a:spcAft>
                          <a:spcPts val="1000"/>
                        </a:spcAft>
                      </a:pPr>
                      <a:r>
                        <a:rPr lang="en-IN" sz="2000">
                          <a:effectLst/>
                        </a:rPr>
                        <a:t>10 to 20 min</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40(20%)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396224439"/>
                  </a:ext>
                </a:extLst>
              </a:tr>
              <a:tr h="443307">
                <a:tc>
                  <a:txBody>
                    <a:bodyPr/>
                    <a:lstStyle/>
                    <a:p>
                      <a:pPr>
                        <a:lnSpc>
                          <a:spcPct val="115000"/>
                        </a:lnSpc>
                        <a:spcAft>
                          <a:spcPts val="1000"/>
                        </a:spcAft>
                      </a:pPr>
                      <a:r>
                        <a:rPr lang="en-IN" sz="2000" dirty="0">
                          <a:effectLst/>
                        </a:rPr>
                        <a:t>More than 20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18(9%)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rgbClr val="FFC000"/>
                    </a:solidFill>
                  </a:tcPr>
                </a:tc>
                <a:extLst>
                  <a:ext uri="{0D108BD9-81ED-4DB2-BD59-A6C34878D82A}">
                    <a16:rowId xmlns:a16="http://schemas.microsoft.com/office/drawing/2014/main" val="2925486575"/>
                  </a:ext>
                </a:extLst>
              </a:tr>
              <a:tr h="443307">
                <a:tc>
                  <a:txBody>
                    <a:bodyPr/>
                    <a:lstStyle/>
                    <a:p>
                      <a:pPr>
                        <a:lnSpc>
                          <a:spcPct val="115000"/>
                        </a:lnSpc>
                        <a:spcAft>
                          <a:spcPts val="1000"/>
                        </a:spcAft>
                      </a:pPr>
                      <a:r>
                        <a:rPr lang="en-IN" sz="2000">
                          <a:effectLst/>
                        </a:rPr>
                        <a:t>Total</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312863337"/>
                  </a:ext>
                </a:extLst>
              </a:tr>
            </a:tbl>
          </a:graphicData>
        </a:graphic>
      </p:graphicFrame>
    </p:spTree>
    <p:extLst>
      <p:ext uri="{BB962C8B-B14F-4D97-AF65-F5344CB8AC3E}">
        <p14:creationId xmlns:p14="http://schemas.microsoft.com/office/powerpoint/2010/main" val="1864404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150520"/>
            <a:ext cx="10515600" cy="1325563"/>
          </a:xfrm>
          <a:solidFill>
            <a:srgbClr val="00B0F0"/>
          </a:solidFill>
        </p:spPr>
        <p:txBody>
          <a:bodyPr/>
          <a:lstStyle/>
          <a:p>
            <a:pPr algn="ctr"/>
            <a:r>
              <a:rPr lang="en-IN" sz="4400" b="1" u="sng" dirty="0">
                <a:solidFill>
                  <a:srgbClr val="000000"/>
                </a:solidFill>
                <a:effectLst/>
                <a:latin typeface="Times New Roman" panose="02020603050405020304" pitchFamily="18" charset="0"/>
                <a:ea typeface="Times New Roman" panose="02020603050405020304" pitchFamily="18" charset="0"/>
              </a:rPr>
              <a:t>REGISTRATION</a:t>
            </a:r>
            <a:endParaRPr lang="en-IN" b="1" dirty="0"/>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r>
              <a:rPr lang="en-IN" sz="2000" b="1" u="sng" dirty="0">
                <a:solidFill>
                  <a:srgbClr val="000000"/>
                </a:solidFill>
                <a:effectLst/>
                <a:latin typeface="Times New Roman" panose="02020603050405020304" pitchFamily="18" charset="0"/>
                <a:ea typeface="Times New Roman" panose="02020603050405020304" pitchFamily="18" charset="0"/>
              </a:rPr>
              <a:t>Registration Experience</a:t>
            </a:r>
          </a:p>
          <a:p>
            <a:endParaRPr lang="en-IN"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CC4A1D9C-F5C2-5C2F-D2CD-2C1BFB9C0144}"/>
              </a:ext>
            </a:extLst>
          </p:cNvPr>
          <p:cNvGraphicFramePr/>
          <p:nvPr>
            <p:extLst>
              <p:ext uri="{D42A27DB-BD31-4B8C-83A1-F6EECF244321}">
                <p14:modId xmlns:p14="http://schemas.microsoft.com/office/powerpoint/2010/main" val="3017752428"/>
              </p:ext>
            </p:extLst>
          </p:nvPr>
        </p:nvGraphicFramePr>
        <p:xfrm>
          <a:off x="6456784" y="2155371"/>
          <a:ext cx="4897016" cy="3866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8C11ACB6-026B-75BC-81A2-BAABF2104BBA}"/>
              </a:ext>
            </a:extLst>
          </p:cNvPr>
          <p:cNvGraphicFramePr>
            <a:graphicFrameLocks noGrp="1"/>
          </p:cNvGraphicFramePr>
          <p:nvPr>
            <p:extLst>
              <p:ext uri="{D42A27DB-BD31-4B8C-83A1-F6EECF244321}">
                <p14:modId xmlns:p14="http://schemas.microsoft.com/office/powerpoint/2010/main" val="2006288327"/>
              </p:ext>
            </p:extLst>
          </p:nvPr>
        </p:nvGraphicFramePr>
        <p:xfrm>
          <a:off x="1105158" y="2609927"/>
          <a:ext cx="4082661" cy="2745846"/>
        </p:xfrm>
        <a:graphic>
          <a:graphicData uri="http://schemas.openxmlformats.org/drawingml/2006/table">
            <a:tbl>
              <a:tblPr firstRow="1" firstCol="1" bandRow="1">
                <a:tableStyleId>{5C22544A-7EE6-4342-B048-85BDC9FD1C3A}</a:tableStyleId>
              </a:tblPr>
              <a:tblGrid>
                <a:gridCol w="2857863">
                  <a:extLst>
                    <a:ext uri="{9D8B030D-6E8A-4147-A177-3AD203B41FA5}">
                      <a16:colId xmlns:a16="http://schemas.microsoft.com/office/drawing/2014/main" val="460639108"/>
                    </a:ext>
                  </a:extLst>
                </a:gridCol>
                <a:gridCol w="1224798">
                  <a:extLst>
                    <a:ext uri="{9D8B030D-6E8A-4147-A177-3AD203B41FA5}">
                      <a16:colId xmlns:a16="http://schemas.microsoft.com/office/drawing/2014/main" val="803133914"/>
                    </a:ext>
                  </a:extLst>
                </a:gridCol>
              </a:tblGrid>
              <a:tr h="702354">
                <a:tc>
                  <a:txBody>
                    <a:bodyPr/>
                    <a:lstStyle/>
                    <a:p>
                      <a:pPr algn="ctr">
                        <a:lnSpc>
                          <a:spcPct val="115000"/>
                        </a:lnSpc>
                        <a:spcAft>
                          <a:spcPts val="1000"/>
                        </a:spcAft>
                      </a:pPr>
                      <a:r>
                        <a:rPr lang="en-IN" sz="2000" dirty="0">
                          <a:effectLst/>
                        </a:rPr>
                        <a:t>Registration Experience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56523665"/>
                  </a:ext>
                </a:extLst>
              </a:tr>
              <a:tr h="340582">
                <a:tc>
                  <a:txBody>
                    <a:bodyPr/>
                    <a:lstStyle/>
                    <a:p>
                      <a:pPr>
                        <a:lnSpc>
                          <a:spcPct val="115000"/>
                        </a:lnSpc>
                        <a:spcAft>
                          <a:spcPts val="1000"/>
                        </a:spcAft>
                      </a:pPr>
                      <a:r>
                        <a:rPr lang="en-IN" sz="2000" dirty="0">
                          <a:effectLst/>
                        </a:rPr>
                        <a:t>Excellent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49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891136780"/>
                  </a:ext>
                </a:extLst>
              </a:tr>
              <a:tr h="340582">
                <a:tc>
                  <a:txBody>
                    <a:bodyPr/>
                    <a:lstStyle/>
                    <a:p>
                      <a:pPr>
                        <a:lnSpc>
                          <a:spcPct val="115000"/>
                        </a:lnSpc>
                        <a:spcAft>
                          <a:spcPts val="1000"/>
                        </a:spcAft>
                      </a:pPr>
                      <a:r>
                        <a:rPr lang="en-IN" sz="2000" dirty="0">
                          <a:effectLst/>
                        </a:rPr>
                        <a:t>Good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96</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4279633049"/>
                  </a:ext>
                </a:extLst>
              </a:tr>
              <a:tr h="340582">
                <a:tc>
                  <a:txBody>
                    <a:bodyPr/>
                    <a:lstStyle/>
                    <a:p>
                      <a:pPr>
                        <a:lnSpc>
                          <a:spcPct val="115000"/>
                        </a:lnSpc>
                        <a:spcAft>
                          <a:spcPts val="1000"/>
                        </a:spcAft>
                      </a:pPr>
                      <a:r>
                        <a:rPr lang="en-IN" sz="2000">
                          <a:effectLst/>
                        </a:rPr>
                        <a:t>Fair</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32</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380157817"/>
                  </a:ext>
                </a:extLst>
              </a:tr>
              <a:tr h="340582">
                <a:tc>
                  <a:txBody>
                    <a:bodyPr/>
                    <a:lstStyle/>
                    <a:p>
                      <a:pPr>
                        <a:lnSpc>
                          <a:spcPct val="115000"/>
                        </a:lnSpc>
                        <a:spcAft>
                          <a:spcPts val="1000"/>
                        </a:spcAft>
                      </a:pPr>
                      <a:r>
                        <a:rPr lang="en-IN" sz="2000">
                          <a:effectLst/>
                        </a:rPr>
                        <a:t>Poor</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15</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4"/>
                    </a:solidFill>
                  </a:tcPr>
                </a:tc>
                <a:extLst>
                  <a:ext uri="{0D108BD9-81ED-4DB2-BD59-A6C34878D82A}">
                    <a16:rowId xmlns:a16="http://schemas.microsoft.com/office/drawing/2014/main" val="3020349156"/>
                  </a:ext>
                </a:extLst>
              </a:tr>
              <a:tr h="340582">
                <a:tc>
                  <a:txBody>
                    <a:bodyPr/>
                    <a:lstStyle/>
                    <a:p>
                      <a:pPr>
                        <a:lnSpc>
                          <a:spcPct val="115000"/>
                        </a:lnSpc>
                        <a:spcAft>
                          <a:spcPts val="1000"/>
                        </a:spcAft>
                      </a:pPr>
                      <a:r>
                        <a:rPr lang="en-IN" sz="2000">
                          <a:effectLst/>
                        </a:rPr>
                        <a:t>Very Poor</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8</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rgbClr val="00B0F0"/>
                    </a:solidFill>
                  </a:tcPr>
                </a:tc>
                <a:extLst>
                  <a:ext uri="{0D108BD9-81ED-4DB2-BD59-A6C34878D82A}">
                    <a16:rowId xmlns:a16="http://schemas.microsoft.com/office/drawing/2014/main" val="1511912619"/>
                  </a:ext>
                </a:extLst>
              </a:tr>
              <a:tr h="340582">
                <a:tc>
                  <a:txBody>
                    <a:bodyPr/>
                    <a:lstStyle/>
                    <a:p>
                      <a:pPr>
                        <a:lnSpc>
                          <a:spcPct val="115000"/>
                        </a:lnSpc>
                        <a:spcAft>
                          <a:spcPts val="1000"/>
                        </a:spcAft>
                      </a:pPr>
                      <a:r>
                        <a:rPr lang="en-IN" sz="2000">
                          <a:effectLst/>
                        </a:rPr>
                        <a:t>Total</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75436524"/>
                  </a:ext>
                </a:extLst>
              </a:tr>
            </a:tbl>
          </a:graphicData>
        </a:graphic>
      </p:graphicFrame>
    </p:spTree>
    <p:extLst>
      <p:ext uri="{BB962C8B-B14F-4D97-AF65-F5344CB8AC3E}">
        <p14:creationId xmlns:p14="http://schemas.microsoft.com/office/powerpoint/2010/main" val="2288546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141189"/>
            <a:ext cx="10515600" cy="1325563"/>
          </a:xfrm>
          <a:solidFill>
            <a:srgbClr val="00B0F0"/>
          </a:solidFill>
        </p:spPr>
        <p:txBody>
          <a:bodyPr>
            <a:normAutofit/>
          </a:bodyPr>
          <a:lstStyle/>
          <a:p>
            <a:pPr algn="ctr"/>
            <a:r>
              <a:rPr lang="en-US" b="1" u="sng" dirty="0">
                <a:effectLst/>
                <a:latin typeface="+mn-lt"/>
                <a:ea typeface="Times New Roman" panose="02020603050405020304" pitchFamily="18" charset="0"/>
              </a:rPr>
              <a:t>CONSULTATION PROCESS</a:t>
            </a:r>
            <a:endParaRPr lang="en-IN" b="1" dirty="0">
              <a:latin typeface="+mn-lt"/>
            </a:endParaRP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normAutofit/>
          </a:bodyPr>
          <a:lstStyle/>
          <a:p>
            <a:r>
              <a:rPr lang="en-US" sz="2000" b="1" u="sng" dirty="0">
                <a:effectLst/>
                <a:latin typeface="Times New Roman" panose="02020603050405020304" pitchFamily="18" charset="0"/>
                <a:ea typeface="Times New Roman" panose="02020603050405020304" pitchFamily="18" charset="0"/>
              </a:rPr>
              <a:t>Consultation Waiting Time</a:t>
            </a:r>
            <a:endParaRPr lang="en-IN" sz="2000"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EC232221-09E9-AD6C-C4AF-B86FD2F6F130}"/>
              </a:ext>
            </a:extLst>
          </p:cNvPr>
          <p:cNvGraphicFramePr/>
          <p:nvPr>
            <p:extLst>
              <p:ext uri="{D42A27DB-BD31-4B8C-83A1-F6EECF244321}">
                <p14:modId xmlns:p14="http://schemas.microsoft.com/office/powerpoint/2010/main" val="4278456678"/>
              </p:ext>
            </p:extLst>
          </p:nvPr>
        </p:nvGraphicFramePr>
        <p:xfrm>
          <a:off x="5994140" y="2032000"/>
          <a:ext cx="5844422" cy="42799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DE6CEB3B-82E0-84AD-4E59-1DF385E4A308}"/>
              </a:ext>
            </a:extLst>
          </p:cNvPr>
          <p:cNvGraphicFramePr>
            <a:graphicFrameLocks noGrp="1"/>
          </p:cNvGraphicFramePr>
          <p:nvPr>
            <p:extLst>
              <p:ext uri="{D42A27DB-BD31-4B8C-83A1-F6EECF244321}">
                <p14:modId xmlns:p14="http://schemas.microsoft.com/office/powerpoint/2010/main" val="519644876"/>
              </p:ext>
            </p:extLst>
          </p:nvPr>
        </p:nvGraphicFramePr>
        <p:xfrm>
          <a:off x="1058506" y="2967135"/>
          <a:ext cx="4269274" cy="2584579"/>
        </p:xfrm>
        <a:graphic>
          <a:graphicData uri="http://schemas.openxmlformats.org/drawingml/2006/table">
            <a:tbl>
              <a:tblPr firstRow="1" firstCol="1" bandRow="1">
                <a:tableStyleId>{5C22544A-7EE6-4342-B048-85BDC9FD1C3A}</a:tableStyleId>
              </a:tblPr>
              <a:tblGrid>
                <a:gridCol w="2988492">
                  <a:extLst>
                    <a:ext uri="{9D8B030D-6E8A-4147-A177-3AD203B41FA5}">
                      <a16:colId xmlns:a16="http://schemas.microsoft.com/office/drawing/2014/main" val="1762157667"/>
                    </a:ext>
                  </a:extLst>
                </a:gridCol>
                <a:gridCol w="1280782">
                  <a:extLst>
                    <a:ext uri="{9D8B030D-6E8A-4147-A177-3AD203B41FA5}">
                      <a16:colId xmlns:a16="http://schemas.microsoft.com/office/drawing/2014/main" val="3129014582"/>
                    </a:ext>
                  </a:extLst>
                </a:gridCol>
              </a:tblGrid>
              <a:tr h="586729">
                <a:tc>
                  <a:txBody>
                    <a:bodyPr/>
                    <a:lstStyle/>
                    <a:p>
                      <a:pPr algn="ctr">
                        <a:lnSpc>
                          <a:spcPct val="115000"/>
                        </a:lnSpc>
                        <a:spcAft>
                          <a:spcPts val="1000"/>
                        </a:spcAft>
                      </a:pPr>
                      <a:r>
                        <a:rPr lang="en-IN" sz="2000" dirty="0">
                          <a:effectLst/>
                        </a:rPr>
                        <a:t>Consultation Waiting time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06150435"/>
                  </a:ext>
                </a:extLst>
              </a:tr>
              <a:tr h="399570">
                <a:tc>
                  <a:txBody>
                    <a:bodyPr/>
                    <a:lstStyle/>
                    <a:p>
                      <a:pPr>
                        <a:lnSpc>
                          <a:spcPct val="115000"/>
                        </a:lnSpc>
                        <a:spcAft>
                          <a:spcPts val="1000"/>
                        </a:spcAft>
                      </a:pPr>
                      <a:r>
                        <a:rPr lang="en-IN" sz="2000" dirty="0">
                          <a:effectLst/>
                        </a:rPr>
                        <a:t>Less than 15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12</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1950256046"/>
                  </a:ext>
                </a:extLst>
              </a:tr>
              <a:tr h="399570">
                <a:tc>
                  <a:txBody>
                    <a:bodyPr/>
                    <a:lstStyle/>
                    <a:p>
                      <a:pPr>
                        <a:lnSpc>
                          <a:spcPct val="115000"/>
                        </a:lnSpc>
                        <a:spcAft>
                          <a:spcPts val="1000"/>
                        </a:spcAft>
                      </a:pPr>
                      <a:r>
                        <a:rPr lang="en-IN" sz="2000" dirty="0">
                          <a:effectLst/>
                        </a:rPr>
                        <a:t>15 to 30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69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1644406078"/>
                  </a:ext>
                </a:extLst>
              </a:tr>
              <a:tr h="399570">
                <a:tc>
                  <a:txBody>
                    <a:bodyPr/>
                    <a:lstStyle/>
                    <a:p>
                      <a:pPr>
                        <a:lnSpc>
                          <a:spcPct val="115000"/>
                        </a:lnSpc>
                        <a:spcAft>
                          <a:spcPts val="1000"/>
                        </a:spcAft>
                      </a:pPr>
                      <a:r>
                        <a:rPr lang="en-IN" sz="2000">
                          <a:effectLst/>
                        </a:rPr>
                        <a:t>30 to 60 min</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94</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2">
                        <a:lumMod val="75000"/>
                      </a:schemeClr>
                    </a:solidFill>
                  </a:tcPr>
                </a:tc>
                <a:extLst>
                  <a:ext uri="{0D108BD9-81ED-4DB2-BD59-A6C34878D82A}">
                    <a16:rowId xmlns:a16="http://schemas.microsoft.com/office/drawing/2014/main" val="1083733201"/>
                  </a:ext>
                </a:extLst>
              </a:tr>
              <a:tr h="399570">
                <a:tc>
                  <a:txBody>
                    <a:bodyPr/>
                    <a:lstStyle/>
                    <a:p>
                      <a:pPr>
                        <a:lnSpc>
                          <a:spcPct val="115000"/>
                        </a:lnSpc>
                        <a:spcAft>
                          <a:spcPts val="1000"/>
                        </a:spcAft>
                      </a:pPr>
                      <a:r>
                        <a:rPr lang="en-IN" sz="2000">
                          <a:effectLst/>
                        </a:rPr>
                        <a:t>More than 60 min</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25</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4">
                        <a:lumMod val="60000"/>
                        <a:lumOff val="40000"/>
                      </a:schemeClr>
                    </a:solidFill>
                  </a:tcPr>
                </a:tc>
                <a:extLst>
                  <a:ext uri="{0D108BD9-81ED-4DB2-BD59-A6C34878D82A}">
                    <a16:rowId xmlns:a16="http://schemas.microsoft.com/office/drawing/2014/main" val="446860896"/>
                  </a:ext>
                </a:extLst>
              </a:tr>
              <a:tr h="399570">
                <a:tc>
                  <a:txBody>
                    <a:bodyPr/>
                    <a:lstStyle/>
                    <a:p>
                      <a:pPr>
                        <a:lnSpc>
                          <a:spcPct val="115000"/>
                        </a:lnSpc>
                        <a:spcAft>
                          <a:spcPts val="1000"/>
                        </a:spcAft>
                      </a:pPr>
                      <a:r>
                        <a:rPr lang="en-IN" sz="2000">
                          <a:effectLst/>
                        </a:rPr>
                        <a:t>Total</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32392755"/>
                  </a:ext>
                </a:extLst>
              </a:tr>
            </a:tbl>
          </a:graphicData>
        </a:graphic>
      </p:graphicFrame>
    </p:spTree>
    <p:extLst>
      <p:ext uri="{BB962C8B-B14F-4D97-AF65-F5344CB8AC3E}">
        <p14:creationId xmlns:p14="http://schemas.microsoft.com/office/powerpoint/2010/main" val="2081166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94538"/>
            <a:ext cx="10515600" cy="1325563"/>
          </a:xfrm>
          <a:solidFill>
            <a:srgbClr val="00B0F0"/>
          </a:solidFill>
        </p:spPr>
        <p:txBody>
          <a:bodyPr>
            <a:normAutofit/>
          </a:bodyPr>
          <a:lstStyle/>
          <a:p>
            <a:pPr algn="ctr"/>
            <a:r>
              <a:rPr lang="en-US" b="1" u="sng" dirty="0">
                <a:effectLst/>
                <a:latin typeface="+mn-lt"/>
                <a:ea typeface="Times New Roman" panose="02020603050405020304" pitchFamily="18" charset="0"/>
              </a:rPr>
              <a:t>CONSULTATION PROCESS</a:t>
            </a:r>
            <a:endParaRPr lang="en-IN" b="1" dirty="0"/>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r>
              <a:rPr lang="en-US" sz="1800" b="1" u="sng" dirty="0">
                <a:effectLst/>
                <a:latin typeface="Times New Roman" panose="02020603050405020304" pitchFamily="18" charset="0"/>
                <a:ea typeface="Times New Roman" panose="02020603050405020304" pitchFamily="18" charset="0"/>
              </a:rPr>
              <a:t>Consultation Time with the Physician</a:t>
            </a:r>
          </a:p>
          <a:p>
            <a:endParaRPr lang="en-IN"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10BE719A-F620-CBE1-9E07-CD2A9023FDFB}"/>
              </a:ext>
            </a:extLst>
          </p:cNvPr>
          <p:cNvGraphicFramePr/>
          <p:nvPr>
            <p:extLst>
              <p:ext uri="{D42A27DB-BD31-4B8C-83A1-F6EECF244321}">
                <p14:modId xmlns:p14="http://schemas.microsoft.com/office/powerpoint/2010/main" val="2607462195"/>
              </p:ext>
            </p:extLst>
          </p:nvPr>
        </p:nvGraphicFramePr>
        <p:xfrm>
          <a:off x="6444346" y="2379307"/>
          <a:ext cx="5041638" cy="41135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C3F3C87D-444D-9064-E21E-9880BECF18CA}"/>
              </a:ext>
            </a:extLst>
          </p:cNvPr>
          <p:cNvGraphicFramePr>
            <a:graphicFrameLocks noGrp="1"/>
          </p:cNvGraphicFramePr>
          <p:nvPr>
            <p:extLst>
              <p:ext uri="{D42A27DB-BD31-4B8C-83A1-F6EECF244321}">
                <p14:modId xmlns:p14="http://schemas.microsoft.com/office/powerpoint/2010/main" val="2519093863"/>
              </p:ext>
            </p:extLst>
          </p:nvPr>
        </p:nvGraphicFramePr>
        <p:xfrm>
          <a:off x="1263779" y="2654391"/>
          <a:ext cx="4483877" cy="3366930"/>
        </p:xfrm>
        <a:graphic>
          <a:graphicData uri="http://schemas.openxmlformats.org/drawingml/2006/table">
            <a:tbl>
              <a:tblPr firstRow="1" firstCol="1" bandRow="1">
                <a:tableStyleId>{5C22544A-7EE6-4342-B048-85BDC9FD1C3A}</a:tableStyleId>
              </a:tblPr>
              <a:tblGrid>
                <a:gridCol w="3138714">
                  <a:extLst>
                    <a:ext uri="{9D8B030D-6E8A-4147-A177-3AD203B41FA5}">
                      <a16:colId xmlns:a16="http://schemas.microsoft.com/office/drawing/2014/main" val="4267059990"/>
                    </a:ext>
                  </a:extLst>
                </a:gridCol>
                <a:gridCol w="1345163">
                  <a:extLst>
                    <a:ext uri="{9D8B030D-6E8A-4147-A177-3AD203B41FA5}">
                      <a16:colId xmlns:a16="http://schemas.microsoft.com/office/drawing/2014/main" val="2729348390"/>
                    </a:ext>
                  </a:extLst>
                </a:gridCol>
              </a:tblGrid>
              <a:tr h="561155">
                <a:tc>
                  <a:txBody>
                    <a:bodyPr/>
                    <a:lstStyle/>
                    <a:p>
                      <a:pPr algn="ctr">
                        <a:lnSpc>
                          <a:spcPct val="115000"/>
                        </a:lnSpc>
                        <a:spcAft>
                          <a:spcPts val="1000"/>
                        </a:spcAft>
                      </a:pPr>
                      <a:r>
                        <a:rPr lang="en-IN" sz="2000" dirty="0">
                          <a:effectLst/>
                        </a:rPr>
                        <a:t>Consultation Time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57733460"/>
                  </a:ext>
                </a:extLst>
              </a:tr>
              <a:tr h="561155">
                <a:tc>
                  <a:txBody>
                    <a:bodyPr/>
                    <a:lstStyle/>
                    <a:p>
                      <a:pPr>
                        <a:lnSpc>
                          <a:spcPct val="115000"/>
                        </a:lnSpc>
                        <a:spcAft>
                          <a:spcPts val="1000"/>
                        </a:spcAft>
                      </a:pPr>
                      <a:r>
                        <a:rPr lang="en-IN" sz="2000" dirty="0">
                          <a:effectLst/>
                        </a:rPr>
                        <a:t>Less than 5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25 (13%)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87068650"/>
                  </a:ext>
                </a:extLst>
              </a:tr>
              <a:tr h="561155">
                <a:tc>
                  <a:txBody>
                    <a:bodyPr/>
                    <a:lstStyle/>
                    <a:p>
                      <a:pPr>
                        <a:lnSpc>
                          <a:spcPct val="115000"/>
                        </a:lnSpc>
                        <a:spcAft>
                          <a:spcPts val="1000"/>
                        </a:spcAft>
                      </a:pPr>
                      <a:r>
                        <a:rPr lang="en-IN" sz="2000" dirty="0">
                          <a:effectLst/>
                        </a:rPr>
                        <a:t>5 to 10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72 (36%)</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5098470"/>
                  </a:ext>
                </a:extLst>
              </a:tr>
              <a:tr h="561155">
                <a:tc>
                  <a:txBody>
                    <a:bodyPr/>
                    <a:lstStyle/>
                    <a:p>
                      <a:pPr>
                        <a:lnSpc>
                          <a:spcPct val="115000"/>
                        </a:lnSpc>
                        <a:spcAft>
                          <a:spcPts val="1000"/>
                        </a:spcAft>
                      </a:pPr>
                      <a:r>
                        <a:rPr lang="en-IN" sz="2000" dirty="0">
                          <a:effectLst/>
                        </a:rPr>
                        <a:t>10 to 20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85 (43%)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112146756"/>
                  </a:ext>
                </a:extLst>
              </a:tr>
              <a:tr h="561155">
                <a:tc>
                  <a:txBody>
                    <a:bodyPr/>
                    <a:lstStyle/>
                    <a:p>
                      <a:pPr>
                        <a:lnSpc>
                          <a:spcPct val="115000"/>
                        </a:lnSpc>
                        <a:spcAft>
                          <a:spcPts val="1000"/>
                        </a:spcAft>
                      </a:pPr>
                      <a:r>
                        <a:rPr lang="en-IN" sz="2000" dirty="0">
                          <a:effectLst/>
                        </a:rPr>
                        <a:t>More than 20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18 (9%)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726234130"/>
                  </a:ext>
                </a:extLst>
              </a:tr>
              <a:tr h="561155">
                <a:tc>
                  <a:txBody>
                    <a:bodyPr/>
                    <a:lstStyle/>
                    <a:p>
                      <a:pPr>
                        <a:lnSpc>
                          <a:spcPct val="107000"/>
                        </a:lnSpc>
                      </a:pPr>
                      <a:r>
                        <a:rPr lang="en-US" sz="2000" dirty="0">
                          <a:effectLst/>
                          <a:latin typeface="Calibri" panose="020F0502020204030204" pitchFamily="34" charset="0"/>
                          <a:cs typeface="Times New Roman" panose="02020603050405020304" pitchFamily="18" charset="0"/>
                        </a:rPr>
                        <a:t>Total</a:t>
                      </a:r>
                      <a:endParaRPr lang="en-IN"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379453"/>
                  </a:ext>
                </a:extLst>
              </a:tr>
            </a:tbl>
          </a:graphicData>
        </a:graphic>
      </p:graphicFrame>
    </p:spTree>
    <p:extLst>
      <p:ext uri="{BB962C8B-B14F-4D97-AF65-F5344CB8AC3E}">
        <p14:creationId xmlns:p14="http://schemas.microsoft.com/office/powerpoint/2010/main" val="2077007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69174"/>
            <a:ext cx="10515600" cy="1325563"/>
          </a:xfrm>
          <a:solidFill>
            <a:srgbClr val="00B0F0"/>
          </a:solidFill>
        </p:spPr>
        <p:txBody>
          <a:bodyPr/>
          <a:lstStyle/>
          <a:p>
            <a:pPr algn="ctr"/>
            <a:r>
              <a:rPr lang="en-IN" b="1" u="sng" dirty="0">
                <a:latin typeface="+mn-lt"/>
              </a:rPr>
              <a:t>MENTOR APPROVAL</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141181"/>
            <a:ext cx="10515600" cy="1325563"/>
          </a:xfrm>
          <a:solidFill>
            <a:srgbClr val="00B0F0"/>
          </a:solidFill>
        </p:spPr>
        <p:txBody>
          <a:bodyPr>
            <a:normAutofit/>
          </a:bodyPr>
          <a:lstStyle/>
          <a:p>
            <a:pPr algn="ctr"/>
            <a:r>
              <a:rPr lang="en-US" b="1" u="sng" dirty="0">
                <a:effectLst/>
                <a:latin typeface="+mn-lt"/>
                <a:ea typeface="Times New Roman" panose="02020603050405020304" pitchFamily="18" charset="0"/>
              </a:rPr>
              <a:t>CONSULTATION PROCESS</a:t>
            </a:r>
            <a:endParaRPr lang="en-IN" b="1" dirty="0"/>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r>
              <a:rPr lang="en-US" sz="2000" b="1" u="sng" dirty="0">
                <a:effectLst/>
                <a:latin typeface="Times New Roman" panose="02020603050405020304" pitchFamily="18" charset="0"/>
                <a:ea typeface="Times New Roman" panose="02020603050405020304" pitchFamily="18" charset="0"/>
              </a:rPr>
              <a:t>Doctor </a:t>
            </a:r>
            <a:r>
              <a:rPr lang="en-US" sz="2000" b="1" u="sng" dirty="0">
                <a:solidFill>
                  <a:srgbClr val="000000"/>
                </a:solidFill>
                <a:effectLst/>
                <a:latin typeface="Times New Roman" panose="02020603050405020304" pitchFamily="18" charset="0"/>
                <a:ea typeface="Times New Roman" panose="02020603050405020304" pitchFamily="18" charset="0"/>
              </a:rPr>
              <a:t>clear and compassionate during consultation</a:t>
            </a:r>
          </a:p>
          <a:p>
            <a:endParaRPr lang="en-IN"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42817B00-E830-F562-57A3-CD3D8693D34E}"/>
              </a:ext>
            </a:extLst>
          </p:cNvPr>
          <p:cNvGraphicFramePr/>
          <p:nvPr>
            <p:extLst>
              <p:ext uri="{D42A27DB-BD31-4B8C-83A1-F6EECF244321}">
                <p14:modId xmlns:p14="http://schemas.microsoft.com/office/powerpoint/2010/main" val="806358672"/>
              </p:ext>
            </p:extLst>
          </p:nvPr>
        </p:nvGraphicFramePr>
        <p:xfrm>
          <a:off x="6466114" y="2481943"/>
          <a:ext cx="4887686" cy="369501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05ABD57C-A921-7E92-244F-9E3ADC0758E5}"/>
              </a:ext>
            </a:extLst>
          </p:cNvPr>
          <p:cNvGraphicFramePr>
            <a:graphicFrameLocks noGrp="1"/>
          </p:cNvGraphicFramePr>
          <p:nvPr>
            <p:extLst>
              <p:ext uri="{D42A27DB-BD31-4B8C-83A1-F6EECF244321}">
                <p14:modId xmlns:p14="http://schemas.microsoft.com/office/powerpoint/2010/main" val="1142524942"/>
              </p:ext>
            </p:extLst>
          </p:nvPr>
        </p:nvGraphicFramePr>
        <p:xfrm>
          <a:off x="1198465" y="2733189"/>
          <a:ext cx="4091992" cy="3079783"/>
        </p:xfrm>
        <a:graphic>
          <a:graphicData uri="http://schemas.openxmlformats.org/drawingml/2006/table">
            <a:tbl>
              <a:tblPr firstRow="1" firstCol="1" bandRow="1">
                <a:tableStyleId>{5C22544A-7EE6-4342-B048-85BDC9FD1C3A}</a:tableStyleId>
              </a:tblPr>
              <a:tblGrid>
                <a:gridCol w="2864394">
                  <a:extLst>
                    <a:ext uri="{9D8B030D-6E8A-4147-A177-3AD203B41FA5}">
                      <a16:colId xmlns:a16="http://schemas.microsoft.com/office/drawing/2014/main" val="3174975669"/>
                    </a:ext>
                  </a:extLst>
                </a:gridCol>
                <a:gridCol w="1227598">
                  <a:extLst>
                    <a:ext uri="{9D8B030D-6E8A-4147-A177-3AD203B41FA5}">
                      <a16:colId xmlns:a16="http://schemas.microsoft.com/office/drawing/2014/main" val="3348556666"/>
                    </a:ext>
                  </a:extLst>
                </a:gridCol>
              </a:tblGrid>
              <a:tr h="787771">
                <a:tc>
                  <a:txBody>
                    <a:bodyPr/>
                    <a:lstStyle/>
                    <a:p>
                      <a:pPr algn="ctr">
                        <a:lnSpc>
                          <a:spcPct val="115000"/>
                        </a:lnSpc>
                        <a:spcAft>
                          <a:spcPts val="1000"/>
                        </a:spcAft>
                      </a:pPr>
                      <a:r>
                        <a:rPr lang="en-IN" sz="2000" dirty="0">
                          <a:effectLst/>
                        </a:rPr>
                        <a:t>Doctor Clear &amp; Compassionate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343700524"/>
                  </a:ext>
                </a:extLst>
              </a:tr>
              <a:tr h="382002">
                <a:tc>
                  <a:txBody>
                    <a:bodyPr/>
                    <a:lstStyle/>
                    <a:p>
                      <a:pPr>
                        <a:lnSpc>
                          <a:spcPct val="115000"/>
                        </a:lnSpc>
                        <a:spcAft>
                          <a:spcPts val="1000"/>
                        </a:spcAft>
                      </a:pPr>
                      <a:r>
                        <a:rPr lang="en-IN" sz="2000" dirty="0">
                          <a:effectLst/>
                        </a:rPr>
                        <a:t>Excellent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52</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2385829726"/>
                  </a:ext>
                </a:extLst>
              </a:tr>
              <a:tr h="382002">
                <a:tc>
                  <a:txBody>
                    <a:bodyPr/>
                    <a:lstStyle/>
                    <a:p>
                      <a:pPr>
                        <a:lnSpc>
                          <a:spcPct val="115000"/>
                        </a:lnSpc>
                        <a:spcAft>
                          <a:spcPts val="1000"/>
                        </a:spcAft>
                      </a:pPr>
                      <a:r>
                        <a:rPr lang="en-IN" sz="2000" dirty="0">
                          <a:effectLst/>
                        </a:rPr>
                        <a:t>Good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83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671902815"/>
                  </a:ext>
                </a:extLst>
              </a:tr>
              <a:tr h="382002">
                <a:tc>
                  <a:txBody>
                    <a:bodyPr/>
                    <a:lstStyle/>
                    <a:p>
                      <a:pPr>
                        <a:lnSpc>
                          <a:spcPct val="115000"/>
                        </a:lnSpc>
                        <a:spcAft>
                          <a:spcPts val="1000"/>
                        </a:spcAft>
                      </a:pPr>
                      <a:r>
                        <a:rPr lang="en-IN" sz="2000" dirty="0">
                          <a:effectLst/>
                        </a:rPr>
                        <a:t>Fair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41</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464279030"/>
                  </a:ext>
                </a:extLst>
              </a:tr>
              <a:tr h="382002">
                <a:tc>
                  <a:txBody>
                    <a:bodyPr/>
                    <a:lstStyle/>
                    <a:p>
                      <a:pPr>
                        <a:lnSpc>
                          <a:spcPct val="115000"/>
                        </a:lnSpc>
                        <a:spcAft>
                          <a:spcPts val="1000"/>
                        </a:spcAft>
                      </a:pPr>
                      <a:r>
                        <a:rPr lang="en-IN" sz="2000" dirty="0">
                          <a:effectLst/>
                        </a:rPr>
                        <a:t>Poor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15</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4"/>
                    </a:solidFill>
                  </a:tcPr>
                </a:tc>
                <a:extLst>
                  <a:ext uri="{0D108BD9-81ED-4DB2-BD59-A6C34878D82A}">
                    <a16:rowId xmlns:a16="http://schemas.microsoft.com/office/drawing/2014/main" val="420279362"/>
                  </a:ext>
                </a:extLst>
              </a:tr>
              <a:tr h="382002">
                <a:tc>
                  <a:txBody>
                    <a:bodyPr/>
                    <a:lstStyle/>
                    <a:p>
                      <a:pPr>
                        <a:lnSpc>
                          <a:spcPct val="115000"/>
                        </a:lnSpc>
                        <a:spcAft>
                          <a:spcPts val="1000"/>
                        </a:spcAft>
                      </a:pPr>
                      <a:r>
                        <a:rPr lang="en-IN" sz="2000">
                          <a:effectLst/>
                        </a:rPr>
                        <a:t>Very Poor</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5"/>
                    </a:solidFill>
                  </a:tcPr>
                </a:tc>
                <a:extLst>
                  <a:ext uri="{0D108BD9-81ED-4DB2-BD59-A6C34878D82A}">
                    <a16:rowId xmlns:a16="http://schemas.microsoft.com/office/drawing/2014/main" val="1395985916"/>
                  </a:ext>
                </a:extLst>
              </a:tr>
              <a:tr h="382002">
                <a:tc>
                  <a:txBody>
                    <a:bodyPr/>
                    <a:lstStyle/>
                    <a:p>
                      <a:pPr>
                        <a:lnSpc>
                          <a:spcPct val="107000"/>
                        </a:lnSpc>
                      </a:pPr>
                      <a:r>
                        <a:rPr lang="en-US" sz="2000" dirty="0">
                          <a:effectLst/>
                          <a:latin typeface="Calibri" panose="020F0502020204030204" pitchFamily="34" charset="0"/>
                          <a:cs typeface="Times New Roman" panose="02020603050405020304" pitchFamily="18" charset="0"/>
                        </a:rPr>
                        <a:t>Total</a:t>
                      </a:r>
                      <a:endParaRPr lang="en-IN"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17089356"/>
                  </a:ext>
                </a:extLst>
              </a:tr>
            </a:tbl>
          </a:graphicData>
        </a:graphic>
      </p:graphicFrame>
    </p:spTree>
    <p:extLst>
      <p:ext uri="{BB962C8B-B14F-4D97-AF65-F5344CB8AC3E}">
        <p14:creationId xmlns:p14="http://schemas.microsoft.com/office/powerpoint/2010/main" val="2878982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103869"/>
            <a:ext cx="10515600" cy="1325563"/>
          </a:xfrm>
          <a:solidFill>
            <a:srgbClr val="00B0F0"/>
          </a:solidFill>
        </p:spPr>
        <p:txBody>
          <a:bodyPr/>
          <a:lstStyle/>
          <a:p>
            <a:pPr algn="ctr"/>
            <a:r>
              <a:rPr lang="en-US" sz="4400" b="1" u="sng" dirty="0">
                <a:effectLst/>
                <a:latin typeface="+mn-lt"/>
                <a:ea typeface="Times New Roman" panose="02020603050405020304" pitchFamily="18" charset="0"/>
              </a:rPr>
              <a:t>CONSULTATION PROCESS</a:t>
            </a:r>
            <a:endParaRPr lang="en-IN" b="1" dirty="0"/>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1801123"/>
            <a:ext cx="10515600" cy="4351338"/>
          </a:xfrm>
        </p:spPr>
        <p:txBody>
          <a:bodyPr/>
          <a:lstStyle/>
          <a:p>
            <a:r>
              <a:rPr lang="en-US" sz="2000" b="1" u="sng" dirty="0">
                <a:effectLst/>
                <a:latin typeface="Times New Roman" panose="02020603050405020304" pitchFamily="18" charset="0"/>
                <a:ea typeface="Times New Roman" panose="02020603050405020304" pitchFamily="18" charset="0"/>
              </a:rPr>
              <a:t>Overall Experience with the Consulting Physician</a:t>
            </a:r>
          </a:p>
          <a:p>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21</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DF187DDF-7A9B-79CC-D753-98A8126D0FC4}"/>
              </a:ext>
            </a:extLst>
          </p:cNvPr>
          <p:cNvGraphicFramePr/>
          <p:nvPr>
            <p:extLst>
              <p:ext uri="{D42A27DB-BD31-4B8C-83A1-F6EECF244321}">
                <p14:modId xmlns:p14="http://schemas.microsoft.com/office/powerpoint/2010/main" val="499448792"/>
              </p:ext>
            </p:extLst>
          </p:nvPr>
        </p:nvGraphicFramePr>
        <p:xfrm>
          <a:off x="6660812" y="2794673"/>
          <a:ext cx="5067767" cy="36982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544AEEEE-DE07-21DB-987D-D3C53C703D42}"/>
              </a:ext>
            </a:extLst>
          </p:cNvPr>
          <p:cNvGraphicFramePr>
            <a:graphicFrameLocks noGrp="1"/>
          </p:cNvGraphicFramePr>
          <p:nvPr>
            <p:extLst>
              <p:ext uri="{D42A27DB-BD31-4B8C-83A1-F6EECF244321}">
                <p14:modId xmlns:p14="http://schemas.microsoft.com/office/powerpoint/2010/main" val="1035453984"/>
              </p:ext>
            </p:extLst>
          </p:nvPr>
        </p:nvGraphicFramePr>
        <p:xfrm>
          <a:off x="1226456" y="2574286"/>
          <a:ext cx="4595845" cy="3578175"/>
        </p:xfrm>
        <a:graphic>
          <a:graphicData uri="http://schemas.openxmlformats.org/drawingml/2006/table">
            <a:tbl>
              <a:tblPr firstRow="1" firstCol="1" bandRow="1">
                <a:tableStyleId>{5C22544A-7EE6-4342-B048-85BDC9FD1C3A}</a:tableStyleId>
              </a:tblPr>
              <a:tblGrid>
                <a:gridCol w="2860352">
                  <a:extLst>
                    <a:ext uri="{9D8B030D-6E8A-4147-A177-3AD203B41FA5}">
                      <a16:colId xmlns:a16="http://schemas.microsoft.com/office/drawing/2014/main" val="308235190"/>
                    </a:ext>
                  </a:extLst>
                </a:gridCol>
                <a:gridCol w="1735493">
                  <a:extLst>
                    <a:ext uri="{9D8B030D-6E8A-4147-A177-3AD203B41FA5}">
                      <a16:colId xmlns:a16="http://schemas.microsoft.com/office/drawing/2014/main" val="2360344610"/>
                    </a:ext>
                  </a:extLst>
                </a:gridCol>
              </a:tblGrid>
              <a:tr h="642815">
                <a:tc gridSpan="2">
                  <a:txBody>
                    <a:bodyPr/>
                    <a:lstStyle/>
                    <a:p>
                      <a:pPr algn="ctr">
                        <a:lnSpc>
                          <a:spcPct val="115000"/>
                        </a:lnSpc>
                        <a:spcAft>
                          <a:spcPts val="1000"/>
                        </a:spcAft>
                      </a:pPr>
                      <a:r>
                        <a:rPr lang="en-IN" sz="2000" dirty="0">
                          <a:effectLst/>
                        </a:rPr>
                        <a:t>Overall experience Consultation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IN"/>
                    </a:p>
                  </a:txBody>
                  <a:tcPr/>
                </a:tc>
                <a:extLst>
                  <a:ext uri="{0D108BD9-81ED-4DB2-BD59-A6C34878D82A}">
                    <a16:rowId xmlns:a16="http://schemas.microsoft.com/office/drawing/2014/main" val="3179856869"/>
                  </a:ext>
                </a:extLst>
              </a:tr>
              <a:tr h="642815">
                <a:tc>
                  <a:txBody>
                    <a:bodyPr/>
                    <a:lstStyle/>
                    <a:p>
                      <a:pPr algn="ctr">
                        <a:lnSpc>
                          <a:spcPct val="115000"/>
                        </a:lnSpc>
                        <a:spcAft>
                          <a:spcPts val="1000"/>
                        </a:spcAft>
                      </a:pPr>
                      <a:r>
                        <a:rPr lang="en-IN" sz="2000" dirty="0">
                          <a:effectLst/>
                        </a:rPr>
                        <a:t>Consultation Experience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Nos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96269635"/>
                  </a:ext>
                </a:extLst>
              </a:tr>
              <a:tr h="311710">
                <a:tc>
                  <a:txBody>
                    <a:bodyPr/>
                    <a:lstStyle/>
                    <a:p>
                      <a:pPr>
                        <a:lnSpc>
                          <a:spcPct val="115000"/>
                        </a:lnSpc>
                        <a:spcAft>
                          <a:spcPts val="1000"/>
                        </a:spcAft>
                      </a:pPr>
                      <a:r>
                        <a:rPr lang="en-IN" sz="2000" dirty="0">
                          <a:effectLst/>
                        </a:rPr>
                        <a:t>Excellent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35 (18%)</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1541950441"/>
                  </a:ext>
                </a:extLst>
              </a:tr>
              <a:tr h="311710">
                <a:tc>
                  <a:txBody>
                    <a:bodyPr/>
                    <a:lstStyle/>
                    <a:p>
                      <a:pPr>
                        <a:lnSpc>
                          <a:spcPct val="115000"/>
                        </a:lnSpc>
                        <a:spcAft>
                          <a:spcPts val="1000"/>
                        </a:spcAft>
                      </a:pPr>
                      <a:r>
                        <a:rPr lang="en-IN" sz="2000" dirty="0">
                          <a:effectLst/>
                        </a:rPr>
                        <a:t>Good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92 (46%)</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4092851169"/>
                  </a:ext>
                </a:extLst>
              </a:tr>
              <a:tr h="311710">
                <a:tc>
                  <a:txBody>
                    <a:bodyPr/>
                    <a:lstStyle/>
                    <a:p>
                      <a:pPr>
                        <a:lnSpc>
                          <a:spcPct val="115000"/>
                        </a:lnSpc>
                        <a:spcAft>
                          <a:spcPts val="1000"/>
                        </a:spcAft>
                      </a:pPr>
                      <a:r>
                        <a:rPr lang="en-IN" sz="2000" dirty="0">
                          <a:effectLst/>
                        </a:rPr>
                        <a:t>Fair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49 (25%)</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3878172370"/>
                  </a:ext>
                </a:extLst>
              </a:tr>
              <a:tr h="311710">
                <a:tc>
                  <a:txBody>
                    <a:bodyPr/>
                    <a:lstStyle/>
                    <a:p>
                      <a:pPr>
                        <a:lnSpc>
                          <a:spcPct val="115000"/>
                        </a:lnSpc>
                        <a:spcAft>
                          <a:spcPts val="1000"/>
                        </a:spcAft>
                      </a:pPr>
                      <a:r>
                        <a:rPr lang="en-IN" sz="2000" dirty="0">
                          <a:effectLst/>
                        </a:rPr>
                        <a:t>Poor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15 (8%)</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rgbClr val="FFC000"/>
                    </a:solidFill>
                  </a:tcPr>
                </a:tc>
                <a:extLst>
                  <a:ext uri="{0D108BD9-81ED-4DB2-BD59-A6C34878D82A}">
                    <a16:rowId xmlns:a16="http://schemas.microsoft.com/office/drawing/2014/main" val="639218289"/>
                  </a:ext>
                </a:extLst>
              </a:tr>
              <a:tr h="311710">
                <a:tc>
                  <a:txBody>
                    <a:bodyPr/>
                    <a:lstStyle/>
                    <a:p>
                      <a:pPr>
                        <a:lnSpc>
                          <a:spcPct val="115000"/>
                        </a:lnSpc>
                        <a:spcAft>
                          <a:spcPts val="1000"/>
                        </a:spcAft>
                      </a:pPr>
                      <a:r>
                        <a:rPr lang="en-IN" sz="2000" dirty="0">
                          <a:effectLst/>
                        </a:rPr>
                        <a:t>Very Poor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9 (4%)</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lumMod val="60000"/>
                        <a:lumOff val="40000"/>
                      </a:schemeClr>
                    </a:solidFill>
                  </a:tcPr>
                </a:tc>
                <a:extLst>
                  <a:ext uri="{0D108BD9-81ED-4DB2-BD59-A6C34878D82A}">
                    <a16:rowId xmlns:a16="http://schemas.microsoft.com/office/drawing/2014/main" val="2293673010"/>
                  </a:ext>
                </a:extLst>
              </a:tr>
              <a:tr h="642815">
                <a:tc>
                  <a:txBody>
                    <a:bodyPr/>
                    <a:lstStyle/>
                    <a:p>
                      <a:pPr>
                        <a:lnSpc>
                          <a:spcPct val="107000"/>
                        </a:lnSpc>
                      </a:pPr>
                      <a:r>
                        <a:rPr lang="en-US" sz="2000" dirty="0">
                          <a:effectLst/>
                          <a:latin typeface="Calibri" panose="020F0502020204030204" pitchFamily="34" charset="0"/>
                          <a:cs typeface="Times New Roman" panose="02020603050405020304" pitchFamily="18" charset="0"/>
                        </a:rPr>
                        <a:t>Total</a:t>
                      </a:r>
                      <a:endParaRPr lang="en-IN"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658881100"/>
                  </a:ext>
                </a:extLst>
              </a:tr>
            </a:tbl>
          </a:graphicData>
        </a:graphic>
      </p:graphicFrame>
    </p:spTree>
    <p:extLst>
      <p:ext uri="{BB962C8B-B14F-4D97-AF65-F5344CB8AC3E}">
        <p14:creationId xmlns:p14="http://schemas.microsoft.com/office/powerpoint/2010/main" val="2616270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169180"/>
            <a:ext cx="10515600" cy="1325563"/>
          </a:xfrm>
          <a:solidFill>
            <a:srgbClr val="00B0F0"/>
          </a:solidFill>
        </p:spPr>
        <p:txBody>
          <a:bodyPr>
            <a:normAutofit/>
          </a:bodyPr>
          <a:lstStyle/>
          <a:p>
            <a:pPr algn="ctr"/>
            <a:r>
              <a:rPr lang="en-US" b="1"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PHARMACY</a:t>
            </a:r>
            <a:endParaRPr lang="en-IN" b="1" dirty="0"/>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lstStyle/>
          <a:p>
            <a:r>
              <a:rPr lang="en-US" sz="2000" b="1" u="sng" dirty="0">
                <a:effectLst/>
                <a:latin typeface="Times New Roman" panose="02020603050405020304" pitchFamily="18" charset="0"/>
                <a:ea typeface="Times New Roman" panose="02020603050405020304" pitchFamily="18" charset="0"/>
              </a:rPr>
              <a:t>Waiting Time at Pharmacy</a:t>
            </a:r>
          </a:p>
          <a:p>
            <a:endParaRPr lang="en-IN"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22</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777D6C6B-7A2C-A666-BB17-44623FC0978D}"/>
              </a:ext>
            </a:extLst>
          </p:cNvPr>
          <p:cNvGraphicFramePr/>
          <p:nvPr>
            <p:extLst>
              <p:ext uri="{D42A27DB-BD31-4B8C-83A1-F6EECF244321}">
                <p14:modId xmlns:p14="http://schemas.microsoft.com/office/powerpoint/2010/main" val="1549015905"/>
              </p:ext>
            </p:extLst>
          </p:nvPr>
        </p:nvGraphicFramePr>
        <p:xfrm>
          <a:off x="6206248" y="2250618"/>
          <a:ext cx="5486400" cy="41057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05213C34-8801-D811-146C-88B9E97105B2}"/>
              </a:ext>
            </a:extLst>
          </p:cNvPr>
          <p:cNvGraphicFramePr>
            <a:graphicFrameLocks noGrp="1"/>
          </p:cNvGraphicFramePr>
          <p:nvPr>
            <p:extLst>
              <p:ext uri="{D42A27DB-BD31-4B8C-83A1-F6EECF244321}">
                <p14:modId xmlns:p14="http://schemas.microsoft.com/office/powerpoint/2010/main" val="1072539118"/>
              </p:ext>
            </p:extLst>
          </p:nvPr>
        </p:nvGraphicFramePr>
        <p:xfrm>
          <a:off x="1027600" y="2603025"/>
          <a:ext cx="3917624" cy="2967353"/>
        </p:xfrm>
        <a:graphic>
          <a:graphicData uri="http://schemas.openxmlformats.org/drawingml/2006/table">
            <a:tbl>
              <a:tblPr firstRow="1" firstCol="1" bandRow="1">
                <a:tableStyleId>{5C22544A-7EE6-4342-B048-85BDC9FD1C3A}</a:tableStyleId>
              </a:tblPr>
              <a:tblGrid>
                <a:gridCol w="2742337">
                  <a:extLst>
                    <a:ext uri="{9D8B030D-6E8A-4147-A177-3AD203B41FA5}">
                      <a16:colId xmlns:a16="http://schemas.microsoft.com/office/drawing/2014/main" val="2602055521"/>
                    </a:ext>
                  </a:extLst>
                </a:gridCol>
                <a:gridCol w="1175287">
                  <a:extLst>
                    <a:ext uri="{9D8B030D-6E8A-4147-A177-3AD203B41FA5}">
                      <a16:colId xmlns:a16="http://schemas.microsoft.com/office/drawing/2014/main" val="471720325"/>
                    </a:ext>
                  </a:extLst>
                </a:gridCol>
              </a:tblGrid>
              <a:tr h="866488">
                <a:tc>
                  <a:txBody>
                    <a:bodyPr/>
                    <a:lstStyle/>
                    <a:p>
                      <a:pPr algn="ctr">
                        <a:lnSpc>
                          <a:spcPct val="115000"/>
                        </a:lnSpc>
                        <a:spcAft>
                          <a:spcPts val="1000"/>
                        </a:spcAft>
                      </a:pPr>
                      <a:r>
                        <a:rPr lang="en-IN" sz="2000" dirty="0">
                          <a:effectLst/>
                        </a:rPr>
                        <a:t>Pharmacy waiting time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06731741"/>
                  </a:ext>
                </a:extLst>
              </a:tr>
              <a:tr h="420173">
                <a:tc>
                  <a:txBody>
                    <a:bodyPr/>
                    <a:lstStyle/>
                    <a:p>
                      <a:pPr>
                        <a:lnSpc>
                          <a:spcPct val="115000"/>
                        </a:lnSpc>
                        <a:spcAft>
                          <a:spcPts val="1000"/>
                        </a:spcAft>
                      </a:pPr>
                      <a:r>
                        <a:rPr lang="en-IN" sz="2000" dirty="0">
                          <a:effectLst/>
                        </a:rPr>
                        <a:t>Less than 15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67 (34%)</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1588751826"/>
                  </a:ext>
                </a:extLst>
              </a:tr>
              <a:tr h="420173">
                <a:tc>
                  <a:txBody>
                    <a:bodyPr/>
                    <a:lstStyle/>
                    <a:p>
                      <a:pPr>
                        <a:lnSpc>
                          <a:spcPct val="115000"/>
                        </a:lnSpc>
                        <a:spcAft>
                          <a:spcPts val="1000"/>
                        </a:spcAft>
                      </a:pPr>
                      <a:r>
                        <a:rPr lang="en-IN" sz="2000" dirty="0">
                          <a:effectLst/>
                        </a:rPr>
                        <a:t>15 to 30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118(59%)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2668282527"/>
                  </a:ext>
                </a:extLst>
              </a:tr>
              <a:tr h="420173">
                <a:tc>
                  <a:txBody>
                    <a:bodyPr/>
                    <a:lstStyle/>
                    <a:p>
                      <a:pPr>
                        <a:lnSpc>
                          <a:spcPct val="115000"/>
                        </a:lnSpc>
                        <a:spcAft>
                          <a:spcPts val="1000"/>
                        </a:spcAft>
                      </a:pPr>
                      <a:r>
                        <a:rPr lang="en-IN" sz="2000">
                          <a:effectLst/>
                        </a:rPr>
                        <a:t>30 to 60 min</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15 (7%)</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2148395780"/>
                  </a:ext>
                </a:extLst>
              </a:tr>
              <a:tr h="420173">
                <a:tc>
                  <a:txBody>
                    <a:bodyPr/>
                    <a:lstStyle/>
                    <a:p>
                      <a:pPr>
                        <a:lnSpc>
                          <a:spcPct val="115000"/>
                        </a:lnSpc>
                        <a:spcAft>
                          <a:spcPts val="1000"/>
                        </a:spcAft>
                      </a:pPr>
                      <a:r>
                        <a:rPr lang="en-IN" sz="2000">
                          <a:effectLst/>
                        </a:rPr>
                        <a:t>more than 60 min</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4"/>
                    </a:solidFill>
                  </a:tcPr>
                </a:tc>
                <a:extLst>
                  <a:ext uri="{0D108BD9-81ED-4DB2-BD59-A6C34878D82A}">
                    <a16:rowId xmlns:a16="http://schemas.microsoft.com/office/drawing/2014/main" val="3017294368"/>
                  </a:ext>
                </a:extLst>
              </a:tr>
              <a:tr h="420173">
                <a:tc>
                  <a:txBody>
                    <a:bodyPr/>
                    <a:lstStyle/>
                    <a:p>
                      <a:pPr>
                        <a:lnSpc>
                          <a:spcPct val="115000"/>
                        </a:lnSpc>
                        <a:spcAft>
                          <a:spcPts val="1000"/>
                        </a:spcAft>
                      </a:pPr>
                      <a:r>
                        <a:rPr lang="en-IN" sz="2000">
                          <a:effectLst/>
                        </a:rPr>
                        <a:t>Total</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410792564"/>
                  </a:ext>
                </a:extLst>
              </a:tr>
            </a:tbl>
          </a:graphicData>
        </a:graphic>
      </p:graphicFrame>
    </p:spTree>
    <p:extLst>
      <p:ext uri="{BB962C8B-B14F-4D97-AF65-F5344CB8AC3E}">
        <p14:creationId xmlns:p14="http://schemas.microsoft.com/office/powerpoint/2010/main" val="2388368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03867"/>
            <a:ext cx="10515600" cy="1325563"/>
          </a:xfrm>
          <a:solidFill>
            <a:srgbClr val="00B0F0"/>
          </a:solidFill>
        </p:spPr>
        <p:txBody>
          <a:bodyPr>
            <a:normAutofit/>
          </a:bodyPr>
          <a:lstStyle/>
          <a:p>
            <a:pPr algn="ctr"/>
            <a:r>
              <a:rPr lang="en-US" b="1" u="sng" dirty="0">
                <a:solidFill>
                  <a:srgbClr val="000000"/>
                </a:solidFill>
                <a:effectLst/>
                <a:latin typeface="+mn-lt"/>
                <a:ea typeface="Times New Roman" panose="02020603050405020304" pitchFamily="18" charset="0"/>
              </a:rPr>
              <a:t>OVERALL EXPERIENCE &amp; </a:t>
            </a:r>
            <a:br>
              <a:rPr lang="en-US" b="1" u="sng" dirty="0">
                <a:solidFill>
                  <a:srgbClr val="000000"/>
                </a:solidFill>
                <a:effectLst/>
                <a:latin typeface="+mn-lt"/>
                <a:ea typeface="Times New Roman" panose="02020603050405020304" pitchFamily="18" charset="0"/>
              </a:rPr>
            </a:br>
            <a:r>
              <a:rPr lang="en-US" b="1" u="sng" dirty="0">
                <a:solidFill>
                  <a:srgbClr val="000000"/>
                </a:solidFill>
                <a:effectLst/>
                <a:latin typeface="+mn-lt"/>
                <a:ea typeface="Times New Roman" panose="02020603050405020304" pitchFamily="18" charset="0"/>
              </a:rPr>
              <a:t>SUGGESTIONS</a:t>
            </a:r>
            <a:endParaRPr lang="en-IN" b="1"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r>
              <a:rPr lang="en-US" sz="2000" b="1" u="sng" dirty="0">
                <a:effectLst/>
                <a:latin typeface="Times New Roman" panose="02020603050405020304" pitchFamily="18" charset="0"/>
                <a:ea typeface="Times New Roman" panose="02020603050405020304" pitchFamily="18" charset="0"/>
              </a:rPr>
              <a:t>Professionalism of the Staff</a:t>
            </a:r>
            <a:endParaRPr lang="en-IN" sz="2000" b="1" u="sng" dirty="0">
              <a:effectLst/>
              <a:latin typeface="Times New Roman" panose="02020603050405020304" pitchFamily="18" charset="0"/>
              <a:ea typeface="Times New Roman" panose="02020603050405020304" pitchFamily="18" charset="0"/>
            </a:endParaRPr>
          </a:p>
          <a:p>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8" name="Table 7">
            <a:extLst>
              <a:ext uri="{FF2B5EF4-FFF2-40B4-BE49-F238E27FC236}">
                <a16:creationId xmlns:a16="http://schemas.microsoft.com/office/drawing/2014/main" id="{11AEABB8-0DF6-28A1-FB36-EC652D7D0521}"/>
              </a:ext>
            </a:extLst>
          </p:cNvPr>
          <p:cNvGraphicFramePr>
            <a:graphicFrameLocks noGrp="1"/>
          </p:cNvGraphicFramePr>
          <p:nvPr>
            <p:extLst>
              <p:ext uri="{D42A27DB-BD31-4B8C-83A1-F6EECF244321}">
                <p14:modId xmlns:p14="http://schemas.microsoft.com/office/powerpoint/2010/main" val="2176890104"/>
              </p:ext>
            </p:extLst>
          </p:nvPr>
        </p:nvGraphicFramePr>
        <p:xfrm>
          <a:off x="1189134" y="2653469"/>
          <a:ext cx="3597469" cy="3150175"/>
        </p:xfrm>
        <a:graphic>
          <a:graphicData uri="http://schemas.openxmlformats.org/drawingml/2006/table">
            <a:tbl>
              <a:tblPr firstRow="1" firstCol="1" bandRow="1">
                <a:tableStyleId>{5C22544A-7EE6-4342-B048-85BDC9FD1C3A}</a:tableStyleId>
              </a:tblPr>
              <a:tblGrid>
                <a:gridCol w="2518228">
                  <a:extLst>
                    <a:ext uri="{9D8B030D-6E8A-4147-A177-3AD203B41FA5}">
                      <a16:colId xmlns:a16="http://schemas.microsoft.com/office/drawing/2014/main" val="3272730655"/>
                    </a:ext>
                  </a:extLst>
                </a:gridCol>
                <a:gridCol w="1079241">
                  <a:extLst>
                    <a:ext uri="{9D8B030D-6E8A-4147-A177-3AD203B41FA5}">
                      <a16:colId xmlns:a16="http://schemas.microsoft.com/office/drawing/2014/main" val="41114288"/>
                    </a:ext>
                  </a:extLst>
                </a:gridCol>
              </a:tblGrid>
              <a:tr h="1078699">
                <a:tc>
                  <a:txBody>
                    <a:bodyPr/>
                    <a:lstStyle/>
                    <a:p>
                      <a:pPr algn="ctr">
                        <a:lnSpc>
                          <a:spcPct val="115000"/>
                        </a:lnSpc>
                        <a:spcAft>
                          <a:spcPts val="1000"/>
                        </a:spcAft>
                      </a:pPr>
                      <a:r>
                        <a:rPr lang="en-IN" sz="2000" dirty="0">
                          <a:effectLst/>
                        </a:rPr>
                        <a:t>Staff Professionalism Rating</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53131174"/>
                  </a:ext>
                </a:extLst>
              </a:tr>
              <a:tr h="345246">
                <a:tc>
                  <a:txBody>
                    <a:bodyPr/>
                    <a:lstStyle/>
                    <a:p>
                      <a:pPr algn="ctr">
                        <a:lnSpc>
                          <a:spcPct val="115000"/>
                        </a:lnSpc>
                        <a:spcAft>
                          <a:spcPts val="1000"/>
                        </a:spcAft>
                      </a:pPr>
                      <a:r>
                        <a:rPr lang="en-IN" sz="2000">
                          <a:effectLst/>
                        </a:rPr>
                        <a:t>5</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18</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3809218302"/>
                  </a:ext>
                </a:extLst>
              </a:tr>
              <a:tr h="345246">
                <a:tc>
                  <a:txBody>
                    <a:bodyPr/>
                    <a:lstStyle/>
                    <a:p>
                      <a:pPr algn="ctr">
                        <a:lnSpc>
                          <a:spcPct val="115000"/>
                        </a:lnSpc>
                        <a:spcAft>
                          <a:spcPts val="1000"/>
                        </a:spcAft>
                      </a:pPr>
                      <a:r>
                        <a:rPr lang="en-IN" sz="2000" dirty="0">
                          <a:effectLst/>
                        </a:rPr>
                        <a:t>4</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55</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1413179379"/>
                  </a:ext>
                </a:extLst>
              </a:tr>
              <a:tr h="345246">
                <a:tc>
                  <a:txBody>
                    <a:bodyPr/>
                    <a:lstStyle/>
                    <a:p>
                      <a:pPr algn="ctr">
                        <a:lnSpc>
                          <a:spcPct val="115000"/>
                        </a:lnSpc>
                        <a:spcAft>
                          <a:spcPts val="1000"/>
                        </a:spcAft>
                      </a:pPr>
                      <a:r>
                        <a:rPr lang="en-IN" sz="2000" dirty="0">
                          <a:effectLst/>
                        </a:rPr>
                        <a:t>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98</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3750161448"/>
                  </a:ext>
                </a:extLst>
              </a:tr>
              <a:tr h="345246">
                <a:tc>
                  <a:txBody>
                    <a:bodyPr/>
                    <a:lstStyle/>
                    <a:p>
                      <a:pPr algn="ctr">
                        <a:lnSpc>
                          <a:spcPct val="115000"/>
                        </a:lnSpc>
                        <a:spcAft>
                          <a:spcPts val="1000"/>
                        </a:spcAft>
                      </a:pPr>
                      <a:r>
                        <a:rPr lang="en-IN" sz="2000">
                          <a:effectLst/>
                        </a:rPr>
                        <a:t>2</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21</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4"/>
                    </a:solidFill>
                  </a:tcPr>
                </a:tc>
                <a:extLst>
                  <a:ext uri="{0D108BD9-81ED-4DB2-BD59-A6C34878D82A}">
                    <a16:rowId xmlns:a16="http://schemas.microsoft.com/office/drawing/2014/main" val="2968570964"/>
                  </a:ext>
                </a:extLst>
              </a:tr>
              <a:tr h="345246">
                <a:tc>
                  <a:txBody>
                    <a:bodyPr/>
                    <a:lstStyle/>
                    <a:p>
                      <a:pPr algn="ctr">
                        <a:lnSpc>
                          <a:spcPct val="115000"/>
                        </a:lnSpc>
                        <a:spcAft>
                          <a:spcPts val="1000"/>
                        </a:spcAft>
                      </a:pPr>
                      <a:r>
                        <a:rPr lang="en-IN" sz="2000">
                          <a:effectLst/>
                        </a:rPr>
                        <a:t>1</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8</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5"/>
                    </a:solidFill>
                  </a:tcPr>
                </a:tc>
                <a:extLst>
                  <a:ext uri="{0D108BD9-81ED-4DB2-BD59-A6C34878D82A}">
                    <a16:rowId xmlns:a16="http://schemas.microsoft.com/office/drawing/2014/main" val="4053496482"/>
                  </a:ext>
                </a:extLst>
              </a:tr>
              <a:tr h="345246">
                <a:tc>
                  <a:txBody>
                    <a:bodyPr/>
                    <a:lstStyle/>
                    <a:p>
                      <a:pPr>
                        <a:lnSpc>
                          <a:spcPct val="115000"/>
                        </a:lnSpc>
                        <a:spcAft>
                          <a:spcPts val="1000"/>
                        </a:spcAft>
                      </a:pPr>
                      <a:r>
                        <a:rPr lang="en-IN" sz="2000">
                          <a:effectLst/>
                        </a:rPr>
                        <a:t>Total</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81315885"/>
                  </a:ext>
                </a:extLst>
              </a:tr>
            </a:tbl>
          </a:graphicData>
        </a:graphic>
      </p:graphicFrame>
      <p:graphicFrame>
        <p:nvGraphicFramePr>
          <p:cNvPr id="5" name="Chart 4">
            <a:extLst>
              <a:ext uri="{FF2B5EF4-FFF2-40B4-BE49-F238E27FC236}">
                <a16:creationId xmlns:a16="http://schemas.microsoft.com/office/drawing/2014/main" id="{DA33ED87-74E5-5BE3-72F8-41B37627EB4F}"/>
              </a:ext>
            </a:extLst>
          </p:cNvPr>
          <p:cNvGraphicFramePr>
            <a:graphicFrameLocks/>
          </p:cNvGraphicFramePr>
          <p:nvPr>
            <p:extLst>
              <p:ext uri="{D42A27DB-BD31-4B8C-83A1-F6EECF244321}">
                <p14:modId xmlns:p14="http://schemas.microsoft.com/office/powerpoint/2010/main" val="1250499842"/>
              </p:ext>
            </p:extLst>
          </p:nvPr>
        </p:nvGraphicFramePr>
        <p:xfrm>
          <a:off x="5421087" y="2565917"/>
          <a:ext cx="5999582" cy="39269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8155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03867"/>
            <a:ext cx="10515600" cy="1325563"/>
          </a:xfrm>
          <a:solidFill>
            <a:srgbClr val="00B0F0"/>
          </a:solidFill>
        </p:spPr>
        <p:txBody>
          <a:bodyPr/>
          <a:lstStyle/>
          <a:p>
            <a:pPr algn="ctr"/>
            <a:r>
              <a:rPr lang="en-US" sz="4400" b="1" u="sng" dirty="0">
                <a:solidFill>
                  <a:srgbClr val="000000"/>
                </a:solidFill>
                <a:effectLst/>
                <a:latin typeface="+mn-lt"/>
                <a:ea typeface="Times New Roman" panose="02020603050405020304" pitchFamily="18" charset="0"/>
              </a:rPr>
              <a:t>OVERALL EXPERIENCE</a:t>
            </a:r>
            <a:endParaRPr lang="en-IN" b="1" dirty="0"/>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r>
              <a:rPr lang="en-US" sz="2000" b="1" u="sng" dirty="0">
                <a:effectLst/>
                <a:latin typeface="Times New Roman" panose="02020603050405020304" pitchFamily="18" charset="0"/>
                <a:ea typeface="Times New Roman" panose="02020603050405020304" pitchFamily="18" charset="0"/>
              </a:rPr>
              <a:t>Approximate Time Spent in the ECHS Polyclinic during a Visit</a:t>
            </a:r>
          </a:p>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24</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4B1EA340-86DB-4A39-44A4-4B855DEF1045}"/>
              </a:ext>
            </a:extLst>
          </p:cNvPr>
          <p:cNvGraphicFramePr/>
          <p:nvPr>
            <p:extLst>
              <p:ext uri="{D42A27DB-BD31-4B8C-83A1-F6EECF244321}">
                <p14:modId xmlns:p14="http://schemas.microsoft.com/office/powerpoint/2010/main" val="314352552"/>
              </p:ext>
            </p:extLst>
          </p:nvPr>
        </p:nvGraphicFramePr>
        <p:xfrm>
          <a:off x="6223518" y="2323323"/>
          <a:ext cx="5299788" cy="38536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041952E2-508C-D264-6938-01E2592D6D31}"/>
              </a:ext>
            </a:extLst>
          </p:cNvPr>
          <p:cNvGraphicFramePr>
            <a:graphicFrameLocks noGrp="1"/>
          </p:cNvGraphicFramePr>
          <p:nvPr>
            <p:extLst>
              <p:ext uri="{D42A27DB-BD31-4B8C-83A1-F6EECF244321}">
                <p14:modId xmlns:p14="http://schemas.microsoft.com/office/powerpoint/2010/main" val="904799778"/>
              </p:ext>
            </p:extLst>
          </p:nvPr>
        </p:nvGraphicFramePr>
        <p:xfrm>
          <a:off x="1049174" y="2653880"/>
          <a:ext cx="4558523" cy="3177755"/>
        </p:xfrm>
        <a:graphic>
          <a:graphicData uri="http://schemas.openxmlformats.org/drawingml/2006/table">
            <a:tbl>
              <a:tblPr firstRow="1" firstCol="1" bandRow="1">
                <a:tableStyleId>{5C22544A-7EE6-4342-B048-85BDC9FD1C3A}</a:tableStyleId>
              </a:tblPr>
              <a:tblGrid>
                <a:gridCol w="3114264">
                  <a:extLst>
                    <a:ext uri="{9D8B030D-6E8A-4147-A177-3AD203B41FA5}">
                      <a16:colId xmlns:a16="http://schemas.microsoft.com/office/drawing/2014/main" val="74083678"/>
                    </a:ext>
                  </a:extLst>
                </a:gridCol>
                <a:gridCol w="1444259">
                  <a:extLst>
                    <a:ext uri="{9D8B030D-6E8A-4147-A177-3AD203B41FA5}">
                      <a16:colId xmlns:a16="http://schemas.microsoft.com/office/drawing/2014/main" val="542892308"/>
                    </a:ext>
                  </a:extLst>
                </a:gridCol>
              </a:tblGrid>
              <a:tr h="812831">
                <a:tc gridSpan="2">
                  <a:txBody>
                    <a:bodyPr/>
                    <a:lstStyle/>
                    <a:p>
                      <a:pPr algn="ctr">
                        <a:lnSpc>
                          <a:spcPct val="115000"/>
                        </a:lnSpc>
                        <a:spcAft>
                          <a:spcPts val="1000"/>
                        </a:spcAft>
                      </a:pPr>
                      <a:r>
                        <a:rPr lang="en-IN" sz="2000" dirty="0">
                          <a:effectLst/>
                        </a:rPr>
                        <a:t>Time taken in Polyclinic in one visit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IN"/>
                    </a:p>
                  </a:txBody>
                  <a:tcPr/>
                </a:tc>
                <a:extLst>
                  <a:ext uri="{0D108BD9-81ED-4DB2-BD59-A6C34878D82A}">
                    <a16:rowId xmlns:a16="http://schemas.microsoft.com/office/drawing/2014/main" val="2628296523"/>
                  </a:ext>
                </a:extLst>
              </a:tr>
              <a:tr h="394154">
                <a:tc>
                  <a:txBody>
                    <a:bodyPr/>
                    <a:lstStyle/>
                    <a:p>
                      <a:pPr algn="ctr">
                        <a:lnSpc>
                          <a:spcPct val="115000"/>
                        </a:lnSpc>
                        <a:spcAft>
                          <a:spcPts val="1000"/>
                        </a:spcAft>
                      </a:pPr>
                      <a:r>
                        <a:rPr lang="en-IN" sz="2000" dirty="0">
                          <a:effectLst/>
                        </a:rPr>
                        <a:t>Total Time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02535505"/>
                  </a:ext>
                </a:extLst>
              </a:tr>
              <a:tr h="394154">
                <a:tc>
                  <a:txBody>
                    <a:bodyPr/>
                    <a:lstStyle/>
                    <a:p>
                      <a:pPr>
                        <a:lnSpc>
                          <a:spcPct val="115000"/>
                        </a:lnSpc>
                        <a:spcAft>
                          <a:spcPts val="1000"/>
                        </a:spcAft>
                      </a:pPr>
                      <a:r>
                        <a:rPr lang="en-IN" sz="2000" dirty="0">
                          <a:effectLst/>
                        </a:rPr>
                        <a:t>Less than 30 min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21 (11%)</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2287330101"/>
                  </a:ext>
                </a:extLst>
              </a:tr>
              <a:tr h="394154">
                <a:tc>
                  <a:txBody>
                    <a:bodyPr/>
                    <a:lstStyle/>
                    <a:p>
                      <a:pPr>
                        <a:lnSpc>
                          <a:spcPct val="115000"/>
                        </a:lnSpc>
                        <a:spcAft>
                          <a:spcPts val="1000"/>
                        </a:spcAft>
                      </a:pPr>
                      <a:r>
                        <a:rPr lang="en-IN" sz="2000" dirty="0">
                          <a:effectLst/>
                        </a:rPr>
                        <a:t>30 min to 1 hour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57 (29%)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3178245428"/>
                  </a:ext>
                </a:extLst>
              </a:tr>
              <a:tr h="394154">
                <a:tc>
                  <a:txBody>
                    <a:bodyPr/>
                    <a:lstStyle/>
                    <a:p>
                      <a:pPr>
                        <a:lnSpc>
                          <a:spcPct val="115000"/>
                        </a:lnSpc>
                        <a:spcAft>
                          <a:spcPts val="1000"/>
                        </a:spcAft>
                      </a:pPr>
                      <a:r>
                        <a:rPr lang="en-IN" sz="2000">
                          <a:effectLst/>
                        </a:rPr>
                        <a:t>1 to 2 hour</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104 (52%)</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855997105"/>
                  </a:ext>
                </a:extLst>
              </a:tr>
              <a:tr h="394154">
                <a:tc>
                  <a:txBody>
                    <a:bodyPr/>
                    <a:lstStyle/>
                    <a:p>
                      <a:pPr>
                        <a:lnSpc>
                          <a:spcPct val="115000"/>
                        </a:lnSpc>
                        <a:spcAft>
                          <a:spcPts val="1000"/>
                        </a:spcAft>
                      </a:pPr>
                      <a:r>
                        <a:rPr lang="en-IN" sz="2000">
                          <a:effectLst/>
                        </a:rPr>
                        <a:t>more than 2 hour</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18 (9%)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4"/>
                    </a:solidFill>
                  </a:tcPr>
                </a:tc>
                <a:extLst>
                  <a:ext uri="{0D108BD9-81ED-4DB2-BD59-A6C34878D82A}">
                    <a16:rowId xmlns:a16="http://schemas.microsoft.com/office/drawing/2014/main" val="732585966"/>
                  </a:ext>
                </a:extLst>
              </a:tr>
              <a:tr h="394154">
                <a:tc>
                  <a:txBody>
                    <a:bodyPr/>
                    <a:lstStyle/>
                    <a:p>
                      <a:pPr>
                        <a:lnSpc>
                          <a:spcPct val="115000"/>
                        </a:lnSpc>
                        <a:spcAft>
                          <a:spcPts val="1000"/>
                        </a:spcAft>
                      </a:pPr>
                      <a:r>
                        <a:rPr lang="en-IN" sz="2000">
                          <a:effectLst/>
                        </a:rPr>
                        <a:t>Total</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38677942"/>
                  </a:ext>
                </a:extLst>
              </a:tr>
            </a:tbl>
          </a:graphicData>
        </a:graphic>
      </p:graphicFrame>
    </p:spTree>
    <p:extLst>
      <p:ext uri="{BB962C8B-B14F-4D97-AF65-F5344CB8AC3E}">
        <p14:creationId xmlns:p14="http://schemas.microsoft.com/office/powerpoint/2010/main" val="2824707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50518"/>
            <a:ext cx="10515600" cy="1325563"/>
          </a:xfrm>
          <a:solidFill>
            <a:srgbClr val="00B0F0"/>
          </a:solidFill>
        </p:spPr>
        <p:txBody>
          <a:bodyPr/>
          <a:lstStyle/>
          <a:p>
            <a:pPr algn="ctr"/>
            <a:r>
              <a:rPr lang="en-US" sz="4400" b="1" u="sng" dirty="0">
                <a:solidFill>
                  <a:srgbClr val="000000"/>
                </a:solidFill>
                <a:effectLst/>
                <a:latin typeface="+mn-lt"/>
                <a:ea typeface="Times New Roman" panose="02020603050405020304" pitchFamily="18" charset="0"/>
              </a:rPr>
              <a:t>OVERALL EXPERIENCE</a:t>
            </a:r>
            <a:endParaRPr lang="en-IN" b="1" dirty="0"/>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r>
              <a:rPr lang="en-US" sz="2000" b="1" u="sng" dirty="0">
                <a:effectLst/>
                <a:latin typeface="Times New Roman" panose="02020603050405020304" pitchFamily="18" charset="0"/>
                <a:ea typeface="Times New Roman" panose="02020603050405020304" pitchFamily="18" charset="0"/>
              </a:rPr>
              <a:t>Would you Recommend this Polyclinic to Others</a:t>
            </a:r>
            <a:r>
              <a:rPr lang="en-US" sz="2000" dirty="0">
                <a:effectLst/>
                <a:latin typeface="Times New Roman" panose="02020603050405020304" pitchFamily="18" charset="0"/>
                <a:ea typeface="Times New Roman" panose="02020603050405020304" pitchFamily="18" charset="0"/>
              </a:rPr>
              <a:t>?</a:t>
            </a:r>
          </a:p>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25</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8DCA5B11-EE3D-39D2-3C97-89A2EA1356E3}"/>
              </a:ext>
            </a:extLst>
          </p:cNvPr>
          <p:cNvGraphicFramePr/>
          <p:nvPr>
            <p:extLst>
              <p:ext uri="{D42A27DB-BD31-4B8C-83A1-F6EECF244321}">
                <p14:modId xmlns:p14="http://schemas.microsoft.com/office/powerpoint/2010/main" val="3633502605"/>
              </p:ext>
            </p:extLst>
          </p:nvPr>
        </p:nvGraphicFramePr>
        <p:xfrm>
          <a:off x="5952932" y="2425960"/>
          <a:ext cx="5400868" cy="36669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46161382-6E1E-AE62-6953-9D071732FEFB}"/>
              </a:ext>
            </a:extLst>
          </p:cNvPr>
          <p:cNvGraphicFramePr>
            <a:graphicFrameLocks noGrp="1"/>
          </p:cNvGraphicFramePr>
          <p:nvPr>
            <p:extLst>
              <p:ext uri="{D42A27DB-BD31-4B8C-83A1-F6EECF244321}">
                <p14:modId xmlns:p14="http://schemas.microsoft.com/office/powerpoint/2010/main" val="441111085"/>
              </p:ext>
            </p:extLst>
          </p:nvPr>
        </p:nvGraphicFramePr>
        <p:xfrm>
          <a:off x="1151811" y="2729864"/>
          <a:ext cx="4071941" cy="2915156"/>
        </p:xfrm>
        <a:graphic>
          <a:graphicData uri="http://schemas.openxmlformats.org/drawingml/2006/table">
            <a:tbl>
              <a:tblPr firstRow="1" firstCol="1" bandRow="1">
                <a:tableStyleId>{5C22544A-7EE6-4342-B048-85BDC9FD1C3A}</a:tableStyleId>
              </a:tblPr>
              <a:tblGrid>
                <a:gridCol w="2850359">
                  <a:extLst>
                    <a:ext uri="{9D8B030D-6E8A-4147-A177-3AD203B41FA5}">
                      <a16:colId xmlns:a16="http://schemas.microsoft.com/office/drawing/2014/main" val="129475291"/>
                    </a:ext>
                  </a:extLst>
                </a:gridCol>
                <a:gridCol w="1221582">
                  <a:extLst>
                    <a:ext uri="{9D8B030D-6E8A-4147-A177-3AD203B41FA5}">
                      <a16:colId xmlns:a16="http://schemas.microsoft.com/office/drawing/2014/main" val="1570643589"/>
                    </a:ext>
                  </a:extLst>
                </a:gridCol>
              </a:tblGrid>
              <a:tr h="851246">
                <a:tc>
                  <a:txBody>
                    <a:bodyPr/>
                    <a:lstStyle/>
                    <a:p>
                      <a:pPr algn="ctr">
                        <a:lnSpc>
                          <a:spcPct val="115000"/>
                        </a:lnSpc>
                        <a:spcAft>
                          <a:spcPts val="1000"/>
                        </a:spcAft>
                      </a:pPr>
                      <a:r>
                        <a:rPr lang="en-IN" sz="2000" dirty="0">
                          <a:effectLst/>
                        </a:rPr>
                        <a:t>Recommend Polyclinic to others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a:effectLst/>
                        </a:rPr>
                        <a:t>Nos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647542729"/>
                  </a:ext>
                </a:extLst>
              </a:tr>
              <a:tr h="412782">
                <a:tc>
                  <a:txBody>
                    <a:bodyPr/>
                    <a:lstStyle/>
                    <a:p>
                      <a:pPr>
                        <a:lnSpc>
                          <a:spcPct val="115000"/>
                        </a:lnSpc>
                        <a:spcAft>
                          <a:spcPts val="1000"/>
                        </a:spcAft>
                      </a:pPr>
                      <a:r>
                        <a:rPr lang="en-IN" sz="2000" dirty="0">
                          <a:effectLst/>
                        </a:rPr>
                        <a:t>Yes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146 (73%)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1"/>
                    </a:solidFill>
                  </a:tcPr>
                </a:tc>
                <a:extLst>
                  <a:ext uri="{0D108BD9-81ED-4DB2-BD59-A6C34878D82A}">
                    <a16:rowId xmlns:a16="http://schemas.microsoft.com/office/drawing/2014/main" val="2257455331"/>
                  </a:ext>
                </a:extLst>
              </a:tr>
              <a:tr h="412782">
                <a:tc>
                  <a:txBody>
                    <a:bodyPr/>
                    <a:lstStyle/>
                    <a:p>
                      <a:pPr>
                        <a:lnSpc>
                          <a:spcPct val="115000"/>
                        </a:lnSpc>
                        <a:spcAft>
                          <a:spcPts val="1000"/>
                        </a:spcAft>
                      </a:pPr>
                      <a:r>
                        <a:rPr lang="en-IN" sz="2000" dirty="0">
                          <a:effectLst/>
                        </a:rPr>
                        <a:t>Maybe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42 (21%)</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solidFill>
                  </a:tcPr>
                </a:tc>
                <a:extLst>
                  <a:ext uri="{0D108BD9-81ED-4DB2-BD59-A6C34878D82A}">
                    <a16:rowId xmlns:a16="http://schemas.microsoft.com/office/drawing/2014/main" val="2228594217"/>
                  </a:ext>
                </a:extLst>
              </a:tr>
              <a:tr h="412782">
                <a:tc>
                  <a:txBody>
                    <a:bodyPr/>
                    <a:lstStyle/>
                    <a:p>
                      <a:pPr>
                        <a:lnSpc>
                          <a:spcPct val="115000"/>
                        </a:lnSpc>
                        <a:spcAft>
                          <a:spcPts val="1000"/>
                        </a:spcAft>
                      </a:pPr>
                      <a:r>
                        <a:rPr lang="en-IN" sz="2000" dirty="0">
                          <a:effectLst/>
                        </a:rPr>
                        <a:t>No</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9 (4%)</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bg1">
                        <a:lumMod val="65000"/>
                      </a:schemeClr>
                    </a:solidFill>
                  </a:tcPr>
                </a:tc>
                <a:extLst>
                  <a:ext uri="{0D108BD9-81ED-4DB2-BD59-A6C34878D82A}">
                    <a16:rowId xmlns:a16="http://schemas.microsoft.com/office/drawing/2014/main" val="4160922018"/>
                  </a:ext>
                </a:extLst>
              </a:tr>
              <a:tr h="412782">
                <a:tc>
                  <a:txBody>
                    <a:bodyPr/>
                    <a:lstStyle/>
                    <a:p>
                      <a:pPr>
                        <a:lnSpc>
                          <a:spcPct val="115000"/>
                        </a:lnSpc>
                        <a:spcAft>
                          <a:spcPts val="1000"/>
                        </a:spcAft>
                      </a:pPr>
                      <a:r>
                        <a:rPr lang="en-IN" sz="2000" dirty="0">
                          <a:effectLst/>
                        </a:rPr>
                        <a:t>No Comments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3 (1%)</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4"/>
                    </a:solidFill>
                  </a:tcPr>
                </a:tc>
                <a:extLst>
                  <a:ext uri="{0D108BD9-81ED-4DB2-BD59-A6C34878D82A}">
                    <a16:rowId xmlns:a16="http://schemas.microsoft.com/office/drawing/2014/main" val="4203627075"/>
                  </a:ext>
                </a:extLst>
              </a:tr>
              <a:tr h="412782">
                <a:tc>
                  <a:txBody>
                    <a:bodyPr/>
                    <a:lstStyle/>
                    <a:p>
                      <a:pPr>
                        <a:lnSpc>
                          <a:spcPct val="115000"/>
                        </a:lnSpc>
                        <a:spcAft>
                          <a:spcPts val="1000"/>
                        </a:spcAft>
                      </a:pPr>
                      <a:r>
                        <a:rPr lang="en-IN" sz="2000" dirty="0">
                          <a:effectLst/>
                        </a:rPr>
                        <a:t>Total</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1000"/>
                        </a:spcAft>
                      </a:pPr>
                      <a:r>
                        <a:rPr lang="en-IN" sz="2000" dirty="0">
                          <a:effectLst/>
                        </a:rPr>
                        <a:t>200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12885333"/>
                  </a:ext>
                </a:extLst>
              </a:tr>
            </a:tbl>
          </a:graphicData>
        </a:graphic>
      </p:graphicFrame>
    </p:spTree>
    <p:extLst>
      <p:ext uri="{BB962C8B-B14F-4D97-AF65-F5344CB8AC3E}">
        <p14:creationId xmlns:p14="http://schemas.microsoft.com/office/powerpoint/2010/main" val="3633050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97171"/>
            <a:ext cx="10515600" cy="1325563"/>
          </a:xfrm>
          <a:solidFill>
            <a:srgbClr val="00B0F0"/>
          </a:solidFill>
        </p:spPr>
        <p:txBody>
          <a:bodyPr/>
          <a:lstStyle/>
          <a:p>
            <a:pPr algn="ctr"/>
            <a:r>
              <a:rPr lang="en-US" b="1" u="sng" dirty="0">
                <a:latin typeface="+mn-lt"/>
              </a:rPr>
              <a:t>DISCUSSION</a:t>
            </a:r>
            <a:endParaRPr lang="en-IN" b="1" u="sng"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endParaRPr lang="en-US" sz="1800" dirty="0">
              <a:effectLst/>
              <a:latin typeface="Times New Roman" panose="02020603050405020304" pitchFamily="18" charset="0"/>
              <a:ea typeface="Times New Roman" panose="02020603050405020304" pitchFamily="18" charset="0"/>
            </a:endParaRPr>
          </a:p>
          <a:p>
            <a:r>
              <a:rPr lang="en-US" sz="2000" b="1" u="sng" dirty="0">
                <a:solidFill>
                  <a:srgbClr val="FF0000"/>
                </a:solidFill>
                <a:effectLst/>
                <a:latin typeface="Times New Roman" panose="02020603050405020304" pitchFamily="18" charset="0"/>
                <a:ea typeface="Times New Roman" panose="02020603050405020304" pitchFamily="18" charset="0"/>
              </a:rPr>
              <a:t>Registration Process</a:t>
            </a:r>
            <a:r>
              <a:rPr lang="en-US" sz="2000" dirty="0">
                <a:solidFill>
                  <a:srgbClr val="FF0000"/>
                </a:solidFill>
                <a:effectLst/>
                <a:latin typeface="Times New Roman" panose="02020603050405020304" pitchFamily="18" charset="0"/>
                <a:ea typeface="Times New Roman" panose="02020603050405020304" pitchFamily="18" charset="0"/>
              </a:rPr>
              <a:t>.</a:t>
            </a:r>
            <a:r>
              <a:rPr lang="en-US" sz="2000" dirty="0">
                <a:solidFill>
                  <a:srgbClr val="000000"/>
                </a:solidFill>
                <a:effectLst/>
                <a:latin typeface="Times New Roman" panose="02020603050405020304" pitchFamily="18" charset="0"/>
                <a:ea typeface="Times New Roman" panose="02020603050405020304" pitchFamily="18" charset="0"/>
              </a:rPr>
              <a:t>	</a:t>
            </a:r>
          </a:p>
          <a:p>
            <a:pPr>
              <a:lnSpc>
                <a:spcPct val="150000"/>
              </a:lnSpc>
              <a:buFont typeface="Wingdings" panose="05000000000000000000" pitchFamily="2" charset="2"/>
              <a:buChar char="v"/>
            </a:pPr>
            <a:r>
              <a:rPr lang="en-US" sz="2000" dirty="0">
                <a:solidFill>
                  <a:srgbClr val="000000"/>
                </a:solidFill>
                <a:latin typeface="Times New Roman" panose="02020603050405020304" pitchFamily="18" charset="0"/>
                <a:ea typeface="Times New Roman" panose="02020603050405020304" pitchFamily="18" charset="0"/>
              </a:rPr>
              <a:t>Q</a:t>
            </a:r>
            <a:r>
              <a:rPr lang="en-US" sz="2000" dirty="0">
                <a:effectLst/>
                <a:latin typeface="Times New Roman" panose="02020603050405020304" pitchFamily="18" charset="0"/>
                <a:ea typeface="Times New Roman" panose="02020603050405020304" pitchFamily="18" charset="0"/>
              </a:rPr>
              <a:t>uite Good and Smooth</a:t>
            </a:r>
          </a:p>
          <a:p>
            <a:pPr>
              <a:lnSpc>
                <a:spcPct val="150000"/>
              </a:lnSpc>
              <a:buFont typeface="Wingdings" panose="05000000000000000000" pitchFamily="2" charset="2"/>
              <a:buChar char="v"/>
            </a:pPr>
            <a:r>
              <a:rPr lang="en-US" sz="2000" dirty="0">
                <a:effectLst/>
                <a:latin typeface="Times New Roman" panose="02020603050405020304" pitchFamily="18" charset="0"/>
                <a:ea typeface="Times New Roman" panose="02020603050405020304" pitchFamily="18" charset="0"/>
              </a:rPr>
              <a:t>Most Respondents Quite Satisfied with Registration </a:t>
            </a:r>
            <a:r>
              <a:rPr lang="en-US" sz="2000" dirty="0">
                <a:latin typeface="Times New Roman" panose="02020603050405020304" pitchFamily="18" charset="0"/>
                <a:ea typeface="Times New Roman" panose="02020603050405020304" pitchFamily="18" charset="0"/>
              </a:rPr>
              <a:t>P</a:t>
            </a:r>
            <a:r>
              <a:rPr lang="en-US" sz="2000" dirty="0">
                <a:effectLst/>
                <a:latin typeface="Times New Roman" panose="02020603050405020304" pitchFamily="18" charset="0"/>
                <a:ea typeface="Times New Roman" panose="02020603050405020304" pitchFamily="18" charset="0"/>
              </a:rPr>
              <a:t>rocess </a:t>
            </a:r>
          </a:p>
          <a:p>
            <a:pPr>
              <a:lnSpc>
                <a:spcPct val="150000"/>
              </a:lnSpc>
              <a:buFont typeface="Wingdings" panose="05000000000000000000" pitchFamily="2" charset="2"/>
              <a:buChar char="v"/>
            </a:pPr>
            <a:r>
              <a:rPr lang="en-US" sz="2000" b="1" dirty="0">
                <a:effectLst/>
                <a:latin typeface="Times New Roman" panose="02020603050405020304" pitchFamily="18" charset="0"/>
                <a:ea typeface="Times New Roman" panose="02020603050405020304" pitchFamily="18" charset="0"/>
              </a:rPr>
              <a:t>73 %</a:t>
            </a:r>
            <a:r>
              <a:rPr lang="en-US" sz="2000" dirty="0">
                <a:effectLst/>
                <a:latin typeface="Times New Roman" panose="02020603050405020304" pitchFamily="18" charset="0"/>
                <a:ea typeface="Times New Roman" panose="02020603050405020304" pitchFamily="18" charset="0"/>
              </a:rPr>
              <a:t> Respondents rated Registration Process as ‘‘</a:t>
            </a:r>
            <a:r>
              <a:rPr lang="en-US" sz="2000" b="1" dirty="0">
                <a:effectLst/>
                <a:latin typeface="Times New Roman" panose="02020603050405020304" pitchFamily="18" charset="0"/>
                <a:ea typeface="Times New Roman" panose="02020603050405020304" pitchFamily="18" charset="0"/>
              </a:rPr>
              <a:t>Excellent/Good</a:t>
            </a:r>
            <a:r>
              <a:rPr lang="en-US" sz="2000" dirty="0">
                <a:effectLst/>
                <a:latin typeface="Times New Roman" panose="02020603050405020304" pitchFamily="18" charset="0"/>
                <a:ea typeface="Times New Roman" panose="02020603050405020304" pitchFamily="18" charset="0"/>
              </a:rPr>
              <a:t>’. </a:t>
            </a:r>
          </a:p>
          <a:p>
            <a:pPr>
              <a:lnSpc>
                <a:spcPct val="150000"/>
              </a:lnSpc>
              <a:buFont typeface="Wingdings" panose="05000000000000000000" pitchFamily="2" charset="2"/>
              <a:buChar char="v"/>
            </a:pPr>
            <a:r>
              <a:rPr lang="en-US" sz="2000" dirty="0">
                <a:effectLst/>
                <a:latin typeface="Times New Roman" panose="02020603050405020304" pitchFamily="18" charset="0"/>
                <a:ea typeface="Times New Roman" panose="02020603050405020304" pitchFamily="18" charset="0"/>
              </a:rPr>
              <a:t>Only </a:t>
            </a:r>
            <a:r>
              <a:rPr lang="en-US" sz="2000" b="1" dirty="0">
                <a:effectLst/>
                <a:latin typeface="Times New Roman" panose="02020603050405020304" pitchFamily="18" charset="0"/>
                <a:ea typeface="Times New Roman" panose="02020603050405020304" pitchFamily="18" charset="0"/>
              </a:rPr>
              <a:t>11%</a:t>
            </a:r>
            <a:r>
              <a:rPr lang="en-US" sz="2000" dirty="0">
                <a:effectLst/>
                <a:latin typeface="Times New Roman" panose="02020603050405020304" pitchFamily="18" charset="0"/>
                <a:ea typeface="Times New Roman" panose="02020603050405020304" pitchFamily="18" charset="0"/>
              </a:rPr>
              <a:t> Respondents Dissatisfied with Registration </a:t>
            </a:r>
            <a:r>
              <a:rPr lang="en-US" sz="2000" dirty="0">
                <a:latin typeface="Times New Roman" panose="02020603050405020304" pitchFamily="18" charset="0"/>
                <a:ea typeface="Times New Roman" panose="02020603050405020304" pitchFamily="18" charset="0"/>
              </a:rPr>
              <a:t>P</a:t>
            </a:r>
            <a:r>
              <a:rPr lang="en-US" sz="2000" dirty="0">
                <a:effectLst/>
                <a:latin typeface="Times New Roman" panose="02020603050405020304" pitchFamily="18" charset="0"/>
                <a:ea typeface="Times New Roman" panose="02020603050405020304" pitchFamily="18" charset="0"/>
              </a:rPr>
              <a:t>rocess. </a:t>
            </a:r>
            <a:endParaRPr lang="en-IN" sz="2000"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26</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066998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31861"/>
            <a:ext cx="10515600" cy="1325563"/>
          </a:xfrm>
          <a:solidFill>
            <a:srgbClr val="00B0F0"/>
          </a:solidFill>
        </p:spPr>
        <p:txBody>
          <a:bodyPr/>
          <a:lstStyle/>
          <a:p>
            <a:pPr algn="ctr"/>
            <a:r>
              <a:rPr lang="en-US" b="1" u="sng" dirty="0">
                <a:latin typeface="+mn-lt"/>
              </a:rPr>
              <a:t>DISCUSSION</a:t>
            </a:r>
            <a:endParaRPr lang="en-IN" b="1" u="sng"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endParaRPr lang="en-US" sz="1800" dirty="0">
              <a:effectLst/>
              <a:latin typeface="Times New Roman" panose="02020603050405020304" pitchFamily="18" charset="0"/>
              <a:ea typeface="Times New Roman" panose="02020603050405020304" pitchFamily="18" charset="0"/>
            </a:endParaRPr>
          </a:p>
          <a:p>
            <a:r>
              <a:rPr lang="en-US" sz="20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Consultation Process</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50000"/>
              </a:lnSpc>
              <a:buFont typeface="Wingdings" panose="05000000000000000000" pitchFamily="2" charset="2"/>
              <a:buChar char="v"/>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Most Respondents </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Satisfied with Consultation </a:t>
            </a:r>
            <a:r>
              <a:rPr lang="en-US"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rocess</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50000"/>
              </a:lnSpc>
              <a:buFont typeface="Wingdings" panose="05000000000000000000" pitchFamily="2" charset="2"/>
              <a:buChar char="v"/>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spent less than 30 mins Waiting for Consultation,</a:t>
            </a:r>
          </a:p>
          <a:p>
            <a:pPr>
              <a:lnSpc>
                <a:spcPct val="150000"/>
              </a:lnSpc>
              <a:buFont typeface="Wingdings" panose="05000000000000000000" pitchFamily="2" charset="2"/>
              <a:buChar char="v"/>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47 %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Respondents spent between 30 min to 60 min Waiting for Consultation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50000"/>
              </a:lnSpc>
              <a:buFont typeface="Wingdings" panose="05000000000000000000" pitchFamily="2" charset="2"/>
              <a:buChar char="v"/>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espondents spent more than an hour Waiting for Consultation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27</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376448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50520"/>
            <a:ext cx="10515600" cy="1325563"/>
          </a:xfrm>
          <a:solidFill>
            <a:srgbClr val="00B0F0"/>
          </a:solidFill>
        </p:spPr>
        <p:txBody>
          <a:bodyPr/>
          <a:lstStyle/>
          <a:p>
            <a:pPr algn="ctr"/>
            <a:r>
              <a:rPr lang="en-US" b="1" u="sng" dirty="0">
                <a:latin typeface="+mn-lt"/>
              </a:rPr>
              <a:t>DISCUSSION</a:t>
            </a:r>
            <a:endParaRPr lang="en-IN" b="1" u="sng"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825624"/>
            <a:ext cx="10515600" cy="4530725"/>
          </a:xfrm>
        </p:spPr>
        <p:txBody>
          <a:bodyPr>
            <a:normAutofit/>
          </a:bodyPr>
          <a:lstStyle/>
          <a:p>
            <a:endParaRPr lang="en-US" sz="1800" dirty="0">
              <a:effectLst/>
              <a:latin typeface="Times New Roman" panose="02020603050405020304" pitchFamily="18" charset="0"/>
              <a:ea typeface="Times New Roman" panose="02020603050405020304" pitchFamily="18" charset="0"/>
            </a:endParaRPr>
          </a:p>
          <a:p>
            <a:r>
              <a:rPr lang="en-US" sz="2000" b="1" u="sng" dirty="0">
                <a:solidFill>
                  <a:srgbClr val="FF0000"/>
                </a:solidFill>
                <a:effectLst/>
                <a:latin typeface="Times New Roman" panose="02020603050405020304" pitchFamily="18" charset="0"/>
                <a:ea typeface="Times New Roman" panose="02020603050405020304" pitchFamily="18" charset="0"/>
              </a:rPr>
              <a:t>Time spent at the Polyclinic during each Visit</a:t>
            </a:r>
            <a:r>
              <a:rPr lang="en-US" sz="2000" dirty="0">
                <a:effectLst/>
                <a:latin typeface="Times New Roman" panose="02020603050405020304" pitchFamily="18" charset="0"/>
                <a:ea typeface="Times New Roman" panose="02020603050405020304" pitchFamily="18" charset="0"/>
              </a:rPr>
              <a:t>. </a:t>
            </a:r>
          </a:p>
          <a:p>
            <a:pPr>
              <a:buFont typeface="Wingdings" panose="05000000000000000000" pitchFamily="2" charset="2"/>
              <a:buChar char="v"/>
            </a:pPr>
            <a:r>
              <a:rPr lang="en-US" sz="2000" dirty="0">
                <a:latin typeface="Times New Roman" panose="02020603050405020304" pitchFamily="18" charset="0"/>
                <a:ea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rPr>
              <a:t>Needs to be reduced</a:t>
            </a:r>
          </a:p>
          <a:p>
            <a:pPr>
              <a:buFont typeface="Wingdings" panose="05000000000000000000" pitchFamily="2" charset="2"/>
              <a:buChar char="v"/>
            </a:pPr>
            <a:r>
              <a:rPr lang="en-US" sz="2000" b="1" dirty="0">
                <a:latin typeface="Times New Roman" panose="02020603050405020304" pitchFamily="18" charset="0"/>
                <a:ea typeface="Times New Roman" panose="02020603050405020304" pitchFamily="18" charset="0"/>
              </a:rPr>
              <a:t>60</a:t>
            </a:r>
            <a:r>
              <a:rPr lang="en-US" sz="2000" b="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Respondents spent 01 to 02 hours or more during each visit to Polyclinic. </a:t>
            </a:r>
          </a:p>
          <a:p>
            <a:pPr>
              <a:buFont typeface="Wingdings" panose="05000000000000000000" pitchFamily="2" charset="2"/>
              <a:buChar char="v"/>
            </a:pPr>
            <a:r>
              <a:rPr lang="en-US" sz="2000" b="1" dirty="0">
                <a:effectLst/>
                <a:latin typeface="Times New Roman" panose="02020603050405020304" pitchFamily="18" charset="0"/>
                <a:ea typeface="Times New Roman" panose="02020603050405020304" pitchFamily="18" charset="0"/>
              </a:rPr>
              <a:t>29%</a:t>
            </a:r>
            <a:r>
              <a:rPr lang="en-US" sz="2000" dirty="0">
                <a:effectLst/>
                <a:latin typeface="Times New Roman" panose="02020603050405020304" pitchFamily="18" charset="0"/>
                <a:ea typeface="Times New Roman" panose="02020603050405020304" pitchFamily="18" charset="0"/>
              </a:rPr>
              <a:t> Respondents spent 30 min to 1 hour. </a:t>
            </a:r>
          </a:p>
          <a:p>
            <a:pPr>
              <a:buFont typeface="Wingdings" panose="05000000000000000000" pitchFamily="2" charset="2"/>
              <a:buChar char="v"/>
            </a:pPr>
            <a:r>
              <a:rPr lang="en-US" sz="2000" b="1" dirty="0">
                <a:effectLst/>
                <a:latin typeface="Times New Roman" panose="02020603050405020304" pitchFamily="18" charset="0"/>
                <a:ea typeface="Times New Roman" panose="02020603050405020304" pitchFamily="18" charset="0"/>
              </a:rPr>
              <a:t>11%</a:t>
            </a:r>
            <a:r>
              <a:rPr lang="en-US" sz="2000" dirty="0">
                <a:effectLst/>
                <a:latin typeface="Times New Roman" panose="02020603050405020304" pitchFamily="18" charset="0"/>
                <a:ea typeface="Times New Roman" panose="02020603050405020304" pitchFamily="18" charset="0"/>
              </a:rPr>
              <a:t> Respondents spent less than 30 min. </a:t>
            </a:r>
          </a:p>
          <a:p>
            <a:pPr marL="0" indent="0">
              <a:buNone/>
            </a:pPr>
            <a:endParaRPr lang="en-US" sz="2000" dirty="0">
              <a:latin typeface="Times New Roman" panose="02020603050405020304" pitchFamily="18" charset="0"/>
            </a:endParaRPr>
          </a:p>
          <a:p>
            <a:r>
              <a:rPr lang="en-US" sz="20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Overall Experience</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verall experience for most of the Respondents </a:t>
            </a:r>
            <a:r>
              <a:rPr lang="en-US"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atisfying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Two third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  Respondents Satisfied with </a:t>
            </a: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rofessionalism of Staff. </a:t>
            </a:r>
          </a:p>
          <a:p>
            <a:pPr>
              <a:buFont typeface="Wingdings" panose="05000000000000000000" pitchFamily="2" charset="2"/>
              <a:buChar char="v"/>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73%</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espondents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R</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ecommended this Polyclinic to others.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28</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6185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59846"/>
            <a:ext cx="10515600" cy="1325563"/>
          </a:xfrm>
          <a:solidFill>
            <a:srgbClr val="00B0F0"/>
          </a:solidFill>
        </p:spPr>
        <p:txBody>
          <a:bodyPr>
            <a:noAutofit/>
          </a:bodyPr>
          <a:lstStyle/>
          <a:p>
            <a:pPr algn="ctr">
              <a:lnSpc>
                <a:spcPct val="100000"/>
              </a:lnSpc>
            </a:pPr>
            <a:r>
              <a:rPr lang="en-US" sz="3200" b="1" u="sng" dirty="0">
                <a:effectLst/>
                <a:latin typeface="+mn-lt"/>
                <a:ea typeface="Times New Roman" panose="02020603050405020304" pitchFamily="18" charset="0"/>
                <a:cs typeface="Times New Roman" panose="02020603050405020304" pitchFamily="18" charset="0"/>
              </a:rPr>
              <a:t>IMPACT OF PATIENT WAITING TIME </a:t>
            </a:r>
            <a:br>
              <a:rPr lang="en-US" sz="3200" b="1" u="sng" dirty="0">
                <a:effectLst/>
                <a:latin typeface="+mn-lt"/>
                <a:ea typeface="Times New Roman" panose="02020603050405020304" pitchFamily="18" charset="0"/>
                <a:cs typeface="Times New Roman" panose="02020603050405020304" pitchFamily="18" charset="0"/>
              </a:rPr>
            </a:br>
            <a:r>
              <a:rPr lang="en-US" sz="3200" b="1" u="sng" dirty="0">
                <a:effectLst/>
                <a:latin typeface="+mn-lt"/>
                <a:ea typeface="Times New Roman" panose="02020603050405020304" pitchFamily="18" charset="0"/>
                <a:cs typeface="Times New Roman" panose="02020603050405020304" pitchFamily="18" charset="0"/>
              </a:rPr>
              <a:t>ON CUSTOMER EXPERIENCE</a:t>
            </a:r>
            <a:endParaRPr lang="en-IN" sz="3200" u="sng" dirty="0">
              <a:effectLst/>
              <a:latin typeface="+mn-lt"/>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endParaRPr lang="en-US" sz="18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Delays &amp; long lines Natural </a:t>
            </a:r>
            <a:r>
              <a:rPr lang="en-US" sz="2000" dirty="0">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mpediment to Positive </a:t>
            </a:r>
            <a:r>
              <a:rPr lang="en-US" sz="2000" dirty="0">
                <a:latin typeface="Times New Roman" panose="02020603050405020304" pitchFamily="18" charset="0"/>
                <a:ea typeface="Times New Roman" panose="02020603050405020304" pitchFamily="18" charset="0"/>
              </a:rPr>
              <a:t>C</a:t>
            </a:r>
            <a:r>
              <a:rPr lang="en-US" sz="2000" dirty="0">
                <a:effectLst/>
                <a:latin typeface="Times New Roman" panose="02020603050405020304" pitchFamily="18" charset="0"/>
                <a:ea typeface="Times New Roman" panose="02020603050405020304" pitchFamily="18" charset="0"/>
              </a:rPr>
              <a:t>ustomer </a:t>
            </a:r>
            <a:r>
              <a:rPr lang="en-US" sz="2000" dirty="0">
                <a:latin typeface="Times New Roman" panose="02020603050405020304" pitchFamily="18" charset="0"/>
                <a:ea typeface="Times New Roman" panose="02020603050405020304" pitchFamily="18" charset="0"/>
              </a:rPr>
              <a:t>E</a:t>
            </a:r>
            <a:r>
              <a:rPr lang="en-US" sz="2000" dirty="0">
                <a:effectLst/>
                <a:latin typeface="Times New Roman" panose="02020603050405020304" pitchFamily="18" charset="0"/>
                <a:ea typeface="Times New Roman" panose="02020603050405020304" pitchFamily="18" charset="0"/>
              </a:rPr>
              <a:t>xperience.</a:t>
            </a:r>
          </a:p>
          <a:p>
            <a:r>
              <a:rPr lang="en-US" sz="2000" dirty="0">
                <a:solidFill>
                  <a:srgbClr val="FF0000"/>
                </a:solidFill>
                <a:effectLst/>
                <a:latin typeface="Times New Roman" panose="02020603050405020304" pitchFamily="18" charset="0"/>
                <a:ea typeface="Times New Roman" panose="02020603050405020304" pitchFamily="18" charset="0"/>
              </a:rPr>
              <a:t>No matter how effective Quality of Care, Patient </a:t>
            </a:r>
            <a:r>
              <a:rPr lang="en-US" sz="2000" dirty="0">
                <a:solidFill>
                  <a:srgbClr val="FF0000"/>
                </a:solidFill>
                <a:latin typeface="Times New Roman" panose="02020603050405020304" pitchFamily="18" charset="0"/>
                <a:ea typeface="Times New Roman" panose="02020603050405020304" pitchFamily="18" charset="0"/>
              </a:rPr>
              <a:t>E</a:t>
            </a:r>
            <a:r>
              <a:rPr lang="en-US" sz="2000" dirty="0">
                <a:solidFill>
                  <a:srgbClr val="FF0000"/>
                </a:solidFill>
                <a:effectLst/>
                <a:latin typeface="Times New Roman" panose="02020603050405020304" pitchFamily="18" charset="0"/>
                <a:ea typeface="Times New Roman" panose="02020603050405020304" pitchFamily="18" charset="0"/>
              </a:rPr>
              <a:t>xperience just as Important to Customers.</a:t>
            </a:r>
            <a:endParaRPr lang="en-US" sz="2000" dirty="0">
              <a:solidFill>
                <a:srgbClr val="FF0000"/>
              </a:solidFill>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Long waiting times consistent </a:t>
            </a:r>
            <a:r>
              <a:rPr lang="en-US" sz="2000" dirty="0">
                <a:latin typeface="Times New Roman" panose="02020603050405020304" pitchFamily="18" charset="0"/>
                <a:ea typeface="Times New Roman" panose="02020603050405020304" pitchFamily="18" charset="0"/>
              </a:rPr>
              <a:t>T</a:t>
            </a:r>
            <a:r>
              <a:rPr lang="en-US" sz="2000" dirty="0">
                <a:effectLst/>
                <a:latin typeface="Times New Roman" panose="02020603050405020304" pitchFamily="18" charset="0"/>
                <a:ea typeface="Times New Roman" panose="02020603050405020304" pitchFamily="18" charset="0"/>
              </a:rPr>
              <a:t>hreat in Healthcare industry, leaving Patients deeply unhappy &amp; can even put them at risk. </a:t>
            </a:r>
          </a:p>
          <a:p>
            <a:r>
              <a:rPr lang="en-US" sz="2000" b="1" dirty="0">
                <a:solidFill>
                  <a:srgbClr val="FF0000"/>
                </a:solidFill>
                <a:effectLst/>
                <a:latin typeface="Times New Roman" panose="02020603050405020304" pitchFamily="18" charset="0"/>
                <a:ea typeface="Times New Roman" panose="02020603050405020304" pitchFamily="18" charset="0"/>
              </a:rPr>
              <a:t>Negative Experiences Yield Decreased Loyalty.</a:t>
            </a:r>
          </a:p>
          <a:p>
            <a:r>
              <a:rPr lang="en-US" sz="2000" b="1" dirty="0">
                <a:effectLst/>
                <a:latin typeface="Times New Roman" panose="02020603050405020304" pitchFamily="18" charset="0"/>
                <a:ea typeface="Times New Roman" panose="02020603050405020304" pitchFamily="18" charset="0"/>
              </a:rPr>
              <a:t>Happy Customers, Thriving Enterprises.</a:t>
            </a:r>
            <a:endParaRPr lang="en-IN" sz="2000"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29</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0094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41191"/>
            <a:ext cx="10515600" cy="1325563"/>
          </a:xfrm>
          <a:solidFill>
            <a:srgbClr val="00B0F0"/>
          </a:solidFill>
        </p:spPr>
        <p:txBody>
          <a:bodyPr/>
          <a:lstStyle/>
          <a:p>
            <a:pPr algn="ctr"/>
            <a:r>
              <a:rPr lang="en-IN" b="1" u="sng" dirty="0">
                <a:latin typeface="+mn-lt"/>
              </a:rPr>
              <a:t>INTRODUCTION</a:t>
            </a:r>
            <a:r>
              <a:rPr lang="en-IN" b="1" dirty="0">
                <a:latin typeface="+mn-lt"/>
              </a:rPr>
              <a:t>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825624"/>
            <a:ext cx="10515600" cy="4789779"/>
          </a:xfrm>
        </p:spPr>
        <p:txBody>
          <a:bodyPr>
            <a:normAutofit/>
          </a:bodyPr>
          <a:lstStyle/>
          <a:p>
            <a:r>
              <a:rPr lang="en-US" sz="2000" dirty="0">
                <a:solidFill>
                  <a:srgbClr val="FF0000"/>
                </a:solidFill>
                <a:latin typeface="Arial" panose="020B0604020202020204" pitchFamily="34" charset="0"/>
                <a:ea typeface="Times New Roman" panose="02020603050405020304" pitchFamily="18" charset="0"/>
                <a:cs typeface="Arial" panose="020B0604020202020204" pitchFamily="34" charset="0"/>
              </a:rPr>
              <a:t>Hospital an important Service Industry</a:t>
            </a:r>
          </a:p>
          <a:p>
            <a:r>
              <a:rPr lang="en-US" sz="2000" dirty="0">
                <a:latin typeface="Arial" panose="020B0604020202020204" pitchFamily="34" charset="0"/>
                <a:ea typeface="Times New Roman" panose="02020603050405020304" pitchFamily="18" charset="0"/>
                <a:cs typeface="Arial" panose="020B0604020202020204" pitchFamily="34" charset="0"/>
              </a:rPr>
              <a:t>Customer is King.</a:t>
            </a:r>
          </a:p>
          <a:p>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Patient satisfaction</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p>
          <a:p>
            <a:r>
              <a:rPr lang="en-US" sz="2000" dirty="0">
                <a:effectLst/>
                <a:latin typeface="Arial" panose="020B0604020202020204" pitchFamily="34" charset="0"/>
                <a:ea typeface="Times New Roman" panose="02020603050405020304" pitchFamily="18" charset="0"/>
                <a:cs typeface="Arial" panose="020B0604020202020204" pitchFamily="34" charset="0"/>
              </a:rPr>
              <a:t>“Patient’s</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satisfaction</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is</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a</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measures</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of</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the</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extent</a:t>
            </a:r>
            <a:r>
              <a:rPr lang="en-US" sz="2000" spc="25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to</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which a patient is content with the health care which they </a:t>
            </a:r>
            <a:r>
              <a:rPr lang="en-US" sz="2000" spc="-23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received from</a:t>
            </a:r>
            <a:r>
              <a:rPr lang="en-US" sz="2000" spc="-2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their</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health</a:t>
            </a:r>
            <a:r>
              <a:rPr lang="en-US" sz="2000" spc="-1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care</a:t>
            </a:r>
            <a:r>
              <a:rPr lang="en-US" sz="2000" spc="1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provider”.</a:t>
            </a:r>
          </a:p>
          <a:p>
            <a:r>
              <a:rPr lang="en-US" sz="2000" dirty="0">
                <a:solidFill>
                  <a:srgbClr val="FF0000"/>
                </a:solidFill>
                <a:latin typeface="Arial" panose="020B0604020202020204" pitchFamily="34" charset="0"/>
                <a:ea typeface="Times New Roman" panose="02020603050405020304" pitchFamily="18" charset="0"/>
                <a:cs typeface="Arial" panose="020B0604020202020204" pitchFamily="34" charset="0"/>
              </a:rPr>
              <a:t>Impact of patient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satisfaction on</a:t>
            </a:r>
            <a:r>
              <a:rPr lang="en-US" sz="2000" spc="5"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quality of care.</a:t>
            </a:r>
          </a:p>
          <a:p>
            <a:r>
              <a:rPr lang="en-US" sz="2000" dirty="0">
                <a:effectLst/>
                <a:latin typeface="Arial" panose="020B0604020202020204" pitchFamily="34" charset="0"/>
                <a:ea typeface="Times New Roman" panose="02020603050405020304" pitchFamily="18" charset="0"/>
                <a:cs typeface="Arial" panose="020B0604020202020204" pitchFamily="34" charset="0"/>
              </a:rPr>
              <a:t>Patients spend substantial amount of time waiting for services to be delivered.</a:t>
            </a:r>
          </a:p>
          <a:p>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Degree</a:t>
            </a:r>
            <a:r>
              <a:rPr lang="en-US" sz="2000" spc="5"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to</a:t>
            </a:r>
            <a:r>
              <a:rPr lang="en-US" sz="2000" spc="5"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which</a:t>
            </a:r>
            <a:r>
              <a:rPr lang="en-US" sz="2000" spc="-235"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health consumers are satisfied with the care received strongly</a:t>
            </a:r>
            <a:r>
              <a:rPr lang="en-US" sz="2000" spc="-3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related to</a:t>
            </a:r>
            <a:r>
              <a:rPr lang="en-US" sz="2000" spc="-5"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quality</a:t>
            </a:r>
            <a:r>
              <a:rPr lang="en-US" sz="2000"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of</a:t>
            </a:r>
            <a:r>
              <a:rPr lang="en-US" sz="2000" spc="-2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waiting</a:t>
            </a:r>
            <a:r>
              <a:rPr lang="en-US" sz="2000" spc="-15"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experience.</a:t>
            </a:r>
          </a:p>
          <a:p>
            <a:r>
              <a:rPr lang="en-US" sz="2000" b="1" dirty="0">
                <a:effectLst/>
                <a:latin typeface="Arial" panose="020B0604020202020204" pitchFamily="34" charset="0"/>
                <a:ea typeface="Times New Roman" panose="02020603050405020304" pitchFamily="18" charset="0"/>
                <a:cs typeface="Arial" panose="020B0604020202020204" pitchFamily="34" charset="0"/>
              </a:rPr>
              <a:t>Waiting</a:t>
            </a:r>
            <a:r>
              <a:rPr lang="en-US" sz="2000" b="1" spc="5" dirty="0">
                <a:effectLst/>
                <a:latin typeface="Arial" panose="020B0604020202020204" pitchFamily="34" charset="0"/>
                <a:ea typeface="Times New Roman" panose="02020603050405020304" pitchFamily="18" charset="0"/>
                <a:cs typeface="Arial" panose="020B0604020202020204" pitchFamily="34" charset="0"/>
              </a:rPr>
              <a:t> </a:t>
            </a:r>
            <a:r>
              <a:rPr lang="en-US" sz="2000" b="1" dirty="0">
                <a:effectLst/>
                <a:latin typeface="Arial" panose="020B0604020202020204" pitchFamily="34" charset="0"/>
                <a:ea typeface="Times New Roman" panose="02020603050405020304" pitchFamily="18" charset="0"/>
                <a:cs typeface="Arial" panose="020B0604020202020204" pitchFamily="34" charset="0"/>
              </a:rPr>
              <a:t>time</a:t>
            </a:r>
            <a:r>
              <a:rPr lang="en-US" sz="2000" dirty="0">
                <a:effectLst/>
                <a:latin typeface="Arial" panose="020B0604020202020204" pitchFamily="34" charset="0"/>
                <a:ea typeface="Times New Roman" panose="02020603050405020304" pitchFamily="18" charset="0"/>
                <a:cs typeface="Arial" panose="020B0604020202020204" pitchFamily="34" charset="0"/>
              </a:rPr>
              <a:t> refers to</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the time a patient</a:t>
            </a:r>
            <a:r>
              <a:rPr lang="en-US" sz="2000" spc="25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waits in the</a:t>
            </a:r>
            <a:r>
              <a:rPr lang="en-US" sz="2000" spc="5"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clinic before being seen by one of the clinic medical staff.</a:t>
            </a:r>
            <a:r>
              <a:rPr lang="en-US" sz="2000" spc="-235" dirty="0">
                <a:effectLst/>
                <a:latin typeface="Arial" panose="020B0604020202020204" pitchFamily="34" charset="0"/>
                <a:ea typeface="Times New Roman" panose="02020603050405020304" pitchFamily="18" charset="0"/>
                <a:cs typeface="Arial" panose="020B0604020202020204" pitchFamily="34" charset="0"/>
              </a:rPr>
              <a:t> </a:t>
            </a:r>
            <a:endParaRPr lang="en-US" sz="2000" spc="-235" dirty="0">
              <a:latin typeface="Arial" panose="020B0604020202020204" pitchFamily="34" charset="0"/>
              <a:ea typeface="Times New Roman" panose="02020603050405020304" pitchFamily="18" charset="0"/>
              <a:cs typeface="Arial" panose="020B0604020202020204" pitchFamily="34" charset="0"/>
            </a:endParaRPr>
          </a:p>
          <a:p>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Waiting time is an important indicator of</a:t>
            </a:r>
            <a:r>
              <a:rPr lang="en-US" sz="2000" spc="5"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quality of services offered by hospitals</a:t>
            </a:r>
          </a:p>
          <a:p>
            <a:pPr marL="0" indent="0">
              <a:buNone/>
            </a:pP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03867"/>
            <a:ext cx="10515600" cy="1325563"/>
          </a:xfrm>
          <a:solidFill>
            <a:srgbClr val="00B0F0"/>
          </a:solidFill>
        </p:spPr>
        <p:txBody>
          <a:bodyPr>
            <a:normAutofit/>
          </a:bodyPr>
          <a:lstStyle/>
          <a:p>
            <a:pPr algn="ctr"/>
            <a:r>
              <a:rPr lang="en-US" b="1" u="sng" dirty="0">
                <a:effectLst/>
                <a:latin typeface="+mn-lt"/>
                <a:ea typeface="Times New Roman" panose="02020603050405020304" pitchFamily="18" charset="0"/>
                <a:cs typeface="Times New Roman" panose="02020603050405020304" pitchFamily="18" charset="0"/>
              </a:rPr>
              <a:t>RECOMMENDATIONS</a:t>
            </a:r>
            <a:endParaRPr lang="en-IN" b="1" u="sng"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rmAutofit/>
          </a:bodyPr>
          <a:lstStyle/>
          <a:p>
            <a:r>
              <a:rPr lang="en-US" sz="2000" dirty="0">
                <a:effectLst/>
                <a:latin typeface="Times New Roman" panose="02020603050405020304" pitchFamily="18" charset="0"/>
                <a:ea typeface="Times New Roman" panose="02020603050405020304" pitchFamily="18" charset="0"/>
              </a:rPr>
              <a:t>Reducing Average Patient Waiting Time through Technology</a:t>
            </a:r>
          </a:p>
          <a:p>
            <a:r>
              <a:rPr lang="en-US" sz="2000" dirty="0">
                <a:solidFill>
                  <a:srgbClr val="FF0000"/>
                </a:solidFill>
                <a:effectLst/>
                <a:latin typeface="Times New Roman" panose="02020603050405020304" pitchFamily="18" charset="0"/>
                <a:ea typeface="Times New Roman" panose="02020603050405020304" pitchFamily="18" charset="0"/>
              </a:rPr>
              <a:t>Integrated HMIS.</a:t>
            </a:r>
          </a:p>
          <a:p>
            <a:r>
              <a:rPr lang="en-US" sz="2000" dirty="0">
                <a:effectLst/>
                <a:latin typeface="Times New Roman" panose="02020603050405020304" pitchFamily="18" charset="0"/>
                <a:ea typeface="Times New Roman" panose="02020603050405020304" pitchFamily="18" charset="0"/>
              </a:rPr>
              <a:t>Electronic Health Records system</a:t>
            </a:r>
            <a:endParaRPr lang="en-US" sz="2000" dirty="0">
              <a:latin typeface="Times New Roman" panose="02020603050405020304" pitchFamily="18" charset="0"/>
              <a:ea typeface="Times New Roman" panose="02020603050405020304" pitchFamily="18" charset="0"/>
            </a:endParaRPr>
          </a:p>
          <a:p>
            <a:r>
              <a:rPr lang="en-US" sz="2000" dirty="0">
                <a:solidFill>
                  <a:srgbClr val="FF0000"/>
                </a:solidFill>
                <a:effectLst/>
                <a:latin typeface="Times New Roman" panose="02020603050405020304" pitchFamily="18" charset="0"/>
                <a:ea typeface="Times New Roman" panose="02020603050405020304" pitchFamily="18" charset="0"/>
              </a:rPr>
              <a:t>Collection of Vitals by associate staff before Consultation.</a:t>
            </a:r>
          </a:p>
          <a:p>
            <a:r>
              <a:rPr lang="en-US" sz="2000" dirty="0">
                <a:effectLst/>
                <a:latin typeface="Times New Roman" panose="02020603050405020304" pitchFamily="18" charset="0"/>
                <a:ea typeface="Times New Roman" panose="02020603050405020304" pitchFamily="18" charset="0"/>
              </a:rPr>
              <a:t>Updating Patient History/ Symptoms.</a:t>
            </a:r>
            <a:endParaRPr lang="en-US" sz="2000" dirty="0">
              <a:latin typeface="Times New Roman" panose="02020603050405020304" pitchFamily="18" charset="0"/>
              <a:ea typeface="Times New Roman" panose="02020603050405020304" pitchFamily="18" charset="0"/>
            </a:endParaRPr>
          </a:p>
          <a:p>
            <a:r>
              <a:rPr lang="en-US" sz="2000" dirty="0">
                <a:solidFill>
                  <a:srgbClr val="FF0000"/>
                </a:solidFill>
                <a:effectLst/>
                <a:latin typeface="Times New Roman" panose="02020603050405020304" pitchFamily="18" charset="0"/>
                <a:ea typeface="Times New Roman" panose="02020603050405020304" pitchFamily="18" charset="0"/>
              </a:rPr>
              <a:t>Queue Management Technology.</a:t>
            </a:r>
          </a:p>
          <a:p>
            <a:r>
              <a:rPr lang="en-US" sz="2000" dirty="0">
                <a:effectLst/>
                <a:latin typeface="Times New Roman" panose="02020603050405020304" pitchFamily="18" charset="0"/>
                <a:ea typeface="Times New Roman" panose="02020603050405020304" pitchFamily="18" charset="0"/>
              </a:rPr>
              <a:t>More Efficient &amp; Flexible Calendar Management.</a:t>
            </a:r>
            <a:endParaRPr lang="en-US" sz="2000" dirty="0">
              <a:latin typeface="Times New Roman" panose="02020603050405020304" pitchFamily="18" charset="0"/>
              <a:ea typeface="Times New Roman" panose="02020603050405020304" pitchFamily="18" charset="0"/>
            </a:endParaRPr>
          </a:p>
          <a:p>
            <a:r>
              <a:rPr lang="en-US" sz="2000" dirty="0">
                <a:solidFill>
                  <a:srgbClr val="FF0000"/>
                </a:solidFill>
                <a:effectLst/>
                <a:latin typeface="Times New Roman" panose="02020603050405020304" pitchFamily="18" charset="0"/>
                <a:ea typeface="Times New Roman" panose="02020603050405020304" pitchFamily="18" charset="0"/>
              </a:rPr>
              <a:t>Communication with Staff for Improved Transparency.</a:t>
            </a:r>
          </a:p>
          <a:p>
            <a:r>
              <a:rPr lang="en-US" sz="2000" dirty="0">
                <a:effectLst/>
                <a:latin typeface="Times New Roman" panose="02020603050405020304" pitchFamily="18" charset="0"/>
                <a:ea typeface="Times New Roman" panose="02020603050405020304" pitchFamily="18" charset="0"/>
              </a:rPr>
              <a:t>Focus on Customer Relationship Management.</a:t>
            </a:r>
            <a:endParaRPr lang="en-US" sz="2000" dirty="0">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30</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07248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03869"/>
            <a:ext cx="10515600" cy="1325563"/>
          </a:xfrm>
          <a:solidFill>
            <a:srgbClr val="00B0F0"/>
          </a:solidFill>
        </p:spPr>
        <p:txBody>
          <a:bodyPr/>
          <a:lstStyle/>
          <a:p>
            <a:pPr algn="ctr"/>
            <a:r>
              <a:rPr lang="en-US" sz="4400" b="1" u="sng" dirty="0">
                <a:effectLst/>
                <a:latin typeface="+mn-lt"/>
                <a:ea typeface="Times New Roman" panose="02020603050405020304" pitchFamily="18" charset="0"/>
                <a:cs typeface="Times New Roman" panose="02020603050405020304" pitchFamily="18" charset="0"/>
              </a:rPr>
              <a:t>RECOMMENDATIONS</a:t>
            </a:r>
            <a:endParaRPr lang="en-IN" b="1" dirty="0"/>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rmAutofit/>
          </a:bodyPr>
          <a:lstStyle/>
          <a:p>
            <a:r>
              <a:rPr lang="en-US" sz="2000" dirty="0">
                <a:effectLst/>
                <a:latin typeface="Times New Roman" panose="02020603050405020304" pitchFamily="18" charset="0"/>
                <a:ea typeface="Times New Roman" panose="02020603050405020304" pitchFamily="18" charset="0"/>
              </a:rPr>
              <a:t>Integrate PMS with Healthcare Information system.</a:t>
            </a:r>
          </a:p>
          <a:p>
            <a:r>
              <a:rPr lang="en-US" sz="2000" dirty="0">
                <a:solidFill>
                  <a:srgbClr val="FF0000"/>
                </a:solidFill>
                <a:latin typeface="Times New Roman" panose="02020603050405020304" pitchFamily="18" charset="0"/>
                <a:ea typeface="Times New Roman" panose="02020603050405020304" pitchFamily="18" charset="0"/>
              </a:rPr>
              <a:t>Ask patients to upload copies of reports &amp; previous medical history.</a:t>
            </a:r>
          </a:p>
          <a:p>
            <a:r>
              <a:rPr lang="en-US" sz="2000" dirty="0">
                <a:effectLst/>
                <a:latin typeface="Times New Roman" panose="02020603050405020304" pitchFamily="18" charset="0"/>
                <a:ea typeface="Times New Roman" panose="02020603050405020304" pitchFamily="18" charset="0"/>
              </a:rPr>
              <a:t>Prepare Medical </a:t>
            </a:r>
            <a:r>
              <a:rPr lang="en-US" sz="2000" dirty="0">
                <a:latin typeface="Times New Roman" panose="02020603050405020304" pitchFamily="18" charset="0"/>
                <a:ea typeface="Times New Roman" panose="02020603050405020304" pitchFamily="18" charset="0"/>
              </a:rPr>
              <a:t>S</a:t>
            </a:r>
            <a:r>
              <a:rPr lang="en-US" sz="2000" dirty="0">
                <a:effectLst/>
                <a:latin typeface="Times New Roman" panose="02020603050405020304" pitchFamily="18" charset="0"/>
                <a:ea typeface="Times New Roman" panose="02020603050405020304" pitchFamily="18" charset="0"/>
              </a:rPr>
              <a:t>taff for examinations before Patients arrive.</a:t>
            </a:r>
            <a:endParaRPr lang="en-IN" sz="2000" dirty="0"/>
          </a:p>
          <a:p>
            <a:r>
              <a:rPr lang="en-US" sz="2000" dirty="0">
                <a:solidFill>
                  <a:srgbClr val="FF0000"/>
                </a:solidFill>
                <a:effectLst/>
                <a:latin typeface="Times New Roman" panose="02020603050405020304" pitchFamily="18" charset="0"/>
                <a:ea typeface="Times New Roman" panose="02020603050405020304" pitchFamily="18" charset="0"/>
              </a:rPr>
              <a:t>Use provided data to </a:t>
            </a:r>
            <a:r>
              <a:rPr lang="en-US" sz="2000" dirty="0">
                <a:solidFill>
                  <a:srgbClr val="FF0000"/>
                </a:solidFill>
                <a:latin typeface="Times New Roman" panose="02020603050405020304" pitchFamily="18" charset="0"/>
                <a:ea typeface="Times New Roman" panose="02020603050405020304" pitchFamily="18" charset="0"/>
              </a:rPr>
              <a:t>S</a:t>
            </a:r>
            <a:r>
              <a:rPr lang="en-US" sz="2000" dirty="0">
                <a:solidFill>
                  <a:srgbClr val="FF0000"/>
                </a:solidFill>
                <a:effectLst/>
                <a:latin typeface="Times New Roman" panose="02020603050405020304" pitchFamily="18" charset="0"/>
                <a:ea typeface="Times New Roman" panose="02020603050405020304" pitchFamily="18" charset="0"/>
              </a:rPr>
              <a:t>chedule needed tests before Patients examined by physician.</a:t>
            </a:r>
            <a:endParaRPr lang="en-IN" sz="2000" dirty="0">
              <a:solidFill>
                <a:srgbClr val="FF0000"/>
              </a:solidFill>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31</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78704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838200" y="131858"/>
            <a:ext cx="10515600" cy="1325563"/>
          </a:xfrm>
          <a:solidFill>
            <a:srgbClr val="00B0F0"/>
          </a:solidFill>
        </p:spPr>
        <p:txBody>
          <a:bodyPr/>
          <a:lstStyle/>
          <a:p>
            <a:pPr algn="ctr"/>
            <a:r>
              <a:rPr lang="en-IN" b="1" u="sng"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lstStyle/>
          <a:p>
            <a:r>
              <a:rPr lang="en-US" dirty="0">
                <a:solidFill>
                  <a:srgbClr val="FF0000"/>
                </a:solidFill>
              </a:rPr>
              <a:t>Reduced Waiting Time</a:t>
            </a:r>
          </a:p>
          <a:p>
            <a:r>
              <a:rPr lang="en-US" dirty="0"/>
              <a:t>30 min Waiting </a:t>
            </a:r>
          </a:p>
          <a:p>
            <a:r>
              <a:rPr lang="en-US" dirty="0">
                <a:solidFill>
                  <a:srgbClr val="FF0000"/>
                </a:solidFill>
              </a:rPr>
              <a:t>Better Customer Satisfaction/ Experience</a:t>
            </a:r>
          </a:p>
          <a:p>
            <a:r>
              <a:rPr lang="en-US" dirty="0"/>
              <a:t>Improved Efficiency &amp; Resource Utilization</a:t>
            </a:r>
          </a:p>
          <a:p>
            <a:r>
              <a:rPr lang="en-US" dirty="0">
                <a:solidFill>
                  <a:srgbClr val="FF0000"/>
                </a:solidFill>
              </a:rPr>
              <a:t>Improved Health Outcomes</a:t>
            </a:r>
            <a:endParaRPr lang="en-IN" dirty="0">
              <a:solidFill>
                <a:srgbClr val="FF0000"/>
              </a:solidFill>
            </a:endParaRP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32</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912845" y="131860"/>
            <a:ext cx="10515600" cy="1325563"/>
          </a:xfrm>
          <a:solidFill>
            <a:srgbClr val="00B0F0"/>
          </a:solidFill>
        </p:spPr>
        <p:txBody>
          <a:bodyPr/>
          <a:lstStyle/>
          <a:p>
            <a:pPr algn="ctr"/>
            <a:r>
              <a:rPr lang="en-IN" b="1" u="sng" dirty="0"/>
              <a:t>REFERENCES</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normAutofit/>
          </a:bodyPr>
          <a:lstStyle/>
          <a:p>
            <a:pPr marL="0" indent="0">
              <a:buNone/>
            </a:pPr>
            <a:r>
              <a:rPr lang="en-IN" sz="1800" dirty="0">
                <a:effectLst/>
                <a:latin typeface="Times New Roman" panose="02020603050405020304" pitchFamily="18" charset="0"/>
                <a:ea typeface="Times New Roman" panose="02020603050405020304" pitchFamily="18" charset="0"/>
              </a:rPr>
              <a:t>1. COECHS. (2021, April). https://echs.gov.in/. Retrieved from Official ECHS Web Portal, maintained &amp; managed by COECHS : </a:t>
            </a:r>
            <a:r>
              <a:rPr lang="en-IN" sz="1800" dirty="0">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https://echs.gov.in/</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effectLst/>
                <a:latin typeface="Times New Roman" panose="02020603050405020304" pitchFamily="18" charset="0"/>
                <a:ea typeface="Times New Roman" panose="02020603050405020304" pitchFamily="18" charset="0"/>
              </a:rPr>
              <a:t>2. Department of Ex-servicemen Welfare, MoD, </a:t>
            </a:r>
            <a:r>
              <a:rPr lang="en-IN" sz="1800" dirty="0" err="1">
                <a:effectLst/>
                <a:latin typeface="Times New Roman" panose="02020603050405020304" pitchFamily="18" charset="0"/>
                <a:ea typeface="Times New Roman" panose="02020603050405020304" pitchFamily="18" charset="0"/>
              </a:rPr>
              <a:t>GoI</a:t>
            </a:r>
            <a:r>
              <a:rPr lang="en-IN" sz="1800" dirty="0">
                <a:effectLst/>
                <a:latin typeface="Times New Roman" panose="02020603050405020304" pitchFamily="18" charset="0"/>
                <a:ea typeface="Times New Roman" panose="02020603050405020304" pitchFamily="18" charset="0"/>
              </a:rPr>
              <a:t>. (2020, APR). http://desw.gov.in/. Retrieved from Department of Ex-servicemen Welfare: </a:t>
            </a:r>
            <a:r>
              <a:rPr lang="en-IN" sz="1800" dirty="0">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http://desw.gov.in/</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effectLst/>
                <a:latin typeface="Times New Roman" panose="02020603050405020304" pitchFamily="18" charset="0"/>
                <a:ea typeface="Times New Roman" panose="02020603050405020304" pitchFamily="18" charset="0"/>
              </a:rPr>
              <a:t>3. Pandit D., Varma E., Pandit D. Impact of OPD waiting time on patient satisfaction. Int. Educ. Res. J. 2016;2:86–90. [Google Scholar]</a:t>
            </a:r>
          </a:p>
          <a:p>
            <a:pPr marL="0" indent="0">
              <a:buNone/>
            </a:pPr>
            <a:r>
              <a:rPr lang="en-IN" sz="1800" dirty="0">
                <a:effectLst/>
                <a:latin typeface="Times New Roman" panose="02020603050405020304" pitchFamily="18" charset="0"/>
                <a:ea typeface="Times New Roman" panose="02020603050405020304" pitchFamily="18" charset="0"/>
              </a:rPr>
              <a:t>4. </a:t>
            </a:r>
            <a:r>
              <a:rPr lang="en-IN" sz="1800" dirty="0">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https://qless.com/reducing-patient-waiting-times-how-patient-wait-times-affect-your-bottom-line/</a:t>
            </a:r>
            <a:endParaRPr lang="en-IN" sz="1800" dirty="0">
              <a:effectLst/>
              <a:latin typeface="Times New Roman" panose="02020603050405020304" pitchFamily="18" charset="0"/>
              <a:ea typeface="Times New Roman" panose="02020603050405020304" pitchFamily="18" charset="0"/>
            </a:endParaRPr>
          </a:p>
          <a:p>
            <a:pPr marL="0" indent="0">
              <a:lnSpc>
                <a:spcPct val="115000"/>
              </a:lnSpc>
              <a:spcAft>
                <a:spcPts val="10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https://www.sequencehealth.com/blog/how-to-reduce-patient-waiting-time-in-a-hospital-or-clinic</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6. Physician-Customized Strategies for Reducing Outpatient Waiting Time in South Korea Using Queueing Theory and Probabilistic Metamodels.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Int J Environ Res Public Health. 2022 Feb; 19(4): 2073.Published online 2022 Feb 12. </a:t>
            </a:r>
            <a:r>
              <a:rPr lang="en-US" sz="1800" i="1" dirty="0" err="1">
                <a:effectLst/>
                <a:latin typeface="Times New Roman" panose="02020603050405020304" pitchFamily="18" charset="0"/>
                <a:ea typeface="Times New Roman" panose="02020603050405020304" pitchFamily="18" charset="0"/>
                <a:cs typeface="Times New Roman" panose="02020603050405020304" pitchFamily="18" charset="0"/>
              </a:rPr>
              <a:t>doi</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10.3390/ijerph19042073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https://www.ncbi.nlm.nih.gov/pmc/articles/PMC8871932/</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33</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747286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912845" y="1667006"/>
            <a:ext cx="10515600" cy="5144342"/>
          </a:xfrm>
        </p:spPr>
        <p:txBody>
          <a:bodyPr>
            <a:normAutofit fontScale="70000" lnSpcReduction="20000"/>
          </a:bodyPr>
          <a:lstStyle/>
          <a:p>
            <a:pPr marL="0" indent="0">
              <a:lnSpc>
                <a:spcPct val="115000"/>
              </a:lnSpc>
              <a:spcAft>
                <a:spcPts val="1000"/>
              </a:spcAft>
              <a:buNone/>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7. https://virtuaq.com/blog/2019-12-13-six-ways-to-reduce-wait-times-in-hospitals</a:t>
            </a:r>
            <a:endParaRPr lang="en-IN"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505"/>
              </a:spcBef>
              <a:spcAft>
                <a:spcPts val="1000"/>
              </a:spcAft>
              <a:buNone/>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8. Roger</a:t>
            </a:r>
            <a:r>
              <a:rPr lang="en-US" sz="2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2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Anderson,</a:t>
            </a:r>
            <a:r>
              <a:rPr lang="en-US" sz="2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Fabian</a:t>
            </a:r>
            <a:r>
              <a:rPr lang="en-US" sz="2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2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Camacho</a:t>
            </a:r>
            <a:r>
              <a:rPr lang="en-US" sz="28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2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Rajesh</a:t>
            </a:r>
            <a:r>
              <a:rPr lang="en-US" sz="2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Balkrishnan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Willing</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wait?:</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influence</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patient</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wait</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time</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on</a:t>
            </a:r>
            <a:r>
              <a:rPr lang="en-US" sz="28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satisfaction</a:t>
            </a:r>
            <a:r>
              <a:rPr lang="en-US" sz="2800" spc="-4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with</a:t>
            </a:r>
            <a:r>
              <a:rPr lang="en-US" sz="2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primary</a:t>
            </a:r>
            <a:r>
              <a:rPr lang="en-US" sz="2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care </a:t>
            </a:r>
            <a:r>
              <a:rPr lang="en-US" sz="2800" i="1" spc="-5" dirty="0">
                <a:effectLst/>
                <a:latin typeface="Times New Roman" panose="02020603050405020304" pitchFamily="18" charset="0"/>
                <a:ea typeface="Times New Roman" panose="02020603050405020304" pitchFamily="18" charset="0"/>
                <a:cs typeface="Times New Roman" panose="02020603050405020304" pitchFamily="18" charset="0"/>
              </a:rPr>
              <a:t>BMC</a:t>
            </a:r>
            <a:r>
              <a:rPr lang="en-US" sz="2800" i="1"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spc="-5" dirty="0">
                <a:effectLst/>
                <a:latin typeface="Times New Roman" panose="02020603050405020304" pitchFamily="18" charset="0"/>
                <a:ea typeface="Times New Roman" panose="02020603050405020304" pitchFamily="18" charset="0"/>
                <a:cs typeface="Times New Roman" panose="02020603050405020304" pitchFamily="18" charset="0"/>
              </a:rPr>
              <a:t>Health</a:t>
            </a:r>
            <a:r>
              <a:rPr lang="en-US" sz="2800" i="1"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spc="-5" dirty="0">
                <a:effectLst/>
                <a:latin typeface="Times New Roman" panose="02020603050405020304" pitchFamily="18" charset="0"/>
                <a:ea typeface="Times New Roman" panose="02020603050405020304" pitchFamily="18" charset="0"/>
                <a:cs typeface="Times New Roman" panose="02020603050405020304" pitchFamily="18" charset="0"/>
              </a:rPr>
              <a:t>Services</a:t>
            </a:r>
            <a:r>
              <a:rPr lang="en-US" sz="2800" i="1"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spc="-5" dirty="0">
                <a:effectLst/>
                <a:latin typeface="Times New Roman" panose="02020603050405020304" pitchFamily="18" charset="0"/>
                <a:ea typeface="Times New Roman" panose="02020603050405020304" pitchFamily="18" charset="0"/>
                <a:cs typeface="Times New Roman" panose="02020603050405020304" pitchFamily="18" charset="0"/>
              </a:rPr>
              <a:t>Research</a:t>
            </a:r>
            <a:r>
              <a:rPr lang="en-US" sz="2800" i="1"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a:effectLst/>
                <a:latin typeface="Times New Roman" panose="02020603050405020304" pitchFamily="18" charset="0"/>
                <a:ea typeface="Times New Roman" panose="02020603050405020304" pitchFamily="18" charset="0"/>
                <a:cs typeface="Times New Roman" panose="02020603050405020304" pitchFamily="18" charset="0"/>
              </a:rPr>
              <a:t>2007,</a:t>
            </a:r>
            <a:r>
              <a:rPr lang="en-US" sz="2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a:effectLst/>
                <a:latin typeface="Times New Roman" panose="02020603050405020304" pitchFamily="18" charset="0"/>
                <a:ea typeface="Times New Roman" panose="02020603050405020304" pitchFamily="18" charset="0"/>
                <a:cs typeface="Times New Roman" panose="02020603050405020304" pitchFamily="18" charset="0"/>
              </a:rPr>
              <a:t>7:31</a:t>
            </a:r>
            <a:r>
              <a:rPr lang="en-US" sz="2800" spc="3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a:effectLst/>
                <a:latin typeface="Times New Roman" panose="02020603050405020304" pitchFamily="18" charset="0"/>
                <a:ea typeface="Times New Roman" panose="02020603050405020304" pitchFamily="18" charset="0"/>
                <a:cs typeface="Times New Roman" panose="02020603050405020304" pitchFamily="18" charset="0"/>
              </a:rPr>
              <a:t>doi:10.1186/1472-6963-7-31</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http://www.biomedcentral.com/1472-6963/7/31</a:t>
            </a:r>
            <a:endParaRPr lang="en-IN"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31750" indent="0" algn="just">
              <a:lnSpc>
                <a:spcPct val="103000"/>
              </a:lnSpc>
              <a:spcBef>
                <a:spcPts val="125"/>
              </a:spcBef>
              <a:spcAft>
                <a:spcPts val="1000"/>
              </a:spcAft>
              <a:buNone/>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9. Oche</a:t>
            </a:r>
            <a:r>
              <a:rPr lang="en-US" sz="2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MO,</a:t>
            </a:r>
            <a:r>
              <a:rPr lang="en-US" sz="2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Adamu</a:t>
            </a:r>
            <a:r>
              <a:rPr lang="en-US" sz="2800" spc="20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2800" spc="2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Determinants</a:t>
            </a:r>
            <a:r>
              <a:rPr lang="en-US" sz="2800" spc="2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2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patient waiting time in the general outpatient department of a tertiary</a:t>
            </a:r>
            <a:r>
              <a:rPr lang="en-US" sz="2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health institution in North Western Nigeria. Ann Med Health Sci Res</a:t>
            </a:r>
            <a:r>
              <a:rPr lang="en-US" sz="2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2013;3:588-92.</a:t>
            </a:r>
            <a:endParaRPr lang="en-IN"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buNone/>
            </a:pPr>
            <a:r>
              <a:rPr lang="en-IN" sz="2800" dirty="0">
                <a:effectLst/>
                <a:latin typeface="Times New Roman" panose="02020603050405020304" pitchFamily="18" charset="0"/>
                <a:ea typeface="Times New Roman" panose="02020603050405020304" pitchFamily="18" charset="0"/>
              </a:rPr>
              <a:t>10.  Kumari R, Idris M, Bhushan V, Khanna A, Agarwal M, Singh S. Study on patient satisfaction in the government allopathic health facilities of Lucknow district, India. Indian J Community Med. 2009 Jan;34(1):35-42. </a:t>
            </a:r>
            <a:r>
              <a:rPr lang="en-IN" sz="2800" dirty="0" err="1">
                <a:effectLst/>
                <a:latin typeface="Times New Roman" panose="02020603050405020304" pitchFamily="18" charset="0"/>
                <a:ea typeface="Times New Roman" panose="02020603050405020304" pitchFamily="18" charset="0"/>
              </a:rPr>
              <a:t>doi</a:t>
            </a:r>
            <a:r>
              <a:rPr lang="en-IN" sz="2800" dirty="0">
                <a:effectLst/>
                <a:latin typeface="Times New Roman" panose="02020603050405020304" pitchFamily="18" charset="0"/>
                <a:ea typeface="Times New Roman" panose="02020603050405020304" pitchFamily="18" charset="0"/>
              </a:rPr>
              <a:t>: 10.4103/0970-0218.45372. PMID: 19876453; PMCID: PMC2763650.</a:t>
            </a:r>
          </a:p>
          <a:p>
            <a:pPr marL="0" marR="191770" indent="0">
              <a:spcBef>
                <a:spcPts val="330"/>
              </a:spcBef>
              <a:spcAft>
                <a:spcPts val="0"/>
              </a:spcAft>
              <a:buNone/>
            </a:pPr>
            <a:endParaRPr lang="en-US" sz="2800" dirty="0">
              <a:effectLst/>
              <a:latin typeface="Times New Roman" panose="02020603050405020304" pitchFamily="18" charset="0"/>
              <a:ea typeface="Times New Roman" panose="02020603050405020304" pitchFamily="18" charset="0"/>
            </a:endParaRPr>
          </a:p>
          <a:p>
            <a:pPr marL="0" marR="191770" indent="0">
              <a:spcBef>
                <a:spcPts val="330"/>
              </a:spcBef>
              <a:spcAft>
                <a:spcPts val="0"/>
              </a:spcAft>
              <a:buNone/>
            </a:pPr>
            <a:r>
              <a:rPr lang="en-US" sz="2800" dirty="0">
                <a:effectLst/>
                <a:latin typeface="Times New Roman" panose="02020603050405020304" pitchFamily="18" charset="0"/>
                <a:ea typeface="Times New Roman" panose="02020603050405020304" pitchFamily="18" charset="0"/>
              </a:rPr>
              <a:t>11.  Patel R, Patel HR. A study on</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waiting time and out-patient satisfaction at Gujarat</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medical</a:t>
            </a:r>
            <a:r>
              <a:rPr lang="en-US" sz="2800" spc="-1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education</a:t>
            </a:r>
            <a:r>
              <a:rPr lang="en-US" sz="2800" spc="-1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research</a:t>
            </a:r>
            <a:r>
              <a:rPr lang="en-US" sz="2800" spc="-1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society</a:t>
            </a:r>
            <a:r>
              <a:rPr lang="en-US" sz="2800" spc="-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hospital,</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Valsad,</a:t>
            </a:r>
            <a:r>
              <a:rPr lang="en-US" sz="2800" spc="-23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Gujarat, India. Int J Community Med Public Health</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2017;4:857-63.</a:t>
            </a:r>
            <a:endParaRPr lang="en-IN" sz="2800" dirty="0">
              <a:effectLst/>
              <a:latin typeface="Times New Roman" panose="02020603050405020304" pitchFamily="18" charset="0"/>
              <a:ea typeface="Times New Roman" panose="02020603050405020304" pitchFamily="18" charset="0"/>
            </a:endParaRPr>
          </a:p>
          <a:p>
            <a:pPr marL="0" marR="204470" indent="0">
              <a:spcBef>
                <a:spcPts val="330"/>
              </a:spcBef>
              <a:spcAft>
                <a:spcPts val="0"/>
              </a:spcAft>
              <a:buNone/>
            </a:pPr>
            <a:endParaRPr lang="en-US" sz="2800" dirty="0">
              <a:effectLst/>
              <a:latin typeface="Times New Roman" panose="02020603050405020304" pitchFamily="18" charset="0"/>
              <a:ea typeface="Times New Roman" panose="02020603050405020304" pitchFamily="18" charset="0"/>
            </a:endParaRPr>
          </a:p>
          <a:p>
            <a:pPr marL="0" marR="204470" indent="0">
              <a:spcBef>
                <a:spcPts val="330"/>
              </a:spcBef>
              <a:spcAft>
                <a:spcPts val="0"/>
              </a:spcAft>
              <a:buNone/>
            </a:pPr>
            <a:r>
              <a:rPr lang="en-US" sz="2800" dirty="0">
                <a:effectLst/>
                <a:latin typeface="Times New Roman" panose="02020603050405020304" pitchFamily="18" charset="0"/>
                <a:ea typeface="Times New Roman" panose="02020603050405020304" pitchFamily="18" charset="0"/>
              </a:rPr>
              <a:t>12.  Sriram S, </a:t>
            </a:r>
            <a:r>
              <a:rPr lang="en-US" sz="2800" dirty="0" err="1">
                <a:effectLst/>
                <a:latin typeface="Times New Roman" panose="02020603050405020304" pitchFamily="18" charset="0"/>
                <a:ea typeface="Times New Roman" panose="02020603050405020304" pitchFamily="18" charset="0"/>
              </a:rPr>
              <a:t>Noochpoung</a:t>
            </a:r>
            <a:r>
              <a:rPr lang="en-US" sz="2800" dirty="0">
                <a:effectLst/>
                <a:latin typeface="Times New Roman" panose="02020603050405020304" pitchFamily="18" charset="0"/>
                <a:ea typeface="Times New Roman" panose="02020603050405020304" pitchFamily="18" charset="0"/>
              </a:rPr>
              <a:t> R.</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Determinants</a:t>
            </a:r>
            <a:r>
              <a:rPr lang="en-US" sz="2800" spc="-2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of</a:t>
            </a:r>
            <a:r>
              <a:rPr lang="en-US" sz="2800" spc="-1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hospital</a:t>
            </a:r>
            <a:r>
              <a:rPr lang="en-US" sz="2800" spc="-1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waiting</a:t>
            </a:r>
            <a:r>
              <a:rPr lang="en-US" sz="2800" spc="-2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time</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for</a:t>
            </a:r>
            <a:r>
              <a:rPr lang="en-US" sz="2800" spc="-2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outpatient</a:t>
            </a:r>
            <a:r>
              <a:rPr lang="en-US" sz="2800" spc="-23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care in India: how demographic characteristics,</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hospital ownership, and ambulance arrival affect</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waiting time. Int J Community Med Public Health</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2018;5:2692-8.</a:t>
            </a:r>
            <a:endParaRPr lang="en-IN" sz="2800" dirty="0">
              <a:effectLst/>
              <a:latin typeface="Times New Roman" panose="02020603050405020304" pitchFamily="18" charset="0"/>
              <a:ea typeface="Times New Roman" panose="02020603050405020304" pitchFamily="18" charset="0"/>
            </a:endParaRP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34</a:t>
            </a:fld>
            <a:endParaRPr lang="en-IN"/>
          </a:p>
        </p:txBody>
      </p:sp>
      <p:sp>
        <p:nvSpPr>
          <p:cNvPr id="8" name="Title 1">
            <a:extLst>
              <a:ext uri="{FF2B5EF4-FFF2-40B4-BE49-F238E27FC236}">
                <a16:creationId xmlns:a16="http://schemas.microsoft.com/office/drawing/2014/main" id="{D9B9B34E-DDD8-DAF5-DA05-E4C4A435A1B1}"/>
              </a:ext>
            </a:extLst>
          </p:cNvPr>
          <p:cNvSpPr>
            <a:spLocks noGrp="1"/>
          </p:cNvSpPr>
          <p:nvPr>
            <p:ph type="title"/>
          </p:nvPr>
        </p:nvSpPr>
        <p:spPr>
          <a:xfrm>
            <a:off x="912845" y="85203"/>
            <a:ext cx="10515600" cy="1325563"/>
          </a:xfrm>
          <a:solidFill>
            <a:srgbClr val="00B0F0"/>
          </a:solidFill>
        </p:spPr>
        <p:txBody>
          <a:bodyPr/>
          <a:lstStyle/>
          <a:p>
            <a:pPr algn="ctr"/>
            <a:r>
              <a:rPr lang="en-IN" b="1" u="sng" dirty="0"/>
              <a:t>REFERENCES</a:t>
            </a:r>
          </a:p>
        </p:txBody>
      </p:sp>
      <p:pic>
        <p:nvPicPr>
          <p:cNvPr id="9" name="Picture 8">
            <a:extLst>
              <a:ext uri="{FF2B5EF4-FFF2-40B4-BE49-F238E27FC236}">
                <a16:creationId xmlns:a16="http://schemas.microsoft.com/office/drawing/2014/main" id="{37DEAEE4-10E0-F1A9-9950-58D4C3EF1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166859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a:xfrm>
            <a:off x="1524000" y="2391321"/>
            <a:ext cx="9144000" cy="1118641"/>
          </a:xfrm>
          <a:solidFill>
            <a:srgbClr val="00B0F0"/>
          </a:solidFill>
        </p:spPr>
        <p:txBody>
          <a:bodyPr/>
          <a:lstStyle/>
          <a:p>
            <a:r>
              <a:rPr lang="en-IN" b="1"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35</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94538"/>
            <a:ext cx="10515600" cy="1325563"/>
          </a:xfrm>
          <a:solidFill>
            <a:srgbClr val="00B0F0"/>
          </a:solidFill>
        </p:spPr>
        <p:txBody>
          <a:bodyPr/>
          <a:lstStyle/>
          <a:p>
            <a:pPr algn="ctr"/>
            <a:r>
              <a:rPr lang="en-US" b="1" u="sng" dirty="0">
                <a:latin typeface="+mn-lt"/>
              </a:rPr>
              <a:t>ECHS</a:t>
            </a:r>
            <a:endParaRPr lang="en-IN" b="1" u="sng"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825624"/>
            <a:ext cx="10515600" cy="4733795"/>
          </a:xfrm>
        </p:spPr>
        <p:txBody>
          <a:bodyPr>
            <a:normAutofit fontScale="92500" lnSpcReduction="10000"/>
          </a:bodyPr>
          <a:lstStyle/>
          <a:p>
            <a:r>
              <a:rPr lang="en-US" sz="2200" dirty="0">
                <a:latin typeface="Arial" panose="020B0604020202020204" pitchFamily="34" charset="0"/>
                <a:cs typeface="Arial" panose="020B0604020202020204" pitchFamily="34" charset="0"/>
              </a:rPr>
              <a:t>ECHS- </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comprehensive tri-service scheme to provide </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medi</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-care facilities to ESMs of all the Armed Forces &amp; their dependents.</a:t>
            </a:r>
          </a:p>
          <a:p>
            <a:r>
              <a:rPr lang="en-US" sz="2200" dirty="0">
                <a:effectLst/>
                <a:latin typeface="Arial" panose="020B0604020202020204" pitchFamily="34" charset="0"/>
                <a:ea typeface="Times New Roman" panose="02020603050405020304" pitchFamily="18" charset="0"/>
                <a:cs typeface="Arial" panose="020B0604020202020204" pitchFamily="34" charset="0"/>
              </a:rPr>
              <a:t>Provides cashless medical coverage for ESMs &amp; their dependents in established polyclinic/military hospitals/empaneled hospitals across India. </a:t>
            </a:r>
            <a:endParaRPr lang="en-IN" sz="2200" dirty="0">
              <a:effectLst/>
              <a:latin typeface="Arial" panose="020B0604020202020204" pitchFamily="34" charset="0"/>
              <a:ea typeface="Times New Roman" panose="02020603050405020304" pitchFamily="18" charset="0"/>
              <a:cs typeface="Arial" panose="020B0604020202020204" pitchFamily="34" charset="0"/>
            </a:endParaRPr>
          </a:p>
          <a:p>
            <a:r>
              <a:rPr lang="en-US" sz="2200" dirty="0">
                <a:latin typeface="Arial" panose="020B0604020202020204" pitchFamily="34" charset="0"/>
                <a:ea typeface="Times New Roman" panose="02020603050405020304" pitchFamily="18" charset="0"/>
                <a:cs typeface="Arial" panose="020B0604020202020204" pitchFamily="34" charset="0"/>
              </a:rPr>
              <a:t>A</a:t>
            </a:r>
            <a:r>
              <a:rPr lang="en-US" sz="2200" dirty="0">
                <a:effectLst/>
                <a:latin typeface="Arial" panose="020B0604020202020204" pitchFamily="34" charset="0"/>
                <a:ea typeface="Times New Roman" panose="02020603050405020304" pitchFamily="18" charset="0"/>
                <a:cs typeface="Arial" panose="020B0604020202020204" pitchFamily="34" charset="0"/>
              </a:rPr>
              <a:t>round 426 Polyclinics all over India organized into</a:t>
            </a: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five types of ECHS Polyclinics i.e., Type ‘A’, ‘B’, ‘C’ D, &amp; E. </a:t>
            </a:r>
          </a:p>
          <a:p>
            <a:r>
              <a:rPr lang="en-US" sz="2200" b="1" u="sng" dirty="0">
                <a:effectLst/>
                <a:latin typeface="Arial" panose="020B0604020202020204" pitchFamily="34" charset="0"/>
                <a:ea typeface="Times New Roman" panose="02020603050405020304" pitchFamily="18" charset="0"/>
                <a:cs typeface="Arial" panose="020B0604020202020204" pitchFamily="34" charset="0"/>
              </a:rPr>
              <a:t> ECHS Polyclinic, BHDC</a:t>
            </a:r>
            <a:r>
              <a:rPr lang="en-US" sz="2200" dirty="0">
                <a:effectLst/>
                <a:latin typeface="Arial" panose="020B0604020202020204" pitchFamily="34" charset="0"/>
                <a:ea typeface="Times New Roman" panose="02020603050405020304" pitchFamily="18" charset="0"/>
                <a:cs typeface="Arial" panose="020B0604020202020204" pitchFamily="34" charset="0"/>
              </a:rPr>
              <a:t>	- Type ‘A’ Polyclinic</a:t>
            </a:r>
            <a:endPar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28600" marR="114300" algn="just">
              <a:lnSpc>
                <a:spcPct val="150000"/>
              </a:lnSpc>
              <a:spcAft>
                <a:spcPts val="1000"/>
              </a:spcAft>
              <a:tabLst>
                <a:tab pos="228600" algn="l"/>
                <a:tab pos="285750" algn="l"/>
              </a:tabLst>
            </a:pPr>
            <a:r>
              <a:rPr lang="en-US" sz="2200" dirty="0">
                <a:effectLst/>
                <a:latin typeface="Arial" panose="020B0604020202020204" pitchFamily="34" charset="0"/>
                <a:ea typeface="Times New Roman" panose="02020603050405020304" pitchFamily="18" charset="0"/>
                <a:cs typeface="Arial" panose="020B0604020202020204" pitchFamily="34" charset="0"/>
              </a:rPr>
              <a:t>Primary Membership Veterans      	 - 	1,34,908. (Designed 20,000).</a:t>
            </a:r>
            <a:endParaRPr lang="en-IN" sz="2200" dirty="0">
              <a:effectLst/>
              <a:latin typeface="Arial" panose="020B0604020202020204" pitchFamily="34" charset="0"/>
              <a:ea typeface="Calibri" panose="020F0502020204030204" pitchFamily="34" charset="0"/>
              <a:cs typeface="Arial" panose="020B0604020202020204" pitchFamily="34" charset="0"/>
            </a:endParaRPr>
          </a:p>
          <a:p>
            <a:pPr marL="228600" marR="114300" algn="just">
              <a:lnSpc>
                <a:spcPct val="150000"/>
              </a:lnSpc>
              <a:spcAft>
                <a:spcPts val="1000"/>
              </a:spcAft>
              <a:tabLst>
                <a:tab pos="228600" algn="l"/>
                <a:tab pos="285750" algn="l"/>
              </a:tabLst>
            </a:pPr>
            <a:r>
              <a:rPr lang="en-US" sz="2200" dirty="0">
                <a:effectLst/>
                <a:latin typeface="Arial" panose="020B0604020202020204" pitchFamily="34" charset="0"/>
                <a:ea typeface="Times New Roman" panose="02020603050405020304" pitchFamily="18" charset="0"/>
                <a:cs typeface="Arial" panose="020B0604020202020204" pitchFamily="34" charset="0"/>
              </a:rPr>
              <a:t>Number of Dependents on Polyclinic	-	3,76,630. </a:t>
            </a:r>
            <a:endParaRPr lang="en-IN" sz="2200" dirty="0">
              <a:effectLst/>
              <a:latin typeface="Arial" panose="020B0604020202020204" pitchFamily="34" charset="0"/>
              <a:ea typeface="Calibri" panose="020F0502020204030204" pitchFamily="34" charset="0"/>
              <a:cs typeface="Arial" panose="020B0604020202020204" pitchFamily="34" charset="0"/>
            </a:endParaRPr>
          </a:p>
          <a:p>
            <a:pPr marR="114300" algn="just">
              <a:lnSpc>
                <a:spcPct val="150000"/>
              </a:lnSpc>
              <a:spcAft>
                <a:spcPts val="1000"/>
              </a:spcAft>
              <a:tabLst>
                <a:tab pos="228600" algn="l"/>
                <a:tab pos="285750" algn="l"/>
              </a:tabLst>
            </a:pPr>
            <a:r>
              <a:rPr lang="en-US" sz="2200" dirty="0">
                <a:effectLst/>
                <a:latin typeface="Arial" panose="020B0604020202020204" pitchFamily="34" charset="0"/>
                <a:ea typeface="Times New Roman" panose="02020603050405020304" pitchFamily="18" charset="0"/>
                <a:cs typeface="Arial" panose="020B0604020202020204" pitchFamily="34" charset="0"/>
              </a:rPr>
              <a:t>Number of Patients Visiting Polyclinic	 -	Approx 1100-1200 (daily) &amp; 25000 (one month).</a:t>
            </a:r>
            <a:endParaRPr lang="en-IN" sz="2200" dirty="0">
              <a:effectLst/>
              <a:latin typeface="Arial" panose="020B0604020202020204" pitchFamily="34" charset="0"/>
              <a:ea typeface="Times New Roman" panose="02020603050405020304" pitchFamily="18" charset="0"/>
              <a:cs typeface="Arial" panose="020B0604020202020204" pitchFamily="34" charset="0"/>
            </a:endParaRPr>
          </a:p>
          <a:p>
            <a:pPr marL="228600" marR="114300" algn="just">
              <a:lnSpc>
                <a:spcPct val="150000"/>
              </a:lnSpc>
              <a:spcAft>
                <a:spcPts val="1000"/>
              </a:spcAft>
              <a:tabLst>
                <a:tab pos="228600" algn="l"/>
                <a:tab pos="285750" algn="l"/>
              </a:tabLs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114300" lvl="8" algn="just">
              <a:lnSpc>
                <a:spcPct val="150000"/>
              </a:lnSpc>
              <a:spcAft>
                <a:spcPts val="1000"/>
              </a:spcAft>
              <a:tabLst>
                <a:tab pos="228600" algn="l"/>
                <a:tab pos="285750" algn="l"/>
              </a:tabLst>
            </a:pP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p>
            <a:pPr lvl="1"/>
            <a:endParaRPr lang="en-US" sz="1400" dirty="0">
              <a:effectLst/>
              <a:latin typeface="Times New Roman" panose="02020603050405020304" pitchFamily="18" charset="0"/>
              <a:ea typeface="Times New Roman" panose="02020603050405020304" pitchFamily="18" charset="0"/>
            </a:endParaRPr>
          </a:p>
          <a:p>
            <a:endParaRPr lang="en-IN"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21019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838200" y="103862"/>
            <a:ext cx="10515600" cy="1325563"/>
          </a:xfrm>
          <a:solidFill>
            <a:srgbClr val="00B0F0"/>
          </a:solidFill>
        </p:spPr>
        <p:txBody>
          <a:bodyPr/>
          <a:lstStyle/>
          <a:p>
            <a:pPr algn="ctr"/>
            <a:r>
              <a:rPr lang="en-IN" b="1" u="sng" dirty="0">
                <a:latin typeface="+mn-lt"/>
              </a:rPr>
              <a:t>OBJECTIVES OF THE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normAutofit lnSpcReduction="10000"/>
          </a:bodyPr>
          <a:lstStyle/>
          <a:p>
            <a:pPr marL="0" algn="just">
              <a:lnSpc>
                <a:spcPct val="100000"/>
              </a:lnSpc>
              <a:spcBef>
                <a:spcPts val="600"/>
              </a:spcBef>
            </a:pPr>
            <a:r>
              <a:rPr lang="en-IN" sz="2400" b="1" u="sng"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Aim</a:t>
            </a:r>
            <a:r>
              <a:rPr lang="en-IN"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r>
              <a:rPr lang="en-I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To assess patient satisfaction with respect to waiting time and recommend measures to reduce patient waiting time at ECHS Polyclinic, Base Hospital, Delhi Cantt.</a:t>
            </a:r>
          </a:p>
          <a:p>
            <a:pPr marL="0" indent="0" algn="just">
              <a:lnSpc>
                <a:spcPct val="150000"/>
              </a:lnSpc>
              <a:spcBef>
                <a:spcPts val="600"/>
              </a:spcBef>
              <a:buNone/>
            </a:pPr>
            <a:endParaRPr lang="en-IN" sz="2400" dirty="0">
              <a:effectLst/>
              <a:latin typeface="Arial" panose="020B0604020202020204" pitchFamily="34" charset="0"/>
              <a:ea typeface="Times New Roman" panose="02020603050405020304" pitchFamily="18" charset="0"/>
              <a:cs typeface="Arial" panose="020B0604020202020204" pitchFamily="34" charset="0"/>
            </a:endParaRPr>
          </a:p>
          <a:p>
            <a:r>
              <a:rPr lang="en-US" sz="2400" b="1" u="sng"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Objective.</a:t>
            </a:r>
          </a:p>
          <a:p>
            <a:pPr marL="0" indent="0">
              <a:buNone/>
            </a:pPr>
            <a:endParaRPr lang="en-US" sz="24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lvl="1"/>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evaluate the patient satisfaction with respect to waiting time of the retired ex-servicemen and their   dependents who avail the health care services at the ECHS, Base Hospital, Delhi Cantt. </a:t>
            </a:r>
          </a:p>
          <a:p>
            <a:pPr marL="457200" lvl="1" indent="0">
              <a:buNone/>
            </a:pPr>
            <a:endPar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lvl="1"/>
            <a:r>
              <a:rPr lang="en-US" dirty="0">
                <a:effectLst/>
                <a:latin typeface="Arial" panose="020B0604020202020204" pitchFamily="34" charset="0"/>
                <a:ea typeface="Times New Roman" panose="02020603050405020304" pitchFamily="18" charset="0"/>
                <a:cs typeface="Arial" panose="020B0604020202020204" pitchFamily="34" charset="0"/>
              </a:rPr>
              <a:t>To suggest measures for reduction of patient waiting time.</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endParaRPr lang="en-IN" sz="1800" dirty="0">
              <a:effectLst/>
              <a:latin typeface="Arial" panose="020B0604020202020204" pitchFamily="34" charset="0"/>
              <a:ea typeface="Times New Roman" panose="02020603050405020304" pitchFamily="18" charset="0"/>
              <a:cs typeface="Arial" panose="020B0604020202020204" pitchFamily="34" charset="0"/>
            </a:endParaRPr>
          </a:p>
          <a:p>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838200" y="178510"/>
            <a:ext cx="10515600" cy="1325563"/>
          </a:xfrm>
          <a:solidFill>
            <a:srgbClr val="00B0F0"/>
          </a:solidFill>
        </p:spPr>
        <p:txBody>
          <a:bodyPr/>
          <a:lstStyle/>
          <a:p>
            <a:pPr algn="ctr"/>
            <a:r>
              <a:rPr lang="en-IN" b="1" u="sng" dirty="0">
                <a:latin typeface="+mn-lt"/>
              </a:rPr>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838200" y="1928266"/>
            <a:ext cx="10515600" cy="4715130"/>
          </a:xfrm>
        </p:spPr>
        <p:txBody>
          <a:bodyPr>
            <a:normAutofit/>
          </a:bodyPr>
          <a:lstStyle/>
          <a:p>
            <a:r>
              <a:rPr lang="en-US" sz="2200" b="1" u="sng" dirty="0">
                <a:latin typeface="Arial" panose="020B0604020202020204" pitchFamily="34" charset="0"/>
                <a:cs typeface="Arial" panose="020B0604020202020204" pitchFamily="34" charset="0"/>
              </a:rPr>
              <a:t>Study Area</a:t>
            </a:r>
            <a:r>
              <a:rPr lang="en-US" sz="2200" dirty="0">
                <a:latin typeface="Arial" panose="020B0604020202020204" pitchFamily="34" charset="0"/>
                <a:cs typeface="Arial" panose="020B0604020202020204" pitchFamily="34" charset="0"/>
              </a:rPr>
              <a:t>: ECHS Polyclinic, Base Hospital, Delhi Cantt.</a:t>
            </a:r>
          </a:p>
          <a:p>
            <a:r>
              <a:rPr lang="en-US" sz="2200" b="1" u="sng" dirty="0">
                <a:solidFill>
                  <a:srgbClr val="FF0000"/>
                </a:solidFill>
                <a:latin typeface="Arial" panose="020B0604020202020204" pitchFamily="34" charset="0"/>
                <a:cs typeface="Arial" panose="020B0604020202020204" pitchFamily="34" charset="0"/>
              </a:rPr>
              <a:t> Sample Size and Study Duration</a:t>
            </a:r>
            <a:r>
              <a:rPr lang="en-US" sz="2200" dirty="0">
                <a:solidFill>
                  <a:srgbClr val="FF0000"/>
                </a:solidFill>
                <a:latin typeface="Arial" panose="020B0604020202020204" pitchFamily="34" charset="0"/>
                <a:cs typeface="Arial" panose="020B0604020202020204" pitchFamily="34" charset="0"/>
              </a:rPr>
              <a:t>: 	  </a:t>
            </a:r>
          </a:p>
          <a:p>
            <a:pPr lvl="1"/>
            <a:r>
              <a:rPr lang="en-US" sz="2200" dirty="0">
                <a:solidFill>
                  <a:srgbClr val="FF0000"/>
                </a:solidFill>
                <a:latin typeface="Arial" panose="020B0604020202020204" pitchFamily="34" charset="0"/>
                <a:cs typeface="Arial" panose="020B0604020202020204" pitchFamily="34" charset="0"/>
              </a:rPr>
              <a:t>200 Ex-servicemen &amp; their dependents affiliated to ECHS Polyclinic.</a:t>
            </a:r>
          </a:p>
          <a:p>
            <a:pPr lvl="1"/>
            <a:r>
              <a:rPr lang="en-US" sz="2200" dirty="0">
                <a:solidFill>
                  <a:srgbClr val="FF0000"/>
                </a:solidFill>
                <a:latin typeface="Arial" panose="020B0604020202020204" pitchFamily="34" charset="0"/>
                <a:cs typeface="Arial" panose="020B0604020202020204" pitchFamily="34" charset="0"/>
              </a:rPr>
              <a:t>Mar to May 2023</a:t>
            </a:r>
          </a:p>
          <a:p>
            <a:r>
              <a:rPr lang="en-US" sz="2200" b="1" u="sng" dirty="0">
                <a:latin typeface="Arial" panose="020B0604020202020204" pitchFamily="34" charset="0"/>
                <a:cs typeface="Arial" panose="020B0604020202020204" pitchFamily="34" charset="0"/>
              </a:rPr>
              <a:t> Study Type and Tools Used</a:t>
            </a:r>
            <a:r>
              <a:rPr lang="en-US" sz="2200" dirty="0">
                <a:latin typeface="Arial" panose="020B0604020202020204" pitchFamily="34" charset="0"/>
                <a:cs typeface="Arial" panose="020B0604020202020204" pitchFamily="34" charset="0"/>
              </a:rPr>
              <a:t>: Quantitative Study. Patient Waiting Time assessed by using a self-structured questionnaire and informal interview method. </a:t>
            </a:r>
          </a:p>
          <a:p>
            <a:pPr lvl="0">
              <a:lnSpc>
                <a:spcPct val="150000"/>
              </a:lnSpc>
            </a:pPr>
            <a:r>
              <a:rPr lang="en-IN" sz="2200" b="1" u="sng"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Inclusion Criterion</a:t>
            </a:r>
            <a:r>
              <a:rPr lang="en-IN" sz="2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All patients visiting ECHS, Base Hospital, Delhi Cantt.</a:t>
            </a:r>
          </a:p>
          <a:p>
            <a:pPr lvl="0">
              <a:lnSpc>
                <a:spcPct val="150000"/>
              </a:lnSpc>
            </a:pPr>
            <a:r>
              <a:rPr lang="en-IN" sz="22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Exclusion Criterion</a:t>
            </a:r>
            <a:r>
              <a:rPr lang="en-I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All respondents who are unwilling.</a:t>
            </a:r>
          </a:p>
          <a:p>
            <a:pPr>
              <a:lnSpc>
                <a:spcPct val="150000"/>
              </a:lnSpc>
            </a:pPr>
            <a:r>
              <a:rPr lang="en-US" sz="2200" b="1" u="sng" dirty="0">
                <a:solidFill>
                  <a:srgbClr val="FF0000"/>
                </a:solidFill>
                <a:latin typeface="Arial" panose="020B0604020202020204" pitchFamily="34" charset="0"/>
                <a:cs typeface="Arial" panose="020B0604020202020204" pitchFamily="34" charset="0"/>
              </a:rPr>
              <a:t>Ethical Considerations</a:t>
            </a:r>
            <a:r>
              <a:rPr lang="en-US" sz="2200" dirty="0">
                <a:solidFill>
                  <a:srgbClr val="FF0000"/>
                </a:solidFill>
                <a:latin typeface="Arial" panose="020B0604020202020204" pitchFamily="34" charset="0"/>
                <a:cs typeface="Arial" panose="020B0604020202020204" pitchFamily="34" charset="0"/>
              </a:rPr>
              <a:t>: All credentials collected kept confidential &amp; will  be used for purpose of research only. </a:t>
            </a:r>
            <a:endParaRPr lang="en-IN" sz="2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838200" y="150520"/>
            <a:ext cx="10515600" cy="1325563"/>
          </a:xfrm>
          <a:solidFill>
            <a:srgbClr val="00B0F0"/>
          </a:solidFill>
        </p:spPr>
        <p:txBody>
          <a:bodyPr/>
          <a:lstStyle/>
          <a:p>
            <a:pPr algn="ctr"/>
            <a:r>
              <a:rPr lang="en-IN" b="1" u="sng" dirty="0">
                <a:latin typeface="+mn-lt"/>
              </a:rPr>
              <a:t>METHODOLOGY</a:t>
            </a:r>
            <a:endParaRPr lang="en-IN" u="sng" dirty="0">
              <a:latin typeface="+mn-lt"/>
            </a:endParaRPr>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838200" y="1825625"/>
            <a:ext cx="10515600" cy="4895850"/>
          </a:xfrm>
        </p:spPr>
        <p:txBody>
          <a:bodyPr>
            <a:normAutofit fontScale="92500" lnSpcReduction="20000"/>
          </a:bodyPr>
          <a:lstStyle/>
          <a:p>
            <a:pPr>
              <a:lnSpc>
                <a:spcPct val="150000"/>
              </a:lnSpc>
            </a:pPr>
            <a:r>
              <a:rPr lang="en-US"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Research Design</a:t>
            </a: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Quantitative cross-sectional. </a:t>
            </a:r>
          </a:p>
          <a:p>
            <a:pPr>
              <a:lnSpc>
                <a:spcPct val="150000"/>
              </a:lnSpc>
            </a:pPr>
            <a:r>
              <a:rPr lang="en-US"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Study Design</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Evaluation Study Design.</a:t>
            </a:r>
          </a:p>
          <a:p>
            <a:pPr>
              <a:lnSpc>
                <a:spcPct val="150000"/>
              </a:lnSpc>
            </a:pPr>
            <a:r>
              <a:rPr lang="en-IN"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Study Setting</a:t>
            </a:r>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ECHS Polyclinic, Base Hospital, Delhi Cantt.</a:t>
            </a:r>
            <a:endParaRPr lang="en-IN" sz="20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50000"/>
              </a:lnSpc>
            </a:pPr>
            <a:r>
              <a:rPr lang="en-US"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Study Population</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Ex-servicemen &amp; their dependents visiting ECHS, Base Hospital, Delhi Cantt.</a:t>
            </a:r>
          </a:p>
          <a:p>
            <a:pPr>
              <a:lnSpc>
                <a:spcPct val="150000"/>
              </a:lnSpc>
            </a:pPr>
            <a:r>
              <a:rPr lang="en-IN"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Study Tools</a:t>
            </a:r>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Questionnaire &amp; physical informal interviews at ECHS Polyclinic</a:t>
            </a:r>
            <a:endParaRPr lang="en-IN" sz="20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50000"/>
              </a:lnSpc>
            </a:pPr>
            <a:r>
              <a:rPr lang="en-IN"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Sample Size</a:t>
            </a:r>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200.</a:t>
            </a:r>
          </a:p>
          <a:p>
            <a:pPr>
              <a:lnSpc>
                <a:spcPct val="150000"/>
              </a:lnSpc>
            </a:pPr>
            <a:r>
              <a:rPr lang="en-IN"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Sampling Method</a:t>
            </a:r>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Random  convenient Sampling Technique.</a:t>
            </a:r>
            <a:endParaRPr lang="en-IN" sz="20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50000"/>
              </a:lnSpc>
            </a:pPr>
            <a:r>
              <a:rPr lang="en-IN"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Sample Selection</a:t>
            </a:r>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All respondents clearly informed about the aim &amp; confidentiality of the study. Participation was completely voluntary.</a:t>
            </a:r>
            <a:endParaRPr lang="en-IN" sz="2000" dirty="0">
              <a:effectLst/>
              <a:latin typeface="Arial" panose="020B0604020202020204" pitchFamily="34" charset="0"/>
              <a:ea typeface="Times New Roman" panose="02020603050405020304" pitchFamily="18" charset="0"/>
              <a:cs typeface="Arial" panose="020B0604020202020204" pitchFamily="34" charset="0"/>
            </a:endParaRPr>
          </a:p>
          <a:p>
            <a:endParaRPr lang="en-IN" sz="1800" dirty="0">
              <a:effectLst/>
              <a:latin typeface="Times New Roman" panose="02020603050405020304" pitchFamily="18" charset="0"/>
              <a:ea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696498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838200" y="75876"/>
            <a:ext cx="10515600" cy="1325563"/>
          </a:xfrm>
          <a:solidFill>
            <a:srgbClr val="00B0F0"/>
          </a:solidFill>
        </p:spPr>
        <p:txBody>
          <a:bodyPr/>
          <a:lstStyle/>
          <a:p>
            <a:pPr algn="ctr"/>
            <a:r>
              <a:rPr lang="en-IN" b="1" u="sng" dirty="0">
                <a:latin typeface="+mn-lt"/>
              </a:rPr>
              <a:t>METHODOLOGY</a:t>
            </a:r>
            <a:endParaRPr lang="en-IN" u="sng" dirty="0">
              <a:latin typeface="+mn-lt"/>
            </a:endParaRPr>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838200" y="1825625"/>
            <a:ext cx="10515600" cy="4667250"/>
          </a:xfrm>
        </p:spPr>
        <p:txBody>
          <a:bodyPr>
            <a:noAutofit/>
          </a:bodyPr>
          <a:lstStyle/>
          <a:p>
            <a:r>
              <a:rPr lang="en-IN"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Selection Criteria</a:t>
            </a:r>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IN" sz="2000" dirty="0">
              <a:effectLst/>
              <a:latin typeface="Arial" panose="020B0604020202020204" pitchFamily="34" charset="0"/>
              <a:ea typeface="Times New Roman" panose="02020603050405020304" pitchFamily="18" charset="0"/>
              <a:cs typeface="Arial" panose="020B0604020202020204" pitchFamily="34" charset="0"/>
            </a:endParaRPr>
          </a:p>
          <a:p>
            <a:pPr lvl="1"/>
            <a:r>
              <a:rPr lang="en-IN" sz="20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Inclusion Criterion</a:t>
            </a:r>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IN"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All patients visiting ECHS Polyclinic, Base Hospital, Delhi Cantt. </a:t>
            </a:r>
            <a:endParaRPr lang="en-IN" sz="2000" dirty="0">
              <a:effectLst/>
              <a:latin typeface="Arial" panose="020B0604020202020204" pitchFamily="34" charset="0"/>
              <a:ea typeface="Times New Roman" panose="02020603050405020304" pitchFamily="18" charset="0"/>
              <a:cs typeface="Arial" panose="020B0604020202020204" pitchFamily="34" charset="0"/>
            </a:endParaRPr>
          </a:p>
          <a:p>
            <a:pPr lvl="1"/>
            <a:r>
              <a:rPr lang="en-US" sz="20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Exclusion Criterion</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All respondents who were unwilling were excluded from study.</a:t>
            </a:r>
          </a:p>
          <a:p>
            <a:pPr>
              <a:lnSpc>
                <a:spcPct val="150000"/>
              </a:lnSpc>
            </a:pPr>
            <a:r>
              <a:rPr lang="en-US" sz="2000" b="1" u="sng"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Data Analysis</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latin typeface="Arial" panose="020B0604020202020204" pitchFamily="34" charset="0"/>
                <a:ea typeface="Times New Roman" panose="02020603050405020304" pitchFamily="18" charset="0"/>
                <a:cs typeface="Arial" panose="020B0604020202020204" pitchFamily="34" charset="0"/>
              </a:rPr>
              <a:t>D</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ata collected transferred to master Excel Sheet in tabulated form.</a:t>
            </a:r>
            <a:endParaRPr lang="en-US" sz="2000" dirty="0">
              <a:solidFill>
                <a:srgbClr val="FF0000"/>
              </a:solidFill>
              <a:highlight>
                <a:srgbClr val="FFFF00"/>
              </a:highlight>
              <a:latin typeface="Arial" panose="020B0604020202020204" pitchFamily="34" charset="0"/>
              <a:ea typeface="Times New Roman" panose="02020603050405020304" pitchFamily="18" charset="0"/>
              <a:cs typeface="Arial" panose="020B0604020202020204" pitchFamily="34" charset="0"/>
            </a:endParaRPr>
          </a:p>
          <a:p>
            <a:r>
              <a:rPr lang="en-US" sz="20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Ethical Considerations</a:t>
            </a:r>
          </a:p>
          <a:p>
            <a:r>
              <a:rPr lang="en-IN"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S</a:t>
            </a:r>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tudy free of any kind of biases.</a:t>
            </a:r>
            <a:endParaRPr lang="en-IN" sz="2000" dirty="0">
              <a:effectLst/>
              <a:latin typeface="Arial" panose="020B0604020202020204" pitchFamily="34" charset="0"/>
              <a:ea typeface="Times New Roman" panose="02020603050405020304" pitchFamily="18" charset="0"/>
              <a:cs typeface="Arial" panose="020B0604020202020204" pitchFamily="34" charset="0"/>
            </a:endParaRPr>
          </a:p>
          <a:p>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All credentials collected will be kept confidential &amp; will be used for the subject study purpose only.</a:t>
            </a:r>
            <a:endParaRPr lang="en-IN" sz="2000" dirty="0">
              <a:effectLst/>
              <a:latin typeface="Arial" panose="020B0604020202020204" pitchFamily="34" charset="0"/>
              <a:ea typeface="Times New Roman" panose="02020603050405020304" pitchFamily="18" charset="0"/>
              <a:cs typeface="Arial" panose="020B0604020202020204" pitchFamily="34" charset="0"/>
            </a:endParaRPr>
          </a:p>
          <a:p>
            <a:r>
              <a:rPr lang="en-I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Informed consent taken from all participants.</a:t>
            </a:r>
            <a:endParaRPr lang="en-IN" sz="2000" dirty="0">
              <a:effectLst/>
              <a:latin typeface="Arial" panose="020B0604020202020204" pitchFamily="34" charset="0"/>
              <a:ea typeface="Times New Roman" panose="02020603050405020304" pitchFamily="18" charset="0"/>
              <a:cs typeface="Arial" panose="020B0604020202020204" pitchFamily="34" charset="0"/>
            </a:endParaRPr>
          </a:p>
          <a:p>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Study purely voluntary. Participants at liberty to quit the study if they want.</a:t>
            </a:r>
            <a:endParaRPr lang="en-IN" sz="2000" dirty="0">
              <a:highlight>
                <a:srgbClr val="FFFF00"/>
              </a:highlight>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41189"/>
            <a:ext cx="10515600" cy="1325563"/>
          </a:xfrm>
          <a:solidFill>
            <a:srgbClr val="00B0F0"/>
          </a:solidFill>
        </p:spPr>
        <p:txBody>
          <a:bodyPr>
            <a:normAutofit/>
          </a:bodyPr>
          <a:lstStyle/>
          <a:p>
            <a:pPr algn="ctr"/>
            <a:r>
              <a:rPr lang="en-IN" sz="3600" b="1" u="sng" dirty="0">
                <a:solidFill>
                  <a:srgbClr val="000000"/>
                </a:solidFill>
                <a:effectLst/>
                <a:latin typeface="+mn-lt"/>
                <a:ea typeface="Times New Roman" panose="02020603050405020304" pitchFamily="18" charset="0"/>
              </a:rPr>
              <a:t>SURVEY QUESTIONNAIRE</a:t>
            </a:r>
            <a:endParaRPr lang="en-IN" sz="3600" b="1" dirty="0">
              <a:latin typeface="+mn-lt"/>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825625"/>
            <a:ext cx="10515600" cy="4895850"/>
          </a:xfrm>
        </p:spPr>
        <p:txBody>
          <a:bodyPr>
            <a:normAutofit lnSpcReduction="10000"/>
          </a:bodyPr>
          <a:lstStyle/>
          <a:p>
            <a:pPr marL="0" indent="0" algn="ctr">
              <a:buNone/>
            </a:pPr>
            <a:r>
              <a:rPr lang="en-IN" sz="1800" u="sng" dirty="0">
                <a:solidFill>
                  <a:srgbClr val="000000"/>
                </a:solidFill>
                <a:effectLst/>
                <a:latin typeface="Times New Roman" panose="02020603050405020304" pitchFamily="18" charset="0"/>
                <a:ea typeface="Times New Roman" panose="02020603050405020304" pitchFamily="18" charset="0"/>
              </a:rPr>
              <a:t>SURVEY FOR PATIENT SATISFACTION WRT WAITING TIME AT ECHS POLYCLINIC, </a:t>
            </a:r>
            <a:br>
              <a:rPr lang="en-IN" sz="1800" u="sng" dirty="0">
                <a:solidFill>
                  <a:srgbClr val="000000"/>
                </a:solidFill>
                <a:effectLst/>
                <a:latin typeface="Times New Roman" panose="02020603050405020304" pitchFamily="18" charset="0"/>
                <a:ea typeface="Times New Roman" panose="02020603050405020304" pitchFamily="18" charset="0"/>
              </a:rPr>
            </a:br>
            <a:r>
              <a:rPr lang="en-IN" sz="1800" u="sng" dirty="0">
                <a:solidFill>
                  <a:srgbClr val="000000"/>
                </a:solidFill>
                <a:effectLst/>
                <a:latin typeface="Times New Roman" panose="02020603050405020304" pitchFamily="18" charset="0"/>
                <a:ea typeface="Times New Roman" panose="02020603050405020304" pitchFamily="18" charset="0"/>
              </a:rPr>
              <a:t>BASE HOSPITAL, DELHI CANTT</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b="1" dirty="0">
                <a:solidFill>
                  <a:srgbClr val="000000"/>
                </a:solidFill>
                <a:effectLst/>
                <a:latin typeface="Times New Roman" panose="02020603050405020304" pitchFamily="18" charset="0"/>
                <a:ea typeface="Times New Roman" panose="02020603050405020304" pitchFamily="18" charset="0"/>
              </a:rPr>
              <a:t>Title of the Research:</a:t>
            </a:r>
            <a:r>
              <a:rPr lang="en-IN" sz="1800" dirty="0">
                <a:solidFill>
                  <a:srgbClr val="000000"/>
                </a:solidFill>
                <a:effectLst/>
                <a:latin typeface="Times New Roman" panose="02020603050405020304" pitchFamily="18" charset="0"/>
                <a:ea typeface="Times New Roman" panose="02020603050405020304" pitchFamily="18" charset="0"/>
              </a:rPr>
              <a:t> A Study on the patient </a:t>
            </a:r>
            <a:r>
              <a:rPr lang="en-IN" sz="1800" dirty="0">
                <a:solidFill>
                  <a:srgbClr val="000000"/>
                </a:solidFill>
                <a:latin typeface="Times New Roman" panose="02020603050405020304" pitchFamily="18" charset="0"/>
                <a:ea typeface="Times New Roman" panose="02020603050405020304" pitchFamily="18" charset="0"/>
              </a:rPr>
              <a:t>satisfaction </a:t>
            </a:r>
            <a:r>
              <a:rPr lang="en-IN" sz="1800" dirty="0" err="1">
                <a:solidFill>
                  <a:srgbClr val="000000"/>
                </a:solidFill>
                <a:latin typeface="Times New Roman" panose="02020603050405020304" pitchFamily="18" charset="0"/>
                <a:ea typeface="Times New Roman" panose="02020603050405020304" pitchFamily="18" charset="0"/>
              </a:rPr>
              <a:t>wrt</a:t>
            </a:r>
            <a:r>
              <a:rPr lang="en-IN" sz="1800" dirty="0">
                <a:solidFill>
                  <a:srgbClr val="000000"/>
                </a:solidFill>
                <a:latin typeface="Times New Roman" panose="02020603050405020304" pitchFamily="18" charset="0"/>
                <a:ea typeface="Times New Roman" panose="02020603050405020304" pitchFamily="18" charset="0"/>
              </a:rPr>
              <a:t> </a:t>
            </a:r>
            <a:r>
              <a:rPr lang="en-IN" sz="1800" dirty="0">
                <a:solidFill>
                  <a:srgbClr val="000000"/>
                </a:solidFill>
                <a:effectLst/>
                <a:latin typeface="Times New Roman" panose="02020603050405020304" pitchFamily="18" charset="0"/>
                <a:ea typeface="Times New Roman" panose="02020603050405020304" pitchFamily="18" charset="0"/>
              </a:rPr>
              <a:t>waiting time and recommend measures to reduce patient waiting time at ECHS Polyclinic Base Hospital, Delhi Cantt.</a:t>
            </a:r>
            <a:endParaRPr lang="en-IN" sz="1800" dirty="0">
              <a:effectLst/>
              <a:latin typeface="Times New Roman" panose="02020603050405020304" pitchFamily="18" charset="0"/>
              <a:ea typeface="Times New Roman" panose="02020603050405020304" pitchFamily="18" charset="0"/>
            </a:endParaRPr>
          </a:p>
          <a:p>
            <a:pPr marL="0" indent="0" algn="just">
              <a:buNone/>
            </a:pPr>
            <a:r>
              <a:rPr lang="en-IN" sz="1800" b="1" u="sng" dirty="0">
                <a:solidFill>
                  <a:srgbClr val="000000"/>
                </a:solidFill>
                <a:effectLst/>
                <a:latin typeface="Times New Roman" panose="02020603050405020304" pitchFamily="18" charset="0"/>
                <a:ea typeface="Times New Roman" panose="02020603050405020304" pitchFamily="18" charset="0"/>
              </a:rPr>
              <a:t>Informed Consent</a:t>
            </a:r>
            <a:r>
              <a:rPr lang="en-IN" sz="1800" dirty="0">
                <a:solidFill>
                  <a:srgbClr val="000000"/>
                </a:solidFill>
                <a:effectLst/>
                <a:latin typeface="Times New Roman" panose="02020603050405020304" pitchFamily="18" charset="0"/>
                <a:ea typeface="Times New Roman" panose="02020603050405020304" pitchFamily="18" charset="0"/>
              </a:rPr>
              <a:t>: This dissertation is an integral part of PGDM (Hospital and Health Management). All the students undergoing this course at IIHMR, Delhi are required to undergo on the job training in chosen health organizations. I am Col Ravinder Khatri, a student of IIHMR, Delhi. As part of the curriculum, a survey on Patient Waiting Time at the facility is being carried out at ECHS Polyclinic, Base Hospital, Delhi Cantt. The purpose of the Survey has been verbally explained to the respondent in detail. All the information collected will be kept confidential and shall only be utilized for academic/ research and service improvement. The respondent is free to abstain from answering any question if he/she so desire.</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(Approximate time required to fill this form is 20 Minutes).</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1800" dirty="0">
                <a:solidFill>
                  <a:srgbClr val="000000"/>
                </a:solidFill>
                <a:effectLst/>
                <a:latin typeface="Times New Roman" panose="02020603050405020304" pitchFamily="18" charset="0"/>
                <a:ea typeface="Times New Roman" panose="02020603050405020304" pitchFamily="18" charset="0"/>
              </a:rPr>
              <a:t>The respondent chooses to give </a:t>
            </a:r>
            <a:r>
              <a:rPr lang="en-IN" sz="1800" b="1" dirty="0">
                <a:solidFill>
                  <a:srgbClr val="000000"/>
                </a:solidFill>
                <a:effectLst/>
                <a:latin typeface="Times New Roman" panose="02020603050405020304" pitchFamily="18" charset="0"/>
                <a:ea typeface="Times New Roman" panose="02020603050405020304" pitchFamily="18" charset="0"/>
              </a:rPr>
              <a:t>verbal </a:t>
            </a:r>
            <a:r>
              <a:rPr lang="en-IN" sz="1800" b="1"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en-IN" sz="1800" b="1" dirty="0">
                <a:solidFill>
                  <a:srgbClr val="000000"/>
                </a:solidFill>
                <a:effectLst/>
                <a:latin typeface="Times New Roman" panose="02020603050405020304" pitchFamily="18" charset="0"/>
                <a:ea typeface="Times New Roman" panose="02020603050405020304" pitchFamily="18" charset="0"/>
              </a:rPr>
              <a:t> /written</a:t>
            </a:r>
            <a:r>
              <a:rPr lang="en-IN" sz="1800" b="1"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en-IN" sz="1800" dirty="0">
                <a:solidFill>
                  <a:srgbClr val="000000"/>
                </a:solidFill>
                <a:effectLst/>
                <a:latin typeface="Times New Roman" panose="02020603050405020304" pitchFamily="18" charset="0"/>
                <a:ea typeface="Times New Roman" panose="02020603050405020304" pitchFamily="18" charset="0"/>
              </a:rPr>
              <a:t> consent for participation in survey?</a:t>
            </a:r>
            <a:endParaRPr lang="en-IN" sz="1800" dirty="0">
              <a:effectLst/>
              <a:latin typeface="Times New Roman" panose="02020603050405020304" pitchFamily="18" charset="0"/>
              <a:ea typeface="Times New Roman" panose="02020603050405020304" pitchFamily="18" charset="0"/>
            </a:endParaRPr>
          </a:p>
          <a:p>
            <a:pPr marL="3200400" indent="0">
              <a:buNone/>
            </a:pPr>
            <a:r>
              <a:rPr lang="en-IN" sz="1800" dirty="0">
                <a:solidFill>
                  <a:srgbClr val="000000"/>
                </a:solidFill>
                <a:effectLst/>
                <a:latin typeface="Times New Roman" panose="02020603050405020304" pitchFamily="18"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pPr marL="3200400" indent="0">
              <a:buNone/>
            </a:pPr>
            <a:r>
              <a:rPr lang="en-IN" sz="1800" dirty="0">
                <a:solidFill>
                  <a:srgbClr val="000000"/>
                </a:solidFill>
                <a:effectLst/>
                <a:latin typeface="Times New Roman" panose="02020603050405020304" pitchFamily="18"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pPr marL="3200400" indent="0">
              <a:buNone/>
            </a:pPr>
            <a:r>
              <a:rPr lang="en-IN" sz="1800" dirty="0">
                <a:solidFill>
                  <a:srgbClr val="000000"/>
                </a:solidFill>
                <a:effectLst/>
                <a:latin typeface="Times New Roman" panose="02020603050405020304" pitchFamily="18" charset="0"/>
                <a:ea typeface="Times New Roman" panose="02020603050405020304" pitchFamily="18" charset="0"/>
              </a:rPr>
              <a:t>				Signature of the Respondent</a:t>
            </a:r>
            <a:endParaRPr lang="en-IN" sz="1800" dirty="0">
              <a:effectLst/>
              <a:latin typeface="Times New Roman" panose="02020603050405020304" pitchFamily="18" charset="0"/>
              <a:ea typeface="Times New Roman" panose="02020603050405020304" pitchFamily="18" charset="0"/>
            </a:endParaRPr>
          </a:p>
          <a:p>
            <a:pPr marL="0" indent="0">
              <a:buNone/>
            </a:pP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542755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2743</Words>
  <Application>Microsoft Office PowerPoint</Application>
  <PresentationFormat>Widescreen</PresentationFormat>
  <Paragraphs>420</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Calibri Light</vt:lpstr>
      <vt:lpstr>Cambria Math</vt:lpstr>
      <vt:lpstr>Times New Roman</vt:lpstr>
      <vt:lpstr>Wingdings</vt:lpstr>
      <vt:lpstr>Office Theme</vt:lpstr>
      <vt:lpstr>Patient Satisfaction wrt Waiting Time   ECHS Polyclinic, Base Hospital, Delhi Cantt </vt:lpstr>
      <vt:lpstr>MENTOR APPROVAL</vt:lpstr>
      <vt:lpstr>INTRODUCTION </vt:lpstr>
      <vt:lpstr>ECHS</vt:lpstr>
      <vt:lpstr>OBJECTIVES OF THE STUDY</vt:lpstr>
      <vt:lpstr>METHODOLOGY</vt:lpstr>
      <vt:lpstr>METHODOLOGY</vt:lpstr>
      <vt:lpstr>METHODOLOGY</vt:lpstr>
      <vt:lpstr>SURVEY QUESTIONNAIRE</vt:lpstr>
      <vt:lpstr>SURVEY QUESTIONNAIRE</vt:lpstr>
      <vt:lpstr>SURVEY QUESTIONNAIRE</vt:lpstr>
      <vt:lpstr>SURVEY QUESTIONNAIRE</vt:lpstr>
      <vt:lpstr>RESULT</vt:lpstr>
      <vt:lpstr>RESULTS </vt:lpstr>
      <vt:lpstr>RESULTS</vt:lpstr>
      <vt:lpstr>RESULTS</vt:lpstr>
      <vt:lpstr>REGISTRATION</vt:lpstr>
      <vt:lpstr>CONSULTATION PROCESS</vt:lpstr>
      <vt:lpstr>CONSULTATION PROCESS</vt:lpstr>
      <vt:lpstr>CONSULTATION PROCESS</vt:lpstr>
      <vt:lpstr>CONSULTATION PROCESS</vt:lpstr>
      <vt:lpstr>PHARMACY</vt:lpstr>
      <vt:lpstr>OVERALL EXPERIENCE &amp;  SUGGESTIONS</vt:lpstr>
      <vt:lpstr>OVERALL EXPERIENCE</vt:lpstr>
      <vt:lpstr>OVERALL EXPERIENCE</vt:lpstr>
      <vt:lpstr>DISCUSSION</vt:lpstr>
      <vt:lpstr>DISCUSSION</vt:lpstr>
      <vt:lpstr>DISCUSSION</vt:lpstr>
      <vt:lpstr>IMPACT OF PATIENT WAITING TIME  ON CUSTOMER EXPERIENCE</vt:lpstr>
      <vt:lpstr>RECOMMENDATIONS</vt:lpstr>
      <vt:lpstr>RECOMMENDATIONS</vt:lpstr>
      <vt:lpstr>CONCLUSION</vt:lpstr>
      <vt:lpstr>REFERENCES</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Ravinder Khatri</cp:lastModifiedBy>
  <cp:revision>31</cp:revision>
  <dcterms:created xsi:type="dcterms:W3CDTF">2022-05-20T15:11:38Z</dcterms:created>
  <dcterms:modified xsi:type="dcterms:W3CDTF">2023-06-22T17:53:11Z</dcterms:modified>
</cp:coreProperties>
</file>