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7"/>
  </p:notesMasterIdLst>
  <p:sldIdLst>
    <p:sldId id="256" r:id="rId2"/>
    <p:sldId id="257" r:id="rId3"/>
    <p:sldId id="274" r:id="rId4"/>
    <p:sldId id="260" r:id="rId5"/>
    <p:sldId id="259" r:id="rId6"/>
    <p:sldId id="276" r:id="rId7"/>
    <p:sldId id="262" r:id="rId8"/>
    <p:sldId id="263" r:id="rId9"/>
    <p:sldId id="264" r:id="rId10"/>
    <p:sldId id="275" r:id="rId11"/>
    <p:sldId id="265" r:id="rId12"/>
    <p:sldId id="267" r:id="rId13"/>
    <p:sldId id="273" r:id="rId14"/>
    <p:sldId id="268"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58C5E96-3A45-81B5-DA65-D5BA1C35ABFE}" name="Vinay Tripathi" initials="VT" userId="S::vinay@iihmrdelhi.edu.in::c5714b6c-52ed-4683-861b-e4f82d42572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952B4D-0D59-4E09-B122-E5F97CFDE025}" v="14" dt="2023-06-12T15:34:14.879"/>
    <p1510:client id="{869E2EEB-AEDD-44C1-9FD1-7F4891FE29DA}" v="97" dt="2023-06-13T07:52:57.5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35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37ECAC-6D8A-4F5C-A9D4-477647852D1D}"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3A67BBCC-8D3C-495D-99C4-135B7C2F5865}">
      <dgm:prSet custT="1"/>
      <dgm:spPr/>
      <dgm:t>
        <a:bodyPr/>
        <a:lstStyle/>
        <a:p>
          <a:pPr algn="just"/>
          <a:r>
            <a:rPr lang="en-IN" sz="1600" b="1" dirty="0"/>
            <a:t>Study Design</a:t>
          </a:r>
          <a:r>
            <a:rPr lang="en-IN" sz="1600" dirty="0"/>
            <a:t>: The study employed a cross-sectional design with quantitative data collection. A total of 106 households were included in the study. Data collection was conducted from April 2023 to May 2023.</a:t>
          </a:r>
          <a:endParaRPr lang="en-US" sz="1600" dirty="0"/>
        </a:p>
      </dgm:t>
    </dgm:pt>
    <dgm:pt modelId="{42F48893-23AD-451E-A4B6-B1C98671403C}" type="parTrans" cxnId="{B8E43601-65D4-48E7-A7C9-525F205051D4}">
      <dgm:prSet/>
      <dgm:spPr/>
      <dgm:t>
        <a:bodyPr/>
        <a:lstStyle/>
        <a:p>
          <a:endParaRPr lang="en-US"/>
        </a:p>
      </dgm:t>
    </dgm:pt>
    <dgm:pt modelId="{A3A21E2A-9184-4137-BCD6-17FE079992F1}" type="sibTrans" cxnId="{B8E43601-65D4-48E7-A7C9-525F205051D4}">
      <dgm:prSet/>
      <dgm:spPr/>
      <dgm:t>
        <a:bodyPr/>
        <a:lstStyle/>
        <a:p>
          <a:endParaRPr lang="en-US"/>
        </a:p>
      </dgm:t>
    </dgm:pt>
    <dgm:pt modelId="{06E700CE-3A61-4A98-A692-2EE38EB59304}">
      <dgm:prSet/>
      <dgm:spPr/>
      <dgm:t>
        <a:bodyPr/>
        <a:lstStyle/>
        <a:p>
          <a:pPr algn="just"/>
          <a:r>
            <a:rPr lang="en-IN" b="1" dirty="0"/>
            <a:t>Study Duration</a:t>
          </a:r>
          <a:r>
            <a:rPr lang="en-IN" dirty="0"/>
            <a:t>: The study lasted for one month.</a:t>
          </a:r>
          <a:endParaRPr lang="en-US" dirty="0"/>
        </a:p>
      </dgm:t>
    </dgm:pt>
    <dgm:pt modelId="{A67CC4FA-30D9-46A5-9CF0-52F15A9DA048}" type="parTrans" cxnId="{9C7BE392-FD55-40B4-ABA4-0E8DD6A0DBD2}">
      <dgm:prSet/>
      <dgm:spPr/>
      <dgm:t>
        <a:bodyPr/>
        <a:lstStyle/>
        <a:p>
          <a:endParaRPr lang="en-US"/>
        </a:p>
      </dgm:t>
    </dgm:pt>
    <dgm:pt modelId="{70D7B926-06AC-469D-9008-054ACAD899B1}" type="sibTrans" cxnId="{9C7BE392-FD55-40B4-ABA4-0E8DD6A0DBD2}">
      <dgm:prSet/>
      <dgm:spPr/>
      <dgm:t>
        <a:bodyPr/>
        <a:lstStyle/>
        <a:p>
          <a:endParaRPr lang="en-US"/>
        </a:p>
      </dgm:t>
    </dgm:pt>
    <dgm:pt modelId="{1BA99138-AF8F-40FE-B3FC-128B4A8EF902}">
      <dgm:prSet/>
      <dgm:spPr/>
      <dgm:t>
        <a:bodyPr/>
        <a:lstStyle/>
        <a:p>
          <a:pPr algn="just"/>
          <a:r>
            <a:rPr lang="en-IN" b="1" dirty="0"/>
            <a:t>Study Population</a:t>
          </a:r>
          <a:r>
            <a:rPr lang="en-IN" dirty="0"/>
            <a:t>: The study population consisted of men of reproductive age who lived with their partners and had biological children aged up to 2 years.</a:t>
          </a:r>
          <a:endParaRPr lang="en-US" dirty="0"/>
        </a:p>
      </dgm:t>
    </dgm:pt>
    <dgm:pt modelId="{A89414D6-285F-4AC2-91F1-9D2EBA3E71F5}" type="parTrans" cxnId="{F847611B-11F6-448E-B539-A228FEB367BC}">
      <dgm:prSet/>
      <dgm:spPr/>
      <dgm:t>
        <a:bodyPr/>
        <a:lstStyle/>
        <a:p>
          <a:endParaRPr lang="en-US"/>
        </a:p>
      </dgm:t>
    </dgm:pt>
    <dgm:pt modelId="{A1FE376F-C64B-4655-8031-341688950C9F}" type="sibTrans" cxnId="{F847611B-11F6-448E-B539-A228FEB367BC}">
      <dgm:prSet/>
      <dgm:spPr/>
      <dgm:t>
        <a:bodyPr/>
        <a:lstStyle/>
        <a:p>
          <a:endParaRPr lang="en-US"/>
        </a:p>
      </dgm:t>
    </dgm:pt>
    <dgm:pt modelId="{B8354B7B-F8F6-460B-B1EC-43FB3D247EBA}" type="pres">
      <dgm:prSet presAssocID="{C637ECAC-6D8A-4F5C-A9D4-477647852D1D}" presName="hierChild1" presStyleCnt="0">
        <dgm:presLayoutVars>
          <dgm:chPref val="1"/>
          <dgm:dir/>
          <dgm:animOne val="branch"/>
          <dgm:animLvl val="lvl"/>
          <dgm:resizeHandles/>
        </dgm:presLayoutVars>
      </dgm:prSet>
      <dgm:spPr/>
    </dgm:pt>
    <dgm:pt modelId="{AFE3531F-4736-42E5-9129-5C04736DFB41}" type="pres">
      <dgm:prSet presAssocID="{3A67BBCC-8D3C-495D-99C4-135B7C2F5865}" presName="hierRoot1" presStyleCnt="0"/>
      <dgm:spPr/>
    </dgm:pt>
    <dgm:pt modelId="{FE0ACC16-5983-41C4-8D69-69B90DDC3725}" type="pres">
      <dgm:prSet presAssocID="{3A67BBCC-8D3C-495D-99C4-135B7C2F5865}" presName="composite" presStyleCnt="0"/>
      <dgm:spPr/>
    </dgm:pt>
    <dgm:pt modelId="{3CB34F3E-7552-406F-AECD-2A93F6C824A2}" type="pres">
      <dgm:prSet presAssocID="{3A67BBCC-8D3C-495D-99C4-135B7C2F5865}" presName="background" presStyleLbl="node0" presStyleIdx="0" presStyleCnt="3"/>
      <dgm:spPr/>
    </dgm:pt>
    <dgm:pt modelId="{6B0D99E8-E014-4213-81EF-67414ACE544A}" type="pres">
      <dgm:prSet presAssocID="{3A67BBCC-8D3C-495D-99C4-135B7C2F5865}" presName="text" presStyleLbl="fgAcc0" presStyleIdx="0" presStyleCnt="3" custScaleX="108153" custScaleY="216457">
        <dgm:presLayoutVars>
          <dgm:chPref val="3"/>
        </dgm:presLayoutVars>
      </dgm:prSet>
      <dgm:spPr/>
    </dgm:pt>
    <dgm:pt modelId="{31B43D22-5AD7-413D-997B-534C54EB34E1}" type="pres">
      <dgm:prSet presAssocID="{3A67BBCC-8D3C-495D-99C4-135B7C2F5865}" presName="hierChild2" presStyleCnt="0"/>
      <dgm:spPr/>
    </dgm:pt>
    <dgm:pt modelId="{987EB058-5E03-4588-890A-35A2427BC685}" type="pres">
      <dgm:prSet presAssocID="{06E700CE-3A61-4A98-A692-2EE38EB59304}" presName="hierRoot1" presStyleCnt="0"/>
      <dgm:spPr/>
    </dgm:pt>
    <dgm:pt modelId="{F73870A2-6F0D-4983-9A33-E6869672EB28}" type="pres">
      <dgm:prSet presAssocID="{06E700CE-3A61-4A98-A692-2EE38EB59304}" presName="composite" presStyleCnt="0"/>
      <dgm:spPr/>
    </dgm:pt>
    <dgm:pt modelId="{AA97088A-463D-42E7-B028-DFCCBA552C70}" type="pres">
      <dgm:prSet presAssocID="{06E700CE-3A61-4A98-A692-2EE38EB59304}" presName="background" presStyleLbl="node0" presStyleIdx="1" presStyleCnt="3"/>
      <dgm:spPr/>
    </dgm:pt>
    <dgm:pt modelId="{320AC3FC-329E-4213-9C18-F12D9B4132A6}" type="pres">
      <dgm:prSet presAssocID="{06E700CE-3A61-4A98-A692-2EE38EB59304}" presName="text" presStyleLbl="fgAcc0" presStyleIdx="1" presStyleCnt="3" custScaleY="128565" custLinFactNeighborX="1507" custLinFactNeighborY="40611">
        <dgm:presLayoutVars>
          <dgm:chPref val="3"/>
        </dgm:presLayoutVars>
      </dgm:prSet>
      <dgm:spPr/>
    </dgm:pt>
    <dgm:pt modelId="{EE37DAC4-F7FB-4588-8A4F-1EA6F3BE2D1E}" type="pres">
      <dgm:prSet presAssocID="{06E700CE-3A61-4A98-A692-2EE38EB59304}" presName="hierChild2" presStyleCnt="0"/>
      <dgm:spPr/>
    </dgm:pt>
    <dgm:pt modelId="{1D28D12C-9ADC-4FE5-A007-7DF22F8DD10E}" type="pres">
      <dgm:prSet presAssocID="{1BA99138-AF8F-40FE-B3FC-128B4A8EF902}" presName="hierRoot1" presStyleCnt="0"/>
      <dgm:spPr/>
    </dgm:pt>
    <dgm:pt modelId="{08F18FC4-D872-40E2-A022-60CA5408DA49}" type="pres">
      <dgm:prSet presAssocID="{1BA99138-AF8F-40FE-B3FC-128B4A8EF902}" presName="composite" presStyleCnt="0"/>
      <dgm:spPr/>
    </dgm:pt>
    <dgm:pt modelId="{3F5911C2-7479-43C6-AC86-06B137BE5D12}" type="pres">
      <dgm:prSet presAssocID="{1BA99138-AF8F-40FE-B3FC-128B4A8EF902}" presName="background" presStyleLbl="node0" presStyleIdx="2" presStyleCnt="3"/>
      <dgm:spPr/>
    </dgm:pt>
    <dgm:pt modelId="{07DF3B19-98C9-4AC4-8BC0-F67891644226}" type="pres">
      <dgm:prSet presAssocID="{1BA99138-AF8F-40FE-B3FC-128B4A8EF902}" presName="text" presStyleLbl="fgAcc0" presStyleIdx="2" presStyleCnt="3" custScaleY="124017" custLinFactNeighborX="1812" custLinFactNeighborY="42345">
        <dgm:presLayoutVars>
          <dgm:chPref val="3"/>
        </dgm:presLayoutVars>
      </dgm:prSet>
      <dgm:spPr/>
    </dgm:pt>
    <dgm:pt modelId="{45B3AA30-E73B-4481-9BFB-BFD2BE8975DA}" type="pres">
      <dgm:prSet presAssocID="{1BA99138-AF8F-40FE-B3FC-128B4A8EF902}" presName="hierChild2" presStyleCnt="0"/>
      <dgm:spPr/>
    </dgm:pt>
  </dgm:ptLst>
  <dgm:cxnLst>
    <dgm:cxn modelId="{B8E43601-65D4-48E7-A7C9-525F205051D4}" srcId="{C637ECAC-6D8A-4F5C-A9D4-477647852D1D}" destId="{3A67BBCC-8D3C-495D-99C4-135B7C2F5865}" srcOrd="0" destOrd="0" parTransId="{42F48893-23AD-451E-A4B6-B1C98671403C}" sibTransId="{A3A21E2A-9184-4137-BCD6-17FE079992F1}"/>
    <dgm:cxn modelId="{F847611B-11F6-448E-B539-A228FEB367BC}" srcId="{C637ECAC-6D8A-4F5C-A9D4-477647852D1D}" destId="{1BA99138-AF8F-40FE-B3FC-128B4A8EF902}" srcOrd="2" destOrd="0" parTransId="{A89414D6-285F-4AC2-91F1-9D2EBA3E71F5}" sibTransId="{A1FE376F-C64B-4655-8031-341688950C9F}"/>
    <dgm:cxn modelId="{77770F6E-1E30-4874-9B79-8C1AD1A266DA}" type="presOf" srcId="{1BA99138-AF8F-40FE-B3FC-128B4A8EF902}" destId="{07DF3B19-98C9-4AC4-8BC0-F67891644226}" srcOrd="0" destOrd="0" presId="urn:microsoft.com/office/officeart/2005/8/layout/hierarchy1"/>
    <dgm:cxn modelId="{EF96127C-3DEC-4D33-B38C-4B6E461116FA}" type="presOf" srcId="{3A67BBCC-8D3C-495D-99C4-135B7C2F5865}" destId="{6B0D99E8-E014-4213-81EF-67414ACE544A}" srcOrd="0" destOrd="0" presId="urn:microsoft.com/office/officeart/2005/8/layout/hierarchy1"/>
    <dgm:cxn modelId="{9C7BE392-FD55-40B4-ABA4-0E8DD6A0DBD2}" srcId="{C637ECAC-6D8A-4F5C-A9D4-477647852D1D}" destId="{06E700CE-3A61-4A98-A692-2EE38EB59304}" srcOrd="1" destOrd="0" parTransId="{A67CC4FA-30D9-46A5-9CF0-52F15A9DA048}" sibTransId="{70D7B926-06AC-469D-9008-054ACAD899B1}"/>
    <dgm:cxn modelId="{9C1BE4C1-584C-4D54-A84E-331877153B33}" type="presOf" srcId="{C637ECAC-6D8A-4F5C-A9D4-477647852D1D}" destId="{B8354B7B-F8F6-460B-B1EC-43FB3D247EBA}" srcOrd="0" destOrd="0" presId="urn:microsoft.com/office/officeart/2005/8/layout/hierarchy1"/>
    <dgm:cxn modelId="{4BA198DE-3D79-4E34-9FC9-764F7FDD9A24}" type="presOf" srcId="{06E700CE-3A61-4A98-A692-2EE38EB59304}" destId="{320AC3FC-329E-4213-9C18-F12D9B4132A6}" srcOrd="0" destOrd="0" presId="urn:microsoft.com/office/officeart/2005/8/layout/hierarchy1"/>
    <dgm:cxn modelId="{7F5A53E9-60C0-47AF-9B95-8209EA9548FC}" type="presParOf" srcId="{B8354B7B-F8F6-460B-B1EC-43FB3D247EBA}" destId="{AFE3531F-4736-42E5-9129-5C04736DFB41}" srcOrd="0" destOrd="0" presId="urn:microsoft.com/office/officeart/2005/8/layout/hierarchy1"/>
    <dgm:cxn modelId="{B14D299E-2432-4AB2-90B2-41A54C615517}" type="presParOf" srcId="{AFE3531F-4736-42E5-9129-5C04736DFB41}" destId="{FE0ACC16-5983-41C4-8D69-69B90DDC3725}" srcOrd="0" destOrd="0" presId="urn:microsoft.com/office/officeart/2005/8/layout/hierarchy1"/>
    <dgm:cxn modelId="{C221C246-C346-4954-BAC7-0D5545E8583C}" type="presParOf" srcId="{FE0ACC16-5983-41C4-8D69-69B90DDC3725}" destId="{3CB34F3E-7552-406F-AECD-2A93F6C824A2}" srcOrd="0" destOrd="0" presId="urn:microsoft.com/office/officeart/2005/8/layout/hierarchy1"/>
    <dgm:cxn modelId="{3FBA7E29-2A4C-4396-AAF8-A9F3EA6CE6F7}" type="presParOf" srcId="{FE0ACC16-5983-41C4-8D69-69B90DDC3725}" destId="{6B0D99E8-E014-4213-81EF-67414ACE544A}" srcOrd="1" destOrd="0" presId="urn:microsoft.com/office/officeart/2005/8/layout/hierarchy1"/>
    <dgm:cxn modelId="{EA50349E-6B87-4A65-9853-BDDBE7F10626}" type="presParOf" srcId="{AFE3531F-4736-42E5-9129-5C04736DFB41}" destId="{31B43D22-5AD7-413D-997B-534C54EB34E1}" srcOrd="1" destOrd="0" presId="urn:microsoft.com/office/officeart/2005/8/layout/hierarchy1"/>
    <dgm:cxn modelId="{99070867-135D-4C9C-81FA-D0E046525B62}" type="presParOf" srcId="{B8354B7B-F8F6-460B-B1EC-43FB3D247EBA}" destId="{987EB058-5E03-4588-890A-35A2427BC685}" srcOrd="1" destOrd="0" presId="urn:microsoft.com/office/officeart/2005/8/layout/hierarchy1"/>
    <dgm:cxn modelId="{D53CEB8A-B01D-49A0-B48E-96B9D92B7C49}" type="presParOf" srcId="{987EB058-5E03-4588-890A-35A2427BC685}" destId="{F73870A2-6F0D-4983-9A33-E6869672EB28}" srcOrd="0" destOrd="0" presId="urn:microsoft.com/office/officeart/2005/8/layout/hierarchy1"/>
    <dgm:cxn modelId="{AA19C971-554E-4F56-A04C-9FD8D8584361}" type="presParOf" srcId="{F73870A2-6F0D-4983-9A33-E6869672EB28}" destId="{AA97088A-463D-42E7-B028-DFCCBA552C70}" srcOrd="0" destOrd="0" presId="urn:microsoft.com/office/officeart/2005/8/layout/hierarchy1"/>
    <dgm:cxn modelId="{C3687179-047B-4CA7-BAD7-5551D04253C3}" type="presParOf" srcId="{F73870A2-6F0D-4983-9A33-E6869672EB28}" destId="{320AC3FC-329E-4213-9C18-F12D9B4132A6}" srcOrd="1" destOrd="0" presId="urn:microsoft.com/office/officeart/2005/8/layout/hierarchy1"/>
    <dgm:cxn modelId="{706A24EF-AB03-44D9-A7C7-D380D0003281}" type="presParOf" srcId="{987EB058-5E03-4588-890A-35A2427BC685}" destId="{EE37DAC4-F7FB-4588-8A4F-1EA6F3BE2D1E}" srcOrd="1" destOrd="0" presId="urn:microsoft.com/office/officeart/2005/8/layout/hierarchy1"/>
    <dgm:cxn modelId="{B2243BEE-328E-4B1A-A896-2FB56462C6EA}" type="presParOf" srcId="{B8354B7B-F8F6-460B-B1EC-43FB3D247EBA}" destId="{1D28D12C-9ADC-4FE5-A007-7DF22F8DD10E}" srcOrd="2" destOrd="0" presId="urn:microsoft.com/office/officeart/2005/8/layout/hierarchy1"/>
    <dgm:cxn modelId="{19D0BD70-42E6-42EA-B7FA-CB1A1122DD30}" type="presParOf" srcId="{1D28D12C-9ADC-4FE5-A007-7DF22F8DD10E}" destId="{08F18FC4-D872-40E2-A022-60CA5408DA49}" srcOrd="0" destOrd="0" presId="urn:microsoft.com/office/officeart/2005/8/layout/hierarchy1"/>
    <dgm:cxn modelId="{753BC42E-6409-402D-A8A6-E2AA2D821314}" type="presParOf" srcId="{08F18FC4-D872-40E2-A022-60CA5408DA49}" destId="{3F5911C2-7479-43C6-AC86-06B137BE5D12}" srcOrd="0" destOrd="0" presId="urn:microsoft.com/office/officeart/2005/8/layout/hierarchy1"/>
    <dgm:cxn modelId="{58F25DCD-D9BA-432D-9A21-DECA9F24A333}" type="presParOf" srcId="{08F18FC4-D872-40E2-A022-60CA5408DA49}" destId="{07DF3B19-98C9-4AC4-8BC0-F67891644226}" srcOrd="1" destOrd="0" presId="urn:microsoft.com/office/officeart/2005/8/layout/hierarchy1"/>
    <dgm:cxn modelId="{94B281E0-9A32-4D52-B7A9-2E18F0926269}" type="presParOf" srcId="{1D28D12C-9ADC-4FE5-A007-7DF22F8DD10E}" destId="{45B3AA30-E73B-4481-9BFB-BFD2BE8975DA}"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F58C12A-A163-48AF-84DC-53E2483FEBE9}"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23DC57EA-8119-4408-ABD5-5ECCA99D57CD}">
      <dgm:prSet/>
      <dgm:spPr/>
      <dgm:t>
        <a:bodyPr/>
        <a:lstStyle/>
        <a:p>
          <a:r>
            <a:rPr lang="en-IN" b="1" dirty="0"/>
            <a:t>The socio-demographic profile of all 106 subjects </a:t>
          </a:r>
          <a:r>
            <a:rPr lang="en-IN" dirty="0"/>
            <a:t>:</a:t>
          </a:r>
          <a:endParaRPr lang="en-US" dirty="0"/>
        </a:p>
      </dgm:t>
    </dgm:pt>
    <dgm:pt modelId="{1F528F86-672F-459C-92FB-65F817EE1C46}" type="parTrans" cxnId="{7A0A0710-5138-4A90-ACDA-59A09E8108C1}">
      <dgm:prSet/>
      <dgm:spPr/>
      <dgm:t>
        <a:bodyPr/>
        <a:lstStyle/>
        <a:p>
          <a:endParaRPr lang="en-US"/>
        </a:p>
      </dgm:t>
    </dgm:pt>
    <dgm:pt modelId="{0D734890-4760-44B6-A124-A75590245049}" type="sibTrans" cxnId="{7A0A0710-5138-4A90-ACDA-59A09E8108C1}">
      <dgm:prSet/>
      <dgm:spPr/>
      <dgm:t>
        <a:bodyPr/>
        <a:lstStyle/>
        <a:p>
          <a:endParaRPr lang="en-US"/>
        </a:p>
      </dgm:t>
    </dgm:pt>
    <dgm:pt modelId="{870CB827-462A-4DBD-BC65-8B0FCD9CA81D}">
      <dgm:prSet/>
      <dgm:spPr/>
      <dgm:t>
        <a:bodyPr/>
        <a:lstStyle/>
        <a:p>
          <a:r>
            <a:rPr lang="en-IN" dirty="0"/>
            <a:t>1.Age range: The majority of husbands/male participants are aged between 26-35, with a frequency of 72 (68.00%). A smaller percentage, 5.70%, falls into the age group of 35-40.</a:t>
          </a:r>
          <a:endParaRPr lang="en-US" dirty="0"/>
        </a:p>
      </dgm:t>
    </dgm:pt>
    <dgm:pt modelId="{94DF4162-A650-4E76-A4A6-638CFA0141E3}" type="parTrans" cxnId="{A87FACE6-3A7B-4A7F-86F2-A54AD90EA900}">
      <dgm:prSet/>
      <dgm:spPr/>
      <dgm:t>
        <a:bodyPr/>
        <a:lstStyle/>
        <a:p>
          <a:endParaRPr lang="en-US"/>
        </a:p>
      </dgm:t>
    </dgm:pt>
    <dgm:pt modelId="{0E1F5D37-90A8-4468-B7DC-EC6DFCF56ADA}" type="sibTrans" cxnId="{A87FACE6-3A7B-4A7F-86F2-A54AD90EA900}">
      <dgm:prSet/>
      <dgm:spPr/>
      <dgm:t>
        <a:bodyPr/>
        <a:lstStyle/>
        <a:p>
          <a:endParaRPr lang="en-US"/>
        </a:p>
      </dgm:t>
    </dgm:pt>
    <dgm:pt modelId="{4B4D5929-5719-422E-9641-42065B66EEEA}">
      <dgm:prSet/>
      <dgm:spPr/>
      <dgm:t>
        <a:bodyPr/>
        <a:lstStyle/>
        <a:p>
          <a:r>
            <a:rPr lang="en-IN" dirty="0"/>
            <a:t>2.Education: The largest proportion of husbands/male participants (50.00%) have completed Higher Secondary school (12th grade).</a:t>
          </a:r>
          <a:endParaRPr lang="en-US" dirty="0"/>
        </a:p>
      </dgm:t>
    </dgm:pt>
    <dgm:pt modelId="{94D2952C-5838-4C77-912A-A7BE9D4AEEA5}" type="parTrans" cxnId="{FC15D18C-03C8-4BC9-8D3B-7796C0CD2D1B}">
      <dgm:prSet/>
      <dgm:spPr/>
      <dgm:t>
        <a:bodyPr/>
        <a:lstStyle/>
        <a:p>
          <a:endParaRPr lang="en-US"/>
        </a:p>
      </dgm:t>
    </dgm:pt>
    <dgm:pt modelId="{D3379200-E41D-480B-B76E-64773A2C8350}" type="sibTrans" cxnId="{FC15D18C-03C8-4BC9-8D3B-7796C0CD2D1B}">
      <dgm:prSet/>
      <dgm:spPr/>
      <dgm:t>
        <a:bodyPr/>
        <a:lstStyle/>
        <a:p>
          <a:endParaRPr lang="en-US"/>
        </a:p>
      </dgm:t>
    </dgm:pt>
    <dgm:pt modelId="{8C9F62CD-87FF-46E2-B10E-B9D33FC3D1FD}">
      <dgm:prSet/>
      <dgm:spPr/>
      <dgm:t>
        <a:bodyPr/>
        <a:lstStyle/>
        <a:p>
          <a:r>
            <a:rPr lang="en-IN" dirty="0"/>
            <a:t>3.Religion: The majority of husbands/male participants (83.00%) follow the Hindu religion.</a:t>
          </a:r>
          <a:endParaRPr lang="en-US" dirty="0"/>
        </a:p>
      </dgm:t>
    </dgm:pt>
    <dgm:pt modelId="{5F3B629B-D462-4DD5-AB8A-AF998DEE972C}" type="parTrans" cxnId="{8EF59BAC-F3DE-4D09-8BC6-C9D295729902}">
      <dgm:prSet/>
      <dgm:spPr/>
      <dgm:t>
        <a:bodyPr/>
        <a:lstStyle/>
        <a:p>
          <a:endParaRPr lang="en-US"/>
        </a:p>
      </dgm:t>
    </dgm:pt>
    <dgm:pt modelId="{1294EAD4-40F8-47CC-B2B0-C1408AACC8CD}" type="sibTrans" cxnId="{8EF59BAC-F3DE-4D09-8BC6-C9D295729902}">
      <dgm:prSet/>
      <dgm:spPr/>
      <dgm:t>
        <a:bodyPr/>
        <a:lstStyle/>
        <a:p>
          <a:endParaRPr lang="en-US"/>
        </a:p>
      </dgm:t>
    </dgm:pt>
    <dgm:pt modelId="{C9728A69-787E-43D2-84B5-F38CCC9CCE3A}">
      <dgm:prSet/>
      <dgm:spPr/>
      <dgm:t>
        <a:bodyPr/>
        <a:lstStyle/>
        <a:p>
          <a:r>
            <a:rPr lang="en-IN" dirty="0"/>
            <a:t>4.Employment: The highest frequency of male participants/husbands (34.00%) are employed in the private sector. Both agriculture and casual </a:t>
          </a:r>
          <a:r>
            <a:rPr lang="en-IN" dirty="0" err="1"/>
            <a:t>labor</a:t>
          </a:r>
          <a:r>
            <a:rPr lang="en-IN" dirty="0"/>
            <a:t> occupations have the same frequency, with 6.60% of male participants/husbands engaged in each.</a:t>
          </a:r>
          <a:endParaRPr lang="en-US" dirty="0"/>
        </a:p>
      </dgm:t>
    </dgm:pt>
    <dgm:pt modelId="{635A9446-9831-4FC2-B26A-037106A3EBFC}" type="parTrans" cxnId="{DFF5452C-5B85-4495-B27E-67976061D377}">
      <dgm:prSet/>
      <dgm:spPr/>
      <dgm:t>
        <a:bodyPr/>
        <a:lstStyle/>
        <a:p>
          <a:endParaRPr lang="en-US"/>
        </a:p>
      </dgm:t>
    </dgm:pt>
    <dgm:pt modelId="{39530C20-6958-4BD6-959E-361F2DF99BC0}" type="sibTrans" cxnId="{DFF5452C-5B85-4495-B27E-67976061D377}">
      <dgm:prSet/>
      <dgm:spPr/>
      <dgm:t>
        <a:bodyPr/>
        <a:lstStyle/>
        <a:p>
          <a:endParaRPr lang="en-US"/>
        </a:p>
      </dgm:t>
    </dgm:pt>
    <dgm:pt modelId="{E2350ED7-6ECE-4616-A36F-B99680B18FF4}">
      <dgm:prSet/>
      <dgm:spPr/>
      <dgm:t>
        <a:bodyPr/>
        <a:lstStyle/>
        <a:p>
          <a:r>
            <a:rPr lang="en-IN" dirty="0"/>
            <a:t>5.Income: The highest frequency of male participants/husbands (43.40%) falls in the income range of 10001-15000.</a:t>
          </a:r>
          <a:endParaRPr lang="en-US" dirty="0"/>
        </a:p>
      </dgm:t>
    </dgm:pt>
    <dgm:pt modelId="{3C9DA6A3-D80D-4350-B789-7B16875C0A8A}" type="parTrans" cxnId="{2F45E0C9-8F42-4C10-89AE-692BD7029FB9}">
      <dgm:prSet/>
      <dgm:spPr/>
      <dgm:t>
        <a:bodyPr/>
        <a:lstStyle/>
        <a:p>
          <a:endParaRPr lang="en-US"/>
        </a:p>
      </dgm:t>
    </dgm:pt>
    <dgm:pt modelId="{125CB67F-D723-485A-B98A-0952BDF88C4A}" type="sibTrans" cxnId="{2F45E0C9-8F42-4C10-89AE-692BD7029FB9}">
      <dgm:prSet/>
      <dgm:spPr/>
      <dgm:t>
        <a:bodyPr/>
        <a:lstStyle/>
        <a:p>
          <a:endParaRPr lang="en-US"/>
        </a:p>
      </dgm:t>
    </dgm:pt>
    <dgm:pt modelId="{E3D96DD4-20A1-4667-A4AB-BC390C1A278D}" type="pres">
      <dgm:prSet presAssocID="{2F58C12A-A163-48AF-84DC-53E2483FEBE9}" presName="vert0" presStyleCnt="0">
        <dgm:presLayoutVars>
          <dgm:dir/>
          <dgm:animOne val="branch"/>
          <dgm:animLvl val="lvl"/>
        </dgm:presLayoutVars>
      </dgm:prSet>
      <dgm:spPr/>
    </dgm:pt>
    <dgm:pt modelId="{D663A4B8-105F-4633-B93F-CC8A8E2CAB19}" type="pres">
      <dgm:prSet presAssocID="{23DC57EA-8119-4408-ABD5-5ECCA99D57CD}" presName="thickLine" presStyleLbl="alignNode1" presStyleIdx="0" presStyleCnt="6" custScaleX="99980"/>
      <dgm:spPr/>
    </dgm:pt>
    <dgm:pt modelId="{D9D45EE2-4D06-467F-8F9E-51A3FB10F0B1}" type="pres">
      <dgm:prSet presAssocID="{23DC57EA-8119-4408-ABD5-5ECCA99D57CD}" presName="horz1" presStyleCnt="0"/>
      <dgm:spPr/>
    </dgm:pt>
    <dgm:pt modelId="{67183F99-93FD-4C94-9B32-AE06A6F9E307}" type="pres">
      <dgm:prSet presAssocID="{23DC57EA-8119-4408-ABD5-5ECCA99D57CD}" presName="tx1" presStyleLbl="revTx" presStyleIdx="0" presStyleCnt="6" custScaleX="99980" custScaleY="221798"/>
      <dgm:spPr/>
    </dgm:pt>
    <dgm:pt modelId="{18405E27-42E3-48F0-B777-45C1F66B644D}" type="pres">
      <dgm:prSet presAssocID="{23DC57EA-8119-4408-ABD5-5ECCA99D57CD}" presName="vert1" presStyleCnt="0"/>
      <dgm:spPr/>
    </dgm:pt>
    <dgm:pt modelId="{E66A68DB-93EB-498D-8A4D-CAFD1A8CB1DB}" type="pres">
      <dgm:prSet presAssocID="{870CB827-462A-4DBD-BC65-8B0FCD9CA81D}" presName="thickLine" presStyleLbl="alignNode1" presStyleIdx="1" presStyleCnt="6" custScaleX="99980"/>
      <dgm:spPr/>
    </dgm:pt>
    <dgm:pt modelId="{CE59F4DA-C545-4E5E-A2CF-5D376B81D549}" type="pres">
      <dgm:prSet presAssocID="{870CB827-462A-4DBD-BC65-8B0FCD9CA81D}" presName="horz1" presStyleCnt="0"/>
      <dgm:spPr/>
    </dgm:pt>
    <dgm:pt modelId="{E3357499-8525-4ECF-9088-764F2D184564}" type="pres">
      <dgm:prSet presAssocID="{870CB827-462A-4DBD-BC65-8B0FCD9CA81D}" presName="tx1" presStyleLbl="revTx" presStyleIdx="1" presStyleCnt="6" custScaleX="99980" custScaleY="221798"/>
      <dgm:spPr/>
    </dgm:pt>
    <dgm:pt modelId="{87D92EB3-9440-4AA5-81D0-569DBDDB1232}" type="pres">
      <dgm:prSet presAssocID="{870CB827-462A-4DBD-BC65-8B0FCD9CA81D}" presName="vert1" presStyleCnt="0"/>
      <dgm:spPr/>
    </dgm:pt>
    <dgm:pt modelId="{AB71348A-C031-4264-B3DE-598618E371E1}" type="pres">
      <dgm:prSet presAssocID="{4B4D5929-5719-422E-9641-42065B66EEEA}" presName="thickLine" presStyleLbl="alignNode1" presStyleIdx="2" presStyleCnt="6" custScaleX="99980"/>
      <dgm:spPr/>
    </dgm:pt>
    <dgm:pt modelId="{C80A2E59-D055-493F-A5A2-1D70A45CA136}" type="pres">
      <dgm:prSet presAssocID="{4B4D5929-5719-422E-9641-42065B66EEEA}" presName="horz1" presStyleCnt="0"/>
      <dgm:spPr/>
    </dgm:pt>
    <dgm:pt modelId="{D9F3A99F-06DF-41F0-8C0E-6A79D1847986}" type="pres">
      <dgm:prSet presAssocID="{4B4D5929-5719-422E-9641-42065B66EEEA}" presName="tx1" presStyleLbl="revTx" presStyleIdx="2" presStyleCnt="6" custScaleX="99980" custScaleY="221798"/>
      <dgm:spPr/>
    </dgm:pt>
    <dgm:pt modelId="{F5508615-FE7A-4519-A6A0-3153CFD6BA57}" type="pres">
      <dgm:prSet presAssocID="{4B4D5929-5719-422E-9641-42065B66EEEA}" presName="vert1" presStyleCnt="0"/>
      <dgm:spPr/>
    </dgm:pt>
    <dgm:pt modelId="{A8C84C56-CBA0-477E-BAB2-CEEBAC9BCCE3}" type="pres">
      <dgm:prSet presAssocID="{8C9F62CD-87FF-46E2-B10E-B9D33FC3D1FD}" presName="thickLine" presStyleLbl="alignNode1" presStyleIdx="3" presStyleCnt="6" custScaleX="99980"/>
      <dgm:spPr/>
    </dgm:pt>
    <dgm:pt modelId="{94A471A9-50AD-4119-8F4B-F12F884E07FA}" type="pres">
      <dgm:prSet presAssocID="{8C9F62CD-87FF-46E2-B10E-B9D33FC3D1FD}" presName="horz1" presStyleCnt="0"/>
      <dgm:spPr/>
    </dgm:pt>
    <dgm:pt modelId="{BDB42F23-0D13-49F3-9E7D-422E06085960}" type="pres">
      <dgm:prSet presAssocID="{8C9F62CD-87FF-46E2-B10E-B9D33FC3D1FD}" presName="tx1" presStyleLbl="revTx" presStyleIdx="3" presStyleCnt="6" custScaleX="99980" custScaleY="221798"/>
      <dgm:spPr/>
    </dgm:pt>
    <dgm:pt modelId="{2B81F1D4-231E-4E2C-B5E2-AE108C7FD700}" type="pres">
      <dgm:prSet presAssocID="{8C9F62CD-87FF-46E2-B10E-B9D33FC3D1FD}" presName="vert1" presStyleCnt="0"/>
      <dgm:spPr/>
    </dgm:pt>
    <dgm:pt modelId="{EAAFDC69-3D57-4AFB-963D-0A3F0B29FE4F}" type="pres">
      <dgm:prSet presAssocID="{C9728A69-787E-43D2-84B5-F38CCC9CCE3A}" presName="thickLine" presStyleLbl="alignNode1" presStyleIdx="4" presStyleCnt="6" custScaleX="99980"/>
      <dgm:spPr/>
    </dgm:pt>
    <dgm:pt modelId="{AFCB246E-AA26-4426-ACBC-209AFC1C8BEA}" type="pres">
      <dgm:prSet presAssocID="{C9728A69-787E-43D2-84B5-F38CCC9CCE3A}" presName="horz1" presStyleCnt="0"/>
      <dgm:spPr/>
    </dgm:pt>
    <dgm:pt modelId="{EC33DCB8-9B66-49B6-A49B-953B4622BE5C}" type="pres">
      <dgm:prSet presAssocID="{C9728A69-787E-43D2-84B5-F38CCC9CCE3A}" presName="tx1" presStyleLbl="revTx" presStyleIdx="4" presStyleCnt="6" custScaleX="99980" custScaleY="221798"/>
      <dgm:spPr/>
    </dgm:pt>
    <dgm:pt modelId="{79F8C49B-1F9B-4407-81C5-D4D0E48CB6E0}" type="pres">
      <dgm:prSet presAssocID="{C9728A69-787E-43D2-84B5-F38CCC9CCE3A}" presName="vert1" presStyleCnt="0"/>
      <dgm:spPr/>
    </dgm:pt>
    <dgm:pt modelId="{871EEF4D-6BC9-4061-BB00-EBCB1C77BCDD}" type="pres">
      <dgm:prSet presAssocID="{E2350ED7-6ECE-4616-A36F-B99680B18FF4}" presName="thickLine" presStyleLbl="alignNode1" presStyleIdx="5" presStyleCnt="6" custScaleX="99980"/>
      <dgm:spPr/>
    </dgm:pt>
    <dgm:pt modelId="{8B32F990-6B6B-420D-A898-5ECA2AA3098E}" type="pres">
      <dgm:prSet presAssocID="{E2350ED7-6ECE-4616-A36F-B99680B18FF4}" presName="horz1" presStyleCnt="0"/>
      <dgm:spPr/>
    </dgm:pt>
    <dgm:pt modelId="{073DA883-EE71-4509-986D-99AF264DD4AD}" type="pres">
      <dgm:prSet presAssocID="{E2350ED7-6ECE-4616-A36F-B99680B18FF4}" presName="tx1" presStyleLbl="revTx" presStyleIdx="5" presStyleCnt="6" custScaleX="99980" custScaleY="221798"/>
      <dgm:spPr/>
    </dgm:pt>
    <dgm:pt modelId="{A0EF87E5-7DF6-41FD-8476-6AF95A877244}" type="pres">
      <dgm:prSet presAssocID="{E2350ED7-6ECE-4616-A36F-B99680B18FF4}" presName="vert1" presStyleCnt="0"/>
      <dgm:spPr/>
    </dgm:pt>
  </dgm:ptLst>
  <dgm:cxnLst>
    <dgm:cxn modelId="{7A0A0710-5138-4A90-ACDA-59A09E8108C1}" srcId="{2F58C12A-A163-48AF-84DC-53E2483FEBE9}" destId="{23DC57EA-8119-4408-ABD5-5ECCA99D57CD}" srcOrd="0" destOrd="0" parTransId="{1F528F86-672F-459C-92FB-65F817EE1C46}" sibTransId="{0D734890-4760-44B6-A124-A75590245049}"/>
    <dgm:cxn modelId="{13900E1A-FB35-460A-8D06-8606FF6E512B}" type="presOf" srcId="{870CB827-462A-4DBD-BC65-8B0FCD9CA81D}" destId="{E3357499-8525-4ECF-9088-764F2D184564}" srcOrd="0" destOrd="0" presId="urn:microsoft.com/office/officeart/2008/layout/LinedList"/>
    <dgm:cxn modelId="{3D73532B-895D-4166-9B87-DF289464CB74}" type="presOf" srcId="{E2350ED7-6ECE-4616-A36F-B99680B18FF4}" destId="{073DA883-EE71-4509-986D-99AF264DD4AD}" srcOrd="0" destOrd="0" presId="urn:microsoft.com/office/officeart/2008/layout/LinedList"/>
    <dgm:cxn modelId="{DFF5452C-5B85-4495-B27E-67976061D377}" srcId="{2F58C12A-A163-48AF-84DC-53E2483FEBE9}" destId="{C9728A69-787E-43D2-84B5-F38CCC9CCE3A}" srcOrd="4" destOrd="0" parTransId="{635A9446-9831-4FC2-B26A-037106A3EBFC}" sibTransId="{39530C20-6958-4BD6-959E-361F2DF99BC0}"/>
    <dgm:cxn modelId="{879DB168-46CF-4B98-AB19-0951961FF7C8}" type="presOf" srcId="{2F58C12A-A163-48AF-84DC-53E2483FEBE9}" destId="{E3D96DD4-20A1-4667-A4AB-BC390C1A278D}" srcOrd="0" destOrd="0" presId="urn:microsoft.com/office/officeart/2008/layout/LinedList"/>
    <dgm:cxn modelId="{11CDE74B-7450-4C29-AA0D-00AE0AEB5A9B}" type="presOf" srcId="{C9728A69-787E-43D2-84B5-F38CCC9CCE3A}" destId="{EC33DCB8-9B66-49B6-A49B-953B4622BE5C}" srcOrd="0" destOrd="0" presId="urn:microsoft.com/office/officeart/2008/layout/LinedList"/>
    <dgm:cxn modelId="{E42B858A-135B-4F3E-AF92-06D6B6DBC2D4}" type="presOf" srcId="{8C9F62CD-87FF-46E2-B10E-B9D33FC3D1FD}" destId="{BDB42F23-0D13-49F3-9E7D-422E06085960}" srcOrd="0" destOrd="0" presId="urn:microsoft.com/office/officeart/2008/layout/LinedList"/>
    <dgm:cxn modelId="{FC15D18C-03C8-4BC9-8D3B-7796C0CD2D1B}" srcId="{2F58C12A-A163-48AF-84DC-53E2483FEBE9}" destId="{4B4D5929-5719-422E-9641-42065B66EEEA}" srcOrd="2" destOrd="0" parTransId="{94D2952C-5838-4C77-912A-A7BE9D4AEEA5}" sibTransId="{D3379200-E41D-480B-B76E-64773A2C8350}"/>
    <dgm:cxn modelId="{EEBD068F-D638-4F5D-A21C-0B304DA06114}" type="presOf" srcId="{4B4D5929-5719-422E-9641-42065B66EEEA}" destId="{D9F3A99F-06DF-41F0-8C0E-6A79D1847986}" srcOrd="0" destOrd="0" presId="urn:microsoft.com/office/officeart/2008/layout/LinedList"/>
    <dgm:cxn modelId="{D310B5A9-C3FF-42D3-9B2A-BE5E0E2BA776}" type="presOf" srcId="{23DC57EA-8119-4408-ABD5-5ECCA99D57CD}" destId="{67183F99-93FD-4C94-9B32-AE06A6F9E307}" srcOrd="0" destOrd="0" presId="urn:microsoft.com/office/officeart/2008/layout/LinedList"/>
    <dgm:cxn modelId="{8EF59BAC-F3DE-4D09-8BC6-C9D295729902}" srcId="{2F58C12A-A163-48AF-84DC-53E2483FEBE9}" destId="{8C9F62CD-87FF-46E2-B10E-B9D33FC3D1FD}" srcOrd="3" destOrd="0" parTransId="{5F3B629B-D462-4DD5-AB8A-AF998DEE972C}" sibTransId="{1294EAD4-40F8-47CC-B2B0-C1408AACC8CD}"/>
    <dgm:cxn modelId="{2F45E0C9-8F42-4C10-89AE-692BD7029FB9}" srcId="{2F58C12A-A163-48AF-84DC-53E2483FEBE9}" destId="{E2350ED7-6ECE-4616-A36F-B99680B18FF4}" srcOrd="5" destOrd="0" parTransId="{3C9DA6A3-D80D-4350-B789-7B16875C0A8A}" sibTransId="{125CB67F-D723-485A-B98A-0952BDF88C4A}"/>
    <dgm:cxn modelId="{A87FACE6-3A7B-4A7F-86F2-A54AD90EA900}" srcId="{2F58C12A-A163-48AF-84DC-53E2483FEBE9}" destId="{870CB827-462A-4DBD-BC65-8B0FCD9CA81D}" srcOrd="1" destOrd="0" parTransId="{94DF4162-A650-4E76-A4A6-638CFA0141E3}" sibTransId="{0E1F5D37-90A8-4468-B7DC-EC6DFCF56ADA}"/>
    <dgm:cxn modelId="{362BD0BD-D3FC-4262-94F5-1C48762BC383}" type="presParOf" srcId="{E3D96DD4-20A1-4667-A4AB-BC390C1A278D}" destId="{D663A4B8-105F-4633-B93F-CC8A8E2CAB19}" srcOrd="0" destOrd="0" presId="urn:microsoft.com/office/officeart/2008/layout/LinedList"/>
    <dgm:cxn modelId="{4E4A3E9D-9BED-4586-A461-D1355EFDC990}" type="presParOf" srcId="{E3D96DD4-20A1-4667-A4AB-BC390C1A278D}" destId="{D9D45EE2-4D06-467F-8F9E-51A3FB10F0B1}" srcOrd="1" destOrd="0" presId="urn:microsoft.com/office/officeart/2008/layout/LinedList"/>
    <dgm:cxn modelId="{3A257BF6-BD10-441E-A98D-FB9C39711B4F}" type="presParOf" srcId="{D9D45EE2-4D06-467F-8F9E-51A3FB10F0B1}" destId="{67183F99-93FD-4C94-9B32-AE06A6F9E307}" srcOrd="0" destOrd="0" presId="urn:microsoft.com/office/officeart/2008/layout/LinedList"/>
    <dgm:cxn modelId="{CDF883AF-9B08-4D07-BE50-AEF27912E127}" type="presParOf" srcId="{D9D45EE2-4D06-467F-8F9E-51A3FB10F0B1}" destId="{18405E27-42E3-48F0-B777-45C1F66B644D}" srcOrd="1" destOrd="0" presId="urn:microsoft.com/office/officeart/2008/layout/LinedList"/>
    <dgm:cxn modelId="{BCFD69E6-FD45-4311-B3C3-48CFCE39E050}" type="presParOf" srcId="{E3D96DD4-20A1-4667-A4AB-BC390C1A278D}" destId="{E66A68DB-93EB-498D-8A4D-CAFD1A8CB1DB}" srcOrd="2" destOrd="0" presId="urn:microsoft.com/office/officeart/2008/layout/LinedList"/>
    <dgm:cxn modelId="{6B64B3C6-4091-4047-83D6-A7EB7AC4D8FA}" type="presParOf" srcId="{E3D96DD4-20A1-4667-A4AB-BC390C1A278D}" destId="{CE59F4DA-C545-4E5E-A2CF-5D376B81D549}" srcOrd="3" destOrd="0" presId="urn:microsoft.com/office/officeart/2008/layout/LinedList"/>
    <dgm:cxn modelId="{B874098B-484A-4F16-B684-11A554B3FA6D}" type="presParOf" srcId="{CE59F4DA-C545-4E5E-A2CF-5D376B81D549}" destId="{E3357499-8525-4ECF-9088-764F2D184564}" srcOrd="0" destOrd="0" presId="urn:microsoft.com/office/officeart/2008/layout/LinedList"/>
    <dgm:cxn modelId="{263BC970-33DE-4DBA-8184-F6603DCEA62D}" type="presParOf" srcId="{CE59F4DA-C545-4E5E-A2CF-5D376B81D549}" destId="{87D92EB3-9440-4AA5-81D0-569DBDDB1232}" srcOrd="1" destOrd="0" presId="urn:microsoft.com/office/officeart/2008/layout/LinedList"/>
    <dgm:cxn modelId="{7E41B912-3987-4775-929B-6C094387B555}" type="presParOf" srcId="{E3D96DD4-20A1-4667-A4AB-BC390C1A278D}" destId="{AB71348A-C031-4264-B3DE-598618E371E1}" srcOrd="4" destOrd="0" presId="urn:microsoft.com/office/officeart/2008/layout/LinedList"/>
    <dgm:cxn modelId="{DB9D7D94-C739-425C-AC5B-C62666E79046}" type="presParOf" srcId="{E3D96DD4-20A1-4667-A4AB-BC390C1A278D}" destId="{C80A2E59-D055-493F-A5A2-1D70A45CA136}" srcOrd="5" destOrd="0" presId="urn:microsoft.com/office/officeart/2008/layout/LinedList"/>
    <dgm:cxn modelId="{68453F32-E52C-449A-A1BC-4A255ACAB1D8}" type="presParOf" srcId="{C80A2E59-D055-493F-A5A2-1D70A45CA136}" destId="{D9F3A99F-06DF-41F0-8C0E-6A79D1847986}" srcOrd="0" destOrd="0" presId="urn:microsoft.com/office/officeart/2008/layout/LinedList"/>
    <dgm:cxn modelId="{EACEB3D8-AA44-47A0-9512-0AE964460C51}" type="presParOf" srcId="{C80A2E59-D055-493F-A5A2-1D70A45CA136}" destId="{F5508615-FE7A-4519-A6A0-3153CFD6BA57}" srcOrd="1" destOrd="0" presId="urn:microsoft.com/office/officeart/2008/layout/LinedList"/>
    <dgm:cxn modelId="{A54E85B7-5C29-43FC-B74D-83008FEDBD31}" type="presParOf" srcId="{E3D96DD4-20A1-4667-A4AB-BC390C1A278D}" destId="{A8C84C56-CBA0-477E-BAB2-CEEBAC9BCCE3}" srcOrd="6" destOrd="0" presId="urn:microsoft.com/office/officeart/2008/layout/LinedList"/>
    <dgm:cxn modelId="{6084F068-4BEF-43F4-955D-2B2F66917CC9}" type="presParOf" srcId="{E3D96DD4-20A1-4667-A4AB-BC390C1A278D}" destId="{94A471A9-50AD-4119-8F4B-F12F884E07FA}" srcOrd="7" destOrd="0" presId="urn:microsoft.com/office/officeart/2008/layout/LinedList"/>
    <dgm:cxn modelId="{B6748EEC-50A6-4A30-9D59-5F6D3B1371B1}" type="presParOf" srcId="{94A471A9-50AD-4119-8F4B-F12F884E07FA}" destId="{BDB42F23-0D13-49F3-9E7D-422E06085960}" srcOrd="0" destOrd="0" presId="urn:microsoft.com/office/officeart/2008/layout/LinedList"/>
    <dgm:cxn modelId="{D2D5CEE9-6085-4E00-9C62-1426D5A12CEA}" type="presParOf" srcId="{94A471A9-50AD-4119-8F4B-F12F884E07FA}" destId="{2B81F1D4-231E-4E2C-B5E2-AE108C7FD700}" srcOrd="1" destOrd="0" presId="urn:microsoft.com/office/officeart/2008/layout/LinedList"/>
    <dgm:cxn modelId="{754172C2-2C5E-4138-9108-F42CA9F7BD9A}" type="presParOf" srcId="{E3D96DD4-20A1-4667-A4AB-BC390C1A278D}" destId="{EAAFDC69-3D57-4AFB-963D-0A3F0B29FE4F}" srcOrd="8" destOrd="0" presId="urn:microsoft.com/office/officeart/2008/layout/LinedList"/>
    <dgm:cxn modelId="{11EC2A64-459E-4877-9C6A-2B3F99B7886A}" type="presParOf" srcId="{E3D96DD4-20A1-4667-A4AB-BC390C1A278D}" destId="{AFCB246E-AA26-4426-ACBC-209AFC1C8BEA}" srcOrd="9" destOrd="0" presId="urn:microsoft.com/office/officeart/2008/layout/LinedList"/>
    <dgm:cxn modelId="{645DA4DA-CD91-42D4-8EE6-9729F6A453E3}" type="presParOf" srcId="{AFCB246E-AA26-4426-ACBC-209AFC1C8BEA}" destId="{EC33DCB8-9B66-49B6-A49B-953B4622BE5C}" srcOrd="0" destOrd="0" presId="urn:microsoft.com/office/officeart/2008/layout/LinedList"/>
    <dgm:cxn modelId="{F25EA7C8-63F4-4AB4-99B2-C8D7CE91397A}" type="presParOf" srcId="{AFCB246E-AA26-4426-ACBC-209AFC1C8BEA}" destId="{79F8C49B-1F9B-4407-81C5-D4D0E48CB6E0}" srcOrd="1" destOrd="0" presId="urn:microsoft.com/office/officeart/2008/layout/LinedList"/>
    <dgm:cxn modelId="{7608BFB5-067A-47C1-80F9-F40806AF8815}" type="presParOf" srcId="{E3D96DD4-20A1-4667-A4AB-BC390C1A278D}" destId="{871EEF4D-6BC9-4061-BB00-EBCB1C77BCDD}" srcOrd="10" destOrd="0" presId="urn:microsoft.com/office/officeart/2008/layout/LinedList"/>
    <dgm:cxn modelId="{2C2DC782-D930-4CC0-A442-7BABDB8DEE2F}" type="presParOf" srcId="{E3D96DD4-20A1-4667-A4AB-BC390C1A278D}" destId="{8B32F990-6B6B-420D-A898-5ECA2AA3098E}" srcOrd="11" destOrd="0" presId="urn:microsoft.com/office/officeart/2008/layout/LinedList"/>
    <dgm:cxn modelId="{013795F9-4FF7-44C3-99A7-E43C49501104}" type="presParOf" srcId="{8B32F990-6B6B-420D-A898-5ECA2AA3098E}" destId="{073DA883-EE71-4509-986D-99AF264DD4AD}" srcOrd="0" destOrd="0" presId="urn:microsoft.com/office/officeart/2008/layout/LinedList"/>
    <dgm:cxn modelId="{D9A4145E-1A73-4941-AF66-49AE6A9A6C76}" type="presParOf" srcId="{8B32F990-6B6B-420D-A898-5ECA2AA3098E}" destId="{A0EF87E5-7DF6-41FD-8476-6AF95A87724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B34F3E-7552-406F-AECD-2A93F6C824A2}">
      <dsp:nvSpPr>
        <dsp:cNvPr id="0" name=""/>
        <dsp:cNvSpPr/>
      </dsp:nvSpPr>
      <dsp:spPr>
        <a:xfrm>
          <a:off x="5492" y="196277"/>
          <a:ext cx="3123670" cy="396983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0D99E8-E014-4213-81EF-67414ACE544A}">
      <dsp:nvSpPr>
        <dsp:cNvPr id="0" name=""/>
        <dsp:cNvSpPr/>
      </dsp:nvSpPr>
      <dsp:spPr>
        <a:xfrm>
          <a:off x="326403" y="501142"/>
          <a:ext cx="3123670" cy="3969830"/>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en-IN" sz="1600" b="1" kern="1200" dirty="0"/>
            <a:t>Study Design</a:t>
          </a:r>
          <a:r>
            <a:rPr lang="en-IN" sz="1600" kern="1200" dirty="0"/>
            <a:t>: The study employed a cross-sectional design with quantitative data collection. A total of 106 households were included in the study. Data collection was conducted from April 2023 to May 2023.</a:t>
          </a:r>
          <a:endParaRPr lang="en-US" sz="1600" kern="1200" dirty="0"/>
        </a:p>
      </dsp:txBody>
      <dsp:txXfrm>
        <a:off x="417892" y="592631"/>
        <a:ext cx="2940692" cy="3786852"/>
      </dsp:txXfrm>
    </dsp:sp>
    <dsp:sp modelId="{AA97088A-463D-42E7-B028-DFCCBA552C70}">
      <dsp:nvSpPr>
        <dsp:cNvPr id="0" name=""/>
        <dsp:cNvSpPr/>
      </dsp:nvSpPr>
      <dsp:spPr>
        <a:xfrm>
          <a:off x="3814509" y="941084"/>
          <a:ext cx="2888195" cy="2357887"/>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0AC3FC-329E-4213-9C18-F12D9B4132A6}">
      <dsp:nvSpPr>
        <dsp:cNvPr id="0" name=""/>
        <dsp:cNvSpPr/>
      </dsp:nvSpPr>
      <dsp:spPr>
        <a:xfrm>
          <a:off x="4135419" y="1245949"/>
          <a:ext cx="2888195" cy="2357887"/>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just" defTabSz="844550">
            <a:lnSpc>
              <a:spcPct val="90000"/>
            </a:lnSpc>
            <a:spcBef>
              <a:spcPct val="0"/>
            </a:spcBef>
            <a:spcAft>
              <a:spcPct val="35000"/>
            </a:spcAft>
            <a:buNone/>
          </a:pPr>
          <a:r>
            <a:rPr lang="en-IN" sz="1900" b="1" kern="1200" dirty="0"/>
            <a:t>Study Duration</a:t>
          </a:r>
          <a:r>
            <a:rPr lang="en-IN" sz="1900" kern="1200" dirty="0"/>
            <a:t>: The study lasted for one month.</a:t>
          </a:r>
          <a:endParaRPr lang="en-US" sz="1900" kern="1200" dirty="0"/>
        </a:p>
      </dsp:txBody>
      <dsp:txXfrm>
        <a:off x="4204479" y="1315009"/>
        <a:ext cx="2750075" cy="2219767"/>
      </dsp:txXfrm>
    </dsp:sp>
    <dsp:sp modelId="{3F5911C2-7479-43C6-AC86-06B137BE5D12}">
      <dsp:nvSpPr>
        <dsp:cNvPr id="0" name=""/>
        <dsp:cNvSpPr/>
      </dsp:nvSpPr>
      <dsp:spPr>
        <a:xfrm>
          <a:off x="7306493" y="972886"/>
          <a:ext cx="2888195" cy="2274477"/>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DF3B19-98C9-4AC4-8BC0-F67891644226}">
      <dsp:nvSpPr>
        <dsp:cNvPr id="0" name=""/>
        <dsp:cNvSpPr/>
      </dsp:nvSpPr>
      <dsp:spPr>
        <a:xfrm>
          <a:off x="7627404" y="1277751"/>
          <a:ext cx="2888195" cy="2274477"/>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just" defTabSz="844550">
            <a:lnSpc>
              <a:spcPct val="90000"/>
            </a:lnSpc>
            <a:spcBef>
              <a:spcPct val="0"/>
            </a:spcBef>
            <a:spcAft>
              <a:spcPct val="35000"/>
            </a:spcAft>
            <a:buNone/>
          </a:pPr>
          <a:r>
            <a:rPr lang="en-IN" sz="1900" b="1" kern="1200" dirty="0"/>
            <a:t>Study Population</a:t>
          </a:r>
          <a:r>
            <a:rPr lang="en-IN" sz="1900" kern="1200" dirty="0"/>
            <a:t>: The study population consisted of men of reproductive age who lived with their partners and had biological children aged up to 2 years.</a:t>
          </a:r>
          <a:endParaRPr lang="en-US" sz="1900" kern="1200" dirty="0"/>
        </a:p>
      </dsp:txBody>
      <dsp:txXfrm>
        <a:off x="7694021" y="1344368"/>
        <a:ext cx="2754961" cy="21412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63A4B8-105F-4633-B93F-CC8A8E2CAB19}">
      <dsp:nvSpPr>
        <dsp:cNvPr id="0" name=""/>
        <dsp:cNvSpPr/>
      </dsp:nvSpPr>
      <dsp:spPr>
        <a:xfrm>
          <a:off x="1063" y="2007"/>
          <a:ext cx="10637688"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183F99-93FD-4C94-9B32-AE06A6F9E307}">
      <dsp:nvSpPr>
        <dsp:cNvPr id="0" name=""/>
        <dsp:cNvSpPr/>
      </dsp:nvSpPr>
      <dsp:spPr>
        <a:xfrm>
          <a:off x="1063" y="2007"/>
          <a:ext cx="10616921" cy="7154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IN" sz="1600" b="1" kern="1200" dirty="0"/>
            <a:t>The socio-demographic profile of all 106 subjects </a:t>
          </a:r>
          <a:r>
            <a:rPr lang="en-IN" sz="1600" kern="1200" dirty="0"/>
            <a:t>:</a:t>
          </a:r>
          <a:endParaRPr lang="en-US" sz="1600" kern="1200" dirty="0"/>
        </a:p>
      </dsp:txBody>
      <dsp:txXfrm>
        <a:off x="1063" y="2007"/>
        <a:ext cx="10616921" cy="715402"/>
      </dsp:txXfrm>
    </dsp:sp>
    <dsp:sp modelId="{E66A68DB-93EB-498D-8A4D-CAFD1A8CB1DB}">
      <dsp:nvSpPr>
        <dsp:cNvPr id="0" name=""/>
        <dsp:cNvSpPr/>
      </dsp:nvSpPr>
      <dsp:spPr>
        <a:xfrm>
          <a:off x="1063" y="717409"/>
          <a:ext cx="10637688"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357499-8525-4ECF-9088-764F2D184564}">
      <dsp:nvSpPr>
        <dsp:cNvPr id="0" name=""/>
        <dsp:cNvSpPr/>
      </dsp:nvSpPr>
      <dsp:spPr>
        <a:xfrm>
          <a:off x="1063" y="717409"/>
          <a:ext cx="10616921" cy="7154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IN" sz="1600" kern="1200" dirty="0"/>
            <a:t>1.Age range: The majority of husbands/male participants are aged between 26-35, with a frequency of 72 (68.00%). A smaller percentage, 5.70%, falls into the age group of 35-40.</a:t>
          </a:r>
          <a:endParaRPr lang="en-US" sz="1600" kern="1200" dirty="0"/>
        </a:p>
      </dsp:txBody>
      <dsp:txXfrm>
        <a:off x="1063" y="717409"/>
        <a:ext cx="10616921" cy="715402"/>
      </dsp:txXfrm>
    </dsp:sp>
    <dsp:sp modelId="{AB71348A-C031-4264-B3DE-598618E371E1}">
      <dsp:nvSpPr>
        <dsp:cNvPr id="0" name=""/>
        <dsp:cNvSpPr/>
      </dsp:nvSpPr>
      <dsp:spPr>
        <a:xfrm>
          <a:off x="1063" y="1432811"/>
          <a:ext cx="10637688"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F3A99F-06DF-41F0-8C0E-6A79D1847986}">
      <dsp:nvSpPr>
        <dsp:cNvPr id="0" name=""/>
        <dsp:cNvSpPr/>
      </dsp:nvSpPr>
      <dsp:spPr>
        <a:xfrm>
          <a:off x="1063" y="1432811"/>
          <a:ext cx="10616921" cy="7154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IN" sz="1600" kern="1200" dirty="0"/>
            <a:t>2.Education: The largest proportion of husbands/male participants (50.00%) have completed Higher Secondary school (12th grade).</a:t>
          </a:r>
          <a:endParaRPr lang="en-US" sz="1600" kern="1200" dirty="0"/>
        </a:p>
      </dsp:txBody>
      <dsp:txXfrm>
        <a:off x="1063" y="1432811"/>
        <a:ext cx="10616921" cy="715402"/>
      </dsp:txXfrm>
    </dsp:sp>
    <dsp:sp modelId="{A8C84C56-CBA0-477E-BAB2-CEEBAC9BCCE3}">
      <dsp:nvSpPr>
        <dsp:cNvPr id="0" name=""/>
        <dsp:cNvSpPr/>
      </dsp:nvSpPr>
      <dsp:spPr>
        <a:xfrm>
          <a:off x="1063" y="2148213"/>
          <a:ext cx="10637688"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B42F23-0D13-49F3-9E7D-422E06085960}">
      <dsp:nvSpPr>
        <dsp:cNvPr id="0" name=""/>
        <dsp:cNvSpPr/>
      </dsp:nvSpPr>
      <dsp:spPr>
        <a:xfrm>
          <a:off x="1063" y="2148214"/>
          <a:ext cx="10616921" cy="7154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IN" sz="1600" kern="1200" dirty="0"/>
            <a:t>3.Religion: The majority of husbands/male participants (83.00%) follow the Hindu religion.</a:t>
          </a:r>
          <a:endParaRPr lang="en-US" sz="1600" kern="1200" dirty="0"/>
        </a:p>
      </dsp:txBody>
      <dsp:txXfrm>
        <a:off x="1063" y="2148214"/>
        <a:ext cx="10616921" cy="715402"/>
      </dsp:txXfrm>
    </dsp:sp>
    <dsp:sp modelId="{EAAFDC69-3D57-4AFB-963D-0A3F0B29FE4F}">
      <dsp:nvSpPr>
        <dsp:cNvPr id="0" name=""/>
        <dsp:cNvSpPr/>
      </dsp:nvSpPr>
      <dsp:spPr>
        <a:xfrm>
          <a:off x="1063" y="2863616"/>
          <a:ext cx="10637688"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33DCB8-9B66-49B6-A49B-953B4622BE5C}">
      <dsp:nvSpPr>
        <dsp:cNvPr id="0" name=""/>
        <dsp:cNvSpPr/>
      </dsp:nvSpPr>
      <dsp:spPr>
        <a:xfrm>
          <a:off x="1063" y="2863616"/>
          <a:ext cx="10616921" cy="7154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IN" sz="1600" kern="1200" dirty="0"/>
            <a:t>4.Employment: The highest frequency of male participants/husbands (34.00%) are employed in the private sector. Both agriculture and casual </a:t>
          </a:r>
          <a:r>
            <a:rPr lang="en-IN" sz="1600" kern="1200" dirty="0" err="1"/>
            <a:t>labor</a:t>
          </a:r>
          <a:r>
            <a:rPr lang="en-IN" sz="1600" kern="1200" dirty="0"/>
            <a:t> occupations have the same frequency, with 6.60% of male participants/husbands engaged in each.</a:t>
          </a:r>
          <a:endParaRPr lang="en-US" sz="1600" kern="1200" dirty="0"/>
        </a:p>
      </dsp:txBody>
      <dsp:txXfrm>
        <a:off x="1063" y="2863616"/>
        <a:ext cx="10616921" cy="715402"/>
      </dsp:txXfrm>
    </dsp:sp>
    <dsp:sp modelId="{871EEF4D-6BC9-4061-BB00-EBCB1C77BCDD}">
      <dsp:nvSpPr>
        <dsp:cNvPr id="0" name=""/>
        <dsp:cNvSpPr/>
      </dsp:nvSpPr>
      <dsp:spPr>
        <a:xfrm>
          <a:off x="1063" y="3579018"/>
          <a:ext cx="10637688"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3DA883-EE71-4509-986D-99AF264DD4AD}">
      <dsp:nvSpPr>
        <dsp:cNvPr id="0" name=""/>
        <dsp:cNvSpPr/>
      </dsp:nvSpPr>
      <dsp:spPr>
        <a:xfrm>
          <a:off x="1063" y="3579018"/>
          <a:ext cx="10616921" cy="7154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IN" sz="1600" kern="1200" dirty="0"/>
            <a:t>5.Income: The highest frequency of male participants/husbands (43.40%) falls in the income range of 10001-15000.</a:t>
          </a:r>
          <a:endParaRPr lang="en-US" sz="1600" kern="1200" dirty="0"/>
        </a:p>
      </dsp:txBody>
      <dsp:txXfrm>
        <a:off x="1063" y="3579018"/>
        <a:ext cx="10616921" cy="71540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16-06-2023</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7BCBBF-3B14-49EE-839D-F9D0F54BECC4}" type="slidenum">
              <a:rPr lang="en-IN" smtClean="0"/>
              <a:t>5</a:t>
            </a:fld>
            <a:endParaRPr lang="en-IN" dirty="0"/>
          </a:p>
        </p:txBody>
      </p:sp>
    </p:spTree>
    <p:extLst>
      <p:ext uri="{BB962C8B-B14F-4D97-AF65-F5344CB8AC3E}">
        <p14:creationId xmlns:p14="http://schemas.microsoft.com/office/powerpoint/2010/main" val="836768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1147C0E5-F472-4823-852C-D183FA2F2488}" type="datetime1">
              <a:rPr lang="en-IN" smtClean="0"/>
              <a:t>16-06-2023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64875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9DCF6C-BC1F-457E-8C73-045A403582E6}" type="datetime1">
              <a:rPr lang="en-IN" smtClean="0"/>
              <a:t>16-06-2023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18098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1E070E-952C-41C9-9ABB-C56A7BE64D88}" type="datetime1">
              <a:rPr lang="en-IN" smtClean="0"/>
              <a:t>16-06-2023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53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A2FBC0-878C-4FB7-8E1F-1D6F6FF7C223}" type="datetime1">
              <a:rPr lang="en-IN" smtClean="0"/>
              <a:t>16-06-2023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169568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685ADF-9D55-472F-A142-0A5A20BA4577}" type="datetime1">
              <a:rPr lang="en-IN" smtClean="0"/>
              <a:t>16-06-2023</a:t>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5234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B6A866-57B6-4C39-8809-FBA78A30FCC9}" type="datetime1">
              <a:rPr lang="en-IN" smtClean="0"/>
              <a:t>16-06-2023</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737133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2B34237-4DA9-498D-81CC-7DEBFDE0146A}" type="datetime1">
              <a:rPr lang="en-IN" smtClean="0"/>
              <a:t>16-06-2023</a:t>
            </a:fld>
            <a:endParaRPr lang="en-IN"/>
          </a:p>
        </p:txBody>
      </p:sp>
      <p:sp>
        <p:nvSpPr>
          <p:cNvPr id="8" name="Footer Placeholder 7"/>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543342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3D29E31-0E2B-4B8B-A4CD-804F6A5D47A9}" type="datetime1">
              <a:rPr lang="en-IN" smtClean="0"/>
              <a:t>16-06-2023</a:t>
            </a:fld>
            <a:endParaRPr lang="en-IN"/>
          </a:p>
        </p:txBody>
      </p:sp>
      <p:sp>
        <p:nvSpPr>
          <p:cNvPr id="4" name="Footer Placeholder 3"/>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35784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1C5607-A4BB-4D67-95B9-C9085ECC35A9}" type="datetime1">
              <a:rPr lang="en-IN" smtClean="0"/>
              <a:t>16-06-2023</a:t>
            </a:fld>
            <a:endParaRPr lang="en-IN"/>
          </a:p>
        </p:txBody>
      </p:sp>
      <p:sp>
        <p:nvSpPr>
          <p:cNvPr id="3" name="Footer Placeholder 2"/>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422442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1C99E65-501E-4E79-B301-EC94E1C8867E}" type="datetime1">
              <a:rPr lang="en-IN" smtClean="0"/>
              <a:t>16-06-2023</a:t>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600072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751C047-BE12-4A43-A323-58AFB768CD35}" type="datetime1">
              <a:rPr lang="en-IN" smtClean="0"/>
              <a:t>16-06-2023</a:t>
            </a:fld>
            <a:endParaRPr lang="en-IN"/>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AD20E6-394B-4DF0-96A5-9647FF39C943}" type="slidenum">
              <a:rPr lang="en-IN" smtClean="0"/>
              <a:t>‹#›</a:t>
            </a:fld>
            <a:endParaRPr lang="en-IN"/>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6520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A12769F-3E27-4D36-A194-1A84EAEDBFA1}" type="datetime1">
              <a:rPr lang="en-IN" smtClean="0"/>
              <a:t>16-06-2023</a:t>
            </a:fld>
            <a:endParaRPr lang="en-IN"/>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r>
              <a:rPr lang="en-US"/>
              <a:t>You are not allowed to add slides to this presentation</a:t>
            </a:r>
            <a:endParaRPr lang="en-IN"/>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6AD20E6-394B-4DF0-96A5-9647FF39C943}" type="slidenum">
              <a:rPr lang="en-IN" smtClean="0"/>
              <a:t>‹#›</a:t>
            </a:fld>
            <a:endParaRPr lang="en-IN"/>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514002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doi.org/10.1016/j.socscimed.2005.11.013" TargetMode="External"/><Relationship Id="rId3" Type="http://schemas.openxmlformats.org/officeDocument/2006/relationships/hyperlink" Target="file:///C:\Users\Admin\Downloads\FR375_India%20(2).pdf" TargetMode="External"/><Relationship Id="rId7" Type="http://schemas.openxmlformats.org/officeDocument/2006/relationships/hyperlink" Target="https://doi.org/10.1186/s12884-018-1882-2" TargetMode="External"/><Relationship Id="rId2" Type="http://schemas.openxmlformats.org/officeDocument/2006/relationships/hyperlink" Target="https://www.ncbi.nlm.nih.gov/books/NBK409110/" TargetMode="External"/><Relationship Id="rId1" Type="http://schemas.openxmlformats.org/officeDocument/2006/relationships/slideLayout" Target="../slideLayouts/slideLayout2.xml"/><Relationship Id="rId6" Type="http://schemas.openxmlformats.org/officeDocument/2006/relationships/hyperlink" Target="https://doi.org/10.1186/s12884-019-2214-x" TargetMode="External"/><Relationship Id="rId5" Type="http://schemas.openxmlformats.org/officeDocument/2006/relationships/hyperlink" Target="https://doi.org/10.1371/journal.pone.0144135" TargetMode="External"/><Relationship Id="rId10" Type="http://schemas.openxmlformats.org/officeDocument/2006/relationships/hyperlink" Target="https://doi.org/10.1017/S0021932019000580" TargetMode="External"/><Relationship Id="rId4" Type="http://schemas.openxmlformats.org/officeDocument/2006/relationships/hyperlink" Target="https://doi.org/10.1155/2022/6842278" TargetMode="External"/><Relationship Id="rId9" Type="http://schemas.openxmlformats.org/officeDocument/2006/relationships/hyperlink" Target="https://doi.org/10.1017/S0021932011000502"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C61657BD-3333-446A-A16A-CBDC77C8E5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649722"/>
            <a:ext cx="10905066" cy="40894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52CAFF06-4D3A-42A5-8614-B1FA47EA0F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19013" y="1225267"/>
            <a:ext cx="9753975" cy="4983009"/>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2680614" y="2751952"/>
            <a:ext cx="7431060" cy="1420185"/>
          </a:xfrm>
        </p:spPr>
        <p:txBody>
          <a:bodyPr>
            <a:normAutofit/>
          </a:bodyPr>
          <a:lstStyle/>
          <a:p>
            <a:pPr algn="just" defTabSz="696831"/>
            <a:r>
              <a:rPr lang="en-US" sz="2286" b="1" i="1" kern="1200" cap="all" spc="166" baseline="0">
                <a:solidFill>
                  <a:srgbClr val="343541"/>
                </a:solidFill>
                <a:latin typeface="Times New Roman" panose="02020603050405020304" pitchFamily="18" charset="0"/>
                <a:ea typeface="+mj-ea"/>
                <a:cs typeface="Times New Roman" panose="02020603050405020304" pitchFamily="18" charset="0"/>
              </a:rPr>
              <a:t>Involvement of male members in care receive during the Antenatal period: A cross-sectional study in </a:t>
            </a:r>
            <a:r>
              <a:rPr lang="en-US" sz="2286" b="1" i="1" kern="1200" cap="all" spc="166" baseline="0" err="1">
                <a:solidFill>
                  <a:srgbClr val="343541"/>
                </a:solidFill>
                <a:latin typeface="Times New Roman" panose="02020603050405020304" pitchFamily="18" charset="0"/>
                <a:ea typeface="+mj-ea"/>
                <a:cs typeface="Times New Roman" panose="02020603050405020304" pitchFamily="18" charset="0"/>
              </a:rPr>
              <a:t>Goyla</a:t>
            </a:r>
            <a:r>
              <a:rPr lang="en-US" sz="2286" b="1" i="1" kern="1200" cap="all" spc="166" baseline="0">
                <a:solidFill>
                  <a:srgbClr val="343541"/>
                </a:solidFill>
                <a:latin typeface="Times New Roman" panose="02020603050405020304" pitchFamily="18" charset="0"/>
                <a:ea typeface="+mj-ea"/>
                <a:cs typeface="Times New Roman" panose="02020603050405020304" pitchFamily="18" charset="0"/>
              </a:rPr>
              <a:t> Dairy, Southwest Delhi.</a:t>
            </a:r>
            <a:endParaRPr lang="en-IN" sz="3000" b="1" i="1">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2612578" y="4047587"/>
            <a:ext cx="7901170" cy="1285810"/>
          </a:xfrm>
        </p:spPr>
        <p:txBody>
          <a:bodyPr/>
          <a:lstStyle/>
          <a:p>
            <a:pPr defTabSz="696831">
              <a:spcBef>
                <a:spcPts val="915"/>
              </a:spcBef>
              <a:spcAft>
                <a:spcPts val="166"/>
              </a:spcAft>
            </a:pPr>
            <a:r>
              <a:rPr lang="en-IN" sz="1677" i="1" kern="1200">
                <a:solidFill>
                  <a:schemeClr val="tx1"/>
                </a:solidFill>
                <a:latin typeface="Times New Roman" panose="02020603050405020304" pitchFamily="18" charset="0"/>
                <a:ea typeface="+mn-ea"/>
                <a:cs typeface="Times New Roman" panose="02020603050405020304" pitchFamily="18" charset="0"/>
              </a:rPr>
              <a:t>Organisation:</a:t>
            </a:r>
            <a:r>
              <a:rPr lang="en-US" sz="1677" i="1" kern="1200">
                <a:solidFill>
                  <a:srgbClr val="4D5156"/>
                </a:solidFill>
                <a:latin typeface="Times New Roman" panose="02020603050405020304" pitchFamily="18" charset="0"/>
                <a:ea typeface="+mn-ea"/>
                <a:cs typeface="Times New Roman" panose="02020603050405020304" pitchFamily="18" charset="0"/>
              </a:rPr>
              <a:t>The International Institute of Health Management Research, New </a:t>
            </a:r>
            <a:r>
              <a:rPr lang="en-US" sz="1677" i="1" kern="1200">
                <a:solidFill>
                  <a:srgbClr val="5F6368"/>
                </a:solidFill>
                <a:latin typeface="Times New Roman" panose="02020603050405020304" pitchFamily="18" charset="0"/>
                <a:ea typeface="+mn-ea"/>
                <a:cs typeface="Times New Roman" panose="02020603050405020304" pitchFamily="18" charset="0"/>
              </a:rPr>
              <a:t>Delhi</a:t>
            </a:r>
            <a:r>
              <a:rPr lang="en-US" sz="1677" i="1" kern="1200">
                <a:solidFill>
                  <a:srgbClr val="4D5156"/>
                </a:solidFill>
                <a:latin typeface="Times New Roman" panose="02020603050405020304" pitchFamily="18" charset="0"/>
                <a:ea typeface="+mn-ea"/>
                <a:cs typeface="Times New Roman" panose="02020603050405020304" pitchFamily="18" charset="0"/>
              </a:rPr>
              <a:t> </a:t>
            </a:r>
            <a:endParaRPr lang="en-IN" i="1">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a:xfrm>
            <a:off x="8946525" y="4840245"/>
            <a:ext cx="927118" cy="497065"/>
          </a:xfrm>
        </p:spPr>
        <p:txBody>
          <a:bodyPr/>
          <a:lstStyle/>
          <a:p>
            <a:pPr defTabSz="348415">
              <a:spcAft>
                <a:spcPts val="491"/>
              </a:spcAft>
            </a:pPr>
            <a:fld id="{26AD20E6-394B-4DF0-96A5-9647FF39C943}" type="slidenum">
              <a:rPr lang="en-IN" sz="2134" b="1" kern="1200">
                <a:solidFill>
                  <a:srgbClr val="FFFFFF"/>
                </a:solidFill>
                <a:latin typeface="+mj-lt"/>
                <a:ea typeface="+mn-ea"/>
                <a:cs typeface="+mn-cs"/>
              </a:rPr>
              <a:pPr defTabSz="348415">
                <a:spcAft>
                  <a:spcPts val="491"/>
                </a:spcAft>
              </a:pPr>
              <a:t>1</a:t>
            </a:fld>
            <a:endParaRPr lang="en-IN"/>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8251" y="1369153"/>
            <a:ext cx="1606381" cy="756122"/>
          </a:xfrm>
          <a:prstGeom prst="rect">
            <a:avLst/>
          </a:prstGeom>
        </p:spPr>
      </p:pic>
      <p:sp>
        <p:nvSpPr>
          <p:cNvPr id="8" name="TextBox 7">
            <a:extLst>
              <a:ext uri="{FF2B5EF4-FFF2-40B4-BE49-F238E27FC236}">
                <a16:creationId xmlns:a16="http://schemas.microsoft.com/office/drawing/2014/main" id="{1BD5C0E7-4909-7002-B740-2594E73930B9}"/>
              </a:ext>
            </a:extLst>
          </p:cNvPr>
          <p:cNvSpPr txBox="1"/>
          <p:nvPr/>
        </p:nvSpPr>
        <p:spPr>
          <a:xfrm>
            <a:off x="2680614" y="5447455"/>
            <a:ext cx="1952755" cy="574644"/>
          </a:xfrm>
          <a:prstGeom prst="rect">
            <a:avLst/>
          </a:prstGeom>
          <a:noFill/>
        </p:spPr>
        <p:txBody>
          <a:bodyPr wrap="square">
            <a:spAutoFit/>
          </a:bodyPr>
          <a:lstStyle/>
          <a:p>
            <a:pPr defTabSz="348415">
              <a:lnSpc>
                <a:spcPct val="90000"/>
              </a:lnSpc>
              <a:spcBef>
                <a:spcPts val="763"/>
              </a:spcBef>
            </a:pPr>
            <a:r>
              <a:rPr lang="en-US" sz="1371" kern="1200">
                <a:solidFill>
                  <a:schemeClr val="tx1"/>
                </a:solidFill>
                <a:latin typeface="Tw Cen MT" panose="020B0602020104020603" pitchFamily="34" charset="0"/>
                <a:ea typeface="+mn-ea"/>
                <a:cs typeface="+mn-cs"/>
              </a:rPr>
              <a:t>Name: Rahul Chauhan</a:t>
            </a:r>
          </a:p>
          <a:p>
            <a:pPr defTabSz="348415">
              <a:lnSpc>
                <a:spcPct val="90000"/>
              </a:lnSpc>
              <a:spcBef>
                <a:spcPts val="763"/>
              </a:spcBef>
            </a:pPr>
            <a:r>
              <a:rPr lang="en-US" sz="1371" kern="1200">
                <a:solidFill>
                  <a:schemeClr val="tx1"/>
                </a:solidFill>
                <a:latin typeface="Tw Cen MT" panose="020B0602020104020603" pitchFamily="34" charset="0"/>
                <a:ea typeface="+mn-ea"/>
                <a:cs typeface="+mn-cs"/>
              </a:rPr>
              <a:t>Enrollment: PG/21/078</a:t>
            </a:r>
            <a:endParaRPr lang="en-US" sz="1800" kern="1200">
              <a:solidFill>
                <a:schemeClr val="tx1"/>
              </a:solidFill>
              <a:latin typeface="Tw Cen MT" panose="020B0602020104020603" pitchFamily="34" charset="0"/>
            </a:endParaRPr>
          </a:p>
        </p:txBody>
      </p:sp>
      <p:sp>
        <p:nvSpPr>
          <p:cNvPr id="9" name="TextBox 8">
            <a:extLst>
              <a:ext uri="{FF2B5EF4-FFF2-40B4-BE49-F238E27FC236}">
                <a16:creationId xmlns:a16="http://schemas.microsoft.com/office/drawing/2014/main" id="{B908616A-6F2C-98E7-1D5A-0F3C4A6CAB2B}"/>
              </a:ext>
            </a:extLst>
          </p:cNvPr>
          <p:cNvSpPr txBox="1"/>
          <p:nvPr/>
        </p:nvSpPr>
        <p:spPr>
          <a:xfrm>
            <a:off x="7828786" y="5447455"/>
            <a:ext cx="2282886" cy="625556"/>
          </a:xfrm>
          <a:prstGeom prst="rect">
            <a:avLst/>
          </a:prstGeom>
          <a:noFill/>
        </p:spPr>
        <p:txBody>
          <a:bodyPr wrap="square" rtlCol="0">
            <a:spAutoFit/>
          </a:bodyPr>
          <a:lstStyle/>
          <a:p>
            <a:pPr defTabSz="348415">
              <a:spcAft>
                <a:spcPts val="457"/>
              </a:spcAft>
            </a:pPr>
            <a:r>
              <a:rPr lang="en-US" sz="1524" kern="1200">
                <a:solidFill>
                  <a:schemeClr val="tx1"/>
                </a:solidFill>
                <a:latin typeface="Tw Cen MT" panose="020B0602020104020603" pitchFamily="34" charset="0"/>
                <a:ea typeface="+mn-ea"/>
                <a:cs typeface="+mn-cs"/>
              </a:rPr>
              <a:t>Mentor: Dr. Vinay Tripathi</a:t>
            </a:r>
          </a:p>
          <a:p>
            <a:pPr defTabSz="348415">
              <a:spcAft>
                <a:spcPts val="457"/>
              </a:spcAft>
            </a:pPr>
            <a:r>
              <a:rPr lang="en-US" sz="1524" kern="1200">
                <a:solidFill>
                  <a:schemeClr val="tx1"/>
                </a:solidFill>
                <a:latin typeface="+mn-lt"/>
                <a:ea typeface="+mn-ea"/>
                <a:cs typeface="+mn-cs"/>
              </a:rPr>
              <a:t>               (</a:t>
            </a:r>
            <a:r>
              <a:rPr lang="en-US" sz="1219" kern="1200">
                <a:solidFill>
                  <a:schemeClr val="tx1"/>
                </a:solidFill>
                <a:latin typeface="Tw Cen MT" panose="020B0602020104020603" pitchFamily="34" charset="0"/>
                <a:ea typeface="+mn-ea"/>
                <a:cs typeface="+mn-cs"/>
              </a:rPr>
              <a:t>Associate Professor)</a:t>
            </a:r>
            <a:endParaRPr lang="en-IN" sz="1600">
              <a:latin typeface="Tw Cen MT" panose="020B0602020104020603" pitchFamily="34" charset="0"/>
            </a:endParaRPr>
          </a:p>
        </p:txBody>
      </p:sp>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A1C13-FB1D-174C-5989-4586DB32CBF9}"/>
              </a:ext>
            </a:extLst>
          </p:cNvPr>
          <p:cNvSpPr>
            <a:spLocks noGrp="1"/>
          </p:cNvSpPr>
          <p:nvPr>
            <p:ph type="title"/>
          </p:nvPr>
        </p:nvSpPr>
        <p:spPr>
          <a:xfrm>
            <a:off x="1088136" y="220091"/>
            <a:ext cx="10058400" cy="1609344"/>
          </a:xfrm>
        </p:spPr>
        <p:txBody>
          <a:bodyPr/>
          <a:lstStyle/>
          <a:p>
            <a:pPr algn="ctr"/>
            <a:r>
              <a:rPr lang="en-IN" b="1" dirty="0"/>
              <a:t>Results</a:t>
            </a:r>
            <a:endParaRPr lang="en-IN" dirty="0"/>
          </a:p>
        </p:txBody>
      </p:sp>
      <p:sp>
        <p:nvSpPr>
          <p:cNvPr id="3" name="Content Placeholder 2">
            <a:extLst>
              <a:ext uri="{FF2B5EF4-FFF2-40B4-BE49-F238E27FC236}">
                <a16:creationId xmlns:a16="http://schemas.microsoft.com/office/drawing/2014/main" id="{CFA8A0E9-BD97-2B6D-353A-A526714B0DD2}"/>
              </a:ext>
            </a:extLst>
          </p:cNvPr>
          <p:cNvSpPr>
            <a:spLocks noGrp="1"/>
          </p:cNvSpPr>
          <p:nvPr>
            <p:ph idx="1"/>
          </p:nvPr>
        </p:nvSpPr>
        <p:spPr>
          <a:xfrm>
            <a:off x="1426463" y="1872273"/>
            <a:ext cx="9720073" cy="4641269"/>
          </a:xfrm>
        </p:spPr>
        <p:txBody>
          <a:bodyPr>
            <a:noAutofit/>
          </a:bodyPr>
          <a:lstStyle/>
          <a:p>
            <a:pPr algn="just">
              <a:buFont typeface="Wingdings" panose="05000000000000000000" pitchFamily="2" charset="2"/>
              <a:buChar char="§"/>
            </a:pP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There are 97 male members (91.5%) who know the colour of IFA tablets and 9 male members (8.5) don’t know the colour of IFA tablets.</a:t>
            </a:r>
          </a:p>
          <a:p>
            <a:pPr algn="just">
              <a:lnSpc>
                <a:spcPct val="107000"/>
              </a:lnSpc>
              <a:spcAft>
                <a:spcPts val="800"/>
              </a:spcAft>
              <a:buFont typeface="Wingdings" panose="05000000000000000000" pitchFamily="2" charset="2"/>
              <a:buChar char="§"/>
            </a:pPr>
            <a:r>
              <a:rPr lang="en-IN" sz="1600" kern="100" dirty="0">
                <a:effectLst/>
                <a:latin typeface="Times New Roman" panose="02020603050405020304" pitchFamily="18" charset="0"/>
                <a:ea typeface="Calibri" panose="020F0502020204030204" pitchFamily="34" charset="0"/>
                <a:cs typeface="Times New Roman" panose="02020603050405020304" pitchFamily="18" charset="0"/>
              </a:rPr>
              <a:t>Based on the response received, out of the total 106 respondents, 101 male members indicated awareness about iron-rich consumable foods during pregnancy, while 5 male members expressed a lack of awareness.</a:t>
            </a:r>
          </a:p>
          <a:p>
            <a:pPr algn="just">
              <a:lnSpc>
                <a:spcPct val="107000"/>
              </a:lnSpc>
              <a:spcAft>
                <a:spcPts val="800"/>
              </a:spcAft>
              <a:buFont typeface="Wingdings" panose="05000000000000000000" pitchFamily="2" charset="2"/>
              <a:buChar char="§"/>
            </a:pPr>
            <a:r>
              <a:rPr lang="en-IN" sz="1600" kern="100" dirty="0">
                <a:effectLst/>
                <a:latin typeface="Times New Roman" panose="02020603050405020304" pitchFamily="18" charset="0"/>
                <a:ea typeface="Calibri" panose="020F0502020204030204" pitchFamily="34" charset="0"/>
                <a:cs typeface="Times New Roman" panose="02020603050405020304" pitchFamily="18" charset="0"/>
              </a:rPr>
              <a:t>Based on the response received, out of the total respondents, 96 male members have accompanied their wives for VHND (Village Health and Nutrition Day) sessions, while 10 male members have not.</a:t>
            </a:r>
          </a:p>
          <a:p>
            <a:pPr algn="just">
              <a:buFont typeface="Wingdings" panose="05000000000000000000" pitchFamily="2" charset="2"/>
              <a:buChar char="§"/>
            </a:pP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Based on the response received,</a:t>
            </a:r>
            <a:r>
              <a:rPr lang="en-IN" sz="1600" kern="100" dirty="0">
                <a:effectLst/>
                <a:latin typeface="Times New Roman" panose="02020603050405020304" pitchFamily="18" charset="0"/>
                <a:ea typeface="Calibri" panose="020F0502020204030204" pitchFamily="34" charset="0"/>
                <a:cs typeface="Times New Roman" panose="02020603050405020304" pitchFamily="18" charset="0"/>
              </a:rPr>
              <a:t> and the information provided during the VHND sessions, it seems by an average of 45 male members and their wives are provided information about ANC services, IFA (Iron and Folic Acid) supplements, iron-rich foods, and assistance with household chores. However, 8 male members have no idea about the information provided to their wives during VHND sessions.</a:t>
            </a:r>
          </a:p>
          <a:p>
            <a:pPr algn="just">
              <a:lnSpc>
                <a:spcPct val="107000"/>
              </a:lnSpc>
              <a:spcAft>
                <a:spcPts val="800"/>
              </a:spcAft>
              <a:buFont typeface="Wingdings" panose="05000000000000000000" pitchFamily="2" charset="2"/>
              <a:buChar char="§"/>
            </a:pPr>
            <a:r>
              <a:rPr lang="en-IN" sz="1600" kern="100" dirty="0">
                <a:effectLst/>
                <a:latin typeface="Times New Roman" panose="02020603050405020304" pitchFamily="18" charset="0"/>
                <a:ea typeface="Calibri" panose="020F0502020204030204" pitchFamily="34" charset="0"/>
                <a:cs typeface="Times New Roman" panose="02020603050405020304" pitchFamily="18" charset="0"/>
              </a:rPr>
              <a:t>Based on the response received, out of the total respondents, 103 male members (98.1%) indicated that they remind their wives to exercise during pregnancy, while 3 male members (1.8%) stated that they don’t remind.</a:t>
            </a:r>
          </a:p>
          <a:p>
            <a:pPr algn="just">
              <a:buFont typeface="Wingdings" panose="05000000000000000000" pitchFamily="2" charset="2"/>
              <a:buChar char="§"/>
            </a:pPr>
            <a:r>
              <a:rPr lang="en-IN" sz="1600" dirty="0">
                <a:effectLst/>
                <a:latin typeface="Times New Roman" panose="02020603050405020304" pitchFamily="18" charset="0"/>
                <a:ea typeface="Calibri" panose="020F0502020204030204" pitchFamily="34" charset="0"/>
                <a:cs typeface="Times New Roman" panose="02020603050405020304" pitchFamily="18" charset="0"/>
              </a:rPr>
              <a:t>Out of the total responses, there are 84 male members (79.2%) discussed/planned with their wives about the Time and Place to have the delivery, and there are 22 male members (20.8%) who do not discuss or plan."</a:t>
            </a:r>
            <a:endParaRPr lang="en-IN" sz="160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E84AA9D1-216B-6AFE-AF82-2835F78CBB76}"/>
              </a:ext>
            </a:extLst>
          </p:cNvPr>
          <p:cNvSpPr>
            <a:spLocks noGrp="1"/>
          </p:cNvSpPr>
          <p:nvPr>
            <p:ph type="sldNum" sz="quarter" idx="12"/>
          </p:nvPr>
        </p:nvSpPr>
        <p:spPr/>
        <p:txBody>
          <a:bodyPr/>
          <a:lstStyle/>
          <a:p>
            <a:fld id="{26AD20E6-394B-4DF0-96A5-9647FF39C943}" type="slidenum">
              <a:rPr lang="en-IN" smtClean="0"/>
              <a:t>10</a:t>
            </a:fld>
            <a:endParaRPr lang="en-IN"/>
          </a:p>
        </p:txBody>
      </p:sp>
      <p:pic>
        <p:nvPicPr>
          <p:cNvPr id="6" name="Picture 5">
            <a:extLst>
              <a:ext uri="{FF2B5EF4-FFF2-40B4-BE49-F238E27FC236}">
                <a16:creationId xmlns:a16="http://schemas.microsoft.com/office/drawing/2014/main" id="{3F72C602-3E4D-033C-B8BA-0EBF2FA5C9E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625" y="260973"/>
            <a:ext cx="2563766" cy="1206762"/>
          </a:xfrm>
          <a:prstGeom prst="rect">
            <a:avLst/>
          </a:prstGeom>
        </p:spPr>
      </p:pic>
    </p:spTree>
    <p:extLst>
      <p:ext uri="{BB962C8B-B14F-4D97-AF65-F5344CB8AC3E}">
        <p14:creationId xmlns:p14="http://schemas.microsoft.com/office/powerpoint/2010/main" val="18765442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a:xfrm>
            <a:off x="1066800" y="97746"/>
            <a:ext cx="10058400" cy="1609344"/>
          </a:xfrm>
        </p:spPr>
        <p:txBody>
          <a:bodyPr/>
          <a:lstStyle/>
          <a:p>
            <a:pPr algn="ctr"/>
            <a:r>
              <a:rPr lang="en-IN" b="1" dirty="0"/>
              <a:t>Discussion </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a:xfrm>
            <a:off x="1405127" y="1985210"/>
            <a:ext cx="9720073" cy="4023360"/>
          </a:xfrm>
        </p:spPr>
        <p:txBody>
          <a:bodyPr>
            <a:normAutofit fontScale="92500" lnSpcReduction="20000"/>
          </a:bodyPr>
          <a:lstStyle/>
          <a:p>
            <a:pPr algn="just">
              <a:lnSpc>
                <a:spcPct val="107000"/>
              </a:lnSpc>
              <a:spcAft>
                <a:spcPts val="800"/>
              </a:spcAft>
              <a:buFont typeface="Wingdings" panose="05000000000000000000" pitchFamily="2" charset="2"/>
              <a:buChar char="§"/>
            </a:pPr>
            <a:r>
              <a:rPr lang="en-IN" sz="1900" kern="100" dirty="0">
                <a:effectLst/>
                <a:latin typeface="Times New Roman" panose="02020603050405020304" pitchFamily="18" charset="0"/>
                <a:ea typeface="Calibri" panose="020F0502020204030204" pitchFamily="34" charset="0"/>
                <a:cs typeface="Times New Roman" panose="02020603050405020304" pitchFamily="18" charset="0"/>
              </a:rPr>
              <a:t>Approximately 92.5% of male members were aware of ANC services, indicating a positive trend in understanding prenatal healthcare.</a:t>
            </a:r>
          </a:p>
          <a:p>
            <a:pPr algn="just">
              <a:lnSpc>
                <a:spcPct val="107000"/>
              </a:lnSpc>
              <a:spcAft>
                <a:spcPts val="800"/>
              </a:spcAft>
              <a:buFont typeface="Wingdings" panose="05000000000000000000" pitchFamily="2" charset="2"/>
              <a:buChar char="§"/>
            </a:pPr>
            <a:r>
              <a:rPr lang="en-IN" sz="1900" kern="100" dirty="0">
                <a:effectLst/>
                <a:latin typeface="Times New Roman" panose="02020603050405020304" pitchFamily="18" charset="0"/>
                <a:ea typeface="Calibri" panose="020F0502020204030204" pitchFamily="34" charset="0"/>
                <a:cs typeface="Times New Roman" panose="02020603050405020304" pitchFamily="18" charset="0"/>
              </a:rPr>
              <a:t>Around 55.7% of male partners are aware that their wives registered for ANC check-ups during the first trimester, but there is room for improvement as a significant portion registered during the second or third trimester.</a:t>
            </a:r>
          </a:p>
          <a:p>
            <a:pPr algn="just">
              <a:lnSpc>
                <a:spcPct val="107000"/>
              </a:lnSpc>
              <a:spcAft>
                <a:spcPts val="800"/>
              </a:spcAft>
              <a:buFont typeface="Wingdings" panose="05000000000000000000" pitchFamily="2" charset="2"/>
              <a:buChar char="§"/>
            </a:pPr>
            <a:r>
              <a:rPr lang="en-IN" sz="1900" kern="100" dirty="0">
                <a:effectLst/>
                <a:latin typeface="Times New Roman" panose="02020603050405020304" pitchFamily="18" charset="0"/>
                <a:ea typeface="Calibri" panose="020F0502020204030204" pitchFamily="34" charset="0"/>
                <a:cs typeface="Times New Roman" panose="02020603050405020304" pitchFamily="18" charset="0"/>
              </a:rPr>
              <a:t>Mothers-in-law played a significant role in accompanying or encouraging wives to ANC visit (48.1%), followed by partners (36.8%).</a:t>
            </a:r>
          </a:p>
          <a:p>
            <a:pPr algn="just">
              <a:lnSpc>
                <a:spcPct val="107000"/>
              </a:lnSpc>
              <a:spcAft>
                <a:spcPts val="800"/>
              </a:spcAft>
              <a:buFont typeface="Wingdings" panose="05000000000000000000" pitchFamily="2" charset="2"/>
              <a:buChar char="§"/>
            </a:pPr>
            <a:r>
              <a:rPr lang="en-IN" sz="1900" kern="100" dirty="0">
                <a:effectLst/>
                <a:latin typeface="Times New Roman" panose="02020603050405020304" pitchFamily="18" charset="0"/>
                <a:ea typeface="Calibri" panose="020F0502020204030204" pitchFamily="34" charset="0"/>
                <a:cs typeface="Times New Roman" panose="02020603050405020304" pitchFamily="18" charset="0"/>
              </a:rPr>
              <a:t>Varying levels of awareness and involvement were observed regarding IFA intake, knowledge about IFA tablet </a:t>
            </a:r>
            <a:r>
              <a:rPr lang="en-IN" sz="1900" kern="100" dirty="0" err="1">
                <a:effectLst/>
                <a:latin typeface="Times New Roman" panose="02020603050405020304" pitchFamily="18" charset="0"/>
                <a:ea typeface="Calibri" panose="020F0502020204030204" pitchFamily="34" charset="0"/>
                <a:cs typeface="Times New Roman" panose="02020603050405020304" pitchFamily="18" charset="0"/>
              </a:rPr>
              <a:t>color</a:t>
            </a:r>
            <a:r>
              <a:rPr lang="en-IN" sz="1900" kern="100" dirty="0">
                <a:effectLst/>
                <a:latin typeface="Times New Roman" panose="02020603050405020304" pitchFamily="18" charset="0"/>
                <a:ea typeface="Calibri" panose="020F0502020204030204" pitchFamily="34" charset="0"/>
                <a:cs typeface="Times New Roman" panose="02020603050405020304" pitchFamily="18" charset="0"/>
              </a:rPr>
              <a:t>, iron-rich foods, and attendance at VHND sessions.</a:t>
            </a:r>
          </a:p>
          <a:p>
            <a:pPr algn="just">
              <a:lnSpc>
                <a:spcPct val="107000"/>
              </a:lnSpc>
              <a:spcAft>
                <a:spcPts val="800"/>
              </a:spcAft>
              <a:buFont typeface="Wingdings" panose="05000000000000000000" pitchFamily="2" charset="2"/>
              <a:buChar char="§"/>
            </a:pPr>
            <a:r>
              <a:rPr lang="en-IN" sz="1900" kern="100" dirty="0">
                <a:effectLst/>
                <a:latin typeface="Times New Roman" panose="02020603050405020304" pitchFamily="18" charset="0"/>
                <a:ea typeface="Calibri" panose="020F0502020204030204" pitchFamily="34" charset="0"/>
                <a:cs typeface="Times New Roman" panose="02020603050405020304" pitchFamily="18" charset="0"/>
              </a:rPr>
              <a:t>Approximately 98.1% of male members remind their wives to exercise during pregnancy, but around 20.8% have not discussed delivery plans with their wives.</a:t>
            </a:r>
          </a:p>
          <a:p>
            <a:pPr marL="0" indent="0" algn="just">
              <a:buNone/>
            </a:pPr>
            <a:endParaRPr lang="en-IN" dirty="0"/>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11</a:t>
            </a:fld>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354" y="220091"/>
            <a:ext cx="2640645" cy="1242949"/>
          </a:xfrm>
          <a:prstGeom prst="rect">
            <a:avLst/>
          </a:prstGeom>
        </p:spPr>
      </p:pic>
    </p:spTree>
    <p:extLst>
      <p:ext uri="{BB962C8B-B14F-4D97-AF65-F5344CB8AC3E}">
        <p14:creationId xmlns:p14="http://schemas.microsoft.com/office/powerpoint/2010/main" val="2616270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a:xfrm>
            <a:off x="1252728" y="271575"/>
            <a:ext cx="10058400" cy="1609344"/>
          </a:xfrm>
        </p:spPr>
        <p:txBody>
          <a:bodyPr/>
          <a:lstStyle/>
          <a:p>
            <a:pPr algn="ctr"/>
            <a:r>
              <a:rPr lang="en-IN" b="1" dirty="0"/>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a:xfrm>
            <a:off x="1260294" y="2005012"/>
            <a:ext cx="10515600" cy="4351338"/>
          </a:xfrm>
        </p:spPr>
        <p:txBody>
          <a:bodyPr>
            <a:normAutofit/>
          </a:bodyPr>
          <a:lstStyle/>
          <a:p>
            <a:pPr algn="just">
              <a:lnSpc>
                <a:spcPct val="107000"/>
              </a:lnSpc>
              <a:spcAft>
                <a:spcPts val="800"/>
              </a:spcAft>
              <a:buFont typeface="Wingdings" panose="05000000000000000000" pitchFamily="2" charset="2"/>
              <a:buChar char="§"/>
            </a:pPr>
            <a:r>
              <a:rPr lang="en-IN" sz="1800" kern="100" dirty="0">
                <a:effectLst/>
                <a:latin typeface="Times New Roman" panose="02020603050405020304" pitchFamily="18" charset="0"/>
                <a:ea typeface="Calibri" panose="020F0502020204030204" pitchFamily="34" charset="0"/>
                <a:cs typeface="Mangal" panose="02040503050203030202" pitchFamily="18" charset="0"/>
              </a:rPr>
              <a:t>Majority of male members (92.5%) in </a:t>
            </a:r>
            <a:r>
              <a:rPr lang="en-IN" sz="1800" kern="100" dirty="0" err="1">
                <a:effectLst/>
                <a:latin typeface="Times New Roman" panose="02020603050405020304" pitchFamily="18" charset="0"/>
                <a:ea typeface="Calibri" panose="020F0502020204030204" pitchFamily="34" charset="0"/>
                <a:cs typeface="Mangal" panose="02040503050203030202" pitchFamily="18" charset="0"/>
              </a:rPr>
              <a:t>Goyla</a:t>
            </a:r>
            <a:r>
              <a:rPr lang="en-IN" sz="1800" kern="100" dirty="0">
                <a:effectLst/>
                <a:latin typeface="Times New Roman" panose="02020603050405020304" pitchFamily="18" charset="0"/>
                <a:ea typeface="Calibri" panose="020F0502020204030204" pitchFamily="34" charset="0"/>
                <a:cs typeface="Mangal" panose="02040503050203030202" pitchFamily="18" charset="0"/>
              </a:rPr>
              <a:t> Dairy are aware of ANC services, but targeted education is needed for the remaining 7.5%.</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07000"/>
              </a:lnSpc>
              <a:spcAft>
                <a:spcPts val="800"/>
              </a:spcAft>
              <a:buFont typeface="Wingdings" panose="05000000000000000000" pitchFamily="2" charset="2"/>
              <a:buChar char="§"/>
            </a:pP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Targeted education, increased awareness, and active participation of male members is essential to ensure comprehensive support for wives' health during pregnancy.</a:t>
            </a:r>
          </a:p>
          <a:p>
            <a:pPr algn="just">
              <a:lnSpc>
                <a:spcPct val="107000"/>
              </a:lnSpc>
              <a:spcAft>
                <a:spcPts val="800"/>
              </a:spcAft>
              <a:buFont typeface="Wingdings" panose="05000000000000000000" pitchFamily="2" charset="2"/>
              <a:buChar char="§"/>
            </a:pPr>
            <a:r>
              <a:rPr lang="en-IN" sz="1800" kern="100" dirty="0">
                <a:effectLst/>
                <a:latin typeface="Times New Roman" panose="02020603050405020304" pitchFamily="18" charset="0"/>
                <a:ea typeface="Calibri" panose="020F0502020204030204" pitchFamily="34" charset="0"/>
                <a:cs typeface="Mangal" panose="02040503050203030202" pitchFamily="18" charset="0"/>
              </a:rPr>
              <a:t>VHND sessions provide valuable information, but improved communication and outreach are necessary as some male members remain unaware.</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07000"/>
              </a:lnSpc>
              <a:spcAft>
                <a:spcPts val="800"/>
              </a:spcAft>
              <a:buFont typeface="Wingdings" panose="05000000000000000000" pitchFamily="2" charset="2"/>
              <a:buChar char="§"/>
            </a:pPr>
            <a:r>
              <a:rPr lang="en-IN" sz="1800" kern="100" dirty="0">
                <a:effectLst/>
                <a:latin typeface="Times New Roman" panose="02020603050405020304" pitchFamily="18" charset="0"/>
                <a:ea typeface="Calibri" panose="020F0502020204030204" pitchFamily="34" charset="0"/>
                <a:cs typeface="Mangal" panose="02040503050203030202" pitchFamily="18" charset="0"/>
              </a:rPr>
              <a:t>Active involvement of male members in antenatal care is crucial for better maternal health outcomes.</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07000"/>
              </a:lnSpc>
              <a:spcAft>
                <a:spcPts val="800"/>
              </a:spcAft>
              <a:buFont typeface="Wingdings" panose="05000000000000000000" pitchFamily="2" charset="2"/>
              <a:buChar char="§"/>
            </a:pPr>
            <a:r>
              <a:rPr lang="en-IN" sz="1800" kern="100" dirty="0">
                <a:effectLst/>
                <a:latin typeface="Times New Roman" panose="02020603050405020304" pitchFamily="18" charset="0"/>
                <a:ea typeface="Calibri" panose="020F0502020204030204" pitchFamily="34" charset="0"/>
                <a:cs typeface="Mangal" panose="02040503050203030202" pitchFamily="18" charset="0"/>
              </a:rPr>
              <a:t>Targeted education and awareness programs should be implemented to promote male participation and support for wives' maternal health in </a:t>
            </a:r>
            <a:r>
              <a:rPr lang="en-IN" sz="1800" kern="100" dirty="0" err="1">
                <a:effectLst/>
                <a:latin typeface="Times New Roman" panose="02020603050405020304" pitchFamily="18" charset="0"/>
                <a:ea typeface="Calibri" panose="020F0502020204030204" pitchFamily="34" charset="0"/>
                <a:cs typeface="Mangal" panose="02040503050203030202" pitchFamily="18" charset="0"/>
              </a:rPr>
              <a:t>Goyla</a:t>
            </a:r>
            <a:r>
              <a:rPr lang="en-IN" sz="1800" kern="100" dirty="0">
                <a:effectLst/>
                <a:latin typeface="Times New Roman" panose="02020603050405020304" pitchFamily="18" charset="0"/>
                <a:ea typeface="Calibri" panose="020F0502020204030204" pitchFamily="34" charset="0"/>
                <a:cs typeface="Mangal" panose="02040503050203030202" pitchFamily="18" charset="0"/>
              </a:rPr>
              <a:t> Dairy and similar communities.</a:t>
            </a:r>
            <a:endParaRPr lang="en-IN" sz="1800" kern="100" dirty="0">
              <a:effectLst/>
              <a:latin typeface="Calibri" panose="020F0502020204030204" pitchFamily="34" charset="0"/>
              <a:ea typeface="Calibri" panose="020F0502020204030204" pitchFamily="34" charset="0"/>
              <a:cs typeface="Mangal" panose="02040503050203030202" pitchFamily="18" charset="0"/>
            </a:endParaRPr>
          </a:p>
          <a:p>
            <a:endParaRPr lang="en-IN" dirty="0"/>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12</a:t>
            </a:fld>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2203" y="277031"/>
            <a:ext cx="2519676" cy="1186009"/>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a:xfrm>
            <a:off x="2492678" y="150046"/>
            <a:ext cx="6764055" cy="1609344"/>
          </a:xfrm>
        </p:spPr>
        <p:txBody>
          <a:bodyPr/>
          <a:lstStyle/>
          <a:p>
            <a:pPr algn="ctr"/>
            <a:r>
              <a:rPr lang="en-IN" b="1" dirty="0"/>
              <a:t>References</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a:xfrm>
            <a:off x="161795" y="1095374"/>
            <a:ext cx="5349658" cy="5397501"/>
          </a:xfrm>
        </p:spPr>
        <p:txBody>
          <a:bodyPr>
            <a:noAutofit/>
          </a:bodyPr>
          <a:lstStyle/>
          <a:p>
            <a:pPr marL="0" lvl="0" indent="0" algn="just">
              <a:lnSpc>
                <a:spcPct val="150000"/>
              </a:lnSpc>
              <a:spcBef>
                <a:spcPts val="830"/>
              </a:spcBef>
              <a:spcAft>
                <a:spcPts val="830"/>
              </a:spcAft>
              <a:buNone/>
            </a:pPr>
            <a:endParaRPr lang="en-IN" sz="1000" dirty="0">
              <a:solidFill>
                <a:srgbClr val="1C1D1E"/>
              </a:solidFill>
              <a:effectLst/>
              <a:latin typeface="Times New Roman" panose="02020603050405020304" pitchFamily="18" charset="0"/>
              <a:ea typeface="Times New Roman" panose="02020603050405020304" pitchFamily="18" charset="0"/>
            </a:endParaRPr>
          </a:p>
          <a:p>
            <a:pPr marL="342900" lvl="0" indent="-342900" algn="just">
              <a:lnSpc>
                <a:spcPct val="150000"/>
              </a:lnSpc>
              <a:spcBef>
                <a:spcPts val="830"/>
              </a:spcBef>
              <a:spcAft>
                <a:spcPts val="830"/>
              </a:spcAft>
              <a:buFont typeface="+mj-lt"/>
              <a:buAutoNum type="arabicParenR"/>
            </a:pPr>
            <a:r>
              <a:rPr lang="en-US" sz="1000" b="0" i="0" dirty="0">
                <a:solidFill>
                  <a:srgbClr val="222222"/>
                </a:solidFill>
                <a:effectLst/>
                <a:latin typeface="Times New Roman" panose="02020603050405020304" pitchFamily="18" charset="0"/>
                <a:cs typeface="Times New Roman" panose="02020603050405020304" pitchFamily="18" charset="0"/>
              </a:rPr>
              <a:t>WHO Recommendations on Antenatal Care for a Positive Pregnancy Experience. Geneva: World Health Organization; 2016. 1, Introduction. Available from: </a:t>
            </a:r>
            <a:r>
              <a:rPr lang="en-US" sz="1000" b="0" i="0" dirty="0">
                <a:solidFill>
                  <a:schemeClr val="accent1"/>
                </a:solidFill>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https://www.ncbi.nlm.nih.gov/books/NBK409110/</a:t>
            </a:r>
            <a:endParaRPr lang="en-US" sz="1000" b="0" i="0" dirty="0">
              <a:solidFill>
                <a:schemeClr val="accent1"/>
              </a:solidFill>
              <a:effectLst/>
              <a:latin typeface="Times New Roman" panose="02020603050405020304" pitchFamily="18" charset="0"/>
              <a:cs typeface="Times New Roman" panose="02020603050405020304" pitchFamily="18" charset="0"/>
            </a:endParaRPr>
          </a:p>
          <a:p>
            <a:pPr marL="342900" lvl="0" indent="-342900" algn="just">
              <a:lnSpc>
                <a:spcPct val="150000"/>
              </a:lnSpc>
              <a:spcBef>
                <a:spcPts val="830"/>
              </a:spcBef>
              <a:spcAft>
                <a:spcPts val="830"/>
              </a:spcAft>
              <a:buFont typeface="+mj-lt"/>
              <a:buAutoNum type="arabicParenR"/>
            </a:pPr>
            <a:r>
              <a:rPr lang="en-IN" sz="1000" b="0" i="0" dirty="0" err="1">
                <a:solidFill>
                  <a:srgbClr val="212121"/>
                </a:solidFill>
                <a:effectLst/>
                <a:latin typeface="Times New Roman" panose="02020603050405020304" pitchFamily="18" charset="0"/>
                <a:cs typeface="Times New Roman" panose="02020603050405020304" pitchFamily="18" charset="0"/>
              </a:rPr>
              <a:t>Mullany</a:t>
            </a:r>
            <a:r>
              <a:rPr lang="en-IN" sz="1000" b="0" i="0" dirty="0">
                <a:solidFill>
                  <a:srgbClr val="212121"/>
                </a:solidFill>
                <a:effectLst/>
                <a:latin typeface="Times New Roman" panose="02020603050405020304" pitchFamily="18" charset="0"/>
                <a:cs typeface="Times New Roman" panose="02020603050405020304" pitchFamily="18" charset="0"/>
              </a:rPr>
              <a:t> BC. Barriers to and attitudes towards promoting husbands' involvement in maternal health in Katmandu, Nepal. Soc Sci Med. 2006 Jun;62(11):2798-809. </a:t>
            </a:r>
            <a:r>
              <a:rPr lang="en-IN" sz="1000" b="0" i="0" dirty="0" err="1">
                <a:solidFill>
                  <a:srgbClr val="212121"/>
                </a:solidFill>
                <a:effectLst/>
                <a:latin typeface="Times New Roman" panose="02020603050405020304" pitchFamily="18" charset="0"/>
                <a:cs typeface="Times New Roman" panose="02020603050405020304" pitchFamily="18" charset="0"/>
              </a:rPr>
              <a:t>doi</a:t>
            </a:r>
            <a:r>
              <a:rPr lang="en-IN" sz="1000" b="0" i="0" dirty="0">
                <a:solidFill>
                  <a:srgbClr val="212121"/>
                </a:solidFill>
                <a:effectLst/>
                <a:latin typeface="Times New Roman" panose="02020603050405020304" pitchFamily="18" charset="0"/>
                <a:cs typeface="Times New Roman" panose="02020603050405020304" pitchFamily="18" charset="0"/>
              </a:rPr>
              <a:t>: 10.1016/j.socscimed.2005.11.013. </a:t>
            </a:r>
            <a:r>
              <a:rPr lang="en-IN" sz="1000" b="0" i="0" dirty="0" err="1">
                <a:solidFill>
                  <a:srgbClr val="212121"/>
                </a:solidFill>
                <a:effectLst/>
                <a:latin typeface="Times New Roman" panose="02020603050405020304" pitchFamily="18" charset="0"/>
                <a:cs typeface="Times New Roman" panose="02020603050405020304" pitchFamily="18" charset="0"/>
              </a:rPr>
              <a:t>Epub</a:t>
            </a:r>
            <a:r>
              <a:rPr lang="en-IN" sz="1000" b="0" i="0" dirty="0">
                <a:solidFill>
                  <a:srgbClr val="212121"/>
                </a:solidFill>
                <a:effectLst/>
                <a:latin typeface="Times New Roman" panose="02020603050405020304" pitchFamily="18" charset="0"/>
                <a:cs typeface="Times New Roman" panose="02020603050405020304" pitchFamily="18" charset="0"/>
              </a:rPr>
              <a:t> 2005 Dec 20. PMID: 16376007.</a:t>
            </a:r>
            <a:endParaRPr lang="en-IN" sz="1000" dirty="0">
              <a:effectLst/>
              <a:latin typeface="Times New Roman" panose="02020603050405020304" pitchFamily="18" charset="0"/>
              <a:ea typeface="Times New Roman" panose="02020603050405020304" pitchFamily="18" charset="0"/>
            </a:endParaRPr>
          </a:p>
          <a:p>
            <a:pPr marL="342900" lvl="0" indent="-342900" algn="just">
              <a:lnSpc>
                <a:spcPct val="150000"/>
              </a:lnSpc>
              <a:spcBef>
                <a:spcPts val="830"/>
              </a:spcBef>
              <a:spcAft>
                <a:spcPts val="830"/>
              </a:spcAft>
              <a:buFont typeface="+mj-lt"/>
              <a:buAutoNum type="arabicParenR"/>
            </a:pPr>
            <a:r>
              <a:rPr lang="en-IN" sz="1000" dirty="0">
                <a:solidFill>
                  <a:srgbClr val="000000"/>
                </a:solidFill>
                <a:effectLst/>
                <a:latin typeface="Times New Roman" panose="02020603050405020304" pitchFamily="18" charset="0"/>
                <a:ea typeface="Times New Roman" panose="02020603050405020304" pitchFamily="18" charset="0"/>
              </a:rPr>
              <a:t>Ministry of Health and family welfare, NFHS 5 India ,2019-21 </a:t>
            </a:r>
            <a:r>
              <a:rPr lang="en-IN" sz="1000" u="sng" dirty="0">
                <a:solidFill>
                  <a:schemeClr val="accent1"/>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FR375_India (2).pdf</a:t>
            </a:r>
            <a:endParaRPr lang="en-IN" sz="1000" u="sng" dirty="0">
              <a:solidFill>
                <a:schemeClr val="accent1"/>
              </a:solidFill>
              <a:latin typeface="Times New Roman" panose="02020603050405020304" pitchFamily="18" charset="0"/>
              <a:ea typeface="Times New Roman" panose="02020603050405020304" pitchFamily="18" charset="0"/>
            </a:endParaRPr>
          </a:p>
          <a:p>
            <a:pPr marL="342900" lvl="0" indent="-342900" algn="just">
              <a:lnSpc>
                <a:spcPct val="150000"/>
              </a:lnSpc>
              <a:spcBef>
                <a:spcPts val="830"/>
              </a:spcBef>
              <a:spcAft>
                <a:spcPts val="830"/>
              </a:spcAft>
              <a:buFont typeface="+mj-lt"/>
              <a:buAutoNum type="arabicParenR"/>
            </a:pPr>
            <a:r>
              <a:rPr lang="en-IN" sz="1000" kern="100" dirty="0" err="1">
                <a:effectLst/>
                <a:latin typeface="Times New Roman" panose="02020603050405020304" pitchFamily="18" charset="0"/>
                <a:ea typeface="Calibri" panose="020F0502020204030204" pitchFamily="34" charset="0"/>
                <a:cs typeface="Mangal" panose="02040503050203030202" pitchFamily="18" charset="0"/>
              </a:rPr>
              <a:t>Guspianto</a:t>
            </a:r>
            <a:r>
              <a:rPr lang="en-IN" sz="1000" kern="100" dirty="0">
                <a:effectLst/>
                <a:latin typeface="Times New Roman" panose="02020603050405020304" pitchFamily="18" charset="0"/>
                <a:ea typeface="Calibri" panose="020F0502020204030204" pitchFamily="34" charset="0"/>
                <a:cs typeface="Mangal" panose="02040503050203030202" pitchFamily="18" charset="0"/>
              </a:rPr>
              <a:t>, Ibnu, I. N., &amp; </a:t>
            </a:r>
            <a:r>
              <a:rPr lang="en-IN" sz="1000" kern="100" dirty="0" err="1">
                <a:effectLst/>
                <a:latin typeface="Times New Roman" panose="02020603050405020304" pitchFamily="18" charset="0"/>
                <a:ea typeface="Calibri" panose="020F0502020204030204" pitchFamily="34" charset="0"/>
                <a:cs typeface="Mangal" panose="02040503050203030202" pitchFamily="18" charset="0"/>
              </a:rPr>
              <a:t>Asyary</a:t>
            </a:r>
            <a:r>
              <a:rPr lang="en-IN" sz="1000" kern="100" dirty="0">
                <a:effectLst/>
                <a:latin typeface="Times New Roman" panose="02020603050405020304" pitchFamily="18" charset="0"/>
                <a:ea typeface="Calibri" panose="020F0502020204030204" pitchFamily="34" charset="0"/>
                <a:cs typeface="Mangal" panose="02040503050203030202" pitchFamily="18" charset="0"/>
              </a:rPr>
              <a:t>, A. (2022). Associated Factors of Male Participation in Antenatal Care in </a:t>
            </a:r>
            <a:r>
              <a:rPr lang="en-IN" sz="1000" kern="100" dirty="0" err="1">
                <a:effectLst/>
                <a:latin typeface="Times New Roman" panose="02020603050405020304" pitchFamily="18" charset="0"/>
                <a:ea typeface="Calibri" panose="020F0502020204030204" pitchFamily="34" charset="0"/>
                <a:cs typeface="Mangal" panose="02040503050203030202" pitchFamily="18" charset="0"/>
              </a:rPr>
              <a:t>Muaro</a:t>
            </a:r>
            <a:r>
              <a:rPr lang="en-IN" sz="1000" kern="100" dirty="0">
                <a:effectLst/>
                <a:latin typeface="Times New Roman" panose="02020603050405020304" pitchFamily="18" charset="0"/>
                <a:ea typeface="Calibri" panose="020F0502020204030204" pitchFamily="34" charset="0"/>
                <a:cs typeface="Mangal" panose="02040503050203030202" pitchFamily="18" charset="0"/>
              </a:rPr>
              <a:t> Jambi  District, Indonesia. </a:t>
            </a:r>
            <a:r>
              <a:rPr lang="en-IN" sz="1000" i="1" kern="100" dirty="0">
                <a:effectLst/>
                <a:latin typeface="Times New Roman" panose="02020603050405020304" pitchFamily="18" charset="0"/>
                <a:ea typeface="Calibri" panose="020F0502020204030204" pitchFamily="34" charset="0"/>
                <a:cs typeface="Mangal" panose="02040503050203030202" pitchFamily="18" charset="0"/>
              </a:rPr>
              <a:t>Journal of Pregnancy</a:t>
            </a:r>
            <a:r>
              <a:rPr lang="en-IN" sz="1000" kern="100" dirty="0">
                <a:effectLst/>
                <a:latin typeface="Times New Roman" panose="02020603050405020304" pitchFamily="18" charset="0"/>
                <a:ea typeface="Calibri" panose="020F0502020204030204" pitchFamily="34" charset="0"/>
                <a:cs typeface="Mangal" panose="02040503050203030202" pitchFamily="18" charset="0"/>
              </a:rPr>
              <a:t>, </a:t>
            </a:r>
            <a:r>
              <a:rPr lang="en-IN" sz="1000" i="1" kern="100" dirty="0">
                <a:effectLst/>
                <a:latin typeface="Times New Roman" panose="02020603050405020304" pitchFamily="18" charset="0"/>
                <a:ea typeface="Calibri" panose="020F0502020204030204" pitchFamily="34" charset="0"/>
                <a:cs typeface="Mangal" panose="02040503050203030202" pitchFamily="18" charset="0"/>
              </a:rPr>
              <a:t>2022</a:t>
            </a:r>
            <a:r>
              <a:rPr lang="en-IN" sz="1000" kern="100" dirty="0">
                <a:effectLst/>
                <a:latin typeface="Times New Roman" panose="02020603050405020304" pitchFamily="18" charset="0"/>
                <a:ea typeface="Calibri" panose="020F0502020204030204" pitchFamily="34" charset="0"/>
                <a:cs typeface="Mangal" panose="02040503050203030202" pitchFamily="18" charset="0"/>
              </a:rPr>
              <a:t>, 6842278. </a:t>
            </a:r>
            <a:r>
              <a:rPr lang="en-IN" sz="1000" kern="100" dirty="0">
                <a:solidFill>
                  <a:schemeClr val="accent1"/>
                </a:solidFill>
                <a:effectLst/>
                <a:latin typeface="Times New Roman" panose="02020603050405020304" pitchFamily="18" charset="0"/>
                <a:ea typeface="Calibri" panose="020F0502020204030204" pitchFamily="34" charset="0"/>
                <a:cs typeface="Mangal" panose="02040503050203030202" pitchFamily="18" charset="0"/>
                <a:hlinkClick r:id="rId4">
                  <a:extLst>
                    <a:ext uri="{A12FA001-AC4F-418D-AE19-62706E023703}">
                      <ahyp:hlinkClr xmlns:ahyp="http://schemas.microsoft.com/office/drawing/2018/hyperlinkcolor" val="tx"/>
                    </a:ext>
                  </a:extLst>
                </a:hlinkClick>
              </a:rPr>
              <a:t>https://doi.org/10.1155/2022/6842278</a:t>
            </a:r>
            <a:endParaRPr lang="en-IN" sz="1000" kern="100" dirty="0">
              <a:solidFill>
                <a:schemeClr val="accent1"/>
              </a:solidFill>
              <a:effectLst/>
              <a:latin typeface="Times New Roman" panose="02020603050405020304" pitchFamily="18" charset="0"/>
              <a:ea typeface="Calibri" panose="020F0502020204030204" pitchFamily="34" charset="0"/>
              <a:cs typeface="Mangal" panose="02040503050203030202" pitchFamily="18" charset="0"/>
            </a:endParaRPr>
          </a:p>
          <a:p>
            <a:pPr marL="342900" indent="-342900" algn="just">
              <a:lnSpc>
                <a:spcPct val="150000"/>
              </a:lnSpc>
              <a:spcBef>
                <a:spcPts val="830"/>
              </a:spcBef>
              <a:spcAft>
                <a:spcPts val="830"/>
              </a:spcAft>
              <a:buFont typeface="+mj-lt"/>
              <a:buAutoNum type="arabicParenR"/>
            </a:pPr>
            <a:r>
              <a:rPr lang="en-IN" sz="1000" b="0" i="0" dirty="0">
                <a:solidFill>
                  <a:srgbClr val="212121"/>
                </a:solidFill>
                <a:effectLst/>
                <a:latin typeface="Times New Roman" panose="02020603050405020304" pitchFamily="18" charset="0"/>
                <a:cs typeface="Times New Roman" panose="02020603050405020304" pitchFamily="18" charset="0"/>
              </a:rPr>
              <a:t>Wai KM, </a:t>
            </a:r>
            <a:r>
              <a:rPr lang="en-IN" sz="1000" b="0" i="0" dirty="0" err="1">
                <a:solidFill>
                  <a:srgbClr val="212121"/>
                </a:solidFill>
                <a:effectLst/>
                <a:latin typeface="Times New Roman" panose="02020603050405020304" pitchFamily="18" charset="0"/>
                <a:cs typeface="Times New Roman" panose="02020603050405020304" pitchFamily="18" charset="0"/>
              </a:rPr>
              <a:t>Shibanuma</a:t>
            </a:r>
            <a:r>
              <a:rPr lang="en-IN" sz="1000" b="0" i="0" dirty="0">
                <a:solidFill>
                  <a:srgbClr val="212121"/>
                </a:solidFill>
                <a:effectLst/>
                <a:latin typeface="Times New Roman" panose="02020603050405020304" pitchFamily="18" charset="0"/>
                <a:cs typeface="Times New Roman" panose="02020603050405020304" pitchFamily="18" charset="0"/>
              </a:rPr>
              <a:t> A, Oo NN, </a:t>
            </a:r>
            <a:r>
              <a:rPr lang="en-IN" sz="1000" b="0" i="0" dirty="0" err="1">
                <a:solidFill>
                  <a:srgbClr val="212121"/>
                </a:solidFill>
                <a:effectLst/>
                <a:latin typeface="Times New Roman" panose="02020603050405020304" pitchFamily="18" charset="0"/>
                <a:cs typeface="Times New Roman" panose="02020603050405020304" pitchFamily="18" charset="0"/>
              </a:rPr>
              <a:t>Fillman</a:t>
            </a:r>
            <a:r>
              <a:rPr lang="en-IN" sz="1000" b="0" i="0" dirty="0">
                <a:solidFill>
                  <a:srgbClr val="212121"/>
                </a:solidFill>
                <a:effectLst/>
                <a:latin typeface="Times New Roman" panose="02020603050405020304" pitchFamily="18" charset="0"/>
                <a:cs typeface="Times New Roman" panose="02020603050405020304" pitchFamily="18" charset="0"/>
              </a:rPr>
              <a:t> TJ, Saw YM, </a:t>
            </a:r>
            <a:r>
              <a:rPr lang="en-IN" sz="1000" b="0" i="0" dirty="0" err="1">
                <a:solidFill>
                  <a:srgbClr val="212121"/>
                </a:solidFill>
                <a:effectLst/>
                <a:latin typeface="Times New Roman" panose="02020603050405020304" pitchFamily="18" charset="0"/>
                <a:cs typeface="Times New Roman" panose="02020603050405020304" pitchFamily="18" charset="0"/>
              </a:rPr>
              <a:t>Jimba</a:t>
            </a:r>
            <a:r>
              <a:rPr lang="en-IN" sz="1000" b="0" i="0" dirty="0">
                <a:solidFill>
                  <a:srgbClr val="212121"/>
                </a:solidFill>
                <a:effectLst/>
                <a:latin typeface="Times New Roman" panose="02020603050405020304" pitchFamily="18" charset="0"/>
                <a:cs typeface="Times New Roman" panose="02020603050405020304" pitchFamily="18" charset="0"/>
              </a:rPr>
              <a:t> M. Are Husbands Involving in Their Spouses' Utilization of Maternal Care Services?: A Cross-Sectional Study in Yangon, Myanmar. </a:t>
            </a:r>
            <a:r>
              <a:rPr lang="en-IN" sz="1000" b="0" i="0" dirty="0" err="1">
                <a:solidFill>
                  <a:srgbClr val="212121"/>
                </a:solidFill>
                <a:effectLst/>
                <a:latin typeface="Times New Roman" panose="02020603050405020304" pitchFamily="18" charset="0"/>
                <a:cs typeface="Times New Roman" panose="02020603050405020304" pitchFamily="18" charset="0"/>
              </a:rPr>
              <a:t>PLoS</a:t>
            </a:r>
            <a:r>
              <a:rPr lang="en-IN" sz="1000" b="0" i="0" dirty="0">
                <a:solidFill>
                  <a:srgbClr val="212121"/>
                </a:solidFill>
                <a:effectLst/>
                <a:latin typeface="Times New Roman" panose="02020603050405020304" pitchFamily="18" charset="0"/>
                <a:cs typeface="Times New Roman" panose="02020603050405020304" pitchFamily="18" charset="0"/>
              </a:rPr>
              <a:t> One. 2015 Dec 7;10(12):e0144135. doi</a:t>
            </a:r>
            <a:r>
              <a:rPr lang="en-IN" sz="1000" b="0" i="0" u="none" strike="noStrike" dirty="0">
                <a:solidFill>
                  <a:schemeClr val="accent1"/>
                </a:solidFill>
                <a:effectLst/>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10.1371/journal.pone.0144135</a:t>
            </a:r>
            <a:r>
              <a:rPr lang="en-IN" sz="1000" b="0" i="0" u="none" strike="noStrike" dirty="0">
                <a:solidFill>
                  <a:schemeClr val="accent1"/>
                </a:solidFill>
                <a:effectLst/>
                <a:latin typeface="Times New Roman" panose="02020603050405020304" pitchFamily="18" charset="0"/>
                <a:cs typeface="Times New Roman" panose="02020603050405020304" pitchFamily="18" charset="0"/>
              </a:rPr>
              <a:t>.</a:t>
            </a:r>
          </a:p>
          <a:p>
            <a:pPr marL="342900" indent="-342900" algn="just">
              <a:lnSpc>
                <a:spcPct val="150000"/>
              </a:lnSpc>
              <a:spcBef>
                <a:spcPts val="830"/>
              </a:spcBef>
              <a:spcAft>
                <a:spcPts val="830"/>
              </a:spcAft>
              <a:buFont typeface="+mj-lt"/>
              <a:buAutoNum type="arabicParenR"/>
            </a:pPr>
            <a:r>
              <a:rPr lang="en-US" sz="1000" b="0" i="0" dirty="0" err="1">
                <a:solidFill>
                  <a:srgbClr val="212121"/>
                </a:solidFill>
                <a:effectLst/>
                <a:latin typeface="Times New Roman" panose="02020603050405020304" pitchFamily="18" charset="0"/>
                <a:cs typeface="Times New Roman" panose="02020603050405020304" pitchFamily="18" charset="0"/>
              </a:rPr>
              <a:t>Jungari</a:t>
            </a:r>
            <a:r>
              <a:rPr lang="en-US" sz="1000" b="0" i="0" dirty="0">
                <a:solidFill>
                  <a:srgbClr val="212121"/>
                </a:solidFill>
                <a:effectLst/>
                <a:latin typeface="Times New Roman" panose="02020603050405020304" pitchFamily="18" charset="0"/>
                <a:cs typeface="Times New Roman" panose="02020603050405020304" pitchFamily="18" charset="0"/>
              </a:rPr>
              <a:t> S, Paswan B. What he knows about her and how it affects her? Husband's knowledge of pregnancy complications and maternal health care utilization among tribal population in Maharashtra, India. BMC Pregnancy Childbirth. 2019 Feb 13;19(1):70. </a:t>
            </a:r>
            <a:r>
              <a:rPr lang="en-IN" sz="1000" b="0" i="0" dirty="0">
                <a:solidFill>
                  <a:srgbClr val="212121"/>
                </a:solidFill>
                <a:effectLst/>
                <a:latin typeface="Times New Roman" panose="02020603050405020304" pitchFamily="18" charset="0"/>
                <a:cs typeface="Times New Roman" panose="02020603050405020304" pitchFamily="18" charset="0"/>
              </a:rPr>
              <a:t>DOI: </a:t>
            </a:r>
            <a:r>
              <a:rPr lang="en-IN" sz="1000" b="0" i="0" u="none" strike="noStrike" dirty="0">
                <a:solidFill>
                  <a:schemeClr val="accent1"/>
                </a:solidFill>
                <a:effectLst/>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10.1186/s12884-019-2214-x</a:t>
            </a:r>
            <a:endParaRPr lang="en-IN" sz="1000" b="0" i="0" dirty="0">
              <a:solidFill>
                <a:schemeClr val="accent1"/>
              </a:solidFill>
              <a:effectLst/>
              <a:latin typeface="Times New Roman" panose="02020603050405020304" pitchFamily="18" charset="0"/>
              <a:cs typeface="Times New Roman" panose="02020603050405020304" pitchFamily="18" charset="0"/>
            </a:endParaRPr>
          </a:p>
          <a:p>
            <a:pPr marL="342900" lvl="0" indent="-342900" algn="just">
              <a:lnSpc>
                <a:spcPct val="150000"/>
              </a:lnSpc>
              <a:spcBef>
                <a:spcPts val="830"/>
              </a:spcBef>
              <a:spcAft>
                <a:spcPts val="830"/>
              </a:spcAft>
              <a:buFont typeface="+mj-lt"/>
              <a:buAutoNum type="arabicParenR"/>
            </a:pPr>
            <a:endParaRPr lang="en-IN" sz="1000" kern="100" dirty="0">
              <a:effectLst/>
              <a:latin typeface="Times New Roman" panose="02020603050405020304" pitchFamily="18" charset="0"/>
              <a:ea typeface="Calibri" panose="020F0502020204030204" pitchFamily="34" charset="0"/>
              <a:cs typeface="Mangal" panose="02040503050203030202" pitchFamily="18" charset="0"/>
            </a:endParaRPr>
          </a:p>
          <a:p>
            <a:pPr marL="0" indent="0" algn="just">
              <a:lnSpc>
                <a:spcPct val="150000"/>
              </a:lnSpc>
              <a:spcBef>
                <a:spcPts val="800"/>
              </a:spcBef>
              <a:spcAft>
                <a:spcPts val="800"/>
              </a:spcAft>
              <a:buNone/>
            </a:pPr>
            <a:endParaRPr lang="en-IN" sz="1000" kern="1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spcBef>
                <a:spcPts val="830"/>
              </a:spcBef>
              <a:spcAft>
                <a:spcPts val="830"/>
              </a:spcAft>
            </a:pPr>
            <a:endParaRPr lang="en-IN" sz="1000" dirty="0">
              <a:effectLst/>
              <a:latin typeface="Times New Roman" panose="02020603050405020304" pitchFamily="18" charset="0"/>
              <a:ea typeface="Times New Roman" panose="02020603050405020304" pitchFamily="18" charset="0"/>
            </a:endParaRPr>
          </a:p>
          <a:p>
            <a:pPr marL="0" indent="0" algn="just">
              <a:lnSpc>
                <a:spcPct val="150000"/>
              </a:lnSpc>
              <a:spcBef>
                <a:spcPts val="830"/>
              </a:spcBef>
              <a:spcAft>
                <a:spcPts val="830"/>
              </a:spcAft>
              <a:buNone/>
            </a:pPr>
            <a:endParaRPr lang="en-IN" sz="1000" kern="1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13</a:t>
            </a:fld>
            <a:endParaRPr lang="en-IN"/>
          </a:p>
        </p:txBody>
      </p:sp>
      <p:sp>
        <p:nvSpPr>
          <p:cNvPr id="6" name="Content Placeholder 2">
            <a:extLst>
              <a:ext uri="{FF2B5EF4-FFF2-40B4-BE49-F238E27FC236}">
                <a16:creationId xmlns:a16="http://schemas.microsoft.com/office/drawing/2014/main" id="{C52ED53A-CC25-1372-C190-D14FEA3549E4}"/>
              </a:ext>
            </a:extLst>
          </p:cNvPr>
          <p:cNvSpPr txBox="1">
            <a:spLocks/>
          </p:cNvSpPr>
          <p:nvPr/>
        </p:nvSpPr>
        <p:spPr>
          <a:xfrm>
            <a:off x="5961470" y="1528175"/>
            <a:ext cx="5349658" cy="47446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spcBef>
                <a:spcPts val="830"/>
              </a:spcBef>
              <a:spcAft>
                <a:spcPts val="830"/>
              </a:spcAft>
              <a:buFont typeface="+mj-lt"/>
              <a:buAutoNum type="arabicPeriod" startAt="6"/>
            </a:pPr>
            <a:r>
              <a:rPr lang="en-US" sz="1000" b="0" i="0" dirty="0">
                <a:solidFill>
                  <a:srgbClr val="333333"/>
                </a:solidFill>
                <a:effectLst/>
                <a:latin typeface="Times New Roman" panose="02020603050405020304" pitchFamily="18" charset="0"/>
                <a:cs typeface="Times New Roman" panose="02020603050405020304" pitchFamily="18" charset="0"/>
              </a:rPr>
              <a:t>Rahman, A.E., Perkins, J., Islam, S. </a:t>
            </a:r>
            <a:r>
              <a:rPr lang="en-US" sz="1000" b="0" i="1" dirty="0">
                <a:solidFill>
                  <a:srgbClr val="333333"/>
                </a:solidFill>
                <a:effectLst/>
                <a:latin typeface="Times New Roman" panose="02020603050405020304" pitchFamily="18" charset="0"/>
                <a:cs typeface="Times New Roman" panose="02020603050405020304" pitchFamily="18" charset="0"/>
              </a:rPr>
              <a:t>et al.</a:t>
            </a:r>
            <a:r>
              <a:rPr lang="en-US" sz="1000" b="0" i="0" dirty="0">
                <a:solidFill>
                  <a:srgbClr val="333333"/>
                </a:solidFill>
                <a:effectLst/>
                <a:latin typeface="Times New Roman" panose="02020603050405020304" pitchFamily="18" charset="0"/>
                <a:cs typeface="Times New Roman" panose="02020603050405020304" pitchFamily="18" charset="0"/>
              </a:rPr>
              <a:t> Knowledge and involvement of husbands in maternal and newborn health in rural Bangladesh. </a:t>
            </a:r>
            <a:r>
              <a:rPr lang="en-US" sz="1000" b="0" i="1" dirty="0">
                <a:solidFill>
                  <a:srgbClr val="333333"/>
                </a:solidFill>
                <a:effectLst/>
                <a:latin typeface="Times New Roman" panose="02020603050405020304" pitchFamily="18" charset="0"/>
                <a:cs typeface="Times New Roman" panose="02020603050405020304" pitchFamily="18" charset="0"/>
              </a:rPr>
              <a:t>BMC Pregnancy Childbirth</a:t>
            </a:r>
            <a:r>
              <a:rPr lang="en-US" sz="1000" b="0" i="0" dirty="0">
                <a:solidFill>
                  <a:srgbClr val="333333"/>
                </a:solidFill>
                <a:effectLst/>
                <a:latin typeface="Times New Roman" panose="02020603050405020304" pitchFamily="18" charset="0"/>
                <a:cs typeface="Times New Roman" panose="02020603050405020304" pitchFamily="18" charset="0"/>
              </a:rPr>
              <a:t> </a:t>
            </a:r>
            <a:r>
              <a:rPr lang="en-US" sz="1000" b="1" i="0" dirty="0">
                <a:solidFill>
                  <a:srgbClr val="333333"/>
                </a:solidFill>
                <a:effectLst/>
                <a:latin typeface="Times New Roman" panose="02020603050405020304" pitchFamily="18" charset="0"/>
                <a:cs typeface="Times New Roman" panose="02020603050405020304" pitchFamily="18" charset="0"/>
              </a:rPr>
              <a:t>18</a:t>
            </a:r>
            <a:r>
              <a:rPr lang="en-US" sz="1000" b="0" i="0" dirty="0">
                <a:solidFill>
                  <a:srgbClr val="333333"/>
                </a:solidFill>
                <a:effectLst/>
                <a:latin typeface="Times New Roman" panose="02020603050405020304" pitchFamily="18" charset="0"/>
                <a:cs typeface="Times New Roman" panose="02020603050405020304" pitchFamily="18" charset="0"/>
              </a:rPr>
              <a:t>, 247 (2018). </a:t>
            </a:r>
            <a:r>
              <a:rPr lang="en-US" sz="1000" b="0" i="0" dirty="0">
                <a:solidFill>
                  <a:schemeClr val="accent1"/>
                </a:solidFill>
                <a:effectLst/>
                <a:latin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https://doi.org/10.1186/s12884-018-1882-2</a:t>
            </a:r>
            <a:endParaRPr lang="en-US" sz="1000" b="0" i="0" dirty="0">
              <a:solidFill>
                <a:schemeClr val="accent1"/>
              </a:solidFill>
              <a:effectLst/>
              <a:latin typeface="Times New Roman" panose="02020603050405020304" pitchFamily="18" charset="0"/>
              <a:cs typeface="Times New Roman" panose="02020603050405020304" pitchFamily="18" charset="0"/>
            </a:endParaRPr>
          </a:p>
          <a:p>
            <a:pPr algn="just">
              <a:lnSpc>
                <a:spcPct val="150000"/>
              </a:lnSpc>
              <a:spcBef>
                <a:spcPts val="830"/>
              </a:spcBef>
              <a:spcAft>
                <a:spcPts val="830"/>
              </a:spcAft>
              <a:buFont typeface="+mj-lt"/>
              <a:buAutoNum type="arabicPeriod" startAt="6"/>
            </a:pPr>
            <a:r>
              <a:rPr lang="en-US" sz="1000" b="0" i="0" dirty="0" err="1">
                <a:solidFill>
                  <a:srgbClr val="212121"/>
                </a:solidFill>
                <a:effectLst/>
                <a:latin typeface="Times New Roman" panose="02020603050405020304" pitchFamily="18" charset="0"/>
                <a:cs typeface="Times New Roman" panose="02020603050405020304" pitchFamily="18" charset="0"/>
              </a:rPr>
              <a:t>Mullany</a:t>
            </a:r>
            <a:r>
              <a:rPr lang="en-US" sz="1000" b="0" i="0" dirty="0">
                <a:solidFill>
                  <a:srgbClr val="212121"/>
                </a:solidFill>
                <a:effectLst/>
                <a:latin typeface="Times New Roman" panose="02020603050405020304" pitchFamily="18" charset="0"/>
                <a:cs typeface="Times New Roman" panose="02020603050405020304" pitchFamily="18" charset="0"/>
              </a:rPr>
              <a:t> BC. Barriers to and attitudes towards promoting husbands' involvement in maternal health in Katmandu, Nepal. Soc Sci Med. 2006 Jun;62(11):2798-809.</a:t>
            </a:r>
            <a:r>
              <a:rPr lang="pt-BR" sz="1000" b="0" i="0" dirty="0">
                <a:solidFill>
                  <a:srgbClr val="212121"/>
                </a:solidFill>
                <a:effectLst/>
                <a:latin typeface="Times New Roman" panose="02020603050405020304" pitchFamily="18" charset="0"/>
                <a:cs typeface="Times New Roman" panose="02020603050405020304" pitchFamily="18" charset="0"/>
              </a:rPr>
              <a:t> DOI: </a:t>
            </a:r>
            <a:r>
              <a:rPr lang="pt-BR" sz="1000" b="0" i="0" u="none" strike="noStrike" dirty="0">
                <a:solidFill>
                  <a:schemeClr val="accent1"/>
                </a:solidFill>
                <a:effectLst/>
                <a:latin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10.1016/j.socscimed.2005.11.013</a:t>
            </a:r>
            <a:endParaRPr lang="pt-BR" sz="1000" b="0" i="0" u="none" strike="noStrike" dirty="0">
              <a:solidFill>
                <a:schemeClr val="accent1"/>
              </a:solidFill>
              <a:effectLst/>
              <a:latin typeface="Times New Roman" panose="02020603050405020304" pitchFamily="18" charset="0"/>
              <a:cs typeface="Times New Roman" panose="02020603050405020304" pitchFamily="18" charset="0"/>
            </a:endParaRPr>
          </a:p>
          <a:p>
            <a:pPr algn="just">
              <a:lnSpc>
                <a:spcPct val="150000"/>
              </a:lnSpc>
              <a:spcBef>
                <a:spcPts val="830"/>
              </a:spcBef>
              <a:spcAft>
                <a:spcPts val="830"/>
              </a:spcAft>
              <a:buFont typeface="+mj-lt"/>
              <a:buAutoNum type="arabicPeriod" startAt="6"/>
            </a:pPr>
            <a:r>
              <a:rPr lang="en-US" sz="1000" b="0" i="0" dirty="0">
                <a:solidFill>
                  <a:srgbClr val="181817"/>
                </a:solidFill>
                <a:effectLst/>
                <a:latin typeface="Times New Roman" panose="02020603050405020304" pitchFamily="18" charset="0"/>
                <a:cs typeface="Times New Roman" panose="02020603050405020304" pitchFamily="18" charset="0"/>
              </a:rPr>
              <a:t>CHATTOPADHYAY, A. (2012). MEN IN MATERNAL CARE: EVIDENCE FROM INDIA. </a:t>
            </a:r>
            <a:r>
              <a:rPr lang="en-US" sz="1000" b="0" i="1" dirty="0">
                <a:solidFill>
                  <a:srgbClr val="181817"/>
                </a:solidFill>
                <a:effectLst/>
                <a:latin typeface="Times New Roman" panose="02020603050405020304" pitchFamily="18" charset="0"/>
                <a:cs typeface="Times New Roman" panose="02020603050405020304" pitchFamily="18" charset="0"/>
              </a:rPr>
              <a:t>Journal of Biosocial Science,</a:t>
            </a:r>
            <a:r>
              <a:rPr lang="en-US" sz="1000" b="0" i="0" dirty="0">
                <a:solidFill>
                  <a:srgbClr val="181817"/>
                </a:solidFill>
                <a:effectLst/>
                <a:latin typeface="Times New Roman" panose="02020603050405020304" pitchFamily="18" charset="0"/>
                <a:cs typeface="Times New Roman" panose="02020603050405020304" pitchFamily="18" charset="0"/>
              </a:rPr>
              <a:t> </a:t>
            </a:r>
            <a:r>
              <a:rPr lang="en-US" sz="1000" b="0" i="1" dirty="0">
                <a:solidFill>
                  <a:srgbClr val="181817"/>
                </a:solidFill>
                <a:effectLst/>
                <a:latin typeface="Times New Roman" panose="02020603050405020304" pitchFamily="18" charset="0"/>
                <a:cs typeface="Times New Roman" panose="02020603050405020304" pitchFamily="18" charset="0"/>
              </a:rPr>
              <a:t>44</a:t>
            </a:r>
            <a:r>
              <a:rPr lang="en-US" sz="1000" b="0" i="0" dirty="0">
                <a:solidFill>
                  <a:srgbClr val="181817"/>
                </a:solidFill>
                <a:effectLst/>
                <a:latin typeface="Times New Roman" panose="02020603050405020304" pitchFamily="18" charset="0"/>
                <a:cs typeface="Times New Roman" panose="02020603050405020304" pitchFamily="18" charset="0"/>
              </a:rPr>
              <a:t>(2), 129-153. </a:t>
            </a:r>
            <a:r>
              <a:rPr lang="en-US" sz="1000" b="0" i="0" dirty="0" err="1">
                <a:solidFill>
                  <a:srgbClr val="181817"/>
                </a:solidFill>
                <a:effectLst/>
                <a:latin typeface="Times New Roman" panose="02020603050405020304" pitchFamily="18" charset="0"/>
                <a:cs typeface="Times New Roman" panose="02020603050405020304" pitchFamily="18" charset="0"/>
              </a:rPr>
              <a:t>doi</a:t>
            </a:r>
            <a:r>
              <a:rPr lang="en-US" sz="1000" b="0" i="0" dirty="0">
                <a:solidFill>
                  <a:srgbClr val="181817"/>
                </a:solidFill>
                <a:effectLst/>
                <a:latin typeface="Times New Roman" panose="02020603050405020304" pitchFamily="18" charset="0"/>
                <a:cs typeface="Times New Roman" panose="02020603050405020304" pitchFamily="18" charset="0"/>
              </a:rPr>
              <a:t>:</a:t>
            </a:r>
            <a:r>
              <a:rPr lang="en-IN" sz="1000" b="0" i="0" u="sng" dirty="0">
                <a:solidFill>
                  <a:schemeClr val="accent1"/>
                </a:solidFill>
                <a:effectLst/>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https://doi.org/10.1017/S0021932011000502</a:t>
            </a:r>
            <a:endParaRPr lang="en-IN" sz="1000" b="0" i="0" u="sng" dirty="0">
              <a:solidFill>
                <a:schemeClr val="accent1"/>
              </a:solidFill>
              <a:effectLst/>
              <a:latin typeface="Times New Roman" panose="02020603050405020304" pitchFamily="18" charset="0"/>
              <a:cs typeface="Times New Roman" panose="02020603050405020304" pitchFamily="18" charset="0"/>
            </a:endParaRPr>
          </a:p>
          <a:p>
            <a:pPr algn="just">
              <a:lnSpc>
                <a:spcPct val="150000"/>
              </a:lnSpc>
              <a:spcBef>
                <a:spcPts val="830"/>
              </a:spcBef>
              <a:spcAft>
                <a:spcPts val="830"/>
              </a:spcAft>
              <a:buFont typeface="+mj-lt"/>
              <a:buAutoNum type="arabicPeriod" startAt="6"/>
            </a:pPr>
            <a:r>
              <a:rPr lang="en-US" sz="1000" b="0" i="0" dirty="0" err="1">
                <a:solidFill>
                  <a:srgbClr val="181817"/>
                </a:solidFill>
                <a:effectLst/>
                <a:latin typeface="Times New Roman" panose="02020603050405020304" pitchFamily="18" charset="0"/>
                <a:cs typeface="Times New Roman" panose="02020603050405020304" pitchFamily="18" charset="0"/>
              </a:rPr>
              <a:t>Jungari</a:t>
            </a:r>
            <a:r>
              <a:rPr lang="en-US" sz="1000" b="0" i="0" dirty="0">
                <a:solidFill>
                  <a:srgbClr val="181817"/>
                </a:solidFill>
                <a:effectLst/>
                <a:latin typeface="Times New Roman" panose="02020603050405020304" pitchFamily="18" charset="0"/>
                <a:cs typeface="Times New Roman" panose="02020603050405020304" pitchFamily="18" charset="0"/>
              </a:rPr>
              <a:t>, S., &amp; Paswan, B. (2020). Supported motherhood? An examination of the cultural context of male participation in maternal health care among tribal communities in India. </a:t>
            </a:r>
            <a:r>
              <a:rPr lang="en-US" sz="1000" b="0" i="1" dirty="0">
                <a:solidFill>
                  <a:srgbClr val="181817"/>
                </a:solidFill>
                <a:effectLst/>
                <a:latin typeface="Times New Roman" panose="02020603050405020304" pitchFamily="18" charset="0"/>
                <a:cs typeface="Times New Roman" panose="02020603050405020304" pitchFamily="18" charset="0"/>
              </a:rPr>
              <a:t>Journal of Biosocial Science,</a:t>
            </a:r>
            <a:r>
              <a:rPr lang="en-US" sz="1000" b="0" i="0" dirty="0">
                <a:solidFill>
                  <a:srgbClr val="181817"/>
                </a:solidFill>
                <a:effectLst/>
                <a:latin typeface="Times New Roman" panose="02020603050405020304" pitchFamily="18" charset="0"/>
                <a:cs typeface="Times New Roman" panose="02020603050405020304" pitchFamily="18" charset="0"/>
              </a:rPr>
              <a:t> </a:t>
            </a:r>
            <a:r>
              <a:rPr lang="en-US" sz="1000" b="0" i="1" dirty="0">
                <a:solidFill>
                  <a:srgbClr val="181817"/>
                </a:solidFill>
                <a:effectLst/>
                <a:latin typeface="Times New Roman" panose="02020603050405020304" pitchFamily="18" charset="0"/>
                <a:cs typeface="Times New Roman" panose="02020603050405020304" pitchFamily="18" charset="0"/>
              </a:rPr>
              <a:t>52</a:t>
            </a:r>
            <a:r>
              <a:rPr lang="en-US" sz="1000" b="0" i="0" dirty="0">
                <a:solidFill>
                  <a:srgbClr val="181817"/>
                </a:solidFill>
                <a:effectLst/>
                <a:latin typeface="Times New Roman" panose="02020603050405020304" pitchFamily="18" charset="0"/>
                <a:cs typeface="Times New Roman" panose="02020603050405020304" pitchFamily="18" charset="0"/>
              </a:rPr>
              <a:t>(3), 452-471. </a:t>
            </a:r>
            <a:r>
              <a:rPr lang="en-US" sz="1000" b="0" i="0" dirty="0" err="1">
                <a:solidFill>
                  <a:srgbClr val="181817"/>
                </a:solidFill>
                <a:effectLst/>
                <a:latin typeface="Times New Roman" panose="02020603050405020304" pitchFamily="18" charset="0"/>
                <a:cs typeface="Times New Roman" panose="02020603050405020304" pitchFamily="18" charset="0"/>
              </a:rPr>
              <a:t>doi</a:t>
            </a:r>
            <a:r>
              <a:rPr lang="en-US" sz="1000" b="0" i="0" dirty="0">
                <a:solidFill>
                  <a:srgbClr val="181817"/>
                </a:solidFill>
                <a:effectLst/>
                <a:latin typeface="Times New Roman" panose="02020603050405020304" pitchFamily="18" charset="0"/>
                <a:cs typeface="Times New Roman" panose="02020603050405020304" pitchFamily="18" charset="0"/>
              </a:rPr>
              <a:t>:</a:t>
            </a:r>
            <a:r>
              <a:rPr lang="en-IN" sz="1000" b="0" i="0" u="none" strike="noStrike" dirty="0">
                <a:solidFill>
                  <a:schemeClr val="accent1"/>
                </a:solidFill>
                <a:effectLst/>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https://doi.org/10.1017/S0021932019000580</a:t>
            </a:r>
            <a:endParaRPr lang="en-IN" sz="1000" b="0" i="0" u="none" strike="noStrike" dirty="0">
              <a:solidFill>
                <a:schemeClr val="accent1"/>
              </a:solidFill>
              <a:effectLst/>
              <a:latin typeface="Times New Roman" panose="02020603050405020304" pitchFamily="18" charset="0"/>
              <a:cs typeface="Times New Roman" panose="02020603050405020304" pitchFamily="18" charset="0"/>
            </a:endParaRPr>
          </a:p>
          <a:p>
            <a:pPr algn="just">
              <a:lnSpc>
                <a:spcPct val="150000"/>
              </a:lnSpc>
              <a:spcBef>
                <a:spcPts val="830"/>
              </a:spcBef>
              <a:spcAft>
                <a:spcPts val="830"/>
              </a:spcAft>
              <a:buFont typeface="+mj-lt"/>
              <a:buAutoNum type="arabicPeriod" startAt="6"/>
            </a:pPr>
            <a:endParaRPr lang="en-IN" sz="1000" kern="1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9243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a:xfrm>
            <a:off x="-3096918" y="4286642"/>
            <a:ext cx="10309547" cy="3035808"/>
          </a:xfrm>
        </p:spPr>
        <p:txBody>
          <a:bodyPr>
            <a:normAutofit/>
          </a:bodyPr>
          <a:lstStyle/>
          <a:p>
            <a:r>
              <a:rPr lang="en-IN" sz="5600" dirty="0"/>
              <a:t>Thank You</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14</a:t>
            </a:fld>
            <a:endParaRPr lang="en-IN"/>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94868" y="5299650"/>
            <a:ext cx="1833076" cy="862827"/>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1393A-C23C-A11B-B552-8F3AB06E5AFD}"/>
              </a:ext>
            </a:extLst>
          </p:cNvPr>
          <p:cNvSpPr>
            <a:spLocks noGrp="1"/>
          </p:cNvSpPr>
          <p:nvPr>
            <p:ph type="title"/>
          </p:nvPr>
        </p:nvSpPr>
        <p:spPr/>
        <p:txBody>
          <a:bodyPr/>
          <a:lstStyle/>
          <a:p>
            <a:pPr algn="ctr"/>
            <a:r>
              <a:rPr lang="en-IN" b="1" dirty="0"/>
              <a:t>Pictorial Journey </a:t>
            </a:r>
          </a:p>
        </p:txBody>
      </p:sp>
      <p:sp>
        <p:nvSpPr>
          <p:cNvPr id="4" name="Slide Number Placeholder 3">
            <a:extLst>
              <a:ext uri="{FF2B5EF4-FFF2-40B4-BE49-F238E27FC236}">
                <a16:creationId xmlns:a16="http://schemas.microsoft.com/office/drawing/2014/main" id="{AB27019A-DBE3-DD9F-379F-7EBC515DB707}"/>
              </a:ext>
            </a:extLst>
          </p:cNvPr>
          <p:cNvSpPr>
            <a:spLocks noGrp="1"/>
          </p:cNvSpPr>
          <p:nvPr>
            <p:ph type="sldNum" sz="quarter" idx="12"/>
          </p:nvPr>
        </p:nvSpPr>
        <p:spPr/>
        <p:txBody>
          <a:bodyPr/>
          <a:lstStyle/>
          <a:p>
            <a:fld id="{26AD20E6-394B-4DF0-96A5-9647FF39C943}" type="slidenum">
              <a:rPr lang="en-IN" smtClean="0"/>
              <a:t>15</a:t>
            </a:fld>
            <a:endParaRPr lang="en-IN"/>
          </a:p>
        </p:txBody>
      </p:sp>
      <p:pic>
        <p:nvPicPr>
          <p:cNvPr id="8" name="Picture 7" descr="A group of people posing for a photo&#10;&#10;Description automatically generated">
            <a:extLst>
              <a:ext uri="{FF2B5EF4-FFF2-40B4-BE49-F238E27FC236}">
                <a16:creationId xmlns:a16="http://schemas.microsoft.com/office/drawing/2014/main" id="{019224AC-24D5-5837-6415-F28D765746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802" y="1902512"/>
            <a:ext cx="5918198" cy="4370271"/>
          </a:xfrm>
          <a:prstGeom prst="rect">
            <a:avLst/>
          </a:prstGeom>
        </p:spPr>
      </p:pic>
      <p:pic>
        <p:nvPicPr>
          <p:cNvPr id="10" name="Picture 9" descr="A person and a baby sitting on a step&#10;&#10;Description automatically generated with low confidence">
            <a:extLst>
              <a:ext uri="{FF2B5EF4-FFF2-40B4-BE49-F238E27FC236}">
                <a16:creationId xmlns:a16="http://schemas.microsoft.com/office/drawing/2014/main" id="{5BFD592E-AAE0-1D26-4906-4F1BC73AFB4E}"/>
              </a:ext>
            </a:extLst>
          </p:cNvPr>
          <p:cNvPicPr>
            <a:picLocks noChangeAspect="1"/>
          </p:cNvPicPr>
          <p:nvPr/>
        </p:nvPicPr>
        <p:blipFill rotWithShape="1">
          <a:blip r:embed="rId3">
            <a:extLst>
              <a:ext uri="{28A0092B-C50C-407E-A947-70E740481C1C}">
                <a14:useLocalDpi xmlns:a14="http://schemas.microsoft.com/office/drawing/2010/main" val="0"/>
              </a:ext>
            </a:extLst>
          </a:blip>
          <a:srcRect l="15453" t="8140" r="16429" b="17338"/>
          <a:stretch/>
        </p:blipFill>
        <p:spPr>
          <a:xfrm>
            <a:off x="6307837" y="1902512"/>
            <a:ext cx="5706361" cy="4370270"/>
          </a:xfrm>
          <a:prstGeom prst="rect">
            <a:avLst/>
          </a:prstGeom>
        </p:spPr>
      </p:pic>
    </p:spTree>
    <p:extLst>
      <p:ext uri="{BB962C8B-B14F-4D97-AF65-F5344CB8AC3E}">
        <p14:creationId xmlns:p14="http://schemas.microsoft.com/office/powerpoint/2010/main" val="2333934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Mentor Approval</a:t>
            </a:r>
          </a:p>
        </p:txBody>
      </p:sp>
      <p:pic>
        <p:nvPicPr>
          <p:cNvPr id="7" name="Content Placeholder 6" descr="A screenshot of a phone&#10;&#10;Description automatically generated with medium confidence">
            <a:extLst>
              <a:ext uri="{FF2B5EF4-FFF2-40B4-BE49-F238E27FC236}">
                <a16:creationId xmlns:a16="http://schemas.microsoft.com/office/drawing/2014/main" id="{8932BE79-255C-4828-A58F-F40C7FFFAE2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60430" y="2093976"/>
            <a:ext cx="6471139" cy="4279391"/>
          </a:xfrm>
        </p:spPr>
      </p:pic>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dirty="0"/>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7196" y="637674"/>
            <a:ext cx="2131374" cy="1003236"/>
          </a:xfrm>
          <a:prstGeom prst="rect">
            <a:avLst/>
          </a:prstGeom>
        </p:spPr>
      </p:pic>
    </p:spTree>
    <p:extLst>
      <p:ext uri="{BB962C8B-B14F-4D97-AF65-F5344CB8AC3E}">
        <p14:creationId xmlns:p14="http://schemas.microsoft.com/office/powerpoint/2010/main" val="2861094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a:xfrm>
            <a:off x="4083679" y="316326"/>
            <a:ext cx="4812243" cy="1554677"/>
          </a:xfrm>
        </p:spPr>
        <p:txBody>
          <a:bodyPr>
            <a:normAutofit/>
          </a:bodyPr>
          <a:lstStyle/>
          <a:p>
            <a:pPr defTabSz="841248"/>
            <a:r>
              <a:rPr lang="en-IN" sz="4416" b="1" kern="1200" cap="all" baseline="0" dirty="0">
                <a:blipFill>
                  <a:blip r:embed="rId2">
                    <a:extLst>
                      <a:ext uri="{28A0092B-C50C-407E-A947-70E740481C1C}">
                        <a14:useLocalDpi xmlns:a14="http://schemas.microsoft.com/office/drawing/2010/main" val="0"/>
                      </a:ext>
                    </a:extLst>
                  </a:blip>
                  <a:tile tx="6350" ty="-127000" sx="65000" sy="64000" flip="none" algn="tl"/>
                </a:blipFill>
                <a:latin typeface="+mj-lt"/>
                <a:ea typeface="+mj-ea"/>
                <a:cs typeface="+mj-cs"/>
              </a:rPr>
              <a:t>Introduction </a:t>
            </a:r>
            <a:endParaRPr lang="en-IN" sz="4800" b="1" dirty="0"/>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a:xfrm>
            <a:off x="1435925" y="2019349"/>
            <a:ext cx="9765476" cy="4634113"/>
          </a:xfrm>
        </p:spPr>
        <p:txBody>
          <a:bodyPr>
            <a:noAutofit/>
          </a:bodyPr>
          <a:lstStyle/>
          <a:p>
            <a:pPr algn="just" defTabSz="841248">
              <a:spcBef>
                <a:spcPts val="1104"/>
              </a:spcBef>
              <a:buFont typeface="Wingdings" panose="05000000000000000000" pitchFamily="2" charset="2"/>
              <a:buChar char="§"/>
            </a:pPr>
            <a:r>
              <a:rPr lang="en-IN" kern="1200" dirty="0">
                <a:solidFill>
                  <a:schemeClr val="tx1"/>
                </a:solidFill>
                <a:latin typeface="Times New Roman" panose="02020603050405020304" pitchFamily="18" charset="0"/>
                <a:ea typeface="+mn-ea"/>
                <a:cs typeface="Times New Roman" panose="02020603050405020304" pitchFamily="18" charset="0"/>
              </a:rPr>
              <a:t>Male participation in skilled ANC and delivery care is still a problem for safe motherhood throughout the world. Every year, about 210 million women become pregnant, and 30 million (15%) of those experience complications, which lead to over 500,000 maternal deaths. Maternal health services are used more frequently when men participate in ANC. Although it is becoming more important, male involvement in ANC is still very low, particularly in developing nations. Male underrepresentation in ANC has been linked to reduced attempts to improve health and to difficulties that increase the risk of maternal death. Men are not prepared to engage in ANC, which contributes to the low rate of male participation. </a:t>
            </a:r>
            <a:r>
              <a:rPr lang="en-US" kern="100" dirty="0">
                <a:solidFill>
                  <a:schemeClr val="tx1"/>
                </a:solidFill>
                <a:latin typeface="Times New Roman" panose="02020603050405020304" pitchFamily="18" charset="0"/>
                <a:ea typeface="+mn-ea"/>
                <a:cs typeface="Times New Roman" panose="02020603050405020304" pitchFamily="18" charset="0"/>
              </a:rPr>
              <a:t>Traditionally, antenatal care had focused on the mother, but involving male partners could have positive effects on maternal health-seeking behavior and pregnancy outcomes. This study in </a:t>
            </a:r>
            <a:r>
              <a:rPr lang="en-US" kern="100" dirty="0" err="1">
                <a:solidFill>
                  <a:schemeClr val="tx1"/>
                </a:solidFill>
                <a:latin typeface="Times New Roman" panose="02020603050405020304" pitchFamily="18" charset="0"/>
                <a:ea typeface="+mn-ea"/>
                <a:cs typeface="Times New Roman" panose="02020603050405020304" pitchFamily="18" charset="0"/>
              </a:rPr>
              <a:t>Goyla</a:t>
            </a:r>
            <a:r>
              <a:rPr lang="en-US" kern="100" dirty="0">
                <a:solidFill>
                  <a:schemeClr val="tx1"/>
                </a:solidFill>
                <a:latin typeface="Times New Roman" panose="02020603050405020304" pitchFamily="18" charset="0"/>
                <a:ea typeface="+mn-ea"/>
                <a:cs typeface="Times New Roman" panose="02020603050405020304" pitchFamily="18" charset="0"/>
              </a:rPr>
              <a:t> Dairy, Southwest Delhi, aimed to investigate the level of male involvement in antenatal care.</a:t>
            </a:r>
            <a:endParaRPr lang="en-IN" kern="100" dirty="0">
              <a:solidFill>
                <a:schemeClr val="tx1"/>
              </a:solidFill>
              <a:latin typeface="Times New Roman" panose="02020603050405020304" pitchFamily="18" charset="0"/>
              <a:ea typeface="+mn-ea"/>
              <a:cs typeface="Times New Roman" panose="02020603050405020304" pitchFamily="18" charset="0"/>
            </a:endParaRPr>
          </a:p>
          <a:p>
            <a:pPr algn="just"/>
            <a:endParaRPr lang="en-IN"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a:xfrm>
            <a:off x="10162427" y="5712485"/>
            <a:ext cx="593649" cy="338639"/>
          </a:xfrm>
        </p:spPr>
        <p:txBody>
          <a:bodyPr>
            <a:normAutofit/>
          </a:bodyPr>
          <a:lstStyle/>
          <a:p>
            <a:pPr defTabSz="420624">
              <a:spcAft>
                <a:spcPts val="552"/>
              </a:spcAft>
            </a:pPr>
            <a:fld id="{26AD20E6-394B-4DF0-96A5-9647FF39C943}" type="slidenum">
              <a:rPr lang="en-IN" sz="1288" b="1" kern="1200">
                <a:solidFill>
                  <a:srgbClr val="FFFFFF"/>
                </a:solidFill>
                <a:latin typeface="+mj-lt"/>
                <a:ea typeface="+mn-ea"/>
                <a:cs typeface="+mn-cs"/>
              </a:rPr>
              <a:pPr defTabSz="420624">
                <a:spcAft>
                  <a:spcPts val="552"/>
                </a:spcAft>
              </a:pPr>
              <a:t>3</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7798" y="641352"/>
            <a:ext cx="1696140" cy="861320"/>
          </a:xfrm>
          <a:prstGeom prst="rect">
            <a:avLst/>
          </a:prstGeom>
        </p:spPr>
      </p:pic>
    </p:spTree>
    <p:extLst>
      <p:ext uri="{BB962C8B-B14F-4D97-AF65-F5344CB8AC3E}">
        <p14:creationId xmlns:p14="http://schemas.microsoft.com/office/powerpoint/2010/main" val="293501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a:xfrm>
            <a:off x="3912512" y="460569"/>
            <a:ext cx="7411654" cy="1609344"/>
          </a:xfrm>
        </p:spPr>
        <p:txBody>
          <a:bodyPr>
            <a:normAutofit/>
          </a:bodyPr>
          <a:lstStyle/>
          <a:p>
            <a:r>
              <a:rPr lang="en-IN" b="1" dirty="0"/>
              <a:t>Objectives</a:t>
            </a:r>
          </a:p>
        </p:txBody>
      </p:sp>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a:xfrm>
            <a:off x="1441866" y="2069913"/>
            <a:ext cx="9517940" cy="3851787"/>
          </a:xfrm>
        </p:spPr>
        <p:txBody>
          <a:bodyPr anchor="ctr">
            <a:normAutofit/>
          </a:bodyPr>
          <a:lstStyle/>
          <a:p>
            <a:pPr algn="just">
              <a:buFont typeface="Wingdings" panose="05000000000000000000" pitchFamily="2" charset="2"/>
              <a:buChar char="§"/>
            </a:pPr>
            <a:r>
              <a:rPr lang="en-US" sz="2200" dirty="0">
                <a:effectLst/>
                <a:latin typeface="Times New Roman" panose="02020603050405020304" pitchFamily="18" charset="0"/>
                <a:cs typeface="Times New Roman" panose="02020603050405020304" pitchFamily="18" charset="0"/>
              </a:rPr>
              <a:t>To assess the involvement of male members towards the antenatal care and related </a:t>
            </a:r>
            <a:r>
              <a:rPr lang="en-US" sz="2200" dirty="0">
                <a:latin typeface="Times New Roman" panose="02020603050405020304" pitchFamily="18" charset="0"/>
                <a:cs typeface="Times New Roman" panose="02020603050405020304" pitchFamily="18" charset="0"/>
              </a:rPr>
              <a:t>    </a:t>
            </a:r>
            <a:r>
              <a:rPr lang="en-US" sz="2200" dirty="0">
                <a:effectLst/>
                <a:latin typeface="Times New Roman" panose="02020603050405020304" pitchFamily="18" charset="0"/>
                <a:cs typeface="Times New Roman" panose="02020603050405020304" pitchFamily="18" charset="0"/>
              </a:rPr>
              <a:t>services as received by the women.</a:t>
            </a:r>
          </a:p>
          <a:p>
            <a:pPr algn="just">
              <a:buFont typeface="Wingdings" panose="05000000000000000000" pitchFamily="2" charset="2"/>
              <a:buChar char="§"/>
            </a:pPr>
            <a:r>
              <a:rPr lang="en-US" sz="2200" dirty="0">
                <a:effectLst/>
                <a:latin typeface="Times New Roman" panose="02020603050405020304" pitchFamily="18" charset="0"/>
                <a:cs typeface="Times New Roman" panose="02020603050405020304" pitchFamily="18" charset="0"/>
              </a:rPr>
              <a:t>To assess the awareness and knowledge of male members on antenatal care and related service provisions.  </a:t>
            </a:r>
          </a:p>
          <a:p>
            <a:pPr algn="just">
              <a:buFont typeface="Wingdings" panose="05000000000000000000" pitchFamily="2" charset="2"/>
              <a:buChar char="§"/>
            </a:pPr>
            <a:r>
              <a:rPr lang="en-US" sz="2200" dirty="0">
                <a:effectLst/>
                <a:latin typeface="Times New Roman" panose="02020603050405020304" pitchFamily="18" charset="0"/>
                <a:cs typeface="Times New Roman" panose="02020603050405020304" pitchFamily="18" charset="0"/>
              </a:rPr>
              <a:t>To examine the enabling or inhibiting factors which influences male involvement.</a:t>
            </a:r>
            <a:endParaRPr lang="en-US" sz="2200" dirty="0">
              <a:latin typeface="Times New Roman" panose="02020603050405020304" pitchFamily="18" charset="0"/>
              <a:cs typeface="Times New Roman" panose="02020603050405020304" pitchFamily="18" charset="0"/>
            </a:endParaRPr>
          </a:p>
          <a:p>
            <a:pPr marL="0" indent="0" algn="just">
              <a:buNone/>
            </a:pPr>
            <a:endParaRPr lang="en-IN" dirty="0"/>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normAutofit/>
          </a:bodyPr>
          <a:lstStyle/>
          <a:p>
            <a:pPr>
              <a:spcAft>
                <a:spcPts val="600"/>
              </a:spcAft>
            </a:pPr>
            <a:fld id="{26AD20E6-394B-4DF0-96A5-9647FF39C943}" type="slidenum">
              <a:rPr lang="en-IN" smtClean="0"/>
              <a:pPr>
                <a:spcAft>
                  <a:spcPts val="600"/>
                </a:spcAft>
              </a:pPr>
              <a:t>4</a:t>
            </a:fld>
            <a:endParaRPr lang="en-IN"/>
          </a:p>
        </p:txBody>
      </p:sp>
      <p:pic>
        <p:nvPicPr>
          <p:cNvPr id="7" name="Picture 6">
            <a:extLst>
              <a:ext uri="{FF2B5EF4-FFF2-40B4-BE49-F238E27FC236}">
                <a16:creationId xmlns:a16="http://schemas.microsoft.com/office/drawing/2014/main" id="{8DD04745-5949-E8C6-A264-2D3FFF27A1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6702" y="721261"/>
            <a:ext cx="1696140" cy="861320"/>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a:xfrm>
            <a:off x="1066800" y="36339"/>
            <a:ext cx="10058400" cy="1609344"/>
          </a:xfrm>
        </p:spPr>
        <p:txBody>
          <a:bodyPr/>
          <a:lstStyle/>
          <a:p>
            <a:pPr algn="ctr"/>
            <a:r>
              <a:rPr lang="en-IN" b="1" dirty="0"/>
              <a:t>Methodology </a:t>
            </a:r>
          </a:p>
        </p:txBody>
      </p:sp>
      <p:graphicFrame>
        <p:nvGraphicFramePr>
          <p:cNvPr id="8" name="Content Placeholder 2">
            <a:extLst>
              <a:ext uri="{FF2B5EF4-FFF2-40B4-BE49-F238E27FC236}">
                <a16:creationId xmlns:a16="http://schemas.microsoft.com/office/drawing/2014/main" id="{9FA4CCA9-86FD-BD56-D363-8C9D9FF1C058}"/>
              </a:ext>
            </a:extLst>
          </p:cNvPr>
          <p:cNvGraphicFramePr>
            <a:graphicFrameLocks noGrp="1"/>
          </p:cNvGraphicFramePr>
          <p:nvPr>
            <p:ph idx="1"/>
            <p:extLst>
              <p:ext uri="{D42A27DB-BD31-4B8C-83A1-F6EECF244321}">
                <p14:modId xmlns:p14="http://schemas.microsoft.com/office/powerpoint/2010/main" val="2866680971"/>
              </p:ext>
            </p:extLst>
          </p:nvPr>
        </p:nvGraphicFramePr>
        <p:xfrm>
          <a:off x="838200" y="1633157"/>
          <a:ext cx="10515600" cy="46672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5</a:t>
            </a:fld>
            <a:endParaRPr lang="en-IN" dirty="0"/>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83155" y="193738"/>
            <a:ext cx="2356004" cy="1108969"/>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4B4EA3E-72A6-67EF-75FF-06D928629DCB}"/>
              </a:ext>
            </a:extLst>
          </p:cNvPr>
          <p:cNvSpPr>
            <a:spLocks noGrp="1"/>
          </p:cNvSpPr>
          <p:nvPr>
            <p:ph type="title"/>
          </p:nvPr>
        </p:nvSpPr>
        <p:spPr>
          <a:xfrm>
            <a:off x="995992" y="352411"/>
            <a:ext cx="9720072" cy="1499616"/>
          </a:xfrm>
        </p:spPr>
        <p:txBody>
          <a:bodyPr/>
          <a:lstStyle/>
          <a:p>
            <a:pPr algn="ctr"/>
            <a:r>
              <a:rPr lang="en-IN" b="1" dirty="0"/>
              <a:t>Methodology </a:t>
            </a:r>
            <a:endParaRPr lang="en-IN" dirty="0"/>
          </a:p>
        </p:txBody>
      </p:sp>
      <p:sp>
        <p:nvSpPr>
          <p:cNvPr id="3" name="Content Placeholder 2">
            <a:extLst>
              <a:ext uri="{FF2B5EF4-FFF2-40B4-BE49-F238E27FC236}">
                <a16:creationId xmlns:a16="http://schemas.microsoft.com/office/drawing/2014/main" id="{2923372A-A10F-6E6C-02BB-B89D38333A3E}"/>
              </a:ext>
            </a:extLst>
          </p:cNvPr>
          <p:cNvSpPr>
            <a:spLocks noGrp="1"/>
          </p:cNvSpPr>
          <p:nvPr>
            <p:ph idx="1"/>
          </p:nvPr>
        </p:nvSpPr>
        <p:spPr>
          <a:xfrm>
            <a:off x="1266796" y="1980730"/>
            <a:ext cx="10241280" cy="4292053"/>
          </a:xfrm>
        </p:spPr>
        <p:txBody>
          <a:bodyPr>
            <a:normAutofit/>
          </a:bodyPr>
          <a:lstStyle/>
          <a:p>
            <a:pPr>
              <a:spcAft>
                <a:spcPts val="800"/>
              </a:spcAft>
              <a:buFont typeface="Wingdings" panose="05000000000000000000" pitchFamily="2" charset="2"/>
              <a:buChar char="§"/>
            </a:pPr>
            <a:r>
              <a:rPr lang="en-US" sz="1800" b="1" dirty="0">
                <a:latin typeface="Times New Roman" panose="02020603050405020304" pitchFamily="18" charset="0"/>
                <a:cs typeface="Times New Roman" panose="02020603050405020304" pitchFamily="18" charset="0"/>
              </a:rPr>
              <a:t>Sample Size</a:t>
            </a:r>
            <a:r>
              <a:rPr lang="en-US" sz="1600" dirty="0">
                <a:latin typeface="Times New Roman" panose="02020603050405020304" pitchFamily="18" charset="0"/>
                <a:cs typeface="Times New Roman" panose="02020603050405020304" pitchFamily="18" charset="0"/>
              </a:rPr>
              <a:t>: </a:t>
            </a:r>
            <a:r>
              <a:rPr lang="en-IN" sz="1800" kern="100" dirty="0">
                <a:effectLst/>
                <a:latin typeface="Times New Roman" panose="02020603050405020304" pitchFamily="18" charset="0"/>
                <a:ea typeface="Calibri" panose="020F0502020204030204" pitchFamily="34" charset="0"/>
                <a:cs typeface="Times New Roman" panose="02020603050405020304" pitchFamily="18" charset="0"/>
              </a:rPr>
              <a:t>The sample size was obtained by using the formula:</a:t>
            </a:r>
          </a:p>
          <a:p>
            <a:pPr marL="0" indent="0">
              <a:spcAft>
                <a:spcPts val="800"/>
              </a:spcAft>
              <a:buNone/>
            </a:pPr>
            <a:r>
              <a:rPr lang="en-IN" sz="1600" dirty="0">
                <a:solidFill>
                  <a:srgbClr val="000000"/>
                </a:solidFill>
                <a:latin typeface="Times New Roman" panose="02020603050405020304" pitchFamily="18" charset="0"/>
                <a:ea typeface="Calibri" panose="020F0502020204030204" pitchFamily="34" charset="0"/>
              </a:rPr>
              <a:t>                     </a:t>
            </a:r>
            <a:r>
              <a:rPr lang="en-IN" sz="1600" dirty="0">
                <a:solidFill>
                  <a:srgbClr val="000000"/>
                </a:solidFill>
                <a:effectLst/>
                <a:latin typeface="Times New Roman" panose="02020603050405020304" pitchFamily="18" charset="0"/>
                <a:ea typeface="Calibri" panose="020F0502020204030204" pitchFamily="34" charset="0"/>
              </a:rPr>
              <a:t> </a:t>
            </a:r>
            <a:r>
              <a:rPr lang="en-IN" sz="1600" b="1" i="1" dirty="0">
                <a:solidFill>
                  <a:srgbClr val="000000"/>
                </a:solidFill>
                <a:effectLst/>
                <a:latin typeface="Times New Roman" panose="02020603050405020304" pitchFamily="18" charset="0"/>
                <a:ea typeface="Calibri" panose="020F0502020204030204" pitchFamily="34" charset="0"/>
              </a:rPr>
              <a:t>n</a:t>
            </a:r>
            <a:r>
              <a:rPr lang="en-IN" sz="1600" b="1" dirty="0">
                <a:solidFill>
                  <a:srgbClr val="000000"/>
                </a:solidFill>
                <a:effectLst/>
                <a:latin typeface="Times New Roman" panose="02020603050405020304" pitchFamily="18" charset="0"/>
                <a:ea typeface="Calibri" panose="020F0502020204030204" pitchFamily="34" charset="0"/>
              </a:rPr>
              <a:t> = [DEFF*Np(1-p)]/ [(d</a:t>
            </a:r>
            <a:r>
              <a:rPr lang="en-IN" sz="1600" b="1" baseline="30000" dirty="0">
                <a:solidFill>
                  <a:srgbClr val="000000"/>
                </a:solidFill>
                <a:effectLst/>
                <a:latin typeface="Times New Roman" panose="02020603050405020304" pitchFamily="18" charset="0"/>
                <a:ea typeface="Calibri" panose="020F0502020204030204" pitchFamily="34" charset="0"/>
              </a:rPr>
              <a:t>2</a:t>
            </a:r>
            <a:r>
              <a:rPr lang="en-IN" sz="1600" b="1" dirty="0">
                <a:solidFill>
                  <a:srgbClr val="000000"/>
                </a:solidFill>
                <a:effectLst/>
                <a:latin typeface="Times New Roman" panose="02020603050405020304" pitchFamily="18" charset="0"/>
                <a:ea typeface="Calibri" panose="020F0502020204030204" pitchFamily="34" charset="0"/>
              </a:rPr>
              <a:t>/Z</a:t>
            </a:r>
            <a:r>
              <a:rPr lang="en-IN" sz="1600" b="1" baseline="30000" dirty="0">
                <a:solidFill>
                  <a:srgbClr val="000000"/>
                </a:solidFill>
                <a:effectLst/>
                <a:latin typeface="Times New Roman" panose="02020603050405020304" pitchFamily="18" charset="0"/>
                <a:ea typeface="Calibri" panose="020F0502020204030204" pitchFamily="34" charset="0"/>
              </a:rPr>
              <a:t>2</a:t>
            </a:r>
            <a:r>
              <a:rPr lang="en-IN" sz="1600" b="1" baseline="-25000" dirty="0">
                <a:solidFill>
                  <a:srgbClr val="000000"/>
                </a:solidFill>
                <a:effectLst/>
                <a:latin typeface="Times New Roman" panose="02020603050405020304" pitchFamily="18" charset="0"/>
                <a:ea typeface="Calibri" panose="020F0502020204030204" pitchFamily="34" charset="0"/>
              </a:rPr>
              <a:t>1-α/2</a:t>
            </a:r>
            <a:r>
              <a:rPr lang="en-IN" sz="1600" b="1" dirty="0">
                <a:solidFill>
                  <a:srgbClr val="000000"/>
                </a:solidFill>
                <a:effectLst/>
                <a:latin typeface="Times New Roman" panose="02020603050405020304" pitchFamily="18" charset="0"/>
                <a:ea typeface="Calibri" panose="020F0502020204030204" pitchFamily="34" charset="0"/>
              </a:rPr>
              <a:t>*(N-1)+p*(1-p)]  </a:t>
            </a:r>
          </a:p>
          <a:p>
            <a:pPr marL="0" indent="0">
              <a:spcAft>
                <a:spcPts val="800"/>
              </a:spcAft>
              <a:buNone/>
            </a:pPr>
            <a:r>
              <a:rPr lang="en-IN" sz="1600" b="1" dirty="0">
                <a:solidFill>
                  <a:srgbClr val="000000"/>
                </a:solidFill>
                <a:latin typeface="Times New Roman" panose="02020603050405020304" pitchFamily="18" charset="0"/>
                <a:ea typeface="Calibri" panose="020F0502020204030204" pitchFamily="34" charset="0"/>
              </a:rPr>
              <a:t>                      </a:t>
            </a:r>
          </a:p>
          <a:p>
            <a:pPr marL="0" indent="0">
              <a:spcAft>
                <a:spcPts val="800"/>
              </a:spcAft>
              <a:buNone/>
            </a:pPr>
            <a:endParaRPr lang="en-IN" sz="1600" b="1" dirty="0">
              <a:solidFill>
                <a:srgbClr val="000000"/>
              </a:solidFill>
              <a:effectLst/>
              <a:latin typeface="Times New Roman" panose="02020603050405020304" pitchFamily="18" charset="0"/>
              <a:ea typeface="Calibri" panose="020F0502020204030204" pitchFamily="34" charset="0"/>
            </a:endParaRPr>
          </a:p>
          <a:p>
            <a:pPr algn="just">
              <a:buFont typeface="Wingdings" panose="05000000000000000000" pitchFamily="2" charset="2"/>
              <a:buChar char="§"/>
            </a:pPr>
            <a:r>
              <a:rPr lang="en-IN" sz="1800" b="1" dirty="0">
                <a:latin typeface="Times New Roman" panose="02020603050405020304" pitchFamily="18" charset="0"/>
                <a:cs typeface="Times New Roman" panose="02020603050405020304" pitchFamily="18" charset="0"/>
              </a:rPr>
              <a:t>Sampling Method: </a:t>
            </a:r>
            <a:r>
              <a:rPr lang="en-IN" sz="1800" dirty="0">
                <a:latin typeface="Times New Roman" panose="02020603050405020304" pitchFamily="18" charset="0"/>
                <a:cs typeface="Times New Roman" panose="02020603050405020304" pitchFamily="18" charset="0"/>
              </a:rPr>
              <a:t>The study employed a random sampling method, selecting participants based on their fulfilment of the selection criteria.</a:t>
            </a:r>
          </a:p>
          <a:p>
            <a:pPr algn="just">
              <a:buFont typeface="Wingdings" panose="05000000000000000000" pitchFamily="2" charset="2"/>
              <a:buChar char="§"/>
            </a:pPr>
            <a:r>
              <a:rPr lang="en-IN" sz="1800" b="1" dirty="0">
                <a:latin typeface="Times New Roman" panose="02020603050405020304" pitchFamily="18" charset="0"/>
                <a:cs typeface="Times New Roman" panose="02020603050405020304" pitchFamily="18" charset="0"/>
              </a:rPr>
              <a:t>Data Collection Method: </a:t>
            </a:r>
            <a:r>
              <a:rPr lang="en-IN" sz="1800" dirty="0">
                <a:latin typeface="Times New Roman" panose="02020603050405020304" pitchFamily="18" charset="0"/>
                <a:cs typeface="Times New Roman" panose="02020603050405020304" pitchFamily="18" charset="0"/>
              </a:rPr>
              <a:t>Structured and semi-structured questionnaires were used for data collection. The questionnaires were divided into two parts: one capturing social demographic profiles and the other assessing men's involvement in antenatal services.</a:t>
            </a:r>
            <a:endParaRPr lang="en-US" sz="1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
            </a:pPr>
            <a:r>
              <a:rPr lang="en-IN" sz="1800" b="1" dirty="0">
                <a:latin typeface="Times New Roman" panose="02020603050405020304" pitchFamily="18" charset="0"/>
                <a:cs typeface="Times New Roman" panose="02020603050405020304" pitchFamily="18" charset="0"/>
              </a:rPr>
              <a:t>Data Analysis: </a:t>
            </a:r>
            <a:r>
              <a:rPr lang="en-IN" sz="1800" dirty="0">
                <a:latin typeface="Times New Roman" panose="02020603050405020304" pitchFamily="18" charset="0"/>
                <a:cs typeface="Times New Roman" panose="02020603050405020304" pitchFamily="18" charset="0"/>
              </a:rPr>
              <a:t>Data was collected through Google Forms. Statistical methods, including SPSS statistics 23, were used for data analysis</a:t>
            </a:r>
            <a:r>
              <a:rPr lang="en-IN" sz="1800" dirty="0"/>
              <a:t>.</a:t>
            </a:r>
            <a:endParaRPr lang="en-US" sz="1800" dirty="0"/>
          </a:p>
          <a:p>
            <a:pPr marL="0" indent="0">
              <a:buNone/>
            </a:pPr>
            <a:endParaRPr lang="en-IN" sz="1400" dirty="0">
              <a:latin typeface="Times New Roman" panose="02020603050405020304" pitchFamily="18" charset="0"/>
              <a:cs typeface="Times New Roman" panose="02020603050405020304" pitchFamily="18" charset="0"/>
            </a:endParaRPr>
          </a:p>
          <a:p>
            <a:pPr marL="0" indent="0">
              <a:buNone/>
            </a:pPr>
            <a:endParaRPr lang="en-US" sz="1400" dirty="0">
              <a:latin typeface="Times New Roman" panose="02020603050405020304" pitchFamily="18" charset="0"/>
              <a:cs typeface="Times New Roman" panose="02020603050405020304" pitchFamily="18" charset="0"/>
            </a:endParaRPr>
          </a:p>
          <a:p>
            <a:pPr marL="0" lvl="0" indent="0" algn="l">
              <a:buNone/>
            </a:pPr>
            <a:endParaRPr lang="en-US" sz="1400" dirty="0">
              <a:latin typeface="Times New Roman" panose="02020603050405020304" pitchFamily="18" charset="0"/>
              <a:cs typeface="Times New Roman" panose="02020603050405020304" pitchFamily="18" charset="0"/>
            </a:endParaRPr>
          </a:p>
          <a:p>
            <a:endParaRPr lang="en-US" sz="140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30F1EED9-EBA0-0768-04AD-5EE707CB1AC0}"/>
              </a:ext>
            </a:extLst>
          </p:cNvPr>
          <p:cNvSpPr>
            <a:spLocks noGrp="1"/>
          </p:cNvSpPr>
          <p:nvPr>
            <p:ph type="sldNum" sz="quarter" idx="12"/>
          </p:nvPr>
        </p:nvSpPr>
        <p:spPr/>
        <p:txBody>
          <a:bodyPr/>
          <a:lstStyle/>
          <a:p>
            <a:fld id="{26AD20E6-394B-4DF0-96A5-9647FF39C943}" type="slidenum">
              <a:rPr lang="en-IN" smtClean="0"/>
              <a:t>6</a:t>
            </a:fld>
            <a:endParaRPr lang="en-IN"/>
          </a:p>
        </p:txBody>
      </p:sp>
      <p:pic>
        <p:nvPicPr>
          <p:cNvPr id="7" name="Picture 6">
            <a:extLst>
              <a:ext uri="{FF2B5EF4-FFF2-40B4-BE49-F238E27FC236}">
                <a16:creationId xmlns:a16="http://schemas.microsoft.com/office/drawing/2014/main" id="{12448859-9BC4-C284-B24D-24A5035CAD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6197" y="518096"/>
            <a:ext cx="2276117" cy="1071366"/>
          </a:xfrm>
          <a:prstGeom prst="rect">
            <a:avLst/>
          </a:prstGeom>
        </p:spPr>
      </p:pic>
      <p:graphicFrame>
        <p:nvGraphicFramePr>
          <p:cNvPr id="2" name="Table 3">
            <a:extLst>
              <a:ext uri="{FF2B5EF4-FFF2-40B4-BE49-F238E27FC236}">
                <a16:creationId xmlns:a16="http://schemas.microsoft.com/office/drawing/2014/main" id="{43F66122-EB1A-6A09-BCBB-61E60B656856}"/>
              </a:ext>
            </a:extLst>
          </p:cNvPr>
          <p:cNvGraphicFramePr>
            <a:graphicFrameLocks noGrp="1"/>
          </p:cNvGraphicFramePr>
          <p:nvPr>
            <p:extLst>
              <p:ext uri="{D42A27DB-BD31-4B8C-83A1-F6EECF244321}">
                <p14:modId xmlns:p14="http://schemas.microsoft.com/office/powerpoint/2010/main" val="3428477881"/>
              </p:ext>
            </p:extLst>
          </p:nvPr>
        </p:nvGraphicFramePr>
        <p:xfrm>
          <a:off x="2743200" y="2941757"/>
          <a:ext cx="4867422" cy="741680"/>
        </p:xfrm>
        <a:graphic>
          <a:graphicData uri="http://schemas.openxmlformats.org/drawingml/2006/table">
            <a:tbl>
              <a:tblPr firstRow="1" bandRow="1">
                <a:tableStyleId>{5C22544A-7EE6-4342-B048-85BDC9FD1C3A}</a:tableStyleId>
              </a:tblPr>
              <a:tblGrid>
                <a:gridCol w="2433711">
                  <a:extLst>
                    <a:ext uri="{9D8B030D-6E8A-4147-A177-3AD203B41FA5}">
                      <a16:colId xmlns:a16="http://schemas.microsoft.com/office/drawing/2014/main" val="1892512418"/>
                    </a:ext>
                  </a:extLst>
                </a:gridCol>
                <a:gridCol w="2433711">
                  <a:extLst>
                    <a:ext uri="{9D8B030D-6E8A-4147-A177-3AD203B41FA5}">
                      <a16:colId xmlns:a16="http://schemas.microsoft.com/office/drawing/2014/main" val="1419148176"/>
                    </a:ext>
                  </a:extLst>
                </a:gridCol>
              </a:tblGrid>
              <a:tr h="370840">
                <a:tc>
                  <a:txBody>
                    <a:bodyPr/>
                    <a:lstStyle/>
                    <a:p>
                      <a:r>
                        <a:rPr lang="en-US" dirty="0"/>
                        <a:t>Confidence level (%)</a:t>
                      </a:r>
                      <a:endParaRPr lang="en-IN" dirty="0"/>
                    </a:p>
                  </a:txBody>
                  <a:tcPr/>
                </a:tc>
                <a:tc>
                  <a:txBody>
                    <a:bodyPr/>
                    <a:lstStyle/>
                    <a:p>
                      <a:r>
                        <a:rPr lang="en-US" dirty="0"/>
                        <a:t> Sample Size</a:t>
                      </a:r>
                      <a:endParaRPr lang="en-IN" dirty="0"/>
                    </a:p>
                  </a:txBody>
                  <a:tcPr/>
                </a:tc>
                <a:extLst>
                  <a:ext uri="{0D108BD9-81ED-4DB2-BD59-A6C34878D82A}">
                    <a16:rowId xmlns:a16="http://schemas.microsoft.com/office/drawing/2014/main" val="27232110"/>
                  </a:ext>
                </a:extLst>
              </a:tr>
              <a:tr h="370840">
                <a:tc>
                  <a:txBody>
                    <a:bodyPr/>
                    <a:lstStyle/>
                    <a:p>
                      <a:pPr algn="just"/>
                      <a:r>
                        <a:rPr lang="en-US" dirty="0"/>
                        <a:t>         95%</a:t>
                      </a:r>
                      <a:endParaRPr lang="en-IN" dirty="0"/>
                    </a:p>
                  </a:txBody>
                  <a:tcPr/>
                </a:tc>
                <a:tc>
                  <a:txBody>
                    <a:bodyPr/>
                    <a:lstStyle/>
                    <a:p>
                      <a:r>
                        <a:rPr lang="en-US" dirty="0"/>
                        <a:t>    214</a:t>
                      </a:r>
                      <a:endParaRPr lang="en-IN" dirty="0"/>
                    </a:p>
                  </a:txBody>
                  <a:tcPr/>
                </a:tc>
                <a:extLst>
                  <a:ext uri="{0D108BD9-81ED-4DB2-BD59-A6C34878D82A}">
                    <a16:rowId xmlns:a16="http://schemas.microsoft.com/office/drawing/2014/main" val="1131276895"/>
                  </a:ext>
                </a:extLst>
              </a:tr>
            </a:tbl>
          </a:graphicData>
        </a:graphic>
      </p:graphicFrame>
    </p:spTree>
    <p:extLst>
      <p:ext uri="{BB962C8B-B14F-4D97-AF65-F5344CB8AC3E}">
        <p14:creationId xmlns:p14="http://schemas.microsoft.com/office/powerpoint/2010/main" val="3247372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776092" y="11880"/>
            <a:ext cx="10058400" cy="1609344"/>
          </a:xfrm>
        </p:spPr>
        <p:txBody>
          <a:bodyPr/>
          <a:lstStyle/>
          <a:p>
            <a:pPr algn="ctr"/>
            <a:r>
              <a:rPr lang="en-IN" b="1" dirty="0"/>
              <a:t>Results </a:t>
            </a:r>
          </a:p>
        </p:txBody>
      </p:sp>
      <p:graphicFrame>
        <p:nvGraphicFramePr>
          <p:cNvPr id="10" name="Content Placeholder 2">
            <a:extLst>
              <a:ext uri="{FF2B5EF4-FFF2-40B4-BE49-F238E27FC236}">
                <a16:creationId xmlns:a16="http://schemas.microsoft.com/office/drawing/2014/main" id="{EC052A72-B384-2F99-0868-3B5268885B3D}"/>
              </a:ext>
            </a:extLst>
          </p:cNvPr>
          <p:cNvGraphicFramePr>
            <a:graphicFrameLocks noGrp="1"/>
          </p:cNvGraphicFramePr>
          <p:nvPr>
            <p:ph idx="1"/>
            <p:extLst>
              <p:ext uri="{D42A27DB-BD31-4B8C-83A1-F6EECF244321}">
                <p14:modId xmlns:p14="http://schemas.microsoft.com/office/powerpoint/2010/main" val="3756000124"/>
              </p:ext>
            </p:extLst>
          </p:nvPr>
        </p:nvGraphicFramePr>
        <p:xfrm>
          <a:off x="776092" y="1976356"/>
          <a:ext cx="10639816" cy="42964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7</a:t>
            </a:fld>
            <a:endParaRPr lang="en-IN"/>
          </a:p>
        </p:txBody>
      </p:sp>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52849" y="206511"/>
            <a:ext cx="2251080" cy="1059581"/>
          </a:xfrm>
          <a:prstGeom prst="rect">
            <a:avLst/>
          </a:prstGeom>
        </p:spPr>
      </p:pic>
    </p:spTree>
    <p:extLst>
      <p:ext uri="{BB962C8B-B14F-4D97-AF65-F5344CB8AC3E}">
        <p14:creationId xmlns:p14="http://schemas.microsoft.com/office/powerpoint/2010/main" val="1373306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1066800" y="390111"/>
            <a:ext cx="10058400" cy="1609344"/>
          </a:xfrm>
        </p:spPr>
        <p:txBody>
          <a:bodyPr/>
          <a:lstStyle/>
          <a:p>
            <a:pPr algn="ctr"/>
            <a:r>
              <a:rPr lang="en-IN" b="1" dirty="0"/>
              <a:t>Results</a:t>
            </a:r>
          </a:p>
        </p:txBody>
      </p:sp>
      <p:pic>
        <p:nvPicPr>
          <p:cNvPr id="7" name="Content Placeholder 6" descr="A blue and red pie chart&#10;&#10;Description automatically generated with low confidence">
            <a:extLst>
              <a:ext uri="{FF2B5EF4-FFF2-40B4-BE49-F238E27FC236}">
                <a16:creationId xmlns:a16="http://schemas.microsoft.com/office/drawing/2014/main" id="{AF157D11-3929-AE86-A556-17090F489B24}"/>
              </a:ext>
              <a:ext uri="{C183D7F6-B498-43B3-948B-1728B52AA6E4}">
                <adec:decorative xmlns:adec="http://schemas.microsoft.com/office/drawing/2017/decorative" val="0"/>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87093" y="2034239"/>
            <a:ext cx="4141227" cy="1543791"/>
          </a:xfrm>
          <a:prstGeom prst="rect">
            <a:avLst/>
          </a:prstGeom>
          <a:noFill/>
          <a:ln>
            <a:noFill/>
          </a:ln>
        </p:spPr>
      </p:pic>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8</a:t>
            </a:fld>
            <a:endParaRPr lang="en-IN" dirty="0"/>
          </a:p>
        </p:txBody>
      </p:sp>
      <p:pic>
        <p:nvPicPr>
          <p:cNvPr id="6" name="Picture 5">
            <a:extLst>
              <a:ext uri="{FF2B5EF4-FFF2-40B4-BE49-F238E27FC236}">
                <a16:creationId xmlns:a16="http://schemas.microsoft.com/office/drawing/2014/main" id="{FDE056D7-024E-A9C1-BBD7-5EE6669F64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6687" y="501711"/>
            <a:ext cx="2351020" cy="1106623"/>
          </a:xfrm>
          <a:prstGeom prst="rect">
            <a:avLst/>
          </a:prstGeom>
        </p:spPr>
      </p:pic>
      <p:sp>
        <p:nvSpPr>
          <p:cNvPr id="9" name="TextBox 8">
            <a:extLst>
              <a:ext uri="{FF2B5EF4-FFF2-40B4-BE49-F238E27FC236}">
                <a16:creationId xmlns:a16="http://schemas.microsoft.com/office/drawing/2014/main" id="{9BED2583-68AE-EE0A-F0C3-3E6B3CB63A6E}"/>
              </a:ext>
            </a:extLst>
          </p:cNvPr>
          <p:cNvSpPr txBox="1"/>
          <p:nvPr/>
        </p:nvSpPr>
        <p:spPr>
          <a:xfrm>
            <a:off x="4114595" y="2330537"/>
            <a:ext cx="7856826" cy="869725"/>
          </a:xfrm>
          <a:prstGeom prst="rect">
            <a:avLst/>
          </a:prstGeom>
          <a:noFill/>
        </p:spPr>
        <p:txBody>
          <a:bodyPr wrap="square">
            <a:spAutoFit/>
          </a:bodyPr>
          <a:lstStyle/>
          <a:p>
            <a:pPr algn="just">
              <a:lnSpc>
                <a:spcPct val="107000"/>
              </a:lnSpc>
              <a:spcAft>
                <a:spcPts val="800"/>
              </a:spcAft>
            </a:pPr>
            <a:r>
              <a:rPr lang="en-IN" sz="1600" b="1" kern="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Figure</a:t>
            </a:r>
            <a:r>
              <a:rPr lang="en-IN" sz="1600" b="1" kern="0" dirty="0">
                <a:solidFill>
                  <a:srgbClr val="000000"/>
                </a:solidFill>
                <a:latin typeface="Times New Roman" panose="02020603050405020304" pitchFamily="18" charset="0"/>
                <a:ea typeface="Times New Roman" panose="02020603050405020304" pitchFamily="18" charset="0"/>
                <a:cs typeface="Mangal" panose="02040503050203030202" pitchFamily="18" charset="0"/>
              </a:rPr>
              <a:t> 1:</a:t>
            </a:r>
            <a:r>
              <a:rPr lang="en-IN" sz="1600" b="1" kern="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 </a:t>
            </a:r>
            <a:r>
              <a:rPr lang="en-IN" sz="1600" kern="100" dirty="0">
                <a:effectLst/>
                <a:latin typeface="Times New Roman" panose="02020603050405020304" pitchFamily="18" charset="0"/>
                <a:ea typeface="Calibri" panose="020F0502020204030204" pitchFamily="34" charset="0"/>
                <a:cs typeface="Mangal" panose="02040503050203030202" pitchFamily="18" charset="0"/>
              </a:rPr>
              <a:t>This figure indicates how many male members are aware of ANC services. So, the majority of 98 male member (approximately 92.5%) are aware of ANC services, while a smaller portion of 8 male member (approximately 7.5%) are not aware. </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p:txBody>
      </p:sp>
      <p:pic>
        <p:nvPicPr>
          <p:cNvPr id="10" name="Picture 9" descr="Forms response chart. Question title: Do you know when did your wife got registered for ANC check-up? &#10;&#10;. Number of responses: 106 responses.">
            <a:extLst>
              <a:ext uri="{FF2B5EF4-FFF2-40B4-BE49-F238E27FC236}">
                <a16:creationId xmlns:a16="http://schemas.microsoft.com/office/drawing/2014/main" id="{756AF699-E97F-9A37-4A16-531E22019CB2}"/>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7093" y="3438294"/>
            <a:ext cx="4141227" cy="1836833"/>
          </a:xfrm>
          <a:prstGeom prst="rect">
            <a:avLst/>
          </a:prstGeom>
          <a:noFill/>
          <a:ln>
            <a:noFill/>
          </a:ln>
        </p:spPr>
      </p:pic>
      <p:sp>
        <p:nvSpPr>
          <p:cNvPr id="12" name="TextBox 11">
            <a:extLst>
              <a:ext uri="{FF2B5EF4-FFF2-40B4-BE49-F238E27FC236}">
                <a16:creationId xmlns:a16="http://schemas.microsoft.com/office/drawing/2014/main" id="{6B0872DC-522D-99B1-F084-F7DEEF3F4091}"/>
              </a:ext>
            </a:extLst>
          </p:cNvPr>
          <p:cNvSpPr txBox="1"/>
          <p:nvPr/>
        </p:nvSpPr>
        <p:spPr>
          <a:xfrm>
            <a:off x="4114595" y="3706024"/>
            <a:ext cx="7856826" cy="1396664"/>
          </a:xfrm>
          <a:prstGeom prst="rect">
            <a:avLst/>
          </a:prstGeom>
          <a:noFill/>
        </p:spPr>
        <p:txBody>
          <a:bodyPr wrap="square">
            <a:spAutoFit/>
          </a:bodyPr>
          <a:lstStyle/>
          <a:p>
            <a:pPr algn="just">
              <a:lnSpc>
                <a:spcPct val="107000"/>
              </a:lnSpc>
              <a:spcAft>
                <a:spcPts val="800"/>
              </a:spcAft>
            </a:pPr>
            <a:r>
              <a:rPr lang="en-IN" sz="1600" b="1" kern="0" dirty="0">
                <a:solidFill>
                  <a:srgbClr val="000000"/>
                </a:solidFill>
                <a:effectLst/>
                <a:latin typeface="Times New Roman" panose="02020603050405020304" pitchFamily="18" charset="0"/>
                <a:ea typeface="Times New Roman" panose="02020603050405020304" pitchFamily="18" charset="0"/>
                <a:cs typeface="Mangal" panose="02040503050203030202" pitchFamily="18" charset="0"/>
              </a:rPr>
              <a:t>Figure 2:</a:t>
            </a:r>
            <a:r>
              <a:rPr lang="en-IN" sz="1600" b="1" kern="100" dirty="0">
                <a:solidFill>
                  <a:srgbClr val="374151"/>
                </a:solidFill>
                <a:effectLst/>
                <a:latin typeface="Times New Roman" panose="02020603050405020304" pitchFamily="18" charset="0"/>
                <a:ea typeface="Calibri" panose="020F0502020204030204" pitchFamily="34" charset="0"/>
                <a:cs typeface="Mangal" panose="02040503050203030202" pitchFamily="18" charset="0"/>
              </a:rPr>
              <a:t> </a:t>
            </a:r>
            <a:r>
              <a:rPr lang="en-IN" sz="1600" kern="100" dirty="0">
                <a:effectLst/>
                <a:latin typeface="Times New Roman" panose="02020603050405020304" pitchFamily="18" charset="0"/>
                <a:ea typeface="Calibri" panose="020F0502020204030204" pitchFamily="34" charset="0"/>
                <a:cs typeface="Mangal" panose="02040503050203030202" pitchFamily="18" charset="0"/>
              </a:rPr>
              <a:t>This figure shows whether the male members are aware or not aware of ANC registration during their wife’s pregnancy. The majority of wives according to the male member (approximately 55.7%) got registered for ANC check-ups during the first trimester of their pregnancy. Around 33% of wives got registered for ANC check-ups during the second trimester.</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p:txBody>
      </p:sp>
      <p:pic>
        <p:nvPicPr>
          <p:cNvPr id="13" name="Picture 12" descr="Forms response chart. Question title: Who accompanied/encouraged your wife to Visits ANC?&#10;. Number of responses: 106 responses.">
            <a:extLst>
              <a:ext uri="{FF2B5EF4-FFF2-40B4-BE49-F238E27FC236}">
                <a16:creationId xmlns:a16="http://schemas.microsoft.com/office/drawing/2014/main" id="{F7CF3FBA-4B76-CA68-3209-8BA4B1072B6B}"/>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7093" y="5104810"/>
            <a:ext cx="3981855" cy="1660353"/>
          </a:xfrm>
          <a:prstGeom prst="rect">
            <a:avLst/>
          </a:prstGeom>
          <a:noFill/>
          <a:ln>
            <a:noFill/>
          </a:ln>
        </p:spPr>
      </p:pic>
      <p:sp>
        <p:nvSpPr>
          <p:cNvPr id="15" name="TextBox 14">
            <a:extLst>
              <a:ext uri="{FF2B5EF4-FFF2-40B4-BE49-F238E27FC236}">
                <a16:creationId xmlns:a16="http://schemas.microsoft.com/office/drawing/2014/main" id="{AB58FC6B-F73B-62ED-ACD3-94EFFFBB378B}"/>
              </a:ext>
            </a:extLst>
          </p:cNvPr>
          <p:cNvSpPr txBox="1"/>
          <p:nvPr/>
        </p:nvSpPr>
        <p:spPr>
          <a:xfrm>
            <a:off x="4114595" y="5275127"/>
            <a:ext cx="7609767" cy="1156086"/>
          </a:xfrm>
          <a:prstGeom prst="rect">
            <a:avLst/>
          </a:prstGeom>
          <a:noFill/>
        </p:spPr>
        <p:txBody>
          <a:bodyPr wrap="square">
            <a:spAutoFit/>
          </a:bodyPr>
          <a:lstStyle/>
          <a:p>
            <a:pPr algn="just">
              <a:lnSpc>
                <a:spcPct val="150000"/>
              </a:lnSpc>
              <a:spcBef>
                <a:spcPts val="830"/>
              </a:spcBef>
              <a:spcAft>
                <a:spcPts val="830"/>
              </a:spcAft>
            </a:pPr>
            <a:r>
              <a:rPr lang="en-IN" sz="1600" b="1" dirty="0">
                <a:solidFill>
                  <a:srgbClr val="1C1D1E"/>
                </a:solidFill>
                <a:effectLst/>
                <a:latin typeface="Times New Roman" panose="02020603050405020304" pitchFamily="18" charset="0"/>
                <a:ea typeface="Times New Roman" panose="02020603050405020304" pitchFamily="18" charset="0"/>
              </a:rPr>
              <a:t>Figure 3:</a:t>
            </a:r>
            <a:r>
              <a:rPr lang="en-IN" sz="1600" b="1" dirty="0">
                <a:solidFill>
                  <a:srgbClr val="000000"/>
                </a:solidFill>
                <a:effectLst/>
                <a:latin typeface="Times New Roman" panose="02020603050405020304" pitchFamily="18" charset="0"/>
                <a:ea typeface="Times New Roman" panose="02020603050405020304" pitchFamily="18" charset="0"/>
              </a:rPr>
              <a:t> </a:t>
            </a:r>
            <a:r>
              <a:rPr lang="en-IN" sz="1600" dirty="0">
                <a:solidFill>
                  <a:srgbClr val="000000"/>
                </a:solidFill>
                <a:effectLst/>
                <a:latin typeface="Times New Roman" panose="02020603050405020304" pitchFamily="18" charset="0"/>
                <a:ea typeface="Times New Roman" panose="02020603050405020304" pitchFamily="18" charset="0"/>
              </a:rPr>
              <a:t>Most male member wives (approximately 48.1%) were accompanied or encouraged by their mothers-in-law to visit ANC. Around 36.8% of wives were accompanied or encouraged by their partners (husbands) to visit ANC.</a:t>
            </a:r>
            <a:endParaRPr lang="en-IN"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11276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a:xfrm>
            <a:off x="1066800" y="-48314"/>
            <a:ext cx="10058400" cy="1609344"/>
          </a:xfrm>
        </p:spPr>
        <p:txBody>
          <a:bodyPr/>
          <a:lstStyle/>
          <a:p>
            <a:pPr algn="ctr"/>
            <a:r>
              <a:rPr lang="en-IN" b="1" dirty="0"/>
              <a:t>Results</a:t>
            </a:r>
          </a:p>
        </p:txBody>
      </p:sp>
      <p:pic>
        <p:nvPicPr>
          <p:cNvPr id="7" name="Content Placeholder 6" descr="Forms response chart. Question title: Are you aware about number of ANC visit during pregnancy?  If Yes, then how many ANC visit’s there during pregnancy?&#10;. Number of responses: 106 responses.">
            <a:extLst>
              <a:ext uri="{FF2B5EF4-FFF2-40B4-BE49-F238E27FC236}">
                <a16:creationId xmlns:a16="http://schemas.microsoft.com/office/drawing/2014/main" id="{53C93EAA-DE97-216A-C93C-84CA0818341C}"/>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1634085"/>
            <a:ext cx="4114800" cy="1794915"/>
          </a:xfrm>
          <a:prstGeom prst="rect">
            <a:avLst/>
          </a:prstGeom>
          <a:noFill/>
          <a:ln>
            <a:noFill/>
          </a:ln>
        </p:spPr>
      </p:pic>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9</a:t>
            </a:fld>
            <a:endParaRPr lang="en-IN" dirty="0"/>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730" y="194469"/>
            <a:ext cx="2428420" cy="1143055"/>
          </a:xfrm>
          <a:prstGeom prst="rect">
            <a:avLst/>
          </a:prstGeom>
        </p:spPr>
      </p:pic>
      <p:sp>
        <p:nvSpPr>
          <p:cNvPr id="9" name="TextBox 8">
            <a:extLst>
              <a:ext uri="{FF2B5EF4-FFF2-40B4-BE49-F238E27FC236}">
                <a16:creationId xmlns:a16="http://schemas.microsoft.com/office/drawing/2014/main" id="{61C43030-34F6-BDA1-FF1B-42CBD94F05BA}"/>
              </a:ext>
            </a:extLst>
          </p:cNvPr>
          <p:cNvSpPr txBox="1"/>
          <p:nvPr/>
        </p:nvSpPr>
        <p:spPr>
          <a:xfrm>
            <a:off x="4934451" y="2195839"/>
            <a:ext cx="7012907" cy="869725"/>
          </a:xfrm>
          <a:prstGeom prst="rect">
            <a:avLst/>
          </a:prstGeom>
          <a:noFill/>
        </p:spPr>
        <p:txBody>
          <a:bodyPr wrap="square">
            <a:spAutoFit/>
          </a:bodyPr>
          <a:lstStyle/>
          <a:p>
            <a:pPr algn="just">
              <a:lnSpc>
                <a:spcPct val="107000"/>
              </a:lnSpc>
              <a:spcAft>
                <a:spcPts val="800"/>
              </a:spcAft>
            </a:pPr>
            <a:r>
              <a:rPr lang="en-IN" sz="1600" b="1" kern="100" dirty="0">
                <a:solidFill>
                  <a:srgbClr val="1C1D1E"/>
                </a:solidFill>
                <a:effectLst/>
                <a:latin typeface="Times New Roman" panose="02020603050405020304" pitchFamily="18" charset="0"/>
                <a:ea typeface="Calibri" panose="020F0502020204030204" pitchFamily="34" charset="0"/>
                <a:cs typeface="Mangal" panose="02040503050203030202" pitchFamily="18" charset="0"/>
              </a:rPr>
              <a:t>Figure 4:</a:t>
            </a:r>
            <a:r>
              <a:rPr lang="en-IN" sz="1600" b="1" kern="100" dirty="0">
                <a:effectLst/>
                <a:latin typeface="Times New Roman" panose="02020603050405020304" pitchFamily="18" charset="0"/>
                <a:ea typeface="Calibri" panose="020F0502020204030204" pitchFamily="34" charset="0"/>
                <a:cs typeface="Mangal" panose="02040503050203030202" pitchFamily="18" charset="0"/>
              </a:rPr>
              <a:t> </a:t>
            </a:r>
            <a:r>
              <a:rPr lang="en-IN" sz="1600" kern="100" dirty="0">
                <a:effectLst/>
                <a:latin typeface="Times New Roman" panose="02020603050405020304" pitchFamily="18" charset="0"/>
                <a:ea typeface="Calibri" panose="020F0502020204030204" pitchFamily="34" charset="0"/>
                <a:cs typeface="Mangal" panose="02040503050203030202" pitchFamily="18" charset="0"/>
              </a:rPr>
              <a:t>Around 49.1% of respondents mentioned having 4 ANC visits during their wife  pregnancy and a small percentage of respondents (approximately 8%) were unsure or didn't provide a specific number of ANC visits.</a:t>
            </a:r>
            <a:endParaRPr lang="en-IN" sz="1600" kern="100" dirty="0">
              <a:effectLst/>
              <a:latin typeface="Calibri" panose="020F0502020204030204" pitchFamily="34" charset="0"/>
              <a:ea typeface="Calibri" panose="020F0502020204030204" pitchFamily="34" charset="0"/>
              <a:cs typeface="Mangal" panose="02040503050203030202" pitchFamily="18" charset="0"/>
            </a:endParaRPr>
          </a:p>
        </p:txBody>
      </p:sp>
      <p:pic>
        <p:nvPicPr>
          <p:cNvPr id="10" name="Picture 9" descr="Forms response chart. Question title: During antenatal  check-up did you know any of these following measures had done at least once?&#10;. Number of responses: .">
            <a:extLst>
              <a:ext uri="{FF2B5EF4-FFF2-40B4-BE49-F238E27FC236}">
                <a16:creationId xmlns:a16="http://schemas.microsoft.com/office/drawing/2014/main" id="{197B9D28-90E8-7E9D-474C-A227CC41AA22}"/>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1500" y="3770314"/>
            <a:ext cx="4362951" cy="1325563"/>
          </a:xfrm>
          <a:prstGeom prst="rect">
            <a:avLst/>
          </a:prstGeom>
          <a:noFill/>
          <a:ln>
            <a:noFill/>
          </a:ln>
        </p:spPr>
      </p:pic>
      <p:sp>
        <p:nvSpPr>
          <p:cNvPr id="12" name="TextBox 11">
            <a:extLst>
              <a:ext uri="{FF2B5EF4-FFF2-40B4-BE49-F238E27FC236}">
                <a16:creationId xmlns:a16="http://schemas.microsoft.com/office/drawing/2014/main" id="{51781300-4E01-90B3-3261-028D4087AF53}"/>
              </a:ext>
            </a:extLst>
          </p:cNvPr>
          <p:cNvSpPr txBox="1"/>
          <p:nvPr/>
        </p:nvSpPr>
        <p:spPr>
          <a:xfrm>
            <a:off x="4953000" y="3725561"/>
            <a:ext cx="6994358" cy="1669496"/>
          </a:xfrm>
          <a:prstGeom prst="rect">
            <a:avLst/>
          </a:prstGeom>
          <a:noFill/>
        </p:spPr>
        <p:txBody>
          <a:bodyPr wrap="square">
            <a:spAutoFit/>
          </a:bodyPr>
          <a:lstStyle/>
          <a:p>
            <a:pPr algn="just">
              <a:lnSpc>
                <a:spcPct val="150000"/>
              </a:lnSpc>
              <a:spcBef>
                <a:spcPts val="830"/>
              </a:spcBef>
              <a:spcAft>
                <a:spcPts val="830"/>
              </a:spcAft>
            </a:pPr>
            <a:r>
              <a:rPr lang="en-IN" sz="1400" b="1" dirty="0">
                <a:solidFill>
                  <a:srgbClr val="1C1D1E"/>
                </a:solidFill>
                <a:effectLst/>
                <a:latin typeface="Times New Roman" panose="02020603050405020304" pitchFamily="18" charset="0"/>
                <a:ea typeface="Times New Roman" panose="02020603050405020304" pitchFamily="18" charset="0"/>
              </a:rPr>
              <a:t>Figure 5</a:t>
            </a:r>
            <a:r>
              <a:rPr lang="en-IN" sz="1400" dirty="0">
                <a:solidFill>
                  <a:srgbClr val="1C1D1E"/>
                </a:solidFill>
                <a:effectLst/>
                <a:latin typeface="Times New Roman" panose="02020603050405020304" pitchFamily="18" charset="0"/>
                <a:ea typeface="Times New Roman" panose="02020603050405020304" pitchFamily="18" charset="0"/>
              </a:rPr>
              <a:t>:</a:t>
            </a:r>
            <a:r>
              <a:rPr lang="en-IN" sz="1400" dirty="0">
                <a:solidFill>
                  <a:srgbClr val="374151"/>
                </a:solidFill>
                <a:effectLst/>
                <a:latin typeface="Times New Roman" panose="02020603050405020304" pitchFamily="18" charset="0"/>
                <a:ea typeface="Times New Roman" panose="02020603050405020304" pitchFamily="18" charset="0"/>
              </a:rPr>
              <a:t> </a:t>
            </a:r>
            <a:r>
              <a:rPr lang="en-IN" sz="1400" dirty="0">
                <a:solidFill>
                  <a:srgbClr val="000000"/>
                </a:solidFill>
                <a:effectLst/>
                <a:latin typeface="Times New Roman" panose="02020603050405020304" pitchFamily="18" charset="0"/>
                <a:ea typeface="Times New Roman" panose="02020603050405020304" pitchFamily="18" charset="0"/>
              </a:rPr>
              <a:t>It seems that there are approximately 75 male members who are aware that their wives undergo weight and blood pressure checks during ANC services. Additionally, 15 male members know that abdominal examination is also conducted during ANC services. However, the remaining 10 male members have no idea about the various checkups and facilities provided to their wives during ANC.</a:t>
            </a:r>
            <a:r>
              <a:rPr lang="en-IN" sz="1400" dirty="0">
                <a:solidFill>
                  <a:srgbClr val="1C1D1E"/>
                </a:solidFill>
                <a:effectLst/>
                <a:latin typeface="Times New Roman" panose="02020603050405020304" pitchFamily="18" charset="0"/>
                <a:ea typeface="Times New Roman" panose="02020603050405020304" pitchFamily="18" charset="0"/>
              </a:rPr>
              <a:t> </a:t>
            </a:r>
            <a:endParaRPr lang="en-IN" sz="1400" dirty="0">
              <a:effectLst/>
              <a:latin typeface="Times New Roman" panose="02020603050405020304" pitchFamily="18" charset="0"/>
              <a:ea typeface="Times New Roman" panose="02020603050405020304" pitchFamily="18" charset="0"/>
            </a:endParaRPr>
          </a:p>
        </p:txBody>
      </p:sp>
      <p:pic>
        <p:nvPicPr>
          <p:cNvPr id="13" name="Picture 12" descr="Forms response chart. Question title: Does your wife take advice on IFA intake through counselling?&#10;. Number of responses: 106 responses.">
            <a:extLst>
              <a:ext uri="{FF2B5EF4-FFF2-40B4-BE49-F238E27FC236}">
                <a16:creationId xmlns:a16="http://schemas.microsoft.com/office/drawing/2014/main" id="{FF8E9132-C2F2-8513-503D-1BDDABA54B42}"/>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5681" y="5406794"/>
            <a:ext cx="4788877" cy="1346395"/>
          </a:xfrm>
          <a:prstGeom prst="rect">
            <a:avLst/>
          </a:prstGeom>
          <a:noFill/>
          <a:ln>
            <a:noFill/>
          </a:ln>
        </p:spPr>
      </p:pic>
      <p:sp>
        <p:nvSpPr>
          <p:cNvPr id="15" name="TextBox 14">
            <a:extLst>
              <a:ext uri="{FF2B5EF4-FFF2-40B4-BE49-F238E27FC236}">
                <a16:creationId xmlns:a16="http://schemas.microsoft.com/office/drawing/2014/main" id="{95724EEB-C228-0C48-956C-B414967B269A}"/>
              </a:ext>
            </a:extLst>
          </p:cNvPr>
          <p:cNvSpPr txBox="1"/>
          <p:nvPr/>
        </p:nvSpPr>
        <p:spPr>
          <a:xfrm>
            <a:off x="4934451" y="5636559"/>
            <a:ext cx="6994358" cy="1077218"/>
          </a:xfrm>
          <a:prstGeom prst="rect">
            <a:avLst/>
          </a:prstGeom>
          <a:noFill/>
        </p:spPr>
        <p:txBody>
          <a:bodyPr wrap="square">
            <a:spAutoFit/>
          </a:bodyPr>
          <a:lstStyle/>
          <a:p>
            <a:pPr algn="just"/>
            <a:r>
              <a:rPr lang="en-IN" sz="1600" b="1" dirty="0">
                <a:effectLst/>
                <a:latin typeface="Times New Roman" panose="02020603050405020304" pitchFamily="18" charset="0"/>
                <a:ea typeface="Tahoma" panose="020B0604030504040204" pitchFamily="34" charset="0"/>
                <a:cs typeface="Times New Roman" panose="02020603050405020304" pitchFamily="18" charset="0"/>
              </a:rPr>
              <a:t>Figure 6: </a:t>
            </a:r>
            <a:r>
              <a:rPr lang="en-IN" sz="1600" kern="100" dirty="0">
                <a:effectLst/>
                <a:latin typeface="Times New Roman" panose="02020603050405020304" pitchFamily="18" charset="0"/>
                <a:ea typeface="Calibri" panose="020F0502020204030204" pitchFamily="34" charset="0"/>
                <a:cs typeface="Times New Roman" panose="02020603050405020304" pitchFamily="18" charset="0"/>
              </a:rPr>
              <a:t>Out of the total responses, 95 male participants responded with "Yes" regarding their wife seeking advice on IFA intake through counselling, while 11 male participants responded with "No."</a:t>
            </a:r>
          </a:p>
          <a:p>
            <a:pPr algn="just"/>
            <a:endParaRPr lang="en-IN" sz="1600" dirty="0">
              <a:latin typeface="Times New Roman" panose="02020603050405020304" pitchFamily="18" charset="0"/>
              <a:ea typeface="Tahoma" panose="020B0604030504040204" pitchFamily="34" charset="0"/>
              <a:cs typeface="Times New Roman" panose="02020603050405020304" pitchFamily="18" charset="0"/>
            </a:endParaRPr>
          </a:p>
        </p:txBody>
      </p:sp>
    </p:spTree>
    <p:extLst>
      <p:ext uri="{BB962C8B-B14F-4D97-AF65-F5344CB8AC3E}">
        <p14:creationId xmlns:p14="http://schemas.microsoft.com/office/powerpoint/2010/main" val="14986132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431</TotalTime>
  <Words>1919</Words>
  <Application>Microsoft Office PowerPoint</Application>
  <PresentationFormat>Widescreen</PresentationFormat>
  <Paragraphs>97</Paragraphs>
  <Slides>15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Calibri</vt:lpstr>
      <vt:lpstr>Times New Roman</vt:lpstr>
      <vt:lpstr>Tw Cen MT</vt:lpstr>
      <vt:lpstr>Tw Cen MT Condensed</vt:lpstr>
      <vt:lpstr>Wingdings</vt:lpstr>
      <vt:lpstr>Wingdings 3</vt:lpstr>
      <vt:lpstr>Integral</vt:lpstr>
      <vt:lpstr>Involvement of male members in care receive during the Antenatal period: A cross-sectional study in Goyla Dairy, Southwest Delhi.</vt:lpstr>
      <vt:lpstr>Mentor Approval</vt:lpstr>
      <vt:lpstr>Introduction </vt:lpstr>
      <vt:lpstr>Objectives</vt:lpstr>
      <vt:lpstr>Methodology </vt:lpstr>
      <vt:lpstr>Methodology </vt:lpstr>
      <vt:lpstr>Results </vt:lpstr>
      <vt:lpstr>Results</vt:lpstr>
      <vt:lpstr>Results</vt:lpstr>
      <vt:lpstr>Results</vt:lpstr>
      <vt:lpstr>Discussion </vt:lpstr>
      <vt:lpstr>Conclusion</vt:lpstr>
      <vt:lpstr>References</vt:lpstr>
      <vt:lpstr>Thank You</vt:lpstr>
      <vt:lpstr>Pictorial Journey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Rahul  Chauhan</cp:lastModifiedBy>
  <cp:revision>14</cp:revision>
  <dcterms:created xsi:type="dcterms:W3CDTF">2022-05-20T15:11:38Z</dcterms:created>
  <dcterms:modified xsi:type="dcterms:W3CDTF">2023-06-16T15:34:23Z</dcterms:modified>
</cp:coreProperties>
</file>