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74" r:id="rId4"/>
    <p:sldId id="260" r:id="rId5"/>
    <p:sldId id="261" r:id="rId6"/>
    <p:sldId id="277" r:id="rId7"/>
    <p:sldId id="278" r:id="rId8"/>
    <p:sldId id="281" r:id="rId9"/>
    <p:sldId id="280" r:id="rId10"/>
    <p:sldId id="282" r:id="rId11"/>
    <p:sldId id="283" r:id="rId12"/>
    <p:sldId id="285" r:id="rId13"/>
    <p:sldId id="286" r:id="rId14"/>
    <p:sldId id="262" r:id="rId15"/>
    <p:sldId id="263" r:id="rId16"/>
    <p:sldId id="276" r:id="rId17"/>
    <p:sldId id="264" r:id="rId18"/>
    <p:sldId id="279" r:id="rId19"/>
    <p:sldId id="284" r:id="rId20"/>
    <p:sldId id="266" r:id="rId21"/>
    <p:sldId id="265" r:id="rId22"/>
    <p:sldId id="273"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151a67e124ea29e1/Desktop/priyanka%20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151a67e124ea29e1/Desktop/priyanka%20resul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151a67e124ea29e1/Desktop/priyanka%20resul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151a67e124ea29e1/Desktop/priyanka%20resul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151a67e124ea29e1/Desktop/priyanka%20result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0702777777777782"/>
          <c:y val="2.7777777777777776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95000"/>
                  <a:lumOff val="5000"/>
                </a:schemeClr>
              </a:solidFill>
              <a:latin typeface="+mn-lt"/>
              <a:ea typeface="+mn-ea"/>
              <a:cs typeface="+mn-cs"/>
            </a:defRPr>
          </a:pPr>
          <a:endParaRPr lang="en-US"/>
        </a:p>
      </c:txPr>
    </c:title>
    <c:autoTitleDeleted val="0"/>
    <c:plotArea>
      <c:layout/>
      <c:barChart>
        <c:barDir val="bar"/>
        <c:grouping val="clustered"/>
        <c:varyColors val="0"/>
        <c:ser>
          <c:idx val="0"/>
          <c:order val="0"/>
          <c:tx>
            <c:strRef>
              <c:f>SES!$D$227</c:f>
              <c:strCache>
                <c:ptCount val="1"/>
                <c:pt idx="0">
                  <c:v>Treatment </c:v>
                </c:pt>
              </c:strCache>
            </c:strRef>
          </c:tx>
          <c:spPr>
            <a:solidFill>
              <a:srgbClr val="002060"/>
            </a:solidFill>
            <a:ln>
              <a:noFill/>
            </a:ln>
            <a:effectLst/>
          </c:spPr>
          <c:invertIfNegative val="0"/>
          <c:dPt>
            <c:idx val="2"/>
            <c:invertIfNegative val="1"/>
            <c:bubble3D val="0"/>
            <c:spPr>
              <a:solidFill>
                <a:srgbClr val="C00000"/>
              </a:solidFill>
              <a:ln>
                <a:solidFill>
                  <a:schemeClr val="accent1">
                    <a:lumMod val="20000"/>
                    <a:lumOff val="80000"/>
                  </a:schemeClr>
                </a:solidFill>
              </a:ln>
              <a:effectLst/>
            </c:spPr>
            <c:extLst>
              <c:ext xmlns:c16="http://schemas.microsoft.com/office/drawing/2014/chart" uri="{C3380CC4-5D6E-409C-BE32-E72D297353CC}">
                <c16:uniqueId val="{00000001-9A08-4566-BDC1-FE8CBA02B4CC}"/>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SES!$C$228:$C$236</c:f>
              <c:strCache>
                <c:ptCount val="9"/>
                <c:pt idx="0">
                  <c:v>Tamil nadu</c:v>
                </c:pt>
                <c:pt idx="1">
                  <c:v>Karnataka</c:v>
                </c:pt>
                <c:pt idx="2">
                  <c:v>South India</c:v>
                </c:pt>
                <c:pt idx="3">
                  <c:v>Lakshadw</c:v>
                </c:pt>
                <c:pt idx="4">
                  <c:v>Andhra Pradesh </c:v>
                </c:pt>
                <c:pt idx="5">
                  <c:v>Telangana</c:v>
                </c:pt>
                <c:pt idx="6">
                  <c:v>Andaman &amp; Nicobar</c:v>
                </c:pt>
                <c:pt idx="7">
                  <c:v>Puducherry</c:v>
                </c:pt>
                <c:pt idx="8">
                  <c:v>Kerala</c:v>
                </c:pt>
              </c:strCache>
            </c:strRef>
          </c:cat>
          <c:val>
            <c:numRef>
              <c:f>SES!$D$228:$D$236</c:f>
              <c:numCache>
                <c:formatCode>0.0</c:formatCode>
                <c:ptCount val="9"/>
                <c:pt idx="0">
                  <c:v>30.105799999999999</c:v>
                </c:pt>
                <c:pt idx="1">
                  <c:v>31.375389999999996</c:v>
                </c:pt>
                <c:pt idx="2">
                  <c:v>35.465249999999997</c:v>
                </c:pt>
                <c:pt idx="3">
                  <c:v>37.811959999999999</c:v>
                </c:pt>
                <c:pt idx="4">
                  <c:v>38.59648</c:v>
                </c:pt>
                <c:pt idx="5">
                  <c:v>39.001550000000002</c:v>
                </c:pt>
                <c:pt idx="6">
                  <c:v>39.419840000000001</c:v>
                </c:pt>
                <c:pt idx="7">
                  <c:v>41.197600000000001</c:v>
                </c:pt>
                <c:pt idx="8">
                  <c:v>45.265640000000005</c:v>
                </c:pt>
              </c:numCache>
            </c:numRef>
          </c:val>
          <c:extLst>
            <c:ext xmlns:c16="http://schemas.microsoft.com/office/drawing/2014/chart" uri="{C3380CC4-5D6E-409C-BE32-E72D297353CC}">
              <c16:uniqueId val="{00000002-9A08-4566-BDC1-FE8CBA02B4CC}"/>
            </c:ext>
          </c:extLst>
        </c:ser>
        <c:dLbls>
          <c:showLegendKey val="0"/>
          <c:showVal val="0"/>
          <c:showCatName val="0"/>
          <c:showSerName val="0"/>
          <c:showPercent val="0"/>
          <c:showBubbleSize val="0"/>
        </c:dLbls>
        <c:gapWidth val="98"/>
        <c:overlap val="2"/>
        <c:axId val="1066701744"/>
        <c:axId val="1066683504"/>
      </c:barChart>
      <c:catAx>
        <c:axId val="1066701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crossAx val="1066683504"/>
        <c:crosses val="autoZero"/>
        <c:auto val="1"/>
        <c:lblAlgn val="ctr"/>
        <c:lblOffset val="100"/>
        <c:noMultiLvlLbl val="0"/>
      </c:catAx>
      <c:valAx>
        <c:axId val="1066683504"/>
        <c:scaling>
          <c:orientation val="minMax"/>
        </c:scaling>
        <c:delete val="0"/>
        <c:axPos val="b"/>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95000"/>
                    <a:lumOff val="5000"/>
                  </a:schemeClr>
                </a:solidFill>
                <a:latin typeface="+mn-lt"/>
                <a:ea typeface="+mn-ea"/>
                <a:cs typeface="+mn-cs"/>
              </a:defRPr>
            </a:pPr>
            <a:endParaRPr lang="en-US"/>
          </a:p>
        </c:txPr>
        <c:crossAx val="106670174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052777777777784"/>
          <c:y val="2.7777777777777776E-2"/>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95000"/>
                  <a:lumOff val="5000"/>
                </a:schemeClr>
              </a:solidFill>
              <a:latin typeface="+mn-lt"/>
              <a:ea typeface="+mn-ea"/>
              <a:cs typeface="+mn-cs"/>
            </a:defRPr>
          </a:pPr>
          <a:endParaRPr lang="en-US"/>
        </a:p>
      </c:txPr>
    </c:title>
    <c:autoTitleDeleted val="0"/>
    <c:plotArea>
      <c:layout/>
      <c:barChart>
        <c:barDir val="bar"/>
        <c:grouping val="clustered"/>
        <c:varyColors val="0"/>
        <c:ser>
          <c:idx val="0"/>
          <c:order val="0"/>
          <c:tx>
            <c:strRef>
              <c:f>SES!$D$239</c:f>
              <c:strCache>
                <c:ptCount val="1"/>
                <c:pt idx="0">
                  <c:v>Control</c:v>
                </c:pt>
              </c:strCache>
            </c:strRef>
          </c:tx>
          <c:spPr>
            <a:solidFill>
              <a:srgbClr val="002060"/>
            </a:solidFill>
            <a:ln>
              <a:noFill/>
            </a:ln>
            <a:effectLst/>
          </c:spPr>
          <c:invertIfNegative val="0"/>
          <c:dPt>
            <c:idx val="2"/>
            <c:invertIfNegative val="0"/>
            <c:bubble3D val="0"/>
            <c:spPr>
              <a:solidFill>
                <a:srgbClr val="C00000"/>
              </a:solidFill>
              <a:ln>
                <a:noFill/>
              </a:ln>
              <a:effectLst/>
            </c:spPr>
            <c:extLst>
              <c:ext xmlns:c16="http://schemas.microsoft.com/office/drawing/2014/chart" uri="{C3380CC4-5D6E-409C-BE32-E72D297353CC}">
                <c16:uniqueId val="{00000001-5C44-491F-9916-DEC50CE81EE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SES!$C$240:$C$248</c:f>
              <c:strCache>
                <c:ptCount val="9"/>
                <c:pt idx="0">
                  <c:v>Tamil nadu</c:v>
                </c:pt>
                <c:pt idx="1">
                  <c:v>Karnataka</c:v>
                </c:pt>
                <c:pt idx="2">
                  <c:v>South India</c:v>
                </c:pt>
                <c:pt idx="3">
                  <c:v>Puducherry</c:v>
                </c:pt>
                <c:pt idx="4">
                  <c:v>Telangana</c:v>
                </c:pt>
                <c:pt idx="5">
                  <c:v>Andhra Pradesh </c:v>
                </c:pt>
                <c:pt idx="6">
                  <c:v>Kerala</c:v>
                </c:pt>
                <c:pt idx="7">
                  <c:v>Lakshadw</c:v>
                </c:pt>
                <c:pt idx="8">
                  <c:v>Andaman &amp; Nicobar</c:v>
                </c:pt>
              </c:strCache>
            </c:strRef>
          </c:cat>
          <c:val>
            <c:numRef>
              <c:f>SES!$D$240:$D$248</c:f>
              <c:numCache>
                <c:formatCode>0.0</c:formatCode>
                <c:ptCount val="9"/>
                <c:pt idx="0">
                  <c:v>16.91291</c:v>
                </c:pt>
                <c:pt idx="1">
                  <c:v>17.653970000000001</c:v>
                </c:pt>
                <c:pt idx="2">
                  <c:v>18.69115</c:v>
                </c:pt>
                <c:pt idx="3">
                  <c:v>19.277269999999998</c:v>
                </c:pt>
                <c:pt idx="4">
                  <c:v>19.28313</c:v>
                </c:pt>
                <c:pt idx="5">
                  <c:v>19.425129999999999</c:v>
                </c:pt>
                <c:pt idx="6">
                  <c:v>22.191079999999999</c:v>
                </c:pt>
                <c:pt idx="7">
                  <c:v>22.74905</c:v>
                </c:pt>
                <c:pt idx="8">
                  <c:v>23.193179999999998</c:v>
                </c:pt>
              </c:numCache>
            </c:numRef>
          </c:val>
          <c:extLst>
            <c:ext xmlns:c16="http://schemas.microsoft.com/office/drawing/2014/chart" uri="{C3380CC4-5D6E-409C-BE32-E72D297353CC}">
              <c16:uniqueId val="{00000002-5C44-491F-9916-DEC50CE81EE2}"/>
            </c:ext>
          </c:extLst>
        </c:ser>
        <c:dLbls>
          <c:showLegendKey val="0"/>
          <c:showVal val="0"/>
          <c:showCatName val="0"/>
          <c:showSerName val="0"/>
          <c:showPercent val="0"/>
          <c:showBubbleSize val="0"/>
        </c:dLbls>
        <c:gapWidth val="97"/>
        <c:overlap val="2"/>
        <c:axId val="1066687824"/>
        <c:axId val="1066688304"/>
      </c:barChart>
      <c:catAx>
        <c:axId val="1066687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crossAx val="1066688304"/>
        <c:crosses val="autoZero"/>
        <c:auto val="1"/>
        <c:lblAlgn val="ctr"/>
        <c:lblOffset val="100"/>
        <c:noMultiLvlLbl val="0"/>
      </c:catAx>
      <c:valAx>
        <c:axId val="1066688304"/>
        <c:scaling>
          <c:orientation val="minMax"/>
        </c:scaling>
        <c:delete val="0"/>
        <c:axPos val="b"/>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crossAx val="1066687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graphs!$F$4</c:f>
              <c:strCache>
                <c:ptCount val="1"/>
                <c:pt idx="0">
                  <c:v>Prevalence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graphs!$E$5:$E$9</c:f>
              <c:strCache>
                <c:ptCount val="5"/>
                <c:pt idx="0">
                  <c:v>15-29</c:v>
                </c:pt>
                <c:pt idx="1">
                  <c:v>30-44</c:v>
                </c:pt>
                <c:pt idx="2">
                  <c:v>45-59</c:v>
                </c:pt>
                <c:pt idx="3">
                  <c:v>60-74</c:v>
                </c:pt>
                <c:pt idx="4">
                  <c:v>75+</c:v>
                </c:pt>
              </c:strCache>
            </c:strRef>
          </c:cat>
          <c:val>
            <c:numRef>
              <c:f>graphs!$F$5:$F$9</c:f>
              <c:numCache>
                <c:formatCode>0.0</c:formatCode>
                <c:ptCount val="5"/>
                <c:pt idx="0">
                  <c:v>8.5488099999999996</c:v>
                </c:pt>
                <c:pt idx="1">
                  <c:v>22.512930000000001</c:v>
                </c:pt>
                <c:pt idx="2">
                  <c:v>41.528559999999999</c:v>
                </c:pt>
                <c:pt idx="3">
                  <c:v>56.027709999999999</c:v>
                </c:pt>
                <c:pt idx="4">
                  <c:v>62.222230000000003</c:v>
                </c:pt>
              </c:numCache>
            </c:numRef>
          </c:val>
          <c:extLst>
            <c:ext xmlns:c16="http://schemas.microsoft.com/office/drawing/2014/chart" uri="{C3380CC4-5D6E-409C-BE32-E72D297353CC}">
              <c16:uniqueId val="{00000000-6CF6-499F-8E1A-122A446A484D}"/>
            </c:ext>
          </c:extLst>
        </c:ser>
        <c:ser>
          <c:idx val="1"/>
          <c:order val="1"/>
          <c:tx>
            <c:strRef>
              <c:f>graphs!$H$4</c:f>
              <c:strCache>
                <c:ptCount val="1"/>
                <c:pt idx="0">
                  <c:v>Awareness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graphs!$E$5:$E$9</c:f>
              <c:strCache>
                <c:ptCount val="5"/>
                <c:pt idx="0">
                  <c:v>15-29</c:v>
                </c:pt>
                <c:pt idx="1">
                  <c:v>30-44</c:v>
                </c:pt>
                <c:pt idx="2">
                  <c:v>45-59</c:v>
                </c:pt>
                <c:pt idx="3">
                  <c:v>60-74</c:v>
                </c:pt>
                <c:pt idx="4">
                  <c:v>75+</c:v>
                </c:pt>
              </c:strCache>
            </c:strRef>
          </c:cat>
          <c:val>
            <c:numRef>
              <c:f>graphs!$H$5:$H$9</c:f>
              <c:numCache>
                <c:formatCode>0.0</c:formatCode>
                <c:ptCount val="5"/>
                <c:pt idx="0">
                  <c:v>34.077249999999999</c:v>
                </c:pt>
                <c:pt idx="1">
                  <c:v>31.301190000000002</c:v>
                </c:pt>
                <c:pt idx="2">
                  <c:v>44.714979999999997</c:v>
                </c:pt>
                <c:pt idx="3">
                  <c:v>58.558790000000002</c:v>
                </c:pt>
                <c:pt idx="4">
                  <c:v>62.837989999999998</c:v>
                </c:pt>
              </c:numCache>
            </c:numRef>
          </c:val>
          <c:extLst>
            <c:ext xmlns:c16="http://schemas.microsoft.com/office/drawing/2014/chart" uri="{C3380CC4-5D6E-409C-BE32-E72D297353CC}">
              <c16:uniqueId val="{00000001-6CF6-499F-8E1A-122A446A484D}"/>
            </c:ext>
          </c:extLst>
        </c:ser>
        <c:ser>
          <c:idx val="2"/>
          <c:order val="2"/>
          <c:tx>
            <c:strRef>
              <c:f>graphs!$J$4</c:f>
              <c:strCache>
                <c:ptCount val="1"/>
                <c:pt idx="0">
                  <c:v>Treatment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graphs!$E$5:$E$9</c:f>
              <c:strCache>
                <c:ptCount val="5"/>
                <c:pt idx="0">
                  <c:v>15-29</c:v>
                </c:pt>
                <c:pt idx="1">
                  <c:v>30-44</c:v>
                </c:pt>
                <c:pt idx="2">
                  <c:v>45-59</c:v>
                </c:pt>
                <c:pt idx="3">
                  <c:v>60-74</c:v>
                </c:pt>
                <c:pt idx="4">
                  <c:v>75+</c:v>
                </c:pt>
              </c:strCache>
            </c:strRef>
          </c:cat>
          <c:val>
            <c:numRef>
              <c:f>graphs!$J$5:$J$9</c:f>
              <c:numCache>
                <c:formatCode>0.0</c:formatCode>
                <c:ptCount val="5"/>
                <c:pt idx="0">
                  <c:v>11.328109999999999</c:v>
                </c:pt>
                <c:pt idx="1">
                  <c:v>16.0717</c:v>
                </c:pt>
                <c:pt idx="2">
                  <c:v>34.7363</c:v>
                </c:pt>
                <c:pt idx="3">
                  <c:v>51.652549999999998</c:v>
                </c:pt>
                <c:pt idx="4">
                  <c:v>57.00168</c:v>
                </c:pt>
              </c:numCache>
            </c:numRef>
          </c:val>
          <c:extLst>
            <c:ext xmlns:c16="http://schemas.microsoft.com/office/drawing/2014/chart" uri="{C3380CC4-5D6E-409C-BE32-E72D297353CC}">
              <c16:uniqueId val="{00000002-6CF6-499F-8E1A-122A446A484D}"/>
            </c:ext>
          </c:extLst>
        </c:ser>
        <c:ser>
          <c:idx val="3"/>
          <c:order val="3"/>
          <c:tx>
            <c:strRef>
              <c:f>graphs!$L$4</c:f>
              <c:strCache>
                <c:ptCount val="1"/>
                <c:pt idx="0">
                  <c:v>Control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graphs!$E$5:$E$9</c:f>
              <c:strCache>
                <c:ptCount val="5"/>
                <c:pt idx="0">
                  <c:v>15-29</c:v>
                </c:pt>
                <c:pt idx="1">
                  <c:v>30-44</c:v>
                </c:pt>
                <c:pt idx="2">
                  <c:v>45-59</c:v>
                </c:pt>
                <c:pt idx="3">
                  <c:v>60-74</c:v>
                </c:pt>
                <c:pt idx="4">
                  <c:v>75+</c:v>
                </c:pt>
              </c:strCache>
            </c:strRef>
          </c:cat>
          <c:val>
            <c:numRef>
              <c:f>graphs!$L$5:$L$9</c:f>
              <c:numCache>
                <c:formatCode>0.0</c:formatCode>
                <c:ptCount val="5"/>
                <c:pt idx="0">
                  <c:v>1.29897</c:v>
                </c:pt>
                <c:pt idx="1">
                  <c:v>7.0295499999999995</c:v>
                </c:pt>
                <c:pt idx="2">
                  <c:v>18.508479999999999</c:v>
                </c:pt>
                <c:pt idx="3">
                  <c:v>28.635060000000003</c:v>
                </c:pt>
                <c:pt idx="4">
                  <c:v>32.817030000000003</c:v>
                </c:pt>
              </c:numCache>
            </c:numRef>
          </c:val>
          <c:extLst>
            <c:ext xmlns:c16="http://schemas.microsoft.com/office/drawing/2014/chart" uri="{C3380CC4-5D6E-409C-BE32-E72D297353CC}">
              <c16:uniqueId val="{00000003-6CF6-499F-8E1A-122A446A484D}"/>
            </c:ext>
          </c:extLst>
        </c:ser>
        <c:dLbls>
          <c:showLegendKey val="0"/>
          <c:showVal val="0"/>
          <c:showCatName val="0"/>
          <c:showSerName val="0"/>
          <c:showPercent val="0"/>
          <c:showBubbleSize val="0"/>
        </c:dLbls>
        <c:gapWidth val="106"/>
        <c:overlap val="-10"/>
        <c:axId val="1691092976"/>
        <c:axId val="1691070896"/>
      </c:barChart>
      <c:catAx>
        <c:axId val="169109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crossAx val="1691070896"/>
        <c:crosses val="autoZero"/>
        <c:auto val="1"/>
        <c:lblAlgn val="ctr"/>
        <c:lblOffset val="100"/>
        <c:noMultiLvlLbl val="0"/>
      </c:catAx>
      <c:valAx>
        <c:axId val="169107089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crossAx val="1691092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graphs!$E$23</c:f>
              <c:strCache>
                <c:ptCount val="1"/>
                <c:pt idx="0">
                  <c:v>Urban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(graphs!$F$21,graphs!$H$21,graphs!$J$21,graphs!$L$21)</c:f>
              <c:strCache>
                <c:ptCount val="4"/>
                <c:pt idx="0">
                  <c:v>Prevalence</c:v>
                </c:pt>
                <c:pt idx="1">
                  <c:v>Awareness</c:v>
                </c:pt>
                <c:pt idx="2">
                  <c:v>Treatment </c:v>
                </c:pt>
                <c:pt idx="3">
                  <c:v>Control </c:v>
                </c:pt>
              </c:strCache>
            </c:strRef>
          </c:cat>
          <c:val>
            <c:numRef>
              <c:f>(graphs!$F$23,graphs!$H$23,graphs!$J$23,graphs!$L$23)</c:f>
              <c:numCache>
                <c:formatCode>0.0</c:formatCode>
                <c:ptCount val="4"/>
                <c:pt idx="0">
                  <c:v>31.905180000000001</c:v>
                </c:pt>
                <c:pt idx="1">
                  <c:v>50.536879999999996</c:v>
                </c:pt>
                <c:pt idx="2">
                  <c:v>40.164259999999999</c:v>
                </c:pt>
                <c:pt idx="3">
                  <c:v>21.265609999999999</c:v>
                </c:pt>
              </c:numCache>
            </c:numRef>
          </c:val>
          <c:extLst>
            <c:ext xmlns:c16="http://schemas.microsoft.com/office/drawing/2014/chart" uri="{C3380CC4-5D6E-409C-BE32-E72D297353CC}">
              <c16:uniqueId val="{00000000-EF54-4C9A-9CA3-291923A81B63}"/>
            </c:ext>
          </c:extLst>
        </c:ser>
        <c:ser>
          <c:idx val="2"/>
          <c:order val="2"/>
          <c:tx>
            <c:strRef>
              <c:f>graphs!$E$24</c:f>
              <c:strCache>
                <c:ptCount val="1"/>
                <c:pt idx="0">
                  <c:v>Rural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(graphs!$F$21,graphs!$H$21,graphs!$J$21,graphs!$L$21)</c:f>
              <c:strCache>
                <c:ptCount val="4"/>
                <c:pt idx="0">
                  <c:v>Prevalence</c:v>
                </c:pt>
                <c:pt idx="1">
                  <c:v>Awareness</c:v>
                </c:pt>
                <c:pt idx="2">
                  <c:v>Treatment </c:v>
                </c:pt>
                <c:pt idx="3">
                  <c:v>Control </c:v>
                </c:pt>
              </c:strCache>
            </c:strRef>
          </c:cat>
          <c:val>
            <c:numRef>
              <c:f>(graphs!$F$24,graphs!$H$24,graphs!$J$24,graphs!$L$24)</c:f>
              <c:numCache>
                <c:formatCode>0.0</c:formatCode>
                <c:ptCount val="4"/>
                <c:pt idx="0">
                  <c:v>28.28481</c:v>
                </c:pt>
                <c:pt idx="1">
                  <c:v>43.262869999999999</c:v>
                </c:pt>
                <c:pt idx="2">
                  <c:v>32.011630000000004</c:v>
                </c:pt>
                <c:pt idx="3">
                  <c:v>16.877890000000001</c:v>
                </c:pt>
              </c:numCache>
            </c:numRef>
          </c:val>
          <c:extLst>
            <c:ext xmlns:c16="http://schemas.microsoft.com/office/drawing/2014/chart" uri="{C3380CC4-5D6E-409C-BE32-E72D297353CC}">
              <c16:uniqueId val="{00000001-EF54-4C9A-9CA3-291923A81B63}"/>
            </c:ext>
          </c:extLst>
        </c:ser>
        <c:dLbls>
          <c:showLegendKey val="0"/>
          <c:showVal val="0"/>
          <c:showCatName val="0"/>
          <c:showSerName val="0"/>
          <c:showPercent val="0"/>
          <c:showBubbleSize val="0"/>
        </c:dLbls>
        <c:gapWidth val="100"/>
        <c:overlap val="-4"/>
        <c:axId val="1691129456"/>
        <c:axId val="1691116976"/>
        <c:extLst>
          <c:ext xmlns:c15="http://schemas.microsoft.com/office/drawing/2012/chart" uri="{02D57815-91ED-43cb-92C2-25804820EDAC}">
            <c15:filteredBarSeries>
              <c15:ser>
                <c:idx val="0"/>
                <c:order val="0"/>
                <c:tx>
                  <c:strRef>
                    <c:extLst>
                      <c:ext uri="{02D57815-91ED-43cb-92C2-25804820EDAC}">
                        <c15:formulaRef>
                          <c15:sqref>graphs!$E$22</c15:sqref>
                        </c15:formulaRef>
                      </c:ext>
                    </c:extLst>
                    <c:strCache>
                      <c:ptCount val="1"/>
                    </c:strCache>
                  </c:strRef>
                </c:tx>
                <c:spPr>
                  <a:solidFill>
                    <a:schemeClr val="accent1"/>
                  </a:solidFill>
                  <a:ln>
                    <a:noFill/>
                  </a:ln>
                  <a:effectLst/>
                </c:spPr>
                <c:invertIfNegative val="0"/>
                <c:cat>
                  <c:strRef>
                    <c:extLst>
                      <c:ext uri="{02D57815-91ED-43cb-92C2-25804820EDAC}">
                        <c15:formulaRef>
                          <c15:sqref>(graphs!$F$21,graphs!$H$21,graphs!$J$21,graphs!$L$21)</c15:sqref>
                        </c15:formulaRef>
                      </c:ext>
                    </c:extLst>
                    <c:strCache>
                      <c:ptCount val="4"/>
                      <c:pt idx="0">
                        <c:v>Prevalence</c:v>
                      </c:pt>
                      <c:pt idx="1">
                        <c:v>Awareness</c:v>
                      </c:pt>
                      <c:pt idx="2">
                        <c:v>Treatment </c:v>
                      </c:pt>
                      <c:pt idx="3">
                        <c:v>Control </c:v>
                      </c:pt>
                    </c:strCache>
                  </c:strRef>
                </c:cat>
                <c:val>
                  <c:numRef>
                    <c:extLst>
                      <c:ext uri="{02D57815-91ED-43cb-92C2-25804820EDAC}">
                        <c15:formulaRef>
                          <c15:sqref>(graphs!$F$22,graphs!$H$22,graphs!$J$22,graphs!$L$22)</c15:sqref>
                        </c15:formulaRef>
                      </c:ext>
                    </c:extLst>
                    <c:numCache>
                      <c:formatCode>General</c:formatCode>
                      <c:ptCount val="4"/>
                    </c:numCache>
                  </c:numRef>
                </c:val>
                <c:extLst>
                  <c:ext xmlns:c16="http://schemas.microsoft.com/office/drawing/2014/chart" uri="{C3380CC4-5D6E-409C-BE32-E72D297353CC}">
                    <c16:uniqueId val="{00000002-EF54-4C9A-9CA3-291923A81B63}"/>
                  </c:ext>
                </c:extLst>
              </c15:ser>
            </c15:filteredBarSeries>
          </c:ext>
        </c:extLst>
      </c:barChart>
      <c:catAx>
        <c:axId val="1691129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crossAx val="1691116976"/>
        <c:crosses val="autoZero"/>
        <c:auto val="1"/>
        <c:lblAlgn val="ctr"/>
        <c:lblOffset val="100"/>
        <c:noMultiLvlLbl val="0"/>
      </c:catAx>
      <c:valAx>
        <c:axId val="169111697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crossAx val="1691129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graphs!$H$36</c:f>
              <c:strCache>
                <c:ptCount val="1"/>
                <c:pt idx="0">
                  <c:v>Prevalence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graphs!$E$37:$E$41</c:f>
              <c:strCache>
                <c:ptCount val="5"/>
                <c:pt idx="0">
                  <c:v>Poorest</c:v>
                </c:pt>
                <c:pt idx="1">
                  <c:v>Poorer</c:v>
                </c:pt>
                <c:pt idx="2">
                  <c:v>Middle</c:v>
                </c:pt>
                <c:pt idx="3">
                  <c:v>Richer</c:v>
                </c:pt>
                <c:pt idx="4">
                  <c:v>Richest</c:v>
                </c:pt>
              </c:strCache>
            </c:strRef>
          </c:cat>
          <c:val>
            <c:numRef>
              <c:f>graphs!$H$37:$H$41</c:f>
              <c:numCache>
                <c:formatCode>0.0</c:formatCode>
                <c:ptCount val="5"/>
                <c:pt idx="0">
                  <c:v>25.331360000000004</c:v>
                </c:pt>
                <c:pt idx="1">
                  <c:v>26.905859999999997</c:v>
                </c:pt>
                <c:pt idx="2">
                  <c:v>28.622070000000001</c:v>
                </c:pt>
                <c:pt idx="3">
                  <c:v>30.87105</c:v>
                </c:pt>
                <c:pt idx="4">
                  <c:v>32.526949999999999</c:v>
                </c:pt>
              </c:numCache>
            </c:numRef>
          </c:val>
          <c:extLst>
            <c:ext xmlns:c16="http://schemas.microsoft.com/office/drawing/2014/chart" uri="{C3380CC4-5D6E-409C-BE32-E72D297353CC}">
              <c16:uniqueId val="{00000000-9E7F-4B6C-A00D-6BC235512E06}"/>
            </c:ext>
          </c:extLst>
        </c:ser>
        <c:ser>
          <c:idx val="1"/>
          <c:order val="1"/>
          <c:tx>
            <c:strRef>
              <c:f>graphs!$J$36</c:f>
              <c:strCache>
                <c:ptCount val="1"/>
                <c:pt idx="0">
                  <c:v>Awareness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graphs!$E$37:$E$41</c:f>
              <c:strCache>
                <c:ptCount val="5"/>
                <c:pt idx="0">
                  <c:v>Poorest</c:v>
                </c:pt>
                <c:pt idx="1">
                  <c:v>Poorer</c:v>
                </c:pt>
                <c:pt idx="2">
                  <c:v>Middle</c:v>
                </c:pt>
                <c:pt idx="3">
                  <c:v>Richer</c:v>
                </c:pt>
                <c:pt idx="4">
                  <c:v>Richest</c:v>
                </c:pt>
              </c:strCache>
            </c:strRef>
          </c:cat>
          <c:val>
            <c:numRef>
              <c:f>graphs!$J$37:$J$41</c:f>
              <c:numCache>
                <c:formatCode>0.0</c:formatCode>
                <c:ptCount val="5"/>
                <c:pt idx="0">
                  <c:v>32.595970000000001</c:v>
                </c:pt>
                <c:pt idx="1">
                  <c:v>38.471049999999998</c:v>
                </c:pt>
                <c:pt idx="2">
                  <c:v>43.624279999999999</c:v>
                </c:pt>
                <c:pt idx="3">
                  <c:v>48.375679999999996</c:v>
                </c:pt>
                <c:pt idx="4">
                  <c:v>54.001560000000005</c:v>
                </c:pt>
              </c:numCache>
            </c:numRef>
          </c:val>
          <c:extLst>
            <c:ext xmlns:c16="http://schemas.microsoft.com/office/drawing/2014/chart" uri="{C3380CC4-5D6E-409C-BE32-E72D297353CC}">
              <c16:uniqueId val="{00000001-9E7F-4B6C-A00D-6BC235512E06}"/>
            </c:ext>
          </c:extLst>
        </c:ser>
        <c:ser>
          <c:idx val="2"/>
          <c:order val="2"/>
          <c:tx>
            <c:strRef>
              <c:f>graphs!$L$36</c:f>
              <c:strCache>
                <c:ptCount val="1"/>
                <c:pt idx="0">
                  <c:v>Treatment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graphs!$E$37:$E$41</c:f>
              <c:strCache>
                <c:ptCount val="5"/>
                <c:pt idx="0">
                  <c:v>Poorest</c:v>
                </c:pt>
                <c:pt idx="1">
                  <c:v>Poorer</c:v>
                </c:pt>
                <c:pt idx="2">
                  <c:v>Middle</c:v>
                </c:pt>
                <c:pt idx="3">
                  <c:v>Richer</c:v>
                </c:pt>
                <c:pt idx="4">
                  <c:v>Richest</c:v>
                </c:pt>
              </c:strCache>
            </c:strRef>
          </c:cat>
          <c:val>
            <c:numRef>
              <c:f>graphs!$L$37:$L$41</c:f>
              <c:numCache>
                <c:formatCode>0.0</c:formatCode>
                <c:ptCount val="5"/>
                <c:pt idx="0">
                  <c:v>21.851710000000001</c:v>
                </c:pt>
                <c:pt idx="1">
                  <c:v>26.77036</c:v>
                </c:pt>
                <c:pt idx="2">
                  <c:v>32.677060000000004</c:v>
                </c:pt>
                <c:pt idx="3">
                  <c:v>37.553100000000001</c:v>
                </c:pt>
                <c:pt idx="4">
                  <c:v>43.62623</c:v>
                </c:pt>
              </c:numCache>
            </c:numRef>
          </c:val>
          <c:extLst>
            <c:ext xmlns:c16="http://schemas.microsoft.com/office/drawing/2014/chart" uri="{C3380CC4-5D6E-409C-BE32-E72D297353CC}">
              <c16:uniqueId val="{00000002-9E7F-4B6C-A00D-6BC235512E06}"/>
            </c:ext>
          </c:extLst>
        </c:ser>
        <c:ser>
          <c:idx val="3"/>
          <c:order val="3"/>
          <c:tx>
            <c:strRef>
              <c:f>graphs!$N$36</c:f>
              <c:strCache>
                <c:ptCount val="1"/>
                <c:pt idx="0">
                  <c:v>Control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graphs!$E$37:$E$41</c:f>
              <c:strCache>
                <c:ptCount val="5"/>
                <c:pt idx="0">
                  <c:v>Poorest</c:v>
                </c:pt>
                <c:pt idx="1">
                  <c:v>Poorer</c:v>
                </c:pt>
                <c:pt idx="2">
                  <c:v>Middle</c:v>
                </c:pt>
                <c:pt idx="3">
                  <c:v>Richer</c:v>
                </c:pt>
                <c:pt idx="4">
                  <c:v>Richest</c:v>
                </c:pt>
              </c:strCache>
            </c:strRef>
          </c:cat>
          <c:val>
            <c:numRef>
              <c:f>graphs!$N$37:$N$41</c:f>
              <c:numCache>
                <c:formatCode>0.0</c:formatCode>
                <c:ptCount val="5"/>
                <c:pt idx="0">
                  <c:v>11.9848</c:v>
                </c:pt>
                <c:pt idx="1">
                  <c:v>14.647270000000001</c:v>
                </c:pt>
                <c:pt idx="2">
                  <c:v>17.964690000000001</c:v>
                </c:pt>
                <c:pt idx="3">
                  <c:v>19.857710000000001</c:v>
                </c:pt>
                <c:pt idx="4">
                  <c:v>21.983639999999998</c:v>
                </c:pt>
              </c:numCache>
            </c:numRef>
          </c:val>
          <c:extLst>
            <c:ext xmlns:c16="http://schemas.microsoft.com/office/drawing/2014/chart" uri="{C3380CC4-5D6E-409C-BE32-E72D297353CC}">
              <c16:uniqueId val="{00000003-9E7F-4B6C-A00D-6BC235512E06}"/>
            </c:ext>
          </c:extLst>
        </c:ser>
        <c:dLbls>
          <c:showLegendKey val="0"/>
          <c:showVal val="0"/>
          <c:showCatName val="0"/>
          <c:showSerName val="0"/>
          <c:showPercent val="0"/>
          <c:showBubbleSize val="0"/>
        </c:dLbls>
        <c:gapWidth val="116"/>
        <c:overlap val="-4"/>
        <c:axId val="1691064176"/>
        <c:axId val="1691065136"/>
      </c:barChart>
      <c:catAx>
        <c:axId val="1691064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crossAx val="1691065136"/>
        <c:crosses val="autoZero"/>
        <c:auto val="1"/>
        <c:lblAlgn val="ctr"/>
        <c:lblOffset val="100"/>
        <c:noMultiLvlLbl val="0"/>
      </c:catAx>
      <c:valAx>
        <c:axId val="169106513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crossAx val="1691064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graphs!$I$52</c:f>
              <c:strCache>
                <c:ptCount val="1"/>
                <c:pt idx="0">
                  <c:v>Prevalence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graphs!$F$53:$F$56</c:f>
              <c:strCache>
                <c:ptCount val="4"/>
                <c:pt idx="0">
                  <c:v>No education</c:v>
                </c:pt>
                <c:pt idx="1">
                  <c:v>Primary</c:v>
                </c:pt>
                <c:pt idx="2">
                  <c:v>Secondary</c:v>
                </c:pt>
                <c:pt idx="3">
                  <c:v>Higher secondary and above</c:v>
                </c:pt>
              </c:strCache>
            </c:strRef>
          </c:cat>
          <c:val>
            <c:numRef>
              <c:f>graphs!$I$53:$I$56</c:f>
              <c:numCache>
                <c:formatCode>0.0</c:formatCode>
                <c:ptCount val="4"/>
                <c:pt idx="0">
                  <c:v>27.22691</c:v>
                </c:pt>
                <c:pt idx="1">
                  <c:v>30.660429999999998</c:v>
                </c:pt>
                <c:pt idx="2">
                  <c:v>30.663499999999999</c:v>
                </c:pt>
                <c:pt idx="3">
                  <c:v>30.955319999999997</c:v>
                </c:pt>
              </c:numCache>
            </c:numRef>
          </c:val>
          <c:extLst>
            <c:ext xmlns:c16="http://schemas.microsoft.com/office/drawing/2014/chart" uri="{C3380CC4-5D6E-409C-BE32-E72D297353CC}">
              <c16:uniqueId val="{00000000-B207-4625-B4DD-F56C7B3E5E58}"/>
            </c:ext>
          </c:extLst>
        </c:ser>
        <c:ser>
          <c:idx val="1"/>
          <c:order val="1"/>
          <c:tx>
            <c:strRef>
              <c:f>graphs!$K$52</c:f>
              <c:strCache>
                <c:ptCount val="1"/>
                <c:pt idx="0">
                  <c:v>Awareness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graphs!$F$53:$F$56</c:f>
              <c:strCache>
                <c:ptCount val="4"/>
                <c:pt idx="0">
                  <c:v>No education</c:v>
                </c:pt>
                <c:pt idx="1">
                  <c:v>Primary</c:v>
                </c:pt>
                <c:pt idx="2">
                  <c:v>Secondary</c:v>
                </c:pt>
                <c:pt idx="3">
                  <c:v>Higher secondary and above</c:v>
                </c:pt>
              </c:strCache>
            </c:strRef>
          </c:cat>
          <c:val>
            <c:numRef>
              <c:f>graphs!$K$53:$K$56</c:f>
              <c:numCache>
                <c:formatCode>0.0</c:formatCode>
                <c:ptCount val="4"/>
                <c:pt idx="0">
                  <c:v>38.05256</c:v>
                </c:pt>
                <c:pt idx="1">
                  <c:v>47.683789999999995</c:v>
                </c:pt>
                <c:pt idx="2">
                  <c:v>50.296280000000003</c:v>
                </c:pt>
                <c:pt idx="3">
                  <c:v>54.054720000000003</c:v>
                </c:pt>
              </c:numCache>
            </c:numRef>
          </c:val>
          <c:extLst>
            <c:ext xmlns:c16="http://schemas.microsoft.com/office/drawing/2014/chart" uri="{C3380CC4-5D6E-409C-BE32-E72D297353CC}">
              <c16:uniqueId val="{00000001-B207-4625-B4DD-F56C7B3E5E58}"/>
            </c:ext>
          </c:extLst>
        </c:ser>
        <c:ser>
          <c:idx val="2"/>
          <c:order val="2"/>
          <c:tx>
            <c:strRef>
              <c:f>graphs!$M$52</c:f>
              <c:strCache>
                <c:ptCount val="1"/>
                <c:pt idx="0">
                  <c:v>Treatment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graphs!$F$53:$F$56</c:f>
              <c:strCache>
                <c:ptCount val="4"/>
                <c:pt idx="0">
                  <c:v>No education</c:v>
                </c:pt>
                <c:pt idx="1">
                  <c:v>Primary</c:v>
                </c:pt>
                <c:pt idx="2">
                  <c:v>Secondary</c:v>
                </c:pt>
                <c:pt idx="3">
                  <c:v>Higher secondary and above</c:v>
                </c:pt>
              </c:strCache>
            </c:strRef>
          </c:cat>
          <c:val>
            <c:numRef>
              <c:f>graphs!$M$53:$M$56</c:f>
              <c:numCache>
                <c:formatCode>0.0</c:formatCode>
                <c:ptCount val="4"/>
                <c:pt idx="0">
                  <c:v>28.923159999999999</c:v>
                </c:pt>
                <c:pt idx="1">
                  <c:v>36.01972</c:v>
                </c:pt>
                <c:pt idx="2">
                  <c:v>39.449840000000002</c:v>
                </c:pt>
                <c:pt idx="3">
                  <c:v>43.214730000000003</c:v>
                </c:pt>
              </c:numCache>
            </c:numRef>
          </c:val>
          <c:extLst>
            <c:ext xmlns:c16="http://schemas.microsoft.com/office/drawing/2014/chart" uri="{C3380CC4-5D6E-409C-BE32-E72D297353CC}">
              <c16:uniqueId val="{00000002-B207-4625-B4DD-F56C7B3E5E58}"/>
            </c:ext>
          </c:extLst>
        </c:ser>
        <c:ser>
          <c:idx val="3"/>
          <c:order val="3"/>
          <c:tx>
            <c:strRef>
              <c:f>graphs!$O$52</c:f>
              <c:strCache>
                <c:ptCount val="1"/>
                <c:pt idx="0">
                  <c:v>Control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graphs!$F$53:$F$56</c:f>
              <c:strCache>
                <c:ptCount val="4"/>
                <c:pt idx="0">
                  <c:v>No education</c:v>
                </c:pt>
                <c:pt idx="1">
                  <c:v>Primary</c:v>
                </c:pt>
                <c:pt idx="2">
                  <c:v>Secondary</c:v>
                </c:pt>
                <c:pt idx="3">
                  <c:v>Higher secondary and above</c:v>
                </c:pt>
              </c:strCache>
            </c:strRef>
          </c:cat>
          <c:val>
            <c:numRef>
              <c:f>graphs!$O$53:$O$56</c:f>
              <c:numCache>
                <c:formatCode>0.0</c:formatCode>
                <c:ptCount val="4"/>
                <c:pt idx="0">
                  <c:v>16.2407</c:v>
                </c:pt>
                <c:pt idx="1">
                  <c:v>19.10735</c:v>
                </c:pt>
                <c:pt idx="2">
                  <c:v>20.473780000000001</c:v>
                </c:pt>
                <c:pt idx="3">
                  <c:v>22.12415</c:v>
                </c:pt>
              </c:numCache>
            </c:numRef>
          </c:val>
          <c:extLst>
            <c:ext xmlns:c16="http://schemas.microsoft.com/office/drawing/2014/chart" uri="{C3380CC4-5D6E-409C-BE32-E72D297353CC}">
              <c16:uniqueId val="{00000003-B207-4625-B4DD-F56C7B3E5E58}"/>
            </c:ext>
          </c:extLst>
        </c:ser>
        <c:dLbls>
          <c:showLegendKey val="0"/>
          <c:showVal val="0"/>
          <c:showCatName val="0"/>
          <c:showSerName val="0"/>
          <c:showPercent val="0"/>
          <c:showBubbleSize val="0"/>
        </c:dLbls>
        <c:gapWidth val="219"/>
        <c:overlap val="-27"/>
        <c:axId val="1691117936"/>
        <c:axId val="1691125616"/>
      </c:barChart>
      <c:catAx>
        <c:axId val="169111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en-US"/>
          </a:p>
        </c:txPr>
        <c:crossAx val="1691125616"/>
        <c:crosses val="autoZero"/>
        <c:auto val="1"/>
        <c:lblAlgn val="ctr"/>
        <c:lblOffset val="100"/>
        <c:noMultiLvlLbl val="0"/>
      </c:catAx>
      <c:valAx>
        <c:axId val="169112561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crossAx val="1691117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17-06-2023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10</a:t>
            </a:fld>
            <a:endParaRPr lang="en-IN"/>
          </a:p>
        </p:txBody>
      </p:sp>
    </p:spTree>
    <p:extLst>
      <p:ext uri="{BB962C8B-B14F-4D97-AF65-F5344CB8AC3E}">
        <p14:creationId xmlns:p14="http://schemas.microsoft.com/office/powerpoint/2010/main" val="62268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13</a:t>
            </a:fld>
            <a:endParaRPr lang="en-IN"/>
          </a:p>
        </p:txBody>
      </p:sp>
    </p:spTree>
    <p:extLst>
      <p:ext uri="{BB962C8B-B14F-4D97-AF65-F5344CB8AC3E}">
        <p14:creationId xmlns:p14="http://schemas.microsoft.com/office/powerpoint/2010/main" val="3307730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15</a:t>
            </a:fld>
            <a:endParaRPr lang="en-IN"/>
          </a:p>
        </p:txBody>
      </p:sp>
    </p:spTree>
    <p:extLst>
      <p:ext uri="{BB962C8B-B14F-4D97-AF65-F5344CB8AC3E}">
        <p14:creationId xmlns:p14="http://schemas.microsoft.com/office/powerpoint/2010/main" val="11459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17-06-2023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17-06-2023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17-06-2023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17-06-2023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17-06-2023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17-06-2023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17-06-2023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17-06-2023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17-06-2023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17-06-2023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17-06-2023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17-06-2023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normAutofit/>
          </a:bodyPr>
          <a:lstStyle/>
          <a:p>
            <a:r>
              <a:rPr lang="en-IN" sz="2400" b="1" dirty="0">
                <a:solidFill>
                  <a:srgbClr val="0D0D0D"/>
                </a:solidFill>
                <a:effectLst/>
                <a:latin typeface="Times New Roman" panose="02020603050405020304" pitchFamily="18" charset="0"/>
                <a:ea typeface="Calibri" panose="020F0502020204030204" pitchFamily="34" charset="0"/>
                <a:cs typeface="Mangal" panose="02040503050203030202" pitchFamily="18" charset="0"/>
              </a:rPr>
              <a:t>Awareness, Treatment, and </a:t>
            </a:r>
            <a:r>
              <a:rPr lang="en-IN" sz="2400" b="1" dirty="0">
                <a:solidFill>
                  <a:srgbClr val="0D0D0D"/>
                </a:solidFill>
                <a:latin typeface="Times New Roman" panose="02020603050405020304" pitchFamily="18" charset="0"/>
                <a:ea typeface="Calibri" panose="020F0502020204030204" pitchFamily="34" charset="0"/>
                <a:cs typeface="Mangal" panose="02040503050203030202" pitchFamily="18" charset="0"/>
              </a:rPr>
              <a:t>C</a:t>
            </a:r>
            <a:r>
              <a:rPr lang="en-IN" sz="2400" b="1" dirty="0">
                <a:solidFill>
                  <a:srgbClr val="0D0D0D"/>
                </a:solidFill>
                <a:effectLst/>
                <a:latin typeface="Times New Roman" panose="02020603050405020304" pitchFamily="18" charset="0"/>
                <a:ea typeface="Calibri" panose="020F0502020204030204" pitchFamily="34" charset="0"/>
                <a:cs typeface="Mangal" panose="02040503050203030202" pitchFamily="18" charset="0"/>
              </a:rPr>
              <a:t>ontrol (ATC) of Hypertension among </a:t>
            </a:r>
            <a:r>
              <a:rPr lang="en-IN" sz="2400" b="1" dirty="0">
                <a:solidFill>
                  <a:srgbClr val="0D0D0D"/>
                </a:solidFill>
                <a:latin typeface="Times New Roman" panose="02020603050405020304" pitchFamily="18" charset="0"/>
                <a:ea typeface="Calibri" panose="020F0502020204030204" pitchFamily="34" charset="0"/>
                <a:cs typeface="Mangal" panose="02040503050203030202" pitchFamily="18" charset="0"/>
              </a:rPr>
              <a:t>A</a:t>
            </a:r>
            <a:r>
              <a:rPr lang="en-IN" sz="2400" b="1" dirty="0">
                <a:solidFill>
                  <a:srgbClr val="0D0D0D"/>
                </a:solidFill>
                <a:effectLst/>
                <a:latin typeface="Times New Roman" panose="02020603050405020304" pitchFamily="18" charset="0"/>
                <a:ea typeface="Calibri" panose="020F0502020204030204" pitchFamily="34" charset="0"/>
                <a:cs typeface="Mangal" panose="02040503050203030202" pitchFamily="18" charset="0"/>
              </a:rPr>
              <a:t>dults in South India: Evidence from National Family Health Survey (NFHS-5), 2019-21</a:t>
            </a:r>
            <a:br>
              <a:rPr lang="en-IN" sz="2400" dirty="0">
                <a:effectLst/>
                <a:latin typeface="Calibri" panose="020F0502020204030204" pitchFamily="34" charset="0"/>
                <a:ea typeface="Calibri" panose="020F0502020204030204" pitchFamily="34" charset="0"/>
                <a:cs typeface="Mangal" panose="02040503050203030202" pitchFamily="18" charset="0"/>
              </a:rPr>
            </a:br>
            <a:endParaRPr lang="en-IN" sz="24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3602038"/>
            <a:ext cx="9144000" cy="2754312"/>
          </a:xfrm>
        </p:spPr>
        <p:txBody>
          <a:bodyPr/>
          <a:lstStyle/>
          <a:p>
            <a:endParaRPr lang="en-IN" dirty="0"/>
          </a:p>
          <a:p>
            <a:r>
              <a:rPr lang="en-IN" dirty="0"/>
              <a:t>By: </a:t>
            </a:r>
            <a:r>
              <a:rPr lang="en-IN" b="1" dirty="0"/>
              <a:t>Dr Priyanka Chanale</a:t>
            </a:r>
          </a:p>
          <a:p>
            <a:r>
              <a:rPr lang="en-IN" dirty="0"/>
              <a:t>PG/21/076</a:t>
            </a:r>
          </a:p>
          <a:p>
            <a:r>
              <a:rPr lang="en-IN" dirty="0"/>
              <a:t>Faculty Mentor : </a:t>
            </a:r>
            <a:r>
              <a:rPr lang="en-IN" b="1" dirty="0" err="1"/>
              <a:t>Dr.</a:t>
            </a:r>
            <a:r>
              <a:rPr lang="en-IN" b="1" dirty="0"/>
              <a:t> </a:t>
            </a:r>
            <a:r>
              <a:rPr lang="en-IN" sz="2000" b="1" dirty="0">
                <a:solidFill>
                  <a:srgbClr val="0D0D0D"/>
                </a:solidFill>
                <a:effectLst/>
                <a:latin typeface="Times New Roman" panose="02020603050405020304" pitchFamily="18" charset="0"/>
                <a:ea typeface="Calibri" panose="020F0502020204030204" pitchFamily="34" charset="0"/>
              </a:rPr>
              <a:t>Pijush Kanti Khan</a:t>
            </a:r>
            <a:endParaRPr lang="en-IN" sz="2000" dirty="0"/>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82B2AA5-41D7-7FF0-1CC9-87CAE9FDAB2C}"/>
              </a:ext>
            </a:extLst>
          </p:cNvPr>
          <p:cNvSpPr>
            <a:spLocks noGrp="1"/>
          </p:cNvSpPr>
          <p:nvPr>
            <p:ph type="sldNum" sz="quarter" idx="12"/>
          </p:nvPr>
        </p:nvSpPr>
        <p:spPr/>
        <p:txBody>
          <a:bodyPr/>
          <a:lstStyle/>
          <a:p>
            <a:fld id="{26AD20E6-394B-4DF0-96A5-9647FF39C943}" type="slidenum">
              <a:rPr lang="en-IN" smtClean="0"/>
              <a:t>10</a:t>
            </a:fld>
            <a:endParaRPr lang="en-IN"/>
          </a:p>
        </p:txBody>
      </p:sp>
      <p:graphicFrame>
        <p:nvGraphicFramePr>
          <p:cNvPr id="6" name="Chart 5">
            <a:extLst>
              <a:ext uri="{FF2B5EF4-FFF2-40B4-BE49-F238E27FC236}">
                <a16:creationId xmlns:a16="http://schemas.microsoft.com/office/drawing/2014/main" id="{65A95648-0CC9-BB03-A319-1246E9332BB3}"/>
              </a:ext>
            </a:extLst>
          </p:cNvPr>
          <p:cNvGraphicFramePr/>
          <p:nvPr>
            <p:extLst>
              <p:ext uri="{D42A27DB-BD31-4B8C-83A1-F6EECF244321}">
                <p14:modId xmlns:p14="http://schemas.microsoft.com/office/powerpoint/2010/main" val="1068260931"/>
              </p:ext>
            </p:extLst>
          </p:nvPr>
        </p:nvGraphicFramePr>
        <p:xfrm>
          <a:off x="678094" y="1338944"/>
          <a:ext cx="11106363" cy="513377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FB71BB4E-370E-733B-106C-80B811609207}"/>
              </a:ext>
            </a:extLst>
          </p:cNvPr>
          <p:cNvSpPr txBox="1"/>
          <p:nvPr/>
        </p:nvSpPr>
        <p:spPr>
          <a:xfrm>
            <a:off x="4365171" y="337457"/>
            <a:ext cx="4452258" cy="461665"/>
          </a:xfrm>
          <a:prstGeom prst="rect">
            <a:avLst/>
          </a:prstGeom>
          <a:noFill/>
        </p:spPr>
        <p:txBody>
          <a:bodyPr wrap="square" rtlCol="0">
            <a:spAutoFit/>
          </a:bodyPr>
          <a:lstStyle/>
          <a:p>
            <a:r>
              <a:rPr lang="en-IN" sz="2400" dirty="0"/>
              <a:t>Variation by age-groups </a:t>
            </a:r>
          </a:p>
        </p:txBody>
      </p:sp>
    </p:spTree>
    <p:extLst>
      <p:ext uri="{BB962C8B-B14F-4D97-AF65-F5344CB8AC3E}">
        <p14:creationId xmlns:p14="http://schemas.microsoft.com/office/powerpoint/2010/main" val="1015087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38E1EBC-F159-9152-4D48-D0A2C860C72B}"/>
              </a:ext>
            </a:extLst>
          </p:cNvPr>
          <p:cNvSpPr>
            <a:spLocks noGrp="1"/>
          </p:cNvSpPr>
          <p:nvPr>
            <p:ph type="sldNum" sz="quarter" idx="12"/>
          </p:nvPr>
        </p:nvSpPr>
        <p:spPr/>
        <p:txBody>
          <a:bodyPr/>
          <a:lstStyle/>
          <a:p>
            <a:fld id="{26AD20E6-394B-4DF0-96A5-9647FF39C943}" type="slidenum">
              <a:rPr lang="en-IN" smtClean="0"/>
              <a:t>11</a:t>
            </a:fld>
            <a:endParaRPr lang="en-IN"/>
          </a:p>
        </p:txBody>
      </p:sp>
      <p:graphicFrame>
        <p:nvGraphicFramePr>
          <p:cNvPr id="6" name="Chart 5">
            <a:extLst>
              <a:ext uri="{FF2B5EF4-FFF2-40B4-BE49-F238E27FC236}">
                <a16:creationId xmlns:a16="http://schemas.microsoft.com/office/drawing/2014/main" id="{13190E1E-85B6-C17F-9057-A579C4AE673A}"/>
              </a:ext>
            </a:extLst>
          </p:cNvPr>
          <p:cNvGraphicFramePr/>
          <p:nvPr>
            <p:extLst>
              <p:ext uri="{D42A27DB-BD31-4B8C-83A1-F6EECF244321}">
                <p14:modId xmlns:p14="http://schemas.microsoft.com/office/powerpoint/2010/main" val="263223088"/>
              </p:ext>
            </p:extLst>
          </p:nvPr>
        </p:nvGraphicFramePr>
        <p:xfrm>
          <a:off x="838199" y="780836"/>
          <a:ext cx="10515601" cy="5393934"/>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8974AB35-410D-E86F-5D19-B43296E27F90}"/>
              </a:ext>
            </a:extLst>
          </p:cNvPr>
          <p:cNvSpPr txBox="1"/>
          <p:nvPr/>
        </p:nvSpPr>
        <p:spPr>
          <a:xfrm>
            <a:off x="3316983" y="313898"/>
            <a:ext cx="5072743" cy="461665"/>
          </a:xfrm>
          <a:prstGeom prst="rect">
            <a:avLst/>
          </a:prstGeom>
          <a:noFill/>
        </p:spPr>
        <p:txBody>
          <a:bodyPr wrap="square" rtlCol="0">
            <a:spAutoFit/>
          </a:bodyPr>
          <a:lstStyle/>
          <a:p>
            <a:r>
              <a:rPr lang="en-IN" sz="2400" dirty="0">
                <a:solidFill>
                  <a:schemeClr val="tx1">
                    <a:lumMod val="95000"/>
                    <a:lumOff val="5000"/>
                  </a:schemeClr>
                </a:solidFill>
              </a:rPr>
              <a:t>Variation by Place of residence </a:t>
            </a:r>
          </a:p>
        </p:txBody>
      </p:sp>
    </p:spTree>
    <p:extLst>
      <p:ext uri="{BB962C8B-B14F-4D97-AF65-F5344CB8AC3E}">
        <p14:creationId xmlns:p14="http://schemas.microsoft.com/office/powerpoint/2010/main" val="3721410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156539B-D8EE-5E23-3381-92ED2E930013}"/>
              </a:ext>
            </a:extLst>
          </p:cNvPr>
          <p:cNvSpPr>
            <a:spLocks noGrp="1"/>
          </p:cNvSpPr>
          <p:nvPr>
            <p:ph type="sldNum" sz="quarter" idx="12"/>
          </p:nvPr>
        </p:nvSpPr>
        <p:spPr/>
        <p:txBody>
          <a:bodyPr/>
          <a:lstStyle/>
          <a:p>
            <a:fld id="{26AD20E6-394B-4DF0-96A5-9647FF39C943}" type="slidenum">
              <a:rPr lang="en-IN" smtClean="0"/>
              <a:t>12</a:t>
            </a:fld>
            <a:endParaRPr lang="en-IN"/>
          </a:p>
        </p:txBody>
      </p:sp>
      <p:graphicFrame>
        <p:nvGraphicFramePr>
          <p:cNvPr id="6" name="Chart 5">
            <a:extLst>
              <a:ext uri="{FF2B5EF4-FFF2-40B4-BE49-F238E27FC236}">
                <a16:creationId xmlns:a16="http://schemas.microsoft.com/office/drawing/2014/main" id="{2B2C2FD8-7418-1C50-90D4-85448D042017}"/>
              </a:ext>
            </a:extLst>
          </p:cNvPr>
          <p:cNvGraphicFramePr/>
          <p:nvPr>
            <p:extLst>
              <p:ext uri="{D42A27DB-BD31-4B8C-83A1-F6EECF244321}">
                <p14:modId xmlns:p14="http://schemas.microsoft.com/office/powerpoint/2010/main" val="1234779678"/>
              </p:ext>
            </p:extLst>
          </p:nvPr>
        </p:nvGraphicFramePr>
        <p:xfrm>
          <a:off x="791109" y="1189703"/>
          <a:ext cx="10746769" cy="504670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A94E537A-6D60-D980-254B-A6FA27B3F23A}"/>
              </a:ext>
            </a:extLst>
          </p:cNvPr>
          <p:cNvSpPr txBox="1"/>
          <p:nvPr/>
        </p:nvSpPr>
        <p:spPr>
          <a:xfrm>
            <a:off x="3578942" y="303573"/>
            <a:ext cx="6096000" cy="461665"/>
          </a:xfrm>
          <a:prstGeom prst="rect">
            <a:avLst/>
          </a:prstGeom>
          <a:noFill/>
        </p:spPr>
        <p:txBody>
          <a:bodyPr wrap="square">
            <a:spAutoFit/>
          </a:bodyPr>
          <a:lstStyle/>
          <a:p>
            <a:r>
              <a:rPr lang="en-IN" sz="2400" dirty="0">
                <a:solidFill>
                  <a:schemeClr val="tx1">
                    <a:lumMod val="85000"/>
                    <a:lumOff val="15000"/>
                  </a:schemeClr>
                </a:solidFill>
              </a:rPr>
              <a:t>Variation by Wealth Quintiles</a:t>
            </a:r>
          </a:p>
        </p:txBody>
      </p:sp>
    </p:spTree>
    <p:extLst>
      <p:ext uri="{BB962C8B-B14F-4D97-AF65-F5344CB8AC3E}">
        <p14:creationId xmlns:p14="http://schemas.microsoft.com/office/powerpoint/2010/main" val="135609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B269E08-D9E9-A91B-DE45-C934C36FC4B8}"/>
              </a:ext>
            </a:extLst>
          </p:cNvPr>
          <p:cNvSpPr>
            <a:spLocks noGrp="1"/>
          </p:cNvSpPr>
          <p:nvPr>
            <p:ph type="sldNum" sz="quarter" idx="12"/>
          </p:nvPr>
        </p:nvSpPr>
        <p:spPr/>
        <p:txBody>
          <a:bodyPr/>
          <a:lstStyle/>
          <a:p>
            <a:fld id="{26AD20E6-394B-4DF0-96A5-9647FF39C943}" type="slidenum">
              <a:rPr lang="en-IN" smtClean="0"/>
              <a:t>13</a:t>
            </a:fld>
            <a:endParaRPr lang="en-IN"/>
          </a:p>
        </p:txBody>
      </p:sp>
      <p:graphicFrame>
        <p:nvGraphicFramePr>
          <p:cNvPr id="6" name="Chart 5">
            <a:extLst>
              <a:ext uri="{FF2B5EF4-FFF2-40B4-BE49-F238E27FC236}">
                <a16:creationId xmlns:a16="http://schemas.microsoft.com/office/drawing/2014/main" id="{B7BAA4CA-781D-FC59-8783-13550E875E51}"/>
              </a:ext>
            </a:extLst>
          </p:cNvPr>
          <p:cNvGraphicFramePr/>
          <p:nvPr>
            <p:extLst>
              <p:ext uri="{D42A27DB-BD31-4B8C-83A1-F6EECF244321}">
                <p14:modId xmlns:p14="http://schemas.microsoft.com/office/powerpoint/2010/main" val="2869094647"/>
              </p:ext>
            </p:extLst>
          </p:nvPr>
        </p:nvGraphicFramePr>
        <p:xfrm>
          <a:off x="493159" y="647272"/>
          <a:ext cx="11219379" cy="5709077"/>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FDA0E761-72FE-0F7E-EC3A-A2444CDE32B6}"/>
              </a:ext>
            </a:extLst>
          </p:cNvPr>
          <p:cNvSpPr txBox="1"/>
          <p:nvPr/>
        </p:nvSpPr>
        <p:spPr>
          <a:xfrm>
            <a:off x="3298371" y="283029"/>
            <a:ext cx="4898572" cy="461665"/>
          </a:xfrm>
          <a:prstGeom prst="rect">
            <a:avLst/>
          </a:prstGeom>
          <a:noFill/>
        </p:spPr>
        <p:txBody>
          <a:bodyPr wrap="square" rtlCol="0">
            <a:spAutoFit/>
          </a:bodyPr>
          <a:lstStyle/>
          <a:p>
            <a:r>
              <a:rPr lang="en-IN" sz="2400" dirty="0"/>
              <a:t>Variation by Education</a:t>
            </a:r>
          </a:p>
        </p:txBody>
      </p:sp>
    </p:spTree>
    <p:extLst>
      <p:ext uri="{BB962C8B-B14F-4D97-AF65-F5344CB8AC3E}">
        <p14:creationId xmlns:p14="http://schemas.microsoft.com/office/powerpoint/2010/main" val="158756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graphicFrame>
        <p:nvGraphicFramePr>
          <p:cNvPr id="19" name="Content Placeholder 18">
            <a:extLst>
              <a:ext uri="{FF2B5EF4-FFF2-40B4-BE49-F238E27FC236}">
                <a16:creationId xmlns:a16="http://schemas.microsoft.com/office/drawing/2014/main" id="{E71A2605-B978-1801-5141-CDDF8EB8279C}"/>
              </a:ext>
            </a:extLst>
          </p:cNvPr>
          <p:cNvGraphicFramePr>
            <a:graphicFrameLocks noGrp="1"/>
          </p:cNvGraphicFramePr>
          <p:nvPr>
            <p:ph idx="1"/>
            <p:extLst>
              <p:ext uri="{D42A27DB-BD31-4B8C-83A1-F6EECF244321}">
                <p14:modId xmlns:p14="http://schemas.microsoft.com/office/powerpoint/2010/main" val="4245753421"/>
              </p:ext>
            </p:extLst>
          </p:nvPr>
        </p:nvGraphicFramePr>
        <p:xfrm>
          <a:off x="304800" y="504792"/>
          <a:ext cx="11422912" cy="6267563"/>
        </p:xfrm>
        <a:graphic>
          <a:graphicData uri="http://schemas.openxmlformats.org/drawingml/2006/table">
            <a:tbl>
              <a:tblPr firstRow="1" firstCol="1" bandRow="1">
                <a:tableStyleId>{5C22544A-7EE6-4342-B048-85BDC9FD1C3A}</a:tableStyleId>
              </a:tblPr>
              <a:tblGrid>
                <a:gridCol w="4000755">
                  <a:extLst>
                    <a:ext uri="{9D8B030D-6E8A-4147-A177-3AD203B41FA5}">
                      <a16:colId xmlns:a16="http://schemas.microsoft.com/office/drawing/2014/main" val="3906803338"/>
                    </a:ext>
                  </a:extLst>
                </a:gridCol>
                <a:gridCol w="1583891">
                  <a:extLst>
                    <a:ext uri="{9D8B030D-6E8A-4147-A177-3AD203B41FA5}">
                      <a16:colId xmlns:a16="http://schemas.microsoft.com/office/drawing/2014/main" val="1138373681"/>
                    </a:ext>
                  </a:extLst>
                </a:gridCol>
                <a:gridCol w="1826323">
                  <a:extLst>
                    <a:ext uri="{9D8B030D-6E8A-4147-A177-3AD203B41FA5}">
                      <a16:colId xmlns:a16="http://schemas.microsoft.com/office/drawing/2014/main" val="1860922671"/>
                    </a:ext>
                  </a:extLst>
                </a:gridCol>
                <a:gridCol w="1659729">
                  <a:extLst>
                    <a:ext uri="{9D8B030D-6E8A-4147-A177-3AD203B41FA5}">
                      <a16:colId xmlns:a16="http://schemas.microsoft.com/office/drawing/2014/main" val="403967495"/>
                    </a:ext>
                  </a:extLst>
                </a:gridCol>
                <a:gridCol w="2352214">
                  <a:extLst>
                    <a:ext uri="{9D8B030D-6E8A-4147-A177-3AD203B41FA5}">
                      <a16:colId xmlns:a16="http://schemas.microsoft.com/office/drawing/2014/main" val="2258756992"/>
                    </a:ext>
                  </a:extLst>
                </a:gridCol>
              </a:tblGrid>
              <a:tr h="301049">
                <a:tc>
                  <a:txBody>
                    <a:bodyPr/>
                    <a:lstStyle/>
                    <a:p>
                      <a:pPr>
                        <a:lnSpc>
                          <a:spcPct val="107000"/>
                        </a:lnSpc>
                        <a:spcAft>
                          <a:spcPts val="800"/>
                        </a:spcAft>
                      </a:pPr>
                      <a:r>
                        <a:rPr lang="en-IN" sz="1100" kern="0" dirty="0">
                          <a:effectLst/>
                          <a:latin typeface="+mn-lt"/>
                        </a:rPr>
                        <a:t>Socio economic variables </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gridSpan="2">
                  <a:txBody>
                    <a:bodyPr/>
                    <a:lstStyle/>
                    <a:p>
                      <a:pPr algn="ctr">
                        <a:lnSpc>
                          <a:spcPct val="107000"/>
                        </a:lnSpc>
                        <a:spcAft>
                          <a:spcPts val="800"/>
                        </a:spcAft>
                      </a:pPr>
                      <a:r>
                        <a:rPr lang="en-IN" sz="1100" kern="0">
                          <a:effectLst/>
                        </a:rPr>
                        <a:t>Sample Size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ctr"/>
                </a:tc>
                <a:tc hMerge="1">
                  <a:txBody>
                    <a:bodyPr/>
                    <a:lstStyle/>
                    <a:p>
                      <a:endParaRPr lang="en-IN"/>
                    </a:p>
                  </a:txBody>
                  <a:tcPr/>
                </a:tc>
                <a:tc gridSpan="2">
                  <a:txBody>
                    <a:bodyPr/>
                    <a:lstStyle/>
                    <a:p>
                      <a:pPr algn="ctr">
                        <a:lnSpc>
                          <a:spcPct val="107000"/>
                        </a:lnSpc>
                        <a:spcAft>
                          <a:spcPts val="800"/>
                        </a:spcAft>
                      </a:pPr>
                      <a:r>
                        <a:rPr lang="en-IN" sz="1100" kern="0">
                          <a:effectLst/>
                        </a:rPr>
                        <a:t>Prevalence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ctr"/>
                </a:tc>
                <a:tc hMerge="1">
                  <a:txBody>
                    <a:bodyPr/>
                    <a:lstStyle/>
                    <a:p>
                      <a:endParaRPr lang="en-IN"/>
                    </a:p>
                  </a:txBody>
                  <a:tcPr/>
                </a:tc>
                <a:extLst>
                  <a:ext uri="{0D108BD9-81ED-4DB2-BD59-A6C34878D82A}">
                    <a16:rowId xmlns:a16="http://schemas.microsoft.com/office/drawing/2014/main" val="1559055406"/>
                  </a:ext>
                </a:extLst>
              </a:tr>
              <a:tr h="293678">
                <a:tc>
                  <a:txBody>
                    <a:bodyPr/>
                    <a:lstStyle/>
                    <a:p>
                      <a:pPr>
                        <a:lnSpc>
                          <a:spcPct val="107000"/>
                        </a:lnSpc>
                      </a:pPr>
                      <a:endParaRPr lang="en-IN" sz="1100" kern="100" dirty="0">
                        <a:effectLst/>
                        <a:latin typeface="+mn-lt"/>
                        <a:cs typeface="Mangal" panose="02040503050203030202" pitchFamily="18" charset="0"/>
                      </a:endParaRPr>
                    </a:p>
                  </a:txBody>
                  <a:tcPr marL="68580" marR="68580" marT="0" marB="0" anchor="ctr"/>
                </a:tc>
                <a:tc>
                  <a:txBody>
                    <a:bodyPr/>
                    <a:lstStyle/>
                    <a:p>
                      <a:pPr algn="ctr">
                        <a:lnSpc>
                          <a:spcPct val="107000"/>
                        </a:lnSpc>
                        <a:spcAft>
                          <a:spcPts val="800"/>
                        </a:spcAft>
                      </a:pPr>
                      <a:r>
                        <a:rPr lang="en-IN" sz="1100" kern="0">
                          <a:effectLst/>
                        </a:rPr>
                        <a:t>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100" kern="0">
                          <a:effectLst/>
                        </a:rPr>
                        <a:t>Confidence interval (CI)</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22986486"/>
                  </a:ext>
                </a:extLst>
              </a:tr>
              <a:tr h="216229">
                <a:tc>
                  <a:txBody>
                    <a:bodyPr/>
                    <a:lstStyle/>
                    <a:p>
                      <a:pPr>
                        <a:lnSpc>
                          <a:spcPct val="107000"/>
                        </a:lnSpc>
                        <a:spcAft>
                          <a:spcPts val="800"/>
                        </a:spcAft>
                      </a:pPr>
                      <a:r>
                        <a:rPr lang="en-IN" sz="1100" kern="0" dirty="0">
                          <a:solidFill>
                            <a:schemeClr val="bg1"/>
                          </a:solidFill>
                          <a:effectLst/>
                          <a:latin typeface="+mn-lt"/>
                        </a:rPr>
                        <a:t>Age group</a:t>
                      </a:r>
                      <a:endParaRPr lang="en-IN" sz="1100" kern="100" dirty="0">
                        <a:solidFill>
                          <a:schemeClr val="bg1"/>
                        </a:solidFill>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2231457621"/>
                  </a:ext>
                </a:extLst>
              </a:tr>
              <a:tr h="216229">
                <a:tc>
                  <a:txBody>
                    <a:bodyPr/>
                    <a:lstStyle/>
                    <a:p>
                      <a:pPr>
                        <a:lnSpc>
                          <a:spcPct val="107000"/>
                        </a:lnSpc>
                        <a:spcAft>
                          <a:spcPts val="800"/>
                        </a:spcAft>
                      </a:pPr>
                      <a:r>
                        <a:rPr lang="en-IN" sz="1100" kern="0" dirty="0">
                          <a:effectLst/>
                          <a:latin typeface="+mn-lt"/>
                        </a:rPr>
                        <a:t>15-29</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83071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8.5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[8.2, 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326979141"/>
                  </a:ext>
                </a:extLst>
              </a:tr>
              <a:tr h="216229">
                <a:tc>
                  <a:txBody>
                    <a:bodyPr/>
                    <a:lstStyle/>
                    <a:p>
                      <a:pPr>
                        <a:lnSpc>
                          <a:spcPct val="107000"/>
                        </a:lnSpc>
                        <a:spcAft>
                          <a:spcPts val="800"/>
                        </a:spcAft>
                      </a:pPr>
                      <a:r>
                        <a:rPr lang="en-IN" sz="1100" kern="0" dirty="0">
                          <a:effectLst/>
                          <a:latin typeface="+mn-lt"/>
                        </a:rPr>
                        <a:t>30-44</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82273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22.5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[22, 23]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2645651844"/>
                  </a:ext>
                </a:extLst>
              </a:tr>
              <a:tr h="216229">
                <a:tc>
                  <a:txBody>
                    <a:bodyPr/>
                    <a:lstStyle/>
                    <a:p>
                      <a:pPr>
                        <a:lnSpc>
                          <a:spcPct val="107000"/>
                        </a:lnSpc>
                        <a:spcAft>
                          <a:spcPts val="800"/>
                        </a:spcAft>
                      </a:pPr>
                      <a:r>
                        <a:rPr lang="en-IN" sz="1100" kern="0" dirty="0">
                          <a:effectLst/>
                          <a:latin typeface="+mn-lt"/>
                        </a:rPr>
                        <a:t>45-59</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69993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41.5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[40.9, 42.1]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696465953"/>
                  </a:ext>
                </a:extLst>
              </a:tr>
              <a:tr h="216229">
                <a:tc>
                  <a:txBody>
                    <a:bodyPr/>
                    <a:lstStyle/>
                    <a:p>
                      <a:pPr>
                        <a:lnSpc>
                          <a:spcPct val="107000"/>
                        </a:lnSpc>
                        <a:spcAft>
                          <a:spcPts val="800"/>
                        </a:spcAft>
                      </a:pPr>
                      <a:r>
                        <a:rPr lang="en-IN" sz="1100" kern="0" dirty="0">
                          <a:effectLst/>
                          <a:latin typeface="+mn-lt"/>
                        </a:rPr>
                        <a:t>60-74</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44527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15.4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56.0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[55.3, 56.7]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693135752"/>
                  </a:ext>
                </a:extLst>
              </a:tr>
              <a:tr h="216229">
                <a:tc>
                  <a:txBody>
                    <a:bodyPr/>
                    <a:lstStyle/>
                    <a:p>
                      <a:pPr>
                        <a:lnSpc>
                          <a:spcPct val="107000"/>
                        </a:lnSpc>
                        <a:spcAft>
                          <a:spcPts val="800"/>
                        </a:spcAft>
                      </a:pPr>
                      <a:r>
                        <a:rPr lang="en-IN" sz="1100" kern="0" dirty="0">
                          <a:effectLst/>
                          <a:latin typeface="+mn-lt"/>
                        </a:rPr>
                        <a:t>75+</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10230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3.49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62.2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[61, 63.4]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953271470"/>
                  </a:ext>
                </a:extLst>
              </a:tr>
              <a:tr h="216229">
                <a:tc>
                  <a:txBody>
                    <a:bodyPr/>
                    <a:lstStyle/>
                    <a:p>
                      <a:pPr>
                        <a:lnSpc>
                          <a:spcPct val="107000"/>
                        </a:lnSpc>
                        <a:spcAft>
                          <a:spcPts val="800"/>
                        </a:spcAft>
                      </a:pPr>
                      <a:r>
                        <a:rPr lang="en-IN" sz="1100" kern="0">
                          <a:effectLst/>
                          <a:latin typeface="+mn-lt"/>
                        </a:rPr>
                        <a:t>Sex </a:t>
                      </a:r>
                      <a:endParaRPr lang="en-IN" sz="1100" kern="10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2580221665"/>
                  </a:ext>
                </a:extLst>
              </a:tr>
              <a:tr h="216229">
                <a:tc>
                  <a:txBody>
                    <a:bodyPr/>
                    <a:lstStyle/>
                    <a:p>
                      <a:pPr>
                        <a:lnSpc>
                          <a:spcPct val="107000"/>
                        </a:lnSpc>
                        <a:spcAft>
                          <a:spcPts val="800"/>
                        </a:spcAft>
                      </a:pPr>
                      <a:r>
                        <a:rPr lang="en-IN" sz="1100" kern="0" dirty="0">
                          <a:effectLst/>
                          <a:latin typeface="+mn-lt"/>
                        </a:rPr>
                        <a:t>Male </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132584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45.7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31.0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dirty="0">
                          <a:effectLst/>
                        </a:rPr>
                        <a:t>[30.6, 31.5]</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736217119"/>
                  </a:ext>
                </a:extLst>
              </a:tr>
              <a:tr h="216229">
                <a:tc>
                  <a:txBody>
                    <a:bodyPr/>
                    <a:lstStyle/>
                    <a:p>
                      <a:pPr>
                        <a:lnSpc>
                          <a:spcPct val="107000"/>
                        </a:lnSpc>
                        <a:spcAft>
                          <a:spcPts val="800"/>
                        </a:spcAft>
                      </a:pPr>
                      <a:r>
                        <a:rPr lang="en-IN" sz="1100" kern="0">
                          <a:effectLst/>
                          <a:latin typeface="+mn-lt"/>
                        </a:rPr>
                        <a:t>Female </a:t>
                      </a:r>
                      <a:endParaRPr lang="en-IN" sz="1100" kern="100">
                        <a:effectLst/>
                        <a:latin typeface="+mn-lt"/>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157510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54.3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[28.2, 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69487717"/>
                  </a:ext>
                </a:extLst>
              </a:tr>
              <a:tr h="216229">
                <a:tc>
                  <a:txBody>
                    <a:bodyPr/>
                    <a:lstStyle/>
                    <a:p>
                      <a:pPr>
                        <a:lnSpc>
                          <a:spcPct val="107000"/>
                        </a:lnSpc>
                        <a:spcAft>
                          <a:spcPts val="800"/>
                        </a:spcAft>
                      </a:pPr>
                      <a:r>
                        <a:rPr lang="en-IN" sz="1100" kern="0" dirty="0">
                          <a:effectLst/>
                          <a:latin typeface="+mn-lt"/>
                        </a:rPr>
                        <a:t>Marital status</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322761917"/>
                  </a:ext>
                </a:extLst>
              </a:tr>
              <a:tr h="216229">
                <a:tc>
                  <a:txBody>
                    <a:bodyPr/>
                    <a:lstStyle/>
                    <a:p>
                      <a:pPr>
                        <a:lnSpc>
                          <a:spcPct val="107000"/>
                        </a:lnSpc>
                        <a:spcAft>
                          <a:spcPts val="800"/>
                        </a:spcAft>
                      </a:pPr>
                      <a:r>
                        <a:rPr lang="en-IN" sz="1100" kern="0">
                          <a:effectLst/>
                          <a:latin typeface="+mn-lt"/>
                        </a:rPr>
                        <a:t>Unmarried </a:t>
                      </a:r>
                      <a:endParaRPr lang="en-IN" sz="1100" kern="10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55428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[23.4, 25.2]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2913365917"/>
                  </a:ext>
                </a:extLst>
              </a:tr>
              <a:tr h="216229">
                <a:tc>
                  <a:txBody>
                    <a:bodyPr/>
                    <a:lstStyle/>
                    <a:p>
                      <a:pPr>
                        <a:lnSpc>
                          <a:spcPct val="107000"/>
                        </a:lnSpc>
                        <a:spcAft>
                          <a:spcPts val="800"/>
                        </a:spcAft>
                      </a:pPr>
                      <a:r>
                        <a:rPr lang="en-IN" sz="1100" kern="0" dirty="0">
                          <a:effectLst/>
                          <a:latin typeface="+mn-lt"/>
                        </a:rPr>
                        <a:t>Married</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202420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70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30.0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[29.6, 30.4]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2309082473"/>
                  </a:ext>
                </a:extLst>
              </a:tr>
              <a:tr h="216229">
                <a:tc>
                  <a:txBody>
                    <a:bodyPr/>
                    <a:lstStyle/>
                    <a:p>
                      <a:pPr>
                        <a:lnSpc>
                          <a:spcPct val="107000"/>
                        </a:lnSpc>
                        <a:spcAft>
                          <a:spcPts val="800"/>
                        </a:spcAft>
                      </a:pPr>
                      <a:r>
                        <a:rPr lang="en-IN" sz="1100" kern="0">
                          <a:effectLst/>
                          <a:latin typeface="+mn-lt"/>
                        </a:rPr>
                        <a:t>Others</a:t>
                      </a:r>
                      <a:endParaRPr lang="en-IN" sz="1100" kern="10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32246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32.3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[31.6, 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461169362"/>
                  </a:ext>
                </a:extLst>
              </a:tr>
              <a:tr h="216229">
                <a:tc>
                  <a:txBody>
                    <a:bodyPr/>
                    <a:lstStyle/>
                    <a:p>
                      <a:pPr>
                        <a:lnSpc>
                          <a:spcPct val="107000"/>
                        </a:lnSpc>
                        <a:spcAft>
                          <a:spcPts val="800"/>
                        </a:spcAft>
                      </a:pPr>
                      <a:r>
                        <a:rPr lang="en-IN" sz="1100" kern="0" dirty="0">
                          <a:effectLst/>
                          <a:latin typeface="+mn-lt"/>
                        </a:rPr>
                        <a:t>Religion</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4018531601"/>
                  </a:ext>
                </a:extLst>
              </a:tr>
              <a:tr h="216229">
                <a:tc>
                  <a:txBody>
                    <a:bodyPr/>
                    <a:lstStyle/>
                    <a:p>
                      <a:pPr>
                        <a:lnSpc>
                          <a:spcPct val="107000"/>
                        </a:lnSpc>
                        <a:spcAft>
                          <a:spcPts val="800"/>
                        </a:spcAft>
                      </a:pPr>
                      <a:r>
                        <a:rPr lang="en-IN" sz="1100" kern="0">
                          <a:effectLst/>
                          <a:latin typeface="+mn-lt"/>
                        </a:rPr>
                        <a:t>Hindu </a:t>
                      </a:r>
                      <a:endParaRPr lang="en-IN" sz="1100" kern="10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242081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83.5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 29.8]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845613766"/>
                  </a:ext>
                </a:extLst>
              </a:tr>
              <a:tr h="216229">
                <a:tc>
                  <a:txBody>
                    <a:bodyPr/>
                    <a:lstStyle/>
                    <a:p>
                      <a:pPr>
                        <a:lnSpc>
                          <a:spcPct val="107000"/>
                        </a:lnSpc>
                        <a:spcAft>
                          <a:spcPts val="800"/>
                        </a:spcAft>
                      </a:pPr>
                      <a:r>
                        <a:rPr lang="en-IN" sz="1100" kern="0" dirty="0">
                          <a:effectLst/>
                          <a:latin typeface="+mn-lt"/>
                        </a:rPr>
                        <a:t>Muslim</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28903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9.28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32.0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[31.2, 32.9]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612212585"/>
                  </a:ext>
                </a:extLst>
              </a:tr>
              <a:tr h="216229">
                <a:tc>
                  <a:txBody>
                    <a:bodyPr/>
                    <a:lstStyle/>
                    <a:p>
                      <a:pPr>
                        <a:lnSpc>
                          <a:spcPct val="107000"/>
                        </a:lnSpc>
                        <a:spcAft>
                          <a:spcPts val="800"/>
                        </a:spcAft>
                      </a:pPr>
                      <a:r>
                        <a:rPr lang="en-IN" sz="1100" kern="0" dirty="0">
                          <a:effectLst/>
                          <a:latin typeface="+mn-lt"/>
                        </a:rPr>
                        <a:t>Christian</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18610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6.99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[30.1, 32.1]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687632057"/>
                  </a:ext>
                </a:extLst>
              </a:tr>
              <a:tr h="216229">
                <a:tc>
                  <a:txBody>
                    <a:bodyPr/>
                    <a:lstStyle/>
                    <a:p>
                      <a:pPr>
                        <a:lnSpc>
                          <a:spcPct val="107000"/>
                        </a:lnSpc>
                        <a:spcAft>
                          <a:spcPts val="800"/>
                        </a:spcAft>
                      </a:pPr>
                      <a:r>
                        <a:rPr lang="en-IN" sz="1100" kern="0">
                          <a:effectLst/>
                          <a:latin typeface="+mn-lt"/>
                        </a:rPr>
                        <a:t>Others</a:t>
                      </a:r>
                      <a:endParaRPr lang="en-IN" sz="1100" kern="10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500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0.226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[24.1, 33.9]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460220490"/>
                  </a:ext>
                </a:extLst>
              </a:tr>
              <a:tr h="216229">
                <a:tc>
                  <a:txBody>
                    <a:bodyPr/>
                    <a:lstStyle/>
                    <a:p>
                      <a:pPr>
                        <a:lnSpc>
                          <a:spcPct val="107000"/>
                        </a:lnSpc>
                        <a:spcAft>
                          <a:spcPts val="800"/>
                        </a:spcAft>
                      </a:pPr>
                      <a:r>
                        <a:rPr lang="en-IN" sz="1100" kern="0" dirty="0">
                          <a:effectLst/>
                          <a:latin typeface="+mn-lt"/>
                        </a:rPr>
                        <a:t>Residence</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194949699"/>
                  </a:ext>
                </a:extLst>
              </a:tr>
              <a:tr h="216229">
                <a:tc>
                  <a:txBody>
                    <a:bodyPr/>
                    <a:lstStyle/>
                    <a:p>
                      <a:pPr>
                        <a:lnSpc>
                          <a:spcPct val="107000"/>
                        </a:lnSpc>
                        <a:spcAft>
                          <a:spcPts val="800"/>
                        </a:spcAft>
                      </a:pPr>
                      <a:r>
                        <a:rPr lang="en-IN" sz="1100" kern="0" dirty="0">
                          <a:effectLst/>
                          <a:latin typeface="+mn-lt"/>
                        </a:rPr>
                        <a:t>Urban </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98980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39.9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31.9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[31.3, 32.5]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604534733"/>
                  </a:ext>
                </a:extLst>
              </a:tr>
              <a:tr h="216229">
                <a:tc>
                  <a:txBody>
                    <a:bodyPr/>
                    <a:lstStyle/>
                    <a:p>
                      <a:pPr>
                        <a:lnSpc>
                          <a:spcPct val="107000"/>
                        </a:lnSpc>
                        <a:spcAft>
                          <a:spcPts val="800"/>
                        </a:spcAft>
                      </a:pPr>
                      <a:r>
                        <a:rPr lang="en-IN" sz="1100" kern="0" dirty="0">
                          <a:effectLst/>
                          <a:latin typeface="+mn-lt"/>
                        </a:rPr>
                        <a:t>Rural</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191114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60.1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[27.9, 28.7]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158316458"/>
                  </a:ext>
                </a:extLst>
              </a:tr>
              <a:tr h="216229">
                <a:tc>
                  <a:txBody>
                    <a:bodyPr/>
                    <a:lstStyle/>
                    <a:p>
                      <a:pPr>
                        <a:lnSpc>
                          <a:spcPct val="107000"/>
                        </a:lnSpc>
                        <a:spcAft>
                          <a:spcPts val="800"/>
                        </a:spcAft>
                      </a:pPr>
                      <a:r>
                        <a:rPr lang="en-IN" sz="1100" kern="0" dirty="0">
                          <a:effectLst/>
                          <a:latin typeface="+mn-lt"/>
                        </a:rPr>
                        <a:t>Caste</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034304628"/>
                  </a:ext>
                </a:extLst>
              </a:tr>
              <a:tr h="216229">
                <a:tc>
                  <a:txBody>
                    <a:bodyPr/>
                    <a:lstStyle/>
                    <a:p>
                      <a:pPr>
                        <a:lnSpc>
                          <a:spcPct val="107000"/>
                        </a:lnSpc>
                        <a:spcAft>
                          <a:spcPts val="800"/>
                        </a:spcAft>
                      </a:pPr>
                      <a:r>
                        <a:rPr lang="en-IN" sz="1100" kern="0" dirty="0">
                          <a:effectLst/>
                          <a:latin typeface="+mn-lt"/>
                        </a:rPr>
                        <a:t>SC</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60304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21.8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[28.5, 30]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3873091308"/>
                  </a:ext>
                </a:extLst>
              </a:tr>
              <a:tr h="216229">
                <a:tc>
                  <a:txBody>
                    <a:bodyPr/>
                    <a:lstStyle/>
                    <a:p>
                      <a:pPr>
                        <a:lnSpc>
                          <a:spcPct val="107000"/>
                        </a:lnSpc>
                        <a:spcAft>
                          <a:spcPts val="800"/>
                        </a:spcAft>
                      </a:pPr>
                      <a:r>
                        <a:rPr lang="en-IN" sz="1100" kern="0" dirty="0">
                          <a:effectLst/>
                          <a:latin typeface="+mn-lt"/>
                        </a:rPr>
                        <a:t>ST</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21945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5.32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[28, 30.8]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2944000703"/>
                  </a:ext>
                </a:extLst>
              </a:tr>
              <a:tr h="216229">
                <a:tc>
                  <a:txBody>
                    <a:bodyPr/>
                    <a:lstStyle/>
                    <a:p>
                      <a:pPr>
                        <a:lnSpc>
                          <a:spcPct val="107000"/>
                        </a:lnSpc>
                        <a:spcAft>
                          <a:spcPts val="800"/>
                        </a:spcAft>
                      </a:pPr>
                      <a:r>
                        <a:rPr lang="en-IN" sz="1100" kern="0" dirty="0">
                          <a:effectLst/>
                          <a:latin typeface="+mn-lt"/>
                        </a:rPr>
                        <a:t>OBC</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166911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58.1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[29.2, 30.1]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1440678819"/>
                  </a:ext>
                </a:extLst>
              </a:tr>
              <a:tr h="216229">
                <a:tc>
                  <a:txBody>
                    <a:bodyPr/>
                    <a:lstStyle/>
                    <a:p>
                      <a:pPr>
                        <a:lnSpc>
                          <a:spcPct val="107000"/>
                        </a:lnSpc>
                        <a:spcAft>
                          <a:spcPts val="800"/>
                        </a:spcAft>
                      </a:pPr>
                      <a:r>
                        <a:rPr lang="en-IN" sz="1100" kern="0" dirty="0">
                          <a:effectLst/>
                          <a:latin typeface="+mn-lt"/>
                        </a:rPr>
                        <a:t>Others</a:t>
                      </a:r>
                      <a:endParaRPr lang="en-IN" sz="1100" kern="100" dirty="0">
                        <a:effectLst/>
                        <a:latin typeface="+mn-lt"/>
                        <a:ea typeface="Calibri" panose="020F0502020204030204" pitchFamily="34" charset="0"/>
                        <a:cs typeface="Mangal" panose="02040503050203030202" pitchFamily="18" charset="0"/>
                      </a:endParaRPr>
                    </a:p>
                  </a:txBody>
                  <a:tcPr marL="68580" marR="68580" marT="0" marB="0" anchor="ctr"/>
                </a:tc>
                <a:tc>
                  <a:txBody>
                    <a:bodyPr/>
                    <a:lstStyle/>
                    <a:p>
                      <a:pPr algn="ctr">
                        <a:lnSpc>
                          <a:spcPct val="107000"/>
                        </a:lnSpc>
                        <a:spcAft>
                          <a:spcPts val="800"/>
                        </a:spcAft>
                      </a:pPr>
                      <a:r>
                        <a:rPr lang="en-IN" sz="1400" kern="0">
                          <a:effectLst/>
                        </a:rPr>
                        <a:t>40934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14.8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a:effectLst/>
                        </a:rPr>
                        <a:t>30.8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algn="ctr">
                        <a:lnSpc>
                          <a:spcPct val="107000"/>
                        </a:lnSpc>
                        <a:spcAft>
                          <a:spcPts val="800"/>
                        </a:spcAft>
                      </a:pPr>
                      <a:r>
                        <a:rPr lang="en-IN" sz="1400" kern="0" dirty="0">
                          <a:effectLst/>
                        </a:rPr>
                        <a:t>[30.2, 31.5]</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extLst>
                  <a:ext uri="{0D108BD9-81ED-4DB2-BD59-A6C34878D82A}">
                    <a16:rowId xmlns:a16="http://schemas.microsoft.com/office/drawing/2014/main" val="853002449"/>
                  </a:ext>
                </a:extLst>
              </a:tr>
            </a:tbl>
          </a:graphicData>
        </a:graphic>
      </p:graphicFrame>
      <p:sp>
        <p:nvSpPr>
          <p:cNvPr id="20" name="Rectangle 9">
            <a:extLst>
              <a:ext uri="{FF2B5EF4-FFF2-40B4-BE49-F238E27FC236}">
                <a16:creationId xmlns:a16="http://schemas.microsoft.com/office/drawing/2014/main" id="{3DEA7D7A-3A2A-91B5-BAEB-C7B15653A345}"/>
              </a:ext>
            </a:extLst>
          </p:cNvPr>
          <p:cNvSpPr>
            <a:spLocks noChangeArrowheads="1"/>
          </p:cNvSpPr>
          <p:nvPr/>
        </p:nvSpPr>
        <p:spPr bwMode="auto">
          <a:xfrm>
            <a:off x="1828652" y="777432"/>
            <a:ext cx="1679396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sp>
        <p:nvSpPr>
          <p:cNvPr id="21" name="Title 1">
            <a:extLst>
              <a:ext uri="{FF2B5EF4-FFF2-40B4-BE49-F238E27FC236}">
                <a16:creationId xmlns:a16="http://schemas.microsoft.com/office/drawing/2014/main" id="{E63E1AFC-9CD1-08C8-0F87-3A71E5733E59}"/>
              </a:ext>
            </a:extLst>
          </p:cNvPr>
          <p:cNvSpPr>
            <a:spLocks noGrp="1"/>
          </p:cNvSpPr>
          <p:nvPr/>
        </p:nvSpPr>
        <p:spPr>
          <a:xfrm>
            <a:off x="2743051" y="1993457"/>
            <a:ext cx="14484795" cy="464411"/>
          </a:xfrm>
          <a:prstGeom prst="rect">
            <a:avLst/>
          </a:prstGeom>
        </p:spPr>
        <p:txBody>
          <a:bodyPr vert="horz" lIns="91440" tIns="45720" rIns="91440" bIns="45720" rtlCol="0" anchor="ctr">
            <a:normAutofit fontScale="97500"/>
          </a:bodyPr>
          <a:lstStyle/>
          <a:p>
            <a:endParaRPr lang="en-IN"/>
          </a:p>
        </p:txBody>
      </p:sp>
      <p:sp>
        <p:nvSpPr>
          <p:cNvPr id="22" name="Rectangle 10">
            <a:extLst>
              <a:ext uri="{FF2B5EF4-FFF2-40B4-BE49-F238E27FC236}">
                <a16:creationId xmlns:a16="http://schemas.microsoft.com/office/drawing/2014/main" id="{DD4FE259-88EC-0D0B-922D-F6042744137D}"/>
              </a:ext>
            </a:extLst>
          </p:cNvPr>
          <p:cNvSpPr>
            <a:spLocks noChangeArrowheads="1"/>
          </p:cNvSpPr>
          <p:nvPr/>
        </p:nvSpPr>
        <p:spPr bwMode="auto">
          <a:xfrm>
            <a:off x="522514" y="135459"/>
            <a:ext cx="162714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D0D0D"/>
                </a:solidFill>
                <a:effectLst/>
                <a:latin typeface="Calibri" panose="020F0502020204030204" pitchFamily="34" charset="0"/>
                <a:ea typeface="Calibri" panose="020F0502020204030204" pitchFamily="34" charset="0"/>
                <a:cs typeface="MinionPro-Regular" charset="0"/>
              </a:rPr>
              <a:t>Participant characteristics and adjusted hypertension prevalence among individuals (15+) in Southern India, 2019–21.</a:t>
            </a:r>
            <a:endParaRPr kumimoji="0" lang="en-US" altLang="en-US" sz="4000" b="1" i="0" u="none" strike="noStrike" cap="none" normalizeH="0" baseline="0" dirty="0">
              <a:ln>
                <a:noFill/>
              </a:ln>
              <a:solidFill>
                <a:schemeClr val="tx1"/>
              </a:solidFill>
              <a:effectLst/>
              <a:latin typeface="Arial" panose="020B0604020202020204" pitchFamily="34" charset="0"/>
            </a:endParaRPr>
          </a:p>
        </p:txBody>
      </p:sp>
      <p:sp>
        <p:nvSpPr>
          <p:cNvPr id="24" name="TextBox 23">
            <a:extLst>
              <a:ext uri="{FF2B5EF4-FFF2-40B4-BE49-F238E27FC236}">
                <a16:creationId xmlns:a16="http://schemas.microsoft.com/office/drawing/2014/main" id="{4392DAAC-E3B7-2AA4-56F8-F046094E78EB}"/>
              </a:ext>
            </a:extLst>
          </p:cNvPr>
          <p:cNvSpPr txBox="1"/>
          <p:nvPr/>
        </p:nvSpPr>
        <p:spPr>
          <a:xfrm>
            <a:off x="8153400" y="1234632"/>
            <a:ext cx="703521" cy="1306549"/>
          </a:xfrm>
          <a:prstGeom prst="rect">
            <a:avLst/>
          </a:prstGeom>
          <a:noFill/>
          <a:ln>
            <a:solidFill>
              <a:schemeClr val="accent1">
                <a:alpha val="90000"/>
              </a:schemeClr>
            </a:solidFill>
          </a:ln>
        </p:spPr>
        <p:txBody>
          <a:bodyPr wrap="square" rtlCol="0">
            <a:spAutoFit/>
          </a:bodyPr>
          <a:lstStyle/>
          <a:p>
            <a:endParaRPr lang="en-IN" dirty="0"/>
          </a:p>
        </p:txBody>
      </p:sp>
    </p:spTree>
    <p:extLst>
      <p:ext uri="{BB962C8B-B14F-4D97-AF65-F5344CB8AC3E}">
        <p14:creationId xmlns:p14="http://schemas.microsoft.com/office/powerpoint/2010/main" val="1373306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B04260B8-9DD5-A4E2-BA2E-9AE9D5E2CC53}"/>
              </a:ext>
            </a:extLst>
          </p:cNvPr>
          <p:cNvGraphicFramePr>
            <a:graphicFrameLocks noGrp="1"/>
          </p:cNvGraphicFramePr>
          <p:nvPr>
            <p:ph idx="1"/>
            <p:extLst>
              <p:ext uri="{D42A27DB-BD31-4B8C-83A1-F6EECF244321}">
                <p14:modId xmlns:p14="http://schemas.microsoft.com/office/powerpoint/2010/main" val="3951987275"/>
              </p:ext>
            </p:extLst>
          </p:nvPr>
        </p:nvGraphicFramePr>
        <p:xfrm>
          <a:off x="123290" y="1"/>
          <a:ext cx="12068709" cy="6858006"/>
        </p:xfrm>
        <a:graphic>
          <a:graphicData uri="http://schemas.openxmlformats.org/drawingml/2006/table">
            <a:tbl>
              <a:tblPr firstRow="1" firstCol="1" bandRow="1">
                <a:tableStyleId>{5C22544A-7EE6-4342-B048-85BDC9FD1C3A}</a:tableStyleId>
              </a:tblPr>
              <a:tblGrid>
                <a:gridCol w="4226938">
                  <a:extLst>
                    <a:ext uri="{9D8B030D-6E8A-4147-A177-3AD203B41FA5}">
                      <a16:colId xmlns:a16="http://schemas.microsoft.com/office/drawing/2014/main" val="3195410390"/>
                    </a:ext>
                  </a:extLst>
                </a:gridCol>
                <a:gridCol w="1673435">
                  <a:extLst>
                    <a:ext uri="{9D8B030D-6E8A-4147-A177-3AD203B41FA5}">
                      <a16:colId xmlns:a16="http://schemas.microsoft.com/office/drawing/2014/main" val="1873629818"/>
                    </a:ext>
                  </a:extLst>
                </a:gridCol>
                <a:gridCol w="1929575">
                  <a:extLst>
                    <a:ext uri="{9D8B030D-6E8A-4147-A177-3AD203B41FA5}">
                      <a16:colId xmlns:a16="http://schemas.microsoft.com/office/drawing/2014/main" val="3268027091"/>
                    </a:ext>
                  </a:extLst>
                </a:gridCol>
                <a:gridCol w="1753564">
                  <a:extLst>
                    <a:ext uri="{9D8B030D-6E8A-4147-A177-3AD203B41FA5}">
                      <a16:colId xmlns:a16="http://schemas.microsoft.com/office/drawing/2014/main" val="3049788680"/>
                    </a:ext>
                  </a:extLst>
                </a:gridCol>
                <a:gridCol w="2485197">
                  <a:extLst>
                    <a:ext uri="{9D8B030D-6E8A-4147-A177-3AD203B41FA5}">
                      <a16:colId xmlns:a16="http://schemas.microsoft.com/office/drawing/2014/main" val="3322930752"/>
                    </a:ext>
                  </a:extLst>
                </a:gridCol>
              </a:tblGrid>
              <a:tr h="221226">
                <a:tc>
                  <a:txBody>
                    <a:bodyPr/>
                    <a:lstStyle/>
                    <a:p>
                      <a:pPr>
                        <a:lnSpc>
                          <a:spcPct val="107000"/>
                        </a:lnSpc>
                        <a:spcAft>
                          <a:spcPts val="800"/>
                        </a:spcAft>
                      </a:pPr>
                      <a:r>
                        <a:rPr lang="en-IN" sz="1400" kern="0" dirty="0">
                          <a:effectLst/>
                        </a:rPr>
                        <a:t>Education </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496182377"/>
                  </a:ext>
                </a:extLst>
              </a:tr>
              <a:tr h="221226">
                <a:tc>
                  <a:txBody>
                    <a:bodyPr/>
                    <a:lstStyle/>
                    <a:p>
                      <a:pPr>
                        <a:lnSpc>
                          <a:spcPct val="107000"/>
                        </a:lnSpc>
                        <a:spcAft>
                          <a:spcPts val="800"/>
                        </a:spcAft>
                      </a:pPr>
                      <a:r>
                        <a:rPr lang="en-IN" sz="1200" kern="0">
                          <a:effectLst/>
                        </a:rPr>
                        <a:t>No education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71764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27.2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[26.7, 27.8]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4200944877"/>
                  </a:ext>
                </a:extLst>
              </a:tr>
              <a:tr h="221226">
                <a:tc>
                  <a:txBody>
                    <a:bodyPr/>
                    <a:lstStyle/>
                    <a:p>
                      <a:pPr>
                        <a:lnSpc>
                          <a:spcPct val="107000"/>
                        </a:lnSpc>
                        <a:spcAft>
                          <a:spcPts val="800"/>
                        </a:spcAft>
                      </a:pPr>
                      <a:r>
                        <a:rPr lang="en-IN" sz="1200" kern="0">
                          <a:effectLst/>
                        </a:rPr>
                        <a:t>Primary</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39283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14.2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[30.1, 31.3]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836616306"/>
                  </a:ext>
                </a:extLst>
              </a:tr>
              <a:tr h="221226">
                <a:tc>
                  <a:txBody>
                    <a:bodyPr/>
                    <a:lstStyle/>
                    <a:p>
                      <a:pPr>
                        <a:lnSpc>
                          <a:spcPct val="107000"/>
                        </a:lnSpc>
                        <a:spcAft>
                          <a:spcPts val="800"/>
                        </a:spcAft>
                      </a:pPr>
                      <a:r>
                        <a:rPr lang="en-IN" sz="1200" kern="0">
                          <a:effectLst/>
                        </a:rPr>
                        <a:t>Secondary</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133731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46.4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[30.2, 31.1]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712689862"/>
                  </a:ext>
                </a:extLst>
              </a:tr>
              <a:tr h="221226">
                <a:tc>
                  <a:txBody>
                    <a:bodyPr/>
                    <a:lstStyle/>
                    <a:p>
                      <a:pPr>
                        <a:lnSpc>
                          <a:spcPct val="107000"/>
                        </a:lnSpc>
                        <a:spcAft>
                          <a:spcPts val="800"/>
                        </a:spcAft>
                      </a:pPr>
                      <a:r>
                        <a:rPr lang="en-IN" sz="1200" kern="0">
                          <a:effectLst/>
                        </a:rPr>
                        <a:t>Higher secondary and above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45316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16.7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[30.2, 31.7]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1069367328"/>
                  </a:ext>
                </a:extLst>
              </a:tr>
              <a:tr h="221226">
                <a:tc>
                  <a:txBody>
                    <a:bodyPr/>
                    <a:lstStyle/>
                    <a:p>
                      <a:pPr>
                        <a:lnSpc>
                          <a:spcPct val="107000"/>
                        </a:lnSpc>
                        <a:spcAft>
                          <a:spcPts val="800"/>
                        </a:spcAft>
                      </a:pPr>
                      <a:r>
                        <a:rPr lang="en-IN" sz="1200" kern="0">
                          <a:effectLst/>
                        </a:rPr>
                        <a:t>Wealth Quintile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4114423952"/>
                  </a:ext>
                </a:extLst>
              </a:tr>
              <a:tr h="221226">
                <a:tc>
                  <a:txBody>
                    <a:bodyPr/>
                    <a:lstStyle/>
                    <a:p>
                      <a:pPr>
                        <a:lnSpc>
                          <a:spcPct val="107000"/>
                        </a:lnSpc>
                        <a:spcAft>
                          <a:spcPts val="800"/>
                        </a:spcAft>
                      </a:pPr>
                      <a:r>
                        <a:rPr lang="en-IN" sz="1200" kern="0">
                          <a:effectLst/>
                        </a:rPr>
                        <a:t>Poorest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16839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4.98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25.3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[24.4, 26.3]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417607837"/>
                  </a:ext>
                </a:extLst>
              </a:tr>
              <a:tr h="221226">
                <a:tc>
                  <a:txBody>
                    <a:bodyPr/>
                    <a:lstStyle/>
                    <a:p>
                      <a:pPr>
                        <a:lnSpc>
                          <a:spcPct val="107000"/>
                        </a:lnSpc>
                        <a:spcAft>
                          <a:spcPts val="800"/>
                        </a:spcAft>
                      </a:pPr>
                      <a:r>
                        <a:rPr lang="en-IN" sz="1200" kern="0">
                          <a:effectLst/>
                        </a:rPr>
                        <a:t>Poorer</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50169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15.6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[26.3, 27.5]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781866732"/>
                  </a:ext>
                </a:extLst>
              </a:tr>
              <a:tr h="221226">
                <a:tc>
                  <a:txBody>
                    <a:bodyPr/>
                    <a:lstStyle/>
                    <a:p>
                      <a:pPr>
                        <a:lnSpc>
                          <a:spcPct val="107000"/>
                        </a:lnSpc>
                        <a:spcAft>
                          <a:spcPts val="800"/>
                        </a:spcAft>
                      </a:pPr>
                      <a:r>
                        <a:rPr lang="en-IN" sz="1200" kern="0">
                          <a:effectLst/>
                        </a:rPr>
                        <a:t>Middle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83145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27.3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[28.1, 29.1]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684536775"/>
                  </a:ext>
                </a:extLst>
              </a:tr>
              <a:tr h="221226">
                <a:tc>
                  <a:txBody>
                    <a:bodyPr/>
                    <a:lstStyle/>
                    <a:p>
                      <a:pPr>
                        <a:lnSpc>
                          <a:spcPct val="107000"/>
                        </a:lnSpc>
                        <a:spcAft>
                          <a:spcPts val="800"/>
                        </a:spcAft>
                      </a:pPr>
                      <a:r>
                        <a:rPr lang="en-IN" sz="1200" kern="0" dirty="0">
                          <a:effectLst/>
                        </a:rPr>
                        <a:t>Richer</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83694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[30.4, 31.4]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568239506"/>
                  </a:ext>
                </a:extLst>
              </a:tr>
              <a:tr h="221226">
                <a:tc>
                  <a:txBody>
                    <a:bodyPr/>
                    <a:lstStyle/>
                    <a:p>
                      <a:pPr>
                        <a:lnSpc>
                          <a:spcPct val="107000"/>
                        </a:lnSpc>
                        <a:spcAft>
                          <a:spcPts val="800"/>
                        </a:spcAft>
                      </a:pPr>
                      <a:r>
                        <a:rPr lang="en-IN" sz="1200" kern="0">
                          <a:effectLst/>
                        </a:rPr>
                        <a:t>Richest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56247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22.4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32.5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[31.8, 33.2]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1856163127"/>
                  </a:ext>
                </a:extLst>
              </a:tr>
              <a:tr h="221226">
                <a:tc>
                  <a:txBody>
                    <a:bodyPr/>
                    <a:lstStyle/>
                    <a:p>
                      <a:pPr>
                        <a:lnSpc>
                          <a:spcPct val="107000"/>
                        </a:lnSpc>
                        <a:spcAft>
                          <a:spcPts val="800"/>
                        </a:spcAft>
                      </a:pPr>
                      <a:r>
                        <a:rPr lang="en-IN" sz="1200" kern="0" dirty="0">
                          <a:effectLst/>
                        </a:rPr>
                        <a:t>Household size</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656933531"/>
                  </a:ext>
                </a:extLst>
              </a:tr>
              <a:tr h="221226">
                <a:tc>
                  <a:txBody>
                    <a:bodyPr/>
                    <a:lstStyle/>
                    <a:p>
                      <a:pPr>
                        <a:lnSpc>
                          <a:spcPct val="107000"/>
                        </a:lnSpc>
                        <a:spcAft>
                          <a:spcPts val="800"/>
                        </a:spcAft>
                      </a:pPr>
                      <a:r>
                        <a:rPr lang="en-IN" sz="1400" kern="0">
                          <a:effectLst/>
                        </a:rPr>
                        <a:t>&lt;3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97930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[30.5, 31.5]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4113087126"/>
                  </a:ext>
                </a:extLst>
              </a:tr>
              <a:tr h="221226">
                <a:tc>
                  <a:txBody>
                    <a:bodyPr/>
                    <a:lstStyle/>
                    <a:p>
                      <a:pPr>
                        <a:lnSpc>
                          <a:spcPct val="107000"/>
                        </a:lnSpc>
                        <a:spcAft>
                          <a:spcPts val="800"/>
                        </a:spcAft>
                      </a:pPr>
                      <a:r>
                        <a:rPr lang="en-IN" sz="1400" kern="0">
                          <a:effectLst/>
                        </a:rPr>
                        <a:t>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157590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54.7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[28.8, 29.6]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10974801"/>
                  </a:ext>
                </a:extLst>
              </a:tr>
              <a:tr h="221226">
                <a:tc>
                  <a:txBody>
                    <a:bodyPr/>
                    <a:lstStyle/>
                    <a:p>
                      <a:pPr>
                        <a:lnSpc>
                          <a:spcPct val="107000"/>
                        </a:lnSpc>
                        <a:spcAft>
                          <a:spcPts val="800"/>
                        </a:spcAft>
                      </a:pPr>
                      <a:r>
                        <a:rPr lang="en-IN" sz="1400" kern="0" dirty="0">
                          <a:effectLst/>
                        </a:rPr>
                        <a:t>7+</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34574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27.6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[26.9, 28.3]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701280385"/>
                  </a:ext>
                </a:extLst>
              </a:tr>
              <a:tr h="221226">
                <a:tc>
                  <a:txBody>
                    <a:bodyPr/>
                    <a:lstStyle/>
                    <a:p>
                      <a:pPr>
                        <a:lnSpc>
                          <a:spcPct val="107000"/>
                        </a:lnSpc>
                        <a:spcAft>
                          <a:spcPts val="800"/>
                        </a:spcAft>
                      </a:pPr>
                      <a:r>
                        <a:rPr lang="en-IN" sz="1200" kern="0">
                          <a:effectLst/>
                        </a:rPr>
                        <a:t>Drink Alcohol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4041213079"/>
                  </a:ext>
                </a:extLst>
              </a:tr>
              <a:tr h="221226">
                <a:tc>
                  <a:txBody>
                    <a:bodyPr/>
                    <a:lstStyle/>
                    <a:p>
                      <a:pPr>
                        <a:lnSpc>
                          <a:spcPct val="107000"/>
                        </a:lnSpc>
                        <a:spcAft>
                          <a:spcPts val="800"/>
                        </a:spcAft>
                      </a:pPr>
                      <a:r>
                        <a:rPr lang="en-IN" sz="1200" kern="0" dirty="0">
                          <a:effectLst/>
                        </a:rPr>
                        <a:t>No</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249121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88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[29.1, 29.8]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128079136"/>
                  </a:ext>
                </a:extLst>
              </a:tr>
              <a:tr h="221226">
                <a:tc>
                  <a:txBody>
                    <a:bodyPr/>
                    <a:lstStyle/>
                    <a:p>
                      <a:pPr>
                        <a:lnSpc>
                          <a:spcPct val="107000"/>
                        </a:lnSpc>
                        <a:spcAft>
                          <a:spcPts val="800"/>
                        </a:spcAft>
                      </a:pPr>
                      <a:r>
                        <a:rPr lang="en-IN" sz="1200" kern="0">
                          <a:effectLst/>
                        </a:rPr>
                        <a:t>Yes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40973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[30.8, 32.1]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120791448"/>
                  </a:ext>
                </a:extLst>
              </a:tr>
              <a:tr h="221226">
                <a:tc>
                  <a:txBody>
                    <a:bodyPr/>
                    <a:lstStyle/>
                    <a:p>
                      <a:pPr>
                        <a:lnSpc>
                          <a:spcPct val="107000"/>
                        </a:lnSpc>
                        <a:spcAft>
                          <a:spcPts val="800"/>
                        </a:spcAft>
                      </a:pPr>
                      <a:r>
                        <a:rPr lang="en-IN" sz="1200" kern="0">
                          <a:effectLst/>
                        </a:rPr>
                        <a:t>Tobacco use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835594399"/>
                  </a:ext>
                </a:extLst>
              </a:tr>
              <a:tr h="221226">
                <a:tc>
                  <a:txBody>
                    <a:bodyPr/>
                    <a:lstStyle/>
                    <a:p>
                      <a:pPr>
                        <a:lnSpc>
                          <a:spcPct val="107000"/>
                        </a:lnSpc>
                        <a:spcAft>
                          <a:spcPts val="800"/>
                        </a:spcAft>
                      </a:pPr>
                      <a:r>
                        <a:rPr lang="en-IN" sz="1200" kern="0" dirty="0">
                          <a:effectLst/>
                        </a:rPr>
                        <a:t>No</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245763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86.6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30.2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[29.8, 30.5]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1886511219"/>
                  </a:ext>
                </a:extLst>
              </a:tr>
              <a:tr h="221226">
                <a:tc>
                  <a:txBody>
                    <a:bodyPr/>
                    <a:lstStyle/>
                    <a:p>
                      <a:pPr>
                        <a:lnSpc>
                          <a:spcPct val="107000"/>
                        </a:lnSpc>
                        <a:spcAft>
                          <a:spcPts val="800"/>
                        </a:spcAft>
                      </a:pPr>
                      <a:r>
                        <a:rPr lang="en-IN" sz="1200" kern="0">
                          <a:effectLst/>
                        </a:rPr>
                        <a:t>Yes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44331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13.4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27.6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[27, 28.2]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1372529960"/>
                  </a:ext>
                </a:extLst>
              </a:tr>
              <a:tr h="221226">
                <a:tc>
                  <a:txBody>
                    <a:bodyPr/>
                    <a:lstStyle/>
                    <a:p>
                      <a:pPr>
                        <a:lnSpc>
                          <a:spcPct val="107000"/>
                        </a:lnSpc>
                        <a:spcAft>
                          <a:spcPts val="800"/>
                        </a:spcAft>
                      </a:pPr>
                      <a:r>
                        <a:rPr lang="en-IN" sz="1200" kern="0">
                          <a:effectLst/>
                        </a:rPr>
                        <a:t>States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3495789687"/>
                  </a:ext>
                </a:extLst>
              </a:tr>
              <a:tr h="221226">
                <a:tc>
                  <a:txBody>
                    <a:bodyPr/>
                    <a:lstStyle/>
                    <a:p>
                      <a:pPr>
                        <a:lnSpc>
                          <a:spcPct val="107000"/>
                        </a:lnSpc>
                        <a:spcAft>
                          <a:spcPts val="800"/>
                        </a:spcAft>
                      </a:pPr>
                      <a:r>
                        <a:rPr lang="en-IN" sz="1400" kern="0">
                          <a:effectLst/>
                        </a:rPr>
                        <a:t>Andhra Pradesh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28862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[28.1, 29.6]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1263708887"/>
                  </a:ext>
                </a:extLst>
              </a:tr>
              <a:tr h="221226">
                <a:tc>
                  <a:txBody>
                    <a:bodyPr/>
                    <a:lstStyle/>
                    <a:p>
                      <a:pPr>
                        <a:lnSpc>
                          <a:spcPct val="107000"/>
                        </a:lnSpc>
                        <a:spcAft>
                          <a:spcPts val="800"/>
                        </a:spcAft>
                      </a:pPr>
                      <a:r>
                        <a:rPr lang="en-IN" sz="1400" kern="0">
                          <a:effectLst/>
                        </a:rPr>
                        <a:t>Karnataka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71867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23.4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[28.7, 30.2]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2844618392"/>
                  </a:ext>
                </a:extLst>
              </a:tr>
              <a:tr h="221226">
                <a:tc>
                  <a:txBody>
                    <a:bodyPr/>
                    <a:lstStyle/>
                    <a:p>
                      <a:pPr>
                        <a:lnSpc>
                          <a:spcPct val="107000"/>
                        </a:lnSpc>
                        <a:spcAft>
                          <a:spcPts val="800"/>
                        </a:spcAft>
                      </a:pPr>
                      <a:r>
                        <a:rPr lang="en-IN" sz="1400" kern="0">
                          <a:effectLst/>
                        </a:rPr>
                        <a:t>Lakshadweep</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3171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0.0297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26.0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[23.1, 28.9]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858470755"/>
                  </a:ext>
                </a:extLst>
              </a:tr>
              <a:tr h="221226">
                <a:tc>
                  <a:txBody>
                    <a:bodyPr/>
                    <a:lstStyle/>
                    <a:p>
                      <a:pPr>
                        <a:lnSpc>
                          <a:spcPct val="107000"/>
                        </a:lnSpc>
                        <a:spcAft>
                          <a:spcPts val="800"/>
                        </a:spcAft>
                      </a:pPr>
                      <a:r>
                        <a:rPr lang="en-IN" sz="1400" kern="0">
                          <a:effectLst/>
                        </a:rPr>
                        <a:t>Kerala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32317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13.7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[28.9, 30.1]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612248308"/>
                  </a:ext>
                </a:extLst>
              </a:tr>
              <a:tr h="221226">
                <a:tc>
                  <a:txBody>
                    <a:bodyPr/>
                    <a:lstStyle/>
                    <a:p>
                      <a:pPr>
                        <a:lnSpc>
                          <a:spcPct val="107000"/>
                        </a:lnSpc>
                        <a:spcAft>
                          <a:spcPts val="800"/>
                        </a:spcAft>
                      </a:pPr>
                      <a:r>
                        <a:rPr lang="en-IN" sz="1400" kern="0" dirty="0">
                          <a:effectLst/>
                        </a:rPr>
                        <a:t>Tamil Nadu</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70992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[29.1, 30.7]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4274166380"/>
                  </a:ext>
                </a:extLst>
              </a:tr>
              <a:tr h="221226">
                <a:tc>
                  <a:txBody>
                    <a:bodyPr/>
                    <a:lstStyle/>
                    <a:p>
                      <a:pPr>
                        <a:lnSpc>
                          <a:spcPct val="107000"/>
                        </a:lnSpc>
                        <a:spcAft>
                          <a:spcPts val="800"/>
                        </a:spcAft>
                      </a:pPr>
                      <a:r>
                        <a:rPr lang="en-IN" sz="1400" kern="0">
                          <a:effectLst/>
                        </a:rPr>
                        <a:t>Puducherry</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10026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0.49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27.8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[26.1, 29.5]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4269853160"/>
                  </a:ext>
                </a:extLst>
              </a:tr>
              <a:tr h="221226">
                <a:tc>
                  <a:txBody>
                    <a:bodyPr/>
                    <a:lstStyle/>
                    <a:p>
                      <a:pPr>
                        <a:lnSpc>
                          <a:spcPct val="107000"/>
                        </a:lnSpc>
                        <a:spcAft>
                          <a:spcPts val="800"/>
                        </a:spcAft>
                      </a:pPr>
                      <a:r>
                        <a:rPr lang="en-IN" sz="1400" kern="0">
                          <a:effectLst/>
                        </a:rPr>
                        <a:t>Andaman &amp; Nicobar</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6616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0.146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 33.2]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739304264"/>
                  </a:ext>
                </a:extLst>
              </a:tr>
              <a:tr h="221226">
                <a:tc>
                  <a:txBody>
                    <a:bodyPr/>
                    <a:lstStyle/>
                    <a:p>
                      <a:pPr>
                        <a:lnSpc>
                          <a:spcPct val="107000"/>
                        </a:lnSpc>
                        <a:spcAft>
                          <a:spcPts val="800"/>
                        </a:spcAft>
                      </a:pPr>
                      <a:r>
                        <a:rPr lang="en-IN" sz="1400" kern="0">
                          <a:effectLst/>
                        </a:rPr>
                        <a:t>Telangana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66243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11.5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[31, 32.2]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559822950"/>
                  </a:ext>
                </a:extLst>
              </a:tr>
              <a:tr h="221226">
                <a:tc>
                  <a:txBody>
                    <a:bodyPr/>
                    <a:lstStyle/>
                    <a:p>
                      <a:pPr>
                        <a:lnSpc>
                          <a:spcPct val="107000"/>
                        </a:lnSpc>
                        <a:spcAft>
                          <a:spcPts val="800"/>
                        </a:spcAft>
                      </a:pPr>
                      <a:r>
                        <a:rPr lang="en-IN" sz="1200" kern="0">
                          <a:effectLst/>
                        </a:rPr>
                        <a:t>South India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200" kern="0">
                          <a:effectLst/>
                        </a:rPr>
                        <a:t>2,90,094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ctr"/>
                </a:tc>
                <a:tc>
                  <a:txBody>
                    <a:bodyPr/>
                    <a:lstStyle/>
                    <a:p>
                      <a:pPr algn="ctr">
                        <a:lnSpc>
                          <a:spcPct val="107000"/>
                        </a:lnSpc>
                        <a:spcAft>
                          <a:spcPts val="800"/>
                        </a:spcAft>
                      </a:pPr>
                      <a:r>
                        <a:rPr lang="en-IN" sz="1400" kern="0">
                          <a:effectLst/>
                        </a:rPr>
                        <a:t>100.0657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a:effectLst/>
                        </a:rPr>
                        <a:t>29.7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tc>
                  <a:txBody>
                    <a:bodyPr/>
                    <a:lstStyle/>
                    <a:p>
                      <a:pPr algn="ctr">
                        <a:lnSpc>
                          <a:spcPct val="107000"/>
                        </a:lnSpc>
                        <a:spcAft>
                          <a:spcPts val="800"/>
                        </a:spcAft>
                      </a:pPr>
                      <a:r>
                        <a:rPr lang="en-IN" sz="1400" kern="0" dirty="0">
                          <a:effectLst/>
                        </a:rPr>
                        <a:t>[29.4, 30.1]</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6146" marR="56146" marT="0" marB="0" anchor="b"/>
                </a:tc>
                <a:extLst>
                  <a:ext uri="{0D108BD9-81ED-4DB2-BD59-A6C34878D82A}">
                    <a16:rowId xmlns:a16="http://schemas.microsoft.com/office/drawing/2014/main" val="661441592"/>
                  </a:ext>
                </a:extLst>
              </a:tr>
            </a:tbl>
          </a:graphicData>
        </a:graphic>
      </p:graphicFrame>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1911276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566A5-E83A-4F03-1FBD-1E6D908A2B6F}"/>
              </a:ext>
            </a:extLst>
          </p:cNvPr>
          <p:cNvSpPr>
            <a:spLocks noGrp="1"/>
          </p:cNvSpPr>
          <p:nvPr>
            <p:ph type="title"/>
          </p:nvPr>
        </p:nvSpPr>
        <p:spPr/>
        <p:txBody>
          <a:bodyPr/>
          <a:lstStyle/>
          <a:p>
            <a:endParaRPr lang="en-IN" dirty="0"/>
          </a:p>
        </p:txBody>
      </p:sp>
      <p:graphicFrame>
        <p:nvGraphicFramePr>
          <p:cNvPr id="6" name="Content Placeholder 5">
            <a:extLst>
              <a:ext uri="{FF2B5EF4-FFF2-40B4-BE49-F238E27FC236}">
                <a16:creationId xmlns:a16="http://schemas.microsoft.com/office/drawing/2014/main" id="{F59833C6-8CB4-89F5-5D3C-722ABC1D05F2}"/>
              </a:ext>
            </a:extLst>
          </p:cNvPr>
          <p:cNvGraphicFramePr>
            <a:graphicFrameLocks noGrp="1"/>
          </p:cNvGraphicFramePr>
          <p:nvPr>
            <p:ph idx="1"/>
            <p:extLst>
              <p:ext uri="{D42A27DB-BD31-4B8C-83A1-F6EECF244321}">
                <p14:modId xmlns:p14="http://schemas.microsoft.com/office/powerpoint/2010/main" val="335542129"/>
              </p:ext>
            </p:extLst>
          </p:nvPr>
        </p:nvGraphicFramePr>
        <p:xfrm>
          <a:off x="215899" y="365127"/>
          <a:ext cx="11734801" cy="6482989"/>
        </p:xfrm>
        <a:graphic>
          <a:graphicData uri="http://schemas.openxmlformats.org/drawingml/2006/table">
            <a:tbl>
              <a:tblPr firstRow="1" firstCol="1" bandRow="1">
                <a:tableStyleId>{5C22544A-7EE6-4342-B048-85BDC9FD1C3A}</a:tableStyleId>
              </a:tblPr>
              <a:tblGrid>
                <a:gridCol w="3248843">
                  <a:extLst>
                    <a:ext uri="{9D8B030D-6E8A-4147-A177-3AD203B41FA5}">
                      <a16:colId xmlns:a16="http://schemas.microsoft.com/office/drawing/2014/main" val="447629468"/>
                    </a:ext>
                  </a:extLst>
                </a:gridCol>
                <a:gridCol w="1483576">
                  <a:extLst>
                    <a:ext uri="{9D8B030D-6E8A-4147-A177-3AD203B41FA5}">
                      <a16:colId xmlns:a16="http://schemas.microsoft.com/office/drawing/2014/main" val="1203016423"/>
                    </a:ext>
                  </a:extLst>
                </a:gridCol>
                <a:gridCol w="1706582">
                  <a:extLst>
                    <a:ext uri="{9D8B030D-6E8A-4147-A177-3AD203B41FA5}">
                      <a16:colId xmlns:a16="http://schemas.microsoft.com/office/drawing/2014/main" val="1813935488"/>
                    </a:ext>
                  </a:extLst>
                </a:gridCol>
                <a:gridCol w="737093">
                  <a:extLst>
                    <a:ext uri="{9D8B030D-6E8A-4147-A177-3AD203B41FA5}">
                      <a16:colId xmlns:a16="http://schemas.microsoft.com/office/drawing/2014/main" val="3390853933"/>
                    </a:ext>
                  </a:extLst>
                </a:gridCol>
                <a:gridCol w="1706582">
                  <a:extLst>
                    <a:ext uri="{9D8B030D-6E8A-4147-A177-3AD203B41FA5}">
                      <a16:colId xmlns:a16="http://schemas.microsoft.com/office/drawing/2014/main" val="1988118120"/>
                    </a:ext>
                  </a:extLst>
                </a:gridCol>
                <a:gridCol w="1147892">
                  <a:extLst>
                    <a:ext uri="{9D8B030D-6E8A-4147-A177-3AD203B41FA5}">
                      <a16:colId xmlns:a16="http://schemas.microsoft.com/office/drawing/2014/main" val="3672800311"/>
                    </a:ext>
                  </a:extLst>
                </a:gridCol>
                <a:gridCol w="1704233">
                  <a:extLst>
                    <a:ext uri="{9D8B030D-6E8A-4147-A177-3AD203B41FA5}">
                      <a16:colId xmlns:a16="http://schemas.microsoft.com/office/drawing/2014/main" val="388819412"/>
                    </a:ext>
                  </a:extLst>
                </a:gridCol>
              </a:tblGrid>
              <a:tr h="392888">
                <a:tc>
                  <a:txBody>
                    <a:bodyPr/>
                    <a:lstStyle/>
                    <a:p>
                      <a:pPr>
                        <a:lnSpc>
                          <a:spcPct val="107000"/>
                        </a:lnSpc>
                        <a:spcAft>
                          <a:spcPts val="800"/>
                        </a:spcAft>
                      </a:pPr>
                      <a:r>
                        <a:rPr lang="en-IN" sz="1200" kern="0">
                          <a:effectLst/>
                        </a:rPr>
                        <a:t>Socio economic variables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gridSpan="2">
                  <a:txBody>
                    <a:bodyPr/>
                    <a:lstStyle/>
                    <a:p>
                      <a:pPr algn="ctr">
                        <a:lnSpc>
                          <a:spcPct val="107000"/>
                        </a:lnSpc>
                        <a:spcAft>
                          <a:spcPts val="800"/>
                        </a:spcAft>
                      </a:pPr>
                      <a:r>
                        <a:rPr lang="en-IN" sz="1200" kern="0">
                          <a:effectLst/>
                        </a:rPr>
                        <a:t>Awareness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hMerge="1">
                  <a:txBody>
                    <a:bodyPr/>
                    <a:lstStyle/>
                    <a:p>
                      <a:endParaRPr lang="en-IN"/>
                    </a:p>
                  </a:txBody>
                  <a:tcPr/>
                </a:tc>
                <a:tc gridSpan="2">
                  <a:txBody>
                    <a:bodyPr/>
                    <a:lstStyle/>
                    <a:p>
                      <a:pPr algn="ctr">
                        <a:lnSpc>
                          <a:spcPct val="107000"/>
                        </a:lnSpc>
                        <a:spcAft>
                          <a:spcPts val="800"/>
                        </a:spcAft>
                      </a:pPr>
                      <a:r>
                        <a:rPr lang="en-IN" sz="1200" kern="0">
                          <a:effectLst/>
                        </a:rPr>
                        <a:t>Treatment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hMerge="1">
                  <a:txBody>
                    <a:bodyPr/>
                    <a:lstStyle/>
                    <a:p>
                      <a:endParaRPr lang="en-IN"/>
                    </a:p>
                  </a:txBody>
                  <a:tcPr/>
                </a:tc>
                <a:tc gridSpan="2">
                  <a:txBody>
                    <a:bodyPr/>
                    <a:lstStyle/>
                    <a:p>
                      <a:pPr algn="ctr">
                        <a:lnSpc>
                          <a:spcPct val="107000"/>
                        </a:lnSpc>
                        <a:spcAft>
                          <a:spcPts val="800"/>
                        </a:spcAft>
                      </a:pPr>
                      <a:r>
                        <a:rPr lang="en-IN" sz="1200" kern="0">
                          <a:effectLst/>
                        </a:rPr>
                        <a:t>Control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hMerge="1">
                  <a:txBody>
                    <a:bodyPr/>
                    <a:lstStyle/>
                    <a:p>
                      <a:endParaRPr lang="en-IN"/>
                    </a:p>
                  </a:txBody>
                  <a:tcPr/>
                </a:tc>
                <a:extLst>
                  <a:ext uri="{0D108BD9-81ED-4DB2-BD59-A6C34878D82A}">
                    <a16:rowId xmlns:a16="http://schemas.microsoft.com/office/drawing/2014/main" val="1691292457"/>
                  </a:ext>
                </a:extLst>
              </a:tr>
              <a:tr h="381034">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Confidence interval (CI)</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Confidence interval (CI)</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Confidence interval (CI)</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extLst>
                  <a:ext uri="{0D108BD9-81ED-4DB2-BD59-A6C34878D82A}">
                    <a16:rowId xmlns:a16="http://schemas.microsoft.com/office/drawing/2014/main" val="3086410537"/>
                  </a:ext>
                </a:extLst>
              </a:tr>
              <a:tr h="237993">
                <a:tc>
                  <a:txBody>
                    <a:bodyPr/>
                    <a:lstStyle/>
                    <a:p>
                      <a:pPr>
                        <a:lnSpc>
                          <a:spcPct val="107000"/>
                        </a:lnSpc>
                        <a:spcAft>
                          <a:spcPts val="800"/>
                        </a:spcAft>
                      </a:pPr>
                      <a:r>
                        <a:rPr lang="en-IN" sz="1200" kern="0">
                          <a:effectLst/>
                        </a:rPr>
                        <a:t>Age group</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3941963577"/>
                  </a:ext>
                </a:extLst>
              </a:tr>
              <a:tr h="214550">
                <a:tc>
                  <a:txBody>
                    <a:bodyPr/>
                    <a:lstStyle/>
                    <a:p>
                      <a:pPr>
                        <a:lnSpc>
                          <a:spcPct val="107000"/>
                        </a:lnSpc>
                        <a:spcAft>
                          <a:spcPts val="800"/>
                        </a:spcAft>
                      </a:pPr>
                      <a:r>
                        <a:rPr lang="en-IN" sz="1200" kern="0" dirty="0">
                          <a:effectLst/>
                        </a:rPr>
                        <a:t>15-29</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34.1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[31.8, 36.3]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11.3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[10.3, 12.4]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 1.6]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877847480"/>
                  </a:ext>
                </a:extLst>
              </a:tr>
              <a:tr h="214550">
                <a:tc>
                  <a:txBody>
                    <a:bodyPr/>
                    <a:lstStyle/>
                    <a:p>
                      <a:pPr>
                        <a:lnSpc>
                          <a:spcPct val="107000"/>
                        </a:lnSpc>
                        <a:spcAft>
                          <a:spcPts val="800"/>
                        </a:spcAft>
                      </a:pPr>
                      <a:r>
                        <a:rPr lang="en-IN" sz="1200" kern="0">
                          <a:effectLst/>
                        </a:rPr>
                        <a:t>30-44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31.3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[30, 32.6]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16.1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[15.3, 16.8]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7.0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[6.6, 7.5]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3056350660"/>
                  </a:ext>
                </a:extLst>
              </a:tr>
              <a:tr h="214550">
                <a:tc>
                  <a:txBody>
                    <a:bodyPr/>
                    <a:lstStyle/>
                    <a:p>
                      <a:pPr>
                        <a:lnSpc>
                          <a:spcPct val="107000"/>
                        </a:lnSpc>
                        <a:spcAft>
                          <a:spcPts val="800"/>
                        </a:spcAft>
                      </a:pPr>
                      <a:r>
                        <a:rPr lang="en-IN" sz="1200" kern="0">
                          <a:effectLst/>
                        </a:rPr>
                        <a:t>45-59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44.7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[43.7, 45.8]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[33.9, 35.6]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18.5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[17.8, 19.2]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965872737"/>
                  </a:ext>
                </a:extLst>
              </a:tr>
              <a:tr h="214550">
                <a:tc>
                  <a:txBody>
                    <a:bodyPr/>
                    <a:lstStyle/>
                    <a:p>
                      <a:pPr>
                        <a:lnSpc>
                          <a:spcPct val="107000"/>
                        </a:lnSpc>
                        <a:spcAft>
                          <a:spcPts val="800"/>
                        </a:spcAft>
                      </a:pPr>
                      <a:r>
                        <a:rPr lang="en-IN" sz="1200" kern="0">
                          <a:effectLst/>
                        </a:rPr>
                        <a:t>60-74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58.6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[57.6, 59.5]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51.7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[50.7, 52.6]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28.6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[27.8, 29.5]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655540"/>
                  </a:ext>
                </a:extLst>
              </a:tr>
              <a:tr h="214550">
                <a:tc>
                  <a:txBody>
                    <a:bodyPr/>
                    <a:lstStyle/>
                    <a:p>
                      <a:pPr>
                        <a:lnSpc>
                          <a:spcPct val="107000"/>
                        </a:lnSpc>
                        <a:spcAft>
                          <a:spcPts val="800"/>
                        </a:spcAft>
                      </a:pPr>
                      <a:r>
                        <a:rPr lang="en-IN" sz="1200" kern="0">
                          <a:effectLst/>
                        </a:rPr>
                        <a:t>75+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62.8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[61.1, 64.6]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57.0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[55.2, 58.8]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32.8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[31.2, 34.4]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224939635"/>
                  </a:ext>
                </a:extLst>
              </a:tr>
              <a:tr h="237993">
                <a:tc>
                  <a:txBody>
                    <a:bodyPr/>
                    <a:lstStyle/>
                    <a:p>
                      <a:pPr>
                        <a:lnSpc>
                          <a:spcPct val="107000"/>
                        </a:lnSpc>
                        <a:spcAft>
                          <a:spcPts val="800"/>
                        </a:spcAft>
                      </a:pPr>
                      <a:r>
                        <a:rPr lang="en-IN" sz="1200" kern="0">
                          <a:effectLst/>
                        </a:rPr>
                        <a:t>Sex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2572800200"/>
                  </a:ext>
                </a:extLst>
              </a:tr>
              <a:tr h="214550">
                <a:tc>
                  <a:txBody>
                    <a:bodyPr/>
                    <a:lstStyle/>
                    <a:p>
                      <a:pPr>
                        <a:lnSpc>
                          <a:spcPct val="107000"/>
                        </a:lnSpc>
                        <a:spcAft>
                          <a:spcPts val="800"/>
                        </a:spcAft>
                      </a:pPr>
                      <a:r>
                        <a:rPr lang="en-IN" sz="1200" kern="0">
                          <a:effectLst/>
                        </a:rPr>
                        <a:t>Male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39.8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[38.9, 40.7]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[30.4, 31.9]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17.1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[16.6, 17.7]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2652663853"/>
                  </a:ext>
                </a:extLst>
              </a:tr>
              <a:tr h="204659">
                <a:tc>
                  <a:txBody>
                    <a:bodyPr/>
                    <a:lstStyle/>
                    <a:p>
                      <a:pPr>
                        <a:lnSpc>
                          <a:spcPct val="107000"/>
                        </a:lnSpc>
                        <a:spcAft>
                          <a:spcPts val="800"/>
                        </a:spcAft>
                      </a:pPr>
                      <a:r>
                        <a:rPr lang="en-IN" sz="1200" kern="0">
                          <a:effectLst/>
                        </a:rPr>
                        <a:t>Female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52.3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[51.4, 53.3]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[38.5, 40]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20.0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[19.5, 20.6]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224532587"/>
                  </a:ext>
                </a:extLst>
              </a:tr>
              <a:tr h="237993">
                <a:tc>
                  <a:txBody>
                    <a:bodyPr/>
                    <a:lstStyle/>
                    <a:p>
                      <a:pPr>
                        <a:lnSpc>
                          <a:spcPct val="107000"/>
                        </a:lnSpc>
                        <a:spcAft>
                          <a:spcPts val="800"/>
                        </a:spcAft>
                      </a:pPr>
                      <a:r>
                        <a:rPr lang="en-IN" sz="1200" kern="0" dirty="0">
                          <a:effectLst/>
                        </a:rPr>
                        <a:t>Marital status</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807365806"/>
                  </a:ext>
                </a:extLst>
              </a:tr>
              <a:tr h="214550">
                <a:tc>
                  <a:txBody>
                    <a:bodyPr/>
                    <a:lstStyle/>
                    <a:p>
                      <a:pPr>
                        <a:lnSpc>
                          <a:spcPct val="107000"/>
                        </a:lnSpc>
                        <a:spcAft>
                          <a:spcPts val="800"/>
                        </a:spcAft>
                      </a:pPr>
                      <a:r>
                        <a:rPr lang="en-IN" sz="1200" kern="0">
                          <a:effectLst/>
                        </a:rPr>
                        <a:t>Unmarried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43.7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[41.1, 46.3]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33.8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[31.2, 36.4]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17.9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[15.6, 20.1]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3807074070"/>
                  </a:ext>
                </a:extLst>
              </a:tr>
              <a:tr h="214550">
                <a:tc>
                  <a:txBody>
                    <a:bodyPr/>
                    <a:lstStyle/>
                    <a:p>
                      <a:pPr>
                        <a:lnSpc>
                          <a:spcPct val="107000"/>
                        </a:lnSpc>
                        <a:spcAft>
                          <a:spcPts val="800"/>
                        </a:spcAft>
                      </a:pPr>
                      <a:r>
                        <a:rPr lang="en-IN" sz="1200" kern="0">
                          <a:effectLst/>
                        </a:rPr>
                        <a:t>Married</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46.8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[45.9, 47.7]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35.8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[35.2, 36.5]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[18.2, 19.2]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2898915636"/>
                  </a:ext>
                </a:extLst>
              </a:tr>
              <a:tr h="214550">
                <a:tc>
                  <a:txBody>
                    <a:bodyPr/>
                    <a:lstStyle/>
                    <a:p>
                      <a:pPr>
                        <a:lnSpc>
                          <a:spcPct val="107000"/>
                        </a:lnSpc>
                        <a:spcAft>
                          <a:spcPts val="800"/>
                        </a:spcAft>
                      </a:pPr>
                      <a:r>
                        <a:rPr lang="en-IN" sz="1200" kern="0">
                          <a:effectLst/>
                        </a:rPr>
                        <a:t>Others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45.4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[44.1, 46.6]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34.5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[33.4, 35.5]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[18.2, 19.7]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3583453446"/>
                  </a:ext>
                </a:extLst>
              </a:tr>
              <a:tr h="237993">
                <a:tc>
                  <a:txBody>
                    <a:bodyPr/>
                    <a:lstStyle/>
                    <a:p>
                      <a:pPr>
                        <a:lnSpc>
                          <a:spcPct val="107000"/>
                        </a:lnSpc>
                        <a:spcAft>
                          <a:spcPts val="800"/>
                        </a:spcAft>
                      </a:pPr>
                      <a:r>
                        <a:rPr lang="en-IN" sz="1200" kern="0">
                          <a:effectLst/>
                        </a:rPr>
                        <a:t>Religion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835239465"/>
                  </a:ext>
                </a:extLst>
              </a:tr>
              <a:tr h="214550">
                <a:tc>
                  <a:txBody>
                    <a:bodyPr/>
                    <a:lstStyle/>
                    <a:p>
                      <a:pPr>
                        <a:lnSpc>
                          <a:spcPct val="107000"/>
                        </a:lnSpc>
                        <a:spcAft>
                          <a:spcPts val="800"/>
                        </a:spcAft>
                      </a:pPr>
                      <a:r>
                        <a:rPr lang="en-IN" sz="1200" kern="0">
                          <a:effectLst/>
                        </a:rPr>
                        <a:t>Hindu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45.0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dirty="0">
                          <a:effectLst/>
                        </a:rPr>
                        <a:t>[44.1, 45.9]</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34.1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[33.5, 34.8]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18.1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[17.6, 18.6]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55526869"/>
                  </a:ext>
                </a:extLst>
              </a:tr>
              <a:tr h="214550">
                <a:tc>
                  <a:txBody>
                    <a:bodyPr/>
                    <a:lstStyle/>
                    <a:p>
                      <a:pPr>
                        <a:lnSpc>
                          <a:spcPct val="107000"/>
                        </a:lnSpc>
                        <a:spcAft>
                          <a:spcPts val="800"/>
                        </a:spcAft>
                      </a:pPr>
                      <a:r>
                        <a:rPr lang="en-IN" sz="1200" kern="0">
                          <a:effectLst/>
                        </a:rPr>
                        <a:t>Muslim</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52.7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[50.8, 54.6]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42.9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[41.3, 44.4]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23.0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[21.7, 24.2]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330421723"/>
                  </a:ext>
                </a:extLst>
              </a:tr>
              <a:tr h="214550">
                <a:tc>
                  <a:txBody>
                    <a:bodyPr/>
                    <a:lstStyle/>
                    <a:p>
                      <a:pPr>
                        <a:lnSpc>
                          <a:spcPct val="107000"/>
                        </a:lnSpc>
                        <a:spcAft>
                          <a:spcPts val="800"/>
                        </a:spcAft>
                      </a:pPr>
                      <a:r>
                        <a:rPr lang="en-IN" sz="1200" kern="0">
                          <a:effectLst/>
                        </a:rPr>
                        <a:t>Christian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53.5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[51.3, 55.7]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40.9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[39, 42.8]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20.4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[19, 21.8]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83622756"/>
                  </a:ext>
                </a:extLst>
              </a:tr>
              <a:tr h="214550">
                <a:tc>
                  <a:txBody>
                    <a:bodyPr/>
                    <a:lstStyle/>
                    <a:p>
                      <a:pPr>
                        <a:lnSpc>
                          <a:spcPct val="107000"/>
                        </a:lnSpc>
                        <a:spcAft>
                          <a:spcPts val="800"/>
                        </a:spcAft>
                      </a:pPr>
                      <a:r>
                        <a:rPr lang="en-IN" sz="1200" kern="0">
                          <a:effectLst/>
                        </a:rPr>
                        <a:t>Others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36.4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[28, 44.7]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32.8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[24.6, 41]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[11, 24.4]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4023736436"/>
                  </a:ext>
                </a:extLst>
              </a:tr>
              <a:tr h="237993">
                <a:tc>
                  <a:txBody>
                    <a:bodyPr/>
                    <a:lstStyle/>
                    <a:p>
                      <a:pPr>
                        <a:lnSpc>
                          <a:spcPct val="107000"/>
                        </a:lnSpc>
                        <a:spcAft>
                          <a:spcPts val="800"/>
                        </a:spcAft>
                      </a:pPr>
                      <a:r>
                        <a:rPr lang="en-IN" sz="1200" kern="0">
                          <a:effectLst/>
                        </a:rPr>
                        <a:t>Residence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2292277797"/>
                  </a:ext>
                </a:extLst>
              </a:tr>
              <a:tr h="214550">
                <a:tc>
                  <a:txBody>
                    <a:bodyPr/>
                    <a:lstStyle/>
                    <a:p>
                      <a:pPr>
                        <a:lnSpc>
                          <a:spcPct val="107000"/>
                        </a:lnSpc>
                        <a:spcAft>
                          <a:spcPts val="800"/>
                        </a:spcAft>
                      </a:pPr>
                      <a:r>
                        <a:rPr lang="en-IN" sz="1200" kern="0">
                          <a:effectLst/>
                        </a:rPr>
                        <a:t>Urban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50.5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[49.2, 51.9]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40.2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[39.2, 41.1]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21.3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[20.5, 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114749155"/>
                  </a:ext>
                </a:extLst>
              </a:tr>
              <a:tr h="214550">
                <a:tc>
                  <a:txBody>
                    <a:bodyPr/>
                    <a:lstStyle/>
                    <a:p>
                      <a:pPr>
                        <a:lnSpc>
                          <a:spcPct val="107000"/>
                        </a:lnSpc>
                        <a:spcAft>
                          <a:spcPts val="800"/>
                        </a:spcAft>
                      </a:pPr>
                      <a:r>
                        <a:rPr lang="en-IN" sz="1200" kern="0">
                          <a:effectLst/>
                        </a:rPr>
                        <a:t>Rural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[42.2, 44.3]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32.0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[31.3, 32.7]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[16.4, 17.3]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439479442"/>
                  </a:ext>
                </a:extLst>
              </a:tr>
              <a:tr h="237993">
                <a:tc>
                  <a:txBody>
                    <a:bodyPr/>
                    <a:lstStyle/>
                    <a:p>
                      <a:pPr>
                        <a:lnSpc>
                          <a:spcPct val="107000"/>
                        </a:lnSpc>
                        <a:spcAft>
                          <a:spcPts val="800"/>
                        </a:spcAft>
                      </a:pPr>
                      <a:r>
                        <a:rPr lang="en-IN" sz="1200" kern="0">
                          <a:effectLst/>
                        </a:rPr>
                        <a:t>Caste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016263296"/>
                  </a:ext>
                </a:extLst>
              </a:tr>
              <a:tr h="214550">
                <a:tc>
                  <a:txBody>
                    <a:bodyPr/>
                    <a:lstStyle/>
                    <a:p>
                      <a:pPr>
                        <a:lnSpc>
                          <a:spcPct val="107000"/>
                        </a:lnSpc>
                        <a:spcAft>
                          <a:spcPts val="800"/>
                        </a:spcAft>
                      </a:pPr>
                      <a:r>
                        <a:rPr lang="en-IN" sz="1200" kern="0">
                          <a:effectLst/>
                        </a:rPr>
                        <a:t>SC</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[40.5, 43.9]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30.4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[29.3, 31.6]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16.5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[15.7, 17.4]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3827953311"/>
                  </a:ext>
                </a:extLst>
              </a:tr>
              <a:tr h="214550">
                <a:tc>
                  <a:txBody>
                    <a:bodyPr/>
                    <a:lstStyle/>
                    <a:p>
                      <a:pPr>
                        <a:lnSpc>
                          <a:spcPct val="107000"/>
                        </a:lnSpc>
                        <a:spcAft>
                          <a:spcPts val="800"/>
                        </a:spcAft>
                      </a:pPr>
                      <a:r>
                        <a:rPr lang="en-IN" sz="1200" kern="0">
                          <a:effectLst/>
                        </a:rPr>
                        <a:t>ST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35.3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[32.6, 38.1]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27.0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[24.8, 29.2]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16.5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[14.6, 18.3]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940195138"/>
                  </a:ext>
                </a:extLst>
              </a:tr>
              <a:tr h="214550">
                <a:tc>
                  <a:txBody>
                    <a:bodyPr/>
                    <a:lstStyle/>
                    <a:p>
                      <a:pPr>
                        <a:lnSpc>
                          <a:spcPct val="107000"/>
                        </a:lnSpc>
                        <a:spcAft>
                          <a:spcPts val="800"/>
                        </a:spcAft>
                      </a:pPr>
                      <a:r>
                        <a:rPr lang="en-IN" sz="1200" kern="0">
                          <a:effectLst/>
                        </a:rPr>
                        <a:t>OBC</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46.9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[46, 47.9]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35.6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[34.9, 36.3]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19.0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[18.5, 19.6]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068761299"/>
                  </a:ext>
                </a:extLst>
              </a:tr>
              <a:tr h="214550">
                <a:tc>
                  <a:txBody>
                    <a:bodyPr/>
                    <a:lstStyle/>
                    <a:p>
                      <a:pPr>
                        <a:lnSpc>
                          <a:spcPct val="107000"/>
                        </a:lnSpc>
                        <a:spcAft>
                          <a:spcPts val="800"/>
                        </a:spcAft>
                      </a:pPr>
                      <a:r>
                        <a:rPr lang="en-IN" sz="1200" kern="0">
                          <a:effectLst/>
                        </a:rPr>
                        <a:t>Others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ctr"/>
                </a:tc>
                <a:tc>
                  <a:txBody>
                    <a:bodyPr/>
                    <a:lstStyle/>
                    <a:p>
                      <a:pPr algn="ctr">
                        <a:lnSpc>
                          <a:spcPct val="107000"/>
                        </a:lnSpc>
                        <a:spcAft>
                          <a:spcPts val="800"/>
                        </a:spcAft>
                      </a:pPr>
                      <a:r>
                        <a:rPr lang="en-IN" sz="1200" kern="0">
                          <a:effectLst/>
                        </a:rPr>
                        <a:t>52.4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[51, 53.7]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r">
                        <a:lnSpc>
                          <a:spcPct val="107000"/>
                        </a:lnSpc>
                        <a:spcAft>
                          <a:spcPts val="800"/>
                        </a:spcAft>
                      </a:pPr>
                      <a:r>
                        <a:rPr lang="en-IN" sz="1200" kern="0">
                          <a:effectLst/>
                        </a:rPr>
                        <a:t>42.9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a:effectLst/>
                        </a:rPr>
                        <a:t>[41.7, 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gn="ctr">
                        <a:lnSpc>
                          <a:spcPct val="107000"/>
                        </a:lnSpc>
                        <a:spcAft>
                          <a:spcPts val="800"/>
                        </a:spcAft>
                      </a:pPr>
                      <a:r>
                        <a:rPr lang="en-IN" sz="1200" kern="0">
                          <a:effectLst/>
                        </a:rPr>
                        <a:t>20.6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tc>
                  <a:txBody>
                    <a:bodyPr/>
                    <a:lstStyle/>
                    <a:p>
                      <a:pPr>
                        <a:lnSpc>
                          <a:spcPct val="107000"/>
                        </a:lnSpc>
                        <a:spcAft>
                          <a:spcPts val="800"/>
                        </a:spcAft>
                      </a:pPr>
                      <a:r>
                        <a:rPr lang="en-IN" sz="1200" kern="0" dirty="0">
                          <a:effectLst/>
                        </a:rPr>
                        <a:t>[19.6, 21.5]</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2154" marR="62154" marT="0" marB="0" anchor="b"/>
                </a:tc>
                <a:extLst>
                  <a:ext uri="{0D108BD9-81ED-4DB2-BD59-A6C34878D82A}">
                    <a16:rowId xmlns:a16="http://schemas.microsoft.com/office/drawing/2014/main" val="1428894850"/>
                  </a:ext>
                </a:extLst>
              </a:tr>
            </a:tbl>
          </a:graphicData>
        </a:graphic>
      </p:graphicFrame>
      <p:sp>
        <p:nvSpPr>
          <p:cNvPr id="5" name="Slide Number Placeholder 4">
            <a:extLst>
              <a:ext uri="{FF2B5EF4-FFF2-40B4-BE49-F238E27FC236}">
                <a16:creationId xmlns:a16="http://schemas.microsoft.com/office/drawing/2014/main" id="{F746302D-C262-8DCB-B68A-5A0DE0A08D19}"/>
              </a:ext>
            </a:extLst>
          </p:cNvPr>
          <p:cNvSpPr>
            <a:spLocks noGrp="1"/>
          </p:cNvSpPr>
          <p:nvPr>
            <p:ph type="sldNum" sz="quarter" idx="12"/>
          </p:nvPr>
        </p:nvSpPr>
        <p:spPr/>
        <p:txBody>
          <a:bodyPr/>
          <a:lstStyle/>
          <a:p>
            <a:fld id="{26AD20E6-394B-4DF0-96A5-9647FF39C943}" type="slidenum">
              <a:rPr lang="en-IN" smtClean="0"/>
              <a:t>16</a:t>
            </a:fld>
            <a:endParaRPr lang="en-IN"/>
          </a:p>
        </p:txBody>
      </p:sp>
      <p:sp>
        <p:nvSpPr>
          <p:cNvPr id="7" name="Rectangle 1">
            <a:extLst>
              <a:ext uri="{FF2B5EF4-FFF2-40B4-BE49-F238E27FC236}">
                <a16:creationId xmlns:a16="http://schemas.microsoft.com/office/drawing/2014/main" id="{364C087A-5B87-AD0D-2154-363C72926F10}"/>
              </a:ext>
            </a:extLst>
          </p:cNvPr>
          <p:cNvSpPr>
            <a:spLocks noChangeArrowheads="1"/>
          </p:cNvSpPr>
          <p:nvPr/>
        </p:nvSpPr>
        <p:spPr bwMode="auto">
          <a:xfrm>
            <a:off x="191115" y="82735"/>
            <a:ext cx="11734801"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lumMod val="95000"/>
                    <a:lumOff val="5000"/>
                  </a:schemeClr>
                </a:solidFill>
                <a:effectLst/>
                <a:ea typeface="Calibri" panose="020F0502020204030204" pitchFamily="34" charset="0"/>
                <a:cs typeface="MinionPro-Regular" charset="0"/>
              </a:rPr>
              <a:t>Table 2 Adjusted percent aware, treated and controlled (ATC) among those with hypertension among individuals (15+) in Southern India, 2019–21</a:t>
            </a:r>
            <a:endParaRPr kumimoji="0" lang="en-US" altLang="en-US" sz="1400" b="1" i="0" u="none" strike="noStrike" cap="none" normalizeH="0" baseline="0" dirty="0">
              <a:ln>
                <a:noFill/>
              </a:ln>
              <a:solidFill>
                <a:schemeClr val="tx1">
                  <a:lumMod val="95000"/>
                  <a:lumOff val="5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1174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(3/3)</a:t>
            </a:r>
          </a:p>
        </p:txBody>
      </p:sp>
      <p:graphicFrame>
        <p:nvGraphicFramePr>
          <p:cNvPr id="7" name="Content Placeholder 6">
            <a:extLst>
              <a:ext uri="{FF2B5EF4-FFF2-40B4-BE49-F238E27FC236}">
                <a16:creationId xmlns:a16="http://schemas.microsoft.com/office/drawing/2014/main" id="{3C527D07-FF53-D234-FBDC-4D109B2BC168}"/>
              </a:ext>
            </a:extLst>
          </p:cNvPr>
          <p:cNvGraphicFramePr>
            <a:graphicFrameLocks noGrp="1"/>
          </p:cNvGraphicFramePr>
          <p:nvPr>
            <p:ph idx="1"/>
            <p:extLst>
              <p:ext uri="{D42A27DB-BD31-4B8C-83A1-F6EECF244321}">
                <p14:modId xmlns:p14="http://schemas.microsoft.com/office/powerpoint/2010/main" val="3833805893"/>
              </p:ext>
            </p:extLst>
          </p:nvPr>
        </p:nvGraphicFramePr>
        <p:xfrm>
          <a:off x="0" y="23813"/>
          <a:ext cx="12192000" cy="6834191"/>
        </p:xfrm>
        <a:graphic>
          <a:graphicData uri="http://schemas.openxmlformats.org/drawingml/2006/table">
            <a:tbl>
              <a:tblPr firstRow="1" firstCol="1" bandRow="1">
                <a:tableStyleId>{5C22544A-7EE6-4342-B048-85BDC9FD1C3A}</a:tableStyleId>
              </a:tblPr>
              <a:tblGrid>
                <a:gridCol w="3375422">
                  <a:extLst>
                    <a:ext uri="{9D8B030D-6E8A-4147-A177-3AD203B41FA5}">
                      <a16:colId xmlns:a16="http://schemas.microsoft.com/office/drawing/2014/main" val="1422984019"/>
                    </a:ext>
                  </a:extLst>
                </a:gridCol>
                <a:gridCol w="1541377">
                  <a:extLst>
                    <a:ext uri="{9D8B030D-6E8A-4147-A177-3AD203B41FA5}">
                      <a16:colId xmlns:a16="http://schemas.microsoft.com/office/drawing/2014/main" val="3124684935"/>
                    </a:ext>
                  </a:extLst>
                </a:gridCol>
                <a:gridCol w="1773071">
                  <a:extLst>
                    <a:ext uri="{9D8B030D-6E8A-4147-A177-3AD203B41FA5}">
                      <a16:colId xmlns:a16="http://schemas.microsoft.com/office/drawing/2014/main" val="2541829748"/>
                    </a:ext>
                  </a:extLst>
                </a:gridCol>
                <a:gridCol w="765810">
                  <a:extLst>
                    <a:ext uri="{9D8B030D-6E8A-4147-A177-3AD203B41FA5}">
                      <a16:colId xmlns:a16="http://schemas.microsoft.com/office/drawing/2014/main" val="2888063049"/>
                    </a:ext>
                  </a:extLst>
                </a:gridCol>
                <a:gridCol w="1773071">
                  <a:extLst>
                    <a:ext uri="{9D8B030D-6E8A-4147-A177-3AD203B41FA5}">
                      <a16:colId xmlns:a16="http://schemas.microsoft.com/office/drawing/2014/main" val="332983584"/>
                    </a:ext>
                  </a:extLst>
                </a:gridCol>
                <a:gridCol w="1192617">
                  <a:extLst>
                    <a:ext uri="{9D8B030D-6E8A-4147-A177-3AD203B41FA5}">
                      <a16:colId xmlns:a16="http://schemas.microsoft.com/office/drawing/2014/main" val="1485161567"/>
                    </a:ext>
                  </a:extLst>
                </a:gridCol>
                <a:gridCol w="1770632">
                  <a:extLst>
                    <a:ext uri="{9D8B030D-6E8A-4147-A177-3AD203B41FA5}">
                      <a16:colId xmlns:a16="http://schemas.microsoft.com/office/drawing/2014/main" val="3253645741"/>
                    </a:ext>
                  </a:extLst>
                </a:gridCol>
              </a:tblGrid>
              <a:tr h="239761">
                <a:tc>
                  <a:txBody>
                    <a:bodyPr/>
                    <a:lstStyle/>
                    <a:p>
                      <a:pPr>
                        <a:lnSpc>
                          <a:spcPct val="107000"/>
                        </a:lnSpc>
                        <a:spcAft>
                          <a:spcPts val="800"/>
                        </a:spcAft>
                      </a:pPr>
                      <a:r>
                        <a:rPr lang="en-IN" sz="1200" kern="0">
                          <a:effectLst/>
                        </a:rPr>
                        <a:t>Education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591254370"/>
                  </a:ext>
                </a:extLst>
              </a:tr>
              <a:tr h="215825">
                <a:tc>
                  <a:txBody>
                    <a:bodyPr/>
                    <a:lstStyle/>
                    <a:p>
                      <a:pPr>
                        <a:lnSpc>
                          <a:spcPct val="107000"/>
                        </a:lnSpc>
                        <a:spcAft>
                          <a:spcPts val="800"/>
                        </a:spcAft>
                      </a:pPr>
                      <a:r>
                        <a:rPr lang="en-IN" sz="1200" kern="0">
                          <a:effectLst/>
                        </a:rPr>
                        <a:t>No education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38.1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[37, 39.1]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28.9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[28.1, 29.7]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16.2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[15.7, 16.8]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482690930"/>
                  </a:ext>
                </a:extLst>
              </a:tr>
              <a:tr h="215825">
                <a:tc>
                  <a:txBody>
                    <a:bodyPr/>
                    <a:lstStyle/>
                    <a:p>
                      <a:pPr>
                        <a:lnSpc>
                          <a:spcPct val="107000"/>
                        </a:lnSpc>
                        <a:spcAft>
                          <a:spcPts val="800"/>
                        </a:spcAft>
                      </a:pPr>
                      <a:r>
                        <a:rPr lang="en-IN" sz="1200" kern="0">
                          <a:effectLst/>
                        </a:rPr>
                        <a:t>Primary</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[46.4, 48.9]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36.0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[35, 37]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[18.3, 19.9]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670216813"/>
                  </a:ext>
                </a:extLst>
              </a:tr>
              <a:tr h="215825">
                <a:tc>
                  <a:txBody>
                    <a:bodyPr/>
                    <a:lstStyle/>
                    <a:p>
                      <a:pPr>
                        <a:lnSpc>
                          <a:spcPct val="107000"/>
                        </a:lnSpc>
                        <a:spcAft>
                          <a:spcPts val="800"/>
                        </a:spcAft>
                      </a:pPr>
                      <a:r>
                        <a:rPr lang="en-IN" sz="1200" kern="0">
                          <a:effectLst/>
                        </a:rPr>
                        <a:t>Secondary</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50.3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[49.3, 51.3]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[38.6, 40.3]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20.5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[19.8, 21.2]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056810858"/>
                  </a:ext>
                </a:extLst>
              </a:tr>
              <a:tr h="215825">
                <a:tc>
                  <a:txBody>
                    <a:bodyPr/>
                    <a:lstStyle/>
                    <a:p>
                      <a:pPr>
                        <a:lnSpc>
                          <a:spcPct val="107000"/>
                        </a:lnSpc>
                        <a:spcAft>
                          <a:spcPts val="800"/>
                        </a:spcAft>
                      </a:pPr>
                      <a:r>
                        <a:rPr lang="en-IN" sz="1200" kern="0">
                          <a:effectLst/>
                        </a:rPr>
                        <a:t>Higher secondary and above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54.1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[52.2, 55.9]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43.2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[41.5, 44.9]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22.1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[20.6, 23.6]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209807743"/>
                  </a:ext>
                </a:extLst>
              </a:tr>
              <a:tr h="239761">
                <a:tc>
                  <a:txBody>
                    <a:bodyPr/>
                    <a:lstStyle/>
                    <a:p>
                      <a:pPr>
                        <a:lnSpc>
                          <a:spcPct val="107000"/>
                        </a:lnSpc>
                        <a:spcAft>
                          <a:spcPts val="800"/>
                        </a:spcAft>
                      </a:pPr>
                      <a:r>
                        <a:rPr lang="en-IN" sz="1200" kern="0">
                          <a:effectLst/>
                        </a:rPr>
                        <a:t>Wealth Quintile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307061693"/>
                  </a:ext>
                </a:extLst>
              </a:tr>
              <a:tr h="215825">
                <a:tc>
                  <a:txBody>
                    <a:bodyPr/>
                    <a:lstStyle/>
                    <a:p>
                      <a:pPr>
                        <a:lnSpc>
                          <a:spcPct val="107000"/>
                        </a:lnSpc>
                        <a:spcAft>
                          <a:spcPts val="800"/>
                        </a:spcAft>
                      </a:pPr>
                      <a:r>
                        <a:rPr lang="en-IN" sz="1200" kern="0">
                          <a:effectLst/>
                        </a:rPr>
                        <a:t>Poorest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32.6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[30.4, 34.8]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21.9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[20.2, 23.5]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12.0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[10.7, 13.2]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2368407195"/>
                  </a:ext>
                </a:extLst>
              </a:tr>
              <a:tr h="215825">
                <a:tc>
                  <a:txBody>
                    <a:bodyPr/>
                    <a:lstStyle/>
                    <a:p>
                      <a:pPr>
                        <a:lnSpc>
                          <a:spcPct val="107000"/>
                        </a:lnSpc>
                        <a:spcAft>
                          <a:spcPts val="800"/>
                        </a:spcAft>
                      </a:pPr>
                      <a:r>
                        <a:rPr lang="en-IN" sz="1200" kern="0">
                          <a:effectLst/>
                        </a:rPr>
                        <a:t>Poorer</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38.5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[37, 40]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26.8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[25.7, 27.9]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14.6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[13.9, 15.4]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371859363"/>
                  </a:ext>
                </a:extLst>
              </a:tr>
              <a:tr h="215825">
                <a:tc>
                  <a:txBody>
                    <a:bodyPr/>
                    <a:lstStyle/>
                    <a:p>
                      <a:pPr>
                        <a:lnSpc>
                          <a:spcPct val="107000"/>
                        </a:lnSpc>
                        <a:spcAft>
                          <a:spcPts val="800"/>
                        </a:spcAft>
                      </a:pPr>
                      <a:r>
                        <a:rPr lang="en-IN" sz="1200" kern="0">
                          <a:effectLst/>
                        </a:rPr>
                        <a:t>Middle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43.6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[42.5, 44.7]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32.7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[31.8, 33.6]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18.0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[17.3, 18.6]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2469017952"/>
                  </a:ext>
                </a:extLst>
              </a:tr>
              <a:tr h="215825">
                <a:tc>
                  <a:txBody>
                    <a:bodyPr/>
                    <a:lstStyle/>
                    <a:p>
                      <a:pPr>
                        <a:lnSpc>
                          <a:spcPct val="107000"/>
                        </a:lnSpc>
                        <a:spcAft>
                          <a:spcPts val="800"/>
                        </a:spcAft>
                      </a:pPr>
                      <a:r>
                        <a:rPr lang="en-IN" sz="1200" kern="0">
                          <a:effectLst/>
                        </a:rPr>
                        <a:t>Richer</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[47.3, 49.5]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37.6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[36.7, 38.4]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[19.2, 20.6]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4070967470"/>
                  </a:ext>
                </a:extLst>
              </a:tr>
              <a:tr h="215825">
                <a:tc>
                  <a:txBody>
                    <a:bodyPr/>
                    <a:lstStyle/>
                    <a:p>
                      <a:pPr>
                        <a:lnSpc>
                          <a:spcPct val="107000"/>
                        </a:lnSpc>
                        <a:spcAft>
                          <a:spcPts val="800"/>
                        </a:spcAft>
                      </a:pPr>
                      <a:r>
                        <a:rPr lang="en-IN" sz="1200" kern="0">
                          <a:effectLst/>
                        </a:rPr>
                        <a:t>Richest</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54.0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[52.5, 55.5]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43.6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[42.5, 44.8]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22.0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[21.1, 22.9]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617642387"/>
                  </a:ext>
                </a:extLst>
              </a:tr>
              <a:tr h="239761">
                <a:tc>
                  <a:txBody>
                    <a:bodyPr/>
                    <a:lstStyle/>
                    <a:p>
                      <a:pPr>
                        <a:lnSpc>
                          <a:spcPct val="107000"/>
                        </a:lnSpc>
                        <a:spcAft>
                          <a:spcPts val="800"/>
                        </a:spcAft>
                      </a:pPr>
                      <a:r>
                        <a:rPr lang="en-IN" sz="1200" kern="0">
                          <a:effectLst/>
                        </a:rPr>
                        <a:t>Household size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600819488"/>
                  </a:ext>
                </a:extLst>
              </a:tr>
              <a:tr h="215825">
                <a:tc>
                  <a:txBody>
                    <a:bodyPr/>
                    <a:lstStyle/>
                    <a:p>
                      <a:pPr>
                        <a:lnSpc>
                          <a:spcPct val="107000"/>
                        </a:lnSpc>
                        <a:spcAft>
                          <a:spcPts val="800"/>
                        </a:spcAft>
                      </a:pPr>
                      <a:r>
                        <a:rPr lang="en-IN" sz="1200" kern="0">
                          <a:effectLst/>
                        </a:rPr>
                        <a:t>&lt;3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46.1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[45, 47.1]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35.2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[34.4, 36]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[18.1, 19.3]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4248574092"/>
                  </a:ext>
                </a:extLst>
              </a:tr>
              <a:tr h="215825">
                <a:tc>
                  <a:txBody>
                    <a:bodyPr/>
                    <a:lstStyle/>
                    <a:p>
                      <a:pPr>
                        <a:lnSpc>
                          <a:spcPct val="107000"/>
                        </a:lnSpc>
                        <a:spcAft>
                          <a:spcPts val="800"/>
                        </a:spcAft>
                      </a:pPr>
                      <a:r>
                        <a:rPr lang="en-IN" sz="1200" kern="0">
                          <a:effectLst/>
                        </a:rPr>
                        <a:t>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46.8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[45.8, 47.8]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35.8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[35.1, 36.6]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18.8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[18.2, 19.5]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589823829"/>
                  </a:ext>
                </a:extLst>
              </a:tr>
              <a:tr h="215825">
                <a:tc>
                  <a:txBody>
                    <a:bodyPr/>
                    <a:lstStyle/>
                    <a:p>
                      <a:pPr>
                        <a:lnSpc>
                          <a:spcPct val="107000"/>
                        </a:lnSpc>
                        <a:spcAft>
                          <a:spcPts val="800"/>
                        </a:spcAft>
                      </a:pPr>
                      <a:r>
                        <a:rPr lang="en-IN" sz="1200" kern="0" dirty="0">
                          <a:effectLst/>
                        </a:rPr>
                        <a:t>7+</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45.4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[43.8, 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35.2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[33.7, 36.6]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18.2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[17.1, 19.3]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618892502"/>
                  </a:ext>
                </a:extLst>
              </a:tr>
              <a:tr h="239761">
                <a:tc>
                  <a:txBody>
                    <a:bodyPr/>
                    <a:lstStyle/>
                    <a:p>
                      <a:pPr>
                        <a:lnSpc>
                          <a:spcPct val="107000"/>
                        </a:lnSpc>
                        <a:spcAft>
                          <a:spcPts val="800"/>
                        </a:spcAft>
                      </a:pPr>
                      <a:r>
                        <a:rPr lang="en-IN" sz="1200" kern="0">
                          <a:effectLst/>
                        </a:rPr>
                        <a:t>Drink Alcohol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374634485"/>
                  </a:ext>
                </a:extLst>
              </a:tr>
              <a:tr h="215825">
                <a:tc>
                  <a:txBody>
                    <a:bodyPr/>
                    <a:lstStyle/>
                    <a:p>
                      <a:pPr>
                        <a:lnSpc>
                          <a:spcPct val="107000"/>
                        </a:lnSpc>
                        <a:spcAft>
                          <a:spcPts val="800"/>
                        </a:spcAft>
                      </a:pPr>
                      <a:r>
                        <a:rPr lang="en-IN" sz="1200" kern="0">
                          <a:effectLst/>
                        </a:rPr>
                        <a:t>No</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47.3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[46.4, 48.2]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36.5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[35.9, 37.2]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[18.7, 19.6]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4266731879"/>
                  </a:ext>
                </a:extLst>
              </a:tr>
              <a:tr h="215825">
                <a:tc>
                  <a:txBody>
                    <a:bodyPr/>
                    <a:lstStyle/>
                    <a:p>
                      <a:pPr>
                        <a:lnSpc>
                          <a:spcPct val="107000"/>
                        </a:lnSpc>
                        <a:spcAft>
                          <a:spcPts val="800"/>
                        </a:spcAft>
                      </a:pPr>
                      <a:r>
                        <a:rPr lang="en-IN" sz="1200" kern="0">
                          <a:effectLst/>
                        </a:rPr>
                        <a:t>Yes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40.6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[39.3, 41.9]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29.0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[27.8, 30.1]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16.1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[15.2, 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900993160"/>
                  </a:ext>
                </a:extLst>
              </a:tr>
              <a:tr h="239761">
                <a:tc>
                  <a:txBody>
                    <a:bodyPr/>
                    <a:lstStyle/>
                    <a:p>
                      <a:pPr>
                        <a:lnSpc>
                          <a:spcPct val="107000"/>
                        </a:lnSpc>
                        <a:spcAft>
                          <a:spcPts val="800"/>
                        </a:spcAft>
                      </a:pPr>
                      <a:r>
                        <a:rPr lang="en-IN" sz="1200" kern="0">
                          <a:effectLst/>
                        </a:rPr>
                        <a:t>Tobacco use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2702160989"/>
                  </a:ext>
                </a:extLst>
              </a:tr>
              <a:tr h="215825">
                <a:tc>
                  <a:txBody>
                    <a:bodyPr/>
                    <a:lstStyle/>
                    <a:p>
                      <a:pPr>
                        <a:lnSpc>
                          <a:spcPct val="107000"/>
                        </a:lnSpc>
                        <a:spcAft>
                          <a:spcPts val="800"/>
                        </a:spcAft>
                      </a:pPr>
                      <a:r>
                        <a:rPr lang="en-IN" sz="1200" kern="0">
                          <a:effectLst/>
                        </a:rPr>
                        <a:t>No</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48.2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[47.4, 49.1]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[36.7, 38.1]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[19.1, 20.1]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487030502"/>
                  </a:ext>
                </a:extLst>
              </a:tr>
              <a:tr h="215825">
                <a:tc>
                  <a:txBody>
                    <a:bodyPr/>
                    <a:lstStyle/>
                    <a:p>
                      <a:pPr>
                        <a:lnSpc>
                          <a:spcPct val="107000"/>
                        </a:lnSpc>
                        <a:spcAft>
                          <a:spcPts val="800"/>
                        </a:spcAft>
                      </a:pPr>
                      <a:r>
                        <a:rPr lang="en-IN" sz="1200" kern="0">
                          <a:effectLst/>
                        </a:rPr>
                        <a:t>Yes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36.9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[35.5, 38.4]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26.2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[25, 27.3]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14.7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[13.9, 15.5]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708565482"/>
                  </a:ext>
                </a:extLst>
              </a:tr>
              <a:tr h="239761">
                <a:tc>
                  <a:txBody>
                    <a:bodyPr/>
                    <a:lstStyle/>
                    <a:p>
                      <a:pPr>
                        <a:lnSpc>
                          <a:spcPct val="107000"/>
                        </a:lnSpc>
                        <a:spcAft>
                          <a:spcPts val="800"/>
                        </a:spcAft>
                      </a:pPr>
                      <a:r>
                        <a:rPr lang="en-IN" sz="1200" kern="0">
                          <a:effectLst/>
                        </a:rPr>
                        <a:t>States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728384477"/>
                  </a:ext>
                </a:extLst>
              </a:tr>
              <a:tr h="215825">
                <a:tc>
                  <a:txBody>
                    <a:bodyPr/>
                    <a:lstStyle/>
                    <a:p>
                      <a:pPr>
                        <a:lnSpc>
                          <a:spcPct val="107000"/>
                        </a:lnSpc>
                        <a:spcAft>
                          <a:spcPts val="800"/>
                        </a:spcAft>
                      </a:pPr>
                      <a:r>
                        <a:rPr lang="en-IN" sz="1200" kern="0">
                          <a:effectLst/>
                        </a:rPr>
                        <a:t>Andhra Pradesh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47.6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[45.9, 49.3]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[37.1, 40]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[18.4, 20.5]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684253493"/>
                  </a:ext>
                </a:extLst>
              </a:tr>
              <a:tr h="215825">
                <a:tc>
                  <a:txBody>
                    <a:bodyPr/>
                    <a:lstStyle/>
                    <a:p>
                      <a:pPr>
                        <a:lnSpc>
                          <a:spcPct val="107000"/>
                        </a:lnSpc>
                        <a:spcAft>
                          <a:spcPts val="800"/>
                        </a:spcAft>
                      </a:pPr>
                      <a:r>
                        <a:rPr lang="en-IN" sz="1200" kern="0">
                          <a:effectLst/>
                        </a:rPr>
                        <a:t>Karnataka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39.3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[37.7, 41]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31.4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[30.1, 32.6]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[16.6, 18.7]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907899760"/>
                  </a:ext>
                </a:extLst>
              </a:tr>
              <a:tr h="215825">
                <a:tc>
                  <a:txBody>
                    <a:bodyPr/>
                    <a:lstStyle/>
                    <a:p>
                      <a:pPr>
                        <a:lnSpc>
                          <a:spcPct val="107000"/>
                        </a:lnSpc>
                        <a:spcAft>
                          <a:spcPts val="800"/>
                        </a:spcAft>
                      </a:pPr>
                      <a:r>
                        <a:rPr lang="en-IN" sz="1200" kern="0">
                          <a:effectLst/>
                        </a:rPr>
                        <a:t>Lakshadweep</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45.6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[40.4, 50.7]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37.8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[34, 41.7]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22.7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[19.9, 25.6]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2447818397"/>
                  </a:ext>
                </a:extLst>
              </a:tr>
              <a:tr h="215825">
                <a:tc>
                  <a:txBody>
                    <a:bodyPr/>
                    <a:lstStyle/>
                    <a:p>
                      <a:pPr>
                        <a:lnSpc>
                          <a:spcPct val="107000"/>
                        </a:lnSpc>
                        <a:spcAft>
                          <a:spcPts val="800"/>
                        </a:spcAft>
                      </a:pPr>
                      <a:r>
                        <a:rPr lang="en-IN" sz="1200" kern="0">
                          <a:effectLst/>
                        </a:rPr>
                        <a:t>Kerala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57.4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[56, 58.8]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45.3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[44.1, 46.5]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22.2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dirty="0">
                          <a:effectLst/>
                        </a:rPr>
                        <a:t>[21.4, 23]</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2943611505"/>
                  </a:ext>
                </a:extLst>
              </a:tr>
              <a:tr h="215825">
                <a:tc>
                  <a:txBody>
                    <a:bodyPr/>
                    <a:lstStyle/>
                    <a:p>
                      <a:pPr>
                        <a:lnSpc>
                          <a:spcPct val="107000"/>
                        </a:lnSpc>
                        <a:spcAft>
                          <a:spcPts val="800"/>
                        </a:spcAft>
                      </a:pPr>
                      <a:r>
                        <a:rPr lang="en-IN" sz="1200" kern="0">
                          <a:effectLst/>
                        </a:rPr>
                        <a:t>Tamil Nadu</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45.2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[43.3, 47.1]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[29.1, 31.1]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[16.2, 17.7]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905342352"/>
                  </a:ext>
                </a:extLst>
              </a:tr>
              <a:tr h="215825">
                <a:tc>
                  <a:txBody>
                    <a:bodyPr/>
                    <a:lstStyle/>
                    <a:p>
                      <a:pPr>
                        <a:lnSpc>
                          <a:spcPct val="107000"/>
                        </a:lnSpc>
                        <a:spcAft>
                          <a:spcPts val="800"/>
                        </a:spcAft>
                      </a:pPr>
                      <a:r>
                        <a:rPr lang="en-IN" sz="1200" kern="0">
                          <a:effectLst/>
                        </a:rPr>
                        <a:t>Puducherry</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50.5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[45.9, 55.1]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41.2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[37.3, 45.1]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[16.9, 21.7]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2418940904"/>
                  </a:ext>
                </a:extLst>
              </a:tr>
              <a:tr h="215825">
                <a:tc>
                  <a:txBody>
                    <a:bodyPr/>
                    <a:lstStyle/>
                    <a:p>
                      <a:pPr>
                        <a:lnSpc>
                          <a:spcPct val="107000"/>
                        </a:lnSpc>
                        <a:spcAft>
                          <a:spcPts val="800"/>
                        </a:spcAft>
                      </a:pPr>
                      <a:r>
                        <a:rPr lang="en-IN" sz="1200" kern="0">
                          <a:effectLst/>
                        </a:rPr>
                        <a:t>Andaman &amp; Nicobar</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47.6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[44.1, 51.2]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[35.8, 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23.2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[20.5, 25.9]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9076745"/>
                  </a:ext>
                </a:extLst>
              </a:tr>
              <a:tr h="215825">
                <a:tc>
                  <a:txBody>
                    <a:bodyPr/>
                    <a:lstStyle/>
                    <a:p>
                      <a:pPr>
                        <a:lnSpc>
                          <a:spcPct val="107000"/>
                        </a:lnSpc>
                        <a:spcAft>
                          <a:spcPts val="800"/>
                        </a:spcAft>
                      </a:pPr>
                      <a:r>
                        <a:rPr lang="en-IN" sz="1200" kern="0">
                          <a:effectLst/>
                        </a:rPr>
                        <a:t>Telangana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46.3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[45.1, 47.4]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39.0</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[37.9, 40.1]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19.3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[18.5, 20.1]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1798623899"/>
                  </a:ext>
                </a:extLst>
              </a:tr>
              <a:tr h="215825">
                <a:tc>
                  <a:txBody>
                    <a:bodyPr/>
                    <a:lstStyle/>
                    <a:p>
                      <a:pPr>
                        <a:lnSpc>
                          <a:spcPct val="107000"/>
                        </a:lnSpc>
                        <a:spcAft>
                          <a:spcPts val="800"/>
                        </a:spcAft>
                      </a:pPr>
                      <a:r>
                        <a:rPr lang="en-IN" sz="1200" kern="0">
                          <a:effectLst/>
                        </a:rPr>
                        <a:t>South India</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ctr"/>
                </a:tc>
                <a:tc>
                  <a:txBody>
                    <a:bodyPr/>
                    <a:lstStyle/>
                    <a:p>
                      <a:pPr algn="ctr">
                        <a:lnSpc>
                          <a:spcPct val="107000"/>
                        </a:lnSpc>
                        <a:spcAft>
                          <a:spcPts val="800"/>
                        </a:spcAft>
                      </a:pPr>
                      <a:r>
                        <a:rPr lang="en-IN" sz="1200" kern="0">
                          <a:effectLst/>
                        </a:rPr>
                        <a:t>46.4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[45.5, 47.2]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r">
                        <a:lnSpc>
                          <a:spcPct val="107000"/>
                        </a:lnSpc>
                        <a:spcAft>
                          <a:spcPts val="800"/>
                        </a:spcAft>
                      </a:pPr>
                      <a:r>
                        <a:rPr lang="en-IN" sz="1200" kern="0">
                          <a:effectLst/>
                        </a:rPr>
                        <a:t>35.5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a:effectLst/>
                        </a:rPr>
                        <a:t>[34.8, 36.1]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gn="ctr">
                        <a:lnSpc>
                          <a:spcPct val="107000"/>
                        </a:lnSpc>
                        <a:spcAft>
                          <a:spcPts val="800"/>
                        </a:spcAft>
                      </a:pPr>
                      <a:r>
                        <a:rPr lang="en-IN" sz="1200" kern="0">
                          <a:effectLst/>
                        </a:rPr>
                        <a:t>18.7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tc>
                  <a:txBody>
                    <a:bodyPr/>
                    <a:lstStyle/>
                    <a:p>
                      <a:pPr>
                        <a:lnSpc>
                          <a:spcPct val="107000"/>
                        </a:lnSpc>
                        <a:spcAft>
                          <a:spcPts val="800"/>
                        </a:spcAft>
                      </a:pPr>
                      <a:r>
                        <a:rPr lang="en-IN" sz="1200" kern="0" dirty="0">
                          <a:effectLst/>
                        </a:rPr>
                        <a:t>[18.2, 19.1]</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60854" marR="60854" marT="0" marB="0" anchor="b"/>
                </a:tc>
                <a:extLst>
                  <a:ext uri="{0D108BD9-81ED-4DB2-BD59-A6C34878D82A}">
                    <a16:rowId xmlns:a16="http://schemas.microsoft.com/office/drawing/2014/main" val="3508908075"/>
                  </a:ext>
                </a:extLst>
              </a:tr>
            </a:tbl>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17</a:t>
            </a:fld>
            <a:endParaRPr lang="en-IN"/>
          </a:p>
        </p:txBody>
      </p:sp>
    </p:spTree>
    <p:extLst>
      <p:ext uri="{BB962C8B-B14F-4D97-AF65-F5344CB8AC3E}">
        <p14:creationId xmlns:p14="http://schemas.microsoft.com/office/powerpoint/2010/main" val="1498613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503E9EB-92FD-5B4E-A5C9-E57AFE53CBFD}"/>
              </a:ext>
            </a:extLst>
          </p:cNvPr>
          <p:cNvSpPr>
            <a:spLocks noGrp="1"/>
          </p:cNvSpPr>
          <p:nvPr>
            <p:ph type="sldNum" sz="quarter" idx="12"/>
          </p:nvPr>
        </p:nvSpPr>
        <p:spPr/>
        <p:txBody>
          <a:bodyPr/>
          <a:lstStyle/>
          <a:p>
            <a:fld id="{26AD20E6-394B-4DF0-96A5-9647FF39C943}" type="slidenum">
              <a:rPr lang="en-IN" smtClean="0"/>
              <a:t>18</a:t>
            </a:fld>
            <a:endParaRPr lang="en-IN"/>
          </a:p>
        </p:txBody>
      </p:sp>
      <p:graphicFrame>
        <p:nvGraphicFramePr>
          <p:cNvPr id="6" name="Table 5">
            <a:extLst>
              <a:ext uri="{FF2B5EF4-FFF2-40B4-BE49-F238E27FC236}">
                <a16:creationId xmlns:a16="http://schemas.microsoft.com/office/drawing/2014/main" id="{E567C18F-8AB4-7C68-C770-9879F762C15B}"/>
              </a:ext>
            </a:extLst>
          </p:cNvPr>
          <p:cNvGraphicFramePr>
            <a:graphicFrameLocks noGrp="1"/>
          </p:cNvGraphicFramePr>
          <p:nvPr>
            <p:extLst>
              <p:ext uri="{D42A27DB-BD31-4B8C-83A1-F6EECF244321}">
                <p14:modId xmlns:p14="http://schemas.microsoft.com/office/powerpoint/2010/main" val="4014839681"/>
              </p:ext>
            </p:extLst>
          </p:nvPr>
        </p:nvGraphicFramePr>
        <p:xfrm>
          <a:off x="380144" y="870857"/>
          <a:ext cx="11332886" cy="5850626"/>
        </p:xfrm>
        <a:graphic>
          <a:graphicData uri="http://schemas.openxmlformats.org/drawingml/2006/table">
            <a:tbl>
              <a:tblPr firstRow="1" firstCol="1" bandRow="1">
                <a:tableStyleId>{5C22544A-7EE6-4342-B048-85BDC9FD1C3A}</a:tableStyleId>
              </a:tblPr>
              <a:tblGrid>
                <a:gridCol w="1486552">
                  <a:extLst>
                    <a:ext uri="{9D8B030D-6E8A-4147-A177-3AD203B41FA5}">
                      <a16:colId xmlns:a16="http://schemas.microsoft.com/office/drawing/2014/main" val="4268520732"/>
                    </a:ext>
                  </a:extLst>
                </a:gridCol>
                <a:gridCol w="1155811">
                  <a:extLst>
                    <a:ext uri="{9D8B030D-6E8A-4147-A177-3AD203B41FA5}">
                      <a16:colId xmlns:a16="http://schemas.microsoft.com/office/drawing/2014/main" val="2100780505"/>
                    </a:ext>
                  </a:extLst>
                </a:gridCol>
                <a:gridCol w="1365637">
                  <a:extLst>
                    <a:ext uri="{9D8B030D-6E8A-4147-A177-3AD203B41FA5}">
                      <a16:colId xmlns:a16="http://schemas.microsoft.com/office/drawing/2014/main" val="3008925851"/>
                    </a:ext>
                  </a:extLst>
                </a:gridCol>
                <a:gridCol w="1036082">
                  <a:extLst>
                    <a:ext uri="{9D8B030D-6E8A-4147-A177-3AD203B41FA5}">
                      <a16:colId xmlns:a16="http://schemas.microsoft.com/office/drawing/2014/main" val="2746115480"/>
                    </a:ext>
                  </a:extLst>
                </a:gridCol>
                <a:gridCol w="1365637">
                  <a:extLst>
                    <a:ext uri="{9D8B030D-6E8A-4147-A177-3AD203B41FA5}">
                      <a16:colId xmlns:a16="http://schemas.microsoft.com/office/drawing/2014/main" val="768683524"/>
                    </a:ext>
                  </a:extLst>
                </a:gridCol>
                <a:gridCol w="1036082">
                  <a:extLst>
                    <a:ext uri="{9D8B030D-6E8A-4147-A177-3AD203B41FA5}">
                      <a16:colId xmlns:a16="http://schemas.microsoft.com/office/drawing/2014/main" val="3996527797"/>
                    </a:ext>
                  </a:extLst>
                </a:gridCol>
                <a:gridCol w="1365637">
                  <a:extLst>
                    <a:ext uri="{9D8B030D-6E8A-4147-A177-3AD203B41FA5}">
                      <a16:colId xmlns:a16="http://schemas.microsoft.com/office/drawing/2014/main" val="2965808848"/>
                    </a:ext>
                  </a:extLst>
                </a:gridCol>
                <a:gridCol w="1155811">
                  <a:extLst>
                    <a:ext uri="{9D8B030D-6E8A-4147-A177-3AD203B41FA5}">
                      <a16:colId xmlns:a16="http://schemas.microsoft.com/office/drawing/2014/main" val="4175509513"/>
                    </a:ext>
                  </a:extLst>
                </a:gridCol>
                <a:gridCol w="1365637">
                  <a:extLst>
                    <a:ext uri="{9D8B030D-6E8A-4147-A177-3AD203B41FA5}">
                      <a16:colId xmlns:a16="http://schemas.microsoft.com/office/drawing/2014/main" val="3094076996"/>
                    </a:ext>
                  </a:extLst>
                </a:gridCol>
              </a:tblGrid>
              <a:tr h="227226">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gridSpan="2">
                  <a:txBody>
                    <a:bodyPr/>
                    <a:lstStyle/>
                    <a:p>
                      <a:pPr algn="ctr">
                        <a:lnSpc>
                          <a:spcPct val="107000"/>
                        </a:lnSpc>
                        <a:spcAft>
                          <a:spcPts val="800"/>
                        </a:spcAft>
                      </a:pPr>
                      <a:r>
                        <a:rPr lang="en-IN" sz="1400" kern="0">
                          <a:effectLst/>
                        </a:rPr>
                        <a:t>Prevalence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hMerge="1">
                  <a:txBody>
                    <a:bodyPr/>
                    <a:lstStyle/>
                    <a:p>
                      <a:endParaRPr lang="en-IN"/>
                    </a:p>
                  </a:txBody>
                  <a:tcPr/>
                </a:tc>
                <a:tc gridSpan="2">
                  <a:txBody>
                    <a:bodyPr/>
                    <a:lstStyle/>
                    <a:p>
                      <a:pPr algn="ctr">
                        <a:lnSpc>
                          <a:spcPct val="107000"/>
                        </a:lnSpc>
                        <a:spcAft>
                          <a:spcPts val="800"/>
                        </a:spcAft>
                      </a:pPr>
                      <a:r>
                        <a:rPr lang="en-IN" sz="1400" kern="0">
                          <a:effectLst/>
                        </a:rPr>
                        <a:t>Awareness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hMerge="1">
                  <a:txBody>
                    <a:bodyPr/>
                    <a:lstStyle/>
                    <a:p>
                      <a:endParaRPr lang="en-IN"/>
                    </a:p>
                  </a:txBody>
                  <a:tcPr/>
                </a:tc>
                <a:tc gridSpan="2">
                  <a:txBody>
                    <a:bodyPr/>
                    <a:lstStyle/>
                    <a:p>
                      <a:pPr algn="ctr">
                        <a:lnSpc>
                          <a:spcPct val="107000"/>
                        </a:lnSpc>
                        <a:spcAft>
                          <a:spcPts val="800"/>
                        </a:spcAft>
                      </a:pPr>
                      <a:r>
                        <a:rPr lang="en-IN" sz="1400" kern="0">
                          <a:effectLst/>
                        </a:rPr>
                        <a:t>Treatment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hMerge="1">
                  <a:txBody>
                    <a:bodyPr/>
                    <a:lstStyle/>
                    <a:p>
                      <a:endParaRPr lang="en-IN"/>
                    </a:p>
                  </a:txBody>
                  <a:tcPr/>
                </a:tc>
                <a:tc gridSpan="2">
                  <a:txBody>
                    <a:bodyPr/>
                    <a:lstStyle/>
                    <a:p>
                      <a:pPr algn="ctr">
                        <a:lnSpc>
                          <a:spcPct val="107000"/>
                        </a:lnSpc>
                        <a:spcAft>
                          <a:spcPts val="800"/>
                        </a:spcAft>
                      </a:pPr>
                      <a:r>
                        <a:rPr lang="en-IN" sz="1400" kern="0">
                          <a:effectLst/>
                        </a:rPr>
                        <a:t>Control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hMerge="1">
                  <a:txBody>
                    <a:bodyPr/>
                    <a:lstStyle/>
                    <a:p>
                      <a:endParaRPr lang="en-IN"/>
                    </a:p>
                  </a:txBody>
                  <a:tcPr/>
                </a:tc>
                <a:extLst>
                  <a:ext uri="{0D108BD9-81ED-4DB2-BD59-A6C34878D82A}">
                    <a16:rowId xmlns:a16="http://schemas.microsoft.com/office/drawing/2014/main" val="2630452072"/>
                  </a:ext>
                </a:extLst>
              </a:tr>
              <a:tr h="491352">
                <a:tc>
                  <a:txBody>
                    <a:bodyPr/>
                    <a:lstStyle/>
                    <a:p>
                      <a:pPr>
                        <a:lnSpc>
                          <a:spcPct val="107000"/>
                        </a:lnSpc>
                        <a:spcAft>
                          <a:spcPts val="800"/>
                        </a:spcAft>
                      </a:pPr>
                      <a:r>
                        <a:rPr lang="en-IN" sz="1400" kern="0">
                          <a:effectLst/>
                        </a:rPr>
                        <a:t>Socio economic variables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Odds ratio</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Confidence Interval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Odds ratio</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Confidence Interval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Odds ratio</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Confidence Interval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Odds ratio</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Confidence Interval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4101816788"/>
                  </a:ext>
                </a:extLst>
              </a:tr>
              <a:tr h="227226">
                <a:tc>
                  <a:txBody>
                    <a:bodyPr/>
                    <a:lstStyle/>
                    <a:p>
                      <a:pPr>
                        <a:lnSpc>
                          <a:spcPct val="107000"/>
                        </a:lnSpc>
                        <a:spcAft>
                          <a:spcPts val="800"/>
                        </a:spcAft>
                      </a:pPr>
                      <a:r>
                        <a:rPr lang="en-IN" sz="1400" kern="0">
                          <a:effectLst/>
                        </a:rPr>
                        <a:t>Age group</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1907767229"/>
                  </a:ext>
                </a:extLst>
              </a:tr>
              <a:tr h="227226">
                <a:tc>
                  <a:txBody>
                    <a:bodyPr/>
                    <a:lstStyle/>
                    <a:p>
                      <a:pPr>
                        <a:lnSpc>
                          <a:spcPct val="107000"/>
                        </a:lnSpc>
                        <a:spcAft>
                          <a:spcPts val="800"/>
                        </a:spcAft>
                      </a:pPr>
                      <a:r>
                        <a:rPr lang="en-IN" sz="1400" kern="0">
                          <a:effectLst/>
                        </a:rPr>
                        <a:t>15-29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914142837"/>
                  </a:ext>
                </a:extLst>
              </a:tr>
              <a:tr h="227226">
                <a:tc>
                  <a:txBody>
                    <a:bodyPr/>
                    <a:lstStyle/>
                    <a:p>
                      <a:pPr>
                        <a:lnSpc>
                          <a:spcPct val="107000"/>
                        </a:lnSpc>
                        <a:spcAft>
                          <a:spcPts val="800"/>
                        </a:spcAft>
                      </a:pPr>
                      <a:r>
                        <a:rPr lang="en-IN" sz="1400" kern="0">
                          <a:effectLst/>
                        </a:rPr>
                        <a:t>30-44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spcAft>
                          <a:spcPts val="800"/>
                        </a:spcAft>
                      </a:pPr>
                      <a:r>
                        <a:rPr lang="en-IN" sz="1400" kern="0">
                          <a:effectLst/>
                        </a:rPr>
                        <a:t>2.69***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[2.56, 2.83]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0.79***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[0.72, 0.87]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1.38***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[1.21, 1.56]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5.33***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[4.03, 7.07]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2549063958"/>
                  </a:ext>
                </a:extLst>
              </a:tr>
              <a:tr h="325107">
                <a:tc>
                  <a:txBody>
                    <a:bodyPr/>
                    <a:lstStyle/>
                    <a:p>
                      <a:pPr>
                        <a:lnSpc>
                          <a:spcPct val="107000"/>
                        </a:lnSpc>
                        <a:spcAft>
                          <a:spcPts val="800"/>
                        </a:spcAft>
                      </a:pPr>
                      <a:r>
                        <a:rPr lang="en-IN" sz="1400" kern="0">
                          <a:effectLst/>
                        </a:rPr>
                        <a:t>45-59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spcAft>
                          <a:spcPts val="800"/>
                        </a:spcAft>
                      </a:pPr>
                      <a:r>
                        <a:rPr lang="en-IN" sz="1400" kern="0">
                          <a:effectLst/>
                        </a:rPr>
                        <a:t>6.33***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[5.99, 6.7]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1.46***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[1.32, 1.63]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3.88***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[3.42, 4.4]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15.71***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[11.88, 20.77]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2455895068"/>
                  </a:ext>
                </a:extLst>
              </a:tr>
              <a:tr h="325107">
                <a:tc>
                  <a:txBody>
                    <a:bodyPr/>
                    <a:lstStyle/>
                    <a:p>
                      <a:pPr>
                        <a:lnSpc>
                          <a:spcPct val="107000"/>
                        </a:lnSpc>
                        <a:spcAft>
                          <a:spcPts val="800"/>
                        </a:spcAft>
                      </a:pPr>
                      <a:r>
                        <a:rPr lang="en-IN" sz="1400" kern="0">
                          <a:effectLst/>
                        </a:rPr>
                        <a:t>60-74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spcAft>
                          <a:spcPts val="800"/>
                        </a:spcAft>
                      </a:pPr>
                      <a:r>
                        <a:rPr lang="en-IN" sz="1400" kern="0">
                          <a:effectLst/>
                        </a:rPr>
                        <a:t>11.23***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[10.57, 11.94]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2.75***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[2.45, 3.08]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8.23***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[7.21, 9.39]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27.91***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[21.06, 36.99]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1528365794"/>
                  </a:ext>
                </a:extLst>
              </a:tr>
              <a:tr h="325107">
                <a:tc>
                  <a:txBody>
                    <a:bodyPr/>
                    <a:lstStyle/>
                    <a:p>
                      <a:pPr>
                        <a:lnSpc>
                          <a:spcPct val="107000"/>
                        </a:lnSpc>
                        <a:spcAft>
                          <a:spcPts val="800"/>
                        </a:spcAft>
                      </a:pPr>
                      <a:r>
                        <a:rPr lang="en-IN" sz="1400" kern="0">
                          <a:effectLst/>
                        </a:rPr>
                        <a:t>75+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spcAft>
                          <a:spcPts val="800"/>
                        </a:spcAft>
                      </a:pPr>
                      <a:r>
                        <a:rPr lang="en-IN" sz="1400" kern="0">
                          <a:effectLst/>
                        </a:rPr>
                        <a:t>13.92***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dirty="0">
                          <a:effectLst/>
                        </a:rPr>
                        <a:t>[12.89, 15.02]</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3.36***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[2.95, 3.84]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10.2***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[8.83, 11.78]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33.33***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[24.95, 44.52]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481457893"/>
                  </a:ext>
                </a:extLst>
              </a:tr>
              <a:tr h="227226">
                <a:tc>
                  <a:txBody>
                    <a:bodyPr/>
                    <a:lstStyle/>
                    <a:p>
                      <a:pPr>
                        <a:lnSpc>
                          <a:spcPct val="107000"/>
                        </a:lnSpc>
                        <a:spcAft>
                          <a:spcPts val="800"/>
                        </a:spcAft>
                      </a:pPr>
                      <a:r>
                        <a:rPr lang="en-IN" sz="1400" kern="0">
                          <a:effectLst/>
                        </a:rPr>
                        <a:t>Sex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3958452124"/>
                  </a:ext>
                </a:extLst>
              </a:tr>
              <a:tr h="227226">
                <a:tc>
                  <a:txBody>
                    <a:bodyPr/>
                    <a:lstStyle/>
                    <a:p>
                      <a:pPr>
                        <a:lnSpc>
                          <a:spcPct val="107000"/>
                        </a:lnSpc>
                        <a:spcAft>
                          <a:spcPts val="800"/>
                        </a:spcAft>
                      </a:pPr>
                      <a:r>
                        <a:rPr lang="en-IN" sz="1400" kern="0">
                          <a:effectLst/>
                        </a:rPr>
                        <a:t>Male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2847489897"/>
                  </a:ext>
                </a:extLst>
              </a:tr>
              <a:tr h="227226">
                <a:tc>
                  <a:txBody>
                    <a:bodyPr/>
                    <a:lstStyle/>
                    <a:p>
                      <a:pPr>
                        <a:lnSpc>
                          <a:spcPct val="107000"/>
                        </a:lnSpc>
                        <a:spcAft>
                          <a:spcPts val="800"/>
                        </a:spcAft>
                      </a:pPr>
                      <a:r>
                        <a:rPr lang="en-IN" sz="1400" kern="0">
                          <a:effectLst/>
                        </a:rPr>
                        <a:t>Female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solidFill>
                  </a:tcPr>
                </a:tc>
                <a:tc>
                  <a:txBody>
                    <a:bodyPr/>
                    <a:lstStyle/>
                    <a:p>
                      <a:pPr>
                        <a:lnSpc>
                          <a:spcPct val="107000"/>
                        </a:lnSpc>
                        <a:spcAft>
                          <a:spcPts val="800"/>
                        </a:spcAft>
                      </a:pPr>
                      <a:r>
                        <a:rPr lang="en-IN" sz="1400" kern="0">
                          <a:effectLst/>
                        </a:rPr>
                        <a:t>0.84***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[0.82, 0.87]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[1.63, 1.78]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1.42***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[1.35, 1.48]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1.15***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[1.08, 1.21]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3783251817"/>
                  </a:ext>
                </a:extLst>
              </a:tr>
              <a:tr h="293885">
                <a:tc gridSpan="2">
                  <a:txBody>
                    <a:bodyPr/>
                    <a:lstStyle/>
                    <a:p>
                      <a:pPr>
                        <a:lnSpc>
                          <a:spcPct val="107000"/>
                        </a:lnSpc>
                        <a:spcAft>
                          <a:spcPts val="800"/>
                        </a:spcAft>
                      </a:pPr>
                      <a:r>
                        <a:rPr lang="en-IN" sz="1400" kern="0" dirty="0">
                          <a:effectLst/>
                        </a:rPr>
                        <a:t>Marital status</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hMerge="1">
                  <a:txBody>
                    <a:bodyPr/>
                    <a:lstStyle/>
                    <a:p>
                      <a:endParaRPr lang="en-IN"/>
                    </a:p>
                  </a:txBody>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dirty="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2494099316"/>
                  </a:ext>
                </a:extLst>
              </a:tr>
              <a:tr h="227226">
                <a:tc gridSpan="2">
                  <a:txBody>
                    <a:bodyPr/>
                    <a:lstStyle/>
                    <a:p>
                      <a:pPr>
                        <a:lnSpc>
                          <a:spcPct val="107000"/>
                        </a:lnSpc>
                        <a:spcAft>
                          <a:spcPts val="800"/>
                        </a:spcAft>
                      </a:pPr>
                      <a:r>
                        <a:rPr lang="en-IN" sz="1400" kern="0">
                          <a:effectLst/>
                        </a:rPr>
                        <a:t>Unmarried ®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hMerge="1">
                  <a:txBody>
                    <a:bodyPr/>
                    <a:lstStyle/>
                    <a:p>
                      <a:endParaRPr lang="en-IN"/>
                    </a:p>
                  </a:txBody>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3847879446"/>
                  </a:ext>
                </a:extLst>
              </a:tr>
              <a:tr h="227226">
                <a:tc>
                  <a:txBody>
                    <a:bodyPr/>
                    <a:lstStyle/>
                    <a:p>
                      <a:pPr>
                        <a:lnSpc>
                          <a:spcPct val="107000"/>
                        </a:lnSpc>
                        <a:spcAft>
                          <a:spcPts val="800"/>
                        </a:spcAft>
                      </a:pPr>
                      <a:r>
                        <a:rPr lang="en-IN" sz="1400" kern="0">
                          <a:effectLst/>
                        </a:rPr>
                        <a:t>Married</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1.24***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[1.18, 1.31]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1.35***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[1.22, 1.49]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1.25***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[1.11, 1.41]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 1.39]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1920789575"/>
                  </a:ext>
                </a:extLst>
              </a:tr>
              <a:tr h="227226">
                <a:tc>
                  <a:txBody>
                    <a:bodyPr/>
                    <a:lstStyle/>
                    <a:p>
                      <a:pPr>
                        <a:lnSpc>
                          <a:spcPct val="107000"/>
                        </a:lnSpc>
                        <a:spcAft>
                          <a:spcPts val="800"/>
                        </a:spcAft>
                      </a:pPr>
                      <a:r>
                        <a:rPr lang="en-IN" sz="1400" kern="0">
                          <a:effectLst/>
                        </a:rPr>
                        <a:t>Others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1.64***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[1.54, 1.74]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1.35***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[1.21, 1.51]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1.34***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[1.18, 1.53]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dirty="0">
                          <a:effectLst/>
                        </a:rPr>
                        <a:t>1.34***</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[1.13, 1.59]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4230661016"/>
                  </a:ext>
                </a:extLst>
              </a:tr>
              <a:tr h="227226">
                <a:tc>
                  <a:txBody>
                    <a:bodyPr/>
                    <a:lstStyle/>
                    <a:p>
                      <a:pPr>
                        <a:lnSpc>
                          <a:spcPct val="107000"/>
                        </a:lnSpc>
                        <a:spcAft>
                          <a:spcPts val="800"/>
                        </a:spcAft>
                      </a:pPr>
                      <a:r>
                        <a:rPr lang="en-IN" sz="1400" kern="0">
                          <a:effectLst/>
                        </a:rPr>
                        <a:t>Religion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dirty="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3840035911"/>
                  </a:ext>
                </a:extLst>
              </a:tr>
              <a:tr h="227226">
                <a:tc>
                  <a:txBody>
                    <a:bodyPr/>
                    <a:lstStyle/>
                    <a:p>
                      <a:pPr>
                        <a:lnSpc>
                          <a:spcPct val="107000"/>
                        </a:lnSpc>
                        <a:spcAft>
                          <a:spcPts val="800"/>
                        </a:spcAft>
                      </a:pPr>
                      <a:r>
                        <a:rPr lang="en-IN" sz="1400" kern="0">
                          <a:effectLst/>
                        </a:rPr>
                        <a:t>Hindu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1276066766"/>
                  </a:ext>
                </a:extLst>
              </a:tr>
              <a:tr h="227226">
                <a:tc>
                  <a:txBody>
                    <a:bodyPr/>
                    <a:lstStyle/>
                    <a:p>
                      <a:pPr>
                        <a:lnSpc>
                          <a:spcPct val="107000"/>
                        </a:lnSpc>
                        <a:spcAft>
                          <a:spcPts val="800"/>
                        </a:spcAft>
                      </a:pPr>
                      <a:r>
                        <a:rPr lang="en-IN" sz="1400" kern="0">
                          <a:effectLst/>
                        </a:rPr>
                        <a:t>Muslim</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1.13***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[1.07, 1.19]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[1.12, 1.33]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1.27***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[1.17, 1.37]</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1.23***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[1.13, 1.34]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3473284081"/>
                  </a:ext>
                </a:extLst>
              </a:tr>
              <a:tr h="227226">
                <a:tc>
                  <a:txBody>
                    <a:bodyPr/>
                    <a:lstStyle/>
                    <a:p>
                      <a:pPr>
                        <a:lnSpc>
                          <a:spcPct val="107000"/>
                        </a:lnSpc>
                        <a:spcAft>
                          <a:spcPts val="800"/>
                        </a:spcAft>
                      </a:pPr>
                      <a:r>
                        <a:rPr lang="en-IN" sz="1400" kern="0">
                          <a:effectLst/>
                        </a:rPr>
                        <a:t>Christian</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1.05*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[0.99, 1.12]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[1.16, 1.43]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1.21***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[1.1, 1.33]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1.11**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[1, 1.22]</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2219764942"/>
                  </a:ext>
                </a:extLst>
              </a:tr>
              <a:tr h="227226">
                <a:tc>
                  <a:txBody>
                    <a:bodyPr/>
                    <a:lstStyle/>
                    <a:p>
                      <a:pPr>
                        <a:lnSpc>
                          <a:spcPct val="107000"/>
                        </a:lnSpc>
                        <a:spcAft>
                          <a:spcPts val="800"/>
                        </a:spcAft>
                      </a:pPr>
                      <a:r>
                        <a:rPr lang="en-IN" sz="1400" kern="0">
                          <a:effectLst/>
                        </a:rPr>
                        <a:t>Others</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1.01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[0.76, 1.33]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0.63**</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[0.44, 0.91]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0.88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[0.6, 1.29]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1.01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spcAft>
                          <a:spcPts val="800"/>
                        </a:spcAft>
                      </a:pPr>
                      <a:r>
                        <a:rPr lang="en-IN" sz="1400" kern="0">
                          <a:effectLst/>
                        </a:rPr>
                        <a:t>[0.62, 1.64]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1933186031"/>
                  </a:ext>
                </a:extLst>
              </a:tr>
              <a:tr h="227226">
                <a:tc>
                  <a:txBody>
                    <a:bodyPr/>
                    <a:lstStyle/>
                    <a:p>
                      <a:pPr>
                        <a:lnSpc>
                          <a:spcPct val="107000"/>
                        </a:lnSpc>
                        <a:spcAft>
                          <a:spcPts val="800"/>
                        </a:spcAft>
                      </a:pPr>
                      <a:r>
                        <a:rPr lang="en-IN" sz="1400" kern="0">
                          <a:effectLst/>
                        </a:rPr>
                        <a:t>Residence</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50813659"/>
                  </a:ext>
                </a:extLst>
              </a:tr>
              <a:tr h="227226">
                <a:tc>
                  <a:txBody>
                    <a:bodyPr/>
                    <a:lstStyle/>
                    <a:p>
                      <a:pPr>
                        <a:lnSpc>
                          <a:spcPct val="107000"/>
                        </a:lnSpc>
                        <a:spcAft>
                          <a:spcPts val="800"/>
                        </a:spcAft>
                      </a:pPr>
                      <a:r>
                        <a:rPr lang="en-IN" sz="1400" kern="0">
                          <a:effectLst/>
                        </a:rPr>
                        <a:t>Urban ®</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tc>
                  <a:txBody>
                    <a:bodyPr/>
                    <a:lstStyle/>
                    <a:p>
                      <a:pPr>
                        <a:lnSpc>
                          <a:spcPct val="107000"/>
                        </a:lnSpc>
                      </a:pPr>
                      <a:endParaRPr lang="en-IN" sz="1400" kern="100">
                        <a:effectLst/>
                        <a:latin typeface="Calibri" panose="020F0502020204030204" pitchFamily="34" charset="0"/>
                        <a:cs typeface="Mangal" panose="02040503050203030202" pitchFamily="18" charset="0"/>
                      </a:endParaRPr>
                    </a:p>
                  </a:txBody>
                  <a:tcPr marL="52598" marR="52598" marT="0" marB="0" anchor="b">
                    <a:solidFill>
                      <a:schemeClr val="accent1">
                        <a:tint val="40000"/>
                      </a:schemeClr>
                    </a:solidFill>
                  </a:tcPr>
                </a:tc>
                <a:extLst>
                  <a:ext uri="{0D108BD9-81ED-4DB2-BD59-A6C34878D82A}">
                    <a16:rowId xmlns:a16="http://schemas.microsoft.com/office/drawing/2014/main" val="2548528266"/>
                  </a:ext>
                </a:extLst>
              </a:tr>
              <a:tr h="227226">
                <a:tc>
                  <a:txBody>
                    <a:bodyPr/>
                    <a:lstStyle/>
                    <a:p>
                      <a:pPr>
                        <a:lnSpc>
                          <a:spcPct val="107000"/>
                        </a:lnSpc>
                        <a:spcAft>
                          <a:spcPts val="800"/>
                        </a:spcAft>
                      </a:pPr>
                      <a:r>
                        <a:rPr lang="en-IN" sz="1400" kern="0">
                          <a:effectLst/>
                        </a:rPr>
                        <a:t>Rural</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ctr">
                    <a:solidFill>
                      <a:schemeClr val="accent1"/>
                    </a:solidFill>
                  </a:tcPr>
                </a:tc>
                <a:tc>
                  <a:txBody>
                    <a:bodyPr/>
                    <a:lstStyle/>
                    <a:p>
                      <a:pPr>
                        <a:lnSpc>
                          <a:spcPct val="107000"/>
                        </a:lnSpc>
                        <a:spcAft>
                          <a:spcPts val="800"/>
                        </a:spcAft>
                      </a:pPr>
                      <a:r>
                        <a:rPr lang="en-IN" sz="1400" kern="0">
                          <a:effectLst/>
                        </a:rPr>
                        <a:t>0.9***</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[0.86, 0.94]</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[0.84, 0.98]</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0.86***</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[0.81, 0.91]</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a:effectLst/>
                        </a:rPr>
                        <a:t>0.85***</a:t>
                      </a:r>
                      <a:endParaRPr lang="en-IN" sz="1400" kern="10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tc>
                  <a:txBody>
                    <a:bodyPr/>
                    <a:lstStyle/>
                    <a:p>
                      <a:pPr>
                        <a:lnSpc>
                          <a:spcPct val="107000"/>
                        </a:lnSpc>
                        <a:spcAft>
                          <a:spcPts val="800"/>
                        </a:spcAft>
                      </a:pPr>
                      <a:r>
                        <a:rPr lang="en-IN" sz="1400" kern="0" dirty="0">
                          <a:effectLst/>
                        </a:rPr>
                        <a:t>[0.8, 0.91]</a:t>
                      </a:r>
                      <a:endParaRPr lang="en-IN" sz="1400" kern="100" dirty="0">
                        <a:effectLst/>
                        <a:latin typeface="Calibri" panose="020F0502020204030204" pitchFamily="34" charset="0"/>
                        <a:ea typeface="Calibri" panose="020F0502020204030204" pitchFamily="34" charset="0"/>
                        <a:cs typeface="Mangal" panose="02040503050203030202" pitchFamily="18" charset="0"/>
                      </a:endParaRPr>
                    </a:p>
                  </a:txBody>
                  <a:tcPr marL="52598" marR="52598" marT="0" marB="0" anchor="b">
                    <a:solidFill>
                      <a:schemeClr val="accent1">
                        <a:tint val="20000"/>
                      </a:schemeClr>
                    </a:solidFill>
                  </a:tcPr>
                </a:tc>
                <a:extLst>
                  <a:ext uri="{0D108BD9-81ED-4DB2-BD59-A6C34878D82A}">
                    <a16:rowId xmlns:a16="http://schemas.microsoft.com/office/drawing/2014/main" val="1943890941"/>
                  </a:ext>
                </a:extLst>
              </a:tr>
            </a:tbl>
          </a:graphicData>
        </a:graphic>
      </p:graphicFrame>
      <p:sp>
        <p:nvSpPr>
          <p:cNvPr id="7" name="Rectangle 1">
            <a:extLst>
              <a:ext uri="{FF2B5EF4-FFF2-40B4-BE49-F238E27FC236}">
                <a16:creationId xmlns:a16="http://schemas.microsoft.com/office/drawing/2014/main" id="{29886144-89F2-AD52-A17B-B5BB7CDB6240}"/>
              </a:ext>
            </a:extLst>
          </p:cNvPr>
          <p:cNvSpPr>
            <a:spLocks noChangeArrowheads="1"/>
          </p:cNvSpPr>
          <p:nvPr/>
        </p:nvSpPr>
        <p:spPr bwMode="auto">
          <a:xfrm>
            <a:off x="238624" y="55957"/>
            <a:ext cx="111478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b="1" dirty="0">
                <a:latin typeface="Calibri" panose="020F0502020204030204" pitchFamily="34" charset="0"/>
                <a:ea typeface="Calibri" panose="020F0502020204030204" pitchFamily="34" charset="0"/>
                <a:cs typeface="Mangal" panose="02040503050203030202" pitchFamily="18" charset="0"/>
              </a:rPr>
              <a:t>Results form logistic regression models </a:t>
            </a:r>
            <a:endParaRPr kumimoji="0" lang="en-US" altLang="en-US" sz="3200" b="1"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95D74FC4-4A57-B1FE-F889-4DB565ED181C}"/>
              </a:ext>
            </a:extLst>
          </p:cNvPr>
          <p:cNvSpPr txBox="1"/>
          <p:nvPr/>
        </p:nvSpPr>
        <p:spPr>
          <a:xfrm>
            <a:off x="380144" y="1066800"/>
            <a:ext cx="11147827" cy="1905000"/>
          </a:xfrm>
          <a:prstGeom prst="rect">
            <a:avLst/>
          </a:prstGeom>
          <a:solidFill>
            <a:srgbClr val="C00000">
              <a:alpha val="0"/>
            </a:srgbClr>
          </a:solidFill>
        </p:spPr>
        <p:txBody>
          <a:bodyPr wrap="square" rtlCol="0">
            <a:spAutoFit/>
          </a:bodyPr>
          <a:lstStyle/>
          <a:p>
            <a:endParaRPr lang="en-IN" dirty="0"/>
          </a:p>
        </p:txBody>
      </p:sp>
      <p:sp>
        <p:nvSpPr>
          <p:cNvPr id="9" name="TextBox 8">
            <a:extLst>
              <a:ext uri="{FF2B5EF4-FFF2-40B4-BE49-F238E27FC236}">
                <a16:creationId xmlns:a16="http://schemas.microsoft.com/office/drawing/2014/main" id="{EA1D7317-0887-06F1-3830-7B7056E48691}"/>
              </a:ext>
            </a:extLst>
          </p:cNvPr>
          <p:cNvSpPr txBox="1"/>
          <p:nvPr/>
        </p:nvSpPr>
        <p:spPr>
          <a:xfrm>
            <a:off x="380144" y="1066800"/>
            <a:ext cx="10973655" cy="1905000"/>
          </a:xfrm>
          <a:prstGeom prst="rect">
            <a:avLst/>
          </a:prstGeom>
          <a:solidFill>
            <a:srgbClr val="C00000">
              <a:alpha val="14000"/>
            </a:srgbClr>
          </a:solidFill>
        </p:spPr>
        <p:txBody>
          <a:bodyPr wrap="square" rtlCol="0">
            <a:spAutoFit/>
          </a:bodyPr>
          <a:lstStyle/>
          <a:p>
            <a:endParaRPr lang="en-IN" dirty="0"/>
          </a:p>
        </p:txBody>
      </p:sp>
      <p:sp>
        <p:nvSpPr>
          <p:cNvPr id="10" name="TextBox 9">
            <a:extLst>
              <a:ext uri="{FF2B5EF4-FFF2-40B4-BE49-F238E27FC236}">
                <a16:creationId xmlns:a16="http://schemas.microsoft.com/office/drawing/2014/main" id="{D36F6F4E-15D6-6B0F-381B-C1141B2FE2F1}"/>
              </a:ext>
            </a:extLst>
          </p:cNvPr>
          <p:cNvSpPr txBox="1"/>
          <p:nvPr/>
        </p:nvSpPr>
        <p:spPr>
          <a:xfrm>
            <a:off x="412795" y="3472543"/>
            <a:ext cx="10973655" cy="586531"/>
          </a:xfrm>
          <a:prstGeom prst="rect">
            <a:avLst/>
          </a:prstGeom>
          <a:solidFill>
            <a:srgbClr val="C00000">
              <a:alpha val="17000"/>
            </a:srgbClr>
          </a:solidFill>
        </p:spPr>
        <p:txBody>
          <a:bodyPr wrap="square" rtlCol="0">
            <a:spAutoFit/>
          </a:bodyPr>
          <a:lstStyle/>
          <a:p>
            <a:endParaRPr lang="en-IN" dirty="0"/>
          </a:p>
        </p:txBody>
      </p:sp>
      <p:sp>
        <p:nvSpPr>
          <p:cNvPr id="11" name="TextBox 10">
            <a:extLst>
              <a:ext uri="{FF2B5EF4-FFF2-40B4-BE49-F238E27FC236}">
                <a16:creationId xmlns:a16="http://schemas.microsoft.com/office/drawing/2014/main" id="{72401119-71DC-0CF6-C981-990475164C0E}"/>
              </a:ext>
            </a:extLst>
          </p:cNvPr>
          <p:cNvSpPr txBox="1"/>
          <p:nvPr/>
        </p:nvSpPr>
        <p:spPr>
          <a:xfrm>
            <a:off x="380143" y="5965371"/>
            <a:ext cx="10973655" cy="756104"/>
          </a:xfrm>
          <a:prstGeom prst="rect">
            <a:avLst/>
          </a:prstGeom>
          <a:solidFill>
            <a:srgbClr val="C00000">
              <a:alpha val="9000"/>
            </a:srgbClr>
          </a:solidFill>
        </p:spPr>
        <p:txBody>
          <a:bodyPr wrap="square" rtlCol="0">
            <a:spAutoFit/>
          </a:bodyPr>
          <a:lstStyle/>
          <a:p>
            <a:endParaRPr lang="en-IN"/>
          </a:p>
        </p:txBody>
      </p:sp>
    </p:spTree>
    <p:extLst>
      <p:ext uri="{BB962C8B-B14F-4D97-AF65-F5344CB8AC3E}">
        <p14:creationId xmlns:p14="http://schemas.microsoft.com/office/powerpoint/2010/main" val="1073314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3970A1C-5A88-47FA-AB56-F9AF145EDF60}"/>
              </a:ext>
            </a:extLst>
          </p:cNvPr>
          <p:cNvSpPr>
            <a:spLocks noGrp="1"/>
          </p:cNvSpPr>
          <p:nvPr>
            <p:ph type="sldNum" sz="quarter" idx="12"/>
          </p:nvPr>
        </p:nvSpPr>
        <p:spPr/>
        <p:txBody>
          <a:bodyPr/>
          <a:lstStyle/>
          <a:p>
            <a:fld id="{26AD20E6-394B-4DF0-96A5-9647FF39C943}" type="slidenum">
              <a:rPr lang="en-IN" smtClean="0"/>
              <a:t>19</a:t>
            </a:fld>
            <a:endParaRPr lang="en-IN"/>
          </a:p>
        </p:txBody>
      </p:sp>
      <p:graphicFrame>
        <p:nvGraphicFramePr>
          <p:cNvPr id="6" name="Table 5">
            <a:extLst>
              <a:ext uri="{FF2B5EF4-FFF2-40B4-BE49-F238E27FC236}">
                <a16:creationId xmlns:a16="http://schemas.microsoft.com/office/drawing/2014/main" id="{225BA512-DFC7-3ABF-3BF6-7814FCC7856E}"/>
              </a:ext>
            </a:extLst>
          </p:cNvPr>
          <p:cNvGraphicFramePr>
            <a:graphicFrameLocks noGrp="1"/>
          </p:cNvGraphicFramePr>
          <p:nvPr>
            <p:extLst>
              <p:ext uri="{D42A27DB-BD31-4B8C-83A1-F6EECF244321}">
                <p14:modId xmlns:p14="http://schemas.microsoft.com/office/powerpoint/2010/main" val="2187435200"/>
              </p:ext>
            </p:extLst>
          </p:nvPr>
        </p:nvGraphicFramePr>
        <p:xfrm>
          <a:off x="276546" y="-217715"/>
          <a:ext cx="11621539" cy="6738261"/>
        </p:xfrm>
        <a:graphic>
          <a:graphicData uri="http://schemas.openxmlformats.org/drawingml/2006/table">
            <a:tbl>
              <a:tblPr firstRow="1" firstCol="1" bandRow="1">
                <a:tableStyleId>{5C22544A-7EE6-4342-B048-85BDC9FD1C3A}</a:tableStyleId>
              </a:tblPr>
              <a:tblGrid>
                <a:gridCol w="1524417">
                  <a:extLst>
                    <a:ext uri="{9D8B030D-6E8A-4147-A177-3AD203B41FA5}">
                      <a16:colId xmlns:a16="http://schemas.microsoft.com/office/drawing/2014/main" val="3453824244"/>
                    </a:ext>
                  </a:extLst>
                </a:gridCol>
                <a:gridCol w="1185251">
                  <a:extLst>
                    <a:ext uri="{9D8B030D-6E8A-4147-A177-3AD203B41FA5}">
                      <a16:colId xmlns:a16="http://schemas.microsoft.com/office/drawing/2014/main" val="1757662325"/>
                    </a:ext>
                  </a:extLst>
                </a:gridCol>
                <a:gridCol w="1400420">
                  <a:extLst>
                    <a:ext uri="{9D8B030D-6E8A-4147-A177-3AD203B41FA5}">
                      <a16:colId xmlns:a16="http://schemas.microsoft.com/office/drawing/2014/main" val="2444880474"/>
                    </a:ext>
                  </a:extLst>
                </a:gridCol>
                <a:gridCol w="1062470">
                  <a:extLst>
                    <a:ext uri="{9D8B030D-6E8A-4147-A177-3AD203B41FA5}">
                      <a16:colId xmlns:a16="http://schemas.microsoft.com/office/drawing/2014/main" val="1265548800"/>
                    </a:ext>
                  </a:extLst>
                </a:gridCol>
                <a:gridCol w="1400420">
                  <a:extLst>
                    <a:ext uri="{9D8B030D-6E8A-4147-A177-3AD203B41FA5}">
                      <a16:colId xmlns:a16="http://schemas.microsoft.com/office/drawing/2014/main" val="4229547841"/>
                    </a:ext>
                  </a:extLst>
                </a:gridCol>
                <a:gridCol w="1062470">
                  <a:extLst>
                    <a:ext uri="{9D8B030D-6E8A-4147-A177-3AD203B41FA5}">
                      <a16:colId xmlns:a16="http://schemas.microsoft.com/office/drawing/2014/main" val="1606737556"/>
                    </a:ext>
                  </a:extLst>
                </a:gridCol>
                <a:gridCol w="1400420">
                  <a:extLst>
                    <a:ext uri="{9D8B030D-6E8A-4147-A177-3AD203B41FA5}">
                      <a16:colId xmlns:a16="http://schemas.microsoft.com/office/drawing/2014/main" val="2459067564"/>
                    </a:ext>
                  </a:extLst>
                </a:gridCol>
                <a:gridCol w="1185251">
                  <a:extLst>
                    <a:ext uri="{9D8B030D-6E8A-4147-A177-3AD203B41FA5}">
                      <a16:colId xmlns:a16="http://schemas.microsoft.com/office/drawing/2014/main" val="585698704"/>
                    </a:ext>
                  </a:extLst>
                </a:gridCol>
                <a:gridCol w="1400420">
                  <a:extLst>
                    <a:ext uri="{9D8B030D-6E8A-4147-A177-3AD203B41FA5}">
                      <a16:colId xmlns:a16="http://schemas.microsoft.com/office/drawing/2014/main" val="2716828790"/>
                    </a:ext>
                  </a:extLst>
                </a:gridCol>
              </a:tblGrid>
              <a:tr h="278874">
                <a:tc>
                  <a:txBody>
                    <a:bodyPr/>
                    <a:lstStyle/>
                    <a:p>
                      <a:pPr>
                        <a:lnSpc>
                          <a:spcPct val="107000"/>
                        </a:lnSpc>
                        <a:spcAft>
                          <a:spcPts val="800"/>
                        </a:spcAft>
                      </a:pPr>
                      <a:r>
                        <a:rPr lang="en-IN" sz="1400" kern="0">
                          <a:effectLst/>
                        </a:rPr>
                        <a:t>Caste</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840202653"/>
                  </a:ext>
                </a:extLst>
              </a:tr>
              <a:tr h="278874">
                <a:tc>
                  <a:txBody>
                    <a:bodyPr/>
                    <a:lstStyle/>
                    <a:p>
                      <a:pPr>
                        <a:lnSpc>
                          <a:spcPct val="107000"/>
                        </a:lnSpc>
                        <a:spcAft>
                          <a:spcPts val="800"/>
                        </a:spcAft>
                      </a:pPr>
                      <a:r>
                        <a:rPr lang="en-IN" sz="1400" kern="0">
                          <a:effectLst/>
                        </a:rPr>
                        <a:t>SC®</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486589059"/>
                  </a:ext>
                </a:extLst>
              </a:tr>
              <a:tr h="278874">
                <a:tc>
                  <a:txBody>
                    <a:bodyPr/>
                    <a:lstStyle/>
                    <a:p>
                      <a:pPr>
                        <a:lnSpc>
                          <a:spcPct val="107000"/>
                        </a:lnSpc>
                        <a:spcAft>
                          <a:spcPts val="800"/>
                        </a:spcAft>
                      </a:pPr>
                      <a:r>
                        <a:rPr lang="en-IN" sz="1400" kern="0">
                          <a:effectLst/>
                        </a:rPr>
                        <a:t>ST</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1.06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[0.97, 1.15]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0.79***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[0.68, 0.91]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[0.76, 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1.03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[0.89, 1.19]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301989516"/>
                  </a:ext>
                </a:extLst>
              </a:tr>
              <a:tr h="278874">
                <a:tc>
                  <a:txBody>
                    <a:bodyPr/>
                    <a:lstStyle/>
                    <a:p>
                      <a:pPr>
                        <a:lnSpc>
                          <a:spcPct val="107000"/>
                        </a:lnSpc>
                        <a:spcAft>
                          <a:spcPts val="800"/>
                        </a:spcAft>
                      </a:pPr>
                      <a:r>
                        <a:rPr lang="en-IN" sz="1400" kern="0">
                          <a:effectLst/>
                        </a:rPr>
                        <a:t>OBC</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0.95**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[0.91, 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[0.99, 1.16]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[1.03, 1.17]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 1.15]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3345469836"/>
                  </a:ext>
                </a:extLst>
              </a:tr>
              <a:tr h="278874">
                <a:tc>
                  <a:txBody>
                    <a:bodyPr/>
                    <a:lstStyle/>
                    <a:p>
                      <a:pPr>
                        <a:lnSpc>
                          <a:spcPct val="107000"/>
                        </a:lnSpc>
                        <a:spcAft>
                          <a:spcPts val="800"/>
                        </a:spcAft>
                      </a:pPr>
                      <a:r>
                        <a:rPr lang="en-IN" sz="1400" kern="0">
                          <a:effectLst/>
                        </a:rPr>
                        <a:t>Others</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0.98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[0.92, 1.03]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[1.12, 1.34]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1.41***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 1.53]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[1.03, 1.23]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310291898"/>
                  </a:ext>
                </a:extLst>
              </a:tr>
              <a:tr h="278874">
                <a:tc>
                  <a:txBody>
                    <a:bodyPr/>
                    <a:lstStyle/>
                    <a:p>
                      <a:pPr>
                        <a:lnSpc>
                          <a:spcPct val="107000"/>
                        </a:lnSpc>
                        <a:spcAft>
                          <a:spcPts val="800"/>
                        </a:spcAft>
                      </a:pPr>
                      <a:r>
                        <a:rPr lang="en-IN" sz="1400" kern="0">
                          <a:effectLst/>
                        </a:rPr>
                        <a:t>Education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737812228"/>
                  </a:ext>
                </a:extLst>
              </a:tr>
              <a:tr h="278874">
                <a:tc gridSpan="2">
                  <a:txBody>
                    <a:bodyPr/>
                    <a:lstStyle/>
                    <a:p>
                      <a:pPr>
                        <a:lnSpc>
                          <a:spcPct val="107000"/>
                        </a:lnSpc>
                        <a:spcAft>
                          <a:spcPts val="800"/>
                        </a:spcAft>
                      </a:pPr>
                      <a:r>
                        <a:rPr lang="en-IN" sz="1400" kern="0">
                          <a:effectLst/>
                        </a:rPr>
                        <a:t>No education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hMerge="1">
                  <a:txBody>
                    <a:bodyPr/>
                    <a:lstStyle/>
                    <a:p>
                      <a:endParaRPr lang="en-IN"/>
                    </a:p>
                  </a:txBody>
                  <a:tcP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926960809"/>
                  </a:ext>
                </a:extLst>
              </a:tr>
              <a:tr h="278874">
                <a:tc>
                  <a:txBody>
                    <a:bodyPr/>
                    <a:lstStyle/>
                    <a:p>
                      <a:pPr>
                        <a:lnSpc>
                          <a:spcPct val="107000"/>
                        </a:lnSpc>
                        <a:spcAft>
                          <a:spcPts val="800"/>
                        </a:spcAft>
                      </a:pPr>
                      <a:r>
                        <a:rPr lang="en-IN" sz="1400" kern="0">
                          <a:effectLst/>
                        </a:rPr>
                        <a:t>Primary</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1.12***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[1.07, 1.16]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[1.29, 1.45]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[1.14, 1.28]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 1.16]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336884532"/>
                  </a:ext>
                </a:extLst>
              </a:tr>
              <a:tr h="278874">
                <a:tc>
                  <a:txBody>
                    <a:bodyPr/>
                    <a:lstStyle/>
                    <a:p>
                      <a:pPr>
                        <a:lnSpc>
                          <a:spcPct val="107000"/>
                        </a:lnSpc>
                        <a:spcAft>
                          <a:spcPts val="800"/>
                        </a:spcAft>
                      </a:pPr>
                      <a:r>
                        <a:rPr lang="en-IN" sz="1400" kern="0">
                          <a:effectLst/>
                        </a:rPr>
                        <a:t>Secondary</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1.05***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[1.02, 1.09]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[1.27, 1.42]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[1.11, 1.25]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1.05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[0.98, 1.12]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657864533"/>
                  </a:ext>
                </a:extLst>
              </a:tr>
              <a:tr h="603033">
                <a:tc>
                  <a:txBody>
                    <a:bodyPr/>
                    <a:lstStyle/>
                    <a:p>
                      <a:pPr>
                        <a:lnSpc>
                          <a:spcPct val="107000"/>
                        </a:lnSpc>
                        <a:spcAft>
                          <a:spcPts val="800"/>
                        </a:spcAft>
                      </a:pPr>
                      <a:r>
                        <a:rPr lang="en-IN" sz="1400" kern="0">
                          <a:effectLst/>
                        </a:rPr>
                        <a:t>Higher secondary and above</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1.01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[0.96, 1.07]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[1.24, 1.49]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[1.04, 1.26]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1.02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[0.91, 1.15]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4001273368"/>
                  </a:ext>
                </a:extLst>
              </a:tr>
              <a:tr h="278874">
                <a:tc gridSpan="2">
                  <a:txBody>
                    <a:bodyPr/>
                    <a:lstStyle/>
                    <a:p>
                      <a:pPr>
                        <a:lnSpc>
                          <a:spcPct val="107000"/>
                        </a:lnSpc>
                        <a:spcAft>
                          <a:spcPts val="800"/>
                        </a:spcAft>
                      </a:pPr>
                      <a:r>
                        <a:rPr lang="en-IN" sz="1400" kern="0">
                          <a:effectLst/>
                        </a:rPr>
                        <a:t>Wealth Quintile</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hMerge="1">
                  <a:txBody>
                    <a:bodyPr/>
                    <a:lstStyle/>
                    <a:p>
                      <a:endParaRPr lang="en-IN"/>
                    </a:p>
                  </a:txBody>
                  <a:tcP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722131863"/>
                  </a:ext>
                </a:extLst>
              </a:tr>
              <a:tr h="278874">
                <a:tc>
                  <a:txBody>
                    <a:bodyPr/>
                    <a:lstStyle/>
                    <a:p>
                      <a:pPr>
                        <a:lnSpc>
                          <a:spcPct val="107000"/>
                        </a:lnSpc>
                        <a:spcAft>
                          <a:spcPts val="800"/>
                        </a:spcAft>
                      </a:pPr>
                      <a:r>
                        <a:rPr lang="en-IN" sz="1400" kern="0">
                          <a:effectLst/>
                        </a:rPr>
                        <a:t>Poorest®</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3172863521"/>
                  </a:ext>
                </a:extLst>
              </a:tr>
              <a:tr h="278874">
                <a:tc>
                  <a:txBody>
                    <a:bodyPr/>
                    <a:lstStyle/>
                    <a:p>
                      <a:pPr>
                        <a:lnSpc>
                          <a:spcPct val="107000"/>
                        </a:lnSpc>
                        <a:spcAft>
                          <a:spcPts val="800"/>
                        </a:spcAft>
                      </a:pPr>
                      <a:r>
                        <a:rPr lang="en-IN" sz="1400" kern="0">
                          <a:effectLst/>
                        </a:rPr>
                        <a:t>Poorer</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[1.04, 1.17]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 1.37]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[1.14, 1.43]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[1.09, 1.44]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520259706"/>
                  </a:ext>
                </a:extLst>
              </a:tr>
              <a:tr h="278874">
                <a:tc>
                  <a:txBody>
                    <a:bodyPr/>
                    <a:lstStyle/>
                    <a:p>
                      <a:pPr>
                        <a:lnSpc>
                          <a:spcPct val="107000"/>
                        </a:lnSpc>
                        <a:spcAft>
                          <a:spcPts val="800"/>
                        </a:spcAft>
                      </a:pPr>
                      <a:r>
                        <a:rPr lang="en-IN" sz="1400" kern="0">
                          <a:effectLst/>
                        </a:rPr>
                        <a:t>Middle</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1.21***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[1.14, 1.29]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1.41***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[1.26, 1.57]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[1.43, 1.8]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1.55***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[1.36, 1.77]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142345139"/>
                  </a:ext>
                </a:extLst>
              </a:tr>
              <a:tr h="278874">
                <a:tc>
                  <a:txBody>
                    <a:bodyPr/>
                    <a:lstStyle/>
                    <a:p>
                      <a:pPr>
                        <a:lnSpc>
                          <a:spcPct val="107000"/>
                        </a:lnSpc>
                        <a:spcAft>
                          <a:spcPts val="800"/>
                        </a:spcAft>
                      </a:pPr>
                      <a:r>
                        <a:rPr lang="en-IN" sz="1400" kern="0">
                          <a:effectLst/>
                        </a:rPr>
                        <a:t>Richer</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dirty="0">
                          <a:effectLst/>
                        </a:rPr>
                        <a:t>1.35***</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[1.26, 1.44]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1.55***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[1.39, 1.74]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1.82***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[1.62, 2.05]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1.66***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[1.45, 1.9]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99350280"/>
                  </a:ext>
                </a:extLst>
              </a:tr>
              <a:tr h="278874">
                <a:tc>
                  <a:txBody>
                    <a:bodyPr/>
                    <a:lstStyle/>
                    <a:p>
                      <a:pPr>
                        <a:lnSpc>
                          <a:spcPct val="107000"/>
                        </a:lnSpc>
                        <a:spcAft>
                          <a:spcPts val="800"/>
                        </a:spcAft>
                      </a:pPr>
                      <a:r>
                        <a:rPr lang="en-IN" sz="1400" kern="0">
                          <a:effectLst/>
                        </a:rPr>
                        <a:t>Richest</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1.44***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[1.34, 1.55]</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1.82***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[1.6, 2.06]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2.23***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[1.96, 2.53]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[1.55, 2.08]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425017076"/>
                  </a:ext>
                </a:extLst>
              </a:tr>
              <a:tr h="278874">
                <a:tc gridSpan="2">
                  <a:txBody>
                    <a:bodyPr/>
                    <a:lstStyle/>
                    <a:p>
                      <a:pPr>
                        <a:lnSpc>
                          <a:spcPct val="107000"/>
                        </a:lnSpc>
                        <a:spcAft>
                          <a:spcPts val="800"/>
                        </a:spcAft>
                      </a:pPr>
                      <a:r>
                        <a:rPr lang="en-IN" sz="1400" kern="0">
                          <a:effectLst/>
                        </a:rPr>
                        <a:t>Household size</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hMerge="1">
                  <a:txBody>
                    <a:bodyPr/>
                    <a:lstStyle/>
                    <a:p>
                      <a:endParaRPr lang="en-IN"/>
                    </a:p>
                  </a:txBody>
                  <a:tcP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3880058028"/>
                  </a:ext>
                </a:extLst>
              </a:tr>
              <a:tr h="278874">
                <a:tc>
                  <a:txBody>
                    <a:bodyPr/>
                    <a:lstStyle/>
                    <a:p>
                      <a:pPr>
                        <a:lnSpc>
                          <a:spcPct val="107000"/>
                        </a:lnSpc>
                        <a:spcAft>
                          <a:spcPts val="800"/>
                        </a:spcAft>
                      </a:pPr>
                      <a:r>
                        <a:rPr lang="en-IN" sz="1400" kern="0">
                          <a:effectLst/>
                        </a:rPr>
                        <a:t>&lt;3®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312670321"/>
                  </a:ext>
                </a:extLst>
              </a:tr>
              <a:tr h="278874">
                <a:tc>
                  <a:txBody>
                    <a:bodyPr/>
                    <a:lstStyle/>
                    <a:p>
                      <a:pPr>
                        <a:lnSpc>
                          <a:spcPct val="107000"/>
                        </a:lnSpc>
                        <a:spcAft>
                          <a:spcPts val="800"/>
                        </a:spcAft>
                      </a:pPr>
                      <a:r>
                        <a:rPr lang="en-IN" sz="1400" kern="0">
                          <a:effectLst/>
                        </a:rPr>
                        <a:t>4-7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[0.86, 0.91]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[0.92, 1.01]</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[0.89, 0.97]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[0.88, 0.98]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019546486"/>
                  </a:ext>
                </a:extLst>
              </a:tr>
              <a:tr h="278874">
                <a:tc>
                  <a:txBody>
                    <a:bodyPr/>
                    <a:lstStyle/>
                    <a:p>
                      <a:pPr>
                        <a:lnSpc>
                          <a:spcPct val="107000"/>
                        </a:lnSpc>
                        <a:spcAft>
                          <a:spcPts val="800"/>
                        </a:spcAft>
                      </a:pPr>
                      <a:r>
                        <a:rPr lang="en-IN" sz="1400" kern="0">
                          <a:effectLst/>
                        </a:rPr>
                        <a:t>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[0.78, 0.86]</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0.95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[0.88, 1.03]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0.95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[0.88, 1.02]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[0.83, 0.99]</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2725368379"/>
                  </a:ext>
                </a:extLst>
              </a:tr>
              <a:tr h="278874">
                <a:tc gridSpan="2">
                  <a:txBody>
                    <a:bodyPr/>
                    <a:lstStyle/>
                    <a:p>
                      <a:pPr>
                        <a:lnSpc>
                          <a:spcPct val="107000"/>
                        </a:lnSpc>
                        <a:spcAft>
                          <a:spcPts val="800"/>
                        </a:spcAft>
                      </a:pPr>
                      <a:r>
                        <a:rPr lang="en-IN" sz="1400" kern="0">
                          <a:effectLst/>
                        </a:rPr>
                        <a:t>Drink Alcohol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hMerge="1">
                  <a:txBody>
                    <a:bodyPr/>
                    <a:lstStyle/>
                    <a:p>
                      <a:endParaRPr lang="en-IN"/>
                    </a:p>
                  </a:txBody>
                  <a:tcP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dirty="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304024195"/>
                  </a:ext>
                </a:extLst>
              </a:tr>
              <a:tr h="278874">
                <a:tc>
                  <a:txBody>
                    <a:bodyPr/>
                    <a:lstStyle/>
                    <a:p>
                      <a:pPr>
                        <a:lnSpc>
                          <a:spcPct val="107000"/>
                        </a:lnSpc>
                        <a:spcAft>
                          <a:spcPts val="800"/>
                        </a:spcAft>
                      </a:pPr>
                      <a:r>
                        <a:rPr lang="en-IN" sz="1400" kern="0">
                          <a:effectLst/>
                        </a:rPr>
                        <a:t>No®</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pPr>
                      <a:endParaRPr lang="en-IN" sz="1600" kern="100">
                        <a:effectLst/>
                        <a:latin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1234623031"/>
                  </a:ext>
                </a:extLst>
              </a:tr>
              <a:tr h="278874">
                <a:tc>
                  <a:txBody>
                    <a:bodyPr/>
                    <a:lstStyle/>
                    <a:p>
                      <a:pPr>
                        <a:lnSpc>
                          <a:spcPct val="107000"/>
                        </a:lnSpc>
                        <a:spcAft>
                          <a:spcPts val="800"/>
                        </a:spcAft>
                      </a:pPr>
                      <a:r>
                        <a:rPr lang="en-IN" sz="1400" kern="0">
                          <a:effectLst/>
                        </a:rPr>
                        <a:t>Yes</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ctr"/>
                </a:tc>
                <a:tc>
                  <a:txBody>
                    <a:bodyPr/>
                    <a:lstStyle/>
                    <a:p>
                      <a:pPr>
                        <a:lnSpc>
                          <a:spcPct val="107000"/>
                        </a:lnSpc>
                        <a:spcAft>
                          <a:spcPts val="800"/>
                        </a:spcAft>
                      </a:pPr>
                      <a:r>
                        <a:rPr lang="en-IN" sz="1400" kern="0">
                          <a:effectLst/>
                        </a:rPr>
                        <a:t>1.24***</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[1.19, 1.28]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0.92***</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[0.87, 0.98]</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0.87***</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[0.82, 0.93]</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a:effectLst/>
                        </a:rPr>
                        <a:t>0.94 </a:t>
                      </a:r>
                      <a:endParaRPr lang="en-IN" sz="1600" kern="10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tc>
                  <a:txBody>
                    <a:bodyPr/>
                    <a:lstStyle/>
                    <a:p>
                      <a:pPr>
                        <a:lnSpc>
                          <a:spcPct val="107000"/>
                        </a:lnSpc>
                        <a:spcAft>
                          <a:spcPts val="800"/>
                        </a:spcAft>
                      </a:pPr>
                      <a:r>
                        <a:rPr lang="en-IN" sz="1400" kern="0" dirty="0">
                          <a:effectLst/>
                        </a:rPr>
                        <a:t>[0.87, 1.02]</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a:txBody>
                  <a:tcPr marL="49291" marR="49291" marT="0" marB="0" anchor="b"/>
                </a:tc>
                <a:extLst>
                  <a:ext uri="{0D108BD9-81ED-4DB2-BD59-A6C34878D82A}">
                    <a16:rowId xmlns:a16="http://schemas.microsoft.com/office/drawing/2014/main" val="3083478902"/>
                  </a:ext>
                </a:extLst>
              </a:tr>
            </a:tbl>
          </a:graphicData>
        </a:graphic>
      </p:graphicFrame>
      <p:sp>
        <p:nvSpPr>
          <p:cNvPr id="7" name="TextBox 6">
            <a:extLst>
              <a:ext uri="{FF2B5EF4-FFF2-40B4-BE49-F238E27FC236}">
                <a16:creationId xmlns:a16="http://schemas.microsoft.com/office/drawing/2014/main" id="{5B25E47D-DEE6-5989-CA2A-3192656CE13F}"/>
              </a:ext>
            </a:extLst>
          </p:cNvPr>
          <p:cNvSpPr txBox="1"/>
          <p:nvPr/>
        </p:nvSpPr>
        <p:spPr>
          <a:xfrm>
            <a:off x="293915" y="3151415"/>
            <a:ext cx="11604170" cy="1561672"/>
          </a:xfrm>
          <a:prstGeom prst="rect">
            <a:avLst/>
          </a:prstGeom>
          <a:solidFill>
            <a:srgbClr val="C00000">
              <a:alpha val="10000"/>
            </a:srgbClr>
          </a:solidFill>
          <a:ln>
            <a:solidFill>
              <a:schemeClr val="accent1"/>
            </a:solidFill>
          </a:ln>
        </p:spPr>
        <p:txBody>
          <a:bodyPr wrap="square" rtlCol="0">
            <a:spAutoFit/>
          </a:bodyPr>
          <a:lstStyle/>
          <a:p>
            <a:endParaRPr lang="en-IN" dirty="0"/>
          </a:p>
        </p:txBody>
      </p:sp>
      <p:sp>
        <p:nvSpPr>
          <p:cNvPr id="9" name="TextBox 8">
            <a:extLst>
              <a:ext uri="{FF2B5EF4-FFF2-40B4-BE49-F238E27FC236}">
                <a16:creationId xmlns:a16="http://schemas.microsoft.com/office/drawing/2014/main" id="{525798F6-0D11-6AE5-D90F-EC633BBB555A}"/>
              </a:ext>
            </a:extLst>
          </p:cNvPr>
          <p:cNvSpPr txBox="1"/>
          <p:nvPr/>
        </p:nvSpPr>
        <p:spPr>
          <a:xfrm>
            <a:off x="276546" y="5671457"/>
            <a:ext cx="11638908" cy="849089"/>
          </a:xfrm>
          <a:prstGeom prst="rect">
            <a:avLst/>
          </a:prstGeom>
          <a:solidFill>
            <a:srgbClr val="C00000">
              <a:alpha val="10000"/>
            </a:srgbClr>
          </a:solidFill>
        </p:spPr>
        <p:txBody>
          <a:bodyPr wrap="square" rtlCol="0">
            <a:spAutoFit/>
          </a:bodyPr>
          <a:lstStyle/>
          <a:p>
            <a:endParaRPr lang="en-IN" dirty="0"/>
          </a:p>
        </p:txBody>
      </p:sp>
    </p:spTree>
    <p:extLst>
      <p:ext uri="{BB962C8B-B14F-4D97-AF65-F5344CB8AC3E}">
        <p14:creationId xmlns:p14="http://schemas.microsoft.com/office/powerpoint/2010/main" val="226996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7" name="Content Placeholder 6">
            <a:extLst>
              <a:ext uri="{FF2B5EF4-FFF2-40B4-BE49-F238E27FC236}">
                <a16:creationId xmlns:a16="http://schemas.microsoft.com/office/drawing/2014/main" id="{1FDA1596-65E9-83B8-1CB2-B4A8F4974EC3}"/>
              </a:ext>
            </a:extLst>
          </p:cNvPr>
          <p:cNvPicPr>
            <a:picLocks noGrp="1" noChangeAspect="1"/>
          </p:cNvPicPr>
          <p:nvPr>
            <p:ph idx="1"/>
          </p:nvPr>
        </p:nvPicPr>
        <p:blipFill>
          <a:blip r:embed="rId2"/>
          <a:stretch>
            <a:fillRect/>
          </a:stretch>
        </p:blipFill>
        <p:spPr>
          <a:xfrm>
            <a:off x="2977184" y="2032000"/>
            <a:ext cx="6237632" cy="3039524"/>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05543" y="40142"/>
            <a:ext cx="10515600" cy="1325563"/>
          </a:xfrm>
        </p:spPr>
        <p:txBody>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293916" y="1654629"/>
            <a:ext cx="11376974" cy="4814997"/>
          </a:xfrm>
        </p:spPr>
        <p:txBody>
          <a:bodyPr>
            <a:normAutofit fontScale="32500" lnSpcReduction="20000"/>
          </a:bodyPr>
          <a:lstStyle/>
          <a:p>
            <a:pPr algn="just">
              <a:lnSpc>
                <a:spcPct val="120000"/>
              </a:lnSpc>
            </a:pPr>
            <a:r>
              <a:rPr lang="en-IN" sz="5500" dirty="0">
                <a:solidFill>
                  <a:schemeClr val="tx1">
                    <a:lumMod val="95000"/>
                    <a:lumOff val="5000"/>
                  </a:schemeClr>
                </a:solidFill>
              </a:rPr>
              <a:t>In southern India, the prevalence of hypertension among 15 years and older was approx. 30%.</a:t>
            </a:r>
          </a:p>
          <a:p>
            <a:pPr algn="just">
              <a:lnSpc>
                <a:spcPct val="120000"/>
              </a:lnSpc>
            </a:pPr>
            <a:r>
              <a:rPr lang="en-IN" sz="5500" dirty="0">
                <a:solidFill>
                  <a:schemeClr val="tx1">
                    <a:lumMod val="95000"/>
                    <a:lumOff val="5000"/>
                  </a:schemeClr>
                </a:solidFill>
              </a:rPr>
              <a:t>Among the individuals with hypertension, their exists significant differences in prevalence, awareness, treatment and control of hypertension in the population, across states and socio-economic groups.</a:t>
            </a:r>
          </a:p>
          <a:p>
            <a:pPr algn="just">
              <a:lnSpc>
                <a:spcPct val="120000"/>
              </a:lnSpc>
            </a:pPr>
            <a:r>
              <a:rPr lang="en-IN" sz="5500" dirty="0">
                <a:solidFill>
                  <a:schemeClr val="tx1">
                    <a:lumMod val="95000"/>
                    <a:lumOff val="5000"/>
                  </a:schemeClr>
                </a:solidFill>
              </a:rPr>
              <a:t>In all, approx. 47% of the individuals in southern India were aware of, approx. 35% of the sought treatment, and only 19% had controlled over their hypertension in southern India.</a:t>
            </a:r>
          </a:p>
          <a:p>
            <a:pPr algn="just">
              <a:lnSpc>
                <a:spcPct val="120000"/>
              </a:lnSpc>
            </a:pPr>
            <a:r>
              <a:rPr lang="en-IN" sz="5500" dirty="0">
                <a:solidFill>
                  <a:schemeClr val="tx1">
                    <a:lumMod val="95000"/>
                    <a:lumOff val="5000"/>
                  </a:schemeClr>
                </a:solidFill>
              </a:rPr>
              <a:t>Among the major southern states like Kerala which is socio-economically developed state of India had higher awareness treatment and control of hypertension. In contrast Telangana had highest prevalence of hypertension in southern India.</a:t>
            </a:r>
          </a:p>
          <a:p>
            <a:pPr algn="just">
              <a:lnSpc>
                <a:spcPct val="120000"/>
              </a:lnSpc>
            </a:pPr>
            <a:r>
              <a:rPr lang="en-IN" sz="5500" dirty="0">
                <a:solidFill>
                  <a:schemeClr val="tx1">
                    <a:lumMod val="95000"/>
                    <a:lumOff val="5000"/>
                  </a:schemeClr>
                </a:solidFill>
              </a:rPr>
              <a:t>Socio-economic variation in the ATC of hypertension was high in southern India. Only 33% of the poorest individuals were aware of their condition of hypertension compared to the 54% in the richest quintile.</a:t>
            </a:r>
          </a:p>
          <a:p>
            <a:pPr algn="just">
              <a:lnSpc>
                <a:spcPct val="120000"/>
              </a:lnSpc>
            </a:pPr>
            <a:r>
              <a:rPr lang="en-IN" sz="5500" dirty="0">
                <a:solidFill>
                  <a:schemeClr val="tx1">
                    <a:lumMod val="95000"/>
                    <a:lumOff val="5000"/>
                  </a:schemeClr>
                </a:solidFill>
              </a:rPr>
              <a:t>Only 22% in the poorest quintile were received treatment compared to 44% in the richest quintile.  </a:t>
            </a:r>
          </a:p>
          <a:p>
            <a:pPr algn="just">
              <a:lnSpc>
                <a:spcPct val="120000"/>
              </a:lnSpc>
            </a:pPr>
            <a:r>
              <a:rPr lang="en-IN" sz="5500" dirty="0">
                <a:solidFill>
                  <a:schemeClr val="tx1">
                    <a:lumMod val="95000"/>
                    <a:lumOff val="5000"/>
                  </a:schemeClr>
                </a:solidFill>
              </a:rPr>
              <a:t>Our multivariate results confirmed that the lower probability of ATC of hypertension in rural their urban counterpart. Our study also confirmed that the prob ability of having hypertension was higher among those who consumed alcohol, but their ATC was lower than who never consumed. </a:t>
            </a:r>
          </a:p>
          <a:p>
            <a:pPr marL="0" indent="0">
              <a:buNone/>
            </a:pPr>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a:bodyPr>
          <a:lstStyle/>
          <a:p>
            <a:pPr algn="just"/>
            <a:r>
              <a:rPr lang="en-IN" sz="2000" dirty="0">
                <a:solidFill>
                  <a:schemeClr val="tx1">
                    <a:lumMod val="95000"/>
                    <a:lumOff val="5000"/>
                  </a:schemeClr>
                </a:solidFill>
              </a:rPr>
              <a:t>Even after adjusting for age and sex there is a large variation in prevalence and ATC of hypertension among states in southern India indicates health system performance in hypertension management differs across states. </a:t>
            </a:r>
          </a:p>
          <a:p>
            <a:pPr algn="just"/>
            <a:r>
              <a:rPr lang="en-US" sz="2000" b="0" i="0" u="none" strike="noStrike" baseline="0" dirty="0">
                <a:solidFill>
                  <a:schemeClr val="tx1">
                    <a:lumMod val="95000"/>
                    <a:lumOff val="5000"/>
                  </a:schemeClr>
                </a:solidFill>
              </a:rPr>
              <a:t>Improvements in access to hypertension diagnosis and treatment are especially important among men, in rural areas, and in populations </a:t>
            </a:r>
            <a:r>
              <a:rPr lang="en-IN" sz="2000" b="0" i="0" u="none" strike="noStrike" baseline="0" dirty="0">
                <a:solidFill>
                  <a:schemeClr val="tx1">
                    <a:lumMod val="95000"/>
                    <a:lumOff val="5000"/>
                  </a:schemeClr>
                </a:solidFill>
              </a:rPr>
              <a:t>with lower household wealth where ATC is lower.</a:t>
            </a:r>
            <a:endParaRPr lang="en-IN" sz="2400" dirty="0">
              <a:solidFill>
                <a:schemeClr val="tx1">
                  <a:lumMod val="95000"/>
                  <a:lumOff val="5000"/>
                </a:schemeClr>
              </a:solidFill>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21</a:t>
            </a:fld>
            <a:endParaRPr lang="en-IN"/>
          </a:p>
        </p:txBody>
      </p:sp>
      <p:sp>
        <p:nvSpPr>
          <p:cNvPr id="5" name="Footer Placeholder 4">
            <a:extLst>
              <a:ext uri="{FF2B5EF4-FFF2-40B4-BE49-F238E27FC236}">
                <a16:creationId xmlns:a16="http://schemas.microsoft.com/office/drawing/2014/main"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normAutofit/>
          </a:bodyPr>
          <a:lstStyle/>
          <a:p>
            <a:pPr algn="ctr"/>
            <a:r>
              <a:rPr lang="en-IN" sz="4000" b="1" dirty="0">
                <a:latin typeface="+mn-lt"/>
              </a:rPr>
              <a:t>References</a:t>
            </a:r>
            <a:endParaRPr lang="en-IN" sz="4800" b="1" dirty="0">
              <a:latin typeface="+mn-lt"/>
            </a:endParaRP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a:bodyPr>
          <a:lstStyle/>
          <a:p>
            <a:r>
              <a:rPr lang="en-US" sz="2000" b="0" i="0" dirty="0">
                <a:solidFill>
                  <a:schemeClr val="tx1">
                    <a:lumMod val="95000"/>
                    <a:lumOff val="5000"/>
                  </a:schemeClr>
                </a:solidFill>
                <a:effectLst/>
              </a:rPr>
              <a:t>Singh M, Kotwal A, Mittal C, Babu SR, Bharti S, Ram CV. Prevalence and correlates of hypertension in a semi-rural population of Southern India. Journal of human hypertension. 2018 Jan;32(1):66-74. </a:t>
            </a:r>
          </a:p>
          <a:p>
            <a:r>
              <a:rPr lang="en-US" sz="2000" b="0" i="0" dirty="0">
                <a:solidFill>
                  <a:schemeClr val="tx1">
                    <a:lumMod val="95000"/>
                    <a:lumOff val="5000"/>
                  </a:schemeClr>
                </a:solidFill>
                <a:effectLst/>
              </a:rPr>
              <a:t>Ghosh S, Kumar M. Prevalence and associated risk factors of hypertension among persons aged 15–49 in India: a cross-sectional study. BMJ open. 2019 Dec 1;9(12):e029714.</a:t>
            </a:r>
          </a:p>
          <a:p>
            <a:r>
              <a:rPr lang="en-IN" sz="2000" b="0" i="0" dirty="0" err="1">
                <a:solidFill>
                  <a:schemeClr val="tx1">
                    <a:lumMod val="95000"/>
                    <a:lumOff val="5000"/>
                  </a:schemeClr>
                </a:solidFill>
                <a:effectLst/>
              </a:rPr>
              <a:t>Vasan</a:t>
            </a:r>
            <a:r>
              <a:rPr lang="en-IN" sz="2000" b="0" i="0" dirty="0">
                <a:solidFill>
                  <a:schemeClr val="tx1">
                    <a:lumMod val="95000"/>
                    <a:lumOff val="5000"/>
                  </a:schemeClr>
                </a:solidFill>
                <a:effectLst/>
              </a:rPr>
              <a:t> SK, </a:t>
            </a:r>
            <a:r>
              <a:rPr lang="en-IN" sz="2000" b="0" i="0" dirty="0" err="1">
                <a:solidFill>
                  <a:schemeClr val="tx1">
                    <a:lumMod val="95000"/>
                    <a:lumOff val="5000"/>
                  </a:schemeClr>
                </a:solidFill>
                <a:effectLst/>
              </a:rPr>
              <a:t>Antonisamy</a:t>
            </a:r>
            <a:r>
              <a:rPr lang="en-IN" sz="2000" b="0" i="0" dirty="0">
                <a:solidFill>
                  <a:schemeClr val="tx1">
                    <a:lumMod val="95000"/>
                    <a:lumOff val="5000"/>
                  </a:schemeClr>
                </a:solidFill>
                <a:effectLst/>
              </a:rPr>
              <a:t> B, Gowri M, </a:t>
            </a:r>
            <a:r>
              <a:rPr lang="en-IN" sz="2000" b="0" i="0" dirty="0" err="1">
                <a:solidFill>
                  <a:schemeClr val="tx1">
                    <a:lumMod val="95000"/>
                    <a:lumOff val="5000"/>
                  </a:schemeClr>
                </a:solidFill>
                <a:effectLst/>
              </a:rPr>
              <a:t>Selliah</a:t>
            </a:r>
            <a:r>
              <a:rPr lang="en-IN" sz="2000" b="0" i="0" dirty="0">
                <a:solidFill>
                  <a:schemeClr val="tx1">
                    <a:lumMod val="95000"/>
                    <a:lumOff val="5000"/>
                  </a:schemeClr>
                </a:solidFill>
                <a:effectLst/>
              </a:rPr>
              <a:t> HY, </a:t>
            </a:r>
            <a:r>
              <a:rPr lang="en-IN" sz="2000" b="0" i="0" dirty="0" err="1">
                <a:solidFill>
                  <a:schemeClr val="tx1">
                    <a:lumMod val="95000"/>
                    <a:lumOff val="5000"/>
                  </a:schemeClr>
                </a:solidFill>
                <a:effectLst/>
              </a:rPr>
              <a:t>Geethanjali</a:t>
            </a:r>
            <a:r>
              <a:rPr lang="en-IN" sz="2000" b="0" i="0" dirty="0">
                <a:solidFill>
                  <a:schemeClr val="tx1">
                    <a:lumMod val="95000"/>
                    <a:lumOff val="5000"/>
                  </a:schemeClr>
                </a:solidFill>
                <a:effectLst/>
              </a:rPr>
              <a:t> FS, </a:t>
            </a:r>
            <a:r>
              <a:rPr lang="en-IN" sz="2000" b="0" i="0" dirty="0" err="1">
                <a:solidFill>
                  <a:schemeClr val="tx1">
                    <a:lumMod val="95000"/>
                    <a:lumOff val="5000"/>
                  </a:schemeClr>
                </a:solidFill>
                <a:effectLst/>
              </a:rPr>
              <a:t>Jebasingh</a:t>
            </a:r>
            <a:r>
              <a:rPr lang="en-IN" sz="2000" b="0" i="0" dirty="0">
                <a:solidFill>
                  <a:schemeClr val="tx1">
                    <a:lumMod val="95000"/>
                    <a:lumOff val="5000"/>
                  </a:schemeClr>
                </a:solidFill>
                <a:effectLst/>
              </a:rPr>
              <a:t> FS, Paul TV, Thomas N, </a:t>
            </a:r>
            <a:r>
              <a:rPr lang="en-IN" sz="2000" b="0" i="0" dirty="0" err="1">
                <a:solidFill>
                  <a:schemeClr val="tx1">
                    <a:lumMod val="95000"/>
                    <a:lumOff val="5000"/>
                  </a:schemeClr>
                </a:solidFill>
                <a:effectLst/>
              </a:rPr>
              <a:t>Karpe</a:t>
            </a:r>
            <a:r>
              <a:rPr lang="en-IN" sz="2000" b="0" i="0" dirty="0">
                <a:solidFill>
                  <a:schemeClr val="tx1">
                    <a:lumMod val="95000"/>
                    <a:lumOff val="5000"/>
                  </a:schemeClr>
                </a:solidFill>
                <a:effectLst/>
              </a:rPr>
              <a:t> F, Johnson M, Osmond C. Prevalence, incidence and predictors of cardiovascular risk factors: longitudinal data from rural and urban South India and comparison with global data. BMJ Open Diabetes Research and Care. 2020 Oct 1;8(1):e001782.</a:t>
            </a:r>
            <a:endParaRPr lang="en-US" sz="2000" b="0" i="0" dirty="0">
              <a:solidFill>
                <a:schemeClr val="tx1">
                  <a:lumMod val="95000"/>
                  <a:lumOff val="5000"/>
                </a:schemeClr>
              </a:solidFill>
              <a:effectLst/>
            </a:endParaRPr>
          </a:p>
          <a:p>
            <a:r>
              <a:rPr lang="en-IN" sz="2000" b="0" i="0" dirty="0" err="1">
                <a:solidFill>
                  <a:schemeClr val="tx1">
                    <a:lumMod val="95000"/>
                    <a:lumOff val="5000"/>
                  </a:schemeClr>
                </a:solidFill>
                <a:effectLst/>
              </a:rPr>
              <a:t>Prenissl</a:t>
            </a:r>
            <a:r>
              <a:rPr lang="en-IN" sz="2000" b="0" i="0" dirty="0">
                <a:solidFill>
                  <a:schemeClr val="tx1">
                    <a:lumMod val="95000"/>
                    <a:lumOff val="5000"/>
                  </a:schemeClr>
                </a:solidFill>
                <a:effectLst/>
              </a:rPr>
              <a:t> J, Manne-</a:t>
            </a:r>
            <a:r>
              <a:rPr lang="en-IN" sz="2000" b="0" i="0" dirty="0" err="1">
                <a:solidFill>
                  <a:schemeClr val="tx1">
                    <a:lumMod val="95000"/>
                    <a:lumOff val="5000"/>
                  </a:schemeClr>
                </a:solidFill>
                <a:effectLst/>
              </a:rPr>
              <a:t>Goehler</a:t>
            </a:r>
            <a:r>
              <a:rPr lang="en-IN" sz="2000" b="0" i="0" dirty="0">
                <a:solidFill>
                  <a:schemeClr val="tx1">
                    <a:lumMod val="95000"/>
                    <a:lumOff val="5000"/>
                  </a:schemeClr>
                </a:solidFill>
                <a:effectLst/>
              </a:rPr>
              <a:t> J, </a:t>
            </a:r>
            <a:r>
              <a:rPr lang="en-IN" sz="2000" b="0" i="0" dirty="0" err="1">
                <a:solidFill>
                  <a:schemeClr val="tx1">
                    <a:lumMod val="95000"/>
                    <a:lumOff val="5000"/>
                  </a:schemeClr>
                </a:solidFill>
                <a:effectLst/>
              </a:rPr>
              <a:t>Jaacks</a:t>
            </a:r>
            <a:r>
              <a:rPr lang="en-IN" sz="2000" b="0" i="0" dirty="0">
                <a:solidFill>
                  <a:schemeClr val="tx1">
                    <a:lumMod val="95000"/>
                    <a:lumOff val="5000"/>
                  </a:schemeClr>
                </a:solidFill>
                <a:effectLst/>
              </a:rPr>
              <a:t> LM, Prabhakaran D, Awasthi A, </a:t>
            </a:r>
            <a:r>
              <a:rPr lang="en-IN" sz="2000" b="0" i="0" dirty="0" err="1">
                <a:solidFill>
                  <a:schemeClr val="tx1">
                    <a:lumMod val="95000"/>
                    <a:lumOff val="5000"/>
                  </a:schemeClr>
                </a:solidFill>
                <a:effectLst/>
              </a:rPr>
              <a:t>Bischops</a:t>
            </a:r>
            <a:r>
              <a:rPr lang="en-IN" sz="2000" b="0" i="0" dirty="0">
                <a:solidFill>
                  <a:schemeClr val="tx1">
                    <a:lumMod val="95000"/>
                    <a:lumOff val="5000"/>
                  </a:schemeClr>
                </a:solidFill>
                <a:effectLst/>
              </a:rPr>
              <a:t> AC, </a:t>
            </a:r>
            <a:r>
              <a:rPr lang="en-IN" sz="2000" b="0" i="0" dirty="0" err="1">
                <a:solidFill>
                  <a:schemeClr val="tx1">
                    <a:lumMod val="95000"/>
                    <a:lumOff val="5000"/>
                  </a:schemeClr>
                </a:solidFill>
                <a:effectLst/>
              </a:rPr>
              <a:t>Atun</a:t>
            </a:r>
            <a:r>
              <a:rPr lang="en-IN" sz="2000" b="0" i="0" dirty="0">
                <a:solidFill>
                  <a:schemeClr val="tx1">
                    <a:lumMod val="95000"/>
                    <a:lumOff val="5000"/>
                  </a:schemeClr>
                </a:solidFill>
                <a:effectLst/>
              </a:rPr>
              <a:t> R, </a:t>
            </a:r>
            <a:r>
              <a:rPr lang="en-IN" sz="2000" b="0" i="0" dirty="0" err="1">
                <a:solidFill>
                  <a:schemeClr val="tx1">
                    <a:lumMod val="95000"/>
                    <a:lumOff val="5000"/>
                  </a:schemeClr>
                </a:solidFill>
                <a:effectLst/>
              </a:rPr>
              <a:t>Bärnighausen</a:t>
            </a:r>
            <a:r>
              <a:rPr lang="en-IN" sz="2000" b="0" i="0" dirty="0">
                <a:solidFill>
                  <a:schemeClr val="tx1">
                    <a:lumMod val="95000"/>
                    <a:lumOff val="5000"/>
                  </a:schemeClr>
                </a:solidFill>
                <a:effectLst/>
              </a:rPr>
              <a:t> T, Davies JI, Vollmer S, </a:t>
            </a:r>
            <a:r>
              <a:rPr lang="en-IN" sz="2000" b="0" i="0" dirty="0" err="1">
                <a:solidFill>
                  <a:schemeClr val="tx1">
                    <a:lumMod val="95000"/>
                    <a:lumOff val="5000"/>
                  </a:schemeClr>
                </a:solidFill>
                <a:effectLst/>
              </a:rPr>
              <a:t>Geldsetzer</a:t>
            </a:r>
            <a:r>
              <a:rPr lang="en-IN" sz="2000" b="0" i="0" dirty="0">
                <a:solidFill>
                  <a:schemeClr val="tx1">
                    <a:lumMod val="95000"/>
                    <a:lumOff val="5000"/>
                  </a:schemeClr>
                </a:solidFill>
                <a:effectLst/>
              </a:rPr>
              <a:t> P. Hypertension screening, awareness, treatment, and control in India: a nationally representative cross-sectional study among individuals aged 15 to 49 years. </a:t>
            </a:r>
            <a:r>
              <a:rPr lang="en-IN" sz="2000" b="0" i="0" dirty="0" err="1">
                <a:solidFill>
                  <a:schemeClr val="tx1">
                    <a:lumMod val="95000"/>
                    <a:lumOff val="5000"/>
                  </a:schemeClr>
                </a:solidFill>
                <a:effectLst/>
              </a:rPr>
              <a:t>PLoS</a:t>
            </a:r>
            <a:r>
              <a:rPr lang="en-IN" sz="2000" b="0" i="0" dirty="0">
                <a:solidFill>
                  <a:schemeClr val="tx1">
                    <a:lumMod val="95000"/>
                    <a:lumOff val="5000"/>
                  </a:schemeClr>
                </a:solidFill>
                <a:effectLst/>
              </a:rPr>
              <a:t> medicine. 2019 May 3;16(5):e1002801.</a:t>
            </a:r>
            <a:endParaRPr lang="en-IN" sz="20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22</a:t>
            </a:fld>
            <a:endParaRPr lang="en-IN"/>
          </a:p>
        </p:txBody>
      </p:sp>
    </p:spTree>
    <p:extLst>
      <p:ext uri="{BB962C8B-B14F-4D97-AF65-F5344CB8AC3E}">
        <p14:creationId xmlns:p14="http://schemas.microsoft.com/office/powerpoint/2010/main" val="149243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23</a:t>
            </a:fld>
            <a:endParaRPr lang="en-IN"/>
          </a:p>
        </p:txBody>
      </p:sp>
      <p:sp>
        <p:nvSpPr>
          <p:cNvPr id="5" name="Footer Placeholder 4">
            <a:extLst>
              <a:ext uri="{FF2B5EF4-FFF2-40B4-BE49-F238E27FC236}">
                <a16:creationId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pPr algn="just"/>
            <a:r>
              <a:rPr lang="en-IN" sz="2000" dirty="0">
                <a:solidFill>
                  <a:srgbClr val="0D0D0D"/>
                </a:solidFill>
                <a:effectLst/>
                <a:ea typeface="Calibri" panose="020F0502020204030204" pitchFamily="34" charset="0"/>
              </a:rPr>
              <a:t>India is developing and most populous country in the world.</a:t>
            </a:r>
          </a:p>
          <a:p>
            <a:pPr algn="just"/>
            <a:r>
              <a:rPr lang="en-IN" sz="2000" dirty="0">
                <a:solidFill>
                  <a:srgbClr val="0D0D0D"/>
                </a:solidFill>
                <a:effectLst/>
                <a:ea typeface="Calibri" panose="020F0502020204030204" pitchFamily="34" charset="0"/>
              </a:rPr>
              <a:t>With rapid urbanization, people are prone to have non-communicable diseases, encompassing acquired and non-acquired risk factors, such as changing lifestyle, consumption of tobacco, changing age-sex structure, and type of residence.</a:t>
            </a:r>
            <a:endParaRPr lang="en-IN" sz="2000" dirty="0">
              <a:solidFill>
                <a:srgbClr val="0D0D0D"/>
              </a:solidFill>
              <a:ea typeface="Calibri" panose="020F0502020204030204" pitchFamily="34" charset="0"/>
            </a:endParaRPr>
          </a:p>
          <a:p>
            <a:pPr algn="just"/>
            <a:r>
              <a:rPr lang="en-IN" sz="2000" dirty="0">
                <a:solidFill>
                  <a:srgbClr val="0D0D0D"/>
                </a:solidFill>
                <a:effectLst/>
                <a:ea typeface="Calibri" panose="020F0502020204030204" pitchFamily="34" charset="0"/>
              </a:rPr>
              <a:t>Hypertension is the largest contributor to premature deaths and diseases in India and can be avoidable with early detection and medication.</a:t>
            </a:r>
          </a:p>
          <a:p>
            <a:pPr algn="just"/>
            <a:r>
              <a:rPr lang="en-IN" sz="2000" dirty="0">
                <a:solidFill>
                  <a:srgbClr val="0D0D0D"/>
                </a:solidFill>
                <a:effectLst/>
                <a:ea typeface="Calibri" panose="020F0502020204030204" pitchFamily="34" charset="0"/>
              </a:rPr>
              <a:t>It is one of the leading risk factors for CVDs which accounts for 23% of deaths and 32% of adult deaths in 2010-2013.</a:t>
            </a:r>
          </a:p>
          <a:p>
            <a:pPr algn="just"/>
            <a:r>
              <a:rPr lang="en-IN" sz="2000" dirty="0">
                <a:solidFill>
                  <a:srgbClr val="0D0D0D"/>
                </a:solidFill>
                <a:effectLst/>
                <a:ea typeface="Calibri" panose="020F0502020204030204" pitchFamily="34" charset="0"/>
              </a:rPr>
              <a:t>India’s Sustainable Development Goal (SGDs) is to reduce one-third of its premature mortality due to NCDs by 2030. </a:t>
            </a:r>
            <a:endParaRPr lang="en-IN" sz="2000" dirty="0">
              <a:solidFill>
                <a:srgbClr val="0D0D0D"/>
              </a:solidFill>
              <a:ea typeface="Calibri" panose="020F0502020204030204" pitchFamily="34" charset="0"/>
            </a:endParaRPr>
          </a:p>
          <a:p>
            <a:pPr algn="just"/>
            <a:r>
              <a:rPr lang="en-IN" sz="2000" dirty="0">
                <a:solidFill>
                  <a:srgbClr val="0D0D0D"/>
                </a:solidFill>
                <a:effectLst/>
                <a:ea typeface="Calibri" panose="020F0502020204030204" pitchFamily="34" charset="0"/>
              </a:rPr>
              <a:t>Early detection and control can reduce the burden of disease and can be the key to a better quality of life</a:t>
            </a:r>
            <a:endParaRPr lang="en-IN" sz="20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838200" y="365125"/>
            <a:ext cx="10515600" cy="927647"/>
          </a:xfrm>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838200" y="1817914"/>
            <a:ext cx="10515600" cy="4359049"/>
          </a:xfrm>
        </p:spPr>
        <p:txBody>
          <a:bodyPr>
            <a:normAutofit/>
          </a:bodyPr>
          <a:lstStyle/>
          <a:p>
            <a:pPr algn="just"/>
            <a:r>
              <a:rPr lang="en-IN" sz="2000" dirty="0">
                <a:solidFill>
                  <a:srgbClr val="0D0D0D"/>
                </a:solidFill>
                <a:effectLst/>
                <a:ea typeface="Calibri" panose="020F0502020204030204" pitchFamily="34" charset="0"/>
              </a:rPr>
              <a:t>To estimate the age-sex adjusted prevalence, awareness, treatment, and control of hypertension in southern states of India. </a:t>
            </a:r>
          </a:p>
          <a:p>
            <a:pPr algn="just"/>
            <a:r>
              <a:rPr lang="en-IN" sz="2000" dirty="0">
                <a:solidFill>
                  <a:srgbClr val="0D0D0D"/>
                </a:solidFill>
                <a:ea typeface="Calibri" panose="020F0502020204030204" pitchFamily="34" charset="0"/>
              </a:rPr>
              <a:t>To examine the correlates of hypertension </a:t>
            </a:r>
            <a:r>
              <a:rPr lang="en-IN" sz="2000" dirty="0">
                <a:solidFill>
                  <a:srgbClr val="0D0D0D"/>
                </a:solidFill>
                <a:effectLst/>
                <a:ea typeface="Calibri" panose="020F0502020204030204" pitchFamily="34" charset="0"/>
              </a:rPr>
              <a:t>prevalence, awareness, treatment, and control in southern </a:t>
            </a:r>
            <a:r>
              <a:rPr lang="en-IN" sz="2000" dirty="0">
                <a:solidFill>
                  <a:srgbClr val="0D0D0D"/>
                </a:solidFill>
                <a:ea typeface="Calibri" panose="020F0502020204030204" pitchFamily="34" charset="0"/>
              </a:rPr>
              <a:t>states of India. </a:t>
            </a:r>
            <a:endParaRPr lang="en-IN" sz="2000" dirty="0">
              <a:solidFill>
                <a:srgbClr val="0D0D0D"/>
              </a:solidFill>
              <a:effectLst/>
              <a:ea typeface="Calibri" panose="020F0502020204030204" pitchFamily="34"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 </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lstStyle/>
          <a:p>
            <a:r>
              <a:rPr lang="en-IN" sz="2000" dirty="0">
                <a:solidFill>
                  <a:srgbClr val="0D0D0D"/>
                </a:solidFill>
                <a:ea typeface="Calibri" panose="020F0502020204030204" pitchFamily="34" charset="0"/>
              </a:rPr>
              <a:t>A</a:t>
            </a:r>
            <a:r>
              <a:rPr lang="en-IN" sz="2000" dirty="0">
                <a:solidFill>
                  <a:srgbClr val="0D0D0D"/>
                </a:solidFill>
                <a:effectLst/>
                <a:ea typeface="Calibri" panose="020F0502020204030204" pitchFamily="34" charset="0"/>
              </a:rPr>
              <a:t>ge-sex adjusted prevalence of hypertension, </a:t>
            </a:r>
            <a:r>
              <a:rPr lang="en-IN" sz="2000" dirty="0">
                <a:solidFill>
                  <a:srgbClr val="0D0D0D"/>
                </a:solidFill>
                <a:ea typeface="Calibri" panose="020F0502020204030204" pitchFamily="34" charset="0"/>
                <a:cs typeface="Mangal" panose="02040503050203030202" pitchFamily="18" charset="0"/>
              </a:rPr>
              <a:t>a</a:t>
            </a:r>
            <a:r>
              <a:rPr lang="en-IN" sz="2000" dirty="0">
                <a:solidFill>
                  <a:srgbClr val="0D0D0D"/>
                </a:solidFill>
                <a:effectLst/>
                <a:ea typeface="Calibri" panose="020F0502020204030204" pitchFamily="34" charset="0"/>
                <a:cs typeface="Mangal" panose="02040503050203030202" pitchFamily="18" charset="0"/>
              </a:rPr>
              <a:t>wareness, treatment, and control were </a:t>
            </a:r>
            <a:r>
              <a:rPr lang="en-IN" sz="2000" dirty="0">
                <a:solidFill>
                  <a:srgbClr val="0D0D0D"/>
                </a:solidFill>
                <a:effectLst/>
                <a:ea typeface="Calibri" panose="020F0502020204030204" pitchFamily="34" charset="0"/>
              </a:rPr>
              <a:t>calculated.</a:t>
            </a:r>
          </a:p>
          <a:p>
            <a:r>
              <a:rPr lang="en-IN" sz="2000" dirty="0">
                <a:solidFill>
                  <a:srgbClr val="0D0D0D"/>
                </a:solidFill>
                <a:ea typeface="Calibri" panose="020F0502020204030204" pitchFamily="34" charset="0"/>
              </a:rPr>
              <a:t>L</a:t>
            </a:r>
            <a:r>
              <a:rPr lang="en-IN" sz="2000" dirty="0">
                <a:solidFill>
                  <a:srgbClr val="0D0D0D"/>
                </a:solidFill>
                <a:effectLst/>
                <a:ea typeface="Calibri" panose="020F0502020204030204" pitchFamily="34" charset="0"/>
              </a:rPr>
              <a:t>ogistic regression models were applied to examine the significate predictors of prevalence of hypertension, </a:t>
            </a:r>
            <a:r>
              <a:rPr lang="en-IN" sz="2000" dirty="0">
                <a:solidFill>
                  <a:srgbClr val="0D0D0D"/>
                </a:solidFill>
                <a:ea typeface="Calibri" panose="020F0502020204030204" pitchFamily="34" charset="0"/>
                <a:cs typeface="Mangal" panose="02040503050203030202" pitchFamily="18" charset="0"/>
              </a:rPr>
              <a:t>a</a:t>
            </a:r>
            <a:r>
              <a:rPr lang="en-IN" sz="2000" dirty="0">
                <a:solidFill>
                  <a:srgbClr val="0D0D0D"/>
                </a:solidFill>
                <a:effectLst/>
                <a:ea typeface="Calibri" panose="020F0502020204030204" pitchFamily="34" charset="0"/>
                <a:cs typeface="Mangal" panose="02040503050203030202" pitchFamily="18" charset="0"/>
              </a:rPr>
              <a:t>wareness, treatment, and control </a:t>
            </a:r>
            <a:r>
              <a:rPr lang="en-IN" sz="2000" dirty="0">
                <a:solidFill>
                  <a:srgbClr val="0D0D0D"/>
                </a:solidFill>
                <a:effectLst/>
                <a:ea typeface="Calibri" panose="020F0502020204030204" pitchFamily="34" charset="0"/>
              </a:rPr>
              <a:t>calculated</a:t>
            </a: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344576"/>
            <a:ext cx="10515600" cy="1325563"/>
          </a:xfrm>
        </p:spPr>
        <p:txBody>
          <a:bodyPr>
            <a:normAutofit fontScale="90000"/>
          </a:bodyPr>
          <a:lstStyle/>
          <a:p>
            <a:pPr algn="ctr"/>
            <a:r>
              <a:rPr lang="en-IN" sz="2700" b="1" kern="100" dirty="0">
                <a:solidFill>
                  <a:srgbClr val="0D0D0D"/>
                </a:solidFill>
                <a:effectLst/>
                <a:latin typeface="+mn-lt"/>
                <a:ea typeface="Calibri" panose="020F0502020204030204" pitchFamily="34" charset="0"/>
                <a:cs typeface="Mangal" panose="02040503050203030202" pitchFamily="18" charset="0"/>
              </a:rPr>
              <a:t>State pattern of ATC </a:t>
            </a:r>
            <a:r>
              <a:rPr lang="en-IN" sz="2700" b="1" kern="0" dirty="0">
                <a:solidFill>
                  <a:srgbClr val="0D0D0D"/>
                </a:solidFill>
                <a:effectLst/>
                <a:latin typeface="+mn-lt"/>
                <a:ea typeface="Calibri" panose="020F0502020204030204" pitchFamily="34" charset="0"/>
                <a:cs typeface="Mangal" panose="02040503050203030202" pitchFamily="18" charset="0"/>
              </a:rPr>
              <a:t>among those with hypertension among individuals (15+) in Southern India, 2019–21</a:t>
            </a:r>
            <a:br>
              <a:rPr lang="en-IN" sz="4000" b="1" kern="100" dirty="0">
                <a:effectLst/>
                <a:latin typeface="+mn-lt"/>
                <a:ea typeface="Calibri" panose="020F0502020204030204" pitchFamily="34" charset="0"/>
                <a:cs typeface="Mangal" panose="02040503050203030202" pitchFamily="18" charset="0"/>
              </a:rPr>
            </a:br>
            <a:endParaRPr lang="en-IN" b="1" dirty="0">
              <a:latin typeface="+mn-lt"/>
            </a:endParaRPr>
          </a:p>
        </p:txBody>
      </p:sp>
      <p:pic>
        <p:nvPicPr>
          <p:cNvPr id="7" name="Content Placeholder 6">
            <a:extLst>
              <a:ext uri="{FF2B5EF4-FFF2-40B4-BE49-F238E27FC236}">
                <a16:creationId xmlns:a16="http://schemas.microsoft.com/office/drawing/2014/main" id="{00D49EFF-FE97-919C-AB6F-166AC82D0829}"/>
              </a:ext>
            </a:extLst>
          </p:cNvPr>
          <p:cNvPicPr>
            <a:picLocks noGrp="1" noChangeAspect="1"/>
          </p:cNvPicPr>
          <p:nvPr>
            <p:ph idx="1"/>
          </p:nvPr>
        </p:nvPicPr>
        <p:blipFill>
          <a:blip r:embed="rId2"/>
          <a:stretch>
            <a:fillRect/>
          </a:stretch>
        </p:blipFill>
        <p:spPr>
          <a:xfrm>
            <a:off x="1058238" y="1150374"/>
            <a:ext cx="9883740" cy="5571101"/>
          </a:xfrm>
          <a:prstGeom prst="rect">
            <a:avLst/>
          </a:prstGeom>
        </p:spPr>
      </p:pic>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6</a:t>
            </a:fld>
            <a:endParaRPr lang="en-IN"/>
          </a:p>
        </p:txBody>
      </p:sp>
    </p:spTree>
    <p:extLst>
      <p:ext uri="{BB962C8B-B14F-4D97-AF65-F5344CB8AC3E}">
        <p14:creationId xmlns:p14="http://schemas.microsoft.com/office/powerpoint/2010/main" val="339366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(3/3)</a:t>
            </a:r>
          </a:p>
        </p:txBody>
      </p:sp>
      <p:pic>
        <p:nvPicPr>
          <p:cNvPr id="7" name="Content Placeholder 6">
            <a:extLst>
              <a:ext uri="{FF2B5EF4-FFF2-40B4-BE49-F238E27FC236}">
                <a16:creationId xmlns:a16="http://schemas.microsoft.com/office/drawing/2014/main" id="{A77003A9-948A-C393-506C-359A9A5DAE0A}"/>
              </a:ext>
            </a:extLst>
          </p:cNvPr>
          <p:cNvPicPr>
            <a:picLocks noGrp="1" noChangeAspect="1"/>
          </p:cNvPicPr>
          <p:nvPr>
            <p:ph idx="1"/>
          </p:nvPr>
        </p:nvPicPr>
        <p:blipFill>
          <a:blip r:embed="rId2"/>
          <a:stretch>
            <a:fillRect/>
          </a:stretch>
        </p:blipFill>
        <p:spPr>
          <a:xfrm>
            <a:off x="169355" y="136525"/>
            <a:ext cx="11184445" cy="6677600"/>
          </a:xfrm>
          <a:prstGeom prst="rect">
            <a:avLst/>
          </a:prstGeom>
        </p:spPr>
      </p:pic>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7</a:t>
            </a:fld>
            <a:endParaRPr lang="en-IN"/>
          </a:p>
        </p:txBody>
      </p:sp>
    </p:spTree>
    <p:extLst>
      <p:ext uri="{BB962C8B-B14F-4D97-AF65-F5344CB8AC3E}">
        <p14:creationId xmlns:p14="http://schemas.microsoft.com/office/powerpoint/2010/main" val="2174832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8828D09-5C4C-6184-19FA-F6EB07020E4B}"/>
              </a:ext>
            </a:extLst>
          </p:cNvPr>
          <p:cNvSpPr>
            <a:spLocks noGrp="1"/>
          </p:cNvSpPr>
          <p:nvPr>
            <p:ph type="sldNum" sz="quarter" idx="12"/>
          </p:nvPr>
        </p:nvSpPr>
        <p:spPr/>
        <p:txBody>
          <a:bodyPr/>
          <a:lstStyle/>
          <a:p>
            <a:fld id="{26AD20E6-394B-4DF0-96A5-9647FF39C943}" type="slidenum">
              <a:rPr lang="en-IN" smtClean="0"/>
              <a:t>8</a:t>
            </a:fld>
            <a:endParaRPr lang="en-IN"/>
          </a:p>
        </p:txBody>
      </p:sp>
      <p:graphicFrame>
        <p:nvGraphicFramePr>
          <p:cNvPr id="6" name="Chart 5">
            <a:extLst>
              <a:ext uri="{FF2B5EF4-FFF2-40B4-BE49-F238E27FC236}">
                <a16:creationId xmlns:a16="http://schemas.microsoft.com/office/drawing/2014/main" id="{8817DB37-790B-D52F-8807-FED18FF66703}"/>
              </a:ext>
            </a:extLst>
          </p:cNvPr>
          <p:cNvGraphicFramePr/>
          <p:nvPr>
            <p:extLst>
              <p:ext uri="{D42A27DB-BD31-4B8C-83A1-F6EECF244321}">
                <p14:modId xmlns:p14="http://schemas.microsoft.com/office/powerpoint/2010/main" val="413163276"/>
              </p:ext>
            </p:extLst>
          </p:nvPr>
        </p:nvGraphicFramePr>
        <p:xfrm>
          <a:off x="678095" y="255639"/>
          <a:ext cx="10058400" cy="61007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4743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C8012BA-7634-C2EF-36D6-FE52C38C2679}"/>
              </a:ext>
            </a:extLst>
          </p:cNvPr>
          <p:cNvSpPr>
            <a:spLocks noGrp="1"/>
          </p:cNvSpPr>
          <p:nvPr>
            <p:ph type="sldNum" sz="quarter" idx="12"/>
          </p:nvPr>
        </p:nvSpPr>
        <p:spPr/>
        <p:txBody>
          <a:bodyPr/>
          <a:lstStyle/>
          <a:p>
            <a:fld id="{26AD20E6-394B-4DF0-96A5-9647FF39C943}" type="slidenum">
              <a:rPr lang="en-IN" smtClean="0"/>
              <a:t>9</a:t>
            </a:fld>
            <a:endParaRPr lang="en-IN"/>
          </a:p>
        </p:txBody>
      </p:sp>
      <p:graphicFrame>
        <p:nvGraphicFramePr>
          <p:cNvPr id="6" name="Chart 5">
            <a:extLst>
              <a:ext uri="{FF2B5EF4-FFF2-40B4-BE49-F238E27FC236}">
                <a16:creationId xmlns:a16="http://schemas.microsoft.com/office/drawing/2014/main" id="{1EB2481C-C478-97D0-A5E5-EE506E820B82}"/>
              </a:ext>
            </a:extLst>
          </p:cNvPr>
          <p:cNvGraphicFramePr/>
          <p:nvPr>
            <p:extLst>
              <p:ext uri="{D42A27DB-BD31-4B8C-83A1-F6EECF244321}">
                <p14:modId xmlns:p14="http://schemas.microsoft.com/office/powerpoint/2010/main" val="3250499463"/>
              </p:ext>
            </p:extLst>
          </p:nvPr>
        </p:nvGraphicFramePr>
        <p:xfrm>
          <a:off x="1397285" y="136525"/>
          <a:ext cx="9133726" cy="62950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9994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2486</TotalTime>
  <Words>3055</Words>
  <Application>Microsoft Office PowerPoint</Application>
  <PresentationFormat>Widescreen</PresentationFormat>
  <Paragraphs>919</Paragraphs>
  <Slides>23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Awareness, Treatment, and Control (ATC) of Hypertension among Adults in South India: Evidence from National Family Health Survey (NFHS-5), 2019-21 </vt:lpstr>
      <vt:lpstr>Mentor Approval</vt:lpstr>
      <vt:lpstr>Introduction</vt:lpstr>
      <vt:lpstr>Objectives of Your Study</vt:lpstr>
      <vt:lpstr>Methodology </vt:lpstr>
      <vt:lpstr>State pattern of ATC among those with hypertension among individuals (15+) in Southern India, 2019–21 </vt:lpstr>
      <vt:lpstr>Results (3/3)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Results (3/3)</vt:lpstr>
      <vt:lpstr>PowerPoint Presentation</vt:lpstr>
      <vt:lpstr>PowerPoint Presentation</vt:lpstr>
      <vt:lpstr>Discussion</vt:lpstr>
      <vt:lpstr>Conclusion</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Priya Chanale</cp:lastModifiedBy>
  <cp:revision>20</cp:revision>
  <dcterms:created xsi:type="dcterms:W3CDTF">2022-05-20T15:11:38Z</dcterms:created>
  <dcterms:modified xsi:type="dcterms:W3CDTF">2023-06-17T08:29:08Z</dcterms:modified>
</cp:coreProperties>
</file>