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1"/>
  </p:notesMasterIdLst>
  <p:sldIdLst>
    <p:sldId id="256" r:id="rId2"/>
    <p:sldId id="324" r:id="rId3"/>
    <p:sldId id="259" r:id="rId4"/>
    <p:sldId id="262" r:id="rId5"/>
    <p:sldId id="263" r:id="rId6"/>
    <p:sldId id="267" r:id="rId7"/>
    <p:sldId id="327" r:id="rId8"/>
    <p:sldId id="265" r:id="rId9"/>
    <p:sldId id="271" r:id="rId10"/>
    <p:sldId id="272" r:id="rId11"/>
    <p:sldId id="273" r:id="rId12"/>
    <p:sldId id="278" r:id="rId13"/>
    <p:sldId id="299" r:id="rId14"/>
    <p:sldId id="300" r:id="rId15"/>
    <p:sldId id="301" r:id="rId16"/>
    <p:sldId id="302" r:id="rId17"/>
    <p:sldId id="303" r:id="rId18"/>
    <p:sldId id="304" r:id="rId19"/>
    <p:sldId id="305" r:id="rId20"/>
    <p:sldId id="306" r:id="rId21"/>
    <p:sldId id="307" r:id="rId22"/>
    <p:sldId id="309" r:id="rId23"/>
    <p:sldId id="311" r:id="rId24"/>
    <p:sldId id="312" r:id="rId25"/>
    <p:sldId id="313" r:id="rId26"/>
    <p:sldId id="314" r:id="rId27"/>
    <p:sldId id="315" r:id="rId28"/>
    <p:sldId id="317" r:id="rId29"/>
    <p:sldId id="316" r:id="rId30"/>
    <p:sldId id="325" r:id="rId31"/>
    <p:sldId id="328" r:id="rId32"/>
    <p:sldId id="295" r:id="rId33"/>
    <p:sldId id="297" r:id="rId34"/>
    <p:sldId id="323" r:id="rId35"/>
    <p:sldId id="318" r:id="rId36"/>
    <p:sldId id="319" r:id="rId37"/>
    <p:sldId id="320" r:id="rId38"/>
    <p:sldId id="321" r:id="rId39"/>
    <p:sldId id="322"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ambria" panose="02040503050406030204" pitchFamily="18"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Vidaloka"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3BD1C8-6D5F-4CB0-88CF-1F1B7790B33D}">
  <a:tblStyle styleId="{1E3BD1C8-6D5F-4CB0-88CF-1F1B7790B3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46E04E-3E88-4781-A163-32540FE19F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1" autoAdjust="0"/>
    <p:restoredTop sz="94660"/>
  </p:normalViewPr>
  <p:slideViewPr>
    <p:cSldViewPr>
      <p:cViewPr varScale="1">
        <p:scale>
          <a:sx n="90" d="100"/>
          <a:sy n="90" d="100"/>
        </p:scale>
        <p:origin x="15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IYANKA%20CHAKRABORTY\Desktop\DISSERTATION\BREAST%20CANCER\PROPORSAL\Pilot%20study_BCBSE_p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Sheet5!$C$12</c:f>
              <c:strCache>
                <c:ptCount val="1"/>
                <c:pt idx="0">
                  <c:v>Count of manifestations</c:v>
                </c:pt>
              </c:strCache>
            </c:strRef>
          </c:tx>
          <c:spPr>
            <a:noFill/>
            <a:ln w="9525" cap="flat" cmpd="sng" algn="ctr">
              <a:solidFill>
                <a:schemeClr val="accent6"/>
              </a:solidFill>
              <a:miter lim="800000"/>
            </a:ln>
            <a:effectLst>
              <a:glow rad="63500">
                <a:schemeClr val="accent6">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Sheet5!$B$13:$B$16</c:f>
              <c:strCache>
                <c:ptCount val="4"/>
                <c:pt idx="0">
                  <c:v>Discrimination</c:v>
                </c:pt>
                <c:pt idx="1">
                  <c:v>Body image difficulties</c:v>
                </c:pt>
                <c:pt idx="2">
                  <c:v>Increased stress and anxiety</c:v>
                </c:pt>
                <c:pt idx="3">
                  <c:v>Fear of getting rejected</c:v>
                </c:pt>
              </c:strCache>
            </c:strRef>
          </c:cat>
          <c:val>
            <c:numRef>
              <c:f>Sheet5!$C$13:$C$16</c:f>
              <c:numCache>
                <c:formatCode>General</c:formatCode>
                <c:ptCount val="4"/>
                <c:pt idx="0">
                  <c:v>4</c:v>
                </c:pt>
                <c:pt idx="1">
                  <c:v>2</c:v>
                </c:pt>
                <c:pt idx="2">
                  <c:v>1</c:v>
                </c:pt>
                <c:pt idx="3">
                  <c:v>2</c:v>
                </c:pt>
              </c:numCache>
            </c:numRef>
          </c:val>
          <c:extLst>
            <c:ext xmlns:c16="http://schemas.microsoft.com/office/drawing/2014/chart" uri="{C3380CC4-5D6E-409C-BE32-E72D297353CC}">
              <c16:uniqueId val="{00000000-F54C-485A-B4C5-3B3E008FA6EE}"/>
            </c:ext>
          </c:extLst>
        </c:ser>
        <c:dLbls>
          <c:dLblPos val="ctr"/>
          <c:showLegendKey val="0"/>
          <c:showVal val="1"/>
          <c:showCatName val="0"/>
          <c:showSerName val="0"/>
          <c:showPercent val="0"/>
          <c:showBubbleSize val="0"/>
        </c:dLbls>
        <c:gapWidth val="315"/>
        <c:overlap val="-40"/>
        <c:axId val="325177440"/>
        <c:axId val="325169160"/>
      </c:barChart>
      <c:catAx>
        <c:axId val="3251774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25169160"/>
        <c:crosses val="autoZero"/>
        <c:auto val="1"/>
        <c:lblAlgn val="ctr"/>
        <c:lblOffset val="100"/>
        <c:noMultiLvlLbl val="0"/>
      </c:catAx>
      <c:valAx>
        <c:axId val="32516916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32517744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IN"/>
              <a:t>Percentage of rural women think breast cancer as a social stigma </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Sheet5!$L$3</c:f>
              <c:strCache>
                <c:ptCount val="1"/>
                <c:pt idx="0">
                  <c:v>Percentage of rural women think breast cancer as a social stigma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Sheet5!$M$3</c:f>
              <c:numCache>
                <c:formatCode>General</c:formatCode>
                <c:ptCount val="1"/>
              </c:numCache>
            </c:numRef>
          </c:val>
          <c:extLst>
            <c:ext xmlns:c16="http://schemas.microsoft.com/office/drawing/2014/chart" uri="{C3380CC4-5D6E-409C-BE32-E72D297353CC}">
              <c16:uniqueId val="{00000000-E6F9-4061-891A-23A21446BEDC}"/>
            </c:ext>
          </c:extLst>
        </c:ser>
        <c:ser>
          <c:idx val="1"/>
          <c:order val="1"/>
          <c:tx>
            <c:strRef>
              <c:f>Sheet5!$L$4</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Sheet5!$M$4</c:f>
              <c:numCache>
                <c:formatCode>0.00%</c:formatCode>
                <c:ptCount val="1"/>
                <c:pt idx="0">
                  <c:v>0.50929999999999997</c:v>
                </c:pt>
              </c:numCache>
            </c:numRef>
          </c:val>
          <c:extLst>
            <c:ext xmlns:c16="http://schemas.microsoft.com/office/drawing/2014/chart" uri="{C3380CC4-5D6E-409C-BE32-E72D297353CC}">
              <c16:uniqueId val="{00000001-E6F9-4061-891A-23A21446BEDC}"/>
            </c:ext>
          </c:extLst>
        </c:ser>
        <c:ser>
          <c:idx val="2"/>
          <c:order val="2"/>
          <c:tx>
            <c:strRef>
              <c:f>Sheet5!$L$5</c:f>
              <c:strCache>
                <c:ptCount val="1"/>
                <c:pt idx="0">
                  <c:v>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Sheet5!$M$5</c:f>
              <c:numCache>
                <c:formatCode>0.00%</c:formatCode>
                <c:ptCount val="1"/>
                <c:pt idx="0">
                  <c:v>0.16669999999999999</c:v>
                </c:pt>
              </c:numCache>
            </c:numRef>
          </c:val>
          <c:extLst>
            <c:ext xmlns:c16="http://schemas.microsoft.com/office/drawing/2014/chart" uri="{C3380CC4-5D6E-409C-BE32-E72D297353CC}">
              <c16:uniqueId val="{00000002-E6F9-4061-891A-23A21446BEDC}"/>
            </c:ext>
          </c:extLst>
        </c:ser>
        <c:ser>
          <c:idx val="3"/>
          <c:order val="3"/>
          <c:tx>
            <c:strRef>
              <c:f>Sheet5!$L$6</c:f>
              <c:strCache>
                <c:ptCount val="1"/>
                <c:pt idx="0">
                  <c:v>Don't Know</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Sheet5!$M$6</c:f>
              <c:numCache>
                <c:formatCode>0.00%</c:formatCode>
                <c:ptCount val="1"/>
                <c:pt idx="0">
                  <c:v>0.3241</c:v>
                </c:pt>
              </c:numCache>
            </c:numRef>
          </c:val>
          <c:extLst>
            <c:ext xmlns:c16="http://schemas.microsoft.com/office/drawing/2014/chart" uri="{C3380CC4-5D6E-409C-BE32-E72D297353CC}">
              <c16:uniqueId val="{00000003-E6F9-4061-891A-23A21446BEDC}"/>
            </c:ext>
          </c:extLst>
        </c:ser>
        <c:dLbls>
          <c:dLblPos val="inEnd"/>
          <c:showLegendKey val="0"/>
          <c:showVal val="1"/>
          <c:showCatName val="0"/>
          <c:showSerName val="0"/>
          <c:showPercent val="0"/>
          <c:showBubbleSize val="0"/>
        </c:dLbls>
        <c:gapWidth val="267"/>
        <c:overlap val="-43"/>
        <c:axId val="325428464"/>
        <c:axId val="325422344"/>
      </c:barChart>
      <c:catAx>
        <c:axId val="325428464"/>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325422344"/>
        <c:crosses val="autoZero"/>
        <c:auto val="1"/>
        <c:lblAlgn val="ctr"/>
        <c:lblOffset val="100"/>
        <c:noMultiLvlLbl val="0"/>
      </c:catAx>
      <c:valAx>
        <c:axId val="3254223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25428464"/>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14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459750" y="1991850"/>
            <a:ext cx="62247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430750" y="1583350"/>
            <a:ext cx="4282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2430600" y="2840050"/>
            <a:ext cx="4282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5" name="Google Shape;15;p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16" name="Google Shape;16;p3"/>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17" name="Google Shape;17;p3"/>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6" name="Google Shape;26;p5"/>
          <p:cNvSpPr txBox="1">
            <a:spLocks noGrp="1"/>
          </p:cNvSpPr>
          <p:nvPr>
            <p:ph type="body" idx="1"/>
          </p:nvPr>
        </p:nvSpPr>
        <p:spPr>
          <a:xfrm>
            <a:off x="807300" y="1568225"/>
            <a:ext cx="7529400" cy="2817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28" name="Google Shape;28;p5"/>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29" name="Google Shape;29;p5"/>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0"/>
        <p:cNvGrpSpPr/>
        <p:nvPr/>
      </p:nvGrpSpPr>
      <p:grpSpPr>
        <a:xfrm>
          <a:off x="0" y="0"/>
          <a:ext cx="0" cy="0"/>
          <a:chOff x="0" y="0"/>
          <a:chExt cx="0" cy="0"/>
        </a:xfrm>
      </p:grpSpPr>
      <p:sp>
        <p:nvSpPr>
          <p:cNvPr id="31" name="Google Shape;31;p6"/>
          <p:cNvSpPr/>
          <p:nvPr/>
        </p:nvSpPr>
        <p:spPr>
          <a:xfrm>
            <a:off x="327750" y="322200"/>
            <a:ext cx="4244400" cy="4499100"/>
          </a:xfrm>
          <a:prstGeom prst="rect">
            <a:avLst/>
          </a:prstGeom>
          <a:gradFill>
            <a:gsLst>
              <a:gs pos="0">
                <a:srgbClr val="FF0066"/>
              </a:gs>
              <a:gs pos="100000">
                <a:srgbClr val="800080"/>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6"/>
          <p:cNvSpPr txBox="1">
            <a:spLocks noGrp="1"/>
          </p:cNvSpPr>
          <p:nvPr>
            <p:ph type="title"/>
          </p:nvPr>
        </p:nvSpPr>
        <p:spPr>
          <a:xfrm>
            <a:off x="327750" y="983975"/>
            <a:ext cx="42444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3" name="Google Shape;33;p6"/>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 name="Google Shape;34;p6"/>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35" name="Google Shape;35;p6"/>
          <p:cNvCxnSpPr/>
          <p:nvPr/>
        </p:nvCxnSpPr>
        <p:spPr>
          <a:xfrm>
            <a:off x="218145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36" name="Google Shape;36;p6"/>
          <p:cNvSpPr/>
          <p:nvPr/>
        </p:nvSpPr>
        <p:spPr>
          <a:xfrm>
            <a:off x="238017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9" name="Google Shape;39;p7"/>
          <p:cNvSpPr txBox="1">
            <a:spLocks noGrp="1"/>
          </p:cNvSpPr>
          <p:nvPr>
            <p:ph type="body" idx="1"/>
          </p:nvPr>
        </p:nvSpPr>
        <p:spPr>
          <a:xfrm>
            <a:off x="959000" y="1658700"/>
            <a:ext cx="3507300" cy="2768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0" name="Google Shape;40;p7"/>
          <p:cNvSpPr txBox="1">
            <a:spLocks noGrp="1"/>
          </p:cNvSpPr>
          <p:nvPr>
            <p:ph type="body" idx="2"/>
          </p:nvPr>
        </p:nvSpPr>
        <p:spPr>
          <a:xfrm>
            <a:off x="4677601" y="1658700"/>
            <a:ext cx="3507300" cy="2768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1" name="Google Shape;41;p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42" name="Google Shape;42;p7"/>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43" name="Google Shape;43;p7"/>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46" name="Google Shape;46;p8"/>
          <p:cNvSpPr txBox="1">
            <a:spLocks noGrp="1"/>
          </p:cNvSpPr>
          <p:nvPr>
            <p:ph type="body" idx="1"/>
          </p:nvPr>
        </p:nvSpPr>
        <p:spPr>
          <a:xfrm>
            <a:off x="629475" y="1606625"/>
            <a:ext cx="2520900" cy="2766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7" name="Google Shape;47;p8"/>
          <p:cNvSpPr txBox="1">
            <a:spLocks noGrp="1"/>
          </p:cNvSpPr>
          <p:nvPr>
            <p:ph type="body" idx="2"/>
          </p:nvPr>
        </p:nvSpPr>
        <p:spPr>
          <a:xfrm>
            <a:off x="3279489" y="1606625"/>
            <a:ext cx="2520900" cy="2766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8" name="Google Shape;48;p8"/>
          <p:cNvSpPr txBox="1">
            <a:spLocks noGrp="1"/>
          </p:cNvSpPr>
          <p:nvPr>
            <p:ph type="body" idx="3"/>
          </p:nvPr>
        </p:nvSpPr>
        <p:spPr>
          <a:xfrm>
            <a:off x="5929502" y="1606625"/>
            <a:ext cx="2520900" cy="27663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9" name="Google Shape;49;p8"/>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50" name="Google Shape;50;p8"/>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51" name="Google Shape;51;p8"/>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327750" y="983975"/>
            <a:ext cx="8488500" cy="3936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4" name="Google Shape;54;p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55" name="Google Shape;55;p9"/>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56" name="Google Shape;56;p9"/>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1"/>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cxnSp>
        <p:nvCxnSpPr>
          <p:cNvPr id="64" name="Google Shape;64;p11"/>
          <p:cNvCxnSpPr/>
          <p:nvPr/>
        </p:nvCxnSpPr>
        <p:spPr>
          <a:xfrm>
            <a:off x="4300500" y="912400"/>
            <a:ext cx="543000" cy="0"/>
          </a:xfrm>
          <a:prstGeom prst="straightConnector1">
            <a:avLst/>
          </a:prstGeom>
          <a:noFill/>
          <a:ln w="9525" cap="flat" cmpd="sng">
            <a:solidFill>
              <a:srgbClr val="FFFFFF"/>
            </a:solidFill>
            <a:prstDash val="solid"/>
            <a:round/>
            <a:headEnd type="none" w="med" len="med"/>
            <a:tailEnd type="none" w="med" len="med"/>
          </a:ln>
        </p:spPr>
      </p:cxnSp>
      <p:sp>
        <p:nvSpPr>
          <p:cNvPr id="65" name="Google Shape;65;p11"/>
          <p:cNvSpPr/>
          <p:nvPr/>
        </p:nvSpPr>
        <p:spPr>
          <a:xfrm>
            <a:off x="4499225" y="839775"/>
            <a:ext cx="145200" cy="145200"/>
          </a:xfrm>
          <a:prstGeom prst="mathMultiply">
            <a:avLst>
              <a:gd name="adj1" fmla="val 1738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FF0066"/>
            </a:gs>
            <a:gs pos="100000">
              <a:srgbClr val="800080"/>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7750" y="983975"/>
            <a:ext cx="8488500" cy="39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1pPr>
            <a:lvl2pPr lvl="1"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2pPr>
            <a:lvl3pPr lvl="2"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3pPr>
            <a:lvl4pPr lvl="3"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4pPr>
            <a:lvl5pPr lvl="4"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5pPr>
            <a:lvl6pPr lvl="5"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6pPr>
            <a:lvl7pPr lvl="6"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7pPr>
            <a:lvl8pPr lvl="7"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8pPr>
            <a:lvl9pPr lvl="8" algn="ctr">
              <a:spcBef>
                <a:spcPts val="0"/>
              </a:spcBef>
              <a:spcAft>
                <a:spcPts val="0"/>
              </a:spcAft>
              <a:buClr>
                <a:schemeClr val="lt1"/>
              </a:buClr>
              <a:buSzPts val="1800"/>
              <a:buFont typeface="Vidaloka"/>
              <a:buNone/>
              <a:defRPr sz="1800">
                <a:solidFill>
                  <a:schemeClr val="lt1"/>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807300" y="1568225"/>
            <a:ext cx="7529400" cy="2817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1pPr>
            <a:lvl2pPr marL="914400" lvl="1"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2pPr>
            <a:lvl3pPr marL="1371600" lvl="2"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3pPr>
            <a:lvl4pPr marL="1828800" lvl="3"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4pPr>
            <a:lvl5pPr marL="2286000" lvl="4"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5pPr>
            <a:lvl6pPr marL="2743200" lvl="5"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6pPr>
            <a:lvl7pPr marL="3200400" lvl="6"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7pPr>
            <a:lvl8pPr marL="3657600" lvl="7"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8pPr>
            <a:lvl9pPr marL="4114800" lvl="8" indent="-381000">
              <a:spcBef>
                <a:spcPts val="0"/>
              </a:spcBef>
              <a:spcAft>
                <a:spcPts val="0"/>
              </a:spcAft>
              <a:buClr>
                <a:schemeClr val="lt1"/>
              </a:buClr>
              <a:buSzPts val="2400"/>
              <a:buFont typeface="Montserrat"/>
              <a:buChar char="⬞"/>
              <a:defRPr sz="24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4297659" y="510251"/>
            <a:ext cx="548700" cy="3936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lt1"/>
                </a:solidFill>
                <a:latin typeface="Montserrat"/>
                <a:ea typeface="Montserrat"/>
                <a:cs typeface="Montserrat"/>
                <a:sym typeface="Montserrat"/>
              </a:defRPr>
            </a:lvl1pPr>
            <a:lvl2pPr lvl="1" algn="ctr">
              <a:buNone/>
              <a:defRPr sz="1300">
                <a:solidFill>
                  <a:schemeClr val="lt1"/>
                </a:solidFill>
                <a:latin typeface="Montserrat"/>
                <a:ea typeface="Montserrat"/>
                <a:cs typeface="Montserrat"/>
                <a:sym typeface="Montserrat"/>
              </a:defRPr>
            </a:lvl2pPr>
            <a:lvl3pPr lvl="2" algn="ctr">
              <a:buNone/>
              <a:defRPr sz="1300">
                <a:solidFill>
                  <a:schemeClr val="lt1"/>
                </a:solidFill>
                <a:latin typeface="Montserrat"/>
                <a:ea typeface="Montserrat"/>
                <a:cs typeface="Montserrat"/>
                <a:sym typeface="Montserrat"/>
              </a:defRPr>
            </a:lvl3pPr>
            <a:lvl4pPr lvl="3" algn="ctr">
              <a:buNone/>
              <a:defRPr sz="1300">
                <a:solidFill>
                  <a:schemeClr val="lt1"/>
                </a:solidFill>
                <a:latin typeface="Montserrat"/>
                <a:ea typeface="Montserrat"/>
                <a:cs typeface="Montserrat"/>
                <a:sym typeface="Montserrat"/>
              </a:defRPr>
            </a:lvl4pPr>
            <a:lvl5pPr lvl="4" algn="ctr">
              <a:buNone/>
              <a:defRPr sz="1300">
                <a:solidFill>
                  <a:schemeClr val="lt1"/>
                </a:solidFill>
                <a:latin typeface="Montserrat"/>
                <a:ea typeface="Montserrat"/>
                <a:cs typeface="Montserrat"/>
                <a:sym typeface="Montserrat"/>
              </a:defRPr>
            </a:lvl5pPr>
            <a:lvl6pPr lvl="5" algn="ctr">
              <a:buNone/>
              <a:defRPr sz="1300">
                <a:solidFill>
                  <a:schemeClr val="lt1"/>
                </a:solidFill>
                <a:latin typeface="Montserrat"/>
                <a:ea typeface="Montserrat"/>
                <a:cs typeface="Montserrat"/>
                <a:sym typeface="Montserrat"/>
              </a:defRPr>
            </a:lvl6pPr>
            <a:lvl7pPr lvl="6" algn="ctr">
              <a:buNone/>
              <a:defRPr sz="1300">
                <a:solidFill>
                  <a:schemeClr val="lt1"/>
                </a:solidFill>
                <a:latin typeface="Montserrat"/>
                <a:ea typeface="Montserrat"/>
                <a:cs typeface="Montserrat"/>
                <a:sym typeface="Montserrat"/>
              </a:defRPr>
            </a:lvl7pPr>
            <a:lvl8pPr lvl="7" algn="ctr">
              <a:buNone/>
              <a:defRPr sz="1300">
                <a:solidFill>
                  <a:schemeClr val="lt1"/>
                </a:solidFill>
                <a:latin typeface="Montserrat"/>
                <a:ea typeface="Montserrat"/>
                <a:cs typeface="Montserrat"/>
                <a:sym typeface="Montserrat"/>
              </a:defRPr>
            </a:lvl8pPr>
            <a:lvl9pPr lvl="8" algn="ctr">
              <a:buNone/>
              <a:defRPr sz="1300">
                <a:solidFill>
                  <a:schemeClr val="lt1"/>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9" name="Google Shape;9;p1"/>
          <p:cNvSpPr/>
          <p:nvPr/>
        </p:nvSpPr>
        <p:spPr>
          <a:xfrm>
            <a:off x="0" y="0"/>
            <a:ext cx="9144000" cy="5149800"/>
          </a:xfrm>
          <a:prstGeom prst="frame">
            <a:avLst>
              <a:gd name="adj1" fmla="val 644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pubmed.ncbi.nlm.nih.gov/?term=Dey+S&amp;cauthor_id=26225660" TargetMode="External"/><Relationship Id="rId3" Type="http://schemas.openxmlformats.org/officeDocument/2006/relationships/hyperlink" Target="https://doi.org/10.1016/J.CNRE.2017.10.002" TargetMode="External"/><Relationship Id="rId7" Type="http://schemas.openxmlformats.org/officeDocument/2006/relationships/hyperlink" Target="https://bmcmededuc.biomedcentral.com/articles/10.1186/1472-6920-11-59#auth-Raquel-Samson" TargetMode="External"/><Relationship Id="rId2" Type="http://schemas.openxmlformats.org/officeDocument/2006/relationships/hyperlink" Target="https://doi.org/10.4314/ahs.v22i3.16" TargetMode="External"/><Relationship Id="rId1" Type="http://schemas.openxmlformats.org/officeDocument/2006/relationships/slideLayout" Target="../slideLayouts/slideLayout3.xml"/><Relationship Id="rId6" Type="http://schemas.openxmlformats.org/officeDocument/2006/relationships/hyperlink" Target="https://bmcmededuc.biomedcentral.com/articles/10.1186/1472-6920-11-59#auth-Richard_C-Palmer" TargetMode="External"/><Relationship Id="rId5" Type="http://schemas.openxmlformats.org/officeDocument/2006/relationships/hyperlink" Target="https://pubmed.ncbi.nlm.nih.gov/?term=Pavli%C5%A1ta+D&amp;cauthor_id=27918166" TargetMode="External"/><Relationship Id="rId4" Type="http://schemas.openxmlformats.org/officeDocument/2006/relationships/hyperlink" Target="https://pubmed.ncbi.nlm.nih.gov/?term=%C5%A0a%C5%A1kov%C3%A1+P&amp;cauthor_id=27918166" TargetMode="External"/><Relationship Id="rId9" Type="http://schemas.openxmlformats.org/officeDocument/2006/relationships/hyperlink" Target="https://pubmed.ncbi.nlm.nih.gov/?term=Mishra+A&amp;cauthor_id=2622566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pubmed.ncbi.nlm.nih.gov/?term=Pavli%C5%A1ta+D&amp;cauthor_id=27918166" TargetMode="External"/><Relationship Id="rId5" Type="http://schemas.openxmlformats.org/officeDocument/2006/relationships/hyperlink" Target="https://pubmed.ncbi.nlm.nih.gov/?term=%C5%A0a%C5%A1kov%C3%A1+P&amp;cauthor_id=27918166"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21" name="Google Shape;707;p47"/>
          <p:cNvGrpSpPr/>
          <p:nvPr/>
        </p:nvGrpSpPr>
        <p:grpSpPr>
          <a:xfrm>
            <a:off x="6732240" y="627534"/>
            <a:ext cx="1584176" cy="3744416"/>
            <a:chOff x="4994910" y="140603"/>
            <a:chExt cx="1404656" cy="3074556"/>
          </a:xfrm>
        </p:grpSpPr>
        <p:sp>
          <p:nvSpPr>
            <p:cNvPr id="22" name="Google Shape;708;p47"/>
            <p:cNvSpPr/>
            <p:nvPr/>
          </p:nvSpPr>
          <p:spPr>
            <a:xfrm>
              <a:off x="4994910" y="140603"/>
              <a:ext cx="1404656" cy="3074273"/>
            </a:xfrm>
            <a:custGeom>
              <a:avLst/>
              <a:gdLst/>
              <a:ahLst/>
              <a:cxnLst/>
              <a:rect l="l" t="t" r="r" b="b"/>
              <a:pathLst>
                <a:path w="1404656" h="3074273" extrusionOk="0">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6"/>
                  </a:cubicBezTo>
                  <a:lnTo>
                    <a:pt x="1392437" y="1500806"/>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95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7"/>
                    <a:pt x="782094" y="416182"/>
                  </a:cubicBezTo>
                  <a:cubicBezTo>
                    <a:pt x="782094" y="411799"/>
                    <a:pt x="781599" y="407203"/>
                    <a:pt x="782094" y="402820"/>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2"/>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650" y="386063"/>
                    <a:pt x="616235" y="392921"/>
                  </a:cubicBezTo>
                  <a:cubicBezTo>
                    <a:pt x="620619" y="398365"/>
                    <a:pt x="618710" y="407062"/>
                    <a:pt x="618639" y="413637"/>
                  </a:cubicBezTo>
                  <a:cubicBezTo>
                    <a:pt x="618639" y="423323"/>
                    <a:pt x="619346" y="433221"/>
                    <a:pt x="618639" y="442836"/>
                  </a:cubicBezTo>
                  <a:cubicBezTo>
                    <a:pt x="616815" y="457528"/>
                    <a:pt x="608720" y="470707"/>
                    <a:pt x="596440" y="478965"/>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7"/>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6"/>
                    <a:pt x="146018" y="1395179"/>
                    <a:pt x="142201" y="1396028"/>
                  </a:cubicBezTo>
                  <a:cubicBezTo>
                    <a:pt x="106851" y="1402179"/>
                    <a:pt x="79844" y="1434984"/>
                    <a:pt x="57716" y="1460648"/>
                  </a:cubicBezTo>
                  <a:cubicBezTo>
                    <a:pt x="46856" y="1474272"/>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0"/>
                    <a:pt x="70936" y="1520037"/>
                  </a:cubicBezTo>
                  <a:cubicBezTo>
                    <a:pt x="65987" y="1530289"/>
                    <a:pt x="60472" y="1540258"/>
                    <a:pt x="54887" y="1550156"/>
                  </a:cubicBezTo>
                  <a:cubicBezTo>
                    <a:pt x="42727" y="1571366"/>
                    <a:pt x="27598" y="1591374"/>
                    <a:pt x="16427" y="1613080"/>
                  </a:cubicBezTo>
                  <a:cubicBezTo>
                    <a:pt x="12539" y="1620716"/>
                    <a:pt x="7731" y="1634290"/>
                    <a:pt x="18195" y="1639522"/>
                  </a:cubicBezTo>
                  <a:cubicBezTo>
                    <a:pt x="28658" y="1644754"/>
                    <a:pt x="37495" y="1631462"/>
                    <a:pt x="42657" y="1624887"/>
                  </a:cubicBezTo>
                  <a:cubicBezTo>
                    <a:pt x="55665" y="1608343"/>
                    <a:pt x="67988" y="1591325"/>
                    <a:pt x="79632" y="1573841"/>
                  </a:cubicBezTo>
                  <a:cubicBezTo>
                    <a:pt x="70229" y="1593991"/>
                    <a:pt x="59271" y="1613221"/>
                    <a:pt x="50221" y="1633512"/>
                  </a:cubicBezTo>
                  <a:cubicBezTo>
                    <a:pt x="45767" y="1643693"/>
                    <a:pt x="39051" y="1657056"/>
                    <a:pt x="41172" y="1668509"/>
                  </a:cubicBezTo>
                  <a:cubicBezTo>
                    <a:pt x="42063" y="1675205"/>
                    <a:pt x="48214" y="1679913"/>
                    <a:pt x="54909" y="1679023"/>
                  </a:cubicBezTo>
                  <a:cubicBezTo>
                    <a:pt x="56888" y="1678761"/>
                    <a:pt x="58776" y="1678012"/>
                    <a:pt x="60402" y="1676852"/>
                  </a:cubicBezTo>
                  <a:cubicBezTo>
                    <a:pt x="76521" y="1667025"/>
                    <a:pt x="83591" y="1640583"/>
                    <a:pt x="90873" y="1624251"/>
                  </a:cubicBezTo>
                  <a:cubicBezTo>
                    <a:pt x="98155" y="1607919"/>
                    <a:pt x="104447" y="1588476"/>
                    <a:pt x="116254" y="1575255"/>
                  </a:cubicBezTo>
                  <a:cubicBezTo>
                    <a:pt x="114840" y="1590456"/>
                    <a:pt x="106992" y="1606222"/>
                    <a:pt x="101407" y="1620150"/>
                  </a:cubicBezTo>
                  <a:cubicBezTo>
                    <a:pt x="97095" y="1630684"/>
                    <a:pt x="92570" y="1641360"/>
                    <a:pt x="89035" y="1652036"/>
                  </a:cubicBezTo>
                  <a:cubicBezTo>
                    <a:pt x="86490" y="1659742"/>
                    <a:pt x="82531" y="1671267"/>
                    <a:pt x="86843" y="1679114"/>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5"/>
                  </a:cubicBezTo>
                  <a:cubicBezTo>
                    <a:pt x="552324" y="2645103"/>
                    <a:pt x="563211" y="2690210"/>
                    <a:pt x="573392" y="2734469"/>
                  </a:cubicBezTo>
                  <a:cubicBezTo>
                    <a:pt x="584089" y="2777575"/>
                    <a:pt x="592233" y="2821268"/>
                    <a:pt x="597783" y="2865336"/>
                  </a:cubicBezTo>
                  <a:cubicBezTo>
                    <a:pt x="599854" y="2875631"/>
                    <a:pt x="600088" y="2886208"/>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70"/>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86"/>
                    <a:pt x="687217" y="3072349"/>
                  </a:cubicBezTo>
                  <a:cubicBezTo>
                    <a:pt x="694287" y="3070016"/>
                    <a:pt x="695701" y="3062805"/>
                    <a:pt x="697044" y="3056159"/>
                  </a:cubicBezTo>
                  <a:cubicBezTo>
                    <a:pt x="700331" y="3035868"/>
                    <a:pt x="701965" y="3015343"/>
                    <a:pt x="701922" y="2994790"/>
                  </a:cubicBezTo>
                  <a:cubicBezTo>
                    <a:pt x="701823" y="3015831"/>
                    <a:pt x="703577" y="3036836"/>
                    <a:pt x="707154" y="3057573"/>
                  </a:cubicBezTo>
                  <a:cubicBezTo>
                    <a:pt x="708426" y="3063511"/>
                    <a:pt x="709911" y="3070016"/>
                    <a:pt x="716203" y="3072208"/>
                  </a:cubicBezTo>
                  <a:cubicBezTo>
                    <a:pt x="721682" y="3073700"/>
                    <a:pt x="727359" y="3074315"/>
                    <a:pt x="733029" y="3074046"/>
                  </a:cubicBezTo>
                  <a:cubicBezTo>
                    <a:pt x="742228" y="3074619"/>
                    <a:pt x="751404" y="3072639"/>
                    <a:pt x="759542" y="3068319"/>
                  </a:cubicBezTo>
                  <a:cubicBezTo>
                    <a:pt x="764208" y="3065420"/>
                    <a:pt x="763925" y="3064855"/>
                    <a:pt x="769369" y="3065986"/>
                  </a:cubicBezTo>
                  <a:cubicBezTo>
                    <a:pt x="774537" y="3067025"/>
                    <a:pt x="779790" y="3067570"/>
                    <a:pt x="785064" y="3067612"/>
                  </a:cubicBezTo>
                  <a:cubicBezTo>
                    <a:pt x="795153" y="3067923"/>
                    <a:pt x="805234" y="3066736"/>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5"/>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526"/>
                    <a:pt x="894293" y="1988432"/>
                    <a:pt x="913099" y="1914054"/>
                  </a:cubicBezTo>
                  <a:cubicBezTo>
                    <a:pt x="956296" y="1743877"/>
                    <a:pt x="1019713" y="1572851"/>
                    <a:pt x="991858" y="1394614"/>
                  </a:cubicBezTo>
                  <a:cubicBezTo>
                    <a:pt x="985000" y="1352045"/>
                    <a:pt x="974232" y="1310204"/>
                    <a:pt x="959690" y="1269614"/>
                  </a:cubicBezTo>
                  <a:cubicBezTo>
                    <a:pt x="945550" y="1229739"/>
                    <a:pt x="925684" y="1191843"/>
                    <a:pt x="911473" y="1152321"/>
                  </a:cubicBezTo>
                  <a:cubicBezTo>
                    <a:pt x="897263" y="1112799"/>
                    <a:pt x="886729" y="1068116"/>
                    <a:pt x="891607" y="1025059"/>
                  </a:cubicBezTo>
                  <a:cubicBezTo>
                    <a:pt x="894194" y="1008544"/>
                    <a:pt x="898076" y="992254"/>
                    <a:pt x="903201" y="976346"/>
                  </a:cubicBezTo>
                  <a:cubicBezTo>
                    <a:pt x="908928" y="955136"/>
                    <a:pt x="913877" y="933926"/>
                    <a:pt x="918189" y="912715"/>
                  </a:cubicBezTo>
                  <a:cubicBezTo>
                    <a:pt x="927946" y="944036"/>
                    <a:pt x="938551" y="975074"/>
                    <a:pt x="950852" y="1005475"/>
                  </a:cubicBezTo>
                  <a:cubicBezTo>
                    <a:pt x="957625" y="1023207"/>
                    <a:pt x="965706" y="1040408"/>
                    <a:pt x="975032" y="1056946"/>
                  </a:cubicBezTo>
                  <a:cubicBezTo>
                    <a:pt x="984427" y="1071475"/>
                    <a:pt x="991844" y="1087191"/>
                    <a:pt x="997089" y="1103679"/>
                  </a:cubicBezTo>
                  <a:cubicBezTo>
                    <a:pt x="1001968" y="1120647"/>
                    <a:pt x="1004159" y="1138181"/>
                    <a:pt x="1009249" y="1155149"/>
                  </a:cubicBezTo>
                  <a:cubicBezTo>
                    <a:pt x="1014778" y="1172627"/>
                    <a:pt x="1021876" y="1189574"/>
                    <a:pt x="1030459" y="1205771"/>
                  </a:cubicBezTo>
                  <a:cubicBezTo>
                    <a:pt x="1047922" y="1240132"/>
                    <a:pt x="1067576" y="1273432"/>
                    <a:pt x="1087655" y="1306379"/>
                  </a:cubicBezTo>
                  <a:cubicBezTo>
                    <a:pt x="1106227" y="1336922"/>
                    <a:pt x="1125266" y="1367182"/>
                    <a:pt x="1144779" y="1397159"/>
                  </a:cubicBezTo>
                  <a:lnTo>
                    <a:pt x="1169029" y="1434206"/>
                  </a:lnTo>
                  <a:cubicBezTo>
                    <a:pt x="1170726" y="1436193"/>
                    <a:pt x="1172168" y="1438378"/>
                    <a:pt x="1173341" y="1440711"/>
                  </a:cubicBezTo>
                  <a:cubicBezTo>
                    <a:pt x="1174402" y="1443751"/>
                    <a:pt x="1173907" y="1443751"/>
                    <a:pt x="1172846" y="1447003"/>
                  </a:cubicBezTo>
                  <a:cubicBezTo>
                    <a:pt x="1171567" y="1451387"/>
                    <a:pt x="1171016" y="1455947"/>
                    <a:pt x="1171221" y="1460507"/>
                  </a:cubicBezTo>
                  <a:cubicBezTo>
                    <a:pt x="1171927" y="1500312"/>
                    <a:pt x="1196460" y="1536299"/>
                    <a:pt x="1213145" y="1570871"/>
                  </a:cubicBezTo>
                  <a:cubicBezTo>
                    <a:pt x="1220215" y="1585011"/>
                    <a:pt x="1222689" y="1602899"/>
                    <a:pt x="1227285" y="1618241"/>
                  </a:cubicBezTo>
                  <a:cubicBezTo>
                    <a:pt x="1230890" y="1630543"/>
                    <a:pt x="1234354" y="1645532"/>
                    <a:pt x="1242414" y="1655783"/>
                  </a:cubicBezTo>
                  <a:cubicBezTo>
                    <a:pt x="1250474" y="1666035"/>
                    <a:pt x="1263624" y="1662358"/>
                    <a:pt x="1265108" y="1649067"/>
                  </a:cubicBezTo>
                  <a:cubicBezTo>
                    <a:pt x="1266805" y="1631462"/>
                    <a:pt x="1259594" y="1612514"/>
                    <a:pt x="1255706" y="1595687"/>
                  </a:cubicBezTo>
                  <a:cubicBezTo>
                    <a:pt x="1265320" y="1615342"/>
                    <a:pt x="1272744" y="1635916"/>
                    <a:pt x="1281228" y="1656137"/>
                  </a:cubicBezTo>
                  <a:cubicBezTo>
                    <a:pt x="1284247" y="1665116"/>
                    <a:pt x="1289054" y="1673395"/>
                    <a:pt x="1295367" y="1680458"/>
                  </a:cubicBezTo>
                  <a:cubicBezTo>
                    <a:pt x="1301589" y="1686255"/>
                    <a:pt x="1312406" y="1688164"/>
                    <a:pt x="1317284" y="1679539"/>
                  </a:cubicBezTo>
                  <a:cubicBezTo>
                    <a:pt x="1322162" y="1670913"/>
                    <a:pt x="1317284" y="1660167"/>
                    <a:pt x="1315092" y="1652460"/>
                  </a:cubicBezTo>
                  <a:cubicBezTo>
                    <a:pt x="1311699" y="1642209"/>
                    <a:pt x="1307457" y="1632240"/>
                    <a:pt x="1303427" y="1622271"/>
                  </a:cubicBezTo>
                  <a:cubicBezTo>
                    <a:pt x="1297559" y="1607777"/>
                    <a:pt x="1289287" y="1591445"/>
                    <a:pt x="1287873" y="1575679"/>
                  </a:cubicBezTo>
                  <a:cubicBezTo>
                    <a:pt x="1300033" y="1589324"/>
                    <a:pt x="1306608" y="1609828"/>
                    <a:pt x="1313890" y="1626159"/>
                  </a:cubicBezTo>
                  <a:cubicBezTo>
                    <a:pt x="1321172" y="1642491"/>
                    <a:pt x="1328030" y="1668580"/>
                    <a:pt x="1344573" y="1677771"/>
                  </a:cubicBezTo>
                  <a:cubicBezTo>
                    <a:pt x="1350364" y="1681250"/>
                    <a:pt x="1357879" y="1679383"/>
                    <a:pt x="1361358" y="1673593"/>
                  </a:cubicBezTo>
                  <a:cubicBezTo>
                    <a:pt x="1362411" y="1671839"/>
                    <a:pt x="1363012" y="1669846"/>
                    <a:pt x="1363097" y="1667802"/>
                  </a:cubicBezTo>
                  <a:cubicBezTo>
                    <a:pt x="1364581" y="1656561"/>
                    <a:pt x="1358289" y="1643906"/>
                    <a:pt x="1353835" y="1633937"/>
                  </a:cubicBezTo>
                  <a:cubicBezTo>
                    <a:pt x="1344857" y="1613645"/>
                    <a:pt x="1333898" y="1594415"/>
                    <a:pt x="1324425" y="1574265"/>
                  </a:cubicBezTo>
                  <a:cubicBezTo>
                    <a:pt x="1335878" y="1591445"/>
                    <a:pt x="1348038" y="1608060"/>
                    <a:pt x="1360693" y="1624251"/>
                  </a:cubicBezTo>
                  <a:cubicBezTo>
                    <a:pt x="1365713" y="1630755"/>
                    <a:pt x="1374833" y="1643835"/>
                    <a:pt x="1384943" y="1640441"/>
                  </a:cubicBezTo>
                  <a:cubicBezTo>
                    <a:pt x="1396608" y="1636411"/>
                    <a:pt x="1392012" y="1621281"/>
                    <a:pt x="1387700" y="1613575"/>
                  </a:cubicBezTo>
                  <a:cubicBezTo>
                    <a:pt x="1376812" y="1592364"/>
                    <a:pt x="1361966" y="1572710"/>
                    <a:pt x="1350088" y="1551994"/>
                  </a:cubicBezTo>
                  <a:cubicBezTo>
                    <a:pt x="1344149" y="1541672"/>
                    <a:pt x="1338352" y="1531208"/>
                    <a:pt x="1333120" y="1520532"/>
                  </a:cubicBezTo>
                  <a:cubicBezTo>
                    <a:pt x="1329706" y="1514812"/>
                    <a:pt x="1327316" y="1508548"/>
                    <a:pt x="1326050" y="1502008"/>
                  </a:cubicBezTo>
                  <a:cubicBezTo>
                    <a:pt x="1331282" y="1500170"/>
                    <a:pt x="1340473" y="1515230"/>
                    <a:pt x="1344362" y="1518553"/>
                  </a:cubicBezTo>
                  <a:close/>
                  <a:moveTo>
                    <a:pt x="708073" y="1490272"/>
                  </a:moveTo>
                  <a:cubicBezTo>
                    <a:pt x="705457" y="1541106"/>
                    <a:pt x="704185" y="1591940"/>
                    <a:pt x="703053" y="1642774"/>
                  </a:cubicBezTo>
                  <a:cubicBezTo>
                    <a:pt x="703053" y="1636058"/>
                    <a:pt x="703477" y="1636128"/>
                    <a:pt x="703477" y="1663348"/>
                  </a:cubicBezTo>
                  <a:lnTo>
                    <a:pt x="703477" y="1663702"/>
                  </a:lnTo>
                  <a:cubicBezTo>
                    <a:pt x="703477" y="1669711"/>
                    <a:pt x="702346" y="1675721"/>
                    <a:pt x="702276" y="1681801"/>
                  </a:cubicBezTo>
                  <a:cubicBezTo>
                    <a:pt x="701286" y="1618170"/>
                    <a:pt x="698458" y="1554115"/>
                    <a:pt x="695206" y="1490413"/>
                  </a:cubicBezTo>
                  <a:cubicBezTo>
                    <a:pt x="699526" y="1490965"/>
                    <a:pt x="703902" y="1490937"/>
                    <a:pt x="708215" y="1490343"/>
                  </a:cubicBezTo>
                  <a:close/>
                  <a:moveTo>
                    <a:pt x="718254" y="2816270"/>
                  </a:moveTo>
                  <a:cubicBezTo>
                    <a:pt x="718254" y="2824613"/>
                    <a:pt x="717688" y="2832885"/>
                    <a:pt x="717405" y="2841228"/>
                  </a:cubicBezTo>
                  <a:cubicBezTo>
                    <a:pt x="717999" y="2847902"/>
                    <a:pt x="717278" y="2854625"/>
                    <a:pt x="715284" y="2861024"/>
                  </a:cubicBezTo>
                  <a:cubicBezTo>
                    <a:pt x="711537" y="2869154"/>
                    <a:pt x="706023" y="2876861"/>
                    <a:pt x="701145" y="2884638"/>
                  </a:cubicBezTo>
                  <a:cubicBezTo>
                    <a:pt x="697963" y="2883790"/>
                    <a:pt x="692237" y="2870498"/>
                    <a:pt x="690045" y="2866397"/>
                  </a:cubicBezTo>
                  <a:cubicBezTo>
                    <a:pt x="688171" y="2863802"/>
                    <a:pt x="686567" y="2861031"/>
                    <a:pt x="685238" y="2858125"/>
                  </a:cubicBezTo>
                  <a:cubicBezTo>
                    <a:pt x="682480" y="2849994"/>
                    <a:pt x="684530" y="2836915"/>
                    <a:pt x="684248" y="2828360"/>
                  </a:cubicBezTo>
                  <a:cubicBezTo>
                    <a:pt x="683682" y="2810918"/>
                    <a:pt x="683258" y="2793455"/>
                    <a:pt x="682975" y="2775970"/>
                  </a:cubicBezTo>
                  <a:cubicBezTo>
                    <a:pt x="682339" y="2736237"/>
                    <a:pt x="682975" y="2696432"/>
                    <a:pt x="685732" y="2656839"/>
                  </a:cubicBezTo>
                  <a:cubicBezTo>
                    <a:pt x="688278" y="2614419"/>
                    <a:pt x="694428" y="2572776"/>
                    <a:pt x="697539" y="2530638"/>
                  </a:cubicBezTo>
                  <a:cubicBezTo>
                    <a:pt x="702750" y="2445005"/>
                    <a:pt x="701661" y="2359110"/>
                    <a:pt x="694287" y="2273639"/>
                  </a:cubicBezTo>
                  <a:cubicBezTo>
                    <a:pt x="692661" y="2252076"/>
                    <a:pt x="690752" y="2230441"/>
                    <a:pt x="688631" y="2208878"/>
                  </a:cubicBezTo>
                  <a:cubicBezTo>
                    <a:pt x="687033" y="2198993"/>
                    <a:pt x="686630" y="2188954"/>
                    <a:pt x="687429" y="2178971"/>
                  </a:cubicBezTo>
                  <a:cubicBezTo>
                    <a:pt x="688914" y="2168931"/>
                    <a:pt x="690328" y="2158892"/>
                    <a:pt x="691529" y="2148782"/>
                  </a:cubicBezTo>
                  <a:cubicBezTo>
                    <a:pt x="696585" y="2107252"/>
                    <a:pt x="699342" y="2065474"/>
                    <a:pt x="699801" y="2023641"/>
                  </a:cubicBezTo>
                  <a:cubicBezTo>
                    <a:pt x="700367" y="1976130"/>
                    <a:pt x="695135" y="1928901"/>
                    <a:pt x="695983" y="1881532"/>
                  </a:cubicBezTo>
                  <a:cubicBezTo>
                    <a:pt x="696691" y="1843353"/>
                    <a:pt x="700296" y="1805316"/>
                    <a:pt x="700862" y="1767137"/>
                  </a:cubicBezTo>
                  <a:cubicBezTo>
                    <a:pt x="701498" y="1803478"/>
                    <a:pt x="704750" y="1839747"/>
                    <a:pt x="705669" y="1876088"/>
                  </a:cubicBezTo>
                  <a:cubicBezTo>
                    <a:pt x="706517" y="1913913"/>
                    <a:pt x="702841" y="1951526"/>
                    <a:pt x="702063" y="1989209"/>
                  </a:cubicBezTo>
                  <a:cubicBezTo>
                    <a:pt x="701272" y="2031686"/>
                    <a:pt x="702827" y="2074171"/>
                    <a:pt x="706730" y="2116471"/>
                  </a:cubicBezTo>
                  <a:cubicBezTo>
                    <a:pt x="708568" y="2136267"/>
                    <a:pt x="710922" y="2156014"/>
                    <a:pt x="713800" y="2175719"/>
                  </a:cubicBezTo>
                  <a:cubicBezTo>
                    <a:pt x="716840" y="2196505"/>
                    <a:pt x="712032" y="2218705"/>
                    <a:pt x="710194" y="2239350"/>
                  </a:cubicBezTo>
                  <a:cubicBezTo>
                    <a:pt x="702127" y="2324735"/>
                    <a:pt x="699455" y="2410552"/>
                    <a:pt x="702205" y="2496277"/>
                  </a:cubicBezTo>
                  <a:cubicBezTo>
                    <a:pt x="703831" y="2537284"/>
                    <a:pt x="709699" y="2577866"/>
                    <a:pt x="713234" y="2618731"/>
                  </a:cubicBezTo>
                  <a:cubicBezTo>
                    <a:pt x="716910" y="2661152"/>
                    <a:pt x="718607" y="2703926"/>
                    <a:pt x="718819" y="2746559"/>
                  </a:cubicBezTo>
                  <a:cubicBezTo>
                    <a:pt x="719526" y="2769890"/>
                    <a:pt x="718961" y="2793151"/>
                    <a:pt x="718395" y="28163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709;p47"/>
            <p:cNvSpPr/>
            <p:nvPr/>
          </p:nvSpPr>
          <p:spPr>
            <a:xfrm>
              <a:off x="4994910" y="140886"/>
              <a:ext cx="1404656" cy="3074273"/>
            </a:xfrm>
            <a:custGeom>
              <a:avLst/>
              <a:gdLst/>
              <a:ahLst/>
              <a:cxnLst/>
              <a:rect l="l" t="t" r="r" b="b"/>
              <a:pathLst>
                <a:path w="1404656" h="3074273" extrusionOk="0">
                  <a:moveTo>
                    <a:pt x="1216114" y="1428267"/>
                  </a:moveTo>
                  <a:cubicBezTo>
                    <a:pt x="1219232" y="1446664"/>
                    <a:pt x="1227659" y="1463738"/>
                    <a:pt x="1240364" y="1477405"/>
                  </a:cubicBezTo>
                  <a:cubicBezTo>
                    <a:pt x="1251817" y="1489424"/>
                    <a:pt x="1270128" y="1500948"/>
                    <a:pt x="1287520" y="1497342"/>
                  </a:cubicBezTo>
                  <a:cubicBezTo>
                    <a:pt x="1279948" y="1495122"/>
                    <a:pt x="1272779" y="1491679"/>
                    <a:pt x="1266310" y="1487161"/>
                  </a:cubicBezTo>
                  <a:cubicBezTo>
                    <a:pt x="1243687" y="1473799"/>
                    <a:pt x="1231031" y="1448700"/>
                    <a:pt x="1216114" y="1428267"/>
                  </a:cubicBezTo>
                  <a:close/>
                  <a:moveTo>
                    <a:pt x="115264" y="1497342"/>
                  </a:moveTo>
                  <a:cubicBezTo>
                    <a:pt x="152735" y="1504837"/>
                    <a:pt x="181226" y="1459093"/>
                    <a:pt x="186670" y="1428267"/>
                  </a:cubicBezTo>
                  <a:cubicBezTo>
                    <a:pt x="183418" y="1432721"/>
                    <a:pt x="180590" y="1437388"/>
                    <a:pt x="177479" y="1441913"/>
                  </a:cubicBezTo>
                  <a:cubicBezTo>
                    <a:pt x="161430" y="1464678"/>
                    <a:pt x="143543" y="1489565"/>
                    <a:pt x="115264" y="1497342"/>
                  </a:cubicBezTo>
                  <a:close/>
                  <a:moveTo>
                    <a:pt x="1344362" y="1518553"/>
                  </a:moveTo>
                  <a:cubicBezTo>
                    <a:pt x="1354210" y="1526485"/>
                    <a:pt x="1366363" y="1531024"/>
                    <a:pt x="1379004" y="1531491"/>
                  </a:cubicBezTo>
                  <a:cubicBezTo>
                    <a:pt x="1387063" y="1532855"/>
                    <a:pt x="1395336" y="1530374"/>
                    <a:pt x="1401274" y="1524774"/>
                  </a:cubicBezTo>
                  <a:cubicBezTo>
                    <a:pt x="1408344" y="1515795"/>
                    <a:pt x="1401274" y="1505261"/>
                    <a:pt x="1392437" y="1500807"/>
                  </a:cubicBezTo>
                  <a:lnTo>
                    <a:pt x="1392437" y="1500807"/>
                  </a:lnTo>
                  <a:cubicBezTo>
                    <a:pt x="1359845" y="1483980"/>
                    <a:pt x="1341109" y="1451316"/>
                    <a:pt x="1314668" y="1427348"/>
                  </a:cubicBezTo>
                  <a:cubicBezTo>
                    <a:pt x="1300528" y="1414481"/>
                    <a:pt x="1284409" y="1401684"/>
                    <a:pt x="1265179" y="1397017"/>
                  </a:cubicBezTo>
                  <a:cubicBezTo>
                    <a:pt x="1259382" y="1395533"/>
                    <a:pt x="1251958" y="1397017"/>
                    <a:pt x="1246585" y="1395533"/>
                  </a:cubicBezTo>
                  <a:cubicBezTo>
                    <a:pt x="1239939" y="1393482"/>
                    <a:pt x="1234425" y="1376090"/>
                    <a:pt x="1231880" y="1369868"/>
                  </a:cubicBezTo>
                  <a:cubicBezTo>
                    <a:pt x="1214771" y="1326811"/>
                    <a:pt x="1206428" y="1279371"/>
                    <a:pt x="1195612" y="1234405"/>
                  </a:cubicBezTo>
                  <a:cubicBezTo>
                    <a:pt x="1182461" y="1179824"/>
                    <a:pt x="1168887" y="1119587"/>
                    <a:pt x="1134669" y="1073843"/>
                  </a:cubicBezTo>
                  <a:cubicBezTo>
                    <a:pt x="1124488" y="1060198"/>
                    <a:pt x="1113035" y="1048461"/>
                    <a:pt x="1105683" y="1032836"/>
                  </a:cubicBezTo>
                  <a:cubicBezTo>
                    <a:pt x="1100048" y="1019799"/>
                    <a:pt x="1096329" y="1006005"/>
                    <a:pt x="1094654" y="991901"/>
                  </a:cubicBezTo>
                  <a:cubicBezTo>
                    <a:pt x="1088715" y="953156"/>
                    <a:pt x="1080090" y="914836"/>
                    <a:pt x="1072030" y="876446"/>
                  </a:cubicBezTo>
                  <a:cubicBezTo>
                    <a:pt x="1064253" y="839964"/>
                    <a:pt x="1055345" y="803412"/>
                    <a:pt x="1049124" y="766576"/>
                  </a:cubicBezTo>
                  <a:cubicBezTo>
                    <a:pt x="1045447" y="745366"/>
                    <a:pt x="1043680" y="722530"/>
                    <a:pt x="1042054" y="700754"/>
                  </a:cubicBezTo>
                  <a:cubicBezTo>
                    <a:pt x="1040852" y="686613"/>
                    <a:pt x="1042054" y="672827"/>
                    <a:pt x="1040286" y="658828"/>
                  </a:cubicBezTo>
                  <a:cubicBezTo>
                    <a:pt x="1037946" y="639081"/>
                    <a:pt x="1032050" y="619921"/>
                    <a:pt x="1022894" y="602267"/>
                  </a:cubicBezTo>
                  <a:cubicBezTo>
                    <a:pt x="1003169" y="565149"/>
                    <a:pt x="969588" y="538636"/>
                    <a:pt x="932259" y="520183"/>
                  </a:cubicBezTo>
                  <a:cubicBezTo>
                    <a:pt x="913530" y="511197"/>
                    <a:pt x="894032" y="503908"/>
                    <a:pt x="874003" y="498407"/>
                  </a:cubicBezTo>
                  <a:cubicBezTo>
                    <a:pt x="854561" y="492893"/>
                    <a:pt x="832503" y="491337"/>
                    <a:pt x="813980" y="483560"/>
                  </a:cubicBezTo>
                  <a:cubicBezTo>
                    <a:pt x="797712" y="476462"/>
                    <a:pt x="785934" y="461862"/>
                    <a:pt x="782448" y="444462"/>
                  </a:cubicBezTo>
                  <a:cubicBezTo>
                    <a:pt x="781833" y="435045"/>
                    <a:pt x="781713" y="425606"/>
                    <a:pt x="782094" y="416182"/>
                  </a:cubicBezTo>
                  <a:cubicBezTo>
                    <a:pt x="782094" y="411799"/>
                    <a:pt x="781599" y="407203"/>
                    <a:pt x="782094" y="402819"/>
                  </a:cubicBezTo>
                  <a:cubicBezTo>
                    <a:pt x="782589" y="397305"/>
                    <a:pt x="784640" y="396598"/>
                    <a:pt x="789164" y="392214"/>
                  </a:cubicBezTo>
                  <a:cubicBezTo>
                    <a:pt x="802095" y="378908"/>
                    <a:pt x="812941" y="363722"/>
                    <a:pt x="821333" y="347178"/>
                  </a:cubicBezTo>
                  <a:cubicBezTo>
                    <a:pt x="839948" y="309996"/>
                    <a:pt x="851090" y="269520"/>
                    <a:pt x="854136" y="228047"/>
                  </a:cubicBezTo>
                  <a:cubicBezTo>
                    <a:pt x="858025" y="184707"/>
                    <a:pt x="857954" y="140094"/>
                    <a:pt x="843815" y="98452"/>
                  </a:cubicBezTo>
                  <a:cubicBezTo>
                    <a:pt x="834107" y="67596"/>
                    <a:pt x="814149" y="40981"/>
                    <a:pt x="787256" y="23014"/>
                  </a:cubicBezTo>
                  <a:cubicBezTo>
                    <a:pt x="751906" y="460"/>
                    <a:pt x="706942" y="-4277"/>
                    <a:pt x="666573" y="3288"/>
                  </a:cubicBezTo>
                  <a:cubicBezTo>
                    <a:pt x="634801" y="8799"/>
                    <a:pt x="606034" y="25441"/>
                    <a:pt x="585411" y="50233"/>
                  </a:cubicBezTo>
                  <a:cubicBezTo>
                    <a:pt x="558687" y="83958"/>
                    <a:pt x="548435" y="128005"/>
                    <a:pt x="547092" y="170425"/>
                  </a:cubicBezTo>
                  <a:cubicBezTo>
                    <a:pt x="545699" y="211644"/>
                    <a:pt x="550323" y="252848"/>
                    <a:pt x="560807" y="292738"/>
                  </a:cubicBezTo>
                  <a:cubicBezTo>
                    <a:pt x="566308" y="313093"/>
                    <a:pt x="574113" y="332762"/>
                    <a:pt x="584068" y="351349"/>
                  </a:cubicBezTo>
                  <a:cubicBezTo>
                    <a:pt x="588295" y="359020"/>
                    <a:pt x="593025" y="366416"/>
                    <a:pt x="598207" y="373479"/>
                  </a:cubicBezTo>
                  <a:cubicBezTo>
                    <a:pt x="603580" y="380549"/>
                    <a:pt x="610721" y="386063"/>
                    <a:pt x="616235" y="392921"/>
                  </a:cubicBezTo>
                  <a:cubicBezTo>
                    <a:pt x="620619" y="398365"/>
                    <a:pt x="618710" y="407062"/>
                    <a:pt x="618639" y="413637"/>
                  </a:cubicBezTo>
                  <a:cubicBezTo>
                    <a:pt x="618639" y="423323"/>
                    <a:pt x="619346" y="433221"/>
                    <a:pt x="618639" y="442836"/>
                  </a:cubicBezTo>
                  <a:cubicBezTo>
                    <a:pt x="616815" y="457528"/>
                    <a:pt x="608720" y="470707"/>
                    <a:pt x="596440" y="478964"/>
                  </a:cubicBezTo>
                  <a:cubicBezTo>
                    <a:pt x="579614" y="490489"/>
                    <a:pt x="555788" y="491125"/>
                    <a:pt x="536416" y="496145"/>
                  </a:cubicBezTo>
                  <a:cubicBezTo>
                    <a:pt x="457729" y="516790"/>
                    <a:pt x="379677" y="563240"/>
                    <a:pt x="363912" y="649283"/>
                  </a:cubicBezTo>
                  <a:cubicBezTo>
                    <a:pt x="361982" y="665495"/>
                    <a:pt x="361034" y="681813"/>
                    <a:pt x="361084" y="698138"/>
                  </a:cubicBezTo>
                  <a:cubicBezTo>
                    <a:pt x="360448" y="708177"/>
                    <a:pt x="359033" y="718288"/>
                    <a:pt x="357973" y="728256"/>
                  </a:cubicBezTo>
                  <a:cubicBezTo>
                    <a:pt x="356057" y="749615"/>
                    <a:pt x="352988" y="770861"/>
                    <a:pt x="348782" y="791887"/>
                  </a:cubicBezTo>
                  <a:cubicBezTo>
                    <a:pt x="339874" y="833884"/>
                    <a:pt x="330895" y="875809"/>
                    <a:pt x="322270" y="917806"/>
                  </a:cubicBezTo>
                  <a:cubicBezTo>
                    <a:pt x="317887" y="939016"/>
                    <a:pt x="313433" y="960226"/>
                    <a:pt x="309827" y="982073"/>
                  </a:cubicBezTo>
                  <a:cubicBezTo>
                    <a:pt x="308130" y="996722"/>
                    <a:pt x="305005" y="1011167"/>
                    <a:pt x="300495" y="1025201"/>
                  </a:cubicBezTo>
                  <a:cubicBezTo>
                    <a:pt x="290951" y="1050158"/>
                    <a:pt x="270872" y="1067621"/>
                    <a:pt x="257369" y="1090104"/>
                  </a:cubicBezTo>
                  <a:cubicBezTo>
                    <a:pt x="226473" y="1141292"/>
                    <a:pt x="214596" y="1203226"/>
                    <a:pt x="200810" y="1260635"/>
                  </a:cubicBezTo>
                  <a:cubicBezTo>
                    <a:pt x="196659" y="1277886"/>
                    <a:pt x="192467" y="1295137"/>
                    <a:pt x="188225" y="1312388"/>
                  </a:cubicBezTo>
                  <a:cubicBezTo>
                    <a:pt x="184273" y="1329152"/>
                    <a:pt x="179367" y="1345674"/>
                    <a:pt x="173520" y="1361879"/>
                  </a:cubicBezTo>
                  <a:cubicBezTo>
                    <a:pt x="170487" y="1370731"/>
                    <a:pt x="166676" y="1379293"/>
                    <a:pt x="162137" y="1387473"/>
                  </a:cubicBezTo>
                  <a:cubicBezTo>
                    <a:pt x="159380" y="1392139"/>
                    <a:pt x="158602" y="1394543"/>
                    <a:pt x="153936" y="1395179"/>
                  </a:cubicBezTo>
                  <a:cubicBezTo>
                    <a:pt x="149270" y="1395815"/>
                    <a:pt x="146018" y="1395179"/>
                    <a:pt x="142201" y="1396028"/>
                  </a:cubicBezTo>
                  <a:cubicBezTo>
                    <a:pt x="106851" y="1402179"/>
                    <a:pt x="79844" y="1434984"/>
                    <a:pt x="57716" y="1460648"/>
                  </a:cubicBezTo>
                  <a:cubicBezTo>
                    <a:pt x="46856" y="1474273"/>
                    <a:pt x="34010" y="1486193"/>
                    <a:pt x="19609" y="1495999"/>
                  </a:cubicBezTo>
                  <a:cubicBezTo>
                    <a:pt x="12539" y="1500382"/>
                    <a:pt x="2995" y="1503635"/>
                    <a:pt x="167" y="1512331"/>
                  </a:cubicBezTo>
                  <a:cubicBezTo>
                    <a:pt x="-1643" y="1517817"/>
                    <a:pt x="336" y="1523834"/>
                    <a:pt x="5045" y="1527178"/>
                  </a:cubicBezTo>
                  <a:cubicBezTo>
                    <a:pt x="16357" y="1535804"/>
                    <a:pt x="36435" y="1531067"/>
                    <a:pt x="48030" y="1525764"/>
                  </a:cubicBezTo>
                  <a:cubicBezTo>
                    <a:pt x="54880" y="1522328"/>
                    <a:pt x="60939" y="1517513"/>
                    <a:pt x="65846" y="1511624"/>
                  </a:cubicBezTo>
                  <a:cubicBezTo>
                    <a:pt x="68250" y="1509008"/>
                    <a:pt x="73410" y="1500170"/>
                    <a:pt x="78006" y="1501584"/>
                  </a:cubicBezTo>
                  <a:cubicBezTo>
                    <a:pt x="76783" y="1508110"/>
                    <a:pt x="74386" y="1514367"/>
                    <a:pt x="70936" y="1520037"/>
                  </a:cubicBezTo>
                  <a:cubicBezTo>
                    <a:pt x="65987" y="1530289"/>
                    <a:pt x="60472" y="1540258"/>
                    <a:pt x="54887" y="1550156"/>
                  </a:cubicBezTo>
                  <a:cubicBezTo>
                    <a:pt x="42727" y="1571366"/>
                    <a:pt x="27598" y="1591375"/>
                    <a:pt x="16498" y="1613080"/>
                  </a:cubicBezTo>
                  <a:cubicBezTo>
                    <a:pt x="12539" y="1620715"/>
                    <a:pt x="7731" y="1634290"/>
                    <a:pt x="18195" y="1639522"/>
                  </a:cubicBezTo>
                  <a:cubicBezTo>
                    <a:pt x="28658" y="1644754"/>
                    <a:pt x="37495" y="1631462"/>
                    <a:pt x="42657" y="1624887"/>
                  </a:cubicBezTo>
                  <a:cubicBezTo>
                    <a:pt x="55665" y="1608343"/>
                    <a:pt x="67988" y="1591325"/>
                    <a:pt x="79632" y="1573841"/>
                  </a:cubicBezTo>
                  <a:cubicBezTo>
                    <a:pt x="70229" y="1593990"/>
                    <a:pt x="59271" y="1613221"/>
                    <a:pt x="50221" y="1633512"/>
                  </a:cubicBezTo>
                  <a:cubicBezTo>
                    <a:pt x="45767" y="1643693"/>
                    <a:pt x="39051" y="1657056"/>
                    <a:pt x="41172" y="1668509"/>
                  </a:cubicBezTo>
                  <a:cubicBezTo>
                    <a:pt x="42063" y="1675205"/>
                    <a:pt x="48214" y="1679914"/>
                    <a:pt x="54909" y="1679023"/>
                  </a:cubicBezTo>
                  <a:cubicBezTo>
                    <a:pt x="56888" y="1678761"/>
                    <a:pt x="58776" y="1678012"/>
                    <a:pt x="60402" y="1676852"/>
                  </a:cubicBezTo>
                  <a:cubicBezTo>
                    <a:pt x="76521" y="1667025"/>
                    <a:pt x="83591" y="1640582"/>
                    <a:pt x="90873" y="1624250"/>
                  </a:cubicBezTo>
                  <a:cubicBezTo>
                    <a:pt x="98155" y="1607919"/>
                    <a:pt x="104447" y="1588476"/>
                    <a:pt x="116254" y="1575255"/>
                  </a:cubicBezTo>
                  <a:cubicBezTo>
                    <a:pt x="114840" y="1590455"/>
                    <a:pt x="106992" y="1606222"/>
                    <a:pt x="101407" y="1620150"/>
                  </a:cubicBezTo>
                  <a:cubicBezTo>
                    <a:pt x="97095" y="1630684"/>
                    <a:pt x="92570" y="1641360"/>
                    <a:pt x="89035" y="1652036"/>
                  </a:cubicBezTo>
                  <a:cubicBezTo>
                    <a:pt x="86490" y="1659743"/>
                    <a:pt x="82531" y="1671267"/>
                    <a:pt x="86843" y="1679115"/>
                  </a:cubicBezTo>
                  <a:cubicBezTo>
                    <a:pt x="91156" y="1686962"/>
                    <a:pt x="102538" y="1685760"/>
                    <a:pt x="108760" y="1680034"/>
                  </a:cubicBezTo>
                  <a:cubicBezTo>
                    <a:pt x="115038" y="1673183"/>
                    <a:pt x="119853" y="1665123"/>
                    <a:pt x="122900" y="1656349"/>
                  </a:cubicBezTo>
                  <a:cubicBezTo>
                    <a:pt x="131525" y="1635987"/>
                    <a:pt x="138948" y="1615130"/>
                    <a:pt x="148634" y="1595263"/>
                  </a:cubicBezTo>
                  <a:cubicBezTo>
                    <a:pt x="143862" y="1611143"/>
                    <a:pt x="140687" y="1627467"/>
                    <a:pt x="139160" y="1643976"/>
                  </a:cubicBezTo>
                  <a:cubicBezTo>
                    <a:pt x="139160" y="1654440"/>
                    <a:pt x="145452" y="1668085"/>
                    <a:pt x="158037" y="1659248"/>
                  </a:cubicBezTo>
                  <a:cubicBezTo>
                    <a:pt x="165672" y="1653945"/>
                    <a:pt x="169066" y="1642633"/>
                    <a:pt x="172177" y="1634361"/>
                  </a:cubicBezTo>
                  <a:cubicBezTo>
                    <a:pt x="177691" y="1618312"/>
                    <a:pt x="181862" y="1601697"/>
                    <a:pt x="186317" y="1585365"/>
                  </a:cubicBezTo>
                  <a:cubicBezTo>
                    <a:pt x="191916" y="1569740"/>
                    <a:pt x="198894" y="1554645"/>
                    <a:pt x="207172" y="1540258"/>
                  </a:cubicBezTo>
                  <a:cubicBezTo>
                    <a:pt x="218004" y="1519712"/>
                    <a:pt x="226134" y="1497844"/>
                    <a:pt x="231352" y="1475213"/>
                  </a:cubicBezTo>
                  <a:cubicBezTo>
                    <a:pt x="233635" y="1465923"/>
                    <a:pt x="233635" y="1456222"/>
                    <a:pt x="231352" y="1446932"/>
                  </a:cubicBezTo>
                  <a:cubicBezTo>
                    <a:pt x="230574" y="1444387"/>
                    <a:pt x="229584" y="1442973"/>
                    <a:pt x="230149" y="1440640"/>
                  </a:cubicBezTo>
                  <a:cubicBezTo>
                    <a:pt x="231429" y="1438095"/>
                    <a:pt x="233020" y="1435719"/>
                    <a:pt x="234887" y="1433570"/>
                  </a:cubicBezTo>
                  <a:lnTo>
                    <a:pt x="246976" y="1415188"/>
                  </a:lnTo>
                  <a:cubicBezTo>
                    <a:pt x="265407" y="1386907"/>
                    <a:pt x="283506" y="1358627"/>
                    <a:pt x="301273" y="1330346"/>
                  </a:cubicBezTo>
                  <a:cubicBezTo>
                    <a:pt x="321704" y="1297612"/>
                    <a:pt x="341571" y="1264453"/>
                    <a:pt x="360094" y="1230658"/>
                  </a:cubicBezTo>
                  <a:cubicBezTo>
                    <a:pt x="378596" y="1199288"/>
                    <a:pt x="392233" y="1165295"/>
                    <a:pt x="400534" y="1129838"/>
                  </a:cubicBezTo>
                  <a:cubicBezTo>
                    <a:pt x="403708" y="1110183"/>
                    <a:pt x="409809" y="1091122"/>
                    <a:pt x="418632" y="1073277"/>
                  </a:cubicBezTo>
                  <a:cubicBezTo>
                    <a:pt x="428976" y="1055524"/>
                    <a:pt x="438414" y="1037262"/>
                    <a:pt x="446912" y="1018555"/>
                  </a:cubicBezTo>
                  <a:cubicBezTo>
                    <a:pt x="461447" y="983876"/>
                    <a:pt x="474216" y="948476"/>
                    <a:pt x="485160" y="912503"/>
                  </a:cubicBezTo>
                  <a:cubicBezTo>
                    <a:pt x="490957" y="941349"/>
                    <a:pt x="498734" y="969559"/>
                    <a:pt x="506369" y="997981"/>
                  </a:cubicBezTo>
                  <a:cubicBezTo>
                    <a:pt x="513998" y="1028495"/>
                    <a:pt x="514719" y="1060332"/>
                    <a:pt x="508491" y="1091165"/>
                  </a:cubicBezTo>
                  <a:cubicBezTo>
                    <a:pt x="500784" y="1133585"/>
                    <a:pt x="484311" y="1172754"/>
                    <a:pt x="466849" y="1211851"/>
                  </a:cubicBezTo>
                  <a:cubicBezTo>
                    <a:pt x="449323" y="1250638"/>
                    <a:pt x="435133" y="1290846"/>
                    <a:pt x="424430" y="1332043"/>
                  </a:cubicBezTo>
                  <a:cubicBezTo>
                    <a:pt x="403128" y="1417316"/>
                    <a:pt x="398992" y="1505975"/>
                    <a:pt x="412269" y="1592859"/>
                  </a:cubicBezTo>
                  <a:cubicBezTo>
                    <a:pt x="424712" y="1679892"/>
                    <a:pt x="449952" y="1764663"/>
                    <a:pt x="473141" y="1849221"/>
                  </a:cubicBezTo>
                  <a:cubicBezTo>
                    <a:pt x="495977" y="1932295"/>
                    <a:pt x="518883" y="2017348"/>
                    <a:pt x="519449" y="2104099"/>
                  </a:cubicBezTo>
                  <a:cubicBezTo>
                    <a:pt x="519449" y="2138601"/>
                    <a:pt x="518317" y="2173244"/>
                    <a:pt x="515136" y="2207676"/>
                  </a:cubicBezTo>
                  <a:cubicBezTo>
                    <a:pt x="511036" y="2251510"/>
                    <a:pt x="502623" y="2294779"/>
                    <a:pt x="500219" y="2338755"/>
                  </a:cubicBezTo>
                  <a:cubicBezTo>
                    <a:pt x="498777" y="2383438"/>
                    <a:pt x="503011" y="2428121"/>
                    <a:pt x="512803" y="2471744"/>
                  </a:cubicBezTo>
                  <a:cubicBezTo>
                    <a:pt x="521570" y="2515366"/>
                    <a:pt x="531680" y="2558706"/>
                    <a:pt x="542002" y="2601904"/>
                  </a:cubicBezTo>
                  <a:cubicBezTo>
                    <a:pt x="552324" y="2645103"/>
                    <a:pt x="563211" y="2690210"/>
                    <a:pt x="573392" y="2734469"/>
                  </a:cubicBezTo>
                  <a:cubicBezTo>
                    <a:pt x="584089" y="2777575"/>
                    <a:pt x="592233" y="2821269"/>
                    <a:pt x="597783" y="2865336"/>
                  </a:cubicBezTo>
                  <a:cubicBezTo>
                    <a:pt x="599854" y="2875631"/>
                    <a:pt x="600088" y="2886207"/>
                    <a:pt x="598490" y="2896586"/>
                  </a:cubicBezTo>
                  <a:cubicBezTo>
                    <a:pt x="595874" y="2906909"/>
                    <a:pt x="592834" y="2917090"/>
                    <a:pt x="589440" y="2927129"/>
                  </a:cubicBezTo>
                  <a:cubicBezTo>
                    <a:pt x="583070" y="2946855"/>
                    <a:pt x="574558" y="2965817"/>
                    <a:pt x="564060" y="2983690"/>
                  </a:cubicBezTo>
                  <a:cubicBezTo>
                    <a:pt x="555873" y="2996862"/>
                    <a:pt x="545353" y="3008435"/>
                    <a:pt x="533023" y="3017839"/>
                  </a:cubicBezTo>
                  <a:cubicBezTo>
                    <a:pt x="524999" y="3024435"/>
                    <a:pt x="523839" y="3036285"/>
                    <a:pt x="530435" y="3044309"/>
                  </a:cubicBezTo>
                  <a:cubicBezTo>
                    <a:pt x="531213" y="3045256"/>
                    <a:pt x="532076" y="3046119"/>
                    <a:pt x="533023" y="3046897"/>
                  </a:cubicBezTo>
                  <a:cubicBezTo>
                    <a:pt x="537145" y="3050290"/>
                    <a:pt x="541973" y="3052708"/>
                    <a:pt x="547163" y="3053967"/>
                  </a:cubicBezTo>
                  <a:cubicBezTo>
                    <a:pt x="553243" y="3055522"/>
                    <a:pt x="559747" y="3052977"/>
                    <a:pt x="565474" y="3053967"/>
                  </a:cubicBezTo>
                  <a:cubicBezTo>
                    <a:pt x="568966" y="3055395"/>
                    <a:pt x="572303" y="3057177"/>
                    <a:pt x="575442" y="3059269"/>
                  </a:cubicBezTo>
                  <a:cubicBezTo>
                    <a:pt x="579331" y="3060945"/>
                    <a:pt x="583325" y="3062387"/>
                    <a:pt x="587390" y="3063582"/>
                  </a:cubicBezTo>
                  <a:cubicBezTo>
                    <a:pt x="598094" y="3066764"/>
                    <a:pt x="609258" y="3068100"/>
                    <a:pt x="620406" y="3067541"/>
                  </a:cubicBezTo>
                  <a:cubicBezTo>
                    <a:pt x="625157" y="3067450"/>
                    <a:pt x="629887" y="3066926"/>
                    <a:pt x="634546" y="3065986"/>
                  </a:cubicBezTo>
                  <a:cubicBezTo>
                    <a:pt x="639990" y="3064784"/>
                    <a:pt x="639708" y="3065491"/>
                    <a:pt x="644373" y="3068319"/>
                  </a:cubicBezTo>
                  <a:cubicBezTo>
                    <a:pt x="653069" y="3072858"/>
                    <a:pt x="662875" y="3074845"/>
                    <a:pt x="672653" y="3074046"/>
                  </a:cubicBezTo>
                  <a:cubicBezTo>
                    <a:pt x="677560" y="3074152"/>
                    <a:pt x="682466" y="3073579"/>
                    <a:pt x="687217" y="3072349"/>
                  </a:cubicBezTo>
                  <a:cubicBezTo>
                    <a:pt x="694287" y="3070016"/>
                    <a:pt x="695701" y="3062804"/>
                    <a:pt x="697044" y="3056159"/>
                  </a:cubicBezTo>
                  <a:cubicBezTo>
                    <a:pt x="700331" y="3035867"/>
                    <a:pt x="701965" y="3015343"/>
                    <a:pt x="701922" y="2994790"/>
                  </a:cubicBezTo>
                  <a:cubicBezTo>
                    <a:pt x="701823" y="3015831"/>
                    <a:pt x="703577" y="3036836"/>
                    <a:pt x="707154" y="3057573"/>
                  </a:cubicBezTo>
                  <a:cubicBezTo>
                    <a:pt x="708426" y="3063511"/>
                    <a:pt x="709982" y="3070016"/>
                    <a:pt x="716203" y="3072208"/>
                  </a:cubicBezTo>
                  <a:cubicBezTo>
                    <a:pt x="721682" y="3073700"/>
                    <a:pt x="727359" y="3074315"/>
                    <a:pt x="733029" y="3074046"/>
                  </a:cubicBezTo>
                  <a:cubicBezTo>
                    <a:pt x="742228" y="3074619"/>
                    <a:pt x="751404" y="3072639"/>
                    <a:pt x="759542" y="3068319"/>
                  </a:cubicBezTo>
                  <a:cubicBezTo>
                    <a:pt x="764208" y="3065421"/>
                    <a:pt x="763925" y="3064855"/>
                    <a:pt x="769369" y="3065986"/>
                  </a:cubicBezTo>
                  <a:cubicBezTo>
                    <a:pt x="774537" y="3067025"/>
                    <a:pt x="779790" y="3067570"/>
                    <a:pt x="785064" y="3067612"/>
                  </a:cubicBezTo>
                  <a:cubicBezTo>
                    <a:pt x="795153" y="3067923"/>
                    <a:pt x="805234" y="3066735"/>
                    <a:pt x="814969" y="3064077"/>
                  </a:cubicBezTo>
                  <a:cubicBezTo>
                    <a:pt x="823100" y="3061744"/>
                    <a:pt x="832149" y="3054957"/>
                    <a:pt x="839997" y="3054108"/>
                  </a:cubicBezTo>
                  <a:cubicBezTo>
                    <a:pt x="852369" y="3052694"/>
                    <a:pt x="860217" y="3055805"/>
                    <a:pt x="870751" y="3047038"/>
                  </a:cubicBezTo>
                  <a:cubicBezTo>
                    <a:pt x="878775" y="3040569"/>
                    <a:pt x="880034" y="3028819"/>
                    <a:pt x="873565" y="3020794"/>
                  </a:cubicBezTo>
                  <a:cubicBezTo>
                    <a:pt x="872377" y="3019323"/>
                    <a:pt x="870977" y="3018037"/>
                    <a:pt x="869408" y="3016990"/>
                  </a:cubicBezTo>
                  <a:cubicBezTo>
                    <a:pt x="839785" y="2997194"/>
                    <a:pt x="824797" y="2958026"/>
                    <a:pt x="813909" y="2925644"/>
                  </a:cubicBezTo>
                  <a:cubicBezTo>
                    <a:pt x="810940" y="2916666"/>
                    <a:pt x="808253" y="2907545"/>
                    <a:pt x="805850" y="2898425"/>
                  </a:cubicBezTo>
                  <a:cubicBezTo>
                    <a:pt x="803870" y="2886879"/>
                    <a:pt x="804018" y="2875065"/>
                    <a:pt x="806274" y="2863569"/>
                  </a:cubicBezTo>
                  <a:cubicBezTo>
                    <a:pt x="808677" y="2841581"/>
                    <a:pt x="812566" y="2819805"/>
                    <a:pt x="816949" y="2798100"/>
                  </a:cubicBezTo>
                  <a:cubicBezTo>
                    <a:pt x="825645" y="2754265"/>
                    <a:pt x="835826" y="2710784"/>
                    <a:pt x="846218" y="2667374"/>
                  </a:cubicBezTo>
                  <a:cubicBezTo>
                    <a:pt x="866933" y="2580977"/>
                    <a:pt x="892172" y="2493591"/>
                    <a:pt x="901929" y="2405073"/>
                  </a:cubicBezTo>
                  <a:cubicBezTo>
                    <a:pt x="905704" y="2360531"/>
                    <a:pt x="903944" y="2315700"/>
                    <a:pt x="896697" y="2271589"/>
                  </a:cubicBezTo>
                  <a:cubicBezTo>
                    <a:pt x="890264" y="2227755"/>
                    <a:pt x="886297" y="2183588"/>
                    <a:pt x="884820" y="2139308"/>
                  </a:cubicBezTo>
                  <a:cubicBezTo>
                    <a:pt x="882557" y="2062243"/>
                    <a:pt x="894293" y="1988149"/>
                    <a:pt x="913099" y="1913771"/>
                  </a:cubicBezTo>
                  <a:cubicBezTo>
                    <a:pt x="956296" y="1743594"/>
                    <a:pt x="1019713" y="1572568"/>
                    <a:pt x="991858" y="1394331"/>
                  </a:cubicBezTo>
                  <a:cubicBezTo>
                    <a:pt x="985000" y="1351762"/>
                    <a:pt x="974232" y="1309921"/>
                    <a:pt x="959690" y="1269331"/>
                  </a:cubicBezTo>
                  <a:cubicBezTo>
                    <a:pt x="945550" y="1229456"/>
                    <a:pt x="925684" y="1191560"/>
                    <a:pt x="911473" y="1152038"/>
                  </a:cubicBezTo>
                  <a:cubicBezTo>
                    <a:pt x="897263" y="1112516"/>
                    <a:pt x="886729" y="1067833"/>
                    <a:pt x="891607" y="1024776"/>
                  </a:cubicBezTo>
                  <a:cubicBezTo>
                    <a:pt x="894194" y="1008261"/>
                    <a:pt x="898076" y="991971"/>
                    <a:pt x="903201" y="976063"/>
                  </a:cubicBezTo>
                  <a:cubicBezTo>
                    <a:pt x="908928" y="954853"/>
                    <a:pt x="913877" y="933643"/>
                    <a:pt x="918189" y="912433"/>
                  </a:cubicBezTo>
                  <a:cubicBezTo>
                    <a:pt x="927946" y="943753"/>
                    <a:pt x="938551" y="974791"/>
                    <a:pt x="950852" y="1005192"/>
                  </a:cubicBezTo>
                  <a:cubicBezTo>
                    <a:pt x="957625" y="1022924"/>
                    <a:pt x="965706" y="1040126"/>
                    <a:pt x="975032" y="1056663"/>
                  </a:cubicBezTo>
                  <a:cubicBezTo>
                    <a:pt x="984427" y="1071192"/>
                    <a:pt x="991844" y="1086909"/>
                    <a:pt x="997089" y="1103396"/>
                  </a:cubicBezTo>
                  <a:cubicBezTo>
                    <a:pt x="1001968" y="1120364"/>
                    <a:pt x="1004159" y="1137898"/>
                    <a:pt x="1009249" y="1154866"/>
                  </a:cubicBezTo>
                  <a:cubicBezTo>
                    <a:pt x="1014778" y="1172344"/>
                    <a:pt x="1021876" y="1189291"/>
                    <a:pt x="1030459" y="1205488"/>
                  </a:cubicBezTo>
                  <a:cubicBezTo>
                    <a:pt x="1047922" y="1239849"/>
                    <a:pt x="1067576" y="1273149"/>
                    <a:pt x="1087655" y="1306096"/>
                  </a:cubicBezTo>
                  <a:cubicBezTo>
                    <a:pt x="1106227" y="1336639"/>
                    <a:pt x="1125266" y="1366899"/>
                    <a:pt x="1144779" y="1396876"/>
                  </a:cubicBezTo>
                  <a:lnTo>
                    <a:pt x="1169029" y="1433923"/>
                  </a:lnTo>
                  <a:cubicBezTo>
                    <a:pt x="1170726" y="1435910"/>
                    <a:pt x="1172168" y="1438095"/>
                    <a:pt x="1173341" y="1440428"/>
                  </a:cubicBezTo>
                  <a:cubicBezTo>
                    <a:pt x="1174402" y="1443468"/>
                    <a:pt x="1173907" y="1443468"/>
                    <a:pt x="1172846" y="1446720"/>
                  </a:cubicBezTo>
                  <a:cubicBezTo>
                    <a:pt x="1171567" y="1451104"/>
                    <a:pt x="1171016" y="1455664"/>
                    <a:pt x="1171221" y="1460224"/>
                  </a:cubicBezTo>
                  <a:cubicBezTo>
                    <a:pt x="1171927" y="1500029"/>
                    <a:pt x="1196460" y="1536016"/>
                    <a:pt x="1213145" y="1570588"/>
                  </a:cubicBezTo>
                  <a:cubicBezTo>
                    <a:pt x="1220215" y="1584729"/>
                    <a:pt x="1222689" y="1602616"/>
                    <a:pt x="1227285" y="1617958"/>
                  </a:cubicBezTo>
                  <a:cubicBezTo>
                    <a:pt x="1230890" y="1630260"/>
                    <a:pt x="1234354" y="1645249"/>
                    <a:pt x="1242414" y="1655500"/>
                  </a:cubicBezTo>
                  <a:cubicBezTo>
                    <a:pt x="1250474" y="1665752"/>
                    <a:pt x="1263624" y="1662076"/>
                    <a:pt x="1265108" y="1648784"/>
                  </a:cubicBezTo>
                  <a:cubicBezTo>
                    <a:pt x="1266805" y="1631179"/>
                    <a:pt x="1259594" y="1612231"/>
                    <a:pt x="1255706" y="1595405"/>
                  </a:cubicBezTo>
                  <a:cubicBezTo>
                    <a:pt x="1265320" y="1615059"/>
                    <a:pt x="1272744" y="1635633"/>
                    <a:pt x="1281228" y="1655854"/>
                  </a:cubicBezTo>
                  <a:cubicBezTo>
                    <a:pt x="1284247" y="1664833"/>
                    <a:pt x="1289054" y="1673112"/>
                    <a:pt x="1295367" y="1680175"/>
                  </a:cubicBezTo>
                  <a:cubicBezTo>
                    <a:pt x="1301589" y="1685973"/>
                    <a:pt x="1312406" y="1687881"/>
                    <a:pt x="1317284" y="1679256"/>
                  </a:cubicBezTo>
                  <a:cubicBezTo>
                    <a:pt x="1322162" y="1670630"/>
                    <a:pt x="1317284" y="1659884"/>
                    <a:pt x="1315092" y="1652177"/>
                  </a:cubicBezTo>
                  <a:cubicBezTo>
                    <a:pt x="1311699" y="1641926"/>
                    <a:pt x="1307457" y="1631957"/>
                    <a:pt x="1303427" y="1621988"/>
                  </a:cubicBezTo>
                  <a:cubicBezTo>
                    <a:pt x="1297559" y="1607494"/>
                    <a:pt x="1289287" y="1591162"/>
                    <a:pt x="1287873" y="1575396"/>
                  </a:cubicBezTo>
                  <a:cubicBezTo>
                    <a:pt x="1300033" y="1589042"/>
                    <a:pt x="1306608" y="1609545"/>
                    <a:pt x="1313890" y="1625877"/>
                  </a:cubicBezTo>
                  <a:cubicBezTo>
                    <a:pt x="1321172" y="1642209"/>
                    <a:pt x="1328030" y="1668297"/>
                    <a:pt x="1344573" y="1677488"/>
                  </a:cubicBezTo>
                  <a:cubicBezTo>
                    <a:pt x="1350364" y="1680967"/>
                    <a:pt x="1357879" y="1679101"/>
                    <a:pt x="1361358" y="1673310"/>
                  </a:cubicBezTo>
                  <a:cubicBezTo>
                    <a:pt x="1362411" y="1671557"/>
                    <a:pt x="1363012" y="1669563"/>
                    <a:pt x="1363097" y="1667520"/>
                  </a:cubicBezTo>
                  <a:cubicBezTo>
                    <a:pt x="1364581" y="1656278"/>
                    <a:pt x="1358289" y="1643623"/>
                    <a:pt x="1353835" y="1633654"/>
                  </a:cubicBezTo>
                  <a:cubicBezTo>
                    <a:pt x="1344857" y="1613363"/>
                    <a:pt x="1333898" y="1594132"/>
                    <a:pt x="1324425" y="1573982"/>
                  </a:cubicBezTo>
                  <a:cubicBezTo>
                    <a:pt x="1335878" y="1591162"/>
                    <a:pt x="1348038" y="1607777"/>
                    <a:pt x="1360693" y="1623968"/>
                  </a:cubicBezTo>
                  <a:cubicBezTo>
                    <a:pt x="1365713" y="1630472"/>
                    <a:pt x="1374833" y="1643552"/>
                    <a:pt x="1384943" y="1640158"/>
                  </a:cubicBezTo>
                  <a:cubicBezTo>
                    <a:pt x="1396608" y="1636128"/>
                    <a:pt x="1392012" y="1620998"/>
                    <a:pt x="1387700" y="1613292"/>
                  </a:cubicBezTo>
                  <a:cubicBezTo>
                    <a:pt x="1376812" y="1592082"/>
                    <a:pt x="1361966" y="1572427"/>
                    <a:pt x="1350088" y="1551711"/>
                  </a:cubicBezTo>
                  <a:cubicBezTo>
                    <a:pt x="1344149" y="1541389"/>
                    <a:pt x="1338352" y="1530925"/>
                    <a:pt x="1333120" y="1520249"/>
                  </a:cubicBezTo>
                  <a:cubicBezTo>
                    <a:pt x="1329706" y="1514530"/>
                    <a:pt x="1327316" y="1508265"/>
                    <a:pt x="1326050" y="1501726"/>
                  </a:cubicBezTo>
                  <a:cubicBezTo>
                    <a:pt x="1331282" y="1499887"/>
                    <a:pt x="1340473" y="1514947"/>
                    <a:pt x="1344362" y="1518270"/>
                  </a:cubicBezTo>
                  <a:close/>
                  <a:moveTo>
                    <a:pt x="613902" y="379559"/>
                  </a:moveTo>
                  <a:cubicBezTo>
                    <a:pt x="589440" y="351278"/>
                    <a:pt x="576291" y="315928"/>
                    <a:pt x="567736" y="280012"/>
                  </a:cubicBezTo>
                  <a:cubicBezTo>
                    <a:pt x="558461" y="241550"/>
                    <a:pt x="555739" y="201802"/>
                    <a:pt x="559677" y="162436"/>
                  </a:cubicBezTo>
                  <a:cubicBezTo>
                    <a:pt x="563847" y="125671"/>
                    <a:pt x="571412" y="90038"/>
                    <a:pt x="595026" y="60485"/>
                  </a:cubicBezTo>
                  <a:cubicBezTo>
                    <a:pt x="619332" y="31690"/>
                    <a:pt x="655120" y="15104"/>
                    <a:pt x="692802" y="15166"/>
                  </a:cubicBezTo>
                  <a:cubicBezTo>
                    <a:pt x="731404" y="14105"/>
                    <a:pt x="770570" y="22236"/>
                    <a:pt x="798850" y="49951"/>
                  </a:cubicBezTo>
                  <a:cubicBezTo>
                    <a:pt x="824514" y="75262"/>
                    <a:pt x="837805" y="111390"/>
                    <a:pt x="841906" y="146599"/>
                  </a:cubicBezTo>
                  <a:cubicBezTo>
                    <a:pt x="850460" y="219916"/>
                    <a:pt x="842754" y="306313"/>
                    <a:pt x="798497" y="367964"/>
                  </a:cubicBezTo>
                  <a:cubicBezTo>
                    <a:pt x="786973" y="384062"/>
                    <a:pt x="772593" y="397913"/>
                    <a:pt x="756077" y="408829"/>
                  </a:cubicBezTo>
                  <a:cubicBezTo>
                    <a:pt x="743069" y="417313"/>
                    <a:pt x="722990" y="429191"/>
                    <a:pt x="706588" y="427706"/>
                  </a:cubicBezTo>
                  <a:cubicBezTo>
                    <a:pt x="691098" y="426985"/>
                    <a:pt x="675863" y="423464"/>
                    <a:pt x="661624" y="417313"/>
                  </a:cubicBezTo>
                  <a:cubicBezTo>
                    <a:pt x="643306" y="408122"/>
                    <a:pt x="627060" y="395276"/>
                    <a:pt x="613902" y="379559"/>
                  </a:cubicBezTo>
                  <a:close/>
                  <a:moveTo>
                    <a:pt x="701922" y="2884709"/>
                  </a:moveTo>
                  <a:cubicBezTo>
                    <a:pt x="698741" y="2883860"/>
                    <a:pt x="693014" y="2870568"/>
                    <a:pt x="690823" y="2866468"/>
                  </a:cubicBezTo>
                  <a:cubicBezTo>
                    <a:pt x="688949" y="2863873"/>
                    <a:pt x="687344" y="2861102"/>
                    <a:pt x="686015" y="2858196"/>
                  </a:cubicBezTo>
                  <a:cubicBezTo>
                    <a:pt x="683258" y="2850065"/>
                    <a:pt x="685308" y="2836985"/>
                    <a:pt x="685025" y="2828431"/>
                  </a:cubicBezTo>
                  <a:cubicBezTo>
                    <a:pt x="684459" y="2810989"/>
                    <a:pt x="684035" y="2793526"/>
                    <a:pt x="683753" y="2776041"/>
                  </a:cubicBezTo>
                  <a:cubicBezTo>
                    <a:pt x="683116" y="2736307"/>
                    <a:pt x="683753" y="2696502"/>
                    <a:pt x="686510" y="2656910"/>
                  </a:cubicBezTo>
                  <a:cubicBezTo>
                    <a:pt x="689055" y="2614489"/>
                    <a:pt x="695206" y="2572846"/>
                    <a:pt x="698317" y="2530709"/>
                  </a:cubicBezTo>
                  <a:cubicBezTo>
                    <a:pt x="703527" y="2445076"/>
                    <a:pt x="702438" y="2359181"/>
                    <a:pt x="695064" y="2273710"/>
                  </a:cubicBezTo>
                  <a:cubicBezTo>
                    <a:pt x="693438" y="2252146"/>
                    <a:pt x="691529" y="2230512"/>
                    <a:pt x="689408" y="2208948"/>
                  </a:cubicBezTo>
                  <a:cubicBezTo>
                    <a:pt x="687811" y="2199064"/>
                    <a:pt x="687408" y="2189025"/>
                    <a:pt x="688207" y="2179042"/>
                  </a:cubicBezTo>
                  <a:cubicBezTo>
                    <a:pt x="689691" y="2169002"/>
                    <a:pt x="691105" y="2158962"/>
                    <a:pt x="692307" y="2148852"/>
                  </a:cubicBezTo>
                  <a:cubicBezTo>
                    <a:pt x="697362" y="2107323"/>
                    <a:pt x="700119" y="2065545"/>
                    <a:pt x="700579" y="2023711"/>
                  </a:cubicBezTo>
                  <a:cubicBezTo>
                    <a:pt x="701145" y="1976200"/>
                    <a:pt x="695913" y="1928972"/>
                    <a:pt x="696761" y="1881602"/>
                  </a:cubicBezTo>
                  <a:cubicBezTo>
                    <a:pt x="697468" y="1843424"/>
                    <a:pt x="701074" y="1805387"/>
                    <a:pt x="701639" y="1767208"/>
                  </a:cubicBezTo>
                  <a:cubicBezTo>
                    <a:pt x="702276" y="1803548"/>
                    <a:pt x="705528" y="1839818"/>
                    <a:pt x="706447" y="1876158"/>
                  </a:cubicBezTo>
                  <a:cubicBezTo>
                    <a:pt x="707295" y="1913983"/>
                    <a:pt x="703619" y="1951596"/>
                    <a:pt x="702841" y="1989280"/>
                  </a:cubicBezTo>
                  <a:cubicBezTo>
                    <a:pt x="702050" y="2031757"/>
                    <a:pt x="703605" y="2074241"/>
                    <a:pt x="707507" y="2116542"/>
                  </a:cubicBezTo>
                  <a:cubicBezTo>
                    <a:pt x="709346" y="2136338"/>
                    <a:pt x="711700" y="2156085"/>
                    <a:pt x="714577" y="2175789"/>
                  </a:cubicBezTo>
                  <a:cubicBezTo>
                    <a:pt x="717617" y="2196575"/>
                    <a:pt x="712810" y="2218776"/>
                    <a:pt x="710972" y="2239420"/>
                  </a:cubicBezTo>
                  <a:cubicBezTo>
                    <a:pt x="702905" y="2324806"/>
                    <a:pt x="700233" y="2410623"/>
                    <a:pt x="702983" y="2496348"/>
                  </a:cubicBezTo>
                  <a:cubicBezTo>
                    <a:pt x="704609" y="2537355"/>
                    <a:pt x="710477" y="2577937"/>
                    <a:pt x="714012" y="2618802"/>
                  </a:cubicBezTo>
                  <a:cubicBezTo>
                    <a:pt x="717688" y="2661223"/>
                    <a:pt x="719385" y="2703997"/>
                    <a:pt x="719597" y="2746629"/>
                  </a:cubicBezTo>
                  <a:cubicBezTo>
                    <a:pt x="719597" y="2769890"/>
                    <a:pt x="719173" y="2793151"/>
                    <a:pt x="718607" y="2816341"/>
                  </a:cubicBezTo>
                  <a:cubicBezTo>
                    <a:pt x="718607" y="2824683"/>
                    <a:pt x="718041" y="2832956"/>
                    <a:pt x="717759" y="2841298"/>
                  </a:cubicBezTo>
                  <a:cubicBezTo>
                    <a:pt x="718353" y="2847972"/>
                    <a:pt x="717631" y="2854696"/>
                    <a:pt x="715638" y="2861094"/>
                  </a:cubicBezTo>
                  <a:cubicBezTo>
                    <a:pt x="711679" y="2868942"/>
                    <a:pt x="706164" y="2876649"/>
                    <a:pt x="701639" y="2884426"/>
                  </a:cubicBezTo>
                  <a:close/>
                  <a:moveTo>
                    <a:pt x="703902" y="1663419"/>
                  </a:moveTo>
                  <a:lnTo>
                    <a:pt x="703902" y="1663773"/>
                  </a:lnTo>
                  <a:cubicBezTo>
                    <a:pt x="703902" y="1669782"/>
                    <a:pt x="702771" y="1675792"/>
                    <a:pt x="702700" y="1681872"/>
                  </a:cubicBezTo>
                  <a:cubicBezTo>
                    <a:pt x="701710" y="1618241"/>
                    <a:pt x="698882" y="1554186"/>
                    <a:pt x="695630" y="1490484"/>
                  </a:cubicBezTo>
                  <a:cubicBezTo>
                    <a:pt x="699921" y="1491050"/>
                    <a:pt x="704277" y="1491050"/>
                    <a:pt x="708568" y="1490484"/>
                  </a:cubicBezTo>
                  <a:cubicBezTo>
                    <a:pt x="705598" y="1547964"/>
                    <a:pt x="704397" y="1605515"/>
                    <a:pt x="703124" y="1663065"/>
                  </a:cubicBezTo>
                  <a:cubicBezTo>
                    <a:pt x="702912" y="1655571"/>
                    <a:pt x="703619" y="1612444"/>
                    <a:pt x="703619" y="1663136"/>
                  </a:cubicBezTo>
                  <a:close/>
                  <a:moveTo>
                    <a:pt x="1322586" y="1520461"/>
                  </a:moveTo>
                  <a:cubicBezTo>
                    <a:pt x="1331629" y="1539961"/>
                    <a:pt x="1341922" y="1558852"/>
                    <a:pt x="1353411" y="1577022"/>
                  </a:cubicBezTo>
                  <a:cubicBezTo>
                    <a:pt x="1358360" y="1585153"/>
                    <a:pt x="1363380" y="1593284"/>
                    <a:pt x="1368540" y="1601414"/>
                  </a:cubicBezTo>
                  <a:cubicBezTo>
                    <a:pt x="1372783" y="1608484"/>
                    <a:pt x="1383953" y="1619867"/>
                    <a:pt x="1382680" y="1628068"/>
                  </a:cubicBezTo>
                  <a:cubicBezTo>
                    <a:pt x="1381408" y="1636270"/>
                    <a:pt x="1372853" y="1623685"/>
                    <a:pt x="1370449" y="1620998"/>
                  </a:cubicBezTo>
                  <a:cubicBezTo>
                    <a:pt x="1361259" y="1609757"/>
                    <a:pt x="1352704" y="1597950"/>
                    <a:pt x="1344291" y="1586072"/>
                  </a:cubicBezTo>
                  <a:cubicBezTo>
                    <a:pt x="1339554" y="1579355"/>
                    <a:pt x="1320112" y="1541813"/>
                    <a:pt x="1310356" y="1557155"/>
                  </a:cubicBezTo>
                  <a:cubicBezTo>
                    <a:pt x="1305195" y="1565286"/>
                    <a:pt x="1318910" y="1585436"/>
                    <a:pt x="1322233" y="1591728"/>
                  </a:cubicBezTo>
                  <a:cubicBezTo>
                    <a:pt x="1332838" y="1612938"/>
                    <a:pt x="1346412" y="1634149"/>
                    <a:pt x="1352351" y="1657480"/>
                  </a:cubicBezTo>
                  <a:cubicBezTo>
                    <a:pt x="1353694" y="1662712"/>
                    <a:pt x="1355108" y="1674236"/>
                    <a:pt x="1347119" y="1667944"/>
                  </a:cubicBezTo>
                  <a:cubicBezTo>
                    <a:pt x="1339130" y="1661651"/>
                    <a:pt x="1334676" y="1648430"/>
                    <a:pt x="1330646" y="1639663"/>
                  </a:cubicBezTo>
                  <a:cubicBezTo>
                    <a:pt x="1320465" y="1617605"/>
                    <a:pt x="1312547" y="1593072"/>
                    <a:pt x="1298195" y="1573346"/>
                  </a:cubicBezTo>
                  <a:cubicBezTo>
                    <a:pt x="1294731" y="1568538"/>
                    <a:pt x="1288368" y="1560832"/>
                    <a:pt x="1281793" y="1565498"/>
                  </a:cubicBezTo>
                  <a:cubicBezTo>
                    <a:pt x="1278796" y="1568404"/>
                    <a:pt x="1277537" y="1572667"/>
                    <a:pt x="1278470" y="1576739"/>
                  </a:cubicBezTo>
                  <a:cubicBezTo>
                    <a:pt x="1280238" y="1600071"/>
                    <a:pt x="1293953" y="1623544"/>
                    <a:pt x="1302154" y="1645037"/>
                  </a:cubicBezTo>
                  <a:cubicBezTo>
                    <a:pt x="1304700" y="1652107"/>
                    <a:pt x="1311557" y="1664691"/>
                    <a:pt x="1309578" y="1672469"/>
                  </a:cubicBezTo>
                  <a:cubicBezTo>
                    <a:pt x="1308093" y="1678266"/>
                    <a:pt x="1303286" y="1675014"/>
                    <a:pt x="1300104" y="1671196"/>
                  </a:cubicBezTo>
                  <a:cubicBezTo>
                    <a:pt x="1293529" y="1661397"/>
                    <a:pt x="1288453" y="1650679"/>
                    <a:pt x="1285045" y="1639381"/>
                  </a:cubicBezTo>
                  <a:cubicBezTo>
                    <a:pt x="1279955" y="1626442"/>
                    <a:pt x="1274723" y="1613575"/>
                    <a:pt x="1268997" y="1600919"/>
                  </a:cubicBezTo>
                  <a:cubicBezTo>
                    <a:pt x="1265957" y="1593849"/>
                    <a:pt x="1260583" y="1577093"/>
                    <a:pt x="1252241" y="1574336"/>
                  </a:cubicBezTo>
                  <a:cubicBezTo>
                    <a:pt x="1236405" y="1569175"/>
                    <a:pt x="1247928" y="1604242"/>
                    <a:pt x="1248989" y="1608696"/>
                  </a:cubicBezTo>
                  <a:cubicBezTo>
                    <a:pt x="1251838" y="1619266"/>
                    <a:pt x="1253987" y="1630013"/>
                    <a:pt x="1255423" y="1640865"/>
                  </a:cubicBezTo>
                  <a:cubicBezTo>
                    <a:pt x="1256271" y="1648642"/>
                    <a:pt x="1254645" y="1657480"/>
                    <a:pt x="1248353" y="1647087"/>
                  </a:cubicBezTo>
                  <a:cubicBezTo>
                    <a:pt x="1233718" y="1623119"/>
                    <a:pt x="1234637" y="1592082"/>
                    <a:pt x="1222477" y="1567265"/>
                  </a:cubicBezTo>
                  <a:cubicBezTo>
                    <a:pt x="1213286" y="1548530"/>
                    <a:pt x="1202752" y="1530642"/>
                    <a:pt x="1194834" y="1511270"/>
                  </a:cubicBezTo>
                  <a:cubicBezTo>
                    <a:pt x="1187764" y="1494373"/>
                    <a:pt x="1177230" y="1470829"/>
                    <a:pt x="1181825" y="1452094"/>
                  </a:cubicBezTo>
                  <a:cubicBezTo>
                    <a:pt x="1183310" y="1445942"/>
                    <a:pt x="1186915" y="1445024"/>
                    <a:pt x="1190309" y="1440923"/>
                  </a:cubicBezTo>
                  <a:cubicBezTo>
                    <a:pt x="1192006" y="1438660"/>
                    <a:pt x="1193137" y="1435479"/>
                    <a:pt x="1190309" y="1433358"/>
                  </a:cubicBezTo>
                  <a:cubicBezTo>
                    <a:pt x="1187481" y="1431237"/>
                    <a:pt x="1183239" y="1434065"/>
                    <a:pt x="1180553" y="1436115"/>
                  </a:cubicBezTo>
                  <a:cubicBezTo>
                    <a:pt x="1157434" y="1397371"/>
                    <a:pt x="1134104" y="1358768"/>
                    <a:pt x="1111268" y="1319812"/>
                  </a:cubicBezTo>
                  <a:cubicBezTo>
                    <a:pt x="1081928" y="1269756"/>
                    <a:pt x="1048275" y="1218992"/>
                    <a:pt x="1028197" y="1164270"/>
                  </a:cubicBezTo>
                  <a:cubicBezTo>
                    <a:pt x="1018723" y="1138535"/>
                    <a:pt x="1016319" y="1110961"/>
                    <a:pt x="1006351" y="1085367"/>
                  </a:cubicBezTo>
                  <a:cubicBezTo>
                    <a:pt x="996382" y="1059774"/>
                    <a:pt x="978425" y="1037078"/>
                    <a:pt x="967396" y="1011838"/>
                  </a:cubicBezTo>
                  <a:cubicBezTo>
                    <a:pt x="956367" y="986598"/>
                    <a:pt x="946186" y="961711"/>
                    <a:pt x="936501" y="936259"/>
                  </a:cubicBezTo>
                  <a:cubicBezTo>
                    <a:pt x="933390" y="928128"/>
                    <a:pt x="930350" y="919927"/>
                    <a:pt x="927310" y="911726"/>
                  </a:cubicBezTo>
                  <a:cubicBezTo>
                    <a:pt x="924962" y="906713"/>
                    <a:pt x="923110" y="901481"/>
                    <a:pt x="921795" y="896101"/>
                  </a:cubicBezTo>
                  <a:cubicBezTo>
                    <a:pt x="922021" y="888917"/>
                    <a:pt x="923138" y="881798"/>
                    <a:pt x="925118" y="874890"/>
                  </a:cubicBezTo>
                  <a:cubicBezTo>
                    <a:pt x="925542" y="867898"/>
                    <a:pt x="927020" y="861012"/>
                    <a:pt x="929502" y="854458"/>
                  </a:cubicBezTo>
                  <a:cubicBezTo>
                    <a:pt x="937554" y="840317"/>
                    <a:pt x="943167" y="824926"/>
                    <a:pt x="946116" y="808926"/>
                  </a:cubicBezTo>
                  <a:cubicBezTo>
                    <a:pt x="948152" y="794121"/>
                    <a:pt x="947261" y="779062"/>
                    <a:pt x="943500" y="764597"/>
                  </a:cubicBezTo>
                  <a:cubicBezTo>
                    <a:pt x="941520" y="757527"/>
                    <a:pt x="936854" y="749679"/>
                    <a:pt x="937207" y="742326"/>
                  </a:cubicBezTo>
                  <a:cubicBezTo>
                    <a:pt x="938353" y="734273"/>
                    <a:pt x="939958" y="726298"/>
                    <a:pt x="942015" y="718429"/>
                  </a:cubicBezTo>
                  <a:cubicBezTo>
                    <a:pt x="938975" y="725499"/>
                    <a:pt x="936218" y="732923"/>
                    <a:pt x="933461" y="740205"/>
                  </a:cubicBezTo>
                  <a:cubicBezTo>
                    <a:pt x="930703" y="747487"/>
                    <a:pt x="931905" y="747275"/>
                    <a:pt x="933461" y="753709"/>
                  </a:cubicBezTo>
                  <a:cubicBezTo>
                    <a:pt x="936918" y="768075"/>
                    <a:pt x="937780" y="782944"/>
                    <a:pt x="936006" y="797614"/>
                  </a:cubicBezTo>
                  <a:cubicBezTo>
                    <a:pt x="932867" y="824820"/>
                    <a:pt x="919745" y="849883"/>
                    <a:pt x="899171" y="867962"/>
                  </a:cubicBezTo>
                  <a:cubicBezTo>
                    <a:pt x="880620" y="883905"/>
                    <a:pt x="856731" y="892240"/>
                    <a:pt x="832291" y="891293"/>
                  </a:cubicBezTo>
                  <a:cubicBezTo>
                    <a:pt x="799232" y="888924"/>
                    <a:pt x="769135" y="871376"/>
                    <a:pt x="750775" y="843782"/>
                  </a:cubicBezTo>
                  <a:cubicBezTo>
                    <a:pt x="779479" y="912220"/>
                    <a:pt x="869478" y="922401"/>
                    <a:pt x="917483" y="870012"/>
                  </a:cubicBezTo>
                  <a:cubicBezTo>
                    <a:pt x="911608" y="906854"/>
                    <a:pt x="903414" y="943294"/>
                    <a:pt x="892950" y="979104"/>
                  </a:cubicBezTo>
                  <a:cubicBezTo>
                    <a:pt x="886665" y="997910"/>
                    <a:pt x="882628" y="1017395"/>
                    <a:pt x="880932" y="1037149"/>
                  </a:cubicBezTo>
                  <a:cubicBezTo>
                    <a:pt x="879906" y="1077074"/>
                    <a:pt x="886580" y="1116829"/>
                    <a:pt x="900586" y="1154230"/>
                  </a:cubicBezTo>
                  <a:cubicBezTo>
                    <a:pt x="913594" y="1191984"/>
                    <a:pt x="932188" y="1227476"/>
                    <a:pt x="945904" y="1265019"/>
                  </a:cubicBezTo>
                  <a:cubicBezTo>
                    <a:pt x="974183" y="1340089"/>
                    <a:pt x="988019" y="1419819"/>
                    <a:pt x="986697" y="1500029"/>
                  </a:cubicBezTo>
                  <a:cubicBezTo>
                    <a:pt x="984293" y="1583527"/>
                    <a:pt x="966265" y="1665116"/>
                    <a:pt x="944772" y="1745503"/>
                  </a:cubicBezTo>
                  <a:cubicBezTo>
                    <a:pt x="923563" y="1824829"/>
                    <a:pt x="898252" y="1903307"/>
                    <a:pt x="882770" y="1983977"/>
                  </a:cubicBezTo>
                  <a:cubicBezTo>
                    <a:pt x="868474" y="2063728"/>
                    <a:pt x="866375" y="2145183"/>
                    <a:pt x="876548" y="2225563"/>
                  </a:cubicBezTo>
                  <a:cubicBezTo>
                    <a:pt x="881214" y="2267135"/>
                    <a:pt x="889062" y="2308212"/>
                    <a:pt x="890688" y="2350138"/>
                  </a:cubicBezTo>
                  <a:cubicBezTo>
                    <a:pt x="891140" y="2391880"/>
                    <a:pt x="886679" y="2433523"/>
                    <a:pt x="877397" y="2474218"/>
                  </a:cubicBezTo>
                  <a:cubicBezTo>
                    <a:pt x="861065" y="2556373"/>
                    <a:pt x="840209" y="2637538"/>
                    <a:pt x="821757" y="2719198"/>
                  </a:cubicBezTo>
                  <a:cubicBezTo>
                    <a:pt x="812849" y="2758437"/>
                    <a:pt x="804223" y="2797746"/>
                    <a:pt x="798002" y="2837480"/>
                  </a:cubicBezTo>
                  <a:cubicBezTo>
                    <a:pt x="795315" y="2854873"/>
                    <a:pt x="790932" y="2875800"/>
                    <a:pt x="792912" y="2893334"/>
                  </a:cubicBezTo>
                  <a:cubicBezTo>
                    <a:pt x="796482" y="2911914"/>
                    <a:pt x="802328" y="2929986"/>
                    <a:pt x="810304" y="2947138"/>
                  </a:cubicBezTo>
                  <a:cubicBezTo>
                    <a:pt x="816921" y="2964346"/>
                    <a:pt x="825405" y="2980777"/>
                    <a:pt x="835613" y="2996133"/>
                  </a:cubicBezTo>
                  <a:cubicBezTo>
                    <a:pt x="840513" y="3003472"/>
                    <a:pt x="846226" y="3010231"/>
                    <a:pt x="852652" y="3016283"/>
                  </a:cubicBezTo>
                  <a:cubicBezTo>
                    <a:pt x="856399" y="3019748"/>
                    <a:pt x="862691" y="3022646"/>
                    <a:pt x="866014" y="3026323"/>
                  </a:cubicBezTo>
                  <a:cubicBezTo>
                    <a:pt x="874003" y="3035373"/>
                    <a:pt x="861560" y="3043857"/>
                    <a:pt x="854207" y="3045695"/>
                  </a:cubicBezTo>
                  <a:cubicBezTo>
                    <a:pt x="848622" y="3047038"/>
                    <a:pt x="843037" y="3044776"/>
                    <a:pt x="837664" y="3045695"/>
                  </a:cubicBezTo>
                  <a:cubicBezTo>
                    <a:pt x="832185" y="3047611"/>
                    <a:pt x="826925" y="3050099"/>
                    <a:pt x="821969" y="3053118"/>
                  </a:cubicBezTo>
                  <a:cubicBezTo>
                    <a:pt x="805022" y="3059750"/>
                    <a:pt x="786584" y="3061588"/>
                    <a:pt x="768662" y="3058421"/>
                  </a:cubicBezTo>
                  <a:cubicBezTo>
                    <a:pt x="772147" y="3048799"/>
                    <a:pt x="771080" y="3038109"/>
                    <a:pt x="765763" y="3029363"/>
                  </a:cubicBezTo>
                  <a:cubicBezTo>
                    <a:pt x="763006" y="3025828"/>
                    <a:pt x="758693" y="3025545"/>
                    <a:pt x="758128" y="3030777"/>
                  </a:cubicBezTo>
                  <a:cubicBezTo>
                    <a:pt x="758128" y="3033393"/>
                    <a:pt x="760320" y="3036786"/>
                    <a:pt x="761026" y="3039190"/>
                  </a:cubicBezTo>
                  <a:cubicBezTo>
                    <a:pt x="765099" y="3048445"/>
                    <a:pt x="760892" y="3059255"/>
                    <a:pt x="751638" y="3063328"/>
                  </a:cubicBezTo>
                  <a:cubicBezTo>
                    <a:pt x="749580" y="3064233"/>
                    <a:pt x="747367" y="3064749"/>
                    <a:pt x="745119" y="3064855"/>
                  </a:cubicBezTo>
                  <a:cubicBezTo>
                    <a:pt x="739322" y="3065915"/>
                    <a:pt x="722637" y="3068107"/>
                    <a:pt x="718041" y="3063299"/>
                  </a:cubicBezTo>
                  <a:cubicBezTo>
                    <a:pt x="715214" y="3060330"/>
                    <a:pt x="715143" y="3051280"/>
                    <a:pt x="714719" y="3047533"/>
                  </a:cubicBezTo>
                  <a:cubicBezTo>
                    <a:pt x="713658" y="3039190"/>
                    <a:pt x="713163" y="3030777"/>
                    <a:pt x="712739" y="3022363"/>
                  </a:cubicBezTo>
                  <a:cubicBezTo>
                    <a:pt x="711961" y="3005961"/>
                    <a:pt x="711679" y="2989487"/>
                    <a:pt x="711608" y="2972873"/>
                  </a:cubicBezTo>
                  <a:cubicBezTo>
                    <a:pt x="711537" y="2956258"/>
                    <a:pt x="711608" y="2939855"/>
                    <a:pt x="711961" y="2923382"/>
                  </a:cubicBezTo>
                  <a:cubicBezTo>
                    <a:pt x="711961" y="2912353"/>
                    <a:pt x="709558" y="2896586"/>
                    <a:pt x="714082" y="2886618"/>
                  </a:cubicBezTo>
                  <a:cubicBezTo>
                    <a:pt x="717469" y="2879965"/>
                    <a:pt x="721244" y="2873524"/>
                    <a:pt x="725394" y="2867316"/>
                  </a:cubicBezTo>
                  <a:cubicBezTo>
                    <a:pt x="728413" y="2862431"/>
                    <a:pt x="729749" y="2856697"/>
                    <a:pt x="729212" y="2850984"/>
                  </a:cubicBezTo>
                  <a:cubicBezTo>
                    <a:pt x="729778" y="2832461"/>
                    <a:pt x="730626" y="2814007"/>
                    <a:pt x="731121" y="2795484"/>
                  </a:cubicBezTo>
                  <a:cubicBezTo>
                    <a:pt x="732605" y="2741327"/>
                    <a:pt x="731828" y="2687099"/>
                    <a:pt x="728081" y="2632871"/>
                  </a:cubicBezTo>
                  <a:cubicBezTo>
                    <a:pt x="725889" y="2600773"/>
                    <a:pt x="721506" y="2568816"/>
                    <a:pt x="718961" y="2536718"/>
                  </a:cubicBezTo>
                  <a:cubicBezTo>
                    <a:pt x="716274" y="2503347"/>
                    <a:pt x="715567" y="2469835"/>
                    <a:pt x="715779" y="2436464"/>
                  </a:cubicBezTo>
                  <a:cubicBezTo>
                    <a:pt x="716203" y="2369581"/>
                    <a:pt x="720092" y="2302627"/>
                    <a:pt x="725535" y="2235956"/>
                  </a:cubicBezTo>
                  <a:cubicBezTo>
                    <a:pt x="726879" y="2219765"/>
                    <a:pt x="730343" y="2202514"/>
                    <a:pt x="730131" y="2186465"/>
                  </a:cubicBezTo>
                  <a:cubicBezTo>
                    <a:pt x="729092" y="2174594"/>
                    <a:pt x="727388" y="2162794"/>
                    <a:pt x="725040" y="2151115"/>
                  </a:cubicBezTo>
                  <a:cubicBezTo>
                    <a:pt x="720799" y="2118875"/>
                    <a:pt x="717971" y="2086353"/>
                    <a:pt x="716628" y="2053901"/>
                  </a:cubicBezTo>
                  <a:cubicBezTo>
                    <a:pt x="714012" y="1993310"/>
                    <a:pt x="720657" y="1933073"/>
                    <a:pt x="718466" y="1872694"/>
                  </a:cubicBezTo>
                  <a:cubicBezTo>
                    <a:pt x="717405" y="1843424"/>
                    <a:pt x="714436" y="1814224"/>
                    <a:pt x="713587" y="1784954"/>
                  </a:cubicBezTo>
                  <a:cubicBezTo>
                    <a:pt x="712668" y="1752149"/>
                    <a:pt x="712527" y="1719343"/>
                    <a:pt x="712527" y="1686538"/>
                  </a:cubicBezTo>
                  <a:cubicBezTo>
                    <a:pt x="712527" y="1653733"/>
                    <a:pt x="712881" y="1619584"/>
                    <a:pt x="713517" y="1586143"/>
                  </a:cubicBezTo>
                  <a:cubicBezTo>
                    <a:pt x="713870" y="1569669"/>
                    <a:pt x="714224" y="1553267"/>
                    <a:pt x="714719" y="1536652"/>
                  </a:cubicBezTo>
                  <a:cubicBezTo>
                    <a:pt x="714719" y="1528451"/>
                    <a:pt x="715143" y="1520249"/>
                    <a:pt x="715426" y="1512048"/>
                  </a:cubicBezTo>
                  <a:cubicBezTo>
                    <a:pt x="715426" y="1507877"/>
                    <a:pt x="713800" y="1491191"/>
                    <a:pt x="716133" y="1488646"/>
                  </a:cubicBezTo>
                  <a:cubicBezTo>
                    <a:pt x="718466" y="1486101"/>
                    <a:pt x="727091" y="1484192"/>
                    <a:pt x="730838" y="1481576"/>
                  </a:cubicBezTo>
                  <a:cubicBezTo>
                    <a:pt x="734769" y="1478854"/>
                    <a:pt x="738212" y="1475481"/>
                    <a:pt x="741018" y="1471607"/>
                  </a:cubicBezTo>
                  <a:cubicBezTo>
                    <a:pt x="727713" y="1474287"/>
                    <a:pt x="714210" y="1475920"/>
                    <a:pt x="700650" y="1476485"/>
                  </a:cubicBezTo>
                  <a:cubicBezTo>
                    <a:pt x="687146" y="1475616"/>
                    <a:pt x="673720" y="1473749"/>
                    <a:pt x="660493" y="1470900"/>
                  </a:cubicBezTo>
                  <a:cubicBezTo>
                    <a:pt x="662946" y="1474294"/>
                    <a:pt x="665873" y="1477320"/>
                    <a:pt x="669189" y="1479879"/>
                  </a:cubicBezTo>
                  <a:cubicBezTo>
                    <a:pt x="673996" y="1483697"/>
                    <a:pt x="680925" y="1484970"/>
                    <a:pt x="685308" y="1488505"/>
                  </a:cubicBezTo>
                  <a:cubicBezTo>
                    <a:pt x="689691" y="1492040"/>
                    <a:pt x="687499" y="1501019"/>
                    <a:pt x="687712" y="1506392"/>
                  </a:cubicBezTo>
                  <a:lnTo>
                    <a:pt x="688560" y="1532905"/>
                  </a:lnTo>
                  <a:cubicBezTo>
                    <a:pt x="689458" y="1566417"/>
                    <a:pt x="690116" y="1599908"/>
                    <a:pt x="690540" y="1633371"/>
                  </a:cubicBezTo>
                  <a:cubicBezTo>
                    <a:pt x="691247" y="1699547"/>
                    <a:pt x="691600" y="1765865"/>
                    <a:pt x="687712" y="1831970"/>
                  </a:cubicBezTo>
                  <a:cubicBezTo>
                    <a:pt x="686368" y="1855867"/>
                    <a:pt x="684248" y="1879411"/>
                    <a:pt x="684389" y="1903378"/>
                  </a:cubicBezTo>
                  <a:cubicBezTo>
                    <a:pt x="684389" y="1936537"/>
                    <a:pt x="687712" y="1969625"/>
                    <a:pt x="687783" y="2002855"/>
                  </a:cubicBezTo>
                  <a:cubicBezTo>
                    <a:pt x="687853" y="2036084"/>
                    <a:pt x="686368" y="2069314"/>
                    <a:pt x="683611" y="2102472"/>
                  </a:cubicBezTo>
                  <a:cubicBezTo>
                    <a:pt x="682247" y="2118119"/>
                    <a:pt x="680550" y="2133673"/>
                    <a:pt x="678521" y="2149135"/>
                  </a:cubicBezTo>
                  <a:cubicBezTo>
                    <a:pt x="676965" y="2161366"/>
                    <a:pt x="673714" y="2174022"/>
                    <a:pt x="673219" y="2186324"/>
                  </a:cubicBezTo>
                  <a:cubicBezTo>
                    <a:pt x="673791" y="2202394"/>
                    <a:pt x="675276" y="2218422"/>
                    <a:pt x="677673" y="2234330"/>
                  </a:cubicBezTo>
                  <a:cubicBezTo>
                    <a:pt x="678994" y="2250874"/>
                    <a:pt x="680218" y="2267368"/>
                    <a:pt x="681349" y="2283821"/>
                  </a:cubicBezTo>
                  <a:cubicBezTo>
                    <a:pt x="683540" y="2317474"/>
                    <a:pt x="685449" y="2351269"/>
                    <a:pt x="686510" y="2384994"/>
                  </a:cubicBezTo>
                  <a:cubicBezTo>
                    <a:pt x="688751" y="2450831"/>
                    <a:pt x="686390" y="2516745"/>
                    <a:pt x="679440" y="2582250"/>
                  </a:cubicBezTo>
                  <a:cubicBezTo>
                    <a:pt x="672561" y="2646630"/>
                    <a:pt x="669846" y="2711385"/>
                    <a:pt x="671310" y="2776112"/>
                  </a:cubicBezTo>
                  <a:cubicBezTo>
                    <a:pt x="671310" y="2789404"/>
                    <a:pt x="672016" y="2802695"/>
                    <a:pt x="672441" y="2815987"/>
                  </a:cubicBezTo>
                  <a:cubicBezTo>
                    <a:pt x="672794" y="2827087"/>
                    <a:pt x="673360" y="2838187"/>
                    <a:pt x="673714" y="2849287"/>
                  </a:cubicBezTo>
                  <a:cubicBezTo>
                    <a:pt x="673127" y="2855580"/>
                    <a:pt x="674484" y="2861893"/>
                    <a:pt x="677602" y="2867387"/>
                  </a:cubicBezTo>
                  <a:cubicBezTo>
                    <a:pt x="681724" y="2873609"/>
                    <a:pt x="685499" y="2880049"/>
                    <a:pt x="688914" y="2886688"/>
                  </a:cubicBezTo>
                  <a:cubicBezTo>
                    <a:pt x="693156" y="2896304"/>
                    <a:pt x="690823" y="2910939"/>
                    <a:pt x="691034" y="2921544"/>
                  </a:cubicBezTo>
                  <a:cubicBezTo>
                    <a:pt x="691529" y="2955127"/>
                    <a:pt x="691883" y="2988780"/>
                    <a:pt x="690257" y="3022293"/>
                  </a:cubicBezTo>
                  <a:cubicBezTo>
                    <a:pt x="689833" y="3030070"/>
                    <a:pt x="689408" y="3037918"/>
                    <a:pt x="688489" y="3045695"/>
                  </a:cubicBezTo>
                  <a:cubicBezTo>
                    <a:pt x="687994" y="3049866"/>
                    <a:pt x="688489" y="3059128"/>
                    <a:pt x="685238" y="3062592"/>
                  </a:cubicBezTo>
                  <a:cubicBezTo>
                    <a:pt x="680713" y="3067966"/>
                    <a:pt x="664028" y="3065915"/>
                    <a:pt x="657877" y="3064784"/>
                  </a:cubicBezTo>
                  <a:cubicBezTo>
                    <a:pt x="647774" y="3064310"/>
                    <a:pt x="639969" y="3055741"/>
                    <a:pt x="640443" y="3045638"/>
                  </a:cubicBezTo>
                  <a:cubicBezTo>
                    <a:pt x="640542" y="3043390"/>
                    <a:pt x="641065" y="3041177"/>
                    <a:pt x="641969" y="3039120"/>
                  </a:cubicBezTo>
                  <a:cubicBezTo>
                    <a:pt x="643179" y="3036758"/>
                    <a:pt x="644126" y="3034270"/>
                    <a:pt x="644798" y="3031696"/>
                  </a:cubicBezTo>
                  <a:cubicBezTo>
                    <a:pt x="644798" y="3026181"/>
                    <a:pt x="640485" y="3024980"/>
                    <a:pt x="637233" y="3029292"/>
                  </a:cubicBezTo>
                  <a:cubicBezTo>
                    <a:pt x="631874" y="3038024"/>
                    <a:pt x="630806" y="3048728"/>
                    <a:pt x="634334" y="3058350"/>
                  </a:cubicBezTo>
                  <a:cubicBezTo>
                    <a:pt x="615924" y="3061652"/>
                    <a:pt x="596956" y="3059588"/>
                    <a:pt x="579684" y="3052411"/>
                  </a:cubicBezTo>
                  <a:cubicBezTo>
                    <a:pt x="575237" y="3049562"/>
                    <a:pt x="570493" y="3047194"/>
                    <a:pt x="565544" y="3045341"/>
                  </a:cubicBezTo>
                  <a:cubicBezTo>
                    <a:pt x="560030" y="3044493"/>
                    <a:pt x="554303" y="3046755"/>
                    <a:pt x="548577" y="3045341"/>
                  </a:cubicBezTo>
                  <a:cubicBezTo>
                    <a:pt x="540446" y="3043362"/>
                    <a:pt x="528922" y="3034666"/>
                    <a:pt x="537335" y="3025686"/>
                  </a:cubicBezTo>
                  <a:cubicBezTo>
                    <a:pt x="541033" y="3022618"/>
                    <a:pt x="544879" y="3019740"/>
                    <a:pt x="548859" y="3017061"/>
                  </a:cubicBezTo>
                  <a:cubicBezTo>
                    <a:pt x="556177" y="3010344"/>
                    <a:pt x="562639" y="3002744"/>
                    <a:pt x="568090" y="2994437"/>
                  </a:cubicBezTo>
                  <a:cubicBezTo>
                    <a:pt x="577874" y="2979455"/>
                    <a:pt x="586047" y="2963484"/>
                    <a:pt x="592480" y="2946784"/>
                  </a:cubicBezTo>
                  <a:cubicBezTo>
                    <a:pt x="600456" y="2929632"/>
                    <a:pt x="606302" y="2911561"/>
                    <a:pt x="609872" y="2892981"/>
                  </a:cubicBezTo>
                  <a:cubicBezTo>
                    <a:pt x="611993" y="2875376"/>
                    <a:pt x="607469" y="2854519"/>
                    <a:pt x="604712" y="2837127"/>
                  </a:cubicBezTo>
                  <a:cubicBezTo>
                    <a:pt x="601672" y="2817330"/>
                    <a:pt x="597642" y="2797676"/>
                    <a:pt x="593894" y="2778021"/>
                  </a:cubicBezTo>
                  <a:cubicBezTo>
                    <a:pt x="577068" y="2696220"/>
                    <a:pt x="556142" y="2615408"/>
                    <a:pt x="538043" y="2533819"/>
                  </a:cubicBezTo>
                  <a:cubicBezTo>
                    <a:pt x="528922" y="2492884"/>
                    <a:pt x="519732" y="2451665"/>
                    <a:pt x="514712" y="2410022"/>
                  </a:cubicBezTo>
                  <a:cubicBezTo>
                    <a:pt x="510505" y="2368520"/>
                    <a:pt x="511644" y="2326658"/>
                    <a:pt x="518106" y="2285447"/>
                  </a:cubicBezTo>
                  <a:cubicBezTo>
                    <a:pt x="529205" y="2204706"/>
                    <a:pt x="538043" y="2122834"/>
                    <a:pt x="528993" y="2041599"/>
                  </a:cubicBezTo>
                  <a:cubicBezTo>
                    <a:pt x="519944" y="1960363"/>
                    <a:pt x="495906" y="1881814"/>
                    <a:pt x="473990" y="1803478"/>
                  </a:cubicBezTo>
                  <a:cubicBezTo>
                    <a:pt x="451649" y="1723586"/>
                    <a:pt x="429449" y="1642986"/>
                    <a:pt x="420329" y="1560337"/>
                  </a:cubicBezTo>
                  <a:cubicBezTo>
                    <a:pt x="411343" y="1479688"/>
                    <a:pt x="417897" y="1398064"/>
                    <a:pt x="439630" y="1319883"/>
                  </a:cubicBezTo>
                  <a:cubicBezTo>
                    <a:pt x="450150" y="1282234"/>
                    <a:pt x="463498" y="1245434"/>
                    <a:pt x="479575" y="1209801"/>
                  </a:cubicBezTo>
                  <a:cubicBezTo>
                    <a:pt x="496959" y="1173383"/>
                    <a:pt x="509805" y="1134964"/>
                    <a:pt x="517823" y="1095407"/>
                  </a:cubicBezTo>
                  <a:cubicBezTo>
                    <a:pt x="524278" y="1063167"/>
                    <a:pt x="523528" y="1029895"/>
                    <a:pt x="515631" y="997981"/>
                  </a:cubicBezTo>
                  <a:cubicBezTo>
                    <a:pt x="509339" y="974720"/>
                    <a:pt x="502269" y="951813"/>
                    <a:pt x="496825" y="928340"/>
                  </a:cubicBezTo>
                  <a:cubicBezTo>
                    <a:pt x="492392" y="908919"/>
                    <a:pt x="488575" y="889384"/>
                    <a:pt x="485372" y="869729"/>
                  </a:cubicBezTo>
                  <a:cubicBezTo>
                    <a:pt x="533447" y="922119"/>
                    <a:pt x="623446" y="912150"/>
                    <a:pt x="652080" y="843499"/>
                  </a:cubicBezTo>
                  <a:cubicBezTo>
                    <a:pt x="626345" y="879486"/>
                    <a:pt x="582017" y="900484"/>
                    <a:pt x="538396" y="886909"/>
                  </a:cubicBezTo>
                  <a:cubicBezTo>
                    <a:pt x="502934" y="874813"/>
                    <a:pt x="476485" y="844899"/>
                    <a:pt x="468828" y="808219"/>
                  </a:cubicBezTo>
                  <a:cubicBezTo>
                    <a:pt x="465336" y="792481"/>
                    <a:pt x="465053" y="776206"/>
                    <a:pt x="467980" y="760355"/>
                  </a:cubicBezTo>
                  <a:cubicBezTo>
                    <a:pt x="469634" y="755370"/>
                    <a:pt x="470773" y="750230"/>
                    <a:pt x="471374" y="745013"/>
                  </a:cubicBezTo>
                  <a:cubicBezTo>
                    <a:pt x="471374" y="737165"/>
                    <a:pt x="464304" y="725428"/>
                    <a:pt x="460981" y="718146"/>
                  </a:cubicBezTo>
                  <a:cubicBezTo>
                    <a:pt x="462183" y="725216"/>
                    <a:pt x="463597" y="731791"/>
                    <a:pt x="465011" y="738649"/>
                  </a:cubicBezTo>
                  <a:cubicBezTo>
                    <a:pt x="466036" y="741845"/>
                    <a:pt x="466036" y="745281"/>
                    <a:pt x="465011" y="748477"/>
                  </a:cubicBezTo>
                  <a:cubicBezTo>
                    <a:pt x="464233" y="751588"/>
                    <a:pt x="462395" y="754769"/>
                    <a:pt x="461334" y="757880"/>
                  </a:cubicBezTo>
                  <a:cubicBezTo>
                    <a:pt x="457064" y="770889"/>
                    <a:pt x="455219" y="784577"/>
                    <a:pt x="455891" y="798250"/>
                  </a:cubicBezTo>
                  <a:cubicBezTo>
                    <a:pt x="456534" y="812341"/>
                    <a:pt x="459772" y="826199"/>
                    <a:pt x="465435" y="839116"/>
                  </a:cubicBezTo>
                  <a:cubicBezTo>
                    <a:pt x="468122" y="845337"/>
                    <a:pt x="473141" y="851064"/>
                    <a:pt x="475474" y="857215"/>
                  </a:cubicBezTo>
                  <a:cubicBezTo>
                    <a:pt x="477136" y="864179"/>
                    <a:pt x="478154" y="871277"/>
                    <a:pt x="478514" y="878425"/>
                  </a:cubicBezTo>
                  <a:cubicBezTo>
                    <a:pt x="480890" y="885955"/>
                    <a:pt x="481208" y="893987"/>
                    <a:pt x="479433" y="901686"/>
                  </a:cubicBezTo>
                  <a:cubicBezTo>
                    <a:pt x="477030" y="908473"/>
                    <a:pt x="474675" y="915261"/>
                    <a:pt x="472363" y="922048"/>
                  </a:cubicBezTo>
                  <a:cubicBezTo>
                    <a:pt x="463526" y="945803"/>
                    <a:pt x="454335" y="969488"/>
                    <a:pt x="444084" y="992749"/>
                  </a:cubicBezTo>
                  <a:cubicBezTo>
                    <a:pt x="432708" y="1018145"/>
                    <a:pt x="419919" y="1042883"/>
                    <a:pt x="405765" y="1066844"/>
                  </a:cubicBezTo>
                  <a:cubicBezTo>
                    <a:pt x="392120" y="1091165"/>
                    <a:pt x="388797" y="1117819"/>
                    <a:pt x="381586" y="1144261"/>
                  </a:cubicBezTo>
                  <a:cubicBezTo>
                    <a:pt x="366244" y="1200256"/>
                    <a:pt x="332097" y="1251373"/>
                    <a:pt x="303040" y="1301076"/>
                  </a:cubicBezTo>
                  <a:cubicBezTo>
                    <a:pt x="276740" y="1346254"/>
                    <a:pt x="249733" y="1391008"/>
                    <a:pt x="222938" y="1435903"/>
                  </a:cubicBezTo>
                  <a:cubicBezTo>
                    <a:pt x="215869" y="1429823"/>
                    <a:pt x="207172" y="1434277"/>
                    <a:pt x="214949" y="1442054"/>
                  </a:cubicBezTo>
                  <a:cubicBezTo>
                    <a:pt x="218994" y="1445448"/>
                    <a:pt x="221539" y="1450298"/>
                    <a:pt x="222019" y="1455558"/>
                  </a:cubicBezTo>
                  <a:cubicBezTo>
                    <a:pt x="222415" y="1467386"/>
                    <a:pt x="220421" y="1479165"/>
                    <a:pt x="216151" y="1490201"/>
                  </a:cubicBezTo>
                  <a:cubicBezTo>
                    <a:pt x="207752" y="1515237"/>
                    <a:pt x="196829" y="1539346"/>
                    <a:pt x="183559" y="1562175"/>
                  </a:cubicBezTo>
                  <a:cubicBezTo>
                    <a:pt x="177147" y="1576230"/>
                    <a:pt x="172403" y="1590993"/>
                    <a:pt x="169419" y="1606151"/>
                  </a:cubicBezTo>
                  <a:cubicBezTo>
                    <a:pt x="167015" y="1614706"/>
                    <a:pt x="164541" y="1623261"/>
                    <a:pt x="161643" y="1631603"/>
                  </a:cubicBezTo>
                  <a:cubicBezTo>
                    <a:pt x="160158" y="1638087"/>
                    <a:pt x="157373" y="1644195"/>
                    <a:pt x="153441" y="1649562"/>
                  </a:cubicBezTo>
                  <a:cubicBezTo>
                    <a:pt x="144251" y="1659035"/>
                    <a:pt x="148846" y="1634502"/>
                    <a:pt x="149624" y="1630543"/>
                  </a:cubicBezTo>
                  <a:cubicBezTo>
                    <a:pt x="152169" y="1616403"/>
                    <a:pt x="156694" y="1602970"/>
                    <a:pt x="158885" y="1588971"/>
                  </a:cubicBezTo>
                  <a:cubicBezTo>
                    <a:pt x="159805" y="1583880"/>
                    <a:pt x="161360" y="1573346"/>
                    <a:pt x="153159" y="1573770"/>
                  </a:cubicBezTo>
                  <a:cubicBezTo>
                    <a:pt x="150133" y="1574399"/>
                    <a:pt x="147538" y="1576343"/>
                    <a:pt x="146089" y="1579073"/>
                  </a:cubicBezTo>
                  <a:cubicBezTo>
                    <a:pt x="141437" y="1585824"/>
                    <a:pt x="137570" y="1593078"/>
                    <a:pt x="134565" y="1600707"/>
                  </a:cubicBezTo>
                  <a:cubicBezTo>
                    <a:pt x="127495" y="1616403"/>
                    <a:pt x="121274" y="1632452"/>
                    <a:pt x="114840" y="1648430"/>
                  </a:cubicBezTo>
                  <a:cubicBezTo>
                    <a:pt x="112719" y="1653733"/>
                    <a:pt x="104235" y="1678690"/>
                    <a:pt x="95963" y="1675438"/>
                  </a:cubicBezTo>
                  <a:cubicBezTo>
                    <a:pt x="91722" y="1673741"/>
                    <a:pt x="94973" y="1664833"/>
                    <a:pt x="95963" y="1661793"/>
                  </a:cubicBezTo>
                  <a:cubicBezTo>
                    <a:pt x="103457" y="1633512"/>
                    <a:pt x="121839" y="1607141"/>
                    <a:pt x="125162" y="1577800"/>
                  </a:cubicBezTo>
                  <a:cubicBezTo>
                    <a:pt x="125728" y="1573134"/>
                    <a:pt x="125869" y="1566912"/>
                    <a:pt x="120779" y="1564579"/>
                  </a:cubicBezTo>
                  <a:cubicBezTo>
                    <a:pt x="111659" y="1560478"/>
                    <a:pt x="104165" y="1574831"/>
                    <a:pt x="100700" y="1580840"/>
                  </a:cubicBezTo>
                  <a:cubicBezTo>
                    <a:pt x="85783" y="1606646"/>
                    <a:pt x="78077" y="1636765"/>
                    <a:pt x="61462" y="1661510"/>
                  </a:cubicBezTo>
                  <a:cubicBezTo>
                    <a:pt x="57574" y="1667308"/>
                    <a:pt x="48949" y="1675085"/>
                    <a:pt x="50363" y="1662217"/>
                  </a:cubicBezTo>
                  <a:cubicBezTo>
                    <a:pt x="52873" y="1650021"/>
                    <a:pt x="57256" y="1638285"/>
                    <a:pt x="63371" y="1627432"/>
                  </a:cubicBezTo>
                  <a:cubicBezTo>
                    <a:pt x="70017" y="1612797"/>
                    <a:pt x="78077" y="1598798"/>
                    <a:pt x="85076" y="1584304"/>
                  </a:cubicBezTo>
                  <a:cubicBezTo>
                    <a:pt x="89593" y="1577312"/>
                    <a:pt x="92711" y="1569507"/>
                    <a:pt x="94267" y="1561327"/>
                  </a:cubicBezTo>
                  <a:cubicBezTo>
                    <a:pt x="94783" y="1557459"/>
                    <a:pt x="92068" y="1553903"/>
                    <a:pt x="88194" y="1553380"/>
                  </a:cubicBezTo>
                  <a:cubicBezTo>
                    <a:pt x="87727" y="1553323"/>
                    <a:pt x="87246" y="1553302"/>
                    <a:pt x="86773" y="1553337"/>
                  </a:cubicBezTo>
                  <a:cubicBezTo>
                    <a:pt x="77087" y="1552984"/>
                    <a:pt x="68532" y="1572780"/>
                    <a:pt x="63513" y="1579992"/>
                  </a:cubicBezTo>
                  <a:cubicBezTo>
                    <a:pt x="54513" y="1593001"/>
                    <a:pt x="45082" y="1605727"/>
                    <a:pt x="35233" y="1618170"/>
                  </a:cubicBezTo>
                  <a:cubicBezTo>
                    <a:pt x="32688" y="1621422"/>
                    <a:pt x="17488" y="1639805"/>
                    <a:pt x="21800" y="1624180"/>
                  </a:cubicBezTo>
                  <a:cubicBezTo>
                    <a:pt x="26000" y="1614055"/>
                    <a:pt x="31536" y="1604546"/>
                    <a:pt x="38273" y="1595900"/>
                  </a:cubicBezTo>
                  <a:cubicBezTo>
                    <a:pt x="44707" y="1585648"/>
                    <a:pt x="51070" y="1575325"/>
                    <a:pt x="57150" y="1564862"/>
                  </a:cubicBezTo>
                  <a:cubicBezTo>
                    <a:pt x="67825" y="1546691"/>
                    <a:pt x="82531" y="1525693"/>
                    <a:pt x="86560" y="1504624"/>
                  </a:cubicBezTo>
                  <a:cubicBezTo>
                    <a:pt x="88964" y="1491969"/>
                    <a:pt x="75249" y="1488858"/>
                    <a:pt x="66482" y="1496282"/>
                  </a:cubicBezTo>
                  <a:cubicBezTo>
                    <a:pt x="61392" y="1500594"/>
                    <a:pt x="57857" y="1506321"/>
                    <a:pt x="52837" y="1510422"/>
                  </a:cubicBezTo>
                  <a:cubicBezTo>
                    <a:pt x="45682" y="1516304"/>
                    <a:pt x="36951" y="1519945"/>
                    <a:pt x="27739" y="1520886"/>
                  </a:cubicBezTo>
                  <a:cubicBezTo>
                    <a:pt x="20669" y="1521946"/>
                    <a:pt x="-540" y="1520108"/>
                    <a:pt x="13600" y="1509856"/>
                  </a:cubicBezTo>
                  <a:cubicBezTo>
                    <a:pt x="21023" y="1504624"/>
                    <a:pt x="29153" y="1500877"/>
                    <a:pt x="36223" y="1495221"/>
                  </a:cubicBezTo>
                  <a:cubicBezTo>
                    <a:pt x="42932" y="1489714"/>
                    <a:pt x="49217" y="1483711"/>
                    <a:pt x="55029" y="1477263"/>
                  </a:cubicBezTo>
                  <a:cubicBezTo>
                    <a:pt x="77935" y="1452235"/>
                    <a:pt x="99852" y="1420702"/>
                    <a:pt x="132798" y="1408188"/>
                  </a:cubicBezTo>
                  <a:cubicBezTo>
                    <a:pt x="143310" y="1403593"/>
                    <a:pt x="155188" y="1403239"/>
                    <a:pt x="165955" y="1407198"/>
                  </a:cubicBezTo>
                  <a:cubicBezTo>
                    <a:pt x="170480" y="1409107"/>
                    <a:pt x="174722" y="1414976"/>
                    <a:pt x="179034" y="1416177"/>
                  </a:cubicBezTo>
                  <a:cubicBezTo>
                    <a:pt x="186104" y="1418016"/>
                    <a:pt x="186104" y="1410875"/>
                    <a:pt x="183135" y="1407128"/>
                  </a:cubicBezTo>
                  <a:cubicBezTo>
                    <a:pt x="178087" y="1402065"/>
                    <a:pt x="171760" y="1398467"/>
                    <a:pt x="164824" y="1396735"/>
                  </a:cubicBezTo>
                  <a:cubicBezTo>
                    <a:pt x="175408" y="1380728"/>
                    <a:pt x="183311" y="1363102"/>
                    <a:pt x="188225" y="1344557"/>
                  </a:cubicBezTo>
                  <a:cubicBezTo>
                    <a:pt x="195931" y="1320731"/>
                    <a:pt x="202365" y="1296481"/>
                    <a:pt x="208445" y="1272230"/>
                  </a:cubicBezTo>
                  <a:cubicBezTo>
                    <a:pt x="220464" y="1226062"/>
                    <a:pt x="231422" y="1179117"/>
                    <a:pt x="249592" y="1134929"/>
                  </a:cubicBezTo>
                  <a:cubicBezTo>
                    <a:pt x="256181" y="1118434"/>
                    <a:pt x="264474" y="1102682"/>
                    <a:pt x="274336" y="1087913"/>
                  </a:cubicBezTo>
                  <a:cubicBezTo>
                    <a:pt x="281406" y="1077519"/>
                    <a:pt x="290314" y="1068540"/>
                    <a:pt x="297596" y="1058218"/>
                  </a:cubicBezTo>
                  <a:cubicBezTo>
                    <a:pt x="320785" y="1025271"/>
                    <a:pt x="322694" y="984760"/>
                    <a:pt x="330401" y="946510"/>
                  </a:cubicBezTo>
                  <a:cubicBezTo>
                    <a:pt x="340510" y="896525"/>
                    <a:pt x="351610" y="846822"/>
                    <a:pt x="362003" y="796836"/>
                  </a:cubicBezTo>
                  <a:cubicBezTo>
                    <a:pt x="367355" y="767474"/>
                    <a:pt x="371208" y="737858"/>
                    <a:pt x="373527" y="708107"/>
                  </a:cubicBezTo>
                  <a:cubicBezTo>
                    <a:pt x="374658" y="697148"/>
                    <a:pt x="374022" y="686543"/>
                    <a:pt x="374446" y="675513"/>
                  </a:cubicBezTo>
                  <a:cubicBezTo>
                    <a:pt x="375011" y="655653"/>
                    <a:pt x="379253" y="636062"/>
                    <a:pt x="386960" y="617751"/>
                  </a:cubicBezTo>
                  <a:cubicBezTo>
                    <a:pt x="403927" y="578229"/>
                    <a:pt x="437721" y="549736"/>
                    <a:pt x="475474" y="530788"/>
                  </a:cubicBezTo>
                  <a:cubicBezTo>
                    <a:pt x="498275" y="519653"/>
                    <a:pt x="522185" y="510957"/>
                    <a:pt x="546809" y="504841"/>
                  </a:cubicBezTo>
                  <a:cubicBezTo>
                    <a:pt x="571059" y="498549"/>
                    <a:pt x="597288" y="496357"/>
                    <a:pt x="614044" y="475429"/>
                  </a:cubicBezTo>
                  <a:cubicBezTo>
                    <a:pt x="630799" y="454502"/>
                    <a:pt x="627618" y="429969"/>
                    <a:pt x="627194" y="404021"/>
                  </a:cubicBezTo>
                  <a:cubicBezTo>
                    <a:pt x="647731" y="422467"/>
                    <a:pt x="673714" y="433730"/>
                    <a:pt x="701215" y="436120"/>
                  </a:cubicBezTo>
                  <a:cubicBezTo>
                    <a:pt x="727586" y="437322"/>
                    <a:pt x="753674" y="422474"/>
                    <a:pt x="773752" y="406284"/>
                  </a:cubicBezTo>
                  <a:cubicBezTo>
                    <a:pt x="773399" y="428555"/>
                    <a:pt x="770076" y="448704"/>
                    <a:pt x="782448" y="468430"/>
                  </a:cubicBezTo>
                  <a:cubicBezTo>
                    <a:pt x="794821" y="488156"/>
                    <a:pt x="812919" y="495296"/>
                    <a:pt x="834482" y="500175"/>
                  </a:cubicBezTo>
                  <a:cubicBezTo>
                    <a:pt x="857163" y="505053"/>
                    <a:pt x="879447" y="511621"/>
                    <a:pt x="901151" y="519830"/>
                  </a:cubicBezTo>
                  <a:cubicBezTo>
                    <a:pt x="940531" y="535243"/>
                    <a:pt x="978920" y="558645"/>
                    <a:pt x="1002463" y="594419"/>
                  </a:cubicBezTo>
                  <a:cubicBezTo>
                    <a:pt x="1013718" y="611345"/>
                    <a:pt x="1021431" y="630364"/>
                    <a:pt x="1025157" y="650344"/>
                  </a:cubicBezTo>
                  <a:cubicBezTo>
                    <a:pt x="1027073" y="666252"/>
                    <a:pt x="1027971" y="682258"/>
                    <a:pt x="1027843" y="698279"/>
                  </a:cubicBezTo>
                  <a:cubicBezTo>
                    <a:pt x="1031802" y="770960"/>
                    <a:pt x="1050396" y="841944"/>
                    <a:pt x="1065455" y="912857"/>
                  </a:cubicBezTo>
                  <a:cubicBezTo>
                    <a:pt x="1070757" y="937956"/>
                    <a:pt x="1076272" y="963054"/>
                    <a:pt x="1080372" y="988365"/>
                  </a:cubicBezTo>
                  <a:cubicBezTo>
                    <a:pt x="1082183" y="1003602"/>
                    <a:pt x="1085767" y="1018576"/>
                    <a:pt x="1091048" y="1032978"/>
                  </a:cubicBezTo>
                  <a:cubicBezTo>
                    <a:pt x="1102289" y="1059986"/>
                    <a:pt x="1124913" y="1078863"/>
                    <a:pt x="1138558" y="1104315"/>
                  </a:cubicBezTo>
                  <a:cubicBezTo>
                    <a:pt x="1163726" y="1151049"/>
                    <a:pt x="1176311" y="1203297"/>
                    <a:pt x="1189390" y="1254696"/>
                  </a:cubicBezTo>
                  <a:cubicBezTo>
                    <a:pt x="1196460" y="1281987"/>
                    <a:pt x="1203106" y="1309419"/>
                    <a:pt x="1211307" y="1336427"/>
                  </a:cubicBezTo>
                  <a:cubicBezTo>
                    <a:pt x="1217670" y="1357284"/>
                    <a:pt x="1224315" y="1379766"/>
                    <a:pt x="1237465" y="1397512"/>
                  </a:cubicBezTo>
                  <a:cubicBezTo>
                    <a:pt x="1232940" y="1398926"/>
                    <a:pt x="1214912" y="1405996"/>
                    <a:pt x="1217811" y="1413774"/>
                  </a:cubicBezTo>
                  <a:cubicBezTo>
                    <a:pt x="1220710" y="1421551"/>
                    <a:pt x="1226153" y="1414551"/>
                    <a:pt x="1229335" y="1412218"/>
                  </a:cubicBezTo>
                  <a:cubicBezTo>
                    <a:pt x="1243474" y="1402037"/>
                    <a:pt x="1260866" y="1403875"/>
                    <a:pt x="1275784" y="1411158"/>
                  </a:cubicBezTo>
                  <a:cubicBezTo>
                    <a:pt x="1301094" y="1423460"/>
                    <a:pt x="1320536" y="1446155"/>
                    <a:pt x="1338564" y="1467082"/>
                  </a:cubicBezTo>
                  <a:cubicBezTo>
                    <a:pt x="1346454" y="1476669"/>
                    <a:pt x="1355108" y="1485606"/>
                    <a:pt x="1364440" y="1493807"/>
                  </a:cubicBezTo>
                  <a:cubicBezTo>
                    <a:pt x="1369955" y="1498466"/>
                    <a:pt x="1375865" y="1502631"/>
                    <a:pt x="1382115" y="1506250"/>
                  </a:cubicBezTo>
                  <a:cubicBezTo>
                    <a:pt x="1385438" y="1508230"/>
                    <a:pt x="1396254" y="1512402"/>
                    <a:pt x="1394346" y="1517846"/>
                  </a:cubicBezTo>
                  <a:cubicBezTo>
                    <a:pt x="1391306" y="1525269"/>
                    <a:pt x="1374409" y="1521381"/>
                    <a:pt x="1369318" y="1520179"/>
                  </a:cubicBezTo>
                  <a:cubicBezTo>
                    <a:pt x="1354189" y="1516573"/>
                    <a:pt x="1348108" y="1507170"/>
                    <a:pt x="1337645" y="1497271"/>
                  </a:cubicBezTo>
                  <a:cubicBezTo>
                    <a:pt x="1331212" y="1491403"/>
                    <a:pt x="1316436" y="1489212"/>
                    <a:pt x="1316436" y="1501301"/>
                  </a:cubicBezTo>
                  <a:cubicBezTo>
                    <a:pt x="1317100" y="1507926"/>
                    <a:pt x="1319101" y="1514346"/>
                    <a:pt x="1322304" y="1520179"/>
                  </a:cubicBezTo>
                  <a:close/>
                  <a:moveTo>
                    <a:pt x="637869" y="2205908"/>
                  </a:moveTo>
                  <a:cubicBezTo>
                    <a:pt x="616306" y="2216442"/>
                    <a:pt x="583785" y="2213473"/>
                    <a:pt x="568796" y="2193465"/>
                  </a:cubicBezTo>
                  <a:cubicBezTo>
                    <a:pt x="553808" y="2173456"/>
                    <a:pt x="553596" y="2148145"/>
                    <a:pt x="553738" y="2125379"/>
                  </a:cubicBezTo>
                  <a:cubicBezTo>
                    <a:pt x="544335" y="2155922"/>
                    <a:pt x="548153" y="2201454"/>
                    <a:pt x="581664" y="2215735"/>
                  </a:cubicBezTo>
                  <a:cubicBezTo>
                    <a:pt x="606337" y="2226270"/>
                    <a:pt x="653140" y="2218988"/>
                    <a:pt x="657099" y="2186748"/>
                  </a:cubicBezTo>
                  <a:cubicBezTo>
                    <a:pt x="653062" y="2195176"/>
                    <a:pt x="646141" y="2201871"/>
                    <a:pt x="637586" y="2205625"/>
                  </a:cubicBezTo>
                  <a:close/>
                  <a:moveTo>
                    <a:pt x="821686" y="2215735"/>
                  </a:moveTo>
                  <a:cubicBezTo>
                    <a:pt x="855197" y="2201595"/>
                    <a:pt x="858874" y="2155922"/>
                    <a:pt x="849612" y="2125379"/>
                  </a:cubicBezTo>
                  <a:cubicBezTo>
                    <a:pt x="849612" y="2152246"/>
                    <a:pt x="848269" y="2189010"/>
                    <a:pt x="822322" y="2204494"/>
                  </a:cubicBezTo>
                  <a:cubicBezTo>
                    <a:pt x="799557" y="2218281"/>
                    <a:pt x="757704" y="2213261"/>
                    <a:pt x="746180" y="2186748"/>
                  </a:cubicBezTo>
                  <a:cubicBezTo>
                    <a:pt x="749997" y="2218634"/>
                    <a:pt x="796658" y="2225987"/>
                    <a:pt x="821403" y="2215453"/>
                  </a:cubicBezTo>
                  <a:close/>
                  <a:moveTo>
                    <a:pt x="694923" y="1176430"/>
                  </a:moveTo>
                  <a:cubicBezTo>
                    <a:pt x="694216" y="1172612"/>
                    <a:pt x="693580" y="1164411"/>
                    <a:pt x="699306" y="1162714"/>
                  </a:cubicBezTo>
                  <a:cubicBezTo>
                    <a:pt x="690116" y="1156846"/>
                    <a:pt x="685167" y="1172542"/>
                    <a:pt x="685803" y="1179541"/>
                  </a:cubicBezTo>
                  <a:cubicBezTo>
                    <a:pt x="687853" y="1197923"/>
                    <a:pt x="713093" y="1192197"/>
                    <a:pt x="705598" y="1176147"/>
                  </a:cubicBezTo>
                  <a:cubicBezTo>
                    <a:pt x="705811" y="1176430"/>
                    <a:pt x="697115" y="1189581"/>
                    <a:pt x="694640" y="1175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71;p12"/>
          <p:cNvSpPr txBox="1">
            <a:spLocks noGrp="1"/>
          </p:cNvSpPr>
          <p:nvPr>
            <p:ph type="ctrTitle"/>
          </p:nvPr>
        </p:nvSpPr>
        <p:spPr>
          <a:xfrm>
            <a:off x="539552" y="843558"/>
            <a:ext cx="6408712" cy="1159800"/>
          </a:xfrm>
          <a:prstGeom prst="rect">
            <a:avLst/>
          </a:prstGeom>
        </p:spPr>
        <p:txBody>
          <a:bodyPr spcFirstLastPara="1" wrap="square" lIns="91425" tIns="91425" rIns="91425" bIns="91425" anchor="ctr" anchorCtr="0">
            <a:noAutofit/>
          </a:bodyPr>
          <a:lstStyle/>
          <a:p>
            <a:pPr lvl="0"/>
            <a:r>
              <a:rPr lang="en-US" sz="2400" b="1" dirty="0">
                <a:solidFill>
                  <a:schemeClr val="bg1"/>
                </a:solidFill>
                <a:latin typeface="Times New Roman" pitchFamily="18" charset="0"/>
                <a:ea typeface="Cambria" pitchFamily="18" charset="0"/>
                <a:cs typeface="Times New Roman" pitchFamily="18" charset="0"/>
              </a:rPr>
              <a:t>The level of awareness on breast cancer and breast self examination practices: A quantitative study of rural women in Jharkhand</a:t>
            </a:r>
            <a:endParaRPr sz="2400" dirty="0">
              <a:solidFill>
                <a:schemeClr val="bg1"/>
              </a:solidFill>
              <a:latin typeface="Times New Roman" pitchFamily="18" charset="0"/>
              <a:cs typeface="Times New Roman" pitchFamily="18" charset="0"/>
            </a:endParaRPr>
          </a:p>
        </p:txBody>
      </p:sp>
      <p:grpSp>
        <p:nvGrpSpPr>
          <p:cNvPr id="14" name="Google Shape;73;p12"/>
          <p:cNvGrpSpPr/>
          <p:nvPr/>
        </p:nvGrpSpPr>
        <p:grpSpPr>
          <a:xfrm>
            <a:off x="7596336" y="1491630"/>
            <a:ext cx="288032" cy="288032"/>
            <a:chOff x="5382800" y="412975"/>
            <a:chExt cx="433800" cy="433800"/>
          </a:xfrm>
        </p:grpSpPr>
        <p:sp>
          <p:nvSpPr>
            <p:cNvPr id="15"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3;p12"/>
          <p:cNvGrpSpPr/>
          <p:nvPr/>
        </p:nvGrpSpPr>
        <p:grpSpPr>
          <a:xfrm>
            <a:off x="7236296" y="1491630"/>
            <a:ext cx="216024" cy="216024"/>
            <a:chOff x="5382800" y="412975"/>
            <a:chExt cx="433800" cy="433800"/>
          </a:xfrm>
        </p:grpSpPr>
        <p:sp>
          <p:nvSpPr>
            <p:cNvPr id="11"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1008852" y="3003798"/>
            <a:ext cx="5688632" cy="1569660"/>
          </a:xfrm>
          <a:prstGeom prst="rect">
            <a:avLst/>
          </a:prstGeom>
        </p:spPr>
        <p:txBody>
          <a:bodyPr wrap="square">
            <a:spAutoFit/>
          </a:bodyPr>
          <a:lstStyle/>
          <a:p>
            <a:pPr algn="ctr">
              <a:spcBef>
                <a:spcPct val="0"/>
              </a:spcBef>
            </a:pPr>
            <a:r>
              <a:rPr lang="en-US" sz="1600" b="1" dirty="0">
                <a:solidFill>
                  <a:schemeClr val="bg1"/>
                </a:solidFill>
                <a:latin typeface="Cambria" pitchFamily="18" charset="0"/>
                <a:ea typeface="Cambria" pitchFamily="18" charset="0"/>
              </a:rPr>
              <a:t>Synopsis Presentation for the </a:t>
            </a:r>
            <a:r>
              <a:rPr lang="en-US" sz="1600" b="1" i="1" dirty="0">
                <a:solidFill>
                  <a:schemeClr val="bg1"/>
                </a:solidFill>
                <a:latin typeface="Cambria" pitchFamily="18" charset="0"/>
                <a:ea typeface="Cambria" pitchFamily="18" charset="0"/>
              </a:rPr>
              <a:t>partial fulfillment</a:t>
            </a:r>
            <a:r>
              <a:rPr lang="en-US" sz="1600" b="1" dirty="0">
                <a:solidFill>
                  <a:schemeClr val="bg1"/>
                </a:solidFill>
                <a:latin typeface="Cambria" pitchFamily="18" charset="0"/>
                <a:ea typeface="Cambria" pitchFamily="18" charset="0"/>
              </a:rPr>
              <a:t> of </a:t>
            </a:r>
          </a:p>
          <a:p>
            <a:pPr algn="ctr">
              <a:spcBef>
                <a:spcPct val="0"/>
              </a:spcBef>
            </a:pPr>
            <a:r>
              <a:rPr lang="en-US" sz="1600" b="1" dirty="0">
                <a:solidFill>
                  <a:schemeClr val="bg1"/>
                </a:solidFill>
                <a:latin typeface="Cambria" pitchFamily="18" charset="0"/>
                <a:ea typeface="Cambria" pitchFamily="18" charset="0"/>
              </a:rPr>
              <a:t>PGDM (Hospital and Health Management)</a:t>
            </a:r>
          </a:p>
          <a:p>
            <a:pPr algn="ctr">
              <a:spcBef>
                <a:spcPct val="0"/>
              </a:spcBef>
            </a:pPr>
            <a:endParaRPr lang="en-US" sz="1600" b="1" dirty="0">
              <a:solidFill>
                <a:schemeClr val="bg1"/>
              </a:solidFill>
              <a:latin typeface="Cambria" pitchFamily="18" charset="0"/>
              <a:ea typeface="Cambria" pitchFamily="18" charset="0"/>
            </a:endParaRPr>
          </a:p>
          <a:p>
            <a:pPr algn="ctr">
              <a:spcBef>
                <a:spcPct val="0"/>
              </a:spcBef>
            </a:pPr>
            <a:endParaRPr lang="en-US" sz="1600" b="1" dirty="0">
              <a:solidFill>
                <a:schemeClr val="bg1"/>
              </a:solidFill>
              <a:latin typeface="Cambria" pitchFamily="18" charset="0"/>
              <a:ea typeface="Cambria" pitchFamily="18" charset="0"/>
            </a:endParaRPr>
          </a:p>
          <a:p>
            <a:pPr algn="ctr">
              <a:spcBef>
                <a:spcPct val="0"/>
              </a:spcBef>
            </a:pPr>
            <a:r>
              <a:rPr lang="en-US" sz="1600" b="1" dirty="0">
                <a:solidFill>
                  <a:schemeClr val="bg1"/>
                </a:solidFill>
                <a:latin typeface="Cambria" pitchFamily="18" charset="0"/>
                <a:ea typeface="Cambria" pitchFamily="18" charset="0"/>
              </a:rPr>
              <a:t>Priyanka Chakraborty | PG/21/074 (IIHMR DELHI)</a:t>
            </a:r>
            <a:endParaRPr lang="en-US" sz="1600" dirty="0">
              <a:solidFill>
                <a:schemeClr val="bg1"/>
              </a:solidFill>
            </a:endParaRPr>
          </a:p>
          <a:p>
            <a:pPr lvl="0" algn="ctr">
              <a:spcBef>
                <a:spcPct val="0"/>
              </a:spcBef>
            </a:pPr>
            <a:r>
              <a:rPr lang="en-US" sz="1600" b="1" dirty="0">
                <a:solidFill>
                  <a:schemeClr val="bg1"/>
                </a:solidFill>
                <a:latin typeface="Cambria" pitchFamily="18" charset="0"/>
                <a:ea typeface="Cambria" pitchFamily="18" charset="0"/>
              </a:rPr>
              <a:t>   Guide: Dr. Mukesh Ravi </a:t>
            </a:r>
            <a:r>
              <a:rPr lang="en-US" sz="1600" b="1" dirty="0" err="1">
                <a:solidFill>
                  <a:schemeClr val="bg1"/>
                </a:solidFill>
                <a:latin typeface="Cambria" pitchFamily="18" charset="0"/>
                <a:ea typeface="Cambria" pitchFamily="18" charset="0"/>
              </a:rPr>
              <a:t>Raushan</a:t>
            </a:r>
            <a:endParaRPr lang="en-US" sz="1600" b="1" dirty="0">
              <a:solidFill>
                <a:schemeClr val="bg1"/>
              </a:solidFill>
              <a:latin typeface="Cambria" pitchFamily="18" charset="0"/>
              <a:ea typeface="Cambria" pitchFamily="18" charset="0"/>
            </a:endParaRPr>
          </a:p>
        </p:txBody>
      </p:sp>
      <p:pic>
        <p:nvPicPr>
          <p:cNvPr id="19" name="Picture 18" descr="th.jpg"/>
          <p:cNvPicPr>
            <a:picLocks noChangeAspect="1"/>
          </p:cNvPicPr>
          <p:nvPr/>
        </p:nvPicPr>
        <p:blipFill>
          <a:blip r:embed="rId3" cstate="print"/>
          <a:stretch>
            <a:fillRect/>
          </a:stretch>
        </p:blipFill>
        <p:spPr>
          <a:xfrm>
            <a:off x="8244408" y="4622962"/>
            <a:ext cx="899592" cy="520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Google Shape;219;p28"/>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15" name="Google Shape;153;p21"/>
          <p:cNvSpPr txBox="1">
            <a:spLocks/>
          </p:cNvSpPr>
          <p:nvPr/>
        </p:nvSpPr>
        <p:spPr>
          <a:xfrm>
            <a:off x="959700" y="1203598"/>
            <a:ext cx="7437108" cy="3334027"/>
          </a:xfrm>
          <a:prstGeom prst="rect">
            <a:avLst/>
          </a:prstGeom>
        </p:spPr>
        <p:txBody>
          <a:bodyPr spcFirstLastPara="1" wrap="square" lIns="91425" tIns="91425" rIns="91425" bIns="91425" anchor="t" anchorCtr="0">
            <a:noAutofit/>
          </a:bodyPr>
          <a:lstStyle/>
          <a:p>
            <a:endParaRPr lang="en-IN" sz="1600" dirty="0">
              <a:latin typeface="Cambria" pitchFamily="18" charset="0"/>
              <a:ea typeface="Cambria"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
        <p:nvSpPr>
          <p:cNvPr id="18" name="Google Shape;153;p21"/>
          <p:cNvSpPr txBox="1">
            <a:spLocks/>
          </p:cNvSpPr>
          <p:nvPr/>
        </p:nvSpPr>
        <p:spPr>
          <a:xfrm>
            <a:off x="1187624" y="1635646"/>
            <a:ext cx="7437108" cy="3334027"/>
          </a:xfrm>
          <a:prstGeom prst="rect">
            <a:avLst/>
          </a:prstGeom>
        </p:spPr>
        <p:txBody>
          <a:bodyPr spcFirstLastPara="1" wrap="square" lIns="91425" tIns="91425" rIns="91425" bIns="91425" anchor="t" anchorCtr="0">
            <a:noAutofit/>
          </a:bodyPr>
          <a:lstStyle/>
          <a:p>
            <a:pPr>
              <a:buClr>
                <a:schemeClr val="bg1"/>
              </a:buClr>
              <a:buFont typeface="Wingdings" pitchFamily="2" charset="2"/>
              <a:buChar char="v"/>
            </a:pPr>
            <a:r>
              <a:rPr lang="en-IN" sz="1800" dirty="0">
                <a:solidFill>
                  <a:schemeClr val="bg1"/>
                </a:solidFill>
                <a:latin typeface="Times New Roman" pitchFamily="18" charset="0"/>
                <a:ea typeface="Cambria" pitchFamily="18" charset="0"/>
                <a:cs typeface="Times New Roman" pitchFamily="18" charset="0"/>
              </a:rPr>
              <a:t>Therefore, </a:t>
            </a:r>
          </a:p>
          <a:p>
            <a:pPr>
              <a:buClr>
                <a:schemeClr val="bg1"/>
              </a:buClr>
            </a:pPr>
            <a:r>
              <a:rPr lang="en-IN" sz="1800" b="1" dirty="0">
                <a:solidFill>
                  <a:schemeClr val="bg1"/>
                </a:solidFill>
                <a:latin typeface="Times New Roman" pitchFamily="18" charset="0"/>
                <a:ea typeface="Cambria" pitchFamily="18" charset="0"/>
                <a:cs typeface="Times New Roman" pitchFamily="18" charset="0"/>
              </a:rPr>
              <a:t>   n  = (1.96*1.96*78.6*21.3)/ 7.86*7.86</a:t>
            </a:r>
          </a:p>
          <a:p>
            <a:pPr>
              <a:buClr>
                <a:schemeClr val="bg1"/>
              </a:buClr>
            </a:pPr>
            <a:r>
              <a:rPr lang="en-IN" sz="1800" b="1" dirty="0">
                <a:solidFill>
                  <a:schemeClr val="bg1"/>
                </a:solidFill>
                <a:latin typeface="Times New Roman" pitchFamily="18" charset="0"/>
                <a:ea typeface="Cambria" pitchFamily="18" charset="0"/>
                <a:cs typeface="Times New Roman" pitchFamily="18" charset="0"/>
              </a:rPr>
              <a:t>       =  6696.72/ 61.77</a:t>
            </a:r>
            <a:endParaRPr lang="en-IN" sz="1600" b="1" dirty="0">
              <a:latin typeface="Times New Roman" pitchFamily="18" charset="0"/>
              <a:ea typeface="Cambria" pitchFamily="18" charset="0"/>
              <a:cs typeface="Times New Roman" pitchFamily="18" charset="0"/>
            </a:endParaRPr>
          </a:p>
          <a:p>
            <a:r>
              <a:rPr lang="en-IN" sz="1600" b="1" dirty="0">
                <a:solidFill>
                  <a:schemeClr val="bg1"/>
                </a:solidFill>
                <a:latin typeface="Cambria" pitchFamily="18" charset="0"/>
                <a:ea typeface="Cambria" pitchFamily="18" charset="0"/>
              </a:rPr>
              <a:t>        </a:t>
            </a:r>
            <a:r>
              <a:rPr lang="en-IN" sz="1800" b="1" dirty="0">
                <a:solidFill>
                  <a:schemeClr val="bg1"/>
                </a:solidFill>
                <a:latin typeface="Cambria" pitchFamily="18" charset="0"/>
                <a:ea typeface="Cambria" pitchFamily="18" charset="0"/>
              </a:rPr>
              <a:t>=   108.4</a:t>
            </a:r>
          </a:p>
          <a:p>
            <a:endParaRPr lang="en-IN" sz="1600" b="1" dirty="0">
              <a:solidFill>
                <a:schemeClr val="bg1"/>
              </a:solidFill>
              <a:latin typeface="Cambria" pitchFamily="18" charset="0"/>
              <a:ea typeface="Cambria" pitchFamily="18" charset="0"/>
            </a:endParaRPr>
          </a:p>
          <a:p>
            <a:endParaRPr lang="en-IN" sz="1600" b="1" dirty="0">
              <a:solidFill>
                <a:schemeClr val="bg1"/>
              </a:solidFill>
              <a:latin typeface="Cambria" pitchFamily="18" charset="0"/>
              <a:ea typeface="Cambria"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18" name="Content Placeholder 4" descr="the-hidden-signs-of-breast-cancer-fb.jpg"/>
          <p:cNvPicPr>
            <a:picLocks noChangeAspect="1"/>
          </p:cNvPicPr>
          <p:nvPr/>
        </p:nvPicPr>
        <p:blipFill>
          <a:blip r:embed="rId3" cstate="print">
            <a:lum bright="-8000" contrast="-40000"/>
          </a:blip>
          <a:stretch>
            <a:fillRect/>
          </a:stretch>
        </p:blipFill>
        <p:spPr>
          <a:xfrm>
            <a:off x="323528" y="1491630"/>
            <a:ext cx="8496944" cy="3096344"/>
          </a:xfrm>
          <a:prstGeom prst="rect">
            <a:avLst/>
          </a:prstGeom>
          <a:noFill/>
          <a:ln>
            <a:noFill/>
          </a:ln>
        </p:spPr>
      </p:pic>
      <p:sp>
        <p:nvSpPr>
          <p:cNvPr id="236" name="Google Shape;236;p2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
        <p:nvSpPr>
          <p:cNvPr id="11" name="Google Shape;116;p18"/>
          <p:cNvSpPr txBox="1">
            <a:spLocks/>
          </p:cNvSpPr>
          <p:nvPr/>
        </p:nvSpPr>
        <p:spPr>
          <a:xfrm>
            <a:off x="683568" y="987574"/>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400" u="sng" dirty="0">
                <a:solidFill>
                  <a:schemeClr val="lt1"/>
                </a:solidFill>
                <a:latin typeface="Times New Roman" pitchFamily="18" charset="0"/>
                <a:ea typeface="Vidaloka"/>
                <a:cs typeface="Times New Roman" pitchFamily="18" charset="0"/>
                <a:sym typeface="Vidaloka"/>
              </a:rPr>
              <a:t>Data Collection</a:t>
            </a:r>
            <a:endPar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sp>
        <p:nvSpPr>
          <p:cNvPr id="14" name="Text Placeholder 13"/>
          <p:cNvSpPr>
            <a:spLocks noGrp="1"/>
          </p:cNvSpPr>
          <p:nvPr>
            <p:ph type="body" idx="2"/>
          </p:nvPr>
        </p:nvSpPr>
        <p:spPr>
          <a:xfrm>
            <a:off x="3275856" y="1707654"/>
            <a:ext cx="2520900" cy="2766300"/>
          </a:xfrm>
        </p:spPr>
        <p:txBody>
          <a:bodyPr/>
          <a:lstStyle/>
          <a:p>
            <a:pPr lvl="0"/>
            <a:r>
              <a:rPr lang="en-IN" sz="1800" b="1" dirty="0">
                <a:latin typeface="Cambria" pitchFamily="18" charset="0"/>
                <a:ea typeface="Cambria" pitchFamily="18" charset="0"/>
              </a:rPr>
              <a:t>Structured self- administered questionnaire </a:t>
            </a:r>
            <a:r>
              <a:rPr lang="en-IN" sz="1800" dirty="0">
                <a:latin typeface="Cambria" pitchFamily="18" charset="0"/>
                <a:ea typeface="Cambria" pitchFamily="18" charset="0"/>
              </a:rPr>
              <a:t>was used as a part of </a:t>
            </a:r>
            <a:r>
              <a:rPr lang="en-IN" sz="1800" b="1" dirty="0">
                <a:latin typeface="Cambria" pitchFamily="18" charset="0"/>
                <a:ea typeface="Cambria" pitchFamily="18" charset="0"/>
              </a:rPr>
              <a:t>data collection tool.</a:t>
            </a:r>
            <a:endParaRPr lang="en-IN" sz="1800" b="1" kern="1200" dirty="0">
              <a:solidFill>
                <a:schemeClr val="tx1"/>
              </a:solidFill>
              <a:latin typeface="Cambria" pitchFamily="18" charset="0"/>
              <a:ea typeface="Cambria" pitchFamily="18" charset="0"/>
            </a:endParaRPr>
          </a:p>
          <a:p>
            <a:endParaRPr lang="en-US" dirty="0"/>
          </a:p>
        </p:txBody>
      </p:sp>
      <p:sp>
        <p:nvSpPr>
          <p:cNvPr id="15" name="Text Placeholder 14"/>
          <p:cNvSpPr>
            <a:spLocks noGrp="1"/>
          </p:cNvSpPr>
          <p:nvPr>
            <p:ph type="body" idx="1"/>
          </p:nvPr>
        </p:nvSpPr>
        <p:spPr>
          <a:xfrm>
            <a:off x="611560" y="1707654"/>
            <a:ext cx="2520900" cy="2766300"/>
          </a:xfrm>
        </p:spPr>
        <p:txBody>
          <a:bodyPr/>
          <a:lstStyle/>
          <a:p>
            <a:pPr lvl="0"/>
            <a:r>
              <a:rPr lang="en-IN" sz="1800" dirty="0">
                <a:latin typeface="Cambria" pitchFamily="18" charset="0"/>
                <a:ea typeface="Cambria" pitchFamily="18" charset="0"/>
              </a:rPr>
              <a:t>A </a:t>
            </a:r>
            <a:r>
              <a:rPr lang="en-IN" sz="1800" b="1" dirty="0">
                <a:latin typeface="Cambria" pitchFamily="18" charset="0"/>
                <a:ea typeface="Cambria" pitchFamily="18" charset="0"/>
              </a:rPr>
              <a:t>comprehensive literature search </a:t>
            </a:r>
            <a:r>
              <a:rPr lang="en-IN" sz="1800" dirty="0">
                <a:latin typeface="Cambria" pitchFamily="18" charset="0"/>
                <a:ea typeface="Cambria" pitchFamily="18" charset="0"/>
              </a:rPr>
              <a:t>is done using </a:t>
            </a:r>
            <a:r>
              <a:rPr lang="en-IN" sz="1800" b="1" dirty="0">
                <a:latin typeface="Cambria" pitchFamily="18" charset="0"/>
                <a:ea typeface="Cambria" pitchFamily="18" charset="0"/>
              </a:rPr>
              <a:t>various databases </a:t>
            </a:r>
            <a:r>
              <a:rPr lang="en-IN" sz="1800" dirty="0">
                <a:latin typeface="Cambria" pitchFamily="18" charset="0"/>
                <a:ea typeface="Cambria" pitchFamily="18" charset="0"/>
              </a:rPr>
              <a:t>such as Pub Med, Google Scholar and </a:t>
            </a:r>
            <a:r>
              <a:rPr lang="en-IN" sz="1800" dirty="0" err="1">
                <a:latin typeface="Cambria" pitchFamily="18" charset="0"/>
                <a:ea typeface="Cambria" pitchFamily="18" charset="0"/>
              </a:rPr>
              <a:t>Researchgate</a:t>
            </a:r>
            <a:r>
              <a:rPr lang="en-IN" sz="1800" dirty="0">
                <a:latin typeface="Cambria" pitchFamily="18" charset="0"/>
                <a:ea typeface="Cambria" pitchFamily="18" charset="0"/>
              </a:rPr>
              <a:t>.</a:t>
            </a:r>
          </a:p>
          <a:p>
            <a:endParaRPr lang="en-US" dirty="0"/>
          </a:p>
        </p:txBody>
      </p:sp>
      <p:sp>
        <p:nvSpPr>
          <p:cNvPr id="17" name="Text Placeholder 16"/>
          <p:cNvSpPr>
            <a:spLocks noGrp="1"/>
          </p:cNvSpPr>
          <p:nvPr>
            <p:ph type="body" idx="3"/>
          </p:nvPr>
        </p:nvSpPr>
        <p:spPr>
          <a:xfrm>
            <a:off x="5797634" y="1707654"/>
            <a:ext cx="2736304" cy="2766300"/>
          </a:xfrm>
        </p:spPr>
        <p:txBody>
          <a:bodyPr/>
          <a:lstStyle/>
          <a:p>
            <a:r>
              <a:rPr lang="en-IN" sz="1800" dirty="0">
                <a:latin typeface="Cambria" pitchFamily="18" charset="0"/>
                <a:ea typeface="Cambria" pitchFamily="18" charset="0"/>
              </a:rPr>
              <a:t>The </a:t>
            </a:r>
            <a:r>
              <a:rPr lang="en-IN" sz="1800" b="1" dirty="0">
                <a:latin typeface="Cambria" pitchFamily="18" charset="0"/>
                <a:ea typeface="Cambria" pitchFamily="18" charset="0"/>
              </a:rPr>
              <a:t>Data entry, data cleaning and analysis &amp; interpretation </a:t>
            </a:r>
            <a:r>
              <a:rPr lang="en-IN" sz="1800" dirty="0">
                <a:latin typeface="Cambria" pitchFamily="18" charset="0"/>
                <a:ea typeface="Cambria" pitchFamily="18" charset="0"/>
              </a:rPr>
              <a:t>was done using </a:t>
            </a:r>
            <a:r>
              <a:rPr lang="en-IN" sz="1800" b="1" dirty="0">
                <a:latin typeface="Cambria" pitchFamily="18" charset="0"/>
                <a:ea typeface="Cambria" pitchFamily="18" charset="0"/>
              </a:rPr>
              <a:t>Microsoft Advanced Excel spreadsheet and SPSS version 25 respectively.</a:t>
            </a:r>
            <a:endParaRPr lang="en-US" sz="1800" b="1" dirty="0">
              <a:latin typeface="Cambria" pitchFamily="18" charset="0"/>
              <a:ea typeface="Cambria" pitchFamily="18"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6" name="Google Shape;116;p18"/>
          <p:cNvSpPr txBox="1">
            <a:spLocks/>
          </p:cNvSpPr>
          <p:nvPr/>
        </p:nvSpPr>
        <p:spPr>
          <a:xfrm>
            <a:off x="683568" y="987574"/>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400" u="sng" dirty="0">
                <a:solidFill>
                  <a:schemeClr val="lt1"/>
                </a:solidFill>
                <a:latin typeface="Times New Roman" pitchFamily="18" charset="0"/>
                <a:ea typeface="Vidaloka"/>
                <a:cs typeface="Times New Roman" pitchFamily="18" charset="0"/>
                <a:sym typeface="Vidaloka"/>
              </a:rPr>
              <a:t>Results</a:t>
            </a:r>
            <a:endPar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graphicFrame>
        <p:nvGraphicFramePr>
          <p:cNvPr id="3" name="Table 2">
            <a:extLst>
              <a:ext uri="{FF2B5EF4-FFF2-40B4-BE49-F238E27FC236}">
                <a16:creationId xmlns:a16="http://schemas.microsoft.com/office/drawing/2014/main" id="{8E87B941-5474-2DFE-6A28-E173B0A11DE4}"/>
              </a:ext>
            </a:extLst>
          </p:cNvPr>
          <p:cNvGraphicFramePr>
            <a:graphicFrameLocks noGrp="1"/>
          </p:cNvGraphicFramePr>
          <p:nvPr>
            <p:extLst>
              <p:ext uri="{D42A27DB-BD31-4B8C-83A1-F6EECF244321}">
                <p14:modId xmlns:p14="http://schemas.microsoft.com/office/powerpoint/2010/main" val="1402835492"/>
              </p:ext>
            </p:extLst>
          </p:nvPr>
        </p:nvGraphicFramePr>
        <p:xfrm>
          <a:off x="1727684" y="1707654"/>
          <a:ext cx="6120680" cy="2666877"/>
        </p:xfrm>
        <a:graphic>
          <a:graphicData uri="http://schemas.openxmlformats.org/drawingml/2006/table">
            <a:tbl>
              <a:tblPr>
                <a:tableStyleId>{1E3BD1C8-6D5F-4CB0-88CF-1F1B7790B33D}</a:tableStyleId>
              </a:tblPr>
              <a:tblGrid>
                <a:gridCol w="992543">
                  <a:extLst>
                    <a:ext uri="{9D8B030D-6E8A-4147-A177-3AD203B41FA5}">
                      <a16:colId xmlns:a16="http://schemas.microsoft.com/office/drawing/2014/main" val="2939063110"/>
                    </a:ext>
                  </a:extLst>
                </a:gridCol>
                <a:gridCol w="1488813">
                  <a:extLst>
                    <a:ext uri="{9D8B030D-6E8A-4147-A177-3AD203B41FA5}">
                      <a16:colId xmlns:a16="http://schemas.microsoft.com/office/drawing/2014/main" val="2093683566"/>
                    </a:ext>
                  </a:extLst>
                </a:gridCol>
                <a:gridCol w="1819662">
                  <a:extLst>
                    <a:ext uri="{9D8B030D-6E8A-4147-A177-3AD203B41FA5}">
                      <a16:colId xmlns:a16="http://schemas.microsoft.com/office/drawing/2014/main" val="1107476022"/>
                    </a:ext>
                  </a:extLst>
                </a:gridCol>
                <a:gridCol w="1819662">
                  <a:extLst>
                    <a:ext uri="{9D8B030D-6E8A-4147-A177-3AD203B41FA5}">
                      <a16:colId xmlns:a16="http://schemas.microsoft.com/office/drawing/2014/main" val="4185469909"/>
                    </a:ext>
                  </a:extLst>
                </a:gridCol>
              </a:tblGrid>
              <a:tr h="222025">
                <a:tc gridSpan="4">
                  <a:txBody>
                    <a:bodyPr/>
                    <a:lstStyle/>
                    <a:p>
                      <a:pPr algn="ctr"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Table 1: Community groups assessed in Jharkhand</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32185727"/>
                  </a:ext>
                </a:extLst>
              </a:tr>
              <a:tr h="444049">
                <a:tc gridSpan="2">
                  <a:txBody>
                    <a:bodyPr/>
                    <a:lstStyle/>
                    <a:p>
                      <a:pPr algn="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24819794"/>
                  </a:ext>
                </a:extLst>
              </a:tr>
              <a:tr h="666074">
                <a:tc rowSpan="2">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Valid</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Jan (SC/ OBCs)</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81</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75</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9750029"/>
                  </a:ext>
                </a:extLst>
              </a:tr>
              <a:tr h="444049">
                <a:tc vMerge="1">
                  <a:txBody>
                    <a:bodyPr/>
                    <a:lstStyle/>
                    <a:p>
                      <a:endParaRPr lang="en-IN"/>
                    </a:p>
                  </a:txBody>
                  <a:tcPr/>
                </a:tc>
                <a:tc>
                  <a:txBody>
                    <a:bodyPr/>
                    <a:lstStyle/>
                    <a:p>
                      <a:pPr algn="r" rtl="0" fontAlgn="ctr"/>
                      <a:r>
                        <a:rPr lang="en-IN" sz="1200" b="1" u="none" strike="noStrike" dirty="0" err="1">
                          <a:solidFill>
                            <a:schemeClr val="bg1"/>
                          </a:solidFill>
                          <a:effectLst/>
                          <a:latin typeface="Times New Roman" panose="02020603050405020304" pitchFamily="18" charset="0"/>
                          <a:cs typeface="Times New Roman" panose="02020603050405020304" pitchFamily="18" charset="0"/>
                        </a:rPr>
                        <a:t>Janjaati</a:t>
                      </a:r>
                      <a:r>
                        <a:rPr lang="en-IN" sz="1200" b="1" u="none" strike="noStrike" dirty="0">
                          <a:solidFill>
                            <a:schemeClr val="bg1"/>
                          </a:solidFill>
                          <a:effectLst/>
                          <a:latin typeface="Times New Roman" panose="02020603050405020304" pitchFamily="18" charset="0"/>
                          <a:cs typeface="Times New Roman" panose="02020603050405020304" pitchFamily="18" charset="0"/>
                        </a:rPr>
                        <a:t> (Tribal)</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27</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25</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43420147"/>
                  </a:ext>
                </a:extLst>
              </a:tr>
              <a:tr h="222025">
                <a:tc gridSpan="4">
                  <a:txBody>
                    <a:bodyPr/>
                    <a:lstStyle/>
                    <a:p>
                      <a:pPr algn="ctr"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Mean score of the age of the respondents</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77255552"/>
                  </a:ext>
                </a:extLst>
              </a:tr>
              <a:tr h="222025">
                <a:tc gridSpan="3">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Mean</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31.87</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2757598"/>
                  </a:ext>
                </a:extLst>
              </a:tr>
              <a:tr h="222025">
                <a:tc gridSpan="3">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Std. Deviation</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8.122</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19276501"/>
                  </a:ext>
                </a:extLst>
              </a:tr>
              <a:tr h="222025">
                <a:tc gridSpan="2">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Total</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108</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100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2987318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6CDEC-8489-D128-14EC-49F537F527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graphicFrame>
        <p:nvGraphicFramePr>
          <p:cNvPr id="2" name="Table 1">
            <a:extLst>
              <a:ext uri="{FF2B5EF4-FFF2-40B4-BE49-F238E27FC236}">
                <a16:creationId xmlns:a16="http://schemas.microsoft.com/office/drawing/2014/main" id="{620F39BB-61AE-BEB5-3528-FD9606F4FE1E}"/>
              </a:ext>
            </a:extLst>
          </p:cNvPr>
          <p:cNvGraphicFramePr>
            <a:graphicFrameLocks noGrp="1"/>
          </p:cNvGraphicFramePr>
          <p:nvPr>
            <p:extLst>
              <p:ext uri="{D42A27DB-BD31-4B8C-83A1-F6EECF244321}">
                <p14:modId xmlns:p14="http://schemas.microsoft.com/office/powerpoint/2010/main" val="985450765"/>
              </p:ext>
            </p:extLst>
          </p:nvPr>
        </p:nvGraphicFramePr>
        <p:xfrm>
          <a:off x="1403648" y="1162050"/>
          <a:ext cx="6624736" cy="3065884"/>
        </p:xfrm>
        <a:graphic>
          <a:graphicData uri="http://schemas.openxmlformats.org/drawingml/2006/table">
            <a:tbl>
              <a:tblPr>
                <a:tableStyleId>{1E3BD1C8-6D5F-4CB0-88CF-1F1B7790B33D}</a:tableStyleId>
              </a:tblPr>
              <a:tblGrid>
                <a:gridCol w="1070663">
                  <a:extLst>
                    <a:ext uri="{9D8B030D-6E8A-4147-A177-3AD203B41FA5}">
                      <a16:colId xmlns:a16="http://schemas.microsoft.com/office/drawing/2014/main" val="2806686375"/>
                    </a:ext>
                  </a:extLst>
                </a:gridCol>
                <a:gridCol w="1539081">
                  <a:extLst>
                    <a:ext uri="{9D8B030D-6E8A-4147-A177-3AD203B41FA5}">
                      <a16:colId xmlns:a16="http://schemas.microsoft.com/office/drawing/2014/main" val="1850308379"/>
                    </a:ext>
                  </a:extLst>
                </a:gridCol>
                <a:gridCol w="2007496">
                  <a:extLst>
                    <a:ext uri="{9D8B030D-6E8A-4147-A177-3AD203B41FA5}">
                      <a16:colId xmlns:a16="http://schemas.microsoft.com/office/drawing/2014/main" val="2026914154"/>
                    </a:ext>
                  </a:extLst>
                </a:gridCol>
                <a:gridCol w="2007496">
                  <a:extLst>
                    <a:ext uri="{9D8B030D-6E8A-4147-A177-3AD203B41FA5}">
                      <a16:colId xmlns:a16="http://schemas.microsoft.com/office/drawing/2014/main" val="2258917357"/>
                    </a:ext>
                  </a:extLst>
                </a:gridCol>
              </a:tblGrid>
              <a:tr h="573518">
                <a:tc gridSpan="4">
                  <a:txBody>
                    <a:bodyPr/>
                    <a:lstStyle/>
                    <a:p>
                      <a:pPr algn="ctr" rtl="0" fontAlgn="ctr"/>
                      <a:r>
                        <a:rPr lang="en-US" sz="1400" b="1" u="none" strike="noStrike" dirty="0">
                          <a:solidFill>
                            <a:schemeClr val="bg1"/>
                          </a:solidFill>
                          <a:effectLst/>
                          <a:latin typeface="Times New Roman" panose="02020603050405020304" pitchFamily="18" charset="0"/>
                          <a:cs typeface="Times New Roman" panose="02020603050405020304" pitchFamily="18" charset="0"/>
                        </a:rPr>
                        <a:t>Table 2: Percentage of women attained school education in their lifetime</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08056036"/>
                  </a:ext>
                </a:extLst>
              </a:tr>
              <a:tr h="611362">
                <a:tc gridSpan="2">
                  <a:txBody>
                    <a:bodyPr/>
                    <a:lstStyle/>
                    <a:p>
                      <a:pPr algn="l"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 </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hMerge="1">
                  <a:txBody>
                    <a:bodyPr/>
                    <a:lstStyle/>
                    <a:p>
                      <a:endParaRPr lang="en-IN"/>
                    </a:p>
                  </a:txBody>
                  <a:tcP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extLst>
                  <a:ext uri="{0D108BD9-81ED-4DB2-BD59-A6C34878D82A}">
                    <a16:rowId xmlns:a16="http://schemas.microsoft.com/office/drawing/2014/main" val="698426497"/>
                  </a:ext>
                </a:extLst>
              </a:tr>
              <a:tr h="917045">
                <a:tc rowSpan="2">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Valid</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l"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No</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29</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26.9</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extLst>
                  <a:ext uri="{0D108BD9-81ED-4DB2-BD59-A6C34878D82A}">
                    <a16:rowId xmlns:a16="http://schemas.microsoft.com/office/drawing/2014/main" val="1782221456"/>
                  </a:ext>
                </a:extLst>
              </a:tr>
              <a:tr h="611362">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Yes</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79</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73.1</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extLst>
                  <a:ext uri="{0D108BD9-81ED-4DB2-BD59-A6C34878D82A}">
                    <a16:rowId xmlns:a16="http://schemas.microsoft.com/office/drawing/2014/main" val="1372409303"/>
                  </a:ext>
                </a:extLst>
              </a:tr>
              <a:tr h="352597">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 </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Total</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108</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100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7836" marR="7836" marT="7836" marB="0" anchor="ctr"/>
                </a:tc>
                <a:extLst>
                  <a:ext uri="{0D108BD9-81ED-4DB2-BD59-A6C34878D82A}">
                    <a16:rowId xmlns:a16="http://schemas.microsoft.com/office/drawing/2014/main" val="1203491801"/>
                  </a:ext>
                </a:extLst>
              </a:tr>
            </a:tbl>
          </a:graphicData>
        </a:graphic>
      </p:graphicFrame>
    </p:spTree>
    <p:extLst>
      <p:ext uri="{BB962C8B-B14F-4D97-AF65-F5344CB8AC3E}">
        <p14:creationId xmlns:p14="http://schemas.microsoft.com/office/powerpoint/2010/main" val="2646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798C93-B696-B36A-50B6-0A2B0C38E3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graphicFrame>
        <p:nvGraphicFramePr>
          <p:cNvPr id="2" name="Table 1">
            <a:extLst>
              <a:ext uri="{FF2B5EF4-FFF2-40B4-BE49-F238E27FC236}">
                <a16:creationId xmlns:a16="http://schemas.microsoft.com/office/drawing/2014/main" id="{A4217FF0-8437-81F4-45D3-405D1E9F5B72}"/>
              </a:ext>
            </a:extLst>
          </p:cNvPr>
          <p:cNvGraphicFramePr>
            <a:graphicFrameLocks noGrp="1"/>
          </p:cNvGraphicFramePr>
          <p:nvPr>
            <p:extLst>
              <p:ext uri="{D42A27DB-BD31-4B8C-83A1-F6EECF244321}">
                <p14:modId xmlns:p14="http://schemas.microsoft.com/office/powerpoint/2010/main" val="3428987314"/>
              </p:ext>
            </p:extLst>
          </p:nvPr>
        </p:nvGraphicFramePr>
        <p:xfrm>
          <a:off x="899593" y="1163637"/>
          <a:ext cx="7416823" cy="3512064"/>
        </p:xfrm>
        <a:graphic>
          <a:graphicData uri="http://schemas.openxmlformats.org/drawingml/2006/table">
            <a:tbl>
              <a:tblPr>
                <a:tableStyleId>{1E3BD1C8-6D5F-4CB0-88CF-1F1B7790B33D}</a:tableStyleId>
              </a:tblPr>
              <a:tblGrid>
                <a:gridCol w="2676465">
                  <a:extLst>
                    <a:ext uri="{9D8B030D-6E8A-4147-A177-3AD203B41FA5}">
                      <a16:colId xmlns:a16="http://schemas.microsoft.com/office/drawing/2014/main" val="304468023"/>
                    </a:ext>
                  </a:extLst>
                </a:gridCol>
                <a:gridCol w="2676465">
                  <a:extLst>
                    <a:ext uri="{9D8B030D-6E8A-4147-A177-3AD203B41FA5}">
                      <a16:colId xmlns:a16="http://schemas.microsoft.com/office/drawing/2014/main" val="1690620547"/>
                    </a:ext>
                  </a:extLst>
                </a:gridCol>
                <a:gridCol w="1116765">
                  <a:extLst>
                    <a:ext uri="{9D8B030D-6E8A-4147-A177-3AD203B41FA5}">
                      <a16:colId xmlns:a16="http://schemas.microsoft.com/office/drawing/2014/main" val="2465201943"/>
                    </a:ext>
                  </a:extLst>
                </a:gridCol>
                <a:gridCol w="947128">
                  <a:extLst>
                    <a:ext uri="{9D8B030D-6E8A-4147-A177-3AD203B41FA5}">
                      <a16:colId xmlns:a16="http://schemas.microsoft.com/office/drawing/2014/main" val="4035619452"/>
                    </a:ext>
                  </a:extLst>
                </a:gridCol>
              </a:tblGrid>
              <a:tr h="292149">
                <a:tc gridSpan="4">
                  <a:txBody>
                    <a:bodyPr/>
                    <a:lstStyle/>
                    <a:p>
                      <a:pPr algn="ctr"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                      Table 3: Factors effected women in not completing their education</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06290298"/>
                  </a:ext>
                </a:extLst>
              </a:tr>
              <a:tr h="274063">
                <a:tc rowSpan="2" gridSpan="2">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rowSpan="2" h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Responses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rowSpan="2">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Percent of Cases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3038665512"/>
                  </a:ext>
                </a:extLst>
              </a:tr>
              <a:tr h="146074">
                <a:tc gridSpan="2" vMerge="1">
                  <a:txBody>
                    <a:bodyPr/>
                    <a:lstStyle/>
                    <a:p>
                      <a:endParaRPr lang="en-IN"/>
                    </a:p>
                  </a:txBody>
                  <a:tcPr/>
                </a:tc>
                <a:tc hMerge="1" v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N</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vMerge="1">
                  <a:txBody>
                    <a:bodyPr/>
                    <a:lstStyle/>
                    <a:p>
                      <a:endParaRPr lang="en-IN"/>
                    </a:p>
                  </a:txBody>
                  <a:tcPr/>
                </a:tc>
                <a:extLst>
                  <a:ext uri="{0D108BD9-81ED-4DB2-BD59-A6C34878D82A}">
                    <a16:rowId xmlns:a16="http://schemas.microsoft.com/office/drawing/2014/main" val="3674138861"/>
                  </a:ext>
                </a:extLst>
              </a:tr>
              <a:tr h="292149">
                <a:tc rowSpan="5">
                  <a:txBody>
                    <a:bodyPr/>
                    <a:lstStyle/>
                    <a:p>
                      <a:pPr algn="ctr" rtl="0" fontAlgn="ctr"/>
                      <a:r>
                        <a:rPr lang="en-US" sz="1200" b="1" u="none" strike="noStrike">
                          <a:solidFill>
                            <a:schemeClr val="bg1"/>
                          </a:solidFill>
                          <a:effectLst/>
                          <a:latin typeface="Times New Roman" panose="02020603050405020304" pitchFamily="18" charset="0"/>
                          <a:cs typeface="Times New Roman" panose="02020603050405020304" pitchFamily="18" charset="0"/>
                        </a:rPr>
                        <a:t>Factors affecting rural women in not completing their school/ college education</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[Expensive]</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15</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0" u="none" strike="noStrike" dirty="0">
                          <a:solidFill>
                            <a:schemeClr val="bg1"/>
                          </a:solidFill>
                          <a:effectLst/>
                          <a:latin typeface="Times New Roman" panose="02020603050405020304" pitchFamily="18" charset="0"/>
                          <a:cs typeface="Times New Roman" panose="02020603050405020304" pitchFamily="18" charset="0"/>
                        </a:rPr>
                        <a:t>15.00%</a:t>
                      </a:r>
                      <a:endParaRPr lang="en-IN"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1035125902"/>
                  </a:ext>
                </a:extLst>
              </a:tr>
              <a:tr h="730371">
                <a:tc vMerge="1">
                  <a:txBody>
                    <a:bodyPr/>
                    <a:lstStyle/>
                    <a:p>
                      <a:endParaRPr lang="en-IN"/>
                    </a:p>
                  </a:txBody>
                  <a:tcP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[Domestic Responsibilities]</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47</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47.00%</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572160736"/>
                  </a:ext>
                </a:extLst>
              </a:tr>
              <a:tr h="730371">
                <a:tc vMerge="1">
                  <a:txBody>
                    <a:bodyPr/>
                    <a:lstStyle/>
                    <a:p>
                      <a:endParaRPr lang="en-IN"/>
                    </a:p>
                  </a:txBody>
                  <a:tcP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 [Difficulties in travelling]</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12</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0" u="none" strike="noStrike" dirty="0">
                          <a:solidFill>
                            <a:schemeClr val="bg1"/>
                          </a:solidFill>
                          <a:effectLst/>
                          <a:latin typeface="Times New Roman" panose="02020603050405020304" pitchFamily="18" charset="0"/>
                          <a:cs typeface="Times New Roman" panose="02020603050405020304" pitchFamily="18" charset="0"/>
                        </a:rPr>
                        <a:t>12.00%</a:t>
                      </a:r>
                      <a:endParaRPr lang="en-IN"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1836584009"/>
                  </a:ext>
                </a:extLst>
              </a:tr>
              <a:tr h="292149">
                <a:tc vMerge="1">
                  <a:txBody>
                    <a:bodyPr/>
                    <a:lstStyle/>
                    <a:p>
                      <a:endParaRPr lang="en-IN"/>
                    </a:p>
                  </a:txBody>
                  <a:tcP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[Pregnancy]</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17</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0" u="none" strike="noStrike" dirty="0">
                          <a:solidFill>
                            <a:schemeClr val="bg1"/>
                          </a:solidFill>
                          <a:effectLst/>
                          <a:latin typeface="Times New Roman" panose="02020603050405020304" pitchFamily="18" charset="0"/>
                          <a:cs typeface="Times New Roman" panose="02020603050405020304" pitchFamily="18" charset="0"/>
                        </a:rPr>
                        <a:t>17.00%</a:t>
                      </a:r>
                      <a:endParaRPr lang="en-IN"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110595380"/>
                  </a:ext>
                </a:extLst>
              </a:tr>
              <a:tr h="438223">
                <a:tc vMerge="1">
                  <a:txBody>
                    <a:bodyPr/>
                    <a:lstStyle/>
                    <a:p>
                      <a:endParaRPr lang="en-IN"/>
                    </a:p>
                  </a:txBody>
                  <a:tcP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 [Early Marriage]</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36</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36.00%</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1630870056"/>
                  </a:ext>
                </a:extLst>
              </a:tr>
              <a:tr h="274063">
                <a:tc gridSpan="2">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n = 108 (multiple responses)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hMerge="1">
                  <a:txBody>
                    <a:bodyPr/>
                    <a:lstStyle/>
                    <a:p>
                      <a:endParaRPr lang="en-IN"/>
                    </a:p>
                  </a:txBody>
                  <a:tcPr/>
                </a:tc>
                <a:tc>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127</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tc>
                  <a:txBody>
                    <a:bodyPr/>
                    <a:lstStyle/>
                    <a:p>
                      <a:pPr algn="ctr"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127.00%</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646" marR="5646" marT="5646" marB="0" anchor="ctr"/>
                </a:tc>
                <a:extLst>
                  <a:ext uri="{0D108BD9-81ED-4DB2-BD59-A6C34878D82A}">
                    <a16:rowId xmlns:a16="http://schemas.microsoft.com/office/drawing/2014/main" val="2579198117"/>
                  </a:ext>
                </a:extLst>
              </a:tr>
            </a:tbl>
          </a:graphicData>
        </a:graphic>
      </p:graphicFrame>
    </p:spTree>
    <p:extLst>
      <p:ext uri="{BB962C8B-B14F-4D97-AF65-F5344CB8AC3E}">
        <p14:creationId xmlns:p14="http://schemas.microsoft.com/office/powerpoint/2010/main" val="139953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FB871C-5F94-E1B0-7569-88F27A19520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a:p>
        </p:txBody>
      </p:sp>
      <p:pic>
        <p:nvPicPr>
          <p:cNvPr id="5" name="Picture 4">
            <a:extLst>
              <a:ext uri="{FF2B5EF4-FFF2-40B4-BE49-F238E27FC236}">
                <a16:creationId xmlns:a16="http://schemas.microsoft.com/office/drawing/2014/main" id="{A53F8AFF-DCE4-5DA7-A9BD-859067402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4346" y="1361734"/>
            <a:ext cx="5615305" cy="3271515"/>
          </a:xfrm>
          <a:prstGeom prst="rect">
            <a:avLst/>
          </a:prstGeom>
          <a:noFill/>
          <a:ln>
            <a:noFill/>
          </a:ln>
        </p:spPr>
      </p:pic>
      <p:sp>
        <p:nvSpPr>
          <p:cNvPr id="6" name="Rectangle 2">
            <a:extLst>
              <a:ext uri="{FF2B5EF4-FFF2-40B4-BE49-F238E27FC236}">
                <a16:creationId xmlns:a16="http://schemas.microsoft.com/office/drawing/2014/main" id="{2A520A6E-C7B0-85CF-6FFF-282F3523DEDE}"/>
              </a:ext>
            </a:extLst>
          </p:cNvPr>
          <p:cNvSpPr>
            <a:spLocks noChangeArrowheads="1"/>
          </p:cNvSpPr>
          <p:nvPr/>
        </p:nvSpPr>
        <p:spPr bwMode="auto">
          <a:xfrm>
            <a:off x="2411760" y="1164934"/>
            <a:ext cx="3265109" cy="39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dirty="0">
                <a:ln>
                  <a:noFill/>
                </a:ln>
                <a:solidFill>
                  <a:schemeClr val="tx1"/>
                </a:solidFill>
                <a:effectLst/>
                <a:latin typeface="Calibri" panose="020F0502020204030204" pitchFamily="34" charset="0"/>
              </a:rPr>
              <a:t>Percentage of rural women heard about breast cancer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A28E6867-2C2C-5B10-2B93-7909B820D123}"/>
              </a:ext>
            </a:extLst>
          </p:cNvPr>
          <p:cNvSpPr>
            <a:spLocks noChangeArrowheads="1"/>
          </p:cNvSpPr>
          <p:nvPr/>
        </p:nvSpPr>
        <p:spPr bwMode="auto">
          <a:xfrm>
            <a:off x="6172412" y="1482777"/>
            <a:ext cx="351656" cy="241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100" dirty="0">
                <a:solidFill>
                  <a:schemeClr val="tx1"/>
                </a:solidFill>
                <a:latin typeface="Calibri" panose="020F0502020204030204" pitchFamily="34" charset="0"/>
              </a:rPr>
              <a:t>N</a:t>
            </a:r>
            <a:r>
              <a:rPr lang="en-IN" altLang="en-US" sz="1100" dirty="0">
                <a:solidFill>
                  <a:schemeClr val="tx1"/>
                </a:solidFill>
                <a:latin typeface="Calibri" panose="020F0502020204030204" pitchFamily="34" charset="0"/>
              </a:rPr>
              <a: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62AB18C-F290-451E-ECEB-43A9A2126F77}"/>
              </a:ext>
            </a:extLst>
          </p:cNvPr>
          <p:cNvSpPr>
            <a:spLocks noChangeArrowheads="1"/>
          </p:cNvSpPr>
          <p:nvPr/>
        </p:nvSpPr>
        <p:spPr bwMode="auto">
          <a:xfrm>
            <a:off x="6172412" y="1755334"/>
            <a:ext cx="415812" cy="241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rPr>
              <a:t>Yes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211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0E7040-1349-34C6-BD9F-041DE2B9C26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a:p>
        </p:txBody>
      </p:sp>
      <p:pic>
        <p:nvPicPr>
          <p:cNvPr id="5" name="Picture 4">
            <a:extLst>
              <a:ext uri="{FF2B5EF4-FFF2-40B4-BE49-F238E27FC236}">
                <a16:creationId xmlns:a16="http://schemas.microsoft.com/office/drawing/2014/main" id="{8F258293-DBC8-ACD2-489E-F07D76FF3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912" y="1096569"/>
            <a:ext cx="5972175" cy="3514725"/>
          </a:xfrm>
          <a:prstGeom prst="rect">
            <a:avLst/>
          </a:prstGeom>
          <a:noFill/>
          <a:ln>
            <a:noFill/>
          </a:ln>
        </p:spPr>
      </p:pic>
      <p:sp>
        <p:nvSpPr>
          <p:cNvPr id="7" name="Rectangle 2">
            <a:extLst>
              <a:ext uri="{FF2B5EF4-FFF2-40B4-BE49-F238E27FC236}">
                <a16:creationId xmlns:a16="http://schemas.microsoft.com/office/drawing/2014/main" id="{4645EB5F-44BB-1937-7117-E92319B7C282}"/>
              </a:ext>
            </a:extLst>
          </p:cNvPr>
          <p:cNvSpPr>
            <a:spLocks noChangeArrowheads="1"/>
          </p:cNvSpPr>
          <p:nvPr/>
        </p:nvSpPr>
        <p:spPr bwMode="auto">
          <a:xfrm>
            <a:off x="1917314" y="1034432"/>
            <a:ext cx="5309370" cy="2571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dirty="0">
                <a:ln>
                  <a:noFill/>
                </a:ln>
                <a:solidFill>
                  <a:schemeClr val="tx1"/>
                </a:solidFill>
                <a:effectLst/>
                <a:latin typeface="Calibri" panose="020F0502020204030204" pitchFamily="34" charset="0"/>
              </a:rPr>
              <a:t>Fig 2: Community-wise comparison of the level of knowledge percentage on breast cancer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C441CF3C-7735-71BF-8853-F1D1E59CAC9C}"/>
              </a:ext>
            </a:extLst>
          </p:cNvPr>
          <p:cNvGraphicFramePr>
            <a:graphicFrameLocks noGrp="1"/>
          </p:cNvGraphicFramePr>
          <p:nvPr>
            <p:extLst>
              <p:ext uri="{D42A27DB-BD31-4B8C-83A1-F6EECF244321}">
                <p14:modId xmlns:p14="http://schemas.microsoft.com/office/powerpoint/2010/main" val="4032320431"/>
              </p:ext>
            </p:extLst>
          </p:nvPr>
        </p:nvGraphicFramePr>
        <p:xfrm>
          <a:off x="6444208" y="2600852"/>
          <a:ext cx="1010592" cy="731679"/>
        </p:xfrm>
        <a:graphic>
          <a:graphicData uri="http://schemas.openxmlformats.org/drawingml/2006/table">
            <a:tbl>
              <a:tblPr>
                <a:tableStyleId>{1E3BD1C8-6D5F-4CB0-88CF-1F1B7790B33D}</a:tableStyleId>
              </a:tblPr>
              <a:tblGrid>
                <a:gridCol w="1010592">
                  <a:extLst>
                    <a:ext uri="{9D8B030D-6E8A-4147-A177-3AD203B41FA5}">
                      <a16:colId xmlns:a16="http://schemas.microsoft.com/office/drawing/2014/main" val="4195688370"/>
                    </a:ext>
                  </a:extLst>
                </a:gridCol>
              </a:tblGrid>
              <a:tr h="402946">
                <a:tc>
                  <a:txBody>
                    <a:bodyPr/>
                    <a:lstStyle/>
                    <a:p>
                      <a:pPr algn="l" rtl="0" fontAlgn="ctr"/>
                      <a:r>
                        <a:rPr lang="en-IN" sz="1100" u="none" strike="noStrike" dirty="0">
                          <a:effectLst/>
                        </a:rPr>
                        <a:t>0 = No</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2684162109"/>
                  </a:ext>
                </a:extLst>
              </a:tr>
              <a:tr h="328733">
                <a:tc>
                  <a:txBody>
                    <a:bodyPr/>
                    <a:lstStyle/>
                    <a:p>
                      <a:pPr algn="l" rtl="0" fontAlgn="ctr"/>
                      <a:r>
                        <a:rPr lang="en-IN" sz="1100" u="none" strike="noStrike" dirty="0">
                          <a:effectLst/>
                        </a:rPr>
                        <a:t>1 = Yes</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717455075"/>
                  </a:ext>
                </a:extLst>
              </a:tr>
            </a:tbl>
          </a:graphicData>
        </a:graphic>
      </p:graphicFrame>
    </p:spTree>
    <p:extLst>
      <p:ext uri="{BB962C8B-B14F-4D97-AF65-F5344CB8AC3E}">
        <p14:creationId xmlns:p14="http://schemas.microsoft.com/office/powerpoint/2010/main" val="402281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26CC0-0012-4A4E-D8EA-A36CE2EF177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graphicFrame>
        <p:nvGraphicFramePr>
          <p:cNvPr id="2" name="Table 1">
            <a:extLst>
              <a:ext uri="{FF2B5EF4-FFF2-40B4-BE49-F238E27FC236}">
                <a16:creationId xmlns:a16="http://schemas.microsoft.com/office/drawing/2014/main" id="{7027723C-DE8F-1CB7-65B9-A6F6CDC7A979}"/>
              </a:ext>
            </a:extLst>
          </p:cNvPr>
          <p:cNvGraphicFramePr>
            <a:graphicFrameLocks noGrp="1"/>
          </p:cNvGraphicFramePr>
          <p:nvPr>
            <p:extLst>
              <p:ext uri="{D42A27DB-BD31-4B8C-83A1-F6EECF244321}">
                <p14:modId xmlns:p14="http://schemas.microsoft.com/office/powerpoint/2010/main" val="2758416520"/>
              </p:ext>
            </p:extLst>
          </p:nvPr>
        </p:nvGraphicFramePr>
        <p:xfrm>
          <a:off x="1043608" y="987574"/>
          <a:ext cx="7200800" cy="3730565"/>
        </p:xfrm>
        <a:graphic>
          <a:graphicData uri="http://schemas.openxmlformats.org/drawingml/2006/table">
            <a:tbl>
              <a:tblPr>
                <a:tableStyleId>{1E3BD1C8-6D5F-4CB0-88CF-1F1B7790B33D}</a:tableStyleId>
              </a:tblPr>
              <a:tblGrid>
                <a:gridCol w="1797907">
                  <a:extLst>
                    <a:ext uri="{9D8B030D-6E8A-4147-A177-3AD203B41FA5}">
                      <a16:colId xmlns:a16="http://schemas.microsoft.com/office/drawing/2014/main" val="3166868417"/>
                    </a:ext>
                  </a:extLst>
                </a:gridCol>
                <a:gridCol w="1761220">
                  <a:extLst>
                    <a:ext uri="{9D8B030D-6E8A-4147-A177-3AD203B41FA5}">
                      <a16:colId xmlns:a16="http://schemas.microsoft.com/office/drawing/2014/main" val="497339141"/>
                    </a:ext>
                  </a:extLst>
                </a:gridCol>
                <a:gridCol w="1797907">
                  <a:extLst>
                    <a:ext uri="{9D8B030D-6E8A-4147-A177-3AD203B41FA5}">
                      <a16:colId xmlns:a16="http://schemas.microsoft.com/office/drawing/2014/main" val="1661536517"/>
                    </a:ext>
                  </a:extLst>
                </a:gridCol>
                <a:gridCol w="1843766">
                  <a:extLst>
                    <a:ext uri="{9D8B030D-6E8A-4147-A177-3AD203B41FA5}">
                      <a16:colId xmlns:a16="http://schemas.microsoft.com/office/drawing/2014/main" val="3448312201"/>
                    </a:ext>
                  </a:extLst>
                </a:gridCol>
              </a:tblGrid>
              <a:tr h="181664">
                <a:tc gridSpan="4">
                  <a:txBody>
                    <a:bodyPr/>
                    <a:lstStyle/>
                    <a:p>
                      <a:pPr algn="ctr"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Table 4: Percentage of people having knowledge on the breast cancer symptoms</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61410468"/>
                  </a:ext>
                </a:extLst>
              </a:tr>
              <a:tr h="181664">
                <a:tc rowSpan="2" gridSpan="2">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rowSpan="2" h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Responses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rowSpan="2">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Percent of Cases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239331648"/>
                  </a:ext>
                </a:extLst>
              </a:tr>
              <a:tr h="181664">
                <a:tc gridSpan="2" vMerge="1">
                  <a:txBody>
                    <a:bodyPr/>
                    <a:lstStyle/>
                    <a:p>
                      <a:endParaRPr lang="en-IN"/>
                    </a:p>
                  </a:txBody>
                  <a:tcPr/>
                </a:tc>
                <a:tc hMerge="1" v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N</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vMerge="1">
                  <a:txBody>
                    <a:bodyPr/>
                    <a:lstStyle/>
                    <a:p>
                      <a:endParaRPr lang="en-IN"/>
                    </a:p>
                  </a:txBody>
                  <a:tcPr/>
                </a:tc>
                <a:extLst>
                  <a:ext uri="{0D108BD9-81ED-4DB2-BD59-A6C34878D82A}">
                    <a16:rowId xmlns:a16="http://schemas.microsoft.com/office/drawing/2014/main" val="844927883"/>
                  </a:ext>
                </a:extLst>
              </a:tr>
              <a:tr h="913953">
                <a:tc>
                  <a:txBody>
                    <a:bodyPr/>
                    <a:lstStyle/>
                    <a:p>
                      <a:pPr algn="l"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Level of knowledge on the symptoms of breast cancer</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l" rtl="0" fontAlgn="ctr"/>
                      <a:r>
                        <a:rPr lang="en-US" sz="1200" b="1" u="none" strike="noStrike">
                          <a:solidFill>
                            <a:schemeClr val="bg1"/>
                          </a:solidFill>
                          <a:effectLst/>
                          <a:latin typeface="Times New Roman" panose="02020603050405020304" pitchFamily="18" charset="0"/>
                          <a:cs typeface="Times New Roman" panose="02020603050405020304" pitchFamily="18" charset="0"/>
                        </a:rPr>
                        <a:t> [A lump or thickening in or near the breast or in the underarm that persists through the menstrual cycle]</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7</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12.10%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3791411651"/>
                  </a:ext>
                </a:extLst>
              </a:tr>
              <a:tr h="514099">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l"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 [A mass or lump, which may feel as small as a pea]</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25</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43.10%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3780141589"/>
                  </a:ext>
                </a:extLst>
              </a:tr>
              <a:tr h="540428">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l"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 [A change in the size, shape, or contour of the breast]</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23</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39.70%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123545863"/>
                  </a:ext>
                </a:extLst>
              </a:tr>
              <a:tr h="540428">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l"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 [A blood-stained or clear fluid discharge from the nipple]</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23</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39.70%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2919402535"/>
                  </a:ext>
                </a:extLst>
              </a:tr>
              <a:tr h="456977">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l" rtl="0" fontAlgn="ctr"/>
                      <a:r>
                        <a:rPr lang="en-US" sz="1200" b="1" u="none" strike="noStrike">
                          <a:solidFill>
                            <a:schemeClr val="bg1"/>
                          </a:solidFill>
                          <a:effectLst/>
                          <a:latin typeface="Times New Roman" panose="02020603050405020304" pitchFamily="18" charset="0"/>
                          <a:cs typeface="Times New Roman" panose="02020603050405020304" pitchFamily="18" charset="0"/>
                        </a:rPr>
                        <a:t> [Redness of the skin on the breast or nipple]</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35</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60.30%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extLst>
                  <a:ext uri="{0D108BD9-81ED-4DB2-BD59-A6C34878D82A}">
                    <a16:rowId xmlns:a16="http://schemas.microsoft.com/office/drawing/2014/main" val="671385833"/>
                  </a:ext>
                </a:extLst>
              </a:tr>
              <a:tr h="181664">
                <a:tc gridSpan="4">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n= 108 (multiple responses)</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2327" marR="2327" marT="2327"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7816439"/>
                  </a:ext>
                </a:extLst>
              </a:tr>
            </a:tbl>
          </a:graphicData>
        </a:graphic>
      </p:graphicFrame>
    </p:spTree>
    <p:extLst>
      <p:ext uri="{BB962C8B-B14F-4D97-AF65-F5344CB8AC3E}">
        <p14:creationId xmlns:p14="http://schemas.microsoft.com/office/powerpoint/2010/main" val="750199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F58A2D-9750-5E26-379E-138F4B7A4E7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a:p>
        </p:txBody>
      </p:sp>
      <p:pic>
        <p:nvPicPr>
          <p:cNvPr id="5" name="Picture 4">
            <a:extLst>
              <a:ext uri="{FF2B5EF4-FFF2-40B4-BE49-F238E27FC236}">
                <a16:creationId xmlns:a16="http://schemas.microsoft.com/office/drawing/2014/main" id="{F0CFD109-921B-F571-EAAB-6CAB6A70AC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595312"/>
            <a:ext cx="6210300" cy="3952875"/>
          </a:xfrm>
          <a:prstGeom prst="rect">
            <a:avLst/>
          </a:prstGeom>
          <a:noFill/>
          <a:ln>
            <a:noFill/>
          </a:ln>
        </p:spPr>
      </p:pic>
      <p:pic>
        <p:nvPicPr>
          <p:cNvPr id="7" name="Picture 6">
            <a:extLst>
              <a:ext uri="{FF2B5EF4-FFF2-40B4-BE49-F238E27FC236}">
                <a16:creationId xmlns:a16="http://schemas.microsoft.com/office/drawing/2014/main" id="{7949E03A-F3A8-A686-E34F-F016243B91FE}"/>
              </a:ext>
            </a:extLst>
          </p:cNvPr>
          <p:cNvPicPr>
            <a:picLocks noChangeAspect="1"/>
          </p:cNvPicPr>
          <p:nvPr/>
        </p:nvPicPr>
        <p:blipFill>
          <a:blip r:embed="rId3"/>
          <a:stretch>
            <a:fillRect/>
          </a:stretch>
        </p:blipFill>
        <p:spPr>
          <a:xfrm>
            <a:off x="2123728" y="599089"/>
            <a:ext cx="4704762" cy="304762"/>
          </a:xfrm>
          <a:prstGeom prst="rect">
            <a:avLst/>
          </a:prstGeom>
        </p:spPr>
      </p:pic>
    </p:spTree>
    <p:extLst>
      <p:ext uri="{BB962C8B-B14F-4D97-AF65-F5344CB8AC3E}">
        <p14:creationId xmlns:p14="http://schemas.microsoft.com/office/powerpoint/2010/main" val="61612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238F57-CEDB-04AE-CAC7-8261DDF1F4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a:p>
        </p:txBody>
      </p:sp>
      <p:graphicFrame>
        <p:nvGraphicFramePr>
          <p:cNvPr id="2" name="Table 1">
            <a:extLst>
              <a:ext uri="{FF2B5EF4-FFF2-40B4-BE49-F238E27FC236}">
                <a16:creationId xmlns:a16="http://schemas.microsoft.com/office/drawing/2014/main" id="{1B759935-C258-656E-F1A6-EF51D2C70629}"/>
              </a:ext>
            </a:extLst>
          </p:cNvPr>
          <p:cNvGraphicFramePr>
            <a:graphicFrameLocks noGrp="1"/>
          </p:cNvGraphicFramePr>
          <p:nvPr>
            <p:extLst>
              <p:ext uri="{D42A27DB-BD31-4B8C-83A1-F6EECF244321}">
                <p14:modId xmlns:p14="http://schemas.microsoft.com/office/powerpoint/2010/main" val="2771646805"/>
              </p:ext>
            </p:extLst>
          </p:nvPr>
        </p:nvGraphicFramePr>
        <p:xfrm>
          <a:off x="899592" y="1157288"/>
          <a:ext cx="7128791" cy="3462987"/>
        </p:xfrm>
        <a:graphic>
          <a:graphicData uri="http://schemas.openxmlformats.org/drawingml/2006/table">
            <a:tbl>
              <a:tblPr firstRow="1" firstCol="1" bandRow="1">
                <a:tableStyleId>{1E3BD1C8-6D5F-4CB0-88CF-1F1B7790B33D}</a:tableStyleId>
              </a:tblPr>
              <a:tblGrid>
                <a:gridCol w="1761970">
                  <a:extLst>
                    <a:ext uri="{9D8B030D-6E8A-4147-A177-3AD203B41FA5}">
                      <a16:colId xmlns:a16="http://schemas.microsoft.com/office/drawing/2014/main" val="935064275"/>
                    </a:ext>
                  </a:extLst>
                </a:gridCol>
                <a:gridCol w="1761970">
                  <a:extLst>
                    <a:ext uri="{9D8B030D-6E8A-4147-A177-3AD203B41FA5}">
                      <a16:colId xmlns:a16="http://schemas.microsoft.com/office/drawing/2014/main" val="3820851730"/>
                    </a:ext>
                  </a:extLst>
                </a:gridCol>
                <a:gridCol w="1797932">
                  <a:extLst>
                    <a:ext uri="{9D8B030D-6E8A-4147-A177-3AD203B41FA5}">
                      <a16:colId xmlns:a16="http://schemas.microsoft.com/office/drawing/2014/main" val="1441254"/>
                    </a:ext>
                  </a:extLst>
                </a:gridCol>
                <a:gridCol w="1806919">
                  <a:extLst>
                    <a:ext uri="{9D8B030D-6E8A-4147-A177-3AD203B41FA5}">
                      <a16:colId xmlns:a16="http://schemas.microsoft.com/office/drawing/2014/main" val="3658482994"/>
                    </a:ext>
                  </a:extLst>
                </a:gridCol>
              </a:tblGrid>
              <a:tr h="379958">
                <a:tc gridSpan="4">
                  <a:txBody>
                    <a:bodyPr/>
                    <a:lstStyle/>
                    <a:p>
                      <a:pPr algn="ctr" rtl="0" fontAlgn="ctr"/>
                      <a:r>
                        <a:rPr lang="en-US" sz="1400" b="1" u="none" strike="noStrike" dirty="0">
                          <a:solidFill>
                            <a:schemeClr val="bg1"/>
                          </a:solidFill>
                          <a:effectLst/>
                          <a:latin typeface="Times New Roman" panose="02020603050405020304" pitchFamily="18" charset="0"/>
                          <a:cs typeface="Times New Roman" panose="02020603050405020304" pitchFamily="18" charset="0"/>
                        </a:rPr>
                        <a:t>Table 5: Factors responsible for delay in seeking medical help among the rural women</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16530082"/>
                  </a:ext>
                </a:extLst>
              </a:tr>
              <a:tr h="255467">
                <a:tc rowSpan="2" gridSpan="2">
                  <a:txBody>
                    <a:bodyPr/>
                    <a:lstStyle/>
                    <a:p>
                      <a:pPr algn="l" fontAlgn="b"/>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b"/>
                </a:tc>
                <a:tc rowSpan="2" h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Responses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rowSpan="2">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Percent of Cases</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785639219"/>
                  </a:ext>
                </a:extLst>
              </a:tr>
              <a:tr h="136162">
                <a:tc gridSpan="2" vMerge="1">
                  <a:txBody>
                    <a:bodyPr/>
                    <a:lstStyle/>
                    <a:p>
                      <a:endParaRPr lang="en-IN"/>
                    </a:p>
                  </a:txBody>
                  <a:tcPr/>
                </a:tc>
                <a:tc hMerge="1" vMerge="1">
                  <a:txBody>
                    <a:bodyPr/>
                    <a:lstStyle/>
                    <a:p>
                      <a:endParaRPr lang="en-IN"/>
                    </a:p>
                  </a:txBody>
                  <a:tcPr/>
                </a:tc>
                <a:tc>
                  <a:txBody>
                    <a:bodyPr/>
                    <a:lstStyle/>
                    <a:p>
                      <a:pPr algn="ctr"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N</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vMerge="1">
                  <a:txBody>
                    <a:bodyPr/>
                    <a:lstStyle/>
                    <a:p>
                      <a:endParaRPr lang="en-IN"/>
                    </a:p>
                  </a:txBody>
                  <a:tcPr/>
                </a:tc>
                <a:extLst>
                  <a:ext uri="{0D108BD9-81ED-4DB2-BD59-A6C34878D82A}">
                    <a16:rowId xmlns:a16="http://schemas.microsoft.com/office/drawing/2014/main" val="2316872973"/>
                  </a:ext>
                </a:extLst>
              </a:tr>
              <a:tr h="408488">
                <a:tc rowSpan="5">
                  <a:txBody>
                    <a:bodyPr/>
                    <a:lstStyle/>
                    <a:p>
                      <a:pPr algn="ctr" rtl="0" fontAlgn="ctr"/>
                      <a:r>
                        <a:rPr lang="en-US" sz="1200" b="1" u="none" strike="noStrike">
                          <a:solidFill>
                            <a:schemeClr val="bg1"/>
                          </a:solidFill>
                          <a:effectLst/>
                          <a:latin typeface="Times New Roman" panose="02020603050405020304" pitchFamily="18" charset="0"/>
                          <a:cs typeface="Times New Roman" panose="02020603050405020304" pitchFamily="18" charset="0"/>
                        </a:rPr>
                        <a:t>Factors effecting women in not sharing problems with the healthcare provider</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Lack of awareness</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8</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28.60%</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3896218663"/>
                  </a:ext>
                </a:extLst>
              </a:tr>
              <a:tr h="408488">
                <a:tc vMerge="1">
                  <a:txBody>
                    <a:bodyPr/>
                    <a:lstStyle/>
                    <a:p>
                      <a:endParaRPr lang="en-IN"/>
                    </a:p>
                  </a:txBody>
                  <a:tcPr/>
                </a:tc>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Fear and Anxiety</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19</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67.90%</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1958076206"/>
                  </a:ext>
                </a:extLst>
              </a:tr>
              <a:tr h="408488">
                <a:tc vMerge="1">
                  <a:txBody>
                    <a:bodyPr/>
                    <a:lstStyle/>
                    <a:p>
                      <a:endParaRPr lang="en-IN"/>
                    </a:p>
                  </a:txBody>
                  <a:tcPr/>
                </a:tc>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Economic Burden</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9</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32.10%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362077903"/>
                  </a:ext>
                </a:extLst>
              </a:tr>
              <a:tr h="680813">
                <a:tc vMerge="1">
                  <a:txBody>
                    <a:bodyPr/>
                    <a:lstStyle/>
                    <a:p>
                      <a:endParaRPr lang="en-IN"/>
                    </a:p>
                  </a:txBody>
                  <a:tcPr/>
                </a:tc>
                <a:tc>
                  <a:txBody>
                    <a:bodyPr/>
                    <a:lstStyle/>
                    <a:p>
                      <a:pPr algn="l" rtl="0" fontAlgn="ctr"/>
                      <a:r>
                        <a:rPr lang="en-US" sz="1200" b="1" u="none" strike="noStrike" dirty="0">
                          <a:solidFill>
                            <a:schemeClr val="bg1"/>
                          </a:solidFill>
                          <a:effectLst/>
                          <a:latin typeface="Times New Roman" panose="02020603050405020304" pitchFamily="18" charset="0"/>
                          <a:cs typeface="Times New Roman" panose="02020603050405020304" pitchFamily="18" charset="0"/>
                        </a:rPr>
                        <a:t>Lack in Access of treatment</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6</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21.40%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3730927872"/>
                  </a:ext>
                </a:extLst>
              </a:tr>
              <a:tr h="544651">
                <a:tc vMerge="1">
                  <a:txBody>
                    <a:bodyPr/>
                    <a:lstStyle/>
                    <a:p>
                      <a:endParaRPr lang="en-IN"/>
                    </a:p>
                  </a:txBody>
                  <a:tcPr/>
                </a:tc>
                <a:tc>
                  <a:txBody>
                    <a:bodyPr/>
                    <a:lstStyle/>
                    <a:p>
                      <a:pPr algn="l" rtl="0" fontAlgn="ctr"/>
                      <a:r>
                        <a:rPr lang="en-IN" sz="1200" b="1" u="none" strike="noStrike">
                          <a:solidFill>
                            <a:schemeClr val="bg1"/>
                          </a:solidFill>
                          <a:effectLst/>
                          <a:latin typeface="Times New Roman" panose="02020603050405020304" pitchFamily="18" charset="0"/>
                          <a:cs typeface="Times New Roman" panose="02020603050405020304" pitchFamily="18" charset="0"/>
                        </a:rPr>
                        <a:t>Cultural and social stigma</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11</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39.30%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extLst>
                  <a:ext uri="{0D108BD9-81ED-4DB2-BD59-A6C34878D82A}">
                    <a16:rowId xmlns:a16="http://schemas.microsoft.com/office/drawing/2014/main" val="2211653609"/>
                  </a:ext>
                </a:extLst>
              </a:tr>
              <a:tr h="136162">
                <a:tc gridSpan="4">
                  <a:txBody>
                    <a:bodyPr/>
                    <a:lstStyle/>
                    <a:p>
                      <a:pPr algn="l" rtl="0" fontAlgn="ctr"/>
                      <a:r>
                        <a:rPr lang="en-IN" sz="1200" b="1" u="none" strike="noStrike" dirty="0">
                          <a:solidFill>
                            <a:schemeClr val="bg1"/>
                          </a:solidFill>
                          <a:effectLst/>
                          <a:latin typeface="Times New Roman" panose="02020603050405020304" pitchFamily="18" charset="0"/>
                          <a:cs typeface="Times New Roman" panose="02020603050405020304" pitchFamily="18" charset="0"/>
                        </a:rPr>
                        <a:t>n= 108 (multiple responses)</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437" marR="5437" marT="5437"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4311544"/>
                  </a:ext>
                </a:extLst>
              </a:tr>
            </a:tbl>
          </a:graphicData>
        </a:graphic>
      </p:graphicFrame>
    </p:spTree>
    <p:extLst>
      <p:ext uri="{BB962C8B-B14F-4D97-AF65-F5344CB8AC3E}">
        <p14:creationId xmlns:p14="http://schemas.microsoft.com/office/powerpoint/2010/main" val="150823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3E12-1021-C488-7934-595C3223CB9B}"/>
              </a:ext>
            </a:extLst>
          </p:cNvPr>
          <p:cNvSpPr>
            <a:spLocks noGrp="1"/>
          </p:cNvSpPr>
          <p:nvPr>
            <p:ph type="title"/>
          </p:nvPr>
        </p:nvSpPr>
        <p:spPr/>
        <p:txBody>
          <a:bodyPr/>
          <a:lstStyle/>
          <a:p>
            <a:r>
              <a:rPr lang="en-US" dirty="0"/>
              <a:t>Mentor’s Approval</a:t>
            </a:r>
            <a:endParaRPr lang="en-IN" dirty="0"/>
          </a:p>
        </p:txBody>
      </p:sp>
      <p:sp>
        <p:nvSpPr>
          <p:cNvPr id="4" name="Slide Number Placeholder 3">
            <a:extLst>
              <a:ext uri="{FF2B5EF4-FFF2-40B4-BE49-F238E27FC236}">
                <a16:creationId xmlns:a16="http://schemas.microsoft.com/office/drawing/2014/main" id="{5DD02926-1AC9-A0D7-36E2-B04E2961782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a:t>
            </a:fld>
            <a:endParaRPr lang="en"/>
          </a:p>
        </p:txBody>
      </p:sp>
      <p:pic>
        <p:nvPicPr>
          <p:cNvPr id="3" name="Picture 2" descr="th.jpg">
            <a:extLst>
              <a:ext uri="{FF2B5EF4-FFF2-40B4-BE49-F238E27FC236}">
                <a16:creationId xmlns:a16="http://schemas.microsoft.com/office/drawing/2014/main" id="{B4BD2DDC-262D-547A-9133-B0A2D870E895}"/>
              </a:ext>
            </a:extLst>
          </p:cNvPr>
          <p:cNvPicPr>
            <a:picLocks noChangeAspect="1"/>
          </p:cNvPicPr>
          <p:nvPr/>
        </p:nvPicPr>
        <p:blipFill>
          <a:blip r:embed="rId2" cstate="print"/>
          <a:stretch>
            <a:fillRect/>
          </a:stretch>
        </p:blipFill>
        <p:spPr>
          <a:xfrm>
            <a:off x="8244408" y="4622962"/>
            <a:ext cx="899592" cy="520537"/>
          </a:xfrm>
          <a:prstGeom prst="rect">
            <a:avLst/>
          </a:prstGeom>
        </p:spPr>
      </p:pic>
      <p:pic>
        <p:nvPicPr>
          <p:cNvPr id="6" name="Picture 5">
            <a:extLst>
              <a:ext uri="{FF2B5EF4-FFF2-40B4-BE49-F238E27FC236}">
                <a16:creationId xmlns:a16="http://schemas.microsoft.com/office/drawing/2014/main" id="{8F2D5982-D9D9-C962-739C-8F2ACD78DDA2}"/>
              </a:ext>
            </a:extLst>
          </p:cNvPr>
          <p:cNvPicPr>
            <a:picLocks noChangeAspect="1"/>
          </p:cNvPicPr>
          <p:nvPr/>
        </p:nvPicPr>
        <p:blipFill>
          <a:blip r:embed="rId3"/>
          <a:stretch>
            <a:fillRect/>
          </a:stretch>
        </p:blipFill>
        <p:spPr>
          <a:xfrm>
            <a:off x="1187624" y="1707654"/>
            <a:ext cx="6973273" cy="2229161"/>
          </a:xfrm>
          <a:prstGeom prst="rect">
            <a:avLst/>
          </a:prstGeom>
        </p:spPr>
      </p:pic>
    </p:spTree>
    <p:extLst>
      <p:ext uri="{BB962C8B-B14F-4D97-AF65-F5344CB8AC3E}">
        <p14:creationId xmlns:p14="http://schemas.microsoft.com/office/powerpoint/2010/main" val="33378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724E28-DAB3-35E2-6359-B83F5F6D5C1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graphicFrame>
        <p:nvGraphicFramePr>
          <p:cNvPr id="2" name="Table 1">
            <a:extLst>
              <a:ext uri="{FF2B5EF4-FFF2-40B4-BE49-F238E27FC236}">
                <a16:creationId xmlns:a16="http://schemas.microsoft.com/office/drawing/2014/main" id="{56A31E27-FB44-A589-160A-4515168F1D10}"/>
              </a:ext>
            </a:extLst>
          </p:cNvPr>
          <p:cNvGraphicFramePr>
            <a:graphicFrameLocks noGrp="1"/>
          </p:cNvGraphicFramePr>
          <p:nvPr>
            <p:extLst>
              <p:ext uri="{D42A27DB-BD31-4B8C-83A1-F6EECF244321}">
                <p14:modId xmlns:p14="http://schemas.microsoft.com/office/powerpoint/2010/main" val="2553504082"/>
              </p:ext>
            </p:extLst>
          </p:nvPr>
        </p:nvGraphicFramePr>
        <p:xfrm>
          <a:off x="1403648" y="1592263"/>
          <a:ext cx="6696744" cy="2491657"/>
        </p:xfrm>
        <a:graphic>
          <a:graphicData uri="http://schemas.openxmlformats.org/drawingml/2006/table">
            <a:tbl>
              <a:tblPr>
                <a:tableStyleId>{1E3BD1C8-6D5F-4CB0-88CF-1F1B7790B33D}</a:tableStyleId>
              </a:tblPr>
              <a:tblGrid>
                <a:gridCol w="1674186">
                  <a:extLst>
                    <a:ext uri="{9D8B030D-6E8A-4147-A177-3AD203B41FA5}">
                      <a16:colId xmlns:a16="http://schemas.microsoft.com/office/drawing/2014/main" val="3930984663"/>
                    </a:ext>
                  </a:extLst>
                </a:gridCol>
                <a:gridCol w="1674186">
                  <a:extLst>
                    <a:ext uri="{9D8B030D-6E8A-4147-A177-3AD203B41FA5}">
                      <a16:colId xmlns:a16="http://schemas.microsoft.com/office/drawing/2014/main" val="681288393"/>
                    </a:ext>
                  </a:extLst>
                </a:gridCol>
                <a:gridCol w="1674186">
                  <a:extLst>
                    <a:ext uri="{9D8B030D-6E8A-4147-A177-3AD203B41FA5}">
                      <a16:colId xmlns:a16="http://schemas.microsoft.com/office/drawing/2014/main" val="2013782221"/>
                    </a:ext>
                  </a:extLst>
                </a:gridCol>
                <a:gridCol w="1674186">
                  <a:extLst>
                    <a:ext uri="{9D8B030D-6E8A-4147-A177-3AD203B41FA5}">
                      <a16:colId xmlns:a16="http://schemas.microsoft.com/office/drawing/2014/main" val="3300982706"/>
                    </a:ext>
                  </a:extLst>
                </a:gridCol>
              </a:tblGrid>
              <a:tr h="553701">
                <a:tc gridSpan="4">
                  <a:txBody>
                    <a:bodyPr/>
                    <a:lstStyle/>
                    <a:p>
                      <a:pPr algn="ctr" rtl="0" fontAlgn="ctr"/>
                      <a:r>
                        <a:rPr lang="en-US" sz="1400" b="1" u="none" strike="noStrike" dirty="0">
                          <a:solidFill>
                            <a:schemeClr val="bg1"/>
                          </a:solidFill>
                          <a:effectLst/>
                          <a:latin typeface="Times New Roman" panose="02020603050405020304" pitchFamily="18" charset="0"/>
                          <a:cs typeface="Times New Roman" panose="02020603050405020304" pitchFamily="18" charset="0"/>
                        </a:rPr>
                        <a:t>Table 6: Percentage of breast cancer survivors facing psychological problems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53635796"/>
                  </a:ext>
                </a:extLst>
              </a:tr>
              <a:tr h="553701">
                <a:tc gridSpan="2">
                  <a:txBody>
                    <a:bodyPr/>
                    <a:lstStyle/>
                    <a:p>
                      <a:pPr algn="l"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 </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16408776"/>
                  </a:ext>
                </a:extLst>
              </a:tr>
              <a:tr h="276851">
                <a:tc rowSpan="3">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Valid</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0= No</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0" u="none" strike="noStrike" dirty="0">
                          <a:solidFill>
                            <a:schemeClr val="bg1"/>
                          </a:solidFill>
                          <a:effectLst/>
                          <a:latin typeface="Times New Roman" panose="02020603050405020304" pitchFamily="18" charset="0"/>
                          <a:cs typeface="Times New Roman" panose="02020603050405020304" pitchFamily="18" charset="0"/>
                        </a:rPr>
                        <a:t>0.9</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7609980"/>
                  </a:ext>
                </a:extLst>
              </a:tr>
              <a:tr h="276851">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1= Yes</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5</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4.6</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89762193"/>
                  </a:ext>
                </a:extLst>
              </a:tr>
              <a:tr h="276851">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Total</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6</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5.6</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23323347"/>
                  </a:ext>
                </a:extLst>
              </a:tr>
              <a:tr h="276851">
                <a:tc gridSpan="2">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Missing</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102</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0" u="none" strike="noStrike" dirty="0">
                          <a:solidFill>
                            <a:schemeClr val="bg1"/>
                          </a:solidFill>
                          <a:effectLst/>
                          <a:latin typeface="Times New Roman" panose="02020603050405020304" pitchFamily="18" charset="0"/>
                          <a:cs typeface="Times New Roman" panose="02020603050405020304" pitchFamily="18" charset="0"/>
                        </a:rPr>
                        <a:t>94.4</a:t>
                      </a:r>
                      <a:endParaRPr lang="en-IN"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09283610"/>
                  </a:ext>
                </a:extLst>
              </a:tr>
              <a:tr h="276851">
                <a:tc gridSpan="2">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Total</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108</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100</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59326985"/>
                  </a:ext>
                </a:extLst>
              </a:tr>
            </a:tbl>
          </a:graphicData>
        </a:graphic>
      </p:graphicFrame>
    </p:spTree>
    <p:extLst>
      <p:ext uri="{BB962C8B-B14F-4D97-AF65-F5344CB8AC3E}">
        <p14:creationId xmlns:p14="http://schemas.microsoft.com/office/powerpoint/2010/main" val="35119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DA7F91-C848-7396-ED1A-FDAD36F495A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graphicFrame>
        <p:nvGraphicFramePr>
          <p:cNvPr id="5" name="Chart 4">
            <a:extLst>
              <a:ext uri="{FF2B5EF4-FFF2-40B4-BE49-F238E27FC236}">
                <a16:creationId xmlns:a16="http://schemas.microsoft.com/office/drawing/2014/main" id="{81B9638F-1117-59DC-FB32-E25BA9C08C0E}"/>
              </a:ext>
            </a:extLst>
          </p:cNvPr>
          <p:cNvGraphicFramePr/>
          <p:nvPr>
            <p:extLst>
              <p:ext uri="{D42A27DB-BD31-4B8C-83A1-F6EECF244321}">
                <p14:modId xmlns:p14="http://schemas.microsoft.com/office/powerpoint/2010/main" val="547235977"/>
              </p:ext>
            </p:extLst>
          </p:nvPr>
        </p:nvGraphicFramePr>
        <p:xfrm>
          <a:off x="1187624" y="1200150"/>
          <a:ext cx="6552728" cy="3099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267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BE2E9F-C4BB-3B51-F73F-F474323B6AC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22</a:t>
            </a:fld>
            <a:endParaRPr lang="en"/>
          </a:p>
        </p:txBody>
      </p:sp>
      <p:pic>
        <p:nvPicPr>
          <p:cNvPr id="5" name="Picture 4">
            <a:extLst>
              <a:ext uri="{FF2B5EF4-FFF2-40B4-BE49-F238E27FC236}">
                <a16:creationId xmlns:a16="http://schemas.microsoft.com/office/drawing/2014/main" id="{EE43470D-EAEE-34BB-992D-C098439B0C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19150"/>
            <a:ext cx="6696744" cy="3696816"/>
          </a:xfrm>
          <a:prstGeom prst="rect">
            <a:avLst/>
          </a:prstGeom>
          <a:noFill/>
          <a:ln>
            <a:noFill/>
          </a:ln>
        </p:spPr>
      </p:pic>
      <p:sp>
        <p:nvSpPr>
          <p:cNvPr id="3" name="Rectangle 2">
            <a:extLst>
              <a:ext uri="{FF2B5EF4-FFF2-40B4-BE49-F238E27FC236}">
                <a16:creationId xmlns:a16="http://schemas.microsoft.com/office/drawing/2014/main" id="{EEC86601-7074-AC80-674A-2813D1E2A9F8}"/>
              </a:ext>
            </a:extLst>
          </p:cNvPr>
          <p:cNvSpPr>
            <a:spLocks noChangeArrowheads="1"/>
          </p:cNvSpPr>
          <p:nvPr/>
        </p:nvSpPr>
        <p:spPr bwMode="auto">
          <a:xfrm>
            <a:off x="1691679" y="747631"/>
            <a:ext cx="5760640" cy="312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rPr>
              <a:t>Percentage of rural women thinking Breast feeding practices can prevent breast cancer in future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80DBDE76-892C-0DD2-42C6-52F041E16A0B}"/>
              </a:ext>
            </a:extLst>
          </p:cNvPr>
          <p:cNvGraphicFramePr>
            <a:graphicFrameLocks noGrp="1"/>
          </p:cNvGraphicFramePr>
          <p:nvPr>
            <p:extLst>
              <p:ext uri="{D42A27DB-BD31-4B8C-83A1-F6EECF244321}">
                <p14:modId xmlns:p14="http://schemas.microsoft.com/office/powerpoint/2010/main" val="3251467984"/>
              </p:ext>
            </p:extLst>
          </p:nvPr>
        </p:nvGraphicFramePr>
        <p:xfrm>
          <a:off x="6156176" y="2009281"/>
          <a:ext cx="1440160" cy="1557475"/>
        </p:xfrm>
        <a:graphic>
          <a:graphicData uri="http://schemas.openxmlformats.org/drawingml/2006/table">
            <a:tbl>
              <a:tblPr>
                <a:tableStyleId>{3C2FFA5D-87B4-456A-9821-1D502468CF0F}</a:tableStyleId>
              </a:tblPr>
              <a:tblGrid>
                <a:gridCol w="1440160">
                  <a:extLst>
                    <a:ext uri="{9D8B030D-6E8A-4147-A177-3AD203B41FA5}">
                      <a16:colId xmlns:a16="http://schemas.microsoft.com/office/drawing/2014/main" val="4195688370"/>
                    </a:ext>
                  </a:extLst>
                </a:gridCol>
              </a:tblGrid>
              <a:tr h="383048">
                <a:tc>
                  <a:txBody>
                    <a:bodyPr/>
                    <a:lstStyle/>
                    <a:p>
                      <a:pPr algn="l" rtl="0" fontAlgn="ctr"/>
                      <a:r>
                        <a:rPr lang="en-IN" sz="1100" u="none" strike="noStrike" dirty="0">
                          <a:effectLst/>
                        </a:rPr>
                        <a:t>1= Strongly Disagree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2684162109"/>
                  </a:ext>
                </a:extLst>
              </a:tr>
              <a:tr h="239912">
                <a:tc>
                  <a:txBody>
                    <a:bodyPr/>
                    <a:lstStyle/>
                    <a:p>
                      <a:pPr algn="l" rtl="0" fontAlgn="ctr"/>
                      <a:r>
                        <a:rPr lang="en-IN" sz="1100" u="none" strike="noStrike">
                          <a:effectLst/>
                        </a:rPr>
                        <a:t>2= Disagree</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717455075"/>
                  </a:ext>
                </a:extLst>
              </a:tr>
              <a:tr h="359868">
                <a:tc>
                  <a:txBody>
                    <a:bodyPr/>
                    <a:lstStyle/>
                    <a:p>
                      <a:pPr algn="l" rtl="0" fontAlgn="ctr"/>
                      <a:r>
                        <a:rPr lang="en-IN" sz="1100" u="none" strike="noStrike">
                          <a:effectLst/>
                        </a:rPr>
                        <a:t>3= Neutral</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091538694"/>
                  </a:ext>
                </a:extLst>
              </a:tr>
              <a:tr h="334735">
                <a:tc>
                  <a:txBody>
                    <a:bodyPr/>
                    <a:lstStyle/>
                    <a:p>
                      <a:pPr algn="l" rtl="0" fontAlgn="ctr"/>
                      <a:r>
                        <a:rPr lang="en-IN" sz="1100" u="none" strike="noStrike" dirty="0">
                          <a:effectLst/>
                        </a:rPr>
                        <a:t>4= 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247282514"/>
                  </a:ext>
                </a:extLst>
              </a:tr>
              <a:tr h="239912">
                <a:tc>
                  <a:txBody>
                    <a:bodyPr/>
                    <a:lstStyle/>
                    <a:p>
                      <a:pPr algn="l" rtl="0" fontAlgn="ctr"/>
                      <a:r>
                        <a:rPr lang="en-IN" sz="1100" u="none" strike="noStrike" dirty="0">
                          <a:effectLst/>
                        </a:rPr>
                        <a:t>5= Strongly Agree </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10590542"/>
                  </a:ext>
                </a:extLst>
              </a:tr>
            </a:tbl>
          </a:graphicData>
        </a:graphic>
      </p:graphicFrame>
    </p:spTree>
    <p:extLst>
      <p:ext uri="{BB962C8B-B14F-4D97-AF65-F5344CB8AC3E}">
        <p14:creationId xmlns:p14="http://schemas.microsoft.com/office/powerpoint/2010/main" val="220968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AC64AC-6B17-10AC-256D-B19B93F2B5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pic>
        <p:nvPicPr>
          <p:cNvPr id="5" name="Picture 4">
            <a:extLst>
              <a:ext uri="{FF2B5EF4-FFF2-40B4-BE49-F238E27FC236}">
                <a16:creationId xmlns:a16="http://schemas.microsoft.com/office/drawing/2014/main" id="{1682A1B9-9364-1BD9-42AB-5AE8694250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14387"/>
            <a:ext cx="7056784" cy="3629571"/>
          </a:xfrm>
          <a:prstGeom prst="rect">
            <a:avLst/>
          </a:prstGeom>
          <a:noFill/>
          <a:ln>
            <a:noFill/>
          </a:ln>
        </p:spPr>
      </p:pic>
      <p:sp>
        <p:nvSpPr>
          <p:cNvPr id="3" name="Rectangle 2">
            <a:extLst>
              <a:ext uri="{FF2B5EF4-FFF2-40B4-BE49-F238E27FC236}">
                <a16:creationId xmlns:a16="http://schemas.microsoft.com/office/drawing/2014/main" id="{2CC57906-6BC7-5C0E-106A-DA0F12E4B2FF}"/>
              </a:ext>
            </a:extLst>
          </p:cNvPr>
          <p:cNvSpPr>
            <a:spLocks noChangeArrowheads="1"/>
          </p:cNvSpPr>
          <p:nvPr/>
        </p:nvSpPr>
        <p:spPr bwMode="auto">
          <a:xfrm>
            <a:off x="1691679" y="747631"/>
            <a:ext cx="5760640" cy="312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rPr>
              <a:t>Percentage of rural women thinking stressful lifestyle can increase the risk of breast cancer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BE6DBD82-2703-24AB-D237-D053EC57D3A6}"/>
              </a:ext>
            </a:extLst>
          </p:cNvPr>
          <p:cNvGraphicFramePr>
            <a:graphicFrameLocks noGrp="1"/>
          </p:cNvGraphicFramePr>
          <p:nvPr>
            <p:extLst>
              <p:ext uri="{D42A27DB-BD31-4B8C-83A1-F6EECF244321}">
                <p14:modId xmlns:p14="http://schemas.microsoft.com/office/powerpoint/2010/main" val="277545562"/>
              </p:ext>
            </p:extLst>
          </p:nvPr>
        </p:nvGraphicFramePr>
        <p:xfrm>
          <a:off x="7020272" y="1635646"/>
          <a:ext cx="1440160" cy="1557475"/>
        </p:xfrm>
        <a:graphic>
          <a:graphicData uri="http://schemas.openxmlformats.org/drawingml/2006/table">
            <a:tbl>
              <a:tblPr>
                <a:tableStyleId>{3C2FFA5D-87B4-456A-9821-1D502468CF0F}</a:tableStyleId>
              </a:tblPr>
              <a:tblGrid>
                <a:gridCol w="1440160">
                  <a:extLst>
                    <a:ext uri="{9D8B030D-6E8A-4147-A177-3AD203B41FA5}">
                      <a16:colId xmlns:a16="http://schemas.microsoft.com/office/drawing/2014/main" val="4195688370"/>
                    </a:ext>
                  </a:extLst>
                </a:gridCol>
              </a:tblGrid>
              <a:tr h="383048">
                <a:tc>
                  <a:txBody>
                    <a:bodyPr/>
                    <a:lstStyle/>
                    <a:p>
                      <a:pPr algn="l" rtl="0" fontAlgn="ctr"/>
                      <a:r>
                        <a:rPr lang="en-IN" sz="1100" u="none" strike="noStrike" dirty="0">
                          <a:effectLst/>
                        </a:rPr>
                        <a:t>1= Strongly Disagree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2684162109"/>
                  </a:ext>
                </a:extLst>
              </a:tr>
              <a:tr h="239912">
                <a:tc>
                  <a:txBody>
                    <a:bodyPr/>
                    <a:lstStyle/>
                    <a:p>
                      <a:pPr algn="l" rtl="0" fontAlgn="ctr"/>
                      <a:r>
                        <a:rPr lang="en-IN" sz="1100" u="none" strike="noStrike">
                          <a:effectLst/>
                        </a:rPr>
                        <a:t>2= Disagree</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717455075"/>
                  </a:ext>
                </a:extLst>
              </a:tr>
              <a:tr h="359868">
                <a:tc>
                  <a:txBody>
                    <a:bodyPr/>
                    <a:lstStyle/>
                    <a:p>
                      <a:pPr algn="l" rtl="0" fontAlgn="ctr"/>
                      <a:r>
                        <a:rPr lang="en-IN" sz="1100" u="none" strike="noStrike">
                          <a:effectLst/>
                        </a:rPr>
                        <a:t>3= Neutral</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091538694"/>
                  </a:ext>
                </a:extLst>
              </a:tr>
              <a:tr h="334735">
                <a:tc>
                  <a:txBody>
                    <a:bodyPr/>
                    <a:lstStyle/>
                    <a:p>
                      <a:pPr algn="l" rtl="0" fontAlgn="ctr"/>
                      <a:r>
                        <a:rPr lang="en-IN" sz="1100" u="none" strike="noStrike" dirty="0">
                          <a:effectLst/>
                        </a:rPr>
                        <a:t>4= 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247282514"/>
                  </a:ext>
                </a:extLst>
              </a:tr>
              <a:tr h="239912">
                <a:tc>
                  <a:txBody>
                    <a:bodyPr/>
                    <a:lstStyle/>
                    <a:p>
                      <a:pPr algn="l" rtl="0" fontAlgn="ctr"/>
                      <a:r>
                        <a:rPr lang="en-IN" sz="1100" u="none" strike="noStrike" dirty="0">
                          <a:effectLst/>
                        </a:rPr>
                        <a:t>5= Strongly Agree </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10590542"/>
                  </a:ext>
                </a:extLst>
              </a:tr>
            </a:tbl>
          </a:graphicData>
        </a:graphic>
      </p:graphicFrame>
    </p:spTree>
    <p:extLst>
      <p:ext uri="{BB962C8B-B14F-4D97-AF65-F5344CB8AC3E}">
        <p14:creationId xmlns:p14="http://schemas.microsoft.com/office/powerpoint/2010/main" val="76866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17608B-4F61-52C6-56F5-D4B8B335D8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24</a:t>
            </a:fld>
            <a:endParaRPr lang="en"/>
          </a:p>
        </p:txBody>
      </p:sp>
      <p:pic>
        <p:nvPicPr>
          <p:cNvPr id="5" name="Picture 4">
            <a:extLst>
              <a:ext uri="{FF2B5EF4-FFF2-40B4-BE49-F238E27FC236}">
                <a16:creationId xmlns:a16="http://schemas.microsoft.com/office/drawing/2014/main" id="{C50F9A38-2A03-0931-027B-4E87353C83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5912" y="814387"/>
            <a:ext cx="5972175" cy="3818862"/>
          </a:xfrm>
          <a:prstGeom prst="rect">
            <a:avLst/>
          </a:prstGeom>
          <a:noFill/>
          <a:ln>
            <a:noFill/>
          </a:ln>
        </p:spPr>
      </p:pic>
      <p:sp>
        <p:nvSpPr>
          <p:cNvPr id="6" name="Rectangle 2">
            <a:extLst>
              <a:ext uri="{FF2B5EF4-FFF2-40B4-BE49-F238E27FC236}">
                <a16:creationId xmlns:a16="http://schemas.microsoft.com/office/drawing/2014/main" id="{564167CB-E903-C007-29AF-9A930660CD2B}"/>
              </a:ext>
            </a:extLst>
          </p:cNvPr>
          <p:cNvSpPr>
            <a:spLocks noChangeArrowheads="1"/>
          </p:cNvSpPr>
          <p:nvPr/>
        </p:nvSpPr>
        <p:spPr bwMode="auto">
          <a:xfrm>
            <a:off x="2123728" y="779086"/>
            <a:ext cx="5191125" cy="419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200" b="1" i="0" u="none" strike="noStrike" cap="none" normalizeH="0" baseline="0">
                <a:ln>
                  <a:noFill/>
                </a:ln>
                <a:solidFill>
                  <a:srgbClr val="010205"/>
                </a:solidFill>
                <a:effectLst/>
                <a:latin typeface="Times New Roman" panose="02020603050405020304" pitchFamily="18" charset="0"/>
              </a:rPr>
              <a:t>Percentage of </a:t>
            </a:r>
            <a:r>
              <a:rPr kumimoji="0" lang="en-IN" altLang="en-US" sz="1200" b="1" i="0" u="none" strike="noStrike" cap="none" normalizeH="0" baseline="0">
                <a:ln>
                  <a:noFill/>
                </a:ln>
                <a:solidFill>
                  <a:srgbClr val="010205"/>
                </a:solidFill>
                <a:effectLst/>
                <a:latin typeface="Calibri" panose="020F0502020204030204" pitchFamily="34" charset="0"/>
              </a:rPr>
              <a:t>rural </a:t>
            </a:r>
            <a:r>
              <a:rPr kumimoji="0" lang="en-IN" altLang="en-US" sz="1200" b="1" i="0" u="none" strike="noStrike" cap="none" normalizeH="0" baseline="0">
                <a:ln>
                  <a:noFill/>
                </a:ln>
                <a:solidFill>
                  <a:srgbClr val="010205"/>
                </a:solidFill>
                <a:effectLst/>
                <a:latin typeface="Times New Roman" panose="02020603050405020304" pitchFamily="18" charset="0"/>
              </a:rPr>
              <a:t>women thinking regular exercise can reduce the risk of breast cancer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F76DC9CB-5A87-050A-8B10-1E19C65EB201}"/>
              </a:ext>
            </a:extLst>
          </p:cNvPr>
          <p:cNvGraphicFramePr>
            <a:graphicFrameLocks noGrp="1"/>
          </p:cNvGraphicFramePr>
          <p:nvPr>
            <p:extLst>
              <p:ext uri="{D42A27DB-BD31-4B8C-83A1-F6EECF244321}">
                <p14:modId xmlns:p14="http://schemas.microsoft.com/office/powerpoint/2010/main" val="3460735862"/>
              </p:ext>
            </p:extLst>
          </p:nvPr>
        </p:nvGraphicFramePr>
        <p:xfrm>
          <a:off x="6838007" y="1707654"/>
          <a:ext cx="1440160" cy="1557475"/>
        </p:xfrm>
        <a:graphic>
          <a:graphicData uri="http://schemas.openxmlformats.org/drawingml/2006/table">
            <a:tbl>
              <a:tblPr>
                <a:tableStyleId>{3C2FFA5D-87B4-456A-9821-1D502468CF0F}</a:tableStyleId>
              </a:tblPr>
              <a:tblGrid>
                <a:gridCol w="1440160">
                  <a:extLst>
                    <a:ext uri="{9D8B030D-6E8A-4147-A177-3AD203B41FA5}">
                      <a16:colId xmlns:a16="http://schemas.microsoft.com/office/drawing/2014/main" val="4195688370"/>
                    </a:ext>
                  </a:extLst>
                </a:gridCol>
              </a:tblGrid>
              <a:tr h="383048">
                <a:tc>
                  <a:txBody>
                    <a:bodyPr/>
                    <a:lstStyle/>
                    <a:p>
                      <a:pPr algn="l" rtl="0" fontAlgn="ctr"/>
                      <a:r>
                        <a:rPr lang="en-IN" sz="1100" u="none" strike="noStrike" dirty="0">
                          <a:effectLst/>
                        </a:rPr>
                        <a:t>1= Strongly Disagree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2684162109"/>
                  </a:ext>
                </a:extLst>
              </a:tr>
              <a:tr h="239912">
                <a:tc>
                  <a:txBody>
                    <a:bodyPr/>
                    <a:lstStyle/>
                    <a:p>
                      <a:pPr algn="l" rtl="0" fontAlgn="ctr"/>
                      <a:r>
                        <a:rPr lang="en-IN" sz="1100" u="none" strike="noStrike">
                          <a:effectLst/>
                        </a:rPr>
                        <a:t>2= Disagree</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717455075"/>
                  </a:ext>
                </a:extLst>
              </a:tr>
              <a:tr h="359868">
                <a:tc>
                  <a:txBody>
                    <a:bodyPr/>
                    <a:lstStyle/>
                    <a:p>
                      <a:pPr algn="l" rtl="0" fontAlgn="ctr"/>
                      <a:r>
                        <a:rPr lang="en-IN" sz="1100" u="none" strike="noStrike">
                          <a:effectLst/>
                        </a:rPr>
                        <a:t>3= Neutral</a:t>
                      </a:r>
                      <a:endParaRPr lang="en-IN" sz="1100" b="1" i="0" u="none" strike="noStrike">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3091538694"/>
                  </a:ext>
                </a:extLst>
              </a:tr>
              <a:tr h="334735">
                <a:tc>
                  <a:txBody>
                    <a:bodyPr/>
                    <a:lstStyle/>
                    <a:p>
                      <a:pPr algn="l" rtl="0" fontAlgn="ctr"/>
                      <a:r>
                        <a:rPr lang="en-IN" sz="1100" u="none" strike="noStrike" dirty="0">
                          <a:effectLst/>
                        </a:rPr>
                        <a:t>4= Agree</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247282514"/>
                  </a:ext>
                </a:extLst>
              </a:tr>
              <a:tr h="239912">
                <a:tc>
                  <a:txBody>
                    <a:bodyPr/>
                    <a:lstStyle/>
                    <a:p>
                      <a:pPr algn="l" rtl="0" fontAlgn="ctr"/>
                      <a:r>
                        <a:rPr lang="en-IN" sz="1100" u="none" strike="noStrike" dirty="0">
                          <a:effectLst/>
                        </a:rPr>
                        <a:t>5= Strongly Agree </a:t>
                      </a:r>
                      <a:endParaRPr lang="en-IN" sz="1100" b="1" i="0" u="none" strike="noStrike" dirty="0">
                        <a:solidFill>
                          <a:srgbClr val="000000"/>
                        </a:solidFill>
                        <a:effectLst/>
                        <a:latin typeface="Times New Roman" panose="02020603050405020304" pitchFamily="18" charset="0"/>
                      </a:endParaRPr>
                    </a:p>
                  </a:txBody>
                  <a:tcPr marL="9067" marR="9067" marT="9067" marB="0" anchor="ctr"/>
                </a:tc>
                <a:extLst>
                  <a:ext uri="{0D108BD9-81ED-4DB2-BD59-A6C34878D82A}">
                    <a16:rowId xmlns:a16="http://schemas.microsoft.com/office/drawing/2014/main" val="410590542"/>
                  </a:ext>
                </a:extLst>
              </a:tr>
            </a:tbl>
          </a:graphicData>
        </a:graphic>
      </p:graphicFrame>
    </p:spTree>
    <p:extLst>
      <p:ext uri="{BB962C8B-B14F-4D97-AF65-F5344CB8AC3E}">
        <p14:creationId xmlns:p14="http://schemas.microsoft.com/office/powerpoint/2010/main" val="387219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D79EC5-4D7A-81D6-C851-8FB8164DCFE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pic>
        <p:nvPicPr>
          <p:cNvPr id="5" name="Picture 4">
            <a:extLst>
              <a:ext uri="{FF2B5EF4-FFF2-40B4-BE49-F238E27FC236}">
                <a16:creationId xmlns:a16="http://schemas.microsoft.com/office/drawing/2014/main" id="{3951D917-FF71-AE46-13A9-1DAE5B7468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14387"/>
            <a:ext cx="7128792" cy="3701579"/>
          </a:xfrm>
          <a:prstGeom prst="rect">
            <a:avLst/>
          </a:prstGeom>
          <a:noFill/>
          <a:ln>
            <a:noFill/>
          </a:ln>
        </p:spPr>
      </p:pic>
      <p:sp>
        <p:nvSpPr>
          <p:cNvPr id="6" name="Rectangle 2">
            <a:extLst>
              <a:ext uri="{FF2B5EF4-FFF2-40B4-BE49-F238E27FC236}">
                <a16:creationId xmlns:a16="http://schemas.microsoft.com/office/drawing/2014/main" id="{0DBFDF1E-A365-2959-26C9-209C9D288807}"/>
              </a:ext>
            </a:extLst>
          </p:cNvPr>
          <p:cNvSpPr>
            <a:spLocks noChangeArrowheads="1"/>
          </p:cNvSpPr>
          <p:nvPr/>
        </p:nvSpPr>
        <p:spPr bwMode="auto">
          <a:xfrm>
            <a:off x="2195736" y="627534"/>
            <a:ext cx="4400550" cy="4857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200" b="1" i="0" u="none" strike="noStrike" cap="none" normalizeH="0" baseline="0">
                <a:ln>
                  <a:noFill/>
                </a:ln>
                <a:solidFill>
                  <a:srgbClr val="010205"/>
                </a:solidFill>
                <a:effectLst/>
                <a:latin typeface="Times New Roman" panose="02020603050405020304" pitchFamily="18" charset="0"/>
              </a:rPr>
              <a:t>Percentage of </a:t>
            </a:r>
            <a:r>
              <a:rPr kumimoji="0" lang="en-IN" altLang="en-US" sz="1200" b="1" i="0" u="none" strike="noStrike" cap="none" normalizeH="0" baseline="0">
                <a:ln>
                  <a:noFill/>
                </a:ln>
                <a:solidFill>
                  <a:srgbClr val="010205"/>
                </a:solidFill>
                <a:effectLst/>
                <a:latin typeface="Calibri" panose="020F0502020204030204" pitchFamily="34" charset="0"/>
              </a:rPr>
              <a:t>rural </a:t>
            </a:r>
            <a:r>
              <a:rPr kumimoji="0" lang="en-IN" altLang="en-US" sz="1200" b="1" i="0" u="none" strike="noStrike" cap="none" normalizeH="0" baseline="0">
                <a:ln>
                  <a:noFill/>
                </a:ln>
                <a:solidFill>
                  <a:srgbClr val="010205"/>
                </a:solidFill>
                <a:effectLst/>
                <a:latin typeface="Times New Roman" panose="02020603050405020304" pitchFamily="18" charset="0"/>
              </a:rPr>
              <a:t>women thinking </a:t>
            </a:r>
            <a:r>
              <a:rPr kumimoji="0" lang="en-IN" altLang="en-US" sz="1200" b="1" i="0" u="none" strike="noStrike" cap="none" normalizeH="0" baseline="0">
                <a:ln>
                  <a:noFill/>
                </a:ln>
                <a:solidFill>
                  <a:srgbClr val="010205"/>
                </a:solidFill>
                <a:effectLst/>
                <a:latin typeface="Calibri" panose="020F0502020204030204" pitchFamily="34" charset="0"/>
              </a:rPr>
              <a:t>healthy diet</a:t>
            </a:r>
            <a:r>
              <a:rPr kumimoji="0" lang="en-IN" altLang="en-US" sz="1200" b="1" i="0" u="none" strike="noStrike" cap="none" normalizeH="0" baseline="0">
                <a:ln>
                  <a:noFill/>
                </a:ln>
                <a:solidFill>
                  <a:srgbClr val="010205"/>
                </a:solidFill>
                <a:effectLst/>
                <a:latin typeface="Times New Roman" panose="02020603050405020304" pitchFamily="18" charset="0"/>
              </a:rPr>
              <a:t> can </a:t>
            </a:r>
            <a:r>
              <a:rPr kumimoji="0" lang="en-IN" altLang="en-US" sz="1200" b="1" i="0" u="none" strike="noStrike" cap="none" normalizeH="0" baseline="0">
                <a:ln>
                  <a:noFill/>
                </a:ln>
                <a:solidFill>
                  <a:srgbClr val="010205"/>
                </a:solidFill>
                <a:effectLst/>
                <a:latin typeface="Calibri" panose="020F0502020204030204" pitchFamily="34" charset="0"/>
              </a:rPr>
              <a:t>prevent</a:t>
            </a:r>
            <a:r>
              <a:rPr kumimoji="0" lang="en-IN" altLang="en-US" sz="1200" b="1" i="0" u="none" strike="noStrike" cap="none" normalizeH="0" baseline="0">
                <a:ln>
                  <a:noFill/>
                </a:ln>
                <a:solidFill>
                  <a:srgbClr val="010205"/>
                </a:solidFill>
                <a:effectLst/>
                <a:latin typeface="Times New Roman" panose="02020603050405020304" pitchFamily="18" charset="0"/>
              </a:rPr>
              <a:t> the risk of breast cancer</a:t>
            </a:r>
            <a:r>
              <a:rPr kumimoji="0" lang="en-IN" altLang="en-US" sz="1200" b="1" i="0" u="none" strike="noStrike" cap="none" normalizeH="0" baseline="0">
                <a:ln>
                  <a:noFill/>
                </a:ln>
                <a:solidFill>
                  <a:srgbClr val="010205"/>
                </a:solidFill>
                <a:effectLst/>
                <a:latin typeface="Calibri" panose="020F0502020204030204" pitchFamily="34" charset="0"/>
              </a:rPr>
              <a:t> occurrences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870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8ADB3-3B8D-5422-09CF-C0E22A6442D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26</a:t>
            </a:fld>
            <a:endParaRPr lang="en"/>
          </a:p>
        </p:txBody>
      </p:sp>
      <p:graphicFrame>
        <p:nvGraphicFramePr>
          <p:cNvPr id="2" name="Chart 1">
            <a:extLst>
              <a:ext uri="{FF2B5EF4-FFF2-40B4-BE49-F238E27FC236}">
                <a16:creationId xmlns:a16="http://schemas.microsoft.com/office/drawing/2014/main" id="{B82DD31D-797C-0B92-6122-E96C08339439}"/>
              </a:ext>
            </a:extLst>
          </p:cNvPr>
          <p:cNvGraphicFramePr>
            <a:graphicFrameLocks/>
          </p:cNvGraphicFramePr>
          <p:nvPr>
            <p:extLst>
              <p:ext uri="{D42A27DB-BD31-4B8C-83A1-F6EECF244321}">
                <p14:modId xmlns:p14="http://schemas.microsoft.com/office/powerpoint/2010/main" val="3565559637"/>
              </p:ext>
            </p:extLst>
          </p:nvPr>
        </p:nvGraphicFramePr>
        <p:xfrm>
          <a:off x="1259632" y="1200150"/>
          <a:ext cx="6480720" cy="3243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893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704794-0A4D-FACA-0EAE-87138C5475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graphicFrame>
        <p:nvGraphicFramePr>
          <p:cNvPr id="2" name="Table 1">
            <a:extLst>
              <a:ext uri="{FF2B5EF4-FFF2-40B4-BE49-F238E27FC236}">
                <a16:creationId xmlns:a16="http://schemas.microsoft.com/office/drawing/2014/main" id="{A8A8D392-CCCB-CD6A-D017-5C722EE4B572}"/>
              </a:ext>
            </a:extLst>
          </p:cNvPr>
          <p:cNvGraphicFramePr>
            <a:graphicFrameLocks noGrp="1"/>
          </p:cNvGraphicFramePr>
          <p:nvPr>
            <p:extLst>
              <p:ext uri="{D42A27DB-BD31-4B8C-83A1-F6EECF244321}">
                <p14:modId xmlns:p14="http://schemas.microsoft.com/office/powerpoint/2010/main" val="2168534540"/>
              </p:ext>
            </p:extLst>
          </p:nvPr>
        </p:nvGraphicFramePr>
        <p:xfrm>
          <a:off x="1259632" y="1203598"/>
          <a:ext cx="6552728" cy="3096343"/>
        </p:xfrm>
        <a:graphic>
          <a:graphicData uri="http://schemas.openxmlformats.org/drawingml/2006/table">
            <a:tbl>
              <a:tblPr>
                <a:tableStyleId>{1E3BD1C8-6D5F-4CB0-88CF-1F1B7790B33D}</a:tableStyleId>
              </a:tblPr>
              <a:tblGrid>
                <a:gridCol w="1456161">
                  <a:extLst>
                    <a:ext uri="{9D8B030D-6E8A-4147-A177-3AD203B41FA5}">
                      <a16:colId xmlns:a16="http://schemas.microsoft.com/office/drawing/2014/main" val="4043270190"/>
                    </a:ext>
                  </a:extLst>
                </a:gridCol>
                <a:gridCol w="1820203">
                  <a:extLst>
                    <a:ext uri="{9D8B030D-6E8A-4147-A177-3AD203B41FA5}">
                      <a16:colId xmlns:a16="http://schemas.microsoft.com/office/drawing/2014/main" val="2062771376"/>
                    </a:ext>
                  </a:extLst>
                </a:gridCol>
                <a:gridCol w="1820203">
                  <a:extLst>
                    <a:ext uri="{9D8B030D-6E8A-4147-A177-3AD203B41FA5}">
                      <a16:colId xmlns:a16="http://schemas.microsoft.com/office/drawing/2014/main" val="2990905286"/>
                    </a:ext>
                  </a:extLst>
                </a:gridCol>
                <a:gridCol w="1456161">
                  <a:extLst>
                    <a:ext uri="{9D8B030D-6E8A-4147-A177-3AD203B41FA5}">
                      <a16:colId xmlns:a16="http://schemas.microsoft.com/office/drawing/2014/main" val="4138217204"/>
                    </a:ext>
                  </a:extLst>
                </a:gridCol>
              </a:tblGrid>
              <a:tr h="884669">
                <a:tc gridSpan="4">
                  <a:txBody>
                    <a:bodyPr/>
                    <a:lstStyle/>
                    <a:p>
                      <a:pPr algn="ctr" rtl="0" fontAlgn="ctr"/>
                      <a:r>
                        <a:rPr lang="en-US" sz="1400" b="1" u="none" strike="noStrike" dirty="0">
                          <a:solidFill>
                            <a:schemeClr val="bg1"/>
                          </a:solidFill>
                          <a:effectLst/>
                          <a:latin typeface="Times New Roman" panose="02020603050405020304" pitchFamily="18" charset="0"/>
                          <a:cs typeface="Times New Roman" panose="02020603050405020304" pitchFamily="18" charset="0"/>
                        </a:rPr>
                        <a:t>Table 7: Percentage of awareness level about the breast self-examination practices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44722973"/>
                  </a:ext>
                </a:extLst>
              </a:tr>
              <a:tr h="884669">
                <a:tc gridSpan="2">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 </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26142425"/>
                  </a:ext>
                </a:extLst>
              </a:tr>
              <a:tr h="442335">
                <a:tc rowSpan="3">
                  <a:txBody>
                    <a:bodyPr/>
                    <a:lstStyle/>
                    <a:p>
                      <a:pPr algn="l" rtl="0" fontAlgn="ctr"/>
                      <a:r>
                        <a:rPr lang="en-IN" sz="1400" b="1" u="none" strike="noStrike" dirty="0">
                          <a:solidFill>
                            <a:schemeClr val="bg1"/>
                          </a:solidFill>
                          <a:effectLst/>
                          <a:latin typeface="Times New Roman" panose="02020603050405020304" pitchFamily="18" charset="0"/>
                          <a:cs typeface="Times New Roman" panose="02020603050405020304" pitchFamily="18" charset="0"/>
                        </a:rPr>
                        <a:t>Valid</a:t>
                      </a:r>
                      <a:endParaRPr lang="en-I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No</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65</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60.2</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8517203"/>
                  </a:ext>
                </a:extLst>
              </a:tr>
              <a:tr h="442335">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Yes</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43</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39.8</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13024749"/>
                  </a:ext>
                </a:extLst>
              </a:tr>
              <a:tr h="442335">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Total</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108</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100</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83261770"/>
                  </a:ext>
                </a:extLst>
              </a:tr>
            </a:tbl>
          </a:graphicData>
        </a:graphic>
      </p:graphicFrame>
    </p:spTree>
    <p:extLst>
      <p:ext uri="{BB962C8B-B14F-4D97-AF65-F5344CB8AC3E}">
        <p14:creationId xmlns:p14="http://schemas.microsoft.com/office/powerpoint/2010/main" val="67961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DE813B-E485-346B-F49A-EB685E19DE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28</a:t>
            </a:fld>
            <a:endParaRPr lang="en"/>
          </a:p>
        </p:txBody>
      </p:sp>
      <p:graphicFrame>
        <p:nvGraphicFramePr>
          <p:cNvPr id="2" name="Table 1">
            <a:extLst>
              <a:ext uri="{FF2B5EF4-FFF2-40B4-BE49-F238E27FC236}">
                <a16:creationId xmlns:a16="http://schemas.microsoft.com/office/drawing/2014/main" id="{A3F6D7E9-DF65-5490-C501-9976EEC5066B}"/>
              </a:ext>
            </a:extLst>
          </p:cNvPr>
          <p:cNvGraphicFramePr>
            <a:graphicFrameLocks noGrp="1"/>
          </p:cNvGraphicFramePr>
          <p:nvPr>
            <p:extLst>
              <p:ext uri="{D42A27DB-BD31-4B8C-83A1-F6EECF244321}">
                <p14:modId xmlns:p14="http://schemas.microsoft.com/office/powerpoint/2010/main" val="2677737338"/>
              </p:ext>
            </p:extLst>
          </p:nvPr>
        </p:nvGraphicFramePr>
        <p:xfrm>
          <a:off x="1115616" y="1292224"/>
          <a:ext cx="6912768" cy="3079728"/>
        </p:xfrm>
        <a:graphic>
          <a:graphicData uri="http://schemas.openxmlformats.org/drawingml/2006/table">
            <a:tbl>
              <a:tblPr>
                <a:tableStyleId>{1E3BD1C8-6D5F-4CB0-88CF-1F1B7790B33D}</a:tableStyleId>
              </a:tblPr>
              <a:tblGrid>
                <a:gridCol w="1728192">
                  <a:extLst>
                    <a:ext uri="{9D8B030D-6E8A-4147-A177-3AD203B41FA5}">
                      <a16:colId xmlns:a16="http://schemas.microsoft.com/office/drawing/2014/main" val="1375062120"/>
                    </a:ext>
                  </a:extLst>
                </a:gridCol>
                <a:gridCol w="1728192">
                  <a:extLst>
                    <a:ext uri="{9D8B030D-6E8A-4147-A177-3AD203B41FA5}">
                      <a16:colId xmlns:a16="http://schemas.microsoft.com/office/drawing/2014/main" val="2101134368"/>
                    </a:ext>
                  </a:extLst>
                </a:gridCol>
                <a:gridCol w="1728192">
                  <a:extLst>
                    <a:ext uri="{9D8B030D-6E8A-4147-A177-3AD203B41FA5}">
                      <a16:colId xmlns:a16="http://schemas.microsoft.com/office/drawing/2014/main" val="386612397"/>
                    </a:ext>
                  </a:extLst>
                </a:gridCol>
                <a:gridCol w="1728192">
                  <a:extLst>
                    <a:ext uri="{9D8B030D-6E8A-4147-A177-3AD203B41FA5}">
                      <a16:colId xmlns:a16="http://schemas.microsoft.com/office/drawing/2014/main" val="1192722075"/>
                    </a:ext>
                  </a:extLst>
                </a:gridCol>
              </a:tblGrid>
              <a:tr h="513288">
                <a:tc gridSpan="4">
                  <a:txBody>
                    <a:bodyPr/>
                    <a:lstStyle/>
                    <a:p>
                      <a:pPr algn="ctr" rtl="0" fontAlgn="ctr"/>
                      <a:r>
                        <a:rPr lang="en-US" sz="1400" b="1" u="none" strike="noStrike">
                          <a:solidFill>
                            <a:schemeClr val="bg1"/>
                          </a:solidFill>
                          <a:effectLst/>
                          <a:latin typeface="Times New Roman" panose="02020603050405020304" pitchFamily="18" charset="0"/>
                          <a:cs typeface="Times New Roman" panose="02020603050405020304" pitchFamily="18" charset="0"/>
                        </a:rPr>
                        <a:t>Table 8: Percentage of rural women aware of the BSE practices schedules</a:t>
                      </a:r>
                      <a:endParaRPr lang="en-US"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38435812"/>
                  </a:ext>
                </a:extLst>
              </a:tr>
              <a:tr h="513288">
                <a:tc gridSpan="2">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 </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IN"/>
                    </a:p>
                  </a:txBody>
                  <a:tcP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29970771"/>
                  </a:ext>
                </a:extLst>
              </a:tr>
              <a:tr h="513288">
                <a:tc rowSpan="6">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Valid</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Don't Know</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72</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66.7</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68922864"/>
                  </a:ext>
                </a:extLst>
              </a:tr>
              <a:tr h="256644">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Monthly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1</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0" u="none" strike="noStrike" dirty="0">
                          <a:solidFill>
                            <a:schemeClr val="bg1"/>
                          </a:solidFill>
                          <a:effectLst/>
                          <a:latin typeface="Times New Roman" panose="02020603050405020304" pitchFamily="18" charset="0"/>
                          <a:cs typeface="Times New Roman" panose="02020603050405020304" pitchFamily="18" charset="0"/>
                        </a:rPr>
                        <a:t>0.9</a:t>
                      </a:r>
                      <a:endParaRPr lang="en-IN"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57484813"/>
                  </a:ext>
                </a:extLst>
              </a:tr>
              <a:tr h="513288">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Regularly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20</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18.5</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93170482"/>
                  </a:ext>
                </a:extLst>
              </a:tr>
              <a:tr h="256644">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Weekly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11</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0" u="none" strike="noStrike" dirty="0">
                          <a:solidFill>
                            <a:schemeClr val="bg1"/>
                          </a:solidFill>
                          <a:effectLst/>
                          <a:latin typeface="Times New Roman" panose="02020603050405020304" pitchFamily="18" charset="0"/>
                          <a:cs typeface="Times New Roman" panose="02020603050405020304" pitchFamily="18" charset="0"/>
                        </a:rPr>
                        <a:t>10.2</a:t>
                      </a:r>
                      <a:endParaRPr lang="en-IN"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3302329"/>
                  </a:ext>
                </a:extLst>
              </a:tr>
              <a:tr h="256644">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Yearly</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4</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0" u="none" strike="noStrike" dirty="0">
                          <a:solidFill>
                            <a:schemeClr val="bg1"/>
                          </a:solidFill>
                          <a:effectLst/>
                          <a:latin typeface="Times New Roman" panose="02020603050405020304" pitchFamily="18" charset="0"/>
                          <a:cs typeface="Times New Roman" panose="02020603050405020304" pitchFamily="18" charset="0"/>
                        </a:rPr>
                        <a:t>3.7</a:t>
                      </a:r>
                      <a:endParaRPr lang="en-IN"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27651676"/>
                  </a:ext>
                </a:extLst>
              </a:tr>
              <a:tr h="256644">
                <a:tc vMerge="1">
                  <a:txBody>
                    <a:bodyPr/>
                    <a:lstStyle/>
                    <a:p>
                      <a:endParaRPr lang="en-IN"/>
                    </a:p>
                  </a:txBody>
                  <a:tcPr/>
                </a:tc>
                <a:tc>
                  <a:txBody>
                    <a:bodyPr/>
                    <a:lstStyle/>
                    <a:p>
                      <a:pPr algn="l" rtl="0" fontAlgn="ctr"/>
                      <a:r>
                        <a:rPr lang="en-IN" sz="1400" b="1" u="none" strike="noStrike">
                          <a:solidFill>
                            <a:schemeClr val="bg1"/>
                          </a:solidFill>
                          <a:effectLst/>
                          <a:latin typeface="Times New Roman" panose="02020603050405020304" pitchFamily="18" charset="0"/>
                          <a:cs typeface="Times New Roman" panose="02020603050405020304" pitchFamily="18" charset="0"/>
                        </a:rPr>
                        <a:t>Total</a:t>
                      </a:r>
                      <a:endParaRPr lang="en-IN" sz="14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a:solidFill>
                            <a:schemeClr val="bg1"/>
                          </a:solidFill>
                          <a:effectLst/>
                          <a:latin typeface="Times New Roman" panose="02020603050405020304" pitchFamily="18" charset="0"/>
                          <a:cs typeface="Times New Roman" panose="02020603050405020304" pitchFamily="18" charset="0"/>
                        </a:rPr>
                        <a:t>108</a:t>
                      </a:r>
                      <a:endParaRPr lang="en-IN" sz="16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en-IN" sz="1600" b="1" u="none" strike="noStrike" dirty="0">
                          <a:solidFill>
                            <a:schemeClr val="bg1"/>
                          </a:solidFill>
                          <a:effectLst/>
                          <a:latin typeface="Times New Roman" panose="02020603050405020304" pitchFamily="18" charset="0"/>
                          <a:cs typeface="Times New Roman" panose="02020603050405020304" pitchFamily="18" charset="0"/>
                        </a:rPr>
                        <a:t>100</a:t>
                      </a:r>
                      <a:endParaRPr lang="en-IN"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089036357"/>
                  </a:ext>
                </a:extLst>
              </a:tr>
            </a:tbl>
          </a:graphicData>
        </a:graphic>
      </p:graphicFrame>
    </p:spTree>
    <p:extLst>
      <p:ext uri="{BB962C8B-B14F-4D97-AF65-F5344CB8AC3E}">
        <p14:creationId xmlns:p14="http://schemas.microsoft.com/office/powerpoint/2010/main" val="154253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648370-EED7-2B7E-D84D-12F99C3DB53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pic>
        <p:nvPicPr>
          <p:cNvPr id="5" name="Picture 4">
            <a:extLst>
              <a:ext uri="{FF2B5EF4-FFF2-40B4-BE49-F238E27FC236}">
                <a16:creationId xmlns:a16="http://schemas.microsoft.com/office/drawing/2014/main" id="{D8AD128D-9A5B-0731-E096-455677410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753109"/>
            <a:ext cx="6191250" cy="3880139"/>
          </a:xfrm>
          <a:prstGeom prst="rect">
            <a:avLst/>
          </a:prstGeom>
          <a:noFill/>
          <a:ln>
            <a:noFill/>
          </a:ln>
        </p:spPr>
      </p:pic>
      <p:pic>
        <p:nvPicPr>
          <p:cNvPr id="7" name="Picture 6">
            <a:extLst>
              <a:ext uri="{FF2B5EF4-FFF2-40B4-BE49-F238E27FC236}">
                <a16:creationId xmlns:a16="http://schemas.microsoft.com/office/drawing/2014/main" id="{F4903C02-58F7-CE8C-5B7F-44C0F3B66326}"/>
              </a:ext>
            </a:extLst>
          </p:cNvPr>
          <p:cNvPicPr>
            <a:picLocks noChangeAspect="1"/>
          </p:cNvPicPr>
          <p:nvPr/>
        </p:nvPicPr>
        <p:blipFill>
          <a:blip r:embed="rId3"/>
          <a:stretch>
            <a:fillRect/>
          </a:stretch>
        </p:blipFill>
        <p:spPr>
          <a:xfrm>
            <a:off x="2123728" y="510251"/>
            <a:ext cx="5161905" cy="514286"/>
          </a:xfrm>
          <a:prstGeom prst="rect">
            <a:avLst/>
          </a:prstGeom>
        </p:spPr>
      </p:pic>
    </p:spTree>
    <p:extLst>
      <p:ext uri="{BB962C8B-B14F-4D97-AF65-F5344CB8AC3E}">
        <p14:creationId xmlns:p14="http://schemas.microsoft.com/office/powerpoint/2010/main" val="257875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5"/>
          <p:cNvSpPr txBox="1">
            <a:spLocks noGrp="1"/>
          </p:cNvSpPr>
          <p:nvPr>
            <p:ph type="ctrTitle"/>
          </p:nvPr>
        </p:nvSpPr>
        <p:spPr>
          <a:xfrm>
            <a:off x="395536" y="987574"/>
            <a:ext cx="4282500" cy="7003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u="sng" dirty="0"/>
              <a:t>List of Content</a:t>
            </a:r>
            <a:endParaRPr u="sng" dirty="0"/>
          </a:p>
        </p:txBody>
      </p:sp>
      <p:sp>
        <p:nvSpPr>
          <p:cNvPr id="7" name="Google Shape;111;p1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dirty="0"/>
          </a:p>
        </p:txBody>
      </p:sp>
      <p:sp>
        <p:nvSpPr>
          <p:cNvPr id="9" name="Google Shape;110;p17"/>
          <p:cNvSpPr txBox="1">
            <a:spLocks/>
          </p:cNvSpPr>
          <p:nvPr/>
        </p:nvSpPr>
        <p:spPr>
          <a:xfrm>
            <a:off x="1115616" y="1563638"/>
            <a:ext cx="6840760" cy="2736304"/>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lang="en-US" sz="1600" dirty="0">
                <a:solidFill>
                  <a:schemeClr val="lt1"/>
                </a:solidFill>
                <a:latin typeface="Times New Roman" pitchFamily="18" charset="0"/>
                <a:ea typeface="Montserrat"/>
                <a:cs typeface="Times New Roman" pitchFamily="18" charset="0"/>
                <a:sym typeface="Montserrat"/>
              </a:rPr>
              <a:t>Introduction</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kumimoji="0" lang="en-US" sz="1600" b="0" i="0" u="none" strike="noStrike" kern="0" cap="none" spc="0" normalizeH="0" baseline="0" noProof="0" dirty="0">
                <a:ln>
                  <a:noFill/>
                </a:ln>
                <a:solidFill>
                  <a:schemeClr val="lt1"/>
                </a:solidFill>
                <a:effectLst/>
                <a:uLnTx/>
                <a:uFillTx/>
                <a:latin typeface="Times New Roman" pitchFamily="18" charset="0"/>
                <a:ea typeface="Montserrat"/>
                <a:cs typeface="Times New Roman" pitchFamily="18" charset="0"/>
                <a:sym typeface="Montserrat"/>
              </a:rPr>
              <a:t>Objective</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lang="en-US" sz="1600" dirty="0">
                <a:solidFill>
                  <a:schemeClr val="lt1"/>
                </a:solidFill>
                <a:latin typeface="Times New Roman" pitchFamily="18" charset="0"/>
                <a:ea typeface="Montserrat"/>
                <a:cs typeface="Times New Roman" pitchFamily="18" charset="0"/>
                <a:sym typeface="Montserrat"/>
              </a:rPr>
              <a:t>Methodology</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kumimoji="0" lang="en-US" sz="1600" b="0" i="0" u="none" strike="noStrike" kern="0" cap="none" spc="0" normalizeH="0" baseline="0" noProof="0" dirty="0">
                <a:ln>
                  <a:noFill/>
                </a:ln>
                <a:solidFill>
                  <a:schemeClr val="lt1"/>
                </a:solidFill>
                <a:effectLst/>
                <a:uLnTx/>
                <a:uFillTx/>
                <a:latin typeface="Times New Roman" pitchFamily="18" charset="0"/>
                <a:ea typeface="Montserrat"/>
                <a:cs typeface="Times New Roman" pitchFamily="18" charset="0"/>
                <a:sym typeface="Montserrat"/>
              </a:rPr>
              <a:t>Results</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lang="en-US" sz="1600" dirty="0">
                <a:solidFill>
                  <a:schemeClr val="lt1"/>
                </a:solidFill>
                <a:latin typeface="Times New Roman" pitchFamily="18" charset="0"/>
                <a:ea typeface="Montserrat"/>
                <a:cs typeface="Times New Roman" pitchFamily="18" charset="0"/>
                <a:sym typeface="Montserrat"/>
              </a:rPr>
              <a:t>Discussion</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kumimoji="0" lang="en-US" sz="1600" b="0" i="0" u="none" strike="noStrike" kern="0" cap="none" spc="0" normalizeH="0" baseline="0" noProof="0" dirty="0">
                <a:ln>
                  <a:noFill/>
                </a:ln>
                <a:solidFill>
                  <a:schemeClr val="lt1"/>
                </a:solidFill>
                <a:effectLst/>
                <a:uLnTx/>
                <a:uFillTx/>
                <a:latin typeface="Times New Roman" pitchFamily="18" charset="0"/>
                <a:ea typeface="Montserrat"/>
                <a:cs typeface="Times New Roman" pitchFamily="18" charset="0"/>
                <a:sym typeface="Montserrat"/>
              </a:rPr>
              <a:t>Limitation</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lang="en-US" sz="1600" dirty="0">
                <a:solidFill>
                  <a:schemeClr val="lt1"/>
                </a:solidFill>
                <a:latin typeface="Times New Roman" pitchFamily="18" charset="0"/>
                <a:ea typeface="Montserrat"/>
                <a:cs typeface="Times New Roman" pitchFamily="18" charset="0"/>
                <a:sym typeface="Montserrat"/>
              </a:rPr>
              <a:t>Conclusion</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kumimoji="0" lang="en-US" sz="1600" b="0" i="0" u="none" strike="noStrike" kern="0" cap="none" spc="0" normalizeH="0" baseline="0" noProof="0" dirty="0">
                <a:ln>
                  <a:noFill/>
                </a:ln>
                <a:solidFill>
                  <a:schemeClr val="lt1"/>
                </a:solidFill>
                <a:effectLst/>
                <a:uLnTx/>
                <a:uFillTx/>
                <a:latin typeface="Times New Roman" pitchFamily="18" charset="0"/>
                <a:ea typeface="Montserrat"/>
                <a:cs typeface="Times New Roman" pitchFamily="18" charset="0"/>
                <a:sym typeface="Montserrat"/>
              </a:rPr>
              <a:t>References</a:t>
            </a: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r>
              <a:rPr lang="en-US" sz="1600" dirty="0">
                <a:solidFill>
                  <a:schemeClr val="lt1"/>
                </a:solidFill>
                <a:latin typeface="Times New Roman" pitchFamily="18" charset="0"/>
                <a:ea typeface="Montserrat"/>
                <a:cs typeface="Times New Roman" pitchFamily="18" charset="0"/>
                <a:sym typeface="Montserrat"/>
              </a:rPr>
              <a:t>Pictorial Journey</a:t>
            </a:r>
            <a:endParaRPr kumimoji="0" lang="en-US" sz="1600" b="0" i="0" u="none" strike="noStrike" kern="0" cap="none" spc="0" normalizeH="0" baseline="0" noProof="0" dirty="0">
              <a:ln>
                <a:noFill/>
              </a:ln>
              <a:solidFill>
                <a:schemeClr val="lt1"/>
              </a:solidFill>
              <a:effectLst/>
              <a:uLnTx/>
              <a:uFillTx/>
              <a:latin typeface="Times New Roman" pitchFamily="18" charset="0"/>
              <a:ea typeface="Montserrat"/>
              <a:cs typeface="Times New Roman" pitchFamily="18" charset="0"/>
              <a:sym typeface="Montserrat"/>
            </a:endParaRPr>
          </a:p>
          <a:p>
            <a:pPr marL="457200" marR="0" lvl="0" indent="-381000" algn="l" defTabSz="914400" rtl="0" eaLnBrk="1" fontAlgn="auto" latinLnBrk="0" hangingPunct="1">
              <a:lnSpc>
                <a:spcPct val="100000"/>
              </a:lnSpc>
              <a:spcBef>
                <a:spcPts val="600"/>
              </a:spcBef>
              <a:spcAft>
                <a:spcPts val="0"/>
              </a:spcAft>
              <a:buClr>
                <a:schemeClr val="lt1"/>
              </a:buClr>
              <a:buSzPts val="2400"/>
              <a:buFont typeface="Montserrat"/>
              <a:buChar char="▪"/>
              <a:tabLst/>
              <a:defRPr/>
            </a:pPr>
            <a:endParaRPr kumimoji="0" lang="en-US" sz="1200" b="0" i="0" u="none" strike="noStrike" kern="0" cap="none" spc="0" normalizeH="0" baseline="0" noProof="0" dirty="0">
              <a:ln>
                <a:noFill/>
              </a:ln>
              <a:solidFill>
                <a:schemeClr val="lt1"/>
              </a:solidFill>
              <a:effectLst/>
              <a:uLnTx/>
              <a:uFillTx/>
              <a:latin typeface="Montserrat"/>
              <a:ea typeface="Montserrat"/>
              <a:cs typeface="Montserrat"/>
              <a:sym typeface="Montserrat"/>
            </a:endParaRPr>
          </a:p>
        </p:txBody>
      </p:sp>
      <p:pic>
        <p:nvPicPr>
          <p:cNvPr id="10" name="Picture 9" descr="Untitled-design.jpg"/>
          <p:cNvPicPr>
            <a:picLocks noChangeAspect="1"/>
          </p:cNvPicPr>
          <p:nvPr/>
        </p:nvPicPr>
        <p:blipFill>
          <a:blip r:embed="rId3" cstate="print">
            <a:lum bright="4000" contrast="-33000"/>
          </a:blip>
          <a:stretch>
            <a:fillRect/>
          </a:stretch>
        </p:blipFill>
        <p:spPr>
          <a:xfrm>
            <a:off x="4283968" y="339502"/>
            <a:ext cx="4536504" cy="44644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96B67-B9C7-4B4F-1194-2A782B384085}"/>
              </a:ext>
            </a:extLst>
          </p:cNvPr>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 study results depicted that among </a:t>
            </a:r>
            <a:r>
              <a:rPr lang="en-US" sz="1800" b="1" dirty="0">
                <a:effectLst/>
                <a:latin typeface="Times New Roman" panose="02020603050405020304" pitchFamily="18" charset="0"/>
                <a:ea typeface="Times New Roman" panose="02020603050405020304" pitchFamily="18" charset="0"/>
              </a:rPr>
              <a:t>73.1% of the women who attended school/ college education</a:t>
            </a:r>
            <a:r>
              <a:rPr lang="en-US" sz="1800" dirty="0">
                <a:effectLst/>
                <a:latin typeface="Times New Roman" panose="02020603050405020304" pitchFamily="18" charset="0"/>
                <a:ea typeface="Times New Roman" panose="02020603050405020304" pitchFamily="18" charset="0"/>
              </a:rPr>
              <a:t> in their lifetime, </a:t>
            </a:r>
            <a:r>
              <a:rPr lang="en-US" sz="1800" b="1" dirty="0">
                <a:effectLst/>
                <a:latin typeface="Times New Roman" panose="02020603050405020304" pitchFamily="18" charset="0"/>
                <a:ea typeface="Times New Roman" panose="02020603050405020304" pitchFamily="18" charset="0"/>
              </a:rPr>
              <a:t>only 8.3% of them could actually complete their education.</a:t>
            </a:r>
          </a:p>
          <a:p>
            <a:r>
              <a:rPr lang="en-US" sz="1800" b="1" dirty="0">
                <a:effectLst/>
                <a:latin typeface="Times New Roman" panose="02020603050405020304" pitchFamily="18" charset="0"/>
                <a:ea typeface="Times New Roman" panose="02020603050405020304" pitchFamily="18" charset="0"/>
              </a:rPr>
              <a:t>Nearly 5.6% suffered from breast cancer </a:t>
            </a:r>
            <a:r>
              <a:rPr lang="en-US" sz="1800" dirty="0">
                <a:effectLst/>
                <a:latin typeface="Times New Roman" panose="02020603050405020304" pitchFamily="18" charset="0"/>
                <a:ea typeface="Times New Roman" panose="02020603050405020304" pitchFamily="18" charset="0"/>
              </a:rPr>
              <a:t>and </a:t>
            </a:r>
            <a:r>
              <a:rPr lang="en-US" sz="1800" b="1" dirty="0">
                <a:effectLst/>
                <a:latin typeface="Times New Roman" panose="02020603050405020304" pitchFamily="18" charset="0"/>
                <a:ea typeface="Times New Roman" panose="02020603050405020304" pitchFamily="18" charset="0"/>
              </a:rPr>
              <a:t>4.6% of the women faced psychological problems</a:t>
            </a:r>
            <a:r>
              <a:rPr lang="en-US" sz="1800" dirty="0">
                <a:effectLst/>
                <a:latin typeface="Times New Roman" panose="02020603050405020304" pitchFamily="18" charset="0"/>
                <a:ea typeface="Times New Roman" panose="02020603050405020304" pitchFamily="18" charset="0"/>
              </a:rPr>
              <a:t> due to cancer diagnosis.</a:t>
            </a:r>
          </a:p>
          <a:p>
            <a:r>
              <a:rPr lang="en-US" sz="1800" dirty="0">
                <a:effectLst/>
                <a:latin typeface="Times New Roman" panose="02020603050405020304" pitchFamily="18" charset="0"/>
                <a:ea typeface="Times New Roman" panose="02020603050405020304" pitchFamily="18" charset="0"/>
              </a:rPr>
              <a:t>Majority of the women who are </a:t>
            </a:r>
            <a:r>
              <a:rPr lang="en-US" sz="1800" b="1" dirty="0">
                <a:effectLst/>
                <a:latin typeface="Times New Roman" panose="02020603050405020304" pitchFamily="18" charset="0"/>
                <a:ea typeface="Times New Roman" panose="02020603050405020304" pitchFamily="18" charset="0"/>
              </a:rPr>
              <a:t>breast feeding believe that it can prevent breast cancer in future.</a:t>
            </a:r>
            <a:r>
              <a:rPr lang="en-US" sz="1800" dirty="0">
                <a:effectLst/>
                <a:latin typeface="Times New Roman" panose="02020603050405020304" pitchFamily="18" charset="0"/>
                <a:ea typeface="Times New Roman" panose="02020603050405020304" pitchFamily="18" charset="0"/>
              </a:rPr>
              <a:t> They also believe </a:t>
            </a:r>
            <a:r>
              <a:rPr lang="en-US" sz="1800" b="1" dirty="0">
                <a:effectLst/>
                <a:latin typeface="Times New Roman" panose="02020603050405020304" pitchFamily="18" charset="0"/>
                <a:ea typeface="Times New Roman" panose="02020603050405020304" pitchFamily="18" charset="0"/>
              </a:rPr>
              <a:t>that regular exercises can reduce the chances of occurrence of breast cancer.</a:t>
            </a:r>
          </a:p>
          <a:p>
            <a:r>
              <a:rPr lang="en-US" sz="1800" dirty="0">
                <a:effectLst/>
                <a:latin typeface="Times New Roman" panose="02020603050405020304" pitchFamily="18" charset="0"/>
                <a:ea typeface="Times New Roman" panose="02020603050405020304" pitchFamily="18" charset="0"/>
              </a:rPr>
              <a:t>Women had </a:t>
            </a:r>
            <a:r>
              <a:rPr lang="en-US" sz="1800" b="1" dirty="0">
                <a:effectLst/>
                <a:latin typeface="Times New Roman" panose="02020603050405020304" pitchFamily="18" charset="0"/>
                <a:ea typeface="Times New Roman" panose="02020603050405020304" pitchFamily="18" charset="0"/>
              </a:rPr>
              <a:t>less knowledge </a:t>
            </a:r>
            <a:r>
              <a:rPr lang="en-US" sz="1800" dirty="0">
                <a:effectLst/>
                <a:latin typeface="Times New Roman" panose="02020603050405020304" pitchFamily="18" charset="0"/>
                <a:ea typeface="Times New Roman" panose="02020603050405020304" pitchFamily="18" charset="0"/>
              </a:rPr>
              <a:t>on Breast Self Examination practices.</a:t>
            </a:r>
          </a:p>
          <a:p>
            <a:endParaRPr lang="en-US" sz="1800" b="1"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1ABDED47-A3BF-C74E-AF2A-7322618DF7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sp>
        <p:nvSpPr>
          <p:cNvPr id="5" name="Google Shape;116;p18">
            <a:extLst>
              <a:ext uri="{FF2B5EF4-FFF2-40B4-BE49-F238E27FC236}">
                <a16:creationId xmlns:a16="http://schemas.microsoft.com/office/drawing/2014/main" id="{4F669D08-0EFD-28B6-C1B0-279AF8F0B2E9}"/>
              </a:ext>
            </a:extLst>
          </p:cNvPr>
          <p:cNvSpPr txBox="1">
            <a:spLocks/>
          </p:cNvSpPr>
          <p:nvPr/>
        </p:nvSpPr>
        <p:spPr>
          <a:xfrm>
            <a:off x="899592" y="1059582"/>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rPr>
              <a:t>Discussion</a:t>
            </a:r>
          </a:p>
        </p:txBody>
      </p:sp>
    </p:spTree>
    <p:extLst>
      <p:ext uri="{BB962C8B-B14F-4D97-AF65-F5344CB8AC3E}">
        <p14:creationId xmlns:p14="http://schemas.microsoft.com/office/powerpoint/2010/main" val="758190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552068-69AB-46B5-4C7B-C35E46EEB7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31</a:t>
            </a:fld>
            <a:endParaRPr lang="en"/>
          </a:p>
        </p:txBody>
      </p:sp>
      <p:sp>
        <p:nvSpPr>
          <p:cNvPr id="5" name="Google Shape;116;p18">
            <a:extLst>
              <a:ext uri="{FF2B5EF4-FFF2-40B4-BE49-F238E27FC236}">
                <a16:creationId xmlns:a16="http://schemas.microsoft.com/office/drawing/2014/main" id="{9FBA9248-AC33-1929-5FA7-EA0CE865CFE6}"/>
              </a:ext>
            </a:extLst>
          </p:cNvPr>
          <p:cNvSpPr txBox="1">
            <a:spLocks/>
          </p:cNvSpPr>
          <p:nvPr/>
        </p:nvSpPr>
        <p:spPr>
          <a:xfrm>
            <a:off x="899592" y="1059582"/>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rPr>
              <a:t>Limitations</a:t>
            </a:r>
          </a:p>
        </p:txBody>
      </p:sp>
      <p:sp>
        <p:nvSpPr>
          <p:cNvPr id="6" name="Text Placeholder 2">
            <a:extLst>
              <a:ext uri="{FF2B5EF4-FFF2-40B4-BE49-F238E27FC236}">
                <a16:creationId xmlns:a16="http://schemas.microsoft.com/office/drawing/2014/main" id="{1567D735-87F6-151C-DCFE-C3FF15CFF1C2}"/>
              </a:ext>
            </a:extLst>
          </p:cNvPr>
          <p:cNvSpPr>
            <a:spLocks noGrp="1"/>
          </p:cNvSpPr>
          <p:nvPr>
            <p:ph type="body" idx="1"/>
          </p:nvPr>
        </p:nvSpPr>
        <p:spPr>
          <a:xfrm>
            <a:off x="808038" y="1568450"/>
            <a:ext cx="7527925" cy="2816225"/>
          </a:xfrm>
        </p:spPr>
        <p:txBody>
          <a:bodyPr/>
          <a:lstStyle/>
          <a:p>
            <a:r>
              <a:rPr lang="en-US" sz="1800" dirty="0">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 it was a small-scale pilot study, the sample size of the assessed population was very less (n= 108). It requires much care to generalize the findings of the study.</a:t>
            </a:r>
          </a:p>
          <a:p>
            <a:pPr marL="76200" indent="0">
              <a:buNone/>
            </a:pP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Since it’s a self reported study, it may overestimate or underestimate the prevalence.</a:t>
            </a:r>
          </a:p>
          <a:p>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b="1"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52892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0167A-1360-2102-54AB-6D7FD8292B0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58"/>
                    </a14:imgEffect>
                    <a14:imgEffect>
                      <a14:saturation sat="92000"/>
                    </a14:imgEffect>
                    <a14:imgEffect>
                      <a14:brightnessContrast bright="-9000" contrast="-36000"/>
                    </a14:imgEffect>
                  </a14:imgLayer>
                </a14:imgProps>
              </a:ext>
            </a:extLst>
          </a:blip>
          <a:stretch>
            <a:fillRect/>
          </a:stretch>
        </p:blipFill>
        <p:spPr>
          <a:xfrm>
            <a:off x="323528" y="339502"/>
            <a:ext cx="8496944" cy="4464496"/>
          </a:xfrm>
          <a:prstGeom prst="rect">
            <a:avLst/>
          </a:prstGeom>
        </p:spPr>
      </p:pic>
      <p:sp>
        <p:nvSpPr>
          <p:cNvPr id="3" name="Text Placeholder 2"/>
          <p:cNvSpPr>
            <a:spLocks noGrp="1"/>
          </p:cNvSpPr>
          <p:nvPr>
            <p:ph type="body" idx="1"/>
          </p:nvPr>
        </p:nvSpPr>
        <p:spPr>
          <a:xfrm>
            <a:off x="965300" y="1707654"/>
            <a:ext cx="7213400" cy="2768700"/>
          </a:xfrm>
        </p:spPr>
        <p:txBody>
          <a:body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awareness for breast cancer as a disease is more </a:t>
            </a:r>
            <a:r>
              <a:rPr lang="en-US" dirty="0">
                <a:latin typeface="Times New Roman" panose="02020603050405020304" pitchFamily="18" charset="0"/>
                <a:cs typeface="Times New Roman" panose="02020603050405020304" pitchFamily="18" charset="0"/>
              </a:rPr>
              <a:t>among the rural women than the </a:t>
            </a:r>
            <a:r>
              <a:rPr lang="en-US" b="1" dirty="0">
                <a:latin typeface="Times New Roman" panose="02020603050405020304" pitchFamily="18" charset="0"/>
                <a:cs typeface="Times New Roman" panose="02020603050405020304" pitchFamily="18" charset="0"/>
              </a:rPr>
              <a:t>awareness of the steps of early detection </a:t>
            </a:r>
            <a:r>
              <a:rPr lang="en-US" dirty="0">
                <a:latin typeface="Times New Roman" panose="02020603050405020304" pitchFamily="18" charset="0"/>
                <a:cs typeface="Times New Roman" panose="02020603050405020304" pitchFamily="18" charset="0"/>
              </a:rPr>
              <a:t>of breast cancer.</a:t>
            </a:r>
          </a:p>
          <a:p>
            <a:r>
              <a:rPr lang="en-US" dirty="0">
                <a:latin typeface="Times New Roman" panose="02020603050405020304" pitchFamily="18" charset="0"/>
                <a:cs typeface="Times New Roman" panose="02020603050405020304" pitchFamily="18" charset="0"/>
              </a:rPr>
              <a:t>Majority of </a:t>
            </a:r>
            <a:r>
              <a:rPr lang="en-US" b="1" dirty="0">
                <a:latin typeface="Times New Roman" panose="02020603050405020304" pitchFamily="18" charset="0"/>
                <a:cs typeface="Times New Roman" panose="02020603050405020304" pitchFamily="18" charset="0"/>
              </a:rPr>
              <a:t>the rural women consider breast cancer as a social stigma </a:t>
            </a:r>
            <a:r>
              <a:rPr lang="en-US" dirty="0">
                <a:latin typeface="Times New Roman" panose="02020603050405020304" pitchFamily="18" charset="0"/>
                <a:cs typeface="Times New Roman" panose="02020603050405020304" pitchFamily="18" charset="0"/>
              </a:rPr>
              <a:t>which leads to a delay in action for seeking medical treatment.</a:t>
            </a:r>
          </a:p>
          <a:p>
            <a:r>
              <a:rPr lang="en-US" dirty="0">
                <a:latin typeface="Times New Roman" panose="02020603050405020304" pitchFamily="18" charset="0"/>
                <a:cs typeface="Times New Roman" panose="02020603050405020304" pitchFamily="18" charset="0"/>
              </a:rPr>
              <a:t>The majority of the population suffer from a </a:t>
            </a:r>
            <a:r>
              <a:rPr lang="en-US" b="1" dirty="0">
                <a:latin typeface="Times New Roman" panose="02020603050405020304" pitchFamily="18" charset="0"/>
                <a:cs typeface="Times New Roman" panose="02020603050405020304" pitchFamily="18" charset="0"/>
              </a:rPr>
              <a:t>high economic burden, lack in access to cancer treatment centers, societal discrimination and lack of awareness.</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32</a:t>
            </a:fld>
            <a:endParaRPr lang="en"/>
          </a:p>
        </p:txBody>
      </p:sp>
      <p:sp>
        <p:nvSpPr>
          <p:cNvPr id="6" name="Google Shape;116;p18"/>
          <p:cNvSpPr txBox="1">
            <a:spLocks/>
          </p:cNvSpPr>
          <p:nvPr/>
        </p:nvSpPr>
        <p:spPr>
          <a:xfrm>
            <a:off x="899592" y="1059582"/>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400" u="sng" dirty="0">
                <a:solidFill>
                  <a:schemeClr val="lt1"/>
                </a:solidFill>
                <a:latin typeface="Times New Roman" pitchFamily="18" charset="0"/>
                <a:ea typeface="Vidaloka"/>
                <a:cs typeface="Times New Roman" pitchFamily="18" charset="0"/>
                <a:sym typeface="Vidaloka"/>
              </a:rPr>
              <a:t>Conclusion</a:t>
            </a:r>
            <a:endPar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33</a:t>
            </a:fld>
            <a:endParaRPr lang="en"/>
          </a:p>
        </p:txBody>
      </p:sp>
      <p:sp>
        <p:nvSpPr>
          <p:cNvPr id="5" name="Google Shape;116;p18"/>
          <p:cNvSpPr txBox="1">
            <a:spLocks/>
          </p:cNvSpPr>
          <p:nvPr/>
        </p:nvSpPr>
        <p:spPr>
          <a:xfrm>
            <a:off x="755576" y="1059582"/>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400" u="sng" noProof="0" dirty="0">
                <a:solidFill>
                  <a:schemeClr val="lt1"/>
                </a:solidFill>
                <a:latin typeface="Times New Roman" pitchFamily="18" charset="0"/>
                <a:ea typeface="Vidaloka"/>
                <a:cs typeface="Times New Roman" pitchFamily="18" charset="0"/>
                <a:sym typeface="Vidaloka"/>
              </a:rPr>
              <a:t>References</a:t>
            </a:r>
            <a:endPar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sp>
        <p:nvSpPr>
          <p:cNvPr id="6" name="Content Placeholder 2"/>
          <p:cNvSpPr>
            <a:spLocks noGrp="1"/>
          </p:cNvSpPr>
          <p:nvPr>
            <p:ph type="body" idx="1"/>
          </p:nvPr>
        </p:nvSpPr>
        <p:spPr>
          <a:xfrm>
            <a:off x="1331640" y="1491630"/>
            <a:ext cx="7272808" cy="3384376"/>
          </a:xfrm>
        </p:spPr>
        <p:txBody>
          <a:bodyPr>
            <a:noAutofit/>
          </a:bodyPr>
          <a:lstStyle/>
          <a:p>
            <a:pPr marL="342900" marR="466725" lvl="0" indent="-342900">
              <a:lnSpc>
                <a:spcPct val="115000"/>
              </a:lnSpc>
              <a:spcBef>
                <a:spcPts val="1380"/>
              </a:spcBef>
              <a:spcAft>
                <a:spcPts val="0"/>
              </a:spcAft>
              <a:buSzPts val="1200"/>
              <a:buFont typeface="+mj-lt"/>
              <a:buAutoNum type="arabicParenR"/>
            </a:pPr>
            <a:r>
              <a:rPr lang="en-US" sz="1000" b="0" kern="1800" dirty="0">
                <a:solidFill>
                  <a:schemeClr val="bg1"/>
                </a:solidFill>
                <a:effectLst/>
                <a:latin typeface="Times New Roman" panose="02020603050405020304" pitchFamily="18" charset="0"/>
                <a:ea typeface="Times New Roman" panose="02020603050405020304" pitchFamily="18" charset="0"/>
              </a:rPr>
              <a:t>Mithilesh Kumar, Vivek Kashyap: Awareness about breast cancer among women attending obstetrics and gynecology department in a tertiary care hospital of Jharkhand, India. 2017</a:t>
            </a:r>
            <a:endParaRPr lang="en-IN" sz="1000" b="1" kern="1800" dirty="0">
              <a:solidFill>
                <a:schemeClr val="bg1"/>
              </a:solidFill>
              <a:latin typeface="Times New Roman" panose="02020603050405020304" pitchFamily="18" charset="0"/>
              <a:ea typeface="Times New Roman" panose="02020603050405020304" pitchFamily="18" charset="0"/>
            </a:endParaRPr>
          </a:p>
          <a:p>
            <a:pPr marL="342900" marR="466725" lvl="0" indent="-342900">
              <a:lnSpc>
                <a:spcPct val="115000"/>
              </a:lnSpc>
              <a:spcBef>
                <a:spcPts val="1380"/>
              </a:spcBef>
              <a:spcAft>
                <a:spcPts val="0"/>
              </a:spcAft>
              <a:buSzPts val="1200"/>
              <a:buFont typeface="+mj-lt"/>
              <a:buAutoNum type="arabicParenR"/>
            </a:pPr>
            <a:r>
              <a:rPr lang="en-US" sz="1000" b="0" dirty="0">
                <a:effectLst/>
                <a:latin typeface="Times New Roman" panose="02020603050405020304" pitchFamily="18" charset="0"/>
                <a:ea typeface="Times New Roman" panose="02020603050405020304" pitchFamily="18" charset="0"/>
              </a:rPr>
              <a:t>Sultan Kayan , </a:t>
            </a:r>
            <a:r>
              <a:rPr lang="en-US" sz="1000" b="0" dirty="0" err="1">
                <a:effectLst/>
                <a:latin typeface="Times New Roman" panose="02020603050405020304" pitchFamily="18" charset="0"/>
                <a:ea typeface="Times New Roman" panose="02020603050405020304" pitchFamily="18" charset="0"/>
              </a:rPr>
              <a:t>Ilgun</a:t>
            </a:r>
            <a:r>
              <a:rPr lang="en-US" sz="1000" b="0" dirty="0">
                <a:effectLst/>
                <a:latin typeface="Times New Roman" panose="02020603050405020304" pitchFamily="18" charset="0"/>
                <a:ea typeface="Times New Roman" panose="02020603050405020304" pitchFamily="18" charset="0"/>
              </a:rPr>
              <a:t> </a:t>
            </a:r>
            <a:r>
              <a:rPr lang="en-US" sz="1000" b="0" dirty="0" err="1">
                <a:effectLst/>
                <a:latin typeface="Times New Roman" panose="02020603050405020304" pitchFamily="18" charset="0"/>
                <a:ea typeface="Times New Roman" panose="02020603050405020304" pitchFamily="18" charset="0"/>
              </a:rPr>
              <a:t>Ozen</a:t>
            </a:r>
            <a:r>
              <a:rPr lang="en-US" sz="1000" b="0" dirty="0">
                <a:effectLst/>
                <a:latin typeface="Times New Roman" panose="02020603050405020304" pitchFamily="18" charset="0"/>
                <a:ea typeface="Times New Roman" panose="02020603050405020304" pitchFamily="18" charset="0"/>
              </a:rPr>
              <a:t> </a:t>
            </a:r>
            <a:r>
              <a:rPr lang="en-US" sz="1000" b="0" dirty="0" err="1">
                <a:effectLst/>
                <a:latin typeface="Times New Roman" panose="02020603050405020304" pitchFamily="18" charset="0"/>
                <a:ea typeface="Times New Roman" panose="02020603050405020304" pitchFamily="18" charset="0"/>
              </a:rPr>
              <a:t>Cinar</a:t>
            </a:r>
            <a:r>
              <a:rPr lang="en-US" sz="1000" b="0" dirty="0">
                <a:effectLst/>
                <a:latin typeface="Times New Roman" panose="02020603050405020304" pitchFamily="18" charset="0"/>
                <a:ea typeface="Times New Roman" panose="02020603050405020304" pitchFamily="18" charset="0"/>
              </a:rPr>
              <a:t> : An examination of variables associated with breast cancer early detection behaviors of women, 2022 </a:t>
            </a:r>
            <a:r>
              <a:rPr lang="en-IN" sz="1000" b="0" i="0" dirty="0">
                <a:solidFill>
                  <a:schemeClr val="bg1"/>
                </a:solidFill>
                <a:effectLst/>
                <a:latin typeface="Times New Roman" panose="02020603050405020304" pitchFamily="18" charset="0"/>
                <a:cs typeface="Times New Roman" panose="02020603050405020304" pitchFamily="18" charset="0"/>
              </a:rPr>
              <a:t>DOI: </a:t>
            </a:r>
            <a:r>
              <a:rPr lang="en-IN" sz="1000" b="0" i="0" u="none" strike="noStrike" dirty="0">
                <a:solidFill>
                  <a:schemeClr val="bg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10.4314/ahs.v22i3.16</a:t>
            </a:r>
            <a:endParaRPr lang="en-IN" sz="1000" b="0" i="0" u="none" strike="noStrike" dirty="0">
              <a:solidFill>
                <a:schemeClr val="bg1"/>
              </a:solidFill>
              <a:effectLst/>
              <a:latin typeface="Times New Roman" panose="02020603050405020304" pitchFamily="18" charset="0"/>
              <a:cs typeface="Times New Roman" panose="02020603050405020304" pitchFamily="18" charset="0"/>
            </a:endParaRPr>
          </a:p>
          <a:p>
            <a:pPr marL="342900" marR="466725" indent="-342900">
              <a:lnSpc>
                <a:spcPct val="115000"/>
              </a:lnSpc>
              <a:spcBef>
                <a:spcPts val="1380"/>
              </a:spcBef>
              <a:buSzPts val="1200"/>
              <a:buFont typeface="+mj-lt"/>
              <a:buAutoNum type="arabicParenR"/>
            </a:pPr>
            <a:r>
              <a:rPr lang="en-US" sz="1000" b="0" dirty="0">
                <a:effectLst/>
                <a:latin typeface="Times New Roman" panose="02020603050405020304" pitchFamily="18" charset="0"/>
                <a:ea typeface="Times New Roman" panose="02020603050405020304" pitchFamily="18" charset="0"/>
              </a:rPr>
              <a:t>Qian-Xin Wang</a:t>
            </a:r>
            <a:r>
              <a:rPr lang="en-US" sz="1000" b="0" dirty="0">
                <a:solidFill>
                  <a:srgbClr val="2E2E2E"/>
                </a:solidFill>
                <a:effectLst/>
                <a:latin typeface="Times New Roman" panose="02020603050405020304" pitchFamily="18" charset="0"/>
                <a:ea typeface="Times New Roman" panose="02020603050405020304" pitchFamily="18" charset="0"/>
              </a:rPr>
              <a:t>, </a:t>
            </a:r>
            <a:r>
              <a:rPr lang="en-US" sz="1000" b="0" dirty="0">
                <a:effectLst/>
                <a:latin typeface="Times New Roman" panose="02020603050405020304" pitchFamily="18" charset="0"/>
                <a:ea typeface="Times New Roman" panose="02020603050405020304" pitchFamily="18" charset="0"/>
              </a:rPr>
              <a:t>Yan Bai </a:t>
            </a:r>
            <a:r>
              <a:rPr lang="en-US" sz="1000" b="0" baseline="30000" dirty="0">
                <a:effectLst/>
                <a:latin typeface="Times New Roman" panose="02020603050405020304" pitchFamily="18" charset="0"/>
                <a:ea typeface="Times New Roman" panose="02020603050405020304" pitchFamily="18" charset="0"/>
              </a:rPr>
              <a:t> </a:t>
            </a:r>
            <a:r>
              <a:rPr lang="en-US" sz="1000" b="0" dirty="0">
                <a:effectLst/>
                <a:latin typeface="Times New Roman" panose="02020603050405020304" pitchFamily="18" charset="0"/>
                <a:ea typeface="Times New Roman" panose="02020603050405020304" pitchFamily="18" charset="0"/>
              </a:rPr>
              <a:t>et al. Perceived health related stigma among patients of breast cancer. 2017 </a:t>
            </a:r>
            <a:r>
              <a:rPr lang="fr-FR" sz="1000" b="0" i="0" dirty="0">
                <a:solidFill>
                  <a:schemeClr val="bg1"/>
                </a:solidFill>
                <a:effectLst/>
                <a:latin typeface="Times New Roman" panose="02020603050405020304" pitchFamily="18" charset="0"/>
                <a:cs typeface="Times New Roman" panose="02020603050405020304" pitchFamily="18" charset="0"/>
              </a:rPr>
              <a:t>DOI:</a:t>
            </a:r>
            <a:r>
              <a:rPr lang="fr-FR" sz="1000" b="0" i="0"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10.1016/J.CNRE.2017.10.002</a:t>
            </a:r>
            <a:endParaRPr lang="fr-FR" sz="1000" b="0" i="0" u="none" strike="noStrike" dirty="0">
              <a:solidFill>
                <a:schemeClr val="bg1"/>
              </a:solidFill>
              <a:effectLst/>
              <a:latin typeface="Times New Roman" panose="02020603050405020304" pitchFamily="18" charset="0"/>
              <a:cs typeface="Times New Roman" panose="02020603050405020304" pitchFamily="18" charset="0"/>
            </a:endParaRPr>
          </a:p>
          <a:p>
            <a:pPr marL="342900" marR="466725" indent="-342900">
              <a:lnSpc>
                <a:spcPct val="115000"/>
              </a:lnSpc>
              <a:spcBef>
                <a:spcPts val="1380"/>
              </a:spcBef>
              <a:buSzPts val="1200"/>
              <a:buFont typeface="+mj-lt"/>
              <a:buAutoNum type="arabicParenR"/>
            </a:pPr>
            <a:r>
              <a:rPr lang="en-US" sz="1000" b="0" u="sng" kern="0" dirty="0">
                <a:solidFill>
                  <a:srgbClr val="FFFFFF"/>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P </a:t>
            </a:r>
            <a:r>
              <a:rPr lang="en-US" sz="1000" b="0" u="sng" kern="0" dirty="0" err="1">
                <a:solidFill>
                  <a:schemeClr val="bg1"/>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Šašková</a:t>
            </a:r>
            <a:r>
              <a:rPr lang="en-US" sz="1000" b="0" kern="0" dirty="0">
                <a:solidFill>
                  <a:schemeClr val="bg1"/>
                </a:solidFill>
                <a:effectLst/>
                <a:latin typeface="Times New Roman" panose="02020603050405020304" pitchFamily="18" charset="0"/>
                <a:ea typeface="Times New Roman" panose="02020603050405020304" pitchFamily="18" charset="0"/>
              </a:rPr>
              <a:t>, </a:t>
            </a:r>
            <a:r>
              <a:rPr lang="en-US" sz="1000" b="0" u="sng" kern="0" dirty="0">
                <a:solidFill>
                  <a:srgbClr val="FFFFFF"/>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D </a:t>
            </a:r>
            <a:r>
              <a:rPr lang="en-US" sz="1000" b="0" u="sng" kern="0" dirty="0" err="1">
                <a:solidFill>
                  <a:schemeClr val="bg1"/>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Pavlišta</a:t>
            </a:r>
            <a:r>
              <a:rPr lang="en-US" sz="1000" b="0" kern="0" dirty="0">
                <a:solidFill>
                  <a:schemeClr val="bg1"/>
                </a:solidFill>
                <a:effectLst/>
                <a:latin typeface="Times New Roman" panose="02020603050405020304" pitchFamily="18" charset="0"/>
                <a:ea typeface="Times New Roman" panose="02020603050405020304" pitchFamily="18" charset="0"/>
              </a:rPr>
              <a:t> Breast self-examination. Yes or no? 2016 Winter;81(6):463-469.</a:t>
            </a:r>
          </a:p>
          <a:p>
            <a:pPr marL="342900" marR="466725" lvl="0" indent="-342900">
              <a:spcBef>
                <a:spcPts val="1380"/>
              </a:spcBef>
              <a:spcAft>
                <a:spcPts val="0"/>
              </a:spcAft>
              <a:buSzPts val="1200"/>
              <a:buFont typeface="+mj-lt"/>
              <a:buAutoNum type="arabicParenR"/>
            </a:pPr>
            <a:r>
              <a:rPr lang="en-US" sz="1000" b="0" u="sng" dirty="0">
                <a:solidFill>
                  <a:schemeClr val="bg1"/>
                </a:solidFill>
                <a:effectLst/>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Richard C Palmer</a:t>
            </a:r>
            <a:r>
              <a:rPr lang="en-US" sz="1000" b="0" dirty="0">
                <a:solidFill>
                  <a:schemeClr val="bg1"/>
                </a:solidFill>
                <a:effectLst/>
                <a:latin typeface="Times New Roman" panose="02020603050405020304" pitchFamily="18" charset="0"/>
                <a:ea typeface="Times New Roman" panose="02020603050405020304" pitchFamily="18" charset="0"/>
              </a:rPr>
              <a:t>, </a:t>
            </a:r>
            <a:r>
              <a:rPr lang="en-US" sz="1000" b="0" u="sng" dirty="0">
                <a:solidFill>
                  <a:schemeClr val="bg1"/>
                </a:solidFill>
                <a:effectLst/>
                <a:latin typeface="Times New Roman" panose="02020603050405020304" pitchFamily="18" charset="0"/>
                <a:ea typeface="Times New Roman" panose="02020603050405020304" pitchFamily="18" charset="0"/>
                <a:hlinkClick r:id="rId7">
                  <a:extLst>
                    <a:ext uri="{A12FA001-AC4F-418D-AE19-62706E023703}">
                      <ahyp:hlinkClr xmlns:ahyp="http://schemas.microsoft.com/office/drawing/2018/hyperlinkcolor" val="tx"/>
                    </a:ext>
                  </a:extLst>
                </a:hlinkClick>
              </a:rPr>
              <a:t>Raquel Samson</a:t>
            </a:r>
            <a:r>
              <a:rPr lang="en-US" sz="1000" b="0" dirty="0">
                <a:solidFill>
                  <a:schemeClr val="bg1"/>
                </a:solidFill>
                <a:effectLst/>
                <a:latin typeface="Times New Roman" panose="02020603050405020304" pitchFamily="18" charset="0"/>
                <a:ea typeface="Times New Roman" panose="02020603050405020304" pitchFamily="18" charset="0"/>
              </a:rPr>
              <a:t> et al. Development and evaluation of a web-based breast cancer cultural competency course for primary healthcare providers 2011</a:t>
            </a:r>
            <a:endParaRPr lang="en-IN" sz="1000" b="1" dirty="0">
              <a:solidFill>
                <a:schemeClr val="bg1"/>
              </a:solidFill>
              <a:effectLst/>
              <a:latin typeface="Times New Roman" panose="02020603050405020304" pitchFamily="18" charset="0"/>
              <a:ea typeface="Times New Roman" panose="02020603050405020304" pitchFamily="18" charset="0"/>
            </a:endParaRPr>
          </a:p>
          <a:p>
            <a:pPr marL="342900" lvl="0" indent="-342900">
              <a:buSzPts val="1200"/>
              <a:buFont typeface="+mj-lt"/>
              <a:buAutoNum type="arabicParenR"/>
            </a:pPr>
            <a:r>
              <a:rPr lang="en-US" sz="1000" u="sng" dirty="0" err="1">
                <a:solidFill>
                  <a:srgbClr val="FFFFFF"/>
                </a:solidFill>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Subhojit</a:t>
            </a:r>
            <a:r>
              <a:rPr lang="en-US" sz="1000" u="sng" dirty="0">
                <a:solidFill>
                  <a:schemeClr val="bg1"/>
                </a:solidFill>
                <a:effectLst/>
                <a:latin typeface="Times New Roman" panose="02020603050405020304" pitchFamily="18" charset="0"/>
                <a:ea typeface="Times New Roman" panose="02020603050405020304" pitchFamily="18" charset="0"/>
                <a:hlinkClick r:id="rId8">
                  <a:extLst>
                    <a:ext uri="{A12FA001-AC4F-418D-AE19-62706E023703}">
                      <ahyp:hlinkClr xmlns:ahyp="http://schemas.microsoft.com/office/drawing/2018/hyperlinkcolor" val="tx"/>
                    </a:ext>
                  </a:extLst>
                </a:hlinkClick>
              </a:rPr>
              <a:t> Dey</a:t>
            </a:r>
            <a:r>
              <a:rPr lang="en-US" sz="1000" dirty="0">
                <a:solidFill>
                  <a:schemeClr val="bg1"/>
                </a:solidFill>
                <a:effectLst/>
                <a:latin typeface="Times New Roman" panose="02020603050405020304" pitchFamily="18" charset="0"/>
                <a:ea typeface="Times New Roman" panose="02020603050405020304" pitchFamily="18" charset="0"/>
              </a:rPr>
              <a:t>, </a:t>
            </a:r>
            <a:r>
              <a:rPr lang="en-US" sz="1000" u="sng" dirty="0">
                <a:solidFill>
                  <a:schemeClr val="bg1"/>
                </a:solidFill>
                <a:effectLst/>
                <a:latin typeface="Times New Roman" panose="02020603050405020304" pitchFamily="18" charset="0"/>
                <a:ea typeface="Times New Roman" panose="02020603050405020304" pitchFamily="18" charset="0"/>
                <a:hlinkClick r:id="rId9">
                  <a:extLst>
                    <a:ext uri="{A12FA001-AC4F-418D-AE19-62706E023703}">
                      <ahyp:hlinkClr xmlns:ahyp="http://schemas.microsoft.com/office/drawing/2018/hyperlinkcolor" val="tx"/>
                    </a:ext>
                  </a:extLst>
                </a:hlinkClick>
              </a:rPr>
              <a:t>Arti Mishra</a:t>
            </a:r>
            <a:r>
              <a:rPr lang="en-US" sz="1000" dirty="0">
                <a:solidFill>
                  <a:schemeClr val="bg1"/>
                </a:solidFill>
                <a:effectLst/>
                <a:latin typeface="Times New Roman" panose="02020603050405020304" pitchFamily="18" charset="0"/>
                <a:ea typeface="Times New Roman" panose="02020603050405020304" pitchFamily="18" charset="0"/>
              </a:rPr>
              <a:t> et al. Breast Cancer Awareness at the Community Level among Women in Delhi, India 2015;16(13):5243-51. doi:10.7314/apjcp.2015.16.13.5243.</a:t>
            </a:r>
            <a:endParaRPr lang="en-IN" sz="1000" dirty="0">
              <a:solidFill>
                <a:schemeClr val="bg1"/>
              </a:solidFill>
              <a:effectLst/>
              <a:latin typeface="Times New Roman" panose="02020603050405020304" pitchFamily="18" charset="0"/>
              <a:ea typeface="Times New Roman" panose="02020603050405020304" pitchFamily="18" charset="0"/>
            </a:endParaRPr>
          </a:p>
          <a:p>
            <a:pPr marL="342900" marR="466725" indent="-342900">
              <a:lnSpc>
                <a:spcPct val="115000"/>
              </a:lnSpc>
              <a:spcBef>
                <a:spcPts val="1380"/>
              </a:spcBef>
              <a:buSzPts val="1200"/>
              <a:buFont typeface="+mj-lt"/>
              <a:buAutoNum type="arabicParenR"/>
            </a:pPr>
            <a:endParaRPr lang="en-US" sz="1000" b="0" kern="0" dirty="0">
              <a:solidFill>
                <a:schemeClr val="bg1"/>
              </a:solidFill>
              <a:effectLst/>
              <a:latin typeface="Times New Roman" panose="02020603050405020304" pitchFamily="18" charset="0"/>
              <a:ea typeface="Times New Roman" panose="02020603050405020304" pitchFamily="18" charset="0"/>
            </a:endParaRPr>
          </a:p>
          <a:p>
            <a:pPr marL="342900" marR="466725" indent="-342900">
              <a:lnSpc>
                <a:spcPct val="115000"/>
              </a:lnSpc>
              <a:spcBef>
                <a:spcPts val="1380"/>
              </a:spcBef>
              <a:buSzPts val="1200"/>
              <a:buFont typeface="+mj-lt"/>
              <a:buAutoNum type="arabicParenR"/>
            </a:pPr>
            <a:endParaRPr lang="en-IN" sz="1000" b="1" dirty="0">
              <a:effectLst/>
              <a:latin typeface="Times New Roman" panose="02020603050405020304" pitchFamily="18" charset="0"/>
              <a:ea typeface="Times New Roman" panose="02020603050405020304" pitchFamily="18" charset="0"/>
            </a:endParaRPr>
          </a:p>
          <a:p>
            <a:pPr marL="342900" marR="466725" lvl="0" indent="-342900">
              <a:lnSpc>
                <a:spcPct val="115000"/>
              </a:lnSpc>
              <a:spcBef>
                <a:spcPts val="1380"/>
              </a:spcBef>
              <a:spcAft>
                <a:spcPts val="0"/>
              </a:spcAft>
              <a:buSzPts val="1200"/>
              <a:buFont typeface="+mj-lt"/>
              <a:buAutoNum type="arabicParenR"/>
            </a:pPr>
            <a:endParaRPr lang="en-IN" sz="1000" b="0" i="0" dirty="0">
              <a:solidFill>
                <a:schemeClr val="bg1"/>
              </a:solidFill>
              <a:effectLst/>
              <a:latin typeface="BlinkMacSystemFon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F87B-236A-7A1B-4415-867A53E48907}"/>
              </a:ext>
            </a:extLst>
          </p:cNvPr>
          <p:cNvSpPr>
            <a:spLocks noGrp="1"/>
          </p:cNvSpPr>
          <p:nvPr>
            <p:ph type="title"/>
          </p:nvPr>
        </p:nvSpPr>
        <p:spPr>
          <a:xfrm>
            <a:off x="327750" y="2374950"/>
            <a:ext cx="8488500" cy="393600"/>
          </a:xfrm>
        </p:spPr>
        <p:txBody>
          <a:bodyPr/>
          <a:lstStyle/>
          <a:p>
            <a:r>
              <a:rPr lang="en-US" sz="4000" dirty="0">
                <a:latin typeface="Times New Roman" panose="02020603050405020304" pitchFamily="18" charset="0"/>
                <a:cs typeface="Times New Roman" panose="02020603050405020304" pitchFamily="18" charset="0"/>
              </a:rPr>
              <a:t>THANK YOU</a:t>
            </a:r>
            <a:endParaRPr lang="en-IN" sz="4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CCDA045-D591-FF46-7984-AE3ABC8ECF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34</a:t>
            </a:fld>
            <a:endParaRPr lang="en"/>
          </a:p>
        </p:txBody>
      </p:sp>
    </p:spTree>
    <p:extLst>
      <p:ext uri="{BB962C8B-B14F-4D97-AF65-F5344CB8AC3E}">
        <p14:creationId xmlns:p14="http://schemas.microsoft.com/office/powerpoint/2010/main" val="3538322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9CE497-01F5-FB90-19F0-03CA2F0BF69B}"/>
              </a:ext>
            </a:extLst>
          </p:cNvPr>
          <p:cNvPicPr>
            <a:picLocks noChangeAspect="1"/>
          </p:cNvPicPr>
          <p:nvPr/>
        </p:nvPicPr>
        <p:blipFill>
          <a:blip r:embed="rId2"/>
          <a:stretch>
            <a:fillRect/>
          </a:stretch>
        </p:blipFill>
        <p:spPr>
          <a:xfrm>
            <a:off x="323529" y="1236609"/>
            <a:ext cx="4248469" cy="3560042"/>
          </a:xfrm>
          <a:prstGeom prst="rect">
            <a:avLst/>
          </a:prstGeom>
        </p:spPr>
      </p:pic>
      <p:sp>
        <p:nvSpPr>
          <p:cNvPr id="4" name="Slide Number Placeholder 3">
            <a:extLst>
              <a:ext uri="{FF2B5EF4-FFF2-40B4-BE49-F238E27FC236}">
                <a16:creationId xmlns:a16="http://schemas.microsoft.com/office/drawing/2014/main" id="{0EB53E2C-AF79-E2EA-7BCF-0CED1F21F14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35</a:t>
            </a:fld>
            <a:endParaRPr lang="en"/>
          </a:p>
        </p:txBody>
      </p:sp>
      <p:pic>
        <p:nvPicPr>
          <p:cNvPr id="8" name="Picture 7">
            <a:extLst>
              <a:ext uri="{FF2B5EF4-FFF2-40B4-BE49-F238E27FC236}">
                <a16:creationId xmlns:a16="http://schemas.microsoft.com/office/drawing/2014/main" id="{8A1CB5A4-4DB7-C48B-7DB0-F4984E982F28}"/>
              </a:ext>
            </a:extLst>
          </p:cNvPr>
          <p:cNvPicPr>
            <a:picLocks noChangeAspect="1"/>
          </p:cNvPicPr>
          <p:nvPr/>
        </p:nvPicPr>
        <p:blipFill>
          <a:blip r:embed="rId3"/>
          <a:stretch>
            <a:fillRect/>
          </a:stretch>
        </p:blipFill>
        <p:spPr>
          <a:xfrm>
            <a:off x="4572000" y="1236609"/>
            <a:ext cx="4248471" cy="3540107"/>
          </a:xfrm>
          <a:prstGeom prst="rect">
            <a:avLst/>
          </a:prstGeom>
        </p:spPr>
      </p:pic>
      <p:pic>
        <p:nvPicPr>
          <p:cNvPr id="7" name="Picture 6">
            <a:extLst>
              <a:ext uri="{FF2B5EF4-FFF2-40B4-BE49-F238E27FC236}">
                <a16:creationId xmlns:a16="http://schemas.microsoft.com/office/drawing/2014/main" id="{1EEBB25C-E24B-F7EA-F03F-8BE08C34DED0}"/>
              </a:ext>
            </a:extLst>
          </p:cNvPr>
          <p:cNvPicPr>
            <a:picLocks noChangeAspect="1"/>
          </p:cNvPicPr>
          <p:nvPr/>
        </p:nvPicPr>
        <p:blipFill>
          <a:blip r:embed="rId4"/>
          <a:stretch>
            <a:fillRect/>
          </a:stretch>
        </p:blipFill>
        <p:spPr>
          <a:xfrm>
            <a:off x="4571999" y="4233249"/>
            <a:ext cx="3907633" cy="400000"/>
          </a:xfrm>
          <a:prstGeom prst="rect">
            <a:avLst/>
          </a:prstGeom>
        </p:spPr>
      </p:pic>
      <p:sp>
        <p:nvSpPr>
          <p:cNvPr id="2" name="Rectangle 1">
            <a:extLst>
              <a:ext uri="{FF2B5EF4-FFF2-40B4-BE49-F238E27FC236}">
                <a16:creationId xmlns:a16="http://schemas.microsoft.com/office/drawing/2014/main" id="{7C4388CC-5ED9-CE63-88EA-502B1349A89E}"/>
              </a:ext>
            </a:extLst>
          </p:cNvPr>
          <p:cNvSpPr>
            <a:spLocks noChangeArrowheads="1"/>
          </p:cNvSpPr>
          <p:nvPr/>
        </p:nvSpPr>
        <p:spPr bwMode="auto">
          <a:xfrm>
            <a:off x="496701" y="2256110"/>
            <a:ext cx="3902123" cy="312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US" altLang="en-US" sz="1100" dirty="0">
                <a:solidFill>
                  <a:schemeClr val="tx1"/>
                </a:solidFill>
                <a:latin typeface="Calibri" panose="020F0502020204030204" pitchFamily="34" charset="0"/>
              </a:rPr>
              <a:t>Organization Mentor (TATA Steel Foundation, Jamshedpur)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0948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2F6D2D-C647-C3E7-9E56-83F74F87D8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36</a:t>
            </a:fld>
            <a:endParaRPr lang="en"/>
          </a:p>
        </p:txBody>
      </p:sp>
      <p:pic>
        <p:nvPicPr>
          <p:cNvPr id="6" name="Picture 5">
            <a:extLst>
              <a:ext uri="{FF2B5EF4-FFF2-40B4-BE49-F238E27FC236}">
                <a16:creationId xmlns:a16="http://schemas.microsoft.com/office/drawing/2014/main" id="{1BFDFF64-EDA2-BAFD-2CE0-CE72ED07B776}"/>
              </a:ext>
            </a:extLst>
          </p:cNvPr>
          <p:cNvPicPr>
            <a:picLocks noChangeAspect="1"/>
          </p:cNvPicPr>
          <p:nvPr/>
        </p:nvPicPr>
        <p:blipFill>
          <a:blip r:embed="rId2"/>
          <a:stretch>
            <a:fillRect/>
          </a:stretch>
        </p:blipFill>
        <p:spPr>
          <a:xfrm>
            <a:off x="323529" y="1268414"/>
            <a:ext cx="4414750" cy="3535583"/>
          </a:xfrm>
          <a:prstGeom prst="rect">
            <a:avLst/>
          </a:prstGeom>
        </p:spPr>
      </p:pic>
      <p:pic>
        <p:nvPicPr>
          <p:cNvPr id="8" name="Picture 7">
            <a:extLst>
              <a:ext uri="{FF2B5EF4-FFF2-40B4-BE49-F238E27FC236}">
                <a16:creationId xmlns:a16="http://schemas.microsoft.com/office/drawing/2014/main" id="{45DBC7B9-7BDB-2C01-FD43-0E819861442A}"/>
              </a:ext>
            </a:extLst>
          </p:cNvPr>
          <p:cNvPicPr>
            <a:picLocks noChangeAspect="1"/>
          </p:cNvPicPr>
          <p:nvPr/>
        </p:nvPicPr>
        <p:blipFill>
          <a:blip r:embed="rId3"/>
          <a:stretch>
            <a:fillRect/>
          </a:stretch>
        </p:blipFill>
        <p:spPr>
          <a:xfrm>
            <a:off x="4499992" y="1268414"/>
            <a:ext cx="4320480" cy="3535583"/>
          </a:xfrm>
          <a:prstGeom prst="rect">
            <a:avLst/>
          </a:prstGeom>
        </p:spPr>
      </p:pic>
      <p:sp>
        <p:nvSpPr>
          <p:cNvPr id="2" name="Rectangle 2">
            <a:extLst>
              <a:ext uri="{FF2B5EF4-FFF2-40B4-BE49-F238E27FC236}">
                <a16:creationId xmlns:a16="http://schemas.microsoft.com/office/drawing/2014/main" id="{E3A63CD9-478A-9D3A-CD17-7013601942A6}"/>
              </a:ext>
            </a:extLst>
          </p:cNvPr>
          <p:cNvSpPr>
            <a:spLocks noChangeArrowheads="1"/>
          </p:cNvSpPr>
          <p:nvPr/>
        </p:nvSpPr>
        <p:spPr bwMode="auto">
          <a:xfrm>
            <a:off x="636961" y="4371950"/>
            <a:ext cx="3549600" cy="3252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a:ln>
                  <a:noFill/>
                </a:ln>
                <a:solidFill>
                  <a:schemeClr val="tx1"/>
                </a:solidFill>
                <a:effectLst/>
                <a:latin typeface="Calibri" panose="020F0502020204030204" pitchFamily="34" charset="0"/>
              </a:rPr>
              <a:t>Survey on the knowledge assessment of breast cancer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18EC838B-1223-80C0-6310-5C9C0B4DBF9C}"/>
              </a:ext>
            </a:extLst>
          </p:cNvPr>
          <p:cNvSpPr>
            <a:spLocks noChangeArrowheads="1"/>
          </p:cNvSpPr>
          <p:nvPr/>
        </p:nvSpPr>
        <p:spPr bwMode="auto">
          <a:xfrm>
            <a:off x="4602832" y="4348818"/>
            <a:ext cx="4114800"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a:ln>
                  <a:noFill/>
                </a:ln>
                <a:solidFill>
                  <a:schemeClr val="tx1"/>
                </a:solidFill>
                <a:effectLst/>
                <a:latin typeface="Calibri" panose="020F0502020204030204" pitchFamily="34" charset="0"/>
              </a:rPr>
              <a:t>Capacity building of the peer leaders on Breast self-examination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7272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378622-4AA3-9D0A-AD4A-8AE6EEE8FB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37</a:t>
            </a:fld>
            <a:endParaRPr lang="en"/>
          </a:p>
        </p:txBody>
      </p:sp>
      <p:pic>
        <p:nvPicPr>
          <p:cNvPr id="6" name="Picture 5">
            <a:extLst>
              <a:ext uri="{FF2B5EF4-FFF2-40B4-BE49-F238E27FC236}">
                <a16:creationId xmlns:a16="http://schemas.microsoft.com/office/drawing/2014/main" id="{695A34A8-A489-F695-3AEF-FE01C6FE4B3B}"/>
              </a:ext>
            </a:extLst>
          </p:cNvPr>
          <p:cNvPicPr>
            <a:picLocks noChangeAspect="1"/>
          </p:cNvPicPr>
          <p:nvPr/>
        </p:nvPicPr>
        <p:blipFill>
          <a:blip r:embed="rId2"/>
          <a:stretch>
            <a:fillRect/>
          </a:stretch>
        </p:blipFill>
        <p:spPr>
          <a:xfrm>
            <a:off x="323528" y="1059582"/>
            <a:ext cx="5616624" cy="3744416"/>
          </a:xfrm>
          <a:prstGeom prst="rect">
            <a:avLst/>
          </a:prstGeom>
        </p:spPr>
      </p:pic>
      <p:pic>
        <p:nvPicPr>
          <p:cNvPr id="8" name="Picture 7">
            <a:extLst>
              <a:ext uri="{FF2B5EF4-FFF2-40B4-BE49-F238E27FC236}">
                <a16:creationId xmlns:a16="http://schemas.microsoft.com/office/drawing/2014/main" id="{F4D7AFAD-3ABD-D668-D3F9-302C2E3C9574}"/>
              </a:ext>
            </a:extLst>
          </p:cNvPr>
          <p:cNvPicPr>
            <a:picLocks noChangeAspect="1"/>
          </p:cNvPicPr>
          <p:nvPr/>
        </p:nvPicPr>
        <p:blipFill>
          <a:blip r:embed="rId3"/>
          <a:stretch>
            <a:fillRect/>
          </a:stretch>
        </p:blipFill>
        <p:spPr>
          <a:xfrm>
            <a:off x="5925864" y="1037698"/>
            <a:ext cx="2873967" cy="3744416"/>
          </a:xfrm>
          <a:prstGeom prst="rect">
            <a:avLst/>
          </a:prstGeom>
        </p:spPr>
      </p:pic>
      <p:pic>
        <p:nvPicPr>
          <p:cNvPr id="3" name="Picture 2">
            <a:extLst>
              <a:ext uri="{FF2B5EF4-FFF2-40B4-BE49-F238E27FC236}">
                <a16:creationId xmlns:a16="http://schemas.microsoft.com/office/drawing/2014/main" id="{6EFEB816-6862-E91F-6A9B-DE1793FE0EBC}"/>
              </a:ext>
            </a:extLst>
          </p:cNvPr>
          <p:cNvPicPr>
            <a:picLocks noChangeAspect="1"/>
          </p:cNvPicPr>
          <p:nvPr/>
        </p:nvPicPr>
        <p:blipFill>
          <a:blip r:embed="rId4"/>
          <a:stretch>
            <a:fillRect/>
          </a:stretch>
        </p:blipFill>
        <p:spPr>
          <a:xfrm>
            <a:off x="1012876" y="1275606"/>
            <a:ext cx="4200000" cy="400000"/>
          </a:xfrm>
          <a:prstGeom prst="rect">
            <a:avLst/>
          </a:prstGeom>
        </p:spPr>
      </p:pic>
      <p:sp>
        <p:nvSpPr>
          <p:cNvPr id="5" name="Rectangle 2">
            <a:extLst>
              <a:ext uri="{FF2B5EF4-FFF2-40B4-BE49-F238E27FC236}">
                <a16:creationId xmlns:a16="http://schemas.microsoft.com/office/drawing/2014/main" id="{F1970FAA-9733-CB7B-8CD6-CB2F7E20D78A}"/>
              </a:ext>
            </a:extLst>
          </p:cNvPr>
          <p:cNvSpPr>
            <a:spLocks noChangeArrowheads="1"/>
          </p:cNvSpPr>
          <p:nvPr/>
        </p:nvSpPr>
        <p:spPr bwMode="auto">
          <a:xfrm>
            <a:off x="6124114" y="1281496"/>
            <a:ext cx="2491755" cy="4571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a:ln>
                  <a:noFill/>
                </a:ln>
                <a:solidFill>
                  <a:schemeClr val="tx1"/>
                </a:solidFill>
                <a:effectLst/>
                <a:latin typeface="Calibri" panose="020F0502020204030204" pitchFamily="34" charset="0"/>
              </a:rPr>
              <a:t>Capacity building on Breast self-examination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5975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FE0918-BCCA-185F-8874-289D892DABAD}"/>
              </a:ext>
            </a:extLst>
          </p:cNvPr>
          <p:cNvPicPr>
            <a:picLocks noChangeAspect="1"/>
          </p:cNvPicPr>
          <p:nvPr/>
        </p:nvPicPr>
        <p:blipFill>
          <a:blip r:embed="rId2"/>
          <a:stretch>
            <a:fillRect/>
          </a:stretch>
        </p:blipFill>
        <p:spPr>
          <a:xfrm>
            <a:off x="323529" y="1189409"/>
            <a:ext cx="4248472" cy="3273534"/>
          </a:xfrm>
          <a:prstGeom prst="rect">
            <a:avLst/>
          </a:prstGeom>
        </p:spPr>
      </p:pic>
      <p:sp>
        <p:nvSpPr>
          <p:cNvPr id="4" name="Slide Number Placeholder 3">
            <a:extLst>
              <a:ext uri="{FF2B5EF4-FFF2-40B4-BE49-F238E27FC236}">
                <a16:creationId xmlns:a16="http://schemas.microsoft.com/office/drawing/2014/main" id="{4BCDAED1-517B-5D47-86F6-E1B16707462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38</a:t>
            </a:fld>
            <a:endParaRPr lang="en"/>
          </a:p>
        </p:txBody>
      </p:sp>
      <p:pic>
        <p:nvPicPr>
          <p:cNvPr id="8" name="Picture 7">
            <a:extLst>
              <a:ext uri="{FF2B5EF4-FFF2-40B4-BE49-F238E27FC236}">
                <a16:creationId xmlns:a16="http://schemas.microsoft.com/office/drawing/2014/main" id="{4634DEF7-6E1B-62F1-5030-EFB7EF449BF2}"/>
              </a:ext>
            </a:extLst>
          </p:cNvPr>
          <p:cNvPicPr>
            <a:picLocks noChangeAspect="1"/>
          </p:cNvPicPr>
          <p:nvPr/>
        </p:nvPicPr>
        <p:blipFill>
          <a:blip r:embed="rId3"/>
          <a:stretch>
            <a:fillRect/>
          </a:stretch>
        </p:blipFill>
        <p:spPr>
          <a:xfrm>
            <a:off x="4297658" y="1189409"/>
            <a:ext cx="4522813" cy="3273533"/>
          </a:xfrm>
          <a:prstGeom prst="rect">
            <a:avLst/>
          </a:prstGeom>
        </p:spPr>
      </p:pic>
      <p:pic>
        <p:nvPicPr>
          <p:cNvPr id="3" name="Picture 2">
            <a:extLst>
              <a:ext uri="{FF2B5EF4-FFF2-40B4-BE49-F238E27FC236}">
                <a16:creationId xmlns:a16="http://schemas.microsoft.com/office/drawing/2014/main" id="{607D64BD-179C-78BB-DD24-BEFC074150DE}"/>
              </a:ext>
            </a:extLst>
          </p:cNvPr>
          <p:cNvPicPr>
            <a:picLocks noChangeAspect="1"/>
          </p:cNvPicPr>
          <p:nvPr/>
        </p:nvPicPr>
        <p:blipFill>
          <a:blip r:embed="rId4"/>
          <a:stretch>
            <a:fillRect/>
          </a:stretch>
        </p:blipFill>
        <p:spPr>
          <a:xfrm>
            <a:off x="4434828" y="3973017"/>
            <a:ext cx="4248472" cy="403486"/>
          </a:xfrm>
          <a:prstGeom prst="rect">
            <a:avLst/>
          </a:prstGeom>
        </p:spPr>
      </p:pic>
      <p:sp>
        <p:nvSpPr>
          <p:cNvPr id="5" name="Rectangle 2">
            <a:extLst>
              <a:ext uri="{FF2B5EF4-FFF2-40B4-BE49-F238E27FC236}">
                <a16:creationId xmlns:a16="http://schemas.microsoft.com/office/drawing/2014/main" id="{4217D434-3EAF-17A2-5E4A-1B2E40615097}"/>
              </a:ext>
            </a:extLst>
          </p:cNvPr>
          <p:cNvSpPr>
            <a:spLocks noChangeArrowheads="1"/>
          </p:cNvSpPr>
          <p:nvPr/>
        </p:nvSpPr>
        <p:spPr bwMode="auto">
          <a:xfrm>
            <a:off x="460700" y="4051289"/>
            <a:ext cx="3405584" cy="3252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a:ln>
                  <a:noFill/>
                </a:ln>
                <a:solidFill>
                  <a:schemeClr val="tx1"/>
                </a:solidFill>
                <a:effectLst/>
                <a:latin typeface="Calibri" panose="020F0502020204030204" pitchFamily="34" charset="0"/>
              </a:rPr>
              <a:t>ASHA workers learning to operate glucometers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608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792A9-4C04-6E0A-55AE-B2B24FC105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39</a:t>
            </a:fld>
            <a:endParaRPr lang="en"/>
          </a:p>
        </p:txBody>
      </p:sp>
      <p:pic>
        <p:nvPicPr>
          <p:cNvPr id="5" name="Picture 4">
            <a:extLst>
              <a:ext uri="{FF2B5EF4-FFF2-40B4-BE49-F238E27FC236}">
                <a16:creationId xmlns:a16="http://schemas.microsoft.com/office/drawing/2014/main" id="{D901FEFF-A5F0-4D52-5D2F-C6D447224961}"/>
              </a:ext>
            </a:extLst>
          </p:cNvPr>
          <p:cNvPicPr>
            <a:picLocks noChangeAspect="1"/>
          </p:cNvPicPr>
          <p:nvPr/>
        </p:nvPicPr>
        <p:blipFill>
          <a:blip r:embed="rId2"/>
          <a:stretch>
            <a:fillRect/>
          </a:stretch>
        </p:blipFill>
        <p:spPr>
          <a:xfrm>
            <a:off x="827584" y="998770"/>
            <a:ext cx="7632848" cy="3711385"/>
          </a:xfrm>
          <a:prstGeom prst="rect">
            <a:avLst/>
          </a:prstGeom>
        </p:spPr>
      </p:pic>
      <p:sp>
        <p:nvSpPr>
          <p:cNvPr id="2" name="Rectangle 2">
            <a:extLst>
              <a:ext uri="{FF2B5EF4-FFF2-40B4-BE49-F238E27FC236}">
                <a16:creationId xmlns:a16="http://schemas.microsoft.com/office/drawing/2014/main" id="{FBB03632-2DB0-DACA-08AC-A3F0C10BEBAB}"/>
              </a:ext>
            </a:extLst>
          </p:cNvPr>
          <p:cNvSpPr>
            <a:spLocks noChangeArrowheads="1"/>
          </p:cNvSpPr>
          <p:nvPr/>
        </p:nvSpPr>
        <p:spPr bwMode="auto">
          <a:xfrm>
            <a:off x="2446908" y="4268600"/>
            <a:ext cx="439420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IN" altLang="en-US" sz="1100" b="0" i="0" u="none" strike="noStrike" cap="none" normalizeH="0" baseline="0" dirty="0">
                <a:ln>
                  <a:noFill/>
                </a:ln>
                <a:solidFill>
                  <a:schemeClr val="tx1"/>
                </a:solidFill>
                <a:effectLst/>
                <a:latin typeface="Calibri" panose="020F0502020204030204" pitchFamily="34" charset="0"/>
              </a:rPr>
              <a:t>Capacity building of the ASHA workers on BSE practices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052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ctrTitle" idx="4294967295"/>
          </p:nvPr>
        </p:nvSpPr>
        <p:spPr>
          <a:xfrm>
            <a:off x="107504" y="483518"/>
            <a:ext cx="4382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u="sng" dirty="0">
                <a:latin typeface="Times New Roman" pitchFamily="18" charset="0"/>
                <a:cs typeface="Times New Roman" pitchFamily="18" charset="0"/>
              </a:rPr>
              <a:t>Introduction</a:t>
            </a:r>
            <a:endParaRPr sz="2800" u="sng" dirty="0">
              <a:latin typeface="Times New Roman" pitchFamily="18" charset="0"/>
              <a:cs typeface="Times New Roman" pitchFamily="18" charset="0"/>
            </a:endParaRPr>
          </a:p>
        </p:txBody>
      </p:sp>
      <p:sp>
        <p:nvSpPr>
          <p:cNvPr id="130" name="Google Shape;130;p18"/>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17" name="Picture 16" descr="th (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000" contrast="-72000"/>
                    </a14:imgEffect>
                  </a14:imgLayer>
                </a14:imgProps>
              </a:ext>
            </a:extLst>
          </a:blip>
          <a:stretch>
            <a:fillRect/>
          </a:stretch>
        </p:blipFill>
        <p:spPr>
          <a:xfrm>
            <a:off x="4139952" y="339502"/>
            <a:ext cx="4680520" cy="4464496"/>
          </a:xfrm>
          <a:prstGeom prst="rect">
            <a:avLst/>
          </a:prstGeom>
          <a:ln>
            <a:noFill/>
          </a:ln>
          <a:effectLst>
            <a:softEdge rad="112500"/>
          </a:effectLst>
        </p:spPr>
      </p:pic>
      <p:sp>
        <p:nvSpPr>
          <p:cNvPr id="19" name="Google Shape;110;p17"/>
          <p:cNvSpPr txBox="1">
            <a:spLocks/>
          </p:cNvSpPr>
          <p:nvPr/>
        </p:nvSpPr>
        <p:spPr>
          <a:xfrm>
            <a:off x="971600" y="1347614"/>
            <a:ext cx="6984776" cy="3168352"/>
          </a:xfrm>
          <a:prstGeom prst="rect">
            <a:avLst/>
          </a:prstGeom>
          <a:noFill/>
          <a:ln>
            <a:noFill/>
          </a:ln>
        </p:spPr>
        <p:txBody>
          <a:bodyPr spcFirstLastPara="1" wrap="square" lIns="91425" tIns="91425" rIns="91425" bIns="91425" anchor="t" anchorCtr="0">
            <a:noAutofit/>
          </a:bodyPr>
          <a:lstStyle/>
          <a:p>
            <a:pPr marL="457200" indent="-381000">
              <a:spcBef>
                <a:spcPts val="600"/>
              </a:spcBef>
              <a:buClr>
                <a:schemeClr val="lt1"/>
              </a:buClr>
              <a:buSzPts val="2400"/>
              <a:buFont typeface="Montserrat"/>
              <a:buChar char="▪"/>
            </a:pP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Recent studies have suggested that India reports 35% of the world’s population, suffering from the breast cancer. (</a:t>
            </a:r>
            <a:r>
              <a:rPr lang="en-US" b="1" kern="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Mithilesh Kumar, Vivek Kashyap, 2017)</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381000">
              <a:spcBef>
                <a:spcPts val="600"/>
              </a:spcBef>
              <a:buClr>
                <a:schemeClr val="lt1"/>
              </a:buClr>
              <a:buSzPts val="2400"/>
              <a:buFont typeface="Montserrat"/>
              <a:buChar char="▪"/>
            </a:pP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countries like India, breast cancer is still considered to be as a social stigma. (Sultan Kayan , </a:t>
            </a:r>
            <a:r>
              <a:rPr lang="en-US"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Ilgun</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Ozen</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Cinar</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2022)</a:t>
            </a:r>
            <a:endPar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381000">
              <a:spcBef>
                <a:spcPts val="600"/>
              </a:spcBef>
              <a:buClr>
                <a:schemeClr val="lt1"/>
              </a:buClr>
              <a:buSzPts val="2400"/>
              <a:buFont typeface="Montserrat"/>
              <a:buChar char="▪"/>
            </a:pP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fear of getting excluded from the community, fear of facing the economic burden for the medical treatment and lack of knowledge for the disease, is affecting the individuals from seeking late medical treatment.  (Qian-Xin Wang, Yan Bai </a:t>
            </a:r>
            <a:r>
              <a:rPr lang="en-US" b="1"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et al. 2017) </a:t>
            </a:r>
          </a:p>
          <a:p>
            <a:pPr marL="457200" indent="-381000">
              <a:spcBef>
                <a:spcPts val="600"/>
              </a:spcBef>
              <a:buClr>
                <a:schemeClr val="lt1"/>
              </a:buClr>
              <a:buSzPts val="2400"/>
              <a:buFont typeface="Montserrat"/>
              <a:buChar char="▪"/>
            </a:pP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Breast cancer awareness, early identification and advancement in treatment protocols have significantly improved the health outcomes for many individuals. (</a:t>
            </a:r>
            <a:r>
              <a:rPr lang="en-US" b="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 </a:t>
            </a:r>
            <a:r>
              <a:rPr lang="en-US" b="1" u="sng"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Šašková</a:t>
            </a:r>
            <a:r>
              <a:rPr lang="en-US"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 </a:t>
            </a:r>
            <a:r>
              <a:rPr lang="en-US" b="1" u="sng"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Pavlišta</a:t>
            </a:r>
            <a:r>
              <a:rPr lang="en-US" b="1"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2016)</a:t>
            </a:r>
            <a:endParaRPr kumimoji="0" lang="en-US" b="1" i="0" u="none" strike="noStrike" kern="0" cap="none" spc="0" normalizeH="0" baseline="0" noProof="0" dirty="0">
              <a:ln>
                <a:noFill/>
              </a:ln>
              <a:solidFill>
                <a:schemeClr val="bg1"/>
              </a:solidFill>
              <a:effectLst/>
              <a:uLnTx/>
              <a:uFillTx/>
              <a:latin typeface="Times New Roman" panose="02020603050405020304" pitchFamily="18" charset="0"/>
              <a:ea typeface="Montserrat"/>
              <a:cs typeface="Times New Roman" pitchFamily="18" charset="0"/>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2" name="Picture 11" descr="th (3).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858"/>
                    </a14:imgEffect>
                    <a14:imgEffect>
                      <a14:saturation sat="114000"/>
                    </a14:imgEffect>
                    <a14:imgEffect>
                      <a14:brightnessContrast bright="-27000" contrast="-54000"/>
                    </a14:imgEffect>
                  </a14:imgLayer>
                </a14:imgProps>
              </a:ext>
            </a:extLst>
          </a:blip>
          <a:stretch>
            <a:fillRect/>
          </a:stretch>
        </p:blipFill>
        <p:spPr>
          <a:xfrm>
            <a:off x="1731571" y="843558"/>
            <a:ext cx="5544616" cy="3485329"/>
          </a:xfrm>
          <a:prstGeom prst="rect">
            <a:avLst/>
          </a:prstGeom>
        </p:spPr>
      </p:pic>
      <p:sp>
        <p:nvSpPr>
          <p:cNvPr id="138" name="Google Shape;138;p19"/>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7" name="Google Shape;116;p18"/>
          <p:cNvSpPr txBox="1">
            <a:spLocks/>
          </p:cNvSpPr>
          <p:nvPr/>
        </p:nvSpPr>
        <p:spPr>
          <a:xfrm>
            <a:off x="677926" y="903851"/>
            <a:ext cx="2880320" cy="3600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800" u="sng" dirty="0">
                <a:solidFill>
                  <a:schemeClr val="lt1"/>
                </a:solidFill>
                <a:latin typeface="Times New Roman" pitchFamily="18" charset="0"/>
                <a:ea typeface="Vidaloka"/>
                <a:cs typeface="Times New Roman" pitchFamily="18" charset="0"/>
                <a:sym typeface="Vidaloka"/>
              </a:rPr>
              <a:t>Aim</a:t>
            </a:r>
            <a:endParaRPr kumimoji="0" lang="en-US" sz="28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sp>
        <p:nvSpPr>
          <p:cNvPr id="8" name="Google Shape;116;p18"/>
          <p:cNvSpPr txBox="1">
            <a:spLocks/>
          </p:cNvSpPr>
          <p:nvPr/>
        </p:nvSpPr>
        <p:spPr>
          <a:xfrm>
            <a:off x="5004048" y="879562"/>
            <a:ext cx="2880320" cy="3600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kumimoji="0" lang="en-US" sz="28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rPr>
              <a:t>Objective</a:t>
            </a:r>
          </a:p>
        </p:txBody>
      </p:sp>
      <p:sp>
        <p:nvSpPr>
          <p:cNvPr id="10" name="Text Placeholder 9"/>
          <p:cNvSpPr>
            <a:spLocks noGrp="1"/>
          </p:cNvSpPr>
          <p:nvPr>
            <p:ph type="body" idx="1"/>
          </p:nvPr>
        </p:nvSpPr>
        <p:spPr>
          <a:xfrm>
            <a:off x="539552" y="1239602"/>
            <a:ext cx="3312368" cy="2160240"/>
          </a:xfrm>
        </p:spPr>
        <p:txBody>
          <a:bodyPr/>
          <a:lstStyle/>
          <a:p>
            <a:r>
              <a:rPr lang="en-IN" sz="1600" dirty="0">
                <a:latin typeface="Cambria" pitchFamily="18" charset="0"/>
                <a:ea typeface="Cambria" pitchFamily="18" charset="0"/>
              </a:rPr>
              <a:t>To focus on understanding </a:t>
            </a:r>
            <a:r>
              <a:rPr lang="en-IN" sz="1600" b="1" dirty="0">
                <a:latin typeface="Cambria" pitchFamily="18" charset="0"/>
                <a:ea typeface="Cambria" pitchFamily="18" charset="0"/>
              </a:rPr>
              <a:t>the level of knowledge and awareness </a:t>
            </a:r>
            <a:r>
              <a:rPr lang="en-IN" sz="1600" dirty="0">
                <a:latin typeface="Cambria" pitchFamily="18" charset="0"/>
                <a:ea typeface="Cambria" pitchFamily="18" charset="0"/>
              </a:rPr>
              <a:t>of the rural women about breast cancer and BSE practices in Jharkhand.</a:t>
            </a:r>
            <a:endParaRPr lang="en-US" sz="1600" dirty="0">
              <a:latin typeface="Cambria" pitchFamily="18" charset="0"/>
              <a:ea typeface="Cambria" pitchFamily="18" charset="0"/>
            </a:endParaRPr>
          </a:p>
          <a:p>
            <a:endParaRPr lang="en-US" dirty="0"/>
          </a:p>
        </p:txBody>
      </p:sp>
      <p:sp>
        <p:nvSpPr>
          <p:cNvPr id="11" name="Text Placeholder 10"/>
          <p:cNvSpPr>
            <a:spLocks noGrp="1"/>
          </p:cNvSpPr>
          <p:nvPr>
            <p:ph type="body" idx="2"/>
          </p:nvPr>
        </p:nvSpPr>
        <p:spPr>
          <a:xfrm>
            <a:off x="4067944" y="1248881"/>
            <a:ext cx="4752528" cy="2448272"/>
          </a:xfrm>
        </p:spPr>
        <p:txBody>
          <a:bodyPr/>
          <a:lstStyle/>
          <a:p>
            <a:pPr lvl="0"/>
            <a:r>
              <a:rPr lang="en-IN" sz="1600" dirty="0">
                <a:latin typeface="Cambria" pitchFamily="18" charset="0"/>
                <a:ea typeface="Cambria" pitchFamily="18" charset="0"/>
              </a:rPr>
              <a:t>To </a:t>
            </a:r>
            <a:r>
              <a:rPr lang="en-IN" sz="1600" b="1" dirty="0">
                <a:latin typeface="Cambria" pitchFamily="18" charset="0"/>
                <a:ea typeface="Cambria" pitchFamily="18" charset="0"/>
              </a:rPr>
              <a:t>assess the level of awareness </a:t>
            </a:r>
            <a:r>
              <a:rPr lang="en-IN" sz="1600" dirty="0">
                <a:latin typeface="Cambria" pitchFamily="18" charset="0"/>
                <a:ea typeface="Cambria" pitchFamily="18" charset="0"/>
              </a:rPr>
              <a:t>on breast cancer among women in the study population.</a:t>
            </a:r>
          </a:p>
          <a:p>
            <a:pPr lvl="0"/>
            <a:r>
              <a:rPr lang="en-IN" sz="1600" dirty="0">
                <a:latin typeface="Cambria" pitchFamily="18" charset="0"/>
                <a:ea typeface="Cambria" pitchFamily="18" charset="0"/>
              </a:rPr>
              <a:t>To </a:t>
            </a:r>
            <a:r>
              <a:rPr lang="en-IN" sz="1600" b="1" dirty="0">
                <a:latin typeface="Cambria" pitchFamily="18" charset="0"/>
                <a:ea typeface="Cambria" pitchFamily="18" charset="0"/>
              </a:rPr>
              <a:t>describe the Breast self examination practices </a:t>
            </a:r>
            <a:r>
              <a:rPr lang="en-IN" sz="1600" dirty="0">
                <a:latin typeface="Cambria" pitchFamily="18" charset="0"/>
                <a:ea typeface="Cambria" pitchFamily="18" charset="0"/>
              </a:rPr>
              <a:t>among women in the study population.</a:t>
            </a:r>
          </a:p>
          <a:p>
            <a:pPr lvl="0"/>
            <a:r>
              <a:rPr lang="en-IN" sz="1600" dirty="0">
                <a:latin typeface="Cambria" pitchFamily="18" charset="0"/>
                <a:ea typeface="Cambria" pitchFamily="18" charset="0"/>
              </a:rPr>
              <a:t>To </a:t>
            </a:r>
            <a:r>
              <a:rPr lang="en-IN" sz="1600" b="1" dirty="0">
                <a:latin typeface="Cambria" pitchFamily="18" charset="0"/>
                <a:ea typeface="Cambria" pitchFamily="18" charset="0"/>
              </a:rPr>
              <a:t>describe the socio demographic profile </a:t>
            </a:r>
            <a:r>
              <a:rPr lang="en-IN" sz="1600" dirty="0">
                <a:latin typeface="Cambria" pitchFamily="18" charset="0"/>
                <a:ea typeface="Cambria" pitchFamily="18" charset="0"/>
              </a:rPr>
              <a:t>of the study population.</a:t>
            </a:r>
            <a:endParaRPr lang="en-US" sz="1600" dirty="0">
              <a:latin typeface="Cambria" pitchFamily="18" charset="0"/>
              <a:ea typeface="Cambria" pitchFamily="18"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9" name="Google Shape;169;p2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8" name="Google Shape;116;p18"/>
          <p:cNvSpPr txBox="1">
            <a:spLocks/>
          </p:cNvSpPr>
          <p:nvPr/>
        </p:nvSpPr>
        <p:spPr>
          <a:xfrm>
            <a:off x="683568" y="771550"/>
            <a:ext cx="3024336"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rPr>
              <a:t>Methodology</a:t>
            </a:r>
          </a:p>
        </p:txBody>
      </p:sp>
      <p:sp>
        <p:nvSpPr>
          <p:cNvPr id="10" name="Google Shape;153;p21"/>
          <p:cNvSpPr txBox="1">
            <a:spLocks/>
          </p:cNvSpPr>
          <p:nvPr/>
        </p:nvSpPr>
        <p:spPr>
          <a:xfrm>
            <a:off x="1259632" y="1923678"/>
            <a:ext cx="3282300" cy="2817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
        <p:nvSpPr>
          <p:cNvPr id="2" name="Google Shape;153;p21">
            <a:extLst>
              <a:ext uri="{FF2B5EF4-FFF2-40B4-BE49-F238E27FC236}">
                <a16:creationId xmlns:a16="http://schemas.microsoft.com/office/drawing/2014/main" id="{967673FD-4102-8E5C-BA0B-E84076A32F8A}"/>
              </a:ext>
            </a:extLst>
          </p:cNvPr>
          <p:cNvSpPr txBox="1">
            <a:spLocks/>
          </p:cNvSpPr>
          <p:nvPr/>
        </p:nvSpPr>
        <p:spPr>
          <a:xfrm>
            <a:off x="1127805" y="1203598"/>
            <a:ext cx="7437108" cy="3181627"/>
          </a:xfrm>
          <a:prstGeom prst="rect">
            <a:avLst/>
          </a:prstGeom>
        </p:spPr>
        <p:txBody>
          <a:bodyPr spcFirstLastPara="1" wrap="square" lIns="91425" tIns="91425" rIns="91425" bIns="91425" anchor="t" anchorCtr="0">
            <a:noAutofit/>
          </a:bodyPr>
          <a:lstStyle/>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Study Design- </a:t>
            </a:r>
            <a:r>
              <a:rPr lang="en-IN" sz="2000" dirty="0">
                <a:solidFill>
                  <a:schemeClr val="bg1"/>
                </a:solidFill>
                <a:latin typeface="Times New Roman" pitchFamily="18" charset="0"/>
                <a:ea typeface="Cambria" pitchFamily="18" charset="0"/>
                <a:cs typeface="Times New Roman" pitchFamily="18" charset="0"/>
              </a:rPr>
              <a:t>Pilot study</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Study Population-  </a:t>
            </a:r>
            <a:r>
              <a:rPr lang="en-IN" sz="2000" dirty="0">
                <a:solidFill>
                  <a:schemeClr val="bg1"/>
                </a:solidFill>
                <a:latin typeface="Times New Roman" pitchFamily="18" charset="0"/>
                <a:ea typeface="Cambria" pitchFamily="18" charset="0"/>
                <a:cs typeface="Times New Roman" pitchFamily="18" charset="0"/>
              </a:rPr>
              <a:t>Rural women </a:t>
            </a:r>
            <a:r>
              <a:rPr lang="en-IN" sz="2000" b="1" dirty="0">
                <a:solidFill>
                  <a:schemeClr val="bg1"/>
                </a:solidFill>
                <a:latin typeface="Times New Roman" pitchFamily="18" charset="0"/>
                <a:ea typeface="Cambria" pitchFamily="18" charset="0"/>
                <a:cs typeface="Times New Roman" pitchFamily="18" charset="0"/>
              </a:rPr>
              <a:t>(</a:t>
            </a:r>
            <a:r>
              <a:rPr lang="en-IN" sz="2000" dirty="0">
                <a:solidFill>
                  <a:schemeClr val="bg1"/>
                </a:solidFill>
                <a:latin typeface="Times New Roman" pitchFamily="18" charset="0"/>
                <a:ea typeface="Cambria" pitchFamily="18" charset="0"/>
                <a:cs typeface="Times New Roman" pitchFamily="18" charset="0"/>
              </a:rPr>
              <a:t>18 to 55 years)</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Pre designed tool- </a:t>
            </a:r>
            <a:r>
              <a:rPr lang="en-IN" sz="2000" dirty="0">
                <a:solidFill>
                  <a:schemeClr val="bg1"/>
                </a:solidFill>
                <a:latin typeface="Times New Roman" pitchFamily="18" charset="0"/>
                <a:ea typeface="Cambria" pitchFamily="18" charset="0"/>
                <a:cs typeface="Times New Roman" pitchFamily="18" charset="0"/>
              </a:rPr>
              <a:t>Structured Self administered questionnaire</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Sample Size- 108</a:t>
            </a:r>
            <a:r>
              <a:rPr lang="en-IN" sz="2000" dirty="0">
                <a:solidFill>
                  <a:schemeClr val="bg1"/>
                </a:solidFill>
                <a:latin typeface="Times New Roman" pitchFamily="18" charset="0"/>
                <a:ea typeface="Cambria" pitchFamily="18" charset="0"/>
                <a:cs typeface="Times New Roman" pitchFamily="18" charset="0"/>
              </a:rPr>
              <a:t>, ‘n’</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Sampling method- </a:t>
            </a:r>
            <a:r>
              <a:rPr lang="en-IN" sz="2000" dirty="0">
                <a:solidFill>
                  <a:schemeClr val="bg1"/>
                </a:solidFill>
                <a:latin typeface="Times New Roman" pitchFamily="18" charset="0"/>
                <a:ea typeface="Cambria" pitchFamily="18" charset="0"/>
                <a:cs typeface="Times New Roman" pitchFamily="18" charset="0"/>
              </a:rPr>
              <a:t>Stratified random sampling based on their socio- economic, socio- demographic, educational status.</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Study variable- </a:t>
            </a:r>
          </a:p>
          <a:p>
            <a:pPr marL="457200" indent="-457200">
              <a:buClr>
                <a:schemeClr val="bg1"/>
              </a:buClr>
              <a:buFont typeface="+mj-lt"/>
              <a:buAutoNum type="alphaLcParenR"/>
            </a:pPr>
            <a:r>
              <a:rPr lang="en-IN" sz="1600" b="1" dirty="0">
                <a:solidFill>
                  <a:schemeClr val="bg1"/>
                </a:solidFill>
                <a:latin typeface="Times New Roman" pitchFamily="18" charset="0"/>
                <a:ea typeface="Cambria" pitchFamily="18" charset="0"/>
                <a:cs typeface="Times New Roman" pitchFamily="18" charset="0"/>
              </a:rPr>
              <a:t>Dependant Variable- </a:t>
            </a:r>
            <a:r>
              <a:rPr lang="en-IN" sz="1600" dirty="0">
                <a:solidFill>
                  <a:schemeClr val="bg1"/>
                </a:solidFill>
                <a:latin typeface="Times New Roman" pitchFamily="18" charset="0"/>
                <a:ea typeface="Cambria" pitchFamily="18" charset="0"/>
                <a:cs typeface="Times New Roman" pitchFamily="18" charset="0"/>
              </a:rPr>
              <a:t>Level of knowledge and awareness</a:t>
            </a:r>
          </a:p>
          <a:p>
            <a:pPr marL="457200" indent="-457200">
              <a:buClr>
                <a:schemeClr val="bg1"/>
              </a:buClr>
              <a:buFont typeface="+mj-lt"/>
              <a:buAutoNum type="alphaLcParenR"/>
            </a:pPr>
            <a:r>
              <a:rPr lang="en-IN" sz="1600" b="1" dirty="0">
                <a:solidFill>
                  <a:schemeClr val="bg1"/>
                </a:solidFill>
                <a:latin typeface="Times New Roman" pitchFamily="18" charset="0"/>
                <a:ea typeface="Cambria" pitchFamily="18" charset="0"/>
                <a:cs typeface="Times New Roman" pitchFamily="18" charset="0"/>
              </a:rPr>
              <a:t>Independent Variable- </a:t>
            </a:r>
            <a:r>
              <a:rPr lang="en-IN" sz="1600" dirty="0">
                <a:solidFill>
                  <a:schemeClr val="bg1"/>
                </a:solidFill>
                <a:latin typeface="Times New Roman" pitchFamily="18" charset="0"/>
                <a:ea typeface="Cambria" pitchFamily="18" charset="0"/>
                <a:cs typeface="Times New Roman" pitchFamily="18" charset="0"/>
              </a:rPr>
              <a:t>Socio- economic, Socio- demographic, Educational profile of the population</a:t>
            </a:r>
          </a:p>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Inclusion criteria- </a:t>
            </a:r>
            <a:r>
              <a:rPr lang="en-IN" sz="2000" dirty="0">
                <a:solidFill>
                  <a:schemeClr val="bg1"/>
                </a:solidFill>
                <a:latin typeface="Times New Roman" pitchFamily="18" charset="0"/>
                <a:ea typeface="Cambria" pitchFamily="18" charset="0"/>
                <a:cs typeface="Times New Roman" pitchFamily="18" charset="0"/>
              </a:rPr>
              <a:t>Women who are aged 18 to 55 years and who provided informed consent.</a:t>
            </a:r>
          </a:p>
          <a:p>
            <a:endParaRPr lang="en-IN" sz="1600" dirty="0">
              <a:latin typeface="Cambria" pitchFamily="18" charset="0"/>
              <a:ea typeface="Cambria"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9" name="Google Shape;169;p23"/>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8" name="Google Shape;116;p18"/>
          <p:cNvSpPr txBox="1">
            <a:spLocks/>
          </p:cNvSpPr>
          <p:nvPr/>
        </p:nvSpPr>
        <p:spPr>
          <a:xfrm>
            <a:off x="683568" y="771550"/>
            <a:ext cx="3672408" cy="43204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rPr>
              <a:t>Timeline of dissertation</a:t>
            </a:r>
          </a:p>
        </p:txBody>
      </p:sp>
      <p:sp>
        <p:nvSpPr>
          <p:cNvPr id="10" name="Google Shape;153;p21"/>
          <p:cNvSpPr txBox="1">
            <a:spLocks/>
          </p:cNvSpPr>
          <p:nvPr/>
        </p:nvSpPr>
        <p:spPr>
          <a:xfrm>
            <a:off x="1259632" y="1923678"/>
            <a:ext cx="3282300" cy="2817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graphicFrame>
        <p:nvGraphicFramePr>
          <p:cNvPr id="12" name="Table 11"/>
          <p:cNvGraphicFramePr>
            <a:graphicFrameLocks noGrp="1"/>
          </p:cNvGraphicFramePr>
          <p:nvPr>
            <p:extLst>
              <p:ext uri="{D42A27DB-BD31-4B8C-83A1-F6EECF244321}">
                <p14:modId xmlns:p14="http://schemas.microsoft.com/office/powerpoint/2010/main" val="4260299661"/>
              </p:ext>
            </p:extLst>
          </p:nvPr>
        </p:nvGraphicFramePr>
        <p:xfrm>
          <a:off x="1043608" y="1275606"/>
          <a:ext cx="7344817" cy="3382594"/>
        </p:xfrm>
        <a:graphic>
          <a:graphicData uri="http://schemas.openxmlformats.org/drawingml/2006/table">
            <a:tbl>
              <a:tblPr/>
              <a:tblGrid>
                <a:gridCol w="765085">
                  <a:extLst>
                    <a:ext uri="{9D8B030D-6E8A-4147-A177-3AD203B41FA5}">
                      <a16:colId xmlns:a16="http://schemas.microsoft.com/office/drawing/2014/main" val="20000"/>
                    </a:ext>
                  </a:extLst>
                </a:gridCol>
                <a:gridCol w="4743527">
                  <a:extLst>
                    <a:ext uri="{9D8B030D-6E8A-4147-A177-3AD203B41FA5}">
                      <a16:colId xmlns:a16="http://schemas.microsoft.com/office/drawing/2014/main" val="20001"/>
                    </a:ext>
                  </a:extLst>
                </a:gridCol>
                <a:gridCol w="612068">
                  <a:extLst>
                    <a:ext uri="{9D8B030D-6E8A-4147-A177-3AD203B41FA5}">
                      <a16:colId xmlns:a16="http://schemas.microsoft.com/office/drawing/2014/main" val="20002"/>
                    </a:ext>
                  </a:extLst>
                </a:gridCol>
                <a:gridCol w="612068">
                  <a:extLst>
                    <a:ext uri="{9D8B030D-6E8A-4147-A177-3AD203B41FA5}">
                      <a16:colId xmlns:a16="http://schemas.microsoft.com/office/drawing/2014/main" val="20003"/>
                    </a:ext>
                  </a:extLst>
                </a:gridCol>
                <a:gridCol w="612069">
                  <a:extLst>
                    <a:ext uri="{9D8B030D-6E8A-4147-A177-3AD203B41FA5}">
                      <a16:colId xmlns:a16="http://schemas.microsoft.com/office/drawing/2014/main" val="20004"/>
                    </a:ext>
                  </a:extLst>
                </a:gridCol>
              </a:tblGrid>
              <a:tr h="292628">
                <a:tc>
                  <a:txBody>
                    <a:bodyPr/>
                    <a:lstStyle/>
                    <a:p>
                      <a:pPr rtl="0" fontAlgn="b"/>
                      <a:r>
                        <a:rPr lang="en-US" sz="1000" b="1" dirty="0">
                          <a:solidFill>
                            <a:srgbClr val="FFFFFF"/>
                          </a:solidFill>
                          <a:latin typeface="Times New Roman" panose="02020603050405020304" pitchFamily="18" charset="0"/>
                          <a:cs typeface="Times New Roman" panose="02020603050405020304" pitchFamily="18" charset="0"/>
                        </a:rPr>
                        <a:t>STUDY DURATION</a:t>
                      </a:r>
                    </a:p>
                  </a:txBody>
                  <a:tcPr marL="21367" marR="21367"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tc>
                  <a:txBody>
                    <a:bodyPr/>
                    <a:lstStyle/>
                    <a:p>
                      <a:pPr rtl="0" fontAlgn="b"/>
                      <a:r>
                        <a:rPr lang="en-US" sz="1000" b="1" dirty="0">
                          <a:solidFill>
                            <a:srgbClr val="FFFFFF"/>
                          </a:solidFill>
                          <a:latin typeface="Times New Roman" panose="02020603050405020304" pitchFamily="18" charset="0"/>
                          <a:cs typeface="Times New Roman" panose="02020603050405020304" pitchFamily="18" charset="0"/>
                        </a:rPr>
                        <a:t>ACTIVITIES</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tc>
                  <a:txBody>
                    <a:bodyPr/>
                    <a:lstStyle/>
                    <a:p>
                      <a:pPr rtl="0" fontAlgn="b"/>
                      <a:r>
                        <a:rPr lang="en-US" sz="1000" b="1" dirty="0">
                          <a:solidFill>
                            <a:srgbClr val="FFFFFF"/>
                          </a:solidFill>
                          <a:latin typeface="Times New Roman" panose="02020603050405020304" pitchFamily="18" charset="0"/>
                          <a:cs typeface="Times New Roman" panose="02020603050405020304" pitchFamily="18" charset="0"/>
                        </a:rPr>
                        <a:t>March</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tc>
                  <a:txBody>
                    <a:bodyPr/>
                    <a:lstStyle/>
                    <a:p>
                      <a:pPr rtl="0" fontAlgn="b"/>
                      <a:r>
                        <a:rPr lang="en-US" sz="1000" b="1" dirty="0">
                          <a:solidFill>
                            <a:srgbClr val="FFFFFF"/>
                          </a:solidFill>
                          <a:latin typeface="Times New Roman" panose="02020603050405020304" pitchFamily="18" charset="0"/>
                          <a:cs typeface="Times New Roman" panose="02020603050405020304" pitchFamily="18" charset="0"/>
                        </a:rPr>
                        <a:t>April</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tc>
                  <a:txBody>
                    <a:bodyPr/>
                    <a:lstStyle/>
                    <a:p>
                      <a:pPr rtl="0" fontAlgn="b"/>
                      <a:r>
                        <a:rPr lang="en-US" sz="1000" b="1" dirty="0">
                          <a:solidFill>
                            <a:srgbClr val="FFFFFF"/>
                          </a:solidFill>
                          <a:latin typeface="Times New Roman" panose="02020603050405020304" pitchFamily="18" charset="0"/>
                          <a:cs typeface="Times New Roman" panose="02020603050405020304" pitchFamily="18" charset="0"/>
                        </a:rPr>
                        <a:t>May</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10000"/>
                  </a:ext>
                </a:extLst>
              </a:tr>
              <a:tr h="307260">
                <a:tc rowSpan="14">
                  <a:txBody>
                    <a:bodyPr/>
                    <a:lstStyle/>
                    <a:p>
                      <a:pPr algn="ctr" rtl="0" fontAlgn="ctr"/>
                      <a:r>
                        <a:rPr lang="en-US" sz="1000" b="1" dirty="0">
                          <a:solidFill>
                            <a:schemeClr val="bg1"/>
                          </a:solidFill>
                          <a:latin typeface="Times New Roman" panose="02020603050405020304" pitchFamily="18" charset="0"/>
                          <a:cs typeface="Times New Roman" panose="02020603050405020304" pitchFamily="18" charset="0"/>
                        </a:rPr>
                        <a:t>3 MONTHS</a:t>
                      </a:r>
                    </a:p>
                  </a:txBody>
                  <a:tcPr marL="21367" marR="21367"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5A6BD"/>
                    </a:solidFill>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Preparing the operational manual for the control of the Non Communicable diseases.</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00771">
                <a:tc vMerge="1">
                  <a:txBody>
                    <a:bodyPr/>
                    <a:lstStyle/>
                    <a:p>
                      <a:endParaRPr lang="en-US"/>
                    </a:p>
                  </a:txBody>
                  <a:tcPr/>
                </a:tc>
                <a:tc>
                  <a:txBody>
                    <a:bodyPr/>
                    <a:lstStyle/>
                    <a:p>
                      <a:pPr rtl="0" fontAlgn="ctr"/>
                      <a:r>
                        <a:rPr lang="en-US" sz="1050" b="0" dirty="0">
                          <a:solidFill>
                            <a:schemeClr val="bg1"/>
                          </a:solidFill>
                          <a:latin typeface="Times New Roman" panose="02020603050405020304" pitchFamily="18" charset="0"/>
                          <a:cs typeface="Times New Roman" panose="02020603050405020304" pitchFamily="18" charset="0"/>
                        </a:rPr>
                        <a:t>Selection of the Area of Research</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21392">
                <a:tc vMerge="1">
                  <a:txBody>
                    <a:bodyPr/>
                    <a:lstStyle/>
                    <a:p>
                      <a:endParaRPr lang="en-US"/>
                    </a:p>
                  </a:txBody>
                  <a:tcPr/>
                </a:tc>
                <a:tc>
                  <a:txBody>
                    <a:bodyPr/>
                    <a:lstStyle/>
                    <a:p>
                      <a:pPr rtl="0" fontAlgn="ctr"/>
                      <a:r>
                        <a:rPr lang="en-US" sz="1050" b="0" dirty="0">
                          <a:solidFill>
                            <a:schemeClr val="bg1"/>
                          </a:solidFill>
                          <a:latin typeface="Times New Roman" panose="02020603050405020304" pitchFamily="18" charset="0"/>
                          <a:cs typeface="Times New Roman" panose="02020603050405020304" pitchFamily="18" charset="0"/>
                        </a:rPr>
                        <a:t>Selection of the study location as per the socio demographical distribution</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200771">
                <a:tc vMerge="1">
                  <a:txBody>
                    <a:bodyPr/>
                    <a:lstStyle/>
                    <a:p>
                      <a:endParaRPr lang="en-US"/>
                    </a:p>
                  </a:txBody>
                  <a:tcPr/>
                </a:tc>
                <a:tc>
                  <a:txBody>
                    <a:bodyPr/>
                    <a:lstStyle/>
                    <a:p>
                      <a:pPr rtl="0" fontAlgn="ctr"/>
                      <a:r>
                        <a:rPr lang="en-US" sz="1050" b="0">
                          <a:solidFill>
                            <a:schemeClr val="bg1"/>
                          </a:solidFill>
                          <a:latin typeface="Times New Roman" panose="02020603050405020304" pitchFamily="18" charset="0"/>
                          <a:cs typeface="Times New Roman" panose="02020603050405020304" pitchFamily="18" charset="0"/>
                        </a:rPr>
                        <a:t>Preparing the literature review of the study</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21392">
                <a:tc vMerge="1">
                  <a:txBody>
                    <a:bodyPr/>
                    <a:lstStyle/>
                    <a:p>
                      <a:endParaRPr lang="en-US"/>
                    </a:p>
                  </a:txBody>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Preparing the operational manual for the control of the Vector borne diseases.</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00771">
                <a:tc vMerge="1">
                  <a:txBody>
                    <a:bodyPr/>
                    <a:lstStyle/>
                    <a:p>
                      <a:endParaRPr lang="en-US"/>
                    </a:p>
                  </a:txBody>
                  <a:tcPr/>
                </a:tc>
                <a:tc>
                  <a:txBody>
                    <a:bodyPr/>
                    <a:lstStyle/>
                    <a:p>
                      <a:pPr rtl="0" fontAlgn="ctr"/>
                      <a:r>
                        <a:rPr lang="en-US" sz="1050" b="0" dirty="0">
                          <a:solidFill>
                            <a:schemeClr val="bg1"/>
                          </a:solidFill>
                          <a:latin typeface="Times New Roman" panose="02020603050405020304" pitchFamily="18" charset="0"/>
                          <a:cs typeface="Times New Roman" panose="02020603050405020304" pitchFamily="18" charset="0"/>
                        </a:rPr>
                        <a:t>Preparation of the structured questionnaires</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00771">
                <a:tc vMerge="1">
                  <a:txBody>
                    <a:bodyPr/>
                    <a:lstStyle/>
                    <a:p>
                      <a:endParaRPr lang="en-US"/>
                    </a:p>
                  </a:txBody>
                  <a:tcPr/>
                </a:tc>
                <a:tc>
                  <a:txBody>
                    <a:bodyPr/>
                    <a:lstStyle/>
                    <a:p>
                      <a:pPr rtl="0" fontAlgn="ctr"/>
                      <a:r>
                        <a:rPr lang="en-US" sz="1050" b="0" dirty="0">
                          <a:solidFill>
                            <a:schemeClr val="bg1"/>
                          </a:solidFill>
                          <a:latin typeface="Times New Roman" panose="02020603050405020304" pitchFamily="18" charset="0"/>
                          <a:cs typeface="Times New Roman" panose="02020603050405020304" pitchFamily="18" charset="0"/>
                        </a:rPr>
                        <a:t>Getting the approval from the mentors</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307260">
                <a:tc vMerge="1">
                  <a:txBody>
                    <a:bodyPr/>
                    <a:lstStyle/>
                    <a:p>
                      <a:endParaRPr lang="en-US"/>
                    </a:p>
                  </a:txBody>
                  <a:tcPr/>
                </a:tc>
                <a:tc>
                  <a:txBody>
                    <a:bodyPr/>
                    <a:lstStyle/>
                    <a:p>
                      <a:pPr rtl="0" fontAlgn="ctr"/>
                      <a:r>
                        <a:rPr lang="en-US" sz="1050" b="0">
                          <a:solidFill>
                            <a:schemeClr val="bg1"/>
                          </a:solidFill>
                          <a:latin typeface="Times New Roman" panose="02020603050405020304" pitchFamily="18" charset="0"/>
                          <a:cs typeface="Times New Roman" panose="02020603050405020304" pitchFamily="18" charset="0"/>
                        </a:rPr>
                        <a:t>Preparation of Forms on the data collection tool for the sucessful entry of the collected data from the structured questionnaires</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200771">
                <a:tc vMerge="1">
                  <a:txBody>
                    <a:bodyPr/>
                    <a:lstStyle/>
                    <a:p>
                      <a:endParaRPr lang="en-US"/>
                    </a:p>
                  </a:txBody>
                  <a:tcPr/>
                </a:tc>
                <a:tc>
                  <a:txBody>
                    <a:bodyPr/>
                    <a:lstStyle/>
                    <a:p>
                      <a:pPr rtl="0" fontAlgn="ctr"/>
                      <a:r>
                        <a:rPr lang="en-US" sz="1050" b="0" dirty="0">
                          <a:solidFill>
                            <a:schemeClr val="bg1"/>
                          </a:solidFill>
                          <a:latin typeface="Times New Roman" panose="02020603050405020304" pitchFamily="18" charset="0"/>
                          <a:cs typeface="Times New Roman" panose="02020603050405020304" pitchFamily="18" charset="0"/>
                        </a:rPr>
                        <a:t>Selection of the sample size</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200771">
                <a:tc vMerge="1">
                  <a:txBody>
                    <a:bodyPr/>
                    <a:lstStyle/>
                    <a:p>
                      <a:endParaRPr lang="en-US"/>
                    </a:p>
                  </a:txBody>
                  <a:tcPr/>
                </a:tc>
                <a:tc>
                  <a:txBody>
                    <a:bodyPr/>
                    <a:lstStyle/>
                    <a:p>
                      <a:pPr rtl="0" fontAlgn="ctr"/>
                      <a:r>
                        <a:rPr lang="en-US" sz="1050" b="0">
                          <a:solidFill>
                            <a:schemeClr val="bg1"/>
                          </a:solidFill>
                          <a:latin typeface="Times New Roman" panose="02020603050405020304" pitchFamily="18" charset="0"/>
                          <a:cs typeface="Times New Roman" panose="02020603050405020304" pitchFamily="18" charset="0"/>
                        </a:rPr>
                        <a:t>Data collection/ Field visits</a:t>
                      </a:r>
                    </a:p>
                  </a:txBody>
                  <a:tcPr marL="21367" marR="21367"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200771">
                <a:tc vMerge="1">
                  <a:txBody>
                    <a:bodyPr/>
                    <a:lstStyle/>
                    <a:p>
                      <a:endParaRPr lang="en-US"/>
                    </a:p>
                  </a:txBody>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Data  Entry/ Cleaning/ Analysis</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extLst>
                  <a:ext uri="{0D108BD9-81ED-4DB2-BD59-A6C34878D82A}">
                    <a16:rowId xmlns:a16="http://schemas.microsoft.com/office/drawing/2014/main" val="10011"/>
                  </a:ext>
                </a:extLst>
              </a:tr>
              <a:tr h="200771">
                <a:tc vMerge="1">
                  <a:txBody>
                    <a:bodyPr/>
                    <a:lstStyle/>
                    <a:p>
                      <a:endParaRPr lang="en-US"/>
                    </a:p>
                  </a:txBody>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Data Interpretation</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extLst>
                  <a:ext uri="{0D108BD9-81ED-4DB2-BD59-A6C34878D82A}">
                    <a16:rowId xmlns:a16="http://schemas.microsoft.com/office/drawing/2014/main" val="10012"/>
                  </a:ext>
                </a:extLst>
              </a:tr>
              <a:tr h="200771">
                <a:tc vMerge="1">
                  <a:txBody>
                    <a:bodyPr/>
                    <a:lstStyle/>
                    <a:p>
                      <a:endParaRPr lang="en-US"/>
                    </a:p>
                  </a:txBody>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Preparation of the Manuscript</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D1DC"/>
                    </a:solidFill>
                  </a:tcPr>
                </a:tc>
                <a:extLst>
                  <a:ext uri="{0D108BD9-81ED-4DB2-BD59-A6C34878D82A}">
                    <a16:rowId xmlns:a16="http://schemas.microsoft.com/office/drawing/2014/main" val="10013"/>
                  </a:ext>
                </a:extLst>
              </a:tr>
              <a:tr h="200771">
                <a:tc vMerge="1">
                  <a:txBody>
                    <a:bodyPr/>
                    <a:lstStyle/>
                    <a:p>
                      <a:endParaRPr lang="en-US"/>
                    </a:p>
                  </a:txBody>
                  <a:tcPr/>
                </a:tc>
                <a:tc>
                  <a:txBody>
                    <a:bodyPr/>
                    <a:lstStyle/>
                    <a:p>
                      <a:pPr rtl="0" fontAlgn="b"/>
                      <a:r>
                        <a:rPr lang="en-US" sz="1050" b="0" dirty="0">
                          <a:solidFill>
                            <a:schemeClr val="bg1"/>
                          </a:solidFill>
                          <a:latin typeface="Times New Roman" panose="02020603050405020304" pitchFamily="18" charset="0"/>
                          <a:cs typeface="Times New Roman" panose="02020603050405020304" pitchFamily="18" charset="0"/>
                        </a:rPr>
                        <a:t>Taking approval for the certificates</a:t>
                      </a: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100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1000" dirty="0">
                        <a:latin typeface="Times New Roman" panose="02020603050405020304" pitchFamily="18" charset="0"/>
                        <a:cs typeface="Times New Roman" panose="02020603050405020304" pitchFamily="18" charset="0"/>
                      </a:endParaRPr>
                    </a:p>
                  </a:txBody>
                  <a:tcPr marL="21367" marR="21367"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AD1DC"/>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267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1"/>
          <p:cNvSpPr txBox="1">
            <a:spLocks noGrp="1"/>
          </p:cNvSpPr>
          <p:nvPr>
            <p:ph type="body" idx="1"/>
          </p:nvPr>
        </p:nvSpPr>
        <p:spPr>
          <a:xfrm>
            <a:off x="807300" y="1568225"/>
            <a:ext cx="3282300" cy="2817000"/>
          </a:xfrm>
          <a:prstGeom prst="rect">
            <a:avLst/>
          </a:prstGeom>
        </p:spPr>
        <p:txBody>
          <a:bodyPr spcFirstLastPara="1" wrap="square" lIns="91425" tIns="91425" rIns="91425" bIns="91425" anchor="t" anchorCtr="0">
            <a:noAutofit/>
          </a:bodyPr>
          <a:lstStyle/>
          <a:p>
            <a:pPr marL="0" indent="0">
              <a:buNone/>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Boram</a:t>
            </a:r>
            <a:r>
              <a:rPr lang="en-US" sz="1600" dirty="0">
                <a:latin typeface="Times New Roman" pitchFamily="18" charset="0"/>
                <a:cs typeface="Times New Roman" pitchFamily="18" charset="0"/>
              </a:rPr>
              <a:t> block </a:t>
            </a:r>
          </a:p>
          <a:p>
            <a:pPr marL="0" indent="0">
              <a:buNone/>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Patamda</a:t>
            </a:r>
            <a:r>
              <a:rPr lang="en-US" sz="1600" dirty="0">
                <a:latin typeface="Times New Roman" pitchFamily="18" charset="0"/>
                <a:cs typeface="Times New Roman" pitchFamily="18" charset="0"/>
              </a:rPr>
              <a:t> block</a:t>
            </a:r>
          </a:p>
          <a:p>
            <a:pPr marL="0" indent="0">
              <a:buNone/>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Gamarhia</a:t>
            </a:r>
            <a:r>
              <a:rPr lang="en-US" sz="1600" dirty="0">
                <a:latin typeface="Times New Roman" pitchFamily="18" charset="0"/>
                <a:cs typeface="Times New Roman" pitchFamily="18" charset="0"/>
              </a:rPr>
              <a:t> block</a:t>
            </a:r>
          </a:p>
          <a:p>
            <a:pPr marL="0" indent="0">
              <a:buNone/>
            </a:pPr>
            <a:endParaRPr lang="en-US" sz="1600" dirty="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p:txBody>
      </p:sp>
      <p:sp>
        <p:nvSpPr>
          <p:cNvPr id="155" name="Google Shape;155;p21"/>
          <p:cNvSpPr txBox="1">
            <a:spLocks noGrp="1"/>
          </p:cNvSpPr>
          <p:nvPr>
            <p:ph type="sldNum" idx="12"/>
          </p:nvPr>
        </p:nvSpPr>
        <p:spPr>
          <a:xfrm>
            <a:off x="217860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pic>
        <p:nvPicPr>
          <p:cNvPr id="6" name="Picture 5" descr="jharkhand21.gif"/>
          <p:cNvPicPr>
            <a:picLocks noChangeAspect="1"/>
          </p:cNvPicPr>
          <p:nvPr/>
        </p:nvPicPr>
        <p:blipFill>
          <a:blip r:embed="rId3"/>
          <a:stretch>
            <a:fillRect/>
          </a:stretch>
        </p:blipFill>
        <p:spPr>
          <a:xfrm>
            <a:off x="4355976" y="339502"/>
            <a:ext cx="4464496" cy="4464496"/>
          </a:xfrm>
          <a:prstGeom prst="rect">
            <a:avLst/>
          </a:prstGeom>
        </p:spPr>
      </p:pic>
      <p:sp>
        <p:nvSpPr>
          <p:cNvPr id="8" name="Google Shape;116;p18"/>
          <p:cNvSpPr txBox="1">
            <a:spLocks/>
          </p:cNvSpPr>
          <p:nvPr/>
        </p:nvSpPr>
        <p:spPr>
          <a:xfrm>
            <a:off x="827584" y="1059582"/>
            <a:ext cx="2880320" cy="36004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Vidaloka"/>
              <a:buNone/>
              <a:tabLst/>
              <a:defRPr/>
            </a:pPr>
            <a:r>
              <a:rPr lang="en-US" sz="2400" u="sng" dirty="0">
                <a:solidFill>
                  <a:schemeClr val="lt1"/>
                </a:solidFill>
                <a:latin typeface="Times New Roman" pitchFamily="18" charset="0"/>
                <a:ea typeface="Vidaloka"/>
                <a:cs typeface="Times New Roman" pitchFamily="18" charset="0"/>
                <a:sym typeface="Vidaloka"/>
              </a:rPr>
              <a:t>Study Location</a:t>
            </a:r>
            <a:endParaRPr kumimoji="0" lang="en-US" sz="2400" b="0" i="0" u="sng" strike="noStrike" kern="0" cap="none" spc="0" normalizeH="0" baseline="0" noProof="0" dirty="0">
              <a:ln>
                <a:noFill/>
              </a:ln>
              <a:solidFill>
                <a:schemeClr val="lt1"/>
              </a:solidFill>
              <a:effectLst/>
              <a:uLnTx/>
              <a:uFillTx/>
              <a:latin typeface="Times New Roman" pitchFamily="18" charset="0"/>
              <a:ea typeface="Vidaloka"/>
              <a:cs typeface="Times New Roman" pitchFamily="18" charset="0"/>
              <a:sym typeface="Vidaloka"/>
            </a:endParaRPr>
          </a:p>
        </p:txBody>
      </p:sp>
      <p:sp>
        <p:nvSpPr>
          <p:cNvPr id="9" name="Google Shape;184;p25"/>
          <p:cNvSpPr/>
          <p:nvPr/>
        </p:nvSpPr>
        <p:spPr>
          <a:xfrm>
            <a:off x="6516216" y="4083918"/>
            <a:ext cx="792088" cy="144016"/>
          </a:xfrm>
          <a:prstGeom prst="wedgeRectCallout">
            <a:avLst>
              <a:gd name="adj1" fmla="val -21428"/>
              <a:gd name="adj2" fmla="val 84287"/>
            </a:avLst>
          </a:pr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b="1" dirty="0" err="1">
                <a:latin typeface="Montserrat"/>
                <a:ea typeface="Montserrat"/>
                <a:cs typeface="Montserrat"/>
                <a:sym typeface="Montserrat"/>
              </a:rPr>
              <a:t>Gamarhia</a:t>
            </a:r>
            <a:endParaRPr sz="800" b="1" dirty="0">
              <a:latin typeface="Montserrat"/>
              <a:ea typeface="Montserrat"/>
              <a:cs typeface="Montserrat"/>
              <a:sym typeface="Montserrat"/>
            </a:endParaRPr>
          </a:p>
        </p:txBody>
      </p:sp>
      <p:sp>
        <p:nvSpPr>
          <p:cNvPr id="12" name="Google Shape;184;p25"/>
          <p:cNvSpPr/>
          <p:nvPr/>
        </p:nvSpPr>
        <p:spPr>
          <a:xfrm>
            <a:off x="6660232" y="3147814"/>
            <a:ext cx="576064" cy="144016"/>
          </a:xfrm>
          <a:prstGeom prst="wedgeRectCallout">
            <a:avLst>
              <a:gd name="adj1" fmla="val -21428"/>
              <a:gd name="adj2" fmla="val 84287"/>
            </a:avLst>
          </a:pr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b="1" dirty="0" err="1">
                <a:latin typeface="Montserrat"/>
                <a:ea typeface="Montserrat"/>
                <a:cs typeface="Montserrat"/>
                <a:sym typeface="Montserrat"/>
              </a:rPr>
              <a:t>Boram</a:t>
            </a:r>
            <a:endParaRPr sz="800" b="1" dirty="0">
              <a:latin typeface="Montserrat"/>
              <a:ea typeface="Montserrat"/>
              <a:cs typeface="Montserrat"/>
              <a:sym typeface="Montserrat"/>
            </a:endParaRPr>
          </a:p>
        </p:txBody>
      </p:sp>
      <p:sp>
        <p:nvSpPr>
          <p:cNvPr id="13" name="Google Shape;256;p25"/>
          <p:cNvSpPr/>
          <p:nvPr/>
        </p:nvSpPr>
        <p:spPr>
          <a:xfrm rot="8100000">
            <a:off x="726866" y="1748817"/>
            <a:ext cx="201772" cy="206042"/>
          </a:xfrm>
          <a:prstGeom prst="teardrop">
            <a:avLst>
              <a:gd name="adj" fmla="val 1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6;p25"/>
          <p:cNvSpPr/>
          <p:nvPr/>
        </p:nvSpPr>
        <p:spPr>
          <a:xfrm rot="8100000">
            <a:off x="726866" y="2036849"/>
            <a:ext cx="201772" cy="206042"/>
          </a:xfrm>
          <a:prstGeom prst="teardrop">
            <a:avLst>
              <a:gd name="adj" fmla="val 1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6;p25"/>
          <p:cNvSpPr/>
          <p:nvPr/>
        </p:nvSpPr>
        <p:spPr>
          <a:xfrm rot="8100000">
            <a:off x="726866" y="2324881"/>
            <a:ext cx="201772" cy="206042"/>
          </a:xfrm>
          <a:prstGeom prst="teardrop">
            <a:avLst>
              <a:gd name="adj" fmla="val 10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4;p25"/>
          <p:cNvSpPr/>
          <p:nvPr/>
        </p:nvSpPr>
        <p:spPr>
          <a:xfrm>
            <a:off x="6012160" y="2499742"/>
            <a:ext cx="720080" cy="144016"/>
          </a:xfrm>
          <a:prstGeom prst="wedgeRectCallout">
            <a:avLst>
              <a:gd name="adj1" fmla="val -21428"/>
              <a:gd name="adj2" fmla="val 84287"/>
            </a:avLst>
          </a:pr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b="1" dirty="0" err="1">
                <a:latin typeface="Montserrat"/>
                <a:ea typeface="Montserrat"/>
                <a:cs typeface="Montserrat"/>
                <a:sym typeface="Montserrat"/>
              </a:rPr>
              <a:t>Patamda</a:t>
            </a:r>
            <a:endParaRPr sz="800" b="1" dirty="0">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2925FD5D-FA1F-6B69-B601-186FD4464478}"/>
              </a:ext>
            </a:extLst>
          </p:cNvPr>
          <p:cNvGraphicFramePr>
            <a:graphicFrameLocks noGrp="1"/>
          </p:cNvGraphicFramePr>
          <p:nvPr>
            <p:extLst>
              <p:ext uri="{D42A27DB-BD31-4B8C-83A1-F6EECF244321}">
                <p14:modId xmlns:p14="http://schemas.microsoft.com/office/powerpoint/2010/main" val="849632534"/>
              </p:ext>
            </p:extLst>
          </p:nvPr>
        </p:nvGraphicFramePr>
        <p:xfrm>
          <a:off x="798442" y="2859446"/>
          <a:ext cx="3125484" cy="1674384"/>
        </p:xfrm>
        <a:graphic>
          <a:graphicData uri="http://schemas.openxmlformats.org/drawingml/2006/table">
            <a:tbl>
              <a:tblPr>
                <a:tableStyleId>{1E3BD1C8-6D5F-4CB0-88CF-1F1B7790B33D}</a:tableStyleId>
              </a:tblPr>
              <a:tblGrid>
                <a:gridCol w="1041828">
                  <a:extLst>
                    <a:ext uri="{9D8B030D-6E8A-4147-A177-3AD203B41FA5}">
                      <a16:colId xmlns:a16="http://schemas.microsoft.com/office/drawing/2014/main" val="1562712690"/>
                    </a:ext>
                  </a:extLst>
                </a:gridCol>
                <a:gridCol w="1041828">
                  <a:extLst>
                    <a:ext uri="{9D8B030D-6E8A-4147-A177-3AD203B41FA5}">
                      <a16:colId xmlns:a16="http://schemas.microsoft.com/office/drawing/2014/main" val="940426049"/>
                    </a:ext>
                  </a:extLst>
                </a:gridCol>
                <a:gridCol w="1041828">
                  <a:extLst>
                    <a:ext uri="{9D8B030D-6E8A-4147-A177-3AD203B41FA5}">
                      <a16:colId xmlns:a16="http://schemas.microsoft.com/office/drawing/2014/main" val="995943250"/>
                    </a:ext>
                  </a:extLst>
                </a:gridCol>
              </a:tblGrid>
              <a:tr h="279064">
                <a:tc gridSpan="3">
                  <a:txBody>
                    <a:bodyPr/>
                    <a:lstStyle/>
                    <a:p>
                      <a:pPr algn="ctr" fontAlgn="ctr"/>
                      <a:r>
                        <a:rPr lang="en-US" sz="1200" b="1" i="0" u="none" strike="noStrike" dirty="0">
                          <a:solidFill>
                            <a:schemeClr val="bg1"/>
                          </a:solidFill>
                          <a:effectLst/>
                          <a:latin typeface="Times New Roman" panose="02020603050405020304" pitchFamily="18" charset="0"/>
                          <a:cs typeface="Times New Roman" panose="02020603050405020304" pitchFamily="18" charset="0"/>
                        </a:rPr>
                        <a:t>S</a:t>
                      </a:r>
                      <a:r>
                        <a:rPr lang="en-IN" sz="1200" b="1" i="0" u="none" strike="noStrike" dirty="0">
                          <a:solidFill>
                            <a:schemeClr val="bg1"/>
                          </a:solidFill>
                          <a:effectLst/>
                          <a:latin typeface="Times New Roman" panose="02020603050405020304" pitchFamily="18" charset="0"/>
                          <a:cs typeface="Times New Roman" panose="02020603050405020304" pitchFamily="18" charset="0"/>
                        </a:rPr>
                        <a:t>TUDY POPULATION</a:t>
                      </a:r>
                    </a:p>
                  </a:txBody>
                  <a:tcPr marL="9525" marR="9525" marT="9525"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06814205"/>
                  </a:ext>
                </a:extLst>
              </a:tr>
              <a:tr h="279064">
                <a:tc>
                  <a:txBody>
                    <a:bodyPr/>
                    <a:lstStyle/>
                    <a:p>
                      <a:pPr algn="l" fontAlgn="b"/>
                      <a:r>
                        <a:rPr lang="en-IN" sz="1200" b="1" u="none" strike="noStrike">
                          <a:solidFill>
                            <a:schemeClr val="bg1"/>
                          </a:solidFill>
                          <a:effectLst/>
                          <a:latin typeface="Times New Roman" panose="02020603050405020304" pitchFamily="18" charset="0"/>
                          <a:cs typeface="Times New Roman" panose="02020603050405020304" pitchFamily="18" charset="0"/>
                        </a:rPr>
                        <a:t> </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IN" sz="1200" b="1" u="none" strike="noStrike">
                          <a:solidFill>
                            <a:schemeClr val="bg1"/>
                          </a:solidFill>
                          <a:effectLst/>
                          <a:latin typeface="Times New Roman" panose="02020603050405020304" pitchFamily="18" charset="0"/>
                          <a:cs typeface="Times New Roman" panose="02020603050405020304" pitchFamily="18" charset="0"/>
                        </a:rPr>
                        <a:t>Frequency</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IN" sz="1200" b="1" u="none" strike="noStrike">
                          <a:solidFill>
                            <a:schemeClr val="bg1"/>
                          </a:solidFill>
                          <a:effectLst/>
                          <a:latin typeface="Times New Roman" panose="02020603050405020304" pitchFamily="18" charset="0"/>
                          <a:cs typeface="Times New Roman" panose="02020603050405020304" pitchFamily="18" charset="0"/>
                        </a:rPr>
                        <a:t>Percent</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57101534"/>
                  </a:ext>
                </a:extLst>
              </a:tr>
              <a:tr h="279064">
                <a:tc>
                  <a:txBody>
                    <a:bodyPr/>
                    <a:lstStyle/>
                    <a:p>
                      <a:pPr algn="l" fontAlgn="t"/>
                      <a:r>
                        <a:rPr lang="en-IN" sz="1200" b="1" u="none" strike="noStrike">
                          <a:solidFill>
                            <a:schemeClr val="bg1"/>
                          </a:solidFill>
                          <a:effectLst/>
                          <a:latin typeface="Times New Roman" panose="02020603050405020304" pitchFamily="18" charset="0"/>
                          <a:cs typeface="Times New Roman" panose="02020603050405020304" pitchFamily="18" charset="0"/>
                        </a:rPr>
                        <a:t>Boram</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dirty="0">
                          <a:solidFill>
                            <a:schemeClr val="bg1"/>
                          </a:solidFill>
                          <a:effectLst/>
                          <a:latin typeface="Times New Roman" panose="02020603050405020304" pitchFamily="18" charset="0"/>
                          <a:cs typeface="Times New Roman" panose="02020603050405020304" pitchFamily="18" charset="0"/>
                        </a:rPr>
                        <a:t>13</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a:solidFill>
                            <a:schemeClr val="bg1"/>
                          </a:solidFill>
                          <a:effectLst/>
                          <a:latin typeface="Times New Roman" panose="02020603050405020304" pitchFamily="18" charset="0"/>
                          <a:cs typeface="Times New Roman" panose="02020603050405020304" pitchFamily="18" charset="0"/>
                        </a:rPr>
                        <a:t>12.0</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077779397"/>
                  </a:ext>
                </a:extLst>
              </a:tr>
              <a:tr h="279064">
                <a:tc>
                  <a:txBody>
                    <a:bodyPr/>
                    <a:lstStyle/>
                    <a:p>
                      <a:pPr algn="l" fontAlgn="t"/>
                      <a:r>
                        <a:rPr lang="en-IN" sz="1200" b="1" u="none" strike="noStrike">
                          <a:solidFill>
                            <a:schemeClr val="bg1"/>
                          </a:solidFill>
                          <a:effectLst/>
                          <a:latin typeface="Times New Roman" panose="02020603050405020304" pitchFamily="18" charset="0"/>
                          <a:cs typeface="Times New Roman" panose="02020603050405020304" pitchFamily="18" charset="0"/>
                        </a:rPr>
                        <a:t>Gamaria</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dirty="0">
                          <a:solidFill>
                            <a:schemeClr val="bg1"/>
                          </a:solidFill>
                          <a:effectLst/>
                          <a:latin typeface="Times New Roman" panose="02020603050405020304" pitchFamily="18" charset="0"/>
                          <a:cs typeface="Times New Roman" panose="02020603050405020304" pitchFamily="18" charset="0"/>
                        </a:rPr>
                        <a:t>73</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dirty="0">
                          <a:solidFill>
                            <a:schemeClr val="bg1"/>
                          </a:solidFill>
                          <a:effectLst/>
                          <a:latin typeface="Times New Roman" panose="02020603050405020304" pitchFamily="18" charset="0"/>
                          <a:cs typeface="Times New Roman" panose="02020603050405020304" pitchFamily="18" charset="0"/>
                        </a:rPr>
                        <a:t>67.6</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57893940"/>
                  </a:ext>
                </a:extLst>
              </a:tr>
              <a:tr h="279064">
                <a:tc>
                  <a:txBody>
                    <a:bodyPr/>
                    <a:lstStyle/>
                    <a:p>
                      <a:pPr algn="l" fontAlgn="t"/>
                      <a:r>
                        <a:rPr lang="en-IN" sz="1200" b="1" u="none" strike="noStrike">
                          <a:solidFill>
                            <a:schemeClr val="bg1"/>
                          </a:solidFill>
                          <a:effectLst/>
                          <a:latin typeface="Times New Roman" panose="02020603050405020304" pitchFamily="18" charset="0"/>
                          <a:cs typeface="Times New Roman" panose="02020603050405020304" pitchFamily="18" charset="0"/>
                        </a:rPr>
                        <a:t>Patanda</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a:solidFill>
                            <a:schemeClr val="bg1"/>
                          </a:solidFill>
                          <a:effectLst/>
                          <a:latin typeface="Times New Roman" panose="02020603050405020304" pitchFamily="18" charset="0"/>
                          <a:cs typeface="Times New Roman" panose="02020603050405020304" pitchFamily="18" charset="0"/>
                        </a:rPr>
                        <a:t>22</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dirty="0">
                          <a:solidFill>
                            <a:schemeClr val="bg1"/>
                          </a:solidFill>
                          <a:effectLst/>
                          <a:latin typeface="Times New Roman" panose="02020603050405020304" pitchFamily="18" charset="0"/>
                          <a:cs typeface="Times New Roman" panose="02020603050405020304" pitchFamily="18" charset="0"/>
                        </a:rPr>
                        <a:t>20.4</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793435799"/>
                  </a:ext>
                </a:extLst>
              </a:tr>
              <a:tr h="279064">
                <a:tc>
                  <a:txBody>
                    <a:bodyPr/>
                    <a:lstStyle/>
                    <a:p>
                      <a:pPr algn="l" fontAlgn="t"/>
                      <a:r>
                        <a:rPr lang="en-IN" sz="1200" b="1" u="none" strike="noStrike">
                          <a:solidFill>
                            <a:schemeClr val="bg1"/>
                          </a:solidFill>
                          <a:effectLst/>
                          <a:latin typeface="Times New Roman" panose="02020603050405020304" pitchFamily="18" charset="0"/>
                          <a:cs typeface="Times New Roman" panose="02020603050405020304" pitchFamily="18" charset="0"/>
                        </a:rPr>
                        <a:t>Total</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a:solidFill>
                            <a:schemeClr val="bg1"/>
                          </a:solidFill>
                          <a:effectLst/>
                          <a:latin typeface="Times New Roman" panose="02020603050405020304" pitchFamily="18" charset="0"/>
                          <a:cs typeface="Times New Roman" panose="02020603050405020304" pitchFamily="18" charset="0"/>
                        </a:rPr>
                        <a:t>108</a:t>
                      </a:r>
                      <a:endParaRPr lang="en-IN" sz="1200" b="1"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r" fontAlgn="t"/>
                      <a:r>
                        <a:rPr lang="en-IN" sz="1200" b="1" u="none" strike="noStrike" dirty="0">
                          <a:solidFill>
                            <a:schemeClr val="bg1"/>
                          </a:solidFill>
                          <a:effectLst/>
                          <a:latin typeface="Times New Roman" panose="02020603050405020304" pitchFamily="18" charset="0"/>
                          <a:cs typeface="Times New Roman" panose="02020603050405020304" pitchFamily="18" charset="0"/>
                        </a:rPr>
                        <a:t>100.0</a:t>
                      </a:r>
                      <a:endParaRPr lang="en-IN"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5686228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9" name="Google Shape;209;p27"/>
          <p:cNvSpPr txBox="1">
            <a:spLocks noGrp="1"/>
          </p:cNvSpPr>
          <p:nvPr>
            <p:ph type="sldNum" idx="12"/>
          </p:nvPr>
        </p:nvSpPr>
        <p:spPr>
          <a:xfrm>
            <a:off x="4297659" y="5102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11" name="Google Shape;153;p21"/>
          <p:cNvSpPr txBox="1">
            <a:spLocks/>
          </p:cNvSpPr>
          <p:nvPr/>
        </p:nvSpPr>
        <p:spPr>
          <a:xfrm>
            <a:off x="807300" y="1203598"/>
            <a:ext cx="7437108" cy="3181627"/>
          </a:xfrm>
          <a:prstGeom prst="rect">
            <a:avLst/>
          </a:prstGeom>
        </p:spPr>
        <p:txBody>
          <a:bodyPr spcFirstLastPara="1" wrap="square" lIns="91425" tIns="91425" rIns="91425" bIns="91425" anchor="t" anchorCtr="0">
            <a:noAutofit/>
          </a:bodyPr>
          <a:lstStyle/>
          <a:p>
            <a:pPr>
              <a:buFont typeface="Wingdings" pitchFamily="2" charset="2"/>
              <a:buChar char="v"/>
            </a:pPr>
            <a:endParaRPr lang="en-IN" sz="1600" dirty="0">
              <a:latin typeface="Cambria" pitchFamily="18" charset="0"/>
              <a:ea typeface="Cambria"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
        <p:nvSpPr>
          <p:cNvPr id="12" name="Google Shape;153;p21"/>
          <p:cNvSpPr txBox="1">
            <a:spLocks/>
          </p:cNvSpPr>
          <p:nvPr/>
        </p:nvSpPr>
        <p:spPr>
          <a:xfrm>
            <a:off x="959700" y="1203598"/>
            <a:ext cx="7437108" cy="3334027"/>
          </a:xfrm>
          <a:prstGeom prst="rect">
            <a:avLst/>
          </a:prstGeom>
        </p:spPr>
        <p:txBody>
          <a:bodyPr spcFirstLastPara="1" wrap="square" lIns="91425" tIns="91425" rIns="91425" bIns="91425" anchor="t" anchorCtr="0">
            <a:noAutofit/>
          </a:bodyPr>
          <a:lstStyle/>
          <a:p>
            <a:pPr>
              <a:buClr>
                <a:schemeClr val="bg1"/>
              </a:buClr>
              <a:buFont typeface="Wingdings" pitchFamily="2" charset="2"/>
              <a:buChar char="v"/>
            </a:pPr>
            <a:r>
              <a:rPr lang="en-IN" sz="2000" b="1" dirty="0">
                <a:solidFill>
                  <a:schemeClr val="bg1"/>
                </a:solidFill>
                <a:latin typeface="Times New Roman" pitchFamily="18" charset="0"/>
                <a:ea typeface="Cambria" pitchFamily="18" charset="0"/>
                <a:cs typeface="Times New Roman" pitchFamily="18" charset="0"/>
              </a:rPr>
              <a:t>Calculation of the Sample size- [Using Formula]</a:t>
            </a:r>
          </a:p>
          <a:p>
            <a:pPr>
              <a:buClr>
                <a:schemeClr val="bg1"/>
              </a:buClr>
            </a:pPr>
            <a:r>
              <a:rPr lang="en-IN" sz="2000" b="1" dirty="0">
                <a:solidFill>
                  <a:schemeClr val="bg1"/>
                </a:solidFill>
                <a:latin typeface="Times New Roman" pitchFamily="18" charset="0"/>
                <a:ea typeface="Cambria" pitchFamily="18" charset="0"/>
                <a:cs typeface="Times New Roman" pitchFamily="18" charset="0"/>
              </a:rPr>
              <a:t>    n= z2pq/d2</a:t>
            </a:r>
          </a:p>
          <a:p>
            <a:pPr>
              <a:buClr>
                <a:schemeClr val="bg1"/>
              </a:buClr>
            </a:pPr>
            <a:r>
              <a:rPr lang="en-IN" sz="2000" dirty="0">
                <a:solidFill>
                  <a:schemeClr val="bg1"/>
                </a:solidFill>
                <a:latin typeface="Times New Roman" pitchFamily="18" charset="0"/>
                <a:ea typeface="Cambria" pitchFamily="18" charset="0"/>
                <a:cs typeface="Times New Roman" pitchFamily="18" charset="0"/>
              </a:rPr>
              <a:t>    where, </a:t>
            </a:r>
            <a:r>
              <a:rPr lang="en-IN" sz="2000" b="1" dirty="0">
                <a:solidFill>
                  <a:schemeClr val="bg1"/>
                </a:solidFill>
                <a:latin typeface="Times New Roman" pitchFamily="18" charset="0"/>
                <a:ea typeface="Cambria" pitchFamily="18" charset="0"/>
                <a:cs typeface="Times New Roman" pitchFamily="18" charset="0"/>
              </a:rPr>
              <a:t>z= </a:t>
            </a:r>
            <a:r>
              <a:rPr lang="en-IN" sz="2000" dirty="0">
                <a:solidFill>
                  <a:schemeClr val="bg1"/>
                </a:solidFill>
                <a:latin typeface="Times New Roman" pitchFamily="18" charset="0"/>
                <a:ea typeface="Cambria" pitchFamily="18" charset="0"/>
                <a:cs typeface="Times New Roman" pitchFamily="18" charset="0"/>
              </a:rPr>
              <a:t>95% confidence level (1.96)</a:t>
            </a:r>
          </a:p>
          <a:p>
            <a:pPr>
              <a:buClr>
                <a:schemeClr val="bg1"/>
              </a:buClr>
            </a:pPr>
            <a:r>
              <a:rPr lang="en-IN" sz="2000" b="1" dirty="0">
                <a:solidFill>
                  <a:schemeClr val="bg1"/>
                </a:solidFill>
                <a:latin typeface="Times New Roman" pitchFamily="18" charset="0"/>
                <a:ea typeface="Cambria" pitchFamily="18" charset="0"/>
                <a:cs typeface="Times New Roman" pitchFamily="18" charset="0"/>
              </a:rPr>
              <a:t>                p= </a:t>
            </a:r>
            <a:r>
              <a:rPr lang="en-IN" sz="2000" dirty="0">
                <a:solidFill>
                  <a:schemeClr val="bg1"/>
                </a:solidFill>
                <a:latin typeface="Times New Roman" pitchFamily="18" charset="0"/>
                <a:ea typeface="Cambria" pitchFamily="18" charset="0"/>
                <a:cs typeface="Times New Roman" pitchFamily="18" charset="0"/>
              </a:rPr>
              <a:t>78.6% proportion of the population having knowledge on   		 breast cancer  </a:t>
            </a:r>
          </a:p>
          <a:p>
            <a:pPr>
              <a:buClr>
                <a:schemeClr val="bg1"/>
              </a:buClr>
            </a:pPr>
            <a:r>
              <a:rPr lang="en-IN" sz="2000" b="1" dirty="0">
                <a:solidFill>
                  <a:schemeClr val="bg1"/>
                </a:solidFill>
                <a:latin typeface="Times New Roman" pitchFamily="18" charset="0"/>
                <a:ea typeface="Cambria" pitchFamily="18" charset="0"/>
                <a:cs typeface="Times New Roman" pitchFamily="18" charset="0"/>
              </a:rPr>
              <a:t>	  q= </a:t>
            </a:r>
            <a:r>
              <a:rPr lang="en-IN" sz="2000" dirty="0">
                <a:solidFill>
                  <a:schemeClr val="bg1"/>
                </a:solidFill>
                <a:latin typeface="Times New Roman" pitchFamily="18" charset="0"/>
                <a:ea typeface="Cambria" pitchFamily="18" charset="0"/>
                <a:cs typeface="Times New Roman" pitchFamily="18" charset="0"/>
              </a:rPr>
              <a:t>(1-p)  </a:t>
            </a:r>
          </a:p>
          <a:p>
            <a:pPr>
              <a:buClr>
                <a:schemeClr val="bg1"/>
              </a:buClr>
            </a:pPr>
            <a:r>
              <a:rPr lang="en-IN" sz="2000" b="1" dirty="0">
                <a:solidFill>
                  <a:schemeClr val="bg1"/>
                </a:solidFill>
                <a:latin typeface="Times New Roman" pitchFamily="18" charset="0"/>
                <a:ea typeface="Cambria" pitchFamily="18" charset="0"/>
                <a:cs typeface="Times New Roman" pitchFamily="18" charset="0"/>
              </a:rPr>
              <a:t>                d= </a:t>
            </a:r>
            <a:r>
              <a:rPr lang="en-IN" sz="2000" dirty="0">
                <a:solidFill>
                  <a:schemeClr val="bg1"/>
                </a:solidFill>
                <a:latin typeface="Times New Roman" pitchFamily="18" charset="0"/>
                <a:ea typeface="Cambria" pitchFamily="18" charset="0"/>
                <a:cs typeface="Times New Roman" pitchFamily="18" charset="0"/>
              </a:rPr>
              <a:t>10% margin of error</a:t>
            </a:r>
          </a:p>
          <a:p>
            <a:pPr>
              <a:buClr>
                <a:schemeClr val="bg1"/>
              </a:buClr>
            </a:pPr>
            <a:r>
              <a:rPr lang="en-IN" sz="2000" b="1" dirty="0">
                <a:solidFill>
                  <a:schemeClr val="bg1"/>
                </a:solidFill>
                <a:latin typeface="Times New Roman" pitchFamily="18" charset="0"/>
                <a:ea typeface="Cambria" pitchFamily="18" charset="0"/>
                <a:cs typeface="Times New Roman" pitchFamily="18" charset="0"/>
              </a:rPr>
              <a:t>	  n= </a:t>
            </a:r>
            <a:r>
              <a:rPr lang="en-IN" sz="2000" dirty="0">
                <a:solidFill>
                  <a:schemeClr val="bg1"/>
                </a:solidFill>
                <a:latin typeface="Times New Roman" pitchFamily="18" charset="0"/>
                <a:ea typeface="Cambria" pitchFamily="18" charset="0"/>
                <a:cs typeface="Times New Roman" pitchFamily="18" charset="0"/>
              </a:rPr>
              <a:t>Sample size</a:t>
            </a:r>
          </a:p>
          <a:p>
            <a:endParaRPr lang="en-IN" sz="1600" dirty="0">
              <a:latin typeface="Cambria" pitchFamily="18" charset="0"/>
              <a:ea typeface="Cambria"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latin typeface="Times New Roman" pitchFamily="18" charset="0"/>
              <a:ea typeface="Cambria" pitchFamily="18" charset="0"/>
              <a:cs typeface="Times New Roman"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a:buFont typeface="Wingdings" pitchFamily="2" charset="2"/>
              <a:buChar char="v"/>
            </a:pPr>
            <a:endParaRPr lang="en-IN" sz="1600" b="1" dirty="0">
              <a:solidFill>
                <a:schemeClr val="bg1"/>
              </a:solidFill>
              <a:latin typeface="Cambria" pitchFamily="18" charset="0"/>
              <a:ea typeface="Cambria"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sld>
</file>

<file path=ppt/theme/theme1.xml><?xml version="1.0" encoding="utf-8"?>
<a:theme xmlns:a="http://schemas.openxmlformats.org/drawingml/2006/main" name="Rosalind template">
  <a:themeElements>
    <a:clrScheme name="Custom 347">
      <a:dk1>
        <a:srgbClr val="3A343A"/>
      </a:dk1>
      <a:lt1>
        <a:srgbClr val="FFFFFF"/>
      </a:lt1>
      <a:dk2>
        <a:srgbClr val="7C727C"/>
      </a:dk2>
      <a:lt2>
        <a:srgbClr val="E9E0E9"/>
      </a:lt2>
      <a:accent1>
        <a:srgbClr val="FF0066"/>
      </a:accent1>
      <a:accent2>
        <a:srgbClr val="800080"/>
      </a:accent2>
      <a:accent3>
        <a:srgbClr val="33CCCC"/>
      </a:accent3>
      <a:accent4>
        <a:srgbClr val="48E4A6"/>
      </a:accent4>
      <a:accent5>
        <a:srgbClr val="BCE63F"/>
      </a:accent5>
      <a:accent6>
        <a:srgbClr val="FFCF3E"/>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9665</TotalTime>
  <Words>1717</Words>
  <Application>Microsoft Office PowerPoint</Application>
  <PresentationFormat>On-screen Show (16:9)</PresentationFormat>
  <Paragraphs>381</Paragraphs>
  <Slides>39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Arial</vt:lpstr>
      <vt:lpstr>Vidaloka</vt:lpstr>
      <vt:lpstr>Montserrat</vt:lpstr>
      <vt:lpstr>Cambria</vt:lpstr>
      <vt:lpstr>Wingdings</vt:lpstr>
      <vt:lpstr>BlinkMacSystemFont</vt:lpstr>
      <vt:lpstr>Times New Roman</vt:lpstr>
      <vt:lpstr>Rosalind template</vt:lpstr>
      <vt:lpstr>The level of awareness on breast cancer and breast self examination practices: A quantitative study of rural women in Jharkhand</vt:lpstr>
      <vt:lpstr>Mentor’s Approval</vt:lpstr>
      <vt:lpstr>List of Content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cross sectional study to assess the level of awareness on Breast Cancer  and the Breast Self examination practices among the rural women of Jharkhand. </dc:title>
  <cp:lastModifiedBy>Priyanka Chakraborty</cp:lastModifiedBy>
  <cp:revision>142</cp:revision>
  <dcterms:modified xsi:type="dcterms:W3CDTF">2023-06-15T23:49:23Z</dcterms:modified>
</cp:coreProperties>
</file>