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72" r:id="rId13"/>
    <p:sldId id="268" r:id="rId14"/>
    <p:sldId id="273"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p:scale>
          <a:sx n="78" d="100"/>
          <a:sy n="78" d="100"/>
        </p:scale>
        <p:origin x="534"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esktop\data%20ent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esktop\data%20ent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esktop\data%20entr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p\Downloads\data%20entry%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ownloads\data%20entry%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Demographic Profile</a:t>
            </a:r>
          </a:p>
        </c:rich>
      </c:tx>
      <c:layout>
        <c:manualLayout>
          <c:xMode val="edge"/>
          <c:yMode val="edge"/>
          <c:x val="7.3132530120481931E-2"/>
          <c:y val="2.2130013831258646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Sheet3!$C$39</c:f>
              <c:strCache>
                <c:ptCount val="1"/>
                <c:pt idx="0">
                  <c:v>N= 18</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Sheet3!$B$40:$B$42</c:f>
              <c:strCache>
                <c:ptCount val="3"/>
                <c:pt idx="0">
                  <c:v>DOCTOR</c:v>
                </c:pt>
                <c:pt idx="1">
                  <c:v>ANM</c:v>
                </c:pt>
                <c:pt idx="2">
                  <c:v>ASHA</c:v>
                </c:pt>
              </c:strCache>
            </c:strRef>
          </c:cat>
          <c:val>
            <c:numRef>
              <c:f>Sheet3!$C$40:$C$42</c:f>
              <c:numCache>
                <c:formatCode>General</c:formatCode>
                <c:ptCount val="3"/>
                <c:pt idx="0">
                  <c:v>11</c:v>
                </c:pt>
                <c:pt idx="1">
                  <c:v>6</c:v>
                </c:pt>
                <c:pt idx="2">
                  <c:v>1</c:v>
                </c:pt>
              </c:numCache>
            </c:numRef>
          </c:val>
          <c:extLst>
            <c:ext xmlns:c16="http://schemas.microsoft.com/office/drawing/2014/chart" uri="{C3380CC4-5D6E-409C-BE32-E72D297353CC}">
              <c16:uniqueId val="{00000000-836C-43F1-946B-EA95F0904763}"/>
            </c:ext>
          </c:extLst>
        </c:ser>
        <c:dLbls>
          <c:showLegendKey val="0"/>
          <c:showVal val="0"/>
          <c:showCatName val="0"/>
          <c:showSerName val="0"/>
          <c:showPercent val="0"/>
          <c:showBubbleSize val="0"/>
        </c:dLbls>
        <c:gapWidth val="100"/>
        <c:overlap val="-24"/>
        <c:axId val="678480159"/>
        <c:axId val="678479199"/>
      </c:barChart>
      <c:catAx>
        <c:axId val="67848015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78479199"/>
        <c:crosses val="autoZero"/>
        <c:auto val="1"/>
        <c:lblAlgn val="ctr"/>
        <c:lblOffset val="100"/>
        <c:noMultiLvlLbl val="0"/>
      </c:catAx>
      <c:valAx>
        <c:axId val="678479199"/>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400" b="1" i="0" u="none" strike="noStrike" kern="1200" cap="all" baseline="0">
                    <a:solidFill>
                      <a:schemeClr val="lt1">
                        <a:lumMod val="85000"/>
                      </a:schemeClr>
                    </a:solidFill>
                    <a:latin typeface="+mn-lt"/>
                    <a:ea typeface="+mn-ea"/>
                    <a:cs typeface="+mn-cs"/>
                  </a:defRPr>
                </a:pPr>
                <a:r>
                  <a:rPr lang="en-IN" sz="1400"/>
                  <a:t>No. of Participant</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crossAx val="678480159"/>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6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cap="none" baseline="0">
                <a:solidFill>
                  <a:schemeClr val="lt1">
                    <a:lumMod val="85000"/>
                  </a:schemeClr>
                </a:solidFill>
                <a:latin typeface="+mn-lt"/>
                <a:ea typeface="+mn-ea"/>
                <a:cs typeface="+mn-cs"/>
              </a:defRPr>
            </a:pPr>
            <a:r>
              <a:rPr lang="en-US" sz="1800"/>
              <a:t>AGE WISE  </a:t>
            </a:r>
          </a:p>
        </c:rich>
      </c:tx>
      <c:overlay val="0"/>
      <c:spPr>
        <a:noFill/>
        <a:ln>
          <a:noFill/>
        </a:ln>
        <a:effectLst/>
      </c:spPr>
      <c:txPr>
        <a:bodyPr rot="0" spcFirstLastPara="1" vertOverflow="ellipsis" vert="horz" wrap="square" anchor="ctr" anchorCtr="1"/>
        <a:lstStyle/>
        <a:p>
          <a:pPr>
            <a:defRPr sz="1800" b="1" i="0" u="none" strike="noStrike" kern="1200" cap="none" baseline="0">
              <a:solidFill>
                <a:schemeClr val="lt1">
                  <a:lumMod val="8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Sheet3!$C$29</c:f>
              <c:strCache>
                <c:ptCount val="1"/>
                <c:pt idx="0">
                  <c:v>N= 18</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Sheet3!$B$30:$B$32</c:f>
              <c:strCache>
                <c:ptCount val="3"/>
                <c:pt idx="0">
                  <c:v>20-30</c:v>
                </c:pt>
                <c:pt idx="1">
                  <c:v>31-40</c:v>
                </c:pt>
                <c:pt idx="2">
                  <c:v>ABOVE 40</c:v>
                </c:pt>
              </c:strCache>
            </c:strRef>
          </c:cat>
          <c:val>
            <c:numRef>
              <c:f>Sheet3!$C$30:$C$32</c:f>
              <c:numCache>
                <c:formatCode>General</c:formatCode>
                <c:ptCount val="3"/>
                <c:pt idx="0">
                  <c:v>4</c:v>
                </c:pt>
                <c:pt idx="1">
                  <c:v>10</c:v>
                </c:pt>
                <c:pt idx="2">
                  <c:v>4</c:v>
                </c:pt>
              </c:numCache>
            </c:numRef>
          </c:val>
          <c:extLst>
            <c:ext xmlns:c16="http://schemas.microsoft.com/office/drawing/2014/chart" uri="{C3380CC4-5D6E-409C-BE32-E72D297353CC}">
              <c16:uniqueId val="{00000000-1598-46BC-91D6-F3EF0AE899B3}"/>
            </c:ext>
          </c:extLst>
        </c:ser>
        <c:dLbls>
          <c:dLblPos val="outEnd"/>
          <c:showLegendKey val="0"/>
          <c:showVal val="1"/>
          <c:showCatName val="0"/>
          <c:showSerName val="0"/>
          <c:showPercent val="0"/>
          <c:showBubbleSize val="0"/>
        </c:dLbls>
        <c:gapWidth val="315"/>
        <c:overlap val="-40"/>
        <c:axId val="488461167"/>
        <c:axId val="488449647"/>
      </c:barChart>
      <c:catAx>
        <c:axId val="488461167"/>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n-IN" sz="1600"/>
                  <a:t>Age</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crossAx val="488449647"/>
        <c:crosses val="autoZero"/>
        <c:auto val="1"/>
        <c:lblAlgn val="ctr"/>
        <c:lblOffset val="100"/>
        <c:noMultiLvlLbl val="0"/>
      </c:catAx>
      <c:valAx>
        <c:axId val="488449647"/>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r>
                  <a:rPr lang="en-IN" sz="1600"/>
                  <a:t>No. of Participant</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crossAx val="48846116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Sheet3!$C$35</c:f>
              <c:strCache>
                <c:ptCount val="1"/>
                <c:pt idx="0">
                  <c:v>N= 18</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043-4C82-B74C-16DEB18EA11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043-4C82-B74C-16DEB18EA113}"/>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Sheet3!$B$36:$B$37</c:f>
              <c:strCache>
                <c:ptCount val="2"/>
                <c:pt idx="0">
                  <c:v>MALE </c:v>
                </c:pt>
                <c:pt idx="1">
                  <c:v>FEMALE</c:v>
                </c:pt>
              </c:strCache>
            </c:strRef>
          </c:cat>
          <c:val>
            <c:numRef>
              <c:f>Sheet3!$C$36:$C$37</c:f>
              <c:numCache>
                <c:formatCode>General</c:formatCode>
                <c:ptCount val="2"/>
                <c:pt idx="0">
                  <c:v>8</c:v>
                </c:pt>
                <c:pt idx="1">
                  <c:v>10</c:v>
                </c:pt>
              </c:numCache>
            </c:numRef>
          </c:val>
          <c:extLst>
            <c:ext xmlns:c16="http://schemas.microsoft.com/office/drawing/2014/chart" uri="{C3380CC4-5D6E-409C-BE32-E72D297353CC}">
              <c16:uniqueId val="{00000004-A043-4C82-B74C-16DEB18EA11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t>Knowledge of “</a:t>
            </a:r>
            <a:r>
              <a:rPr lang="en-US" sz="2400" b="1" dirty="0">
                <a:solidFill>
                  <a:srgbClr val="FFFF00"/>
                </a:solidFill>
              </a:rPr>
              <a:t>Defect</a:t>
            </a:r>
            <a:r>
              <a:rPr lang="en-US" sz="2400" dirty="0"/>
              <a:t>” at Birth</a:t>
            </a:r>
          </a:p>
        </c:rich>
      </c:tx>
      <c:layout>
        <c:manualLayout>
          <c:xMode val="edge"/>
          <c:yMode val="edge"/>
          <c:x val="0.14375490910155012"/>
          <c:y val="4.083716838289958E-2"/>
        </c:manualLayout>
      </c:layout>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Sheet3!$AB$4:$AB$9</c:f>
              <c:strCache>
                <c:ptCount val="6"/>
                <c:pt idx="0">
                  <c:v>Percentage </c:v>
                </c:pt>
                <c:pt idx="1">
                  <c:v>0-20%</c:v>
                </c:pt>
                <c:pt idx="2">
                  <c:v>21-40%</c:v>
                </c:pt>
                <c:pt idx="3">
                  <c:v>41-60%</c:v>
                </c:pt>
                <c:pt idx="4">
                  <c:v>61-80%</c:v>
                </c:pt>
                <c:pt idx="5">
                  <c:v>81-100%</c:v>
                </c:pt>
              </c:strCache>
            </c:strRef>
          </c:cat>
          <c:val>
            <c:numRef>
              <c:f>Sheet3!$AC$4:$AC$9</c:f>
              <c:numCache>
                <c:formatCode>General</c:formatCode>
                <c:ptCount val="6"/>
                <c:pt idx="0">
                  <c:v>0</c:v>
                </c:pt>
                <c:pt idx="1">
                  <c:v>0</c:v>
                </c:pt>
                <c:pt idx="2">
                  <c:v>15</c:v>
                </c:pt>
                <c:pt idx="3">
                  <c:v>3</c:v>
                </c:pt>
                <c:pt idx="4">
                  <c:v>0</c:v>
                </c:pt>
                <c:pt idx="5">
                  <c:v>0</c:v>
                </c:pt>
              </c:numCache>
            </c:numRef>
          </c:val>
          <c:extLst>
            <c:ext xmlns:c16="http://schemas.microsoft.com/office/drawing/2014/chart" uri="{C3380CC4-5D6E-409C-BE32-E72D297353CC}">
              <c16:uniqueId val="{00000000-68B9-45E8-A052-6C648BB0F05F}"/>
            </c:ext>
          </c:extLst>
        </c:ser>
        <c:dLbls>
          <c:dLblPos val="outEnd"/>
          <c:showLegendKey val="0"/>
          <c:showVal val="1"/>
          <c:showCatName val="0"/>
          <c:showSerName val="0"/>
          <c:showPercent val="0"/>
          <c:showBubbleSize val="0"/>
        </c:dLbls>
        <c:gapWidth val="100"/>
        <c:overlap val="-24"/>
        <c:axId val="2049192896"/>
        <c:axId val="2049192416"/>
      </c:barChart>
      <c:catAx>
        <c:axId val="2049192896"/>
        <c:scaling>
          <c:orientation val="minMax"/>
        </c:scaling>
        <c:delete val="0"/>
        <c:axPos val="b"/>
        <c:title>
          <c:tx>
            <c:rich>
              <a:bodyPr rot="0" spcFirstLastPara="1" vertOverflow="ellipsis" vert="horz" wrap="square" anchor="ctr" anchorCtr="1"/>
              <a:lstStyle/>
              <a:p>
                <a:pPr>
                  <a:defRPr sz="2000" b="1" i="0" u="none" strike="noStrike" kern="1200" cap="all" baseline="0">
                    <a:solidFill>
                      <a:schemeClr val="lt1">
                        <a:lumMod val="85000"/>
                      </a:schemeClr>
                    </a:solidFill>
                    <a:latin typeface="+mn-lt"/>
                    <a:ea typeface="+mn-ea"/>
                    <a:cs typeface="+mn-cs"/>
                  </a:defRPr>
                </a:pPr>
                <a:r>
                  <a:rPr lang="en-US" sz="2000"/>
                  <a:t>Percentage</a:t>
                </a:r>
              </a:p>
            </c:rich>
          </c:tx>
          <c:overlay val="0"/>
          <c:spPr>
            <a:noFill/>
            <a:ln>
              <a:noFill/>
            </a:ln>
            <a:effectLst/>
          </c:spPr>
          <c:txPr>
            <a:bodyPr rot="0" spcFirstLastPara="1" vertOverflow="ellipsis" vert="horz" wrap="square" anchor="ctr" anchorCtr="1"/>
            <a:lstStyle/>
            <a:p>
              <a:pPr>
                <a:defRPr sz="20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2049192416"/>
        <c:crosses val="autoZero"/>
        <c:auto val="1"/>
        <c:lblAlgn val="ctr"/>
        <c:lblOffset val="100"/>
        <c:noMultiLvlLbl val="0"/>
      </c:catAx>
      <c:valAx>
        <c:axId val="204919241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600" b="1" i="0" u="none" strike="noStrike" kern="1200" cap="all" baseline="0">
                    <a:solidFill>
                      <a:schemeClr val="lt1">
                        <a:lumMod val="85000"/>
                      </a:schemeClr>
                    </a:solidFill>
                    <a:latin typeface="+mn-lt"/>
                    <a:ea typeface="+mn-ea"/>
                    <a:cs typeface="+mn-cs"/>
                  </a:defRPr>
                </a:pPr>
                <a:r>
                  <a:rPr lang="en-US" sz="1600"/>
                  <a:t>No. of participant</a:t>
                </a:r>
              </a:p>
            </c:rich>
          </c:tx>
          <c:layout>
            <c:manualLayout>
              <c:xMode val="edge"/>
              <c:yMode val="edge"/>
              <c:x val="2.4926905462971324E-2"/>
              <c:y val="0.19746828849176443"/>
            </c:manualLayout>
          </c:layout>
          <c:overlay val="0"/>
          <c:spPr>
            <a:noFill/>
            <a:ln>
              <a:noFill/>
            </a:ln>
            <a:effectLst/>
          </c:spPr>
          <c:txPr>
            <a:bodyPr rot="-5400000" spcFirstLastPara="1" vertOverflow="ellipsis" vert="horz" wrap="square" anchor="ctr" anchorCtr="1"/>
            <a:lstStyle/>
            <a:p>
              <a:pPr>
                <a:defRPr sz="16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204919289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400" dirty="0"/>
              <a:t>Knowledge of “</a:t>
            </a:r>
            <a:r>
              <a:rPr lang="en-US" sz="2400" dirty="0">
                <a:solidFill>
                  <a:srgbClr val="FFFF00"/>
                </a:solidFill>
              </a:rPr>
              <a:t>Disease</a:t>
            </a:r>
            <a:r>
              <a:rPr lang="en-US" sz="2400" dirty="0"/>
              <a:t>” at Birth</a:t>
            </a:r>
          </a:p>
        </c:rich>
      </c:tx>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Sheet4!$V$5:$V$10</c:f>
              <c:strCache>
                <c:ptCount val="6"/>
                <c:pt idx="1">
                  <c:v>0-20%</c:v>
                </c:pt>
                <c:pt idx="2">
                  <c:v>21-40%</c:v>
                </c:pt>
                <c:pt idx="3">
                  <c:v>41-60%</c:v>
                </c:pt>
                <c:pt idx="4">
                  <c:v>61-80%</c:v>
                </c:pt>
                <c:pt idx="5">
                  <c:v>81-100%</c:v>
                </c:pt>
              </c:strCache>
            </c:strRef>
          </c:cat>
          <c:val>
            <c:numRef>
              <c:f>Sheet4!$W$5:$W$10</c:f>
              <c:numCache>
                <c:formatCode>General</c:formatCode>
                <c:ptCount val="6"/>
                <c:pt idx="1">
                  <c:v>0</c:v>
                </c:pt>
                <c:pt idx="2">
                  <c:v>15</c:v>
                </c:pt>
                <c:pt idx="3">
                  <c:v>3</c:v>
                </c:pt>
                <c:pt idx="4">
                  <c:v>0</c:v>
                </c:pt>
                <c:pt idx="5">
                  <c:v>0</c:v>
                </c:pt>
              </c:numCache>
            </c:numRef>
          </c:val>
          <c:extLst>
            <c:ext xmlns:c16="http://schemas.microsoft.com/office/drawing/2014/chart" uri="{C3380CC4-5D6E-409C-BE32-E72D297353CC}">
              <c16:uniqueId val="{00000000-04D4-43B5-A72D-B0CB7802A9B2}"/>
            </c:ext>
          </c:extLst>
        </c:ser>
        <c:dLbls>
          <c:dLblPos val="outEnd"/>
          <c:showLegendKey val="0"/>
          <c:showVal val="1"/>
          <c:showCatName val="0"/>
          <c:showSerName val="0"/>
          <c:showPercent val="0"/>
          <c:showBubbleSize val="0"/>
        </c:dLbls>
        <c:gapWidth val="100"/>
        <c:overlap val="-24"/>
        <c:axId val="2049188096"/>
        <c:axId val="2049191936"/>
      </c:barChart>
      <c:catAx>
        <c:axId val="2049188096"/>
        <c:scaling>
          <c:orientation val="minMax"/>
        </c:scaling>
        <c:delete val="0"/>
        <c:axPos val="b"/>
        <c:title>
          <c:tx>
            <c:rich>
              <a:bodyPr rot="0" spcFirstLastPara="1" vertOverflow="ellipsis" vert="horz" wrap="square" anchor="ctr" anchorCtr="1"/>
              <a:lstStyle/>
              <a:p>
                <a:pPr>
                  <a:defRPr sz="1800" b="1" i="0" u="none" strike="noStrike" kern="1200" cap="all" baseline="0">
                    <a:solidFill>
                      <a:schemeClr val="lt1">
                        <a:lumMod val="85000"/>
                      </a:schemeClr>
                    </a:solidFill>
                    <a:latin typeface="+mn-lt"/>
                    <a:ea typeface="+mn-ea"/>
                    <a:cs typeface="+mn-cs"/>
                  </a:defRPr>
                </a:pPr>
                <a:r>
                  <a:rPr lang="en-US" sz="1800"/>
                  <a:t>Percentage</a:t>
                </a:r>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2049191936"/>
        <c:crosses val="autoZero"/>
        <c:auto val="1"/>
        <c:lblAlgn val="ctr"/>
        <c:lblOffset val="100"/>
        <c:noMultiLvlLbl val="0"/>
      </c:catAx>
      <c:valAx>
        <c:axId val="204919193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600" b="1" i="0" u="none" strike="noStrike" kern="1200" cap="all" baseline="0">
                    <a:solidFill>
                      <a:schemeClr val="lt1">
                        <a:lumMod val="85000"/>
                      </a:schemeClr>
                    </a:solidFill>
                    <a:latin typeface="+mn-lt"/>
                    <a:ea typeface="+mn-ea"/>
                    <a:cs typeface="+mn-cs"/>
                  </a:defRPr>
                </a:pPr>
                <a:r>
                  <a:rPr lang="en-US" sz="1600"/>
                  <a:t>No of Participant</a:t>
                </a:r>
              </a:p>
            </c:rich>
          </c:tx>
          <c:layout>
            <c:manualLayout>
              <c:xMode val="edge"/>
              <c:yMode val="edge"/>
              <c:x val="2.6668152717575219E-2"/>
              <c:y val="0.25293253679906619"/>
            </c:manualLayout>
          </c:layout>
          <c:overlay val="0"/>
          <c:spPr>
            <a:noFill/>
            <a:ln>
              <a:noFill/>
            </a:ln>
            <a:effectLst/>
          </c:spPr>
          <c:txPr>
            <a:bodyPr rot="-5400000" spcFirstLastPara="1" vertOverflow="ellipsis" vert="horz" wrap="square" anchor="ctr" anchorCtr="1"/>
            <a:lstStyle/>
            <a:p>
              <a:pPr>
                <a:defRPr sz="16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crossAx val="204918809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7.xml.rels><?xml version="1.0" encoding="UTF-8" standalone="yes"?>
<Relationships xmlns="http://schemas.openxmlformats.org/package/2006/relationships"><Relationship Id="rId3" Type="http://schemas.openxmlformats.org/officeDocument/2006/relationships/hyperlink" Target="https://rbsk.gov.in/RBSKLive/" TargetMode="External"/><Relationship Id="rId2" Type="http://schemas.openxmlformats.org/officeDocument/2006/relationships/hyperlink" Target="https://www.pediatriconcall.com/pediatric-journal/view/fulltext-articles/1222/J/0/0/650/0" TargetMode="External"/><Relationship Id="rId1" Type="http://schemas.openxmlformats.org/officeDocument/2006/relationships/hyperlink" Target="https://www.ijph.in/article.asp?issn=0019-557X;year=2022;volume=66;issue=3;spage=307;epage=312;aulast=Chakraborty"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7.xml.rels><?xml version="1.0" encoding="UTF-8" standalone="yes"?>
<Relationships xmlns="http://schemas.openxmlformats.org/package/2006/relationships"><Relationship Id="rId3" Type="http://schemas.openxmlformats.org/officeDocument/2006/relationships/hyperlink" Target="https://rbsk.gov.in/RBSKLive/" TargetMode="External"/><Relationship Id="rId2" Type="http://schemas.openxmlformats.org/officeDocument/2006/relationships/hyperlink" Target="https://www.pediatriconcall.com/pediatric-journal/view/fulltext-articles/1222/J/0/0/650/0" TargetMode="External"/><Relationship Id="rId1" Type="http://schemas.openxmlformats.org/officeDocument/2006/relationships/hyperlink" Target="https://www.ijph.in/article.asp?issn=0019-557X;year=2022;volume=66;issue=3;spage=307;epage=312;aulast=Chakraborty"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605AA-4F4F-4249-83E7-AD41E9006A40}" type="doc">
      <dgm:prSet loTypeId="urn:microsoft.com/office/officeart/2016/7/layout/BasicProcessNew" loCatId="process" qsTypeId="urn:microsoft.com/office/officeart/2005/8/quickstyle/simple1" qsCatId="simple" csTypeId="urn:microsoft.com/office/officeart/2005/8/colors/colorful5" csCatId="colorful" phldr="1"/>
      <dgm:spPr/>
      <dgm:t>
        <a:bodyPr/>
        <a:lstStyle/>
        <a:p>
          <a:endParaRPr lang="en-US"/>
        </a:p>
      </dgm:t>
    </dgm:pt>
    <dgm:pt modelId="{2114E573-E220-426C-9CA6-5D832036EFF9}">
      <dgm:prSet custT="1"/>
      <dgm:spPr/>
      <dgm:t>
        <a:bodyPr/>
        <a:lstStyle/>
        <a:p>
          <a:r>
            <a:rPr lang="en-US" sz="1800" dirty="0"/>
            <a:t>An estimated 26 million babies are born in India each year [1] </a:t>
          </a:r>
        </a:p>
        <a:p>
          <a:endParaRPr lang="en-US" sz="1800" dirty="0"/>
        </a:p>
      </dgm:t>
    </dgm:pt>
    <dgm:pt modelId="{80CD07A2-FFAB-45E2-8306-94B828989A45}" type="parTrans" cxnId="{CDC76B1D-EA8B-4F8F-BAEF-1AD5BDA3E287}">
      <dgm:prSet/>
      <dgm:spPr/>
      <dgm:t>
        <a:bodyPr/>
        <a:lstStyle/>
        <a:p>
          <a:endParaRPr lang="en-US"/>
        </a:p>
      </dgm:t>
    </dgm:pt>
    <dgm:pt modelId="{1079C8AA-3F7B-468F-A4A9-47F5E75E567D}" type="sibTrans" cxnId="{CDC76B1D-EA8B-4F8F-BAEF-1AD5BDA3E287}">
      <dgm:prSet/>
      <dgm:spPr/>
      <dgm:t>
        <a:bodyPr/>
        <a:lstStyle/>
        <a:p>
          <a:endParaRPr lang="en-US"/>
        </a:p>
      </dgm:t>
    </dgm:pt>
    <dgm:pt modelId="{31253EBA-A597-4D02-8D29-A732E20809BE}">
      <dgm:prSet custT="1"/>
      <dgm:spPr/>
      <dgm:t>
        <a:bodyPr/>
        <a:lstStyle/>
        <a:p>
          <a:r>
            <a:rPr lang="en-IN" sz="1800" dirty="0"/>
            <a:t>Six to seven out of every 100 infants born in our nation each year have a birth defect [2]</a:t>
          </a:r>
        </a:p>
        <a:p>
          <a:endParaRPr lang="en-US" sz="1800" dirty="0"/>
        </a:p>
      </dgm:t>
    </dgm:pt>
    <dgm:pt modelId="{ACB2C0B5-546C-4B9F-B1CF-0D41D204DA26}" type="parTrans" cxnId="{24F9B026-1F26-497D-B3CA-59FF8CF3F121}">
      <dgm:prSet/>
      <dgm:spPr/>
      <dgm:t>
        <a:bodyPr/>
        <a:lstStyle/>
        <a:p>
          <a:endParaRPr lang="en-US"/>
        </a:p>
      </dgm:t>
    </dgm:pt>
    <dgm:pt modelId="{79639273-E374-4F3A-B587-F673D3414AE2}" type="sibTrans" cxnId="{24F9B026-1F26-497D-B3CA-59FF8CF3F121}">
      <dgm:prSet/>
      <dgm:spPr/>
      <dgm:t>
        <a:bodyPr/>
        <a:lstStyle/>
        <a:p>
          <a:endParaRPr lang="en-US"/>
        </a:p>
      </dgm:t>
    </dgm:pt>
    <dgm:pt modelId="{0B233527-77D2-4D30-951A-9785E1474DA6}">
      <dgm:prSet custT="1"/>
      <dgm:spPr/>
      <dgm:t>
        <a:bodyPr/>
        <a:lstStyle/>
        <a:p>
          <a:r>
            <a:rPr lang="en-IN" sz="1800" dirty="0"/>
            <a:t>1.7 million birth abnormalities will result from this each year, accounting for 9.6% of all neonatal mortality[2]</a:t>
          </a:r>
        </a:p>
      </dgm:t>
    </dgm:pt>
    <dgm:pt modelId="{3C5F0D4C-6A54-44E2-8B86-07515591852E}" type="parTrans" cxnId="{90B04DA7-441A-41E4-92B2-4B64BDB7C637}">
      <dgm:prSet/>
      <dgm:spPr/>
      <dgm:t>
        <a:bodyPr/>
        <a:lstStyle/>
        <a:p>
          <a:endParaRPr lang="en-US"/>
        </a:p>
      </dgm:t>
    </dgm:pt>
    <dgm:pt modelId="{967282AF-CA57-40B0-8DAA-CCE219F484DE}" type="sibTrans" cxnId="{90B04DA7-441A-41E4-92B2-4B64BDB7C637}">
      <dgm:prSet/>
      <dgm:spPr/>
      <dgm:t>
        <a:bodyPr/>
        <a:lstStyle/>
        <a:p>
          <a:endParaRPr lang="en-US"/>
        </a:p>
      </dgm:t>
    </dgm:pt>
    <dgm:pt modelId="{659F8E1D-4C01-4CAF-B626-4E168E150A1E}">
      <dgm:prSet custT="1"/>
      <dgm:spPr/>
      <dgm:t>
        <a:bodyPr/>
        <a:lstStyle/>
        <a:p>
          <a:r>
            <a:rPr lang="en-IN" sz="1800" dirty="0"/>
            <a:t>At least 10% of Indian children experience developmental delays in their initial years [2]</a:t>
          </a:r>
        </a:p>
      </dgm:t>
    </dgm:pt>
    <dgm:pt modelId="{943FAA33-76CE-4E5C-88C7-7F7EFF0D97AF}" type="parTrans" cxnId="{D2AA9936-246A-4584-898A-13EDD9B8C0ED}">
      <dgm:prSet/>
      <dgm:spPr/>
      <dgm:t>
        <a:bodyPr/>
        <a:lstStyle/>
        <a:p>
          <a:endParaRPr lang="en-US"/>
        </a:p>
      </dgm:t>
    </dgm:pt>
    <dgm:pt modelId="{153922B5-22FA-4EC7-A167-886A127F25CF}" type="sibTrans" cxnId="{D2AA9936-246A-4584-898A-13EDD9B8C0ED}">
      <dgm:prSet/>
      <dgm:spPr/>
      <dgm:t>
        <a:bodyPr/>
        <a:lstStyle/>
        <a:p>
          <a:endParaRPr lang="en-US"/>
        </a:p>
      </dgm:t>
    </dgm:pt>
    <dgm:pt modelId="{AC86E71D-9B7D-4336-BA55-191D319AFB1F}">
      <dgm:prSet custT="1"/>
      <dgm:spPr/>
      <dgm:t>
        <a:bodyPr/>
        <a:lstStyle/>
        <a:p>
          <a:r>
            <a:rPr lang="en-IN" sz="1800" dirty="0"/>
            <a:t>20% of infants who are discharged from SNCU are later found to have developmental delays and/or disabilities [2]</a:t>
          </a:r>
        </a:p>
      </dgm:t>
    </dgm:pt>
    <dgm:pt modelId="{D028EDD2-F7DF-43B8-85B2-405593C5EE00}" type="parTrans" cxnId="{3764B27D-4DC4-4AFE-91CD-0C18621FA18F}">
      <dgm:prSet/>
      <dgm:spPr/>
      <dgm:t>
        <a:bodyPr/>
        <a:lstStyle/>
        <a:p>
          <a:endParaRPr lang="en-US"/>
        </a:p>
      </dgm:t>
    </dgm:pt>
    <dgm:pt modelId="{A475010A-B1C3-4531-8B4F-80D9C59A7BE6}" type="sibTrans" cxnId="{3764B27D-4DC4-4AFE-91CD-0C18621FA18F}">
      <dgm:prSet/>
      <dgm:spPr/>
      <dgm:t>
        <a:bodyPr/>
        <a:lstStyle/>
        <a:p>
          <a:endParaRPr lang="en-US"/>
        </a:p>
      </dgm:t>
    </dgm:pt>
    <dgm:pt modelId="{252328F9-5597-4726-B5BD-E58305536682}">
      <dgm:prSet custT="1"/>
      <dgm:spPr/>
      <dgm:t>
        <a:bodyPr/>
        <a:lstStyle/>
        <a:p>
          <a:r>
            <a:rPr lang="en-US" sz="1400" dirty="0" err="1"/>
            <a:t>Rashtriya</a:t>
          </a:r>
          <a:r>
            <a:rPr lang="en-US" sz="1400" dirty="0"/>
            <a:t> Bal </a:t>
          </a:r>
          <a:r>
            <a:rPr lang="en-US" sz="1400" dirty="0" err="1"/>
            <a:t>Swasthya</a:t>
          </a:r>
          <a:r>
            <a:rPr lang="en-US" sz="1400" dirty="0"/>
            <a:t> </a:t>
          </a:r>
          <a:r>
            <a:rPr lang="en-US" sz="1400" dirty="0" err="1"/>
            <a:t>Karyakram</a:t>
          </a:r>
          <a:r>
            <a:rPr lang="en-US" sz="1400" dirty="0"/>
            <a:t> (RBSK) </a:t>
          </a:r>
        </a:p>
        <a:p>
          <a:r>
            <a:rPr lang="en-US" sz="1400" dirty="0"/>
            <a:t>Child Health Screening and Early Intervention Services, </a:t>
          </a:r>
        </a:p>
        <a:p>
          <a:r>
            <a:rPr lang="en-US" sz="1400" dirty="0"/>
            <a:t>a systemic approach of early identification and link to care, support, and treatment.[3]</a:t>
          </a:r>
        </a:p>
      </dgm:t>
    </dgm:pt>
    <dgm:pt modelId="{6038C3E8-2569-4F4C-84D6-F0AB1A34F06D}" type="parTrans" cxnId="{1AF463F4-6631-4C37-966A-D2D8F34C4E06}">
      <dgm:prSet/>
      <dgm:spPr/>
      <dgm:t>
        <a:bodyPr/>
        <a:lstStyle/>
        <a:p>
          <a:endParaRPr lang="en-US"/>
        </a:p>
      </dgm:t>
    </dgm:pt>
    <dgm:pt modelId="{D0F18EE5-E619-4ED8-88E5-AFEA26603E0F}" type="sibTrans" cxnId="{1AF463F4-6631-4C37-966A-D2D8F34C4E06}">
      <dgm:prSet/>
      <dgm:spPr/>
      <dgm:t>
        <a:bodyPr/>
        <a:lstStyle/>
        <a:p>
          <a:endParaRPr lang="en-US"/>
        </a:p>
      </dgm:t>
    </dgm:pt>
    <dgm:pt modelId="{220A0B4C-1994-446D-9180-843841FF4EEE}" type="pres">
      <dgm:prSet presAssocID="{E39605AA-4F4F-4249-83E7-AD41E9006A40}" presName="Name0" presStyleCnt="0">
        <dgm:presLayoutVars>
          <dgm:dir/>
          <dgm:resizeHandles val="exact"/>
        </dgm:presLayoutVars>
      </dgm:prSet>
      <dgm:spPr/>
    </dgm:pt>
    <dgm:pt modelId="{F885988C-C5CF-44F6-A11B-DE862FA70049}" type="pres">
      <dgm:prSet presAssocID="{2114E573-E220-426C-9CA6-5D832036EFF9}" presName="node" presStyleLbl="node1" presStyleIdx="0" presStyleCnt="11" custScaleX="109479" custScaleY="85028" custLinFactNeighborX="-26378" custLinFactNeighborY="-6623">
        <dgm:presLayoutVars>
          <dgm:bulletEnabled val="1"/>
        </dgm:presLayoutVars>
      </dgm:prSet>
      <dgm:spPr/>
    </dgm:pt>
    <dgm:pt modelId="{DAFE8D80-D089-41E9-93EE-5539746D89FC}" type="pres">
      <dgm:prSet presAssocID="{1079C8AA-3F7B-468F-A4A9-47F5E75E567D}" presName="sibTransSpacerBeforeConnector" presStyleCnt="0"/>
      <dgm:spPr/>
    </dgm:pt>
    <dgm:pt modelId="{C1090E99-6E78-46DD-83C3-895B521992B0}" type="pres">
      <dgm:prSet presAssocID="{1079C8AA-3F7B-468F-A4A9-47F5E75E567D}" presName="sibTrans" presStyleLbl="node1" presStyleIdx="1" presStyleCnt="11"/>
      <dgm:spPr/>
    </dgm:pt>
    <dgm:pt modelId="{FE15B761-564E-45FC-948C-39D4F33934CE}" type="pres">
      <dgm:prSet presAssocID="{1079C8AA-3F7B-468F-A4A9-47F5E75E567D}" presName="sibTransSpacerAfterConnector" presStyleCnt="0"/>
      <dgm:spPr/>
    </dgm:pt>
    <dgm:pt modelId="{1C207281-80BD-4850-AA14-FC5B6CC550CE}" type="pres">
      <dgm:prSet presAssocID="{31253EBA-A597-4D02-8D29-A732E20809BE}" presName="node" presStyleLbl="node1" presStyleIdx="2" presStyleCnt="11" custScaleY="83374" custLinFactNeighborY="-7948">
        <dgm:presLayoutVars>
          <dgm:bulletEnabled val="1"/>
        </dgm:presLayoutVars>
      </dgm:prSet>
      <dgm:spPr/>
    </dgm:pt>
    <dgm:pt modelId="{0854FC22-1B15-44B4-9DBC-A6F5531E8874}" type="pres">
      <dgm:prSet presAssocID="{79639273-E374-4F3A-B587-F673D3414AE2}" presName="sibTransSpacerBeforeConnector" presStyleCnt="0"/>
      <dgm:spPr/>
    </dgm:pt>
    <dgm:pt modelId="{E4A1E5F8-F5FF-4DB3-92A2-619FBC77FB5D}" type="pres">
      <dgm:prSet presAssocID="{79639273-E374-4F3A-B587-F673D3414AE2}" presName="sibTrans" presStyleLbl="node1" presStyleIdx="3" presStyleCnt="11"/>
      <dgm:spPr/>
    </dgm:pt>
    <dgm:pt modelId="{804334BA-8244-4962-8F0D-A414C0BC7DC9}" type="pres">
      <dgm:prSet presAssocID="{79639273-E374-4F3A-B587-F673D3414AE2}" presName="sibTransSpacerAfterConnector" presStyleCnt="0"/>
      <dgm:spPr/>
    </dgm:pt>
    <dgm:pt modelId="{4B9C1CE6-1754-4A94-A71C-C4606C6F8238}" type="pres">
      <dgm:prSet presAssocID="{0B233527-77D2-4D30-951A-9785E1474DA6}" presName="node" presStyleLbl="node1" presStyleIdx="4" presStyleCnt="11" custScaleY="86422" custLinFactX="2761" custLinFactNeighborX="100000" custLinFactNeighborY="-5298">
        <dgm:presLayoutVars>
          <dgm:bulletEnabled val="1"/>
        </dgm:presLayoutVars>
      </dgm:prSet>
      <dgm:spPr/>
    </dgm:pt>
    <dgm:pt modelId="{2977DD3A-578C-49B6-8264-3D2A5B16AEF6}" type="pres">
      <dgm:prSet presAssocID="{967282AF-CA57-40B0-8DAA-CCE219F484DE}" presName="sibTransSpacerBeforeConnector" presStyleCnt="0"/>
      <dgm:spPr/>
    </dgm:pt>
    <dgm:pt modelId="{373CA5FE-C18C-4EFF-9987-4F87BDB3C369}" type="pres">
      <dgm:prSet presAssocID="{967282AF-CA57-40B0-8DAA-CCE219F484DE}" presName="sibTrans" presStyleLbl="node1" presStyleIdx="5" presStyleCnt="11"/>
      <dgm:spPr/>
    </dgm:pt>
    <dgm:pt modelId="{3458655A-B9A5-40C9-81B4-52F5C037D1D9}" type="pres">
      <dgm:prSet presAssocID="{967282AF-CA57-40B0-8DAA-CCE219F484DE}" presName="sibTransSpacerAfterConnector" presStyleCnt="0"/>
      <dgm:spPr/>
    </dgm:pt>
    <dgm:pt modelId="{CE261F97-3AFE-4FB3-B515-E86928555AE6}" type="pres">
      <dgm:prSet presAssocID="{659F8E1D-4C01-4CAF-B626-4E168E150A1E}" presName="node" presStyleLbl="node1" presStyleIdx="6" presStyleCnt="11" custScaleY="85088" custLinFactX="1563" custLinFactNeighborX="100000" custLinFactNeighborY="-5740">
        <dgm:presLayoutVars>
          <dgm:bulletEnabled val="1"/>
        </dgm:presLayoutVars>
      </dgm:prSet>
      <dgm:spPr/>
    </dgm:pt>
    <dgm:pt modelId="{E655D113-48EA-4D93-BECF-FE626ACCDE51}" type="pres">
      <dgm:prSet presAssocID="{153922B5-22FA-4EC7-A167-886A127F25CF}" presName="sibTransSpacerBeforeConnector" presStyleCnt="0"/>
      <dgm:spPr/>
    </dgm:pt>
    <dgm:pt modelId="{7186A07F-8811-4216-BEA7-B291896B35D3}" type="pres">
      <dgm:prSet presAssocID="{153922B5-22FA-4EC7-A167-886A127F25CF}" presName="sibTrans" presStyleLbl="node1" presStyleIdx="7" presStyleCnt="11"/>
      <dgm:spPr/>
    </dgm:pt>
    <dgm:pt modelId="{98FCF5F6-C100-4BBA-A332-9531B641C59A}" type="pres">
      <dgm:prSet presAssocID="{153922B5-22FA-4EC7-A167-886A127F25CF}" presName="sibTransSpacerAfterConnector" presStyleCnt="0"/>
      <dgm:spPr/>
    </dgm:pt>
    <dgm:pt modelId="{5FD9999E-8B4D-49AA-9331-206EDBE3CA1C}" type="pres">
      <dgm:prSet presAssocID="{AC86E71D-9B7D-4336-BA55-191D319AFB1F}" presName="node" presStyleLbl="node1" presStyleIdx="8" presStyleCnt="11" custScaleY="85640" custLinFactX="293" custLinFactNeighborX="100000" custLinFactNeighborY="-6182">
        <dgm:presLayoutVars>
          <dgm:bulletEnabled val="1"/>
        </dgm:presLayoutVars>
      </dgm:prSet>
      <dgm:spPr/>
    </dgm:pt>
    <dgm:pt modelId="{0021DA54-255A-4DE9-A045-DEE481A5B90A}" type="pres">
      <dgm:prSet presAssocID="{A475010A-B1C3-4531-8B4F-80D9C59A7BE6}" presName="sibTransSpacerBeforeConnector" presStyleCnt="0"/>
      <dgm:spPr/>
    </dgm:pt>
    <dgm:pt modelId="{EE9041BB-01E9-4FDD-8D6F-8703547BB008}" type="pres">
      <dgm:prSet presAssocID="{A475010A-B1C3-4531-8B4F-80D9C59A7BE6}" presName="sibTrans" presStyleLbl="node1" presStyleIdx="9" presStyleCnt="11"/>
      <dgm:spPr/>
    </dgm:pt>
    <dgm:pt modelId="{37489DFB-AC74-4028-806A-03D22071D7F7}" type="pres">
      <dgm:prSet presAssocID="{A475010A-B1C3-4531-8B4F-80D9C59A7BE6}" presName="sibTransSpacerAfterConnector" presStyleCnt="0"/>
      <dgm:spPr/>
    </dgm:pt>
    <dgm:pt modelId="{00F37929-91FA-4EA4-875F-78C3F830F5DF}" type="pres">
      <dgm:prSet presAssocID="{252328F9-5597-4726-B5BD-E58305536682}" presName="node" presStyleLbl="node1" presStyleIdx="10" presStyleCnt="11" custScaleY="96878" custLinFactNeighborX="26395" custLinFactNeighborY="-155">
        <dgm:presLayoutVars>
          <dgm:bulletEnabled val="1"/>
        </dgm:presLayoutVars>
      </dgm:prSet>
      <dgm:spPr/>
    </dgm:pt>
  </dgm:ptLst>
  <dgm:cxnLst>
    <dgm:cxn modelId="{47476401-D94C-4E5A-905D-CEDF46F1F5FA}" type="presOf" srcId="{252328F9-5597-4726-B5BD-E58305536682}" destId="{00F37929-91FA-4EA4-875F-78C3F830F5DF}" srcOrd="0" destOrd="0" presId="urn:microsoft.com/office/officeart/2016/7/layout/BasicProcessNew"/>
    <dgm:cxn modelId="{AC8BB511-C8C3-434B-8204-C26F09D22780}" type="presOf" srcId="{967282AF-CA57-40B0-8DAA-CCE219F484DE}" destId="{373CA5FE-C18C-4EFF-9987-4F87BDB3C369}" srcOrd="0" destOrd="0" presId="urn:microsoft.com/office/officeart/2016/7/layout/BasicProcessNew"/>
    <dgm:cxn modelId="{5FEA8F18-0D17-4C82-BC42-231DD9415435}" type="presOf" srcId="{31253EBA-A597-4D02-8D29-A732E20809BE}" destId="{1C207281-80BD-4850-AA14-FC5B6CC550CE}" srcOrd="0" destOrd="0" presId="urn:microsoft.com/office/officeart/2016/7/layout/BasicProcessNew"/>
    <dgm:cxn modelId="{13990F1C-83CC-4C52-89B3-6200179BAA7F}" type="presOf" srcId="{A475010A-B1C3-4531-8B4F-80D9C59A7BE6}" destId="{EE9041BB-01E9-4FDD-8D6F-8703547BB008}" srcOrd="0" destOrd="0" presId="urn:microsoft.com/office/officeart/2016/7/layout/BasicProcessNew"/>
    <dgm:cxn modelId="{CDC76B1D-EA8B-4F8F-BAEF-1AD5BDA3E287}" srcId="{E39605AA-4F4F-4249-83E7-AD41E9006A40}" destId="{2114E573-E220-426C-9CA6-5D832036EFF9}" srcOrd="0" destOrd="0" parTransId="{80CD07A2-FFAB-45E2-8306-94B828989A45}" sibTransId="{1079C8AA-3F7B-468F-A4A9-47F5E75E567D}"/>
    <dgm:cxn modelId="{24F9B026-1F26-497D-B3CA-59FF8CF3F121}" srcId="{E39605AA-4F4F-4249-83E7-AD41E9006A40}" destId="{31253EBA-A597-4D02-8D29-A732E20809BE}" srcOrd="1" destOrd="0" parTransId="{ACB2C0B5-546C-4B9F-B1CF-0D41D204DA26}" sibTransId="{79639273-E374-4F3A-B587-F673D3414AE2}"/>
    <dgm:cxn modelId="{D2AA9936-246A-4584-898A-13EDD9B8C0ED}" srcId="{E39605AA-4F4F-4249-83E7-AD41E9006A40}" destId="{659F8E1D-4C01-4CAF-B626-4E168E150A1E}" srcOrd="3" destOrd="0" parTransId="{943FAA33-76CE-4E5C-88C7-7F7EFF0D97AF}" sibTransId="{153922B5-22FA-4EC7-A167-886A127F25CF}"/>
    <dgm:cxn modelId="{B2694841-422D-4E89-BA92-10848CF8EC7C}" type="presOf" srcId="{79639273-E374-4F3A-B587-F673D3414AE2}" destId="{E4A1E5F8-F5FF-4DB3-92A2-619FBC77FB5D}" srcOrd="0" destOrd="0" presId="urn:microsoft.com/office/officeart/2016/7/layout/BasicProcessNew"/>
    <dgm:cxn modelId="{DD1AC667-80D0-4A1C-A772-2C4DF021DA2B}" type="presOf" srcId="{0B233527-77D2-4D30-951A-9785E1474DA6}" destId="{4B9C1CE6-1754-4A94-A71C-C4606C6F8238}" srcOrd="0" destOrd="0" presId="urn:microsoft.com/office/officeart/2016/7/layout/BasicProcessNew"/>
    <dgm:cxn modelId="{BC3C6A6F-04E4-409A-9668-42CC683E2698}" type="presOf" srcId="{E39605AA-4F4F-4249-83E7-AD41E9006A40}" destId="{220A0B4C-1994-446D-9180-843841FF4EEE}" srcOrd="0" destOrd="0" presId="urn:microsoft.com/office/officeart/2016/7/layout/BasicProcessNew"/>
    <dgm:cxn modelId="{3764B27D-4DC4-4AFE-91CD-0C18621FA18F}" srcId="{E39605AA-4F4F-4249-83E7-AD41E9006A40}" destId="{AC86E71D-9B7D-4336-BA55-191D319AFB1F}" srcOrd="4" destOrd="0" parTransId="{D028EDD2-F7DF-43B8-85B2-405593C5EE00}" sibTransId="{A475010A-B1C3-4531-8B4F-80D9C59A7BE6}"/>
    <dgm:cxn modelId="{9F6E2C80-6100-4C70-AB5B-66E919745C4F}" type="presOf" srcId="{1079C8AA-3F7B-468F-A4A9-47F5E75E567D}" destId="{C1090E99-6E78-46DD-83C3-895B521992B0}" srcOrd="0" destOrd="0" presId="urn:microsoft.com/office/officeart/2016/7/layout/BasicProcessNew"/>
    <dgm:cxn modelId="{6442A483-793B-43E9-81EF-B4FD06AFB05C}" type="presOf" srcId="{2114E573-E220-426C-9CA6-5D832036EFF9}" destId="{F885988C-C5CF-44F6-A11B-DE862FA70049}" srcOrd="0" destOrd="0" presId="urn:microsoft.com/office/officeart/2016/7/layout/BasicProcessNew"/>
    <dgm:cxn modelId="{EE823886-5502-4534-9722-2CBDA3A727C0}" type="presOf" srcId="{153922B5-22FA-4EC7-A167-886A127F25CF}" destId="{7186A07F-8811-4216-BEA7-B291896B35D3}" srcOrd="0" destOrd="0" presId="urn:microsoft.com/office/officeart/2016/7/layout/BasicProcessNew"/>
    <dgm:cxn modelId="{90B04DA7-441A-41E4-92B2-4B64BDB7C637}" srcId="{E39605AA-4F4F-4249-83E7-AD41E9006A40}" destId="{0B233527-77D2-4D30-951A-9785E1474DA6}" srcOrd="2" destOrd="0" parTransId="{3C5F0D4C-6A54-44E2-8B86-07515591852E}" sibTransId="{967282AF-CA57-40B0-8DAA-CCE219F484DE}"/>
    <dgm:cxn modelId="{6FCBFFAD-664D-4827-BFED-1507A98184BF}" type="presOf" srcId="{659F8E1D-4C01-4CAF-B626-4E168E150A1E}" destId="{CE261F97-3AFE-4FB3-B515-E86928555AE6}" srcOrd="0" destOrd="0" presId="urn:microsoft.com/office/officeart/2016/7/layout/BasicProcessNew"/>
    <dgm:cxn modelId="{1AF463F4-6631-4C37-966A-D2D8F34C4E06}" srcId="{E39605AA-4F4F-4249-83E7-AD41E9006A40}" destId="{252328F9-5597-4726-B5BD-E58305536682}" srcOrd="5" destOrd="0" parTransId="{6038C3E8-2569-4F4C-84D6-F0AB1A34F06D}" sibTransId="{D0F18EE5-E619-4ED8-88E5-AFEA26603E0F}"/>
    <dgm:cxn modelId="{2E9CA8F6-F5E0-44E0-BC4B-FADE42D3D2E1}" type="presOf" srcId="{AC86E71D-9B7D-4336-BA55-191D319AFB1F}" destId="{5FD9999E-8B4D-49AA-9331-206EDBE3CA1C}" srcOrd="0" destOrd="0" presId="urn:microsoft.com/office/officeart/2016/7/layout/BasicProcessNew"/>
    <dgm:cxn modelId="{6898C6D5-3B2A-4080-A8FE-ED9C5B501E22}" type="presParOf" srcId="{220A0B4C-1994-446D-9180-843841FF4EEE}" destId="{F885988C-C5CF-44F6-A11B-DE862FA70049}" srcOrd="0" destOrd="0" presId="urn:microsoft.com/office/officeart/2016/7/layout/BasicProcessNew"/>
    <dgm:cxn modelId="{D06C8352-0280-4F17-A99D-7C62334C7FE4}" type="presParOf" srcId="{220A0B4C-1994-446D-9180-843841FF4EEE}" destId="{DAFE8D80-D089-41E9-93EE-5539746D89FC}" srcOrd="1" destOrd="0" presId="urn:microsoft.com/office/officeart/2016/7/layout/BasicProcessNew"/>
    <dgm:cxn modelId="{AEBEBFC5-6AC7-4EDF-9B3E-3C25C3650569}" type="presParOf" srcId="{220A0B4C-1994-446D-9180-843841FF4EEE}" destId="{C1090E99-6E78-46DD-83C3-895B521992B0}" srcOrd="2" destOrd="0" presId="urn:microsoft.com/office/officeart/2016/7/layout/BasicProcessNew"/>
    <dgm:cxn modelId="{4E40C890-311B-401D-A140-45503A32E631}" type="presParOf" srcId="{220A0B4C-1994-446D-9180-843841FF4EEE}" destId="{FE15B761-564E-45FC-948C-39D4F33934CE}" srcOrd="3" destOrd="0" presId="urn:microsoft.com/office/officeart/2016/7/layout/BasicProcessNew"/>
    <dgm:cxn modelId="{AF009E42-80D1-4BC5-A733-F32B68554E3D}" type="presParOf" srcId="{220A0B4C-1994-446D-9180-843841FF4EEE}" destId="{1C207281-80BD-4850-AA14-FC5B6CC550CE}" srcOrd="4" destOrd="0" presId="urn:microsoft.com/office/officeart/2016/7/layout/BasicProcessNew"/>
    <dgm:cxn modelId="{14411D8B-2730-4E20-955F-BDDE45FF6204}" type="presParOf" srcId="{220A0B4C-1994-446D-9180-843841FF4EEE}" destId="{0854FC22-1B15-44B4-9DBC-A6F5531E8874}" srcOrd="5" destOrd="0" presId="urn:microsoft.com/office/officeart/2016/7/layout/BasicProcessNew"/>
    <dgm:cxn modelId="{E96CFAEC-C9D5-4CC2-9FD7-D3963C77F34F}" type="presParOf" srcId="{220A0B4C-1994-446D-9180-843841FF4EEE}" destId="{E4A1E5F8-F5FF-4DB3-92A2-619FBC77FB5D}" srcOrd="6" destOrd="0" presId="urn:microsoft.com/office/officeart/2016/7/layout/BasicProcessNew"/>
    <dgm:cxn modelId="{BF66A004-6F27-4525-AC2A-8A030FEAFD46}" type="presParOf" srcId="{220A0B4C-1994-446D-9180-843841FF4EEE}" destId="{804334BA-8244-4962-8F0D-A414C0BC7DC9}" srcOrd="7" destOrd="0" presId="urn:microsoft.com/office/officeart/2016/7/layout/BasicProcessNew"/>
    <dgm:cxn modelId="{A2F4802E-40F5-43B4-B900-BC06B77297E1}" type="presParOf" srcId="{220A0B4C-1994-446D-9180-843841FF4EEE}" destId="{4B9C1CE6-1754-4A94-A71C-C4606C6F8238}" srcOrd="8" destOrd="0" presId="urn:microsoft.com/office/officeart/2016/7/layout/BasicProcessNew"/>
    <dgm:cxn modelId="{151F7886-B4AD-4238-9EBA-0982C96A48BA}" type="presParOf" srcId="{220A0B4C-1994-446D-9180-843841FF4EEE}" destId="{2977DD3A-578C-49B6-8264-3D2A5B16AEF6}" srcOrd="9" destOrd="0" presId="urn:microsoft.com/office/officeart/2016/7/layout/BasicProcessNew"/>
    <dgm:cxn modelId="{50BE84A8-C927-433E-AE92-94F3E4CD806D}" type="presParOf" srcId="{220A0B4C-1994-446D-9180-843841FF4EEE}" destId="{373CA5FE-C18C-4EFF-9987-4F87BDB3C369}" srcOrd="10" destOrd="0" presId="urn:microsoft.com/office/officeart/2016/7/layout/BasicProcessNew"/>
    <dgm:cxn modelId="{8070E451-F43D-4FE6-8069-FAF12DEA024E}" type="presParOf" srcId="{220A0B4C-1994-446D-9180-843841FF4EEE}" destId="{3458655A-B9A5-40C9-81B4-52F5C037D1D9}" srcOrd="11" destOrd="0" presId="urn:microsoft.com/office/officeart/2016/7/layout/BasicProcessNew"/>
    <dgm:cxn modelId="{E168A47C-2811-4BE7-BFAA-0FF6A45D8349}" type="presParOf" srcId="{220A0B4C-1994-446D-9180-843841FF4EEE}" destId="{CE261F97-3AFE-4FB3-B515-E86928555AE6}" srcOrd="12" destOrd="0" presId="urn:microsoft.com/office/officeart/2016/7/layout/BasicProcessNew"/>
    <dgm:cxn modelId="{5ED8E8AA-65BC-40ED-BB22-0ECB506646C5}" type="presParOf" srcId="{220A0B4C-1994-446D-9180-843841FF4EEE}" destId="{E655D113-48EA-4D93-BECF-FE626ACCDE51}" srcOrd="13" destOrd="0" presId="urn:microsoft.com/office/officeart/2016/7/layout/BasicProcessNew"/>
    <dgm:cxn modelId="{B14C049B-B849-4D78-872F-A3AC8045251E}" type="presParOf" srcId="{220A0B4C-1994-446D-9180-843841FF4EEE}" destId="{7186A07F-8811-4216-BEA7-B291896B35D3}" srcOrd="14" destOrd="0" presId="urn:microsoft.com/office/officeart/2016/7/layout/BasicProcessNew"/>
    <dgm:cxn modelId="{0F67D2BA-0AD0-4400-B22D-6DA04FBEFB92}" type="presParOf" srcId="{220A0B4C-1994-446D-9180-843841FF4EEE}" destId="{98FCF5F6-C100-4BBA-A332-9531B641C59A}" srcOrd="15" destOrd="0" presId="urn:microsoft.com/office/officeart/2016/7/layout/BasicProcessNew"/>
    <dgm:cxn modelId="{6E6E350D-0E67-46B4-88EB-8A771260DF4D}" type="presParOf" srcId="{220A0B4C-1994-446D-9180-843841FF4EEE}" destId="{5FD9999E-8B4D-49AA-9331-206EDBE3CA1C}" srcOrd="16" destOrd="0" presId="urn:microsoft.com/office/officeart/2016/7/layout/BasicProcessNew"/>
    <dgm:cxn modelId="{1F141265-C566-4ECA-906D-22877D55CD44}" type="presParOf" srcId="{220A0B4C-1994-446D-9180-843841FF4EEE}" destId="{0021DA54-255A-4DE9-A045-DEE481A5B90A}" srcOrd="17" destOrd="0" presId="urn:microsoft.com/office/officeart/2016/7/layout/BasicProcessNew"/>
    <dgm:cxn modelId="{34BDFEB1-210C-4E54-838B-6503472B6AC0}" type="presParOf" srcId="{220A0B4C-1994-446D-9180-843841FF4EEE}" destId="{EE9041BB-01E9-4FDD-8D6F-8703547BB008}" srcOrd="18" destOrd="0" presId="urn:microsoft.com/office/officeart/2016/7/layout/BasicProcessNew"/>
    <dgm:cxn modelId="{1A698FD8-D38E-41ED-98CA-3D0D0357E2EE}" type="presParOf" srcId="{220A0B4C-1994-446D-9180-843841FF4EEE}" destId="{37489DFB-AC74-4028-806A-03D22071D7F7}" srcOrd="19" destOrd="0" presId="urn:microsoft.com/office/officeart/2016/7/layout/BasicProcessNew"/>
    <dgm:cxn modelId="{2EA34776-F8A1-4FAE-B25C-8C23FEEC85FB}" type="presParOf" srcId="{220A0B4C-1994-446D-9180-843841FF4EEE}" destId="{00F37929-91FA-4EA4-875F-78C3F830F5DF}" srcOrd="2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9A5AA2-75D8-4659-AA62-4CA08B11E56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445DE5E-F5AA-4E4A-AA5C-CF652B2CB3AE}">
      <dgm:prSet/>
      <dgm:spPr/>
      <dgm:t>
        <a:bodyPr/>
        <a:lstStyle/>
        <a:p>
          <a:r>
            <a:rPr lang="en-US" dirty="0"/>
            <a:t>This study was conducted with the intent to assess Knowledge, Attitude, and Practice (KAP) regarding </a:t>
          </a:r>
          <a:r>
            <a:rPr lang="en-IN" dirty="0"/>
            <a:t>screening of diseases and defects at Birth</a:t>
          </a:r>
          <a:r>
            <a:rPr lang="en-IN" b="1" dirty="0"/>
            <a:t> </a:t>
          </a:r>
          <a:r>
            <a:rPr lang="en-IN" dirty="0"/>
            <a:t>under</a:t>
          </a:r>
          <a:r>
            <a:rPr lang="en-IN" b="1" dirty="0"/>
            <a:t> </a:t>
          </a:r>
          <a:r>
            <a:rPr lang="en-US" dirty="0" err="1"/>
            <a:t>Rashtriya</a:t>
          </a:r>
          <a:r>
            <a:rPr lang="en-US" dirty="0"/>
            <a:t> Bal </a:t>
          </a:r>
          <a:r>
            <a:rPr lang="en-US" dirty="0" err="1"/>
            <a:t>Swasthya</a:t>
          </a:r>
          <a:r>
            <a:rPr lang="en-US" dirty="0"/>
            <a:t> </a:t>
          </a:r>
          <a:r>
            <a:rPr lang="en-US" dirty="0" err="1"/>
            <a:t>Karyakaram</a:t>
          </a:r>
          <a:r>
            <a:rPr lang="en-US" dirty="0"/>
            <a:t> (RBSK) among health care providers. There was need to raise the concern regarding the defects and diseases occurring at birth and it was required to take intervention at early stages to reduce the impact of defects and diseases.</a:t>
          </a:r>
        </a:p>
      </dgm:t>
    </dgm:pt>
    <dgm:pt modelId="{6802DB28-581E-4B7E-84F0-7BE4ABE2C1BE}" type="parTrans" cxnId="{7FF9A02B-B9FE-4C85-8623-4746F2856A32}">
      <dgm:prSet/>
      <dgm:spPr/>
      <dgm:t>
        <a:bodyPr/>
        <a:lstStyle/>
        <a:p>
          <a:endParaRPr lang="en-US"/>
        </a:p>
      </dgm:t>
    </dgm:pt>
    <dgm:pt modelId="{C8F845F5-E76E-437D-A64F-ED1231FB8194}" type="sibTrans" cxnId="{7FF9A02B-B9FE-4C85-8623-4746F2856A32}">
      <dgm:prSet/>
      <dgm:spPr/>
      <dgm:t>
        <a:bodyPr/>
        <a:lstStyle/>
        <a:p>
          <a:endParaRPr lang="en-US"/>
        </a:p>
      </dgm:t>
    </dgm:pt>
    <dgm:pt modelId="{7CCE865A-A56B-44B5-8F92-5BA558A7648C}" type="pres">
      <dgm:prSet presAssocID="{0C9A5AA2-75D8-4659-AA62-4CA08B11E56B}" presName="linear" presStyleCnt="0">
        <dgm:presLayoutVars>
          <dgm:animLvl val="lvl"/>
          <dgm:resizeHandles val="exact"/>
        </dgm:presLayoutVars>
      </dgm:prSet>
      <dgm:spPr/>
    </dgm:pt>
    <dgm:pt modelId="{0BBAA17D-D888-4DF9-8C37-2527533F4278}" type="pres">
      <dgm:prSet presAssocID="{9445DE5E-F5AA-4E4A-AA5C-CF652B2CB3AE}" presName="parentText" presStyleLbl="node1" presStyleIdx="0" presStyleCnt="1">
        <dgm:presLayoutVars>
          <dgm:chMax val="0"/>
          <dgm:bulletEnabled val="1"/>
        </dgm:presLayoutVars>
      </dgm:prSet>
      <dgm:spPr/>
    </dgm:pt>
  </dgm:ptLst>
  <dgm:cxnLst>
    <dgm:cxn modelId="{7FF9A02B-B9FE-4C85-8623-4746F2856A32}" srcId="{0C9A5AA2-75D8-4659-AA62-4CA08B11E56B}" destId="{9445DE5E-F5AA-4E4A-AA5C-CF652B2CB3AE}" srcOrd="0" destOrd="0" parTransId="{6802DB28-581E-4B7E-84F0-7BE4ABE2C1BE}" sibTransId="{C8F845F5-E76E-437D-A64F-ED1231FB8194}"/>
    <dgm:cxn modelId="{0BE8B480-BE53-40DA-A25C-4CA553CBAE45}" type="presOf" srcId="{0C9A5AA2-75D8-4659-AA62-4CA08B11E56B}" destId="{7CCE865A-A56B-44B5-8F92-5BA558A7648C}" srcOrd="0" destOrd="0" presId="urn:microsoft.com/office/officeart/2005/8/layout/vList2"/>
    <dgm:cxn modelId="{7929C3AE-036F-4975-A40C-EDBC40EFD4D4}" type="presOf" srcId="{9445DE5E-F5AA-4E4A-AA5C-CF652B2CB3AE}" destId="{0BBAA17D-D888-4DF9-8C37-2527533F4278}" srcOrd="0" destOrd="0" presId="urn:microsoft.com/office/officeart/2005/8/layout/vList2"/>
    <dgm:cxn modelId="{A413CADD-E774-45B3-8A08-D54D721586CE}" type="presParOf" srcId="{7CCE865A-A56B-44B5-8F92-5BA558A7648C}" destId="{0BBAA17D-D888-4DF9-8C37-2527533F427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49FE05-BF7B-4D10-9CB9-5BD585E556C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42C0077-F3E5-418A-BA20-1842D81E1336}">
      <dgm:prSet custT="1"/>
      <dgm:spPr/>
      <dgm:t>
        <a:bodyPr/>
        <a:lstStyle/>
        <a:p>
          <a:r>
            <a:rPr lang="en-US" sz="2000" b="1" dirty="0"/>
            <a:t>General Objective</a:t>
          </a:r>
          <a:r>
            <a:rPr lang="en-US" sz="2000" dirty="0"/>
            <a:t>: - Assess </a:t>
          </a:r>
          <a:r>
            <a:rPr lang="en-US" sz="2000" b="1" dirty="0"/>
            <a:t> </a:t>
          </a:r>
          <a:r>
            <a:rPr lang="en-US" sz="2000" dirty="0"/>
            <a:t>KAP regarding </a:t>
          </a:r>
          <a:r>
            <a:rPr lang="en-IN" sz="2000" dirty="0"/>
            <a:t>Screening of Diseases and Defects at Birth</a:t>
          </a:r>
          <a:r>
            <a:rPr lang="en-IN" sz="2000" b="1" dirty="0"/>
            <a:t> </a:t>
          </a:r>
          <a:r>
            <a:rPr lang="en-IN" sz="2000" dirty="0"/>
            <a:t>under RBSK </a:t>
          </a:r>
          <a:r>
            <a:rPr lang="en-US" sz="2000" dirty="0"/>
            <a:t>among health care providers </a:t>
          </a:r>
        </a:p>
      </dgm:t>
    </dgm:pt>
    <dgm:pt modelId="{E4B25FFB-67E1-4A2E-880C-D25E4F9B4EA1}" type="parTrans" cxnId="{AE007AFD-FA8A-4005-AA2E-353773B51CC8}">
      <dgm:prSet/>
      <dgm:spPr/>
      <dgm:t>
        <a:bodyPr/>
        <a:lstStyle/>
        <a:p>
          <a:endParaRPr lang="en-US"/>
        </a:p>
      </dgm:t>
    </dgm:pt>
    <dgm:pt modelId="{675DCE0A-7104-4B57-986D-D6A52441C7BC}" type="sibTrans" cxnId="{AE007AFD-FA8A-4005-AA2E-353773B51CC8}">
      <dgm:prSet/>
      <dgm:spPr/>
      <dgm:t>
        <a:bodyPr/>
        <a:lstStyle/>
        <a:p>
          <a:endParaRPr lang="en-US"/>
        </a:p>
      </dgm:t>
    </dgm:pt>
    <dgm:pt modelId="{026EF963-E7B7-48FC-AD03-FB84A94CCD4C}">
      <dgm:prSet custT="1"/>
      <dgm:spPr/>
      <dgm:t>
        <a:bodyPr/>
        <a:lstStyle/>
        <a:p>
          <a:r>
            <a:rPr lang="en-US" sz="2000" b="1" dirty="0"/>
            <a:t>Specific objective</a:t>
          </a:r>
          <a:r>
            <a:rPr lang="en-US" sz="2000" dirty="0"/>
            <a:t>:- </a:t>
          </a:r>
        </a:p>
      </dgm:t>
    </dgm:pt>
    <dgm:pt modelId="{4D603CCE-571C-4F3F-ADDA-79E8FB2546BC}" type="parTrans" cxnId="{2FB49C38-2A19-4AB2-B8C5-93C16762629F}">
      <dgm:prSet/>
      <dgm:spPr/>
      <dgm:t>
        <a:bodyPr/>
        <a:lstStyle/>
        <a:p>
          <a:endParaRPr lang="en-US"/>
        </a:p>
      </dgm:t>
    </dgm:pt>
    <dgm:pt modelId="{FCFC5993-4F52-40C9-B015-16B6BE11A66D}" type="sibTrans" cxnId="{2FB49C38-2A19-4AB2-B8C5-93C16762629F}">
      <dgm:prSet/>
      <dgm:spPr/>
      <dgm:t>
        <a:bodyPr/>
        <a:lstStyle/>
        <a:p>
          <a:endParaRPr lang="en-US"/>
        </a:p>
      </dgm:t>
    </dgm:pt>
    <dgm:pt modelId="{4529F8AB-FB41-4055-AFAA-86134A9C05DE}">
      <dgm:prSet custT="1"/>
      <dgm:spPr/>
      <dgm:t>
        <a:bodyPr/>
        <a:lstStyle/>
        <a:p>
          <a:r>
            <a:rPr lang="en-US" sz="2000" dirty="0"/>
            <a:t>To understand Knowledge </a:t>
          </a:r>
        </a:p>
      </dgm:t>
    </dgm:pt>
    <dgm:pt modelId="{BCEC8DB4-57C0-4984-A4CF-3976F0FA0118}" type="parTrans" cxnId="{E1DD9B44-CEF4-4B90-AE41-F53676FC7509}">
      <dgm:prSet/>
      <dgm:spPr/>
      <dgm:t>
        <a:bodyPr/>
        <a:lstStyle/>
        <a:p>
          <a:endParaRPr lang="en-US"/>
        </a:p>
      </dgm:t>
    </dgm:pt>
    <dgm:pt modelId="{D6AA383C-F7CE-403E-B47E-683E3744FD50}" type="sibTrans" cxnId="{E1DD9B44-CEF4-4B90-AE41-F53676FC7509}">
      <dgm:prSet/>
      <dgm:spPr/>
      <dgm:t>
        <a:bodyPr/>
        <a:lstStyle/>
        <a:p>
          <a:endParaRPr lang="en-US"/>
        </a:p>
      </dgm:t>
    </dgm:pt>
    <dgm:pt modelId="{7A988D60-93CD-4CAB-B771-AE2494F583A5}">
      <dgm:prSet custT="1"/>
      <dgm:spPr/>
      <dgm:t>
        <a:bodyPr/>
        <a:lstStyle/>
        <a:p>
          <a:r>
            <a:rPr lang="en-US" sz="2000" dirty="0"/>
            <a:t>To understand Attitude</a:t>
          </a:r>
        </a:p>
      </dgm:t>
    </dgm:pt>
    <dgm:pt modelId="{0C31A628-935F-431A-AE6D-88B9AC5BF6C3}" type="parTrans" cxnId="{A9308D2F-31E1-4D18-848A-E588CDE3F4A2}">
      <dgm:prSet/>
      <dgm:spPr/>
      <dgm:t>
        <a:bodyPr/>
        <a:lstStyle/>
        <a:p>
          <a:endParaRPr lang="en-US"/>
        </a:p>
      </dgm:t>
    </dgm:pt>
    <dgm:pt modelId="{FCC73685-1751-433E-8ECF-0A13CEAA83F7}" type="sibTrans" cxnId="{A9308D2F-31E1-4D18-848A-E588CDE3F4A2}">
      <dgm:prSet/>
      <dgm:spPr/>
      <dgm:t>
        <a:bodyPr/>
        <a:lstStyle/>
        <a:p>
          <a:endParaRPr lang="en-US"/>
        </a:p>
      </dgm:t>
    </dgm:pt>
    <dgm:pt modelId="{E035B22C-ABA0-474A-A2F4-BBC25C9FCEAE}">
      <dgm:prSet custT="1"/>
      <dgm:spPr/>
      <dgm:t>
        <a:bodyPr/>
        <a:lstStyle/>
        <a:p>
          <a:r>
            <a:rPr lang="en-US" sz="2000" dirty="0"/>
            <a:t>To understand Practice</a:t>
          </a:r>
        </a:p>
      </dgm:t>
    </dgm:pt>
    <dgm:pt modelId="{A24A0605-919E-4C44-95F2-41BD343CC406}" type="parTrans" cxnId="{1E6CADA7-EB80-4DA7-A0E9-293FBE60373E}">
      <dgm:prSet/>
      <dgm:spPr/>
      <dgm:t>
        <a:bodyPr/>
        <a:lstStyle/>
        <a:p>
          <a:endParaRPr lang="en-US"/>
        </a:p>
      </dgm:t>
    </dgm:pt>
    <dgm:pt modelId="{E8E365E0-68EC-42EF-BF2C-5C8AE9CD348F}" type="sibTrans" cxnId="{1E6CADA7-EB80-4DA7-A0E9-293FBE60373E}">
      <dgm:prSet/>
      <dgm:spPr/>
      <dgm:t>
        <a:bodyPr/>
        <a:lstStyle/>
        <a:p>
          <a:endParaRPr lang="en-US"/>
        </a:p>
      </dgm:t>
    </dgm:pt>
    <dgm:pt modelId="{9A598DED-56F4-482E-B19D-7510C3DDBD4B}">
      <dgm:prSet/>
      <dgm:spPr/>
      <dgm:t>
        <a:bodyPr/>
        <a:lstStyle/>
        <a:p>
          <a:r>
            <a:rPr lang="en-US" dirty="0"/>
            <a:t>OF Mobile health team members (AYUSH doctors and ANM ) and health care providers regarding RBSK program</a:t>
          </a:r>
        </a:p>
      </dgm:t>
    </dgm:pt>
    <dgm:pt modelId="{063472CF-9C6F-4238-9321-F661C53EF7B7}" type="parTrans" cxnId="{AF6B097C-332F-4C94-A5F5-6590CFF57549}">
      <dgm:prSet/>
      <dgm:spPr/>
      <dgm:t>
        <a:bodyPr/>
        <a:lstStyle/>
        <a:p>
          <a:endParaRPr lang="en-US"/>
        </a:p>
      </dgm:t>
    </dgm:pt>
    <dgm:pt modelId="{C0AA74BD-DCC6-4831-97BF-06A230E3EE92}" type="sibTrans" cxnId="{AF6B097C-332F-4C94-A5F5-6590CFF57549}">
      <dgm:prSet/>
      <dgm:spPr/>
      <dgm:t>
        <a:bodyPr/>
        <a:lstStyle/>
        <a:p>
          <a:endParaRPr lang="en-US"/>
        </a:p>
      </dgm:t>
    </dgm:pt>
    <dgm:pt modelId="{F4E3D695-13D3-4B06-985D-784B030BFBB5}" type="pres">
      <dgm:prSet presAssocID="{0049FE05-BF7B-4D10-9CB9-5BD585E556C4}" presName="linear" presStyleCnt="0">
        <dgm:presLayoutVars>
          <dgm:animLvl val="lvl"/>
          <dgm:resizeHandles val="exact"/>
        </dgm:presLayoutVars>
      </dgm:prSet>
      <dgm:spPr/>
    </dgm:pt>
    <dgm:pt modelId="{4D766EB2-A6D7-4B8A-8640-D193B42CB28A}" type="pres">
      <dgm:prSet presAssocID="{642C0077-F3E5-418A-BA20-1842D81E1336}" presName="parentText" presStyleLbl="node1" presStyleIdx="0" presStyleCnt="3">
        <dgm:presLayoutVars>
          <dgm:chMax val="0"/>
          <dgm:bulletEnabled val="1"/>
        </dgm:presLayoutVars>
      </dgm:prSet>
      <dgm:spPr/>
    </dgm:pt>
    <dgm:pt modelId="{169F2B9F-F71A-45BB-B301-5D8C2940FAD8}" type="pres">
      <dgm:prSet presAssocID="{675DCE0A-7104-4B57-986D-D6A52441C7BC}" presName="spacer" presStyleCnt="0"/>
      <dgm:spPr/>
    </dgm:pt>
    <dgm:pt modelId="{68C02260-B75D-4142-AEF1-6E769DB5F1F8}" type="pres">
      <dgm:prSet presAssocID="{026EF963-E7B7-48FC-AD03-FB84A94CCD4C}" presName="parentText" presStyleLbl="node1" presStyleIdx="1" presStyleCnt="3" custScaleY="18545">
        <dgm:presLayoutVars>
          <dgm:chMax val="0"/>
          <dgm:bulletEnabled val="1"/>
        </dgm:presLayoutVars>
      </dgm:prSet>
      <dgm:spPr/>
    </dgm:pt>
    <dgm:pt modelId="{A0EB691C-E873-44AD-868B-0A4380F44907}" type="pres">
      <dgm:prSet presAssocID="{026EF963-E7B7-48FC-AD03-FB84A94CCD4C}" presName="childText" presStyleLbl="revTx" presStyleIdx="0" presStyleCnt="1">
        <dgm:presLayoutVars>
          <dgm:bulletEnabled val="1"/>
        </dgm:presLayoutVars>
      </dgm:prSet>
      <dgm:spPr/>
    </dgm:pt>
    <dgm:pt modelId="{5101A393-357D-4D0A-B280-444BA29EF39D}" type="pres">
      <dgm:prSet presAssocID="{9A598DED-56F4-482E-B19D-7510C3DDBD4B}" presName="parentText" presStyleLbl="node1" presStyleIdx="2" presStyleCnt="3">
        <dgm:presLayoutVars>
          <dgm:chMax val="0"/>
          <dgm:bulletEnabled val="1"/>
        </dgm:presLayoutVars>
      </dgm:prSet>
      <dgm:spPr/>
    </dgm:pt>
  </dgm:ptLst>
  <dgm:cxnLst>
    <dgm:cxn modelId="{B8F80513-B453-42F0-810B-00CA455EEBDD}" type="presOf" srcId="{642C0077-F3E5-418A-BA20-1842D81E1336}" destId="{4D766EB2-A6D7-4B8A-8640-D193B42CB28A}" srcOrd="0" destOrd="0" presId="urn:microsoft.com/office/officeart/2005/8/layout/vList2"/>
    <dgm:cxn modelId="{264B872C-0310-4518-8A04-96BDA0E84FF2}" type="presOf" srcId="{0049FE05-BF7B-4D10-9CB9-5BD585E556C4}" destId="{F4E3D695-13D3-4B06-985D-784B030BFBB5}" srcOrd="0" destOrd="0" presId="urn:microsoft.com/office/officeart/2005/8/layout/vList2"/>
    <dgm:cxn modelId="{A9308D2F-31E1-4D18-848A-E588CDE3F4A2}" srcId="{026EF963-E7B7-48FC-AD03-FB84A94CCD4C}" destId="{7A988D60-93CD-4CAB-B771-AE2494F583A5}" srcOrd="1" destOrd="0" parTransId="{0C31A628-935F-431A-AE6D-88B9AC5BF6C3}" sibTransId="{FCC73685-1751-433E-8ECF-0A13CEAA83F7}"/>
    <dgm:cxn modelId="{2FB49C38-2A19-4AB2-B8C5-93C16762629F}" srcId="{0049FE05-BF7B-4D10-9CB9-5BD585E556C4}" destId="{026EF963-E7B7-48FC-AD03-FB84A94CCD4C}" srcOrd="1" destOrd="0" parTransId="{4D603CCE-571C-4F3F-ADDA-79E8FB2546BC}" sibTransId="{FCFC5993-4F52-40C9-B015-16B6BE11A66D}"/>
    <dgm:cxn modelId="{28AE2039-8072-4041-8CE4-6CF404B37B25}" type="presOf" srcId="{9A598DED-56F4-482E-B19D-7510C3DDBD4B}" destId="{5101A393-357D-4D0A-B280-444BA29EF39D}" srcOrd="0" destOrd="0" presId="urn:microsoft.com/office/officeart/2005/8/layout/vList2"/>
    <dgm:cxn modelId="{E1DD9B44-CEF4-4B90-AE41-F53676FC7509}" srcId="{026EF963-E7B7-48FC-AD03-FB84A94CCD4C}" destId="{4529F8AB-FB41-4055-AFAA-86134A9C05DE}" srcOrd="0" destOrd="0" parTransId="{BCEC8DB4-57C0-4984-A4CF-3976F0FA0118}" sibTransId="{D6AA383C-F7CE-403E-B47E-683E3744FD50}"/>
    <dgm:cxn modelId="{BF759F4D-5C2A-41DC-96E0-9FD639FA6384}" type="presOf" srcId="{E035B22C-ABA0-474A-A2F4-BBC25C9FCEAE}" destId="{A0EB691C-E873-44AD-868B-0A4380F44907}" srcOrd="0" destOrd="2" presId="urn:microsoft.com/office/officeart/2005/8/layout/vList2"/>
    <dgm:cxn modelId="{AF6B097C-332F-4C94-A5F5-6590CFF57549}" srcId="{0049FE05-BF7B-4D10-9CB9-5BD585E556C4}" destId="{9A598DED-56F4-482E-B19D-7510C3DDBD4B}" srcOrd="2" destOrd="0" parTransId="{063472CF-9C6F-4238-9321-F661C53EF7B7}" sibTransId="{C0AA74BD-DCC6-4831-97BF-06A230E3EE92}"/>
    <dgm:cxn modelId="{1E6CADA7-EB80-4DA7-A0E9-293FBE60373E}" srcId="{026EF963-E7B7-48FC-AD03-FB84A94CCD4C}" destId="{E035B22C-ABA0-474A-A2F4-BBC25C9FCEAE}" srcOrd="2" destOrd="0" parTransId="{A24A0605-919E-4C44-95F2-41BD343CC406}" sibTransId="{E8E365E0-68EC-42EF-BF2C-5C8AE9CD348F}"/>
    <dgm:cxn modelId="{4B9D85AB-53F4-434F-A179-FB7C05A2E989}" type="presOf" srcId="{026EF963-E7B7-48FC-AD03-FB84A94CCD4C}" destId="{68C02260-B75D-4142-AEF1-6E769DB5F1F8}" srcOrd="0" destOrd="0" presId="urn:microsoft.com/office/officeart/2005/8/layout/vList2"/>
    <dgm:cxn modelId="{29C29FB3-F3B7-4993-978F-FBBD241CAF5A}" type="presOf" srcId="{4529F8AB-FB41-4055-AFAA-86134A9C05DE}" destId="{A0EB691C-E873-44AD-868B-0A4380F44907}" srcOrd="0" destOrd="0" presId="urn:microsoft.com/office/officeart/2005/8/layout/vList2"/>
    <dgm:cxn modelId="{3D4F04ED-0740-4639-A96F-0432CCA59076}" type="presOf" srcId="{7A988D60-93CD-4CAB-B771-AE2494F583A5}" destId="{A0EB691C-E873-44AD-868B-0A4380F44907}" srcOrd="0" destOrd="1" presId="urn:microsoft.com/office/officeart/2005/8/layout/vList2"/>
    <dgm:cxn modelId="{AE007AFD-FA8A-4005-AA2E-353773B51CC8}" srcId="{0049FE05-BF7B-4D10-9CB9-5BD585E556C4}" destId="{642C0077-F3E5-418A-BA20-1842D81E1336}" srcOrd="0" destOrd="0" parTransId="{E4B25FFB-67E1-4A2E-880C-D25E4F9B4EA1}" sibTransId="{675DCE0A-7104-4B57-986D-D6A52441C7BC}"/>
    <dgm:cxn modelId="{83B28212-8F92-45B4-8F10-1F3ABE303984}" type="presParOf" srcId="{F4E3D695-13D3-4B06-985D-784B030BFBB5}" destId="{4D766EB2-A6D7-4B8A-8640-D193B42CB28A}" srcOrd="0" destOrd="0" presId="urn:microsoft.com/office/officeart/2005/8/layout/vList2"/>
    <dgm:cxn modelId="{58414949-7B03-464F-866B-7CC94A113E3F}" type="presParOf" srcId="{F4E3D695-13D3-4B06-985D-784B030BFBB5}" destId="{169F2B9F-F71A-45BB-B301-5D8C2940FAD8}" srcOrd="1" destOrd="0" presId="urn:microsoft.com/office/officeart/2005/8/layout/vList2"/>
    <dgm:cxn modelId="{C6767440-9E22-40F6-8A8B-557A12F727A4}" type="presParOf" srcId="{F4E3D695-13D3-4B06-985D-784B030BFBB5}" destId="{68C02260-B75D-4142-AEF1-6E769DB5F1F8}" srcOrd="2" destOrd="0" presId="urn:microsoft.com/office/officeart/2005/8/layout/vList2"/>
    <dgm:cxn modelId="{8FFF8F22-D212-4444-94C1-F78E823B5946}" type="presParOf" srcId="{F4E3D695-13D3-4B06-985D-784B030BFBB5}" destId="{A0EB691C-E873-44AD-868B-0A4380F44907}" srcOrd="3" destOrd="0" presId="urn:microsoft.com/office/officeart/2005/8/layout/vList2"/>
    <dgm:cxn modelId="{01FB244F-8E1C-4DCA-B0A7-C208D6080C2F}" type="presParOf" srcId="{F4E3D695-13D3-4B06-985D-784B030BFBB5}" destId="{5101A393-357D-4D0A-B280-444BA29EF39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05307F-5BE9-4C3F-A18A-5DD8BAEEFBDB}"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FE655185-9AE9-42D8-AAE5-589FB33FB10E}">
      <dgm:prSet custT="1"/>
      <dgm:spPr/>
      <dgm:t>
        <a:bodyPr/>
        <a:lstStyle/>
        <a:p>
          <a:pPr algn="just"/>
          <a:r>
            <a:rPr lang="en-US" sz="2400" b="1" dirty="0"/>
            <a:t>Study Design and Area </a:t>
          </a:r>
          <a:r>
            <a:rPr lang="en-US" sz="1400" b="1" dirty="0"/>
            <a:t>:- </a:t>
          </a:r>
        </a:p>
        <a:p>
          <a:pPr algn="just"/>
          <a:r>
            <a:rPr lang="en-US" sz="2000" b="0" dirty="0"/>
            <a:t>H</a:t>
          </a:r>
          <a:r>
            <a:rPr lang="en-US" sz="2000" dirty="0"/>
            <a:t>ospital (PHC, CHC, DH) based </a:t>
          </a:r>
          <a:r>
            <a:rPr lang="en-IN" sz="2000" dirty="0"/>
            <a:t>Descriptive cross-sectional study</a:t>
          </a:r>
        </a:p>
        <a:p>
          <a:pPr algn="just"/>
          <a:r>
            <a:rPr lang="en-US" sz="2000" dirty="0"/>
            <a:t>3 different state of India that were </a:t>
          </a:r>
          <a:r>
            <a:rPr lang="en-IN" sz="2000" dirty="0"/>
            <a:t>Jharkhand(Hazaribagh), Chhattisgarh (</a:t>
          </a:r>
          <a:r>
            <a:rPr lang="en-IN" sz="2000" dirty="0" err="1"/>
            <a:t>Rajnandgaon</a:t>
          </a:r>
          <a:r>
            <a:rPr lang="en-IN" sz="2000" dirty="0"/>
            <a:t>) and Assam(</a:t>
          </a:r>
          <a:r>
            <a:rPr lang="en-IN" sz="2000" dirty="0" err="1"/>
            <a:t>Baksa</a:t>
          </a:r>
          <a:r>
            <a:rPr lang="en-IN" sz="2000" dirty="0"/>
            <a:t>)</a:t>
          </a:r>
        </a:p>
        <a:p>
          <a:pPr algn="just"/>
          <a:r>
            <a:rPr lang="en-IN" sz="2000" dirty="0"/>
            <a:t>Out of Pocket Expenditure was  used as indicator for the selection of the state</a:t>
          </a:r>
        </a:p>
        <a:p>
          <a:pPr algn="just"/>
          <a:r>
            <a:rPr lang="en-IN" sz="2000" dirty="0"/>
            <a:t>District was selected based on Aspirational district index published by NITI Aayog from the selected states</a:t>
          </a:r>
          <a:endParaRPr lang="en-US" sz="1400" dirty="0"/>
        </a:p>
      </dgm:t>
    </dgm:pt>
    <dgm:pt modelId="{7B222768-AA33-42A5-ABE0-918416391E23}" type="parTrans" cxnId="{256114D4-428F-4AE2-A58D-99FC53CBA980}">
      <dgm:prSet/>
      <dgm:spPr/>
      <dgm:t>
        <a:bodyPr/>
        <a:lstStyle/>
        <a:p>
          <a:endParaRPr lang="en-US"/>
        </a:p>
      </dgm:t>
    </dgm:pt>
    <dgm:pt modelId="{CE694C69-E256-46C3-AE4B-94DF3C3CF1FD}" type="sibTrans" cxnId="{256114D4-428F-4AE2-A58D-99FC53CBA980}">
      <dgm:prSet/>
      <dgm:spPr/>
      <dgm:t>
        <a:bodyPr/>
        <a:lstStyle/>
        <a:p>
          <a:endParaRPr lang="en-US"/>
        </a:p>
      </dgm:t>
    </dgm:pt>
    <dgm:pt modelId="{75C6E13E-E958-4BC2-AD3D-BADBCB48D761}">
      <dgm:prSet custT="1"/>
      <dgm:spPr/>
      <dgm:t>
        <a:bodyPr/>
        <a:lstStyle/>
        <a:p>
          <a:r>
            <a:rPr lang="en-US" sz="2400" b="1" dirty="0"/>
            <a:t>Study Participant:-</a:t>
          </a:r>
          <a:r>
            <a:rPr lang="en-IN" sz="2400" b="1" dirty="0"/>
            <a:t> </a:t>
          </a:r>
        </a:p>
        <a:p>
          <a:r>
            <a:rPr lang="en-IN" sz="2000" dirty="0"/>
            <a:t>Mobile Health Team (MHT) members and </a:t>
          </a:r>
          <a:r>
            <a:rPr lang="en-US" sz="2000" dirty="0"/>
            <a:t>health care providers </a:t>
          </a:r>
          <a:endParaRPr lang="en-US" sz="2400" dirty="0"/>
        </a:p>
      </dgm:t>
    </dgm:pt>
    <dgm:pt modelId="{E3DD005C-F011-4D20-B0C9-02490DDF8BAD}" type="parTrans" cxnId="{D0921B79-BE01-4798-BA27-7107A143C779}">
      <dgm:prSet/>
      <dgm:spPr/>
      <dgm:t>
        <a:bodyPr/>
        <a:lstStyle/>
        <a:p>
          <a:endParaRPr lang="en-US"/>
        </a:p>
      </dgm:t>
    </dgm:pt>
    <dgm:pt modelId="{4C04F9BF-0326-4885-91F1-4E81481030F1}" type="sibTrans" cxnId="{D0921B79-BE01-4798-BA27-7107A143C779}">
      <dgm:prSet/>
      <dgm:spPr/>
      <dgm:t>
        <a:bodyPr/>
        <a:lstStyle/>
        <a:p>
          <a:endParaRPr lang="en-US"/>
        </a:p>
      </dgm:t>
    </dgm:pt>
    <dgm:pt modelId="{0396467D-3483-43CE-AF8F-77B984F0F60C}">
      <dgm:prSet custT="1"/>
      <dgm:spPr/>
      <dgm:t>
        <a:bodyPr/>
        <a:lstStyle/>
        <a:p>
          <a:r>
            <a:rPr lang="en-US" sz="2400" b="1" dirty="0"/>
            <a:t>Study Duration:- </a:t>
          </a:r>
          <a:r>
            <a:rPr lang="en-IN" sz="2000" dirty="0"/>
            <a:t>3 months </a:t>
          </a:r>
          <a:endParaRPr lang="en-US" sz="2400" dirty="0"/>
        </a:p>
      </dgm:t>
    </dgm:pt>
    <dgm:pt modelId="{886875E1-D491-4117-985E-4A76460273F8}" type="parTrans" cxnId="{7771273A-43D8-4B0B-A44D-FC36736AB40D}">
      <dgm:prSet/>
      <dgm:spPr/>
      <dgm:t>
        <a:bodyPr/>
        <a:lstStyle/>
        <a:p>
          <a:endParaRPr lang="en-US"/>
        </a:p>
      </dgm:t>
    </dgm:pt>
    <dgm:pt modelId="{9E798149-78BF-43E3-9A90-82D279D99F1A}" type="sibTrans" cxnId="{7771273A-43D8-4B0B-A44D-FC36736AB40D}">
      <dgm:prSet/>
      <dgm:spPr/>
      <dgm:t>
        <a:bodyPr/>
        <a:lstStyle/>
        <a:p>
          <a:endParaRPr lang="en-US"/>
        </a:p>
      </dgm:t>
    </dgm:pt>
    <dgm:pt modelId="{AF0AA6B0-E536-4E3D-BA16-F1B491E2A703}">
      <dgm:prSet custT="1"/>
      <dgm:spPr/>
      <dgm:t>
        <a:bodyPr/>
        <a:lstStyle/>
        <a:p>
          <a:r>
            <a:rPr lang="en-US" sz="2400" b="1" dirty="0"/>
            <a:t>Sampling:- </a:t>
          </a:r>
          <a:r>
            <a:rPr lang="en-IN" sz="2000" dirty="0"/>
            <a:t>Purposive</a:t>
          </a:r>
          <a:endParaRPr lang="en-US" sz="2400" dirty="0"/>
        </a:p>
      </dgm:t>
    </dgm:pt>
    <dgm:pt modelId="{65ABAD65-DE15-47E2-94E0-5335F627F215}" type="parTrans" cxnId="{792DF244-5069-476C-BA66-283D1CAD3BFE}">
      <dgm:prSet/>
      <dgm:spPr/>
      <dgm:t>
        <a:bodyPr/>
        <a:lstStyle/>
        <a:p>
          <a:endParaRPr lang="en-US"/>
        </a:p>
      </dgm:t>
    </dgm:pt>
    <dgm:pt modelId="{89F7DD6B-63C0-4B6F-B1EC-08B8E53587E0}" type="sibTrans" cxnId="{792DF244-5069-476C-BA66-283D1CAD3BFE}">
      <dgm:prSet/>
      <dgm:spPr/>
      <dgm:t>
        <a:bodyPr/>
        <a:lstStyle/>
        <a:p>
          <a:endParaRPr lang="en-US"/>
        </a:p>
      </dgm:t>
    </dgm:pt>
    <dgm:pt modelId="{167D5B66-B257-4377-90D0-B99A48622592}" type="pres">
      <dgm:prSet presAssocID="{1E05307F-5BE9-4C3F-A18A-5DD8BAEEFBDB}" presName="root" presStyleCnt="0">
        <dgm:presLayoutVars>
          <dgm:dir/>
          <dgm:resizeHandles val="exact"/>
        </dgm:presLayoutVars>
      </dgm:prSet>
      <dgm:spPr/>
    </dgm:pt>
    <dgm:pt modelId="{DF1DD2CC-F371-481E-8A23-87048037F14F}" type="pres">
      <dgm:prSet presAssocID="{1E05307F-5BE9-4C3F-A18A-5DD8BAEEFBDB}" presName="container" presStyleCnt="0">
        <dgm:presLayoutVars>
          <dgm:dir/>
          <dgm:resizeHandles val="exact"/>
        </dgm:presLayoutVars>
      </dgm:prSet>
      <dgm:spPr/>
    </dgm:pt>
    <dgm:pt modelId="{A8D36DE0-050C-48BA-AC1B-D0AAE188F5C6}" type="pres">
      <dgm:prSet presAssocID="{FE655185-9AE9-42D8-AAE5-589FB33FB10E}" presName="compNode" presStyleCnt="0"/>
      <dgm:spPr/>
    </dgm:pt>
    <dgm:pt modelId="{5538F511-7179-4E3E-888A-240097376855}" type="pres">
      <dgm:prSet presAssocID="{FE655185-9AE9-42D8-AAE5-589FB33FB10E}" presName="iconBgRect" presStyleLbl="bgShp" presStyleIdx="0" presStyleCnt="4" custLinFactNeighborX="-4881" custLinFactNeighborY="-22314"/>
      <dgm:spPr/>
    </dgm:pt>
    <dgm:pt modelId="{E3634F91-FC60-47E4-9D6C-DEB229047E1B}" type="pres">
      <dgm:prSet presAssocID="{FE655185-9AE9-42D8-AAE5-589FB33FB10E}" presName="iconRect" presStyleLbl="node1" presStyleIdx="0" presStyleCnt="4" custLinFactNeighborX="-12748" custLinFactNeighborY="-3983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BB0CCBDE-8344-42BC-8F58-B32E4BB52D4C}" type="pres">
      <dgm:prSet presAssocID="{FE655185-9AE9-42D8-AAE5-589FB33FB10E}" presName="spaceRect" presStyleCnt="0"/>
      <dgm:spPr/>
    </dgm:pt>
    <dgm:pt modelId="{F38441AC-4668-4DF2-A917-F39CE0A4577F}" type="pres">
      <dgm:prSet presAssocID="{FE655185-9AE9-42D8-AAE5-589FB33FB10E}" presName="textRect" presStyleLbl="revTx" presStyleIdx="0" presStyleCnt="4" custScaleX="109548" custScaleY="179200" custLinFactNeighborX="358" custLinFactNeighborY="42073">
        <dgm:presLayoutVars>
          <dgm:chMax val="1"/>
          <dgm:chPref val="1"/>
        </dgm:presLayoutVars>
      </dgm:prSet>
      <dgm:spPr/>
    </dgm:pt>
    <dgm:pt modelId="{08CCA254-9537-4F54-BA8E-9DEE5B58F313}" type="pres">
      <dgm:prSet presAssocID="{CE694C69-E256-46C3-AE4B-94DF3C3CF1FD}" presName="sibTrans" presStyleLbl="sibTrans2D1" presStyleIdx="0" presStyleCnt="0"/>
      <dgm:spPr/>
    </dgm:pt>
    <dgm:pt modelId="{4C8FD44E-4F2F-44F1-81CF-54669200EC30}" type="pres">
      <dgm:prSet presAssocID="{75C6E13E-E958-4BC2-AD3D-BADBCB48D761}" presName="compNode" presStyleCnt="0"/>
      <dgm:spPr/>
    </dgm:pt>
    <dgm:pt modelId="{01E58237-DE90-4495-A8D8-EAE7796CE69A}" type="pres">
      <dgm:prSet presAssocID="{75C6E13E-E958-4BC2-AD3D-BADBCB48D761}" presName="iconBgRect" presStyleLbl="bgShp" presStyleIdx="1" presStyleCnt="4" custLinFactNeighborX="-7022" custLinFactNeighborY="-33500"/>
      <dgm:spPr/>
    </dgm:pt>
    <dgm:pt modelId="{B4D67658-B11D-4047-816D-5A07A6DE65FD}" type="pres">
      <dgm:prSet presAssocID="{75C6E13E-E958-4BC2-AD3D-BADBCB48D761}" presName="iconRect" presStyleLbl="node1" presStyleIdx="1" presStyleCnt="4" custLinFactNeighborX="-6848" custLinFactNeighborY="-4437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FE226824-7C7C-4CD9-A438-98280290BC9C}" type="pres">
      <dgm:prSet presAssocID="{75C6E13E-E958-4BC2-AD3D-BADBCB48D761}" presName="spaceRect" presStyleCnt="0"/>
      <dgm:spPr/>
    </dgm:pt>
    <dgm:pt modelId="{261BC1D5-E406-497F-8881-5D7CB9F1D1B0}" type="pres">
      <dgm:prSet presAssocID="{75C6E13E-E958-4BC2-AD3D-BADBCB48D761}" presName="textRect" presStyleLbl="revTx" presStyleIdx="1" presStyleCnt="4" custLinFactNeighborX="-2813" custLinFactNeighborY="-22314">
        <dgm:presLayoutVars>
          <dgm:chMax val="1"/>
          <dgm:chPref val="1"/>
        </dgm:presLayoutVars>
      </dgm:prSet>
      <dgm:spPr/>
    </dgm:pt>
    <dgm:pt modelId="{6F6C94E4-7313-486D-803F-5D5369715BC6}" type="pres">
      <dgm:prSet presAssocID="{4C04F9BF-0326-4885-91F1-4E81481030F1}" presName="sibTrans" presStyleLbl="sibTrans2D1" presStyleIdx="0" presStyleCnt="0"/>
      <dgm:spPr/>
    </dgm:pt>
    <dgm:pt modelId="{D27B3B6C-4B28-47DC-972B-CDB906B21866}" type="pres">
      <dgm:prSet presAssocID="{0396467D-3483-43CE-AF8F-77B984F0F60C}" presName="compNode" presStyleCnt="0"/>
      <dgm:spPr/>
    </dgm:pt>
    <dgm:pt modelId="{38CFAF3A-6AD0-4EBA-9A08-B5D092307CE0}" type="pres">
      <dgm:prSet presAssocID="{0396467D-3483-43CE-AF8F-77B984F0F60C}" presName="iconBgRect" presStyleLbl="bgShp" presStyleIdx="2" presStyleCnt="4"/>
      <dgm:spPr/>
    </dgm:pt>
    <dgm:pt modelId="{8AEEF307-0CB4-4443-A60D-4A9E7AFB8F03}" type="pres">
      <dgm:prSet presAssocID="{0396467D-3483-43CE-AF8F-77B984F0F6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502AF517-BAB8-4813-863F-FF085670AAAF}" type="pres">
      <dgm:prSet presAssocID="{0396467D-3483-43CE-AF8F-77B984F0F60C}" presName="spaceRect" presStyleCnt="0"/>
      <dgm:spPr/>
    </dgm:pt>
    <dgm:pt modelId="{07724C0F-B356-4888-9527-557023AB9B8B}" type="pres">
      <dgm:prSet presAssocID="{0396467D-3483-43CE-AF8F-77B984F0F60C}" presName="textRect" presStyleLbl="revTx" presStyleIdx="2" presStyleCnt="4">
        <dgm:presLayoutVars>
          <dgm:chMax val="1"/>
          <dgm:chPref val="1"/>
        </dgm:presLayoutVars>
      </dgm:prSet>
      <dgm:spPr/>
    </dgm:pt>
    <dgm:pt modelId="{0C0BE252-AE7A-48DF-8CBA-FAD93B5E3A96}" type="pres">
      <dgm:prSet presAssocID="{9E798149-78BF-43E3-9A90-82D279D99F1A}" presName="sibTrans" presStyleLbl="sibTrans2D1" presStyleIdx="0" presStyleCnt="0"/>
      <dgm:spPr/>
    </dgm:pt>
    <dgm:pt modelId="{D31200F3-1756-438E-B89E-23AD75FEE5A3}" type="pres">
      <dgm:prSet presAssocID="{AF0AA6B0-E536-4E3D-BA16-F1B491E2A703}" presName="compNode" presStyleCnt="0"/>
      <dgm:spPr/>
    </dgm:pt>
    <dgm:pt modelId="{18CAD4F6-0DE7-4F50-8C9B-220E01EA097F}" type="pres">
      <dgm:prSet presAssocID="{AF0AA6B0-E536-4E3D-BA16-F1B491E2A703}" presName="iconBgRect" presStyleLbl="bgShp" presStyleIdx="3" presStyleCnt="4" custLinFactNeighborX="4042" custLinFactNeighborY="-4956"/>
      <dgm:spPr/>
    </dgm:pt>
    <dgm:pt modelId="{DBB5CC32-A87B-4ED4-920A-E7D508002422}" type="pres">
      <dgm:prSet presAssocID="{AF0AA6B0-E536-4E3D-BA16-F1B491E2A703}" presName="iconRect" presStyleLbl="node1" presStyleIdx="3" presStyleCnt="4" custLinFactNeighborX="15065" custLinFactNeighborY="-1505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22B1F1A9-BDDC-459D-91DC-7535348129EC}" type="pres">
      <dgm:prSet presAssocID="{AF0AA6B0-E536-4E3D-BA16-F1B491E2A703}" presName="spaceRect" presStyleCnt="0"/>
      <dgm:spPr/>
    </dgm:pt>
    <dgm:pt modelId="{6866C934-0F12-4DD7-AE77-2E4D9B10A8A2}" type="pres">
      <dgm:prSet presAssocID="{AF0AA6B0-E536-4E3D-BA16-F1B491E2A703}" presName="textRect" presStyleLbl="revTx" presStyleIdx="3" presStyleCnt="4">
        <dgm:presLayoutVars>
          <dgm:chMax val="1"/>
          <dgm:chPref val="1"/>
        </dgm:presLayoutVars>
      </dgm:prSet>
      <dgm:spPr/>
    </dgm:pt>
  </dgm:ptLst>
  <dgm:cxnLst>
    <dgm:cxn modelId="{C8EEEA07-1D32-475C-9356-D32B6ECBB252}" type="presOf" srcId="{CE694C69-E256-46C3-AE4B-94DF3C3CF1FD}" destId="{08CCA254-9537-4F54-BA8E-9DEE5B58F313}" srcOrd="0" destOrd="0" presId="urn:microsoft.com/office/officeart/2018/2/layout/IconCircleList"/>
    <dgm:cxn modelId="{7771273A-43D8-4B0B-A44D-FC36736AB40D}" srcId="{1E05307F-5BE9-4C3F-A18A-5DD8BAEEFBDB}" destId="{0396467D-3483-43CE-AF8F-77B984F0F60C}" srcOrd="2" destOrd="0" parTransId="{886875E1-D491-4117-985E-4A76460273F8}" sibTransId="{9E798149-78BF-43E3-9A90-82D279D99F1A}"/>
    <dgm:cxn modelId="{792DF244-5069-476C-BA66-283D1CAD3BFE}" srcId="{1E05307F-5BE9-4C3F-A18A-5DD8BAEEFBDB}" destId="{AF0AA6B0-E536-4E3D-BA16-F1B491E2A703}" srcOrd="3" destOrd="0" parTransId="{65ABAD65-DE15-47E2-94E0-5335F627F215}" sibTransId="{89F7DD6B-63C0-4B6F-B1EC-08B8E53587E0}"/>
    <dgm:cxn modelId="{5BFFF671-168E-4151-A528-97E329698E5E}" type="presOf" srcId="{75C6E13E-E958-4BC2-AD3D-BADBCB48D761}" destId="{261BC1D5-E406-497F-8881-5D7CB9F1D1B0}" srcOrd="0" destOrd="0" presId="urn:microsoft.com/office/officeart/2018/2/layout/IconCircleList"/>
    <dgm:cxn modelId="{D0921B79-BE01-4798-BA27-7107A143C779}" srcId="{1E05307F-5BE9-4C3F-A18A-5DD8BAEEFBDB}" destId="{75C6E13E-E958-4BC2-AD3D-BADBCB48D761}" srcOrd="1" destOrd="0" parTransId="{E3DD005C-F011-4D20-B0C9-02490DDF8BAD}" sibTransId="{4C04F9BF-0326-4885-91F1-4E81481030F1}"/>
    <dgm:cxn modelId="{12C5029C-0315-47A8-A02F-52FAB7F293B1}" type="presOf" srcId="{9E798149-78BF-43E3-9A90-82D279D99F1A}" destId="{0C0BE252-AE7A-48DF-8CBA-FAD93B5E3A96}" srcOrd="0" destOrd="0" presId="urn:microsoft.com/office/officeart/2018/2/layout/IconCircleList"/>
    <dgm:cxn modelId="{A86C00AB-99A3-4B47-BD25-3163CCFA2A5E}" type="presOf" srcId="{AF0AA6B0-E536-4E3D-BA16-F1B491E2A703}" destId="{6866C934-0F12-4DD7-AE77-2E4D9B10A8A2}" srcOrd="0" destOrd="0" presId="urn:microsoft.com/office/officeart/2018/2/layout/IconCircleList"/>
    <dgm:cxn modelId="{AD9F74CF-EC71-4C53-ABC9-396A093FF935}" type="presOf" srcId="{4C04F9BF-0326-4885-91F1-4E81481030F1}" destId="{6F6C94E4-7313-486D-803F-5D5369715BC6}" srcOrd="0" destOrd="0" presId="urn:microsoft.com/office/officeart/2018/2/layout/IconCircleList"/>
    <dgm:cxn modelId="{976492D0-A4F4-47CE-8571-3D864D9D70D0}" type="presOf" srcId="{1E05307F-5BE9-4C3F-A18A-5DD8BAEEFBDB}" destId="{167D5B66-B257-4377-90D0-B99A48622592}" srcOrd="0" destOrd="0" presId="urn:microsoft.com/office/officeart/2018/2/layout/IconCircleList"/>
    <dgm:cxn modelId="{F041EED0-BD11-490A-89FE-1AEFBE75C416}" type="presOf" srcId="{FE655185-9AE9-42D8-AAE5-589FB33FB10E}" destId="{F38441AC-4668-4DF2-A917-F39CE0A4577F}" srcOrd="0" destOrd="0" presId="urn:microsoft.com/office/officeart/2018/2/layout/IconCircleList"/>
    <dgm:cxn modelId="{256114D4-428F-4AE2-A58D-99FC53CBA980}" srcId="{1E05307F-5BE9-4C3F-A18A-5DD8BAEEFBDB}" destId="{FE655185-9AE9-42D8-AAE5-589FB33FB10E}" srcOrd="0" destOrd="0" parTransId="{7B222768-AA33-42A5-ABE0-918416391E23}" sibTransId="{CE694C69-E256-46C3-AE4B-94DF3C3CF1FD}"/>
    <dgm:cxn modelId="{3A1EA8D7-6A94-4E3B-92FA-A440532DC04C}" type="presOf" srcId="{0396467D-3483-43CE-AF8F-77B984F0F60C}" destId="{07724C0F-B356-4888-9527-557023AB9B8B}" srcOrd="0" destOrd="0" presId="urn:microsoft.com/office/officeart/2018/2/layout/IconCircleList"/>
    <dgm:cxn modelId="{45E19D9A-4DA2-4C45-9F8C-2D068685D865}" type="presParOf" srcId="{167D5B66-B257-4377-90D0-B99A48622592}" destId="{DF1DD2CC-F371-481E-8A23-87048037F14F}" srcOrd="0" destOrd="0" presId="urn:microsoft.com/office/officeart/2018/2/layout/IconCircleList"/>
    <dgm:cxn modelId="{9603FADD-F960-49DD-A822-DF77A5C4BEE1}" type="presParOf" srcId="{DF1DD2CC-F371-481E-8A23-87048037F14F}" destId="{A8D36DE0-050C-48BA-AC1B-D0AAE188F5C6}" srcOrd="0" destOrd="0" presId="urn:microsoft.com/office/officeart/2018/2/layout/IconCircleList"/>
    <dgm:cxn modelId="{A4755B21-9EDC-4997-A49E-79CB1CD97983}" type="presParOf" srcId="{A8D36DE0-050C-48BA-AC1B-D0AAE188F5C6}" destId="{5538F511-7179-4E3E-888A-240097376855}" srcOrd="0" destOrd="0" presId="urn:microsoft.com/office/officeart/2018/2/layout/IconCircleList"/>
    <dgm:cxn modelId="{95972465-1B4F-4F55-ACBD-4FEAC7A1520F}" type="presParOf" srcId="{A8D36DE0-050C-48BA-AC1B-D0AAE188F5C6}" destId="{E3634F91-FC60-47E4-9D6C-DEB229047E1B}" srcOrd="1" destOrd="0" presId="urn:microsoft.com/office/officeart/2018/2/layout/IconCircleList"/>
    <dgm:cxn modelId="{A7CC21B4-9D4B-40CD-82D4-BBD0EDDA5679}" type="presParOf" srcId="{A8D36DE0-050C-48BA-AC1B-D0AAE188F5C6}" destId="{BB0CCBDE-8344-42BC-8F58-B32E4BB52D4C}" srcOrd="2" destOrd="0" presId="urn:microsoft.com/office/officeart/2018/2/layout/IconCircleList"/>
    <dgm:cxn modelId="{55E51CC7-9910-4390-81BC-15B5B74761B0}" type="presParOf" srcId="{A8D36DE0-050C-48BA-AC1B-D0AAE188F5C6}" destId="{F38441AC-4668-4DF2-A917-F39CE0A4577F}" srcOrd="3" destOrd="0" presId="urn:microsoft.com/office/officeart/2018/2/layout/IconCircleList"/>
    <dgm:cxn modelId="{76D8F3A1-3269-4E13-86F2-06F4B8DABEBD}" type="presParOf" srcId="{DF1DD2CC-F371-481E-8A23-87048037F14F}" destId="{08CCA254-9537-4F54-BA8E-9DEE5B58F313}" srcOrd="1" destOrd="0" presId="urn:microsoft.com/office/officeart/2018/2/layout/IconCircleList"/>
    <dgm:cxn modelId="{DAA06C75-181E-4A2F-9C5A-587DEB3E58E4}" type="presParOf" srcId="{DF1DD2CC-F371-481E-8A23-87048037F14F}" destId="{4C8FD44E-4F2F-44F1-81CF-54669200EC30}" srcOrd="2" destOrd="0" presId="urn:microsoft.com/office/officeart/2018/2/layout/IconCircleList"/>
    <dgm:cxn modelId="{6C559828-CDE3-4865-8322-D55124E5E252}" type="presParOf" srcId="{4C8FD44E-4F2F-44F1-81CF-54669200EC30}" destId="{01E58237-DE90-4495-A8D8-EAE7796CE69A}" srcOrd="0" destOrd="0" presId="urn:microsoft.com/office/officeart/2018/2/layout/IconCircleList"/>
    <dgm:cxn modelId="{D082894B-9E19-4F06-AE8F-7889FF4EED2F}" type="presParOf" srcId="{4C8FD44E-4F2F-44F1-81CF-54669200EC30}" destId="{B4D67658-B11D-4047-816D-5A07A6DE65FD}" srcOrd="1" destOrd="0" presId="urn:microsoft.com/office/officeart/2018/2/layout/IconCircleList"/>
    <dgm:cxn modelId="{722B3CAF-C538-4B24-A53B-21A0E91B3471}" type="presParOf" srcId="{4C8FD44E-4F2F-44F1-81CF-54669200EC30}" destId="{FE226824-7C7C-4CD9-A438-98280290BC9C}" srcOrd="2" destOrd="0" presId="urn:microsoft.com/office/officeart/2018/2/layout/IconCircleList"/>
    <dgm:cxn modelId="{4706A62A-4977-405E-8B68-A3980CB2F487}" type="presParOf" srcId="{4C8FD44E-4F2F-44F1-81CF-54669200EC30}" destId="{261BC1D5-E406-497F-8881-5D7CB9F1D1B0}" srcOrd="3" destOrd="0" presId="urn:microsoft.com/office/officeart/2018/2/layout/IconCircleList"/>
    <dgm:cxn modelId="{8C3CB59E-165F-4B5B-88C6-914F16C28192}" type="presParOf" srcId="{DF1DD2CC-F371-481E-8A23-87048037F14F}" destId="{6F6C94E4-7313-486D-803F-5D5369715BC6}" srcOrd="3" destOrd="0" presId="urn:microsoft.com/office/officeart/2018/2/layout/IconCircleList"/>
    <dgm:cxn modelId="{CB6B2E54-2F60-4F67-A677-6C2B7DE111A7}" type="presParOf" srcId="{DF1DD2CC-F371-481E-8A23-87048037F14F}" destId="{D27B3B6C-4B28-47DC-972B-CDB906B21866}" srcOrd="4" destOrd="0" presId="urn:microsoft.com/office/officeart/2018/2/layout/IconCircleList"/>
    <dgm:cxn modelId="{413B2BB6-BF18-4EA9-B7F2-752B8481B09D}" type="presParOf" srcId="{D27B3B6C-4B28-47DC-972B-CDB906B21866}" destId="{38CFAF3A-6AD0-4EBA-9A08-B5D092307CE0}" srcOrd="0" destOrd="0" presId="urn:microsoft.com/office/officeart/2018/2/layout/IconCircleList"/>
    <dgm:cxn modelId="{25EA767C-761F-4902-B608-EB2ECC65D013}" type="presParOf" srcId="{D27B3B6C-4B28-47DC-972B-CDB906B21866}" destId="{8AEEF307-0CB4-4443-A60D-4A9E7AFB8F03}" srcOrd="1" destOrd="0" presId="urn:microsoft.com/office/officeart/2018/2/layout/IconCircleList"/>
    <dgm:cxn modelId="{8B5D3EDC-6006-40D5-BAFF-D9ABD73BA804}" type="presParOf" srcId="{D27B3B6C-4B28-47DC-972B-CDB906B21866}" destId="{502AF517-BAB8-4813-863F-FF085670AAAF}" srcOrd="2" destOrd="0" presId="urn:microsoft.com/office/officeart/2018/2/layout/IconCircleList"/>
    <dgm:cxn modelId="{28E16D2D-BFDC-47D7-BB16-5F3358D4105E}" type="presParOf" srcId="{D27B3B6C-4B28-47DC-972B-CDB906B21866}" destId="{07724C0F-B356-4888-9527-557023AB9B8B}" srcOrd="3" destOrd="0" presId="urn:microsoft.com/office/officeart/2018/2/layout/IconCircleList"/>
    <dgm:cxn modelId="{AB241D2B-7FE8-499F-ACBE-4A6ED407683C}" type="presParOf" srcId="{DF1DD2CC-F371-481E-8A23-87048037F14F}" destId="{0C0BE252-AE7A-48DF-8CBA-FAD93B5E3A96}" srcOrd="5" destOrd="0" presId="urn:microsoft.com/office/officeart/2018/2/layout/IconCircleList"/>
    <dgm:cxn modelId="{B9EE63EC-2086-4CF2-98BA-4AA6886C6264}" type="presParOf" srcId="{DF1DD2CC-F371-481E-8A23-87048037F14F}" destId="{D31200F3-1756-438E-B89E-23AD75FEE5A3}" srcOrd="6" destOrd="0" presId="urn:microsoft.com/office/officeart/2018/2/layout/IconCircleList"/>
    <dgm:cxn modelId="{CFB62CDD-FB03-4482-AF0F-F10C563E399B}" type="presParOf" srcId="{D31200F3-1756-438E-B89E-23AD75FEE5A3}" destId="{18CAD4F6-0DE7-4F50-8C9B-220E01EA097F}" srcOrd="0" destOrd="0" presId="urn:microsoft.com/office/officeart/2018/2/layout/IconCircleList"/>
    <dgm:cxn modelId="{BD7A8E2D-BAC5-4E78-ACAE-0C1B575F8454}" type="presParOf" srcId="{D31200F3-1756-438E-B89E-23AD75FEE5A3}" destId="{DBB5CC32-A87B-4ED4-920A-E7D508002422}" srcOrd="1" destOrd="0" presId="urn:microsoft.com/office/officeart/2018/2/layout/IconCircleList"/>
    <dgm:cxn modelId="{4C3068E9-981E-42AF-8B47-9F6633731F55}" type="presParOf" srcId="{D31200F3-1756-438E-B89E-23AD75FEE5A3}" destId="{22B1F1A9-BDDC-459D-91DC-7535348129EC}" srcOrd="2" destOrd="0" presId="urn:microsoft.com/office/officeart/2018/2/layout/IconCircleList"/>
    <dgm:cxn modelId="{0327D149-49F6-496E-8EB0-8DA2F13D076E}" type="presParOf" srcId="{D31200F3-1756-438E-B89E-23AD75FEE5A3}" destId="{6866C934-0F12-4DD7-AE77-2E4D9B10A8A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1F2D5F-F725-46A9-BF35-EBFC8F75DD32}"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86C1E49-2562-44E5-8AA6-C2E1DF4345B0}">
      <dgm:prSet custT="1"/>
      <dgm:spPr/>
      <dgm:t>
        <a:bodyPr/>
        <a:lstStyle/>
        <a:p>
          <a:pPr>
            <a:defRPr cap="all"/>
          </a:pPr>
          <a:r>
            <a:rPr lang="en-IN" sz="1600" b="1" dirty="0"/>
            <a:t>Inclusion criteria  </a:t>
          </a:r>
          <a:r>
            <a:rPr lang="en-US" sz="1600" dirty="0"/>
            <a:t>Doctors, ANM, and  ASHA, available in the health facility who were </a:t>
          </a:r>
          <a:r>
            <a:rPr lang="en-US" sz="1800" dirty="0"/>
            <a:t>ready</a:t>
          </a:r>
          <a:r>
            <a:rPr lang="en-US" sz="1600" dirty="0"/>
            <a:t> to give consent. </a:t>
          </a:r>
        </a:p>
      </dgm:t>
    </dgm:pt>
    <dgm:pt modelId="{56B1EC1C-FF35-445E-B5DB-BA0110410AD6}" type="parTrans" cxnId="{E1544F4D-507B-42EE-B90F-FDF1AEDDE3E8}">
      <dgm:prSet/>
      <dgm:spPr/>
      <dgm:t>
        <a:bodyPr/>
        <a:lstStyle/>
        <a:p>
          <a:endParaRPr lang="en-US"/>
        </a:p>
      </dgm:t>
    </dgm:pt>
    <dgm:pt modelId="{78C5952F-60AD-416D-B4E1-43B7F1618F4A}" type="sibTrans" cxnId="{E1544F4D-507B-42EE-B90F-FDF1AEDDE3E8}">
      <dgm:prSet/>
      <dgm:spPr/>
      <dgm:t>
        <a:bodyPr/>
        <a:lstStyle/>
        <a:p>
          <a:endParaRPr lang="en-US"/>
        </a:p>
      </dgm:t>
    </dgm:pt>
    <dgm:pt modelId="{22C1F72F-4623-4529-B24C-7CD544FCCF40}">
      <dgm:prSet custT="1"/>
      <dgm:spPr/>
      <dgm:t>
        <a:bodyPr/>
        <a:lstStyle/>
        <a:p>
          <a:pPr>
            <a:defRPr cap="all"/>
          </a:pPr>
          <a:r>
            <a:rPr lang="en-US" sz="2000" b="1" dirty="0"/>
            <a:t>Exclusion criteria  </a:t>
          </a:r>
          <a:r>
            <a:rPr lang="en-IN" sz="2000" dirty="0"/>
            <a:t>Any person who didn't provide consent</a:t>
          </a:r>
          <a:endParaRPr lang="en-US" sz="2000" dirty="0"/>
        </a:p>
      </dgm:t>
    </dgm:pt>
    <dgm:pt modelId="{3B9FFAAA-841D-4AFE-B198-F44F3E4F8036}" type="parTrans" cxnId="{E69FAA0A-D131-415F-84FC-F31BD6D4FFE3}">
      <dgm:prSet/>
      <dgm:spPr/>
      <dgm:t>
        <a:bodyPr/>
        <a:lstStyle/>
        <a:p>
          <a:endParaRPr lang="en-US"/>
        </a:p>
      </dgm:t>
    </dgm:pt>
    <dgm:pt modelId="{892E39FC-8EAD-4905-AA3F-11D6B26DF3CC}" type="sibTrans" cxnId="{E69FAA0A-D131-415F-84FC-F31BD6D4FFE3}">
      <dgm:prSet/>
      <dgm:spPr/>
      <dgm:t>
        <a:bodyPr/>
        <a:lstStyle/>
        <a:p>
          <a:endParaRPr lang="en-US"/>
        </a:p>
      </dgm:t>
    </dgm:pt>
    <dgm:pt modelId="{B28B893D-74E3-4D82-996D-4CAD64365F29}">
      <dgm:prSet custT="1"/>
      <dgm:spPr/>
      <dgm:t>
        <a:bodyPr/>
        <a:lstStyle/>
        <a:p>
          <a:pPr>
            <a:defRPr cap="all"/>
          </a:pPr>
          <a:r>
            <a:rPr lang="en-IN" sz="2000" b="1" dirty="0"/>
            <a:t>Data collection</a:t>
          </a:r>
          <a:r>
            <a:rPr lang="en-IN" sz="2000" dirty="0"/>
            <a:t> Quantitative pictorial questionnaire </a:t>
          </a:r>
          <a:endParaRPr lang="en-US" sz="2000" dirty="0"/>
        </a:p>
      </dgm:t>
    </dgm:pt>
    <dgm:pt modelId="{A53D5ED0-19FA-4C96-A2EF-82D4D98A12D6}" type="parTrans" cxnId="{F5B017CF-0B47-46E9-A0F9-7C5239DB1E98}">
      <dgm:prSet/>
      <dgm:spPr/>
      <dgm:t>
        <a:bodyPr/>
        <a:lstStyle/>
        <a:p>
          <a:endParaRPr lang="en-US"/>
        </a:p>
      </dgm:t>
    </dgm:pt>
    <dgm:pt modelId="{7DFAECEA-F325-465E-A131-8ADBC017AC48}" type="sibTrans" cxnId="{F5B017CF-0B47-46E9-A0F9-7C5239DB1E98}">
      <dgm:prSet/>
      <dgm:spPr/>
      <dgm:t>
        <a:bodyPr/>
        <a:lstStyle/>
        <a:p>
          <a:endParaRPr lang="en-US"/>
        </a:p>
      </dgm:t>
    </dgm:pt>
    <dgm:pt modelId="{6E33B62E-89AA-435C-8917-E68AB002A406}">
      <dgm:prSet custT="1"/>
      <dgm:spPr/>
      <dgm:t>
        <a:bodyPr/>
        <a:lstStyle/>
        <a:p>
          <a:pPr>
            <a:defRPr cap="all"/>
          </a:pPr>
          <a:r>
            <a:rPr lang="en-IN" sz="1800" b="1" dirty="0"/>
            <a:t>Data Analysis </a:t>
          </a:r>
          <a:r>
            <a:rPr lang="en-IN" sz="1800" dirty="0"/>
            <a:t> </a:t>
          </a:r>
        </a:p>
        <a:p>
          <a:pPr>
            <a:defRPr cap="all"/>
          </a:pPr>
          <a:r>
            <a:rPr lang="en-IN" sz="1800" dirty="0"/>
            <a:t>Data was cleaned and then analysed by using IBM SPSS Version 22 </a:t>
          </a:r>
          <a:endParaRPr lang="en-US" sz="1800" dirty="0"/>
        </a:p>
      </dgm:t>
    </dgm:pt>
    <dgm:pt modelId="{AF6E4041-EC7D-45E4-9D2F-C446756E76A3}" type="parTrans" cxnId="{7007D0F9-70D6-4855-8F8F-3641173AA60A}">
      <dgm:prSet/>
      <dgm:spPr/>
      <dgm:t>
        <a:bodyPr/>
        <a:lstStyle/>
        <a:p>
          <a:endParaRPr lang="en-US"/>
        </a:p>
      </dgm:t>
    </dgm:pt>
    <dgm:pt modelId="{60AEB6CF-5FED-4AFD-BCCE-3ADBD7408FDE}" type="sibTrans" cxnId="{7007D0F9-70D6-4855-8F8F-3641173AA60A}">
      <dgm:prSet/>
      <dgm:spPr/>
      <dgm:t>
        <a:bodyPr/>
        <a:lstStyle/>
        <a:p>
          <a:endParaRPr lang="en-US"/>
        </a:p>
      </dgm:t>
    </dgm:pt>
    <dgm:pt modelId="{6EBA1826-57A1-4ABE-9562-2B08803DF39C}" type="pres">
      <dgm:prSet presAssocID="{111F2D5F-F725-46A9-BF35-EBFC8F75DD32}" presName="root" presStyleCnt="0">
        <dgm:presLayoutVars>
          <dgm:dir/>
          <dgm:resizeHandles val="exact"/>
        </dgm:presLayoutVars>
      </dgm:prSet>
      <dgm:spPr/>
    </dgm:pt>
    <dgm:pt modelId="{AA854809-4369-4DD4-845E-4AE5B9C34242}" type="pres">
      <dgm:prSet presAssocID="{686C1E49-2562-44E5-8AA6-C2E1DF4345B0}" presName="compNode" presStyleCnt="0"/>
      <dgm:spPr/>
    </dgm:pt>
    <dgm:pt modelId="{96478E5F-460A-4AE2-BD32-8C18045F13E1}" type="pres">
      <dgm:prSet presAssocID="{686C1E49-2562-44E5-8AA6-C2E1DF4345B0}" presName="iconBgRect" presStyleLbl="bgShp" presStyleIdx="0" presStyleCnt="4"/>
      <dgm:spPr>
        <a:prstGeom prst="round2DiagRect">
          <a:avLst>
            <a:gd name="adj1" fmla="val 29727"/>
            <a:gd name="adj2" fmla="val 0"/>
          </a:avLst>
        </a:prstGeom>
      </dgm:spPr>
    </dgm:pt>
    <dgm:pt modelId="{1BCF7A73-7BE5-46F6-A13E-A8AE3CD5C321}" type="pres">
      <dgm:prSet presAssocID="{686C1E49-2562-44E5-8AA6-C2E1DF4345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iter"/>
        </a:ext>
      </dgm:extLst>
    </dgm:pt>
    <dgm:pt modelId="{AA36B084-87E7-4D28-B70C-726082CD05FC}" type="pres">
      <dgm:prSet presAssocID="{686C1E49-2562-44E5-8AA6-C2E1DF4345B0}" presName="spaceRect" presStyleCnt="0"/>
      <dgm:spPr/>
    </dgm:pt>
    <dgm:pt modelId="{CFC2C308-3E82-4202-AFC0-06B36F2C0998}" type="pres">
      <dgm:prSet presAssocID="{686C1E49-2562-44E5-8AA6-C2E1DF4345B0}" presName="textRect" presStyleLbl="revTx" presStyleIdx="0" presStyleCnt="4">
        <dgm:presLayoutVars>
          <dgm:chMax val="1"/>
          <dgm:chPref val="1"/>
        </dgm:presLayoutVars>
      </dgm:prSet>
      <dgm:spPr/>
    </dgm:pt>
    <dgm:pt modelId="{4123DE0E-99DC-4BEA-87BB-EDC8747BB598}" type="pres">
      <dgm:prSet presAssocID="{78C5952F-60AD-416D-B4E1-43B7F1618F4A}" presName="sibTrans" presStyleCnt="0"/>
      <dgm:spPr/>
    </dgm:pt>
    <dgm:pt modelId="{E4954E56-8EEE-4F40-97B6-39C45E0DEB25}" type="pres">
      <dgm:prSet presAssocID="{22C1F72F-4623-4529-B24C-7CD544FCCF40}" presName="compNode" presStyleCnt="0"/>
      <dgm:spPr/>
    </dgm:pt>
    <dgm:pt modelId="{67725478-FC17-4769-8CAC-4145868204FE}" type="pres">
      <dgm:prSet presAssocID="{22C1F72F-4623-4529-B24C-7CD544FCCF40}" presName="iconBgRect" presStyleLbl="bgShp" presStyleIdx="1" presStyleCnt="4"/>
      <dgm:spPr>
        <a:prstGeom prst="round2DiagRect">
          <a:avLst>
            <a:gd name="adj1" fmla="val 29727"/>
            <a:gd name="adj2" fmla="val 0"/>
          </a:avLst>
        </a:prstGeom>
      </dgm:spPr>
    </dgm:pt>
    <dgm:pt modelId="{38DE614C-1765-4CB9-BB72-A147EFD976E9}" type="pres">
      <dgm:prSet presAssocID="{22C1F72F-4623-4529-B24C-7CD544FCCF4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o sign"/>
        </a:ext>
      </dgm:extLst>
    </dgm:pt>
    <dgm:pt modelId="{B6CCE077-7C88-4072-98FD-EED5ED3AC6EC}" type="pres">
      <dgm:prSet presAssocID="{22C1F72F-4623-4529-B24C-7CD544FCCF40}" presName="spaceRect" presStyleCnt="0"/>
      <dgm:spPr/>
    </dgm:pt>
    <dgm:pt modelId="{A1A1E538-42FD-4E19-A1A1-27649FAD184A}" type="pres">
      <dgm:prSet presAssocID="{22C1F72F-4623-4529-B24C-7CD544FCCF40}" presName="textRect" presStyleLbl="revTx" presStyleIdx="1" presStyleCnt="4">
        <dgm:presLayoutVars>
          <dgm:chMax val="1"/>
          <dgm:chPref val="1"/>
        </dgm:presLayoutVars>
      </dgm:prSet>
      <dgm:spPr/>
    </dgm:pt>
    <dgm:pt modelId="{DCD267F9-5F5B-4F85-B5F1-A2D1F85529CB}" type="pres">
      <dgm:prSet presAssocID="{892E39FC-8EAD-4905-AA3F-11D6B26DF3CC}" presName="sibTrans" presStyleCnt="0"/>
      <dgm:spPr/>
    </dgm:pt>
    <dgm:pt modelId="{BEC1611F-DAE5-4B93-A9FB-3224C0F1D6CF}" type="pres">
      <dgm:prSet presAssocID="{B28B893D-74E3-4D82-996D-4CAD64365F29}" presName="compNode" presStyleCnt="0"/>
      <dgm:spPr/>
    </dgm:pt>
    <dgm:pt modelId="{D74FA376-CA41-4863-B304-360E121700DA}" type="pres">
      <dgm:prSet presAssocID="{B28B893D-74E3-4D82-996D-4CAD64365F29}" presName="iconBgRect" presStyleLbl="bgShp" presStyleIdx="2" presStyleCnt="4"/>
      <dgm:spPr>
        <a:prstGeom prst="round2DiagRect">
          <a:avLst>
            <a:gd name="adj1" fmla="val 29727"/>
            <a:gd name="adj2" fmla="val 0"/>
          </a:avLst>
        </a:prstGeom>
      </dgm:spPr>
    </dgm:pt>
    <dgm:pt modelId="{49D057FB-09AB-4FCC-AA40-EC513C215E3F}" type="pres">
      <dgm:prSet presAssocID="{B28B893D-74E3-4D82-996D-4CAD64365F2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5FF505F3-D438-4DFF-BA50-852C50B4834B}" type="pres">
      <dgm:prSet presAssocID="{B28B893D-74E3-4D82-996D-4CAD64365F29}" presName="spaceRect" presStyleCnt="0"/>
      <dgm:spPr/>
    </dgm:pt>
    <dgm:pt modelId="{151EBDEE-FB1D-42B1-9F53-1B30CC97C21D}" type="pres">
      <dgm:prSet presAssocID="{B28B893D-74E3-4D82-996D-4CAD64365F29}" presName="textRect" presStyleLbl="revTx" presStyleIdx="2" presStyleCnt="4">
        <dgm:presLayoutVars>
          <dgm:chMax val="1"/>
          <dgm:chPref val="1"/>
        </dgm:presLayoutVars>
      </dgm:prSet>
      <dgm:spPr/>
    </dgm:pt>
    <dgm:pt modelId="{2DCAF062-0A44-42C3-B620-181E34161CDE}" type="pres">
      <dgm:prSet presAssocID="{7DFAECEA-F325-465E-A131-8ADBC017AC48}" presName="sibTrans" presStyleCnt="0"/>
      <dgm:spPr/>
    </dgm:pt>
    <dgm:pt modelId="{49D9C5B5-E058-4CB7-9163-AC0D088F41B8}" type="pres">
      <dgm:prSet presAssocID="{6E33B62E-89AA-435C-8917-E68AB002A406}" presName="compNode" presStyleCnt="0"/>
      <dgm:spPr/>
    </dgm:pt>
    <dgm:pt modelId="{52BB55F5-2DB4-4A0F-A11C-21C6EAE13818}" type="pres">
      <dgm:prSet presAssocID="{6E33B62E-89AA-435C-8917-E68AB002A406}" presName="iconBgRect" presStyleLbl="bgShp" presStyleIdx="3" presStyleCnt="4"/>
      <dgm:spPr>
        <a:prstGeom prst="round2DiagRect">
          <a:avLst>
            <a:gd name="adj1" fmla="val 29727"/>
            <a:gd name="adj2" fmla="val 0"/>
          </a:avLst>
        </a:prstGeom>
      </dgm:spPr>
    </dgm:pt>
    <dgm:pt modelId="{417C8D39-31B0-48BB-9FFE-D20121EECA37}" type="pres">
      <dgm:prSet presAssocID="{6E33B62E-89AA-435C-8917-E68AB002A40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erver"/>
        </a:ext>
      </dgm:extLst>
    </dgm:pt>
    <dgm:pt modelId="{76348C39-9317-413B-93BE-FFD2CD22DDD2}" type="pres">
      <dgm:prSet presAssocID="{6E33B62E-89AA-435C-8917-E68AB002A406}" presName="spaceRect" presStyleCnt="0"/>
      <dgm:spPr/>
    </dgm:pt>
    <dgm:pt modelId="{36C8FB26-B3C1-4236-BDBE-98430ABA7DC8}" type="pres">
      <dgm:prSet presAssocID="{6E33B62E-89AA-435C-8917-E68AB002A406}" presName="textRect" presStyleLbl="revTx" presStyleIdx="3" presStyleCnt="4">
        <dgm:presLayoutVars>
          <dgm:chMax val="1"/>
          <dgm:chPref val="1"/>
        </dgm:presLayoutVars>
      </dgm:prSet>
      <dgm:spPr/>
    </dgm:pt>
  </dgm:ptLst>
  <dgm:cxnLst>
    <dgm:cxn modelId="{E69FAA0A-D131-415F-84FC-F31BD6D4FFE3}" srcId="{111F2D5F-F725-46A9-BF35-EBFC8F75DD32}" destId="{22C1F72F-4623-4529-B24C-7CD544FCCF40}" srcOrd="1" destOrd="0" parTransId="{3B9FFAAA-841D-4AFE-B198-F44F3E4F8036}" sibTransId="{892E39FC-8EAD-4905-AA3F-11D6B26DF3CC}"/>
    <dgm:cxn modelId="{0A85071C-BF3E-4174-B991-999F38758885}" type="presOf" srcId="{686C1E49-2562-44E5-8AA6-C2E1DF4345B0}" destId="{CFC2C308-3E82-4202-AFC0-06B36F2C0998}" srcOrd="0" destOrd="0" presId="urn:microsoft.com/office/officeart/2018/5/layout/IconLeafLabelList"/>
    <dgm:cxn modelId="{E1544F4D-507B-42EE-B90F-FDF1AEDDE3E8}" srcId="{111F2D5F-F725-46A9-BF35-EBFC8F75DD32}" destId="{686C1E49-2562-44E5-8AA6-C2E1DF4345B0}" srcOrd="0" destOrd="0" parTransId="{56B1EC1C-FF35-445E-B5DB-BA0110410AD6}" sibTransId="{78C5952F-60AD-416D-B4E1-43B7F1618F4A}"/>
    <dgm:cxn modelId="{F5B017CF-0B47-46E9-A0F9-7C5239DB1E98}" srcId="{111F2D5F-F725-46A9-BF35-EBFC8F75DD32}" destId="{B28B893D-74E3-4D82-996D-4CAD64365F29}" srcOrd="2" destOrd="0" parTransId="{A53D5ED0-19FA-4C96-A2EF-82D4D98A12D6}" sibTransId="{7DFAECEA-F325-465E-A131-8ADBC017AC48}"/>
    <dgm:cxn modelId="{3EAF07DB-48F9-4509-8322-EFDBB3491605}" type="presOf" srcId="{111F2D5F-F725-46A9-BF35-EBFC8F75DD32}" destId="{6EBA1826-57A1-4ABE-9562-2B08803DF39C}" srcOrd="0" destOrd="0" presId="urn:microsoft.com/office/officeart/2018/5/layout/IconLeafLabelList"/>
    <dgm:cxn modelId="{85583CDC-8EE3-48C2-9F92-05102950BA44}" type="presOf" srcId="{22C1F72F-4623-4529-B24C-7CD544FCCF40}" destId="{A1A1E538-42FD-4E19-A1A1-27649FAD184A}" srcOrd="0" destOrd="0" presId="urn:microsoft.com/office/officeart/2018/5/layout/IconLeafLabelList"/>
    <dgm:cxn modelId="{F5072EE6-C2D0-4F4A-AEBA-1D847C37CE95}" type="presOf" srcId="{6E33B62E-89AA-435C-8917-E68AB002A406}" destId="{36C8FB26-B3C1-4236-BDBE-98430ABA7DC8}" srcOrd="0" destOrd="0" presId="urn:microsoft.com/office/officeart/2018/5/layout/IconLeafLabelList"/>
    <dgm:cxn modelId="{7007D0F9-70D6-4855-8F8F-3641173AA60A}" srcId="{111F2D5F-F725-46A9-BF35-EBFC8F75DD32}" destId="{6E33B62E-89AA-435C-8917-E68AB002A406}" srcOrd="3" destOrd="0" parTransId="{AF6E4041-EC7D-45E4-9D2F-C446756E76A3}" sibTransId="{60AEB6CF-5FED-4AFD-BCCE-3ADBD7408FDE}"/>
    <dgm:cxn modelId="{CADB67FB-537C-441B-A195-F47923E954D1}" type="presOf" srcId="{B28B893D-74E3-4D82-996D-4CAD64365F29}" destId="{151EBDEE-FB1D-42B1-9F53-1B30CC97C21D}" srcOrd="0" destOrd="0" presId="urn:microsoft.com/office/officeart/2018/5/layout/IconLeafLabelList"/>
    <dgm:cxn modelId="{AEE0C5C0-25DD-40B8-B284-ACE5B0A4C2A3}" type="presParOf" srcId="{6EBA1826-57A1-4ABE-9562-2B08803DF39C}" destId="{AA854809-4369-4DD4-845E-4AE5B9C34242}" srcOrd="0" destOrd="0" presId="urn:microsoft.com/office/officeart/2018/5/layout/IconLeafLabelList"/>
    <dgm:cxn modelId="{C97F53C5-DE1D-4085-A7ED-B1D5C4A3D3D4}" type="presParOf" srcId="{AA854809-4369-4DD4-845E-4AE5B9C34242}" destId="{96478E5F-460A-4AE2-BD32-8C18045F13E1}" srcOrd="0" destOrd="0" presId="urn:microsoft.com/office/officeart/2018/5/layout/IconLeafLabelList"/>
    <dgm:cxn modelId="{CD657EAE-837F-475F-A876-A5FD23C00322}" type="presParOf" srcId="{AA854809-4369-4DD4-845E-4AE5B9C34242}" destId="{1BCF7A73-7BE5-46F6-A13E-A8AE3CD5C321}" srcOrd="1" destOrd="0" presId="urn:microsoft.com/office/officeart/2018/5/layout/IconLeafLabelList"/>
    <dgm:cxn modelId="{3A525F7E-B338-4ECD-A6A8-2EB0783F063F}" type="presParOf" srcId="{AA854809-4369-4DD4-845E-4AE5B9C34242}" destId="{AA36B084-87E7-4D28-B70C-726082CD05FC}" srcOrd="2" destOrd="0" presId="urn:microsoft.com/office/officeart/2018/5/layout/IconLeafLabelList"/>
    <dgm:cxn modelId="{3195B7D4-D905-4E2E-9D28-199835FCAE9D}" type="presParOf" srcId="{AA854809-4369-4DD4-845E-4AE5B9C34242}" destId="{CFC2C308-3E82-4202-AFC0-06B36F2C0998}" srcOrd="3" destOrd="0" presId="urn:microsoft.com/office/officeart/2018/5/layout/IconLeafLabelList"/>
    <dgm:cxn modelId="{F73BD38D-F81F-4EE5-9514-BBBA83A83ED0}" type="presParOf" srcId="{6EBA1826-57A1-4ABE-9562-2B08803DF39C}" destId="{4123DE0E-99DC-4BEA-87BB-EDC8747BB598}" srcOrd="1" destOrd="0" presId="urn:microsoft.com/office/officeart/2018/5/layout/IconLeafLabelList"/>
    <dgm:cxn modelId="{32A97EAF-9E85-494C-ABB2-C366D9140CE8}" type="presParOf" srcId="{6EBA1826-57A1-4ABE-9562-2B08803DF39C}" destId="{E4954E56-8EEE-4F40-97B6-39C45E0DEB25}" srcOrd="2" destOrd="0" presId="urn:microsoft.com/office/officeart/2018/5/layout/IconLeafLabelList"/>
    <dgm:cxn modelId="{E9A0F130-0376-43D9-9CA7-0D5BD01DCB00}" type="presParOf" srcId="{E4954E56-8EEE-4F40-97B6-39C45E0DEB25}" destId="{67725478-FC17-4769-8CAC-4145868204FE}" srcOrd="0" destOrd="0" presId="urn:microsoft.com/office/officeart/2018/5/layout/IconLeafLabelList"/>
    <dgm:cxn modelId="{725B6BD4-7383-47E1-85B4-F567C2A14D7C}" type="presParOf" srcId="{E4954E56-8EEE-4F40-97B6-39C45E0DEB25}" destId="{38DE614C-1765-4CB9-BB72-A147EFD976E9}" srcOrd="1" destOrd="0" presId="urn:microsoft.com/office/officeart/2018/5/layout/IconLeafLabelList"/>
    <dgm:cxn modelId="{75036563-2D68-44F7-9C75-38DBFBEC1C4D}" type="presParOf" srcId="{E4954E56-8EEE-4F40-97B6-39C45E0DEB25}" destId="{B6CCE077-7C88-4072-98FD-EED5ED3AC6EC}" srcOrd="2" destOrd="0" presId="urn:microsoft.com/office/officeart/2018/5/layout/IconLeafLabelList"/>
    <dgm:cxn modelId="{40BE2FC8-B2EE-4428-A869-727D877602B7}" type="presParOf" srcId="{E4954E56-8EEE-4F40-97B6-39C45E0DEB25}" destId="{A1A1E538-42FD-4E19-A1A1-27649FAD184A}" srcOrd="3" destOrd="0" presId="urn:microsoft.com/office/officeart/2018/5/layout/IconLeafLabelList"/>
    <dgm:cxn modelId="{85468544-08DD-4C33-B9CC-2255BB4829F4}" type="presParOf" srcId="{6EBA1826-57A1-4ABE-9562-2B08803DF39C}" destId="{DCD267F9-5F5B-4F85-B5F1-A2D1F85529CB}" srcOrd="3" destOrd="0" presId="urn:microsoft.com/office/officeart/2018/5/layout/IconLeafLabelList"/>
    <dgm:cxn modelId="{EB587322-232F-45B3-9FDA-E74D731718D4}" type="presParOf" srcId="{6EBA1826-57A1-4ABE-9562-2B08803DF39C}" destId="{BEC1611F-DAE5-4B93-A9FB-3224C0F1D6CF}" srcOrd="4" destOrd="0" presId="urn:microsoft.com/office/officeart/2018/5/layout/IconLeafLabelList"/>
    <dgm:cxn modelId="{7665558E-8134-409E-B1BD-2D11D8636281}" type="presParOf" srcId="{BEC1611F-DAE5-4B93-A9FB-3224C0F1D6CF}" destId="{D74FA376-CA41-4863-B304-360E121700DA}" srcOrd="0" destOrd="0" presId="urn:microsoft.com/office/officeart/2018/5/layout/IconLeafLabelList"/>
    <dgm:cxn modelId="{01543A11-79D9-41E8-A195-D47BC6652226}" type="presParOf" srcId="{BEC1611F-DAE5-4B93-A9FB-3224C0F1D6CF}" destId="{49D057FB-09AB-4FCC-AA40-EC513C215E3F}" srcOrd="1" destOrd="0" presId="urn:microsoft.com/office/officeart/2018/5/layout/IconLeafLabelList"/>
    <dgm:cxn modelId="{A69A04F9-55C3-4601-9C8D-C7454F77B98E}" type="presParOf" srcId="{BEC1611F-DAE5-4B93-A9FB-3224C0F1D6CF}" destId="{5FF505F3-D438-4DFF-BA50-852C50B4834B}" srcOrd="2" destOrd="0" presId="urn:microsoft.com/office/officeart/2018/5/layout/IconLeafLabelList"/>
    <dgm:cxn modelId="{A0BB8A2E-98B1-4C11-9B60-05BE4249F2FC}" type="presParOf" srcId="{BEC1611F-DAE5-4B93-A9FB-3224C0F1D6CF}" destId="{151EBDEE-FB1D-42B1-9F53-1B30CC97C21D}" srcOrd="3" destOrd="0" presId="urn:microsoft.com/office/officeart/2018/5/layout/IconLeafLabelList"/>
    <dgm:cxn modelId="{68E81148-A003-4B7F-A84C-5487E986BA3B}" type="presParOf" srcId="{6EBA1826-57A1-4ABE-9562-2B08803DF39C}" destId="{2DCAF062-0A44-42C3-B620-181E34161CDE}" srcOrd="5" destOrd="0" presId="urn:microsoft.com/office/officeart/2018/5/layout/IconLeafLabelList"/>
    <dgm:cxn modelId="{5822CC3B-FFBA-49B0-AE58-E47C05907D37}" type="presParOf" srcId="{6EBA1826-57A1-4ABE-9562-2B08803DF39C}" destId="{49D9C5B5-E058-4CB7-9163-AC0D088F41B8}" srcOrd="6" destOrd="0" presId="urn:microsoft.com/office/officeart/2018/5/layout/IconLeafLabelList"/>
    <dgm:cxn modelId="{4A50A149-AB9D-4200-BA91-454181934A97}" type="presParOf" srcId="{49D9C5B5-E058-4CB7-9163-AC0D088F41B8}" destId="{52BB55F5-2DB4-4A0F-A11C-21C6EAE13818}" srcOrd="0" destOrd="0" presId="urn:microsoft.com/office/officeart/2018/5/layout/IconLeafLabelList"/>
    <dgm:cxn modelId="{05CFD14B-9466-440D-BBDC-F09437583FBA}" type="presParOf" srcId="{49D9C5B5-E058-4CB7-9163-AC0D088F41B8}" destId="{417C8D39-31B0-48BB-9FFE-D20121EECA37}" srcOrd="1" destOrd="0" presId="urn:microsoft.com/office/officeart/2018/5/layout/IconLeafLabelList"/>
    <dgm:cxn modelId="{AB41541F-F0BC-44AA-A0EF-236A9E21ACD1}" type="presParOf" srcId="{49D9C5B5-E058-4CB7-9163-AC0D088F41B8}" destId="{76348C39-9317-413B-93BE-FFD2CD22DDD2}" srcOrd="2" destOrd="0" presId="urn:microsoft.com/office/officeart/2018/5/layout/IconLeafLabelList"/>
    <dgm:cxn modelId="{9346D5D7-F715-4750-8D85-01B9BB342F70}" type="presParOf" srcId="{49D9C5B5-E058-4CB7-9163-AC0D088F41B8}" destId="{36C8FB26-B3C1-4236-BDBE-98430ABA7DC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9C4287-F840-4080-8C66-240B6CD9F424}"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52D9AEF-F264-4C4E-AEBD-6B7B1F48B950}">
      <dgm:prSet/>
      <dgm:spPr/>
      <dgm:t>
        <a:bodyPr/>
        <a:lstStyle/>
        <a:p>
          <a:r>
            <a:rPr lang="en-US" dirty="0"/>
            <a:t>Need for continuous efforts to enhance the knowledge, attitude, and practices regarding diseases and defects identification and reporting at birth .</a:t>
          </a:r>
        </a:p>
      </dgm:t>
    </dgm:pt>
    <dgm:pt modelId="{1D319260-3049-43A8-8666-7450FE5F08D5}" type="parTrans" cxnId="{D2B481CE-DF5D-46E1-B716-C91C6E819653}">
      <dgm:prSet/>
      <dgm:spPr/>
      <dgm:t>
        <a:bodyPr/>
        <a:lstStyle/>
        <a:p>
          <a:endParaRPr lang="en-US"/>
        </a:p>
      </dgm:t>
    </dgm:pt>
    <dgm:pt modelId="{9E113474-249D-4FB6-BF0A-14B4569C330B}" type="sibTrans" cxnId="{D2B481CE-DF5D-46E1-B716-C91C6E819653}">
      <dgm:prSet/>
      <dgm:spPr/>
      <dgm:t>
        <a:bodyPr/>
        <a:lstStyle/>
        <a:p>
          <a:endParaRPr lang="en-US"/>
        </a:p>
      </dgm:t>
    </dgm:pt>
    <dgm:pt modelId="{6955DE7E-0BEA-4006-877F-7181EB7B937D}">
      <dgm:prSet/>
      <dgm:spPr/>
      <dgm:t>
        <a:bodyPr/>
        <a:lstStyle/>
        <a:p>
          <a:r>
            <a:rPr lang="en-US" dirty="0"/>
            <a:t>Strengthening awareness campaigns, providing training to healthcare providers, and ensuring accessibility to screening and diagnostic facilities can contribute to improving the overall effectiveness of RBSK in identifying and managing diseases and defects at birth, leading to better child health outcomes.</a:t>
          </a:r>
        </a:p>
      </dgm:t>
    </dgm:pt>
    <dgm:pt modelId="{64BF6068-E4EB-4C33-AE5E-45CD4ECE2569}" type="parTrans" cxnId="{F65615BD-560F-4547-8A8F-EB43C7001D44}">
      <dgm:prSet/>
      <dgm:spPr/>
      <dgm:t>
        <a:bodyPr/>
        <a:lstStyle/>
        <a:p>
          <a:endParaRPr lang="en-US"/>
        </a:p>
      </dgm:t>
    </dgm:pt>
    <dgm:pt modelId="{A259038E-C49D-4F62-99F7-F0D7A2C92026}" type="sibTrans" cxnId="{F65615BD-560F-4547-8A8F-EB43C7001D44}">
      <dgm:prSet/>
      <dgm:spPr/>
      <dgm:t>
        <a:bodyPr/>
        <a:lstStyle/>
        <a:p>
          <a:endParaRPr lang="en-US"/>
        </a:p>
      </dgm:t>
    </dgm:pt>
    <dgm:pt modelId="{F356DF70-D551-47AC-8B98-0EE679B98E44}" type="pres">
      <dgm:prSet presAssocID="{8A9C4287-F840-4080-8C66-240B6CD9F424}" presName="outerComposite" presStyleCnt="0">
        <dgm:presLayoutVars>
          <dgm:chMax val="5"/>
          <dgm:dir/>
          <dgm:resizeHandles val="exact"/>
        </dgm:presLayoutVars>
      </dgm:prSet>
      <dgm:spPr/>
    </dgm:pt>
    <dgm:pt modelId="{04FA0D98-7B33-45E9-9D9E-FDFA2EEA1DC3}" type="pres">
      <dgm:prSet presAssocID="{8A9C4287-F840-4080-8C66-240B6CD9F424}" presName="dummyMaxCanvas" presStyleCnt="0">
        <dgm:presLayoutVars/>
      </dgm:prSet>
      <dgm:spPr/>
    </dgm:pt>
    <dgm:pt modelId="{BFD415E9-EE5C-435A-838D-0A4497CEDA52}" type="pres">
      <dgm:prSet presAssocID="{8A9C4287-F840-4080-8C66-240B6CD9F424}" presName="TwoNodes_1" presStyleLbl="node1" presStyleIdx="0" presStyleCnt="2">
        <dgm:presLayoutVars>
          <dgm:bulletEnabled val="1"/>
        </dgm:presLayoutVars>
      </dgm:prSet>
      <dgm:spPr/>
    </dgm:pt>
    <dgm:pt modelId="{C27AEB5F-6820-4709-8FBD-6768CE6C78DB}" type="pres">
      <dgm:prSet presAssocID="{8A9C4287-F840-4080-8C66-240B6CD9F424}" presName="TwoNodes_2" presStyleLbl="node1" presStyleIdx="1" presStyleCnt="2">
        <dgm:presLayoutVars>
          <dgm:bulletEnabled val="1"/>
        </dgm:presLayoutVars>
      </dgm:prSet>
      <dgm:spPr/>
    </dgm:pt>
    <dgm:pt modelId="{39802236-03BE-4295-887B-1FA682423ED9}" type="pres">
      <dgm:prSet presAssocID="{8A9C4287-F840-4080-8C66-240B6CD9F424}" presName="TwoConn_1-2" presStyleLbl="fgAccFollowNode1" presStyleIdx="0" presStyleCnt="1">
        <dgm:presLayoutVars>
          <dgm:bulletEnabled val="1"/>
        </dgm:presLayoutVars>
      </dgm:prSet>
      <dgm:spPr/>
    </dgm:pt>
    <dgm:pt modelId="{62FCA0F8-86CD-4B7B-A3B6-FB0311B018BE}" type="pres">
      <dgm:prSet presAssocID="{8A9C4287-F840-4080-8C66-240B6CD9F424}" presName="TwoNodes_1_text" presStyleLbl="node1" presStyleIdx="1" presStyleCnt="2">
        <dgm:presLayoutVars>
          <dgm:bulletEnabled val="1"/>
        </dgm:presLayoutVars>
      </dgm:prSet>
      <dgm:spPr/>
    </dgm:pt>
    <dgm:pt modelId="{E1559381-057E-4E6C-9E98-EA457DAFA1DF}" type="pres">
      <dgm:prSet presAssocID="{8A9C4287-F840-4080-8C66-240B6CD9F424}" presName="TwoNodes_2_text" presStyleLbl="node1" presStyleIdx="1" presStyleCnt="2">
        <dgm:presLayoutVars>
          <dgm:bulletEnabled val="1"/>
        </dgm:presLayoutVars>
      </dgm:prSet>
      <dgm:spPr/>
    </dgm:pt>
  </dgm:ptLst>
  <dgm:cxnLst>
    <dgm:cxn modelId="{FCB5D621-6FD3-414D-B0AB-6E222A67344C}" type="presOf" srcId="{8A9C4287-F840-4080-8C66-240B6CD9F424}" destId="{F356DF70-D551-47AC-8B98-0EE679B98E44}" srcOrd="0" destOrd="0" presId="urn:microsoft.com/office/officeart/2005/8/layout/vProcess5"/>
    <dgm:cxn modelId="{1394C15C-862D-4C1D-9BFF-BCF2A186483A}" type="presOf" srcId="{9E113474-249D-4FB6-BF0A-14B4569C330B}" destId="{39802236-03BE-4295-887B-1FA682423ED9}" srcOrd="0" destOrd="0" presId="urn:microsoft.com/office/officeart/2005/8/layout/vProcess5"/>
    <dgm:cxn modelId="{7B38B55E-C1BE-4DCF-BAC4-E3925D48E0CC}" type="presOf" srcId="{352D9AEF-F264-4C4E-AEBD-6B7B1F48B950}" destId="{62FCA0F8-86CD-4B7B-A3B6-FB0311B018BE}" srcOrd="1" destOrd="0" presId="urn:microsoft.com/office/officeart/2005/8/layout/vProcess5"/>
    <dgm:cxn modelId="{704F3671-6CDB-47D1-A37D-4076E3815FD4}" type="presOf" srcId="{6955DE7E-0BEA-4006-877F-7181EB7B937D}" destId="{C27AEB5F-6820-4709-8FBD-6768CE6C78DB}" srcOrd="0" destOrd="0" presId="urn:microsoft.com/office/officeart/2005/8/layout/vProcess5"/>
    <dgm:cxn modelId="{0FDE80BC-67DE-410B-802A-05D87E924AD7}" type="presOf" srcId="{6955DE7E-0BEA-4006-877F-7181EB7B937D}" destId="{E1559381-057E-4E6C-9E98-EA457DAFA1DF}" srcOrd="1" destOrd="0" presId="urn:microsoft.com/office/officeart/2005/8/layout/vProcess5"/>
    <dgm:cxn modelId="{F65615BD-560F-4547-8A8F-EB43C7001D44}" srcId="{8A9C4287-F840-4080-8C66-240B6CD9F424}" destId="{6955DE7E-0BEA-4006-877F-7181EB7B937D}" srcOrd="1" destOrd="0" parTransId="{64BF6068-E4EB-4C33-AE5E-45CD4ECE2569}" sibTransId="{A259038E-C49D-4F62-99F7-F0D7A2C92026}"/>
    <dgm:cxn modelId="{D2B481CE-DF5D-46E1-B716-C91C6E819653}" srcId="{8A9C4287-F840-4080-8C66-240B6CD9F424}" destId="{352D9AEF-F264-4C4E-AEBD-6B7B1F48B950}" srcOrd="0" destOrd="0" parTransId="{1D319260-3049-43A8-8666-7450FE5F08D5}" sibTransId="{9E113474-249D-4FB6-BF0A-14B4569C330B}"/>
    <dgm:cxn modelId="{8E563BEA-BEB1-434A-810E-57623C99DB9A}" type="presOf" srcId="{352D9AEF-F264-4C4E-AEBD-6B7B1F48B950}" destId="{BFD415E9-EE5C-435A-838D-0A4497CEDA52}" srcOrd="0" destOrd="0" presId="urn:microsoft.com/office/officeart/2005/8/layout/vProcess5"/>
    <dgm:cxn modelId="{70A8037B-F22A-4ABB-840B-1A23E4C48D87}" type="presParOf" srcId="{F356DF70-D551-47AC-8B98-0EE679B98E44}" destId="{04FA0D98-7B33-45E9-9D9E-FDFA2EEA1DC3}" srcOrd="0" destOrd="0" presId="urn:microsoft.com/office/officeart/2005/8/layout/vProcess5"/>
    <dgm:cxn modelId="{7D57D2B9-F0EA-499D-9D2F-F47AADF0D57A}" type="presParOf" srcId="{F356DF70-D551-47AC-8B98-0EE679B98E44}" destId="{BFD415E9-EE5C-435A-838D-0A4497CEDA52}" srcOrd="1" destOrd="0" presId="urn:microsoft.com/office/officeart/2005/8/layout/vProcess5"/>
    <dgm:cxn modelId="{EF755997-B88E-4D45-B96F-40F284A9102B}" type="presParOf" srcId="{F356DF70-D551-47AC-8B98-0EE679B98E44}" destId="{C27AEB5F-6820-4709-8FBD-6768CE6C78DB}" srcOrd="2" destOrd="0" presId="urn:microsoft.com/office/officeart/2005/8/layout/vProcess5"/>
    <dgm:cxn modelId="{7B2837B1-71F2-42EB-8DC5-DB366851DA4E}" type="presParOf" srcId="{F356DF70-D551-47AC-8B98-0EE679B98E44}" destId="{39802236-03BE-4295-887B-1FA682423ED9}" srcOrd="3" destOrd="0" presId="urn:microsoft.com/office/officeart/2005/8/layout/vProcess5"/>
    <dgm:cxn modelId="{0147E115-BB3C-4451-BC78-6853B8B4B2D0}" type="presParOf" srcId="{F356DF70-D551-47AC-8B98-0EE679B98E44}" destId="{62FCA0F8-86CD-4B7B-A3B6-FB0311B018BE}" srcOrd="4" destOrd="0" presId="urn:microsoft.com/office/officeart/2005/8/layout/vProcess5"/>
    <dgm:cxn modelId="{07841004-496C-4D7F-AB0C-EF20D3E3AE44}" type="presParOf" srcId="{F356DF70-D551-47AC-8B98-0EE679B98E44}" destId="{E1559381-057E-4E6C-9E98-EA457DAFA1D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A6D4AE-A840-4694-8E65-5C2972388F9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C4E51F9-E635-4D74-973D-84B8DF7D0CF3}">
      <dgm:prSet/>
      <dgm:spPr/>
      <dgm:t>
        <a:bodyPr/>
        <a:lstStyle/>
        <a:p>
          <a:r>
            <a:rPr lang="en-US" dirty="0"/>
            <a:t> 1. Chakraborty S, Chakraborty A, Mitra S, Gupta S, Lahiri A, Banerjee N. Evaluation of   the </a:t>
          </a:r>
          <a:r>
            <a:rPr lang="en-US" dirty="0" err="1"/>
            <a:t>rashtriya</a:t>
          </a:r>
          <a:r>
            <a:rPr lang="en-US" dirty="0"/>
            <a:t> </a:t>
          </a:r>
          <a:r>
            <a:rPr lang="en-US" dirty="0" err="1"/>
            <a:t>bal</a:t>
          </a:r>
          <a:r>
            <a:rPr lang="en-US" dirty="0"/>
            <a:t> </a:t>
          </a:r>
          <a:r>
            <a:rPr lang="en-US" dirty="0" err="1"/>
            <a:t>swasthya</a:t>
          </a:r>
          <a:r>
            <a:rPr lang="en-US" dirty="0"/>
            <a:t> </a:t>
          </a:r>
          <a:r>
            <a:rPr lang="en-US" dirty="0" err="1"/>
            <a:t>karyakram</a:t>
          </a:r>
          <a:r>
            <a:rPr lang="en-US" dirty="0"/>
            <a:t> (RBSK): A national children healthcare program in a health district of West Bengal, India. Indian J Public Health [Internet]. 2022 [cited 2023 Feb 2];66(3):307–12. Available from: </a:t>
          </a:r>
          <a:r>
            <a:rPr lang="en-US" u="sng" dirty="0">
              <a:hlinkClick xmlns:r="http://schemas.openxmlformats.org/officeDocument/2006/relationships" r:id="rId1"/>
            </a:rPr>
            <a:t>https://www.ijph.in/article.asp?issn=0019-557X;year=2022;volume=66;issue=3;spage=307;epage=312;aulast=Chakraborty</a:t>
          </a:r>
          <a:endParaRPr lang="en-US" dirty="0"/>
        </a:p>
      </dgm:t>
    </dgm:pt>
    <dgm:pt modelId="{E16A6CDF-843A-4473-A802-00068CD29426}" type="parTrans" cxnId="{D29EBB3A-0A46-4ADD-8170-515A215A0965}">
      <dgm:prSet/>
      <dgm:spPr/>
      <dgm:t>
        <a:bodyPr/>
        <a:lstStyle/>
        <a:p>
          <a:endParaRPr lang="en-US"/>
        </a:p>
      </dgm:t>
    </dgm:pt>
    <dgm:pt modelId="{06204A48-243A-48E3-A6C2-975589671F4B}" type="sibTrans" cxnId="{D29EBB3A-0A46-4ADD-8170-515A215A0965}">
      <dgm:prSet/>
      <dgm:spPr/>
      <dgm:t>
        <a:bodyPr/>
        <a:lstStyle/>
        <a:p>
          <a:endParaRPr lang="en-US"/>
        </a:p>
      </dgm:t>
    </dgm:pt>
    <dgm:pt modelId="{6CC97DD9-277A-4EA8-9491-99233B527A87}">
      <dgm:prSet/>
      <dgm:spPr/>
      <dgm:t>
        <a:bodyPr/>
        <a:lstStyle/>
        <a:p>
          <a:r>
            <a:rPr lang="en-US" dirty="0"/>
            <a:t>2. </a:t>
          </a:r>
          <a:r>
            <a:rPr lang="en-US" dirty="0" err="1"/>
            <a:t>Rameshbabu</a:t>
          </a:r>
          <a:r>
            <a:rPr lang="en-US" dirty="0"/>
            <a:t> B, </a:t>
          </a:r>
          <a:r>
            <a:rPr lang="en-US" dirty="0" err="1"/>
            <a:t>Kumaravel</a:t>
          </a:r>
          <a:r>
            <a:rPr lang="en-US" dirty="0"/>
            <a:t> KS, Balaji J, Sathya P, </a:t>
          </a:r>
          <a:r>
            <a:rPr lang="en-US" dirty="0" err="1"/>
            <a:t>Shobia</a:t>
          </a:r>
          <a:r>
            <a:rPr lang="en-US" dirty="0"/>
            <a:t> N. Health Conditions screened by the 4D`s Approach in a District Early Intervention Centre (DEIC) under </a:t>
          </a:r>
          <a:r>
            <a:rPr lang="en-US" dirty="0" err="1"/>
            <a:t>Rashtriya</a:t>
          </a:r>
          <a:r>
            <a:rPr lang="en-US" dirty="0"/>
            <a:t> Bal </a:t>
          </a:r>
          <a:r>
            <a:rPr lang="en-US" dirty="0" err="1"/>
            <a:t>Swasthya</a:t>
          </a:r>
          <a:r>
            <a:rPr lang="en-US" dirty="0"/>
            <a:t> </a:t>
          </a:r>
          <a:r>
            <a:rPr lang="en-US" dirty="0" err="1"/>
            <a:t>Karyakram</a:t>
          </a:r>
          <a:r>
            <a:rPr lang="en-US" dirty="0"/>
            <a:t> (RBSK) program. Pediatric </a:t>
          </a:r>
          <a:r>
            <a:rPr lang="en-US" dirty="0" err="1"/>
            <a:t>Oncall</a:t>
          </a:r>
          <a:r>
            <a:rPr lang="en-US" dirty="0"/>
            <a:t> Journal [Internet]. 2019 [cited 2023 Feb 3];16(3):73–8. Available from: </a:t>
          </a:r>
          <a:r>
            <a:rPr lang="en-US" u="sng" dirty="0">
              <a:hlinkClick xmlns:r="http://schemas.openxmlformats.org/officeDocument/2006/relationships" r:id="rId2"/>
            </a:rPr>
            <a:t>https://www.pediatriconcall.com/pediatric-journal/view/fulltext-articles/1222/J/0/0/650/0</a:t>
          </a:r>
          <a:endParaRPr lang="en-US" dirty="0"/>
        </a:p>
      </dgm:t>
    </dgm:pt>
    <dgm:pt modelId="{38727415-4B15-4CD2-965D-523FB37F3B92}" type="parTrans" cxnId="{E17BA0C8-37F2-4C09-BF7A-87959FA87297}">
      <dgm:prSet/>
      <dgm:spPr/>
      <dgm:t>
        <a:bodyPr/>
        <a:lstStyle/>
        <a:p>
          <a:endParaRPr lang="en-US"/>
        </a:p>
      </dgm:t>
    </dgm:pt>
    <dgm:pt modelId="{AFFC4A53-C118-4D65-BC66-169D097BA441}" type="sibTrans" cxnId="{E17BA0C8-37F2-4C09-BF7A-87959FA87297}">
      <dgm:prSet/>
      <dgm:spPr/>
      <dgm:t>
        <a:bodyPr/>
        <a:lstStyle/>
        <a:p>
          <a:endParaRPr lang="en-US"/>
        </a:p>
      </dgm:t>
    </dgm:pt>
    <dgm:pt modelId="{D7EB216F-8E3D-404C-9988-72BAFC075A94}">
      <dgm:prSet/>
      <dgm:spPr/>
      <dgm:t>
        <a:bodyPr/>
        <a:lstStyle/>
        <a:p>
          <a:r>
            <a:rPr lang="en-US" dirty="0"/>
            <a:t>3. Ministry of Health, Family Welfare-Government of India. </a:t>
          </a:r>
          <a:r>
            <a:rPr lang="en-US" dirty="0" err="1"/>
            <a:t>Rashtriya</a:t>
          </a:r>
          <a:r>
            <a:rPr lang="en-US" dirty="0"/>
            <a:t> Bal </a:t>
          </a:r>
          <a:r>
            <a:rPr lang="en-US" dirty="0" err="1"/>
            <a:t>Swasthya</a:t>
          </a:r>
          <a:r>
            <a:rPr lang="en-US" dirty="0"/>
            <a:t> </a:t>
          </a:r>
          <a:r>
            <a:rPr lang="en-US" dirty="0" err="1"/>
            <a:t>Karyakram</a:t>
          </a:r>
          <a:r>
            <a:rPr lang="en-US" dirty="0"/>
            <a:t> (RBSK) [Internet]. Gov.in. [cited 2023 Feb 2]. Available from: </a:t>
          </a:r>
          <a:r>
            <a:rPr lang="en-US" u="sng" dirty="0">
              <a:hlinkClick xmlns:r="http://schemas.openxmlformats.org/officeDocument/2006/relationships" r:id="rId3"/>
            </a:rPr>
            <a:t>https://rbsk.gov.in/RBSKLive/</a:t>
          </a:r>
          <a:endParaRPr lang="en-US" dirty="0"/>
        </a:p>
      </dgm:t>
    </dgm:pt>
    <dgm:pt modelId="{FADC0C4E-F11D-499F-BCA0-116BC54F986C}" type="parTrans" cxnId="{1876B880-4EEB-4ADC-88E3-CA5543B311A5}">
      <dgm:prSet/>
      <dgm:spPr/>
      <dgm:t>
        <a:bodyPr/>
        <a:lstStyle/>
        <a:p>
          <a:endParaRPr lang="en-US"/>
        </a:p>
      </dgm:t>
    </dgm:pt>
    <dgm:pt modelId="{B91B3220-F034-4970-A5E6-DB403AE4DD45}" type="sibTrans" cxnId="{1876B880-4EEB-4ADC-88E3-CA5543B311A5}">
      <dgm:prSet/>
      <dgm:spPr/>
      <dgm:t>
        <a:bodyPr/>
        <a:lstStyle/>
        <a:p>
          <a:endParaRPr lang="en-US"/>
        </a:p>
      </dgm:t>
    </dgm:pt>
    <dgm:pt modelId="{BCAB8C76-69ED-4734-9BEA-B7800EEAFD8A}">
      <dgm:prSet/>
      <dgm:spPr/>
      <dgm:t>
        <a:bodyPr/>
        <a:lstStyle/>
        <a:p>
          <a:r>
            <a:rPr lang="pt-BR" b="0" i="0" u="none" strike="noStrike" baseline="0" dirty="0"/>
            <a:t>4. Singh AK, Kumar R, Mishra CK, Khera A, Srivastava A. Moving </a:t>
          </a:r>
          <a:r>
            <a:rPr lang="en-US" b="0" i="0" u="none" strike="noStrike" baseline="0" dirty="0"/>
            <a:t>from survival to healthy survival through child health screening and early intervention services under </a:t>
          </a:r>
          <a:r>
            <a:rPr lang="en-US" b="0" i="0" u="none" strike="noStrike" baseline="0" dirty="0" err="1"/>
            <a:t>Rashtriya</a:t>
          </a:r>
          <a:r>
            <a:rPr lang="en-US" b="0" i="0" u="none" strike="noStrike" baseline="0" dirty="0"/>
            <a:t> Bal </a:t>
          </a:r>
          <a:r>
            <a:rPr lang="en-US" b="0" i="0" u="none" strike="noStrike" baseline="0" dirty="0" err="1"/>
            <a:t>Swasthya</a:t>
          </a:r>
          <a:r>
            <a:rPr lang="en-US" dirty="0"/>
            <a:t> </a:t>
          </a:r>
          <a:r>
            <a:rPr lang="pl-PL" b="0" i="0" u="none" strike="noStrike" baseline="0" dirty="0"/>
            <a:t>Karyakram (RBSK. Indian J</a:t>
          </a:r>
          <a:r>
            <a:rPr lang="en-US" b="0" i="0" u="none" strike="noStrike" baseline="0" dirty="0"/>
            <a:t> </a:t>
          </a:r>
          <a:r>
            <a:rPr lang="pl-PL" b="0" i="0" u="none" strike="noStrike" baseline="0" dirty="0"/>
            <a:t>Pediatr 2015;82(11):1012–1018</a:t>
          </a:r>
          <a:endParaRPr lang="en-US" b="0" i="0" u="none" strike="noStrike" baseline="0" dirty="0"/>
        </a:p>
      </dgm:t>
    </dgm:pt>
    <dgm:pt modelId="{6C252DEC-C21A-4E58-B884-7E5CC66C1E58}" type="parTrans" cxnId="{A587309A-198A-4731-BFFA-85CFC0F41FEE}">
      <dgm:prSet/>
      <dgm:spPr/>
      <dgm:t>
        <a:bodyPr/>
        <a:lstStyle/>
        <a:p>
          <a:endParaRPr lang="en-IN"/>
        </a:p>
      </dgm:t>
    </dgm:pt>
    <dgm:pt modelId="{18DF3551-0FB6-4974-8DC2-EE2641A5E78F}" type="sibTrans" cxnId="{A587309A-198A-4731-BFFA-85CFC0F41FEE}">
      <dgm:prSet/>
      <dgm:spPr/>
      <dgm:t>
        <a:bodyPr/>
        <a:lstStyle/>
        <a:p>
          <a:endParaRPr lang="en-IN"/>
        </a:p>
      </dgm:t>
    </dgm:pt>
    <dgm:pt modelId="{41A97635-9D95-4214-BB92-D0B80DCC893F}">
      <dgm:prSet/>
      <dgm:spPr/>
      <dgm:t>
        <a:bodyPr/>
        <a:lstStyle/>
        <a:p>
          <a:r>
            <a:rPr lang="pt-BR" b="0" i="0" u="none" strike="noStrike" baseline="0" dirty="0"/>
            <a:t>5. </a:t>
          </a:r>
          <a:r>
            <a:rPr lang="de-DE" b="0" i="0" u="none" strike="noStrike" baseline="0" dirty="0">
              <a:latin typeface="ThiemeGulliver2011-Regular"/>
            </a:rPr>
            <a:t>Sogarwal R, Bachani D, Venkatesh S. Challenges in HIV/AIDS </a:t>
          </a:r>
          <a:r>
            <a:rPr lang="en-US" b="0" i="0" u="none" strike="noStrike" baseline="0" dirty="0">
              <a:latin typeface="ThiemeGulliver2011-Regular"/>
            </a:rPr>
            <a:t>prevention, care and treatment </a:t>
          </a:r>
          <a:r>
            <a:rPr lang="en-US" b="0" i="0" u="none" strike="noStrike" baseline="0" dirty="0" err="1">
              <a:latin typeface="ThiemeGulliver2011-Regular"/>
            </a:rPr>
            <a:t>programme</a:t>
          </a:r>
          <a:r>
            <a:rPr lang="en-US" b="0" i="0" u="none" strike="noStrike" baseline="0" dirty="0">
              <a:latin typeface="ThiemeGulliver2011-Regular"/>
            </a:rPr>
            <a:t> in India. SAARC </a:t>
          </a:r>
          <a:r>
            <a:rPr lang="en-IN" b="0" i="0" u="none" strike="noStrike" baseline="0" dirty="0">
              <a:latin typeface="ThiemeGulliver2011-Regular"/>
            </a:rPr>
            <a:t>J </a:t>
          </a:r>
          <a:r>
            <a:rPr lang="en-IN" b="0" i="0" u="none" strike="noStrike" baseline="0" dirty="0" err="1">
              <a:latin typeface="ThiemeGulliver2011-Regular"/>
            </a:rPr>
            <a:t>Tuberc</a:t>
          </a:r>
          <a:r>
            <a:rPr lang="en-IN" b="0" i="0" u="none" strike="noStrike" baseline="0" dirty="0">
              <a:latin typeface="ThiemeGulliver2011-Regular"/>
            </a:rPr>
            <a:t> Lung Dis HIV/AIDS 2010;7(1):1–7</a:t>
          </a:r>
          <a:endParaRPr lang="en-US" b="0" i="0" u="none" strike="noStrike" baseline="0" dirty="0"/>
        </a:p>
      </dgm:t>
    </dgm:pt>
    <dgm:pt modelId="{EDA8A4EB-C08C-40E8-93C7-E2D835499573}" type="parTrans" cxnId="{AB004374-6427-4223-8330-18F62FCE13CE}">
      <dgm:prSet/>
      <dgm:spPr/>
      <dgm:t>
        <a:bodyPr/>
        <a:lstStyle/>
        <a:p>
          <a:endParaRPr lang="en-IN"/>
        </a:p>
      </dgm:t>
    </dgm:pt>
    <dgm:pt modelId="{76148546-76F1-4509-AE1D-DB907114174C}" type="sibTrans" cxnId="{AB004374-6427-4223-8330-18F62FCE13CE}">
      <dgm:prSet/>
      <dgm:spPr/>
      <dgm:t>
        <a:bodyPr/>
        <a:lstStyle/>
        <a:p>
          <a:endParaRPr lang="en-IN"/>
        </a:p>
      </dgm:t>
    </dgm:pt>
    <dgm:pt modelId="{AFAF8E46-5E8D-4394-9C40-F08E92FCB461}">
      <dgm:prSet/>
      <dgm:spPr/>
      <dgm:t>
        <a:bodyPr/>
        <a:lstStyle/>
        <a:p>
          <a:r>
            <a:rPr lang="en-US" b="0" i="0" u="none" strike="noStrike" baseline="0" dirty="0">
              <a:latin typeface="ThiemeGulliver2011-Regular"/>
            </a:rPr>
            <a:t>6. Best ML, Kumar R. Sustainability failures of rural </a:t>
          </a:r>
          <a:r>
            <a:rPr lang="en-US" b="0" i="0" u="none" strike="noStrike" baseline="0" dirty="0" err="1">
              <a:latin typeface="ThiemeGulliver2011-Regular"/>
            </a:rPr>
            <a:t>telecenters</a:t>
          </a:r>
          <a:r>
            <a:rPr lang="en-US" dirty="0">
              <a:latin typeface="ThiemeGulliver2011-Regular"/>
            </a:rPr>
            <a:t> </a:t>
          </a:r>
          <a:r>
            <a:rPr lang="en-US" b="0" i="0" u="none" strike="noStrike" baseline="0" dirty="0">
              <a:latin typeface="ThiemeGulliver2011-Regular"/>
            </a:rPr>
            <a:t>challenges from the sustainable access in rural India (SARI) </a:t>
          </a:r>
          <a:r>
            <a:rPr lang="en-IN" b="0" i="0" u="none" strike="noStrike" baseline="0" dirty="0">
              <a:latin typeface="ThiemeGulliver2011-Regular"/>
            </a:rPr>
            <a:t>project. Inf </a:t>
          </a:r>
          <a:r>
            <a:rPr lang="en-IN" b="0" i="0" u="none" strike="noStrike" baseline="0" dirty="0" err="1">
              <a:latin typeface="ThiemeGulliver2011-Regular"/>
            </a:rPr>
            <a:t>Technol</a:t>
          </a:r>
          <a:r>
            <a:rPr lang="en-IN" b="0" i="0" u="none" strike="noStrike" baseline="0" dirty="0">
              <a:latin typeface="ThiemeGulliver2011-Regular"/>
            </a:rPr>
            <a:t> Int Dev 2008;4(4):31–45</a:t>
          </a:r>
          <a:r>
            <a:rPr lang="en-US" b="0" i="0" u="none" strike="noStrike" baseline="0" dirty="0">
              <a:latin typeface="ThiemeGulliver2011-Regular"/>
            </a:rPr>
            <a:t> </a:t>
          </a:r>
          <a:endParaRPr lang="en-IN" b="0" i="0" u="none" strike="noStrike" baseline="0" dirty="0">
            <a:latin typeface="ThiemeGulliver2011-Regular"/>
          </a:endParaRPr>
        </a:p>
      </dgm:t>
    </dgm:pt>
    <dgm:pt modelId="{19E617E3-56A0-4D4D-8CA9-94EC84FE48CE}" type="parTrans" cxnId="{9B9F625F-B951-4CF5-8D3D-D34583BE3B76}">
      <dgm:prSet/>
      <dgm:spPr/>
      <dgm:t>
        <a:bodyPr/>
        <a:lstStyle/>
        <a:p>
          <a:endParaRPr lang="en-IN"/>
        </a:p>
      </dgm:t>
    </dgm:pt>
    <dgm:pt modelId="{6E3640FF-85F3-428D-8E35-AFFEB43D365E}" type="sibTrans" cxnId="{9B9F625F-B951-4CF5-8D3D-D34583BE3B76}">
      <dgm:prSet/>
      <dgm:spPr/>
      <dgm:t>
        <a:bodyPr/>
        <a:lstStyle/>
        <a:p>
          <a:endParaRPr lang="en-IN"/>
        </a:p>
      </dgm:t>
    </dgm:pt>
    <dgm:pt modelId="{E207F489-93A3-40C7-BFBE-462FFFA596E6}" type="pres">
      <dgm:prSet presAssocID="{80A6D4AE-A840-4694-8E65-5C2972388F9F}" presName="linear" presStyleCnt="0">
        <dgm:presLayoutVars>
          <dgm:animLvl val="lvl"/>
          <dgm:resizeHandles val="exact"/>
        </dgm:presLayoutVars>
      </dgm:prSet>
      <dgm:spPr/>
    </dgm:pt>
    <dgm:pt modelId="{1D6CF6B5-F68F-4E8D-BC6C-7252588E142C}" type="pres">
      <dgm:prSet presAssocID="{8C4E51F9-E635-4D74-973D-84B8DF7D0CF3}" presName="parentText" presStyleLbl="node1" presStyleIdx="0" presStyleCnt="6">
        <dgm:presLayoutVars>
          <dgm:chMax val="0"/>
          <dgm:bulletEnabled val="1"/>
        </dgm:presLayoutVars>
      </dgm:prSet>
      <dgm:spPr/>
    </dgm:pt>
    <dgm:pt modelId="{D5CBFDF2-ADA2-4E61-827E-E6C583E072A7}" type="pres">
      <dgm:prSet presAssocID="{06204A48-243A-48E3-A6C2-975589671F4B}" presName="spacer" presStyleCnt="0"/>
      <dgm:spPr/>
    </dgm:pt>
    <dgm:pt modelId="{9947611C-33F4-4DB5-8B51-9D09B4F992A0}" type="pres">
      <dgm:prSet presAssocID="{6CC97DD9-277A-4EA8-9491-99233B527A87}" presName="parentText" presStyleLbl="node1" presStyleIdx="1" presStyleCnt="6">
        <dgm:presLayoutVars>
          <dgm:chMax val="0"/>
          <dgm:bulletEnabled val="1"/>
        </dgm:presLayoutVars>
      </dgm:prSet>
      <dgm:spPr/>
    </dgm:pt>
    <dgm:pt modelId="{DFB9BA22-B6C2-4D4A-B4E8-2992C04482BC}" type="pres">
      <dgm:prSet presAssocID="{AFFC4A53-C118-4D65-BC66-169D097BA441}" presName="spacer" presStyleCnt="0"/>
      <dgm:spPr/>
    </dgm:pt>
    <dgm:pt modelId="{347195DB-98C7-4992-8084-C11E5BE31CCF}" type="pres">
      <dgm:prSet presAssocID="{D7EB216F-8E3D-404C-9988-72BAFC075A94}" presName="parentText" presStyleLbl="node1" presStyleIdx="2" presStyleCnt="6">
        <dgm:presLayoutVars>
          <dgm:chMax val="0"/>
          <dgm:bulletEnabled val="1"/>
        </dgm:presLayoutVars>
      </dgm:prSet>
      <dgm:spPr/>
    </dgm:pt>
    <dgm:pt modelId="{DD4D9851-A27A-4214-A48C-3F96E48AB660}" type="pres">
      <dgm:prSet presAssocID="{B91B3220-F034-4970-A5E6-DB403AE4DD45}" presName="spacer" presStyleCnt="0"/>
      <dgm:spPr/>
    </dgm:pt>
    <dgm:pt modelId="{3A0D7A96-C3F9-455E-A333-EF045ED2B1B7}" type="pres">
      <dgm:prSet presAssocID="{BCAB8C76-69ED-4734-9BEA-B7800EEAFD8A}" presName="parentText" presStyleLbl="node1" presStyleIdx="3" presStyleCnt="6">
        <dgm:presLayoutVars>
          <dgm:chMax val="0"/>
          <dgm:bulletEnabled val="1"/>
        </dgm:presLayoutVars>
      </dgm:prSet>
      <dgm:spPr/>
    </dgm:pt>
    <dgm:pt modelId="{9051D1D4-4794-44D7-B25D-FDE117BBF4B9}" type="pres">
      <dgm:prSet presAssocID="{18DF3551-0FB6-4974-8DC2-EE2641A5E78F}" presName="spacer" presStyleCnt="0"/>
      <dgm:spPr/>
    </dgm:pt>
    <dgm:pt modelId="{F006FAE8-2688-474A-8734-2BF691E97008}" type="pres">
      <dgm:prSet presAssocID="{41A97635-9D95-4214-BB92-D0B80DCC893F}" presName="parentText" presStyleLbl="node1" presStyleIdx="4" presStyleCnt="6">
        <dgm:presLayoutVars>
          <dgm:chMax val="0"/>
          <dgm:bulletEnabled val="1"/>
        </dgm:presLayoutVars>
      </dgm:prSet>
      <dgm:spPr/>
    </dgm:pt>
    <dgm:pt modelId="{F4A5F52D-5972-427E-B2EB-8589CFB2FEC5}" type="pres">
      <dgm:prSet presAssocID="{76148546-76F1-4509-AE1D-DB907114174C}" presName="spacer" presStyleCnt="0"/>
      <dgm:spPr/>
    </dgm:pt>
    <dgm:pt modelId="{F9086DFC-01F0-4B8D-88EE-1D061237AC2E}" type="pres">
      <dgm:prSet presAssocID="{AFAF8E46-5E8D-4394-9C40-F08E92FCB461}" presName="parentText" presStyleLbl="node1" presStyleIdx="5" presStyleCnt="6">
        <dgm:presLayoutVars>
          <dgm:chMax val="0"/>
          <dgm:bulletEnabled val="1"/>
        </dgm:presLayoutVars>
      </dgm:prSet>
      <dgm:spPr/>
    </dgm:pt>
  </dgm:ptLst>
  <dgm:cxnLst>
    <dgm:cxn modelId="{D29EBB3A-0A46-4ADD-8170-515A215A0965}" srcId="{80A6D4AE-A840-4694-8E65-5C2972388F9F}" destId="{8C4E51F9-E635-4D74-973D-84B8DF7D0CF3}" srcOrd="0" destOrd="0" parTransId="{E16A6CDF-843A-4473-A802-00068CD29426}" sibTransId="{06204A48-243A-48E3-A6C2-975589671F4B}"/>
    <dgm:cxn modelId="{9B9F625F-B951-4CF5-8D3D-D34583BE3B76}" srcId="{80A6D4AE-A840-4694-8E65-5C2972388F9F}" destId="{AFAF8E46-5E8D-4394-9C40-F08E92FCB461}" srcOrd="5" destOrd="0" parTransId="{19E617E3-56A0-4D4D-8CA9-94EC84FE48CE}" sibTransId="{6E3640FF-85F3-428D-8E35-AFFEB43D365E}"/>
    <dgm:cxn modelId="{AB004374-6427-4223-8330-18F62FCE13CE}" srcId="{80A6D4AE-A840-4694-8E65-5C2972388F9F}" destId="{41A97635-9D95-4214-BB92-D0B80DCC893F}" srcOrd="4" destOrd="0" parTransId="{EDA8A4EB-C08C-40E8-93C7-E2D835499573}" sibTransId="{76148546-76F1-4509-AE1D-DB907114174C}"/>
    <dgm:cxn modelId="{1876B880-4EEB-4ADC-88E3-CA5543B311A5}" srcId="{80A6D4AE-A840-4694-8E65-5C2972388F9F}" destId="{D7EB216F-8E3D-404C-9988-72BAFC075A94}" srcOrd="2" destOrd="0" parTransId="{FADC0C4E-F11D-499F-BCA0-116BC54F986C}" sibTransId="{B91B3220-F034-4970-A5E6-DB403AE4DD45}"/>
    <dgm:cxn modelId="{A810408B-108D-4A7F-BE1E-83E3789D79D6}" type="presOf" srcId="{41A97635-9D95-4214-BB92-D0B80DCC893F}" destId="{F006FAE8-2688-474A-8734-2BF691E97008}" srcOrd="0" destOrd="0" presId="urn:microsoft.com/office/officeart/2005/8/layout/vList2"/>
    <dgm:cxn modelId="{C8177998-D505-4EF7-932C-52FB1D632521}" type="presOf" srcId="{BCAB8C76-69ED-4734-9BEA-B7800EEAFD8A}" destId="{3A0D7A96-C3F9-455E-A333-EF045ED2B1B7}" srcOrd="0" destOrd="0" presId="urn:microsoft.com/office/officeart/2005/8/layout/vList2"/>
    <dgm:cxn modelId="{A587309A-198A-4731-BFFA-85CFC0F41FEE}" srcId="{80A6D4AE-A840-4694-8E65-5C2972388F9F}" destId="{BCAB8C76-69ED-4734-9BEA-B7800EEAFD8A}" srcOrd="3" destOrd="0" parTransId="{6C252DEC-C21A-4E58-B884-7E5CC66C1E58}" sibTransId="{18DF3551-0FB6-4974-8DC2-EE2641A5E78F}"/>
    <dgm:cxn modelId="{114BA59D-B577-4461-AF11-24D5B661A6FC}" type="presOf" srcId="{D7EB216F-8E3D-404C-9988-72BAFC075A94}" destId="{347195DB-98C7-4992-8084-C11E5BE31CCF}" srcOrd="0" destOrd="0" presId="urn:microsoft.com/office/officeart/2005/8/layout/vList2"/>
    <dgm:cxn modelId="{20D225B7-8BF7-456B-BB30-2E5A575DBAF1}" type="presOf" srcId="{AFAF8E46-5E8D-4394-9C40-F08E92FCB461}" destId="{F9086DFC-01F0-4B8D-88EE-1D061237AC2E}" srcOrd="0" destOrd="0" presId="urn:microsoft.com/office/officeart/2005/8/layout/vList2"/>
    <dgm:cxn modelId="{E17BA0C8-37F2-4C09-BF7A-87959FA87297}" srcId="{80A6D4AE-A840-4694-8E65-5C2972388F9F}" destId="{6CC97DD9-277A-4EA8-9491-99233B527A87}" srcOrd="1" destOrd="0" parTransId="{38727415-4B15-4CD2-965D-523FB37F3B92}" sibTransId="{AFFC4A53-C118-4D65-BC66-169D097BA441}"/>
    <dgm:cxn modelId="{1CA7FCCE-FC09-441A-B74F-72C37B0AFF98}" type="presOf" srcId="{80A6D4AE-A840-4694-8E65-5C2972388F9F}" destId="{E207F489-93A3-40C7-BFBE-462FFFA596E6}" srcOrd="0" destOrd="0" presId="urn:microsoft.com/office/officeart/2005/8/layout/vList2"/>
    <dgm:cxn modelId="{C45FA9D8-2544-4D32-B0B2-31EABACA323F}" type="presOf" srcId="{6CC97DD9-277A-4EA8-9491-99233B527A87}" destId="{9947611C-33F4-4DB5-8B51-9D09B4F992A0}" srcOrd="0" destOrd="0" presId="urn:microsoft.com/office/officeart/2005/8/layout/vList2"/>
    <dgm:cxn modelId="{D83E3AF8-3BEF-4606-9B4F-299DDC0AD266}" type="presOf" srcId="{8C4E51F9-E635-4D74-973D-84B8DF7D0CF3}" destId="{1D6CF6B5-F68F-4E8D-BC6C-7252588E142C}" srcOrd="0" destOrd="0" presId="urn:microsoft.com/office/officeart/2005/8/layout/vList2"/>
    <dgm:cxn modelId="{BC9BF032-900F-4A0E-97FA-6EA4FDBBFC20}" type="presParOf" srcId="{E207F489-93A3-40C7-BFBE-462FFFA596E6}" destId="{1D6CF6B5-F68F-4E8D-BC6C-7252588E142C}" srcOrd="0" destOrd="0" presId="urn:microsoft.com/office/officeart/2005/8/layout/vList2"/>
    <dgm:cxn modelId="{A5AA2505-E06C-4D40-9678-1629CB864206}" type="presParOf" srcId="{E207F489-93A3-40C7-BFBE-462FFFA596E6}" destId="{D5CBFDF2-ADA2-4E61-827E-E6C583E072A7}" srcOrd="1" destOrd="0" presId="urn:microsoft.com/office/officeart/2005/8/layout/vList2"/>
    <dgm:cxn modelId="{E8E86BBC-98CB-4140-BE23-4880EEDED28A}" type="presParOf" srcId="{E207F489-93A3-40C7-BFBE-462FFFA596E6}" destId="{9947611C-33F4-4DB5-8B51-9D09B4F992A0}" srcOrd="2" destOrd="0" presId="urn:microsoft.com/office/officeart/2005/8/layout/vList2"/>
    <dgm:cxn modelId="{8BB0B5D5-726B-4B23-BC48-6AEA071BE83D}" type="presParOf" srcId="{E207F489-93A3-40C7-BFBE-462FFFA596E6}" destId="{DFB9BA22-B6C2-4D4A-B4E8-2992C04482BC}" srcOrd="3" destOrd="0" presId="urn:microsoft.com/office/officeart/2005/8/layout/vList2"/>
    <dgm:cxn modelId="{C7F8C510-2D34-40C3-A428-57A74B44BA41}" type="presParOf" srcId="{E207F489-93A3-40C7-BFBE-462FFFA596E6}" destId="{347195DB-98C7-4992-8084-C11E5BE31CCF}" srcOrd="4" destOrd="0" presId="urn:microsoft.com/office/officeart/2005/8/layout/vList2"/>
    <dgm:cxn modelId="{997075AC-6CF0-43B9-8B27-C6E84044B92B}" type="presParOf" srcId="{E207F489-93A3-40C7-BFBE-462FFFA596E6}" destId="{DD4D9851-A27A-4214-A48C-3F96E48AB660}" srcOrd="5" destOrd="0" presId="urn:microsoft.com/office/officeart/2005/8/layout/vList2"/>
    <dgm:cxn modelId="{9E5D84CE-8C8C-4A59-A255-E9C8D08F861E}" type="presParOf" srcId="{E207F489-93A3-40C7-BFBE-462FFFA596E6}" destId="{3A0D7A96-C3F9-455E-A333-EF045ED2B1B7}" srcOrd="6" destOrd="0" presId="urn:microsoft.com/office/officeart/2005/8/layout/vList2"/>
    <dgm:cxn modelId="{DA7ADC06-3F7C-44FB-BC2C-93A6FD6E1550}" type="presParOf" srcId="{E207F489-93A3-40C7-BFBE-462FFFA596E6}" destId="{9051D1D4-4794-44D7-B25D-FDE117BBF4B9}" srcOrd="7" destOrd="0" presId="urn:microsoft.com/office/officeart/2005/8/layout/vList2"/>
    <dgm:cxn modelId="{0B8E44FE-2A2A-490F-A4E8-F286BCB40ADA}" type="presParOf" srcId="{E207F489-93A3-40C7-BFBE-462FFFA596E6}" destId="{F006FAE8-2688-474A-8734-2BF691E97008}" srcOrd="8" destOrd="0" presId="urn:microsoft.com/office/officeart/2005/8/layout/vList2"/>
    <dgm:cxn modelId="{02909176-A9B1-42CF-9E31-D1FF5EF70A28}" type="presParOf" srcId="{E207F489-93A3-40C7-BFBE-462FFFA596E6}" destId="{F4A5F52D-5972-427E-B2EB-8589CFB2FEC5}" srcOrd="9" destOrd="0" presId="urn:microsoft.com/office/officeart/2005/8/layout/vList2"/>
    <dgm:cxn modelId="{9BE17FBE-9657-4359-858D-16EC7834EDB7}" type="presParOf" srcId="{E207F489-93A3-40C7-BFBE-462FFFA596E6}" destId="{F9086DFC-01F0-4B8D-88EE-1D061237AC2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5988C-C5CF-44F6-A11B-DE862FA70049}">
      <dsp:nvSpPr>
        <dsp:cNvPr id="0" name=""/>
        <dsp:cNvSpPr/>
      </dsp:nvSpPr>
      <dsp:spPr>
        <a:xfrm>
          <a:off x="0" y="1166539"/>
          <a:ext cx="1910994" cy="25519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US" sz="1800" kern="1200" dirty="0"/>
            <a:t>An estimated 26 million babies are born in India each year [1] </a:t>
          </a:r>
        </a:p>
        <a:p>
          <a:pPr marL="0" lvl="0" indent="0" algn="ctr" defTabSz="800100">
            <a:lnSpc>
              <a:spcPct val="90000"/>
            </a:lnSpc>
            <a:spcBef>
              <a:spcPct val="0"/>
            </a:spcBef>
            <a:spcAft>
              <a:spcPct val="35000"/>
            </a:spcAft>
            <a:buNone/>
          </a:pPr>
          <a:endParaRPr lang="en-US" sz="1800" kern="1200" dirty="0"/>
        </a:p>
      </dsp:txBody>
      <dsp:txXfrm>
        <a:off x="0" y="1166539"/>
        <a:ext cx="1910994" cy="2551914"/>
      </dsp:txXfrm>
    </dsp:sp>
    <dsp:sp modelId="{C1090E99-6E78-46DD-83C3-895B521992B0}">
      <dsp:nvSpPr>
        <dsp:cNvPr id="0" name=""/>
        <dsp:cNvSpPr/>
      </dsp:nvSpPr>
      <dsp:spPr>
        <a:xfrm>
          <a:off x="1940307" y="2519770"/>
          <a:ext cx="261830" cy="243000"/>
        </a:xfrm>
        <a:prstGeom prst="rightArrow">
          <a:avLst>
            <a:gd name="adj1" fmla="val 50000"/>
            <a:gd name="adj2" fmla="val 50000"/>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207281-80BD-4850-AA14-FC5B6CC550CE}">
      <dsp:nvSpPr>
        <dsp:cNvPr id="0" name=""/>
        <dsp:cNvSpPr/>
      </dsp:nvSpPr>
      <dsp:spPr>
        <a:xfrm>
          <a:off x="2225331" y="1151593"/>
          <a:ext cx="1745535" cy="2502273"/>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IN" sz="1800" kern="1200" dirty="0"/>
            <a:t>Six to seven out of every 100 infants born in our nation each year have a birth defect [2]</a:t>
          </a:r>
        </a:p>
        <a:p>
          <a:pPr marL="0" lvl="0" indent="0" algn="ctr" defTabSz="800100">
            <a:lnSpc>
              <a:spcPct val="90000"/>
            </a:lnSpc>
            <a:spcBef>
              <a:spcPct val="0"/>
            </a:spcBef>
            <a:spcAft>
              <a:spcPct val="35000"/>
            </a:spcAft>
            <a:buNone/>
          </a:pPr>
          <a:endParaRPr lang="en-US" sz="1800" kern="1200" dirty="0"/>
        </a:p>
      </dsp:txBody>
      <dsp:txXfrm>
        <a:off x="2225331" y="1151593"/>
        <a:ext cx="1745535" cy="2502273"/>
      </dsp:txXfrm>
    </dsp:sp>
    <dsp:sp modelId="{E4A1E5F8-F5FF-4DB3-92A2-619FBC77FB5D}">
      <dsp:nvSpPr>
        <dsp:cNvPr id="0" name=""/>
        <dsp:cNvSpPr/>
      </dsp:nvSpPr>
      <dsp:spPr>
        <a:xfrm>
          <a:off x="3994060" y="2519770"/>
          <a:ext cx="261830" cy="243000"/>
        </a:xfrm>
        <a:prstGeom prst="rightArrow">
          <a:avLst>
            <a:gd name="adj1" fmla="val 50000"/>
            <a:gd name="adj2" fmla="val 50000"/>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C1CE6-1754-4A94-A71C-C4606C6F8238}">
      <dsp:nvSpPr>
        <dsp:cNvPr id="0" name=""/>
        <dsp:cNvSpPr/>
      </dsp:nvSpPr>
      <dsp:spPr>
        <a:xfrm>
          <a:off x="4350472" y="1185387"/>
          <a:ext cx="1745535" cy="2593751"/>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IN" sz="1800" kern="1200" dirty="0"/>
            <a:t>1.7 million birth abnormalities will result from this each year, accounting for 9.6% of all neonatal mortality[2]</a:t>
          </a:r>
        </a:p>
      </dsp:txBody>
      <dsp:txXfrm>
        <a:off x="4350472" y="1185387"/>
        <a:ext cx="1745535" cy="2593751"/>
      </dsp:txXfrm>
    </dsp:sp>
    <dsp:sp modelId="{373CA5FE-C18C-4EFF-9987-4F87BDB3C369}">
      <dsp:nvSpPr>
        <dsp:cNvPr id="0" name=""/>
        <dsp:cNvSpPr/>
      </dsp:nvSpPr>
      <dsp:spPr>
        <a:xfrm>
          <a:off x="6047813" y="2519770"/>
          <a:ext cx="261830" cy="243000"/>
        </a:xfrm>
        <a:prstGeom prst="rightArrow">
          <a:avLst>
            <a:gd name="adj1" fmla="val 50000"/>
            <a:gd name="adj2" fmla="val 5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261F97-3AFE-4FB3-B515-E86928555AE6}">
      <dsp:nvSpPr>
        <dsp:cNvPr id="0" name=""/>
        <dsp:cNvSpPr/>
      </dsp:nvSpPr>
      <dsp:spPr>
        <a:xfrm>
          <a:off x="6383313" y="1192140"/>
          <a:ext cx="1745535" cy="2553715"/>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IN" sz="1800" kern="1200" dirty="0"/>
            <a:t>At least 10% of Indian children experience developmental delays in their initial years [2]</a:t>
          </a:r>
        </a:p>
      </dsp:txBody>
      <dsp:txXfrm>
        <a:off x="6383313" y="1192140"/>
        <a:ext cx="1745535" cy="2553715"/>
      </dsp:txXfrm>
    </dsp:sp>
    <dsp:sp modelId="{7186A07F-8811-4216-BEA7-B291896B35D3}">
      <dsp:nvSpPr>
        <dsp:cNvPr id="0" name=""/>
        <dsp:cNvSpPr/>
      </dsp:nvSpPr>
      <dsp:spPr>
        <a:xfrm>
          <a:off x="8101566" y="2519770"/>
          <a:ext cx="261830" cy="243000"/>
        </a:xfrm>
        <a:prstGeom prst="rightArrow">
          <a:avLst>
            <a:gd name="adj1" fmla="val 50000"/>
            <a:gd name="adj2" fmla="val 50000"/>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D9999E-8B4D-49AA-9331-206EDBE3CA1C}">
      <dsp:nvSpPr>
        <dsp:cNvPr id="0" name=""/>
        <dsp:cNvSpPr/>
      </dsp:nvSpPr>
      <dsp:spPr>
        <a:xfrm>
          <a:off x="8414898" y="1170591"/>
          <a:ext cx="1745535" cy="2570282"/>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00100">
            <a:lnSpc>
              <a:spcPct val="90000"/>
            </a:lnSpc>
            <a:spcBef>
              <a:spcPct val="0"/>
            </a:spcBef>
            <a:spcAft>
              <a:spcPct val="35000"/>
            </a:spcAft>
            <a:buNone/>
          </a:pPr>
          <a:r>
            <a:rPr lang="en-IN" sz="1800" kern="1200" dirty="0"/>
            <a:t>20% of infants who are discharged from SNCU are later found to have developmental delays and/or disabilities [2]</a:t>
          </a:r>
        </a:p>
      </dsp:txBody>
      <dsp:txXfrm>
        <a:off x="8414898" y="1170591"/>
        <a:ext cx="1745535" cy="2570282"/>
      </dsp:txXfrm>
    </dsp:sp>
    <dsp:sp modelId="{EE9041BB-01E9-4FDD-8D6F-8703547BB008}">
      <dsp:nvSpPr>
        <dsp:cNvPr id="0" name=""/>
        <dsp:cNvSpPr/>
      </dsp:nvSpPr>
      <dsp:spPr>
        <a:xfrm>
          <a:off x="10155319" y="2519770"/>
          <a:ext cx="261830" cy="243000"/>
        </a:xfrm>
        <a:prstGeom prst="rightArrow">
          <a:avLst>
            <a:gd name="adj1" fmla="val 50000"/>
            <a:gd name="adj2" fmla="val 50000"/>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37929-91FA-4EA4-875F-78C3F830F5DF}">
      <dsp:nvSpPr>
        <dsp:cNvPr id="0" name=""/>
        <dsp:cNvSpPr/>
      </dsp:nvSpPr>
      <dsp:spPr>
        <a:xfrm>
          <a:off x="10446462" y="1182836"/>
          <a:ext cx="1745535" cy="290756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kern="1200" dirty="0" err="1"/>
            <a:t>Rashtriya</a:t>
          </a:r>
          <a:r>
            <a:rPr lang="en-US" sz="1400" kern="1200" dirty="0"/>
            <a:t> Bal </a:t>
          </a:r>
          <a:r>
            <a:rPr lang="en-US" sz="1400" kern="1200" dirty="0" err="1"/>
            <a:t>Swasthya</a:t>
          </a:r>
          <a:r>
            <a:rPr lang="en-US" sz="1400" kern="1200" dirty="0"/>
            <a:t> </a:t>
          </a:r>
          <a:r>
            <a:rPr lang="en-US" sz="1400" kern="1200" dirty="0" err="1"/>
            <a:t>Karyakram</a:t>
          </a:r>
          <a:r>
            <a:rPr lang="en-US" sz="1400" kern="1200" dirty="0"/>
            <a:t> (RBSK) </a:t>
          </a:r>
        </a:p>
        <a:p>
          <a:pPr marL="0" lvl="0" indent="0" algn="ctr" defTabSz="622300">
            <a:lnSpc>
              <a:spcPct val="90000"/>
            </a:lnSpc>
            <a:spcBef>
              <a:spcPct val="0"/>
            </a:spcBef>
            <a:spcAft>
              <a:spcPct val="35000"/>
            </a:spcAft>
            <a:buNone/>
          </a:pPr>
          <a:r>
            <a:rPr lang="en-US" sz="1400" kern="1200" dirty="0"/>
            <a:t>Child Health Screening and Early Intervention Services, </a:t>
          </a:r>
        </a:p>
        <a:p>
          <a:pPr marL="0" lvl="0" indent="0" algn="ctr" defTabSz="622300">
            <a:lnSpc>
              <a:spcPct val="90000"/>
            </a:lnSpc>
            <a:spcBef>
              <a:spcPct val="0"/>
            </a:spcBef>
            <a:spcAft>
              <a:spcPct val="35000"/>
            </a:spcAft>
            <a:buNone/>
          </a:pPr>
          <a:r>
            <a:rPr lang="en-US" sz="1400" kern="1200" dirty="0"/>
            <a:t>a systemic approach of early identification and link to care, support, and treatment.[3]</a:t>
          </a:r>
        </a:p>
      </dsp:txBody>
      <dsp:txXfrm>
        <a:off x="10446462" y="1182836"/>
        <a:ext cx="1745535" cy="2907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AA17D-D888-4DF9-8C37-2527533F4278}">
      <dsp:nvSpPr>
        <dsp:cNvPr id="0" name=""/>
        <dsp:cNvSpPr/>
      </dsp:nvSpPr>
      <dsp:spPr>
        <a:xfrm>
          <a:off x="0" y="40360"/>
          <a:ext cx="12191998" cy="52018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This study was conducted with the intent to assess Knowledge, Attitude, and Practice (KAP) regarding </a:t>
          </a:r>
          <a:r>
            <a:rPr lang="en-IN" sz="3900" kern="1200" dirty="0"/>
            <a:t>screening of diseases and defects at Birth</a:t>
          </a:r>
          <a:r>
            <a:rPr lang="en-IN" sz="3900" b="1" kern="1200" dirty="0"/>
            <a:t> </a:t>
          </a:r>
          <a:r>
            <a:rPr lang="en-IN" sz="3900" kern="1200" dirty="0"/>
            <a:t>under</a:t>
          </a:r>
          <a:r>
            <a:rPr lang="en-IN" sz="3900" b="1" kern="1200" dirty="0"/>
            <a:t> </a:t>
          </a:r>
          <a:r>
            <a:rPr lang="en-US" sz="3900" kern="1200" dirty="0" err="1"/>
            <a:t>Rashtriya</a:t>
          </a:r>
          <a:r>
            <a:rPr lang="en-US" sz="3900" kern="1200" dirty="0"/>
            <a:t> Bal </a:t>
          </a:r>
          <a:r>
            <a:rPr lang="en-US" sz="3900" kern="1200" dirty="0" err="1"/>
            <a:t>Swasthya</a:t>
          </a:r>
          <a:r>
            <a:rPr lang="en-US" sz="3900" kern="1200" dirty="0"/>
            <a:t> </a:t>
          </a:r>
          <a:r>
            <a:rPr lang="en-US" sz="3900" kern="1200" dirty="0" err="1"/>
            <a:t>Karyakaram</a:t>
          </a:r>
          <a:r>
            <a:rPr lang="en-US" sz="3900" kern="1200" dirty="0"/>
            <a:t> (RBSK) among health care providers. There was need to raise the concern regarding the defects and diseases occurring at birth and it was required to take intervention at early stages to reduce the impact of defects and diseases.</a:t>
          </a:r>
        </a:p>
      </dsp:txBody>
      <dsp:txXfrm>
        <a:off x="253932" y="294292"/>
        <a:ext cx="11684134" cy="4693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66EB2-A6D7-4B8A-8640-D193B42CB28A}">
      <dsp:nvSpPr>
        <dsp:cNvPr id="0" name=""/>
        <dsp:cNvSpPr/>
      </dsp:nvSpPr>
      <dsp:spPr>
        <a:xfrm>
          <a:off x="0" y="278650"/>
          <a:ext cx="4828172" cy="18290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General Objective</a:t>
          </a:r>
          <a:r>
            <a:rPr lang="en-US" sz="2000" kern="1200" dirty="0"/>
            <a:t>: - Assess </a:t>
          </a:r>
          <a:r>
            <a:rPr lang="en-US" sz="2000" b="1" kern="1200" dirty="0"/>
            <a:t> </a:t>
          </a:r>
          <a:r>
            <a:rPr lang="en-US" sz="2000" kern="1200" dirty="0"/>
            <a:t>KAP regarding </a:t>
          </a:r>
          <a:r>
            <a:rPr lang="en-IN" sz="2000" kern="1200" dirty="0"/>
            <a:t>Screening of Diseases and Defects at Birth</a:t>
          </a:r>
          <a:r>
            <a:rPr lang="en-IN" sz="2000" b="1" kern="1200" dirty="0"/>
            <a:t> </a:t>
          </a:r>
          <a:r>
            <a:rPr lang="en-IN" sz="2000" kern="1200" dirty="0"/>
            <a:t>under RBSK </a:t>
          </a:r>
          <a:r>
            <a:rPr lang="en-US" sz="2000" kern="1200" dirty="0"/>
            <a:t>among health care providers </a:t>
          </a:r>
        </a:p>
      </dsp:txBody>
      <dsp:txXfrm>
        <a:off x="89285" y="367935"/>
        <a:ext cx="4649602" cy="1650432"/>
      </dsp:txXfrm>
    </dsp:sp>
    <dsp:sp modelId="{68C02260-B75D-4142-AEF1-6E769DB5F1F8}">
      <dsp:nvSpPr>
        <dsp:cNvPr id="0" name=""/>
        <dsp:cNvSpPr/>
      </dsp:nvSpPr>
      <dsp:spPr>
        <a:xfrm>
          <a:off x="0" y="2182533"/>
          <a:ext cx="4828172" cy="339188"/>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Specific objective</a:t>
          </a:r>
          <a:r>
            <a:rPr lang="en-US" sz="2000" kern="1200" dirty="0"/>
            <a:t>:- </a:t>
          </a:r>
        </a:p>
      </dsp:txBody>
      <dsp:txXfrm>
        <a:off x="16558" y="2199091"/>
        <a:ext cx="4795056" cy="306072"/>
      </dsp:txXfrm>
    </dsp:sp>
    <dsp:sp modelId="{A0EB691C-E873-44AD-868B-0A4380F44907}">
      <dsp:nvSpPr>
        <dsp:cNvPr id="0" name=""/>
        <dsp:cNvSpPr/>
      </dsp:nvSpPr>
      <dsp:spPr>
        <a:xfrm>
          <a:off x="0" y="2521721"/>
          <a:ext cx="4828172" cy="1022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294"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To understand Knowledge </a:t>
          </a:r>
        </a:p>
        <a:p>
          <a:pPr marL="228600" lvl="1" indent="-228600" algn="l" defTabSz="889000">
            <a:lnSpc>
              <a:spcPct val="90000"/>
            </a:lnSpc>
            <a:spcBef>
              <a:spcPct val="0"/>
            </a:spcBef>
            <a:spcAft>
              <a:spcPct val="20000"/>
            </a:spcAft>
            <a:buChar char="•"/>
          </a:pPr>
          <a:r>
            <a:rPr lang="en-US" sz="2000" kern="1200" dirty="0"/>
            <a:t>To understand Attitude</a:t>
          </a:r>
        </a:p>
        <a:p>
          <a:pPr marL="228600" lvl="1" indent="-228600" algn="l" defTabSz="889000">
            <a:lnSpc>
              <a:spcPct val="90000"/>
            </a:lnSpc>
            <a:spcBef>
              <a:spcPct val="0"/>
            </a:spcBef>
            <a:spcAft>
              <a:spcPct val="20000"/>
            </a:spcAft>
            <a:buChar char="•"/>
          </a:pPr>
          <a:r>
            <a:rPr lang="en-US" sz="2000" kern="1200" dirty="0"/>
            <a:t>To understand Practice</a:t>
          </a:r>
        </a:p>
      </dsp:txBody>
      <dsp:txXfrm>
        <a:off x="0" y="2521721"/>
        <a:ext cx="4828172" cy="1022580"/>
      </dsp:txXfrm>
    </dsp:sp>
    <dsp:sp modelId="{5101A393-357D-4D0A-B280-444BA29EF39D}">
      <dsp:nvSpPr>
        <dsp:cNvPr id="0" name=""/>
        <dsp:cNvSpPr/>
      </dsp:nvSpPr>
      <dsp:spPr>
        <a:xfrm>
          <a:off x="0" y="3544301"/>
          <a:ext cx="4828172" cy="182900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OF Mobile health team members (AYUSH doctors and ANM ) and health care providers regarding RBSK program</a:t>
          </a:r>
        </a:p>
      </dsp:txBody>
      <dsp:txXfrm>
        <a:off x="89285" y="3633586"/>
        <a:ext cx="4649602" cy="1650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F511-7179-4E3E-888A-240097376855}">
      <dsp:nvSpPr>
        <dsp:cNvPr id="0" name=""/>
        <dsp:cNvSpPr/>
      </dsp:nvSpPr>
      <dsp:spPr>
        <a:xfrm>
          <a:off x="3" y="271460"/>
          <a:ext cx="1570379" cy="15703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634F91-FC60-47E4-9D6C-DEB229047E1B}">
      <dsp:nvSpPr>
        <dsp:cNvPr id="0" name=""/>
        <dsp:cNvSpPr/>
      </dsp:nvSpPr>
      <dsp:spPr>
        <a:xfrm>
          <a:off x="290321" y="588801"/>
          <a:ext cx="910820" cy="9108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8441AC-4668-4DF2-A917-F39CE0A4577F}">
      <dsp:nvSpPr>
        <dsp:cNvPr id="0" name=""/>
        <dsp:cNvSpPr/>
      </dsp:nvSpPr>
      <dsp:spPr>
        <a:xfrm>
          <a:off x="1820080" y="660710"/>
          <a:ext cx="4055039" cy="2814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1066800">
            <a:lnSpc>
              <a:spcPct val="90000"/>
            </a:lnSpc>
            <a:spcBef>
              <a:spcPct val="0"/>
            </a:spcBef>
            <a:spcAft>
              <a:spcPct val="35000"/>
            </a:spcAft>
            <a:buNone/>
          </a:pPr>
          <a:r>
            <a:rPr lang="en-US" sz="2400" b="1" kern="1200" dirty="0"/>
            <a:t>Study Design and Area </a:t>
          </a:r>
          <a:r>
            <a:rPr lang="en-US" sz="1400" b="1" kern="1200" dirty="0"/>
            <a:t>:- </a:t>
          </a:r>
        </a:p>
        <a:p>
          <a:pPr marL="0" lvl="0" indent="0" algn="just" defTabSz="1066800">
            <a:lnSpc>
              <a:spcPct val="90000"/>
            </a:lnSpc>
            <a:spcBef>
              <a:spcPct val="0"/>
            </a:spcBef>
            <a:spcAft>
              <a:spcPct val="35000"/>
            </a:spcAft>
            <a:buNone/>
          </a:pPr>
          <a:r>
            <a:rPr lang="en-US" sz="2000" b="0" kern="1200" dirty="0"/>
            <a:t>H</a:t>
          </a:r>
          <a:r>
            <a:rPr lang="en-US" sz="2000" kern="1200" dirty="0"/>
            <a:t>ospital (PHC, CHC, DH) based </a:t>
          </a:r>
          <a:r>
            <a:rPr lang="en-IN" sz="2000" kern="1200" dirty="0"/>
            <a:t>Descriptive cross-sectional study</a:t>
          </a:r>
        </a:p>
        <a:p>
          <a:pPr marL="0" lvl="0" indent="0" algn="just" defTabSz="1066800">
            <a:lnSpc>
              <a:spcPct val="90000"/>
            </a:lnSpc>
            <a:spcBef>
              <a:spcPct val="0"/>
            </a:spcBef>
            <a:spcAft>
              <a:spcPct val="35000"/>
            </a:spcAft>
            <a:buNone/>
          </a:pPr>
          <a:r>
            <a:rPr lang="en-US" sz="2000" kern="1200" dirty="0"/>
            <a:t>3 different state of India that were </a:t>
          </a:r>
          <a:r>
            <a:rPr lang="en-IN" sz="2000" kern="1200" dirty="0"/>
            <a:t>Jharkhand(Hazaribagh), Chhattisgarh (</a:t>
          </a:r>
          <a:r>
            <a:rPr lang="en-IN" sz="2000" kern="1200" dirty="0" err="1"/>
            <a:t>Rajnandgaon</a:t>
          </a:r>
          <a:r>
            <a:rPr lang="en-IN" sz="2000" kern="1200" dirty="0"/>
            <a:t>) and Assam(</a:t>
          </a:r>
          <a:r>
            <a:rPr lang="en-IN" sz="2000" kern="1200" dirty="0" err="1"/>
            <a:t>Baksa</a:t>
          </a:r>
          <a:r>
            <a:rPr lang="en-IN" sz="2000" kern="1200" dirty="0"/>
            <a:t>)</a:t>
          </a:r>
        </a:p>
        <a:p>
          <a:pPr marL="0" lvl="0" indent="0" algn="just" defTabSz="1066800">
            <a:lnSpc>
              <a:spcPct val="90000"/>
            </a:lnSpc>
            <a:spcBef>
              <a:spcPct val="0"/>
            </a:spcBef>
            <a:spcAft>
              <a:spcPct val="35000"/>
            </a:spcAft>
            <a:buNone/>
          </a:pPr>
          <a:r>
            <a:rPr lang="en-IN" sz="2000" kern="1200" dirty="0"/>
            <a:t>Out of Pocket Expenditure was  used as indicator for the selection of the state</a:t>
          </a:r>
        </a:p>
        <a:p>
          <a:pPr marL="0" lvl="0" indent="0" algn="just" defTabSz="1066800">
            <a:lnSpc>
              <a:spcPct val="90000"/>
            </a:lnSpc>
            <a:spcBef>
              <a:spcPct val="0"/>
            </a:spcBef>
            <a:spcAft>
              <a:spcPct val="35000"/>
            </a:spcAft>
            <a:buNone/>
          </a:pPr>
          <a:r>
            <a:rPr lang="en-IN" sz="2000" kern="1200" dirty="0"/>
            <a:t>District was selected based on Aspirational district index published by NITI Aayog from the selected states</a:t>
          </a:r>
          <a:endParaRPr lang="en-US" sz="1400" kern="1200" dirty="0"/>
        </a:p>
      </dsp:txBody>
      <dsp:txXfrm>
        <a:off x="1820080" y="660710"/>
        <a:ext cx="4055039" cy="2814120"/>
      </dsp:txXfrm>
    </dsp:sp>
    <dsp:sp modelId="{01E58237-DE90-4495-A8D8-EAE7796CE69A}">
      <dsp:nvSpPr>
        <dsp:cNvPr id="0" name=""/>
        <dsp:cNvSpPr/>
      </dsp:nvSpPr>
      <dsp:spPr>
        <a:xfrm>
          <a:off x="6396573" y="95797"/>
          <a:ext cx="1570379" cy="15703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D67658-B11D-4047-816D-5A07A6DE65FD}">
      <dsp:nvSpPr>
        <dsp:cNvPr id="0" name=""/>
        <dsp:cNvSpPr/>
      </dsp:nvSpPr>
      <dsp:spPr>
        <a:xfrm>
          <a:off x="6774251" y="547487"/>
          <a:ext cx="910820" cy="9108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1BC1D5-E406-497F-8881-5D7CB9F1D1B0}">
      <dsp:nvSpPr>
        <dsp:cNvPr id="0" name=""/>
        <dsp:cNvSpPr/>
      </dsp:nvSpPr>
      <dsp:spPr>
        <a:xfrm>
          <a:off x="8309608" y="271460"/>
          <a:ext cx="3701609" cy="1570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Study Participant:-</a:t>
          </a:r>
          <a:r>
            <a:rPr lang="en-IN" sz="2400" b="1" kern="1200" dirty="0"/>
            <a:t> </a:t>
          </a:r>
        </a:p>
        <a:p>
          <a:pPr marL="0" lvl="0" indent="0" algn="l" defTabSz="1066800">
            <a:lnSpc>
              <a:spcPct val="90000"/>
            </a:lnSpc>
            <a:spcBef>
              <a:spcPct val="0"/>
            </a:spcBef>
            <a:spcAft>
              <a:spcPct val="35000"/>
            </a:spcAft>
            <a:buNone/>
          </a:pPr>
          <a:r>
            <a:rPr lang="en-IN" sz="2000" kern="1200" dirty="0"/>
            <a:t>Mobile Health Team (MHT) members and </a:t>
          </a:r>
          <a:r>
            <a:rPr lang="en-US" sz="2000" kern="1200" dirty="0"/>
            <a:t>health care providers </a:t>
          </a:r>
          <a:endParaRPr lang="en-US" sz="2400" kern="1200" dirty="0"/>
        </a:p>
      </dsp:txBody>
      <dsp:txXfrm>
        <a:off x="8309608" y="271460"/>
        <a:ext cx="3701609" cy="1570379"/>
      </dsp:txXfrm>
    </dsp:sp>
    <dsp:sp modelId="{38CFAF3A-6AD0-4EBA-9A08-B5D092307CE0}">
      <dsp:nvSpPr>
        <dsp:cNvPr id="0" name=""/>
        <dsp:cNvSpPr/>
      </dsp:nvSpPr>
      <dsp:spPr>
        <a:xfrm>
          <a:off x="76653" y="3712156"/>
          <a:ext cx="1570379" cy="15703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EEF307-0CB4-4443-A60D-4A9E7AFB8F03}">
      <dsp:nvSpPr>
        <dsp:cNvPr id="0" name=""/>
        <dsp:cNvSpPr/>
      </dsp:nvSpPr>
      <dsp:spPr>
        <a:xfrm>
          <a:off x="406433" y="4041936"/>
          <a:ext cx="910820" cy="9108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724C0F-B356-4888-9527-557023AB9B8B}">
      <dsp:nvSpPr>
        <dsp:cNvPr id="0" name=""/>
        <dsp:cNvSpPr/>
      </dsp:nvSpPr>
      <dsp:spPr>
        <a:xfrm>
          <a:off x="1983543" y="3712156"/>
          <a:ext cx="3701609" cy="1570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Study Duration:- </a:t>
          </a:r>
          <a:r>
            <a:rPr lang="en-IN" sz="2000" kern="1200" dirty="0"/>
            <a:t>3 months </a:t>
          </a:r>
          <a:endParaRPr lang="en-US" sz="2400" kern="1200" dirty="0"/>
        </a:p>
      </dsp:txBody>
      <dsp:txXfrm>
        <a:off x="1983543" y="3712156"/>
        <a:ext cx="3701609" cy="1570379"/>
      </dsp:txXfrm>
    </dsp:sp>
    <dsp:sp modelId="{18CAD4F6-0DE7-4F50-8C9B-220E01EA097F}">
      <dsp:nvSpPr>
        <dsp:cNvPr id="0" name=""/>
        <dsp:cNvSpPr/>
      </dsp:nvSpPr>
      <dsp:spPr>
        <a:xfrm>
          <a:off x="6393605" y="3634328"/>
          <a:ext cx="1570379" cy="157037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B5CC32-A87B-4ED4-920A-E7D508002422}">
      <dsp:nvSpPr>
        <dsp:cNvPr id="0" name=""/>
        <dsp:cNvSpPr/>
      </dsp:nvSpPr>
      <dsp:spPr>
        <a:xfrm>
          <a:off x="6797125" y="3904839"/>
          <a:ext cx="910820" cy="9108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66C934-0F12-4DD7-AE77-2E4D9B10A8A2}">
      <dsp:nvSpPr>
        <dsp:cNvPr id="0" name=""/>
        <dsp:cNvSpPr/>
      </dsp:nvSpPr>
      <dsp:spPr>
        <a:xfrm>
          <a:off x="8237020" y="3712156"/>
          <a:ext cx="3701609" cy="1570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b="1" kern="1200" dirty="0"/>
            <a:t>Sampling:- </a:t>
          </a:r>
          <a:r>
            <a:rPr lang="en-IN" sz="2000" kern="1200" dirty="0"/>
            <a:t>Purposive</a:t>
          </a:r>
          <a:endParaRPr lang="en-US" sz="2400" kern="1200" dirty="0"/>
        </a:p>
      </dsp:txBody>
      <dsp:txXfrm>
        <a:off x="8237020" y="3712156"/>
        <a:ext cx="3701609" cy="15703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78E5F-460A-4AE2-BD32-8C18045F13E1}">
      <dsp:nvSpPr>
        <dsp:cNvPr id="0" name=""/>
        <dsp:cNvSpPr/>
      </dsp:nvSpPr>
      <dsp:spPr>
        <a:xfrm>
          <a:off x="562927" y="461956"/>
          <a:ext cx="1445998" cy="144599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CF7A73-7BE5-46F6-A13E-A8AE3CD5C321}">
      <dsp:nvSpPr>
        <dsp:cNvPr id="0" name=""/>
        <dsp:cNvSpPr/>
      </dsp:nvSpPr>
      <dsp:spPr>
        <a:xfrm>
          <a:off x="871091" y="770120"/>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C2C308-3E82-4202-AFC0-06B36F2C0998}">
      <dsp:nvSpPr>
        <dsp:cNvPr id="0" name=""/>
        <dsp:cNvSpPr/>
      </dsp:nvSpPr>
      <dsp:spPr>
        <a:xfrm>
          <a:off x="100682" y="2358348"/>
          <a:ext cx="2370489" cy="13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IN" sz="1600" b="1" kern="1200" dirty="0"/>
            <a:t>Inclusion criteria  </a:t>
          </a:r>
          <a:r>
            <a:rPr lang="en-US" sz="1600" kern="1200" dirty="0"/>
            <a:t>Doctors, ANM, and  ASHA, available in the health facility who were </a:t>
          </a:r>
          <a:r>
            <a:rPr lang="en-US" sz="1800" kern="1200" dirty="0"/>
            <a:t>ready</a:t>
          </a:r>
          <a:r>
            <a:rPr lang="en-US" sz="1600" kern="1200" dirty="0"/>
            <a:t> to give consent. </a:t>
          </a:r>
        </a:p>
      </dsp:txBody>
      <dsp:txXfrm>
        <a:off x="100682" y="2358348"/>
        <a:ext cx="2370489" cy="1372500"/>
      </dsp:txXfrm>
    </dsp:sp>
    <dsp:sp modelId="{67725478-FC17-4769-8CAC-4145868204FE}">
      <dsp:nvSpPr>
        <dsp:cNvPr id="0" name=""/>
        <dsp:cNvSpPr/>
      </dsp:nvSpPr>
      <dsp:spPr>
        <a:xfrm>
          <a:off x="3348252" y="461956"/>
          <a:ext cx="1445998" cy="144599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E614C-1765-4CB9-BB72-A147EFD976E9}">
      <dsp:nvSpPr>
        <dsp:cNvPr id="0" name=""/>
        <dsp:cNvSpPr/>
      </dsp:nvSpPr>
      <dsp:spPr>
        <a:xfrm>
          <a:off x="3656416" y="770120"/>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A1E538-42FD-4E19-A1A1-27649FAD184A}">
      <dsp:nvSpPr>
        <dsp:cNvPr id="0" name=""/>
        <dsp:cNvSpPr/>
      </dsp:nvSpPr>
      <dsp:spPr>
        <a:xfrm>
          <a:off x="2886007" y="2358348"/>
          <a:ext cx="2370489" cy="13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b="1" kern="1200" dirty="0"/>
            <a:t>Exclusion criteria  </a:t>
          </a:r>
          <a:r>
            <a:rPr lang="en-IN" sz="2000" kern="1200" dirty="0"/>
            <a:t>Any person who didn't provide consent</a:t>
          </a:r>
          <a:endParaRPr lang="en-US" sz="2000" kern="1200" dirty="0"/>
        </a:p>
      </dsp:txBody>
      <dsp:txXfrm>
        <a:off x="2886007" y="2358348"/>
        <a:ext cx="2370489" cy="1372500"/>
      </dsp:txXfrm>
    </dsp:sp>
    <dsp:sp modelId="{D74FA376-CA41-4863-B304-360E121700DA}">
      <dsp:nvSpPr>
        <dsp:cNvPr id="0" name=""/>
        <dsp:cNvSpPr/>
      </dsp:nvSpPr>
      <dsp:spPr>
        <a:xfrm>
          <a:off x="6133577" y="461956"/>
          <a:ext cx="1445998" cy="144599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057FB-09AB-4FCC-AA40-EC513C215E3F}">
      <dsp:nvSpPr>
        <dsp:cNvPr id="0" name=""/>
        <dsp:cNvSpPr/>
      </dsp:nvSpPr>
      <dsp:spPr>
        <a:xfrm>
          <a:off x="6441741" y="770120"/>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1EBDEE-FB1D-42B1-9F53-1B30CC97C21D}">
      <dsp:nvSpPr>
        <dsp:cNvPr id="0" name=""/>
        <dsp:cNvSpPr/>
      </dsp:nvSpPr>
      <dsp:spPr>
        <a:xfrm>
          <a:off x="5671332" y="2358348"/>
          <a:ext cx="2370489" cy="13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IN" sz="2000" b="1" kern="1200" dirty="0"/>
            <a:t>Data collection</a:t>
          </a:r>
          <a:r>
            <a:rPr lang="en-IN" sz="2000" kern="1200" dirty="0"/>
            <a:t> Quantitative pictorial questionnaire </a:t>
          </a:r>
          <a:endParaRPr lang="en-US" sz="2000" kern="1200" dirty="0"/>
        </a:p>
      </dsp:txBody>
      <dsp:txXfrm>
        <a:off x="5671332" y="2358348"/>
        <a:ext cx="2370489" cy="1372500"/>
      </dsp:txXfrm>
    </dsp:sp>
    <dsp:sp modelId="{52BB55F5-2DB4-4A0F-A11C-21C6EAE13818}">
      <dsp:nvSpPr>
        <dsp:cNvPr id="0" name=""/>
        <dsp:cNvSpPr/>
      </dsp:nvSpPr>
      <dsp:spPr>
        <a:xfrm>
          <a:off x="8918902" y="461956"/>
          <a:ext cx="1445998" cy="144599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7C8D39-31B0-48BB-9FFE-D20121EECA37}">
      <dsp:nvSpPr>
        <dsp:cNvPr id="0" name=""/>
        <dsp:cNvSpPr/>
      </dsp:nvSpPr>
      <dsp:spPr>
        <a:xfrm>
          <a:off x="9227066" y="770120"/>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C8FB26-B3C1-4236-BDBE-98430ABA7DC8}">
      <dsp:nvSpPr>
        <dsp:cNvPr id="0" name=""/>
        <dsp:cNvSpPr/>
      </dsp:nvSpPr>
      <dsp:spPr>
        <a:xfrm>
          <a:off x="8456657" y="2358348"/>
          <a:ext cx="2370489" cy="13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IN" sz="1800" b="1" kern="1200" dirty="0"/>
            <a:t>Data Analysis </a:t>
          </a:r>
          <a:r>
            <a:rPr lang="en-IN" sz="1800" kern="1200" dirty="0"/>
            <a:t> </a:t>
          </a:r>
        </a:p>
        <a:p>
          <a:pPr marL="0" lvl="0" indent="0" algn="ctr" defTabSz="800100">
            <a:lnSpc>
              <a:spcPct val="90000"/>
            </a:lnSpc>
            <a:spcBef>
              <a:spcPct val="0"/>
            </a:spcBef>
            <a:spcAft>
              <a:spcPct val="35000"/>
            </a:spcAft>
            <a:buNone/>
            <a:defRPr cap="all"/>
          </a:pPr>
          <a:r>
            <a:rPr lang="en-IN" sz="1800" kern="1200" dirty="0"/>
            <a:t>Data was cleaned and then analysed by using IBM SPSS Version 22 </a:t>
          </a:r>
          <a:endParaRPr lang="en-US" sz="1800" kern="1200" dirty="0"/>
        </a:p>
      </dsp:txBody>
      <dsp:txXfrm>
        <a:off x="8456657" y="2358348"/>
        <a:ext cx="2370489" cy="137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415E9-EE5C-435A-838D-0A4497CEDA52}">
      <dsp:nvSpPr>
        <dsp:cNvPr id="0" name=""/>
        <dsp:cNvSpPr/>
      </dsp:nvSpPr>
      <dsp:spPr>
        <a:xfrm>
          <a:off x="0" y="0"/>
          <a:ext cx="9288654" cy="188676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Need for continuous efforts to enhance the knowledge, attitude, and practices regarding diseases and defects identification and reporting at birth .</a:t>
          </a:r>
        </a:p>
      </dsp:txBody>
      <dsp:txXfrm>
        <a:off x="55261" y="55261"/>
        <a:ext cx="7338539" cy="1776240"/>
      </dsp:txXfrm>
    </dsp:sp>
    <dsp:sp modelId="{C27AEB5F-6820-4709-8FBD-6768CE6C78DB}">
      <dsp:nvSpPr>
        <dsp:cNvPr id="0" name=""/>
        <dsp:cNvSpPr/>
      </dsp:nvSpPr>
      <dsp:spPr>
        <a:xfrm>
          <a:off x="1639174" y="2306042"/>
          <a:ext cx="9288654" cy="188676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Strengthening awareness campaigns, providing training to healthcare providers, and ensuring accessibility to screening and diagnostic facilities can contribute to improving the overall effectiveness of RBSK in identifying and managing diseases and defects at birth, leading to better child health outcomes.</a:t>
          </a:r>
        </a:p>
      </dsp:txBody>
      <dsp:txXfrm>
        <a:off x="1694435" y="2361303"/>
        <a:ext cx="6312562" cy="1776240"/>
      </dsp:txXfrm>
    </dsp:sp>
    <dsp:sp modelId="{39802236-03BE-4295-887B-1FA682423ED9}">
      <dsp:nvSpPr>
        <dsp:cNvPr id="0" name=""/>
        <dsp:cNvSpPr/>
      </dsp:nvSpPr>
      <dsp:spPr>
        <a:xfrm>
          <a:off x="8062259" y="1483204"/>
          <a:ext cx="1226395" cy="12263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38198" y="1483204"/>
        <a:ext cx="674517" cy="922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CF6B5-F68F-4E8D-BC6C-7252588E142C}">
      <dsp:nvSpPr>
        <dsp:cNvPr id="0" name=""/>
        <dsp:cNvSpPr/>
      </dsp:nvSpPr>
      <dsp:spPr>
        <a:xfrm>
          <a:off x="0" y="134500"/>
          <a:ext cx="10927829" cy="7148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 1. Chakraborty S, Chakraborty A, Mitra S, Gupta S, Lahiri A, Banerjee N. Evaluation of   the </a:t>
          </a:r>
          <a:r>
            <a:rPr lang="en-US" sz="1300" kern="1200" dirty="0" err="1"/>
            <a:t>rashtriya</a:t>
          </a:r>
          <a:r>
            <a:rPr lang="en-US" sz="1300" kern="1200" dirty="0"/>
            <a:t> </a:t>
          </a:r>
          <a:r>
            <a:rPr lang="en-US" sz="1300" kern="1200" dirty="0" err="1"/>
            <a:t>bal</a:t>
          </a:r>
          <a:r>
            <a:rPr lang="en-US" sz="1300" kern="1200" dirty="0"/>
            <a:t> </a:t>
          </a:r>
          <a:r>
            <a:rPr lang="en-US" sz="1300" kern="1200" dirty="0" err="1"/>
            <a:t>swasthya</a:t>
          </a:r>
          <a:r>
            <a:rPr lang="en-US" sz="1300" kern="1200" dirty="0"/>
            <a:t> </a:t>
          </a:r>
          <a:r>
            <a:rPr lang="en-US" sz="1300" kern="1200" dirty="0" err="1"/>
            <a:t>karyakram</a:t>
          </a:r>
          <a:r>
            <a:rPr lang="en-US" sz="1300" kern="1200" dirty="0"/>
            <a:t> (RBSK): A national children healthcare program in a health district of West Bengal, India. Indian J Public Health [Internet]. 2022 [cited 2023 Feb 2];66(3):307–12. Available from: </a:t>
          </a:r>
          <a:r>
            <a:rPr lang="en-US" sz="1300" u="sng" kern="1200" dirty="0">
              <a:hlinkClick xmlns:r="http://schemas.openxmlformats.org/officeDocument/2006/relationships" r:id="rId1"/>
            </a:rPr>
            <a:t>https://www.ijph.in/article.asp?issn=0019-557X;year=2022;volume=66;issue=3;spage=307;epage=312;aulast=Chakraborty</a:t>
          </a:r>
          <a:endParaRPr lang="en-US" sz="1300" kern="1200" dirty="0"/>
        </a:p>
      </dsp:txBody>
      <dsp:txXfrm>
        <a:off x="34897" y="169397"/>
        <a:ext cx="10858035" cy="645076"/>
      </dsp:txXfrm>
    </dsp:sp>
    <dsp:sp modelId="{9947611C-33F4-4DB5-8B51-9D09B4F992A0}">
      <dsp:nvSpPr>
        <dsp:cNvPr id="0" name=""/>
        <dsp:cNvSpPr/>
      </dsp:nvSpPr>
      <dsp:spPr>
        <a:xfrm>
          <a:off x="0" y="886810"/>
          <a:ext cx="10927829" cy="714870"/>
        </a:xfrm>
        <a:prstGeom prst="round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2. </a:t>
          </a:r>
          <a:r>
            <a:rPr lang="en-US" sz="1300" kern="1200" dirty="0" err="1"/>
            <a:t>Rameshbabu</a:t>
          </a:r>
          <a:r>
            <a:rPr lang="en-US" sz="1300" kern="1200" dirty="0"/>
            <a:t> B, </a:t>
          </a:r>
          <a:r>
            <a:rPr lang="en-US" sz="1300" kern="1200" dirty="0" err="1"/>
            <a:t>Kumaravel</a:t>
          </a:r>
          <a:r>
            <a:rPr lang="en-US" sz="1300" kern="1200" dirty="0"/>
            <a:t> KS, Balaji J, Sathya P, </a:t>
          </a:r>
          <a:r>
            <a:rPr lang="en-US" sz="1300" kern="1200" dirty="0" err="1"/>
            <a:t>Shobia</a:t>
          </a:r>
          <a:r>
            <a:rPr lang="en-US" sz="1300" kern="1200" dirty="0"/>
            <a:t> N. Health Conditions screened by the 4D`s Approach in a District Early Intervention Centre (DEIC) under </a:t>
          </a:r>
          <a:r>
            <a:rPr lang="en-US" sz="1300" kern="1200" dirty="0" err="1"/>
            <a:t>Rashtriya</a:t>
          </a:r>
          <a:r>
            <a:rPr lang="en-US" sz="1300" kern="1200" dirty="0"/>
            <a:t> Bal </a:t>
          </a:r>
          <a:r>
            <a:rPr lang="en-US" sz="1300" kern="1200" dirty="0" err="1"/>
            <a:t>Swasthya</a:t>
          </a:r>
          <a:r>
            <a:rPr lang="en-US" sz="1300" kern="1200" dirty="0"/>
            <a:t> </a:t>
          </a:r>
          <a:r>
            <a:rPr lang="en-US" sz="1300" kern="1200" dirty="0" err="1"/>
            <a:t>Karyakram</a:t>
          </a:r>
          <a:r>
            <a:rPr lang="en-US" sz="1300" kern="1200" dirty="0"/>
            <a:t> (RBSK) program. Pediatric </a:t>
          </a:r>
          <a:r>
            <a:rPr lang="en-US" sz="1300" kern="1200" dirty="0" err="1"/>
            <a:t>Oncall</a:t>
          </a:r>
          <a:r>
            <a:rPr lang="en-US" sz="1300" kern="1200" dirty="0"/>
            <a:t> Journal [Internet]. 2019 [cited 2023 Feb 3];16(3):73–8. Available from: </a:t>
          </a:r>
          <a:r>
            <a:rPr lang="en-US" sz="1300" u="sng" kern="1200" dirty="0">
              <a:hlinkClick xmlns:r="http://schemas.openxmlformats.org/officeDocument/2006/relationships" r:id="rId2"/>
            </a:rPr>
            <a:t>https://www.pediatriconcall.com/pediatric-journal/view/fulltext-articles/1222/J/0/0/650/0</a:t>
          </a:r>
          <a:endParaRPr lang="en-US" sz="1300" kern="1200" dirty="0"/>
        </a:p>
      </dsp:txBody>
      <dsp:txXfrm>
        <a:off x="34897" y="921707"/>
        <a:ext cx="10858035" cy="645076"/>
      </dsp:txXfrm>
    </dsp:sp>
    <dsp:sp modelId="{347195DB-98C7-4992-8084-C11E5BE31CCF}">
      <dsp:nvSpPr>
        <dsp:cNvPr id="0" name=""/>
        <dsp:cNvSpPr/>
      </dsp:nvSpPr>
      <dsp:spPr>
        <a:xfrm>
          <a:off x="0" y="1639120"/>
          <a:ext cx="10927829" cy="714870"/>
        </a:xfrm>
        <a:prstGeom prst="round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3. Ministry of Health, Family Welfare-Government of India. </a:t>
          </a:r>
          <a:r>
            <a:rPr lang="en-US" sz="1300" kern="1200" dirty="0" err="1"/>
            <a:t>Rashtriya</a:t>
          </a:r>
          <a:r>
            <a:rPr lang="en-US" sz="1300" kern="1200" dirty="0"/>
            <a:t> Bal </a:t>
          </a:r>
          <a:r>
            <a:rPr lang="en-US" sz="1300" kern="1200" dirty="0" err="1"/>
            <a:t>Swasthya</a:t>
          </a:r>
          <a:r>
            <a:rPr lang="en-US" sz="1300" kern="1200" dirty="0"/>
            <a:t> </a:t>
          </a:r>
          <a:r>
            <a:rPr lang="en-US" sz="1300" kern="1200" dirty="0" err="1"/>
            <a:t>Karyakram</a:t>
          </a:r>
          <a:r>
            <a:rPr lang="en-US" sz="1300" kern="1200" dirty="0"/>
            <a:t> (RBSK) [Internet]. Gov.in. [cited 2023 Feb 2]. Available from: </a:t>
          </a:r>
          <a:r>
            <a:rPr lang="en-US" sz="1300" u="sng" kern="1200" dirty="0">
              <a:hlinkClick xmlns:r="http://schemas.openxmlformats.org/officeDocument/2006/relationships" r:id="rId3"/>
            </a:rPr>
            <a:t>https://rbsk.gov.in/RBSKLive/</a:t>
          </a:r>
          <a:endParaRPr lang="en-US" sz="1300" kern="1200" dirty="0"/>
        </a:p>
      </dsp:txBody>
      <dsp:txXfrm>
        <a:off x="34897" y="1674017"/>
        <a:ext cx="10858035" cy="645076"/>
      </dsp:txXfrm>
    </dsp:sp>
    <dsp:sp modelId="{3A0D7A96-C3F9-455E-A333-EF045ED2B1B7}">
      <dsp:nvSpPr>
        <dsp:cNvPr id="0" name=""/>
        <dsp:cNvSpPr/>
      </dsp:nvSpPr>
      <dsp:spPr>
        <a:xfrm>
          <a:off x="0" y="2391430"/>
          <a:ext cx="10927829" cy="714870"/>
        </a:xfrm>
        <a:prstGeom prst="round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b="0" i="0" u="none" strike="noStrike" kern="1200" baseline="0" dirty="0"/>
            <a:t>4. Singh AK, Kumar R, Mishra CK, Khera A, Srivastava A. Moving </a:t>
          </a:r>
          <a:r>
            <a:rPr lang="en-US" sz="1300" b="0" i="0" u="none" strike="noStrike" kern="1200" baseline="0" dirty="0"/>
            <a:t>from survival to healthy survival through child health screening and early intervention services under </a:t>
          </a:r>
          <a:r>
            <a:rPr lang="en-US" sz="1300" b="0" i="0" u="none" strike="noStrike" kern="1200" baseline="0" dirty="0" err="1"/>
            <a:t>Rashtriya</a:t>
          </a:r>
          <a:r>
            <a:rPr lang="en-US" sz="1300" b="0" i="0" u="none" strike="noStrike" kern="1200" baseline="0" dirty="0"/>
            <a:t> Bal </a:t>
          </a:r>
          <a:r>
            <a:rPr lang="en-US" sz="1300" b="0" i="0" u="none" strike="noStrike" kern="1200" baseline="0" dirty="0" err="1"/>
            <a:t>Swasthya</a:t>
          </a:r>
          <a:r>
            <a:rPr lang="en-US" sz="1300" kern="1200" dirty="0"/>
            <a:t> </a:t>
          </a:r>
          <a:r>
            <a:rPr lang="pl-PL" sz="1300" b="0" i="0" u="none" strike="noStrike" kern="1200" baseline="0" dirty="0"/>
            <a:t>Karyakram (RBSK. Indian J</a:t>
          </a:r>
          <a:r>
            <a:rPr lang="en-US" sz="1300" b="0" i="0" u="none" strike="noStrike" kern="1200" baseline="0" dirty="0"/>
            <a:t> </a:t>
          </a:r>
          <a:r>
            <a:rPr lang="pl-PL" sz="1300" b="0" i="0" u="none" strike="noStrike" kern="1200" baseline="0" dirty="0"/>
            <a:t>Pediatr 2015;82(11):1012–1018</a:t>
          </a:r>
          <a:endParaRPr lang="en-US" sz="1300" b="0" i="0" u="none" strike="noStrike" kern="1200" baseline="0" dirty="0"/>
        </a:p>
      </dsp:txBody>
      <dsp:txXfrm>
        <a:off x="34897" y="2426327"/>
        <a:ext cx="10858035" cy="645076"/>
      </dsp:txXfrm>
    </dsp:sp>
    <dsp:sp modelId="{F006FAE8-2688-474A-8734-2BF691E97008}">
      <dsp:nvSpPr>
        <dsp:cNvPr id="0" name=""/>
        <dsp:cNvSpPr/>
      </dsp:nvSpPr>
      <dsp:spPr>
        <a:xfrm>
          <a:off x="0" y="3143740"/>
          <a:ext cx="10927829" cy="714870"/>
        </a:xfrm>
        <a:prstGeom prst="round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t-BR" sz="1300" b="0" i="0" u="none" strike="noStrike" kern="1200" baseline="0" dirty="0"/>
            <a:t>5. </a:t>
          </a:r>
          <a:r>
            <a:rPr lang="de-DE" sz="1300" b="0" i="0" u="none" strike="noStrike" kern="1200" baseline="0" dirty="0">
              <a:latin typeface="ThiemeGulliver2011-Regular"/>
            </a:rPr>
            <a:t>Sogarwal R, Bachani D, Venkatesh S. Challenges in HIV/AIDS </a:t>
          </a:r>
          <a:r>
            <a:rPr lang="en-US" sz="1300" b="0" i="0" u="none" strike="noStrike" kern="1200" baseline="0" dirty="0">
              <a:latin typeface="ThiemeGulliver2011-Regular"/>
            </a:rPr>
            <a:t>prevention, care and treatment </a:t>
          </a:r>
          <a:r>
            <a:rPr lang="en-US" sz="1300" b="0" i="0" u="none" strike="noStrike" kern="1200" baseline="0" dirty="0" err="1">
              <a:latin typeface="ThiemeGulliver2011-Regular"/>
            </a:rPr>
            <a:t>programme</a:t>
          </a:r>
          <a:r>
            <a:rPr lang="en-US" sz="1300" b="0" i="0" u="none" strike="noStrike" kern="1200" baseline="0" dirty="0">
              <a:latin typeface="ThiemeGulliver2011-Regular"/>
            </a:rPr>
            <a:t> in India. SAARC </a:t>
          </a:r>
          <a:r>
            <a:rPr lang="en-IN" sz="1300" b="0" i="0" u="none" strike="noStrike" kern="1200" baseline="0" dirty="0">
              <a:latin typeface="ThiemeGulliver2011-Regular"/>
            </a:rPr>
            <a:t>J </a:t>
          </a:r>
          <a:r>
            <a:rPr lang="en-IN" sz="1300" b="0" i="0" u="none" strike="noStrike" kern="1200" baseline="0" dirty="0" err="1">
              <a:latin typeface="ThiemeGulliver2011-Regular"/>
            </a:rPr>
            <a:t>Tuberc</a:t>
          </a:r>
          <a:r>
            <a:rPr lang="en-IN" sz="1300" b="0" i="0" u="none" strike="noStrike" kern="1200" baseline="0" dirty="0">
              <a:latin typeface="ThiemeGulliver2011-Regular"/>
            </a:rPr>
            <a:t> Lung Dis HIV/AIDS 2010;7(1):1–7</a:t>
          </a:r>
          <a:endParaRPr lang="en-US" sz="1300" b="0" i="0" u="none" strike="noStrike" kern="1200" baseline="0" dirty="0"/>
        </a:p>
      </dsp:txBody>
      <dsp:txXfrm>
        <a:off x="34897" y="3178637"/>
        <a:ext cx="10858035" cy="645076"/>
      </dsp:txXfrm>
    </dsp:sp>
    <dsp:sp modelId="{F9086DFC-01F0-4B8D-88EE-1D061237AC2E}">
      <dsp:nvSpPr>
        <dsp:cNvPr id="0" name=""/>
        <dsp:cNvSpPr/>
      </dsp:nvSpPr>
      <dsp:spPr>
        <a:xfrm>
          <a:off x="0" y="3896050"/>
          <a:ext cx="10927829" cy="71487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u="none" strike="noStrike" kern="1200" baseline="0" dirty="0">
              <a:latin typeface="ThiemeGulliver2011-Regular"/>
            </a:rPr>
            <a:t>6. Best ML, Kumar R. Sustainability failures of rural </a:t>
          </a:r>
          <a:r>
            <a:rPr lang="en-US" sz="1300" b="0" i="0" u="none" strike="noStrike" kern="1200" baseline="0" dirty="0" err="1">
              <a:latin typeface="ThiemeGulliver2011-Regular"/>
            </a:rPr>
            <a:t>telecenters</a:t>
          </a:r>
          <a:r>
            <a:rPr lang="en-US" sz="1300" kern="1200" dirty="0">
              <a:latin typeface="ThiemeGulliver2011-Regular"/>
            </a:rPr>
            <a:t> </a:t>
          </a:r>
          <a:r>
            <a:rPr lang="en-US" sz="1300" b="0" i="0" u="none" strike="noStrike" kern="1200" baseline="0" dirty="0">
              <a:latin typeface="ThiemeGulliver2011-Regular"/>
            </a:rPr>
            <a:t>challenges from the sustainable access in rural India (SARI) </a:t>
          </a:r>
          <a:r>
            <a:rPr lang="en-IN" sz="1300" b="0" i="0" u="none" strike="noStrike" kern="1200" baseline="0" dirty="0">
              <a:latin typeface="ThiemeGulliver2011-Regular"/>
            </a:rPr>
            <a:t>project. Inf </a:t>
          </a:r>
          <a:r>
            <a:rPr lang="en-IN" sz="1300" b="0" i="0" u="none" strike="noStrike" kern="1200" baseline="0" dirty="0" err="1">
              <a:latin typeface="ThiemeGulliver2011-Regular"/>
            </a:rPr>
            <a:t>Technol</a:t>
          </a:r>
          <a:r>
            <a:rPr lang="en-IN" sz="1300" b="0" i="0" u="none" strike="noStrike" kern="1200" baseline="0" dirty="0">
              <a:latin typeface="ThiemeGulliver2011-Regular"/>
            </a:rPr>
            <a:t> Int Dev 2008;4(4):31–45</a:t>
          </a:r>
          <a:r>
            <a:rPr lang="en-US" sz="1300" b="0" i="0" u="none" strike="noStrike" kern="1200" baseline="0" dirty="0">
              <a:latin typeface="ThiemeGulliver2011-Regular"/>
            </a:rPr>
            <a:t> </a:t>
          </a:r>
          <a:endParaRPr lang="en-IN" sz="1300" b="0" i="0" u="none" strike="noStrike" kern="1200" baseline="0" dirty="0">
            <a:latin typeface="ThiemeGulliver2011-Regular"/>
          </a:endParaRPr>
        </a:p>
      </dsp:txBody>
      <dsp:txXfrm>
        <a:off x="34897" y="3930947"/>
        <a:ext cx="10858035" cy="645076"/>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AD7B4-F699-4C15-54AB-82D4B30B86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CEAD403-94CC-05D6-BE14-A10B6413CC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4E9126D-F9A7-B250-B269-A37399A8450A}"/>
              </a:ext>
            </a:extLst>
          </p:cNvPr>
          <p:cNvSpPr>
            <a:spLocks noGrp="1"/>
          </p:cNvSpPr>
          <p:nvPr>
            <p:ph type="dt" sz="half" idx="10"/>
          </p:nvPr>
        </p:nvSpPr>
        <p:spPr/>
        <p:txBody>
          <a:bodyPr/>
          <a:lstStyle/>
          <a:p>
            <a:fld id="{2713A88D-1823-4108-9241-DFABFAA01F86}" type="datetimeFigureOut">
              <a:rPr lang="en-IN" smtClean="0"/>
              <a:t>28-06-2023</a:t>
            </a:fld>
            <a:endParaRPr lang="en-IN"/>
          </a:p>
        </p:txBody>
      </p:sp>
      <p:sp>
        <p:nvSpPr>
          <p:cNvPr id="5" name="Footer Placeholder 4">
            <a:extLst>
              <a:ext uri="{FF2B5EF4-FFF2-40B4-BE49-F238E27FC236}">
                <a16:creationId xmlns:a16="http://schemas.microsoft.com/office/drawing/2014/main" id="{9E2BCC10-7071-071D-8207-D01905CEB69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F3AEA89-22BB-B7F4-C8B7-A52DDCDE7BDA}"/>
              </a:ext>
            </a:extLst>
          </p:cNvPr>
          <p:cNvSpPr>
            <a:spLocks noGrp="1"/>
          </p:cNvSpPr>
          <p:nvPr>
            <p:ph type="sldNum" sz="quarter" idx="12"/>
          </p:nvPr>
        </p:nvSpPr>
        <p:spPr/>
        <p:txBody>
          <a:bodyPr/>
          <a:lstStyle/>
          <a:p>
            <a:fld id="{E5D85BB3-9269-4AD9-8EBE-6DB519EA8E51}" type="slidenum">
              <a:rPr lang="en-IN" smtClean="0"/>
              <a:t>‹#›</a:t>
            </a:fld>
            <a:endParaRPr lang="en-IN"/>
          </a:p>
        </p:txBody>
      </p:sp>
    </p:spTree>
    <p:extLst>
      <p:ext uri="{BB962C8B-B14F-4D97-AF65-F5344CB8AC3E}">
        <p14:creationId xmlns:p14="http://schemas.microsoft.com/office/powerpoint/2010/main" val="827213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0FDA-560D-1292-1924-75CA9DF9FC5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C12BA85-AA47-F10E-0D73-12A10DDA62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2A0126C-36CC-6EF9-F50F-816BA11BC98E}"/>
              </a:ext>
            </a:extLst>
          </p:cNvPr>
          <p:cNvSpPr>
            <a:spLocks noGrp="1"/>
          </p:cNvSpPr>
          <p:nvPr>
            <p:ph type="dt" sz="half" idx="10"/>
          </p:nvPr>
        </p:nvSpPr>
        <p:spPr/>
        <p:txBody>
          <a:bodyPr/>
          <a:lstStyle/>
          <a:p>
            <a:fld id="{2713A88D-1823-4108-9241-DFABFAA01F86}" type="datetimeFigureOut">
              <a:rPr lang="en-IN" smtClean="0"/>
              <a:t>28-06-2023</a:t>
            </a:fld>
            <a:endParaRPr lang="en-IN"/>
          </a:p>
        </p:txBody>
      </p:sp>
      <p:sp>
        <p:nvSpPr>
          <p:cNvPr id="5" name="Footer Placeholder 4">
            <a:extLst>
              <a:ext uri="{FF2B5EF4-FFF2-40B4-BE49-F238E27FC236}">
                <a16:creationId xmlns:a16="http://schemas.microsoft.com/office/drawing/2014/main" id="{1900B30B-A9F6-EE97-5675-18B28DCF6AF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0CC887-AD0F-CD64-D4F9-B0F161EE4840}"/>
              </a:ext>
            </a:extLst>
          </p:cNvPr>
          <p:cNvSpPr>
            <a:spLocks noGrp="1"/>
          </p:cNvSpPr>
          <p:nvPr>
            <p:ph type="sldNum" sz="quarter" idx="12"/>
          </p:nvPr>
        </p:nvSpPr>
        <p:spPr/>
        <p:txBody>
          <a:bodyPr/>
          <a:lstStyle/>
          <a:p>
            <a:fld id="{E5D85BB3-9269-4AD9-8EBE-6DB519EA8E51}" type="slidenum">
              <a:rPr lang="en-IN" smtClean="0"/>
              <a:t>‹#›</a:t>
            </a:fld>
            <a:endParaRPr lang="en-IN"/>
          </a:p>
        </p:txBody>
      </p:sp>
    </p:spTree>
    <p:extLst>
      <p:ext uri="{BB962C8B-B14F-4D97-AF65-F5344CB8AC3E}">
        <p14:creationId xmlns:p14="http://schemas.microsoft.com/office/powerpoint/2010/main" val="294367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A09370-5353-D29A-25AC-4729F8122F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DCD552-5E31-AAD9-D571-83596930AC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86D7F9-3E14-E463-1D59-74672D605EA2}"/>
              </a:ext>
            </a:extLst>
          </p:cNvPr>
          <p:cNvSpPr>
            <a:spLocks noGrp="1"/>
          </p:cNvSpPr>
          <p:nvPr>
            <p:ph type="dt" sz="half" idx="10"/>
          </p:nvPr>
        </p:nvSpPr>
        <p:spPr/>
        <p:txBody>
          <a:bodyPr/>
          <a:lstStyle/>
          <a:p>
            <a:fld id="{2713A88D-1823-4108-9241-DFABFAA01F86}" type="datetimeFigureOut">
              <a:rPr lang="en-IN" smtClean="0"/>
              <a:t>28-06-2023</a:t>
            </a:fld>
            <a:endParaRPr lang="en-IN"/>
          </a:p>
        </p:txBody>
      </p:sp>
      <p:sp>
        <p:nvSpPr>
          <p:cNvPr id="5" name="Footer Placeholder 4">
            <a:extLst>
              <a:ext uri="{FF2B5EF4-FFF2-40B4-BE49-F238E27FC236}">
                <a16:creationId xmlns:a16="http://schemas.microsoft.com/office/drawing/2014/main" id="{49968534-225F-08A4-4875-E0CF4967545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6EC9703-3036-736E-8C76-18708BA2C00C}"/>
              </a:ext>
            </a:extLst>
          </p:cNvPr>
          <p:cNvSpPr>
            <a:spLocks noGrp="1"/>
          </p:cNvSpPr>
          <p:nvPr>
            <p:ph type="sldNum" sz="quarter" idx="12"/>
          </p:nvPr>
        </p:nvSpPr>
        <p:spPr/>
        <p:txBody>
          <a:bodyPr/>
          <a:lstStyle/>
          <a:p>
            <a:fld id="{E5D85BB3-9269-4AD9-8EBE-6DB519EA8E51}" type="slidenum">
              <a:rPr lang="en-IN" smtClean="0"/>
              <a:t>‹#›</a:t>
            </a:fld>
            <a:endParaRPr lang="en-IN"/>
          </a:p>
        </p:txBody>
      </p:sp>
    </p:spTree>
    <p:extLst>
      <p:ext uri="{BB962C8B-B14F-4D97-AF65-F5344CB8AC3E}">
        <p14:creationId xmlns:p14="http://schemas.microsoft.com/office/powerpoint/2010/main" val="236131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38E6C-E131-4F39-2F81-38392F329E5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2002C6D-4F9E-379E-AE8F-39A369A497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B1ED04-9C3D-3308-5E90-5FD36C678C53}"/>
              </a:ext>
            </a:extLst>
          </p:cNvPr>
          <p:cNvSpPr>
            <a:spLocks noGrp="1"/>
          </p:cNvSpPr>
          <p:nvPr>
            <p:ph type="dt" sz="half" idx="10"/>
          </p:nvPr>
        </p:nvSpPr>
        <p:spPr/>
        <p:txBody>
          <a:bodyPr/>
          <a:lstStyle/>
          <a:p>
            <a:fld id="{2713A88D-1823-4108-9241-DFABFAA01F86}" type="datetimeFigureOut">
              <a:rPr lang="en-IN" smtClean="0"/>
              <a:t>28-06-2023</a:t>
            </a:fld>
            <a:endParaRPr lang="en-IN"/>
          </a:p>
        </p:txBody>
      </p:sp>
      <p:sp>
        <p:nvSpPr>
          <p:cNvPr id="5" name="Footer Placeholder 4">
            <a:extLst>
              <a:ext uri="{FF2B5EF4-FFF2-40B4-BE49-F238E27FC236}">
                <a16:creationId xmlns:a16="http://schemas.microsoft.com/office/drawing/2014/main" id="{0B178B6E-EF04-1E9D-F50B-78C07D8C66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A06445F-8EE9-6FEA-45DF-F267A032ECC2}"/>
              </a:ext>
            </a:extLst>
          </p:cNvPr>
          <p:cNvSpPr>
            <a:spLocks noGrp="1"/>
          </p:cNvSpPr>
          <p:nvPr>
            <p:ph type="sldNum" sz="quarter" idx="12"/>
          </p:nvPr>
        </p:nvSpPr>
        <p:spPr/>
        <p:txBody>
          <a:bodyPr/>
          <a:lstStyle/>
          <a:p>
            <a:fld id="{E5D85BB3-9269-4AD9-8EBE-6DB519EA8E51}" type="slidenum">
              <a:rPr lang="en-IN" smtClean="0"/>
              <a:t>‹#›</a:t>
            </a:fld>
            <a:endParaRPr lang="en-IN"/>
          </a:p>
        </p:txBody>
      </p:sp>
    </p:spTree>
    <p:extLst>
      <p:ext uri="{BB962C8B-B14F-4D97-AF65-F5344CB8AC3E}">
        <p14:creationId xmlns:p14="http://schemas.microsoft.com/office/powerpoint/2010/main" val="149716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F289-E661-9CC2-9608-78380EF174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06D0A3-979A-EFE3-BA16-329ECB67C0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C0ED2F-2230-2D37-3789-4CCD3DB7D572}"/>
              </a:ext>
            </a:extLst>
          </p:cNvPr>
          <p:cNvSpPr>
            <a:spLocks noGrp="1"/>
          </p:cNvSpPr>
          <p:nvPr>
            <p:ph type="dt" sz="half" idx="10"/>
          </p:nvPr>
        </p:nvSpPr>
        <p:spPr/>
        <p:txBody>
          <a:bodyPr/>
          <a:lstStyle/>
          <a:p>
            <a:fld id="{2713A88D-1823-4108-9241-DFABFAA01F86}" type="datetimeFigureOut">
              <a:rPr lang="en-IN" smtClean="0"/>
              <a:t>28-06-2023</a:t>
            </a:fld>
            <a:endParaRPr lang="en-IN"/>
          </a:p>
        </p:txBody>
      </p:sp>
      <p:sp>
        <p:nvSpPr>
          <p:cNvPr id="5" name="Footer Placeholder 4">
            <a:extLst>
              <a:ext uri="{FF2B5EF4-FFF2-40B4-BE49-F238E27FC236}">
                <a16:creationId xmlns:a16="http://schemas.microsoft.com/office/drawing/2014/main" id="{F627597E-AD24-B1AC-EC5E-C768DA4E64A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FD3632-2068-D87C-A52D-CC685631E9BF}"/>
              </a:ext>
            </a:extLst>
          </p:cNvPr>
          <p:cNvSpPr>
            <a:spLocks noGrp="1"/>
          </p:cNvSpPr>
          <p:nvPr>
            <p:ph type="sldNum" sz="quarter" idx="12"/>
          </p:nvPr>
        </p:nvSpPr>
        <p:spPr/>
        <p:txBody>
          <a:bodyPr/>
          <a:lstStyle/>
          <a:p>
            <a:fld id="{E5D85BB3-9269-4AD9-8EBE-6DB519EA8E51}" type="slidenum">
              <a:rPr lang="en-IN" smtClean="0"/>
              <a:t>‹#›</a:t>
            </a:fld>
            <a:endParaRPr lang="en-IN"/>
          </a:p>
        </p:txBody>
      </p:sp>
    </p:spTree>
    <p:extLst>
      <p:ext uri="{BB962C8B-B14F-4D97-AF65-F5344CB8AC3E}">
        <p14:creationId xmlns:p14="http://schemas.microsoft.com/office/powerpoint/2010/main" val="2234656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163CB-9B58-8336-4F9C-7492560E32C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930B42B-28B3-87EB-F941-93D8CC921C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1D9B0C1-A92E-8FE9-B8BC-96F17B8E5E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A9F7AF4-0979-E267-B204-0AE7F8F69FFA}"/>
              </a:ext>
            </a:extLst>
          </p:cNvPr>
          <p:cNvSpPr>
            <a:spLocks noGrp="1"/>
          </p:cNvSpPr>
          <p:nvPr>
            <p:ph type="dt" sz="half" idx="10"/>
          </p:nvPr>
        </p:nvSpPr>
        <p:spPr/>
        <p:txBody>
          <a:bodyPr/>
          <a:lstStyle/>
          <a:p>
            <a:fld id="{2713A88D-1823-4108-9241-DFABFAA01F86}" type="datetimeFigureOut">
              <a:rPr lang="en-IN" smtClean="0"/>
              <a:t>28-06-2023</a:t>
            </a:fld>
            <a:endParaRPr lang="en-IN"/>
          </a:p>
        </p:txBody>
      </p:sp>
      <p:sp>
        <p:nvSpPr>
          <p:cNvPr id="6" name="Footer Placeholder 5">
            <a:extLst>
              <a:ext uri="{FF2B5EF4-FFF2-40B4-BE49-F238E27FC236}">
                <a16:creationId xmlns:a16="http://schemas.microsoft.com/office/drawing/2014/main" id="{78F158CB-2BCA-AF1B-E540-0EC5547FF9D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B6D4890-FED4-129E-CE6C-D52A2B759749}"/>
              </a:ext>
            </a:extLst>
          </p:cNvPr>
          <p:cNvSpPr>
            <a:spLocks noGrp="1"/>
          </p:cNvSpPr>
          <p:nvPr>
            <p:ph type="sldNum" sz="quarter" idx="12"/>
          </p:nvPr>
        </p:nvSpPr>
        <p:spPr/>
        <p:txBody>
          <a:bodyPr/>
          <a:lstStyle/>
          <a:p>
            <a:fld id="{E5D85BB3-9269-4AD9-8EBE-6DB519EA8E51}" type="slidenum">
              <a:rPr lang="en-IN" smtClean="0"/>
              <a:t>‹#›</a:t>
            </a:fld>
            <a:endParaRPr lang="en-IN"/>
          </a:p>
        </p:txBody>
      </p:sp>
    </p:spTree>
    <p:extLst>
      <p:ext uri="{BB962C8B-B14F-4D97-AF65-F5344CB8AC3E}">
        <p14:creationId xmlns:p14="http://schemas.microsoft.com/office/powerpoint/2010/main" val="1499479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637C4-2789-D384-E551-3A460CB66B7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D4771BE-03D1-C402-4DE8-A5D07279BC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F935F2-A179-827F-5981-79C95413EB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EDDDE45-51B9-4B78-F213-CB1A0531A8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AAE275-3BA6-7F7C-5B55-6D675EBD1A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60718A1-81D4-9B05-893D-69B7C6EAD964}"/>
              </a:ext>
            </a:extLst>
          </p:cNvPr>
          <p:cNvSpPr>
            <a:spLocks noGrp="1"/>
          </p:cNvSpPr>
          <p:nvPr>
            <p:ph type="dt" sz="half" idx="10"/>
          </p:nvPr>
        </p:nvSpPr>
        <p:spPr/>
        <p:txBody>
          <a:bodyPr/>
          <a:lstStyle/>
          <a:p>
            <a:fld id="{2713A88D-1823-4108-9241-DFABFAA01F86}" type="datetimeFigureOut">
              <a:rPr lang="en-IN" smtClean="0"/>
              <a:t>28-06-2023</a:t>
            </a:fld>
            <a:endParaRPr lang="en-IN"/>
          </a:p>
        </p:txBody>
      </p:sp>
      <p:sp>
        <p:nvSpPr>
          <p:cNvPr id="8" name="Footer Placeholder 7">
            <a:extLst>
              <a:ext uri="{FF2B5EF4-FFF2-40B4-BE49-F238E27FC236}">
                <a16:creationId xmlns:a16="http://schemas.microsoft.com/office/drawing/2014/main" id="{DCF37BE8-046D-9DFA-5922-69F9CFAB993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1C7F63D3-F2CE-A353-E946-84C254F89974}"/>
              </a:ext>
            </a:extLst>
          </p:cNvPr>
          <p:cNvSpPr>
            <a:spLocks noGrp="1"/>
          </p:cNvSpPr>
          <p:nvPr>
            <p:ph type="sldNum" sz="quarter" idx="12"/>
          </p:nvPr>
        </p:nvSpPr>
        <p:spPr/>
        <p:txBody>
          <a:bodyPr/>
          <a:lstStyle/>
          <a:p>
            <a:fld id="{E5D85BB3-9269-4AD9-8EBE-6DB519EA8E51}" type="slidenum">
              <a:rPr lang="en-IN" smtClean="0"/>
              <a:t>‹#›</a:t>
            </a:fld>
            <a:endParaRPr lang="en-IN"/>
          </a:p>
        </p:txBody>
      </p:sp>
    </p:spTree>
    <p:extLst>
      <p:ext uri="{BB962C8B-B14F-4D97-AF65-F5344CB8AC3E}">
        <p14:creationId xmlns:p14="http://schemas.microsoft.com/office/powerpoint/2010/main" val="136232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8F0B-A8AF-D0F6-15EC-51B4D23D6FE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80DD724-A406-6478-33B0-EBFD1ED40687}"/>
              </a:ext>
            </a:extLst>
          </p:cNvPr>
          <p:cNvSpPr>
            <a:spLocks noGrp="1"/>
          </p:cNvSpPr>
          <p:nvPr>
            <p:ph type="dt" sz="half" idx="10"/>
          </p:nvPr>
        </p:nvSpPr>
        <p:spPr/>
        <p:txBody>
          <a:bodyPr/>
          <a:lstStyle/>
          <a:p>
            <a:fld id="{2713A88D-1823-4108-9241-DFABFAA01F86}" type="datetimeFigureOut">
              <a:rPr lang="en-IN" smtClean="0"/>
              <a:t>28-06-2023</a:t>
            </a:fld>
            <a:endParaRPr lang="en-IN"/>
          </a:p>
        </p:txBody>
      </p:sp>
      <p:sp>
        <p:nvSpPr>
          <p:cNvPr id="4" name="Footer Placeholder 3">
            <a:extLst>
              <a:ext uri="{FF2B5EF4-FFF2-40B4-BE49-F238E27FC236}">
                <a16:creationId xmlns:a16="http://schemas.microsoft.com/office/drawing/2014/main" id="{6EC8FDEB-487B-DAA5-82B7-9841C3565F8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A99819D-F00A-9C59-2FA9-9F6AD59CEDD4}"/>
              </a:ext>
            </a:extLst>
          </p:cNvPr>
          <p:cNvSpPr>
            <a:spLocks noGrp="1"/>
          </p:cNvSpPr>
          <p:nvPr>
            <p:ph type="sldNum" sz="quarter" idx="12"/>
          </p:nvPr>
        </p:nvSpPr>
        <p:spPr/>
        <p:txBody>
          <a:bodyPr/>
          <a:lstStyle/>
          <a:p>
            <a:fld id="{E5D85BB3-9269-4AD9-8EBE-6DB519EA8E51}" type="slidenum">
              <a:rPr lang="en-IN" smtClean="0"/>
              <a:t>‹#›</a:t>
            </a:fld>
            <a:endParaRPr lang="en-IN"/>
          </a:p>
        </p:txBody>
      </p:sp>
    </p:spTree>
    <p:extLst>
      <p:ext uri="{BB962C8B-B14F-4D97-AF65-F5344CB8AC3E}">
        <p14:creationId xmlns:p14="http://schemas.microsoft.com/office/powerpoint/2010/main" val="26643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9C223F-7AA6-AA42-31C9-5A0555DFB700}"/>
              </a:ext>
            </a:extLst>
          </p:cNvPr>
          <p:cNvSpPr>
            <a:spLocks noGrp="1"/>
          </p:cNvSpPr>
          <p:nvPr>
            <p:ph type="dt" sz="half" idx="10"/>
          </p:nvPr>
        </p:nvSpPr>
        <p:spPr/>
        <p:txBody>
          <a:bodyPr/>
          <a:lstStyle/>
          <a:p>
            <a:fld id="{2713A88D-1823-4108-9241-DFABFAA01F86}" type="datetimeFigureOut">
              <a:rPr lang="en-IN" smtClean="0"/>
              <a:t>28-06-2023</a:t>
            </a:fld>
            <a:endParaRPr lang="en-IN"/>
          </a:p>
        </p:txBody>
      </p:sp>
      <p:sp>
        <p:nvSpPr>
          <p:cNvPr id="3" name="Footer Placeholder 2">
            <a:extLst>
              <a:ext uri="{FF2B5EF4-FFF2-40B4-BE49-F238E27FC236}">
                <a16:creationId xmlns:a16="http://schemas.microsoft.com/office/drawing/2014/main" id="{3BAFEFB3-4472-283D-ED5F-6043583C393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CD39B52-8969-2032-A956-4014220045D9}"/>
              </a:ext>
            </a:extLst>
          </p:cNvPr>
          <p:cNvSpPr>
            <a:spLocks noGrp="1"/>
          </p:cNvSpPr>
          <p:nvPr>
            <p:ph type="sldNum" sz="quarter" idx="12"/>
          </p:nvPr>
        </p:nvSpPr>
        <p:spPr/>
        <p:txBody>
          <a:bodyPr/>
          <a:lstStyle/>
          <a:p>
            <a:fld id="{E5D85BB3-9269-4AD9-8EBE-6DB519EA8E51}" type="slidenum">
              <a:rPr lang="en-IN" smtClean="0"/>
              <a:t>‹#›</a:t>
            </a:fld>
            <a:endParaRPr lang="en-IN"/>
          </a:p>
        </p:txBody>
      </p:sp>
    </p:spTree>
    <p:extLst>
      <p:ext uri="{BB962C8B-B14F-4D97-AF65-F5344CB8AC3E}">
        <p14:creationId xmlns:p14="http://schemas.microsoft.com/office/powerpoint/2010/main" val="192041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4FEB-AF20-4BF6-FA42-A36EF22EBC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44FF1988-1A95-8B5E-F718-AB99995C58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782DD2C-A918-4563-E847-A2C06C579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2A9717-EF2D-D653-1756-6B59651D01C1}"/>
              </a:ext>
            </a:extLst>
          </p:cNvPr>
          <p:cNvSpPr>
            <a:spLocks noGrp="1"/>
          </p:cNvSpPr>
          <p:nvPr>
            <p:ph type="dt" sz="half" idx="10"/>
          </p:nvPr>
        </p:nvSpPr>
        <p:spPr/>
        <p:txBody>
          <a:bodyPr/>
          <a:lstStyle/>
          <a:p>
            <a:fld id="{2713A88D-1823-4108-9241-DFABFAA01F86}" type="datetimeFigureOut">
              <a:rPr lang="en-IN" smtClean="0"/>
              <a:t>28-06-2023</a:t>
            </a:fld>
            <a:endParaRPr lang="en-IN"/>
          </a:p>
        </p:txBody>
      </p:sp>
      <p:sp>
        <p:nvSpPr>
          <p:cNvPr id="6" name="Footer Placeholder 5">
            <a:extLst>
              <a:ext uri="{FF2B5EF4-FFF2-40B4-BE49-F238E27FC236}">
                <a16:creationId xmlns:a16="http://schemas.microsoft.com/office/drawing/2014/main" id="{5DBB054B-5A40-94E0-5D12-92E3FA26987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8CDB515-FC64-0780-5F30-CB51585E5F06}"/>
              </a:ext>
            </a:extLst>
          </p:cNvPr>
          <p:cNvSpPr>
            <a:spLocks noGrp="1"/>
          </p:cNvSpPr>
          <p:nvPr>
            <p:ph type="sldNum" sz="quarter" idx="12"/>
          </p:nvPr>
        </p:nvSpPr>
        <p:spPr/>
        <p:txBody>
          <a:bodyPr/>
          <a:lstStyle/>
          <a:p>
            <a:fld id="{E5D85BB3-9269-4AD9-8EBE-6DB519EA8E51}" type="slidenum">
              <a:rPr lang="en-IN" smtClean="0"/>
              <a:t>‹#›</a:t>
            </a:fld>
            <a:endParaRPr lang="en-IN"/>
          </a:p>
        </p:txBody>
      </p:sp>
    </p:spTree>
    <p:extLst>
      <p:ext uri="{BB962C8B-B14F-4D97-AF65-F5344CB8AC3E}">
        <p14:creationId xmlns:p14="http://schemas.microsoft.com/office/powerpoint/2010/main" val="760857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72B20-8ACB-2634-9122-3FCC3526E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22832D0-A548-1DF1-AA9A-6A05DD92D4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9906134-FCA5-C227-C227-ADFCE9A866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8FCC6F-5A4A-78F7-85B2-16E69FD2F46E}"/>
              </a:ext>
            </a:extLst>
          </p:cNvPr>
          <p:cNvSpPr>
            <a:spLocks noGrp="1"/>
          </p:cNvSpPr>
          <p:nvPr>
            <p:ph type="dt" sz="half" idx="10"/>
          </p:nvPr>
        </p:nvSpPr>
        <p:spPr/>
        <p:txBody>
          <a:bodyPr/>
          <a:lstStyle/>
          <a:p>
            <a:fld id="{2713A88D-1823-4108-9241-DFABFAA01F86}" type="datetimeFigureOut">
              <a:rPr lang="en-IN" smtClean="0"/>
              <a:t>28-06-2023</a:t>
            </a:fld>
            <a:endParaRPr lang="en-IN"/>
          </a:p>
        </p:txBody>
      </p:sp>
      <p:sp>
        <p:nvSpPr>
          <p:cNvPr id="6" name="Footer Placeholder 5">
            <a:extLst>
              <a:ext uri="{FF2B5EF4-FFF2-40B4-BE49-F238E27FC236}">
                <a16:creationId xmlns:a16="http://schemas.microsoft.com/office/drawing/2014/main" id="{27030060-88A7-084B-C4A5-520317A3FFE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EAD0640-3817-437B-1D01-CC2FD35563BF}"/>
              </a:ext>
            </a:extLst>
          </p:cNvPr>
          <p:cNvSpPr>
            <a:spLocks noGrp="1"/>
          </p:cNvSpPr>
          <p:nvPr>
            <p:ph type="sldNum" sz="quarter" idx="12"/>
          </p:nvPr>
        </p:nvSpPr>
        <p:spPr/>
        <p:txBody>
          <a:bodyPr/>
          <a:lstStyle/>
          <a:p>
            <a:fld id="{E5D85BB3-9269-4AD9-8EBE-6DB519EA8E51}" type="slidenum">
              <a:rPr lang="en-IN" smtClean="0"/>
              <a:t>‹#›</a:t>
            </a:fld>
            <a:endParaRPr lang="en-IN"/>
          </a:p>
        </p:txBody>
      </p:sp>
    </p:spTree>
    <p:extLst>
      <p:ext uri="{BB962C8B-B14F-4D97-AF65-F5344CB8AC3E}">
        <p14:creationId xmlns:p14="http://schemas.microsoft.com/office/powerpoint/2010/main" val="312063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A805DF-17EE-4FB9-880F-8191CE305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83A66C5-ABA4-39DF-54FF-ACA1402941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708F47D-C1CA-880D-660D-2FAC237F79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3A88D-1823-4108-9241-DFABFAA01F86}" type="datetimeFigureOut">
              <a:rPr lang="en-IN" smtClean="0"/>
              <a:t>28-06-2023</a:t>
            </a:fld>
            <a:endParaRPr lang="en-IN"/>
          </a:p>
        </p:txBody>
      </p:sp>
      <p:sp>
        <p:nvSpPr>
          <p:cNvPr id="5" name="Footer Placeholder 4">
            <a:extLst>
              <a:ext uri="{FF2B5EF4-FFF2-40B4-BE49-F238E27FC236}">
                <a16:creationId xmlns:a16="http://schemas.microsoft.com/office/drawing/2014/main" id="{596DBD26-478D-72B0-9B11-6FBC5BC3DA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AD52CA6-2A3B-C156-C9F3-8008F994E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85BB3-9269-4AD9-8EBE-6DB519EA8E51}" type="slidenum">
              <a:rPr lang="en-IN" smtClean="0"/>
              <a:t>‹#›</a:t>
            </a:fld>
            <a:endParaRPr lang="en-IN"/>
          </a:p>
        </p:txBody>
      </p:sp>
    </p:spTree>
    <p:extLst>
      <p:ext uri="{BB962C8B-B14F-4D97-AF65-F5344CB8AC3E}">
        <p14:creationId xmlns:p14="http://schemas.microsoft.com/office/powerpoint/2010/main" val="405996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pediatriconcall.com/pediatric-journal/view/fulltext-articles/1222/J/0/0/650/0" TargetMode="External"/><Relationship Id="rId3" Type="http://schemas.openxmlformats.org/officeDocument/2006/relationships/diagramLayout" Target="../diagrams/layout1.xml"/><Relationship Id="rId7" Type="http://schemas.openxmlformats.org/officeDocument/2006/relationships/hyperlink" Target="https://www.ijph.in/article.asp?issn=0019-557X;year=2022;volume=66;issue=3;spage=307;epage=312;aulast=Chakraborty"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s://rbsk.gov.in/RBSKLive/"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7A6CE6-036F-B4ED-CE15-81979FF22C8A}"/>
              </a:ext>
            </a:extLst>
          </p:cNvPr>
          <p:cNvSpPr txBox="1"/>
          <p:nvPr/>
        </p:nvSpPr>
        <p:spPr>
          <a:xfrm>
            <a:off x="1443657" y="1730604"/>
            <a:ext cx="10291143" cy="3524042"/>
          </a:xfrm>
          <a:prstGeom prst="rect">
            <a:avLst/>
          </a:prstGeom>
          <a:noFill/>
        </p:spPr>
        <p:txBody>
          <a:bodyPr wrap="square">
            <a:spAutoFit/>
          </a:bodyPr>
          <a:lstStyle/>
          <a:p>
            <a:pPr algn="ctr">
              <a:spcAft>
                <a:spcPts val="600"/>
              </a:spcAft>
            </a:pPr>
            <a:r>
              <a:rPr lang="en-US" sz="2400" b="1" kern="1200" dirty="0">
                <a:solidFill>
                  <a:schemeClr val="tx1"/>
                </a:solidFill>
                <a:latin typeface="Times New Roman" panose="02020603050405020304" pitchFamily="18" charset="0"/>
                <a:ea typeface="+mn-ea"/>
                <a:cs typeface="Times New Roman" panose="02020603050405020304" pitchFamily="18" charset="0"/>
              </a:rPr>
              <a:t>Assessment of  Knowledge, Attitude and Practice (KAP) regarding </a:t>
            </a:r>
          </a:p>
          <a:p>
            <a:pPr algn="ctr">
              <a:spcAft>
                <a:spcPts val="600"/>
              </a:spcAft>
            </a:pPr>
            <a:r>
              <a:rPr lang="en-IN" sz="2400" b="1" kern="1200" dirty="0">
                <a:solidFill>
                  <a:schemeClr val="tx1"/>
                </a:solidFill>
                <a:latin typeface="Times New Roman" panose="02020603050405020304" pitchFamily="18" charset="0"/>
                <a:ea typeface="+mn-ea"/>
                <a:cs typeface="Times New Roman" panose="02020603050405020304" pitchFamily="18" charset="0"/>
              </a:rPr>
              <a:t>Screening of the Diseases and Defects at Birth </a:t>
            </a:r>
          </a:p>
          <a:p>
            <a:pPr algn="ctr">
              <a:spcAft>
                <a:spcPts val="600"/>
              </a:spcAft>
            </a:pPr>
            <a:r>
              <a:rPr lang="en-IN" sz="2400" b="1" kern="1200" dirty="0">
                <a:solidFill>
                  <a:schemeClr val="tx1"/>
                </a:solidFill>
                <a:latin typeface="Times New Roman" panose="02020603050405020304" pitchFamily="18" charset="0"/>
                <a:ea typeface="+mn-ea"/>
                <a:cs typeface="Times New Roman" panose="02020603050405020304" pitchFamily="18" charset="0"/>
              </a:rPr>
              <a:t>under </a:t>
            </a:r>
            <a:r>
              <a:rPr lang="en-US" sz="2400" b="1" kern="1200" dirty="0" err="1">
                <a:solidFill>
                  <a:schemeClr val="tx1"/>
                </a:solidFill>
                <a:latin typeface="Times New Roman" panose="02020603050405020304" pitchFamily="18" charset="0"/>
                <a:ea typeface="+mn-ea"/>
                <a:cs typeface="Times New Roman" panose="02020603050405020304" pitchFamily="18" charset="0"/>
              </a:rPr>
              <a:t>Rashtriya</a:t>
            </a:r>
            <a:r>
              <a:rPr lang="en-US" sz="2400" b="1" kern="1200" dirty="0">
                <a:solidFill>
                  <a:schemeClr val="tx1"/>
                </a:solidFill>
                <a:latin typeface="Times New Roman" panose="02020603050405020304" pitchFamily="18" charset="0"/>
                <a:ea typeface="+mn-ea"/>
                <a:cs typeface="Times New Roman" panose="02020603050405020304" pitchFamily="18" charset="0"/>
              </a:rPr>
              <a:t> Bal </a:t>
            </a:r>
            <a:r>
              <a:rPr lang="en-US" sz="2400" b="1" kern="1200" dirty="0" err="1">
                <a:solidFill>
                  <a:schemeClr val="tx1"/>
                </a:solidFill>
                <a:latin typeface="Times New Roman" panose="02020603050405020304" pitchFamily="18" charset="0"/>
                <a:ea typeface="+mn-ea"/>
                <a:cs typeface="Times New Roman" panose="02020603050405020304" pitchFamily="18" charset="0"/>
              </a:rPr>
              <a:t>Swasthya</a:t>
            </a:r>
            <a:r>
              <a:rPr lang="en-US" sz="2400" b="1" kern="1200" dirty="0">
                <a:solidFill>
                  <a:schemeClr val="tx1"/>
                </a:solidFill>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latin typeface="Times New Roman" panose="02020603050405020304" pitchFamily="18" charset="0"/>
                <a:ea typeface="+mn-ea"/>
                <a:cs typeface="Times New Roman" panose="02020603050405020304" pitchFamily="18" charset="0"/>
              </a:rPr>
              <a:t>Karyakaram</a:t>
            </a:r>
            <a:r>
              <a:rPr lang="en-US" sz="2400" b="1" kern="1200" dirty="0">
                <a:solidFill>
                  <a:schemeClr val="tx1"/>
                </a:solidFill>
                <a:latin typeface="Times New Roman" panose="02020603050405020304" pitchFamily="18" charset="0"/>
                <a:ea typeface="+mn-ea"/>
                <a:cs typeface="Times New Roman" panose="02020603050405020304" pitchFamily="18" charset="0"/>
              </a:rPr>
              <a:t> (RBSK) </a:t>
            </a:r>
          </a:p>
          <a:p>
            <a:pPr algn="ctr">
              <a:spcAft>
                <a:spcPts val="600"/>
              </a:spcAft>
            </a:pPr>
            <a:r>
              <a:rPr lang="en-US" sz="2400" b="1" kern="1200" dirty="0">
                <a:solidFill>
                  <a:schemeClr val="tx1"/>
                </a:solidFill>
                <a:latin typeface="Times New Roman" panose="02020603050405020304" pitchFamily="18" charset="0"/>
                <a:ea typeface="+mn-ea"/>
                <a:cs typeface="Times New Roman" panose="02020603050405020304" pitchFamily="18" charset="0"/>
              </a:rPr>
              <a:t>among health care providers</a:t>
            </a:r>
            <a:br>
              <a:rPr lang="en-IN" sz="1400" kern="1200" dirty="0">
                <a:solidFill>
                  <a:schemeClr val="tx1"/>
                </a:solidFill>
                <a:latin typeface="Times New Roman" panose="02020603050405020304" pitchFamily="18" charset="0"/>
                <a:ea typeface="+mn-ea"/>
                <a:cs typeface="Times New Roman" panose="02020603050405020304" pitchFamily="18" charset="0"/>
              </a:rPr>
            </a:br>
            <a:br>
              <a:rPr lang="en-IN" sz="1400" kern="1200" dirty="0">
                <a:solidFill>
                  <a:schemeClr val="tx1"/>
                </a:solidFill>
                <a:latin typeface="Times New Roman" panose="02020603050405020304" pitchFamily="18" charset="0"/>
                <a:ea typeface="+mn-ea"/>
                <a:cs typeface="Times New Roman" panose="02020603050405020304" pitchFamily="18" charset="0"/>
              </a:rPr>
            </a:br>
            <a:br>
              <a:rPr lang="en-IN" sz="1400" kern="1200" dirty="0">
                <a:solidFill>
                  <a:schemeClr val="tx1"/>
                </a:solidFill>
                <a:latin typeface="Times New Roman" panose="02020603050405020304" pitchFamily="18" charset="0"/>
                <a:ea typeface="+mn-ea"/>
                <a:cs typeface="Times New Roman" panose="02020603050405020304" pitchFamily="18" charset="0"/>
              </a:rPr>
            </a:br>
            <a:br>
              <a:rPr lang="en-IN" sz="4800" b="1" kern="1200" dirty="0">
                <a:solidFill>
                  <a:schemeClr val="tx1"/>
                </a:solidFill>
                <a:latin typeface="Times New Roman" panose="02020603050405020304" pitchFamily="18" charset="0"/>
                <a:ea typeface="+mn-ea"/>
                <a:cs typeface="Times New Roman" panose="02020603050405020304" pitchFamily="18" charset="0"/>
              </a:rPr>
            </a:br>
            <a:br>
              <a:rPr lang="en-IN" sz="1800" kern="1200" dirty="0">
                <a:solidFill>
                  <a:schemeClr val="tx1"/>
                </a:solidFill>
                <a:latin typeface="Times New Roman" panose="02020603050405020304" pitchFamily="18" charset="0"/>
                <a:ea typeface="+mn-ea"/>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577F39-E6B5-C7EC-2D9C-DED3B02C3426}"/>
              </a:ext>
            </a:extLst>
          </p:cNvPr>
          <p:cNvSpPr txBox="1"/>
          <p:nvPr/>
        </p:nvSpPr>
        <p:spPr>
          <a:xfrm>
            <a:off x="3349918" y="4683478"/>
            <a:ext cx="6132028" cy="1643437"/>
          </a:xfrm>
          <a:prstGeom prst="rect">
            <a:avLst/>
          </a:prstGeom>
          <a:noFill/>
        </p:spPr>
        <p:txBody>
          <a:bodyPr wrap="square">
            <a:spAutoFit/>
          </a:bodyPr>
          <a:lstStyle/>
          <a:p>
            <a:pPr algn="ctr">
              <a:spcBef>
                <a:spcPts val="100"/>
              </a:spcBef>
              <a:spcAft>
                <a:spcPts val="100"/>
              </a:spcAft>
            </a:pPr>
            <a:r>
              <a:rPr lang="en-US" sz="2400" b="1" kern="1200">
                <a:solidFill>
                  <a:schemeClr val="tx1"/>
                </a:solidFill>
                <a:latin typeface="Times New Roman" panose="02020603050405020304" pitchFamily="18" charset="0"/>
                <a:ea typeface="+mn-ea"/>
                <a:cs typeface="Times New Roman" panose="02020603050405020304" pitchFamily="18" charset="0"/>
              </a:rPr>
              <a:t>PRESENTED BY:    Dr. Pooja Kumari </a:t>
            </a:r>
            <a:r>
              <a:rPr lang="en-IN" sz="2400" b="1" kern="1200">
                <a:solidFill>
                  <a:schemeClr val="tx1"/>
                </a:solidFill>
                <a:latin typeface="Times New Roman" panose="02020603050405020304" pitchFamily="18" charset="0"/>
                <a:ea typeface="+mn-ea"/>
                <a:cs typeface="Times New Roman" panose="02020603050405020304" pitchFamily="18" charset="0"/>
              </a:rPr>
              <a:t>   </a:t>
            </a:r>
          </a:p>
          <a:p>
            <a:pPr algn="ctr">
              <a:spcBef>
                <a:spcPts val="100"/>
              </a:spcBef>
              <a:spcAft>
                <a:spcPts val="100"/>
              </a:spcAft>
            </a:pPr>
            <a:r>
              <a:rPr lang="en-IN" sz="2400" b="1" kern="1200">
                <a:solidFill>
                  <a:schemeClr val="tx1"/>
                </a:solidFill>
                <a:latin typeface="Times New Roman" panose="02020603050405020304" pitchFamily="18" charset="0"/>
                <a:ea typeface="+mn-ea"/>
                <a:cs typeface="Times New Roman" panose="02020603050405020304" pitchFamily="18" charset="0"/>
              </a:rPr>
              <a:t>                        </a:t>
            </a:r>
            <a:r>
              <a:rPr lang="en-US" sz="2400" b="1" kern="1200">
                <a:solidFill>
                  <a:schemeClr val="tx1"/>
                </a:solidFill>
                <a:latin typeface="Times New Roman" panose="02020603050405020304" pitchFamily="18" charset="0"/>
                <a:ea typeface="+mn-ea"/>
                <a:cs typeface="Times New Roman" panose="02020603050405020304" pitchFamily="18" charset="0"/>
              </a:rPr>
              <a:t>PG/21/071</a:t>
            </a:r>
          </a:p>
          <a:p>
            <a:pPr algn="ctr">
              <a:spcBef>
                <a:spcPts val="100"/>
              </a:spcBef>
              <a:spcAft>
                <a:spcPts val="100"/>
              </a:spcAft>
            </a:pPr>
            <a:r>
              <a:rPr lang="en-US" sz="2400" b="1" kern="1200">
                <a:solidFill>
                  <a:schemeClr val="tx1"/>
                </a:solidFill>
                <a:latin typeface="Times New Roman" panose="02020603050405020304" pitchFamily="18" charset="0"/>
                <a:ea typeface="+mn-ea"/>
                <a:cs typeface="Times New Roman" panose="02020603050405020304" pitchFamily="18" charset="0"/>
              </a:rPr>
              <a:t>Mentor: Dr Sidharth Sekhar Mishra</a:t>
            </a:r>
          </a:p>
          <a:p>
            <a:pPr algn="ctr"/>
            <a:r>
              <a:rPr lang="en-IN" sz="2400" b="1" kern="1200">
                <a:solidFill>
                  <a:schemeClr val="tx1"/>
                </a:solidFill>
                <a:latin typeface="Times New Roman" panose="02020603050405020304" pitchFamily="18" charset="0"/>
                <a:ea typeface="+mn-ea"/>
                <a:cs typeface="Times New Roman" panose="02020603050405020304" pitchFamily="18" charset="0"/>
              </a:rPr>
              <a:t>IIHMR Delhi</a:t>
            </a:r>
            <a:endParaRPr lang="en-IN" sz="2400" b="1">
              <a:solidFill>
                <a:schemeClr val="tx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72261E53-422C-79A3-CFCD-0EBB7E267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1084"/>
            <a:ext cx="2666100" cy="1199519"/>
          </a:xfrm>
          <a:prstGeom prst="rect">
            <a:avLst/>
          </a:prstGeom>
        </p:spPr>
      </p:pic>
    </p:spTree>
    <p:extLst>
      <p:ext uri="{BB962C8B-B14F-4D97-AF65-F5344CB8AC3E}">
        <p14:creationId xmlns:p14="http://schemas.microsoft.com/office/powerpoint/2010/main" val="3249268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F2E7-804A-B79F-1FE7-29A6982BD4B3}"/>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RESULT: ATTITUDE &amp; PRACTICE</a:t>
            </a:r>
            <a:endParaRPr lang="en-IN" dirty="0"/>
          </a:p>
        </p:txBody>
      </p:sp>
      <p:sp>
        <p:nvSpPr>
          <p:cNvPr id="7" name="TextBox 6">
            <a:extLst>
              <a:ext uri="{FF2B5EF4-FFF2-40B4-BE49-F238E27FC236}">
                <a16:creationId xmlns:a16="http://schemas.microsoft.com/office/drawing/2014/main" id="{BF784757-D977-74BC-BFF1-51A3A20BD791}"/>
              </a:ext>
            </a:extLst>
          </p:cNvPr>
          <p:cNvSpPr txBox="1"/>
          <p:nvPr/>
        </p:nvSpPr>
        <p:spPr>
          <a:xfrm>
            <a:off x="622852" y="1789043"/>
            <a:ext cx="10730948" cy="954107"/>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800" b="1" dirty="0">
                <a:solidFill>
                  <a:srgbClr val="FFC000"/>
                </a:solidFill>
              </a:rPr>
              <a:t>Attitude</a:t>
            </a:r>
          </a:p>
          <a:p>
            <a:r>
              <a:rPr lang="en-US" sz="2800" dirty="0">
                <a:solidFill>
                  <a:schemeClr val="bg1"/>
                </a:solidFill>
              </a:rPr>
              <a:t>Participant attitude was positive towards the program </a:t>
            </a:r>
          </a:p>
        </p:txBody>
      </p:sp>
      <p:sp>
        <p:nvSpPr>
          <p:cNvPr id="8" name="TextBox 7">
            <a:extLst>
              <a:ext uri="{FF2B5EF4-FFF2-40B4-BE49-F238E27FC236}">
                <a16:creationId xmlns:a16="http://schemas.microsoft.com/office/drawing/2014/main" id="{159F8659-DC50-AB37-5231-638472B9F030}"/>
              </a:ext>
            </a:extLst>
          </p:cNvPr>
          <p:cNvSpPr txBox="1"/>
          <p:nvPr/>
        </p:nvSpPr>
        <p:spPr>
          <a:xfrm>
            <a:off x="622852" y="3334347"/>
            <a:ext cx="10730948" cy="15696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400" b="1" dirty="0">
                <a:solidFill>
                  <a:srgbClr val="FFC000"/>
                </a:solidFill>
              </a:rPr>
              <a:t>Practice </a:t>
            </a:r>
          </a:p>
          <a:p>
            <a:pPr marL="285750" indent="-285750">
              <a:buFont typeface="Wingdings" panose="05000000000000000000" pitchFamily="2" charset="2"/>
              <a:buChar char="Ø"/>
            </a:pPr>
            <a:r>
              <a:rPr lang="en-US" sz="2400" dirty="0"/>
              <a:t>NIL (</a:t>
            </a:r>
            <a:r>
              <a:rPr lang="en-US" sz="2400" dirty="0">
                <a:solidFill>
                  <a:schemeClr val="bg1"/>
                </a:solidFill>
              </a:rPr>
              <a:t>not allowed to do screening of diseases and defect at birth in the hospital because screening at birth was done by the pediatrician in the hospital )</a:t>
            </a:r>
            <a:endParaRPr lang="en-US" sz="2400" dirty="0"/>
          </a:p>
          <a:p>
            <a:pPr marL="285750" indent="-285750">
              <a:buFont typeface="Wingdings" panose="05000000000000000000" pitchFamily="2" charset="2"/>
              <a:buChar char="Ø"/>
            </a:pPr>
            <a:r>
              <a:rPr lang="en-US" sz="2400" dirty="0"/>
              <a:t>Refer the case to the higher facility of the district or state </a:t>
            </a:r>
            <a:endParaRPr lang="en-IN" sz="2400" dirty="0"/>
          </a:p>
        </p:txBody>
      </p:sp>
    </p:spTree>
    <p:extLst>
      <p:ext uri="{BB962C8B-B14F-4D97-AF65-F5344CB8AC3E}">
        <p14:creationId xmlns:p14="http://schemas.microsoft.com/office/powerpoint/2010/main" val="5570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DC856-B850-203A-BF42-62882E1E0761}"/>
              </a:ext>
            </a:extLst>
          </p:cNvPr>
          <p:cNvSpPr>
            <a:spLocks noGrp="1"/>
          </p:cNvSpPr>
          <p:nvPr>
            <p:ph type="title"/>
          </p:nvPr>
        </p:nvSpPr>
        <p:spPr>
          <a:xfrm>
            <a:off x="4596234" y="397566"/>
            <a:ext cx="6798541" cy="938626"/>
          </a:xfrm>
        </p:spPr>
        <p:txBody>
          <a:bodyPr anchor="b">
            <a:normAutofit/>
          </a:bodyPr>
          <a:lstStyle/>
          <a:p>
            <a:pPr algn="ctr"/>
            <a:r>
              <a:rPr lang="en-IN" sz="4000" b="1" dirty="0">
                <a:latin typeface="Times New Roman" panose="02020603050405020304" pitchFamily="18" charset="0"/>
                <a:cs typeface="Times New Roman" panose="02020603050405020304" pitchFamily="18" charset="0"/>
              </a:rPr>
              <a:t>DISCUSSION</a:t>
            </a:r>
            <a:endParaRPr lang="en-IN" sz="4000" dirty="0">
              <a:latin typeface="Times New Roman" panose="02020603050405020304" pitchFamily="18" charset="0"/>
              <a:cs typeface="Times New Roman" panose="02020603050405020304" pitchFamily="18" charset="0"/>
            </a:endParaRPr>
          </a:p>
        </p:txBody>
      </p:sp>
      <p:pic>
        <p:nvPicPr>
          <p:cNvPr id="5" name="Picture 4" descr="Desk with stethoscope and computer keyboard">
            <a:extLst>
              <a:ext uri="{FF2B5EF4-FFF2-40B4-BE49-F238E27FC236}">
                <a16:creationId xmlns:a16="http://schemas.microsoft.com/office/drawing/2014/main" id="{3FAE2AF0-AC14-AC88-BEF0-103218B626BB}"/>
              </a:ext>
            </a:extLst>
          </p:cNvPr>
          <p:cNvPicPr>
            <a:picLocks noChangeAspect="1"/>
          </p:cNvPicPr>
          <p:nvPr/>
        </p:nvPicPr>
        <p:blipFill rotWithShape="1">
          <a:blip r:embed="rId2"/>
          <a:srcRect l="57053" r="2101"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E1705099-4B8D-743B-AEED-D9AA02098816}"/>
              </a:ext>
            </a:extLst>
          </p:cNvPr>
          <p:cNvSpPr>
            <a:spLocks noGrp="1"/>
          </p:cNvSpPr>
          <p:nvPr>
            <p:ph idx="1"/>
          </p:nvPr>
        </p:nvSpPr>
        <p:spPr>
          <a:xfrm>
            <a:off x="4255883" y="1534975"/>
            <a:ext cx="7933067" cy="5124242"/>
          </a:xfrm>
        </p:spPr>
        <p:txBody>
          <a:bodyPr>
            <a:normAutofit/>
          </a:bodyPr>
          <a:lstStyle/>
          <a:p>
            <a:r>
              <a:rPr lang="en-US" b="0" i="0" u="none" strike="noStrike" baseline="0" dirty="0"/>
              <a:t>KAP was accessed </a:t>
            </a:r>
          </a:p>
          <a:p>
            <a:pPr lvl="1"/>
            <a:r>
              <a:rPr lang="en-US" sz="2000" b="0" i="0" u="none" strike="noStrike" baseline="0" dirty="0"/>
              <a:t>Majority of participant were not getting Proper training for the screening of the diseases and defect at birth</a:t>
            </a:r>
          </a:p>
          <a:p>
            <a:pPr lvl="1"/>
            <a:r>
              <a:rPr lang="en-US" sz="2000" dirty="0"/>
              <a:t>No participant reported diseases and defect at birth falling within 0 to 20% knowledge range</a:t>
            </a:r>
          </a:p>
          <a:p>
            <a:pPr lvl="1"/>
            <a:r>
              <a:rPr lang="en-US" sz="2000" dirty="0"/>
              <a:t>15 participant reported diseases and defect at birth falling within  21 to 40% knowledge range </a:t>
            </a:r>
          </a:p>
          <a:p>
            <a:pPr algn="l"/>
            <a:r>
              <a:rPr lang="en-IN" b="0" i="0" u="none" strike="noStrike" baseline="0" dirty="0"/>
              <a:t>Most of the </a:t>
            </a:r>
            <a:r>
              <a:rPr lang="en-US" b="0" i="0" u="none" strike="noStrike" baseline="0" dirty="0"/>
              <a:t>medical officers were from AYUSH </a:t>
            </a:r>
            <a:r>
              <a:rPr lang="en-US" sz="2000" b="0" i="0" u="none" strike="noStrike" baseline="0" dirty="0"/>
              <a:t>but there was a deficiency of data entry operator and nurses. Similar findings were highlighted in the study conducted by Singh et al [4]</a:t>
            </a:r>
          </a:p>
          <a:p>
            <a:pPr algn="l"/>
            <a:r>
              <a:rPr lang="en-US" i="0" u="none" strike="noStrike" baseline="0" dirty="0"/>
              <a:t>The salaries were considered very low </a:t>
            </a:r>
            <a:r>
              <a:rPr lang="en-US" sz="2000" dirty="0"/>
              <a:t>as  compared to the workload </a:t>
            </a:r>
            <a:r>
              <a:rPr lang="en-IN" sz="2000" b="0" i="0" u="none" strike="noStrike" baseline="0" dirty="0"/>
              <a:t>Similar </a:t>
            </a:r>
            <a:r>
              <a:rPr lang="en-US" sz="2000" b="0" i="0" u="none" strike="noStrike" baseline="0" dirty="0"/>
              <a:t>challenges were reported in the implementation of other national programs in the country, as highlighted by the studies conducted by </a:t>
            </a:r>
            <a:r>
              <a:rPr lang="en-US" sz="2000" b="0" i="0" u="none" strike="noStrike" baseline="0" dirty="0" err="1"/>
              <a:t>Sogarwal</a:t>
            </a:r>
            <a:r>
              <a:rPr lang="en-US" sz="2000" b="0" i="0" u="none" strike="noStrike" baseline="0" dirty="0"/>
              <a:t> et al [5] and Best and Kumar [6]</a:t>
            </a:r>
            <a:endParaRPr lang="en-US" sz="2400" b="0" i="0" u="none" strike="noStrike" baseline="0" dirty="0"/>
          </a:p>
          <a:p>
            <a:endParaRPr lang="en-IN" sz="1800" dirty="0"/>
          </a:p>
        </p:txBody>
      </p:sp>
    </p:spTree>
    <p:extLst>
      <p:ext uri="{BB962C8B-B14F-4D97-AF65-F5344CB8AC3E}">
        <p14:creationId xmlns:p14="http://schemas.microsoft.com/office/powerpoint/2010/main" val="2658899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0298A4-79BF-F818-E8F3-478AA32D6507}"/>
              </a:ext>
            </a:extLst>
          </p:cNvPr>
          <p:cNvSpPr>
            <a:spLocks noGrp="1"/>
          </p:cNvSpPr>
          <p:nvPr>
            <p:ph type="title"/>
          </p:nvPr>
        </p:nvSpPr>
        <p:spPr>
          <a:xfrm>
            <a:off x="6513788" y="365125"/>
            <a:ext cx="4840010" cy="1807305"/>
          </a:xfrm>
        </p:spPr>
        <p:txBody>
          <a:bodyPr>
            <a:normAutofit/>
          </a:bodyPr>
          <a:lstStyle/>
          <a:p>
            <a:r>
              <a:rPr lang="en-US" b="1" dirty="0">
                <a:latin typeface="Times New Roman" panose="02020603050405020304" pitchFamily="18" charset="0"/>
                <a:cs typeface="Times New Roman" panose="02020603050405020304" pitchFamily="18" charset="0"/>
              </a:rPr>
              <a:t>LIMITATION</a:t>
            </a:r>
            <a:endParaRPr lang="en-IN" b="1">
              <a:latin typeface="Times New Roman" panose="02020603050405020304" pitchFamily="18" charset="0"/>
              <a:cs typeface="Times New Roman" panose="02020603050405020304" pitchFamily="18" charset="0"/>
            </a:endParaRPr>
          </a:p>
        </p:txBody>
      </p:sp>
      <p:pic>
        <p:nvPicPr>
          <p:cNvPr id="5" name="Picture 4" descr="Chalk drawing of people representing different genders">
            <a:extLst>
              <a:ext uri="{FF2B5EF4-FFF2-40B4-BE49-F238E27FC236}">
                <a16:creationId xmlns:a16="http://schemas.microsoft.com/office/drawing/2014/main" id="{8358B6AC-F43F-5B6F-5FF3-FA7B46E5F632}"/>
              </a:ext>
            </a:extLst>
          </p:cNvPr>
          <p:cNvPicPr>
            <a:picLocks noChangeAspect="1"/>
          </p:cNvPicPr>
          <p:nvPr/>
        </p:nvPicPr>
        <p:blipFill rotWithShape="1">
          <a:blip r:embed="rId2"/>
          <a:srcRect l="18167" r="22298"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E938325F-C0FC-5357-3B1B-3D789E69BE66}"/>
              </a:ext>
            </a:extLst>
          </p:cNvPr>
          <p:cNvSpPr>
            <a:spLocks noGrp="1"/>
          </p:cNvSpPr>
          <p:nvPr>
            <p:ph idx="1"/>
          </p:nvPr>
        </p:nvSpPr>
        <p:spPr>
          <a:xfrm>
            <a:off x="5971958" y="1800665"/>
            <a:ext cx="5923669" cy="4692210"/>
          </a:xfrm>
        </p:spPr>
        <p:txBody>
          <a:bodyPr>
            <a:normAutofit/>
          </a:bodyPr>
          <a:lstStyle/>
          <a:p>
            <a:pPr>
              <a:buFont typeface="Wingdings" panose="05000000000000000000" pitchFamily="2" charset="2"/>
              <a:buChar char="Ø"/>
            </a:pPr>
            <a:r>
              <a:rPr lang="en-US" sz="2400" dirty="0"/>
              <a:t>Desired Sample size was not achieved due to non availability of RBSK team members in respective districts , which affect the generalizability of the findings to the larger population</a:t>
            </a:r>
          </a:p>
        </p:txBody>
      </p:sp>
    </p:spTree>
    <p:extLst>
      <p:ext uri="{BB962C8B-B14F-4D97-AF65-F5344CB8AC3E}">
        <p14:creationId xmlns:p14="http://schemas.microsoft.com/office/powerpoint/2010/main" val="196942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D3AB11-F9E4-FF33-9F02-2FC014FC636B}"/>
              </a:ext>
            </a:extLst>
          </p:cNvPr>
          <p:cNvSpPr>
            <a:spLocks noGrp="1"/>
          </p:cNvSpPr>
          <p:nvPr>
            <p:ph type="title"/>
          </p:nvPr>
        </p:nvSpPr>
        <p:spPr>
          <a:xfrm>
            <a:off x="1371597" y="348865"/>
            <a:ext cx="10044023" cy="877729"/>
          </a:xfrm>
        </p:spPr>
        <p:txBody>
          <a:bodyPr anchor="ctr">
            <a:normAutofit/>
          </a:bodyPr>
          <a:lstStyle/>
          <a:p>
            <a:r>
              <a:rPr lang="en-US" sz="4000" b="1" dirty="0">
                <a:solidFill>
                  <a:srgbClr val="FFFFFF"/>
                </a:solidFill>
                <a:latin typeface="Times New Roman" panose="02020603050405020304" pitchFamily="18" charset="0"/>
                <a:cs typeface="Times New Roman" panose="02020603050405020304" pitchFamily="18" charset="0"/>
              </a:rPr>
              <a:t>CONCLUSION </a:t>
            </a:r>
            <a:endParaRPr lang="en-IN" sz="4000" dirty="0">
              <a:solidFill>
                <a:srgbClr val="FFFFFF"/>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5567E5FC-8CA3-DC14-C794-4BC985FCA9FF}"/>
              </a:ext>
            </a:extLst>
          </p:cNvPr>
          <p:cNvGraphicFramePr>
            <a:graphicFrameLocks noGrp="1"/>
          </p:cNvGraphicFramePr>
          <p:nvPr>
            <p:ph idx="1"/>
            <p:extLst>
              <p:ext uri="{D42A27DB-BD31-4B8C-83A1-F6EECF244321}">
                <p14:modId xmlns:p14="http://schemas.microsoft.com/office/powerpoint/2010/main" val="241299459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649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BB5573-06BD-F6DC-BCD4-E8C15BB25C41}"/>
              </a:ext>
            </a:extLst>
          </p:cNvPr>
          <p:cNvSpPr>
            <a:spLocks noGrp="1"/>
          </p:cNvSpPr>
          <p:nvPr>
            <p:ph type="title"/>
          </p:nvPr>
        </p:nvSpPr>
        <p:spPr>
          <a:xfrm>
            <a:off x="1371597" y="348865"/>
            <a:ext cx="10044023" cy="877729"/>
          </a:xfrm>
        </p:spPr>
        <p:txBody>
          <a:bodyPr anchor="ctr">
            <a:normAutofit/>
          </a:bodyPr>
          <a:lstStyle/>
          <a:p>
            <a:r>
              <a:rPr lang="en-US" sz="4000" b="1" dirty="0">
                <a:solidFill>
                  <a:srgbClr val="FFFFFF"/>
                </a:solidFill>
                <a:latin typeface="Times New Roman" panose="02020603050405020304" pitchFamily="18" charset="0"/>
                <a:cs typeface="Times New Roman" panose="02020603050405020304" pitchFamily="18" charset="0"/>
              </a:rPr>
              <a:t>REFERENCES</a:t>
            </a:r>
            <a:endParaRPr lang="en-IN" sz="4000" b="1" dirty="0">
              <a:solidFill>
                <a:srgbClr val="FFFFFF"/>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0925D39A-D3F2-43FF-DCAE-44C6D555F63B}"/>
              </a:ext>
            </a:extLst>
          </p:cNvPr>
          <p:cNvGraphicFramePr>
            <a:graphicFrameLocks noGrp="1"/>
          </p:cNvGraphicFramePr>
          <p:nvPr>
            <p:ph idx="1"/>
            <p:extLst>
              <p:ext uri="{D42A27DB-BD31-4B8C-83A1-F6EECF244321}">
                <p14:modId xmlns:p14="http://schemas.microsoft.com/office/powerpoint/2010/main" val="3310404527"/>
              </p:ext>
            </p:extLst>
          </p:nvPr>
        </p:nvGraphicFramePr>
        <p:xfrm>
          <a:off x="382799" y="1844021"/>
          <a:ext cx="10927829" cy="4745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376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Smiling Face with No Fill">
            <a:extLst>
              <a:ext uri="{FF2B5EF4-FFF2-40B4-BE49-F238E27FC236}">
                <a16:creationId xmlns:a16="http://schemas.microsoft.com/office/drawing/2014/main" id="{2B0D37BB-3BBE-DDE5-6E1A-22D73B5591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0A77543C-F06B-BD04-E7DE-0AC71C046121}"/>
              </a:ext>
            </a:extLst>
          </p:cNvPr>
          <p:cNvSpPr>
            <a:spLocks noGrp="1"/>
          </p:cNvSpPr>
          <p:nvPr>
            <p:ph idx="1"/>
          </p:nvPr>
        </p:nvSpPr>
        <p:spPr>
          <a:xfrm>
            <a:off x="6029980" y="2178108"/>
            <a:ext cx="5458838" cy="2152357"/>
          </a:xfrm>
        </p:spPr>
        <p:txBody>
          <a:bodyPr>
            <a:normAutofit fontScale="62500" lnSpcReduction="20000"/>
          </a:bodyPr>
          <a:lstStyle/>
          <a:p>
            <a:pPr marL="0" indent="0">
              <a:buNone/>
            </a:pPr>
            <a:r>
              <a:rPr lang="en-US" sz="3600" b="1" dirty="0">
                <a:latin typeface="Times New Roman" panose="02020603050405020304" pitchFamily="18" charset="0"/>
                <a:cs typeface="Times New Roman" panose="02020603050405020304" pitchFamily="18" charset="0"/>
              </a:rPr>
              <a:t>                                     </a:t>
            </a:r>
          </a:p>
          <a:p>
            <a:pPr marL="0" indent="0">
              <a:buNone/>
            </a:pPr>
            <a:endParaRPr lang="en-US" sz="3600" b="1" dirty="0">
              <a:latin typeface="Times New Roman" panose="02020603050405020304" pitchFamily="18" charset="0"/>
              <a:cs typeface="Times New Roman" panose="02020603050405020304" pitchFamily="18" charset="0"/>
            </a:endParaRPr>
          </a:p>
          <a:p>
            <a:pPr marL="0" indent="0">
              <a:buNone/>
            </a:pPr>
            <a:endParaRPr lang="en-US" sz="3600" b="1" dirty="0">
              <a:latin typeface="Times New Roman" panose="02020603050405020304" pitchFamily="18" charset="0"/>
              <a:cs typeface="Times New Roman" panose="02020603050405020304" pitchFamily="18" charset="0"/>
            </a:endParaRPr>
          </a:p>
          <a:p>
            <a:pPr marL="0" indent="0">
              <a:buNone/>
            </a:pPr>
            <a:endParaRPr lang="en-US" sz="3600" b="1" dirty="0">
              <a:latin typeface="Times New Roman" panose="02020603050405020304" pitchFamily="18" charset="0"/>
              <a:cs typeface="Times New Roman" panose="02020603050405020304" pitchFamily="18" charset="0"/>
            </a:endParaRPr>
          </a:p>
          <a:p>
            <a:pPr marL="0" indent="0">
              <a:buNone/>
            </a:pPr>
            <a:r>
              <a:rPr lang="en-US" sz="7700" b="1" dirty="0">
                <a:latin typeface="Times New Roman" panose="02020603050405020304" pitchFamily="18" charset="0"/>
                <a:cs typeface="Times New Roman" panose="02020603050405020304" pitchFamily="18" charset="0"/>
              </a:rPr>
              <a:t>THANK YOU</a:t>
            </a:r>
            <a:endParaRPr lang="en-IN" sz="7700" dirty="0"/>
          </a:p>
        </p:txBody>
      </p:sp>
    </p:spTree>
    <p:extLst>
      <p:ext uri="{BB962C8B-B14F-4D97-AF65-F5344CB8AC3E}">
        <p14:creationId xmlns:p14="http://schemas.microsoft.com/office/powerpoint/2010/main" val="119794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BD73-6191-709A-A4ED-FFE25FFCE827}"/>
              </a:ext>
            </a:extLst>
          </p:cNvPr>
          <p:cNvSpPr>
            <a:spLocks noGrp="1"/>
          </p:cNvSpPr>
          <p:nvPr>
            <p:ph type="title"/>
          </p:nvPr>
        </p:nvSpPr>
        <p:spPr/>
        <p:txBody>
          <a:bodyPr/>
          <a:lstStyle/>
          <a:p>
            <a:pPr algn="ctr"/>
            <a:r>
              <a:rPr lang="en-IN" b="1" dirty="0"/>
              <a:t>PICTORIAL JOURNEY</a:t>
            </a:r>
            <a:endParaRPr lang="en-IN" dirty="0"/>
          </a:p>
        </p:txBody>
      </p:sp>
      <p:pic>
        <p:nvPicPr>
          <p:cNvPr id="5" name="Content Placeholder 4" descr="A person and person sitting at a table&#10;&#10;Description automatically generated with medium confidence">
            <a:extLst>
              <a:ext uri="{FF2B5EF4-FFF2-40B4-BE49-F238E27FC236}">
                <a16:creationId xmlns:a16="http://schemas.microsoft.com/office/drawing/2014/main" id="{8BD2BB77-5F59-D121-0420-6AD6931519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564367"/>
            <a:ext cx="5600700" cy="5048704"/>
          </a:xfrm>
        </p:spPr>
      </p:pic>
      <p:pic>
        <p:nvPicPr>
          <p:cNvPr id="7" name="Picture 6">
            <a:extLst>
              <a:ext uri="{FF2B5EF4-FFF2-40B4-BE49-F238E27FC236}">
                <a16:creationId xmlns:a16="http://schemas.microsoft.com/office/drawing/2014/main" id="{05C0A1DB-9368-7AFD-6B74-447DA4172C30}"/>
              </a:ext>
            </a:extLst>
          </p:cNvPr>
          <p:cNvPicPr>
            <a:picLocks noChangeAspect="1"/>
          </p:cNvPicPr>
          <p:nvPr/>
        </p:nvPicPr>
        <p:blipFill rotWithShape="1">
          <a:blip r:embed="rId3">
            <a:extLst>
              <a:ext uri="{28A0092B-C50C-407E-A947-70E740481C1C}">
                <a14:useLocalDpi xmlns:a14="http://schemas.microsoft.com/office/drawing/2010/main" val="0"/>
              </a:ext>
            </a:extLst>
          </a:blip>
          <a:srcRect l="29132"/>
          <a:stretch/>
        </p:blipFill>
        <p:spPr>
          <a:xfrm>
            <a:off x="5861958" y="1564367"/>
            <a:ext cx="6215742" cy="5048704"/>
          </a:xfrm>
          <a:prstGeom prst="rect">
            <a:avLst/>
          </a:prstGeom>
        </p:spPr>
      </p:pic>
    </p:spTree>
    <p:extLst>
      <p:ext uri="{BB962C8B-B14F-4D97-AF65-F5344CB8AC3E}">
        <p14:creationId xmlns:p14="http://schemas.microsoft.com/office/powerpoint/2010/main" val="1709872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Title 1">
            <a:extLst>
              <a:ext uri="{FF2B5EF4-FFF2-40B4-BE49-F238E27FC236}">
                <a16:creationId xmlns:a16="http://schemas.microsoft.com/office/drawing/2014/main" id="{217C8017-678D-1DD3-293A-0815369EE87A}"/>
              </a:ext>
            </a:extLst>
          </p:cNvPr>
          <p:cNvSpPr>
            <a:spLocks noGrp="1"/>
          </p:cNvSpPr>
          <p:nvPr>
            <p:ph type="title"/>
          </p:nvPr>
        </p:nvSpPr>
        <p:spPr>
          <a:xfrm>
            <a:off x="497973" y="393380"/>
            <a:ext cx="7655427" cy="739881"/>
          </a:xfrm>
        </p:spPr>
        <p:txBody>
          <a:bodyPr vert="horz" lIns="91440" tIns="45720" rIns="91440" bIns="45720" rtlCol="0" anchor="b">
            <a:normAutofit/>
          </a:bodyPr>
          <a:lstStyle/>
          <a:p>
            <a:r>
              <a:rPr lang="en-US" sz="3600" b="1"/>
              <a:t>PICTORIAL JOURNEY</a:t>
            </a:r>
            <a:endParaRPr lang="en-US" sz="3600"/>
          </a:p>
        </p:txBody>
      </p:sp>
      <p:pic>
        <p:nvPicPr>
          <p:cNvPr id="7" name="Picture 6">
            <a:extLst>
              <a:ext uri="{FF2B5EF4-FFF2-40B4-BE49-F238E27FC236}">
                <a16:creationId xmlns:a16="http://schemas.microsoft.com/office/drawing/2014/main" id="{C083C1C8-710F-92C5-7881-89A937380120}"/>
              </a:ext>
            </a:extLst>
          </p:cNvPr>
          <p:cNvPicPr>
            <a:picLocks noChangeAspect="1"/>
          </p:cNvPicPr>
          <p:nvPr/>
        </p:nvPicPr>
        <p:blipFill rotWithShape="1">
          <a:blip r:embed="rId2">
            <a:extLst>
              <a:ext uri="{28A0092B-C50C-407E-A947-70E740481C1C}">
                <a14:useLocalDpi xmlns:a14="http://schemas.microsoft.com/office/drawing/2010/main" val="0"/>
              </a:ext>
            </a:extLst>
          </a:blip>
          <a:srcRect l="45298" t="11191" r="-893" b="7381"/>
          <a:stretch/>
        </p:blipFill>
        <p:spPr>
          <a:xfrm>
            <a:off x="497973" y="2247906"/>
            <a:ext cx="5004756" cy="3777337"/>
          </a:xfrm>
          <a:prstGeom prst="rect">
            <a:avLst/>
          </a:prstGeom>
        </p:spPr>
      </p:pic>
      <p:pic>
        <p:nvPicPr>
          <p:cNvPr id="5" name="Content Placeholder 4">
            <a:extLst>
              <a:ext uri="{FF2B5EF4-FFF2-40B4-BE49-F238E27FC236}">
                <a16:creationId xmlns:a16="http://schemas.microsoft.com/office/drawing/2014/main" id="{FED7E6C7-3F35-AD55-26F8-6EEB60D6C41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7444"/>
          <a:stretch/>
        </p:blipFill>
        <p:spPr>
          <a:xfrm>
            <a:off x="5634668" y="2247905"/>
            <a:ext cx="5860646" cy="3777338"/>
          </a:xfrm>
          <a:prstGeom prst="rect">
            <a:avLst/>
          </a:prstGeom>
        </p:spPr>
      </p:pic>
      <p:sp>
        <p:nvSpPr>
          <p:cNvPr id="19" name="Freeform: Shape 15">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314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2107-B376-CF74-DDFF-8CC4C6522F4F}"/>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MENTOR APPROVAL</a:t>
            </a:r>
            <a:endParaRPr lang="en-IN"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169E4328-E3B6-D229-0BD3-6044D0110E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64974"/>
            <a:ext cx="12192000" cy="5493025"/>
          </a:xfrm>
        </p:spPr>
      </p:pic>
    </p:spTree>
    <p:extLst>
      <p:ext uri="{BB962C8B-B14F-4D97-AF65-F5344CB8AC3E}">
        <p14:creationId xmlns:p14="http://schemas.microsoft.com/office/powerpoint/2010/main" val="196120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0E9974-84E4-51A5-771E-7C8F6B44FF9F}"/>
              </a:ext>
            </a:extLst>
          </p:cNvPr>
          <p:cNvSpPr>
            <a:spLocks noGrp="1"/>
          </p:cNvSpPr>
          <p:nvPr>
            <p:ph type="title"/>
          </p:nvPr>
        </p:nvSpPr>
        <p:spPr>
          <a:xfrm>
            <a:off x="1371597" y="348865"/>
            <a:ext cx="10044023" cy="877729"/>
          </a:xfrm>
        </p:spPr>
        <p:txBody>
          <a:bodyPr anchor="ctr">
            <a:normAutofit/>
          </a:bodyPr>
          <a:lstStyle/>
          <a:p>
            <a:r>
              <a:rPr lang="en-IN" sz="4000" b="1">
                <a:solidFill>
                  <a:srgbClr val="FFFFFF"/>
                </a:solidFill>
                <a:latin typeface="Times New Roman" panose="02020603050405020304" pitchFamily="18" charset="0"/>
                <a:cs typeface="Times New Roman" panose="02020603050405020304" pitchFamily="18" charset="0"/>
              </a:rPr>
              <a:t>INTRODUCTION</a:t>
            </a:r>
            <a:endParaRPr lang="en-IN" sz="4000">
              <a:solidFill>
                <a:srgbClr val="FFFFFF"/>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2F7EAF3E-3C55-0D59-B95A-C4FD70DEC9AE}"/>
              </a:ext>
            </a:extLst>
          </p:cNvPr>
          <p:cNvGraphicFramePr>
            <a:graphicFrameLocks noGrp="1"/>
          </p:cNvGraphicFramePr>
          <p:nvPr>
            <p:ph idx="1"/>
            <p:extLst>
              <p:ext uri="{D42A27DB-BD31-4B8C-83A1-F6EECF244321}">
                <p14:modId xmlns:p14="http://schemas.microsoft.com/office/powerpoint/2010/main" val="1184878628"/>
              </p:ext>
            </p:extLst>
          </p:nvPr>
        </p:nvGraphicFramePr>
        <p:xfrm>
          <a:off x="0" y="1575459"/>
          <a:ext cx="12191998" cy="5282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D94E684-EBB6-B216-0CFB-1CD870A1031A}"/>
              </a:ext>
            </a:extLst>
          </p:cNvPr>
          <p:cNvSpPr txBox="1"/>
          <p:nvPr/>
        </p:nvSpPr>
        <p:spPr>
          <a:xfrm>
            <a:off x="132522" y="5809021"/>
            <a:ext cx="11489635" cy="1223412"/>
          </a:xfrm>
          <a:prstGeom prst="rect">
            <a:avLst/>
          </a:prstGeom>
          <a:noFill/>
        </p:spPr>
        <p:txBody>
          <a:bodyPr wrap="square" rtlCol="0">
            <a:spAutoFit/>
          </a:bodyPr>
          <a:lstStyle/>
          <a:p>
            <a:pPr marL="228600" lvl="0" indent="-228600">
              <a:buAutoNum type="arabicPeriod"/>
            </a:pPr>
            <a:r>
              <a:rPr lang="en-US" sz="1050" dirty="0"/>
              <a:t>Chakraborty S, Chakraborty A, Mitra S, Gupta S, Lahiri A, Banerjee N. Evaluation of   the </a:t>
            </a:r>
            <a:r>
              <a:rPr lang="en-US" sz="1050" dirty="0" err="1"/>
              <a:t>rashtriya</a:t>
            </a:r>
            <a:r>
              <a:rPr lang="en-US" sz="1050" dirty="0"/>
              <a:t> </a:t>
            </a:r>
            <a:r>
              <a:rPr lang="en-US" sz="1050" dirty="0" err="1"/>
              <a:t>bal</a:t>
            </a:r>
            <a:r>
              <a:rPr lang="en-US" sz="1050" dirty="0"/>
              <a:t> </a:t>
            </a:r>
            <a:r>
              <a:rPr lang="en-US" sz="1050" dirty="0" err="1"/>
              <a:t>swasthya</a:t>
            </a:r>
            <a:r>
              <a:rPr lang="en-US" sz="1050" dirty="0"/>
              <a:t> </a:t>
            </a:r>
            <a:r>
              <a:rPr lang="en-US" sz="1050" dirty="0" err="1"/>
              <a:t>karyakram</a:t>
            </a:r>
            <a:r>
              <a:rPr lang="en-US" sz="1050" dirty="0"/>
              <a:t> (RBSK): A national children healthcare program in a health district of West Bengal, India. Indian J Public Health [Internet]. 2022 [cited 2023 Feb 2];66(3):307–12. Available from: </a:t>
            </a:r>
            <a:r>
              <a:rPr lang="en-US" sz="1050" u="sng" dirty="0">
                <a:hlinkClick r:id="rId7"/>
              </a:rPr>
              <a:t>https://www.ijph.in/article.asp?issn=0019-557X;year=2022;volume=66;issue=3;spage=307;epage=312;aulast=Chakraborty</a:t>
            </a:r>
            <a:endParaRPr lang="en-US" sz="1050" u="sng" dirty="0"/>
          </a:p>
          <a:p>
            <a:pPr marL="228600" indent="-228600">
              <a:buFontTx/>
              <a:buAutoNum type="arabicPeriod"/>
            </a:pPr>
            <a:r>
              <a:rPr lang="en-US" sz="1050" dirty="0" err="1"/>
              <a:t>Rameshbabu</a:t>
            </a:r>
            <a:r>
              <a:rPr lang="en-US" sz="1050" dirty="0"/>
              <a:t> B, </a:t>
            </a:r>
            <a:r>
              <a:rPr lang="en-US" sz="1050" dirty="0" err="1"/>
              <a:t>Kumaravel</a:t>
            </a:r>
            <a:r>
              <a:rPr lang="en-US" sz="1050" dirty="0"/>
              <a:t> KS, Balaji J, Sathya P, </a:t>
            </a:r>
            <a:r>
              <a:rPr lang="en-US" sz="1050" dirty="0" err="1"/>
              <a:t>Shobia</a:t>
            </a:r>
            <a:r>
              <a:rPr lang="en-US" sz="1050" dirty="0"/>
              <a:t> N. Health Conditions screened by the 4D`s Approach in a District Early Intervention Centre (DEIC) under </a:t>
            </a:r>
            <a:r>
              <a:rPr lang="en-US" sz="1050" dirty="0" err="1"/>
              <a:t>Rashtriya</a:t>
            </a:r>
            <a:r>
              <a:rPr lang="en-US" sz="1050" dirty="0"/>
              <a:t> Bal </a:t>
            </a:r>
            <a:r>
              <a:rPr lang="en-US" sz="1050" dirty="0" err="1"/>
              <a:t>Swasthya</a:t>
            </a:r>
            <a:r>
              <a:rPr lang="en-US" sz="1050" dirty="0"/>
              <a:t> </a:t>
            </a:r>
            <a:r>
              <a:rPr lang="en-US" sz="1050" dirty="0" err="1"/>
              <a:t>Karyakram</a:t>
            </a:r>
            <a:r>
              <a:rPr lang="en-US" sz="1050" dirty="0"/>
              <a:t> (RBSK) program. Pediatric </a:t>
            </a:r>
            <a:r>
              <a:rPr lang="en-US" sz="1050" dirty="0" err="1"/>
              <a:t>Oncall</a:t>
            </a:r>
            <a:r>
              <a:rPr lang="en-US" sz="1050" dirty="0"/>
              <a:t> Journal [Internet]. 2019 [cited 2023 Feb 3];16(3):73–8. Available from: </a:t>
            </a:r>
            <a:r>
              <a:rPr lang="en-US" sz="1050" u="sng" dirty="0">
                <a:hlinkClick r:id="rId8"/>
              </a:rPr>
              <a:t>https://www.pediatriconcall.com/pediatric-journal/view/fulltext-articles/1222/J/0/0/650/0</a:t>
            </a:r>
            <a:endParaRPr lang="en-IN" sz="1050" dirty="0"/>
          </a:p>
          <a:p>
            <a:pPr marL="228600" indent="-228600">
              <a:buFontTx/>
              <a:buAutoNum type="arabicPeriod"/>
            </a:pPr>
            <a:r>
              <a:rPr lang="en-US" sz="1050" dirty="0"/>
              <a:t>Ministry of Health, Family Welfare-Government of India. </a:t>
            </a:r>
            <a:r>
              <a:rPr lang="en-US" sz="1050" dirty="0" err="1"/>
              <a:t>Rashtriya</a:t>
            </a:r>
            <a:r>
              <a:rPr lang="en-US" sz="1050" dirty="0"/>
              <a:t> Bal </a:t>
            </a:r>
            <a:r>
              <a:rPr lang="en-US" sz="1050" dirty="0" err="1"/>
              <a:t>Swasthya</a:t>
            </a:r>
            <a:r>
              <a:rPr lang="en-US" sz="1050" dirty="0"/>
              <a:t> </a:t>
            </a:r>
            <a:r>
              <a:rPr lang="en-US" sz="1050" dirty="0" err="1"/>
              <a:t>Karyakram</a:t>
            </a:r>
            <a:r>
              <a:rPr lang="en-US" sz="1050" dirty="0"/>
              <a:t> (RBSK) [Internet]. Gov.in. [cited 2023 Feb 2]. Available from: </a:t>
            </a:r>
            <a:r>
              <a:rPr lang="en-US" sz="1050" u="sng" dirty="0">
                <a:hlinkClick r:id="rId9"/>
              </a:rPr>
              <a:t>https://rbsk.gov.in/RBSKLive/</a:t>
            </a:r>
            <a:endParaRPr lang="en-IN" sz="1050" dirty="0"/>
          </a:p>
          <a:p>
            <a:pPr marL="228600" lvl="0" indent="-228600">
              <a:buAutoNum type="arabicPeriod"/>
            </a:pPr>
            <a:endParaRPr lang="en-IN" sz="1050" dirty="0"/>
          </a:p>
        </p:txBody>
      </p:sp>
    </p:spTree>
    <p:extLst>
      <p:ext uri="{BB962C8B-B14F-4D97-AF65-F5344CB8AC3E}">
        <p14:creationId xmlns:p14="http://schemas.microsoft.com/office/powerpoint/2010/main" val="2793474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86EAC5E-459C-448B-2A2F-5489DED56E0A}"/>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latin typeface="Times New Roman" panose="02020603050405020304" pitchFamily="18" charset="0"/>
                <a:cs typeface="Times New Roman" panose="02020603050405020304" pitchFamily="18" charset="0"/>
              </a:rPr>
              <a:t>RATIONALE </a:t>
            </a:r>
            <a:endParaRPr lang="en-IN" sz="4000" b="1">
              <a:solidFill>
                <a:srgbClr val="FFFFFF"/>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64306222-BAC3-3506-44A5-B9A1496FC284}"/>
              </a:ext>
            </a:extLst>
          </p:cNvPr>
          <p:cNvGraphicFramePr>
            <a:graphicFrameLocks noGrp="1"/>
          </p:cNvGraphicFramePr>
          <p:nvPr>
            <p:ph idx="1"/>
            <p:extLst>
              <p:ext uri="{D42A27DB-BD31-4B8C-83A1-F6EECF244321}">
                <p14:modId xmlns:p14="http://schemas.microsoft.com/office/powerpoint/2010/main" val="1608659652"/>
              </p:ext>
            </p:extLst>
          </p:nvPr>
        </p:nvGraphicFramePr>
        <p:xfrm>
          <a:off x="0" y="1575459"/>
          <a:ext cx="12191998" cy="5282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411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1F9B3083-8535-0C8E-18B2-B6D6D30BD6AF}"/>
              </a:ext>
            </a:extLst>
          </p:cNvPr>
          <p:cNvSpPr>
            <a:spLocks noGrp="1"/>
          </p:cNvSpPr>
          <p:nvPr>
            <p:ph type="title"/>
          </p:nvPr>
        </p:nvSpPr>
        <p:spPr>
          <a:xfrm>
            <a:off x="786385" y="841248"/>
            <a:ext cx="5129600" cy="5340097"/>
          </a:xfrm>
        </p:spPr>
        <p:txBody>
          <a:bodyPr anchor="ctr">
            <a:normAutofit/>
          </a:bodyPr>
          <a:lstStyle/>
          <a:p>
            <a:r>
              <a:rPr lang="en-US" sz="4800" b="1">
                <a:solidFill>
                  <a:schemeClr val="bg1"/>
                </a:solidFill>
                <a:latin typeface="Times New Roman" panose="02020603050405020304" pitchFamily="18" charset="0"/>
                <a:cs typeface="Times New Roman" panose="02020603050405020304" pitchFamily="18" charset="0"/>
              </a:rPr>
              <a:t>OBJECTIVE </a:t>
            </a:r>
            <a:endParaRPr lang="en-IN" sz="4800" b="1">
              <a:solidFill>
                <a:schemeClr val="bg1"/>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3D9E48FB-DB6F-2DC2-E392-442D91B2DF6A}"/>
              </a:ext>
            </a:extLst>
          </p:cNvPr>
          <p:cNvGraphicFramePr>
            <a:graphicFrameLocks noGrp="1"/>
          </p:cNvGraphicFramePr>
          <p:nvPr>
            <p:ph idx="1"/>
            <p:extLst>
              <p:ext uri="{D42A27DB-BD31-4B8C-83A1-F6EECF244321}">
                <p14:modId xmlns:p14="http://schemas.microsoft.com/office/powerpoint/2010/main" val="533578732"/>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810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1FA9A8-8ED0-6BA5-FD5B-2F9C79A4107C}"/>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latin typeface="Times New Roman" panose="02020603050405020304" pitchFamily="18" charset="0"/>
                <a:cs typeface="Times New Roman" panose="02020603050405020304" pitchFamily="18" charset="0"/>
              </a:rPr>
              <a:t>METHODOLOGY </a:t>
            </a:r>
            <a:endParaRPr lang="en-IN" sz="4000" b="1">
              <a:solidFill>
                <a:srgbClr val="FFFFFF"/>
              </a:solidFill>
              <a:latin typeface="Times New Roman" panose="02020603050405020304" pitchFamily="18" charset="0"/>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4D4B5015-1D6E-009C-2F4E-F2A0DE2F2193}"/>
              </a:ext>
            </a:extLst>
          </p:cNvPr>
          <p:cNvGraphicFramePr>
            <a:graphicFrameLocks noGrp="1"/>
          </p:cNvGraphicFramePr>
          <p:nvPr>
            <p:ph idx="1"/>
            <p:extLst>
              <p:ext uri="{D42A27DB-BD31-4B8C-83A1-F6EECF244321}">
                <p14:modId xmlns:p14="http://schemas.microsoft.com/office/powerpoint/2010/main" val="504599743"/>
              </p:ext>
            </p:extLst>
          </p:nvPr>
        </p:nvGraphicFramePr>
        <p:xfrm>
          <a:off x="0" y="1587161"/>
          <a:ext cx="12191998" cy="52825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828B1D2-8935-D180-B2F9-E5D5A17621DF}"/>
              </a:ext>
            </a:extLst>
          </p:cNvPr>
          <p:cNvSpPr txBox="1"/>
          <p:nvPr/>
        </p:nvSpPr>
        <p:spPr>
          <a:xfrm>
            <a:off x="8128857" y="3604657"/>
            <a:ext cx="3642229" cy="1938992"/>
          </a:xfrm>
          <a:prstGeom prst="rect">
            <a:avLst/>
          </a:prstGeom>
          <a:noFill/>
        </p:spPr>
        <p:txBody>
          <a:bodyPr wrap="square" rtlCol="0">
            <a:spAutoFit/>
          </a:bodyPr>
          <a:lstStyle/>
          <a:p>
            <a:r>
              <a:rPr lang="en-US" sz="2400" b="1" dirty="0"/>
              <a:t>Sample size:- 36</a:t>
            </a:r>
            <a:endParaRPr lang="en-US" sz="2400" dirty="0"/>
          </a:p>
          <a:p>
            <a:r>
              <a:rPr lang="en-US" sz="2400" dirty="0"/>
              <a:t>based on members of </a:t>
            </a:r>
            <a:r>
              <a:rPr lang="en-IN" sz="2400" dirty="0"/>
              <a:t>Mobile Health Team </a:t>
            </a:r>
            <a:r>
              <a:rPr lang="en-US" sz="2400" dirty="0"/>
              <a:t>(MHT) per district</a:t>
            </a:r>
          </a:p>
          <a:p>
            <a:endParaRPr lang="en-IN" sz="2400" b="1" dirty="0"/>
          </a:p>
        </p:txBody>
      </p:sp>
      <p:sp>
        <p:nvSpPr>
          <p:cNvPr id="7" name="Oval 6">
            <a:extLst>
              <a:ext uri="{FF2B5EF4-FFF2-40B4-BE49-F238E27FC236}">
                <a16:creationId xmlns:a16="http://schemas.microsoft.com/office/drawing/2014/main" id="{AE5C7D15-E329-4161-0621-F555E0D5292C}"/>
              </a:ext>
            </a:extLst>
          </p:cNvPr>
          <p:cNvSpPr/>
          <p:nvPr/>
        </p:nvSpPr>
        <p:spPr>
          <a:xfrm>
            <a:off x="6393608" y="3429000"/>
            <a:ext cx="1570379" cy="1570379"/>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pic>
        <p:nvPicPr>
          <p:cNvPr id="10" name="Graphic 9" descr="Children with solid fill">
            <a:extLst>
              <a:ext uri="{FF2B5EF4-FFF2-40B4-BE49-F238E27FC236}">
                <a16:creationId xmlns:a16="http://schemas.microsoft.com/office/drawing/2014/main" id="{EDBA7B81-8777-71AC-3866-E869E914BF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93545" y="3771231"/>
            <a:ext cx="914400" cy="914400"/>
          </a:xfrm>
          <a:prstGeom prst="rect">
            <a:avLst/>
          </a:prstGeom>
        </p:spPr>
      </p:pic>
    </p:spTree>
    <p:extLst>
      <p:ext uri="{BB962C8B-B14F-4D97-AF65-F5344CB8AC3E}">
        <p14:creationId xmlns:p14="http://schemas.microsoft.com/office/powerpoint/2010/main" val="428187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84BE72-6AD5-B7EA-46B6-26E688F39285}"/>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latin typeface="Times New Roman" panose="02020603050405020304" pitchFamily="18" charset="0"/>
                <a:cs typeface="Times New Roman" panose="02020603050405020304" pitchFamily="18" charset="0"/>
              </a:rPr>
              <a:t>METHODOLOGY </a:t>
            </a:r>
            <a:endParaRPr lang="en-IN" sz="4000">
              <a:solidFill>
                <a:srgbClr val="FFFFFF"/>
              </a:solidFill>
            </a:endParaRPr>
          </a:p>
        </p:txBody>
      </p:sp>
      <p:graphicFrame>
        <p:nvGraphicFramePr>
          <p:cNvPr id="5" name="Content Placeholder 2">
            <a:extLst>
              <a:ext uri="{FF2B5EF4-FFF2-40B4-BE49-F238E27FC236}">
                <a16:creationId xmlns:a16="http://schemas.microsoft.com/office/drawing/2014/main" id="{61496AE0-A85B-3430-E26A-0BB156FB9916}"/>
              </a:ext>
            </a:extLst>
          </p:cNvPr>
          <p:cNvGraphicFramePr>
            <a:graphicFrameLocks noGrp="1"/>
          </p:cNvGraphicFramePr>
          <p:nvPr>
            <p:ph idx="1"/>
            <p:extLst>
              <p:ext uri="{D42A27DB-BD31-4B8C-83A1-F6EECF244321}">
                <p14:modId xmlns:p14="http://schemas.microsoft.com/office/powerpoint/2010/main" val="363267372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911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0">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530E0-2825-815D-316B-81586C1B0D93}"/>
              </a:ext>
            </a:extLst>
          </p:cNvPr>
          <p:cNvSpPr>
            <a:spLocks noGrp="1"/>
          </p:cNvSpPr>
          <p:nvPr>
            <p:ph type="title"/>
          </p:nvPr>
        </p:nvSpPr>
        <p:spPr>
          <a:xfrm>
            <a:off x="838201" y="300580"/>
            <a:ext cx="9829800" cy="1089529"/>
          </a:xfrm>
        </p:spPr>
        <p:txBody>
          <a:bodyPr>
            <a:normAutofit/>
          </a:bodyPr>
          <a:lstStyle/>
          <a:p>
            <a:r>
              <a:rPr lang="en-US" sz="3600" b="1" dirty="0">
                <a:solidFill>
                  <a:srgbClr val="FFFFFF"/>
                </a:solidFill>
                <a:latin typeface="Times New Roman" panose="02020603050405020304" pitchFamily="18" charset="0"/>
                <a:cs typeface="Times New Roman" panose="02020603050405020304" pitchFamily="18" charset="0"/>
              </a:rPr>
              <a:t>RESULT – </a:t>
            </a:r>
            <a:r>
              <a:rPr lang="en-US" sz="3600" dirty="0">
                <a:solidFill>
                  <a:srgbClr val="FFFFFF"/>
                </a:solidFill>
              </a:rPr>
              <a:t>SOCIO DEMOGRAPHIC PROFILE (n = 18)</a:t>
            </a:r>
            <a:endParaRPr lang="en-IN" sz="3600" b="1" dirty="0">
              <a:solidFill>
                <a:srgbClr val="FFFFFF"/>
              </a:solidFill>
              <a:latin typeface="Times New Roman" panose="02020603050405020304" pitchFamily="18" charset="0"/>
              <a:cs typeface="Times New Roman" panose="02020603050405020304" pitchFamily="18" charset="0"/>
            </a:endParaRPr>
          </a:p>
        </p:txBody>
      </p:sp>
      <p:sp>
        <p:nvSpPr>
          <p:cNvPr id="19"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20"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3" name="Chart 2">
            <a:extLst>
              <a:ext uri="{FF2B5EF4-FFF2-40B4-BE49-F238E27FC236}">
                <a16:creationId xmlns:a16="http://schemas.microsoft.com/office/drawing/2014/main" id="{8A125DD5-3151-598B-E4D1-7D127F52319A}"/>
              </a:ext>
            </a:extLst>
          </p:cNvPr>
          <p:cNvGraphicFramePr>
            <a:graphicFrameLocks/>
          </p:cNvGraphicFramePr>
          <p:nvPr>
            <p:extLst>
              <p:ext uri="{D42A27DB-BD31-4B8C-83A1-F6EECF244321}">
                <p14:modId xmlns:p14="http://schemas.microsoft.com/office/powerpoint/2010/main" val="2460971326"/>
              </p:ext>
            </p:extLst>
          </p:nvPr>
        </p:nvGraphicFramePr>
        <p:xfrm>
          <a:off x="393422" y="1991268"/>
          <a:ext cx="3798749" cy="30048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ED81C11A-DA6A-6B94-D808-EA81336C2846}"/>
              </a:ext>
            </a:extLst>
          </p:cNvPr>
          <p:cNvGraphicFramePr>
            <a:graphicFrameLocks/>
          </p:cNvGraphicFramePr>
          <p:nvPr>
            <p:extLst>
              <p:ext uri="{D42A27DB-BD31-4B8C-83A1-F6EECF244321}">
                <p14:modId xmlns:p14="http://schemas.microsoft.com/office/powerpoint/2010/main" val="3439195104"/>
              </p:ext>
            </p:extLst>
          </p:nvPr>
        </p:nvGraphicFramePr>
        <p:xfrm>
          <a:off x="4275992" y="1991268"/>
          <a:ext cx="3931844" cy="30048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3AD0987-60F5-72E9-D662-A73FF1CB5EFF}"/>
              </a:ext>
            </a:extLst>
          </p:cNvPr>
          <p:cNvGraphicFramePr>
            <a:graphicFrameLocks/>
          </p:cNvGraphicFramePr>
          <p:nvPr>
            <p:extLst>
              <p:ext uri="{D42A27DB-BD31-4B8C-83A1-F6EECF244321}">
                <p14:modId xmlns:p14="http://schemas.microsoft.com/office/powerpoint/2010/main" val="1992211956"/>
              </p:ext>
            </p:extLst>
          </p:nvPr>
        </p:nvGraphicFramePr>
        <p:xfrm>
          <a:off x="8412480" y="1981938"/>
          <a:ext cx="3681046" cy="300480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DA3BCE70-07B2-DFB0-10C0-0066429CB6F1}"/>
              </a:ext>
            </a:extLst>
          </p:cNvPr>
          <p:cNvSpPr txBox="1"/>
          <p:nvPr/>
        </p:nvSpPr>
        <p:spPr>
          <a:xfrm>
            <a:off x="636104" y="5298212"/>
            <a:ext cx="11457422" cy="369332"/>
          </a:xfrm>
          <a:prstGeom prst="rect">
            <a:avLst/>
          </a:prstGeom>
          <a:noFill/>
        </p:spPr>
        <p:txBody>
          <a:bodyPr wrap="square" rtlCol="0">
            <a:spAutoFit/>
          </a:bodyPr>
          <a:lstStyle/>
          <a:p>
            <a:pPr marL="285750" indent="-285750">
              <a:buFont typeface="Arial" panose="020B0604020202020204" pitchFamily="34" charset="0"/>
              <a:buChar char="•"/>
            </a:pPr>
            <a:r>
              <a:rPr lang="en-US" dirty="0"/>
              <a:t>AYUSH doctors makes the significant portion of the participant.</a:t>
            </a:r>
          </a:p>
        </p:txBody>
      </p:sp>
    </p:spTree>
    <p:extLst>
      <p:ext uri="{BB962C8B-B14F-4D97-AF65-F5344CB8AC3E}">
        <p14:creationId xmlns:p14="http://schemas.microsoft.com/office/powerpoint/2010/main" val="158657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24C87A-2F9F-5521-990C-4293B1A52656}"/>
              </a:ext>
            </a:extLst>
          </p:cNvPr>
          <p:cNvSpPr>
            <a:spLocks noGrp="1"/>
          </p:cNvSpPr>
          <p:nvPr>
            <p:ph type="title"/>
          </p:nvPr>
        </p:nvSpPr>
        <p:spPr>
          <a:xfrm>
            <a:off x="1371597" y="348865"/>
            <a:ext cx="10044023" cy="877729"/>
          </a:xfrm>
        </p:spPr>
        <p:txBody>
          <a:bodyPr anchor="ctr">
            <a:normAutofit/>
          </a:bodyPr>
          <a:lstStyle/>
          <a:p>
            <a:r>
              <a:rPr lang="en-US" sz="4000" b="1" dirty="0">
                <a:solidFill>
                  <a:srgbClr val="FFFFFF"/>
                </a:solidFill>
                <a:latin typeface="Times New Roman" panose="02020603050405020304" pitchFamily="18" charset="0"/>
                <a:cs typeface="Times New Roman" panose="02020603050405020304" pitchFamily="18" charset="0"/>
              </a:rPr>
              <a:t>RESULT: KNOWLEDGE (n =18)</a:t>
            </a:r>
            <a:endParaRPr lang="en-IN" sz="4000" dirty="0">
              <a:solidFill>
                <a:srgbClr val="FFFFFF"/>
              </a:solidFill>
            </a:endParaRPr>
          </a:p>
        </p:txBody>
      </p:sp>
      <p:graphicFrame>
        <p:nvGraphicFramePr>
          <p:cNvPr id="3" name="Chart 2">
            <a:extLst>
              <a:ext uri="{FF2B5EF4-FFF2-40B4-BE49-F238E27FC236}">
                <a16:creationId xmlns:a16="http://schemas.microsoft.com/office/drawing/2014/main" id="{9A8850DA-303B-967E-1660-E34DACD88D8D}"/>
              </a:ext>
            </a:extLst>
          </p:cNvPr>
          <p:cNvGraphicFramePr>
            <a:graphicFrameLocks/>
          </p:cNvGraphicFramePr>
          <p:nvPr>
            <p:extLst>
              <p:ext uri="{D42A27DB-BD31-4B8C-83A1-F6EECF244321}">
                <p14:modId xmlns:p14="http://schemas.microsoft.com/office/powerpoint/2010/main" val="4241274818"/>
              </p:ext>
            </p:extLst>
          </p:nvPr>
        </p:nvGraphicFramePr>
        <p:xfrm>
          <a:off x="370141" y="1924819"/>
          <a:ext cx="5464601" cy="29399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ABAED305-DF65-E4E1-606C-70826B74A200}"/>
              </a:ext>
            </a:extLst>
          </p:cNvPr>
          <p:cNvGraphicFramePr>
            <a:graphicFrameLocks/>
          </p:cNvGraphicFramePr>
          <p:nvPr>
            <p:extLst>
              <p:ext uri="{D42A27DB-BD31-4B8C-83A1-F6EECF244321}">
                <p14:modId xmlns:p14="http://schemas.microsoft.com/office/powerpoint/2010/main" val="3416652761"/>
              </p:ext>
            </p:extLst>
          </p:nvPr>
        </p:nvGraphicFramePr>
        <p:xfrm>
          <a:off x="6095999" y="1924819"/>
          <a:ext cx="5830958" cy="293994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9C987BB-C5D5-F54D-59F3-F2471FBEAC6E}"/>
              </a:ext>
            </a:extLst>
          </p:cNvPr>
          <p:cNvSpPr txBox="1"/>
          <p:nvPr/>
        </p:nvSpPr>
        <p:spPr>
          <a:xfrm>
            <a:off x="490331" y="5488262"/>
            <a:ext cx="1107027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defTabSz="804672">
              <a:spcAft>
                <a:spcPts val="600"/>
              </a:spcAft>
            </a:pPr>
            <a:r>
              <a:rPr lang="en-US" dirty="0"/>
              <a:t>Based on the knowledge assessment of the participants regarding defects and diseases at birth, it was found that 15 participants had a knowledge level ranging from 21% to 40%. However, only 3 participants demonstrated a higher level of knowledge, ranging from 41% to 60%, specifically related to defects and diseases at birth.</a:t>
            </a:r>
            <a:endParaRPr lang="en-IN" dirty="0"/>
          </a:p>
        </p:txBody>
      </p:sp>
    </p:spTree>
    <p:extLst>
      <p:ext uri="{BB962C8B-B14F-4D97-AF65-F5344CB8AC3E}">
        <p14:creationId xmlns:p14="http://schemas.microsoft.com/office/powerpoint/2010/main" val="3890981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2655</TotalTime>
  <Words>1466</Words>
  <Application>Microsoft Office PowerPoint</Application>
  <PresentationFormat>Widescreen</PresentationFormat>
  <Paragraphs>96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ThiemeGulliver2011-Regular</vt:lpstr>
      <vt:lpstr>Times New Roman</vt:lpstr>
      <vt:lpstr>Wingdings</vt:lpstr>
      <vt:lpstr>Office Theme</vt:lpstr>
      <vt:lpstr>PowerPoint Presentation</vt:lpstr>
      <vt:lpstr>MENTOR APPROVAL</vt:lpstr>
      <vt:lpstr>INTRODUCTION</vt:lpstr>
      <vt:lpstr>RATIONALE </vt:lpstr>
      <vt:lpstr>OBJECTIVE </vt:lpstr>
      <vt:lpstr>METHODOLOGY </vt:lpstr>
      <vt:lpstr>METHODOLOGY </vt:lpstr>
      <vt:lpstr>RESULT – SOCIO DEMOGRAPHIC PROFILE (n = 18)</vt:lpstr>
      <vt:lpstr>RESULT: KNOWLEDGE (n =18)</vt:lpstr>
      <vt:lpstr>RESULT: ATTITUDE &amp; PRACTICE</vt:lpstr>
      <vt:lpstr>DISCUSSION</vt:lpstr>
      <vt:lpstr>LIMITATION</vt:lpstr>
      <vt:lpstr>CONCLUSION </vt:lpstr>
      <vt:lpstr>REFERENCES</vt:lpstr>
      <vt:lpstr>PowerPoint Presentation</vt:lpstr>
      <vt:lpstr>PICTORIAL JOURNEY</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Pooja</dc:creator>
  <cp:lastModifiedBy>Pooja</cp:lastModifiedBy>
  <cp:revision>18</cp:revision>
  <dcterms:created xsi:type="dcterms:W3CDTF">2023-06-20T23:57:18Z</dcterms:created>
  <dcterms:modified xsi:type="dcterms:W3CDTF">2023-06-28T02:24:47Z</dcterms:modified>
</cp:coreProperties>
</file>