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8"/>
  </p:notesMasterIdLst>
  <p:sldIdLst>
    <p:sldId id="256" r:id="rId2"/>
    <p:sldId id="257" r:id="rId3"/>
    <p:sldId id="274" r:id="rId4"/>
    <p:sldId id="279" r:id="rId5"/>
    <p:sldId id="260" r:id="rId6"/>
    <p:sldId id="259" r:id="rId7"/>
    <p:sldId id="275" r:id="rId8"/>
    <p:sldId id="276" r:id="rId9"/>
    <p:sldId id="263" r:id="rId10"/>
    <p:sldId id="262" r:id="rId11"/>
    <p:sldId id="278" r:id="rId12"/>
    <p:sldId id="266" r:id="rId13"/>
    <p:sldId id="267" r:id="rId14"/>
    <p:sldId id="273" r:id="rId15"/>
    <p:sldId id="268"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69" d="100"/>
          <a:sy n="69" d="100"/>
        </p:scale>
        <p:origin x="7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akan\Downloads\data%20nish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akan\Downloads\data%20nish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akan\Downloads\data%20nish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5ab8752b308893d7/Desktop/data%20nish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akan\Downloads\data%20nisha.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speciality!$C$1</c:f>
              <c:strCache>
                <c:ptCount val="1"/>
                <c:pt idx="0">
                  <c:v>Number of patients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9E3-4371-8C3E-76A7C631B07E}"/>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9E3-4371-8C3E-76A7C631B07E}"/>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9E3-4371-8C3E-76A7C631B07E}"/>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09E3-4371-8C3E-76A7C631B07E}"/>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09E3-4371-8C3E-76A7C631B07E}"/>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speciality!$B$2:$B$6</c:f>
              <c:strCache>
                <c:ptCount val="5"/>
                <c:pt idx="0">
                  <c:v>Cardiology</c:v>
                </c:pt>
                <c:pt idx="1">
                  <c:v>General Surgery</c:v>
                </c:pt>
                <c:pt idx="2">
                  <c:v>Internal Medicine </c:v>
                </c:pt>
                <c:pt idx="3">
                  <c:v>Pulmonology</c:v>
                </c:pt>
                <c:pt idx="4">
                  <c:v>Neurology</c:v>
                </c:pt>
              </c:strCache>
            </c:strRef>
          </c:cat>
          <c:val>
            <c:numRef>
              <c:f>speciality!$C$2:$C$6</c:f>
              <c:numCache>
                <c:formatCode>General</c:formatCode>
                <c:ptCount val="5"/>
                <c:pt idx="0">
                  <c:v>10</c:v>
                </c:pt>
                <c:pt idx="1">
                  <c:v>7</c:v>
                </c:pt>
                <c:pt idx="2">
                  <c:v>6</c:v>
                </c:pt>
                <c:pt idx="3">
                  <c:v>9</c:v>
                </c:pt>
                <c:pt idx="4">
                  <c:v>18</c:v>
                </c:pt>
              </c:numCache>
            </c:numRef>
          </c:val>
          <c:extLst>
            <c:ext xmlns:c16="http://schemas.microsoft.com/office/drawing/2014/chart" uri="{C3380CC4-5D6E-409C-BE32-E72D297353CC}">
              <c16:uniqueId val="{00000000-F6E8-4871-A98B-79D56341D3BB}"/>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a:t>Gender </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Sheet1!$C$1</c:f>
              <c:strCache>
                <c:ptCount val="1"/>
                <c:pt idx="0">
                  <c:v>No of patients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792-4D0C-883E-7043386F6E8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792-4D0C-883E-7043386F6E8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Sheet1!$B$2:$B$3</c:f>
              <c:strCache>
                <c:ptCount val="2"/>
                <c:pt idx="0">
                  <c:v>Male </c:v>
                </c:pt>
                <c:pt idx="1">
                  <c:v>Female</c:v>
                </c:pt>
              </c:strCache>
            </c:strRef>
          </c:cat>
          <c:val>
            <c:numRef>
              <c:f>Sheet1!$C$2:$C$3</c:f>
              <c:numCache>
                <c:formatCode>General</c:formatCode>
                <c:ptCount val="2"/>
                <c:pt idx="0">
                  <c:v>23</c:v>
                </c:pt>
                <c:pt idx="1">
                  <c:v>27</c:v>
                </c:pt>
              </c:numCache>
            </c:numRef>
          </c:val>
          <c:extLst>
            <c:ext xmlns:c16="http://schemas.microsoft.com/office/drawing/2014/chart" uri="{C3380CC4-5D6E-409C-BE32-E72D297353CC}">
              <c16:uniqueId val="{00000004-3792-4D0C-883E-7043386F6E86}"/>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Age  group</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Sheet1!$C$6</c:f>
              <c:strCache>
                <c:ptCount val="1"/>
                <c:pt idx="0">
                  <c:v>No of patients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9C6-48AF-ADD6-9E9588EF934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9C6-48AF-ADD6-9E9588EF934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9C6-48AF-ADD6-9E9588EF934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Sheet1!$B$7:$B$9</c:f>
              <c:strCache>
                <c:ptCount val="3"/>
                <c:pt idx="0">
                  <c:v>under 18</c:v>
                </c:pt>
                <c:pt idx="1">
                  <c:v>18-35</c:v>
                </c:pt>
                <c:pt idx="2">
                  <c:v>Above 35</c:v>
                </c:pt>
              </c:strCache>
            </c:strRef>
          </c:cat>
          <c:val>
            <c:numRef>
              <c:f>Sheet1!$C$7:$C$9</c:f>
              <c:numCache>
                <c:formatCode>General</c:formatCode>
                <c:ptCount val="3"/>
                <c:pt idx="0">
                  <c:v>13</c:v>
                </c:pt>
                <c:pt idx="1">
                  <c:v>17</c:v>
                </c:pt>
                <c:pt idx="2">
                  <c:v>20</c:v>
                </c:pt>
              </c:numCache>
            </c:numRef>
          </c:val>
          <c:extLst>
            <c:ext xmlns:c16="http://schemas.microsoft.com/office/drawing/2014/chart" uri="{C3380CC4-5D6E-409C-BE32-E72D297353CC}">
              <c16:uniqueId val="{00000006-29C6-48AF-ADD6-9E9588EF934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 nisha.xlsx]time'!$C$1</c:f>
              <c:strCache>
                <c:ptCount val="1"/>
                <c:pt idx="0">
                  <c:v>Counts</c:v>
                </c:pt>
              </c:strCache>
            </c:strRef>
          </c:tx>
          <c:spPr>
            <a:solidFill>
              <a:schemeClr val="accent1"/>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F03-4F26-A5B5-15D39B516FC0}"/>
              </c:ext>
            </c:extLst>
          </c:dPt>
          <c:dPt>
            <c:idx val="1"/>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F03-4F26-A5B5-15D39B516FC0}"/>
              </c:ext>
            </c:extLst>
          </c:dPt>
          <c:dPt>
            <c:idx val="2"/>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F03-4F26-A5B5-15D39B516FC0}"/>
              </c:ext>
            </c:extLst>
          </c:dPt>
          <c:dPt>
            <c:idx val="3"/>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F03-4F26-A5B5-15D39B516FC0}"/>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'[data nisha.xlsx]time'!$B$2:$B$5</c:f>
              <c:strCache>
                <c:ptCount val="4"/>
                <c:pt idx="0">
                  <c:v>2-4 hours</c:v>
                </c:pt>
                <c:pt idx="1">
                  <c:v>4-6 hours</c:v>
                </c:pt>
                <c:pt idx="2">
                  <c:v>6-8 hours</c:v>
                </c:pt>
                <c:pt idx="3">
                  <c:v>More than 8 hours</c:v>
                </c:pt>
              </c:strCache>
            </c:strRef>
          </c:cat>
          <c:val>
            <c:numRef>
              <c:f>'[data nisha.xlsx]time'!$C$2:$C$5</c:f>
              <c:numCache>
                <c:formatCode>General</c:formatCode>
                <c:ptCount val="4"/>
                <c:pt idx="0">
                  <c:v>14</c:v>
                </c:pt>
                <c:pt idx="1">
                  <c:v>16</c:v>
                </c:pt>
                <c:pt idx="2">
                  <c:v>12</c:v>
                </c:pt>
                <c:pt idx="3">
                  <c:v>8</c:v>
                </c:pt>
              </c:numCache>
            </c:numRef>
          </c:val>
          <c:extLst>
            <c:ext xmlns:c16="http://schemas.microsoft.com/office/drawing/2014/chart" uri="{C3380CC4-5D6E-409C-BE32-E72D297353CC}">
              <c16:uniqueId val="{00000008-AF03-4F26-A5B5-15D39B516FC0}"/>
            </c:ext>
          </c:extLst>
        </c:ser>
        <c:dLbls>
          <c:dLblPos val="outEnd"/>
          <c:showLegendKey val="0"/>
          <c:showVal val="1"/>
          <c:showCatName val="0"/>
          <c:showSerName val="0"/>
          <c:showPercent val="0"/>
          <c:showBubbleSize val="0"/>
        </c:dLbls>
        <c:gapWidth val="100"/>
        <c:axId val="1455950127"/>
        <c:axId val="1455932367"/>
      </c:barChart>
      <c:catAx>
        <c:axId val="1455950127"/>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IN" dirty="0"/>
                  <a:t>Time</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455932367"/>
        <c:crosses val="autoZero"/>
        <c:auto val="1"/>
        <c:lblAlgn val="ctr"/>
        <c:lblOffset val="100"/>
        <c:noMultiLvlLbl val="0"/>
      </c:catAx>
      <c:valAx>
        <c:axId val="1455932367"/>
        <c:scaling>
          <c:orientation val="minMax"/>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IN" dirty="0"/>
                  <a:t>No</a:t>
                </a:r>
                <a:r>
                  <a:rPr lang="en-IN" baseline="0" dirty="0"/>
                  <a:t> of patients </a:t>
                </a:r>
                <a:endParaRPr lang="en-IN" dirty="0"/>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1455950127"/>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dirty="0"/>
              <a:t>Reasons</a:t>
            </a:r>
            <a:r>
              <a:rPr lang="en-IN" baseline="0" dirty="0"/>
              <a:t> of delay(more than 4 hours)</a:t>
            </a:r>
            <a:endParaRPr lang="en-IN"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4.1666666666666664E-2"/>
          <c:y val="0.17581036745406825"/>
          <c:w val="0.93888888888888888"/>
          <c:h val="0.51506160688247304"/>
        </c:manualLayout>
      </c:layout>
      <c:lineChart>
        <c:grouping val="standard"/>
        <c:varyColors val="0"/>
        <c:ser>
          <c:idx val="0"/>
          <c:order val="0"/>
          <c:tx>
            <c:strRef>
              <c:f>'reasons for delay'!$C$1</c:f>
              <c:strCache>
                <c:ptCount val="1"/>
                <c:pt idx="0">
                  <c:v>No of patients</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'reasons for delay'!$A$2:$B$6</c:f>
              <c:multiLvlStrCache>
                <c:ptCount val="5"/>
                <c:lvl>
                  <c:pt idx="0">
                    <c:v>Billing</c:v>
                  </c:pt>
                  <c:pt idx="1">
                    <c:v>Pharmacy</c:v>
                  </c:pt>
                  <c:pt idx="2">
                    <c:v>Insurance</c:v>
                  </c:pt>
                  <c:pt idx="3">
                    <c:v>Payment of Cash</c:v>
                  </c:pt>
                  <c:pt idx="4">
                    <c:v>Documentation</c:v>
                  </c:pt>
                </c:lvl>
                <c:lvl>
                  <c:pt idx="0">
                    <c:v>1</c:v>
                  </c:pt>
                  <c:pt idx="1">
                    <c:v>2</c:v>
                  </c:pt>
                  <c:pt idx="2">
                    <c:v>3</c:v>
                  </c:pt>
                  <c:pt idx="3">
                    <c:v>4</c:v>
                  </c:pt>
                  <c:pt idx="4">
                    <c:v>5</c:v>
                  </c:pt>
                </c:lvl>
              </c:multiLvlStrCache>
            </c:multiLvlStrRef>
          </c:cat>
          <c:val>
            <c:numRef>
              <c:f>'reasons for delay'!$C$2:$C$6</c:f>
              <c:numCache>
                <c:formatCode>General</c:formatCode>
                <c:ptCount val="5"/>
                <c:pt idx="0">
                  <c:v>14</c:v>
                </c:pt>
                <c:pt idx="1">
                  <c:v>12</c:v>
                </c:pt>
                <c:pt idx="2">
                  <c:v>8</c:v>
                </c:pt>
                <c:pt idx="3">
                  <c:v>6</c:v>
                </c:pt>
                <c:pt idx="4">
                  <c:v>10</c:v>
                </c:pt>
              </c:numCache>
            </c:numRef>
          </c:val>
          <c:smooth val="0"/>
          <c:extLst>
            <c:ext xmlns:c16="http://schemas.microsoft.com/office/drawing/2014/chart" uri="{C3380CC4-5D6E-409C-BE32-E72D297353CC}">
              <c16:uniqueId val="{00000000-E5D2-43EB-A34C-329FD6960FD1}"/>
            </c:ext>
          </c:extLst>
        </c:ser>
        <c:ser>
          <c:idx val="1"/>
          <c:order val="1"/>
          <c:tx>
            <c:strRef>
              <c:f>'reasons for delay'!$D$1</c:f>
              <c:strCache>
                <c:ptCount val="1"/>
                <c:pt idx="0">
                  <c:v>Percentage</c:v>
                </c:pt>
              </c:strCache>
            </c:strRef>
          </c:tx>
          <c:spPr>
            <a:ln w="31750" cap="rnd">
              <a:solidFill>
                <a:schemeClr val="accent2"/>
              </a:solidFill>
              <a:round/>
            </a:ln>
            <a:effectLst/>
          </c:spPr>
          <c:marker>
            <c:symbol val="circle"/>
            <c:size val="17"/>
            <c:spPr>
              <a:solidFill>
                <a:schemeClr val="accent2"/>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'reasons for delay'!$A$2:$B$6</c:f>
              <c:multiLvlStrCache>
                <c:ptCount val="5"/>
                <c:lvl>
                  <c:pt idx="0">
                    <c:v>Billing</c:v>
                  </c:pt>
                  <c:pt idx="1">
                    <c:v>Pharmacy</c:v>
                  </c:pt>
                  <c:pt idx="2">
                    <c:v>Insurance</c:v>
                  </c:pt>
                  <c:pt idx="3">
                    <c:v>Payment of Cash</c:v>
                  </c:pt>
                  <c:pt idx="4">
                    <c:v>Documentation</c:v>
                  </c:pt>
                </c:lvl>
                <c:lvl>
                  <c:pt idx="0">
                    <c:v>1</c:v>
                  </c:pt>
                  <c:pt idx="1">
                    <c:v>2</c:v>
                  </c:pt>
                  <c:pt idx="2">
                    <c:v>3</c:v>
                  </c:pt>
                  <c:pt idx="3">
                    <c:v>4</c:v>
                  </c:pt>
                  <c:pt idx="4">
                    <c:v>5</c:v>
                  </c:pt>
                </c:lvl>
              </c:multiLvlStrCache>
            </c:multiLvlStrRef>
          </c:cat>
          <c:val>
            <c:numRef>
              <c:f>'reasons for delay'!$D$2:$D$6</c:f>
              <c:numCache>
                <c:formatCode>0%</c:formatCode>
                <c:ptCount val="5"/>
                <c:pt idx="0">
                  <c:v>0.28000000000000003</c:v>
                </c:pt>
                <c:pt idx="1">
                  <c:v>0.24</c:v>
                </c:pt>
                <c:pt idx="2">
                  <c:v>0.16</c:v>
                </c:pt>
                <c:pt idx="3">
                  <c:v>0.12</c:v>
                </c:pt>
                <c:pt idx="4">
                  <c:v>0.2</c:v>
                </c:pt>
              </c:numCache>
            </c:numRef>
          </c:val>
          <c:smooth val="0"/>
          <c:extLst>
            <c:ext xmlns:c16="http://schemas.microsoft.com/office/drawing/2014/chart" uri="{C3380CC4-5D6E-409C-BE32-E72D297353CC}">
              <c16:uniqueId val="{00000001-E5D2-43EB-A34C-329FD6960FD1}"/>
            </c:ext>
          </c:extLst>
        </c:ser>
        <c:dLbls>
          <c:dLblPos val="ctr"/>
          <c:showLegendKey val="0"/>
          <c:showVal val="1"/>
          <c:showCatName val="0"/>
          <c:showSerName val="0"/>
          <c:showPercent val="0"/>
          <c:showBubbleSize val="0"/>
        </c:dLbls>
        <c:marker val="1"/>
        <c:smooth val="0"/>
        <c:axId val="1498300399"/>
        <c:axId val="1498300879"/>
      </c:lineChart>
      <c:catAx>
        <c:axId val="1498300399"/>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498300879"/>
        <c:crosses val="autoZero"/>
        <c:auto val="1"/>
        <c:lblAlgn val="ctr"/>
        <c:lblOffset val="100"/>
        <c:noMultiLvlLbl val="0"/>
      </c:catAx>
      <c:valAx>
        <c:axId val="1498300879"/>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98300399"/>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17-06-2023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t>17-06-2023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899610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12769F-3E27-4D36-A194-1A84EAEDBFA1}" type="datetime1">
              <a:rPr lang="en-IN" smtClean="0"/>
              <a:t>17-06-2023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62880864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17-06-2023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03973160"/>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EA12769F-3E27-4D36-A194-1A84EAEDBFA1}" type="datetime1">
              <a:rPr lang="en-IN" smtClean="0"/>
              <a:t>17-06-2023</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92484736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17-06-2023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711377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17-06-2023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7634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17-06-2023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820960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t>17-06-2023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4029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17-06-2023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543992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17-06-2023</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04697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17-06-2023</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19060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17-06-2023</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665835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17-06-2023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72487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EA12769F-3E27-4D36-A194-1A84EAEDBFA1}" type="datetime1">
              <a:rPr lang="en-IN" smtClean="0"/>
              <a:t>17-06-2023</a:t>
            </a:fld>
            <a:endParaRPr lang="en-IN"/>
          </a:p>
        </p:txBody>
      </p:sp>
      <p:sp>
        <p:nvSpPr>
          <p:cNvPr id="6" name="Footer Placeholder 5"/>
          <p:cNvSpPr>
            <a:spLocks noGrp="1"/>
          </p:cNvSpPr>
          <p:nvPr>
            <p:ph type="ftr" sz="quarter" idx="11"/>
          </p:nvPr>
        </p:nvSpPr>
        <p:spPr>
          <a:xfrm>
            <a:off x="590396" y="6041362"/>
            <a:ext cx="3295413" cy="365125"/>
          </a:xfrm>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a:xfrm>
            <a:off x="4862689" y="5915888"/>
            <a:ext cx="1062155" cy="490599"/>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34481811"/>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en-US"/>
              <a:t>You are not allowed to add slides to this presentation</a:t>
            </a:r>
            <a:endParaRPr lang="en-IN"/>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EA12769F-3E27-4D36-A194-1A84EAEDBFA1}" type="datetime1">
              <a:rPr lang="en-IN" smtClean="0"/>
              <a:t>17-06-2023</a:t>
            </a:fld>
            <a:endParaRPr lang="en-IN"/>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3572496366"/>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Lst>
  <p:hf hd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810000" y="1292772"/>
            <a:ext cx="10572000" cy="2971051"/>
          </a:xfrm>
        </p:spPr>
        <p:txBody>
          <a:bodyPr>
            <a:normAutofit/>
          </a:bodyPr>
          <a:lstStyle/>
          <a:p>
            <a:br>
              <a:rPr lang="en-IN" dirty="0"/>
            </a:br>
            <a:br>
              <a:rPr lang="en-IN" sz="2800" dirty="0"/>
            </a:br>
            <a:r>
              <a:rPr lang="en-US" sz="2800" dirty="0"/>
              <a:t>To study the Turnaround time of Discharge of Patients and identifying the contributing factors in delay at eExpedise Healthcare.</a:t>
            </a:r>
            <a:endParaRPr lang="en-IN" sz="2800"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592970" y="5280847"/>
            <a:ext cx="10572000" cy="635041"/>
          </a:xfrm>
        </p:spPr>
        <p:txBody>
          <a:bodyPr>
            <a:noAutofit/>
          </a:bodyPr>
          <a:lstStyle/>
          <a:p>
            <a:r>
              <a:rPr lang="en-IN" dirty="0"/>
              <a:t>Dr Nisha Malik</a:t>
            </a:r>
          </a:p>
          <a:p>
            <a:r>
              <a:rPr lang="en-IN" dirty="0"/>
              <a:t>eExpedise Healthcare </a:t>
            </a:r>
            <a:r>
              <a:rPr lang="en-IN" dirty="0" err="1"/>
              <a:t>Pvt.Ltd</a:t>
            </a:r>
            <a:endParaRPr lang="en-IN" dirty="0"/>
          </a:p>
          <a:p>
            <a:r>
              <a:rPr lang="en-IN" dirty="0" err="1"/>
              <a:t>Dr.Altaf</a:t>
            </a:r>
            <a:r>
              <a:rPr lang="en-IN" dirty="0"/>
              <a:t> Yousuf</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1304143"/>
            <a:ext cx="10329472" cy="563137"/>
          </a:xfrm>
        </p:spPr>
        <p:txBody>
          <a:bodyPr>
            <a:normAutofit fontScale="90000"/>
          </a:bodyPr>
          <a:lstStyle/>
          <a:p>
            <a:pPr algn="ctr"/>
            <a:r>
              <a:rPr lang="en-US" sz="2500" b="1" u="sng" dirty="0"/>
              <a:t> REASONS FOR DELAY IN DISCHARGE PROCESS</a:t>
            </a:r>
            <a:br>
              <a:rPr lang="en-IN" sz="2500" b="1" u="sng" dirty="0"/>
            </a:br>
            <a:endParaRPr lang="en-IN" sz="2500" b="1"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normAutofit/>
          </a:bodyPr>
          <a:lstStyle/>
          <a:p>
            <a:pPr>
              <a:spcAft>
                <a:spcPts val="600"/>
              </a:spcAft>
            </a:pPr>
            <a:fld id="{26AD20E6-394B-4DF0-96A5-9647FF39C943}" type="slidenum">
              <a:rPr lang="en-IN" smtClean="0"/>
              <a:pPr>
                <a:spcAft>
                  <a:spcPts val="600"/>
                </a:spcAft>
              </a:pPr>
              <a:t>10</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2113613" cy="770665"/>
          </a:xfrm>
          <a:prstGeom prst="rect">
            <a:avLst/>
          </a:prstGeom>
        </p:spPr>
      </p:pic>
      <p:graphicFrame>
        <p:nvGraphicFramePr>
          <p:cNvPr id="7" name="Chart 6">
            <a:extLst>
              <a:ext uri="{FF2B5EF4-FFF2-40B4-BE49-F238E27FC236}">
                <a16:creationId xmlns:a16="http://schemas.microsoft.com/office/drawing/2014/main" id="{8A98C2CB-496C-10D2-F33E-731CDBC44914}"/>
              </a:ext>
            </a:extLst>
          </p:cNvPr>
          <p:cNvGraphicFramePr>
            <a:graphicFrameLocks/>
          </p:cNvGraphicFramePr>
          <p:nvPr>
            <p:extLst>
              <p:ext uri="{D42A27DB-BD31-4B8C-83A1-F6EECF244321}">
                <p14:modId xmlns:p14="http://schemas.microsoft.com/office/powerpoint/2010/main" val="2449470730"/>
              </p:ext>
            </p:extLst>
          </p:nvPr>
        </p:nvGraphicFramePr>
        <p:xfrm>
          <a:off x="2751667" y="2057399"/>
          <a:ext cx="7287481" cy="37930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330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8C4E47C-84B7-29AD-3AD8-6D2789DBCB5A}"/>
              </a:ext>
            </a:extLst>
          </p:cNvPr>
          <p:cNvSpPr>
            <a:spLocks noGrp="1"/>
          </p:cNvSpPr>
          <p:nvPr>
            <p:ph type="sldNum" sz="quarter" idx="12"/>
          </p:nvPr>
        </p:nvSpPr>
        <p:spPr/>
        <p:txBody>
          <a:bodyPr/>
          <a:lstStyle/>
          <a:p>
            <a:fld id="{26AD20E6-394B-4DF0-96A5-9647FF39C943}" type="slidenum">
              <a:rPr lang="en-IN" smtClean="0"/>
              <a:t>11</a:t>
            </a:fld>
            <a:endParaRPr lang="en-IN"/>
          </a:p>
        </p:txBody>
      </p:sp>
      <p:cxnSp>
        <p:nvCxnSpPr>
          <p:cNvPr id="9" name="Straight Arrow Connector 8">
            <a:extLst>
              <a:ext uri="{FF2B5EF4-FFF2-40B4-BE49-F238E27FC236}">
                <a16:creationId xmlns:a16="http://schemas.microsoft.com/office/drawing/2014/main" id="{F1851E99-445A-2E85-1838-70E8FD71EDC2}"/>
              </a:ext>
            </a:extLst>
          </p:cNvPr>
          <p:cNvCxnSpPr>
            <a:cxnSpLocks/>
          </p:cNvCxnSpPr>
          <p:nvPr/>
        </p:nvCxnSpPr>
        <p:spPr>
          <a:xfrm>
            <a:off x="2666198" y="4328515"/>
            <a:ext cx="5587465" cy="17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9AD2A87-AA76-ABD7-1004-7821DFD4A4F1}"/>
              </a:ext>
            </a:extLst>
          </p:cNvPr>
          <p:cNvSpPr txBox="1"/>
          <p:nvPr/>
        </p:nvSpPr>
        <p:spPr>
          <a:xfrm>
            <a:off x="8253664" y="4143849"/>
            <a:ext cx="2266750" cy="369332"/>
          </a:xfrm>
          <a:prstGeom prst="rect">
            <a:avLst/>
          </a:prstGeom>
          <a:noFill/>
          <a:ln>
            <a:solidFill>
              <a:schemeClr val="accent1"/>
            </a:solidFill>
          </a:ln>
        </p:spPr>
        <p:txBody>
          <a:bodyPr wrap="square" rtlCol="0">
            <a:spAutoFit/>
          </a:bodyPr>
          <a:lstStyle/>
          <a:p>
            <a:r>
              <a:rPr lang="en-IN" dirty="0"/>
              <a:t>Delay In Discharge</a:t>
            </a:r>
          </a:p>
        </p:txBody>
      </p:sp>
      <p:cxnSp>
        <p:nvCxnSpPr>
          <p:cNvPr id="12" name="Straight Connector 11">
            <a:extLst>
              <a:ext uri="{FF2B5EF4-FFF2-40B4-BE49-F238E27FC236}">
                <a16:creationId xmlns:a16="http://schemas.microsoft.com/office/drawing/2014/main" id="{D8EFB4CB-93FC-2017-7520-7E2A8A7F66C1}"/>
              </a:ext>
            </a:extLst>
          </p:cNvPr>
          <p:cNvCxnSpPr/>
          <p:nvPr/>
        </p:nvCxnSpPr>
        <p:spPr>
          <a:xfrm flipH="1" flipV="1">
            <a:off x="6835542" y="3093052"/>
            <a:ext cx="1135781" cy="124165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EC11B8E-21F3-3599-3E3A-6A026CF04C7B}"/>
              </a:ext>
            </a:extLst>
          </p:cNvPr>
          <p:cNvCxnSpPr>
            <a:cxnSpLocks/>
          </p:cNvCxnSpPr>
          <p:nvPr/>
        </p:nvCxnSpPr>
        <p:spPr>
          <a:xfrm flipV="1">
            <a:off x="6981877" y="4354783"/>
            <a:ext cx="989446" cy="16159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442A901-4EA3-5944-9314-D0699E481AA8}"/>
              </a:ext>
            </a:extLst>
          </p:cNvPr>
          <p:cNvCxnSpPr>
            <a:cxnSpLocks/>
          </p:cNvCxnSpPr>
          <p:nvPr/>
        </p:nvCxnSpPr>
        <p:spPr>
          <a:xfrm flipV="1">
            <a:off x="3561730" y="4368131"/>
            <a:ext cx="1037924" cy="13062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F721DFD-8805-A2D6-3EC5-ECF55B49607B}"/>
              </a:ext>
            </a:extLst>
          </p:cNvPr>
          <p:cNvCxnSpPr/>
          <p:nvPr/>
        </p:nvCxnSpPr>
        <p:spPr>
          <a:xfrm flipH="1" flipV="1">
            <a:off x="3512802" y="3115420"/>
            <a:ext cx="1135781" cy="1241659"/>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427A35E-7E9F-1B05-47C0-76AF8298D87D}"/>
              </a:ext>
            </a:extLst>
          </p:cNvPr>
          <p:cNvSpPr txBox="1"/>
          <p:nvPr/>
        </p:nvSpPr>
        <p:spPr>
          <a:xfrm>
            <a:off x="2560320" y="2721144"/>
            <a:ext cx="1347537" cy="383224"/>
          </a:xfrm>
          <a:prstGeom prst="rect">
            <a:avLst/>
          </a:prstGeom>
          <a:noFill/>
          <a:ln>
            <a:solidFill>
              <a:schemeClr val="accent1"/>
            </a:solidFill>
          </a:ln>
        </p:spPr>
        <p:txBody>
          <a:bodyPr wrap="square" rtlCol="0">
            <a:spAutoFit/>
          </a:bodyPr>
          <a:lstStyle/>
          <a:p>
            <a:r>
              <a:rPr lang="en-IN" dirty="0"/>
              <a:t>  BILLING</a:t>
            </a:r>
          </a:p>
        </p:txBody>
      </p:sp>
      <p:sp>
        <p:nvSpPr>
          <p:cNvPr id="22" name="TextBox 21">
            <a:extLst>
              <a:ext uri="{FF2B5EF4-FFF2-40B4-BE49-F238E27FC236}">
                <a16:creationId xmlns:a16="http://schemas.microsoft.com/office/drawing/2014/main" id="{0604A17A-921F-F4D4-8D82-F3A6964A1F2D}"/>
              </a:ext>
            </a:extLst>
          </p:cNvPr>
          <p:cNvSpPr txBox="1"/>
          <p:nvPr/>
        </p:nvSpPr>
        <p:spPr>
          <a:xfrm>
            <a:off x="5843689" y="5953266"/>
            <a:ext cx="2276376" cy="369332"/>
          </a:xfrm>
          <a:prstGeom prst="rect">
            <a:avLst/>
          </a:prstGeom>
          <a:noFill/>
          <a:ln>
            <a:solidFill>
              <a:schemeClr val="accent1"/>
            </a:solidFill>
          </a:ln>
        </p:spPr>
        <p:txBody>
          <a:bodyPr wrap="square" rtlCol="0">
            <a:spAutoFit/>
          </a:bodyPr>
          <a:lstStyle/>
          <a:p>
            <a:r>
              <a:rPr lang="en-IN" dirty="0"/>
              <a:t>DOCUMENTATION </a:t>
            </a:r>
          </a:p>
        </p:txBody>
      </p:sp>
      <p:sp>
        <p:nvSpPr>
          <p:cNvPr id="23" name="TextBox 22">
            <a:extLst>
              <a:ext uri="{FF2B5EF4-FFF2-40B4-BE49-F238E27FC236}">
                <a16:creationId xmlns:a16="http://schemas.microsoft.com/office/drawing/2014/main" id="{694B56F2-3BF9-4DE1-78A2-7E0E2CD9D22D}"/>
              </a:ext>
            </a:extLst>
          </p:cNvPr>
          <p:cNvSpPr txBox="1"/>
          <p:nvPr/>
        </p:nvSpPr>
        <p:spPr>
          <a:xfrm>
            <a:off x="2560320" y="5698156"/>
            <a:ext cx="1756993" cy="369332"/>
          </a:xfrm>
          <a:prstGeom prst="rect">
            <a:avLst/>
          </a:prstGeom>
          <a:noFill/>
          <a:ln>
            <a:solidFill>
              <a:schemeClr val="accent1"/>
            </a:solidFill>
          </a:ln>
        </p:spPr>
        <p:txBody>
          <a:bodyPr wrap="square" rtlCol="0">
            <a:spAutoFit/>
          </a:bodyPr>
          <a:lstStyle/>
          <a:p>
            <a:r>
              <a:rPr lang="en-IN" dirty="0"/>
              <a:t>INSURANCE </a:t>
            </a:r>
          </a:p>
        </p:txBody>
      </p:sp>
      <p:sp>
        <p:nvSpPr>
          <p:cNvPr id="24" name="TextBox 23">
            <a:extLst>
              <a:ext uri="{FF2B5EF4-FFF2-40B4-BE49-F238E27FC236}">
                <a16:creationId xmlns:a16="http://schemas.microsoft.com/office/drawing/2014/main" id="{DA72E69B-41BE-FAD6-C9E6-07FA5C5FCF73}"/>
              </a:ext>
            </a:extLst>
          </p:cNvPr>
          <p:cNvSpPr txBox="1"/>
          <p:nvPr/>
        </p:nvSpPr>
        <p:spPr>
          <a:xfrm>
            <a:off x="6061462" y="2721144"/>
            <a:ext cx="1511167" cy="369332"/>
          </a:xfrm>
          <a:prstGeom prst="rect">
            <a:avLst/>
          </a:prstGeom>
          <a:noFill/>
          <a:ln>
            <a:solidFill>
              <a:schemeClr val="accent1"/>
            </a:solidFill>
          </a:ln>
        </p:spPr>
        <p:txBody>
          <a:bodyPr wrap="square" rtlCol="0">
            <a:spAutoFit/>
          </a:bodyPr>
          <a:lstStyle/>
          <a:p>
            <a:r>
              <a:rPr lang="en-IN" dirty="0"/>
              <a:t>PHARMACY</a:t>
            </a:r>
          </a:p>
        </p:txBody>
      </p:sp>
      <p:sp>
        <p:nvSpPr>
          <p:cNvPr id="26" name="TextBox 25">
            <a:extLst>
              <a:ext uri="{FF2B5EF4-FFF2-40B4-BE49-F238E27FC236}">
                <a16:creationId xmlns:a16="http://schemas.microsoft.com/office/drawing/2014/main" id="{B9D8EACF-1D4A-9935-8CCE-B64E04BEAA1D}"/>
              </a:ext>
            </a:extLst>
          </p:cNvPr>
          <p:cNvSpPr txBox="1"/>
          <p:nvPr/>
        </p:nvSpPr>
        <p:spPr>
          <a:xfrm>
            <a:off x="1887810" y="3473699"/>
            <a:ext cx="2231420" cy="646331"/>
          </a:xfrm>
          <a:prstGeom prst="rect">
            <a:avLst/>
          </a:prstGeom>
          <a:noFill/>
        </p:spPr>
        <p:txBody>
          <a:bodyPr wrap="square" rtlCol="0">
            <a:spAutoFit/>
          </a:bodyPr>
          <a:lstStyle/>
          <a:p>
            <a:pPr marL="171450" indent="-171450">
              <a:buFont typeface="Arial" panose="020B0604020202020204" pitchFamily="34" charset="0"/>
              <a:buChar char="•"/>
            </a:pPr>
            <a:r>
              <a:rPr lang="en-IN" sz="1200" dirty="0">
                <a:latin typeface="Arial" panose="020B0604020202020204" pitchFamily="34" charset="0"/>
                <a:cs typeface="Arial" panose="020B0604020202020204" pitchFamily="34" charset="0"/>
              </a:rPr>
              <a:t>Shortage of manpower</a:t>
            </a:r>
          </a:p>
          <a:p>
            <a:pPr marL="171450" indent="-171450">
              <a:buFont typeface="Arial" panose="020B0604020202020204" pitchFamily="34" charset="0"/>
              <a:buChar char="•"/>
            </a:pPr>
            <a:r>
              <a:rPr lang="en-IN" sz="1200" dirty="0">
                <a:latin typeface="Arial" panose="020B0604020202020204" pitchFamily="34" charset="0"/>
                <a:cs typeface="Arial" panose="020B0604020202020204" pitchFamily="34" charset="0"/>
              </a:rPr>
              <a:t>Less distributing counters</a:t>
            </a:r>
          </a:p>
          <a:p>
            <a:pPr marL="171450" indent="-171450">
              <a:buFont typeface="Arial" panose="020B0604020202020204" pitchFamily="34" charset="0"/>
              <a:buChar char="•"/>
            </a:pPr>
            <a:r>
              <a:rPr lang="en-IN" sz="1200" dirty="0">
                <a:latin typeface="Arial" panose="020B0604020202020204" pitchFamily="34" charset="0"/>
                <a:cs typeface="Arial" panose="020B0604020202020204" pitchFamily="34" charset="0"/>
              </a:rPr>
              <a:t>Limited working hour shifts </a:t>
            </a:r>
          </a:p>
        </p:txBody>
      </p:sp>
      <p:sp>
        <p:nvSpPr>
          <p:cNvPr id="27" name="TextBox 26">
            <a:extLst>
              <a:ext uri="{FF2B5EF4-FFF2-40B4-BE49-F238E27FC236}">
                <a16:creationId xmlns:a16="http://schemas.microsoft.com/office/drawing/2014/main" id="{9DD7CBF8-84D8-48BB-7F21-4346A027A3C5}"/>
              </a:ext>
            </a:extLst>
          </p:cNvPr>
          <p:cNvSpPr txBox="1"/>
          <p:nvPr/>
        </p:nvSpPr>
        <p:spPr>
          <a:xfrm>
            <a:off x="4599654" y="3220519"/>
            <a:ext cx="2719941" cy="1015663"/>
          </a:xfrm>
          <a:prstGeom prst="rect">
            <a:avLst/>
          </a:prstGeom>
          <a:noFill/>
        </p:spPr>
        <p:txBody>
          <a:bodyPr wrap="square" rtlCol="0">
            <a:spAutoFit/>
          </a:bodyPr>
          <a:lstStyle/>
          <a:p>
            <a:pPr marL="171450" indent="-171450">
              <a:buFont typeface="Arial" panose="020B0604020202020204" pitchFamily="34" charset="0"/>
              <a:buChar char="•"/>
            </a:pPr>
            <a:r>
              <a:rPr lang="en-US" sz="1200" b="0" i="0" dirty="0">
                <a:effectLst/>
                <a:latin typeface="Söhne"/>
              </a:rPr>
              <a:t>Delays in obtaining prescribed medications</a:t>
            </a:r>
            <a:endParaRPr lang="en-IN" sz="1200" b="0" i="0" dirty="0">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b="0" i="0" dirty="0">
                <a:effectLst/>
                <a:latin typeface="Söhne"/>
              </a:rPr>
              <a:t>Complex medication regimens or the need for specialized medications that are not readily available </a:t>
            </a:r>
            <a:r>
              <a:rPr lang="en-IN" sz="1200" dirty="0">
                <a:latin typeface="Arial" panose="020B0604020202020204" pitchFamily="34" charset="0"/>
                <a:cs typeface="Arial" panose="020B0604020202020204" pitchFamily="34" charset="0"/>
              </a:rPr>
              <a:t> </a:t>
            </a:r>
          </a:p>
        </p:txBody>
      </p:sp>
      <p:sp>
        <p:nvSpPr>
          <p:cNvPr id="28" name="TextBox 27">
            <a:extLst>
              <a:ext uri="{FF2B5EF4-FFF2-40B4-BE49-F238E27FC236}">
                <a16:creationId xmlns:a16="http://schemas.microsoft.com/office/drawing/2014/main" id="{9D4EE4F6-0736-D96A-EC11-4D0CE41105D6}"/>
              </a:ext>
            </a:extLst>
          </p:cNvPr>
          <p:cNvSpPr txBox="1"/>
          <p:nvPr/>
        </p:nvSpPr>
        <p:spPr>
          <a:xfrm>
            <a:off x="1887810" y="4709755"/>
            <a:ext cx="2231420" cy="646331"/>
          </a:xfrm>
          <a:prstGeom prst="rect">
            <a:avLst/>
          </a:prstGeom>
          <a:noFill/>
        </p:spPr>
        <p:txBody>
          <a:bodyPr wrap="square" rtlCol="0">
            <a:spAutoFit/>
          </a:bodyPr>
          <a:lstStyle/>
          <a:p>
            <a:pPr marL="171450" indent="-171450">
              <a:buFont typeface="Arial" panose="020B0604020202020204" pitchFamily="34" charset="0"/>
              <a:buChar char="•"/>
            </a:pPr>
            <a:r>
              <a:rPr lang="en-IN" sz="1200" b="0" i="0" dirty="0">
                <a:effectLst/>
                <a:latin typeface="Söhne"/>
              </a:rPr>
              <a:t>Verifying insurance coverage</a:t>
            </a:r>
          </a:p>
          <a:p>
            <a:pPr marL="171450" indent="-171450">
              <a:buFont typeface="Arial" panose="020B0604020202020204" pitchFamily="34" charset="0"/>
              <a:buChar char="•"/>
            </a:pPr>
            <a:r>
              <a:rPr lang="en-US" sz="1200" b="0" i="0" dirty="0">
                <a:effectLst/>
                <a:latin typeface="Söhne"/>
              </a:rPr>
              <a:t>Challenges in obtaining insurance approvals</a:t>
            </a:r>
            <a:endParaRPr lang="en-IN" sz="1200" dirty="0"/>
          </a:p>
        </p:txBody>
      </p:sp>
      <p:sp>
        <p:nvSpPr>
          <p:cNvPr id="30" name="TextBox 29">
            <a:extLst>
              <a:ext uri="{FF2B5EF4-FFF2-40B4-BE49-F238E27FC236}">
                <a16:creationId xmlns:a16="http://schemas.microsoft.com/office/drawing/2014/main" id="{CA883CD8-2532-9116-5345-089B22ABFA9C}"/>
              </a:ext>
            </a:extLst>
          </p:cNvPr>
          <p:cNvSpPr txBox="1"/>
          <p:nvPr/>
        </p:nvSpPr>
        <p:spPr>
          <a:xfrm>
            <a:off x="4815036" y="4414391"/>
            <a:ext cx="2588396" cy="1569660"/>
          </a:xfrm>
          <a:prstGeom prst="rect">
            <a:avLst/>
          </a:prstGeom>
          <a:noFill/>
        </p:spPr>
        <p:txBody>
          <a:bodyPr wrap="square" rtlCol="0">
            <a:spAutoFit/>
          </a:bodyPr>
          <a:lstStyle/>
          <a:p>
            <a:pPr marL="171450" indent="-171450">
              <a:buFont typeface="Arial" panose="020B0604020202020204" pitchFamily="34" charset="0"/>
              <a:buChar char="•"/>
            </a:pPr>
            <a:r>
              <a:rPr lang="en-US" sz="1200" b="0" i="0" dirty="0">
                <a:effectLst/>
                <a:latin typeface="Söhne"/>
              </a:rPr>
              <a:t>Delays in documentation, such as discharge summaries, transfer forms, or other paperwork</a:t>
            </a:r>
          </a:p>
          <a:p>
            <a:pPr marL="171450" indent="-171450">
              <a:buFont typeface="Arial" panose="020B0604020202020204" pitchFamily="34" charset="0"/>
              <a:buChar char="•"/>
            </a:pPr>
            <a:r>
              <a:rPr lang="en-US" sz="1200" b="0" i="0" dirty="0">
                <a:effectLst/>
                <a:latin typeface="Söhne"/>
              </a:rPr>
              <a:t>challenges in coordinating with post-acute care providers, communicating the patient's care plan, and ensuring appropriate follow-up care.</a:t>
            </a:r>
            <a:endParaRPr lang="en-IN" sz="1200" dirty="0"/>
          </a:p>
        </p:txBody>
      </p:sp>
      <p:sp>
        <p:nvSpPr>
          <p:cNvPr id="33" name="Title 1">
            <a:extLst>
              <a:ext uri="{FF2B5EF4-FFF2-40B4-BE49-F238E27FC236}">
                <a16:creationId xmlns:a16="http://schemas.microsoft.com/office/drawing/2014/main" id="{AA227AC3-29FA-0BC9-D658-5D0A97BB7D66}"/>
              </a:ext>
            </a:extLst>
          </p:cNvPr>
          <p:cNvSpPr>
            <a:spLocks noGrp="1"/>
          </p:cNvSpPr>
          <p:nvPr>
            <p:ph type="title"/>
          </p:nvPr>
        </p:nvSpPr>
        <p:spPr>
          <a:xfrm>
            <a:off x="810001" y="451513"/>
            <a:ext cx="10571998" cy="970450"/>
          </a:xfrm>
        </p:spPr>
        <p:txBody>
          <a:bodyPr/>
          <a:lstStyle/>
          <a:p>
            <a:pPr algn="ctr"/>
            <a:r>
              <a:rPr lang="en-IN" b="1" u="sng" dirty="0"/>
              <a:t>Fish Bone Analysis</a:t>
            </a:r>
            <a:r>
              <a:rPr lang="en-IN" b="1" dirty="0"/>
              <a:t> </a:t>
            </a:r>
          </a:p>
        </p:txBody>
      </p:sp>
      <p:pic>
        <p:nvPicPr>
          <p:cNvPr id="34" name="Picture 33">
            <a:extLst>
              <a:ext uri="{FF2B5EF4-FFF2-40B4-BE49-F238E27FC236}">
                <a16:creationId xmlns:a16="http://schemas.microsoft.com/office/drawing/2014/main" id="{C5E05200-EB72-0C64-3EE0-640EEAECEA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2310063" cy="1087344"/>
          </a:xfrm>
          <a:prstGeom prst="rect">
            <a:avLst/>
          </a:prstGeom>
        </p:spPr>
      </p:pic>
    </p:spTree>
    <p:extLst>
      <p:ext uri="{BB962C8B-B14F-4D97-AF65-F5344CB8AC3E}">
        <p14:creationId xmlns:p14="http://schemas.microsoft.com/office/powerpoint/2010/main" val="1776284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a:t>
            </a: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2492943" cy="1173426"/>
          </a:xfrm>
          <a:prstGeom prst="rect">
            <a:avLst/>
          </a:prstGeom>
        </p:spPr>
      </p:pic>
      <p:sp>
        <p:nvSpPr>
          <p:cNvPr id="5" name="TextBox 4">
            <a:extLst>
              <a:ext uri="{FF2B5EF4-FFF2-40B4-BE49-F238E27FC236}">
                <a16:creationId xmlns:a16="http://schemas.microsoft.com/office/drawing/2014/main" id="{433B917F-BBC8-E471-6E76-DD4F7F67435D}"/>
              </a:ext>
            </a:extLst>
          </p:cNvPr>
          <p:cNvSpPr txBox="1"/>
          <p:nvPr/>
        </p:nvSpPr>
        <p:spPr>
          <a:xfrm>
            <a:off x="423512" y="2117558"/>
            <a:ext cx="10958486" cy="5355312"/>
          </a:xfrm>
          <a:prstGeom prst="rect">
            <a:avLst/>
          </a:prstGeom>
          <a:noFill/>
        </p:spPr>
        <p:txBody>
          <a:bodyPr wrap="square">
            <a:spAutoFit/>
          </a:bodyPr>
          <a:lstStyle/>
          <a:p>
            <a:pPr marL="285750" indent="-285750" algn="l">
              <a:buFont typeface="Arial" panose="020B0604020202020204" pitchFamily="34" charset="0"/>
              <a:buChar char="•"/>
            </a:pPr>
            <a:r>
              <a:rPr lang="en-US" b="0" i="0" dirty="0">
                <a:effectLst/>
                <a:latin typeface="Arial" panose="020B0604020202020204" pitchFamily="34" charset="0"/>
                <a:cs typeface="Arial" panose="020B0604020202020204" pitchFamily="34" charset="0"/>
              </a:rPr>
              <a:t>Implement electronic documentation systems to reduce paperwork and streamline administrative </a:t>
            </a:r>
            <a:r>
              <a:rPr lang="en-US" b="0" i="0" dirty="0" err="1">
                <a:effectLst/>
                <a:latin typeface="Arial" panose="020B0604020202020204" pitchFamily="34" charset="0"/>
                <a:cs typeface="Arial" panose="020B0604020202020204" pitchFamily="34" charset="0"/>
              </a:rPr>
              <a:t>tasks.Automate</a:t>
            </a:r>
            <a:r>
              <a:rPr lang="en-US" b="0" i="0" dirty="0">
                <a:effectLst/>
                <a:latin typeface="Arial" panose="020B0604020202020204" pitchFamily="34" charset="0"/>
                <a:cs typeface="Arial" panose="020B0604020202020204" pitchFamily="34" charset="0"/>
              </a:rPr>
              <a:t> insurance verification and billing processes to expedite administrative workflows.</a:t>
            </a:r>
          </a:p>
          <a:p>
            <a:pPr algn="l"/>
            <a:endParaRPr lang="en-US" b="0" i="0" dirty="0">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b="0" i="0" dirty="0">
                <a:effectLst/>
                <a:latin typeface="Arial" panose="020B0604020202020204" pitchFamily="34" charset="0"/>
                <a:cs typeface="Arial" panose="020B0604020202020204" pitchFamily="34" charset="0"/>
              </a:rPr>
              <a:t>Explore digital solutions for discharge-related paperwork and documentation to improve </a:t>
            </a:r>
            <a:r>
              <a:rPr lang="en-US" b="0" i="0" dirty="0" err="1">
                <a:effectLst/>
                <a:latin typeface="Arial" panose="020B0604020202020204" pitchFamily="34" charset="0"/>
                <a:cs typeface="Arial" panose="020B0604020202020204" pitchFamily="34" charset="0"/>
              </a:rPr>
              <a:t>efficiency.Implement</a:t>
            </a:r>
            <a:r>
              <a:rPr lang="en-US" b="0" i="0" dirty="0">
                <a:effectLst/>
                <a:latin typeface="Arial" panose="020B0604020202020204" pitchFamily="34" charset="0"/>
                <a:cs typeface="Arial" panose="020B0604020202020204" pitchFamily="34" charset="0"/>
              </a:rPr>
              <a:t> electronic prescribing systems to streamline medication ordering and reduce delays.</a:t>
            </a:r>
          </a:p>
          <a:p>
            <a:pPr algn="l"/>
            <a:endParaRPr lang="en-US" b="0" i="0" dirty="0">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b="0" i="0" dirty="0">
                <a:effectLst/>
                <a:latin typeface="Arial" panose="020B0604020202020204" pitchFamily="34" charset="0"/>
                <a:cs typeface="Arial" panose="020B0604020202020204" pitchFamily="34" charset="0"/>
              </a:rPr>
              <a:t>Involve pharmacists in medication reconciliation to ensure accurate and timely medication </a:t>
            </a:r>
            <a:r>
              <a:rPr lang="en-US" b="0" i="0" dirty="0" err="1">
                <a:effectLst/>
                <a:latin typeface="Arial" panose="020B0604020202020204" pitchFamily="34" charset="0"/>
                <a:cs typeface="Arial" panose="020B0604020202020204" pitchFamily="34" charset="0"/>
              </a:rPr>
              <a:t>information.Enhance</a:t>
            </a:r>
            <a:r>
              <a:rPr lang="en-US" b="0" i="0" dirty="0">
                <a:effectLst/>
                <a:latin typeface="Arial" panose="020B0604020202020204" pitchFamily="34" charset="0"/>
                <a:cs typeface="Arial" panose="020B0604020202020204" pitchFamily="34" charset="0"/>
              </a:rPr>
              <a:t> pharmacy services, such as improving medication dispensing and delivery processes.</a:t>
            </a:r>
          </a:p>
          <a:p>
            <a:pPr marL="285750" indent="-28575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b="0" i="0" dirty="0">
                <a:effectLst/>
                <a:latin typeface="Arial" panose="020B0604020202020204" pitchFamily="34" charset="0"/>
                <a:cs typeface="Arial" panose="020B0604020202020204" pitchFamily="34" charset="0"/>
              </a:rPr>
              <a:t>Assess staffing levels and optimize workforce allocation to ensure adequate coverage for discharge-related </a:t>
            </a:r>
            <a:r>
              <a:rPr lang="en-US" b="0" i="0" dirty="0" err="1">
                <a:effectLst/>
                <a:latin typeface="Arial" panose="020B0604020202020204" pitchFamily="34" charset="0"/>
                <a:cs typeface="Arial" panose="020B0604020202020204" pitchFamily="34" charset="0"/>
              </a:rPr>
              <a:t>tasks.Improve</a:t>
            </a:r>
            <a:r>
              <a:rPr lang="en-US" b="0" i="0" dirty="0">
                <a:effectLst/>
                <a:latin typeface="Arial" panose="020B0604020202020204" pitchFamily="34" charset="0"/>
                <a:cs typeface="Arial" panose="020B0604020202020204" pitchFamily="34" charset="0"/>
              </a:rPr>
              <a:t> workflow processes, such as implementing task prioritization strategies or utilizing technology solutions for task management.</a:t>
            </a:r>
          </a:p>
          <a:p>
            <a:pPr marL="285750" indent="-285750">
              <a:buFont typeface="Arial" panose="020B0604020202020204" pitchFamily="34" charset="0"/>
              <a:buChar char="•"/>
            </a:pPr>
            <a:r>
              <a:rPr lang="en-US" b="0" i="0" dirty="0">
                <a:effectLst/>
                <a:latin typeface="Söhne"/>
              </a:rPr>
              <a:t>Factors within the hospital itself can contribute to discharge delays. Limited bed availability, insufficient staffing, or inefficient workflow processes may prolong the discharge process and result in patients waiting longer than necessary.</a:t>
            </a:r>
            <a:endParaRPr lang="en-IN" dirty="0"/>
          </a:p>
          <a:p>
            <a:pPr marL="285750" indent="-285750" algn="l">
              <a:buFont typeface="Arial" panose="020B0604020202020204" pitchFamily="34" charset="0"/>
              <a:buChar char="•"/>
            </a:pPr>
            <a:endParaRPr lang="en-US" b="0" i="0" dirty="0">
              <a:effectLst/>
              <a:latin typeface="Arial" panose="020B0604020202020204" pitchFamily="34" charset="0"/>
              <a:cs typeface="Arial" panose="020B0604020202020204" pitchFamily="34" charset="0"/>
            </a:endParaRPr>
          </a:p>
          <a:p>
            <a:pPr algn="l">
              <a:buFont typeface="Arial" panose="020B0604020202020204" pitchFamily="34" charset="0"/>
              <a:buChar char="•"/>
            </a:pPr>
            <a:endParaRPr lang="en-US" b="0"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lstStyle/>
          <a:p>
            <a:r>
              <a:rPr lang="en-US" dirty="0"/>
              <a:t>Discharge of patients is one of the important area that needs improvement in hospital. In order to reduce the delay in discharge the hospital needs proper cooperation and coordination of other department staffs.</a:t>
            </a:r>
          </a:p>
          <a:p>
            <a:r>
              <a:rPr lang="en-US" dirty="0"/>
              <a:t> Through this study the time taken for both cash and insurance patients were </a:t>
            </a:r>
            <a:r>
              <a:rPr lang="en-US" dirty="0" err="1"/>
              <a:t>analysed</a:t>
            </a:r>
            <a:r>
              <a:rPr lang="en-US" dirty="0"/>
              <a:t> and compared with NABH standards. </a:t>
            </a:r>
          </a:p>
          <a:p>
            <a:r>
              <a:rPr lang="en-US" dirty="0"/>
              <a:t>The factors for delay were identified and suggestions were given which will decrease the time taken for bed allotment for next patient which eventually increase the reputation of the hospital and reduce the patients waiting time.</a:t>
            </a: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a:t>
            </a: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14</a:t>
            </a:fld>
            <a:endParaRPr lang="en-IN"/>
          </a:p>
        </p:txBody>
      </p:sp>
      <p:sp>
        <p:nvSpPr>
          <p:cNvPr id="7" name="TextBox 6">
            <a:extLst>
              <a:ext uri="{FF2B5EF4-FFF2-40B4-BE49-F238E27FC236}">
                <a16:creationId xmlns:a16="http://schemas.microsoft.com/office/drawing/2014/main" id="{E64BA6F6-8535-E552-4622-75B986D48312}"/>
              </a:ext>
            </a:extLst>
          </p:cNvPr>
          <p:cNvSpPr txBox="1"/>
          <p:nvPr/>
        </p:nvSpPr>
        <p:spPr>
          <a:xfrm>
            <a:off x="359763" y="2409590"/>
            <a:ext cx="11227633" cy="4524315"/>
          </a:xfrm>
          <a:prstGeom prst="rect">
            <a:avLst/>
          </a:prstGeom>
          <a:noFill/>
        </p:spPr>
        <p:txBody>
          <a:bodyPr wrap="square">
            <a:spAutoFit/>
          </a:bodyPr>
          <a:lstStyle/>
          <a:p>
            <a:pPr marL="285750" indent="-285750">
              <a:buFont typeface="Arial" panose="020B0604020202020204" pitchFamily="34" charset="0"/>
              <a:buChar char="•"/>
            </a:pPr>
            <a:r>
              <a:rPr lang="en-US" dirty="0"/>
              <a:t>Shahnawaz Hamid, Farooq A Jan, Haroon Rashid, Humera Irshad, Tufail Ahmad July (2018) . “Study of discharge process of patients admitted in inpatient department of a tertiary care hospital of north India with a special focus on reducing the waiting time” published in International Journal of Medical and Health Research.ISSN:2454-9142.</a:t>
            </a:r>
          </a:p>
          <a:p>
            <a:endParaRPr lang="en-US" dirty="0"/>
          </a:p>
          <a:p>
            <a:pPr marL="285750" indent="-285750">
              <a:buFont typeface="Arial" panose="020B0604020202020204" pitchFamily="34" charset="0"/>
              <a:buChar char="•"/>
            </a:pPr>
            <a:r>
              <a:rPr lang="en-IN" dirty="0"/>
              <a:t>Shahnawaz Hamid, Farooq A Jan, Haroon Rashid , Susan Jalali August (2018). “Study of Hospital Discharge Process viz Prescribed NABH Standards” published in International Journal Of Contemporary Medical ResearchISSN:2454-7379.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US" dirty="0"/>
              <a:t>Dr. </a:t>
            </a:r>
            <a:r>
              <a:rPr lang="en-US" dirty="0" err="1"/>
              <a:t>Niloy</a:t>
            </a:r>
            <a:r>
              <a:rPr lang="en-US" dirty="0"/>
              <a:t> Sarkar ,Ms. </a:t>
            </a:r>
            <a:r>
              <a:rPr lang="en-US" dirty="0" err="1"/>
              <a:t>Tatini</a:t>
            </a:r>
            <a:r>
              <a:rPr lang="en-US" dirty="0"/>
              <a:t> Nath August (2016). “Analysis Of Patient Waiting Time For Hospital Admission And Discharge Process” published in the International Journal Of Medical Research ISSN: 2320-5407.</a:t>
            </a:r>
          </a:p>
          <a:p>
            <a:endParaRPr lang="en-IN" dirty="0"/>
          </a:p>
          <a:p>
            <a:pPr marL="285750" indent="-285750">
              <a:buFont typeface="Arial" panose="020B0604020202020204" pitchFamily="34" charset="0"/>
              <a:buChar char="•"/>
            </a:pPr>
            <a:r>
              <a:rPr lang="en-US" dirty="0" err="1"/>
              <a:t>Roopjot</a:t>
            </a:r>
            <a:r>
              <a:rPr lang="en-US" dirty="0"/>
              <a:t> </a:t>
            </a:r>
            <a:r>
              <a:rPr lang="en-US" dirty="0" err="1"/>
              <a:t>Kochar</a:t>
            </a:r>
            <a:r>
              <a:rPr lang="en-US" dirty="0"/>
              <a:t> Dec (2016). “Role of Discharge Summary in Delayed Discharge Process” published in Galore International Journal Of Health Sciences And Research.ISSN-2456-9321.</a:t>
            </a:r>
          </a:p>
          <a:p>
            <a:pPr marL="285750" indent="-285750">
              <a:buFont typeface="Arial" panose="020B0604020202020204" pitchFamily="34" charset="0"/>
              <a:buChar char="•"/>
            </a:pPr>
            <a:endParaRPr lang="en-IN" dirty="0"/>
          </a:p>
        </p:txBody>
      </p:sp>
      <p:pic>
        <p:nvPicPr>
          <p:cNvPr id="8" name="Picture 7">
            <a:extLst>
              <a:ext uri="{FF2B5EF4-FFF2-40B4-BE49-F238E27FC236}">
                <a16:creationId xmlns:a16="http://schemas.microsoft.com/office/drawing/2014/main" id="{BEBFB57B-F20E-CA6C-9DA0-8A79AF03D5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Freeform 6">
            <a:extLst>
              <a:ext uri="{FF2B5EF4-FFF2-40B4-BE49-F238E27FC236}">
                <a16:creationId xmlns:a16="http://schemas.microsoft.com/office/drawing/2014/main" id="{E446B7E6-8568-417F-959E-DB3D1E7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a:xfrm>
            <a:off x="810001" y="639097"/>
            <a:ext cx="6446205" cy="3781101"/>
          </a:xfrm>
        </p:spPr>
        <p:txBody>
          <a:bodyPr vert="horz" lIns="91440" tIns="45720" rIns="91440" bIns="45720" rtlCol="0" anchor="b">
            <a:normAutofit/>
          </a:bodyPr>
          <a:lstStyle/>
          <a:p>
            <a:r>
              <a:rPr lang="en-US" sz="5400"/>
              <a:t>Pictorial Journey </a:t>
            </a:r>
          </a:p>
        </p:txBody>
      </p:sp>
      <p:pic>
        <p:nvPicPr>
          <p:cNvPr id="12" name="Content Placeholder 11" descr="A person in a yellow shirt using a computer">
            <a:extLst>
              <a:ext uri="{FF2B5EF4-FFF2-40B4-BE49-F238E27FC236}">
                <a16:creationId xmlns:a16="http://schemas.microsoft.com/office/drawing/2014/main" id="{270DE6E5-3F73-9D6A-1080-BDE2F882CDD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958" r="7624"/>
          <a:stretch/>
        </p:blipFill>
        <p:spPr>
          <a:xfrm>
            <a:off x="7541342" y="10"/>
            <a:ext cx="4650658" cy="6857990"/>
          </a:xfrm>
          <a:prstGeom prst="rect">
            <a:avLst/>
          </a:prstGeom>
        </p:spPr>
      </p:pic>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a:xfrm>
            <a:off x="10678331" y="5915888"/>
            <a:ext cx="1062155" cy="490599"/>
          </a:xfrm>
        </p:spPr>
        <p:txBody>
          <a:bodyPr vert="horz" lIns="91440" tIns="45720" rIns="91440" bIns="10800" rtlCol="0" anchor="b">
            <a:normAutofit/>
          </a:bodyPr>
          <a:lstStyle/>
          <a:p>
            <a:pPr defTabSz="914400">
              <a:spcAft>
                <a:spcPts val="600"/>
              </a:spcAft>
            </a:pPr>
            <a:fld id="{26AD20E6-394B-4DF0-96A5-9647FF39C943}" type="slidenum">
              <a:rPr lang="en-US" smtClean="0"/>
              <a:pPr defTabSz="914400">
                <a:spcAft>
                  <a:spcPts val="600"/>
                </a:spcAft>
              </a:pPr>
              <a:t>16</a:t>
            </a:fld>
            <a:endParaRPr lang="en-US"/>
          </a:p>
        </p:txBody>
      </p:sp>
      <p:pic>
        <p:nvPicPr>
          <p:cNvPr id="13" name="Picture 12">
            <a:extLst>
              <a:ext uri="{FF2B5EF4-FFF2-40B4-BE49-F238E27FC236}">
                <a16:creationId xmlns:a16="http://schemas.microsoft.com/office/drawing/2014/main" id="{66AF797D-A11E-63D4-C9E0-3F8FEFFBCD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u="sng" dirty="0"/>
              <a:t>Introduction </a:t>
            </a:r>
          </a:p>
        </p:txBody>
      </p:sp>
      <p:sp>
        <p:nvSpPr>
          <p:cNvPr id="7" name="Content Placeholder 2">
            <a:extLst>
              <a:ext uri="{FF2B5EF4-FFF2-40B4-BE49-F238E27FC236}">
                <a16:creationId xmlns:a16="http://schemas.microsoft.com/office/drawing/2014/main" id="{9A7B18B0-66CB-4D13-4C38-87E3CFAE75DF}"/>
              </a:ext>
            </a:extLst>
          </p:cNvPr>
          <p:cNvSpPr>
            <a:spLocks noGrp="1"/>
          </p:cNvSpPr>
          <p:nvPr>
            <p:ph idx="1"/>
          </p:nvPr>
        </p:nvSpPr>
        <p:spPr>
          <a:xfrm>
            <a:off x="838200" y="2032000"/>
            <a:ext cx="10515600" cy="4144963"/>
          </a:xfrm>
        </p:spPr>
        <p:txBody>
          <a:bodyPr>
            <a:normAutofit/>
          </a:bodyPr>
          <a:lstStyle/>
          <a:p>
            <a:pPr marL="0" indent="0">
              <a:buNone/>
            </a:pPr>
            <a:r>
              <a:rPr lang="en-US" sz="2200" dirty="0" err="1"/>
              <a:t>eExpedise</a:t>
            </a:r>
            <a:r>
              <a:rPr lang="en-US" sz="2200" dirty="0"/>
              <a:t> Group is a NABH and ISO 2000 Certified, all around the world prestigious IT and medical organization planning inventive medical services answers for fabricate areas of strength for an and Insurance biological system for both homegrown and global clients. To offer health claim related services for the benefit of both the insured and then insurer, while the insured is benefited by quicker and better service, insurers are benefited by reduction in their administrative costs, fraudulent claims and control on claims.</a:t>
            </a:r>
            <a:endParaRPr lang="en-IN" sz="22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4FE8C-8764-29C7-0AAF-123D2119D37D}"/>
              </a:ext>
            </a:extLst>
          </p:cNvPr>
          <p:cNvSpPr>
            <a:spLocks noGrp="1"/>
          </p:cNvSpPr>
          <p:nvPr>
            <p:ph type="title"/>
          </p:nvPr>
        </p:nvSpPr>
        <p:spPr>
          <a:xfrm>
            <a:off x="3503488" y="447187"/>
            <a:ext cx="7878510" cy="1206951"/>
          </a:xfrm>
        </p:spPr>
        <p:txBody>
          <a:bodyPr/>
          <a:lstStyle/>
          <a:p>
            <a:r>
              <a:rPr lang="en-IN" dirty="0"/>
              <a:t>Aim</a:t>
            </a:r>
          </a:p>
        </p:txBody>
      </p:sp>
      <p:sp>
        <p:nvSpPr>
          <p:cNvPr id="5" name="Slide Number Placeholder 4">
            <a:extLst>
              <a:ext uri="{FF2B5EF4-FFF2-40B4-BE49-F238E27FC236}">
                <a16:creationId xmlns:a16="http://schemas.microsoft.com/office/drawing/2014/main" id="{CC15B0B6-C1C6-3BFE-1B30-670218B27EF2}"/>
              </a:ext>
            </a:extLst>
          </p:cNvPr>
          <p:cNvSpPr>
            <a:spLocks noGrp="1"/>
          </p:cNvSpPr>
          <p:nvPr>
            <p:ph type="sldNum" sz="quarter" idx="12"/>
          </p:nvPr>
        </p:nvSpPr>
        <p:spPr/>
        <p:txBody>
          <a:bodyPr/>
          <a:lstStyle/>
          <a:p>
            <a:fld id="{26AD20E6-394B-4DF0-96A5-9647FF39C943}" type="slidenum">
              <a:rPr lang="en-IN" smtClean="0"/>
              <a:t>4</a:t>
            </a:fld>
            <a:endParaRPr lang="en-IN"/>
          </a:p>
        </p:txBody>
      </p:sp>
      <p:sp>
        <p:nvSpPr>
          <p:cNvPr id="7" name="TextBox 6">
            <a:extLst>
              <a:ext uri="{FF2B5EF4-FFF2-40B4-BE49-F238E27FC236}">
                <a16:creationId xmlns:a16="http://schemas.microsoft.com/office/drawing/2014/main" id="{BB060B2F-5EC5-B059-3A9F-2D2B68270159}"/>
              </a:ext>
            </a:extLst>
          </p:cNvPr>
          <p:cNvSpPr txBox="1"/>
          <p:nvPr/>
        </p:nvSpPr>
        <p:spPr>
          <a:xfrm>
            <a:off x="482884" y="2969903"/>
            <a:ext cx="10099497" cy="646331"/>
          </a:xfrm>
          <a:prstGeom prst="rect">
            <a:avLst/>
          </a:prstGeom>
          <a:noFill/>
        </p:spPr>
        <p:txBody>
          <a:bodyPr wrap="square">
            <a:spAutoFit/>
          </a:bodyPr>
          <a:lstStyle/>
          <a:p>
            <a:r>
              <a:rPr lang="en-US" sz="1800" dirty="0"/>
              <a:t>Aim of my study is </a:t>
            </a:r>
            <a:r>
              <a:rPr lang="en-US" dirty="0"/>
              <a:t>t</a:t>
            </a:r>
            <a:r>
              <a:rPr lang="en-US" sz="1800" dirty="0"/>
              <a:t>o Analysis the Turnaround time of Discharge of Patients and identifying the contributing factors in delay at </a:t>
            </a:r>
            <a:r>
              <a:rPr lang="en-US" sz="1800" dirty="0" err="1"/>
              <a:t>eExpedise</a:t>
            </a:r>
            <a:r>
              <a:rPr lang="en-US" sz="1800" dirty="0"/>
              <a:t> Healthcare.</a:t>
            </a:r>
            <a:endParaRPr lang="en-IN" dirty="0"/>
          </a:p>
        </p:txBody>
      </p:sp>
      <p:pic>
        <p:nvPicPr>
          <p:cNvPr id="8" name="Picture 7">
            <a:extLst>
              <a:ext uri="{FF2B5EF4-FFF2-40B4-BE49-F238E27FC236}">
                <a16:creationId xmlns:a16="http://schemas.microsoft.com/office/drawing/2014/main" id="{2606FA37-93D0-55CD-AFA0-7D102EA3C7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19218" cy="1044584"/>
          </a:xfrm>
          <a:prstGeom prst="rect">
            <a:avLst/>
          </a:prstGeom>
        </p:spPr>
      </p:pic>
    </p:spTree>
    <p:extLst>
      <p:ext uri="{BB962C8B-B14F-4D97-AF65-F5344CB8AC3E}">
        <p14:creationId xmlns:p14="http://schemas.microsoft.com/office/powerpoint/2010/main" val="376934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 of Your Study</a:t>
            </a:r>
          </a:p>
        </p:txBody>
      </p:sp>
      <p:sp>
        <p:nvSpPr>
          <p:cNvPr id="7" name="Content Placeholder 2">
            <a:extLst>
              <a:ext uri="{FF2B5EF4-FFF2-40B4-BE49-F238E27FC236}">
                <a16:creationId xmlns:a16="http://schemas.microsoft.com/office/drawing/2014/main" id="{8B87E431-E229-F762-C2CA-31D7F7F2C4FC}"/>
              </a:ext>
            </a:extLst>
          </p:cNvPr>
          <p:cNvSpPr>
            <a:spLocks noGrp="1"/>
          </p:cNvSpPr>
          <p:nvPr>
            <p:ph idx="1"/>
          </p:nvPr>
        </p:nvSpPr>
        <p:spPr/>
        <p:txBody>
          <a:bodyPr/>
          <a:lstStyle/>
          <a:p>
            <a:r>
              <a:rPr lang="en-US" dirty="0"/>
              <a:t>To analysis turnaround time of the discharge patient at eExpedise Healthcare.</a:t>
            </a:r>
          </a:p>
          <a:p>
            <a:pPr marL="0" indent="0">
              <a:buNone/>
            </a:pPr>
            <a:endParaRPr lang="en-US" dirty="0"/>
          </a:p>
          <a:p>
            <a:r>
              <a:rPr lang="en-US" dirty="0"/>
              <a:t>To identify the factors that cause delays in the discharge process.</a:t>
            </a:r>
          </a:p>
          <a:p>
            <a:pPr marL="0" indent="0">
              <a:buNone/>
            </a:pPr>
            <a:endParaRPr lang="en-US"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606392" y="2222287"/>
            <a:ext cx="10766894" cy="4184200"/>
          </a:xfrm>
        </p:spPr>
        <p:txBody>
          <a:bodyPr>
            <a:normAutofit fontScale="62500" lnSpcReduction="20000"/>
          </a:bodyPr>
          <a:lstStyle/>
          <a:p>
            <a:r>
              <a:rPr lang="en-US" sz="2800" b="1" u="sng" dirty="0"/>
              <a:t>Study Design:</a:t>
            </a:r>
            <a:r>
              <a:rPr lang="en-US" sz="2800" dirty="0"/>
              <a:t> Descriptive cross sectional study. Both Qualitative and Quantitative.</a:t>
            </a:r>
          </a:p>
          <a:p>
            <a:r>
              <a:rPr lang="en-US" sz="2800" b="1" u="sng" dirty="0"/>
              <a:t>Study Setting: </a:t>
            </a:r>
            <a:r>
              <a:rPr lang="en-US" sz="2800" dirty="0" err="1"/>
              <a:t>eExpedise</a:t>
            </a:r>
            <a:r>
              <a:rPr lang="en-US" sz="2800" dirty="0"/>
              <a:t> Healthcare Pvt Ltd.</a:t>
            </a:r>
          </a:p>
          <a:p>
            <a:r>
              <a:rPr lang="en-US" sz="2800" b="1" u="sng" dirty="0"/>
              <a:t>Study Period: </a:t>
            </a:r>
            <a:r>
              <a:rPr lang="en-US" sz="2800" dirty="0"/>
              <a:t>3 Months.</a:t>
            </a:r>
          </a:p>
          <a:p>
            <a:r>
              <a:rPr lang="en-US" sz="2800" b="1" u="sng" dirty="0"/>
              <a:t>Sample Size:</a:t>
            </a:r>
            <a:r>
              <a:rPr lang="en-US" sz="2800" dirty="0"/>
              <a:t> 50 Patients.</a:t>
            </a:r>
          </a:p>
          <a:p>
            <a:r>
              <a:rPr lang="en-US" sz="2800" b="1" u="sng" dirty="0"/>
              <a:t>Sampling Technique:</a:t>
            </a:r>
            <a:r>
              <a:rPr lang="en-US" sz="2800" dirty="0"/>
              <a:t> Convenience Sampling Method.</a:t>
            </a:r>
            <a:endParaRPr lang="en-US" sz="2800" b="1" u="sng" dirty="0"/>
          </a:p>
          <a:p>
            <a:r>
              <a:rPr lang="en-US" sz="2800" b="1" u="sng" dirty="0"/>
              <a:t>Selection Criteria: </a:t>
            </a:r>
            <a:r>
              <a:rPr lang="en-US" sz="2800" dirty="0"/>
              <a:t>Includes all the patients male, females and </a:t>
            </a:r>
            <a:r>
              <a:rPr lang="en-US" sz="2800" dirty="0" err="1"/>
              <a:t>childrens</a:t>
            </a:r>
            <a:r>
              <a:rPr lang="en-US" sz="2800" dirty="0"/>
              <a:t> who took services from </a:t>
            </a:r>
            <a:r>
              <a:rPr lang="en-US" sz="2800" dirty="0" err="1"/>
              <a:t>expedise</a:t>
            </a:r>
            <a:r>
              <a:rPr lang="en-US" sz="2800" dirty="0"/>
              <a:t> healthcare. Exclude critical ill patients, Doctors and nursing staff.</a:t>
            </a:r>
          </a:p>
          <a:p>
            <a:r>
              <a:rPr lang="en-US" sz="2800" dirty="0"/>
              <a:t> </a:t>
            </a:r>
            <a:r>
              <a:rPr lang="en-US" sz="2800" b="1" u="sng" dirty="0"/>
              <a:t>Technique of Collection</a:t>
            </a:r>
            <a:r>
              <a:rPr lang="en-US" sz="2800" dirty="0"/>
              <a:t>: Primary Data Collection. Checklist (Patient Discharge check list). </a:t>
            </a:r>
          </a:p>
          <a:p>
            <a:r>
              <a:rPr lang="en-US" sz="2800" b="1" u="sng" dirty="0"/>
              <a:t>Method and tools </a:t>
            </a:r>
            <a:r>
              <a:rPr lang="en-US" sz="2800" dirty="0"/>
              <a:t>: Microsoft Excel in which the data will be maintained and </a:t>
            </a:r>
            <a:r>
              <a:rPr lang="en-US" sz="2800" dirty="0" err="1"/>
              <a:t>analysed</a:t>
            </a:r>
            <a:r>
              <a:rPr lang="en-US" sz="2800" dirty="0"/>
              <a:t>.</a:t>
            </a:r>
            <a:endParaRPr lang="en-US" sz="2800" dirty="0">
              <a:latin typeface="Arial" pitchFamily="34" charset="0"/>
              <a:cs typeface="Arial" pitchFamily="34" charset="0"/>
            </a:endParaRPr>
          </a:p>
          <a:p>
            <a:r>
              <a:rPr lang="en-US" sz="2800" b="1" u="sng" dirty="0"/>
              <a:t>Interviews</a:t>
            </a:r>
          </a:p>
          <a:p>
            <a:r>
              <a:rPr lang="en-US" sz="2800" b="1" u="sng" dirty="0"/>
              <a:t>Group Discussion with patients and attendant</a:t>
            </a:r>
          </a:p>
          <a:p>
            <a:endParaRPr lang="en-US" sz="2800" dirty="0"/>
          </a:p>
          <a:p>
            <a:endParaRPr lang="en-IN" dirty="0"/>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C599D-BE25-1321-CCEC-93D58B03B282}"/>
              </a:ext>
            </a:extLst>
          </p:cNvPr>
          <p:cNvSpPr>
            <a:spLocks noGrp="1"/>
          </p:cNvSpPr>
          <p:nvPr>
            <p:ph type="title"/>
          </p:nvPr>
        </p:nvSpPr>
        <p:spPr>
          <a:xfrm>
            <a:off x="2040556" y="447188"/>
            <a:ext cx="9341442" cy="970450"/>
          </a:xfrm>
        </p:spPr>
        <p:txBody>
          <a:bodyPr/>
          <a:lstStyle/>
          <a:p>
            <a:r>
              <a:rPr lang="en-IN" sz="2400" u="sng" dirty="0"/>
              <a:t>Patients Admitted According to the Speciality</a:t>
            </a:r>
          </a:p>
        </p:txBody>
      </p:sp>
      <p:sp>
        <p:nvSpPr>
          <p:cNvPr id="5" name="Slide Number Placeholder 4">
            <a:extLst>
              <a:ext uri="{FF2B5EF4-FFF2-40B4-BE49-F238E27FC236}">
                <a16:creationId xmlns:a16="http://schemas.microsoft.com/office/drawing/2014/main" id="{8C9ECFED-B9C1-4F5D-2121-4B59336F7B3C}"/>
              </a:ext>
            </a:extLst>
          </p:cNvPr>
          <p:cNvSpPr>
            <a:spLocks noGrp="1"/>
          </p:cNvSpPr>
          <p:nvPr>
            <p:ph type="sldNum" sz="quarter" idx="12"/>
          </p:nvPr>
        </p:nvSpPr>
        <p:spPr/>
        <p:txBody>
          <a:bodyPr/>
          <a:lstStyle/>
          <a:p>
            <a:fld id="{26AD20E6-394B-4DF0-96A5-9647FF39C943}" type="slidenum">
              <a:rPr lang="en-IN" smtClean="0"/>
              <a:t>7</a:t>
            </a:fld>
            <a:endParaRPr lang="en-IN"/>
          </a:p>
        </p:txBody>
      </p:sp>
      <p:graphicFrame>
        <p:nvGraphicFramePr>
          <p:cNvPr id="4" name="Chart 3">
            <a:extLst>
              <a:ext uri="{FF2B5EF4-FFF2-40B4-BE49-F238E27FC236}">
                <a16:creationId xmlns:a16="http://schemas.microsoft.com/office/drawing/2014/main" id="{6C82DBE9-CA39-BC98-E4EB-D28B726BF3BB}"/>
              </a:ext>
            </a:extLst>
          </p:cNvPr>
          <p:cNvGraphicFramePr>
            <a:graphicFrameLocks/>
          </p:cNvGraphicFramePr>
          <p:nvPr>
            <p:extLst>
              <p:ext uri="{D42A27DB-BD31-4B8C-83A1-F6EECF244321}">
                <p14:modId xmlns:p14="http://schemas.microsoft.com/office/powerpoint/2010/main" val="2014203551"/>
              </p:ext>
            </p:extLst>
          </p:nvPr>
        </p:nvGraphicFramePr>
        <p:xfrm>
          <a:off x="2695903" y="2057399"/>
          <a:ext cx="6668229" cy="3858489"/>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C084175D-EB75-5011-2E4E-47A5EE3751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4"/>
            <a:ext cx="2695903" cy="721254"/>
          </a:xfrm>
          <a:prstGeom prst="rect">
            <a:avLst/>
          </a:prstGeom>
        </p:spPr>
      </p:pic>
      <p:sp>
        <p:nvSpPr>
          <p:cNvPr id="3" name="TextBox 2">
            <a:extLst>
              <a:ext uri="{FF2B5EF4-FFF2-40B4-BE49-F238E27FC236}">
                <a16:creationId xmlns:a16="http://schemas.microsoft.com/office/drawing/2014/main" id="{14DECABF-494C-22F6-2A06-1B0B14A94EB2}"/>
              </a:ext>
            </a:extLst>
          </p:cNvPr>
          <p:cNvSpPr txBox="1"/>
          <p:nvPr/>
        </p:nvSpPr>
        <p:spPr>
          <a:xfrm>
            <a:off x="591734" y="5944822"/>
            <a:ext cx="10086597" cy="923330"/>
          </a:xfrm>
          <a:prstGeom prst="rect">
            <a:avLst/>
          </a:prstGeom>
          <a:noFill/>
        </p:spPr>
        <p:txBody>
          <a:bodyPr wrap="square" rtlCol="0">
            <a:spAutoFit/>
          </a:bodyPr>
          <a:lstStyle/>
          <a:p>
            <a:r>
              <a:rPr lang="en-IN" dirty="0"/>
              <a:t>The above pie chart illustrate Maximum no of the patients that is 36% admitted in the Neurology department and 12% of the patients were lowest  in the internal medicine.</a:t>
            </a:r>
          </a:p>
          <a:p>
            <a:endParaRPr lang="en-IN" dirty="0"/>
          </a:p>
        </p:txBody>
      </p:sp>
    </p:spTree>
    <p:extLst>
      <p:ext uri="{BB962C8B-B14F-4D97-AF65-F5344CB8AC3E}">
        <p14:creationId xmlns:p14="http://schemas.microsoft.com/office/powerpoint/2010/main" val="1478306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DFD6-A054-D2DE-D36B-2EAA03D89977}"/>
              </a:ext>
            </a:extLst>
          </p:cNvPr>
          <p:cNvSpPr>
            <a:spLocks noGrp="1"/>
          </p:cNvSpPr>
          <p:nvPr>
            <p:ph type="title"/>
          </p:nvPr>
        </p:nvSpPr>
        <p:spPr>
          <a:xfrm>
            <a:off x="2566827" y="694850"/>
            <a:ext cx="7058346" cy="923330"/>
          </a:xfrm>
        </p:spPr>
        <p:txBody>
          <a:bodyPr/>
          <a:lstStyle/>
          <a:p>
            <a:r>
              <a:rPr lang="en-IN" sz="3200" u="sng" dirty="0"/>
              <a:t>Age and Gender wise distribution</a:t>
            </a:r>
          </a:p>
        </p:txBody>
      </p:sp>
      <p:sp>
        <p:nvSpPr>
          <p:cNvPr id="5" name="Slide Number Placeholder 4">
            <a:extLst>
              <a:ext uri="{FF2B5EF4-FFF2-40B4-BE49-F238E27FC236}">
                <a16:creationId xmlns:a16="http://schemas.microsoft.com/office/drawing/2014/main" id="{2741C90B-7BD3-C0F6-B322-54B132139825}"/>
              </a:ext>
            </a:extLst>
          </p:cNvPr>
          <p:cNvSpPr>
            <a:spLocks noGrp="1"/>
          </p:cNvSpPr>
          <p:nvPr>
            <p:ph type="sldNum" sz="quarter" idx="12"/>
          </p:nvPr>
        </p:nvSpPr>
        <p:spPr/>
        <p:txBody>
          <a:bodyPr/>
          <a:lstStyle/>
          <a:p>
            <a:fld id="{26AD20E6-394B-4DF0-96A5-9647FF39C943}" type="slidenum">
              <a:rPr lang="en-IN" smtClean="0"/>
              <a:t>8</a:t>
            </a:fld>
            <a:endParaRPr lang="en-IN"/>
          </a:p>
        </p:txBody>
      </p:sp>
      <p:graphicFrame>
        <p:nvGraphicFramePr>
          <p:cNvPr id="7" name="Chart 6">
            <a:extLst>
              <a:ext uri="{FF2B5EF4-FFF2-40B4-BE49-F238E27FC236}">
                <a16:creationId xmlns:a16="http://schemas.microsoft.com/office/drawing/2014/main" id="{AC35FC68-FFF6-926C-E5AC-971C43D8B018}"/>
              </a:ext>
            </a:extLst>
          </p:cNvPr>
          <p:cNvGraphicFramePr>
            <a:graphicFrameLocks/>
          </p:cNvGraphicFramePr>
          <p:nvPr>
            <p:extLst>
              <p:ext uri="{D42A27DB-BD31-4B8C-83A1-F6EECF244321}">
                <p14:modId xmlns:p14="http://schemas.microsoft.com/office/powerpoint/2010/main" val="3380807409"/>
              </p:ext>
            </p:extLst>
          </p:nvPr>
        </p:nvGraphicFramePr>
        <p:xfrm>
          <a:off x="452436" y="2137026"/>
          <a:ext cx="4253127" cy="26815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85CAFFFD-6476-A028-B0E2-8DB1F59C78BA}"/>
              </a:ext>
            </a:extLst>
          </p:cNvPr>
          <p:cNvGraphicFramePr>
            <a:graphicFrameLocks/>
          </p:cNvGraphicFramePr>
          <p:nvPr>
            <p:extLst>
              <p:ext uri="{D42A27DB-BD31-4B8C-83A1-F6EECF244321}">
                <p14:modId xmlns:p14="http://schemas.microsoft.com/office/powerpoint/2010/main" val="2038027821"/>
              </p:ext>
            </p:extLst>
          </p:nvPr>
        </p:nvGraphicFramePr>
        <p:xfrm>
          <a:off x="5961276" y="2137025"/>
          <a:ext cx="4364252" cy="268155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E83BD86C-894B-13D1-5FEB-7E9A5BA48C7C}"/>
              </a:ext>
            </a:extLst>
          </p:cNvPr>
          <p:cNvSpPr txBox="1"/>
          <p:nvPr/>
        </p:nvSpPr>
        <p:spPr>
          <a:xfrm>
            <a:off x="575353" y="5239820"/>
            <a:ext cx="4479532" cy="923330"/>
          </a:xfrm>
          <a:prstGeom prst="rect">
            <a:avLst/>
          </a:prstGeom>
          <a:noFill/>
        </p:spPr>
        <p:txBody>
          <a:bodyPr wrap="square" rtlCol="0">
            <a:spAutoFit/>
          </a:bodyPr>
          <a:lstStyle/>
          <a:p>
            <a:r>
              <a:rPr lang="en-IN" dirty="0"/>
              <a:t>The pie chart illustrate Females percentage is more than male percentage admitted in the hospital</a:t>
            </a:r>
          </a:p>
        </p:txBody>
      </p:sp>
      <p:sp>
        <p:nvSpPr>
          <p:cNvPr id="11" name="TextBox 10">
            <a:extLst>
              <a:ext uri="{FF2B5EF4-FFF2-40B4-BE49-F238E27FC236}">
                <a16:creationId xmlns:a16="http://schemas.microsoft.com/office/drawing/2014/main" id="{160289B6-354E-6D5C-4DDA-36B9D099F5FB}"/>
              </a:ext>
            </a:extLst>
          </p:cNvPr>
          <p:cNvSpPr txBox="1"/>
          <p:nvPr/>
        </p:nvSpPr>
        <p:spPr>
          <a:xfrm>
            <a:off x="6256963" y="5239820"/>
            <a:ext cx="4900772" cy="923330"/>
          </a:xfrm>
          <a:prstGeom prst="rect">
            <a:avLst/>
          </a:prstGeom>
          <a:noFill/>
        </p:spPr>
        <p:txBody>
          <a:bodyPr wrap="square" rtlCol="0">
            <a:spAutoFit/>
          </a:bodyPr>
          <a:lstStyle/>
          <a:p>
            <a:r>
              <a:rPr lang="en-IN" dirty="0"/>
              <a:t>The pie chart illustrate 40% of the patients are above 35 and after that 34% are between age group of 18-35.</a:t>
            </a:r>
          </a:p>
        </p:txBody>
      </p:sp>
      <p:pic>
        <p:nvPicPr>
          <p:cNvPr id="12" name="Picture 11">
            <a:extLst>
              <a:ext uri="{FF2B5EF4-FFF2-40B4-BE49-F238E27FC236}">
                <a16:creationId xmlns:a16="http://schemas.microsoft.com/office/drawing/2014/main" id="{04A46FB8-3A33-4D6B-3006-8A11879FA3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814"/>
            <a:ext cx="2695903" cy="721254"/>
          </a:xfrm>
          <a:prstGeom prst="rect">
            <a:avLst/>
          </a:prstGeom>
        </p:spPr>
      </p:pic>
    </p:spTree>
    <p:extLst>
      <p:ext uri="{BB962C8B-B14F-4D97-AF65-F5344CB8AC3E}">
        <p14:creationId xmlns:p14="http://schemas.microsoft.com/office/powerpoint/2010/main" val="38421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normAutofit/>
          </a:bodyPr>
          <a:lstStyle/>
          <a:p>
            <a:pPr algn="ctr"/>
            <a:r>
              <a:rPr lang="en-US" sz="2400" b="1" u="sng" dirty="0"/>
              <a:t>TIME TAKEN FOR DISCHARGE PROCESS</a:t>
            </a:r>
            <a:endParaRPr lang="en-IN" sz="2400" b="1" u="sng" dirty="0"/>
          </a:p>
        </p:txBody>
      </p:sp>
      <p:graphicFrame>
        <p:nvGraphicFramePr>
          <p:cNvPr id="7" name="Content Placeholder 6">
            <a:extLst>
              <a:ext uri="{FF2B5EF4-FFF2-40B4-BE49-F238E27FC236}">
                <a16:creationId xmlns:a16="http://schemas.microsoft.com/office/drawing/2014/main" id="{C2CABD9B-CE2C-029B-EF5E-487D3682B5D5}"/>
              </a:ext>
            </a:extLst>
          </p:cNvPr>
          <p:cNvGraphicFramePr>
            <a:graphicFrameLocks noGrp="1"/>
          </p:cNvGraphicFramePr>
          <p:nvPr>
            <p:ph idx="1"/>
            <p:extLst>
              <p:ext uri="{D42A27DB-BD31-4B8C-83A1-F6EECF244321}">
                <p14:modId xmlns:p14="http://schemas.microsoft.com/office/powerpoint/2010/main" val="3217851700"/>
              </p:ext>
            </p:extLst>
          </p:nvPr>
        </p:nvGraphicFramePr>
        <p:xfrm>
          <a:off x="819150" y="2194791"/>
          <a:ext cx="10553700" cy="289403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137"/>
            <a:ext cx="2128603" cy="1001931"/>
          </a:xfrm>
          <a:prstGeom prst="rect">
            <a:avLst/>
          </a:prstGeom>
        </p:spPr>
      </p:pic>
      <p:sp>
        <p:nvSpPr>
          <p:cNvPr id="3" name="Rectangle 2">
            <a:extLst>
              <a:ext uri="{FF2B5EF4-FFF2-40B4-BE49-F238E27FC236}">
                <a16:creationId xmlns:a16="http://schemas.microsoft.com/office/drawing/2014/main" id="{2DA66E65-F51F-B995-0774-2ACC8F6BDD1D}"/>
              </a:ext>
            </a:extLst>
          </p:cNvPr>
          <p:cNvSpPr/>
          <p:nvPr/>
        </p:nvSpPr>
        <p:spPr>
          <a:xfrm>
            <a:off x="819150" y="5455578"/>
            <a:ext cx="10472149" cy="1302258"/>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The Above graph depict that around 32% patients are getting delayed by 4-6 hours and 16% patients are taking more than 8 hours, 28% of the patients are taking 2-4 hours and 24% patients are taking 6-8 hours. The ideal time for the discharge of the patient is 180 minutes in </a:t>
            </a:r>
            <a:r>
              <a:rPr lang="en-IN" dirty="0" err="1">
                <a:solidFill>
                  <a:schemeClr val="bg1"/>
                </a:solidFill>
              </a:rPr>
              <a:t>eExpedise</a:t>
            </a:r>
            <a:r>
              <a:rPr lang="en-IN" dirty="0">
                <a:solidFill>
                  <a:schemeClr val="bg1"/>
                </a:solidFill>
              </a:rPr>
              <a:t> Healthcare.</a:t>
            </a:r>
          </a:p>
          <a:p>
            <a:pPr algn="ctr"/>
            <a:endParaRPr lang="en-IN" dirty="0">
              <a:solidFill>
                <a:schemeClr val="bg1"/>
              </a:solidFill>
            </a:endParaRPr>
          </a:p>
        </p:txBody>
      </p:sp>
    </p:spTree>
    <p:extLst>
      <p:ext uri="{BB962C8B-B14F-4D97-AF65-F5344CB8AC3E}">
        <p14:creationId xmlns:p14="http://schemas.microsoft.com/office/powerpoint/2010/main" val="19112767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607</TotalTime>
  <Words>969</Words>
  <Application>Microsoft Office PowerPoint</Application>
  <PresentationFormat>Widescreen</PresentationFormat>
  <Paragraphs>93</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Söhne</vt:lpstr>
      <vt:lpstr>Wingdings 2</vt:lpstr>
      <vt:lpstr>Quotable</vt:lpstr>
      <vt:lpstr>  To study the Turnaround time of Discharge of Patients and identifying the contributing factors in delay at eExpedise Healthcare.</vt:lpstr>
      <vt:lpstr>Mentor Approval</vt:lpstr>
      <vt:lpstr>Introduction </vt:lpstr>
      <vt:lpstr>Aim</vt:lpstr>
      <vt:lpstr>Objectives of Your Study</vt:lpstr>
      <vt:lpstr>Methodology </vt:lpstr>
      <vt:lpstr>Patients Admitted According to the Speciality</vt:lpstr>
      <vt:lpstr>Age and Gender wise distribution</vt:lpstr>
      <vt:lpstr>TIME TAKEN FOR DISCHARGE PROCESS</vt:lpstr>
      <vt:lpstr> REASONS FOR DELAY IN DISCHARGE PROCESS </vt:lpstr>
      <vt:lpstr>Fish Bone Analysis </vt:lpstr>
      <vt:lpstr>Discussion </vt:lpstr>
      <vt:lpstr>Conclusion</vt:lpstr>
      <vt:lpstr>References</vt:lpstr>
      <vt:lpstr>Thank You</vt:lpstr>
      <vt:lpstr>Pictorial Journey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adityakataria93@gmail.com</cp:lastModifiedBy>
  <cp:revision>14</cp:revision>
  <dcterms:created xsi:type="dcterms:W3CDTF">2022-05-20T15:11:38Z</dcterms:created>
  <dcterms:modified xsi:type="dcterms:W3CDTF">2023-06-17T04:53:55Z</dcterms:modified>
</cp:coreProperties>
</file>