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olors1.xml" ContentType="application/vnd.ms-office.chartcolorstyle+xml"/>
  <Override PartName="/ppt/charts/colors10.xml" ContentType="application/vnd.ms-office.chartcolorstyle+xml"/>
  <Override PartName="/ppt/charts/colors11.xml" ContentType="application/vnd.ms-office.chartcolorstyle+xml"/>
  <Override PartName="/ppt/charts/colors12.xml" ContentType="application/vnd.ms-office.chartcolorstyle+xml"/>
  <Override PartName="/ppt/charts/colors13.xml" ContentType="application/vnd.ms-office.chartcolorstyle+xml"/>
  <Override PartName="/ppt/charts/colors14.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colors5.xml" ContentType="application/vnd.ms-office.chartcolorstyle+xml"/>
  <Override PartName="/ppt/charts/colors6.xml" ContentType="application/vnd.ms-office.chartcolorstyle+xml"/>
  <Override PartName="/ppt/charts/colors7.xml" ContentType="application/vnd.ms-office.chartcolorstyle+xml"/>
  <Override PartName="/ppt/charts/colors8.xml" ContentType="application/vnd.ms-office.chartcolorstyle+xml"/>
  <Override PartName="/ppt/charts/colors9.xml" ContentType="application/vnd.ms-office.chartcolorstyle+xml"/>
  <Override PartName="/ppt/charts/style1.xml" ContentType="application/vnd.ms-office.chartstyle+xml"/>
  <Override PartName="/ppt/charts/style10.xml" ContentType="application/vnd.ms-office.chartstyle+xml"/>
  <Override PartName="/ppt/charts/style11.xml" ContentType="application/vnd.ms-office.chartstyle+xml"/>
  <Override PartName="/ppt/charts/style12.xml" ContentType="application/vnd.ms-office.chartstyle+xml"/>
  <Override PartName="/ppt/charts/style13.xml" ContentType="application/vnd.ms-office.chartstyle+xml"/>
  <Override PartName="/ppt/charts/style14.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charts/style5.xml" ContentType="application/vnd.ms-office.chartstyle+xml"/>
  <Override PartName="/ppt/charts/style6.xml" ContentType="application/vnd.ms-office.chartstyle+xml"/>
  <Override PartName="/ppt/charts/style7.xml" ContentType="application/vnd.ms-office.chartstyle+xml"/>
  <Override PartName="/ppt/charts/style8.xml" ContentType="application/vnd.ms-office.chartstyle+xml"/>
  <Override PartName="/ppt/charts/style9.xml" ContentType="application/vnd.ms-office.chartstyle+xml"/>
  <Override PartName="/ppt/media/image1.svg" ContentType="image/svg+xml"/>
  <Override PartName="/ppt/media/image2.svg" ContentType="image/svg+xml"/>
  <Override PartName="/ppt/media/image3.svg" ContentType="image/svg+xml"/>
  <Override PartName="/ppt/media/image4.svg" ContentType="image/svg+xml"/>
  <Override PartName="/ppt/media/image5.svg" ContentType="image/svg+xml"/>
  <Override PartName="/ppt/media/image6.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56" r:id="rId3"/>
    <p:sldId id="312" r:id="rId4"/>
    <p:sldId id="294" r:id="rId5"/>
    <p:sldId id="257" r:id="rId6"/>
    <p:sldId id="258" r:id="rId7"/>
    <p:sldId id="259" r:id="rId8"/>
    <p:sldId id="260" r:id="rId9"/>
    <p:sldId id="261" r:id="rId10"/>
    <p:sldId id="296" r:id="rId11"/>
    <p:sldId id="262" r:id="rId12"/>
    <p:sldId id="263" r:id="rId13"/>
    <p:sldId id="264" r:id="rId14"/>
    <p:sldId id="266" r:id="rId15"/>
    <p:sldId id="265" r:id="rId16"/>
    <p:sldId id="267" r:id="rId17"/>
    <p:sldId id="268" r:id="rId18"/>
    <p:sldId id="279" r:id="rId20"/>
    <p:sldId id="289" r:id="rId21"/>
    <p:sldId id="290" r:id="rId22"/>
    <p:sldId id="29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6" d="100"/>
          <a:sy n="66" d="100"/>
        </p:scale>
        <p:origin x="66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notesMaster" Target="notesMasters/notesMaster1.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C:\Users\Nikita%20Pradhan\Downloads\dr.%20nikita%20mem.xlsx" TargetMode="External"/></Relationships>
</file>

<file path=ppt/charts/_rels/chart10.xml.rels><?xml version="1.0" encoding="UTF-8" standalone="yes"?>
<Relationships xmlns="http://schemas.openxmlformats.org/package/2006/relationships"><Relationship Id="rId3" Type="http://schemas.microsoft.com/office/2011/relationships/chartColorStyle" Target="colors10.xml"/><Relationship Id="rId2" Type="http://schemas.microsoft.com/office/2011/relationships/chartStyle" Target="style10.xml"/><Relationship Id="rId1" Type="http://schemas.openxmlformats.org/officeDocument/2006/relationships/oleObject" Target="file:///C:\Users\Nikita%20Pradhan\OneDrive\Desktop\ASG\Copy%20of%20dr.%20nikita%20mem.xlsx" TargetMode="External"/></Relationships>
</file>

<file path=ppt/charts/_rels/chart11.xml.rels><?xml version="1.0" encoding="UTF-8" standalone="yes"?>
<Relationships xmlns="http://schemas.openxmlformats.org/package/2006/relationships"><Relationship Id="rId3" Type="http://schemas.microsoft.com/office/2011/relationships/chartColorStyle" Target="colors11.xml"/><Relationship Id="rId2" Type="http://schemas.microsoft.com/office/2011/relationships/chartStyle" Target="style11.xml"/><Relationship Id="rId1" Type="http://schemas.openxmlformats.org/officeDocument/2006/relationships/oleObject" Target="file:///C:\Users\Nikita%20Pradhan\Downloads\dr.%20nikita%20mem.xlsx" TargetMode="External"/></Relationships>
</file>

<file path=ppt/charts/_rels/chart12.xml.rels><?xml version="1.0" encoding="UTF-8" standalone="yes"?>
<Relationships xmlns="http://schemas.openxmlformats.org/package/2006/relationships"><Relationship Id="rId3" Type="http://schemas.microsoft.com/office/2011/relationships/chartColorStyle" Target="colors12.xml"/><Relationship Id="rId2" Type="http://schemas.microsoft.com/office/2011/relationships/chartStyle" Target="style12.xml"/><Relationship Id="rId1" Type="http://schemas.openxmlformats.org/officeDocument/2006/relationships/oleObject" Target="file:///C:\Users\Nikita%20Pradhan\Downloads\dr.%20nikita%20mem.xlsx" TargetMode="External"/></Relationships>
</file>

<file path=ppt/charts/_rels/chart13.xml.rels><?xml version="1.0" encoding="UTF-8" standalone="yes"?>
<Relationships xmlns="http://schemas.openxmlformats.org/package/2006/relationships"><Relationship Id="rId3" Type="http://schemas.microsoft.com/office/2011/relationships/chartColorStyle" Target="colors13.xml"/><Relationship Id="rId2" Type="http://schemas.microsoft.com/office/2011/relationships/chartStyle" Target="style13.xml"/><Relationship Id="rId1" Type="http://schemas.openxmlformats.org/officeDocument/2006/relationships/oleObject" Target="Book1" TargetMode="External"/></Relationships>
</file>

<file path=ppt/charts/_rels/chart14.xml.rels><?xml version="1.0" encoding="UTF-8" standalone="yes"?>
<Relationships xmlns="http://schemas.openxmlformats.org/package/2006/relationships"><Relationship Id="rId3" Type="http://schemas.microsoft.com/office/2011/relationships/chartColorStyle" Target="colors14.xml"/><Relationship Id="rId2" Type="http://schemas.microsoft.com/office/2011/relationships/chartStyle" Target="style14.xml"/><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file:///C:\Users\Nikita%20Pradhan\Downloads\dr.%20nikita%20mem.xlsx" TargetMode="External"/></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oleObject" Target="file:///C:\Users\Nikita%20Pradhan\Downloads\dr.%20nikita%20mem.xlsx" TargetMode="External"/></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oleObject" Target="file:///C:\Users\Nikita%20Pradhan\Downloads\dr.%20nikita%20mem.xlsx" TargetMode="External"/></Relationships>
</file>

<file path=ppt/charts/_rels/chart5.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oleObject" Target="file:///C:\Users\Nikita%20Pradhan\Downloads\dr.%20nikita%20mem.xlsx" TargetMode="External"/></Relationships>
</file>

<file path=ppt/charts/_rels/chart6.xml.rels><?xml version="1.0" encoding="UTF-8" standalone="yes"?>
<Relationships xmlns="http://schemas.openxmlformats.org/package/2006/relationships"><Relationship Id="rId3" Type="http://schemas.microsoft.com/office/2011/relationships/chartColorStyle" Target="colors6.xml"/><Relationship Id="rId2" Type="http://schemas.microsoft.com/office/2011/relationships/chartStyle" Target="style6.xml"/><Relationship Id="rId1" Type="http://schemas.openxmlformats.org/officeDocument/2006/relationships/oleObject" Target="file:///C:\Users\Nikita%20Pradhan\Downloads\dr.%20nikita%20mem.xlsx" TargetMode="External"/></Relationships>
</file>

<file path=ppt/charts/_rels/chart7.xml.rels><?xml version="1.0" encoding="UTF-8" standalone="yes"?>
<Relationships xmlns="http://schemas.openxmlformats.org/package/2006/relationships"><Relationship Id="rId3" Type="http://schemas.microsoft.com/office/2011/relationships/chartColorStyle" Target="colors7.xml"/><Relationship Id="rId2" Type="http://schemas.microsoft.com/office/2011/relationships/chartStyle" Target="style7.xml"/><Relationship Id="rId1" Type="http://schemas.openxmlformats.org/officeDocument/2006/relationships/oleObject" Target="file:///C:\Users\Nikita%20Pradhan\Downloads\dr.%20nikita%20mem.xlsx" TargetMode="External"/></Relationships>
</file>

<file path=ppt/charts/_rels/chart8.xml.rels><?xml version="1.0" encoding="UTF-8" standalone="yes"?>
<Relationships xmlns="http://schemas.openxmlformats.org/package/2006/relationships"><Relationship Id="rId3" Type="http://schemas.microsoft.com/office/2011/relationships/chartColorStyle" Target="colors8.xml"/><Relationship Id="rId2" Type="http://schemas.microsoft.com/office/2011/relationships/chartStyle" Target="style8.xml"/><Relationship Id="rId1" Type="http://schemas.openxmlformats.org/officeDocument/2006/relationships/oleObject" Target="file:///C:\Users\Nikita%20Pradhan\OneDrive\Desktop\ASG\Copy%20of%20dr.%20nikita%20mem.xlsx" TargetMode="External"/></Relationships>
</file>

<file path=ppt/charts/_rels/chart9.xml.rels><?xml version="1.0" encoding="UTF-8" standalone="yes"?>
<Relationships xmlns="http://schemas.openxmlformats.org/package/2006/relationships"><Relationship Id="rId3" Type="http://schemas.microsoft.com/office/2011/relationships/chartColorStyle" Target="colors9.xml"/><Relationship Id="rId2" Type="http://schemas.microsoft.com/office/2011/relationships/chartStyle" Target="style9.xml"/><Relationship Id="rId1" Type="http://schemas.openxmlformats.org/officeDocument/2006/relationships/oleObject" Target="file:///C:\Users\Nikita%20Pradhan\OneDrive\Desktop\ASG\Copy%20of%20dr.%20nikita%20mem.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800" b="0" i="0" u="none" strike="noStrike" kern="1200" cap="all" baseline="0">
                <a:solidFill>
                  <a:schemeClr val="lt1"/>
                </a:solidFill>
                <a:latin typeface="+mn-lt"/>
                <a:ea typeface="+mn-ea"/>
                <a:cs typeface="+mn-cs"/>
              </a:defRPr>
            </a:pPr>
            <a:r>
              <a:rPr lang="en-US"/>
              <a:t>Privacy while examining</a:t>
            </a:r>
            <a:endParaRPr lang="en-US"/>
          </a:p>
        </c:rich>
      </c:tx>
      <c:layout>
        <c:manualLayout>
          <c:xMode val="edge"/>
          <c:yMode val="edge"/>
          <c:x val="0.200694444444444"/>
          <c:y val="0"/>
        </c:manualLayout>
      </c:layout>
      <c:overlay val="0"/>
      <c:spPr>
        <a:noFill/>
        <a:ln>
          <a:noFill/>
        </a:ln>
        <a:effectLst/>
      </c:spPr>
    </c:title>
    <c:autoTitleDeleted val="0"/>
    <c:plotArea>
      <c:layout>
        <c:manualLayout>
          <c:layoutTarget val="inner"/>
          <c:xMode val="edge"/>
          <c:yMode val="edge"/>
          <c:x val="0.00496442164487837"/>
          <c:y val="0.36336740182894"/>
          <c:w val="0.927188482541784"/>
          <c:h val="0.515707369553523"/>
        </c:manualLayout>
      </c:layout>
      <c:barChart>
        <c:barDir val="col"/>
        <c:grouping val="clustered"/>
        <c:varyColors val="0"/>
        <c:ser>
          <c:idx val="0"/>
          <c:order val="0"/>
          <c:spPr>
            <a:solidFill>
              <a:schemeClr val="accent1">
                <a:alpha val="88000"/>
              </a:schemeClr>
            </a:solidFill>
            <a:ln>
              <a:solidFill>
                <a:schemeClr val="accent1">
                  <a:lumMod val="50000"/>
                </a:schemeClr>
              </a:solidFill>
            </a:ln>
            <a:effectLst/>
            <a:scene3d>
              <a:camera prst="orthographicFront"/>
              <a:lightRig rig="threePt" dir="t"/>
            </a:scene3d>
            <a:sp3d prstMaterial="flat">
              <a:contourClr>
                <a:schemeClr val="accent1">
                  <a:lumMod val="50000"/>
                </a:schemeClr>
              </a:contourClr>
            </a:sp3d>
          </c:spPr>
          <c:invertIfNegative val="0"/>
          <c:dLbls>
            <c:spPr>
              <a:solidFill>
                <a:schemeClr val="accent1">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lang="en-US" sz="900" b="1" i="0" u="none" strike="noStrike" kern="1200" baseline="0">
                    <a:solidFill>
                      <a:schemeClr val="lt1"/>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50000"/>
                        </a:schemeClr>
                      </a:solidFill>
                      <a:round/>
                    </a:ln>
                    <a:effectLst/>
                  </c:spPr>
                </c15:leaderLines>
              </c:ext>
            </c:extLst>
          </c:dLbls>
          <c:cat>
            <c:strRef>
              <c:f>'[dr. nikita mem.xlsx]Sheet1'!$J$18:$N$18</c:f>
              <c:strCache>
                <c:ptCount val="5"/>
                <c:pt idx="0">
                  <c:v>EXCELLENT</c:v>
                </c:pt>
                <c:pt idx="1">
                  <c:v>GOOD</c:v>
                </c:pt>
                <c:pt idx="2">
                  <c:v>AVERAGE</c:v>
                </c:pt>
                <c:pt idx="3">
                  <c:v>POOR</c:v>
                </c:pt>
                <c:pt idx="4">
                  <c:v>DON'T KNOW </c:v>
                </c:pt>
              </c:strCache>
            </c:strRef>
          </c:cat>
          <c:val>
            <c:numRef>
              <c:f>'[dr. nikita mem.xlsx]Sheet1'!$J$19:$N$19</c:f>
              <c:numCache>
                <c:formatCode>General</c:formatCode>
                <c:ptCount val="5"/>
                <c:pt idx="0">
                  <c:v>192</c:v>
                </c:pt>
                <c:pt idx="1">
                  <c:v>10</c:v>
                </c:pt>
                <c:pt idx="2">
                  <c:v>43</c:v>
                </c:pt>
                <c:pt idx="3">
                  <c:v>5</c:v>
                </c:pt>
              </c:numCache>
            </c:numRef>
          </c:val>
        </c:ser>
        <c:ser>
          <c:idx val="1"/>
          <c:order val="1"/>
          <c:spPr>
            <a:solidFill>
              <a:schemeClr val="accent2">
                <a:alpha val="88000"/>
              </a:schemeClr>
            </a:solidFill>
            <a:ln>
              <a:solidFill>
                <a:schemeClr val="accent2">
                  <a:lumMod val="50000"/>
                </a:schemeClr>
              </a:solidFill>
            </a:ln>
            <a:effectLst/>
            <a:scene3d>
              <a:camera prst="orthographicFront"/>
              <a:lightRig rig="threePt" dir="t"/>
            </a:scene3d>
            <a:sp3d prstMaterial="flat">
              <a:contourClr>
                <a:schemeClr val="accent2">
                  <a:lumMod val="50000"/>
                </a:schemeClr>
              </a:contourClr>
            </a:sp3d>
          </c:spPr>
          <c:invertIfNegative val="0"/>
          <c:dLbls>
            <c:spPr>
              <a:solidFill>
                <a:schemeClr val="accent2">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lang="en-US" sz="900" b="1" i="0" u="none" strike="noStrike" kern="1200" baseline="0">
                    <a:solidFill>
                      <a:schemeClr val="lt1"/>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50000"/>
                        </a:schemeClr>
                      </a:solidFill>
                      <a:round/>
                    </a:ln>
                    <a:effectLst/>
                  </c:spPr>
                </c15:leaderLines>
              </c:ext>
            </c:extLst>
          </c:dLbls>
          <c:cat>
            <c:strRef>
              <c:f>'[dr. nikita mem.xlsx]Sheet1'!$J$18:$N$18</c:f>
              <c:strCache>
                <c:ptCount val="5"/>
                <c:pt idx="0">
                  <c:v>EXCELLENT</c:v>
                </c:pt>
                <c:pt idx="1">
                  <c:v>GOOD</c:v>
                </c:pt>
                <c:pt idx="2">
                  <c:v>AVERAGE</c:v>
                </c:pt>
                <c:pt idx="3">
                  <c:v>POOR</c:v>
                </c:pt>
                <c:pt idx="4">
                  <c:v>DON'T KNOW </c:v>
                </c:pt>
              </c:strCache>
            </c:strRef>
          </c:cat>
          <c:val>
            <c:numRef>
              <c:f>'[dr. nikita mem.xlsx]Sheet1'!$J$20:$N$20</c:f>
              <c:numCache>
                <c:formatCode>0%</c:formatCode>
                <c:ptCount val="5"/>
                <c:pt idx="0">
                  <c:v>0.77</c:v>
                </c:pt>
                <c:pt idx="1">
                  <c:v>0.04</c:v>
                </c:pt>
                <c:pt idx="2">
                  <c:v>0.17</c:v>
                </c:pt>
                <c:pt idx="3">
                  <c:v>0.02</c:v>
                </c:pt>
              </c:numCache>
            </c:numRef>
          </c:val>
        </c:ser>
        <c:dLbls>
          <c:showLegendKey val="0"/>
          <c:showVal val="1"/>
          <c:showCatName val="0"/>
          <c:showSerName val="0"/>
          <c:showPercent val="0"/>
          <c:showBubbleSize val="0"/>
        </c:dLbls>
        <c:gapWidth val="84"/>
        <c:axId val="1588006752"/>
        <c:axId val="1588008192"/>
      </c:barChart>
      <c:catAx>
        <c:axId val="158800675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lt1">
                    <a:lumMod val="75000"/>
                  </a:schemeClr>
                </a:solidFill>
                <a:latin typeface="+mn-lt"/>
                <a:ea typeface="+mn-ea"/>
                <a:cs typeface="+mn-cs"/>
              </a:defRPr>
            </a:pPr>
          </a:p>
        </c:txPr>
        <c:crossAx val="1588008192"/>
        <c:crosses val="autoZero"/>
        <c:auto val="1"/>
        <c:lblAlgn val="ctr"/>
        <c:lblOffset val="100"/>
        <c:noMultiLvlLbl val="0"/>
      </c:catAx>
      <c:valAx>
        <c:axId val="1588008192"/>
        <c:scaling>
          <c:orientation val="minMax"/>
        </c:scaling>
        <c:delete val="1"/>
        <c:axPos val="l"/>
        <c:numFmt formatCode="General" sourceLinked="1"/>
        <c:majorTickMark val="out"/>
        <c:minorTickMark val="none"/>
        <c:tickLblPos val="nextTo"/>
        <c:txPr>
          <a:bodyPr rot="-60000000" spcFirstLastPara="0" vertOverflow="ellipsis" vert="horz" wrap="square" anchor="ctr" anchorCtr="1"/>
          <a:lstStyle/>
          <a:p>
            <a:pPr>
              <a:defRPr lang="en-US" sz="900" b="0" i="0" u="none" strike="noStrike" kern="1200" baseline="0">
                <a:solidFill>
                  <a:schemeClr val="lt1">
                    <a:lumMod val="75000"/>
                  </a:schemeClr>
                </a:solidFill>
                <a:latin typeface="+mn-lt"/>
                <a:ea typeface="+mn-ea"/>
                <a:cs typeface="+mn-cs"/>
              </a:defRPr>
            </a:pPr>
          </a:p>
        </c:txPr>
        <c:crossAx val="1588006752"/>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lang="en-US" sz="900" b="0" i="0" u="none" strike="noStrike" kern="1200" baseline="0">
              <a:solidFill>
                <a:schemeClr val="lt1">
                  <a:lumMod val="75000"/>
                </a:schemeClr>
              </a:solidFill>
              <a:latin typeface="+mn-lt"/>
              <a:ea typeface="+mn-ea"/>
              <a:cs typeface="+mn-cs"/>
            </a:defRPr>
          </a:pPr>
        </a:p>
      </c:txPr>
    </c:legend>
    <c:plotVisOnly val="1"/>
    <c:dispBlanksAs val="gap"/>
    <c:showDLblsOverMax val="0"/>
  </c:chart>
  <c:spPr>
    <a:solidFill>
      <a:schemeClr val="dk1">
        <a:lumMod val="75000"/>
        <a:lumOff val="25000"/>
      </a:schemeClr>
    </a:solidFill>
    <a:ln w="6350" cap="flat" cmpd="sng" algn="ctr">
      <a:solidFill>
        <a:schemeClr val="dk1">
          <a:tint val="75000"/>
        </a:schemeClr>
      </a:solidFill>
      <a:round/>
    </a:ln>
    <a:effectLst/>
  </c:spPr>
  <c:txPr>
    <a:bodyPr/>
    <a:lstStyle/>
    <a:p>
      <a:pPr>
        <a:defRPr lang="en-US"/>
      </a:pP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800" b="0" i="0" u="none" strike="noStrike" kern="1200" cap="all" baseline="0">
                <a:solidFill>
                  <a:schemeClr val="lt1"/>
                </a:solidFill>
                <a:latin typeface="+mn-lt"/>
                <a:ea typeface="+mn-ea"/>
                <a:cs typeface="+mn-cs"/>
              </a:defRPr>
            </a:pPr>
            <a:r>
              <a:rPr lang="en-US" sz="1100"/>
              <a:t>How do you rate the general facilities in the hospital (Drinking water, washroom,furniture)?</a:t>
            </a:r>
            <a:endParaRPr lang="en-US" sz="1100"/>
          </a:p>
        </c:rich>
      </c:tx>
      <c:layout>
        <c:manualLayout>
          <c:xMode val="edge"/>
          <c:yMode val="edge"/>
          <c:x val="0.100526637207271"/>
          <c:y val="0.00797448165869218"/>
        </c:manualLayout>
      </c:layout>
      <c:overlay val="0"/>
      <c:spPr>
        <a:noFill/>
        <a:ln>
          <a:noFill/>
        </a:ln>
        <a:effectLst/>
      </c:spPr>
    </c:title>
    <c:autoTitleDeleted val="0"/>
    <c:plotArea>
      <c:layout/>
      <c:barChart>
        <c:barDir val="col"/>
        <c:grouping val="clustered"/>
        <c:varyColors val="0"/>
        <c:ser>
          <c:idx val="0"/>
          <c:order val="0"/>
          <c:spPr>
            <a:solidFill>
              <a:schemeClr val="accent1">
                <a:alpha val="88000"/>
              </a:schemeClr>
            </a:solidFill>
            <a:ln>
              <a:solidFill>
                <a:schemeClr val="accent1">
                  <a:lumMod val="50000"/>
                </a:schemeClr>
              </a:solidFill>
            </a:ln>
            <a:effectLst/>
            <a:scene3d>
              <a:camera prst="orthographicFront"/>
              <a:lightRig rig="threePt" dir="t"/>
            </a:scene3d>
            <a:sp3d prstMaterial="flat">
              <a:contourClr>
                <a:schemeClr val="accent1">
                  <a:lumMod val="50000"/>
                </a:schemeClr>
              </a:contourClr>
            </a:sp3d>
          </c:spPr>
          <c:invertIfNegative val="0"/>
          <c:dLbls>
            <c:spPr>
              <a:solidFill>
                <a:schemeClr val="accent1">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lang="en-US" sz="900" b="1" i="0" u="none" strike="noStrike" kern="1200" baseline="0">
                    <a:solidFill>
                      <a:schemeClr val="lt1"/>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50000"/>
                        </a:schemeClr>
                      </a:solidFill>
                      <a:round/>
                    </a:ln>
                    <a:effectLst/>
                  </c:spPr>
                </c15:leaderLines>
              </c:ext>
            </c:extLst>
          </c:dLbls>
          <c:cat>
            <c:strRef>
              <c:f>'[Copy of dr. nikita mem.xlsx]Sheet1'!$J$55:$M$55</c:f>
              <c:strCache>
                <c:ptCount val="4"/>
                <c:pt idx="0">
                  <c:v>EXCELLENT</c:v>
                </c:pt>
                <c:pt idx="1">
                  <c:v>GOOD</c:v>
                </c:pt>
                <c:pt idx="2">
                  <c:v>AVERAGE</c:v>
                </c:pt>
                <c:pt idx="3">
                  <c:v>POOR</c:v>
                </c:pt>
              </c:strCache>
            </c:strRef>
          </c:cat>
          <c:val>
            <c:numRef>
              <c:f>'[Copy of dr. nikita mem.xlsx]Sheet1'!$J$56:$M$56</c:f>
              <c:numCache>
                <c:formatCode>General</c:formatCode>
                <c:ptCount val="4"/>
                <c:pt idx="0">
                  <c:v>97</c:v>
                </c:pt>
                <c:pt idx="1">
                  <c:v>138</c:v>
                </c:pt>
                <c:pt idx="2">
                  <c:v>15</c:v>
                </c:pt>
                <c:pt idx="3">
                  <c:v>0</c:v>
                </c:pt>
              </c:numCache>
            </c:numRef>
          </c:val>
        </c:ser>
        <c:ser>
          <c:idx val="1"/>
          <c:order val="1"/>
          <c:spPr>
            <a:solidFill>
              <a:schemeClr val="accent2">
                <a:alpha val="88000"/>
              </a:schemeClr>
            </a:solidFill>
            <a:ln>
              <a:solidFill>
                <a:schemeClr val="accent2">
                  <a:lumMod val="50000"/>
                </a:schemeClr>
              </a:solidFill>
            </a:ln>
            <a:effectLst/>
            <a:scene3d>
              <a:camera prst="orthographicFront"/>
              <a:lightRig rig="threePt" dir="t"/>
            </a:scene3d>
            <a:sp3d prstMaterial="flat">
              <a:contourClr>
                <a:schemeClr val="accent2">
                  <a:lumMod val="50000"/>
                </a:schemeClr>
              </a:contourClr>
            </a:sp3d>
          </c:spPr>
          <c:invertIfNegative val="0"/>
          <c:dLbls>
            <c:spPr>
              <a:solidFill>
                <a:schemeClr val="accent2">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lang="en-US" sz="900" b="1" i="0" u="none" strike="noStrike" kern="1200" baseline="0">
                    <a:solidFill>
                      <a:schemeClr val="lt1"/>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50000"/>
                        </a:schemeClr>
                      </a:solidFill>
                      <a:round/>
                    </a:ln>
                    <a:effectLst/>
                  </c:spPr>
                </c15:leaderLines>
              </c:ext>
            </c:extLst>
          </c:dLbls>
          <c:cat>
            <c:strRef>
              <c:f>'[Copy of dr. nikita mem.xlsx]Sheet1'!$J$55:$M$55</c:f>
              <c:strCache>
                <c:ptCount val="4"/>
                <c:pt idx="0">
                  <c:v>EXCELLENT</c:v>
                </c:pt>
                <c:pt idx="1">
                  <c:v>GOOD</c:v>
                </c:pt>
                <c:pt idx="2">
                  <c:v>AVERAGE</c:v>
                </c:pt>
                <c:pt idx="3">
                  <c:v>POOR</c:v>
                </c:pt>
              </c:strCache>
            </c:strRef>
          </c:cat>
          <c:val>
            <c:numRef>
              <c:f>'[Copy of dr. nikita mem.xlsx]Sheet1'!$J$57:$M$57</c:f>
              <c:numCache>
                <c:formatCode>0%</c:formatCode>
                <c:ptCount val="4"/>
                <c:pt idx="0">
                  <c:v>0.39</c:v>
                </c:pt>
                <c:pt idx="1">
                  <c:v>0.55</c:v>
                </c:pt>
                <c:pt idx="2">
                  <c:v>0.06</c:v>
                </c:pt>
                <c:pt idx="3">
                  <c:v>0</c:v>
                </c:pt>
              </c:numCache>
            </c:numRef>
          </c:val>
        </c:ser>
        <c:dLbls>
          <c:showLegendKey val="0"/>
          <c:showVal val="1"/>
          <c:showCatName val="0"/>
          <c:showSerName val="0"/>
          <c:showPercent val="0"/>
          <c:showBubbleSize val="0"/>
        </c:dLbls>
        <c:gapWidth val="84"/>
        <c:axId val="1838844560"/>
        <c:axId val="1838843120"/>
      </c:barChart>
      <c:catAx>
        <c:axId val="183884456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lt1">
                    <a:lumMod val="75000"/>
                  </a:schemeClr>
                </a:solidFill>
                <a:latin typeface="+mn-lt"/>
                <a:ea typeface="+mn-ea"/>
                <a:cs typeface="+mn-cs"/>
              </a:defRPr>
            </a:pPr>
          </a:p>
        </c:txPr>
        <c:crossAx val="1838843120"/>
        <c:crosses val="autoZero"/>
        <c:auto val="1"/>
        <c:lblAlgn val="ctr"/>
        <c:lblOffset val="100"/>
        <c:noMultiLvlLbl val="0"/>
      </c:catAx>
      <c:valAx>
        <c:axId val="1838843120"/>
        <c:scaling>
          <c:orientation val="minMax"/>
        </c:scaling>
        <c:delete val="1"/>
        <c:axPos val="l"/>
        <c:numFmt formatCode="General" sourceLinked="1"/>
        <c:majorTickMark val="out"/>
        <c:minorTickMark val="none"/>
        <c:tickLblPos val="nextTo"/>
        <c:txPr>
          <a:bodyPr rot="-60000000" spcFirstLastPara="0" vertOverflow="ellipsis" vert="horz" wrap="square" anchor="ctr" anchorCtr="1"/>
          <a:lstStyle/>
          <a:p>
            <a:pPr>
              <a:defRPr lang="en-US" sz="900" b="0" i="0" u="none" strike="noStrike" kern="1200" baseline="0">
                <a:solidFill>
                  <a:schemeClr val="lt1">
                    <a:lumMod val="75000"/>
                  </a:schemeClr>
                </a:solidFill>
                <a:latin typeface="+mn-lt"/>
                <a:ea typeface="+mn-ea"/>
                <a:cs typeface="+mn-cs"/>
              </a:defRPr>
            </a:pPr>
          </a:p>
        </c:txPr>
        <c:crossAx val="1838844560"/>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lang="en-US" sz="900" b="0" i="0" u="none" strike="noStrike" kern="1200" baseline="0">
              <a:solidFill>
                <a:schemeClr val="lt1">
                  <a:lumMod val="75000"/>
                </a:schemeClr>
              </a:solidFill>
              <a:latin typeface="+mn-lt"/>
              <a:ea typeface="+mn-ea"/>
              <a:cs typeface="+mn-cs"/>
            </a:defRPr>
          </a:pPr>
        </a:p>
      </c:txPr>
    </c:legend>
    <c:plotVisOnly val="1"/>
    <c:dispBlanksAs val="gap"/>
    <c:showDLblsOverMax val="0"/>
  </c:chart>
  <c:spPr>
    <a:solidFill>
      <a:schemeClr val="dk1">
        <a:lumMod val="75000"/>
        <a:lumOff val="25000"/>
      </a:schemeClr>
    </a:solidFill>
    <a:ln w="6350" cap="flat" cmpd="sng" algn="ctr">
      <a:solidFill>
        <a:schemeClr val="dk1">
          <a:tint val="75000"/>
        </a:schemeClr>
      </a:solidFill>
      <a:round/>
    </a:ln>
    <a:effectLst/>
  </c:spPr>
  <c:txPr>
    <a:bodyPr/>
    <a:lstStyle/>
    <a:p>
      <a:pPr>
        <a:defRPr lang="en-US"/>
      </a:pPr>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800" b="0" i="0" u="none" strike="noStrike" kern="1200" cap="all" baseline="0">
                <a:solidFill>
                  <a:schemeClr val="lt1"/>
                </a:solidFill>
                <a:latin typeface="+mn-lt"/>
                <a:ea typeface="+mn-ea"/>
                <a:cs typeface="+mn-cs"/>
              </a:defRPr>
            </a:pPr>
            <a:r>
              <a:rPr lang="en-US" sz="1200"/>
              <a:t>List the areas where you experienced long waiting time.?</a:t>
            </a:r>
            <a:endParaRPr lang="en-US" sz="1200"/>
          </a:p>
        </c:rich>
      </c:tx>
      <c:layout>
        <c:manualLayout>
          <c:xMode val="edge"/>
          <c:yMode val="edge"/>
          <c:x val="0.159784558180227"/>
          <c:y val="0.00462962962962963"/>
        </c:manualLayout>
      </c:layout>
      <c:overlay val="0"/>
      <c:spPr>
        <a:noFill/>
        <a:ln>
          <a:noFill/>
        </a:ln>
        <a:effectLst/>
      </c:spPr>
    </c:title>
    <c:autoTitleDeleted val="0"/>
    <c:plotArea>
      <c:layout/>
      <c:barChart>
        <c:barDir val="col"/>
        <c:grouping val="clustered"/>
        <c:varyColors val="0"/>
        <c:ser>
          <c:idx val="0"/>
          <c:order val="0"/>
          <c:spPr>
            <a:solidFill>
              <a:schemeClr val="accent1">
                <a:alpha val="88000"/>
              </a:schemeClr>
            </a:solidFill>
            <a:ln>
              <a:solidFill>
                <a:schemeClr val="accent1">
                  <a:lumMod val="50000"/>
                </a:schemeClr>
              </a:solidFill>
            </a:ln>
            <a:effectLst/>
            <a:scene3d>
              <a:camera prst="orthographicFront"/>
              <a:lightRig rig="threePt" dir="t"/>
            </a:scene3d>
            <a:sp3d prstMaterial="flat">
              <a:contourClr>
                <a:schemeClr val="accent1">
                  <a:lumMod val="50000"/>
                </a:schemeClr>
              </a:contourClr>
            </a:sp3d>
          </c:spPr>
          <c:invertIfNegative val="0"/>
          <c:dLbls>
            <c:spPr>
              <a:solidFill>
                <a:schemeClr val="accent1">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lang="en-US" sz="900" b="1" i="0" u="none" strike="noStrike" kern="1200" baseline="0">
                    <a:solidFill>
                      <a:schemeClr val="lt1"/>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50000"/>
                        </a:schemeClr>
                      </a:solidFill>
                      <a:round/>
                    </a:ln>
                    <a:effectLst/>
                  </c:spPr>
                </c15:leaderLines>
              </c:ext>
            </c:extLst>
          </c:dLbls>
          <c:cat>
            <c:strRef>
              <c:f>'[dr. nikita mem.xlsx]Sheet1'!$J$60:$L$60</c:f>
              <c:strCache>
                <c:ptCount val="3"/>
                <c:pt idx="0">
                  <c:v>OPD</c:v>
                </c:pt>
                <c:pt idx="1">
                  <c:v>PHARMACY</c:v>
                </c:pt>
                <c:pt idx="2">
                  <c:v>RECEPTION</c:v>
                </c:pt>
              </c:strCache>
            </c:strRef>
          </c:cat>
          <c:val>
            <c:numRef>
              <c:f>'[dr. nikita mem.xlsx]Sheet1'!$J$61:$L$61</c:f>
              <c:numCache>
                <c:formatCode>General</c:formatCode>
                <c:ptCount val="3"/>
                <c:pt idx="0">
                  <c:v>133</c:v>
                </c:pt>
                <c:pt idx="1">
                  <c:v>70</c:v>
                </c:pt>
                <c:pt idx="2">
                  <c:v>47</c:v>
                </c:pt>
              </c:numCache>
            </c:numRef>
          </c:val>
        </c:ser>
        <c:ser>
          <c:idx val="1"/>
          <c:order val="1"/>
          <c:spPr>
            <a:solidFill>
              <a:schemeClr val="accent2">
                <a:alpha val="88000"/>
              </a:schemeClr>
            </a:solidFill>
            <a:ln>
              <a:solidFill>
                <a:schemeClr val="accent2">
                  <a:lumMod val="50000"/>
                </a:schemeClr>
              </a:solidFill>
            </a:ln>
            <a:effectLst/>
            <a:scene3d>
              <a:camera prst="orthographicFront"/>
              <a:lightRig rig="threePt" dir="t"/>
            </a:scene3d>
            <a:sp3d prstMaterial="flat">
              <a:contourClr>
                <a:schemeClr val="accent2">
                  <a:lumMod val="50000"/>
                </a:schemeClr>
              </a:contourClr>
            </a:sp3d>
          </c:spPr>
          <c:invertIfNegative val="0"/>
          <c:dLbls>
            <c:spPr>
              <a:solidFill>
                <a:schemeClr val="accent2">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lang="en-US" sz="900" b="1" i="0" u="none" strike="noStrike" kern="1200" baseline="0">
                    <a:solidFill>
                      <a:schemeClr val="lt1"/>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50000"/>
                        </a:schemeClr>
                      </a:solidFill>
                      <a:round/>
                    </a:ln>
                    <a:effectLst/>
                  </c:spPr>
                </c15:leaderLines>
              </c:ext>
            </c:extLst>
          </c:dLbls>
          <c:cat>
            <c:strRef>
              <c:f>'[dr. nikita mem.xlsx]Sheet1'!$J$60:$L$60</c:f>
              <c:strCache>
                <c:ptCount val="3"/>
                <c:pt idx="0">
                  <c:v>OPD</c:v>
                </c:pt>
                <c:pt idx="1">
                  <c:v>PHARMACY</c:v>
                </c:pt>
                <c:pt idx="2">
                  <c:v>RECEPTION</c:v>
                </c:pt>
              </c:strCache>
            </c:strRef>
          </c:cat>
          <c:val>
            <c:numRef>
              <c:f>'[dr. nikita mem.xlsx]Sheet1'!$J$62:$L$62</c:f>
              <c:numCache>
                <c:formatCode>0%</c:formatCode>
                <c:ptCount val="3"/>
                <c:pt idx="0">
                  <c:v>0.53</c:v>
                </c:pt>
                <c:pt idx="1">
                  <c:v>0.28</c:v>
                </c:pt>
                <c:pt idx="2">
                  <c:v>0.19</c:v>
                </c:pt>
              </c:numCache>
            </c:numRef>
          </c:val>
        </c:ser>
        <c:dLbls>
          <c:showLegendKey val="0"/>
          <c:showVal val="1"/>
          <c:showCatName val="0"/>
          <c:showSerName val="0"/>
          <c:showPercent val="0"/>
          <c:showBubbleSize val="0"/>
        </c:dLbls>
        <c:gapWidth val="84"/>
        <c:axId val="1491736176"/>
        <c:axId val="1491746256"/>
      </c:barChart>
      <c:catAx>
        <c:axId val="149173617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lt1">
                    <a:lumMod val="75000"/>
                  </a:schemeClr>
                </a:solidFill>
                <a:latin typeface="+mn-lt"/>
                <a:ea typeface="+mn-ea"/>
                <a:cs typeface="+mn-cs"/>
              </a:defRPr>
            </a:pPr>
          </a:p>
        </c:txPr>
        <c:crossAx val="1491746256"/>
        <c:crosses val="autoZero"/>
        <c:auto val="1"/>
        <c:lblAlgn val="ctr"/>
        <c:lblOffset val="100"/>
        <c:noMultiLvlLbl val="0"/>
      </c:catAx>
      <c:valAx>
        <c:axId val="1491746256"/>
        <c:scaling>
          <c:orientation val="minMax"/>
        </c:scaling>
        <c:delete val="1"/>
        <c:axPos val="l"/>
        <c:numFmt formatCode="General" sourceLinked="1"/>
        <c:majorTickMark val="out"/>
        <c:minorTickMark val="none"/>
        <c:tickLblPos val="nextTo"/>
        <c:txPr>
          <a:bodyPr rot="-60000000" spcFirstLastPara="0" vertOverflow="ellipsis" vert="horz" wrap="square" anchor="ctr" anchorCtr="1"/>
          <a:lstStyle/>
          <a:p>
            <a:pPr>
              <a:defRPr lang="en-US" sz="900" b="0" i="0" u="none" strike="noStrike" kern="1200" baseline="0">
                <a:solidFill>
                  <a:schemeClr val="lt1">
                    <a:lumMod val="75000"/>
                  </a:schemeClr>
                </a:solidFill>
                <a:latin typeface="+mn-lt"/>
                <a:ea typeface="+mn-ea"/>
                <a:cs typeface="+mn-cs"/>
              </a:defRPr>
            </a:pPr>
          </a:p>
        </c:txPr>
        <c:crossAx val="1491736176"/>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lang="en-US" sz="900" b="0" i="0" u="none" strike="noStrike" kern="1200" baseline="0">
              <a:solidFill>
                <a:schemeClr val="lt1">
                  <a:lumMod val="75000"/>
                </a:schemeClr>
              </a:solidFill>
              <a:latin typeface="+mn-lt"/>
              <a:ea typeface="+mn-ea"/>
              <a:cs typeface="+mn-cs"/>
            </a:defRPr>
          </a:pPr>
        </a:p>
      </c:txPr>
    </c:legend>
    <c:plotVisOnly val="1"/>
    <c:dispBlanksAs val="gap"/>
    <c:showDLblsOverMax val="0"/>
  </c:chart>
  <c:spPr>
    <a:solidFill>
      <a:schemeClr val="dk1">
        <a:lumMod val="75000"/>
        <a:lumOff val="25000"/>
      </a:schemeClr>
    </a:solidFill>
    <a:ln w="6350" cap="flat" cmpd="sng" algn="ctr">
      <a:solidFill>
        <a:schemeClr val="dk1">
          <a:tint val="75000"/>
        </a:schemeClr>
      </a:solidFill>
      <a:round/>
    </a:ln>
    <a:effectLst/>
  </c:spPr>
  <c:txPr>
    <a:bodyPr/>
    <a:lstStyle/>
    <a:p>
      <a:pPr>
        <a:defRPr lang="en-US"/>
      </a:pPr>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800" b="0" i="0" u="none" strike="noStrike" kern="1200" cap="all" baseline="0">
                <a:solidFill>
                  <a:schemeClr val="lt1"/>
                </a:solidFill>
                <a:latin typeface="+mn-lt"/>
                <a:ea typeface="+mn-ea"/>
                <a:cs typeface="+mn-cs"/>
              </a:defRPr>
            </a:pPr>
            <a:r>
              <a:rPr lang="en-US" sz="1100"/>
              <a:t>Would you recommend ASG to friends and relatives.?</a:t>
            </a:r>
            <a:endParaRPr lang="en-US" sz="1100"/>
          </a:p>
        </c:rich>
      </c:tx>
      <c:layout>
        <c:manualLayout>
          <c:xMode val="edge"/>
          <c:yMode val="edge"/>
          <c:x val="0.111798556430446"/>
          <c:y val="0"/>
        </c:manualLayout>
      </c:layout>
      <c:overlay val="0"/>
      <c:spPr>
        <a:noFill/>
        <a:ln>
          <a:noFill/>
        </a:ln>
        <a:effectLst/>
      </c:spPr>
    </c:title>
    <c:autoTitleDeleted val="0"/>
    <c:plotArea>
      <c:layout>
        <c:manualLayout>
          <c:layoutTarget val="inner"/>
          <c:xMode val="edge"/>
          <c:yMode val="edge"/>
          <c:x val="0.0246466576487533"/>
          <c:y val="0.341315916787615"/>
          <c:w val="0.936654189461561"/>
          <c:h val="0.541702951136913"/>
        </c:manualLayout>
      </c:layout>
      <c:barChart>
        <c:barDir val="col"/>
        <c:grouping val="clustered"/>
        <c:varyColors val="0"/>
        <c:ser>
          <c:idx val="0"/>
          <c:order val="0"/>
          <c:spPr>
            <a:solidFill>
              <a:schemeClr val="accent1">
                <a:alpha val="88000"/>
              </a:schemeClr>
            </a:solidFill>
            <a:ln>
              <a:solidFill>
                <a:schemeClr val="accent1">
                  <a:lumMod val="50000"/>
                </a:schemeClr>
              </a:solidFill>
            </a:ln>
            <a:effectLst/>
            <a:scene3d>
              <a:camera prst="orthographicFront"/>
              <a:lightRig rig="threePt" dir="t"/>
            </a:scene3d>
            <a:sp3d prstMaterial="flat">
              <a:contourClr>
                <a:schemeClr val="accent1">
                  <a:lumMod val="50000"/>
                </a:schemeClr>
              </a:contourClr>
            </a:sp3d>
          </c:spPr>
          <c:invertIfNegative val="0"/>
          <c:dLbls>
            <c:spPr>
              <a:solidFill>
                <a:schemeClr val="accent1">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lang="en-US" sz="900" b="1" i="0" u="none" strike="noStrike" kern="1200" baseline="0">
                    <a:solidFill>
                      <a:schemeClr val="lt1"/>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50000"/>
                        </a:schemeClr>
                      </a:solidFill>
                      <a:round/>
                    </a:ln>
                    <a:effectLst/>
                  </c:spPr>
                </c15:leaderLines>
              </c:ext>
            </c:extLst>
          </c:dLbls>
          <c:cat>
            <c:strRef>
              <c:f>'[dr. nikita mem.xlsx]Sheet1'!$J$64:$M$64</c:f>
              <c:strCache>
                <c:ptCount val="4"/>
                <c:pt idx="0">
                  <c:v>STRONGLY</c:v>
                </c:pt>
                <c:pt idx="1">
                  <c:v>HESITANTLY</c:v>
                </c:pt>
                <c:pt idx="2">
                  <c:v>WILL NOT</c:v>
                </c:pt>
                <c:pt idx="3">
                  <c:v>DON’T KNOW</c:v>
                </c:pt>
              </c:strCache>
            </c:strRef>
          </c:cat>
          <c:val>
            <c:numRef>
              <c:f>'[dr. nikita mem.xlsx]Sheet1'!$J$65:$M$65</c:f>
              <c:numCache>
                <c:formatCode>General</c:formatCode>
                <c:ptCount val="4"/>
                <c:pt idx="0">
                  <c:v>172</c:v>
                </c:pt>
                <c:pt idx="1">
                  <c:v>70</c:v>
                </c:pt>
                <c:pt idx="2">
                  <c:v>0</c:v>
                </c:pt>
                <c:pt idx="3">
                  <c:v>8</c:v>
                </c:pt>
              </c:numCache>
            </c:numRef>
          </c:val>
        </c:ser>
        <c:ser>
          <c:idx val="1"/>
          <c:order val="1"/>
          <c:spPr>
            <a:solidFill>
              <a:schemeClr val="accent2">
                <a:alpha val="88000"/>
              </a:schemeClr>
            </a:solidFill>
            <a:ln>
              <a:solidFill>
                <a:schemeClr val="accent2">
                  <a:lumMod val="50000"/>
                </a:schemeClr>
              </a:solidFill>
            </a:ln>
            <a:effectLst/>
            <a:scene3d>
              <a:camera prst="orthographicFront"/>
              <a:lightRig rig="threePt" dir="t"/>
            </a:scene3d>
            <a:sp3d prstMaterial="flat">
              <a:contourClr>
                <a:schemeClr val="accent2">
                  <a:lumMod val="50000"/>
                </a:schemeClr>
              </a:contourClr>
            </a:sp3d>
          </c:spPr>
          <c:invertIfNegative val="0"/>
          <c:dLbls>
            <c:spPr>
              <a:solidFill>
                <a:schemeClr val="accent2">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lang="en-US" sz="900" b="1" i="0" u="none" strike="noStrike" kern="1200" baseline="0">
                    <a:solidFill>
                      <a:schemeClr val="lt1"/>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50000"/>
                        </a:schemeClr>
                      </a:solidFill>
                      <a:round/>
                    </a:ln>
                    <a:effectLst/>
                  </c:spPr>
                </c15:leaderLines>
              </c:ext>
            </c:extLst>
          </c:dLbls>
          <c:cat>
            <c:strRef>
              <c:f>'[dr. nikita mem.xlsx]Sheet1'!$J$64:$M$64</c:f>
              <c:strCache>
                <c:ptCount val="4"/>
                <c:pt idx="0">
                  <c:v>STRONGLY</c:v>
                </c:pt>
                <c:pt idx="1">
                  <c:v>HESITANTLY</c:v>
                </c:pt>
                <c:pt idx="2">
                  <c:v>WILL NOT</c:v>
                </c:pt>
                <c:pt idx="3">
                  <c:v>DON’T KNOW</c:v>
                </c:pt>
              </c:strCache>
            </c:strRef>
          </c:cat>
          <c:val>
            <c:numRef>
              <c:f>'[dr. nikita mem.xlsx]Sheet1'!$J$66:$M$66</c:f>
              <c:numCache>
                <c:formatCode>0%</c:formatCode>
                <c:ptCount val="4"/>
                <c:pt idx="0">
                  <c:v>0.69</c:v>
                </c:pt>
                <c:pt idx="1">
                  <c:v>0.28</c:v>
                </c:pt>
                <c:pt idx="2">
                  <c:v>0</c:v>
                </c:pt>
                <c:pt idx="3">
                  <c:v>0.03</c:v>
                </c:pt>
              </c:numCache>
            </c:numRef>
          </c:val>
        </c:ser>
        <c:dLbls>
          <c:showLegendKey val="0"/>
          <c:showVal val="1"/>
          <c:showCatName val="0"/>
          <c:showSerName val="0"/>
          <c:showPercent val="0"/>
          <c:showBubbleSize val="0"/>
        </c:dLbls>
        <c:gapWidth val="84"/>
        <c:axId val="1731537712"/>
        <c:axId val="1731511792"/>
      </c:barChart>
      <c:catAx>
        <c:axId val="173153771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lt1">
                    <a:lumMod val="75000"/>
                  </a:schemeClr>
                </a:solidFill>
                <a:latin typeface="+mn-lt"/>
                <a:ea typeface="+mn-ea"/>
                <a:cs typeface="+mn-cs"/>
              </a:defRPr>
            </a:pPr>
          </a:p>
        </c:txPr>
        <c:crossAx val="1731511792"/>
        <c:crosses val="autoZero"/>
        <c:auto val="1"/>
        <c:lblAlgn val="ctr"/>
        <c:lblOffset val="100"/>
        <c:noMultiLvlLbl val="0"/>
      </c:catAx>
      <c:valAx>
        <c:axId val="1731511792"/>
        <c:scaling>
          <c:orientation val="minMax"/>
        </c:scaling>
        <c:delete val="1"/>
        <c:axPos val="l"/>
        <c:numFmt formatCode="General" sourceLinked="1"/>
        <c:majorTickMark val="out"/>
        <c:minorTickMark val="none"/>
        <c:tickLblPos val="nextTo"/>
        <c:txPr>
          <a:bodyPr rot="-60000000" spcFirstLastPara="0" vertOverflow="ellipsis" vert="horz" wrap="square" anchor="ctr" anchorCtr="1"/>
          <a:lstStyle/>
          <a:p>
            <a:pPr>
              <a:defRPr lang="en-US" sz="900" b="0" i="0" u="none" strike="noStrike" kern="1200" baseline="0">
                <a:solidFill>
                  <a:schemeClr val="lt1">
                    <a:lumMod val="75000"/>
                  </a:schemeClr>
                </a:solidFill>
                <a:latin typeface="+mn-lt"/>
                <a:ea typeface="+mn-ea"/>
                <a:cs typeface="+mn-cs"/>
              </a:defRPr>
            </a:pPr>
          </a:p>
        </c:txPr>
        <c:crossAx val="1731537712"/>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lang="en-US" sz="900" b="0" i="0" u="none" strike="noStrike" kern="1200" baseline="0">
              <a:solidFill>
                <a:schemeClr val="lt1">
                  <a:lumMod val="75000"/>
                </a:schemeClr>
              </a:solidFill>
              <a:latin typeface="+mn-lt"/>
              <a:ea typeface="+mn-ea"/>
              <a:cs typeface="+mn-cs"/>
            </a:defRPr>
          </a:pPr>
        </a:p>
      </c:txPr>
    </c:legend>
    <c:plotVisOnly val="1"/>
    <c:dispBlanksAs val="gap"/>
    <c:showDLblsOverMax val="0"/>
  </c:chart>
  <c:spPr>
    <a:solidFill>
      <a:schemeClr val="dk1">
        <a:lumMod val="75000"/>
        <a:lumOff val="25000"/>
      </a:schemeClr>
    </a:solidFill>
    <a:ln w="6350" cap="flat" cmpd="sng" algn="ctr">
      <a:solidFill>
        <a:schemeClr val="dk1">
          <a:tint val="75000"/>
        </a:schemeClr>
      </a:solidFill>
      <a:round/>
    </a:ln>
    <a:effectLst/>
  </c:spPr>
  <c:txPr>
    <a:bodyPr/>
    <a:lstStyle/>
    <a:p>
      <a:pPr>
        <a:defRPr lang="en-US"/>
      </a:pPr>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800" b="0" i="0" u="none" strike="noStrike" kern="1200" cap="all" baseline="0">
                <a:solidFill>
                  <a:schemeClr val="lt1"/>
                </a:solidFill>
                <a:latin typeface="+mn-lt"/>
                <a:ea typeface="+mn-ea"/>
                <a:cs typeface="+mn-cs"/>
              </a:defRPr>
            </a:pPr>
            <a:r>
              <a:rPr lang="en-US" sz="1200"/>
              <a:t>How responsive were all staff to your needs.?</a:t>
            </a:r>
            <a:endParaRPr lang="en-US" sz="1200"/>
          </a:p>
        </c:rich>
      </c:tx>
      <c:layout>
        <c:manualLayout>
          <c:xMode val="edge"/>
          <c:yMode val="edge"/>
          <c:x val="0.127576334208224"/>
          <c:y val="0"/>
        </c:manualLayout>
      </c:layout>
      <c:overlay val="0"/>
      <c:spPr>
        <a:noFill/>
        <a:ln>
          <a:noFill/>
        </a:ln>
        <a:effectLst/>
      </c:spPr>
    </c:title>
    <c:autoTitleDeleted val="0"/>
    <c:plotArea>
      <c:layout/>
      <c:barChart>
        <c:barDir val="col"/>
        <c:grouping val="clustered"/>
        <c:varyColors val="0"/>
        <c:ser>
          <c:idx val="0"/>
          <c:order val="0"/>
          <c:spPr>
            <a:solidFill>
              <a:schemeClr val="accent1">
                <a:alpha val="88000"/>
              </a:schemeClr>
            </a:solidFill>
            <a:ln>
              <a:solidFill>
                <a:schemeClr val="accent1">
                  <a:lumMod val="50000"/>
                </a:schemeClr>
              </a:solidFill>
            </a:ln>
            <a:effectLst/>
            <a:scene3d>
              <a:camera prst="orthographicFront"/>
              <a:lightRig rig="threePt" dir="t"/>
            </a:scene3d>
            <a:sp3d prstMaterial="flat">
              <a:contourClr>
                <a:schemeClr val="accent1">
                  <a:lumMod val="50000"/>
                </a:schemeClr>
              </a:contourClr>
            </a:sp3d>
          </c:spPr>
          <c:invertIfNegative val="0"/>
          <c:dLbls>
            <c:spPr>
              <a:solidFill>
                <a:schemeClr val="accent1">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lang="en-US" sz="900" b="1" i="0" u="none" strike="noStrike" kern="1200" baseline="0">
                    <a:solidFill>
                      <a:schemeClr val="lt1"/>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50000"/>
                        </a:schemeClr>
                      </a:solidFill>
                      <a:round/>
                    </a:ln>
                    <a:effectLst/>
                  </c:spPr>
                </c15:leaderLines>
              </c:ext>
            </c:extLst>
          </c:dLbls>
          <c:cat>
            <c:strRef>
              <c:f>[Book1]Sheet1!$C$1:$G$1</c:f>
              <c:strCache>
                <c:ptCount val="5"/>
                <c:pt idx="0">
                  <c:v>EXCELLENT</c:v>
                </c:pt>
                <c:pt idx="1">
                  <c:v>GOOD</c:v>
                </c:pt>
                <c:pt idx="2">
                  <c:v>AVERAGE</c:v>
                </c:pt>
                <c:pt idx="3">
                  <c:v>POOR</c:v>
                </c:pt>
                <c:pt idx="4">
                  <c:v>DON'T KNOW </c:v>
                </c:pt>
              </c:strCache>
            </c:strRef>
          </c:cat>
          <c:val>
            <c:numRef>
              <c:f>[Book1]Sheet1!$C$2:$G$2</c:f>
              <c:numCache>
                <c:formatCode>General</c:formatCode>
                <c:ptCount val="5"/>
                <c:pt idx="0">
                  <c:v>117</c:v>
                </c:pt>
                <c:pt idx="1">
                  <c:v>85</c:v>
                </c:pt>
                <c:pt idx="2">
                  <c:v>48</c:v>
                </c:pt>
                <c:pt idx="3">
                  <c:v>0</c:v>
                </c:pt>
                <c:pt idx="4">
                  <c:v>0</c:v>
                </c:pt>
              </c:numCache>
            </c:numRef>
          </c:val>
        </c:ser>
        <c:ser>
          <c:idx val="1"/>
          <c:order val="1"/>
          <c:spPr>
            <a:solidFill>
              <a:schemeClr val="accent2">
                <a:alpha val="88000"/>
              </a:schemeClr>
            </a:solidFill>
            <a:ln>
              <a:solidFill>
                <a:schemeClr val="accent2">
                  <a:lumMod val="50000"/>
                </a:schemeClr>
              </a:solidFill>
            </a:ln>
            <a:effectLst/>
            <a:scene3d>
              <a:camera prst="orthographicFront"/>
              <a:lightRig rig="threePt" dir="t"/>
            </a:scene3d>
            <a:sp3d prstMaterial="flat">
              <a:contourClr>
                <a:schemeClr val="accent2">
                  <a:lumMod val="50000"/>
                </a:schemeClr>
              </a:contourClr>
            </a:sp3d>
          </c:spPr>
          <c:invertIfNegative val="0"/>
          <c:dLbls>
            <c:spPr>
              <a:solidFill>
                <a:schemeClr val="accent2">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lang="en-US" sz="900" b="1" i="0" u="none" strike="noStrike" kern="1200" baseline="0">
                    <a:solidFill>
                      <a:schemeClr val="lt1"/>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50000"/>
                        </a:schemeClr>
                      </a:solidFill>
                      <a:round/>
                    </a:ln>
                    <a:effectLst/>
                  </c:spPr>
                </c15:leaderLines>
              </c:ext>
            </c:extLst>
          </c:dLbls>
          <c:cat>
            <c:strRef>
              <c:f>[Book1]Sheet1!$C$1:$G$1</c:f>
              <c:strCache>
                <c:ptCount val="5"/>
                <c:pt idx="0">
                  <c:v>EXCELLENT</c:v>
                </c:pt>
                <c:pt idx="1">
                  <c:v>GOOD</c:v>
                </c:pt>
                <c:pt idx="2">
                  <c:v>AVERAGE</c:v>
                </c:pt>
                <c:pt idx="3">
                  <c:v>POOR</c:v>
                </c:pt>
                <c:pt idx="4">
                  <c:v>DON'T KNOW </c:v>
                </c:pt>
              </c:strCache>
            </c:strRef>
          </c:cat>
          <c:val>
            <c:numRef>
              <c:f>[Book1]Sheet1!$C$3:$G$3</c:f>
              <c:numCache>
                <c:formatCode>0%</c:formatCode>
                <c:ptCount val="5"/>
                <c:pt idx="0">
                  <c:v>0.47</c:v>
                </c:pt>
                <c:pt idx="1">
                  <c:v>0.34</c:v>
                </c:pt>
                <c:pt idx="2">
                  <c:v>0.19</c:v>
                </c:pt>
                <c:pt idx="3" c:formatCode="General">
                  <c:v>0</c:v>
                </c:pt>
                <c:pt idx="4" c:formatCode="General">
                  <c:v>0</c:v>
                </c:pt>
              </c:numCache>
            </c:numRef>
          </c:val>
        </c:ser>
        <c:dLbls>
          <c:showLegendKey val="0"/>
          <c:showVal val="1"/>
          <c:showCatName val="0"/>
          <c:showSerName val="0"/>
          <c:showPercent val="0"/>
          <c:showBubbleSize val="0"/>
        </c:dLbls>
        <c:gapWidth val="84"/>
        <c:axId val="1946455840"/>
        <c:axId val="1946444800"/>
      </c:barChart>
      <c:catAx>
        <c:axId val="194645584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lt1">
                    <a:lumMod val="75000"/>
                  </a:schemeClr>
                </a:solidFill>
                <a:latin typeface="+mn-lt"/>
                <a:ea typeface="+mn-ea"/>
                <a:cs typeface="+mn-cs"/>
              </a:defRPr>
            </a:pPr>
          </a:p>
        </c:txPr>
        <c:crossAx val="1946444800"/>
        <c:crosses val="autoZero"/>
        <c:auto val="1"/>
        <c:lblAlgn val="ctr"/>
        <c:lblOffset val="100"/>
        <c:noMultiLvlLbl val="0"/>
      </c:catAx>
      <c:valAx>
        <c:axId val="1946444800"/>
        <c:scaling>
          <c:orientation val="minMax"/>
        </c:scaling>
        <c:delete val="1"/>
        <c:axPos val="l"/>
        <c:numFmt formatCode="General" sourceLinked="1"/>
        <c:majorTickMark val="out"/>
        <c:minorTickMark val="none"/>
        <c:tickLblPos val="nextTo"/>
        <c:txPr>
          <a:bodyPr rot="-60000000" spcFirstLastPara="0" vertOverflow="ellipsis" vert="horz" wrap="square" anchor="ctr" anchorCtr="1"/>
          <a:lstStyle/>
          <a:p>
            <a:pPr>
              <a:defRPr lang="en-US" sz="900" b="0" i="0" u="none" strike="noStrike" kern="1200" baseline="0">
                <a:solidFill>
                  <a:schemeClr val="lt1">
                    <a:lumMod val="75000"/>
                  </a:schemeClr>
                </a:solidFill>
                <a:latin typeface="+mn-lt"/>
                <a:ea typeface="+mn-ea"/>
                <a:cs typeface="+mn-cs"/>
              </a:defRPr>
            </a:pPr>
          </a:p>
        </c:txPr>
        <c:crossAx val="1946455840"/>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lang="en-US" sz="900" b="0" i="0" u="none" strike="noStrike" kern="1200" baseline="0">
              <a:solidFill>
                <a:schemeClr val="lt1">
                  <a:lumMod val="75000"/>
                </a:schemeClr>
              </a:solidFill>
              <a:latin typeface="+mn-lt"/>
              <a:ea typeface="+mn-ea"/>
              <a:cs typeface="+mn-cs"/>
            </a:defRPr>
          </a:pPr>
        </a:p>
      </c:txPr>
    </c:legend>
    <c:plotVisOnly val="1"/>
    <c:dispBlanksAs val="gap"/>
    <c:showDLblsOverMax val="0"/>
  </c:chart>
  <c:spPr>
    <a:solidFill>
      <a:schemeClr val="dk1">
        <a:lumMod val="75000"/>
        <a:lumOff val="25000"/>
      </a:schemeClr>
    </a:solidFill>
    <a:ln w="6350" cap="flat" cmpd="sng" algn="ctr">
      <a:solidFill>
        <a:schemeClr val="dk1">
          <a:tint val="75000"/>
        </a:schemeClr>
      </a:solidFill>
      <a:round/>
    </a:ln>
    <a:effectLst/>
  </c:spPr>
  <c:txPr>
    <a:bodyPr/>
    <a:lstStyle/>
    <a:p>
      <a:pPr>
        <a:defRPr lang="en-US"/>
      </a:pPr>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800" b="0" i="0" u="none" strike="noStrike" kern="1200" cap="all" baseline="0">
                <a:solidFill>
                  <a:schemeClr val="lt1"/>
                </a:solidFill>
                <a:latin typeface="+mn-lt"/>
                <a:ea typeface="+mn-ea"/>
                <a:cs typeface="+mn-cs"/>
              </a:defRPr>
            </a:pPr>
            <a:r>
              <a:rPr lang="en-US" sz="1200"/>
              <a:t>Overall, how you rate the services offered at ASG.?</a:t>
            </a:r>
            <a:endParaRPr lang="en-US" sz="1200"/>
          </a:p>
        </c:rich>
      </c:tx>
      <c:layout/>
      <c:overlay val="0"/>
      <c:spPr>
        <a:noFill/>
        <a:ln>
          <a:noFill/>
        </a:ln>
        <a:effectLst/>
      </c:spPr>
    </c:title>
    <c:autoTitleDeleted val="0"/>
    <c:plotArea>
      <c:layout>
        <c:manualLayout>
          <c:layoutTarget val="inner"/>
          <c:xMode val="edge"/>
          <c:yMode val="edge"/>
          <c:x val="0.0216666666666667"/>
          <c:y val="0.323148148148148"/>
          <c:w val="0.938888888888889"/>
          <c:h val="0.550092592592593"/>
        </c:manualLayout>
      </c:layout>
      <c:barChart>
        <c:barDir val="col"/>
        <c:grouping val="clustered"/>
        <c:varyColors val="0"/>
        <c:ser>
          <c:idx val="0"/>
          <c:order val="0"/>
          <c:spPr>
            <a:solidFill>
              <a:schemeClr val="accent1">
                <a:alpha val="88000"/>
              </a:schemeClr>
            </a:solidFill>
            <a:ln>
              <a:solidFill>
                <a:schemeClr val="accent1">
                  <a:lumMod val="50000"/>
                </a:schemeClr>
              </a:solidFill>
            </a:ln>
            <a:effectLst/>
            <a:scene3d>
              <a:camera prst="orthographicFront"/>
              <a:lightRig rig="threePt" dir="t"/>
            </a:scene3d>
            <a:sp3d prstMaterial="flat">
              <a:contourClr>
                <a:schemeClr val="accent1">
                  <a:lumMod val="50000"/>
                </a:schemeClr>
              </a:contourClr>
            </a:sp3d>
          </c:spPr>
          <c:invertIfNegative val="0"/>
          <c:dLbls>
            <c:spPr>
              <a:solidFill>
                <a:schemeClr val="accent1">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lang="en-US" sz="900" b="1" i="0" u="none" strike="noStrike" kern="1200" baseline="0">
                    <a:solidFill>
                      <a:schemeClr val="lt1"/>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50000"/>
                        </a:schemeClr>
                      </a:solidFill>
                      <a:round/>
                    </a:ln>
                    <a:effectLst/>
                  </c:spPr>
                </c15:leaderLines>
              </c:ext>
            </c:extLst>
          </c:dLbls>
          <c:cat>
            <c:strRef>
              <c:f>[Book1]Sheet1!$B$4:$F$4</c:f>
              <c:strCache>
                <c:ptCount val="5"/>
                <c:pt idx="0">
                  <c:v>EXCELLENT</c:v>
                </c:pt>
                <c:pt idx="1">
                  <c:v>GOOD</c:v>
                </c:pt>
                <c:pt idx="2">
                  <c:v>AVERAGE</c:v>
                </c:pt>
                <c:pt idx="3">
                  <c:v>POOR</c:v>
                </c:pt>
                <c:pt idx="4">
                  <c:v>DON'T KNOW </c:v>
                </c:pt>
              </c:strCache>
            </c:strRef>
          </c:cat>
          <c:val>
            <c:numRef>
              <c:f>[Book1]Sheet1!$B$5:$F$5</c:f>
              <c:numCache>
                <c:formatCode>General</c:formatCode>
                <c:ptCount val="5"/>
                <c:pt idx="0">
                  <c:v>145</c:v>
                </c:pt>
                <c:pt idx="1">
                  <c:v>75</c:v>
                </c:pt>
                <c:pt idx="2">
                  <c:v>22</c:v>
                </c:pt>
                <c:pt idx="3">
                  <c:v>8</c:v>
                </c:pt>
                <c:pt idx="4">
                  <c:v>0</c:v>
                </c:pt>
              </c:numCache>
            </c:numRef>
          </c:val>
        </c:ser>
        <c:ser>
          <c:idx val="1"/>
          <c:order val="1"/>
          <c:spPr>
            <a:solidFill>
              <a:schemeClr val="accent2">
                <a:alpha val="88000"/>
              </a:schemeClr>
            </a:solidFill>
            <a:ln>
              <a:solidFill>
                <a:schemeClr val="accent2">
                  <a:lumMod val="50000"/>
                </a:schemeClr>
              </a:solidFill>
            </a:ln>
            <a:effectLst/>
            <a:scene3d>
              <a:camera prst="orthographicFront"/>
              <a:lightRig rig="threePt" dir="t"/>
            </a:scene3d>
            <a:sp3d prstMaterial="flat">
              <a:contourClr>
                <a:schemeClr val="accent2">
                  <a:lumMod val="50000"/>
                </a:schemeClr>
              </a:contourClr>
            </a:sp3d>
          </c:spPr>
          <c:invertIfNegative val="0"/>
          <c:dLbls>
            <c:spPr>
              <a:solidFill>
                <a:schemeClr val="accent2">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lang="en-US" sz="900" b="1" i="0" u="none" strike="noStrike" kern="1200" baseline="0">
                    <a:solidFill>
                      <a:schemeClr val="lt1"/>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50000"/>
                        </a:schemeClr>
                      </a:solidFill>
                      <a:round/>
                    </a:ln>
                    <a:effectLst/>
                  </c:spPr>
                </c15:leaderLines>
              </c:ext>
            </c:extLst>
          </c:dLbls>
          <c:cat>
            <c:strRef>
              <c:f>[Book1]Sheet1!$B$4:$F$4</c:f>
              <c:strCache>
                <c:ptCount val="5"/>
                <c:pt idx="0">
                  <c:v>EXCELLENT</c:v>
                </c:pt>
                <c:pt idx="1">
                  <c:v>GOOD</c:v>
                </c:pt>
                <c:pt idx="2">
                  <c:v>AVERAGE</c:v>
                </c:pt>
                <c:pt idx="3">
                  <c:v>POOR</c:v>
                </c:pt>
                <c:pt idx="4">
                  <c:v>DON'T KNOW </c:v>
                </c:pt>
              </c:strCache>
            </c:strRef>
          </c:cat>
          <c:val>
            <c:numRef>
              <c:f>[Book1]Sheet1!$B$6:$F$6</c:f>
              <c:numCache>
                <c:formatCode>0%</c:formatCode>
                <c:ptCount val="5"/>
                <c:pt idx="0">
                  <c:v>0.58</c:v>
                </c:pt>
                <c:pt idx="1">
                  <c:v>0.3</c:v>
                </c:pt>
                <c:pt idx="2">
                  <c:v>0.09</c:v>
                </c:pt>
                <c:pt idx="3">
                  <c:v>0.03</c:v>
                </c:pt>
                <c:pt idx="4" c:formatCode="General">
                  <c:v>0</c:v>
                </c:pt>
              </c:numCache>
            </c:numRef>
          </c:val>
        </c:ser>
        <c:dLbls>
          <c:showLegendKey val="0"/>
          <c:showVal val="1"/>
          <c:showCatName val="0"/>
          <c:showSerName val="0"/>
          <c:showPercent val="0"/>
          <c:showBubbleSize val="0"/>
        </c:dLbls>
        <c:gapWidth val="84"/>
        <c:axId val="1432510719"/>
        <c:axId val="1432521759"/>
      </c:barChart>
      <c:catAx>
        <c:axId val="1432510719"/>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lt1">
                    <a:lumMod val="75000"/>
                  </a:schemeClr>
                </a:solidFill>
                <a:latin typeface="+mn-lt"/>
                <a:ea typeface="+mn-ea"/>
                <a:cs typeface="+mn-cs"/>
              </a:defRPr>
            </a:pPr>
          </a:p>
        </c:txPr>
        <c:crossAx val="1432521759"/>
        <c:crosses val="autoZero"/>
        <c:auto val="1"/>
        <c:lblAlgn val="ctr"/>
        <c:lblOffset val="100"/>
        <c:noMultiLvlLbl val="0"/>
      </c:catAx>
      <c:valAx>
        <c:axId val="1432521759"/>
        <c:scaling>
          <c:orientation val="minMax"/>
        </c:scaling>
        <c:delete val="1"/>
        <c:axPos val="l"/>
        <c:numFmt formatCode="General" sourceLinked="1"/>
        <c:majorTickMark val="out"/>
        <c:minorTickMark val="none"/>
        <c:tickLblPos val="nextTo"/>
        <c:txPr>
          <a:bodyPr rot="-60000000" spcFirstLastPara="0" vertOverflow="ellipsis" vert="horz" wrap="square" anchor="ctr" anchorCtr="1"/>
          <a:lstStyle/>
          <a:p>
            <a:pPr>
              <a:defRPr lang="en-US" sz="900" b="0" i="0" u="none" strike="noStrike" kern="1200" baseline="0">
                <a:solidFill>
                  <a:schemeClr val="lt1">
                    <a:lumMod val="75000"/>
                  </a:schemeClr>
                </a:solidFill>
                <a:latin typeface="+mn-lt"/>
                <a:ea typeface="+mn-ea"/>
                <a:cs typeface="+mn-cs"/>
              </a:defRPr>
            </a:pPr>
          </a:p>
        </c:txPr>
        <c:crossAx val="1432510719"/>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lang="en-US" sz="900" b="0" i="0" u="none" strike="noStrike" kern="1200" baseline="0">
              <a:solidFill>
                <a:schemeClr val="lt1">
                  <a:lumMod val="75000"/>
                </a:schemeClr>
              </a:solidFill>
              <a:latin typeface="+mn-lt"/>
              <a:ea typeface="+mn-ea"/>
              <a:cs typeface="+mn-cs"/>
            </a:defRPr>
          </a:pPr>
        </a:p>
      </c:txPr>
    </c:legend>
    <c:plotVisOnly val="1"/>
    <c:dispBlanksAs val="gap"/>
    <c:showDLblsOverMax val="0"/>
  </c:chart>
  <c:spPr>
    <a:solidFill>
      <a:schemeClr val="dk1">
        <a:lumMod val="75000"/>
        <a:lumOff val="25000"/>
      </a:schemeClr>
    </a:solidFill>
    <a:ln w="6350" cap="flat" cmpd="sng" algn="ctr">
      <a:solidFill>
        <a:schemeClr val="dk1">
          <a:tint val="75000"/>
        </a:schemeClr>
      </a:solidFill>
      <a:round/>
    </a:ln>
    <a:effectLst/>
  </c:spPr>
  <c:txPr>
    <a:bodyPr/>
    <a:lstStyle/>
    <a:p>
      <a:pPr>
        <a:defRPr lang="en-US"/>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800" b="0" i="0" u="none" strike="noStrike" kern="1200" cap="all" baseline="0">
                <a:solidFill>
                  <a:schemeClr val="lt1"/>
                </a:solidFill>
                <a:latin typeface="+mn-lt"/>
                <a:ea typeface="+mn-ea"/>
                <a:cs typeface="+mn-cs"/>
              </a:defRPr>
            </a:pPr>
            <a:r>
              <a:rPr lang="en-US"/>
              <a:t>Clarity of communication</a:t>
            </a:r>
            <a:endParaRPr lang="en-US"/>
          </a:p>
        </c:rich>
      </c:tx>
      <c:layout/>
      <c:overlay val="0"/>
      <c:spPr>
        <a:noFill/>
        <a:ln>
          <a:noFill/>
        </a:ln>
        <a:effectLst/>
      </c:spPr>
    </c:title>
    <c:autoTitleDeleted val="0"/>
    <c:plotArea>
      <c:layout/>
      <c:barChart>
        <c:barDir val="col"/>
        <c:grouping val="clustered"/>
        <c:varyColors val="0"/>
        <c:ser>
          <c:idx val="0"/>
          <c:order val="0"/>
          <c:spPr>
            <a:solidFill>
              <a:schemeClr val="accent1">
                <a:alpha val="88000"/>
              </a:schemeClr>
            </a:solidFill>
            <a:ln>
              <a:solidFill>
                <a:schemeClr val="accent1">
                  <a:lumMod val="50000"/>
                </a:schemeClr>
              </a:solidFill>
            </a:ln>
            <a:effectLst/>
            <a:scene3d>
              <a:camera prst="orthographicFront"/>
              <a:lightRig rig="threePt" dir="t"/>
            </a:scene3d>
            <a:sp3d prstMaterial="flat">
              <a:contourClr>
                <a:schemeClr val="accent1">
                  <a:lumMod val="50000"/>
                </a:schemeClr>
              </a:contourClr>
            </a:sp3d>
          </c:spPr>
          <c:invertIfNegative val="0"/>
          <c:dLbls>
            <c:spPr>
              <a:solidFill>
                <a:schemeClr val="accent1">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lang="en-US" sz="900" b="1" i="0" u="none" strike="noStrike" kern="1200" baseline="0">
                    <a:solidFill>
                      <a:schemeClr val="lt1"/>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50000"/>
                        </a:schemeClr>
                      </a:solidFill>
                      <a:round/>
                    </a:ln>
                    <a:effectLst/>
                  </c:spPr>
                </c15:leaderLines>
              </c:ext>
            </c:extLst>
          </c:dLbls>
          <c:cat>
            <c:strRef>
              <c:f>'[dr. nikita mem.xlsx]Sheet1'!$J$23:$N$23</c:f>
              <c:strCache>
                <c:ptCount val="5"/>
                <c:pt idx="0">
                  <c:v>EXCELLENT</c:v>
                </c:pt>
                <c:pt idx="1">
                  <c:v>GOOD</c:v>
                </c:pt>
                <c:pt idx="2">
                  <c:v>AVERAGE</c:v>
                </c:pt>
                <c:pt idx="3">
                  <c:v>POOR</c:v>
                </c:pt>
                <c:pt idx="4">
                  <c:v>DON'T KNOW </c:v>
                </c:pt>
              </c:strCache>
            </c:strRef>
          </c:cat>
          <c:val>
            <c:numRef>
              <c:f>'[dr. nikita mem.xlsx]Sheet1'!$J$24:$N$24</c:f>
              <c:numCache>
                <c:formatCode>General</c:formatCode>
                <c:ptCount val="5"/>
                <c:pt idx="0">
                  <c:v>47</c:v>
                </c:pt>
                <c:pt idx="1">
                  <c:v>38</c:v>
                </c:pt>
                <c:pt idx="2">
                  <c:v>150</c:v>
                </c:pt>
                <c:pt idx="3">
                  <c:v>15</c:v>
                </c:pt>
              </c:numCache>
            </c:numRef>
          </c:val>
        </c:ser>
        <c:ser>
          <c:idx val="1"/>
          <c:order val="1"/>
          <c:spPr>
            <a:solidFill>
              <a:schemeClr val="accent2">
                <a:alpha val="88000"/>
              </a:schemeClr>
            </a:solidFill>
            <a:ln>
              <a:solidFill>
                <a:schemeClr val="accent2">
                  <a:lumMod val="50000"/>
                </a:schemeClr>
              </a:solidFill>
            </a:ln>
            <a:effectLst/>
            <a:scene3d>
              <a:camera prst="orthographicFront"/>
              <a:lightRig rig="threePt" dir="t"/>
            </a:scene3d>
            <a:sp3d prstMaterial="flat">
              <a:contourClr>
                <a:schemeClr val="accent2">
                  <a:lumMod val="50000"/>
                </a:schemeClr>
              </a:contourClr>
            </a:sp3d>
          </c:spPr>
          <c:invertIfNegative val="0"/>
          <c:dLbls>
            <c:spPr>
              <a:solidFill>
                <a:schemeClr val="accent2">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lang="en-US" sz="900" b="1" i="0" u="none" strike="noStrike" kern="1200" baseline="0">
                    <a:solidFill>
                      <a:schemeClr val="lt1"/>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50000"/>
                        </a:schemeClr>
                      </a:solidFill>
                      <a:round/>
                    </a:ln>
                    <a:effectLst/>
                  </c:spPr>
                </c15:leaderLines>
              </c:ext>
            </c:extLst>
          </c:dLbls>
          <c:cat>
            <c:strRef>
              <c:f>'[dr. nikita mem.xlsx]Sheet1'!$J$23:$N$23</c:f>
              <c:strCache>
                <c:ptCount val="5"/>
                <c:pt idx="0">
                  <c:v>EXCELLENT</c:v>
                </c:pt>
                <c:pt idx="1">
                  <c:v>GOOD</c:v>
                </c:pt>
                <c:pt idx="2">
                  <c:v>AVERAGE</c:v>
                </c:pt>
                <c:pt idx="3">
                  <c:v>POOR</c:v>
                </c:pt>
                <c:pt idx="4">
                  <c:v>DON'T KNOW </c:v>
                </c:pt>
              </c:strCache>
            </c:strRef>
          </c:cat>
          <c:val>
            <c:numRef>
              <c:f>'[dr. nikita mem.xlsx]Sheet1'!$J$25:$N$25</c:f>
              <c:numCache>
                <c:formatCode>0%</c:formatCode>
                <c:ptCount val="5"/>
                <c:pt idx="0">
                  <c:v>0.19</c:v>
                </c:pt>
                <c:pt idx="1">
                  <c:v>0.15</c:v>
                </c:pt>
                <c:pt idx="2">
                  <c:v>0.6</c:v>
                </c:pt>
                <c:pt idx="3">
                  <c:v>0.06</c:v>
                </c:pt>
              </c:numCache>
            </c:numRef>
          </c:val>
        </c:ser>
        <c:dLbls>
          <c:showLegendKey val="0"/>
          <c:showVal val="1"/>
          <c:showCatName val="0"/>
          <c:showSerName val="0"/>
          <c:showPercent val="0"/>
          <c:showBubbleSize val="0"/>
        </c:dLbls>
        <c:gapWidth val="84"/>
        <c:axId val="1587996192"/>
        <c:axId val="1588000992"/>
      </c:barChart>
      <c:catAx>
        <c:axId val="158799619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lt1">
                    <a:lumMod val="75000"/>
                  </a:schemeClr>
                </a:solidFill>
                <a:latin typeface="+mn-lt"/>
                <a:ea typeface="+mn-ea"/>
                <a:cs typeface="+mn-cs"/>
              </a:defRPr>
            </a:pPr>
          </a:p>
        </c:txPr>
        <c:crossAx val="1588000992"/>
        <c:crosses val="autoZero"/>
        <c:auto val="1"/>
        <c:lblAlgn val="ctr"/>
        <c:lblOffset val="100"/>
        <c:noMultiLvlLbl val="0"/>
      </c:catAx>
      <c:valAx>
        <c:axId val="1588000992"/>
        <c:scaling>
          <c:orientation val="minMax"/>
        </c:scaling>
        <c:delete val="1"/>
        <c:axPos val="l"/>
        <c:numFmt formatCode="General" sourceLinked="1"/>
        <c:majorTickMark val="out"/>
        <c:minorTickMark val="none"/>
        <c:tickLblPos val="nextTo"/>
        <c:txPr>
          <a:bodyPr rot="-60000000" spcFirstLastPara="0" vertOverflow="ellipsis" vert="horz" wrap="square" anchor="ctr" anchorCtr="1"/>
          <a:lstStyle/>
          <a:p>
            <a:pPr>
              <a:defRPr lang="en-US" sz="900" b="0" i="0" u="none" strike="noStrike" kern="1200" baseline="0">
                <a:solidFill>
                  <a:schemeClr val="lt1">
                    <a:lumMod val="75000"/>
                  </a:schemeClr>
                </a:solidFill>
                <a:latin typeface="+mn-lt"/>
                <a:ea typeface="+mn-ea"/>
                <a:cs typeface="+mn-cs"/>
              </a:defRPr>
            </a:pPr>
          </a:p>
        </c:txPr>
        <c:crossAx val="1587996192"/>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lang="en-US" sz="900" b="0" i="0" u="none" strike="noStrike" kern="1200" baseline="0">
              <a:solidFill>
                <a:schemeClr val="lt1">
                  <a:lumMod val="75000"/>
                </a:schemeClr>
              </a:solidFill>
              <a:latin typeface="+mn-lt"/>
              <a:ea typeface="+mn-ea"/>
              <a:cs typeface="+mn-cs"/>
            </a:defRPr>
          </a:pPr>
        </a:p>
      </c:txPr>
    </c:legend>
    <c:plotVisOnly val="1"/>
    <c:dispBlanksAs val="gap"/>
    <c:showDLblsOverMax val="0"/>
  </c:chart>
  <c:spPr>
    <a:solidFill>
      <a:schemeClr val="dk1">
        <a:lumMod val="75000"/>
        <a:lumOff val="25000"/>
      </a:schemeClr>
    </a:solidFill>
    <a:ln w="6350" cap="flat" cmpd="sng" algn="ctr">
      <a:solidFill>
        <a:schemeClr val="dk1">
          <a:tint val="75000"/>
        </a:schemeClr>
      </a:solidFill>
      <a:round/>
    </a:ln>
    <a:effectLst/>
  </c:spPr>
  <c:txPr>
    <a:bodyPr/>
    <a:lstStyle/>
    <a:p>
      <a:pPr>
        <a:defRPr lang="en-US"/>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800" b="0" i="0" u="none" strike="noStrike" kern="1200" cap="all" baseline="0">
                <a:solidFill>
                  <a:schemeClr val="lt1"/>
                </a:solidFill>
                <a:latin typeface="+mn-lt"/>
                <a:ea typeface="+mn-ea"/>
                <a:cs typeface="+mn-cs"/>
              </a:defRPr>
            </a:pPr>
            <a:r>
              <a:rPr lang="en-US" sz="1400"/>
              <a:t>Attitude</a:t>
            </a:r>
            <a:r>
              <a:rPr lang="en-US" sz="1600"/>
              <a:t> and behaviour</a:t>
            </a:r>
            <a:endParaRPr lang="en-US" sz="1600"/>
          </a:p>
        </c:rich>
      </c:tx>
      <c:layout>
        <c:manualLayout>
          <c:xMode val="edge"/>
          <c:yMode val="edge"/>
          <c:x val="0.266680446194226"/>
          <c:y val="0"/>
        </c:manualLayout>
      </c:layout>
      <c:overlay val="0"/>
      <c:spPr>
        <a:noFill/>
        <a:ln>
          <a:noFill/>
        </a:ln>
        <a:effectLst/>
      </c:spPr>
    </c:title>
    <c:autoTitleDeleted val="0"/>
    <c:plotArea>
      <c:layout/>
      <c:barChart>
        <c:barDir val="col"/>
        <c:grouping val="clustered"/>
        <c:varyColors val="0"/>
        <c:ser>
          <c:idx val="0"/>
          <c:order val="0"/>
          <c:spPr>
            <a:solidFill>
              <a:schemeClr val="accent1">
                <a:alpha val="88000"/>
              </a:schemeClr>
            </a:solidFill>
            <a:ln>
              <a:solidFill>
                <a:schemeClr val="accent1">
                  <a:lumMod val="50000"/>
                </a:schemeClr>
              </a:solidFill>
            </a:ln>
            <a:effectLst/>
            <a:scene3d>
              <a:camera prst="orthographicFront"/>
              <a:lightRig rig="threePt" dir="t"/>
            </a:scene3d>
            <a:sp3d prstMaterial="flat">
              <a:contourClr>
                <a:schemeClr val="accent1">
                  <a:lumMod val="50000"/>
                </a:schemeClr>
              </a:contourClr>
            </a:sp3d>
          </c:spPr>
          <c:invertIfNegative val="0"/>
          <c:dLbls>
            <c:spPr>
              <a:solidFill>
                <a:schemeClr val="accent1">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lang="en-US" sz="900" b="1" i="0" u="none" strike="noStrike" kern="1200" baseline="0">
                    <a:solidFill>
                      <a:schemeClr val="lt1"/>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50000"/>
                        </a:schemeClr>
                      </a:solidFill>
                      <a:round/>
                    </a:ln>
                    <a:effectLst/>
                  </c:spPr>
                </c15:leaderLines>
              </c:ext>
            </c:extLst>
          </c:dLbls>
          <c:cat>
            <c:strRef>
              <c:f>'[dr. nikita mem.xlsx]Sheet1'!$J$27:$N$27</c:f>
              <c:strCache>
                <c:ptCount val="5"/>
                <c:pt idx="0">
                  <c:v>EXCELLENT</c:v>
                </c:pt>
                <c:pt idx="1">
                  <c:v>GOOD</c:v>
                </c:pt>
                <c:pt idx="2">
                  <c:v>AVERAGE</c:v>
                </c:pt>
                <c:pt idx="3">
                  <c:v>POOR</c:v>
                </c:pt>
                <c:pt idx="4">
                  <c:v>DON'T KNOW </c:v>
                </c:pt>
              </c:strCache>
            </c:strRef>
          </c:cat>
          <c:val>
            <c:numRef>
              <c:f>'[dr. nikita mem.xlsx]Sheet1'!$J$28:$N$28</c:f>
              <c:numCache>
                <c:formatCode>General</c:formatCode>
                <c:ptCount val="5"/>
                <c:pt idx="0">
                  <c:v>78</c:v>
                </c:pt>
                <c:pt idx="1">
                  <c:v>122</c:v>
                </c:pt>
                <c:pt idx="2">
                  <c:v>17</c:v>
                </c:pt>
                <c:pt idx="3">
                  <c:v>33</c:v>
                </c:pt>
              </c:numCache>
            </c:numRef>
          </c:val>
        </c:ser>
        <c:ser>
          <c:idx val="1"/>
          <c:order val="1"/>
          <c:spPr>
            <a:solidFill>
              <a:schemeClr val="accent2">
                <a:alpha val="88000"/>
              </a:schemeClr>
            </a:solidFill>
            <a:ln>
              <a:solidFill>
                <a:schemeClr val="accent2">
                  <a:lumMod val="50000"/>
                </a:schemeClr>
              </a:solidFill>
            </a:ln>
            <a:effectLst/>
            <a:scene3d>
              <a:camera prst="orthographicFront"/>
              <a:lightRig rig="threePt" dir="t"/>
            </a:scene3d>
            <a:sp3d prstMaterial="flat">
              <a:contourClr>
                <a:schemeClr val="accent2">
                  <a:lumMod val="50000"/>
                </a:schemeClr>
              </a:contourClr>
            </a:sp3d>
          </c:spPr>
          <c:invertIfNegative val="0"/>
          <c:dLbls>
            <c:spPr>
              <a:solidFill>
                <a:schemeClr val="accent2">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lang="en-US" sz="900" b="1" i="0" u="none" strike="noStrike" kern="1200" baseline="0">
                    <a:solidFill>
                      <a:schemeClr val="lt1"/>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50000"/>
                        </a:schemeClr>
                      </a:solidFill>
                      <a:round/>
                    </a:ln>
                    <a:effectLst/>
                  </c:spPr>
                </c15:leaderLines>
              </c:ext>
            </c:extLst>
          </c:dLbls>
          <c:cat>
            <c:strRef>
              <c:f>'[dr. nikita mem.xlsx]Sheet1'!$J$27:$N$27</c:f>
              <c:strCache>
                <c:ptCount val="5"/>
                <c:pt idx="0">
                  <c:v>EXCELLENT</c:v>
                </c:pt>
                <c:pt idx="1">
                  <c:v>GOOD</c:v>
                </c:pt>
                <c:pt idx="2">
                  <c:v>AVERAGE</c:v>
                </c:pt>
                <c:pt idx="3">
                  <c:v>POOR</c:v>
                </c:pt>
                <c:pt idx="4">
                  <c:v>DON'T KNOW </c:v>
                </c:pt>
              </c:strCache>
            </c:strRef>
          </c:cat>
          <c:val>
            <c:numRef>
              <c:f>'[dr. nikita mem.xlsx]Sheet1'!$J$29:$N$29</c:f>
              <c:numCache>
                <c:formatCode>0%</c:formatCode>
                <c:ptCount val="5"/>
                <c:pt idx="0">
                  <c:v>0.31</c:v>
                </c:pt>
                <c:pt idx="1">
                  <c:v>0.49</c:v>
                </c:pt>
                <c:pt idx="2">
                  <c:v>0.07</c:v>
                </c:pt>
                <c:pt idx="3">
                  <c:v>0.13</c:v>
                </c:pt>
              </c:numCache>
            </c:numRef>
          </c:val>
        </c:ser>
        <c:dLbls>
          <c:showLegendKey val="0"/>
          <c:showVal val="1"/>
          <c:showCatName val="0"/>
          <c:showSerName val="0"/>
          <c:showPercent val="0"/>
          <c:showBubbleSize val="0"/>
        </c:dLbls>
        <c:gapWidth val="84"/>
        <c:axId val="1704292672"/>
        <c:axId val="1704305632"/>
      </c:barChart>
      <c:catAx>
        <c:axId val="170429267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lt1">
                    <a:lumMod val="75000"/>
                  </a:schemeClr>
                </a:solidFill>
                <a:latin typeface="+mn-lt"/>
                <a:ea typeface="+mn-ea"/>
                <a:cs typeface="+mn-cs"/>
              </a:defRPr>
            </a:pPr>
          </a:p>
        </c:txPr>
        <c:crossAx val="1704305632"/>
        <c:crosses val="autoZero"/>
        <c:auto val="1"/>
        <c:lblAlgn val="ctr"/>
        <c:lblOffset val="100"/>
        <c:noMultiLvlLbl val="0"/>
      </c:catAx>
      <c:valAx>
        <c:axId val="1704305632"/>
        <c:scaling>
          <c:orientation val="minMax"/>
        </c:scaling>
        <c:delete val="1"/>
        <c:axPos val="l"/>
        <c:numFmt formatCode="General" sourceLinked="1"/>
        <c:majorTickMark val="out"/>
        <c:minorTickMark val="none"/>
        <c:tickLblPos val="nextTo"/>
        <c:txPr>
          <a:bodyPr rot="-60000000" spcFirstLastPara="0" vertOverflow="ellipsis" vert="horz" wrap="square" anchor="ctr" anchorCtr="1"/>
          <a:lstStyle/>
          <a:p>
            <a:pPr>
              <a:defRPr lang="en-US" sz="900" b="0" i="0" u="none" strike="noStrike" kern="1200" baseline="0">
                <a:solidFill>
                  <a:schemeClr val="lt1">
                    <a:lumMod val="75000"/>
                  </a:schemeClr>
                </a:solidFill>
                <a:latin typeface="+mn-lt"/>
                <a:ea typeface="+mn-ea"/>
                <a:cs typeface="+mn-cs"/>
              </a:defRPr>
            </a:pPr>
          </a:p>
        </c:txPr>
        <c:crossAx val="1704292672"/>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lang="en-US" sz="900" b="0" i="0" u="none" strike="noStrike" kern="1200" baseline="0">
              <a:solidFill>
                <a:schemeClr val="lt1">
                  <a:lumMod val="75000"/>
                </a:schemeClr>
              </a:solidFill>
              <a:latin typeface="+mn-lt"/>
              <a:ea typeface="+mn-ea"/>
              <a:cs typeface="+mn-cs"/>
            </a:defRPr>
          </a:pPr>
        </a:p>
      </c:txPr>
    </c:legend>
    <c:plotVisOnly val="1"/>
    <c:dispBlanksAs val="gap"/>
    <c:showDLblsOverMax val="0"/>
  </c:chart>
  <c:spPr>
    <a:solidFill>
      <a:schemeClr val="dk1">
        <a:lumMod val="75000"/>
        <a:lumOff val="25000"/>
      </a:schemeClr>
    </a:solidFill>
    <a:ln w="6350" cap="flat" cmpd="sng" algn="ctr">
      <a:solidFill>
        <a:schemeClr val="dk1">
          <a:tint val="75000"/>
        </a:schemeClr>
      </a:solidFill>
      <a:round/>
    </a:ln>
    <a:effectLst/>
  </c:spPr>
  <c:txPr>
    <a:bodyPr/>
    <a:lstStyle/>
    <a:p>
      <a:pPr>
        <a:defRPr lang="en-US"/>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800" b="0" i="0" u="none" strike="noStrike" kern="1200" cap="all" baseline="0">
                <a:solidFill>
                  <a:schemeClr val="lt1"/>
                </a:solidFill>
                <a:latin typeface="+mn-lt"/>
                <a:ea typeface="+mn-ea"/>
                <a:cs typeface="+mn-cs"/>
              </a:defRPr>
            </a:pPr>
            <a:r>
              <a:rPr lang="en-US" sz="1200"/>
              <a:t>Explanation of the process of treatment and process</a:t>
            </a:r>
            <a:endParaRPr lang="en-US" sz="1200"/>
          </a:p>
        </c:rich>
      </c:tx>
      <c:layout/>
      <c:overlay val="0"/>
      <c:spPr>
        <a:noFill/>
        <a:ln>
          <a:noFill/>
        </a:ln>
        <a:effectLst/>
      </c:spPr>
    </c:title>
    <c:autoTitleDeleted val="0"/>
    <c:plotArea>
      <c:layout>
        <c:manualLayout>
          <c:layoutTarget val="inner"/>
          <c:xMode val="edge"/>
          <c:yMode val="edge"/>
          <c:x val="0.0380555555555556"/>
          <c:y val="0.342361111111111"/>
          <c:w val="0.938888888888889"/>
          <c:h val="0.550092592592593"/>
        </c:manualLayout>
      </c:layout>
      <c:barChart>
        <c:barDir val="col"/>
        <c:grouping val="clustered"/>
        <c:varyColors val="0"/>
        <c:ser>
          <c:idx val="0"/>
          <c:order val="0"/>
          <c:spPr>
            <a:solidFill>
              <a:schemeClr val="accent1">
                <a:alpha val="88000"/>
              </a:schemeClr>
            </a:solidFill>
            <a:ln>
              <a:solidFill>
                <a:schemeClr val="accent1">
                  <a:lumMod val="50000"/>
                </a:schemeClr>
              </a:solidFill>
            </a:ln>
            <a:effectLst/>
            <a:scene3d>
              <a:camera prst="orthographicFront"/>
              <a:lightRig rig="threePt" dir="t"/>
            </a:scene3d>
            <a:sp3d prstMaterial="flat">
              <a:contourClr>
                <a:schemeClr val="accent1">
                  <a:lumMod val="50000"/>
                </a:schemeClr>
              </a:contourClr>
            </a:sp3d>
          </c:spPr>
          <c:invertIfNegative val="0"/>
          <c:dLbls>
            <c:spPr>
              <a:solidFill>
                <a:schemeClr val="accent1">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lang="en-US" sz="900" b="1" i="0" u="none" strike="noStrike" kern="1200" baseline="0">
                    <a:solidFill>
                      <a:schemeClr val="lt1"/>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50000"/>
                        </a:schemeClr>
                      </a:solidFill>
                      <a:round/>
                    </a:ln>
                    <a:effectLst/>
                  </c:spPr>
                </c15:leaderLines>
              </c:ext>
            </c:extLst>
          </c:dLbls>
          <c:cat>
            <c:strRef>
              <c:f>'[dr. nikita mem.xlsx]Sheet1'!$J$31:$N$31</c:f>
              <c:strCache>
                <c:ptCount val="5"/>
                <c:pt idx="0">
                  <c:v>EXCELLENT</c:v>
                </c:pt>
                <c:pt idx="1">
                  <c:v>GOOD</c:v>
                </c:pt>
                <c:pt idx="2">
                  <c:v>AVERAGE</c:v>
                </c:pt>
                <c:pt idx="3">
                  <c:v>POOR</c:v>
                </c:pt>
                <c:pt idx="4">
                  <c:v>DON'T KNOW </c:v>
                </c:pt>
              </c:strCache>
            </c:strRef>
          </c:cat>
          <c:val>
            <c:numRef>
              <c:f>'[dr. nikita mem.xlsx]Sheet1'!$J$32:$N$32</c:f>
              <c:numCache>
                <c:formatCode>General</c:formatCode>
                <c:ptCount val="5"/>
                <c:pt idx="0">
                  <c:v>42</c:v>
                </c:pt>
                <c:pt idx="1">
                  <c:v>125</c:v>
                </c:pt>
                <c:pt idx="2">
                  <c:v>60</c:v>
                </c:pt>
                <c:pt idx="3">
                  <c:v>23</c:v>
                </c:pt>
              </c:numCache>
            </c:numRef>
          </c:val>
        </c:ser>
        <c:ser>
          <c:idx val="1"/>
          <c:order val="1"/>
          <c:spPr>
            <a:solidFill>
              <a:schemeClr val="accent2">
                <a:alpha val="88000"/>
              </a:schemeClr>
            </a:solidFill>
            <a:ln>
              <a:solidFill>
                <a:schemeClr val="accent2">
                  <a:lumMod val="50000"/>
                </a:schemeClr>
              </a:solidFill>
            </a:ln>
            <a:effectLst/>
            <a:scene3d>
              <a:camera prst="orthographicFront"/>
              <a:lightRig rig="threePt" dir="t"/>
            </a:scene3d>
            <a:sp3d prstMaterial="flat">
              <a:contourClr>
                <a:schemeClr val="accent2">
                  <a:lumMod val="50000"/>
                </a:schemeClr>
              </a:contourClr>
            </a:sp3d>
          </c:spPr>
          <c:invertIfNegative val="0"/>
          <c:dLbls>
            <c:spPr>
              <a:solidFill>
                <a:schemeClr val="accent2">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lang="en-US" sz="900" b="1" i="0" u="none" strike="noStrike" kern="1200" baseline="0">
                    <a:solidFill>
                      <a:schemeClr val="lt1"/>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50000"/>
                        </a:schemeClr>
                      </a:solidFill>
                      <a:round/>
                    </a:ln>
                    <a:effectLst/>
                  </c:spPr>
                </c15:leaderLines>
              </c:ext>
            </c:extLst>
          </c:dLbls>
          <c:cat>
            <c:strRef>
              <c:f>'[dr. nikita mem.xlsx]Sheet1'!$J$31:$N$31</c:f>
              <c:strCache>
                <c:ptCount val="5"/>
                <c:pt idx="0">
                  <c:v>EXCELLENT</c:v>
                </c:pt>
                <c:pt idx="1">
                  <c:v>GOOD</c:v>
                </c:pt>
                <c:pt idx="2">
                  <c:v>AVERAGE</c:v>
                </c:pt>
                <c:pt idx="3">
                  <c:v>POOR</c:v>
                </c:pt>
                <c:pt idx="4">
                  <c:v>DON'T KNOW </c:v>
                </c:pt>
              </c:strCache>
            </c:strRef>
          </c:cat>
          <c:val>
            <c:numRef>
              <c:f>'[dr. nikita mem.xlsx]Sheet1'!$J$33:$N$33</c:f>
              <c:numCache>
                <c:formatCode>0%</c:formatCode>
                <c:ptCount val="5"/>
                <c:pt idx="0">
                  <c:v>0.17</c:v>
                </c:pt>
                <c:pt idx="1">
                  <c:v>0.5</c:v>
                </c:pt>
                <c:pt idx="2">
                  <c:v>0.24</c:v>
                </c:pt>
                <c:pt idx="3">
                  <c:v>0.09</c:v>
                </c:pt>
              </c:numCache>
            </c:numRef>
          </c:val>
        </c:ser>
        <c:dLbls>
          <c:showLegendKey val="0"/>
          <c:showVal val="1"/>
          <c:showCatName val="0"/>
          <c:showSerName val="0"/>
          <c:showPercent val="0"/>
          <c:showBubbleSize val="0"/>
        </c:dLbls>
        <c:gapWidth val="84"/>
        <c:axId val="1704294592"/>
        <c:axId val="1704306592"/>
      </c:barChart>
      <c:catAx>
        <c:axId val="170429459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lt1">
                    <a:lumMod val="75000"/>
                  </a:schemeClr>
                </a:solidFill>
                <a:latin typeface="+mn-lt"/>
                <a:ea typeface="+mn-ea"/>
                <a:cs typeface="+mn-cs"/>
              </a:defRPr>
            </a:pPr>
          </a:p>
        </c:txPr>
        <c:crossAx val="1704306592"/>
        <c:crosses val="autoZero"/>
        <c:auto val="1"/>
        <c:lblAlgn val="ctr"/>
        <c:lblOffset val="100"/>
        <c:noMultiLvlLbl val="0"/>
      </c:catAx>
      <c:valAx>
        <c:axId val="1704306592"/>
        <c:scaling>
          <c:orientation val="minMax"/>
        </c:scaling>
        <c:delete val="1"/>
        <c:axPos val="l"/>
        <c:numFmt formatCode="General" sourceLinked="1"/>
        <c:majorTickMark val="out"/>
        <c:minorTickMark val="none"/>
        <c:tickLblPos val="nextTo"/>
        <c:txPr>
          <a:bodyPr rot="-60000000" spcFirstLastPara="0" vertOverflow="ellipsis" vert="horz" wrap="square" anchor="ctr" anchorCtr="1"/>
          <a:lstStyle/>
          <a:p>
            <a:pPr>
              <a:defRPr lang="en-US" sz="900" b="0" i="0" u="none" strike="noStrike" kern="1200" baseline="0">
                <a:solidFill>
                  <a:schemeClr val="lt1">
                    <a:lumMod val="75000"/>
                  </a:schemeClr>
                </a:solidFill>
                <a:latin typeface="+mn-lt"/>
                <a:ea typeface="+mn-ea"/>
                <a:cs typeface="+mn-cs"/>
              </a:defRPr>
            </a:pPr>
          </a:p>
        </c:txPr>
        <c:crossAx val="1704294592"/>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lang="en-US" sz="900" b="0" i="0" u="none" strike="noStrike" kern="1200" baseline="0">
              <a:solidFill>
                <a:schemeClr val="lt1">
                  <a:lumMod val="75000"/>
                </a:schemeClr>
              </a:solidFill>
              <a:latin typeface="+mn-lt"/>
              <a:ea typeface="+mn-ea"/>
              <a:cs typeface="+mn-cs"/>
            </a:defRPr>
          </a:pPr>
        </a:p>
      </c:txPr>
    </c:legend>
    <c:plotVisOnly val="1"/>
    <c:dispBlanksAs val="gap"/>
    <c:showDLblsOverMax val="0"/>
  </c:chart>
  <c:spPr>
    <a:solidFill>
      <a:schemeClr val="dk1">
        <a:lumMod val="75000"/>
        <a:lumOff val="25000"/>
      </a:schemeClr>
    </a:solidFill>
    <a:ln w="6350" cap="flat" cmpd="sng" algn="ctr">
      <a:solidFill>
        <a:schemeClr val="dk1">
          <a:tint val="75000"/>
        </a:schemeClr>
      </a:solidFill>
      <a:round/>
    </a:ln>
    <a:effectLst/>
  </c:spPr>
  <c:txPr>
    <a:bodyPr/>
    <a:lstStyle/>
    <a:p>
      <a:pPr>
        <a:defRPr lang="en-US"/>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800" b="0" i="0" u="none" strike="noStrike" kern="1200" cap="all" baseline="0">
                <a:solidFill>
                  <a:schemeClr val="lt1"/>
                </a:solidFill>
                <a:latin typeface="+mn-lt"/>
                <a:ea typeface="+mn-ea"/>
                <a:cs typeface="+mn-cs"/>
              </a:defRPr>
            </a:pPr>
            <a:r>
              <a:rPr lang="en-US" sz="1600"/>
              <a:t>Doctor’s attitude &amp; behaviour</a:t>
            </a:r>
            <a:endParaRPr lang="en-US" sz="1600"/>
          </a:p>
        </c:rich>
      </c:tx>
      <c:layout>
        <c:manualLayout>
          <c:xMode val="edge"/>
          <c:yMode val="edge"/>
          <c:x val="0.120076334208224"/>
          <c:y val="0"/>
        </c:manualLayout>
      </c:layout>
      <c:overlay val="0"/>
      <c:spPr>
        <a:noFill/>
        <a:ln>
          <a:noFill/>
        </a:ln>
        <a:effectLst/>
      </c:spPr>
    </c:title>
    <c:autoTitleDeleted val="0"/>
    <c:plotArea>
      <c:layout/>
      <c:barChart>
        <c:barDir val="col"/>
        <c:grouping val="clustered"/>
        <c:varyColors val="0"/>
        <c:ser>
          <c:idx val="0"/>
          <c:order val="0"/>
          <c:spPr>
            <a:solidFill>
              <a:schemeClr val="accent1">
                <a:alpha val="88000"/>
              </a:schemeClr>
            </a:solidFill>
            <a:ln>
              <a:solidFill>
                <a:schemeClr val="accent1">
                  <a:lumMod val="50000"/>
                </a:schemeClr>
              </a:solidFill>
            </a:ln>
            <a:effectLst/>
            <a:scene3d>
              <a:camera prst="orthographicFront"/>
              <a:lightRig rig="threePt" dir="t"/>
            </a:scene3d>
            <a:sp3d prstMaterial="flat">
              <a:contourClr>
                <a:schemeClr val="accent1">
                  <a:lumMod val="50000"/>
                </a:schemeClr>
              </a:contourClr>
            </a:sp3d>
          </c:spPr>
          <c:invertIfNegative val="0"/>
          <c:dLbls>
            <c:spPr>
              <a:solidFill>
                <a:schemeClr val="accent1">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lang="en-US" sz="900" b="1" i="0" u="none" strike="noStrike" kern="1200" baseline="0">
                    <a:solidFill>
                      <a:schemeClr val="lt1"/>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50000"/>
                        </a:schemeClr>
                      </a:solidFill>
                      <a:round/>
                    </a:ln>
                    <a:effectLst/>
                  </c:spPr>
                </c15:leaderLines>
              </c:ext>
            </c:extLst>
          </c:dLbls>
          <c:cat>
            <c:strRef>
              <c:f>'[dr. nikita mem.xlsx]Sheet1'!$J$9:$N$9</c:f>
              <c:strCache>
                <c:ptCount val="5"/>
                <c:pt idx="0">
                  <c:v>EXCELLENT</c:v>
                </c:pt>
                <c:pt idx="1">
                  <c:v>GOOD</c:v>
                </c:pt>
                <c:pt idx="2">
                  <c:v>AVERAGE</c:v>
                </c:pt>
                <c:pt idx="3">
                  <c:v>POOR</c:v>
                </c:pt>
                <c:pt idx="4">
                  <c:v>DON’T KNOW</c:v>
                </c:pt>
              </c:strCache>
            </c:strRef>
          </c:cat>
          <c:val>
            <c:numRef>
              <c:f>'[dr. nikita mem.xlsx]Sheet1'!$J$10:$N$10</c:f>
              <c:numCache>
                <c:formatCode>General</c:formatCode>
                <c:ptCount val="5"/>
                <c:pt idx="0">
                  <c:v>188</c:v>
                </c:pt>
                <c:pt idx="1">
                  <c:v>55</c:v>
                </c:pt>
                <c:pt idx="2">
                  <c:v>0</c:v>
                </c:pt>
                <c:pt idx="3">
                  <c:v>10</c:v>
                </c:pt>
                <c:pt idx="4">
                  <c:v>0</c:v>
                </c:pt>
              </c:numCache>
            </c:numRef>
          </c:val>
        </c:ser>
        <c:ser>
          <c:idx val="1"/>
          <c:order val="1"/>
          <c:spPr>
            <a:solidFill>
              <a:schemeClr val="accent2">
                <a:alpha val="88000"/>
              </a:schemeClr>
            </a:solidFill>
            <a:ln>
              <a:solidFill>
                <a:schemeClr val="accent2">
                  <a:lumMod val="50000"/>
                </a:schemeClr>
              </a:solidFill>
            </a:ln>
            <a:effectLst/>
            <a:scene3d>
              <a:camera prst="orthographicFront"/>
              <a:lightRig rig="threePt" dir="t"/>
            </a:scene3d>
            <a:sp3d prstMaterial="flat">
              <a:contourClr>
                <a:schemeClr val="accent2">
                  <a:lumMod val="50000"/>
                </a:schemeClr>
              </a:contourClr>
            </a:sp3d>
          </c:spPr>
          <c:invertIfNegative val="0"/>
          <c:dLbls>
            <c:spPr>
              <a:solidFill>
                <a:schemeClr val="accent2">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lang="en-US" sz="900" b="1" i="0" u="none" strike="noStrike" kern="1200" baseline="0">
                    <a:solidFill>
                      <a:schemeClr val="lt1"/>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50000"/>
                        </a:schemeClr>
                      </a:solidFill>
                      <a:round/>
                    </a:ln>
                    <a:effectLst/>
                  </c:spPr>
                </c15:leaderLines>
              </c:ext>
            </c:extLst>
          </c:dLbls>
          <c:cat>
            <c:strRef>
              <c:f>'[dr. nikita mem.xlsx]Sheet1'!$J$9:$N$9</c:f>
              <c:strCache>
                <c:ptCount val="5"/>
                <c:pt idx="0">
                  <c:v>EXCELLENT</c:v>
                </c:pt>
                <c:pt idx="1">
                  <c:v>GOOD</c:v>
                </c:pt>
                <c:pt idx="2">
                  <c:v>AVERAGE</c:v>
                </c:pt>
                <c:pt idx="3">
                  <c:v>POOR</c:v>
                </c:pt>
                <c:pt idx="4">
                  <c:v>DON’T KNOW</c:v>
                </c:pt>
              </c:strCache>
            </c:strRef>
          </c:cat>
          <c:val>
            <c:numRef>
              <c:f>'[dr. nikita mem.xlsx]Sheet1'!$J$11:$N$11</c:f>
              <c:numCache>
                <c:formatCode>0%</c:formatCode>
                <c:ptCount val="5"/>
                <c:pt idx="0">
                  <c:v>0.75</c:v>
                </c:pt>
                <c:pt idx="1" c:formatCode="0.00%">
                  <c:v>0.215</c:v>
                </c:pt>
                <c:pt idx="2" c:formatCode="General">
                  <c:v>0</c:v>
                </c:pt>
                <c:pt idx="3">
                  <c:v>0.04</c:v>
                </c:pt>
                <c:pt idx="4" c:formatCode="General">
                  <c:v>0</c:v>
                </c:pt>
              </c:numCache>
            </c:numRef>
          </c:val>
        </c:ser>
        <c:dLbls>
          <c:showLegendKey val="0"/>
          <c:showVal val="1"/>
          <c:showCatName val="0"/>
          <c:showSerName val="0"/>
          <c:showPercent val="0"/>
          <c:showBubbleSize val="0"/>
        </c:dLbls>
        <c:gapWidth val="84"/>
        <c:axId val="1491748656"/>
        <c:axId val="1491740016"/>
      </c:barChart>
      <c:catAx>
        <c:axId val="149174865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lt1">
                    <a:lumMod val="75000"/>
                  </a:schemeClr>
                </a:solidFill>
                <a:latin typeface="+mn-lt"/>
                <a:ea typeface="+mn-ea"/>
                <a:cs typeface="+mn-cs"/>
              </a:defRPr>
            </a:pPr>
          </a:p>
        </c:txPr>
        <c:crossAx val="1491740016"/>
        <c:crosses val="autoZero"/>
        <c:auto val="1"/>
        <c:lblAlgn val="ctr"/>
        <c:lblOffset val="100"/>
        <c:noMultiLvlLbl val="0"/>
      </c:catAx>
      <c:valAx>
        <c:axId val="1491740016"/>
        <c:scaling>
          <c:orientation val="minMax"/>
        </c:scaling>
        <c:delete val="1"/>
        <c:axPos val="l"/>
        <c:numFmt formatCode="General" sourceLinked="1"/>
        <c:majorTickMark val="out"/>
        <c:minorTickMark val="none"/>
        <c:tickLblPos val="nextTo"/>
        <c:txPr>
          <a:bodyPr rot="-60000000" spcFirstLastPara="0" vertOverflow="ellipsis" vert="horz" wrap="square" anchor="ctr" anchorCtr="1"/>
          <a:lstStyle/>
          <a:p>
            <a:pPr>
              <a:defRPr lang="en-US" sz="900" b="0" i="0" u="none" strike="noStrike" kern="1200" baseline="0">
                <a:solidFill>
                  <a:schemeClr val="lt1">
                    <a:lumMod val="75000"/>
                  </a:schemeClr>
                </a:solidFill>
                <a:latin typeface="+mn-lt"/>
                <a:ea typeface="+mn-ea"/>
                <a:cs typeface="+mn-cs"/>
              </a:defRPr>
            </a:pPr>
          </a:p>
        </c:txPr>
        <c:crossAx val="1491748656"/>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lang="en-US" sz="900" b="0" i="0" u="none" strike="noStrike" kern="1200" baseline="0">
              <a:solidFill>
                <a:schemeClr val="lt1">
                  <a:lumMod val="75000"/>
                </a:schemeClr>
              </a:solidFill>
              <a:latin typeface="+mn-lt"/>
              <a:ea typeface="+mn-ea"/>
              <a:cs typeface="+mn-cs"/>
            </a:defRPr>
          </a:pPr>
        </a:p>
      </c:txPr>
    </c:legend>
    <c:plotVisOnly val="1"/>
    <c:dispBlanksAs val="gap"/>
    <c:showDLblsOverMax val="0"/>
  </c:chart>
  <c:spPr>
    <a:solidFill>
      <a:schemeClr val="dk1">
        <a:lumMod val="75000"/>
        <a:lumOff val="25000"/>
      </a:schemeClr>
    </a:solidFill>
    <a:ln w="6350" cap="flat" cmpd="sng" algn="ctr">
      <a:solidFill>
        <a:schemeClr val="dk1">
          <a:tint val="75000"/>
        </a:schemeClr>
      </a:solidFill>
      <a:round/>
    </a:ln>
    <a:effectLst/>
  </c:spPr>
  <c:txPr>
    <a:bodyPr/>
    <a:lstStyle/>
    <a:p>
      <a:pPr>
        <a:defRPr lang="en-US"/>
      </a:pP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800" b="0" i="0" u="none" strike="noStrike" kern="1200" cap="all" baseline="0">
                <a:solidFill>
                  <a:schemeClr val="lt1"/>
                </a:solidFill>
                <a:latin typeface="+mn-lt"/>
                <a:ea typeface="+mn-ea"/>
                <a:cs typeface="+mn-cs"/>
              </a:defRPr>
            </a:pPr>
            <a:r>
              <a:rPr lang="en-US" sz="1400"/>
              <a:t>How do you rate the charges and cost of services at ASG .?</a:t>
            </a:r>
            <a:endParaRPr lang="en-US" sz="1400"/>
          </a:p>
        </c:rich>
      </c:tx>
      <c:layout>
        <c:manualLayout>
          <c:xMode val="edge"/>
          <c:yMode val="edge"/>
          <c:x val="0.105951224846894"/>
          <c:y val="0"/>
        </c:manualLayout>
      </c:layout>
      <c:overlay val="0"/>
      <c:spPr>
        <a:noFill/>
        <a:ln>
          <a:noFill/>
        </a:ln>
        <a:effectLst/>
      </c:spPr>
    </c:title>
    <c:autoTitleDeleted val="0"/>
    <c:plotArea>
      <c:layout/>
      <c:barChart>
        <c:barDir val="col"/>
        <c:grouping val="clustered"/>
        <c:varyColors val="0"/>
        <c:ser>
          <c:idx val="0"/>
          <c:order val="0"/>
          <c:spPr>
            <a:solidFill>
              <a:schemeClr val="accent1">
                <a:alpha val="88000"/>
              </a:schemeClr>
            </a:solidFill>
            <a:ln>
              <a:solidFill>
                <a:schemeClr val="accent1">
                  <a:lumMod val="50000"/>
                </a:schemeClr>
              </a:solidFill>
            </a:ln>
            <a:effectLst/>
            <a:scene3d>
              <a:camera prst="orthographicFront"/>
              <a:lightRig rig="threePt" dir="t"/>
            </a:scene3d>
            <a:sp3d prstMaterial="flat">
              <a:contourClr>
                <a:schemeClr val="accent1">
                  <a:lumMod val="50000"/>
                </a:schemeClr>
              </a:contourClr>
            </a:sp3d>
          </c:spPr>
          <c:invertIfNegative val="0"/>
          <c:dLbls>
            <c:spPr>
              <a:solidFill>
                <a:schemeClr val="accent1">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lang="en-US" sz="900" b="1" i="0" u="none" strike="noStrike" kern="1200" baseline="0">
                    <a:solidFill>
                      <a:schemeClr val="lt1"/>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50000"/>
                        </a:schemeClr>
                      </a:solidFill>
                      <a:round/>
                    </a:ln>
                    <a:effectLst/>
                  </c:spPr>
                </c15:leaderLines>
              </c:ext>
            </c:extLst>
          </c:dLbls>
          <c:cat>
            <c:strRef>
              <c:f>'[dr. nikita mem.xlsx]Sheet1'!$J$35:$M$35</c:f>
              <c:strCache>
                <c:ptCount val="4"/>
                <c:pt idx="0">
                  <c:v>HIGH</c:v>
                </c:pt>
                <c:pt idx="1">
                  <c:v>REASONABLE</c:v>
                </c:pt>
                <c:pt idx="2">
                  <c:v>LOW</c:v>
                </c:pt>
                <c:pt idx="3">
                  <c:v>DON'T KNOW </c:v>
                </c:pt>
              </c:strCache>
            </c:strRef>
          </c:cat>
          <c:val>
            <c:numRef>
              <c:f>'[dr. nikita mem.xlsx]Sheet1'!$J$36:$M$36</c:f>
              <c:numCache>
                <c:formatCode>General</c:formatCode>
                <c:ptCount val="4"/>
                <c:pt idx="0">
                  <c:v>170</c:v>
                </c:pt>
                <c:pt idx="1">
                  <c:v>65</c:v>
                </c:pt>
                <c:pt idx="2">
                  <c:v>0</c:v>
                </c:pt>
                <c:pt idx="3">
                  <c:v>15</c:v>
                </c:pt>
              </c:numCache>
            </c:numRef>
          </c:val>
        </c:ser>
        <c:ser>
          <c:idx val="1"/>
          <c:order val="1"/>
          <c:spPr>
            <a:solidFill>
              <a:schemeClr val="accent2">
                <a:alpha val="88000"/>
              </a:schemeClr>
            </a:solidFill>
            <a:ln>
              <a:solidFill>
                <a:schemeClr val="accent2">
                  <a:lumMod val="50000"/>
                </a:schemeClr>
              </a:solidFill>
            </a:ln>
            <a:effectLst/>
            <a:scene3d>
              <a:camera prst="orthographicFront"/>
              <a:lightRig rig="threePt" dir="t"/>
            </a:scene3d>
            <a:sp3d prstMaterial="flat">
              <a:contourClr>
                <a:schemeClr val="accent2">
                  <a:lumMod val="50000"/>
                </a:schemeClr>
              </a:contourClr>
            </a:sp3d>
          </c:spPr>
          <c:invertIfNegative val="0"/>
          <c:dLbls>
            <c:spPr>
              <a:solidFill>
                <a:schemeClr val="accent2">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lang="en-US" sz="900" b="1" i="0" u="none" strike="noStrike" kern="1200" baseline="0">
                    <a:solidFill>
                      <a:schemeClr val="lt1"/>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50000"/>
                        </a:schemeClr>
                      </a:solidFill>
                      <a:round/>
                    </a:ln>
                    <a:effectLst/>
                  </c:spPr>
                </c15:leaderLines>
              </c:ext>
            </c:extLst>
          </c:dLbls>
          <c:cat>
            <c:strRef>
              <c:f>'[dr. nikita mem.xlsx]Sheet1'!$J$35:$M$35</c:f>
              <c:strCache>
                <c:ptCount val="4"/>
                <c:pt idx="0">
                  <c:v>HIGH</c:v>
                </c:pt>
                <c:pt idx="1">
                  <c:v>REASONABLE</c:v>
                </c:pt>
                <c:pt idx="2">
                  <c:v>LOW</c:v>
                </c:pt>
                <c:pt idx="3">
                  <c:v>DON'T KNOW </c:v>
                </c:pt>
              </c:strCache>
            </c:strRef>
          </c:cat>
          <c:val>
            <c:numRef>
              <c:f>'[dr. nikita mem.xlsx]Sheet1'!$J$37:$M$37</c:f>
              <c:numCache>
                <c:formatCode>0%</c:formatCode>
                <c:ptCount val="4"/>
                <c:pt idx="0">
                  <c:v>0.68</c:v>
                </c:pt>
                <c:pt idx="1">
                  <c:v>0.26</c:v>
                </c:pt>
                <c:pt idx="2">
                  <c:v>0</c:v>
                </c:pt>
                <c:pt idx="3">
                  <c:v>0.06</c:v>
                </c:pt>
              </c:numCache>
            </c:numRef>
          </c:val>
        </c:ser>
        <c:dLbls>
          <c:showLegendKey val="0"/>
          <c:showVal val="1"/>
          <c:showCatName val="0"/>
          <c:showSerName val="0"/>
          <c:showPercent val="0"/>
          <c:showBubbleSize val="0"/>
        </c:dLbls>
        <c:gapWidth val="84"/>
        <c:axId val="1587997152"/>
        <c:axId val="1587997632"/>
      </c:barChart>
      <c:catAx>
        <c:axId val="158799715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lt1">
                    <a:lumMod val="75000"/>
                  </a:schemeClr>
                </a:solidFill>
                <a:latin typeface="+mn-lt"/>
                <a:ea typeface="+mn-ea"/>
                <a:cs typeface="+mn-cs"/>
              </a:defRPr>
            </a:pPr>
          </a:p>
        </c:txPr>
        <c:crossAx val="1587997632"/>
        <c:crosses val="autoZero"/>
        <c:auto val="1"/>
        <c:lblAlgn val="ctr"/>
        <c:lblOffset val="100"/>
        <c:noMultiLvlLbl val="0"/>
      </c:catAx>
      <c:valAx>
        <c:axId val="1587997632"/>
        <c:scaling>
          <c:orientation val="minMax"/>
        </c:scaling>
        <c:delete val="1"/>
        <c:axPos val="l"/>
        <c:numFmt formatCode="General" sourceLinked="1"/>
        <c:majorTickMark val="out"/>
        <c:minorTickMark val="none"/>
        <c:tickLblPos val="nextTo"/>
        <c:txPr>
          <a:bodyPr rot="-60000000" spcFirstLastPara="0" vertOverflow="ellipsis" vert="horz" wrap="square" anchor="ctr" anchorCtr="1"/>
          <a:lstStyle/>
          <a:p>
            <a:pPr>
              <a:defRPr lang="en-US" sz="900" b="0" i="0" u="none" strike="noStrike" kern="1200" baseline="0">
                <a:solidFill>
                  <a:schemeClr val="lt1">
                    <a:lumMod val="75000"/>
                  </a:schemeClr>
                </a:solidFill>
                <a:latin typeface="+mn-lt"/>
                <a:ea typeface="+mn-ea"/>
                <a:cs typeface="+mn-cs"/>
              </a:defRPr>
            </a:pPr>
          </a:p>
        </c:txPr>
        <c:crossAx val="1587997152"/>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lang="en-US" sz="900" b="0" i="0" u="none" strike="noStrike" kern="1200" baseline="0">
              <a:solidFill>
                <a:schemeClr val="lt1">
                  <a:lumMod val="75000"/>
                </a:schemeClr>
              </a:solidFill>
              <a:latin typeface="+mn-lt"/>
              <a:ea typeface="+mn-ea"/>
              <a:cs typeface="+mn-cs"/>
            </a:defRPr>
          </a:pPr>
        </a:p>
      </c:txPr>
    </c:legend>
    <c:plotVisOnly val="1"/>
    <c:dispBlanksAs val="gap"/>
    <c:showDLblsOverMax val="0"/>
  </c:chart>
  <c:spPr>
    <a:solidFill>
      <a:schemeClr val="dk1">
        <a:lumMod val="75000"/>
        <a:lumOff val="25000"/>
      </a:schemeClr>
    </a:solidFill>
    <a:ln w="6350" cap="flat" cmpd="sng" algn="ctr">
      <a:solidFill>
        <a:schemeClr val="dk1">
          <a:tint val="75000"/>
        </a:schemeClr>
      </a:solidFill>
      <a:round/>
    </a:ln>
    <a:effectLst/>
  </c:spPr>
  <c:txPr>
    <a:bodyPr/>
    <a:lstStyle/>
    <a:p>
      <a:pPr>
        <a:defRPr lang="en-US"/>
      </a:pP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800" b="0" i="0" u="none" strike="noStrike" kern="1200" cap="all" baseline="0">
                <a:solidFill>
                  <a:schemeClr val="lt1"/>
                </a:solidFill>
                <a:latin typeface="+mn-lt"/>
                <a:ea typeface="+mn-ea"/>
                <a:cs typeface="+mn-cs"/>
              </a:defRPr>
            </a:pPr>
            <a:r>
              <a:rPr lang="en-US" sz="1100"/>
              <a:t>How do you rate the level of communication and information you received at ASG.?</a:t>
            </a:r>
            <a:endParaRPr lang="en-US" sz="1100"/>
          </a:p>
        </c:rich>
      </c:tx>
      <c:layout>
        <c:manualLayout>
          <c:xMode val="edge"/>
          <c:yMode val="edge"/>
          <c:x val="0.145023238398083"/>
          <c:y val="0.0265210608424337"/>
        </c:manualLayout>
      </c:layout>
      <c:overlay val="0"/>
      <c:spPr>
        <a:noFill/>
        <a:ln>
          <a:noFill/>
        </a:ln>
        <a:effectLst/>
      </c:spPr>
    </c:title>
    <c:autoTitleDeleted val="0"/>
    <c:plotArea>
      <c:layout/>
      <c:barChart>
        <c:barDir val="col"/>
        <c:grouping val="clustered"/>
        <c:varyColors val="0"/>
        <c:ser>
          <c:idx val="0"/>
          <c:order val="0"/>
          <c:spPr>
            <a:solidFill>
              <a:schemeClr val="accent1">
                <a:alpha val="88000"/>
              </a:schemeClr>
            </a:solidFill>
            <a:ln>
              <a:solidFill>
                <a:schemeClr val="accent1">
                  <a:lumMod val="50000"/>
                </a:schemeClr>
              </a:solidFill>
            </a:ln>
            <a:effectLst/>
            <a:scene3d>
              <a:camera prst="orthographicFront"/>
              <a:lightRig rig="threePt" dir="t"/>
            </a:scene3d>
            <a:sp3d prstMaterial="flat">
              <a:contourClr>
                <a:schemeClr val="accent1">
                  <a:lumMod val="50000"/>
                </a:schemeClr>
              </a:contourClr>
            </a:sp3d>
          </c:spPr>
          <c:invertIfNegative val="0"/>
          <c:dLbls>
            <c:spPr>
              <a:solidFill>
                <a:schemeClr val="accent1">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lang="en-US" sz="900" b="1" i="0" u="none" strike="noStrike" kern="1200" baseline="0">
                    <a:solidFill>
                      <a:schemeClr val="lt1"/>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50000"/>
                        </a:schemeClr>
                      </a:solidFill>
                      <a:round/>
                    </a:ln>
                    <a:effectLst/>
                  </c:spPr>
                </c15:leaderLines>
              </c:ext>
            </c:extLst>
          </c:dLbls>
          <c:cat>
            <c:strRef>
              <c:f>'[dr. nikita mem.xlsx]Sheet1'!$J$43:$N$43</c:f>
              <c:strCache>
                <c:ptCount val="5"/>
                <c:pt idx="0">
                  <c:v>EXCELLENT</c:v>
                </c:pt>
                <c:pt idx="1">
                  <c:v>GOOD</c:v>
                </c:pt>
                <c:pt idx="2">
                  <c:v>AVERAGE</c:v>
                </c:pt>
                <c:pt idx="3">
                  <c:v>POOR</c:v>
                </c:pt>
                <c:pt idx="4">
                  <c:v>DON'T KNOW </c:v>
                </c:pt>
              </c:strCache>
            </c:strRef>
          </c:cat>
          <c:val>
            <c:numRef>
              <c:f>'[dr. nikita mem.xlsx]Sheet1'!$J$44:$N$44</c:f>
              <c:numCache>
                <c:formatCode>General</c:formatCode>
                <c:ptCount val="5"/>
                <c:pt idx="0">
                  <c:v>118</c:v>
                </c:pt>
                <c:pt idx="1">
                  <c:v>102</c:v>
                </c:pt>
                <c:pt idx="2">
                  <c:v>22</c:v>
                </c:pt>
                <c:pt idx="3">
                  <c:v>8</c:v>
                </c:pt>
                <c:pt idx="4">
                  <c:v>0</c:v>
                </c:pt>
              </c:numCache>
            </c:numRef>
          </c:val>
        </c:ser>
        <c:ser>
          <c:idx val="1"/>
          <c:order val="1"/>
          <c:spPr>
            <a:solidFill>
              <a:schemeClr val="accent2">
                <a:alpha val="88000"/>
              </a:schemeClr>
            </a:solidFill>
            <a:ln>
              <a:solidFill>
                <a:schemeClr val="accent2">
                  <a:lumMod val="50000"/>
                </a:schemeClr>
              </a:solidFill>
            </a:ln>
            <a:effectLst/>
            <a:scene3d>
              <a:camera prst="orthographicFront"/>
              <a:lightRig rig="threePt" dir="t"/>
            </a:scene3d>
            <a:sp3d prstMaterial="flat">
              <a:contourClr>
                <a:schemeClr val="accent2">
                  <a:lumMod val="50000"/>
                </a:schemeClr>
              </a:contourClr>
            </a:sp3d>
          </c:spPr>
          <c:invertIfNegative val="0"/>
          <c:dLbls>
            <c:spPr>
              <a:solidFill>
                <a:schemeClr val="accent2">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lang="en-US" sz="900" b="1" i="0" u="none" strike="noStrike" kern="1200" baseline="0">
                    <a:solidFill>
                      <a:schemeClr val="lt1"/>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50000"/>
                        </a:schemeClr>
                      </a:solidFill>
                      <a:round/>
                    </a:ln>
                    <a:effectLst/>
                  </c:spPr>
                </c15:leaderLines>
              </c:ext>
            </c:extLst>
          </c:dLbls>
          <c:cat>
            <c:strRef>
              <c:f>'[dr. nikita mem.xlsx]Sheet1'!$J$43:$N$43</c:f>
              <c:strCache>
                <c:ptCount val="5"/>
                <c:pt idx="0">
                  <c:v>EXCELLENT</c:v>
                </c:pt>
                <c:pt idx="1">
                  <c:v>GOOD</c:v>
                </c:pt>
                <c:pt idx="2">
                  <c:v>AVERAGE</c:v>
                </c:pt>
                <c:pt idx="3">
                  <c:v>POOR</c:v>
                </c:pt>
                <c:pt idx="4">
                  <c:v>DON'T KNOW </c:v>
                </c:pt>
              </c:strCache>
            </c:strRef>
          </c:cat>
          <c:val>
            <c:numRef>
              <c:f>'[dr. nikita mem.xlsx]Sheet1'!$J$45:$N$45</c:f>
              <c:numCache>
                <c:formatCode>0%</c:formatCode>
                <c:ptCount val="5"/>
                <c:pt idx="0">
                  <c:v>0.47</c:v>
                </c:pt>
                <c:pt idx="1">
                  <c:v>0.41</c:v>
                </c:pt>
                <c:pt idx="2">
                  <c:v>0.09</c:v>
                </c:pt>
                <c:pt idx="3">
                  <c:v>0.03</c:v>
                </c:pt>
                <c:pt idx="4">
                  <c:v>0</c:v>
                </c:pt>
              </c:numCache>
            </c:numRef>
          </c:val>
        </c:ser>
        <c:dLbls>
          <c:showLegendKey val="0"/>
          <c:showVal val="1"/>
          <c:showCatName val="0"/>
          <c:showSerName val="0"/>
          <c:showPercent val="0"/>
          <c:showBubbleSize val="0"/>
        </c:dLbls>
        <c:gapWidth val="84"/>
        <c:axId val="1252910736"/>
        <c:axId val="1252911216"/>
      </c:barChart>
      <c:catAx>
        <c:axId val="125291073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lt1">
                    <a:lumMod val="75000"/>
                  </a:schemeClr>
                </a:solidFill>
                <a:latin typeface="+mn-lt"/>
                <a:ea typeface="+mn-ea"/>
                <a:cs typeface="+mn-cs"/>
              </a:defRPr>
            </a:pPr>
          </a:p>
        </c:txPr>
        <c:crossAx val="1252911216"/>
        <c:crosses val="autoZero"/>
        <c:auto val="1"/>
        <c:lblAlgn val="ctr"/>
        <c:lblOffset val="100"/>
        <c:noMultiLvlLbl val="0"/>
      </c:catAx>
      <c:valAx>
        <c:axId val="1252911216"/>
        <c:scaling>
          <c:orientation val="minMax"/>
        </c:scaling>
        <c:delete val="1"/>
        <c:axPos val="l"/>
        <c:numFmt formatCode="General" sourceLinked="1"/>
        <c:majorTickMark val="out"/>
        <c:minorTickMark val="none"/>
        <c:tickLblPos val="nextTo"/>
        <c:txPr>
          <a:bodyPr rot="-60000000" spcFirstLastPara="0" vertOverflow="ellipsis" vert="horz" wrap="square" anchor="ctr" anchorCtr="1"/>
          <a:lstStyle/>
          <a:p>
            <a:pPr>
              <a:defRPr lang="en-US" sz="900" b="0" i="0" u="none" strike="noStrike" kern="1200" baseline="0">
                <a:solidFill>
                  <a:schemeClr val="lt1">
                    <a:lumMod val="75000"/>
                  </a:schemeClr>
                </a:solidFill>
                <a:latin typeface="+mn-lt"/>
                <a:ea typeface="+mn-ea"/>
                <a:cs typeface="+mn-cs"/>
              </a:defRPr>
            </a:pPr>
          </a:p>
        </c:txPr>
        <c:crossAx val="1252910736"/>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lang="en-US" sz="900" b="0" i="0" u="none" strike="noStrike" kern="1200" baseline="0">
              <a:solidFill>
                <a:schemeClr val="lt1">
                  <a:lumMod val="75000"/>
                </a:schemeClr>
              </a:solidFill>
              <a:latin typeface="+mn-lt"/>
              <a:ea typeface="+mn-ea"/>
              <a:cs typeface="+mn-cs"/>
            </a:defRPr>
          </a:pPr>
        </a:p>
      </c:txPr>
    </c:legend>
    <c:plotVisOnly val="1"/>
    <c:dispBlanksAs val="gap"/>
    <c:showDLblsOverMax val="0"/>
  </c:chart>
  <c:spPr>
    <a:solidFill>
      <a:schemeClr val="dk1">
        <a:lumMod val="75000"/>
        <a:lumOff val="25000"/>
      </a:schemeClr>
    </a:solidFill>
    <a:ln w="6350" cap="flat" cmpd="sng" algn="ctr">
      <a:solidFill>
        <a:schemeClr val="dk1">
          <a:tint val="75000"/>
        </a:schemeClr>
      </a:solidFill>
      <a:round/>
    </a:ln>
    <a:effectLst/>
  </c:spPr>
  <c:txPr>
    <a:bodyPr/>
    <a:lstStyle/>
    <a:p>
      <a:pPr>
        <a:defRPr lang="en-US"/>
      </a:pP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800" b="0" i="0" u="none" strike="noStrike" kern="1200" cap="all" baseline="0">
                <a:solidFill>
                  <a:schemeClr val="lt1"/>
                </a:solidFill>
                <a:latin typeface="+mn-lt"/>
                <a:ea typeface="+mn-ea"/>
                <a:cs typeface="+mn-cs"/>
              </a:defRPr>
            </a:pPr>
            <a:r>
              <a:rPr lang="en-US" sz="1200"/>
              <a:t>How do you rate the general cleanliness of the ward.?</a:t>
            </a:r>
            <a:endParaRPr lang="en-US" sz="1200"/>
          </a:p>
        </c:rich>
      </c:tx>
      <c:layout/>
      <c:overlay val="0"/>
      <c:spPr>
        <a:noFill/>
        <a:ln>
          <a:noFill/>
        </a:ln>
        <a:effectLst/>
      </c:spPr>
    </c:title>
    <c:autoTitleDeleted val="0"/>
    <c:plotArea>
      <c:layout/>
      <c:barChart>
        <c:barDir val="col"/>
        <c:grouping val="clustered"/>
        <c:varyColors val="0"/>
        <c:ser>
          <c:idx val="0"/>
          <c:order val="0"/>
          <c:spPr>
            <a:solidFill>
              <a:schemeClr val="accent1">
                <a:alpha val="88000"/>
              </a:schemeClr>
            </a:solidFill>
            <a:ln>
              <a:solidFill>
                <a:schemeClr val="accent1">
                  <a:lumMod val="50000"/>
                </a:schemeClr>
              </a:solidFill>
            </a:ln>
            <a:effectLst/>
            <a:scene3d>
              <a:camera prst="orthographicFront"/>
              <a:lightRig rig="threePt" dir="t"/>
            </a:scene3d>
            <a:sp3d prstMaterial="flat">
              <a:contourClr>
                <a:schemeClr val="accent1">
                  <a:lumMod val="50000"/>
                </a:schemeClr>
              </a:contourClr>
            </a:sp3d>
          </c:spPr>
          <c:invertIfNegative val="0"/>
          <c:dLbls>
            <c:spPr>
              <a:solidFill>
                <a:schemeClr val="accent1">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lang="en-US" sz="900" b="1" i="0" u="none" strike="noStrike" kern="1200" baseline="0">
                    <a:solidFill>
                      <a:schemeClr val="lt1"/>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50000"/>
                        </a:schemeClr>
                      </a:solidFill>
                      <a:round/>
                    </a:ln>
                    <a:effectLst/>
                  </c:spPr>
                </c15:leaderLines>
              </c:ext>
            </c:extLst>
          </c:dLbls>
          <c:cat>
            <c:strRef>
              <c:f>'[Copy of dr. nikita mem.xlsx]Sheet1'!$J$47:$M$47</c:f>
              <c:strCache>
                <c:ptCount val="4"/>
                <c:pt idx="0">
                  <c:v>EXCELLENT</c:v>
                </c:pt>
                <c:pt idx="1">
                  <c:v>GOOD</c:v>
                </c:pt>
                <c:pt idx="2">
                  <c:v>AVERAGE</c:v>
                </c:pt>
                <c:pt idx="3">
                  <c:v>POOR</c:v>
                </c:pt>
              </c:strCache>
            </c:strRef>
          </c:cat>
          <c:val>
            <c:numRef>
              <c:f>'[Copy of dr. nikita mem.xlsx]Sheet1'!$J$48:$M$48</c:f>
              <c:numCache>
                <c:formatCode>General</c:formatCode>
                <c:ptCount val="4"/>
                <c:pt idx="0">
                  <c:v>137</c:v>
                </c:pt>
                <c:pt idx="1">
                  <c:v>80</c:v>
                </c:pt>
                <c:pt idx="2">
                  <c:v>25</c:v>
                </c:pt>
                <c:pt idx="3">
                  <c:v>8</c:v>
                </c:pt>
              </c:numCache>
            </c:numRef>
          </c:val>
        </c:ser>
        <c:ser>
          <c:idx val="1"/>
          <c:order val="1"/>
          <c:spPr>
            <a:solidFill>
              <a:schemeClr val="accent2">
                <a:alpha val="88000"/>
              </a:schemeClr>
            </a:solidFill>
            <a:ln>
              <a:solidFill>
                <a:schemeClr val="accent2">
                  <a:lumMod val="50000"/>
                </a:schemeClr>
              </a:solidFill>
            </a:ln>
            <a:effectLst/>
            <a:scene3d>
              <a:camera prst="orthographicFront"/>
              <a:lightRig rig="threePt" dir="t"/>
            </a:scene3d>
            <a:sp3d prstMaterial="flat">
              <a:contourClr>
                <a:schemeClr val="accent2">
                  <a:lumMod val="50000"/>
                </a:schemeClr>
              </a:contourClr>
            </a:sp3d>
          </c:spPr>
          <c:invertIfNegative val="0"/>
          <c:dLbls>
            <c:spPr>
              <a:solidFill>
                <a:schemeClr val="accent2">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lang="en-US" sz="900" b="1" i="0" u="none" strike="noStrike" kern="1200" baseline="0">
                    <a:solidFill>
                      <a:schemeClr val="lt1"/>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50000"/>
                        </a:schemeClr>
                      </a:solidFill>
                      <a:round/>
                    </a:ln>
                    <a:effectLst/>
                  </c:spPr>
                </c15:leaderLines>
              </c:ext>
            </c:extLst>
          </c:dLbls>
          <c:cat>
            <c:strRef>
              <c:f>'[Copy of dr. nikita mem.xlsx]Sheet1'!$J$47:$M$47</c:f>
              <c:strCache>
                <c:ptCount val="4"/>
                <c:pt idx="0">
                  <c:v>EXCELLENT</c:v>
                </c:pt>
                <c:pt idx="1">
                  <c:v>GOOD</c:v>
                </c:pt>
                <c:pt idx="2">
                  <c:v>AVERAGE</c:v>
                </c:pt>
                <c:pt idx="3">
                  <c:v>POOR</c:v>
                </c:pt>
              </c:strCache>
            </c:strRef>
          </c:cat>
          <c:val>
            <c:numRef>
              <c:f>'[Copy of dr. nikita mem.xlsx]Sheet1'!$J$49:$M$49</c:f>
              <c:numCache>
                <c:formatCode>0%</c:formatCode>
                <c:ptCount val="4"/>
                <c:pt idx="0">
                  <c:v>0.55</c:v>
                </c:pt>
                <c:pt idx="1">
                  <c:v>0.32</c:v>
                </c:pt>
                <c:pt idx="2">
                  <c:v>0.1</c:v>
                </c:pt>
                <c:pt idx="3">
                  <c:v>0.03</c:v>
                </c:pt>
              </c:numCache>
            </c:numRef>
          </c:val>
        </c:ser>
        <c:dLbls>
          <c:showLegendKey val="0"/>
          <c:showVal val="1"/>
          <c:showCatName val="0"/>
          <c:showSerName val="0"/>
          <c:showPercent val="0"/>
          <c:showBubbleSize val="0"/>
        </c:dLbls>
        <c:gapWidth val="84"/>
        <c:axId val="1293744160"/>
        <c:axId val="1293743200"/>
      </c:barChart>
      <c:catAx>
        <c:axId val="129374416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lt1">
                    <a:lumMod val="75000"/>
                  </a:schemeClr>
                </a:solidFill>
                <a:latin typeface="+mn-lt"/>
                <a:ea typeface="+mn-ea"/>
                <a:cs typeface="+mn-cs"/>
              </a:defRPr>
            </a:pPr>
          </a:p>
        </c:txPr>
        <c:crossAx val="1293743200"/>
        <c:crosses val="autoZero"/>
        <c:auto val="1"/>
        <c:lblAlgn val="ctr"/>
        <c:lblOffset val="100"/>
        <c:noMultiLvlLbl val="0"/>
      </c:catAx>
      <c:valAx>
        <c:axId val="1293743200"/>
        <c:scaling>
          <c:orientation val="minMax"/>
        </c:scaling>
        <c:delete val="1"/>
        <c:axPos val="l"/>
        <c:numFmt formatCode="General" sourceLinked="1"/>
        <c:majorTickMark val="out"/>
        <c:minorTickMark val="none"/>
        <c:tickLblPos val="nextTo"/>
        <c:txPr>
          <a:bodyPr rot="-60000000" spcFirstLastPara="0" vertOverflow="ellipsis" vert="horz" wrap="square" anchor="ctr" anchorCtr="1"/>
          <a:lstStyle/>
          <a:p>
            <a:pPr>
              <a:defRPr lang="en-US" sz="900" b="0" i="0" u="none" strike="noStrike" kern="1200" baseline="0">
                <a:solidFill>
                  <a:schemeClr val="lt1">
                    <a:lumMod val="75000"/>
                  </a:schemeClr>
                </a:solidFill>
                <a:latin typeface="+mn-lt"/>
                <a:ea typeface="+mn-ea"/>
                <a:cs typeface="+mn-cs"/>
              </a:defRPr>
            </a:pPr>
          </a:p>
        </c:txPr>
        <c:crossAx val="1293744160"/>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lang="en-US" sz="900" b="0" i="0" u="none" strike="noStrike" kern="1200" baseline="0">
              <a:solidFill>
                <a:schemeClr val="lt1">
                  <a:lumMod val="75000"/>
                </a:schemeClr>
              </a:solidFill>
              <a:latin typeface="+mn-lt"/>
              <a:ea typeface="+mn-ea"/>
              <a:cs typeface="+mn-cs"/>
            </a:defRPr>
          </a:pPr>
        </a:p>
      </c:txPr>
    </c:legend>
    <c:plotVisOnly val="1"/>
    <c:dispBlanksAs val="gap"/>
    <c:showDLblsOverMax val="0"/>
  </c:chart>
  <c:spPr>
    <a:solidFill>
      <a:schemeClr val="dk1">
        <a:lumMod val="75000"/>
        <a:lumOff val="25000"/>
      </a:schemeClr>
    </a:solidFill>
    <a:ln w="6350" cap="flat" cmpd="sng" algn="ctr">
      <a:solidFill>
        <a:schemeClr val="dk1">
          <a:tint val="75000"/>
        </a:schemeClr>
      </a:solidFill>
      <a:round/>
    </a:ln>
    <a:effectLst/>
  </c:spPr>
  <c:txPr>
    <a:bodyPr/>
    <a:lstStyle/>
    <a:p>
      <a:pPr>
        <a:defRPr lang="en-US"/>
      </a:pP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800" b="0" i="0" u="none" strike="noStrike" kern="1200" cap="all" baseline="0">
                <a:solidFill>
                  <a:schemeClr val="lt1"/>
                </a:solidFill>
                <a:latin typeface="+mn-lt"/>
                <a:ea typeface="+mn-ea"/>
                <a:cs typeface="+mn-cs"/>
              </a:defRPr>
            </a:pPr>
            <a:r>
              <a:rPr lang="en-US" sz="1200"/>
              <a:t>How do you rate the facilities in the hospital ( Pharmacy , Opticals ) .?</a:t>
            </a:r>
            <a:endParaRPr lang="en-US" sz="1200"/>
          </a:p>
        </c:rich>
      </c:tx>
      <c:layout>
        <c:manualLayout>
          <c:xMode val="edge"/>
          <c:yMode val="edge"/>
          <c:x val="0.15800678040245"/>
          <c:y val="0.0277777777777778"/>
        </c:manualLayout>
      </c:layout>
      <c:overlay val="0"/>
      <c:spPr>
        <a:noFill/>
        <a:ln>
          <a:noFill/>
        </a:ln>
        <a:effectLst/>
      </c:spPr>
    </c:title>
    <c:autoTitleDeleted val="0"/>
    <c:plotArea>
      <c:layout/>
      <c:barChart>
        <c:barDir val="col"/>
        <c:grouping val="clustered"/>
        <c:varyColors val="0"/>
        <c:ser>
          <c:idx val="0"/>
          <c:order val="0"/>
          <c:spPr>
            <a:solidFill>
              <a:schemeClr val="accent1">
                <a:alpha val="88000"/>
              </a:schemeClr>
            </a:solidFill>
            <a:ln>
              <a:solidFill>
                <a:schemeClr val="accent1">
                  <a:lumMod val="50000"/>
                </a:schemeClr>
              </a:solidFill>
            </a:ln>
            <a:effectLst/>
            <a:scene3d>
              <a:camera prst="orthographicFront"/>
              <a:lightRig rig="threePt" dir="t"/>
            </a:scene3d>
            <a:sp3d prstMaterial="flat">
              <a:contourClr>
                <a:schemeClr val="accent1">
                  <a:lumMod val="50000"/>
                </a:schemeClr>
              </a:contourClr>
            </a:sp3d>
          </c:spPr>
          <c:invertIfNegative val="0"/>
          <c:dLbls>
            <c:spPr>
              <a:solidFill>
                <a:schemeClr val="accent1">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lang="en-US" sz="900" b="1" i="0" u="none" strike="noStrike" kern="1200" baseline="0">
                    <a:solidFill>
                      <a:schemeClr val="lt1"/>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50000"/>
                        </a:schemeClr>
                      </a:solidFill>
                      <a:round/>
                    </a:ln>
                    <a:effectLst/>
                  </c:spPr>
                </c15:leaderLines>
              </c:ext>
            </c:extLst>
          </c:dLbls>
          <c:cat>
            <c:strRef>
              <c:f>'[Copy of dr. nikita mem.xlsx]Sheet1'!$J$51:$M$51</c:f>
              <c:strCache>
                <c:ptCount val="4"/>
                <c:pt idx="0">
                  <c:v>EXCELLENT</c:v>
                </c:pt>
                <c:pt idx="1">
                  <c:v>GOOD</c:v>
                </c:pt>
                <c:pt idx="2">
                  <c:v>AVERAGE</c:v>
                </c:pt>
                <c:pt idx="3">
                  <c:v>POOR</c:v>
                </c:pt>
              </c:strCache>
            </c:strRef>
          </c:cat>
          <c:val>
            <c:numRef>
              <c:f>'[Copy of dr. nikita mem.xlsx]Sheet1'!$J$52:$M$52</c:f>
              <c:numCache>
                <c:formatCode>General</c:formatCode>
                <c:ptCount val="4"/>
                <c:pt idx="0">
                  <c:v>130</c:v>
                </c:pt>
                <c:pt idx="1">
                  <c:v>80</c:v>
                </c:pt>
                <c:pt idx="2">
                  <c:v>32</c:v>
                </c:pt>
                <c:pt idx="3">
                  <c:v>8</c:v>
                </c:pt>
              </c:numCache>
            </c:numRef>
          </c:val>
        </c:ser>
        <c:ser>
          <c:idx val="1"/>
          <c:order val="1"/>
          <c:spPr>
            <a:solidFill>
              <a:schemeClr val="accent2">
                <a:alpha val="88000"/>
              </a:schemeClr>
            </a:solidFill>
            <a:ln>
              <a:solidFill>
                <a:schemeClr val="accent2">
                  <a:lumMod val="50000"/>
                </a:schemeClr>
              </a:solidFill>
            </a:ln>
            <a:effectLst/>
            <a:scene3d>
              <a:camera prst="orthographicFront"/>
              <a:lightRig rig="threePt" dir="t"/>
            </a:scene3d>
            <a:sp3d prstMaterial="flat">
              <a:contourClr>
                <a:schemeClr val="accent2">
                  <a:lumMod val="50000"/>
                </a:schemeClr>
              </a:contourClr>
            </a:sp3d>
          </c:spPr>
          <c:invertIfNegative val="0"/>
          <c:dLbls>
            <c:spPr>
              <a:solidFill>
                <a:schemeClr val="accent2">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lang="en-US" sz="900" b="1" i="0" u="none" strike="noStrike" kern="1200" baseline="0">
                    <a:solidFill>
                      <a:schemeClr val="lt1"/>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50000"/>
                        </a:schemeClr>
                      </a:solidFill>
                      <a:round/>
                    </a:ln>
                    <a:effectLst/>
                  </c:spPr>
                </c15:leaderLines>
              </c:ext>
            </c:extLst>
          </c:dLbls>
          <c:cat>
            <c:strRef>
              <c:f>'[Copy of dr. nikita mem.xlsx]Sheet1'!$J$51:$M$51</c:f>
              <c:strCache>
                <c:ptCount val="4"/>
                <c:pt idx="0">
                  <c:v>EXCELLENT</c:v>
                </c:pt>
                <c:pt idx="1">
                  <c:v>GOOD</c:v>
                </c:pt>
                <c:pt idx="2">
                  <c:v>AVERAGE</c:v>
                </c:pt>
                <c:pt idx="3">
                  <c:v>POOR</c:v>
                </c:pt>
              </c:strCache>
            </c:strRef>
          </c:cat>
          <c:val>
            <c:numRef>
              <c:f>'[Copy of dr. nikita mem.xlsx]Sheet1'!$J$53:$M$53</c:f>
              <c:numCache>
                <c:formatCode>0%</c:formatCode>
                <c:ptCount val="4"/>
                <c:pt idx="0">
                  <c:v>0.52</c:v>
                </c:pt>
                <c:pt idx="1">
                  <c:v>0.32</c:v>
                </c:pt>
                <c:pt idx="2">
                  <c:v>0.13</c:v>
                </c:pt>
                <c:pt idx="3">
                  <c:v>0.03</c:v>
                </c:pt>
              </c:numCache>
            </c:numRef>
          </c:val>
        </c:ser>
        <c:dLbls>
          <c:showLegendKey val="0"/>
          <c:showVal val="1"/>
          <c:showCatName val="0"/>
          <c:showSerName val="0"/>
          <c:showPercent val="0"/>
          <c:showBubbleSize val="0"/>
        </c:dLbls>
        <c:gapWidth val="84"/>
        <c:axId val="1291159776"/>
        <c:axId val="1291160256"/>
      </c:barChart>
      <c:catAx>
        <c:axId val="129115977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lt1">
                    <a:lumMod val="75000"/>
                  </a:schemeClr>
                </a:solidFill>
                <a:latin typeface="+mn-lt"/>
                <a:ea typeface="+mn-ea"/>
                <a:cs typeface="+mn-cs"/>
              </a:defRPr>
            </a:pPr>
          </a:p>
        </c:txPr>
        <c:crossAx val="1291160256"/>
        <c:crosses val="autoZero"/>
        <c:auto val="1"/>
        <c:lblAlgn val="ctr"/>
        <c:lblOffset val="100"/>
        <c:noMultiLvlLbl val="0"/>
      </c:catAx>
      <c:valAx>
        <c:axId val="1291160256"/>
        <c:scaling>
          <c:orientation val="minMax"/>
        </c:scaling>
        <c:delete val="1"/>
        <c:axPos val="l"/>
        <c:numFmt formatCode="General" sourceLinked="1"/>
        <c:majorTickMark val="out"/>
        <c:minorTickMark val="none"/>
        <c:tickLblPos val="nextTo"/>
        <c:txPr>
          <a:bodyPr rot="-60000000" spcFirstLastPara="0" vertOverflow="ellipsis" vert="horz" wrap="square" anchor="ctr" anchorCtr="1"/>
          <a:lstStyle/>
          <a:p>
            <a:pPr>
              <a:defRPr lang="en-US" sz="900" b="0" i="0" u="none" strike="noStrike" kern="1200" baseline="0">
                <a:solidFill>
                  <a:schemeClr val="lt1">
                    <a:lumMod val="75000"/>
                  </a:schemeClr>
                </a:solidFill>
                <a:latin typeface="+mn-lt"/>
                <a:ea typeface="+mn-ea"/>
                <a:cs typeface="+mn-cs"/>
              </a:defRPr>
            </a:pPr>
          </a:p>
        </c:txPr>
        <c:crossAx val="1291159776"/>
        <c:crosses val="autoZero"/>
        <c:crossBetween val="between"/>
      </c:valAx>
      <c:spPr>
        <a:noFill/>
        <a:ln>
          <a:noFill/>
        </a:ln>
        <a:effectLst/>
      </c:spPr>
    </c:plotArea>
    <c:legend>
      <c:legendPos val="t"/>
      <c:layout>
        <c:manualLayout>
          <c:xMode val="edge"/>
          <c:yMode val="edge"/>
          <c:x val="0.393914608212007"/>
          <c:y val="0.243929058663029"/>
        </c:manualLayout>
      </c:layout>
      <c:overlay val="0"/>
      <c:spPr>
        <a:noFill/>
        <a:ln>
          <a:noFill/>
        </a:ln>
        <a:effectLst/>
      </c:spPr>
      <c:txPr>
        <a:bodyPr rot="0" spcFirstLastPara="1" vertOverflow="ellipsis" vert="horz" wrap="square" anchor="ctr" anchorCtr="1"/>
        <a:lstStyle/>
        <a:p>
          <a:pPr>
            <a:defRPr lang="en-US" sz="900" b="0" i="0" u="none" strike="noStrike" kern="1200" baseline="0">
              <a:solidFill>
                <a:schemeClr val="lt1">
                  <a:lumMod val="75000"/>
                </a:schemeClr>
              </a:solidFill>
              <a:latin typeface="+mn-lt"/>
              <a:ea typeface="+mn-ea"/>
              <a:cs typeface="+mn-cs"/>
            </a:defRPr>
          </a:pPr>
        </a:p>
      </c:txPr>
    </c:legend>
    <c:plotVisOnly val="1"/>
    <c:dispBlanksAs val="gap"/>
    <c:showDLblsOverMax val="0"/>
  </c:chart>
  <c:spPr>
    <a:solidFill>
      <a:schemeClr val="dk1">
        <a:lumMod val="75000"/>
        <a:lumOff val="25000"/>
      </a:schemeClr>
    </a:solidFill>
    <a:ln w="6350" cap="flat" cmpd="sng" algn="ctr">
      <a:solidFill>
        <a:schemeClr val="dk1">
          <a:tint val="75000"/>
        </a:schemeClr>
      </a:solidFill>
      <a:round/>
    </a:ln>
    <a:effectLst/>
  </c:spPr>
  <c:txPr>
    <a:bodyPr/>
    <a:lstStyle/>
    <a:p>
      <a:pPr>
        <a:defRPr lang="en-US"/>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1">
  <cs:axisTitle>
    <cs:lnRef idx="0"/>
    <cs:fillRef idx="0"/>
    <cs:effectRef idx="0"/>
    <cs:fontRef idx="minor">
      <a:schemeClr val="lt1">
        <a:lumMod val="75000"/>
      </a:schemeClr>
    </cs:fontRef>
    <cs:defRPr sz="900"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lt1"/>
    </cs:fontRef>
    <cs:spPr>
      <a:solidFill>
        <a:schemeClr val="dk1">
          <a:lumMod val="75000"/>
          <a:lumOff val="25000"/>
        </a:schemeClr>
      </a:solidFill>
      <a:ln w="6350" cap="flat" cmpd="sng" algn="ctr">
        <a:solidFill>
          <a:schemeClr val="dk1">
            <a:tint val="75000"/>
          </a:schemeClr>
        </a:solidFill>
        <a:round/>
      </a:ln>
    </cs:spPr>
    <cs:defRPr sz="1000" kern="1200"/>
  </cs:chartArea>
  <cs:dataLabel>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dataLabel>
  <cs:dataLabelCallout>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cs:spPr>
  </cs:dataPoint>
  <cs:dataPoint3D>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a:scene3d>
        <a:camera prst="orthographicFront"/>
        <a:lightRig rig="threePt" dir="t"/>
      </a:scene3d>
      <a:sp3d prstMaterial="fla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dk1">
            <a:lumMod val="75000"/>
            <a:lumOff val="25000"/>
          </a:schemeClr>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tx1"/>
    </cs:fontRef>
    <cs:spPr>
      <a:solidFill>
        <a:schemeClr val="bg2">
          <a:lumMod val="75000"/>
          <a:alpha val="27000"/>
        </a:schemeClr>
      </a:solidFill>
      <a:sp3d/>
    </cs:spPr>
  </cs:floor>
  <cs:gridlineMajor>
    <cs:lnRef idx="0"/>
    <cs:fillRef idx="0"/>
    <cs:effectRef idx="0"/>
    <cs:fontRef idx="minor">
      <a:schemeClr val="tx1"/>
    </cs:fontRef>
    <cs:spPr>
      <a:ln w="9525">
        <a:solidFill>
          <a:schemeClr val="lt1">
            <a:lumMod val="50000"/>
          </a:schemeClr>
        </a:solidFill>
      </a:ln>
    </cs:spPr>
  </cs:gridlineMajor>
  <cs:gridlineMinor>
    <cs:lnRef idx="0"/>
    <cs:fillRef idx="0"/>
    <cs:effectRef idx="0"/>
    <cs:fontRef idx="minor">
      <a:schemeClr val="tx1"/>
    </cs:fontRef>
    <cs:spPr>
      <a:ln w="9525">
        <a:solidFill>
          <a:schemeClr val="lt1">
            <a:lumMod val="40000"/>
          </a:schemeClr>
        </a:solidFill>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cs:fontRef>
    <cs:defRPr sz="1800" b="0" kern="1200" cap="all" baseline="0"/>
  </cs:title>
  <cs:trendline>
    <cs:lnRef idx="0">
      <cs:styleClr val="auto"/>
    </cs:lnRef>
    <cs:fillRef idx="0"/>
    <cs:effectRef idx="0"/>
    <cs:fontRef idx="minor">
      <a:schemeClr val="dk1"/>
    </cs:fontRef>
    <cs:spPr>
      <a:ln w="9525"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tx1"/>
    </cs:fontRef>
    <cs:spPr>
      <a:sp3d/>
    </cs:spPr>
  </cs:wall>
</cs:chartStyle>
</file>

<file path=ppt/charts/style10.xml><?xml version="1.0" encoding="utf-8"?>
<cs:chartStyle xmlns:cs="http://schemas.microsoft.com/office/drawing/2012/chartStyle" xmlns:a="http://schemas.openxmlformats.org/drawingml/2006/main" id="291">
  <cs:axisTitle>
    <cs:lnRef idx="0"/>
    <cs:fillRef idx="0"/>
    <cs:effectRef idx="0"/>
    <cs:fontRef idx="minor">
      <a:schemeClr val="lt1">
        <a:lumMod val="75000"/>
      </a:schemeClr>
    </cs:fontRef>
    <cs:defRPr sz="900"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lt1"/>
    </cs:fontRef>
    <cs:spPr>
      <a:solidFill>
        <a:schemeClr val="dk1">
          <a:lumMod val="75000"/>
          <a:lumOff val="25000"/>
        </a:schemeClr>
      </a:solidFill>
      <a:ln w="6350" cap="flat" cmpd="sng" algn="ctr">
        <a:solidFill>
          <a:schemeClr val="dk1">
            <a:tint val="75000"/>
          </a:schemeClr>
        </a:solidFill>
        <a:round/>
      </a:ln>
    </cs:spPr>
    <cs:defRPr sz="1000" kern="1200"/>
  </cs:chartArea>
  <cs:dataLabel>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dataLabel>
  <cs:dataLabelCallout>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cs:spPr>
  </cs:dataPoint>
  <cs:dataPoint3D>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a:scene3d>
        <a:camera prst="orthographicFront"/>
        <a:lightRig rig="threePt" dir="t"/>
      </a:scene3d>
      <a:sp3d prstMaterial="fla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dk1">
            <a:lumMod val="75000"/>
            <a:lumOff val="25000"/>
          </a:schemeClr>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tx1"/>
    </cs:fontRef>
    <cs:spPr>
      <a:solidFill>
        <a:schemeClr val="bg2">
          <a:lumMod val="75000"/>
          <a:alpha val="27000"/>
        </a:schemeClr>
      </a:solidFill>
      <a:sp3d/>
    </cs:spPr>
  </cs:floor>
  <cs:gridlineMajor>
    <cs:lnRef idx="0"/>
    <cs:fillRef idx="0"/>
    <cs:effectRef idx="0"/>
    <cs:fontRef idx="minor">
      <a:schemeClr val="tx1"/>
    </cs:fontRef>
    <cs:spPr>
      <a:ln w="9525">
        <a:solidFill>
          <a:schemeClr val="lt1">
            <a:lumMod val="50000"/>
          </a:schemeClr>
        </a:solidFill>
      </a:ln>
    </cs:spPr>
  </cs:gridlineMajor>
  <cs:gridlineMinor>
    <cs:lnRef idx="0"/>
    <cs:fillRef idx="0"/>
    <cs:effectRef idx="0"/>
    <cs:fontRef idx="minor">
      <a:schemeClr val="tx1"/>
    </cs:fontRef>
    <cs:spPr>
      <a:ln w="9525">
        <a:solidFill>
          <a:schemeClr val="lt1">
            <a:lumMod val="40000"/>
          </a:schemeClr>
        </a:solidFill>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cs:fontRef>
    <cs:defRPr sz="1800" b="0" kern="1200" cap="all" baseline="0"/>
  </cs:title>
  <cs:trendline>
    <cs:lnRef idx="0">
      <cs:styleClr val="auto"/>
    </cs:lnRef>
    <cs:fillRef idx="0"/>
    <cs:effectRef idx="0"/>
    <cs:fontRef idx="minor">
      <a:schemeClr val="dk1"/>
    </cs:fontRef>
    <cs:spPr>
      <a:ln w="9525"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tx1"/>
    </cs:fontRef>
    <cs:spPr>
      <a:sp3d/>
    </cs:spPr>
  </cs:wall>
</cs:chartStyle>
</file>

<file path=ppt/charts/style11.xml><?xml version="1.0" encoding="utf-8"?>
<cs:chartStyle xmlns:cs="http://schemas.microsoft.com/office/drawing/2012/chartStyle" xmlns:a="http://schemas.openxmlformats.org/drawingml/2006/main" id="291">
  <cs:axisTitle>
    <cs:lnRef idx="0"/>
    <cs:fillRef idx="0"/>
    <cs:effectRef idx="0"/>
    <cs:fontRef idx="minor">
      <a:schemeClr val="lt1">
        <a:lumMod val="75000"/>
      </a:schemeClr>
    </cs:fontRef>
    <cs:defRPr sz="900"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lt1"/>
    </cs:fontRef>
    <cs:spPr>
      <a:solidFill>
        <a:schemeClr val="dk1">
          <a:lumMod val="75000"/>
          <a:lumOff val="25000"/>
        </a:schemeClr>
      </a:solidFill>
      <a:ln w="6350" cap="flat" cmpd="sng" algn="ctr">
        <a:solidFill>
          <a:schemeClr val="dk1">
            <a:tint val="75000"/>
          </a:schemeClr>
        </a:solidFill>
        <a:round/>
      </a:ln>
    </cs:spPr>
    <cs:defRPr sz="1000" kern="1200"/>
  </cs:chartArea>
  <cs:dataLabel>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dataLabel>
  <cs:dataLabelCallout>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cs:spPr>
  </cs:dataPoint>
  <cs:dataPoint3D>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a:scene3d>
        <a:camera prst="orthographicFront"/>
        <a:lightRig rig="threePt" dir="t"/>
      </a:scene3d>
      <a:sp3d prstMaterial="fla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dk1">
            <a:lumMod val="75000"/>
            <a:lumOff val="25000"/>
          </a:schemeClr>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tx1"/>
    </cs:fontRef>
    <cs:spPr>
      <a:solidFill>
        <a:schemeClr val="bg2">
          <a:lumMod val="75000"/>
          <a:alpha val="27000"/>
        </a:schemeClr>
      </a:solidFill>
      <a:sp3d/>
    </cs:spPr>
  </cs:floor>
  <cs:gridlineMajor>
    <cs:lnRef idx="0"/>
    <cs:fillRef idx="0"/>
    <cs:effectRef idx="0"/>
    <cs:fontRef idx="minor">
      <a:schemeClr val="tx1"/>
    </cs:fontRef>
    <cs:spPr>
      <a:ln w="9525">
        <a:solidFill>
          <a:schemeClr val="lt1">
            <a:lumMod val="50000"/>
          </a:schemeClr>
        </a:solidFill>
      </a:ln>
    </cs:spPr>
  </cs:gridlineMajor>
  <cs:gridlineMinor>
    <cs:lnRef idx="0"/>
    <cs:fillRef idx="0"/>
    <cs:effectRef idx="0"/>
    <cs:fontRef idx="minor">
      <a:schemeClr val="tx1"/>
    </cs:fontRef>
    <cs:spPr>
      <a:ln w="9525">
        <a:solidFill>
          <a:schemeClr val="lt1">
            <a:lumMod val="40000"/>
          </a:schemeClr>
        </a:solidFill>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cs:fontRef>
    <cs:defRPr sz="1800" b="0" kern="1200" cap="all" baseline="0"/>
  </cs:title>
  <cs:trendline>
    <cs:lnRef idx="0">
      <cs:styleClr val="auto"/>
    </cs:lnRef>
    <cs:fillRef idx="0"/>
    <cs:effectRef idx="0"/>
    <cs:fontRef idx="minor">
      <a:schemeClr val="dk1"/>
    </cs:fontRef>
    <cs:spPr>
      <a:ln w="9525"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tx1"/>
    </cs:fontRef>
    <cs:spPr>
      <a:sp3d/>
    </cs:spPr>
  </cs:wall>
</cs:chartStyle>
</file>

<file path=ppt/charts/style12.xml><?xml version="1.0" encoding="utf-8"?>
<cs:chartStyle xmlns:cs="http://schemas.microsoft.com/office/drawing/2012/chartStyle" xmlns:a="http://schemas.openxmlformats.org/drawingml/2006/main" id="291">
  <cs:axisTitle>
    <cs:lnRef idx="0"/>
    <cs:fillRef idx="0"/>
    <cs:effectRef idx="0"/>
    <cs:fontRef idx="minor">
      <a:schemeClr val="lt1">
        <a:lumMod val="75000"/>
      </a:schemeClr>
    </cs:fontRef>
    <cs:defRPr sz="900"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lt1"/>
    </cs:fontRef>
    <cs:spPr>
      <a:solidFill>
        <a:schemeClr val="dk1">
          <a:lumMod val="75000"/>
          <a:lumOff val="25000"/>
        </a:schemeClr>
      </a:solidFill>
      <a:ln w="6350" cap="flat" cmpd="sng" algn="ctr">
        <a:solidFill>
          <a:schemeClr val="dk1">
            <a:tint val="75000"/>
          </a:schemeClr>
        </a:solidFill>
        <a:round/>
      </a:ln>
    </cs:spPr>
    <cs:defRPr sz="1000" kern="1200"/>
  </cs:chartArea>
  <cs:dataLabel>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dataLabel>
  <cs:dataLabelCallout>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cs:spPr>
  </cs:dataPoint>
  <cs:dataPoint3D>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a:scene3d>
        <a:camera prst="orthographicFront"/>
        <a:lightRig rig="threePt" dir="t"/>
      </a:scene3d>
      <a:sp3d prstMaterial="fla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dk1">
            <a:lumMod val="75000"/>
            <a:lumOff val="25000"/>
          </a:schemeClr>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tx1"/>
    </cs:fontRef>
    <cs:spPr>
      <a:solidFill>
        <a:schemeClr val="bg2">
          <a:lumMod val="75000"/>
          <a:alpha val="27000"/>
        </a:schemeClr>
      </a:solidFill>
      <a:sp3d/>
    </cs:spPr>
  </cs:floor>
  <cs:gridlineMajor>
    <cs:lnRef idx="0"/>
    <cs:fillRef idx="0"/>
    <cs:effectRef idx="0"/>
    <cs:fontRef idx="minor">
      <a:schemeClr val="tx1"/>
    </cs:fontRef>
    <cs:spPr>
      <a:ln w="9525">
        <a:solidFill>
          <a:schemeClr val="lt1">
            <a:lumMod val="50000"/>
          </a:schemeClr>
        </a:solidFill>
      </a:ln>
    </cs:spPr>
  </cs:gridlineMajor>
  <cs:gridlineMinor>
    <cs:lnRef idx="0"/>
    <cs:fillRef idx="0"/>
    <cs:effectRef idx="0"/>
    <cs:fontRef idx="minor">
      <a:schemeClr val="tx1"/>
    </cs:fontRef>
    <cs:spPr>
      <a:ln w="9525">
        <a:solidFill>
          <a:schemeClr val="lt1">
            <a:lumMod val="40000"/>
          </a:schemeClr>
        </a:solidFill>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cs:fontRef>
    <cs:defRPr sz="1800" b="0" kern="1200" cap="all" baseline="0"/>
  </cs:title>
  <cs:trendline>
    <cs:lnRef idx="0">
      <cs:styleClr val="auto"/>
    </cs:lnRef>
    <cs:fillRef idx="0"/>
    <cs:effectRef idx="0"/>
    <cs:fontRef idx="minor">
      <a:schemeClr val="dk1"/>
    </cs:fontRef>
    <cs:spPr>
      <a:ln w="9525"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tx1"/>
    </cs:fontRef>
    <cs:spPr>
      <a:sp3d/>
    </cs:spPr>
  </cs:wall>
</cs:chartStyle>
</file>

<file path=ppt/charts/style13.xml><?xml version="1.0" encoding="utf-8"?>
<cs:chartStyle xmlns:cs="http://schemas.microsoft.com/office/drawing/2012/chartStyle" xmlns:a="http://schemas.openxmlformats.org/drawingml/2006/main" id="291">
  <cs:axisTitle>
    <cs:lnRef idx="0"/>
    <cs:fillRef idx="0"/>
    <cs:effectRef idx="0"/>
    <cs:fontRef idx="minor">
      <a:schemeClr val="lt1">
        <a:lumMod val="75000"/>
      </a:schemeClr>
    </cs:fontRef>
    <cs:defRPr sz="900"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lt1"/>
    </cs:fontRef>
    <cs:spPr>
      <a:solidFill>
        <a:schemeClr val="dk1">
          <a:lumMod val="75000"/>
          <a:lumOff val="25000"/>
        </a:schemeClr>
      </a:solidFill>
      <a:ln w="6350" cap="flat" cmpd="sng" algn="ctr">
        <a:solidFill>
          <a:schemeClr val="dk1">
            <a:tint val="75000"/>
          </a:schemeClr>
        </a:solidFill>
        <a:round/>
      </a:ln>
    </cs:spPr>
    <cs:defRPr sz="1000" kern="1200"/>
  </cs:chartArea>
  <cs:dataLabel>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dataLabel>
  <cs:dataLabelCallout>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cs:spPr>
  </cs:dataPoint>
  <cs:dataPoint3D>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a:scene3d>
        <a:camera prst="orthographicFront"/>
        <a:lightRig rig="threePt" dir="t"/>
      </a:scene3d>
      <a:sp3d prstMaterial="fla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dk1">
            <a:lumMod val="75000"/>
            <a:lumOff val="25000"/>
          </a:schemeClr>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tx1"/>
    </cs:fontRef>
    <cs:spPr>
      <a:solidFill>
        <a:schemeClr val="bg2">
          <a:lumMod val="75000"/>
          <a:alpha val="27000"/>
        </a:schemeClr>
      </a:solidFill>
      <a:sp3d/>
    </cs:spPr>
  </cs:floor>
  <cs:gridlineMajor>
    <cs:lnRef idx="0"/>
    <cs:fillRef idx="0"/>
    <cs:effectRef idx="0"/>
    <cs:fontRef idx="minor">
      <a:schemeClr val="tx1"/>
    </cs:fontRef>
    <cs:spPr>
      <a:ln w="9525">
        <a:solidFill>
          <a:schemeClr val="lt1">
            <a:lumMod val="50000"/>
          </a:schemeClr>
        </a:solidFill>
      </a:ln>
    </cs:spPr>
  </cs:gridlineMajor>
  <cs:gridlineMinor>
    <cs:lnRef idx="0"/>
    <cs:fillRef idx="0"/>
    <cs:effectRef idx="0"/>
    <cs:fontRef idx="minor">
      <a:schemeClr val="tx1"/>
    </cs:fontRef>
    <cs:spPr>
      <a:ln w="9525">
        <a:solidFill>
          <a:schemeClr val="lt1">
            <a:lumMod val="40000"/>
          </a:schemeClr>
        </a:solidFill>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cs:fontRef>
    <cs:defRPr sz="1800" b="0" kern="1200" cap="all" baseline="0"/>
  </cs:title>
  <cs:trendline>
    <cs:lnRef idx="0">
      <cs:styleClr val="auto"/>
    </cs:lnRef>
    <cs:fillRef idx="0"/>
    <cs:effectRef idx="0"/>
    <cs:fontRef idx="minor">
      <a:schemeClr val="dk1"/>
    </cs:fontRef>
    <cs:spPr>
      <a:ln w="9525"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tx1"/>
    </cs:fontRef>
    <cs:spPr>
      <a:sp3d/>
    </cs:spPr>
  </cs:wall>
</cs:chartStyle>
</file>

<file path=ppt/charts/style14.xml><?xml version="1.0" encoding="utf-8"?>
<cs:chartStyle xmlns:cs="http://schemas.microsoft.com/office/drawing/2012/chartStyle" xmlns:a="http://schemas.openxmlformats.org/drawingml/2006/main" id="291">
  <cs:axisTitle>
    <cs:lnRef idx="0"/>
    <cs:fillRef idx="0"/>
    <cs:effectRef idx="0"/>
    <cs:fontRef idx="minor">
      <a:schemeClr val="lt1">
        <a:lumMod val="75000"/>
      </a:schemeClr>
    </cs:fontRef>
    <cs:defRPr sz="900"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lt1"/>
    </cs:fontRef>
    <cs:spPr>
      <a:solidFill>
        <a:schemeClr val="dk1">
          <a:lumMod val="75000"/>
          <a:lumOff val="25000"/>
        </a:schemeClr>
      </a:solidFill>
      <a:ln w="6350" cap="flat" cmpd="sng" algn="ctr">
        <a:solidFill>
          <a:schemeClr val="dk1">
            <a:tint val="75000"/>
          </a:schemeClr>
        </a:solidFill>
        <a:round/>
      </a:ln>
    </cs:spPr>
    <cs:defRPr sz="1000" kern="1200"/>
  </cs:chartArea>
  <cs:dataLabel>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dataLabel>
  <cs:dataLabelCallout>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cs:spPr>
  </cs:dataPoint>
  <cs:dataPoint3D>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a:scene3d>
        <a:camera prst="orthographicFront"/>
        <a:lightRig rig="threePt" dir="t"/>
      </a:scene3d>
      <a:sp3d prstMaterial="fla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dk1">
            <a:lumMod val="75000"/>
            <a:lumOff val="25000"/>
          </a:schemeClr>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tx1"/>
    </cs:fontRef>
    <cs:spPr>
      <a:solidFill>
        <a:schemeClr val="bg2">
          <a:lumMod val="75000"/>
          <a:alpha val="27000"/>
        </a:schemeClr>
      </a:solidFill>
      <a:sp3d/>
    </cs:spPr>
  </cs:floor>
  <cs:gridlineMajor>
    <cs:lnRef idx="0"/>
    <cs:fillRef idx="0"/>
    <cs:effectRef idx="0"/>
    <cs:fontRef idx="minor">
      <a:schemeClr val="tx1"/>
    </cs:fontRef>
    <cs:spPr>
      <a:ln w="9525">
        <a:solidFill>
          <a:schemeClr val="lt1">
            <a:lumMod val="50000"/>
          </a:schemeClr>
        </a:solidFill>
      </a:ln>
    </cs:spPr>
  </cs:gridlineMajor>
  <cs:gridlineMinor>
    <cs:lnRef idx="0"/>
    <cs:fillRef idx="0"/>
    <cs:effectRef idx="0"/>
    <cs:fontRef idx="minor">
      <a:schemeClr val="tx1"/>
    </cs:fontRef>
    <cs:spPr>
      <a:ln w="9525">
        <a:solidFill>
          <a:schemeClr val="lt1">
            <a:lumMod val="40000"/>
          </a:schemeClr>
        </a:solidFill>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cs:fontRef>
    <cs:defRPr sz="1800" b="0" kern="1200" cap="all" baseline="0"/>
  </cs:title>
  <cs:trendline>
    <cs:lnRef idx="0">
      <cs:styleClr val="auto"/>
    </cs:lnRef>
    <cs:fillRef idx="0"/>
    <cs:effectRef idx="0"/>
    <cs:fontRef idx="minor">
      <a:schemeClr val="dk1"/>
    </cs:fontRef>
    <cs:spPr>
      <a:ln w="9525"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tx1"/>
    </cs:fontRef>
    <cs:spPr>
      <a:sp3d/>
    </cs:spPr>
  </cs:wall>
</cs:chartStyle>
</file>

<file path=ppt/charts/style2.xml><?xml version="1.0" encoding="utf-8"?>
<cs:chartStyle xmlns:cs="http://schemas.microsoft.com/office/drawing/2012/chartStyle" xmlns:a="http://schemas.openxmlformats.org/drawingml/2006/main" id="291">
  <cs:axisTitle>
    <cs:lnRef idx="0"/>
    <cs:fillRef idx="0"/>
    <cs:effectRef idx="0"/>
    <cs:fontRef idx="minor">
      <a:schemeClr val="lt1">
        <a:lumMod val="75000"/>
      </a:schemeClr>
    </cs:fontRef>
    <cs:defRPr sz="900"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lt1"/>
    </cs:fontRef>
    <cs:spPr>
      <a:solidFill>
        <a:schemeClr val="dk1">
          <a:lumMod val="75000"/>
          <a:lumOff val="25000"/>
        </a:schemeClr>
      </a:solidFill>
      <a:ln w="6350" cap="flat" cmpd="sng" algn="ctr">
        <a:solidFill>
          <a:schemeClr val="dk1">
            <a:tint val="75000"/>
          </a:schemeClr>
        </a:solidFill>
        <a:round/>
      </a:ln>
    </cs:spPr>
    <cs:defRPr sz="1000" kern="1200"/>
  </cs:chartArea>
  <cs:dataLabel>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dataLabel>
  <cs:dataLabelCallout>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cs:spPr>
  </cs:dataPoint>
  <cs:dataPoint3D>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a:scene3d>
        <a:camera prst="orthographicFront"/>
        <a:lightRig rig="threePt" dir="t"/>
      </a:scene3d>
      <a:sp3d prstMaterial="fla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dk1">
            <a:lumMod val="75000"/>
            <a:lumOff val="25000"/>
          </a:schemeClr>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tx1"/>
    </cs:fontRef>
    <cs:spPr>
      <a:solidFill>
        <a:schemeClr val="bg2">
          <a:lumMod val="75000"/>
          <a:alpha val="27000"/>
        </a:schemeClr>
      </a:solidFill>
      <a:sp3d/>
    </cs:spPr>
  </cs:floor>
  <cs:gridlineMajor>
    <cs:lnRef idx="0"/>
    <cs:fillRef idx="0"/>
    <cs:effectRef idx="0"/>
    <cs:fontRef idx="minor">
      <a:schemeClr val="tx1"/>
    </cs:fontRef>
    <cs:spPr>
      <a:ln w="9525">
        <a:solidFill>
          <a:schemeClr val="lt1">
            <a:lumMod val="50000"/>
          </a:schemeClr>
        </a:solidFill>
      </a:ln>
    </cs:spPr>
  </cs:gridlineMajor>
  <cs:gridlineMinor>
    <cs:lnRef idx="0"/>
    <cs:fillRef idx="0"/>
    <cs:effectRef idx="0"/>
    <cs:fontRef idx="minor">
      <a:schemeClr val="tx1"/>
    </cs:fontRef>
    <cs:spPr>
      <a:ln w="9525">
        <a:solidFill>
          <a:schemeClr val="lt1">
            <a:lumMod val="40000"/>
          </a:schemeClr>
        </a:solidFill>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cs:fontRef>
    <cs:defRPr sz="1800" b="0" kern="1200" cap="all" baseline="0"/>
  </cs:title>
  <cs:trendline>
    <cs:lnRef idx="0">
      <cs:styleClr val="auto"/>
    </cs:lnRef>
    <cs:fillRef idx="0"/>
    <cs:effectRef idx="0"/>
    <cs:fontRef idx="minor">
      <a:schemeClr val="dk1"/>
    </cs:fontRef>
    <cs:spPr>
      <a:ln w="9525"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tx1"/>
    </cs:fontRef>
    <cs:spPr>
      <a:sp3d/>
    </cs:spPr>
  </cs:wall>
</cs:chartStyle>
</file>

<file path=ppt/charts/style3.xml><?xml version="1.0" encoding="utf-8"?>
<cs:chartStyle xmlns:cs="http://schemas.microsoft.com/office/drawing/2012/chartStyle" xmlns:a="http://schemas.openxmlformats.org/drawingml/2006/main" id="291">
  <cs:axisTitle>
    <cs:lnRef idx="0"/>
    <cs:fillRef idx="0"/>
    <cs:effectRef idx="0"/>
    <cs:fontRef idx="minor">
      <a:schemeClr val="lt1">
        <a:lumMod val="75000"/>
      </a:schemeClr>
    </cs:fontRef>
    <cs:defRPr sz="900"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lt1"/>
    </cs:fontRef>
    <cs:spPr>
      <a:solidFill>
        <a:schemeClr val="dk1">
          <a:lumMod val="75000"/>
          <a:lumOff val="25000"/>
        </a:schemeClr>
      </a:solidFill>
      <a:ln w="6350" cap="flat" cmpd="sng" algn="ctr">
        <a:solidFill>
          <a:schemeClr val="dk1">
            <a:tint val="75000"/>
          </a:schemeClr>
        </a:solidFill>
        <a:round/>
      </a:ln>
    </cs:spPr>
    <cs:defRPr sz="1000" kern="1200"/>
  </cs:chartArea>
  <cs:dataLabel>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dataLabel>
  <cs:dataLabelCallout>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cs:spPr>
  </cs:dataPoint>
  <cs:dataPoint3D>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a:scene3d>
        <a:camera prst="orthographicFront"/>
        <a:lightRig rig="threePt" dir="t"/>
      </a:scene3d>
      <a:sp3d prstMaterial="fla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dk1">
            <a:lumMod val="75000"/>
            <a:lumOff val="25000"/>
          </a:schemeClr>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tx1"/>
    </cs:fontRef>
    <cs:spPr>
      <a:solidFill>
        <a:schemeClr val="bg2">
          <a:lumMod val="75000"/>
          <a:alpha val="27000"/>
        </a:schemeClr>
      </a:solidFill>
      <a:sp3d/>
    </cs:spPr>
  </cs:floor>
  <cs:gridlineMajor>
    <cs:lnRef idx="0"/>
    <cs:fillRef idx="0"/>
    <cs:effectRef idx="0"/>
    <cs:fontRef idx="minor">
      <a:schemeClr val="tx1"/>
    </cs:fontRef>
    <cs:spPr>
      <a:ln w="9525">
        <a:solidFill>
          <a:schemeClr val="lt1">
            <a:lumMod val="50000"/>
          </a:schemeClr>
        </a:solidFill>
      </a:ln>
    </cs:spPr>
  </cs:gridlineMajor>
  <cs:gridlineMinor>
    <cs:lnRef idx="0"/>
    <cs:fillRef idx="0"/>
    <cs:effectRef idx="0"/>
    <cs:fontRef idx="minor">
      <a:schemeClr val="tx1"/>
    </cs:fontRef>
    <cs:spPr>
      <a:ln w="9525">
        <a:solidFill>
          <a:schemeClr val="lt1">
            <a:lumMod val="40000"/>
          </a:schemeClr>
        </a:solidFill>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cs:fontRef>
    <cs:defRPr sz="1800" b="0" kern="1200" cap="all" baseline="0"/>
  </cs:title>
  <cs:trendline>
    <cs:lnRef idx="0">
      <cs:styleClr val="auto"/>
    </cs:lnRef>
    <cs:fillRef idx="0"/>
    <cs:effectRef idx="0"/>
    <cs:fontRef idx="minor">
      <a:schemeClr val="dk1"/>
    </cs:fontRef>
    <cs:spPr>
      <a:ln w="9525"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tx1"/>
    </cs:fontRef>
    <cs:spPr>
      <a:sp3d/>
    </cs:spPr>
  </cs:wall>
</cs:chartStyle>
</file>

<file path=ppt/charts/style4.xml><?xml version="1.0" encoding="utf-8"?>
<cs:chartStyle xmlns:cs="http://schemas.microsoft.com/office/drawing/2012/chartStyle" xmlns:a="http://schemas.openxmlformats.org/drawingml/2006/main" id="291">
  <cs:axisTitle>
    <cs:lnRef idx="0"/>
    <cs:fillRef idx="0"/>
    <cs:effectRef idx="0"/>
    <cs:fontRef idx="minor">
      <a:schemeClr val="lt1">
        <a:lumMod val="75000"/>
      </a:schemeClr>
    </cs:fontRef>
    <cs:defRPr sz="900"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lt1"/>
    </cs:fontRef>
    <cs:spPr>
      <a:solidFill>
        <a:schemeClr val="dk1">
          <a:lumMod val="75000"/>
          <a:lumOff val="25000"/>
        </a:schemeClr>
      </a:solidFill>
      <a:ln w="6350" cap="flat" cmpd="sng" algn="ctr">
        <a:solidFill>
          <a:schemeClr val="dk1">
            <a:tint val="75000"/>
          </a:schemeClr>
        </a:solidFill>
        <a:round/>
      </a:ln>
    </cs:spPr>
    <cs:defRPr sz="1000" kern="1200"/>
  </cs:chartArea>
  <cs:dataLabel>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dataLabel>
  <cs:dataLabelCallout>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cs:spPr>
  </cs:dataPoint>
  <cs:dataPoint3D>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a:scene3d>
        <a:camera prst="orthographicFront"/>
        <a:lightRig rig="threePt" dir="t"/>
      </a:scene3d>
      <a:sp3d prstMaterial="fla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dk1">
            <a:lumMod val="75000"/>
            <a:lumOff val="25000"/>
          </a:schemeClr>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tx1"/>
    </cs:fontRef>
    <cs:spPr>
      <a:solidFill>
        <a:schemeClr val="bg2">
          <a:lumMod val="75000"/>
          <a:alpha val="27000"/>
        </a:schemeClr>
      </a:solidFill>
      <a:sp3d/>
    </cs:spPr>
  </cs:floor>
  <cs:gridlineMajor>
    <cs:lnRef idx="0"/>
    <cs:fillRef idx="0"/>
    <cs:effectRef idx="0"/>
    <cs:fontRef idx="minor">
      <a:schemeClr val="tx1"/>
    </cs:fontRef>
    <cs:spPr>
      <a:ln w="9525">
        <a:solidFill>
          <a:schemeClr val="lt1">
            <a:lumMod val="50000"/>
          </a:schemeClr>
        </a:solidFill>
      </a:ln>
    </cs:spPr>
  </cs:gridlineMajor>
  <cs:gridlineMinor>
    <cs:lnRef idx="0"/>
    <cs:fillRef idx="0"/>
    <cs:effectRef idx="0"/>
    <cs:fontRef idx="minor">
      <a:schemeClr val="tx1"/>
    </cs:fontRef>
    <cs:spPr>
      <a:ln w="9525">
        <a:solidFill>
          <a:schemeClr val="lt1">
            <a:lumMod val="40000"/>
          </a:schemeClr>
        </a:solidFill>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cs:fontRef>
    <cs:defRPr sz="1800" b="0" kern="1200" cap="all" baseline="0"/>
  </cs:title>
  <cs:trendline>
    <cs:lnRef idx="0">
      <cs:styleClr val="auto"/>
    </cs:lnRef>
    <cs:fillRef idx="0"/>
    <cs:effectRef idx="0"/>
    <cs:fontRef idx="minor">
      <a:schemeClr val="dk1"/>
    </cs:fontRef>
    <cs:spPr>
      <a:ln w="9525"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tx1"/>
    </cs:fontRef>
    <cs:spPr>
      <a:sp3d/>
    </cs:spPr>
  </cs:wall>
</cs:chartStyle>
</file>

<file path=ppt/charts/style5.xml><?xml version="1.0" encoding="utf-8"?>
<cs:chartStyle xmlns:cs="http://schemas.microsoft.com/office/drawing/2012/chartStyle" xmlns:a="http://schemas.openxmlformats.org/drawingml/2006/main" id="291">
  <cs:axisTitle>
    <cs:lnRef idx="0"/>
    <cs:fillRef idx="0"/>
    <cs:effectRef idx="0"/>
    <cs:fontRef idx="minor">
      <a:schemeClr val="lt1">
        <a:lumMod val="75000"/>
      </a:schemeClr>
    </cs:fontRef>
    <cs:defRPr sz="900"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lt1"/>
    </cs:fontRef>
    <cs:spPr>
      <a:solidFill>
        <a:schemeClr val="dk1">
          <a:lumMod val="75000"/>
          <a:lumOff val="25000"/>
        </a:schemeClr>
      </a:solidFill>
      <a:ln w="6350" cap="flat" cmpd="sng" algn="ctr">
        <a:solidFill>
          <a:schemeClr val="dk1">
            <a:tint val="75000"/>
          </a:schemeClr>
        </a:solidFill>
        <a:round/>
      </a:ln>
    </cs:spPr>
    <cs:defRPr sz="1000" kern="1200"/>
  </cs:chartArea>
  <cs:dataLabel>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dataLabel>
  <cs:dataLabelCallout>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cs:spPr>
  </cs:dataPoint>
  <cs:dataPoint3D>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a:scene3d>
        <a:camera prst="orthographicFront"/>
        <a:lightRig rig="threePt" dir="t"/>
      </a:scene3d>
      <a:sp3d prstMaterial="fla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dk1">
            <a:lumMod val="75000"/>
            <a:lumOff val="25000"/>
          </a:schemeClr>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tx1"/>
    </cs:fontRef>
    <cs:spPr>
      <a:solidFill>
        <a:schemeClr val="bg2">
          <a:lumMod val="75000"/>
          <a:alpha val="27000"/>
        </a:schemeClr>
      </a:solidFill>
      <a:sp3d/>
    </cs:spPr>
  </cs:floor>
  <cs:gridlineMajor>
    <cs:lnRef idx="0"/>
    <cs:fillRef idx="0"/>
    <cs:effectRef idx="0"/>
    <cs:fontRef idx="minor">
      <a:schemeClr val="tx1"/>
    </cs:fontRef>
    <cs:spPr>
      <a:ln w="9525">
        <a:solidFill>
          <a:schemeClr val="lt1">
            <a:lumMod val="50000"/>
          </a:schemeClr>
        </a:solidFill>
      </a:ln>
    </cs:spPr>
  </cs:gridlineMajor>
  <cs:gridlineMinor>
    <cs:lnRef idx="0"/>
    <cs:fillRef idx="0"/>
    <cs:effectRef idx="0"/>
    <cs:fontRef idx="minor">
      <a:schemeClr val="tx1"/>
    </cs:fontRef>
    <cs:spPr>
      <a:ln w="9525">
        <a:solidFill>
          <a:schemeClr val="lt1">
            <a:lumMod val="40000"/>
          </a:schemeClr>
        </a:solidFill>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cs:fontRef>
    <cs:defRPr sz="1800" b="0" kern="1200" cap="all" baseline="0"/>
  </cs:title>
  <cs:trendline>
    <cs:lnRef idx="0">
      <cs:styleClr val="auto"/>
    </cs:lnRef>
    <cs:fillRef idx="0"/>
    <cs:effectRef idx="0"/>
    <cs:fontRef idx="minor">
      <a:schemeClr val="dk1"/>
    </cs:fontRef>
    <cs:spPr>
      <a:ln w="9525"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tx1"/>
    </cs:fontRef>
    <cs:spPr>
      <a:sp3d/>
    </cs:spPr>
  </cs:wall>
</cs:chartStyle>
</file>

<file path=ppt/charts/style6.xml><?xml version="1.0" encoding="utf-8"?>
<cs:chartStyle xmlns:cs="http://schemas.microsoft.com/office/drawing/2012/chartStyle" xmlns:a="http://schemas.openxmlformats.org/drawingml/2006/main" id="291">
  <cs:axisTitle>
    <cs:lnRef idx="0"/>
    <cs:fillRef idx="0"/>
    <cs:effectRef idx="0"/>
    <cs:fontRef idx="minor">
      <a:schemeClr val="lt1">
        <a:lumMod val="75000"/>
      </a:schemeClr>
    </cs:fontRef>
    <cs:defRPr sz="900"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lt1"/>
    </cs:fontRef>
    <cs:spPr>
      <a:solidFill>
        <a:schemeClr val="dk1">
          <a:lumMod val="75000"/>
          <a:lumOff val="25000"/>
        </a:schemeClr>
      </a:solidFill>
      <a:ln w="6350" cap="flat" cmpd="sng" algn="ctr">
        <a:solidFill>
          <a:schemeClr val="dk1">
            <a:tint val="75000"/>
          </a:schemeClr>
        </a:solidFill>
        <a:round/>
      </a:ln>
    </cs:spPr>
    <cs:defRPr sz="1000" kern="1200"/>
  </cs:chartArea>
  <cs:dataLabel>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dataLabel>
  <cs:dataLabelCallout>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cs:spPr>
  </cs:dataPoint>
  <cs:dataPoint3D>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a:scene3d>
        <a:camera prst="orthographicFront"/>
        <a:lightRig rig="threePt" dir="t"/>
      </a:scene3d>
      <a:sp3d prstMaterial="fla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dk1">
            <a:lumMod val="75000"/>
            <a:lumOff val="25000"/>
          </a:schemeClr>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tx1"/>
    </cs:fontRef>
    <cs:spPr>
      <a:solidFill>
        <a:schemeClr val="bg2">
          <a:lumMod val="75000"/>
          <a:alpha val="27000"/>
        </a:schemeClr>
      </a:solidFill>
      <a:sp3d/>
    </cs:spPr>
  </cs:floor>
  <cs:gridlineMajor>
    <cs:lnRef idx="0"/>
    <cs:fillRef idx="0"/>
    <cs:effectRef idx="0"/>
    <cs:fontRef idx="minor">
      <a:schemeClr val="tx1"/>
    </cs:fontRef>
    <cs:spPr>
      <a:ln w="9525">
        <a:solidFill>
          <a:schemeClr val="lt1">
            <a:lumMod val="50000"/>
          </a:schemeClr>
        </a:solidFill>
      </a:ln>
    </cs:spPr>
  </cs:gridlineMajor>
  <cs:gridlineMinor>
    <cs:lnRef idx="0"/>
    <cs:fillRef idx="0"/>
    <cs:effectRef idx="0"/>
    <cs:fontRef idx="minor">
      <a:schemeClr val="tx1"/>
    </cs:fontRef>
    <cs:spPr>
      <a:ln w="9525">
        <a:solidFill>
          <a:schemeClr val="lt1">
            <a:lumMod val="40000"/>
          </a:schemeClr>
        </a:solidFill>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cs:fontRef>
    <cs:defRPr sz="1800" b="0" kern="1200" cap="all" baseline="0"/>
  </cs:title>
  <cs:trendline>
    <cs:lnRef idx="0">
      <cs:styleClr val="auto"/>
    </cs:lnRef>
    <cs:fillRef idx="0"/>
    <cs:effectRef idx="0"/>
    <cs:fontRef idx="minor">
      <a:schemeClr val="dk1"/>
    </cs:fontRef>
    <cs:spPr>
      <a:ln w="9525"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tx1"/>
    </cs:fontRef>
    <cs:spPr>
      <a:sp3d/>
    </cs:spPr>
  </cs:wall>
</cs:chartStyle>
</file>

<file path=ppt/charts/style7.xml><?xml version="1.0" encoding="utf-8"?>
<cs:chartStyle xmlns:cs="http://schemas.microsoft.com/office/drawing/2012/chartStyle" xmlns:a="http://schemas.openxmlformats.org/drawingml/2006/main" id="291">
  <cs:axisTitle>
    <cs:lnRef idx="0"/>
    <cs:fillRef idx="0"/>
    <cs:effectRef idx="0"/>
    <cs:fontRef idx="minor">
      <a:schemeClr val="lt1">
        <a:lumMod val="75000"/>
      </a:schemeClr>
    </cs:fontRef>
    <cs:defRPr sz="900"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lt1"/>
    </cs:fontRef>
    <cs:spPr>
      <a:solidFill>
        <a:schemeClr val="dk1">
          <a:lumMod val="75000"/>
          <a:lumOff val="25000"/>
        </a:schemeClr>
      </a:solidFill>
      <a:ln w="6350" cap="flat" cmpd="sng" algn="ctr">
        <a:solidFill>
          <a:schemeClr val="dk1">
            <a:tint val="75000"/>
          </a:schemeClr>
        </a:solidFill>
        <a:round/>
      </a:ln>
    </cs:spPr>
    <cs:defRPr sz="1000" kern="1200"/>
  </cs:chartArea>
  <cs:dataLabel>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dataLabel>
  <cs:dataLabelCallout>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cs:spPr>
  </cs:dataPoint>
  <cs:dataPoint3D>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a:scene3d>
        <a:camera prst="orthographicFront"/>
        <a:lightRig rig="threePt" dir="t"/>
      </a:scene3d>
      <a:sp3d prstMaterial="fla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dk1">
            <a:lumMod val="75000"/>
            <a:lumOff val="25000"/>
          </a:schemeClr>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tx1"/>
    </cs:fontRef>
    <cs:spPr>
      <a:solidFill>
        <a:schemeClr val="bg2">
          <a:lumMod val="75000"/>
          <a:alpha val="27000"/>
        </a:schemeClr>
      </a:solidFill>
      <a:sp3d/>
    </cs:spPr>
  </cs:floor>
  <cs:gridlineMajor>
    <cs:lnRef idx="0"/>
    <cs:fillRef idx="0"/>
    <cs:effectRef idx="0"/>
    <cs:fontRef idx="minor">
      <a:schemeClr val="tx1"/>
    </cs:fontRef>
    <cs:spPr>
      <a:ln w="9525">
        <a:solidFill>
          <a:schemeClr val="lt1">
            <a:lumMod val="50000"/>
          </a:schemeClr>
        </a:solidFill>
      </a:ln>
    </cs:spPr>
  </cs:gridlineMajor>
  <cs:gridlineMinor>
    <cs:lnRef idx="0"/>
    <cs:fillRef idx="0"/>
    <cs:effectRef idx="0"/>
    <cs:fontRef idx="minor">
      <a:schemeClr val="tx1"/>
    </cs:fontRef>
    <cs:spPr>
      <a:ln w="9525">
        <a:solidFill>
          <a:schemeClr val="lt1">
            <a:lumMod val="40000"/>
          </a:schemeClr>
        </a:solidFill>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cs:fontRef>
    <cs:defRPr sz="1800" b="0" kern="1200" cap="all" baseline="0"/>
  </cs:title>
  <cs:trendline>
    <cs:lnRef idx="0">
      <cs:styleClr val="auto"/>
    </cs:lnRef>
    <cs:fillRef idx="0"/>
    <cs:effectRef idx="0"/>
    <cs:fontRef idx="minor">
      <a:schemeClr val="dk1"/>
    </cs:fontRef>
    <cs:spPr>
      <a:ln w="9525"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tx1"/>
    </cs:fontRef>
    <cs:spPr>
      <a:sp3d/>
    </cs:spPr>
  </cs:wall>
</cs:chartStyle>
</file>

<file path=ppt/charts/style8.xml><?xml version="1.0" encoding="utf-8"?>
<cs:chartStyle xmlns:cs="http://schemas.microsoft.com/office/drawing/2012/chartStyle" xmlns:a="http://schemas.openxmlformats.org/drawingml/2006/main" id="291">
  <cs:axisTitle>
    <cs:lnRef idx="0"/>
    <cs:fillRef idx="0"/>
    <cs:effectRef idx="0"/>
    <cs:fontRef idx="minor">
      <a:schemeClr val="lt1">
        <a:lumMod val="75000"/>
      </a:schemeClr>
    </cs:fontRef>
    <cs:defRPr sz="900"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lt1"/>
    </cs:fontRef>
    <cs:spPr>
      <a:solidFill>
        <a:schemeClr val="dk1">
          <a:lumMod val="75000"/>
          <a:lumOff val="25000"/>
        </a:schemeClr>
      </a:solidFill>
      <a:ln w="6350" cap="flat" cmpd="sng" algn="ctr">
        <a:solidFill>
          <a:schemeClr val="dk1">
            <a:tint val="75000"/>
          </a:schemeClr>
        </a:solidFill>
        <a:round/>
      </a:ln>
    </cs:spPr>
    <cs:defRPr sz="1000" kern="1200"/>
  </cs:chartArea>
  <cs:dataLabel>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dataLabel>
  <cs:dataLabelCallout>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cs:spPr>
  </cs:dataPoint>
  <cs:dataPoint3D>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a:scene3d>
        <a:camera prst="orthographicFront"/>
        <a:lightRig rig="threePt" dir="t"/>
      </a:scene3d>
      <a:sp3d prstMaterial="fla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dk1">
            <a:lumMod val="75000"/>
            <a:lumOff val="25000"/>
          </a:schemeClr>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tx1"/>
    </cs:fontRef>
    <cs:spPr>
      <a:solidFill>
        <a:schemeClr val="bg2">
          <a:lumMod val="75000"/>
          <a:alpha val="27000"/>
        </a:schemeClr>
      </a:solidFill>
      <a:sp3d/>
    </cs:spPr>
  </cs:floor>
  <cs:gridlineMajor>
    <cs:lnRef idx="0"/>
    <cs:fillRef idx="0"/>
    <cs:effectRef idx="0"/>
    <cs:fontRef idx="minor">
      <a:schemeClr val="tx1"/>
    </cs:fontRef>
    <cs:spPr>
      <a:ln w="9525">
        <a:solidFill>
          <a:schemeClr val="lt1">
            <a:lumMod val="50000"/>
          </a:schemeClr>
        </a:solidFill>
      </a:ln>
    </cs:spPr>
  </cs:gridlineMajor>
  <cs:gridlineMinor>
    <cs:lnRef idx="0"/>
    <cs:fillRef idx="0"/>
    <cs:effectRef idx="0"/>
    <cs:fontRef idx="minor">
      <a:schemeClr val="tx1"/>
    </cs:fontRef>
    <cs:spPr>
      <a:ln w="9525">
        <a:solidFill>
          <a:schemeClr val="lt1">
            <a:lumMod val="40000"/>
          </a:schemeClr>
        </a:solidFill>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cs:fontRef>
    <cs:defRPr sz="1800" b="0" kern="1200" cap="all" baseline="0"/>
  </cs:title>
  <cs:trendline>
    <cs:lnRef idx="0">
      <cs:styleClr val="auto"/>
    </cs:lnRef>
    <cs:fillRef idx="0"/>
    <cs:effectRef idx="0"/>
    <cs:fontRef idx="minor">
      <a:schemeClr val="dk1"/>
    </cs:fontRef>
    <cs:spPr>
      <a:ln w="9525"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tx1"/>
    </cs:fontRef>
    <cs:spPr>
      <a:sp3d/>
    </cs:spPr>
  </cs:wall>
</cs:chartStyle>
</file>

<file path=ppt/charts/style9.xml><?xml version="1.0" encoding="utf-8"?>
<cs:chartStyle xmlns:cs="http://schemas.microsoft.com/office/drawing/2012/chartStyle" xmlns:a="http://schemas.openxmlformats.org/drawingml/2006/main" id="291">
  <cs:axisTitle>
    <cs:lnRef idx="0"/>
    <cs:fillRef idx="0"/>
    <cs:effectRef idx="0"/>
    <cs:fontRef idx="minor">
      <a:schemeClr val="lt1">
        <a:lumMod val="75000"/>
      </a:schemeClr>
    </cs:fontRef>
    <cs:defRPr sz="900"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lt1"/>
    </cs:fontRef>
    <cs:spPr>
      <a:solidFill>
        <a:schemeClr val="dk1">
          <a:lumMod val="75000"/>
          <a:lumOff val="25000"/>
        </a:schemeClr>
      </a:solidFill>
      <a:ln w="6350" cap="flat" cmpd="sng" algn="ctr">
        <a:solidFill>
          <a:schemeClr val="dk1">
            <a:tint val="75000"/>
          </a:schemeClr>
        </a:solidFill>
        <a:round/>
      </a:ln>
    </cs:spPr>
    <cs:defRPr sz="1000" kern="1200"/>
  </cs:chartArea>
  <cs:dataLabel>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dataLabel>
  <cs:dataLabelCallout>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cs:spPr>
  </cs:dataPoint>
  <cs:dataPoint3D>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a:scene3d>
        <a:camera prst="orthographicFront"/>
        <a:lightRig rig="threePt" dir="t"/>
      </a:scene3d>
      <a:sp3d prstMaterial="fla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dk1">
            <a:lumMod val="75000"/>
            <a:lumOff val="25000"/>
          </a:schemeClr>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tx1"/>
    </cs:fontRef>
    <cs:spPr>
      <a:solidFill>
        <a:schemeClr val="bg2">
          <a:lumMod val="75000"/>
          <a:alpha val="27000"/>
        </a:schemeClr>
      </a:solidFill>
      <a:sp3d/>
    </cs:spPr>
  </cs:floor>
  <cs:gridlineMajor>
    <cs:lnRef idx="0"/>
    <cs:fillRef idx="0"/>
    <cs:effectRef idx="0"/>
    <cs:fontRef idx="minor">
      <a:schemeClr val="tx1"/>
    </cs:fontRef>
    <cs:spPr>
      <a:ln w="9525">
        <a:solidFill>
          <a:schemeClr val="lt1">
            <a:lumMod val="50000"/>
          </a:schemeClr>
        </a:solidFill>
      </a:ln>
    </cs:spPr>
  </cs:gridlineMajor>
  <cs:gridlineMinor>
    <cs:lnRef idx="0"/>
    <cs:fillRef idx="0"/>
    <cs:effectRef idx="0"/>
    <cs:fontRef idx="minor">
      <a:schemeClr val="tx1"/>
    </cs:fontRef>
    <cs:spPr>
      <a:ln w="9525">
        <a:solidFill>
          <a:schemeClr val="lt1">
            <a:lumMod val="40000"/>
          </a:schemeClr>
        </a:solidFill>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cs:fontRef>
    <cs:defRPr sz="1800" b="0" kern="1200" cap="all" baseline="0"/>
  </cs:title>
  <cs:trendline>
    <cs:lnRef idx="0">
      <cs:styleClr val="auto"/>
    </cs:lnRef>
    <cs:fillRef idx="0"/>
    <cs:effectRef idx="0"/>
    <cs:fontRef idx="minor">
      <a:schemeClr val="dk1"/>
    </cs:fontRef>
    <cs:spPr>
      <a:ln w="9525"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tx1"/>
    </cs:fontRef>
    <cs:spPr>
      <a:sp3d/>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A65E250D-FEED-409E-976F-D0AA252F5378}"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0C8568-9842-4E35-A161-C6D9120FCEE8}"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A65E250D-FEED-409E-976F-D0AA252F5378}"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0C8568-9842-4E35-A161-C6D9120FCEE8}"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A65E250D-FEED-409E-976F-D0AA252F5378}"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0C8568-9842-4E35-A161-C6D9120FCEE8}"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A65E250D-FEED-409E-976F-D0AA252F5378}"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0C8568-9842-4E35-A161-C6D9120FCEE8}"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A65E250D-FEED-409E-976F-D0AA252F5378}"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0C8568-9842-4E35-A161-C6D9120FCEE8}"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A65E250D-FEED-409E-976F-D0AA252F5378}"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0C8568-9842-4E35-A161-C6D9120FCEE8}"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A65E250D-FEED-409E-976F-D0AA252F5378}"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0C8568-9842-4E35-A161-C6D9120FCEE8}"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A65E250D-FEED-409E-976F-D0AA252F5378}"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0C8568-9842-4E35-A161-C6D9120FCEE8}"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A65E250D-FEED-409E-976F-D0AA252F5378}"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0C8568-9842-4E35-A161-C6D9120FCEE8}"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5E250D-FEED-409E-976F-D0AA252F5378}"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0C8568-9842-4E35-A161-C6D9120FCEE8}"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A65E250D-FEED-409E-976F-D0AA252F5378}"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0C8568-9842-4E35-A161-C6D9120FCEE8}"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A65E250D-FEED-409E-976F-D0AA252F5378}"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0C8568-9842-4E35-A161-C6D9120FCEE8}"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alphaModFix amt="45000"/>
          </a:blip>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5E250D-FEED-409E-976F-D0AA252F5378}"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0C8568-9842-4E35-A161-C6D9120FCEE8}"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2.png"/><Relationship Id="rId7" Type="http://schemas.openxmlformats.org/officeDocument/2006/relationships/image" Target="../media/image3.png"/><Relationship Id="rId6" Type="http://schemas.openxmlformats.org/officeDocument/2006/relationships/image" Target="../media/image13.png"/><Relationship Id="rId5" Type="http://schemas.openxmlformats.org/officeDocument/2006/relationships/chart" Target="../charts/chart5.xml"/><Relationship Id="rId4" Type="http://schemas.openxmlformats.org/officeDocument/2006/relationships/chart" Target="../charts/chart4.xml"/><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chart" Target="../charts/chart1.xml"/></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2.png"/><Relationship Id="rId6" Type="http://schemas.openxmlformats.org/officeDocument/2006/relationships/image" Target="../media/image3.png"/><Relationship Id="rId5" Type="http://schemas.openxmlformats.org/officeDocument/2006/relationships/chart" Target="../charts/chart10.xml"/><Relationship Id="rId4" Type="http://schemas.openxmlformats.org/officeDocument/2006/relationships/chart" Target="../charts/chart9.xml"/><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chart" Target="../charts/chart6.xml"/></Relationships>
</file>

<file path=ppt/slides/_rels/slide12.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chart" Target="../charts/chart14.xml"/><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chart" Target="../charts/chart1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3.png"/></Relationships>
</file>

<file path=ppt/slides/_rels/slide18.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4.jpeg"/><Relationship Id="rId7" Type="http://schemas.openxmlformats.org/officeDocument/2006/relationships/image" Target="../media/image18.jpeg"/><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image" Target="../media/image3.png"/></Relationships>
</file>

<file path=ppt/slides/_rels/slide19.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png"/><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image" Target="../media/image22.jpe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9" Type="http://schemas.openxmlformats.org/officeDocument/2006/relationships/image" Target="../media/image11.png"/><Relationship Id="rId8" Type="http://schemas.openxmlformats.org/officeDocument/2006/relationships/image" Target="../media/image4.svg"/><Relationship Id="rId7" Type="http://schemas.openxmlformats.org/officeDocument/2006/relationships/image" Target="../media/image10.png"/><Relationship Id="rId6" Type="http://schemas.openxmlformats.org/officeDocument/2006/relationships/image" Target="../media/image3.svg"/><Relationship Id="rId5" Type="http://schemas.openxmlformats.org/officeDocument/2006/relationships/image" Target="../media/image9.png"/><Relationship Id="rId4" Type="http://schemas.openxmlformats.org/officeDocument/2006/relationships/image" Target="../media/image2.svg"/><Relationship Id="rId3" Type="http://schemas.openxmlformats.org/officeDocument/2006/relationships/image" Target="../media/image8.png"/><Relationship Id="rId2" Type="http://schemas.openxmlformats.org/officeDocument/2006/relationships/image" Target="../media/image1.svg"/><Relationship Id="rId15" Type="http://schemas.openxmlformats.org/officeDocument/2006/relationships/slideLayout" Target="../slideLayouts/slideLayout4.xml"/><Relationship Id="rId14" Type="http://schemas.openxmlformats.org/officeDocument/2006/relationships/image" Target="../media/image2.png"/><Relationship Id="rId13" Type="http://schemas.openxmlformats.org/officeDocument/2006/relationships/image" Target="../media/image3.png"/><Relationship Id="rId12" Type="http://schemas.openxmlformats.org/officeDocument/2006/relationships/image" Target="../media/image6.svg"/><Relationship Id="rId11" Type="http://schemas.openxmlformats.org/officeDocument/2006/relationships/image" Target="../media/image12.png"/><Relationship Id="rId10" Type="http://schemas.openxmlformats.org/officeDocument/2006/relationships/image" Target="../media/image5.svg"/><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68145" y="4407535"/>
            <a:ext cx="9144000" cy="2258060"/>
          </a:xfrm>
        </p:spPr>
        <p:txBody>
          <a:bodyPr>
            <a:noAutofit/>
          </a:bodyPr>
          <a:lstStyle/>
          <a:p>
            <a:r>
              <a:rPr lang="en-US" sz="2000" dirty="0"/>
              <a:t>BY</a:t>
            </a:r>
            <a:br>
              <a:rPr lang="en-US" sz="1800" dirty="0"/>
            </a:br>
            <a:br>
              <a:rPr lang="en-US" sz="1800" dirty="0"/>
            </a:br>
            <a:r>
              <a:rPr lang="en-US" b="1" dirty="0"/>
              <a:t>DR.NIKITA PRADHAN</a:t>
            </a:r>
            <a:br>
              <a:rPr lang="en-US" sz="1800" dirty="0"/>
            </a:br>
            <a:br>
              <a:rPr lang="en-US" sz="1800" dirty="0"/>
            </a:br>
            <a:r>
              <a:rPr lang="en-US" sz="1800" dirty="0"/>
              <a:t>UNDER THE GUIDANCE OF</a:t>
            </a:r>
            <a:br>
              <a:rPr lang="en-US" sz="1800" dirty="0"/>
            </a:br>
            <a:br>
              <a:rPr lang="en-US" sz="1800" dirty="0">
                <a:latin typeface="Times New Roman" panose="02020603050405020304" charset="0"/>
                <a:cs typeface="Times New Roman" panose="02020603050405020304" charset="0"/>
              </a:rPr>
            </a:br>
            <a:r>
              <a:rPr lang="en-US" sz="2800" u="sng" dirty="0">
                <a:latin typeface="Times New Roman" panose="02020603050405020304" charset="0"/>
                <a:cs typeface="Times New Roman" panose="02020603050405020304" charset="0"/>
              </a:rPr>
              <a:t>DR.ALTAF YOUSUF SIR</a:t>
            </a:r>
            <a:endParaRPr lang="en-US" sz="2800" u="sng" dirty="0">
              <a:latin typeface="Times New Roman" panose="02020603050405020304" charset="0"/>
              <a:cs typeface="Times New Roman" panose="02020603050405020304" charset="0"/>
            </a:endParaRPr>
          </a:p>
        </p:txBody>
      </p:sp>
      <p:sp>
        <p:nvSpPr>
          <p:cNvPr id="5" name="TextBox 4"/>
          <p:cNvSpPr txBox="1"/>
          <p:nvPr/>
        </p:nvSpPr>
        <p:spPr>
          <a:xfrm>
            <a:off x="434975" y="936625"/>
            <a:ext cx="11322050" cy="3046095"/>
          </a:xfrm>
          <a:prstGeom prst="rect">
            <a:avLst/>
          </a:prstGeom>
          <a:noFill/>
        </p:spPr>
        <p:txBody>
          <a:bodyPr wrap="square">
            <a:spAutoFit/>
          </a:bodyPr>
          <a:lstStyle/>
          <a:p>
            <a:pPr algn="ctr"/>
            <a:br>
              <a:rPr lang="en-US" sz="3200" b="1" dirty="0">
                <a:solidFill>
                  <a:srgbClr val="000000"/>
                </a:solidFill>
                <a:effectLst/>
                <a:latin typeface="Calibri Light" panose="020F0302020204030204" pitchFamily="34" charset="0"/>
              </a:rPr>
            </a:br>
            <a:r>
              <a:rPr lang="en-US" sz="3200" b="1" dirty="0">
                <a:solidFill>
                  <a:srgbClr val="000000"/>
                </a:solidFill>
                <a:effectLst/>
                <a:latin typeface="Times New Roman" panose="02020603050405020304" charset="0"/>
                <a:cs typeface="Times New Roman" panose="02020603050405020304" charset="0"/>
              </a:rPr>
              <a:t>A STUDY ON PATIENT SATISFACTION IN OUT PATIENT DEPARTMENT </a:t>
            </a:r>
            <a:endParaRPr lang="en-US" sz="3200" b="1" dirty="0">
              <a:solidFill>
                <a:srgbClr val="000000"/>
              </a:solidFill>
              <a:effectLst/>
              <a:latin typeface="Times New Roman" panose="02020603050405020304" charset="0"/>
              <a:cs typeface="Times New Roman" panose="02020603050405020304" charset="0"/>
            </a:endParaRPr>
          </a:p>
          <a:p>
            <a:pPr algn="ctr"/>
            <a:br>
              <a:rPr lang="en-US" sz="3200" b="1" dirty="0">
                <a:solidFill>
                  <a:srgbClr val="000000"/>
                </a:solidFill>
                <a:effectLst/>
                <a:latin typeface="Times New Roman" panose="02020603050405020304" charset="0"/>
                <a:cs typeface="Times New Roman" panose="02020603050405020304" charset="0"/>
              </a:rPr>
            </a:br>
            <a:r>
              <a:rPr lang="en-US" sz="3200" b="1" dirty="0">
                <a:latin typeface="Times New Roman" panose="02020603050405020304" charset="0"/>
                <a:cs typeface="Times New Roman" panose="02020603050405020304" charset="0"/>
              </a:rPr>
              <a:t>AT</a:t>
            </a:r>
            <a:endParaRPr lang="en-US" sz="3200" b="1" dirty="0">
              <a:latin typeface="Times New Roman" panose="02020603050405020304" charset="0"/>
              <a:cs typeface="Times New Roman" panose="02020603050405020304" charset="0"/>
            </a:endParaRPr>
          </a:p>
          <a:p>
            <a:pPr algn="ctr"/>
            <a:r>
              <a:rPr lang="en-US" sz="3200" b="1" dirty="0">
                <a:solidFill>
                  <a:srgbClr val="000000"/>
                </a:solidFill>
                <a:effectLst/>
                <a:latin typeface="Times New Roman" panose="02020603050405020304" charset="0"/>
                <a:cs typeface="Times New Roman" panose="02020603050405020304" charset="0"/>
              </a:rPr>
              <a:t> ASG EYE HOSPITAL, JODHPUR</a:t>
            </a:r>
            <a:endParaRPr lang="en-US" sz="3200" b="1" dirty="0">
              <a:latin typeface="Times New Roman" panose="02020603050405020304" charset="0"/>
              <a:cs typeface="Times New Roman" panose="02020603050405020304" charset="0"/>
            </a:endParaRPr>
          </a:p>
        </p:txBody>
      </p:sp>
      <p:pic>
        <p:nvPicPr>
          <p:cNvPr id="100" name="Picture 99"/>
          <p:cNvPicPr/>
          <p:nvPr/>
        </p:nvPicPr>
        <p:blipFill>
          <a:blip r:embed="rId1"/>
          <a:srcRect t="34948" b="38906"/>
          <a:stretch>
            <a:fillRect/>
          </a:stretch>
        </p:blipFill>
        <p:spPr>
          <a:xfrm>
            <a:off x="10006965" y="-85725"/>
            <a:ext cx="2105025" cy="637540"/>
          </a:xfrm>
          <a:prstGeom prst="rect">
            <a:avLst/>
          </a:prstGeom>
          <a:noFill/>
          <a:ln w="9525">
            <a:noFill/>
          </a:ln>
        </p:spPr>
      </p:pic>
      <p:pic>
        <p:nvPicPr>
          <p:cNvPr id="6" name="Content Placeholder 5"/>
          <p:cNvPicPr>
            <a:picLocks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0" y="0"/>
            <a:ext cx="1527810" cy="77597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2"/>
          <p:cNvPicPr>
            <a:picLocks noChangeAspect="1"/>
          </p:cNvPicPr>
          <p:nvPr/>
        </p:nvPicPr>
        <p:blipFill>
          <a:blip r:embed="rId6"/>
          <a:stretch>
            <a:fillRect/>
          </a:stretch>
        </p:blipFill>
        <p:spPr>
          <a:xfrm>
            <a:off x="4291330" y="1248410"/>
            <a:ext cx="3866515" cy="2404745"/>
          </a:xfrm>
          <a:prstGeom prst="rect">
            <a:avLst/>
          </a:prstGeom>
          <a:noFill/>
          <a:ln>
            <a:noFill/>
          </a:ln>
        </p:spPr>
      </p:pic>
      <p:graphicFrame>
        <p:nvGraphicFramePr>
          <p:cNvPr id="21" name="Chart 20"/>
          <p:cNvGraphicFramePr/>
          <p:nvPr/>
        </p:nvGraphicFramePr>
        <p:xfrm>
          <a:off x="8238490" y="1249045"/>
          <a:ext cx="3837305" cy="2404110"/>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22" name="Chart 21"/>
          <p:cNvGraphicFramePr/>
          <p:nvPr/>
        </p:nvGraphicFramePr>
        <p:xfrm>
          <a:off x="144780" y="4587875"/>
          <a:ext cx="4066540" cy="220535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15476976" name="Chart 1"/>
          <p:cNvGraphicFramePr/>
          <p:nvPr/>
        </p:nvGraphicFramePr>
        <p:xfrm>
          <a:off x="4291330" y="4587240"/>
          <a:ext cx="3865880" cy="220599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80899974" name="Chart 1"/>
          <p:cNvGraphicFramePr/>
          <p:nvPr/>
        </p:nvGraphicFramePr>
        <p:xfrm>
          <a:off x="8237220" y="4587240"/>
          <a:ext cx="3836035" cy="2205355"/>
        </p:xfrm>
        <a:graphic>
          <a:graphicData uri="http://schemas.openxmlformats.org/drawingml/2006/chart">
            <c:chart xmlns:c="http://schemas.openxmlformats.org/drawingml/2006/chart" xmlns:r="http://schemas.openxmlformats.org/officeDocument/2006/relationships" r:id="rId4"/>
          </a:graphicData>
        </a:graphic>
      </p:graphicFrame>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1896745" cy="892810"/>
          </a:xfrm>
          <a:prstGeom prst="rect">
            <a:avLst/>
          </a:prstGeom>
        </p:spPr>
      </p:pic>
      <p:sp>
        <p:nvSpPr>
          <p:cNvPr id="3" name="Text Box 2"/>
          <p:cNvSpPr txBox="1"/>
          <p:nvPr/>
        </p:nvSpPr>
        <p:spPr>
          <a:xfrm>
            <a:off x="4559300" y="0"/>
            <a:ext cx="2177415" cy="460375"/>
          </a:xfrm>
          <a:prstGeom prst="rect">
            <a:avLst/>
          </a:prstGeom>
          <a:noFill/>
        </p:spPr>
        <p:txBody>
          <a:bodyPr wrap="square" rtlCol="0">
            <a:spAutoFit/>
          </a:bodyPr>
          <a:p>
            <a:pPr algn="ctr"/>
            <a:r>
              <a:rPr lang="en-US" sz="2400" b="1" u="sng"/>
              <a:t>RESULTS</a:t>
            </a:r>
            <a:endParaRPr lang="en-US" sz="2400" b="1" u="sng"/>
          </a:p>
        </p:txBody>
      </p:sp>
      <p:pic>
        <p:nvPicPr>
          <p:cNvPr id="100" name="Picture 99"/>
          <p:cNvPicPr/>
          <p:nvPr/>
        </p:nvPicPr>
        <p:blipFill>
          <a:blip r:embed="rId8"/>
          <a:srcRect t="34948" b="38906"/>
          <a:stretch>
            <a:fillRect/>
          </a:stretch>
        </p:blipFill>
        <p:spPr>
          <a:xfrm>
            <a:off x="10006965" y="-85725"/>
            <a:ext cx="2105025" cy="637540"/>
          </a:xfrm>
          <a:prstGeom prst="rect">
            <a:avLst/>
          </a:prstGeom>
          <a:noFill/>
          <a:ln w="9525">
            <a:noFill/>
          </a:ln>
        </p:spPr>
      </p:pic>
      <p:graphicFrame>
        <p:nvGraphicFramePr>
          <p:cNvPr id="261877899" name="Chart 1"/>
          <p:cNvGraphicFramePr/>
          <p:nvPr/>
        </p:nvGraphicFramePr>
        <p:xfrm>
          <a:off x="122555" y="1248410"/>
          <a:ext cx="4087495" cy="2404745"/>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740770524" name="Chart 1"/>
          <p:cNvGraphicFramePr/>
          <p:nvPr/>
        </p:nvGraphicFramePr>
        <p:xfrm>
          <a:off x="97155" y="1097915"/>
          <a:ext cx="3720465" cy="2646045"/>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23" name="Chart 22"/>
          <p:cNvGraphicFramePr/>
          <p:nvPr/>
        </p:nvGraphicFramePr>
        <p:xfrm>
          <a:off x="1168400" y="3963670"/>
          <a:ext cx="4540250" cy="2743835"/>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744345" cy="821055"/>
          </a:xfrm>
          <a:prstGeom prst="rect">
            <a:avLst/>
          </a:prstGeom>
        </p:spPr>
      </p:pic>
      <p:sp>
        <p:nvSpPr>
          <p:cNvPr id="3" name="Text Box 2"/>
          <p:cNvSpPr txBox="1"/>
          <p:nvPr/>
        </p:nvSpPr>
        <p:spPr>
          <a:xfrm>
            <a:off x="4559300" y="0"/>
            <a:ext cx="2177415" cy="460375"/>
          </a:xfrm>
          <a:prstGeom prst="rect">
            <a:avLst/>
          </a:prstGeom>
          <a:noFill/>
        </p:spPr>
        <p:txBody>
          <a:bodyPr wrap="square" rtlCol="0">
            <a:spAutoFit/>
          </a:bodyPr>
          <a:p>
            <a:pPr algn="ctr"/>
            <a:r>
              <a:rPr lang="en-US" sz="2400" b="1" u="sng"/>
              <a:t>RESULTS</a:t>
            </a:r>
            <a:endParaRPr lang="en-US" sz="2400" b="1" u="sng"/>
          </a:p>
        </p:txBody>
      </p:sp>
      <p:pic>
        <p:nvPicPr>
          <p:cNvPr id="100" name="Picture 99"/>
          <p:cNvPicPr/>
          <p:nvPr/>
        </p:nvPicPr>
        <p:blipFill>
          <a:blip r:embed="rId7"/>
          <a:srcRect t="34948" b="38906"/>
          <a:stretch>
            <a:fillRect/>
          </a:stretch>
        </p:blipFill>
        <p:spPr>
          <a:xfrm>
            <a:off x="10006965" y="-95885"/>
            <a:ext cx="2105025" cy="637540"/>
          </a:xfrm>
          <a:prstGeom prst="rect">
            <a:avLst/>
          </a:prstGeom>
          <a:noFill/>
          <a:ln w="9525">
            <a:noFill/>
          </a:ln>
        </p:spPr>
      </p:pic>
      <p:graphicFrame>
        <p:nvGraphicFramePr>
          <p:cNvPr id="4" name="Chart 3"/>
          <p:cNvGraphicFramePr/>
          <p:nvPr/>
        </p:nvGraphicFramePr>
        <p:xfrm>
          <a:off x="6583680" y="3964305"/>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nvGraphicFramePr>
        <p:xfrm>
          <a:off x="3907155" y="1097915"/>
          <a:ext cx="4130040" cy="26460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p:nvPr/>
        </p:nvGraphicFramePr>
        <p:xfrm>
          <a:off x="8178165" y="1097915"/>
          <a:ext cx="3942715" cy="2646045"/>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724177770" name="Chart 1"/>
          <p:cNvGraphicFramePr/>
          <p:nvPr/>
        </p:nvGraphicFramePr>
        <p:xfrm>
          <a:off x="287655" y="1196340"/>
          <a:ext cx="4723130" cy="2742565"/>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1252075972" name="Chart 1"/>
          <p:cNvGraphicFramePr/>
          <p:nvPr/>
        </p:nvGraphicFramePr>
        <p:xfrm>
          <a:off x="1119505" y="4114165"/>
          <a:ext cx="4766945" cy="2625090"/>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744345" cy="821055"/>
          </a:xfrm>
          <a:prstGeom prst="rect">
            <a:avLst/>
          </a:prstGeom>
        </p:spPr>
      </p:pic>
      <p:graphicFrame>
        <p:nvGraphicFramePr>
          <p:cNvPr id="2" name="Chart 1"/>
          <p:cNvGraphicFramePr/>
          <p:nvPr/>
        </p:nvGraphicFramePr>
        <p:xfrm>
          <a:off x="7238365" y="1196340"/>
          <a:ext cx="476504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Box 2"/>
          <p:cNvSpPr txBox="1"/>
          <p:nvPr/>
        </p:nvSpPr>
        <p:spPr>
          <a:xfrm>
            <a:off x="4878705" y="75565"/>
            <a:ext cx="2177415" cy="460375"/>
          </a:xfrm>
          <a:prstGeom prst="rect">
            <a:avLst/>
          </a:prstGeom>
          <a:noFill/>
        </p:spPr>
        <p:txBody>
          <a:bodyPr wrap="square" rtlCol="0">
            <a:spAutoFit/>
          </a:bodyPr>
          <a:p>
            <a:pPr algn="ctr"/>
            <a:r>
              <a:rPr lang="en-US" sz="2400" b="1" u="sng"/>
              <a:t>RESULTS</a:t>
            </a:r>
            <a:endParaRPr lang="en-US" sz="2400" b="1" u="sng"/>
          </a:p>
        </p:txBody>
      </p:sp>
      <p:pic>
        <p:nvPicPr>
          <p:cNvPr id="100" name="Picture 99"/>
          <p:cNvPicPr/>
          <p:nvPr/>
        </p:nvPicPr>
        <p:blipFill>
          <a:blip r:embed="rId6"/>
          <a:srcRect t="34948" b="38906"/>
          <a:stretch>
            <a:fillRect/>
          </a:stretch>
        </p:blipFill>
        <p:spPr>
          <a:xfrm>
            <a:off x="10006965" y="-85725"/>
            <a:ext cx="2105025" cy="637540"/>
          </a:xfrm>
          <a:prstGeom prst="rect">
            <a:avLst/>
          </a:prstGeom>
          <a:noFill/>
          <a:ln w="9525">
            <a:noFill/>
          </a:ln>
        </p:spPr>
      </p:pic>
      <p:graphicFrame>
        <p:nvGraphicFramePr>
          <p:cNvPr id="4" name="Chart 3"/>
          <p:cNvGraphicFramePr/>
          <p:nvPr/>
        </p:nvGraphicFramePr>
        <p:xfrm>
          <a:off x="6695440" y="4113530"/>
          <a:ext cx="4500880" cy="262572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Picture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496695" cy="704215"/>
          </a:xfrm>
          <a:prstGeom prst="rect">
            <a:avLst/>
          </a:prstGeom>
        </p:spPr>
      </p:pic>
      <p:sp>
        <p:nvSpPr>
          <p:cNvPr id="4" name="Text Box 3"/>
          <p:cNvSpPr txBox="1"/>
          <p:nvPr/>
        </p:nvSpPr>
        <p:spPr>
          <a:xfrm>
            <a:off x="970915" y="902970"/>
            <a:ext cx="10250170" cy="6831965"/>
          </a:xfrm>
          <a:prstGeom prst="rect">
            <a:avLst/>
          </a:prstGeom>
          <a:noFill/>
        </p:spPr>
        <p:txBody>
          <a:bodyPr wrap="square" rtlCol="0">
            <a:spAutoFit/>
          </a:bodyPr>
          <a:p>
            <a:r>
              <a:rPr lang="en-US" b="1">
                <a:latin typeface="Times New Roman" panose="02020603050405020304" charset="0"/>
                <a:cs typeface="Times New Roman" panose="02020603050405020304" charset="0"/>
              </a:rPr>
              <a:t> </a:t>
            </a:r>
            <a:endParaRPr lang="en-US" b="1">
              <a:latin typeface="Times New Roman" panose="02020603050405020304" charset="0"/>
              <a:cs typeface="Times New Roman" panose="02020603050405020304" charset="0"/>
            </a:endParaRPr>
          </a:p>
          <a:p>
            <a:pPr marL="342900" indent="-342900">
              <a:buFont typeface="Wingdings" panose="05000000000000000000" charset="0"/>
              <a:buChar char="Ø"/>
            </a:pPr>
            <a:r>
              <a:rPr lang="en-US" b="1">
                <a:latin typeface="Times New Roman" panose="02020603050405020304" charset="0"/>
                <a:cs typeface="Times New Roman" panose="02020603050405020304" charset="0"/>
              </a:rPr>
              <a:t>More waiting time at reception</a:t>
            </a:r>
            <a:endParaRPr lang="en-US" b="1">
              <a:latin typeface="Times New Roman" panose="02020603050405020304" charset="0"/>
              <a:cs typeface="Times New Roman" panose="02020603050405020304" charset="0"/>
            </a:endParaRPr>
          </a:p>
          <a:p>
            <a:pPr marL="800100" lvl="1" indent="-342900">
              <a:buFont typeface="Arial" panose="020B0604020202020204" pitchFamily="34" charset="0"/>
              <a:buChar char="•"/>
            </a:pPr>
            <a:r>
              <a:rPr lang="en-US" b="1">
                <a:latin typeface="Times New Roman" panose="02020603050405020304" charset="0"/>
                <a:cs typeface="Times New Roman" panose="02020603050405020304" charset="0"/>
              </a:rPr>
              <a:t>Registration of cashless patient.</a:t>
            </a:r>
            <a:endParaRPr lang="en-US" b="1">
              <a:latin typeface="Times New Roman" panose="02020603050405020304" charset="0"/>
              <a:cs typeface="Times New Roman" panose="02020603050405020304" charset="0"/>
            </a:endParaRPr>
          </a:p>
          <a:p>
            <a:pPr marL="800100" lvl="1" indent="-342900">
              <a:buFont typeface="Arial" panose="020B0604020202020204" pitchFamily="34" charset="0"/>
              <a:buChar char="•"/>
            </a:pPr>
            <a:r>
              <a:rPr lang="en-US" b="1">
                <a:latin typeface="Times New Roman" panose="02020603050405020304" charset="0"/>
                <a:cs typeface="Times New Roman" panose="02020603050405020304" charset="0"/>
              </a:rPr>
              <a:t>Less no. of system .</a:t>
            </a:r>
            <a:endParaRPr lang="en-US" b="1">
              <a:latin typeface="Times New Roman" panose="02020603050405020304" charset="0"/>
              <a:cs typeface="Times New Roman" panose="02020603050405020304" charset="0"/>
            </a:endParaRPr>
          </a:p>
          <a:p>
            <a:r>
              <a:rPr lang="en-US" b="1">
                <a:latin typeface="Times New Roman" panose="02020603050405020304" charset="0"/>
                <a:cs typeface="Times New Roman" panose="02020603050405020304" charset="0"/>
              </a:rPr>
              <a:t> </a:t>
            </a:r>
            <a:endParaRPr lang="en-US" b="1">
              <a:latin typeface="Times New Roman" panose="02020603050405020304" charset="0"/>
              <a:cs typeface="Times New Roman" panose="02020603050405020304" charset="0"/>
            </a:endParaRPr>
          </a:p>
          <a:p>
            <a:pPr marL="342900" indent="-342900">
              <a:buFont typeface="Wingdings" panose="05000000000000000000" charset="0"/>
              <a:buChar char="Ø"/>
            </a:pPr>
            <a:r>
              <a:rPr lang="en-US" b="1">
                <a:latin typeface="Times New Roman" panose="02020603050405020304" charset="0"/>
                <a:cs typeface="Times New Roman" panose="02020603050405020304" charset="0"/>
              </a:rPr>
              <a:t>More waiting time at pharmacy </a:t>
            </a:r>
            <a:endParaRPr lang="en-US" b="1">
              <a:latin typeface="Times New Roman" panose="02020603050405020304" charset="0"/>
              <a:cs typeface="Times New Roman" panose="02020603050405020304" charset="0"/>
            </a:endParaRPr>
          </a:p>
          <a:p>
            <a:pPr marL="342900" indent="-342900">
              <a:buFont typeface="Wingdings" panose="05000000000000000000" charset="0"/>
              <a:buChar char="Ø"/>
            </a:pPr>
            <a:endParaRPr lang="en-US" b="1">
              <a:latin typeface="Times New Roman" panose="02020603050405020304" charset="0"/>
              <a:cs typeface="Times New Roman" panose="02020603050405020304" charset="0"/>
            </a:endParaRPr>
          </a:p>
          <a:p>
            <a:pPr marL="342900" indent="-342900">
              <a:buFont typeface="Wingdings" panose="05000000000000000000" charset="0"/>
              <a:buChar char="Ø"/>
            </a:pPr>
            <a:r>
              <a:rPr lang="en-US" b="1">
                <a:latin typeface="Times New Roman" panose="02020603050405020304" charset="0"/>
                <a:cs typeface="Times New Roman" panose="02020603050405020304" charset="0"/>
                <a:sym typeface="+mn-ea"/>
              </a:rPr>
              <a:t>Wating time for cashless aprroval for t/t.</a:t>
            </a:r>
            <a:endParaRPr lang="en-US" b="1">
              <a:latin typeface="Times New Roman" panose="02020603050405020304" charset="0"/>
              <a:cs typeface="Times New Roman" panose="02020603050405020304" charset="0"/>
            </a:endParaRPr>
          </a:p>
          <a:p>
            <a:pPr marL="342900" indent="-342900">
              <a:buFont typeface="Wingdings" panose="05000000000000000000" charset="0"/>
              <a:buChar char="Ø"/>
            </a:pPr>
            <a:endParaRPr lang="en-US" b="1">
              <a:latin typeface="Times New Roman" panose="02020603050405020304" charset="0"/>
              <a:cs typeface="Times New Roman" panose="02020603050405020304" charset="0"/>
            </a:endParaRPr>
          </a:p>
          <a:p>
            <a:pPr marL="342900" indent="-342900">
              <a:buFont typeface="Wingdings" panose="05000000000000000000" charset="0"/>
              <a:buChar char="Ø"/>
            </a:pPr>
            <a:r>
              <a:rPr lang="en-US" b="1">
                <a:latin typeface="Times New Roman" panose="02020603050405020304" charset="0"/>
                <a:cs typeface="Times New Roman" panose="02020603050405020304" charset="0"/>
                <a:sym typeface="+mn-ea"/>
              </a:rPr>
              <a:t>More waiting time at</a:t>
            </a:r>
            <a:r>
              <a:rPr lang="en-US" b="1">
                <a:latin typeface="Times New Roman" panose="02020603050405020304" charset="0"/>
                <a:cs typeface="Times New Roman" panose="02020603050405020304" charset="0"/>
              </a:rPr>
              <a:t> OPD : </a:t>
            </a:r>
            <a:endParaRPr lang="en-US" b="1">
              <a:latin typeface="Times New Roman" panose="02020603050405020304" charset="0"/>
              <a:cs typeface="Times New Roman" panose="02020603050405020304" charset="0"/>
            </a:endParaRPr>
          </a:p>
          <a:p>
            <a:pPr marL="800100" lvl="1" indent="-342900">
              <a:buFont typeface="Arial" panose="020B0604020202020204" pitchFamily="34" charset="0"/>
              <a:buChar char="•"/>
            </a:pPr>
            <a:r>
              <a:rPr lang="en-US" b="1">
                <a:latin typeface="Times New Roman" panose="02020603050405020304" charset="0"/>
                <a:cs typeface="Times New Roman" panose="02020603050405020304" charset="0"/>
              </a:rPr>
              <a:t>Patient prefrence for doctors</a:t>
            </a:r>
            <a:endParaRPr lang="en-US" b="1">
              <a:latin typeface="Times New Roman" panose="02020603050405020304" charset="0"/>
              <a:cs typeface="Times New Roman" panose="02020603050405020304" charset="0"/>
            </a:endParaRPr>
          </a:p>
          <a:p>
            <a:pPr marL="800100" lvl="1" indent="-342900">
              <a:buFont typeface="Arial" panose="020B0604020202020204" pitchFamily="34" charset="0"/>
              <a:buChar char="•"/>
            </a:pPr>
            <a:r>
              <a:rPr lang="en-US" b="1">
                <a:latin typeface="Times New Roman" panose="02020603050405020304" charset="0"/>
                <a:cs typeface="Times New Roman" panose="02020603050405020304" charset="0"/>
              </a:rPr>
              <a:t>Doctor’s consulting manner</a:t>
            </a:r>
            <a:endParaRPr lang="en-US" b="1">
              <a:latin typeface="Times New Roman" panose="02020603050405020304" charset="0"/>
              <a:cs typeface="Times New Roman" panose="02020603050405020304" charset="0"/>
            </a:endParaRPr>
          </a:p>
          <a:p>
            <a:pPr marL="800100" lvl="1" indent="-342900">
              <a:buFont typeface="Arial" panose="020B0604020202020204" pitchFamily="34" charset="0"/>
              <a:buChar char="•"/>
            </a:pPr>
            <a:r>
              <a:rPr lang="en-US" b="1">
                <a:latin typeface="Times New Roman" panose="02020603050405020304" charset="0"/>
                <a:cs typeface="Times New Roman" panose="02020603050405020304" charset="0"/>
              </a:rPr>
              <a:t>Doctor’s meeting</a:t>
            </a:r>
            <a:endParaRPr lang="en-US" b="1">
              <a:latin typeface="Times New Roman" panose="02020603050405020304" charset="0"/>
              <a:cs typeface="Times New Roman" panose="02020603050405020304" charset="0"/>
            </a:endParaRPr>
          </a:p>
          <a:p>
            <a:pPr marL="800100" lvl="1" indent="-342900">
              <a:buFont typeface="Arial" panose="020B0604020202020204" pitchFamily="34" charset="0"/>
              <a:buChar char="•"/>
            </a:pPr>
            <a:r>
              <a:rPr lang="en-US" b="1">
                <a:latin typeface="Times New Roman" panose="02020603050405020304" charset="0"/>
                <a:cs typeface="Times New Roman" panose="02020603050405020304" charset="0"/>
              </a:rPr>
              <a:t>Rush hour (11:00am to 1:30pm)</a:t>
            </a:r>
            <a:endParaRPr lang="en-US" b="1">
              <a:latin typeface="Times New Roman" panose="02020603050405020304" charset="0"/>
              <a:cs typeface="Times New Roman" panose="02020603050405020304" charset="0"/>
            </a:endParaRPr>
          </a:p>
          <a:p>
            <a:pPr marL="342900" indent="-342900"/>
            <a:endParaRPr lang="en-US" b="1">
              <a:latin typeface="Times New Roman" panose="02020603050405020304" charset="0"/>
              <a:cs typeface="Times New Roman" panose="02020603050405020304" charset="0"/>
            </a:endParaRPr>
          </a:p>
          <a:p>
            <a:pPr marL="342900" indent="-342900">
              <a:buFont typeface="Wingdings" panose="05000000000000000000" charset="0"/>
              <a:buChar char="Ø"/>
            </a:pPr>
            <a:r>
              <a:rPr lang="en-US" b="1">
                <a:latin typeface="Times New Roman" panose="02020603050405020304" charset="0"/>
                <a:cs typeface="Times New Roman" panose="02020603050405020304" charset="0"/>
              </a:rPr>
              <a:t>Number of procedures/treatment adviced to the patient.</a:t>
            </a:r>
            <a:br>
              <a:rPr lang="en-US" b="1">
                <a:latin typeface="Times New Roman" panose="02020603050405020304" charset="0"/>
                <a:cs typeface="Times New Roman" panose="02020603050405020304" charset="0"/>
              </a:rPr>
            </a:br>
            <a:endParaRPr lang="en-US" b="1">
              <a:latin typeface="Times New Roman" panose="02020603050405020304" charset="0"/>
              <a:cs typeface="Times New Roman" panose="02020603050405020304" charset="0"/>
            </a:endParaRPr>
          </a:p>
          <a:p>
            <a:pPr marL="342900" indent="-342900">
              <a:buFont typeface="Wingdings" panose="05000000000000000000" charset="0"/>
              <a:buChar char="Ø"/>
            </a:pPr>
            <a:r>
              <a:rPr lang="en-US" b="1">
                <a:latin typeface="Times New Roman" panose="02020603050405020304" charset="0"/>
                <a:cs typeface="Times New Roman" panose="02020603050405020304" charset="0"/>
              </a:rPr>
              <a:t>IPD &amp; Post op experience.</a:t>
            </a:r>
            <a:br>
              <a:rPr lang="en-US" b="1">
                <a:latin typeface="Times New Roman" panose="02020603050405020304" charset="0"/>
                <a:cs typeface="Times New Roman" panose="02020603050405020304" charset="0"/>
              </a:rPr>
            </a:br>
            <a:endParaRPr lang="en-US" b="1">
              <a:latin typeface="Times New Roman" panose="02020603050405020304" charset="0"/>
              <a:cs typeface="Times New Roman" panose="02020603050405020304" charset="0"/>
            </a:endParaRPr>
          </a:p>
          <a:p>
            <a:pPr marL="342900" indent="-342900">
              <a:buFont typeface="Wingdings" panose="05000000000000000000" charset="0"/>
              <a:buChar char="Ø"/>
            </a:pPr>
            <a:r>
              <a:rPr lang="en-US" b="1">
                <a:latin typeface="Times New Roman" panose="02020603050405020304" charset="0"/>
                <a:cs typeface="Times New Roman" panose="02020603050405020304" charset="0"/>
              </a:rPr>
              <a:t>Communication &amp; information provided by the staff .</a:t>
            </a:r>
            <a:endParaRPr lang="en-US" b="1">
              <a:latin typeface="Times New Roman" panose="02020603050405020304" charset="0"/>
              <a:cs typeface="Times New Roman" panose="02020603050405020304" charset="0"/>
            </a:endParaRPr>
          </a:p>
          <a:p>
            <a:pPr marL="342900" indent="-342900">
              <a:buFont typeface="Wingdings" panose="05000000000000000000" charset="0"/>
              <a:buChar char="Ø"/>
            </a:pPr>
            <a:endParaRPr lang="en-US" sz="2000" b="1">
              <a:latin typeface="Times New Roman" panose="02020603050405020304" charset="0"/>
              <a:cs typeface="Times New Roman" panose="02020603050405020304" charset="0"/>
            </a:endParaRPr>
          </a:p>
          <a:p>
            <a:pPr marL="342900" indent="-342900">
              <a:buFont typeface="Wingdings" panose="05000000000000000000" charset="0"/>
              <a:buChar char="Ø"/>
            </a:pPr>
            <a:endParaRPr lang="en-US" sz="2000" b="1">
              <a:latin typeface="Times New Roman" panose="02020603050405020304" charset="0"/>
              <a:cs typeface="Times New Roman" panose="02020603050405020304" charset="0"/>
            </a:endParaRPr>
          </a:p>
          <a:p>
            <a:endParaRPr lang="en-US" sz="2000" b="1">
              <a:latin typeface="Times New Roman" panose="02020603050405020304" charset="0"/>
              <a:cs typeface="Times New Roman" panose="02020603050405020304" charset="0"/>
            </a:endParaRPr>
          </a:p>
          <a:p>
            <a:endParaRPr lang="en-US"/>
          </a:p>
        </p:txBody>
      </p:sp>
      <p:sp>
        <p:nvSpPr>
          <p:cNvPr id="100" name="Text Box 99"/>
          <p:cNvSpPr txBox="1"/>
          <p:nvPr/>
        </p:nvSpPr>
        <p:spPr>
          <a:xfrm>
            <a:off x="2528570" y="213995"/>
            <a:ext cx="8000365" cy="398780"/>
          </a:xfrm>
          <a:prstGeom prst="rect">
            <a:avLst/>
          </a:prstGeom>
          <a:noFill/>
          <a:ln w="9525">
            <a:noFill/>
          </a:ln>
        </p:spPr>
        <p:txBody>
          <a:bodyPr wrap="square">
            <a:spAutoFit/>
          </a:bodyPr>
          <a:p>
            <a:pPr marL="228600" indent="-228600"/>
            <a:r>
              <a:rPr lang="en-US" sz="2000" b="1" u="sng">
                <a:latin typeface="Times New Roman" panose="02020603050405020304" charset="0"/>
                <a:cs typeface="Times New Roman" panose="02020603050405020304" charset="0"/>
                <a:sym typeface="+mn-ea"/>
              </a:rPr>
              <a:t>After analysis major factors affecting the patient satisfaction</a:t>
            </a:r>
            <a:r>
              <a:rPr lang="en-US" sz="1200" b="1">
                <a:latin typeface="Times New Roman" panose="02020603050405020304" charset="0"/>
                <a:cs typeface="Times New Roman" panose="02020603050405020304" charset="0"/>
                <a:sym typeface="+mn-ea"/>
              </a:rPr>
              <a:t> </a:t>
            </a:r>
            <a:endParaRPr lang="en-US" u="sng"/>
          </a:p>
        </p:txBody>
      </p:sp>
      <p:sp>
        <p:nvSpPr>
          <p:cNvPr id="3" name="Rectangles 2"/>
          <p:cNvSpPr/>
          <p:nvPr/>
        </p:nvSpPr>
        <p:spPr>
          <a:xfrm>
            <a:off x="85725" y="902970"/>
            <a:ext cx="12030075" cy="5883275"/>
          </a:xfrm>
          <a:prstGeom prst="rect">
            <a:avLst/>
          </a:prstGeom>
          <a:noFill/>
          <a:ln w="38100">
            <a:solidFill>
              <a:schemeClr val="tx1"/>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en-US"/>
          </a:p>
        </p:txBody>
      </p:sp>
      <p:pic>
        <p:nvPicPr>
          <p:cNvPr id="2" name="Picture 1"/>
          <p:cNvPicPr/>
          <p:nvPr/>
        </p:nvPicPr>
        <p:blipFill>
          <a:blip r:embed="rId2"/>
          <a:srcRect t="34948" b="38906"/>
          <a:stretch>
            <a:fillRect/>
          </a:stretch>
        </p:blipFill>
        <p:spPr>
          <a:xfrm>
            <a:off x="10006965" y="-85725"/>
            <a:ext cx="2105025" cy="637540"/>
          </a:xfrm>
          <a:prstGeom prst="rect">
            <a:avLst/>
          </a:prstGeom>
          <a:noFill/>
          <a:ln w="9525">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 Box 2"/>
          <p:cNvSpPr txBox="1"/>
          <p:nvPr/>
        </p:nvSpPr>
        <p:spPr>
          <a:xfrm>
            <a:off x="420370" y="951230"/>
            <a:ext cx="11236960" cy="6462395"/>
          </a:xfrm>
          <a:prstGeom prst="rect">
            <a:avLst/>
          </a:prstGeom>
          <a:noFill/>
        </p:spPr>
        <p:txBody>
          <a:bodyPr wrap="square" rtlCol="0">
            <a:spAutoFit/>
          </a:bodyPr>
          <a:p>
            <a:pPr marL="285750" indent="-285750">
              <a:buFont typeface="Arial" panose="020B0604020202020204" pitchFamily="34" charset="0"/>
              <a:buChar char="•"/>
            </a:pPr>
            <a:endParaRPr lang="en-US" sz="2000">
              <a:sym typeface="+mn-ea"/>
            </a:endParaRPr>
          </a:p>
          <a:p>
            <a:pPr marL="285750" indent="-285750">
              <a:buFont typeface="Arial" panose="020B0604020202020204" pitchFamily="34" charset="0"/>
              <a:buChar char="•"/>
            </a:pPr>
            <a:r>
              <a:rPr lang="en-US" sz="2000">
                <a:latin typeface="Times New Roman" panose="02020603050405020304" charset="0"/>
                <a:cs typeface="Times New Roman" panose="02020603050405020304" charset="0"/>
                <a:sym typeface="+mn-ea"/>
              </a:rPr>
              <a:t>This study is conducted to understand patient’s expectations toward ASG eye hospital and it’s services at different levels and suggest the changes to be made accordingly.</a:t>
            </a:r>
            <a:br>
              <a:rPr lang="en-US" sz="2000">
                <a:latin typeface="Times New Roman" panose="02020603050405020304" charset="0"/>
                <a:cs typeface="Times New Roman" panose="02020603050405020304" charset="0"/>
                <a:sym typeface="+mn-ea"/>
              </a:rPr>
            </a:br>
            <a:endParaRPr lang="en-US" sz="2000">
              <a:latin typeface="Times New Roman" panose="02020603050405020304" charset="0"/>
              <a:cs typeface="Times New Roman" panose="02020603050405020304" charset="0"/>
            </a:endParaRPr>
          </a:p>
          <a:p>
            <a:pPr marL="285750" indent="-285750">
              <a:buFont typeface="Arial" panose="020B0604020202020204" pitchFamily="34" charset="0"/>
              <a:buChar char="•"/>
            </a:pPr>
            <a:r>
              <a:rPr lang="en-US" sz="2000">
                <a:latin typeface="Times New Roman" panose="02020603050405020304" charset="0"/>
                <a:cs typeface="Times New Roman" panose="02020603050405020304" charset="0"/>
                <a:sym typeface="+mn-ea"/>
              </a:rPr>
              <a:t>Found that the overall patient satisfaction level at the eye hospital was high. A significant majority of patients expressed satisfaction with the quality of care and services provided.</a:t>
            </a:r>
            <a:br>
              <a:rPr lang="en-US" sz="2000">
                <a:latin typeface="Times New Roman" panose="02020603050405020304" charset="0"/>
                <a:cs typeface="Times New Roman" panose="02020603050405020304" charset="0"/>
                <a:sym typeface="+mn-ea"/>
              </a:rPr>
            </a:br>
            <a:endParaRPr lang="en-US" sz="2000">
              <a:latin typeface="Times New Roman" panose="02020603050405020304" charset="0"/>
              <a:cs typeface="Times New Roman" panose="02020603050405020304" charset="0"/>
              <a:sym typeface="+mn-ea"/>
            </a:endParaRPr>
          </a:p>
          <a:p>
            <a:pPr marL="285750" indent="-285750">
              <a:buFont typeface="Arial" panose="020B0604020202020204" pitchFamily="34" charset="0"/>
              <a:buChar char="•"/>
            </a:pPr>
            <a:r>
              <a:rPr lang="en-US" sz="2000">
                <a:latin typeface="Times New Roman" panose="02020603050405020304" charset="0"/>
                <a:cs typeface="Times New Roman" panose="02020603050405020304" charset="0"/>
                <a:sym typeface="+mn-ea"/>
              </a:rPr>
              <a:t>A small number of patients were unsatisfied with  care , respect  and  attention  given  by  the  doctor ,counsellor and staff, long waiting time in the services,high service cost and cleaniness of hospital.</a:t>
            </a:r>
            <a:br>
              <a:rPr lang="en-US" sz="2000">
                <a:latin typeface="Times New Roman" panose="02020603050405020304" charset="0"/>
                <a:cs typeface="Times New Roman" panose="02020603050405020304" charset="0"/>
                <a:sym typeface="+mn-ea"/>
              </a:rPr>
            </a:br>
            <a:endParaRPr lang="en-US" sz="2000">
              <a:latin typeface="Times New Roman" panose="02020603050405020304" charset="0"/>
              <a:cs typeface="Times New Roman" panose="02020603050405020304" charset="0"/>
              <a:sym typeface="+mn-ea"/>
            </a:endParaRPr>
          </a:p>
          <a:p>
            <a:pPr marL="285750" indent="-285750">
              <a:buFont typeface="Arial" panose="020B0604020202020204" pitchFamily="34" charset="0"/>
              <a:buChar char="•"/>
            </a:pPr>
            <a:r>
              <a:rPr lang="en-US" sz="2000">
                <a:latin typeface="Times New Roman" panose="02020603050405020304" charset="0"/>
                <a:cs typeface="Times New Roman" panose="02020603050405020304" charset="0"/>
                <a:sym typeface="+mn-ea"/>
              </a:rPr>
              <a:t>Well, waiting  time  was  the main concern of the patient which can be improved by improving communication and information delivery by the staff to the patient.</a:t>
            </a:r>
            <a:br>
              <a:rPr lang="en-US" sz="2000">
                <a:latin typeface="Times New Roman" panose="02020603050405020304" charset="0"/>
                <a:cs typeface="Times New Roman" panose="02020603050405020304" charset="0"/>
                <a:sym typeface="+mn-ea"/>
              </a:rPr>
            </a:br>
            <a:endParaRPr lang="en-US" sz="2000">
              <a:latin typeface="Times New Roman" panose="02020603050405020304" charset="0"/>
              <a:cs typeface="Times New Roman" panose="02020603050405020304" charset="0"/>
              <a:sym typeface="+mn-ea"/>
            </a:endParaRPr>
          </a:p>
          <a:p>
            <a:pPr marL="285750" indent="-285750">
              <a:buFont typeface="Arial" panose="020B0604020202020204" pitchFamily="34" charset="0"/>
              <a:buChar char="•"/>
            </a:pPr>
            <a:r>
              <a:rPr lang="en-US" sz="2000">
                <a:latin typeface="Times New Roman" panose="02020603050405020304" charset="0"/>
                <a:cs typeface="Times New Roman" panose="02020603050405020304" charset="0"/>
                <a:sym typeface="+mn-ea"/>
              </a:rPr>
              <a:t>Separate counter for cashless entry to speed up registration.</a:t>
            </a:r>
            <a:br>
              <a:rPr lang="en-US" sz="2000">
                <a:latin typeface="Times New Roman" panose="02020603050405020304" charset="0"/>
                <a:cs typeface="Times New Roman" panose="02020603050405020304" charset="0"/>
                <a:sym typeface="+mn-ea"/>
              </a:rPr>
            </a:br>
            <a:endParaRPr lang="en-US" sz="2000" b="0">
              <a:latin typeface="Times New Roman" panose="02020603050405020304" charset="0"/>
              <a:cs typeface="Times New Roman" panose="02020603050405020304" charset="0"/>
            </a:endParaRPr>
          </a:p>
          <a:p>
            <a:pPr marL="285750" indent="-285750">
              <a:buFont typeface="Arial" panose="020B0604020202020204" pitchFamily="34" charset="0"/>
              <a:buChar char="•"/>
            </a:pPr>
            <a:r>
              <a:rPr lang="en-US" sz="2000">
                <a:latin typeface="Times New Roman" panose="02020603050405020304" charset="0"/>
                <a:cs typeface="Times New Roman" panose="02020603050405020304" charset="0"/>
                <a:sym typeface="+mn-ea"/>
              </a:rPr>
              <a:t>Washrooms must be cleaned after every 1-2hrs.</a:t>
            </a:r>
            <a:br>
              <a:rPr lang="en-US" sz="2000">
                <a:latin typeface="Times New Roman" panose="02020603050405020304" charset="0"/>
                <a:cs typeface="Times New Roman" panose="02020603050405020304" charset="0"/>
                <a:sym typeface="+mn-ea"/>
              </a:rPr>
            </a:br>
            <a:endParaRPr lang="en-US" sz="2000">
              <a:latin typeface="Times New Roman" panose="02020603050405020304" charset="0"/>
              <a:cs typeface="Times New Roman" panose="02020603050405020304" charset="0"/>
              <a:sym typeface="+mn-ea"/>
            </a:endParaRPr>
          </a:p>
          <a:p>
            <a:pPr marL="285750" indent="-285750">
              <a:buFont typeface="Arial" panose="020B0604020202020204" pitchFamily="34" charset="0"/>
              <a:buChar char="•"/>
            </a:pPr>
            <a:r>
              <a:rPr lang="en-US" sz="2000">
                <a:latin typeface="Times New Roman" panose="02020603050405020304" charset="0"/>
                <a:cs typeface="Times New Roman" panose="02020603050405020304" charset="0"/>
                <a:sym typeface="+mn-ea"/>
              </a:rPr>
              <a:t>Staff hiring in housekeeping to improve cleanliness in hospital.</a:t>
            </a:r>
            <a:br>
              <a:rPr lang="en-US" sz="1600"/>
            </a:br>
            <a:endParaRPr lang="en-US"/>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p:txBody>
      </p:sp>
      <p:pic>
        <p:nvPicPr>
          <p:cNvPr id="6" name="Picture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518920" cy="715010"/>
          </a:xfrm>
          <a:prstGeom prst="rect">
            <a:avLst/>
          </a:prstGeom>
        </p:spPr>
      </p:pic>
      <p:sp>
        <p:nvSpPr>
          <p:cNvPr id="4" name="Text Box 3"/>
          <p:cNvSpPr txBox="1"/>
          <p:nvPr/>
        </p:nvSpPr>
        <p:spPr>
          <a:xfrm>
            <a:off x="4774565" y="96520"/>
            <a:ext cx="3093720" cy="583565"/>
          </a:xfrm>
          <a:prstGeom prst="rect">
            <a:avLst/>
          </a:prstGeom>
          <a:noFill/>
        </p:spPr>
        <p:txBody>
          <a:bodyPr wrap="square" rtlCol="0">
            <a:spAutoFit/>
          </a:bodyPr>
          <a:p>
            <a:r>
              <a:rPr lang="en-US" sz="3200" b="1" u="sng"/>
              <a:t>DISCUSSION</a:t>
            </a:r>
            <a:endParaRPr lang="en-US" sz="3200" b="1" u="sng"/>
          </a:p>
        </p:txBody>
      </p:sp>
      <p:sp>
        <p:nvSpPr>
          <p:cNvPr id="2" name="Rectangles 1"/>
          <p:cNvSpPr/>
          <p:nvPr/>
        </p:nvSpPr>
        <p:spPr>
          <a:xfrm>
            <a:off x="156210" y="951865"/>
            <a:ext cx="11867515" cy="5736590"/>
          </a:xfrm>
          <a:prstGeom prst="rect">
            <a:avLst/>
          </a:prstGeom>
          <a:noFill/>
          <a:ln w="38100">
            <a:solidFill>
              <a:schemeClr val="tx1"/>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en-US"/>
          </a:p>
        </p:txBody>
      </p:sp>
      <p:pic>
        <p:nvPicPr>
          <p:cNvPr id="100" name="Picture 99"/>
          <p:cNvPicPr/>
          <p:nvPr/>
        </p:nvPicPr>
        <p:blipFill>
          <a:blip r:embed="rId2"/>
          <a:srcRect t="34948" b="38906"/>
          <a:stretch>
            <a:fillRect/>
          </a:stretch>
        </p:blipFill>
        <p:spPr>
          <a:xfrm>
            <a:off x="10006965" y="-85725"/>
            <a:ext cx="2105025" cy="637540"/>
          </a:xfrm>
          <a:prstGeom prst="rect">
            <a:avLst/>
          </a:prstGeom>
          <a:noFill/>
          <a:ln w="9525">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 Box 2"/>
          <p:cNvSpPr txBox="1"/>
          <p:nvPr/>
        </p:nvSpPr>
        <p:spPr>
          <a:xfrm>
            <a:off x="675005" y="1537335"/>
            <a:ext cx="10842625" cy="3661410"/>
          </a:xfrm>
          <a:prstGeom prst="rect">
            <a:avLst/>
          </a:prstGeom>
          <a:noFill/>
        </p:spPr>
        <p:txBody>
          <a:bodyPr wrap="square" rtlCol="0" anchor="t">
            <a:spAutoFit/>
          </a:bodyPr>
          <a:p>
            <a:pPr indent="0">
              <a:buFont typeface="Arial" panose="020B0604020202020204" pitchFamily="34" charset="0"/>
              <a:buNone/>
            </a:pPr>
            <a:endParaRPr lang="en-US" sz="2000"/>
          </a:p>
          <a:p>
            <a:pPr indent="0">
              <a:buFont typeface="Arial" panose="020B0604020202020204" pitchFamily="34" charset="0"/>
              <a:buNone/>
            </a:pPr>
            <a:br>
              <a:rPr lang="en-US" sz="2000">
                <a:sym typeface="+mn-ea"/>
              </a:rPr>
            </a:br>
            <a:endParaRPr lang="en-US" sz="2000">
              <a:sym typeface="+mn-ea"/>
            </a:endParaRPr>
          </a:p>
          <a:p>
            <a:pPr marL="285750" indent="-285750">
              <a:buFont typeface="Arial" panose="020B0604020202020204" pitchFamily="34" charset="0"/>
              <a:buChar char="•"/>
            </a:pPr>
            <a:r>
              <a:rPr lang="en-US" sz="2000">
                <a:sym typeface="+mn-ea"/>
              </a:rPr>
              <a:t>Although eye care services in OPD is satisfactory according to the respondents and there are scopes for improvement. </a:t>
            </a:r>
            <a:br>
              <a:rPr lang="en-US" sz="2000">
                <a:sym typeface="+mn-ea"/>
              </a:rPr>
            </a:br>
            <a:endParaRPr lang="en-US" sz="2000">
              <a:sym typeface="+mn-ea"/>
            </a:endParaRPr>
          </a:p>
          <a:p>
            <a:pPr marL="285750" indent="-285750">
              <a:buFont typeface="Arial" panose="020B0604020202020204" pitchFamily="34" charset="0"/>
              <a:buChar char="•"/>
            </a:pPr>
            <a:r>
              <a:rPr lang="en-US" sz="2000">
                <a:sym typeface="+mn-ea"/>
              </a:rPr>
              <a:t>Patient satisfaction surveys should be encouraged in hospitals for better accountability and also for strengthening the quality of eye care services.</a:t>
            </a:r>
            <a:endParaRPr lang="en-US" sz="2000"/>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p:txBody>
      </p:sp>
      <p:pic>
        <p:nvPicPr>
          <p:cNvPr id="7" name="Picture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496695" cy="704215"/>
          </a:xfrm>
          <a:prstGeom prst="rect">
            <a:avLst/>
          </a:prstGeom>
        </p:spPr>
      </p:pic>
      <p:sp>
        <p:nvSpPr>
          <p:cNvPr id="11" name="Text Box 10"/>
          <p:cNvSpPr txBox="1"/>
          <p:nvPr/>
        </p:nvSpPr>
        <p:spPr>
          <a:xfrm>
            <a:off x="3632200" y="107315"/>
            <a:ext cx="4096385" cy="521970"/>
          </a:xfrm>
          <a:prstGeom prst="rect">
            <a:avLst/>
          </a:prstGeom>
          <a:noFill/>
        </p:spPr>
        <p:txBody>
          <a:bodyPr wrap="square" rtlCol="0">
            <a:spAutoFit/>
          </a:bodyPr>
          <a:p>
            <a:pPr algn="ctr"/>
            <a:r>
              <a:rPr lang="en-US" sz="2800" b="1" u="sng"/>
              <a:t>CONCLUSION</a:t>
            </a:r>
            <a:endParaRPr lang="en-US" sz="2800" b="1" u="sng"/>
          </a:p>
        </p:txBody>
      </p:sp>
      <p:sp>
        <p:nvSpPr>
          <p:cNvPr id="4" name="Rectangles 3"/>
          <p:cNvSpPr/>
          <p:nvPr/>
        </p:nvSpPr>
        <p:spPr>
          <a:xfrm>
            <a:off x="213360" y="947420"/>
            <a:ext cx="11765915" cy="5676265"/>
          </a:xfrm>
          <a:prstGeom prst="rect">
            <a:avLst/>
          </a:prstGeom>
          <a:noFill/>
          <a:ln w="38100">
            <a:solidFill>
              <a:schemeClr val="tx1"/>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en-US"/>
          </a:p>
        </p:txBody>
      </p:sp>
      <p:pic>
        <p:nvPicPr>
          <p:cNvPr id="100" name="Picture 99"/>
          <p:cNvPicPr/>
          <p:nvPr/>
        </p:nvPicPr>
        <p:blipFill>
          <a:blip r:embed="rId2"/>
          <a:srcRect t="34948" b="38906"/>
          <a:stretch>
            <a:fillRect/>
          </a:stretch>
        </p:blipFill>
        <p:spPr>
          <a:xfrm>
            <a:off x="10006965" y="-95885"/>
            <a:ext cx="2105025" cy="637540"/>
          </a:xfrm>
          <a:prstGeom prst="rect">
            <a:avLst/>
          </a:prstGeom>
          <a:noFill/>
          <a:ln w="9525">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4262755" y="180340"/>
            <a:ext cx="2851785" cy="460375"/>
          </a:xfrm>
          <a:prstGeom prst="rect">
            <a:avLst/>
          </a:prstGeom>
          <a:noFill/>
        </p:spPr>
        <p:txBody>
          <a:bodyPr wrap="none" rtlCol="0" anchor="t">
            <a:spAutoFit/>
          </a:bodyPr>
          <a:p>
            <a:pPr fontAlgn="t"/>
            <a:r>
              <a:rPr lang="en-US" altLang="en-IN" sz="2400" b="1" u="sng" dirty="0">
                <a:latin typeface="Bodoni MT" panose="02070603080606020203" charset="0"/>
                <a:cs typeface="Bodoni MT" panose="02070603080606020203" charset="0"/>
                <a:sym typeface="+mn-ea"/>
              </a:rPr>
              <a:t>REC0MENDATIONS </a:t>
            </a:r>
            <a:endParaRPr lang="en-US" u="sng"/>
          </a:p>
        </p:txBody>
      </p:sp>
      <p:sp>
        <p:nvSpPr>
          <p:cNvPr id="100" name="Text Box 99"/>
          <p:cNvSpPr txBox="1"/>
          <p:nvPr/>
        </p:nvSpPr>
        <p:spPr>
          <a:xfrm>
            <a:off x="469900" y="1452245"/>
            <a:ext cx="11252835" cy="5046345"/>
          </a:xfrm>
          <a:prstGeom prst="rect">
            <a:avLst/>
          </a:prstGeom>
          <a:noFill/>
          <a:ln w="9525">
            <a:noFill/>
          </a:ln>
        </p:spPr>
        <p:txBody>
          <a:bodyPr wrap="square">
            <a:spAutoFit/>
          </a:bodyPr>
          <a:p>
            <a:pPr marL="285750" indent="-285750">
              <a:buFont typeface="Arial" panose="020B0604020202020204" pitchFamily="34" charset="0"/>
              <a:buChar char="•"/>
            </a:pPr>
            <a:r>
              <a:rPr lang="en-US" sz="2400" b="0">
                <a:latin typeface="Times New Roman" panose="02020603050405020304" charset="0"/>
                <a:cs typeface="Times New Roman" panose="02020603050405020304" charset="0"/>
              </a:rPr>
              <a:t>Implement strategies to reduce waiting times, such as optimizing appointment scheduling and streamlining processes.</a:t>
            </a:r>
            <a:br>
              <a:rPr lang="en-US" sz="2400" b="0">
                <a:latin typeface="Times New Roman" panose="02020603050405020304" charset="0"/>
                <a:cs typeface="Times New Roman" panose="02020603050405020304" charset="0"/>
              </a:rPr>
            </a:br>
            <a:endParaRPr lang="en-US" sz="2400" b="0">
              <a:latin typeface="Times New Roman" panose="02020603050405020304" charset="0"/>
              <a:cs typeface="Times New Roman" panose="02020603050405020304" charset="0"/>
            </a:endParaRPr>
          </a:p>
          <a:p>
            <a:pPr marL="285750" indent="-285750">
              <a:buFont typeface="Arial" panose="020B0604020202020204" pitchFamily="34" charset="0"/>
              <a:buChar char="•"/>
            </a:pPr>
            <a:r>
              <a:rPr lang="en-US" sz="2400" b="0">
                <a:latin typeface="Times New Roman" panose="02020603050405020304" charset="0"/>
                <a:cs typeface="Times New Roman" panose="02020603050405020304" charset="0"/>
              </a:rPr>
              <a:t>Conduct training programs for staff members to enhance their communication skills and promote a patient-centered approach.</a:t>
            </a:r>
            <a:br>
              <a:rPr lang="en-US" sz="2400" b="0">
                <a:latin typeface="Times New Roman" panose="02020603050405020304" charset="0"/>
                <a:cs typeface="Times New Roman" panose="02020603050405020304" charset="0"/>
              </a:rPr>
            </a:br>
            <a:endParaRPr lang="en-US" sz="2400" b="0">
              <a:latin typeface="Times New Roman" panose="02020603050405020304" charset="0"/>
              <a:cs typeface="Times New Roman" panose="02020603050405020304" charset="0"/>
            </a:endParaRPr>
          </a:p>
          <a:p>
            <a:pPr marL="285750" indent="-285750">
              <a:buFont typeface="Arial" panose="020B0604020202020204" pitchFamily="34" charset="0"/>
              <a:buChar char="•"/>
            </a:pPr>
            <a:r>
              <a:rPr lang="en-US" sz="2400" b="0">
                <a:latin typeface="Times New Roman" panose="02020603050405020304" charset="0"/>
                <a:cs typeface="Times New Roman" panose="02020603050405020304" charset="0"/>
              </a:rPr>
              <a:t>Develop standardized protocols for providing clear and concise information to patients, ensuring they fully understand their diagnosis, treatment, and post-treatment care.</a:t>
            </a:r>
            <a:br>
              <a:rPr lang="en-US" sz="2400" b="0">
                <a:latin typeface="Times New Roman" panose="02020603050405020304" charset="0"/>
                <a:cs typeface="Times New Roman" panose="02020603050405020304" charset="0"/>
              </a:rPr>
            </a:br>
            <a:endParaRPr lang="en-US" sz="2400" b="0">
              <a:latin typeface="Times New Roman" panose="02020603050405020304" charset="0"/>
              <a:cs typeface="Times New Roman" panose="02020603050405020304" charset="0"/>
            </a:endParaRPr>
          </a:p>
          <a:p>
            <a:pPr marL="285750" indent="-285750">
              <a:buFont typeface="Arial" panose="020B0604020202020204" pitchFamily="34" charset="0"/>
              <a:buChar char="•"/>
            </a:pPr>
            <a:r>
              <a:rPr lang="en-US" sz="2400" b="0">
                <a:latin typeface="Times New Roman" panose="02020603050405020304" charset="0"/>
                <a:cs typeface="Times New Roman" panose="02020603050405020304" charset="0"/>
              </a:rPr>
              <a:t>Continuously monitor and evaluate treatment outcomes to ensure the highest level of effectiveness and patient satisfaction.</a:t>
            </a:r>
            <a:br>
              <a:rPr lang="en-US" sz="2400" b="0">
                <a:latin typeface="Times New Roman" panose="02020603050405020304" charset="0"/>
                <a:cs typeface="Times New Roman" panose="02020603050405020304" charset="0"/>
              </a:rPr>
            </a:br>
            <a:endParaRPr lang="en-US" sz="2400" b="0">
              <a:latin typeface="Times New Roman" panose="02020603050405020304" charset="0"/>
              <a:cs typeface="Times New Roman" panose="02020603050405020304" charset="0"/>
            </a:endParaRPr>
          </a:p>
          <a:p>
            <a:pPr marL="228600" indent="-228600"/>
            <a:endParaRPr lang="en-US" sz="1600" b="0">
              <a:latin typeface="Arial" panose="020B0604020202020204" pitchFamily="34" charset="0"/>
              <a:cs typeface="Calibri" panose="020F0502020204030204" pitchFamily="34" charset="0"/>
            </a:endParaRPr>
          </a:p>
          <a:p>
            <a:pPr marL="228600" indent="-228600"/>
            <a:endParaRPr lang="en-US"/>
          </a:p>
        </p:txBody>
      </p:sp>
      <p:pic>
        <p:nvPicPr>
          <p:cNvPr id="6" name="Picture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744345" cy="821055"/>
          </a:xfrm>
          <a:prstGeom prst="rect">
            <a:avLst/>
          </a:prstGeom>
        </p:spPr>
      </p:pic>
      <p:sp>
        <p:nvSpPr>
          <p:cNvPr id="4" name="Rectangles 3"/>
          <p:cNvSpPr/>
          <p:nvPr/>
        </p:nvSpPr>
        <p:spPr>
          <a:xfrm>
            <a:off x="333375" y="1051560"/>
            <a:ext cx="11663680" cy="5497830"/>
          </a:xfrm>
          <a:prstGeom prst="rect">
            <a:avLst/>
          </a:prstGeom>
          <a:noFill/>
          <a:ln w="38100">
            <a:solidFill>
              <a:schemeClr val="tx1"/>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en-US"/>
          </a:p>
        </p:txBody>
      </p:sp>
      <p:pic>
        <p:nvPicPr>
          <p:cNvPr id="3" name="Picture 2"/>
          <p:cNvPicPr/>
          <p:nvPr/>
        </p:nvPicPr>
        <p:blipFill>
          <a:blip r:embed="rId2"/>
          <a:srcRect t="34948" b="38906"/>
          <a:stretch>
            <a:fillRect/>
          </a:stretch>
        </p:blipFill>
        <p:spPr>
          <a:xfrm>
            <a:off x="10006965" y="-85725"/>
            <a:ext cx="2105025" cy="637540"/>
          </a:xfrm>
          <a:prstGeom prst="rect">
            <a:avLst/>
          </a:prstGeom>
          <a:noFill/>
          <a:ln w="9525">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256540" y="1059180"/>
            <a:ext cx="11679555" cy="4523105"/>
          </a:xfrm>
          <a:prstGeom prst="rect">
            <a:avLst/>
          </a:prstGeom>
          <a:noFill/>
        </p:spPr>
        <p:txBody>
          <a:bodyPr wrap="square" rtlCol="0" anchor="t">
            <a:spAutoFit/>
          </a:bodyPr>
          <a:p>
            <a:pPr marL="285750" indent="-285750">
              <a:buFont typeface="Arial" panose="020B0604020202020204" pitchFamily="34" charset="0"/>
              <a:buChar char="•"/>
            </a:pPr>
            <a:r>
              <a:rPr lang="en-US" dirty="0">
                <a:sym typeface="+mn-ea"/>
              </a:rPr>
              <a:t>Ng JHY, Luk BHK. Patient satisfaction: Concept analysis in the healthcare context. Patient Education and Counseling [Internet]. 2019 Apr;102(4):790–6. Available from: https://www.sciencedirect.com/science/article/pii/S0738399118310048</a:t>
            </a:r>
            <a:endParaRPr lang="en-US" dirty="0">
              <a:sym typeface="+mn-ea"/>
            </a:endParaRP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sym typeface="+mn-ea"/>
              </a:rPr>
              <a:t>Khandekar R, Devi S, Sachan R, Sudhan A, Deveragonda S, Jain B, et al. Patient satisfaction regarding eye care services at tertiary hospital of central India. Oman Journal of Ophthalmology. 2011;4(2):73.</a:t>
            </a:r>
            <a:endParaRPr lang="en-US" dirty="0">
              <a:sym typeface="+mn-ea"/>
            </a:endParaRP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sym typeface="+mn-ea"/>
              </a:rPr>
              <a:t>Akbulut N. Saudi Journal of Business and Management Studies The Impact of Service Quality on Patient Satisfaction in the Health Care System a Comparative Study. Saudi Journal of Business and Management Studies. 21AD Jun 27;415-6671(2415-6663).</a:t>
            </a:r>
            <a:endParaRPr lang="en-US" dirty="0">
              <a:sym typeface="+mn-ea"/>
            </a:endParaRP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sym typeface="+mn-ea"/>
              </a:rPr>
              <a:t>https://pubmed.ncbi.nlm.nih.gov/21897622/</a:t>
            </a:r>
            <a:endParaRPr lang="en-US" dirty="0">
              <a:sym typeface="+mn-ea"/>
            </a:endParaRPr>
          </a:p>
          <a:p>
            <a:pPr indent="0">
              <a:buFont typeface="Arial" panose="020B0604020202020204" pitchFamily="34" charset="0"/>
              <a:buNone/>
            </a:pPr>
            <a:endParaRPr lang="en-US" dirty="0">
              <a:sym typeface="+mn-ea"/>
            </a:endParaRPr>
          </a:p>
          <a:p>
            <a:pPr marL="285750" indent="-285750">
              <a:buFont typeface="Arial" panose="020B0604020202020204" pitchFamily="34" charset="0"/>
              <a:buChar char="•"/>
            </a:pPr>
            <a:r>
              <a:rPr lang="en-US"/>
              <a:t>Kumari R. Idris Mz, Bhusan V, Khanna A, et al. (2009) Study on patient satisfaction in the Government allopathic health facilities of Luck now district, India. Indian J. community M.ed., Jan; 34(1)1 35-42.</a:t>
            </a:r>
            <a:endParaRPr lang="en-US"/>
          </a:p>
          <a:p>
            <a:pPr marL="285750" indent="-285750">
              <a:buFont typeface="Arial" panose="020B0604020202020204" pitchFamily="34" charset="0"/>
              <a:buChar char="•"/>
            </a:pPr>
            <a:endParaRPr lang="en-US"/>
          </a:p>
        </p:txBody>
      </p:sp>
      <p:sp>
        <p:nvSpPr>
          <p:cNvPr id="3" name="Text Box 2"/>
          <p:cNvSpPr txBox="1"/>
          <p:nvPr/>
        </p:nvSpPr>
        <p:spPr>
          <a:xfrm>
            <a:off x="4591050" y="161925"/>
            <a:ext cx="2397760" cy="583565"/>
          </a:xfrm>
          <a:prstGeom prst="rect">
            <a:avLst/>
          </a:prstGeom>
          <a:noFill/>
        </p:spPr>
        <p:txBody>
          <a:bodyPr wrap="square" rtlCol="0" anchor="t">
            <a:spAutoFit/>
          </a:bodyPr>
          <a:p>
            <a:r>
              <a:rPr lang="en-US" sz="3200" b="1" u="sng"/>
              <a:t>REFRENCES</a:t>
            </a:r>
            <a:endParaRPr lang="en-US" sz="3200" b="1" u="sng"/>
          </a:p>
        </p:txBody>
      </p:sp>
      <p:pic>
        <p:nvPicPr>
          <p:cNvPr id="7" name="Picture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496695" cy="704215"/>
          </a:xfrm>
          <a:prstGeom prst="rect">
            <a:avLst/>
          </a:prstGeom>
        </p:spPr>
      </p:pic>
      <p:pic>
        <p:nvPicPr>
          <p:cNvPr id="100" name="Picture 99"/>
          <p:cNvPicPr/>
          <p:nvPr/>
        </p:nvPicPr>
        <p:blipFill>
          <a:blip r:embed="rId2"/>
          <a:srcRect t="34948" b="38906"/>
          <a:stretch>
            <a:fillRect/>
          </a:stretch>
        </p:blipFill>
        <p:spPr>
          <a:xfrm>
            <a:off x="10006965" y="-85725"/>
            <a:ext cx="2105025" cy="637540"/>
          </a:xfrm>
          <a:prstGeom prst="rect">
            <a:avLst/>
          </a:prstGeom>
          <a:noFill/>
          <a:ln w="9525">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3594735" y="180340"/>
            <a:ext cx="5379085" cy="460375"/>
          </a:xfrm>
          <a:prstGeom prst="rect">
            <a:avLst/>
          </a:prstGeom>
          <a:noFill/>
        </p:spPr>
        <p:txBody>
          <a:bodyPr wrap="square" rtlCol="0">
            <a:spAutoFit/>
          </a:bodyPr>
          <a:p>
            <a:pPr algn="ctr"/>
            <a:r>
              <a:rPr lang="en-US" sz="2400" b="1" u="sng"/>
              <a:t>PICTORIAL JOURNEY</a:t>
            </a:r>
            <a:endParaRPr lang="en-US" sz="2400" b="1" u="sng"/>
          </a:p>
        </p:txBody>
      </p:sp>
      <p:pic>
        <p:nvPicPr>
          <p:cNvPr id="6" name="Picture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744345" cy="821055"/>
          </a:xfrm>
          <a:prstGeom prst="rect">
            <a:avLst/>
          </a:prstGeom>
        </p:spPr>
      </p:pic>
      <p:pic>
        <p:nvPicPr>
          <p:cNvPr id="100" name="Picture 99"/>
          <p:cNvPicPr/>
          <p:nvPr/>
        </p:nvPicPr>
        <p:blipFill>
          <a:blip r:embed="rId2"/>
          <a:srcRect t="34948" b="38906"/>
          <a:stretch>
            <a:fillRect/>
          </a:stretch>
        </p:blipFill>
        <p:spPr>
          <a:xfrm>
            <a:off x="10006965" y="-85725"/>
            <a:ext cx="2105025" cy="637540"/>
          </a:xfrm>
          <a:prstGeom prst="rect">
            <a:avLst/>
          </a:prstGeom>
          <a:noFill/>
          <a:ln w="9525">
            <a:noFill/>
          </a:ln>
        </p:spPr>
      </p:pic>
      <p:pic>
        <p:nvPicPr>
          <p:cNvPr id="3" name="Picture 2" descr="WhatsApp Image 2023-06-16 at 19.21.08"/>
          <p:cNvPicPr>
            <a:picLocks noChangeAspect="1"/>
          </p:cNvPicPr>
          <p:nvPr/>
        </p:nvPicPr>
        <p:blipFill>
          <a:blip r:embed="rId3"/>
          <a:stretch>
            <a:fillRect/>
          </a:stretch>
        </p:blipFill>
        <p:spPr>
          <a:xfrm rot="16200000">
            <a:off x="436880" y="859155"/>
            <a:ext cx="3127375" cy="3689350"/>
          </a:xfrm>
          <a:prstGeom prst="rect">
            <a:avLst/>
          </a:prstGeom>
        </p:spPr>
      </p:pic>
      <p:pic>
        <p:nvPicPr>
          <p:cNvPr id="12" name="Picture 11" descr="WhatsApp Image 2023-06-16 at 19.46.04 (1)"/>
          <p:cNvPicPr>
            <a:picLocks noChangeAspect="1"/>
          </p:cNvPicPr>
          <p:nvPr/>
        </p:nvPicPr>
        <p:blipFill>
          <a:blip r:embed="rId4"/>
          <a:stretch>
            <a:fillRect/>
          </a:stretch>
        </p:blipFill>
        <p:spPr>
          <a:xfrm>
            <a:off x="5193030" y="3019425"/>
            <a:ext cx="2182495" cy="2296795"/>
          </a:xfrm>
          <a:prstGeom prst="rect">
            <a:avLst/>
          </a:prstGeom>
        </p:spPr>
      </p:pic>
      <p:pic>
        <p:nvPicPr>
          <p:cNvPr id="13" name="Picture 12" descr="WhatsApp Image 2023-06-16 at 19.46.04"/>
          <p:cNvPicPr>
            <a:picLocks noChangeAspect="1"/>
          </p:cNvPicPr>
          <p:nvPr/>
        </p:nvPicPr>
        <p:blipFill>
          <a:blip r:embed="rId5"/>
          <a:stretch>
            <a:fillRect/>
          </a:stretch>
        </p:blipFill>
        <p:spPr>
          <a:xfrm>
            <a:off x="8556625" y="946785"/>
            <a:ext cx="3554730" cy="3175635"/>
          </a:xfrm>
          <a:prstGeom prst="rect">
            <a:avLst/>
          </a:prstGeom>
        </p:spPr>
      </p:pic>
      <p:pic>
        <p:nvPicPr>
          <p:cNvPr id="14" name="Picture 13" descr="WhatsApp Image 2023-06-16 at 19.46.08 (1)"/>
          <p:cNvPicPr>
            <a:picLocks noChangeAspect="1"/>
          </p:cNvPicPr>
          <p:nvPr/>
        </p:nvPicPr>
        <p:blipFill>
          <a:blip r:embed="rId6"/>
          <a:stretch>
            <a:fillRect/>
          </a:stretch>
        </p:blipFill>
        <p:spPr>
          <a:xfrm>
            <a:off x="155575" y="4577715"/>
            <a:ext cx="3633470" cy="2175510"/>
          </a:xfrm>
          <a:prstGeom prst="rect">
            <a:avLst/>
          </a:prstGeom>
        </p:spPr>
      </p:pic>
      <p:pic>
        <p:nvPicPr>
          <p:cNvPr id="17" name="Picture 16" descr="WhatsApp Image 2023-06-16 at 19.46.07"/>
          <p:cNvPicPr>
            <a:picLocks noChangeAspect="1"/>
          </p:cNvPicPr>
          <p:nvPr/>
        </p:nvPicPr>
        <p:blipFill>
          <a:blip r:embed="rId7"/>
          <a:stretch>
            <a:fillRect/>
          </a:stretch>
        </p:blipFill>
        <p:spPr>
          <a:xfrm>
            <a:off x="8724265" y="4213225"/>
            <a:ext cx="3387090" cy="2540000"/>
          </a:xfrm>
          <a:prstGeom prst="rect">
            <a:avLst/>
          </a:prstGeom>
        </p:spPr>
      </p:pic>
      <p:pic>
        <p:nvPicPr>
          <p:cNvPr id="22" name="Picture 21" descr="WhatsApp Image 2023-06-16 at 19.46.08 (2)"/>
          <p:cNvPicPr>
            <a:picLocks noChangeAspect="1"/>
          </p:cNvPicPr>
          <p:nvPr/>
        </p:nvPicPr>
        <p:blipFill>
          <a:blip r:embed="rId8"/>
          <a:srcRect l="15742" r="18564"/>
          <a:stretch>
            <a:fillRect/>
          </a:stretch>
        </p:blipFill>
        <p:spPr>
          <a:xfrm>
            <a:off x="4065270" y="1140460"/>
            <a:ext cx="4271645" cy="5330825"/>
          </a:xfrm>
          <a:prstGeom prst="rect">
            <a:avLst/>
          </a:prstGeom>
          <a:effectLst>
            <a:outerShdw blurRad="50800" dist="38100" dir="18900000" algn="bl" rotWithShape="0">
              <a:prstClr val="black">
                <a:alpha val="40000"/>
              </a:prst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WhatsApp Image 2023-06-16 at 19.34.33"/>
          <p:cNvPicPr>
            <a:picLocks noChangeAspect="1"/>
          </p:cNvPicPr>
          <p:nvPr/>
        </p:nvPicPr>
        <p:blipFill>
          <a:blip r:embed="rId1"/>
          <a:stretch>
            <a:fillRect/>
          </a:stretch>
        </p:blipFill>
        <p:spPr>
          <a:xfrm>
            <a:off x="602615" y="1043940"/>
            <a:ext cx="4749800" cy="3562350"/>
          </a:xfrm>
          <a:prstGeom prst="rect">
            <a:avLst/>
          </a:prstGeom>
        </p:spPr>
      </p:pic>
      <p:pic>
        <p:nvPicPr>
          <p:cNvPr id="3" name="Picture 2" descr="WhatsApp Image 2023-06-16 at 19.34.43"/>
          <p:cNvPicPr>
            <a:picLocks noChangeAspect="1"/>
          </p:cNvPicPr>
          <p:nvPr/>
        </p:nvPicPr>
        <p:blipFill>
          <a:blip r:embed="rId2"/>
          <a:srcRect l="18453"/>
          <a:stretch>
            <a:fillRect/>
          </a:stretch>
        </p:blipFill>
        <p:spPr>
          <a:xfrm>
            <a:off x="193675" y="5078730"/>
            <a:ext cx="11776710" cy="1703705"/>
          </a:xfrm>
          <a:prstGeom prst="rect">
            <a:avLst/>
          </a:prstGeom>
        </p:spPr>
      </p:pic>
      <p:pic>
        <p:nvPicPr>
          <p:cNvPr id="4" name="Picture 3" descr="WhatsApp Image 2023-06-16 at 19.34.44"/>
          <p:cNvPicPr>
            <a:picLocks noChangeAspect="1"/>
          </p:cNvPicPr>
          <p:nvPr/>
        </p:nvPicPr>
        <p:blipFill>
          <a:blip r:embed="rId3"/>
          <a:stretch>
            <a:fillRect/>
          </a:stretch>
        </p:blipFill>
        <p:spPr>
          <a:xfrm>
            <a:off x="6257290" y="1043940"/>
            <a:ext cx="5206365" cy="356235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744345" cy="821055"/>
          </a:xfrm>
          <a:prstGeom prst="rect">
            <a:avLst/>
          </a:prstGeom>
        </p:spPr>
      </p:pic>
      <p:pic>
        <p:nvPicPr>
          <p:cNvPr id="100" name="Picture 99"/>
          <p:cNvPicPr/>
          <p:nvPr/>
        </p:nvPicPr>
        <p:blipFill>
          <a:blip r:embed="rId5"/>
          <a:srcRect t="34948" b="38906"/>
          <a:stretch>
            <a:fillRect/>
          </a:stretch>
        </p:blipFill>
        <p:spPr>
          <a:xfrm>
            <a:off x="10006965" y="-85725"/>
            <a:ext cx="2105025" cy="637540"/>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a:xfrm>
            <a:off x="6263640" y="2600325"/>
            <a:ext cx="5928360" cy="1325880"/>
          </a:xfrm>
        </p:spPr>
        <p:txBody>
          <a:bodyPr>
            <a:normAutofit fontScale="90000"/>
          </a:bodyPr>
          <a:p>
            <a:r>
              <a:rPr lang="en-US" b="1">
                <a:latin typeface="Bodoni MT Black" panose="02070A03080606020203" charset="0"/>
                <a:cs typeface="Bodoni MT Black" panose="02070A03080606020203" charset="0"/>
              </a:rPr>
              <a:t>ASG EYE HOSPITAL</a:t>
            </a:r>
            <a:endParaRPr lang="en-US" b="1">
              <a:latin typeface="Bodoni MT Black" panose="02070A03080606020203" charset="0"/>
              <a:cs typeface="Bodoni MT Black" panose="02070A03080606020203" charset="0"/>
            </a:endParaRPr>
          </a:p>
        </p:txBody>
      </p:sp>
      <p:pic>
        <p:nvPicPr>
          <p:cNvPr id="22" name="Content Placeholder 21" descr="WhatsApp Image 2023-06-16 at 19.46.08 (2)"/>
          <p:cNvPicPr>
            <a:picLocks noChangeAspect="1"/>
          </p:cNvPicPr>
          <p:nvPr>
            <p:ph idx="1"/>
          </p:nvPr>
        </p:nvPicPr>
        <p:blipFill>
          <a:blip r:embed="rId1"/>
          <a:srcRect l="15742" r="18564"/>
          <a:stretch>
            <a:fillRect/>
          </a:stretch>
        </p:blipFill>
        <p:spPr>
          <a:xfrm>
            <a:off x="0" y="0"/>
            <a:ext cx="6156960" cy="6857365"/>
          </a:xfrm>
          <a:prstGeom prst="rect">
            <a:avLst/>
          </a:prstGeom>
          <a:ln>
            <a:noFill/>
          </a:ln>
          <a:effectLst>
            <a:outerShdw blurRad="50800" dist="38100" dir="18900000" algn="bl" rotWithShape="0">
              <a:prstClr val="black">
                <a:alpha val="40000"/>
              </a:prstClr>
            </a:outerShdw>
          </a:effectLst>
        </p:spPr>
      </p:pic>
      <p:pic>
        <p:nvPicPr>
          <p:cNvPr id="100" name="Picture 99"/>
          <p:cNvPicPr/>
          <p:nvPr/>
        </p:nvPicPr>
        <p:blipFill>
          <a:blip r:embed="rId2"/>
          <a:srcRect t="34948" b="38906"/>
          <a:stretch>
            <a:fillRect/>
          </a:stretch>
        </p:blipFill>
        <p:spPr>
          <a:xfrm>
            <a:off x="10006965" y="0"/>
            <a:ext cx="2105025" cy="637540"/>
          </a:xfrm>
          <a:prstGeom prst="rect">
            <a:avLst/>
          </a:prstGeom>
          <a:noFill/>
          <a:ln w="9525">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Picture 100"/>
          <p:cNvPicPr/>
          <p:nvPr/>
        </p:nvPicPr>
        <p:blipFill>
          <a:blip r:embed="rId1"/>
          <a:stretch>
            <a:fillRect/>
          </a:stretch>
        </p:blipFill>
        <p:spPr>
          <a:xfrm>
            <a:off x="2700655" y="1543050"/>
            <a:ext cx="6576060" cy="4009390"/>
          </a:xfrm>
          <a:prstGeom prst="rect">
            <a:avLst/>
          </a:prstGeom>
          <a:noFill/>
          <a:ln w="9525">
            <a:noFill/>
          </a:ln>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744345" cy="821055"/>
          </a:xfrm>
          <a:prstGeom prst="rect">
            <a:avLst/>
          </a:prstGeom>
        </p:spPr>
      </p:pic>
      <p:pic>
        <p:nvPicPr>
          <p:cNvPr id="100" name="Picture 99"/>
          <p:cNvPicPr/>
          <p:nvPr/>
        </p:nvPicPr>
        <p:blipFill>
          <a:blip r:embed="rId3"/>
          <a:srcRect t="34948" b="38906"/>
          <a:stretch>
            <a:fillRect/>
          </a:stretch>
        </p:blipFill>
        <p:spPr>
          <a:xfrm>
            <a:off x="10006965" y="-85725"/>
            <a:ext cx="2105025" cy="637540"/>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pPr algn="ctr"/>
            <a:r>
              <a:rPr lang="en-US" b="1" u="sng">
                <a:latin typeface="Times New Roman" panose="02020603050405020304" charset="0"/>
                <a:cs typeface="Times New Roman" panose="02020603050405020304" charset="0"/>
              </a:rPr>
              <a:t>CONTENT</a:t>
            </a:r>
            <a:endParaRPr lang="en-US" b="1" u="sng">
              <a:latin typeface="Times New Roman" panose="02020603050405020304" charset="0"/>
              <a:cs typeface="Times New Roman" panose="02020603050405020304" charset="0"/>
            </a:endParaRPr>
          </a:p>
        </p:txBody>
      </p:sp>
      <p:sp>
        <p:nvSpPr>
          <p:cNvPr id="3" name="Content Placeholder 2"/>
          <p:cNvSpPr>
            <a:spLocks noGrp="1"/>
          </p:cNvSpPr>
          <p:nvPr>
            <p:ph sz="half" idx="1"/>
          </p:nvPr>
        </p:nvSpPr>
        <p:spPr/>
        <p:txBody>
          <a:bodyPr>
            <a:normAutofit lnSpcReduction="20000"/>
          </a:bodyPr>
          <a:p>
            <a:r>
              <a:rPr lang="en-US">
                <a:latin typeface="Times New Roman" panose="02020603050405020304" charset="0"/>
                <a:cs typeface="Times New Roman" panose="02020603050405020304" charset="0"/>
              </a:rPr>
              <a:t>MENTOR APPROVAL</a:t>
            </a:r>
            <a:endParaRPr lang="en-US">
              <a:latin typeface="Times New Roman" panose="02020603050405020304" charset="0"/>
              <a:cs typeface="Times New Roman" panose="02020603050405020304" charset="0"/>
            </a:endParaRPr>
          </a:p>
          <a:p>
            <a:r>
              <a:rPr lang="en-US">
                <a:latin typeface="Times New Roman" panose="02020603050405020304" charset="0"/>
                <a:cs typeface="Times New Roman" panose="02020603050405020304" charset="0"/>
              </a:rPr>
              <a:t>INTRODUCTION</a:t>
            </a:r>
            <a:endParaRPr lang="en-US">
              <a:latin typeface="Times New Roman" panose="02020603050405020304" charset="0"/>
              <a:cs typeface="Times New Roman" panose="02020603050405020304" charset="0"/>
            </a:endParaRPr>
          </a:p>
          <a:p>
            <a:r>
              <a:rPr lang="en-US">
                <a:latin typeface="Times New Roman" panose="02020603050405020304" charset="0"/>
                <a:cs typeface="Times New Roman" panose="02020603050405020304" charset="0"/>
              </a:rPr>
              <a:t>OBJECTIVE</a:t>
            </a:r>
            <a:endParaRPr lang="en-US">
              <a:latin typeface="Times New Roman" panose="02020603050405020304" charset="0"/>
              <a:cs typeface="Times New Roman" panose="02020603050405020304" charset="0"/>
            </a:endParaRPr>
          </a:p>
          <a:p>
            <a:r>
              <a:rPr lang="en-US">
                <a:latin typeface="Times New Roman" panose="02020603050405020304" charset="0"/>
                <a:cs typeface="Times New Roman" panose="02020603050405020304" charset="0"/>
              </a:rPr>
              <a:t>METHODOLOGY</a:t>
            </a:r>
            <a:endParaRPr lang="en-US">
              <a:latin typeface="Times New Roman" panose="02020603050405020304" charset="0"/>
              <a:cs typeface="Times New Roman" panose="02020603050405020304" charset="0"/>
            </a:endParaRPr>
          </a:p>
          <a:p>
            <a:r>
              <a:rPr lang="en-US">
                <a:latin typeface="Times New Roman" panose="02020603050405020304" charset="0"/>
                <a:cs typeface="Times New Roman" panose="02020603050405020304" charset="0"/>
              </a:rPr>
              <a:t>RESULTS</a:t>
            </a:r>
            <a:endParaRPr lang="en-US">
              <a:latin typeface="Times New Roman" panose="02020603050405020304" charset="0"/>
              <a:cs typeface="Times New Roman" panose="02020603050405020304" charset="0"/>
            </a:endParaRPr>
          </a:p>
          <a:p>
            <a:r>
              <a:rPr lang="en-US">
                <a:latin typeface="Times New Roman" panose="02020603050405020304" charset="0"/>
                <a:cs typeface="Times New Roman" panose="02020603050405020304" charset="0"/>
              </a:rPr>
              <a:t>DISCUSSION</a:t>
            </a:r>
            <a:endParaRPr lang="en-US">
              <a:latin typeface="Times New Roman" panose="02020603050405020304" charset="0"/>
              <a:cs typeface="Times New Roman" panose="02020603050405020304" charset="0"/>
            </a:endParaRPr>
          </a:p>
          <a:p>
            <a:r>
              <a:rPr lang="en-US">
                <a:latin typeface="Times New Roman" panose="02020603050405020304" charset="0"/>
                <a:cs typeface="Times New Roman" panose="02020603050405020304" charset="0"/>
              </a:rPr>
              <a:t>CONCLUSION</a:t>
            </a:r>
            <a:endParaRPr lang="en-US">
              <a:latin typeface="Times New Roman" panose="02020603050405020304" charset="0"/>
              <a:cs typeface="Times New Roman" panose="02020603050405020304" charset="0"/>
            </a:endParaRPr>
          </a:p>
          <a:p>
            <a:r>
              <a:rPr lang="en-US">
                <a:latin typeface="Times New Roman" panose="02020603050405020304" charset="0"/>
                <a:cs typeface="Times New Roman" panose="02020603050405020304" charset="0"/>
              </a:rPr>
              <a:t>RECCOMENDATIONS</a:t>
            </a:r>
            <a:endParaRPr lang="en-US">
              <a:latin typeface="Times New Roman" panose="02020603050405020304" charset="0"/>
              <a:cs typeface="Times New Roman" panose="02020603050405020304" charset="0"/>
            </a:endParaRPr>
          </a:p>
          <a:p>
            <a:r>
              <a:rPr lang="en-US">
                <a:latin typeface="Times New Roman" panose="02020603050405020304" charset="0"/>
                <a:cs typeface="Times New Roman" panose="02020603050405020304" charset="0"/>
              </a:rPr>
              <a:t>REFRENCES</a:t>
            </a:r>
            <a:endParaRPr lang="en-US">
              <a:latin typeface="Times New Roman" panose="02020603050405020304" charset="0"/>
              <a:cs typeface="Times New Roman" panose="02020603050405020304" charset="0"/>
            </a:endParaRPr>
          </a:p>
          <a:p>
            <a:r>
              <a:rPr lang="en-US">
                <a:latin typeface="Times New Roman" panose="02020603050405020304" charset="0"/>
                <a:cs typeface="Times New Roman" panose="02020603050405020304" charset="0"/>
              </a:rPr>
              <a:t>PICTORIAL JOURNEY</a:t>
            </a:r>
            <a:endParaRPr lang="en-US">
              <a:latin typeface="Times New Roman" panose="02020603050405020304" charset="0"/>
              <a:cs typeface="Times New Roman" panose="02020603050405020304" charset="0"/>
            </a:endParaRPr>
          </a:p>
        </p:txBody>
      </p:sp>
      <p:pic>
        <p:nvPicPr>
          <p:cNvPr id="6" name="Content Placeholder 5"/>
          <p:cNvPicPr>
            <a:picLocks noChangeAspect="1"/>
          </p:cNvPicPr>
          <p:nvPr>
            <p:ph sz="half" idx="2"/>
          </p:nvPr>
        </p:nvPicPr>
        <p:blipFill>
          <a:blip r:embed="rId1">
            <a:extLst>
              <a:ext uri="{28A0092B-C50C-407E-A947-70E740481C1C}">
                <a14:useLocalDpi xmlns:a14="http://schemas.microsoft.com/office/drawing/2010/main" val="0"/>
              </a:ext>
            </a:extLst>
          </a:blip>
          <a:stretch>
            <a:fillRect/>
          </a:stretch>
        </p:blipFill>
        <p:spPr>
          <a:xfrm>
            <a:off x="0" y="0"/>
            <a:ext cx="1850390" cy="939800"/>
          </a:xfrm>
          <a:prstGeom prst="rect">
            <a:avLst/>
          </a:prstGeom>
        </p:spPr>
      </p:pic>
      <p:pic>
        <p:nvPicPr>
          <p:cNvPr id="100" name="Picture 99"/>
          <p:cNvPicPr/>
          <p:nvPr/>
        </p:nvPicPr>
        <p:blipFill>
          <a:blip r:embed="rId2"/>
          <a:srcRect t="34948" b="38906"/>
          <a:stretch>
            <a:fillRect/>
          </a:stretch>
        </p:blipFill>
        <p:spPr>
          <a:xfrm>
            <a:off x="10006965" y="-85725"/>
            <a:ext cx="2105025" cy="637540"/>
          </a:xfrm>
          <a:prstGeom prst="rect">
            <a:avLst/>
          </a:prstGeom>
          <a:noFill/>
          <a:ln w="9525">
            <a:noFill/>
          </a:ln>
        </p:spPr>
      </p:pic>
      <p:pic>
        <p:nvPicPr>
          <p:cNvPr id="4" name="Picture 3"/>
          <p:cNvPicPr>
            <a:picLocks noChangeAspect="1"/>
          </p:cNvPicPr>
          <p:nvPr/>
        </p:nvPicPr>
        <p:blipFill>
          <a:blip r:embed="rId3"/>
          <a:stretch>
            <a:fillRect/>
          </a:stretch>
        </p:blipFill>
        <p:spPr>
          <a:xfrm>
            <a:off x="7740015" y="2570480"/>
            <a:ext cx="4451350" cy="420116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3657600" y="273685"/>
            <a:ext cx="4383405" cy="521970"/>
          </a:xfrm>
          <a:prstGeom prst="rect">
            <a:avLst/>
          </a:prstGeom>
          <a:noFill/>
        </p:spPr>
        <p:txBody>
          <a:bodyPr wrap="square" rtlCol="0">
            <a:spAutoFit/>
          </a:bodyPr>
          <a:p>
            <a:pPr algn="ctr"/>
            <a:r>
              <a:rPr lang="en-US" sz="2800" b="1" u="sng"/>
              <a:t>MENTOR APPROVAL</a:t>
            </a:r>
            <a:endParaRPr lang="en-US" sz="2800" b="1" u="sng"/>
          </a:p>
        </p:txBody>
      </p:sp>
      <p:pic>
        <p:nvPicPr>
          <p:cNvPr id="6" name="Picture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691005" cy="795655"/>
          </a:xfrm>
          <a:prstGeom prst="rect">
            <a:avLst/>
          </a:prstGeom>
        </p:spPr>
      </p:pic>
      <p:pic>
        <p:nvPicPr>
          <p:cNvPr id="100" name="Picture 99"/>
          <p:cNvPicPr/>
          <p:nvPr/>
        </p:nvPicPr>
        <p:blipFill>
          <a:blip r:embed="rId2"/>
          <a:srcRect t="34948" b="38906"/>
          <a:stretch>
            <a:fillRect/>
          </a:stretch>
        </p:blipFill>
        <p:spPr>
          <a:xfrm>
            <a:off x="10006965" y="-95885"/>
            <a:ext cx="2105025" cy="637540"/>
          </a:xfrm>
          <a:prstGeom prst="rect">
            <a:avLst/>
          </a:prstGeom>
          <a:noFill/>
          <a:ln w="9525">
            <a:noFill/>
          </a:ln>
        </p:spPr>
      </p:pic>
      <p:pic>
        <p:nvPicPr>
          <p:cNvPr id="3" name="Picture 2" descr="WhatsApp Image 2023-06-19 at 02.35.59"/>
          <p:cNvPicPr>
            <a:picLocks noChangeAspect="1"/>
          </p:cNvPicPr>
          <p:nvPr/>
        </p:nvPicPr>
        <p:blipFill>
          <a:blip r:embed="rId3"/>
          <a:stretch>
            <a:fillRect/>
          </a:stretch>
        </p:blipFill>
        <p:spPr>
          <a:xfrm>
            <a:off x="553085" y="1429385"/>
            <a:ext cx="11076305" cy="501904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3967480" y="327025"/>
            <a:ext cx="4035425" cy="645160"/>
          </a:xfrm>
          <a:prstGeom prst="rect">
            <a:avLst/>
          </a:prstGeom>
          <a:noFill/>
        </p:spPr>
        <p:txBody>
          <a:bodyPr wrap="square" rtlCol="0">
            <a:spAutoFit/>
          </a:bodyPr>
          <a:p>
            <a:pPr algn="ctr"/>
            <a:r>
              <a:rPr lang="en-US" sz="3600" b="1" u="sng">
                <a:latin typeface="Times New Roman" panose="02020603050405020304" charset="0"/>
                <a:cs typeface="Times New Roman" panose="02020603050405020304" charset="0"/>
              </a:rPr>
              <a:t>INTRODUCTION</a:t>
            </a:r>
            <a:endParaRPr lang="en-US" sz="3600" b="1" u="sng">
              <a:latin typeface="Times New Roman" panose="02020603050405020304" charset="0"/>
              <a:cs typeface="Times New Roman" panose="02020603050405020304" charset="0"/>
            </a:endParaRPr>
          </a:p>
        </p:txBody>
      </p:sp>
      <p:sp>
        <p:nvSpPr>
          <p:cNvPr id="3" name="Text Box 2"/>
          <p:cNvSpPr txBox="1"/>
          <p:nvPr/>
        </p:nvSpPr>
        <p:spPr>
          <a:xfrm>
            <a:off x="892810" y="1379855"/>
            <a:ext cx="10138410" cy="5262245"/>
          </a:xfrm>
          <a:prstGeom prst="rect">
            <a:avLst/>
          </a:prstGeom>
          <a:noFill/>
        </p:spPr>
        <p:txBody>
          <a:bodyPr wrap="square" rtlCol="0">
            <a:spAutoFit/>
          </a:bodyPr>
          <a:p>
            <a:pPr marL="342900" indent="-342900">
              <a:buFont typeface="Arial" panose="020B0604020202020204" pitchFamily="34" charset="0"/>
              <a:buChar char="•"/>
            </a:pPr>
            <a:r>
              <a:rPr lang="en-US" sz="2400">
                <a:latin typeface="Times New Roman" panose="02020603050405020304" charset="0"/>
                <a:cs typeface="Times New Roman" panose="02020603050405020304" charset="0"/>
              </a:rPr>
              <a:t>Patient satisfaction means the degree of congruency between a patients experience of ideal care and his/her perception of the real care he receives.</a:t>
            </a:r>
            <a:endParaRPr lang="en-US" sz="2400">
              <a:latin typeface="Times New Roman" panose="02020603050405020304" charset="0"/>
              <a:cs typeface="Times New Roman" panose="02020603050405020304" charset="0"/>
            </a:endParaRPr>
          </a:p>
          <a:p>
            <a:pPr indent="0">
              <a:buFont typeface="Arial" panose="020B0604020202020204" pitchFamily="34" charset="0"/>
              <a:buNone/>
            </a:pPr>
            <a:r>
              <a:rPr lang="en-US" sz="2400">
                <a:latin typeface="Times New Roman" panose="02020603050405020304" charset="0"/>
                <a:cs typeface="Times New Roman" panose="02020603050405020304" charset="0"/>
              </a:rPr>
              <a:t> </a:t>
            </a:r>
            <a:endParaRPr lang="en-US" sz="2400">
              <a:latin typeface="Times New Roman" panose="02020603050405020304" charset="0"/>
              <a:cs typeface="Times New Roman" panose="02020603050405020304" charset="0"/>
            </a:endParaRPr>
          </a:p>
          <a:p>
            <a:pPr marL="342900" indent="-342900">
              <a:buFont typeface="Arial" panose="020B0604020202020204" pitchFamily="34" charset="0"/>
              <a:buChar char="•"/>
            </a:pPr>
            <a:r>
              <a:rPr lang="en-US" sz="2400">
                <a:latin typeface="Times New Roman" panose="02020603050405020304" charset="0"/>
                <a:cs typeface="Times New Roman" panose="02020603050405020304" charset="0"/>
              </a:rPr>
              <a:t>It can be defined as fulfillment or meeting of expectations of a person from a service or product.</a:t>
            </a:r>
            <a:br>
              <a:rPr lang="en-US" sz="2400">
                <a:latin typeface="Times New Roman" panose="02020603050405020304" charset="0"/>
                <a:cs typeface="Times New Roman" panose="02020603050405020304" charset="0"/>
              </a:rPr>
            </a:br>
            <a:endParaRPr lang="en-US" sz="2400">
              <a:latin typeface="Times New Roman" panose="02020603050405020304" charset="0"/>
              <a:cs typeface="Times New Roman" panose="02020603050405020304" charset="0"/>
            </a:endParaRPr>
          </a:p>
          <a:p>
            <a:pPr marL="342900" indent="-342900">
              <a:buFont typeface="Arial" panose="020B0604020202020204" pitchFamily="34" charset="0"/>
              <a:buChar char="•"/>
            </a:pPr>
            <a:r>
              <a:rPr lang="en-US" sz="2400">
                <a:latin typeface="Times New Roman" panose="02020603050405020304" charset="0"/>
                <a:cs typeface="Times New Roman" panose="02020603050405020304" charset="0"/>
              </a:rPr>
              <a:t>Patient satisfaction with the health care experience has become a top priority for all healthcare facilities.</a:t>
            </a:r>
            <a:br>
              <a:rPr lang="en-US" sz="2400">
                <a:latin typeface="Times New Roman" panose="02020603050405020304" charset="0"/>
                <a:cs typeface="Times New Roman" panose="02020603050405020304" charset="0"/>
              </a:rPr>
            </a:br>
            <a:endParaRPr lang="en-US" sz="2400">
              <a:latin typeface="Times New Roman" panose="02020603050405020304" charset="0"/>
              <a:cs typeface="Times New Roman" panose="02020603050405020304" charset="0"/>
            </a:endParaRPr>
          </a:p>
          <a:p>
            <a:pPr marL="342900" indent="-342900">
              <a:buFont typeface="Arial" panose="020B0604020202020204" pitchFamily="34" charset="0"/>
              <a:buChar char="•"/>
            </a:pPr>
            <a:r>
              <a:rPr lang="en-US" sz="2400">
                <a:latin typeface="Times New Roman" panose="02020603050405020304" charset="0"/>
                <a:cs typeface="Times New Roman" panose="02020603050405020304" charset="0"/>
              </a:rPr>
              <a:t>Patient satisfaction surveys are essential in obtaining a comprehensive understanding of the patient’s need and their opinion of the service received.</a:t>
            </a:r>
            <a:br>
              <a:rPr lang="en-US" sz="2400">
                <a:latin typeface="Times New Roman" panose="02020603050405020304" charset="0"/>
                <a:cs typeface="Times New Roman" panose="02020603050405020304" charset="0"/>
              </a:rPr>
            </a:br>
            <a:endParaRPr lang="en-US" sz="2400">
              <a:latin typeface="Times New Roman" panose="02020603050405020304" charset="0"/>
              <a:cs typeface="Times New Roman" panose="02020603050405020304" charset="0"/>
            </a:endParaRPr>
          </a:p>
          <a:p>
            <a:pPr marL="342900" indent="-342900">
              <a:buFont typeface="Arial" panose="020B0604020202020204" pitchFamily="34" charset="0"/>
              <a:buChar char="•"/>
            </a:pPr>
            <a:r>
              <a:rPr lang="en-US" sz="2400">
                <a:latin typeface="Times New Roman" panose="02020603050405020304" charset="0"/>
                <a:cs typeface="Times New Roman" panose="02020603050405020304" charset="0"/>
              </a:rPr>
              <a:t>It is a vital tool in evaluating the quality of healthcare delivery service in hospital.</a:t>
            </a:r>
            <a:endParaRPr lang="en-US" sz="2400">
              <a:latin typeface="Times New Roman" panose="02020603050405020304" charset="0"/>
              <a:cs typeface="Times New Roman" panose="02020603050405020304" charset="0"/>
            </a:endParaRPr>
          </a:p>
        </p:txBody>
      </p:sp>
      <p:pic>
        <p:nvPicPr>
          <p:cNvPr id="6" name="Picture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626235" cy="765175"/>
          </a:xfrm>
          <a:prstGeom prst="rect">
            <a:avLst/>
          </a:prstGeom>
        </p:spPr>
      </p:pic>
      <p:pic>
        <p:nvPicPr>
          <p:cNvPr id="100" name="Picture 99"/>
          <p:cNvPicPr/>
          <p:nvPr/>
        </p:nvPicPr>
        <p:blipFill>
          <a:blip r:embed="rId2"/>
          <a:srcRect t="34948" b="38906"/>
          <a:stretch>
            <a:fillRect/>
          </a:stretch>
        </p:blipFill>
        <p:spPr>
          <a:xfrm>
            <a:off x="10006965" y="-85725"/>
            <a:ext cx="2105025" cy="637540"/>
          </a:xfrm>
          <a:prstGeom prst="rect">
            <a:avLst/>
          </a:prstGeom>
          <a:noFill/>
          <a:ln w="9525">
            <a:noFill/>
          </a:ln>
        </p:spPr>
      </p:pic>
      <p:sp>
        <p:nvSpPr>
          <p:cNvPr id="4" name="Rectangles 3"/>
          <p:cNvSpPr/>
          <p:nvPr/>
        </p:nvSpPr>
        <p:spPr>
          <a:xfrm>
            <a:off x="264160" y="1164590"/>
            <a:ext cx="11663680" cy="5497830"/>
          </a:xfrm>
          <a:prstGeom prst="rect">
            <a:avLst/>
          </a:prstGeom>
          <a:noFill/>
          <a:ln w="38100">
            <a:solidFill>
              <a:schemeClr val="tx1"/>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Text Box 99"/>
          <p:cNvSpPr txBox="1"/>
          <p:nvPr/>
        </p:nvSpPr>
        <p:spPr>
          <a:xfrm>
            <a:off x="1450975" y="1496695"/>
            <a:ext cx="10056495" cy="3107690"/>
          </a:xfrm>
          <a:prstGeom prst="rect">
            <a:avLst/>
          </a:prstGeom>
          <a:noFill/>
          <a:ln w="9525">
            <a:noFill/>
          </a:ln>
        </p:spPr>
        <p:txBody>
          <a:bodyPr wrap="square">
            <a:spAutoFit/>
          </a:bodyPr>
          <a:p>
            <a:pPr indent="0"/>
            <a:r>
              <a:rPr lang="en-US" sz="3600" b="0">
                <a:solidFill>
                  <a:srgbClr val="000000"/>
                </a:solidFill>
                <a:latin typeface="Times New Roman" panose="02020603050405020304" charset="0"/>
              </a:rPr>
              <a:t> </a:t>
            </a:r>
            <a:endParaRPr lang="en-US" sz="3200" b="0">
              <a:solidFill>
                <a:srgbClr val="000000"/>
              </a:solidFill>
              <a:latin typeface="Symbol" panose="05050102010706020507" charset="0"/>
              <a:cs typeface="Times New Roman" panose="02020603050405020304" charset="0"/>
            </a:endParaRPr>
          </a:p>
          <a:p>
            <a:pPr indent="0"/>
            <a:r>
              <a:rPr lang="en-US" sz="3200" b="0">
                <a:solidFill>
                  <a:srgbClr val="000000"/>
                </a:solidFill>
                <a:latin typeface="Times New Roman" panose="02020603050405020304" charset="0"/>
                <a:cs typeface="Times New Roman" panose="02020603050405020304" charset="0"/>
              </a:rPr>
              <a:t>· </a:t>
            </a:r>
            <a:r>
              <a:rPr lang="en-US" sz="3200" b="0">
                <a:solidFill>
                  <a:srgbClr val="000000"/>
                </a:solidFill>
                <a:latin typeface="Times New Roman" panose="02020603050405020304" charset="0"/>
                <a:cs typeface="Times New Roman" panose="02020603050405020304" charset="0"/>
              </a:rPr>
              <a:t>To assess the patient satisfaction level.</a:t>
            </a:r>
            <a:br>
              <a:rPr lang="en-US" sz="3200" b="0">
                <a:solidFill>
                  <a:srgbClr val="000000"/>
                </a:solidFill>
                <a:latin typeface="Times New Roman" panose="02020603050405020304" charset="0"/>
                <a:cs typeface="Times New Roman" panose="02020603050405020304" charset="0"/>
              </a:rPr>
            </a:br>
            <a:r>
              <a:rPr lang="en-US" sz="3200" b="0">
                <a:solidFill>
                  <a:srgbClr val="000000"/>
                </a:solidFill>
                <a:latin typeface="Times New Roman" panose="02020603050405020304" charset="0"/>
                <a:cs typeface="Times New Roman" panose="02020603050405020304" charset="0"/>
              </a:rPr>
              <a:t> · </a:t>
            </a:r>
            <a:r>
              <a:rPr lang="en-US" sz="3200" b="0">
                <a:solidFill>
                  <a:srgbClr val="000000"/>
                </a:solidFill>
                <a:latin typeface="Times New Roman" panose="02020603050405020304" charset="0"/>
                <a:cs typeface="Times New Roman" panose="02020603050405020304" charset="0"/>
              </a:rPr>
              <a:t>To identify the factors affecting patient satisfaction. </a:t>
            </a:r>
            <a:br>
              <a:rPr lang="en-US" sz="3200" b="0">
                <a:solidFill>
                  <a:srgbClr val="000000"/>
                </a:solidFill>
                <a:latin typeface="Times New Roman" panose="02020603050405020304" charset="0"/>
                <a:cs typeface="Times New Roman" panose="02020603050405020304" charset="0"/>
              </a:rPr>
            </a:br>
            <a:endParaRPr lang="en-US" sz="3200" b="0">
              <a:solidFill>
                <a:srgbClr val="000000"/>
              </a:solidFill>
              <a:latin typeface="Symbol" panose="05050102010706020507" charset="0"/>
              <a:cs typeface="Times New Roman" panose="02020603050405020304" charset="0"/>
            </a:endParaRPr>
          </a:p>
          <a:p>
            <a:endParaRPr lang="en-US" sz="3200" b="0">
              <a:solidFill>
                <a:srgbClr val="000000"/>
              </a:solidFill>
              <a:latin typeface="Times New Roman" panose="02020603050405020304" charset="0"/>
              <a:cs typeface="Times New Roman" panose="02020603050405020304" charset="0"/>
            </a:endParaRPr>
          </a:p>
        </p:txBody>
      </p:sp>
      <p:sp>
        <p:nvSpPr>
          <p:cNvPr id="2" name="Text Box 1"/>
          <p:cNvSpPr txBox="1"/>
          <p:nvPr/>
        </p:nvSpPr>
        <p:spPr>
          <a:xfrm>
            <a:off x="4148455" y="283845"/>
            <a:ext cx="3457575" cy="583565"/>
          </a:xfrm>
          <a:prstGeom prst="rect">
            <a:avLst/>
          </a:prstGeom>
          <a:noFill/>
        </p:spPr>
        <p:txBody>
          <a:bodyPr wrap="square" rtlCol="0">
            <a:spAutoFit/>
          </a:bodyPr>
          <a:p>
            <a:pPr algn="ctr"/>
            <a:r>
              <a:rPr lang="en-US" sz="3200" b="1" u="sng">
                <a:solidFill>
                  <a:srgbClr val="000000"/>
                </a:solidFill>
                <a:latin typeface="Times New Roman" panose="02020603050405020304" charset="0"/>
                <a:sym typeface="+mn-ea"/>
              </a:rPr>
              <a:t>OBJECTIVE </a:t>
            </a:r>
            <a:endParaRPr lang="en-US" sz="3200" b="1" u="sng">
              <a:solidFill>
                <a:srgbClr val="000000"/>
              </a:solidFill>
              <a:latin typeface="Times New Roman" panose="02020603050405020304" charset="0"/>
              <a:sym typeface="+mn-ea"/>
            </a:endParaRPr>
          </a:p>
        </p:txBody>
      </p:sp>
      <p:pic>
        <p:nvPicPr>
          <p:cNvPr id="6" name="Picture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660525" cy="781685"/>
          </a:xfrm>
          <a:prstGeom prst="rect">
            <a:avLst/>
          </a:prstGeom>
        </p:spPr>
      </p:pic>
      <p:pic>
        <p:nvPicPr>
          <p:cNvPr id="3" name="Picture 2"/>
          <p:cNvPicPr/>
          <p:nvPr/>
        </p:nvPicPr>
        <p:blipFill>
          <a:blip r:embed="rId2"/>
          <a:srcRect t="34948" b="38906"/>
          <a:stretch>
            <a:fillRect/>
          </a:stretch>
        </p:blipFill>
        <p:spPr>
          <a:xfrm>
            <a:off x="10006965" y="-85725"/>
            <a:ext cx="2105025" cy="637540"/>
          </a:xfrm>
          <a:prstGeom prst="rect">
            <a:avLst/>
          </a:prstGeom>
          <a:noFill/>
          <a:ln w="9525">
            <a:noFill/>
          </a:ln>
        </p:spPr>
      </p:pic>
      <p:sp>
        <p:nvSpPr>
          <p:cNvPr id="4" name="Rectangles 3"/>
          <p:cNvSpPr/>
          <p:nvPr/>
        </p:nvSpPr>
        <p:spPr>
          <a:xfrm>
            <a:off x="264160" y="1062355"/>
            <a:ext cx="11663680" cy="5497830"/>
          </a:xfrm>
          <a:prstGeom prst="rect">
            <a:avLst/>
          </a:prstGeom>
          <a:noFill/>
          <a:ln w="38100">
            <a:solidFill>
              <a:schemeClr val="tx1"/>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Text Box 99"/>
          <p:cNvSpPr txBox="1"/>
          <p:nvPr/>
        </p:nvSpPr>
        <p:spPr>
          <a:xfrm>
            <a:off x="2178050" y="1254760"/>
            <a:ext cx="7599045" cy="5908040"/>
          </a:xfrm>
          <a:prstGeom prst="rect">
            <a:avLst/>
          </a:prstGeom>
          <a:noFill/>
          <a:ln w="9525">
            <a:noFill/>
          </a:ln>
        </p:spPr>
        <p:txBody>
          <a:bodyPr wrap="square">
            <a:spAutoFit/>
          </a:bodyPr>
          <a:p>
            <a:pPr marL="342900" indent="-342900">
              <a:buFont typeface="Wingdings" panose="05000000000000000000" charset="0"/>
              <a:buChar char="Ø"/>
            </a:pPr>
            <a:r>
              <a:rPr lang="en-US" sz="2000" b="1">
                <a:latin typeface="Times New Roman" panose="02020603050405020304" charset="0"/>
                <a:cs typeface="Calibri" panose="020F0502020204030204" pitchFamily="34" charset="0"/>
              </a:rPr>
              <a:t>STUDY DESIGN</a:t>
            </a:r>
            <a:endParaRPr lang="en-US" sz="2000" b="1">
              <a:latin typeface="Times New Roman" panose="02020603050405020304" charset="0"/>
              <a:cs typeface="Calibri" panose="020F0502020204030204" pitchFamily="34" charset="0"/>
            </a:endParaRPr>
          </a:p>
          <a:p>
            <a:pPr marL="1257300" lvl="2" indent="-342900">
              <a:buFont typeface="Wingdings" panose="05000000000000000000" charset="0"/>
              <a:buChar char="Ø"/>
            </a:pPr>
            <a:r>
              <a:rPr lang="en-US" sz="2000" b="1">
                <a:latin typeface="Times New Roman" panose="02020603050405020304" charset="0"/>
                <a:cs typeface="Calibri" panose="020F0502020204030204" pitchFamily="34" charset="0"/>
              </a:rPr>
              <a:t> </a:t>
            </a:r>
            <a:r>
              <a:rPr lang="en-US" sz="2000">
                <a:latin typeface="Times New Roman" panose="02020603050405020304" charset="0"/>
                <a:cs typeface="Calibri" panose="020F0502020204030204" pitchFamily="34" charset="0"/>
                <a:sym typeface="+mn-ea"/>
              </a:rPr>
              <a:t>Descriptive study</a:t>
            </a:r>
            <a:endParaRPr lang="en-US" sz="2000">
              <a:latin typeface="Wingdings" panose="05000000000000000000" charset="0"/>
              <a:cs typeface="Calibri" panose="020F0502020204030204" pitchFamily="34" charset="0"/>
              <a:sym typeface="+mn-ea"/>
            </a:endParaRPr>
          </a:p>
          <a:p>
            <a:pPr marL="1257300" lvl="2" indent="-342900">
              <a:buFont typeface="Wingdings" panose="05000000000000000000" charset="0"/>
              <a:buChar char="Ø"/>
            </a:pPr>
            <a:r>
              <a:rPr lang="en-US" sz="2000">
                <a:latin typeface="Times New Roman" panose="02020603050405020304" charset="0"/>
                <a:cs typeface="Calibri" panose="020F0502020204030204" pitchFamily="34" charset="0"/>
                <a:sym typeface="+mn-ea"/>
              </a:rPr>
              <a:t> Observational study</a:t>
            </a:r>
            <a:br>
              <a:rPr lang="en-US" sz="2000">
                <a:latin typeface="Times New Roman" panose="02020603050405020304" charset="0"/>
                <a:cs typeface="Calibri" panose="020F0502020204030204" pitchFamily="34" charset="0"/>
                <a:sym typeface="+mn-ea"/>
              </a:rPr>
            </a:br>
            <a:r>
              <a:rPr lang="en-US" sz="2000" b="1">
                <a:latin typeface="Times New Roman" panose="02020603050405020304" charset="0"/>
                <a:cs typeface="Calibri" panose="020F0502020204030204" pitchFamily="34" charset="0"/>
              </a:rPr>
              <a:t>              </a:t>
            </a:r>
            <a:endParaRPr lang="en-US" sz="2000" b="1">
              <a:latin typeface="Times New Roman" panose="02020603050405020304" charset="0"/>
              <a:cs typeface="Calibri" panose="020F0502020204030204" pitchFamily="34" charset="0"/>
            </a:endParaRPr>
          </a:p>
          <a:p>
            <a:pPr marL="342900" indent="-342900">
              <a:buFont typeface="Wingdings" panose="05000000000000000000" charset="0"/>
              <a:buChar char="Ø"/>
            </a:pPr>
            <a:r>
              <a:rPr lang="en-US" sz="2000" b="1">
                <a:latin typeface="Times New Roman" panose="02020603050405020304" charset="0"/>
                <a:cs typeface="Calibri" panose="020F0502020204030204" pitchFamily="34" charset="0"/>
              </a:rPr>
              <a:t>STUDY SETTING:  </a:t>
            </a:r>
            <a:endParaRPr lang="en-US" sz="2000" b="1">
              <a:latin typeface="Times New Roman" panose="02020603050405020304" charset="0"/>
              <a:cs typeface="Calibri" panose="020F0502020204030204" pitchFamily="34" charset="0"/>
            </a:endParaRPr>
          </a:p>
          <a:p>
            <a:pPr marL="1257300" lvl="2" indent="-342900">
              <a:buFont typeface="Wingdings" panose="05000000000000000000" charset="0"/>
              <a:buChar char="Ø"/>
            </a:pPr>
            <a:r>
              <a:rPr lang="en-US" b="0">
                <a:latin typeface="Times New Roman" panose="02020603050405020304" charset="0"/>
                <a:cs typeface="Calibri" panose="020F0502020204030204" pitchFamily="34" charset="0"/>
              </a:rPr>
              <a:t> ASG EYE HOSPITAL , Jodhpur</a:t>
            </a:r>
            <a:endParaRPr lang="en-US" b="0">
              <a:latin typeface="Times New Roman" panose="02020603050405020304" charset="0"/>
              <a:cs typeface="Calibri" panose="020F0502020204030204" pitchFamily="34" charset="0"/>
            </a:endParaRPr>
          </a:p>
          <a:p>
            <a:pPr marL="342900" indent="-342900">
              <a:buFont typeface="Wingdings" panose="05000000000000000000" charset="0"/>
              <a:buChar char="Ø"/>
            </a:pPr>
            <a:endParaRPr lang="en-US" sz="2000" b="1">
              <a:latin typeface="Times New Roman" panose="02020603050405020304" charset="0"/>
              <a:cs typeface="Calibri" panose="020F0502020204030204" pitchFamily="34" charset="0"/>
            </a:endParaRPr>
          </a:p>
          <a:p>
            <a:pPr marL="342900" indent="-342900">
              <a:buFont typeface="Wingdings" panose="05000000000000000000" charset="0"/>
              <a:buChar char="Ø"/>
            </a:pPr>
            <a:r>
              <a:rPr lang="en-US" sz="2000" b="1">
                <a:latin typeface="Times New Roman" panose="02020603050405020304" charset="0"/>
                <a:cs typeface="Calibri" panose="020F0502020204030204" pitchFamily="34" charset="0"/>
              </a:rPr>
              <a:t>STUDY POPULATION</a:t>
            </a:r>
            <a:endParaRPr lang="en-US" sz="2000" b="1">
              <a:latin typeface="Times New Roman" panose="02020603050405020304" charset="0"/>
              <a:cs typeface="Calibri" panose="020F0502020204030204" pitchFamily="34" charset="0"/>
            </a:endParaRPr>
          </a:p>
          <a:p>
            <a:pPr marL="1257300" lvl="2" indent="-342900">
              <a:buFont typeface="Wingdings" panose="05000000000000000000" charset="0"/>
              <a:buChar char="Ø"/>
            </a:pPr>
            <a:r>
              <a:rPr lang="en-US" sz="2000" b="1">
                <a:latin typeface="Times New Roman" panose="02020603050405020304" charset="0"/>
                <a:cs typeface="Calibri" panose="020F0502020204030204" pitchFamily="34" charset="0"/>
                <a:sym typeface="+mn-ea"/>
              </a:rPr>
              <a:t> Inclusion criteria:</a:t>
            </a:r>
            <a:br>
              <a:rPr lang="en-US" sz="2000" b="1">
                <a:latin typeface="Times New Roman" panose="02020603050405020304" charset="0"/>
                <a:cs typeface="Calibri" panose="020F0502020204030204" pitchFamily="34" charset="0"/>
                <a:sym typeface="+mn-ea"/>
              </a:rPr>
            </a:br>
            <a:r>
              <a:rPr lang="en-US" sz="2000">
                <a:latin typeface="Times New Roman" panose="02020603050405020304" charset="0"/>
                <a:cs typeface="Calibri" panose="020F0502020204030204" pitchFamily="34" charset="0"/>
                <a:sym typeface="+mn-ea"/>
              </a:rPr>
              <a:t> </a:t>
            </a:r>
            <a:r>
              <a:rPr lang="en-US" sz="2000">
                <a:latin typeface="Times New Roman" panose="02020603050405020304" charset="0"/>
                <a:cs typeface="Calibri" panose="020F0502020204030204" pitchFamily="34" charset="0"/>
                <a:sym typeface="+mn-ea"/>
              </a:rPr>
              <a:t>-OPD patients</a:t>
            </a:r>
            <a:br>
              <a:rPr lang="en-US" sz="2000">
                <a:latin typeface="Times New Roman" panose="02020603050405020304" charset="0"/>
                <a:cs typeface="Calibri" panose="020F0502020204030204" pitchFamily="34" charset="0"/>
                <a:sym typeface="+mn-ea"/>
              </a:rPr>
            </a:br>
            <a:endParaRPr lang="en-US" sz="2000">
              <a:latin typeface="Wingdings" panose="05000000000000000000" charset="0"/>
              <a:cs typeface="Calibri" panose="020F0502020204030204" pitchFamily="34" charset="0"/>
              <a:sym typeface="+mn-ea"/>
            </a:endParaRPr>
          </a:p>
          <a:p>
            <a:pPr marL="1257300" lvl="2" indent="-342900">
              <a:buFont typeface="Wingdings" panose="05000000000000000000" charset="0"/>
              <a:buChar char="Ø"/>
            </a:pPr>
            <a:r>
              <a:rPr lang="en-US" sz="2000" b="1">
                <a:latin typeface="Times New Roman" panose="02020603050405020304" charset="0"/>
                <a:cs typeface="Calibri" panose="020F0502020204030204" pitchFamily="34" charset="0"/>
                <a:sym typeface="+mn-ea"/>
              </a:rPr>
              <a:t> Exclusion criteria:</a:t>
            </a:r>
            <a:r>
              <a:rPr lang="en-US" sz="2000">
                <a:latin typeface="Times New Roman" panose="02020603050405020304" charset="0"/>
                <a:cs typeface="Calibri" panose="020F0502020204030204" pitchFamily="34" charset="0"/>
                <a:sym typeface="+mn-ea"/>
              </a:rPr>
              <a:t> </a:t>
            </a:r>
            <a:br>
              <a:rPr lang="en-US" sz="2000">
                <a:latin typeface="Times New Roman" panose="02020603050405020304" charset="0"/>
                <a:cs typeface="Calibri" panose="020F0502020204030204" pitchFamily="34" charset="0"/>
                <a:sym typeface="+mn-ea"/>
              </a:rPr>
            </a:br>
            <a:r>
              <a:rPr lang="en-US" sz="2000">
                <a:latin typeface="Times New Roman" panose="02020603050405020304" charset="0"/>
                <a:cs typeface="Calibri" panose="020F0502020204030204" pitchFamily="34" charset="0"/>
                <a:sym typeface="+mn-ea"/>
              </a:rPr>
              <a:t> -Hospital personnels</a:t>
            </a:r>
            <a:r>
              <a:rPr lang="en-US" sz="2000" b="0">
                <a:latin typeface="Times New Roman" panose="02020603050405020304" charset="0"/>
                <a:cs typeface="Calibri" panose="020F0502020204030204" pitchFamily="34" charset="0"/>
              </a:rPr>
              <a:t>              </a:t>
            </a:r>
            <a:br>
              <a:rPr lang="en-US" sz="2000" b="0">
                <a:latin typeface="Times New Roman" panose="02020603050405020304" charset="0"/>
                <a:cs typeface="Calibri" panose="020F0502020204030204" pitchFamily="34" charset="0"/>
              </a:rPr>
            </a:br>
            <a:endParaRPr lang="en-US" sz="2000" b="0">
              <a:latin typeface="Times New Roman" panose="02020603050405020304" charset="0"/>
              <a:cs typeface="Calibri" panose="020F0502020204030204" pitchFamily="34" charset="0"/>
            </a:endParaRPr>
          </a:p>
          <a:p>
            <a:pPr marL="342900" indent="-342900">
              <a:buFont typeface="Wingdings" panose="05000000000000000000" charset="0"/>
              <a:buChar char="Ø"/>
            </a:pPr>
            <a:r>
              <a:rPr lang="en-US" sz="2000" b="1">
                <a:latin typeface="Times New Roman" panose="02020603050405020304" charset="0"/>
                <a:cs typeface="Calibri" panose="020F0502020204030204" pitchFamily="34" charset="0"/>
                <a:sym typeface="+mn-ea"/>
              </a:rPr>
              <a:t>DURATION OF STUDY: </a:t>
            </a:r>
            <a:endParaRPr lang="en-US" sz="2000" b="1">
              <a:latin typeface="Times New Roman" panose="02020603050405020304" charset="0"/>
              <a:cs typeface="Calibri" panose="020F0502020204030204" pitchFamily="34" charset="0"/>
            </a:endParaRPr>
          </a:p>
          <a:p>
            <a:pPr marL="1257300" lvl="2" indent="-342900">
              <a:buFont typeface="Wingdings" panose="05000000000000000000" charset="0"/>
              <a:buChar char="Ø"/>
            </a:pPr>
            <a:r>
              <a:rPr lang="en-US" sz="2000">
                <a:latin typeface="Times New Roman" panose="02020603050405020304" charset="0"/>
                <a:cs typeface="Times New Roman" panose="02020603050405020304" charset="0"/>
                <a:sym typeface="+mn-ea"/>
              </a:rPr>
              <a:t>3 Months</a:t>
            </a:r>
            <a:br>
              <a:rPr lang="en-US" sz="2000">
                <a:latin typeface="Times New Roman" panose="02020603050405020304" charset="0"/>
                <a:cs typeface="Calibri" panose="020F0502020204030204" pitchFamily="34" charset="0"/>
                <a:sym typeface="+mn-ea"/>
              </a:rPr>
            </a:br>
            <a:endParaRPr lang="en-US" sz="2000" b="0">
              <a:latin typeface="Times New Roman" panose="02020603050405020304" charset="0"/>
              <a:cs typeface="Calibri" panose="020F0502020204030204" pitchFamily="34" charset="0"/>
            </a:endParaRPr>
          </a:p>
          <a:p>
            <a:pPr indent="0">
              <a:buFont typeface="Wingdings" panose="05000000000000000000" charset="0"/>
              <a:buNone/>
            </a:pPr>
            <a:br>
              <a:rPr lang="en-US" sz="2000" b="0">
                <a:latin typeface="Times New Roman" panose="02020603050405020304" charset="0"/>
                <a:cs typeface="Calibri" panose="020F0502020204030204" pitchFamily="34" charset="0"/>
              </a:rPr>
            </a:br>
            <a:endParaRPr lang="en-US" sz="2000" b="0">
              <a:latin typeface="Times New Roman" panose="02020603050405020304" charset="0"/>
              <a:cs typeface="Calibri" panose="020F0502020204030204" pitchFamily="34" charset="0"/>
            </a:endParaRPr>
          </a:p>
        </p:txBody>
      </p:sp>
      <p:sp>
        <p:nvSpPr>
          <p:cNvPr id="2" name="Text Box 1"/>
          <p:cNvSpPr txBox="1"/>
          <p:nvPr/>
        </p:nvSpPr>
        <p:spPr>
          <a:xfrm>
            <a:off x="3600450" y="124460"/>
            <a:ext cx="4958080" cy="768350"/>
          </a:xfrm>
          <a:prstGeom prst="rect">
            <a:avLst/>
          </a:prstGeom>
          <a:noFill/>
        </p:spPr>
        <p:txBody>
          <a:bodyPr wrap="square" rtlCol="0">
            <a:spAutoFit/>
          </a:bodyPr>
          <a:p>
            <a:pPr algn="ctr"/>
            <a:r>
              <a:rPr lang="en-US" sz="4400" b="1" u="sng">
                <a:latin typeface="Baskerville Old Face" panose="02020602080505020303" charset="0"/>
                <a:cs typeface="Baskerville Old Face" panose="02020602080505020303" charset="0"/>
              </a:rPr>
              <a:t>METHODOLOGY</a:t>
            </a:r>
            <a:endParaRPr lang="en-US" sz="4400" b="1" u="sng">
              <a:latin typeface="Baskerville Old Face" panose="02020602080505020303" charset="0"/>
              <a:cs typeface="Baskerville Old Face" panose="02020602080505020303" charset="0"/>
            </a:endParaRPr>
          </a:p>
        </p:txBody>
      </p:sp>
      <p:pic>
        <p:nvPicPr>
          <p:cNvPr id="6" name="Picture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896745" cy="892810"/>
          </a:xfrm>
          <a:prstGeom prst="rect">
            <a:avLst/>
          </a:prstGeom>
        </p:spPr>
      </p:pic>
      <p:pic>
        <p:nvPicPr>
          <p:cNvPr id="3" name="Picture 2"/>
          <p:cNvPicPr/>
          <p:nvPr/>
        </p:nvPicPr>
        <p:blipFill>
          <a:blip r:embed="rId2"/>
          <a:srcRect t="34948" b="38906"/>
          <a:stretch>
            <a:fillRect/>
          </a:stretch>
        </p:blipFill>
        <p:spPr>
          <a:xfrm>
            <a:off x="10006965" y="-85725"/>
            <a:ext cx="2105025" cy="637540"/>
          </a:xfrm>
          <a:prstGeom prst="rect">
            <a:avLst/>
          </a:prstGeom>
          <a:noFill/>
          <a:ln w="9525">
            <a:noFill/>
          </a:ln>
        </p:spPr>
      </p:pic>
      <p:sp>
        <p:nvSpPr>
          <p:cNvPr id="4" name="Rectangles 3"/>
          <p:cNvSpPr/>
          <p:nvPr/>
        </p:nvSpPr>
        <p:spPr>
          <a:xfrm>
            <a:off x="264160" y="1000760"/>
            <a:ext cx="11663680" cy="5763260"/>
          </a:xfrm>
          <a:prstGeom prst="rect">
            <a:avLst/>
          </a:prstGeom>
          <a:noFill/>
          <a:ln w="38100">
            <a:solidFill>
              <a:schemeClr val="tx1"/>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678815" y="1052195"/>
            <a:ext cx="10834370" cy="5631180"/>
          </a:xfrm>
          <a:prstGeom prst="rect">
            <a:avLst/>
          </a:prstGeom>
          <a:noFill/>
        </p:spPr>
        <p:txBody>
          <a:bodyPr wrap="square" rtlCol="0" anchor="t">
            <a:spAutoFit/>
          </a:bodyPr>
          <a:p>
            <a:pPr marL="342900" indent="-342900">
              <a:buFont typeface="Wingdings" panose="05000000000000000000" charset="0"/>
              <a:buChar char="Ø"/>
            </a:pPr>
            <a:r>
              <a:rPr lang="en-US" sz="2000" b="1">
                <a:latin typeface="Times New Roman" panose="02020603050405020304" charset="0"/>
                <a:cs typeface="Times New Roman" panose="02020603050405020304" charset="0"/>
                <a:sym typeface="+mn-ea"/>
              </a:rPr>
              <a:t>SAMPLING METHOD:</a:t>
            </a:r>
            <a:br>
              <a:rPr lang="en-US" sz="2000" b="1">
                <a:latin typeface="Times New Roman" panose="02020603050405020304" charset="0"/>
                <a:cs typeface="Times New Roman" panose="02020603050405020304" charset="0"/>
                <a:sym typeface="+mn-ea"/>
              </a:rPr>
            </a:br>
            <a:r>
              <a:rPr lang="en-US" sz="2000" b="1">
                <a:latin typeface="Times New Roman" panose="02020603050405020304" charset="0"/>
                <a:cs typeface="Times New Roman" panose="02020603050405020304" charset="0"/>
                <a:sym typeface="+mn-ea"/>
              </a:rPr>
              <a:t>       </a:t>
            </a:r>
            <a:r>
              <a:rPr lang="en-US" sz="2000">
                <a:latin typeface="Times New Roman" panose="02020603050405020304" charset="0"/>
                <a:cs typeface="Times New Roman" panose="02020603050405020304" charset="0"/>
                <a:sym typeface="+mn-ea"/>
              </a:rPr>
              <a:t> Random sampling method</a:t>
            </a:r>
            <a:br>
              <a:rPr lang="en-US" sz="2000">
                <a:latin typeface="Times New Roman" panose="02020603050405020304" charset="0"/>
                <a:cs typeface="Times New Roman" panose="02020603050405020304" charset="0"/>
                <a:sym typeface="+mn-ea"/>
              </a:rPr>
            </a:br>
            <a:endParaRPr lang="en-US" sz="2000" b="1">
              <a:latin typeface="Times New Roman" panose="02020603050405020304" charset="0"/>
              <a:cs typeface="Times New Roman" panose="02020603050405020304" charset="0"/>
              <a:sym typeface="+mn-ea"/>
            </a:endParaRPr>
          </a:p>
          <a:p>
            <a:pPr marL="342900" indent="-342900">
              <a:buFont typeface="Wingdings" panose="05000000000000000000" charset="0"/>
              <a:buChar char="Ø"/>
            </a:pPr>
            <a:r>
              <a:rPr lang="en-US" sz="2000" b="1">
                <a:latin typeface="Times New Roman" panose="02020603050405020304" charset="0"/>
                <a:cs typeface="Times New Roman" panose="02020603050405020304" charset="0"/>
                <a:sym typeface="+mn-ea"/>
              </a:rPr>
              <a:t>DATA ANALYSING:</a:t>
            </a:r>
            <a:endParaRPr lang="en-US" sz="2000" b="1">
              <a:latin typeface="Times New Roman" panose="02020603050405020304" charset="0"/>
              <a:cs typeface="Times New Roman" panose="02020603050405020304" charset="0"/>
              <a:sym typeface="+mn-ea"/>
            </a:endParaRPr>
          </a:p>
          <a:p>
            <a:pPr lvl="2">
              <a:buFont typeface="Arial" panose="020B0604020202020204" pitchFamily="34" charset="0"/>
              <a:buChar char="•"/>
            </a:pPr>
            <a:r>
              <a:rPr lang="en-US" sz="2000">
                <a:sym typeface="+mn-ea"/>
              </a:rPr>
              <a:t>Analysed by using microsoft excel.</a:t>
            </a:r>
            <a:r>
              <a:rPr lang="en-US" sz="2000" b="1">
                <a:latin typeface="Times New Roman" panose="02020603050405020304" charset="0"/>
                <a:cs typeface="Calibri" panose="020F0502020204030204" pitchFamily="34" charset="0"/>
                <a:sym typeface="+mn-ea"/>
              </a:rPr>
              <a:t> </a:t>
            </a:r>
            <a:br>
              <a:rPr lang="en-US" sz="2000" b="1">
                <a:latin typeface="Times New Roman" panose="02020603050405020304" charset="0"/>
                <a:cs typeface="Calibri" panose="020F0502020204030204" pitchFamily="34" charset="0"/>
                <a:sym typeface="+mn-ea"/>
              </a:rPr>
            </a:br>
            <a:endParaRPr lang="en-US" sz="2000" b="0">
              <a:latin typeface="Times New Roman" panose="02020603050405020304" charset="0"/>
              <a:cs typeface="Calibri" panose="020F0502020204030204" pitchFamily="34" charset="0"/>
            </a:endParaRPr>
          </a:p>
          <a:p>
            <a:pPr marL="342900" indent="-342900">
              <a:buFont typeface="Wingdings" panose="05000000000000000000" charset="0"/>
              <a:buChar char="Ø"/>
            </a:pPr>
            <a:r>
              <a:rPr lang="en-US" sz="2000" b="1">
                <a:latin typeface="Times New Roman" panose="02020603050405020304" charset="0"/>
                <a:cs typeface="Calibri" panose="020F0502020204030204" pitchFamily="34" charset="0"/>
                <a:sym typeface="+mn-ea"/>
              </a:rPr>
              <a:t>DATA COLLECTION TECHNIQUES</a:t>
            </a:r>
            <a:br>
              <a:rPr lang="en-US" sz="2000" b="1">
                <a:latin typeface="Times New Roman" panose="02020603050405020304" charset="0"/>
                <a:cs typeface="Calibri" panose="020F0502020204030204" pitchFamily="34" charset="0"/>
                <a:sym typeface="+mn-ea"/>
              </a:rPr>
            </a:br>
            <a:r>
              <a:rPr lang="en-US" sz="2000" b="1">
                <a:latin typeface="Times New Roman" panose="02020603050405020304" charset="0"/>
                <a:cs typeface="Calibri" panose="020F0502020204030204" pitchFamily="34" charset="0"/>
                <a:sym typeface="+mn-ea"/>
              </a:rPr>
              <a:t>Primary source:</a:t>
            </a:r>
            <a:endParaRPr lang="en-US" sz="2000" b="1">
              <a:latin typeface="Times New Roman" panose="02020603050405020304" charset="0"/>
              <a:cs typeface="Calibri" panose="020F0502020204030204" pitchFamily="34" charset="0"/>
              <a:sym typeface="+mn-ea"/>
            </a:endParaRPr>
          </a:p>
          <a:p>
            <a:pPr marL="1257300" lvl="2" indent="-342900">
              <a:buFont typeface="Arial" panose="020B0604020202020204" pitchFamily="34" charset="0"/>
              <a:buChar char="•"/>
            </a:pPr>
            <a:r>
              <a:rPr lang="en-US" sz="2000">
                <a:latin typeface="Calibri" panose="020F0502020204030204" pitchFamily="34" charset="0"/>
                <a:cs typeface="Calibri" panose="020F0502020204030204" pitchFamily="34" charset="0"/>
                <a:sym typeface="+mn-ea"/>
              </a:rPr>
              <a:t>Pre structured questionnaire</a:t>
            </a:r>
            <a:endParaRPr lang="en-US" sz="2000">
              <a:latin typeface="Calibri" panose="020F0502020204030204" pitchFamily="34" charset="0"/>
              <a:cs typeface="Calibri" panose="020F0502020204030204" pitchFamily="34" charset="0"/>
              <a:sym typeface="+mn-ea"/>
            </a:endParaRPr>
          </a:p>
          <a:p>
            <a:pPr marL="1257300" lvl="2" indent="-342900">
              <a:buFont typeface="Arial" panose="020B0604020202020204" pitchFamily="34" charset="0"/>
              <a:buChar char="•"/>
            </a:pPr>
            <a:r>
              <a:rPr lang="en-US" sz="2000">
                <a:latin typeface="Calibri" panose="020F0502020204030204" pitchFamily="34" charset="0"/>
                <a:cs typeface="Calibri" panose="020F0502020204030204" pitchFamily="34" charset="0"/>
                <a:sym typeface="+mn-ea"/>
              </a:rPr>
              <a:t>Direct observations and interactions with OPD patients and their attendents.</a:t>
            </a:r>
            <a:endParaRPr lang="en-US" sz="2000">
              <a:latin typeface="Calibri" panose="020F0502020204030204" pitchFamily="34" charset="0"/>
              <a:cs typeface="Calibri" panose="020F0502020204030204" pitchFamily="34" charset="0"/>
              <a:sym typeface="+mn-ea"/>
            </a:endParaRPr>
          </a:p>
          <a:p>
            <a:pPr lvl="0" indent="0">
              <a:buFont typeface="Arial" panose="020B0604020202020204" pitchFamily="34" charset="0"/>
              <a:buNone/>
            </a:pPr>
            <a:r>
              <a:rPr lang="en-US" sz="2000">
                <a:sym typeface="+mn-ea"/>
              </a:rPr>
              <a:t></a:t>
            </a:r>
            <a:r>
              <a:rPr lang="en-US" sz="2000" b="1">
                <a:sym typeface="+mn-ea"/>
              </a:rPr>
              <a:t>Secondary Source: </a:t>
            </a:r>
            <a:endParaRPr lang="en-US" sz="2000" b="1">
              <a:sym typeface="+mn-ea"/>
            </a:endParaRPr>
          </a:p>
          <a:p>
            <a:pPr marL="1257300" lvl="2" indent="-342900">
              <a:buFont typeface="Arial" panose="020B0604020202020204" pitchFamily="34" charset="0"/>
              <a:buChar char="•"/>
            </a:pPr>
            <a:r>
              <a:rPr lang="en-US" sz="2000">
                <a:sym typeface="+mn-ea"/>
              </a:rPr>
              <a:t>The study used  articles,references, dissertations and the internet for building the theoretical part of the study.</a:t>
            </a:r>
            <a:endParaRPr lang="en-US" sz="2000"/>
          </a:p>
          <a:p>
            <a:pPr lvl="2" indent="0">
              <a:buFont typeface="Arial" panose="020B0604020202020204" pitchFamily="34" charset="0"/>
              <a:buNone/>
            </a:pPr>
            <a:endParaRPr lang="en-US" sz="2000">
              <a:latin typeface="Times New Roman" panose="02020603050405020304" charset="0"/>
              <a:cs typeface="Calibri" panose="020F0502020204030204" pitchFamily="34" charset="0"/>
              <a:sym typeface="+mn-ea"/>
            </a:endParaRPr>
          </a:p>
          <a:p>
            <a:pPr marL="342900" lvl="0" indent="-342900">
              <a:buFont typeface="Wingdings" panose="05000000000000000000" charset="0"/>
              <a:buChar char="Ø"/>
            </a:pPr>
            <a:r>
              <a:rPr lang="en-US" sz="2000" b="1">
                <a:latin typeface="Times New Roman" panose="02020603050405020304" charset="0"/>
                <a:cs typeface="Calibri" panose="020F0502020204030204" pitchFamily="34" charset="0"/>
                <a:sym typeface="+mn-ea"/>
              </a:rPr>
              <a:t>ETHICAL CONSIDERATION:</a:t>
            </a:r>
            <a:r>
              <a:rPr lang="en-US" sz="2000">
                <a:latin typeface="Times New Roman" panose="02020603050405020304" charset="0"/>
                <a:cs typeface="Calibri" panose="020F0502020204030204" pitchFamily="34" charset="0"/>
                <a:sym typeface="+mn-ea"/>
              </a:rPr>
              <a:t> </a:t>
            </a:r>
            <a:endParaRPr lang="en-US" sz="2000">
              <a:latin typeface="Times New Roman" panose="02020603050405020304" charset="0"/>
              <a:cs typeface="Calibri" panose="020F0502020204030204" pitchFamily="34" charset="0"/>
              <a:sym typeface="+mn-ea"/>
            </a:endParaRPr>
          </a:p>
          <a:p>
            <a:pPr marL="800100" lvl="1" indent="-342900">
              <a:buFont typeface="Arial" panose="020B0604020202020204" pitchFamily="34" charset="0"/>
              <a:buChar char="•"/>
            </a:pPr>
            <a:r>
              <a:rPr lang="en-US" sz="2000">
                <a:latin typeface="Calibri" panose="020F0502020204030204" pitchFamily="34" charset="0"/>
                <a:cs typeface="Calibri" panose="020F0502020204030204" pitchFamily="34" charset="0"/>
                <a:sym typeface="+mn-ea"/>
              </a:rPr>
              <a:t>Patient confidentiality is not compromised during this study. Explanation is provided to the patients regarding the purpose of study.</a:t>
            </a:r>
            <a:endParaRPr lang="en-US" sz="2000">
              <a:latin typeface="Calibri" panose="020F0502020204030204" pitchFamily="34" charset="0"/>
              <a:cs typeface="Calibri" panose="020F0502020204030204" pitchFamily="34" charset="0"/>
              <a:sym typeface="+mn-ea"/>
            </a:endParaRPr>
          </a:p>
          <a:p>
            <a:pPr marL="342900" indent="-342900">
              <a:buFont typeface="Wingdings" panose="05000000000000000000" charset="0"/>
              <a:buChar char="Ø"/>
            </a:pPr>
            <a:endParaRPr lang="en-US" sz="2000">
              <a:latin typeface="Calibri" panose="020F0502020204030204" pitchFamily="34" charset="0"/>
              <a:cs typeface="Calibri" panose="020F0502020204030204" pitchFamily="34" charset="0"/>
              <a:sym typeface="+mn-ea"/>
            </a:endParaRPr>
          </a:p>
        </p:txBody>
      </p:sp>
      <p:pic>
        <p:nvPicPr>
          <p:cNvPr id="6" name="Picture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529080" cy="719455"/>
          </a:xfrm>
          <a:prstGeom prst="rect">
            <a:avLst/>
          </a:prstGeom>
        </p:spPr>
      </p:pic>
      <p:sp>
        <p:nvSpPr>
          <p:cNvPr id="3" name="Text Box 2"/>
          <p:cNvSpPr txBox="1"/>
          <p:nvPr/>
        </p:nvSpPr>
        <p:spPr>
          <a:xfrm>
            <a:off x="3740150" y="52705"/>
            <a:ext cx="5260340" cy="768350"/>
          </a:xfrm>
          <a:prstGeom prst="rect">
            <a:avLst/>
          </a:prstGeom>
          <a:noFill/>
        </p:spPr>
        <p:txBody>
          <a:bodyPr wrap="square" rtlCol="0">
            <a:spAutoFit/>
          </a:bodyPr>
          <a:p>
            <a:pPr algn="ctr"/>
            <a:r>
              <a:rPr lang="en-US" sz="4400" b="1" u="sng">
                <a:latin typeface="Baskerville Old Face" panose="02020602080505020303" charset="0"/>
                <a:cs typeface="Baskerville Old Face" panose="02020602080505020303" charset="0"/>
              </a:rPr>
              <a:t>METHODOLOGY</a:t>
            </a:r>
            <a:endParaRPr lang="en-US" sz="4400" b="1" u="sng">
              <a:latin typeface="Baskerville Old Face" panose="02020602080505020303" charset="0"/>
              <a:cs typeface="Baskerville Old Face" panose="02020602080505020303" charset="0"/>
            </a:endParaRPr>
          </a:p>
        </p:txBody>
      </p:sp>
      <p:pic>
        <p:nvPicPr>
          <p:cNvPr id="100" name="Picture 99"/>
          <p:cNvPicPr/>
          <p:nvPr/>
        </p:nvPicPr>
        <p:blipFill>
          <a:blip r:embed="rId2"/>
          <a:srcRect t="34948" b="38906"/>
          <a:stretch>
            <a:fillRect/>
          </a:stretch>
        </p:blipFill>
        <p:spPr>
          <a:xfrm>
            <a:off x="10006965" y="-85725"/>
            <a:ext cx="2105025" cy="637540"/>
          </a:xfrm>
          <a:prstGeom prst="rect">
            <a:avLst/>
          </a:prstGeom>
          <a:noFill/>
          <a:ln w="9525">
            <a:noFill/>
          </a:ln>
        </p:spPr>
      </p:pic>
      <p:sp>
        <p:nvSpPr>
          <p:cNvPr id="4" name="Rectangles 3"/>
          <p:cNvSpPr/>
          <p:nvPr/>
        </p:nvSpPr>
        <p:spPr>
          <a:xfrm>
            <a:off x="264160" y="1052195"/>
            <a:ext cx="11663680" cy="5637530"/>
          </a:xfrm>
          <a:prstGeom prst="rect">
            <a:avLst/>
          </a:prstGeom>
          <a:noFill/>
          <a:ln w="38100">
            <a:solidFill>
              <a:schemeClr val="tx1"/>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ocument"/>
          <p:cNvPicPr>
            <a:picLocks noGrp="1" noChangeAspect="1"/>
          </p:cNvPicPr>
          <p:nvPr>
            <p:ph sz="half" idx="1"/>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790700" y="3351530"/>
            <a:ext cx="914400" cy="914400"/>
          </a:xfrm>
        </p:spPr>
      </p:pic>
      <p:pic>
        <p:nvPicPr>
          <p:cNvPr id="7" name="Graphic 6" descr="Users"/>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79394" y="1758065"/>
            <a:ext cx="914400" cy="914400"/>
          </a:xfrm>
          <a:prstGeom prst="rect">
            <a:avLst/>
          </a:prstGeom>
        </p:spPr>
      </p:pic>
      <p:pic>
        <p:nvPicPr>
          <p:cNvPr id="9" name="Graphic 8" descr="Checkmark"/>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90085" y="3271136"/>
            <a:ext cx="914400" cy="914400"/>
          </a:xfrm>
          <a:prstGeom prst="rect">
            <a:avLst/>
          </a:prstGeom>
        </p:spPr>
      </p:pic>
      <p:pic>
        <p:nvPicPr>
          <p:cNvPr id="11" name="Graphic 10" descr="Subtitles"/>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746148" y="1757948"/>
            <a:ext cx="914400" cy="914400"/>
          </a:xfrm>
          <a:prstGeom prst="rect">
            <a:avLst/>
          </a:prstGeom>
        </p:spPr>
      </p:pic>
      <p:pic>
        <p:nvPicPr>
          <p:cNvPr id="13" name="Graphic 12" descr="Statistics"/>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790732" y="5304255"/>
            <a:ext cx="914400" cy="914400"/>
          </a:xfrm>
          <a:prstGeom prst="rect">
            <a:avLst/>
          </a:prstGeom>
        </p:spPr>
      </p:pic>
      <p:pic>
        <p:nvPicPr>
          <p:cNvPr id="15" name="Graphic 14" descr="Sta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0085" y="5098983"/>
            <a:ext cx="914400" cy="914400"/>
          </a:xfrm>
          <a:prstGeom prst="rect">
            <a:avLst/>
          </a:prstGeom>
        </p:spPr>
      </p:pic>
      <p:sp>
        <p:nvSpPr>
          <p:cNvPr id="17" name="TextBox 16"/>
          <p:cNvSpPr txBox="1"/>
          <p:nvPr/>
        </p:nvSpPr>
        <p:spPr>
          <a:xfrm>
            <a:off x="2885339" y="1969522"/>
            <a:ext cx="2678230" cy="368300"/>
          </a:xfrm>
          <a:prstGeom prst="rect">
            <a:avLst/>
          </a:prstGeom>
          <a:noFill/>
        </p:spPr>
        <p:txBody>
          <a:bodyPr wrap="square">
            <a:spAutoFit/>
          </a:bodyPr>
          <a:lstStyle/>
          <a:p>
            <a:pPr indent="0" algn="l" rtl="0" fontAlgn="base">
              <a:buFont typeface="Arial" panose="020B0604020202020204" pitchFamily="34" charset="0"/>
              <a:buNone/>
            </a:pPr>
            <a:r>
              <a:rPr lang="en-US" sz="1800" b="1" i="0" dirty="0">
                <a:solidFill>
                  <a:srgbClr val="444444"/>
                </a:solidFill>
                <a:effectLst/>
                <a:latin typeface="Times New Roman" panose="02020603050405020304" charset="0"/>
                <a:cs typeface="Times New Roman" panose="02020603050405020304" charset="0"/>
              </a:rPr>
              <a:t>Feedback form created​</a:t>
            </a:r>
            <a:endParaRPr lang="en-US" b="1" i="0" dirty="0">
              <a:solidFill>
                <a:srgbClr val="444444"/>
              </a:solidFill>
              <a:effectLst/>
              <a:latin typeface="Times New Roman" panose="02020603050405020304" charset="0"/>
              <a:cs typeface="Times New Roman" panose="02020603050405020304" charset="0"/>
            </a:endParaRPr>
          </a:p>
        </p:txBody>
      </p:sp>
      <p:sp>
        <p:nvSpPr>
          <p:cNvPr id="19" name="TextBox 18"/>
          <p:cNvSpPr txBox="1"/>
          <p:nvPr/>
        </p:nvSpPr>
        <p:spPr>
          <a:xfrm>
            <a:off x="8025868" y="2030599"/>
            <a:ext cx="3130617" cy="368300"/>
          </a:xfrm>
          <a:prstGeom prst="rect">
            <a:avLst/>
          </a:prstGeom>
          <a:noFill/>
        </p:spPr>
        <p:txBody>
          <a:bodyPr wrap="square">
            <a:spAutoFit/>
          </a:bodyPr>
          <a:lstStyle/>
          <a:p>
            <a:r>
              <a:rPr lang="en-US" sz="1800" b="1" i="0" dirty="0">
                <a:solidFill>
                  <a:srgbClr val="000000"/>
                </a:solidFill>
                <a:effectLst/>
                <a:latin typeface="Times New Roman" panose="02020603050405020304" charset="0"/>
                <a:cs typeface="Times New Roman" panose="02020603050405020304" charset="0"/>
              </a:rPr>
              <a:t>Shared with participants</a:t>
            </a:r>
            <a:endParaRPr lang="en-US" b="1" dirty="0">
              <a:latin typeface="Times New Roman" panose="02020603050405020304" charset="0"/>
              <a:cs typeface="Times New Roman" panose="02020603050405020304" charset="0"/>
            </a:endParaRPr>
          </a:p>
        </p:txBody>
      </p:sp>
      <p:sp>
        <p:nvSpPr>
          <p:cNvPr id="21" name="TextBox 20"/>
          <p:cNvSpPr txBox="1"/>
          <p:nvPr/>
        </p:nvSpPr>
        <p:spPr>
          <a:xfrm>
            <a:off x="3126873" y="3486032"/>
            <a:ext cx="2803358" cy="645160"/>
          </a:xfrm>
          <a:prstGeom prst="rect">
            <a:avLst/>
          </a:prstGeom>
          <a:noFill/>
        </p:spPr>
        <p:txBody>
          <a:bodyPr wrap="square">
            <a:spAutoFit/>
          </a:bodyPr>
          <a:lstStyle/>
          <a:p>
            <a:r>
              <a:rPr lang="en-US" sz="1800" b="1" i="0" dirty="0">
                <a:solidFill>
                  <a:srgbClr val="000000"/>
                </a:solidFill>
                <a:effectLst/>
                <a:latin typeface="Times New Roman" panose="02020603050405020304" charset="0"/>
                <a:cs typeface="Times New Roman" panose="02020603050405020304" charset="0"/>
              </a:rPr>
              <a:t>Questionnaire filled by the participant</a:t>
            </a:r>
            <a:endParaRPr lang="en-US" b="1" dirty="0">
              <a:latin typeface="Times New Roman" panose="02020603050405020304" charset="0"/>
              <a:cs typeface="Times New Roman" panose="02020603050405020304" charset="0"/>
            </a:endParaRPr>
          </a:p>
        </p:txBody>
      </p:sp>
      <p:sp>
        <p:nvSpPr>
          <p:cNvPr id="23" name="TextBox 22"/>
          <p:cNvSpPr txBox="1"/>
          <p:nvPr/>
        </p:nvSpPr>
        <p:spPr>
          <a:xfrm>
            <a:off x="8005816" y="3543670"/>
            <a:ext cx="3150669" cy="368300"/>
          </a:xfrm>
          <a:prstGeom prst="rect">
            <a:avLst/>
          </a:prstGeom>
          <a:noFill/>
        </p:spPr>
        <p:txBody>
          <a:bodyPr wrap="square">
            <a:spAutoFit/>
          </a:bodyPr>
          <a:lstStyle/>
          <a:p>
            <a:pPr indent="0" algn="l" rtl="0" fontAlgn="base">
              <a:buFont typeface="Arial" panose="020B0604020202020204" pitchFamily="34" charset="0"/>
              <a:buNone/>
            </a:pPr>
            <a:r>
              <a:rPr lang="en-US" sz="1800" b="1" i="0" dirty="0">
                <a:solidFill>
                  <a:srgbClr val="444444"/>
                </a:solidFill>
                <a:effectLst/>
                <a:latin typeface="Times New Roman" panose="02020603050405020304" charset="0"/>
                <a:cs typeface="Times New Roman" panose="02020603050405020304" charset="0"/>
              </a:rPr>
              <a:t>Voluntary participation​</a:t>
            </a:r>
            <a:endParaRPr lang="en-US" b="1" i="0" dirty="0">
              <a:solidFill>
                <a:srgbClr val="444444"/>
              </a:solidFill>
              <a:effectLst/>
              <a:latin typeface="Times New Roman" panose="02020603050405020304" charset="0"/>
              <a:cs typeface="Times New Roman" panose="02020603050405020304" charset="0"/>
            </a:endParaRPr>
          </a:p>
        </p:txBody>
      </p:sp>
      <p:sp>
        <p:nvSpPr>
          <p:cNvPr id="25" name="TextBox 24"/>
          <p:cNvSpPr txBox="1"/>
          <p:nvPr/>
        </p:nvSpPr>
        <p:spPr>
          <a:xfrm rot="10800000" flipV="1">
            <a:off x="3047099" y="5400824"/>
            <a:ext cx="3380874" cy="922020"/>
          </a:xfrm>
          <a:prstGeom prst="rect">
            <a:avLst/>
          </a:prstGeom>
          <a:noFill/>
        </p:spPr>
        <p:txBody>
          <a:bodyPr wrap="square">
            <a:spAutoFit/>
          </a:bodyPr>
          <a:lstStyle/>
          <a:p>
            <a:pPr indent="0" algn="l" rtl="0" fontAlgn="base">
              <a:buFont typeface="Arial" panose="020B0604020202020204" pitchFamily="34" charset="0"/>
              <a:buNone/>
            </a:pPr>
            <a:r>
              <a:rPr lang="en-US" sz="1800" b="1" i="0" dirty="0">
                <a:solidFill>
                  <a:srgbClr val="444444"/>
                </a:solidFill>
                <a:effectLst/>
                <a:latin typeface="Times New Roman" panose="02020603050405020304" charset="0"/>
                <a:cs typeface="Times New Roman" panose="02020603050405020304" charset="0"/>
              </a:rPr>
              <a:t>Response collected , sorted manually &amp; analyzed using excel​</a:t>
            </a:r>
            <a:endParaRPr lang="en-US" b="1" i="0" dirty="0">
              <a:solidFill>
                <a:srgbClr val="444444"/>
              </a:solidFill>
              <a:effectLst/>
              <a:latin typeface="Times New Roman" panose="02020603050405020304" charset="0"/>
              <a:cs typeface="Times New Roman" panose="02020603050405020304" charset="0"/>
            </a:endParaRPr>
          </a:p>
        </p:txBody>
      </p:sp>
      <p:sp>
        <p:nvSpPr>
          <p:cNvPr id="27" name="TextBox 26"/>
          <p:cNvSpPr txBox="1"/>
          <p:nvPr/>
        </p:nvSpPr>
        <p:spPr>
          <a:xfrm>
            <a:off x="8025868" y="5577088"/>
            <a:ext cx="2476099" cy="368300"/>
          </a:xfrm>
          <a:prstGeom prst="rect">
            <a:avLst/>
          </a:prstGeom>
          <a:noFill/>
        </p:spPr>
        <p:txBody>
          <a:bodyPr wrap="square">
            <a:spAutoFit/>
          </a:bodyPr>
          <a:lstStyle/>
          <a:p>
            <a:r>
              <a:rPr lang="en-US" sz="1800" b="1" i="0" dirty="0">
                <a:solidFill>
                  <a:srgbClr val="000000"/>
                </a:solidFill>
                <a:effectLst/>
                <a:latin typeface="Times New Roman" panose="02020603050405020304" charset="0"/>
                <a:cs typeface="Times New Roman" panose="02020603050405020304" charset="0"/>
              </a:rPr>
              <a:t>Result &amp; conclusion</a:t>
            </a:r>
            <a:endParaRPr lang="en-US" b="1" dirty="0">
              <a:latin typeface="Times New Roman" panose="02020603050405020304" charset="0"/>
              <a:cs typeface="Times New Roman" panose="02020603050405020304" charset="0"/>
            </a:endParaRPr>
          </a:p>
        </p:txBody>
      </p:sp>
      <p:pic>
        <p:nvPicPr>
          <p:cNvPr id="6" name="Content Placeholder 5"/>
          <p:cNvPicPr>
            <a:picLocks noChangeAspect="1"/>
          </p:cNvPicPr>
          <p:nvPr>
            <p:ph sz="half" idx="2"/>
          </p:nvPr>
        </p:nvPicPr>
        <p:blipFill>
          <a:blip r:embed="rId13">
            <a:extLst>
              <a:ext uri="{28A0092B-C50C-407E-A947-70E740481C1C}">
                <a14:useLocalDpi xmlns:a14="http://schemas.microsoft.com/office/drawing/2010/main" val="0"/>
              </a:ext>
            </a:extLst>
          </a:blip>
          <a:stretch>
            <a:fillRect/>
          </a:stretch>
        </p:blipFill>
        <p:spPr>
          <a:xfrm>
            <a:off x="0" y="0"/>
            <a:ext cx="1440180" cy="731520"/>
          </a:xfrm>
          <a:prstGeom prst="rect">
            <a:avLst/>
          </a:prstGeom>
        </p:spPr>
      </p:pic>
      <p:pic>
        <p:nvPicPr>
          <p:cNvPr id="100" name="Picture 99"/>
          <p:cNvPicPr/>
          <p:nvPr/>
        </p:nvPicPr>
        <p:blipFill>
          <a:blip r:embed="rId14"/>
          <a:srcRect t="34948" b="38906"/>
          <a:stretch>
            <a:fillRect/>
          </a:stretch>
        </p:blipFill>
        <p:spPr>
          <a:xfrm>
            <a:off x="10006965" y="-85725"/>
            <a:ext cx="2105025" cy="637540"/>
          </a:xfrm>
          <a:prstGeom prst="rect">
            <a:avLst/>
          </a:prstGeom>
          <a:noFill/>
          <a:ln w="9525">
            <a:noFill/>
          </a:ln>
        </p:spPr>
      </p:pic>
      <p:sp>
        <p:nvSpPr>
          <p:cNvPr id="8" name="Text Box 7"/>
          <p:cNvSpPr txBox="1"/>
          <p:nvPr/>
        </p:nvSpPr>
        <p:spPr>
          <a:xfrm>
            <a:off x="3740150" y="52705"/>
            <a:ext cx="5260340" cy="768350"/>
          </a:xfrm>
          <a:prstGeom prst="rect">
            <a:avLst/>
          </a:prstGeom>
          <a:noFill/>
        </p:spPr>
        <p:txBody>
          <a:bodyPr wrap="square" rtlCol="0">
            <a:spAutoFit/>
          </a:bodyPr>
          <a:p>
            <a:pPr algn="ctr"/>
            <a:r>
              <a:rPr lang="en-US" sz="4400" b="1" u="sng">
                <a:latin typeface="Baskerville Old Face" panose="02020602080505020303" charset="0"/>
                <a:cs typeface="Baskerville Old Face" panose="02020602080505020303" charset="0"/>
              </a:rPr>
              <a:t>METHODOLOGY</a:t>
            </a:r>
            <a:endParaRPr lang="en-US" sz="4400" b="1" u="sng">
              <a:latin typeface="Baskerville Old Face" panose="02020602080505020303" charset="0"/>
              <a:cs typeface="Baskerville Old Face" panose="02020602080505020303" charset="0"/>
            </a:endParaRPr>
          </a:p>
        </p:txBody>
      </p:sp>
      <p:sp>
        <p:nvSpPr>
          <p:cNvPr id="10" name="Right Arrow 9"/>
          <p:cNvSpPr/>
          <p:nvPr/>
        </p:nvSpPr>
        <p:spPr>
          <a:xfrm>
            <a:off x="5863590" y="2043430"/>
            <a:ext cx="582295" cy="226060"/>
          </a:xfrm>
          <a:prstGeom prst="rightArrow">
            <a:avLst/>
          </a:prstGeom>
          <a:solidFill>
            <a:schemeClr val="accent6"/>
          </a:solidFill>
        </p:spPr>
        <p:style>
          <a:lnRef idx="2">
            <a:schemeClr val="dk1">
              <a:shade val="50000"/>
            </a:schemeClr>
          </a:lnRef>
          <a:fillRef idx="1">
            <a:schemeClr val="dk1"/>
          </a:fillRef>
          <a:effectRef idx="0">
            <a:schemeClr val="dk1"/>
          </a:effectRef>
          <a:fontRef idx="minor">
            <a:schemeClr val="lt1"/>
          </a:fontRef>
        </p:style>
        <p:txBody>
          <a:bodyPr rtlCol="0" anchor="ctr"/>
          <a:p>
            <a:pPr algn="ctr"/>
            <a:endParaRPr lang="en-US"/>
          </a:p>
        </p:txBody>
      </p:sp>
      <p:sp>
        <p:nvSpPr>
          <p:cNvPr id="12" name="Right Arrow 11"/>
          <p:cNvSpPr/>
          <p:nvPr/>
        </p:nvSpPr>
        <p:spPr>
          <a:xfrm>
            <a:off x="6087110" y="5648325"/>
            <a:ext cx="582295" cy="226060"/>
          </a:xfrm>
          <a:prstGeom prst="rightArrow">
            <a:avLst/>
          </a:prstGeom>
          <a:solidFill>
            <a:schemeClr val="accent6"/>
          </a:solidFill>
        </p:spPr>
        <p:style>
          <a:lnRef idx="2">
            <a:schemeClr val="dk1">
              <a:shade val="50000"/>
            </a:schemeClr>
          </a:lnRef>
          <a:fillRef idx="1">
            <a:schemeClr val="dk1"/>
          </a:fillRef>
          <a:effectRef idx="0">
            <a:schemeClr val="dk1"/>
          </a:effectRef>
          <a:fontRef idx="minor">
            <a:schemeClr val="lt1"/>
          </a:fontRef>
        </p:style>
        <p:txBody>
          <a:bodyPr rtlCol="0" anchor="ctr"/>
          <a:p>
            <a:pPr algn="ctr"/>
            <a:endParaRPr lang="en-US"/>
          </a:p>
        </p:txBody>
      </p:sp>
      <p:sp>
        <p:nvSpPr>
          <p:cNvPr id="14" name="Right Arrow 13"/>
          <p:cNvSpPr/>
          <p:nvPr/>
        </p:nvSpPr>
        <p:spPr>
          <a:xfrm rot="5400000">
            <a:off x="8972550" y="2825750"/>
            <a:ext cx="582295" cy="226060"/>
          </a:xfrm>
          <a:prstGeom prst="rightArrow">
            <a:avLst/>
          </a:prstGeom>
          <a:solidFill>
            <a:schemeClr val="accent6"/>
          </a:solidFill>
        </p:spPr>
        <p:style>
          <a:lnRef idx="2">
            <a:schemeClr val="dk1">
              <a:shade val="50000"/>
            </a:schemeClr>
          </a:lnRef>
          <a:fillRef idx="1">
            <a:schemeClr val="dk1"/>
          </a:fillRef>
          <a:effectRef idx="0">
            <a:schemeClr val="dk1"/>
          </a:effectRef>
          <a:fontRef idx="minor">
            <a:schemeClr val="lt1"/>
          </a:fontRef>
        </p:style>
        <p:txBody>
          <a:bodyPr rtlCol="0" anchor="ctr"/>
          <a:p>
            <a:pPr algn="ctr"/>
            <a:endParaRPr lang="en-US"/>
          </a:p>
        </p:txBody>
      </p:sp>
      <p:sp>
        <p:nvSpPr>
          <p:cNvPr id="16" name="Right Arrow 15"/>
          <p:cNvSpPr/>
          <p:nvPr/>
        </p:nvSpPr>
        <p:spPr>
          <a:xfrm rot="10800000">
            <a:off x="5930265" y="3615055"/>
            <a:ext cx="582295" cy="226060"/>
          </a:xfrm>
          <a:prstGeom prst="rightArrow">
            <a:avLst/>
          </a:prstGeom>
          <a:solidFill>
            <a:schemeClr val="accent6"/>
          </a:solidFill>
        </p:spPr>
        <p:style>
          <a:lnRef idx="2">
            <a:schemeClr val="dk1">
              <a:shade val="50000"/>
            </a:schemeClr>
          </a:lnRef>
          <a:fillRef idx="1">
            <a:schemeClr val="dk1"/>
          </a:fillRef>
          <a:effectRef idx="0">
            <a:schemeClr val="dk1"/>
          </a:effectRef>
          <a:fontRef idx="minor">
            <a:schemeClr val="lt1"/>
          </a:fontRef>
        </p:style>
        <p:txBody>
          <a:bodyPr rtlCol="0" anchor="ctr"/>
          <a:p>
            <a:pPr algn="ctr"/>
            <a:endParaRPr lang="en-US"/>
          </a:p>
        </p:txBody>
      </p:sp>
      <p:sp>
        <p:nvSpPr>
          <p:cNvPr id="18" name="Right Arrow 17"/>
          <p:cNvSpPr/>
          <p:nvPr/>
        </p:nvSpPr>
        <p:spPr>
          <a:xfrm rot="5400000">
            <a:off x="3576955" y="4653280"/>
            <a:ext cx="582295" cy="226060"/>
          </a:xfrm>
          <a:prstGeom prst="rightArrow">
            <a:avLst/>
          </a:prstGeom>
          <a:solidFill>
            <a:schemeClr val="accent6"/>
          </a:solidFill>
        </p:spPr>
        <p:style>
          <a:lnRef idx="2">
            <a:schemeClr val="dk1">
              <a:shade val="50000"/>
            </a:schemeClr>
          </a:lnRef>
          <a:fillRef idx="1">
            <a:schemeClr val="dk1"/>
          </a:fillRef>
          <a:effectRef idx="0">
            <a:schemeClr val="dk1"/>
          </a:effectRef>
          <a:fontRef idx="minor">
            <a:schemeClr val="lt1"/>
          </a:fontRef>
        </p:style>
        <p:txBody>
          <a:bodyPr rtlCol="0" anchor="ctr"/>
          <a:p>
            <a:pPr algn="ctr"/>
            <a:endParaRPr lang="en-US"/>
          </a:p>
        </p:txBody>
      </p:sp>
      <p:sp>
        <p:nvSpPr>
          <p:cNvPr id="4" name="Rectangles 3"/>
          <p:cNvSpPr/>
          <p:nvPr/>
        </p:nvSpPr>
        <p:spPr>
          <a:xfrm>
            <a:off x="264160" y="1052195"/>
            <a:ext cx="11663680" cy="5637530"/>
          </a:xfrm>
          <a:prstGeom prst="rect">
            <a:avLst/>
          </a:prstGeom>
          <a:noFill/>
          <a:ln w="38100">
            <a:solidFill>
              <a:schemeClr val="tx1"/>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5225</Words>
  <Application>WPS Presentation</Application>
  <PresentationFormat>Widescreen</PresentationFormat>
  <Paragraphs>160</Paragraphs>
  <Slides>20</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20</vt:i4>
      </vt:variant>
    </vt:vector>
  </HeadingPairs>
  <TitlesOfParts>
    <vt:vector size="34" baseType="lpstr">
      <vt:lpstr>Arial</vt:lpstr>
      <vt:lpstr>SimSun</vt:lpstr>
      <vt:lpstr>Wingdings</vt:lpstr>
      <vt:lpstr>Times New Roman</vt:lpstr>
      <vt:lpstr>Calibri Light</vt:lpstr>
      <vt:lpstr>Symbol</vt:lpstr>
      <vt:lpstr>Wingdings</vt:lpstr>
      <vt:lpstr>Calibri</vt:lpstr>
      <vt:lpstr>Baskerville Old Face</vt:lpstr>
      <vt:lpstr>Bodoni MT</vt:lpstr>
      <vt:lpstr>Microsoft YaHei</vt:lpstr>
      <vt:lpstr>Arial Unicode MS</vt:lpstr>
      <vt:lpstr>Bodoni MT Black</vt:lpstr>
      <vt:lpstr>Office Theme</vt:lpstr>
      <vt:lpstr>PowerPoint 演示文稿</vt:lpstr>
      <vt:lpstr>PowerPoint 演示文稿</vt:lpstr>
      <vt:lpstr>CONTENT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Nikita Pradhan</dc:creator>
  <cp:lastModifiedBy>Nikita Pradhan</cp:lastModifiedBy>
  <cp:revision>17</cp:revision>
  <dcterms:created xsi:type="dcterms:W3CDTF">2023-06-14T02:31:00Z</dcterms:created>
  <dcterms:modified xsi:type="dcterms:W3CDTF">2023-06-28T08:38:35Z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F9C05167A38343D0ABC3972702A0944C</vt:lpwstr>
  </property>
  <property fmtid="{D5CDD505-2E9C-101B-9397-08002B2CF9AE}" pid="3" name="KSOProductBuildVer">
    <vt:lpwstr>1033-11.2.0.11537</vt:lpwstr>
  </property>
</Properties>
</file>