
<file path=[Content_Types].xml><?xml version="1.0" encoding="utf-8"?>
<Types xmlns="http://schemas.openxmlformats.org/package/2006/content-types">
  <Default Extension="png" ContentType="image/png"/>
  <Default Extension="web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79" r:id="rId4"/>
    <p:sldId id="275" r:id="rId5"/>
    <p:sldId id="280" r:id="rId6"/>
    <p:sldId id="260" r:id="rId7"/>
    <p:sldId id="259" r:id="rId8"/>
    <p:sldId id="261" r:id="rId9"/>
    <p:sldId id="262" r:id="rId10"/>
    <p:sldId id="263" r:id="rId11"/>
    <p:sldId id="264" r:id="rId12"/>
    <p:sldId id="281" r:id="rId13"/>
    <p:sldId id="277" r:id="rId14"/>
    <p:sldId id="282" r:id="rId15"/>
    <p:sldId id="267" r:id="rId16"/>
    <p:sldId id="268"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E2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4660"/>
  </p:normalViewPr>
  <p:slideViewPr>
    <p:cSldViewPr snapToGrid="0">
      <p:cViewPr varScale="1">
        <p:scale>
          <a:sx n="69" d="100"/>
          <a:sy n="69" d="100"/>
        </p:scale>
        <p:origin x="76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hp\Desktop\IPPF\Dissertation\data%20nfh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hp\Desktop\IPPF\Dissertation\data%20nfh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IN"/>
              <a:t>      Consequence</a:t>
            </a:r>
            <a:r>
              <a:rPr lang="en-IN" baseline="0"/>
              <a:t> of Pregnancy</a:t>
            </a:r>
            <a:endParaRPr lang="en-IN"/>
          </a:p>
        </c:rich>
      </c:tx>
      <c:layout>
        <c:manualLayout>
          <c:xMode val="edge"/>
          <c:yMode val="edge"/>
          <c:x val="0.24664566929133858"/>
          <c:y val="0"/>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manualLayout>
          <c:layoutTarget val="inner"/>
          <c:xMode val="edge"/>
          <c:yMode val="edge"/>
          <c:x val="7.722222222222222E-2"/>
          <c:y val="0.16641796824577257"/>
          <c:w val="0.89222222222222225"/>
          <c:h val="0.60498429499591244"/>
        </c:manualLayout>
      </c:layout>
      <c:barChart>
        <c:barDir val="col"/>
        <c:grouping val="clustered"/>
        <c:varyColors val="0"/>
        <c:ser>
          <c:idx val="0"/>
          <c:order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c:spPr>
          <c:invertIfNegative val="0"/>
          <c:dLbls>
            <c:dLbl>
              <c:idx val="0"/>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7098A6A0-87A8-4253-A9C8-4C92AFE859E3}" type="CATEGORYNAME">
                      <a:rPr lang="en-US"/>
                      <a:pPr>
                        <a:defRPr/>
                      </a:pPr>
                      <a:t>[CATEGORY NAME]</a:t>
                    </a:fld>
                    <a:r>
                      <a:rPr lang="en-US"/>
                      <a:t> </a:t>
                    </a:r>
                    <a:fld id="{2E5BB11A-3FF3-438C-A369-E6D105D6AF05}" type="VALUE">
                      <a:rPr lang="en-US"/>
                      <a:pPr>
                        <a:defRPr/>
                      </a:pPr>
                      <a:t>[VALUE]</a:t>
                    </a:fld>
                    <a:endParaRPr lang="en-US"/>
                  </a:p>
                </c:rich>
              </c:tx>
              <c:spPr>
                <a:solidFill>
                  <a:schemeClr val="lt1"/>
                </a:solidFill>
                <a:ln>
                  <a:solidFill>
                    <a:schemeClr val="dk1">
                      <a:lumMod val="25000"/>
                      <a:lumOff val="75000"/>
                    </a:scheme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37683"/>
                        <a:gd name="adj2" fmla="val 118286"/>
                      </a:avLst>
                    </a:prstGeom>
                    <a:noFill/>
                    <a:ln>
                      <a:noFill/>
                    </a:ln>
                  </c15:spPr>
                  <c15:layout/>
                  <c15:dlblFieldTable/>
                  <c15:showDataLabelsRange val="0"/>
                </c:ext>
                <c:ext xmlns:c16="http://schemas.microsoft.com/office/drawing/2014/chart" uri="{C3380CC4-5D6E-409C-BE32-E72D297353CC}">
                  <c16:uniqueId val="{00000000-B40E-4027-B83D-1B93F344440F}"/>
                </c:ext>
              </c:extLst>
            </c:dLbl>
            <c:dLbl>
              <c:idx val="1"/>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C9C73B90-EA4F-49FF-BE6A-94579B3816D0}" type="CATEGORYNAME">
                      <a:rPr lang="en-US"/>
                      <a:pPr>
                        <a:defRPr/>
                      </a:pPr>
                      <a:t>[CATEGORY NAME]</a:t>
                    </a:fld>
                    <a:r>
                      <a:rPr lang="en-US"/>
                      <a:t> </a:t>
                    </a:r>
                    <a:fld id="{52DADB0A-D0D7-420A-B0D1-F9C92FD2F4B5}" type="VALUE">
                      <a:rPr lang="en-US"/>
                      <a:pPr>
                        <a:defRPr/>
                      </a:pPr>
                      <a:t>[VALUE]</a:t>
                    </a:fld>
                    <a:endParaRPr lang="en-US"/>
                  </a:p>
                </c:rich>
              </c:tx>
              <c:spPr>
                <a:solidFill>
                  <a:schemeClr val="lt1"/>
                </a:solidFill>
                <a:ln>
                  <a:solidFill>
                    <a:schemeClr val="dk1">
                      <a:lumMod val="25000"/>
                      <a:lumOff val="75000"/>
                    </a:scheme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35027"/>
                        <a:gd name="adj2" fmla="val 114480"/>
                      </a:avLst>
                    </a:prstGeom>
                    <a:noFill/>
                    <a:ln>
                      <a:noFill/>
                    </a:ln>
                  </c15:spPr>
                  <c15:layout/>
                  <c15:dlblFieldTable/>
                  <c15:showDataLabelsRange val="0"/>
                </c:ext>
                <c:ext xmlns:c16="http://schemas.microsoft.com/office/drawing/2014/chart" uri="{C3380CC4-5D6E-409C-BE32-E72D297353CC}">
                  <c16:uniqueId val="{00000001-B40E-4027-B83D-1B93F344440F}"/>
                </c:ext>
              </c:extLst>
            </c:dLbl>
            <c:dLbl>
              <c:idx val="2"/>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66BA3CE2-0277-4F46-8EF3-A12BB33A4AB3}" type="CATEGORYNAME">
                      <a:rPr lang="en-US"/>
                      <a:pPr>
                        <a:defRPr/>
                      </a:pPr>
                      <a:t>[CATEGORY NAME]</a:t>
                    </a:fld>
                    <a:r>
                      <a:rPr lang="en-US"/>
                      <a:t> </a:t>
                    </a:r>
                    <a:fld id="{4698B753-4BE7-4D58-8428-C0F3FE5B445C}" type="VALUE">
                      <a:rPr lang="en-US"/>
                      <a:pPr>
                        <a:defRPr/>
                      </a:pPr>
                      <a:t>[VALUE]</a:t>
                    </a:fld>
                    <a:endParaRPr lang="en-US"/>
                  </a:p>
                </c:rich>
              </c:tx>
              <c:spPr>
                <a:solidFill>
                  <a:schemeClr val="lt1"/>
                </a:solidFill>
                <a:ln>
                  <a:solidFill>
                    <a:schemeClr val="dk1">
                      <a:lumMod val="25000"/>
                      <a:lumOff val="75000"/>
                    </a:scheme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1"/>
                        <a:gd name="adj2" fmla="val 99826"/>
                      </a:avLst>
                    </a:prstGeom>
                    <a:noFill/>
                    <a:ln>
                      <a:noFill/>
                    </a:ln>
                  </c15:spPr>
                  <c15:layout/>
                  <c15:dlblFieldTable/>
                  <c15:showDataLabelsRange val="0"/>
                </c:ext>
                <c:ext xmlns:c16="http://schemas.microsoft.com/office/drawing/2014/chart" uri="{C3380CC4-5D6E-409C-BE32-E72D297353CC}">
                  <c16:uniqueId val="{00000002-B40E-4027-B83D-1B93F344440F}"/>
                </c:ext>
              </c:extLst>
            </c:dLbl>
            <c:spPr>
              <a:solidFill>
                <a:schemeClr val="lt1"/>
              </a:solidFill>
              <a:ln>
                <a:solidFill>
                  <a:schemeClr val="dk1">
                    <a:lumMod val="25000"/>
                    <a:lumOff val="75000"/>
                  </a:scheme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 DEPENDENT VARIABLES REVISED'!$H$3:$H$6</c:f>
              <c:strCache>
                <c:ptCount val="3"/>
                <c:pt idx="0">
                  <c:v>Miscarriage</c:v>
                </c:pt>
                <c:pt idx="1">
                  <c:v>Abortion</c:v>
                </c:pt>
                <c:pt idx="2">
                  <c:v>Stillbirth</c:v>
                </c:pt>
              </c:strCache>
            </c:strRef>
          </c:cat>
          <c:val>
            <c:numRef>
              <c:f>' DEPENDENT VARIABLES REVISED'!$I$3:$I$6</c:f>
              <c:numCache>
                <c:formatCode>###0.0</c:formatCode>
                <c:ptCount val="4"/>
                <c:pt idx="0">
                  <c:v>65.813749915830584</c:v>
                </c:pt>
                <c:pt idx="1">
                  <c:v>25.910713083294056</c:v>
                </c:pt>
                <c:pt idx="2">
                  <c:v>8.2755370008753619</c:v>
                </c:pt>
              </c:numCache>
            </c:numRef>
          </c:val>
          <c:extLst>
            <c:ext xmlns:c16="http://schemas.microsoft.com/office/drawing/2014/chart" uri="{C3380CC4-5D6E-409C-BE32-E72D297353CC}">
              <c16:uniqueId val="{00000003-B40E-4027-B83D-1B93F344440F}"/>
            </c:ext>
          </c:extLst>
        </c:ser>
        <c:dLbls>
          <c:showLegendKey val="0"/>
          <c:showVal val="0"/>
          <c:showCatName val="0"/>
          <c:showSerName val="0"/>
          <c:showPercent val="0"/>
          <c:showBubbleSize val="0"/>
        </c:dLbls>
        <c:gapWidth val="100"/>
        <c:overlap val="-24"/>
        <c:axId val="753016383"/>
        <c:axId val="753018879"/>
      </c:barChart>
      <c:catAx>
        <c:axId val="753016383"/>
        <c:scaling>
          <c:orientation val="minMax"/>
        </c:scaling>
        <c:delete val="0"/>
        <c:axPos val="b"/>
        <c:title>
          <c:tx>
            <c:rich>
              <a:bodyPr rot="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IN"/>
                  <a:t>Percentage</a:t>
                </a:r>
              </a:p>
            </c:rich>
          </c:tx>
          <c:layout>
            <c:manualLayout>
              <c:xMode val="edge"/>
              <c:yMode val="edge"/>
              <c:x val="0.41108333333333341"/>
              <c:y val="0.88972395691917816"/>
            </c:manualLayout>
          </c:layout>
          <c:overlay val="0"/>
          <c:spPr>
            <a:noFill/>
            <a:ln>
              <a:noFill/>
            </a:ln>
            <a:effectLst/>
          </c:spPr>
          <c:txPr>
            <a:bodyPr rot="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753018879"/>
        <c:crosses val="autoZero"/>
        <c:auto val="1"/>
        <c:lblAlgn val="ctr"/>
        <c:lblOffset val="100"/>
        <c:noMultiLvlLbl val="0"/>
      </c:catAx>
      <c:valAx>
        <c:axId val="753018879"/>
        <c:scaling>
          <c:orientation val="minMax"/>
        </c:scaling>
        <c:delete val="0"/>
        <c:axPos val="l"/>
        <c:majorGridlines>
          <c:spPr>
            <a:ln w="9525" cap="flat" cmpd="sng" algn="ctr">
              <a:solidFill>
                <a:schemeClr val="tx2">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75301638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en-IN"/>
              <a:t>Main reason for the abortion</a:t>
            </a:r>
          </a:p>
        </c:rich>
      </c:tx>
      <c:layout>
        <c:manualLayout>
          <c:xMode val="edge"/>
          <c:yMode val="edge"/>
          <c:x val="0.18846077684882453"/>
          <c:y val="3.342647717815761E-2"/>
        </c:manualLayout>
      </c:layout>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6795785408772969"/>
          <c:y val="0.17063024134178351"/>
          <c:w val="0.58557760033379846"/>
          <c:h val="0.67821810383458148"/>
        </c:manualLayout>
      </c:layout>
      <c:barChart>
        <c:barDir val="bar"/>
        <c:grouping val="stacked"/>
        <c:varyColors val="0"/>
        <c:ser>
          <c:idx val="0"/>
          <c:order val="0"/>
          <c:spPr>
            <a:solidFill>
              <a:schemeClr val="accent6"/>
            </a:solidFill>
            <a:ln>
              <a:noFill/>
            </a:ln>
            <a:effectLst/>
          </c:spPr>
          <c:invertIfNegative val="0"/>
          <c:dLbls>
            <c:dLbl>
              <c:idx val="0"/>
              <c:layout>
                <c:manualLayout>
                  <c:x val="0.32568102155595358"/>
                  <c:y val="-4.4715447154471691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D384-44E0-B60E-FC3BE4CBC0C4}"/>
                </c:ext>
              </c:extLst>
            </c:dLbl>
            <c:dLbl>
              <c:idx val="1"/>
              <c:layout>
                <c:manualLayout>
                  <c:x val="7.3461884561493287E-2"/>
                  <c:y val="0"/>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D384-44E0-B60E-FC3BE4CBC0C4}"/>
                </c:ext>
              </c:extLst>
            </c:dLbl>
            <c:dLbl>
              <c:idx val="2"/>
              <c:layout>
                <c:manualLayout>
                  <c:x val="9.7949179415324383E-2"/>
                  <c:y val="-8.130081300813009E-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D384-44E0-B60E-FC3BE4CBC0C4}"/>
                </c:ext>
              </c:extLst>
            </c:dLbl>
            <c:dLbl>
              <c:idx val="3"/>
              <c:layout>
                <c:manualLayout>
                  <c:x val="0.10039790890070749"/>
                  <c:y val="-2.032520325203252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D384-44E0-B60E-FC3BE4CBC0C4}"/>
                </c:ext>
              </c:extLst>
            </c:dLbl>
            <c:dLbl>
              <c:idx val="4"/>
              <c:layout>
                <c:manualLayout>
                  <c:x val="6.6115696105343957E-2"/>
                  <c:y val="0"/>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D384-44E0-B60E-FC3BE4CBC0C4}"/>
                </c:ext>
              </c:extLst>
            </c:dLbl>
            <c:dLbl>
              <c:idx val="5"/>
              <c:layout>
                <c:manualLayout>
                  <c:x val="4.780189894151253E-2"/>
                  <c:y val="-4.0650406504065045E-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D384-44E0-B60E-FC3BE4CBC0C4}"/>
                </c:ext>
              </c:extLst>
            </c:dLbl>
            <c:dLbl>
              <c:idx val="6"/>
              <c:layout>
                <c:manualLayout>
                  <c:x val="5.1423319193045297E-2"/>
                  <c:y val="-7.4524884339629224E-17"/>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D384-44E0-B60E-FC3BE4CBC0C4}"/>
                </c:ext>
              </c:extLst>
            </c:dLbl>
            <c:dLbl>
              <c:idx val="7"/>
              <c:layout>
                <c:manualLayout>
                  <c:x val="8.0808073017642618E-2"/>
                  <c:y val="-1.2195121951219513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D384-44E0-B60E-FC3BE4CBC0C4}"/>
                </c:ext>
              </c:extLst>
            </c:dLbl>
            <c:dLbl>
              <c:idx val="8"/>
              <c:layout>
                <c:manualLayout>
                  <c:x val="5.1423319193045297E-2"/>
                  <c:y val="-3.7262442169814612E-17"/>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D384-44E0-B60E-FC3BE4CBC0C4}"/>
                </c:ext>
              </c:extLst>
            </c:dLbl>
            <c:dLbl>
              <c:idx val="9"/>
              <c:layout>
                <c:manualLayout>
                  <c:x val="8.325680250302564E-2"/>
                  <c:y val="0"/>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D384-44E0-B60E-FC3BE4CBC0C4}"/>
                </c:ext>
              </c:extLst>
            </c:dLbl>
            <c:dLbl>
              <c:idx val="10"/>
              <c:layout>
                <c:manualLayout>
                  <c:x val="7.3461884561493287E-2"/>
                  <c:y val="-1.219512195121953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D384-44E0-B60E-FC3BE4CBC0C4}"/>
                </c:ext>
              </c:extLst>
            </c:dLbl>
            <c:spPr>
              <a:solidFill>
                <a:sysClr val="window" lastClr="FFFFFF"/>
              </a:solidFill>
              <a:ln cap="rnd" cmpd="sng">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 DEPENDENT VARIABLES REVISED'!$I$64:$I$74</c:f>
              <c:strCache>
                <c:ptCount val="11"/>
                <c:pt idx="0">
                  <c:v>Unplanned pregnancy</c:v>
                </c:pt>
                <c:pt idx="1">
                  <c:v>Contraceptive failure</c:v>
                </c:pt>
                <c:pt idx="2">
                  <c:v>Complications(s) in pregnancy</c:v>
                </c:pt>
                <c:pt idx="3">
                  <c:v>Health did not permit</c:v>
                </c:pt>
                <c:pt idx="4">
                  <c:v>Female foetus</c:v>
                </c:pt>
                <c:pt idx="5">
                  <c:v>Male foetus</c:v>
                </c:pt>
                <c:pt idx="6">
                  <c:v>Economic reasons</c:v>
                </c:pt>
                <c:pt idx="7">
                  <c:v>Last child too young</c:v>
                </c:pt>
                <c:pt idx="8">
                  <c:v>Foetus had congenital abnormality</c:v>
                </c:pt>
                <c:pt idx="9">
                  <c:v>Husband/mother in law did not want</c:v>
                </c:pt>
                <c:pt idx="10">
                  <c:v>Other</c:v>
                </c:pt>
              </c:strCache>
            </c:strRef>
          </c:cat>
          <c:val>
            <c:numRef>
              <c:f>' DEPENDENT VARIABLES REVISED'!$J$64:$J$74</c:f>
              <c:numCache>
                <c:formatCode>###0.0</c:formatCode>
                <c:ptCount val="11"/>
                <c:pt idx="0">
                  <c:v>47.6</c:v>
                </c:pt>
                <c:pt idx="1">
                  <c:v>3.6</c:v>
                </c:pt>
                <c:pt idx="2">
                  <c:v>9.1</c:v>
                </c:pt>
                <c:pt idx="3">
                  <c:v>11.3</c:v>
                </c:pt>
                <c:pt idx="4">
                  <c:v>2.1</c:v>
                </c:pt>
                <c:pt idx="5" formatCode="####.0">
                  <c:v>0.4</c:v>
                </c:pt>
                <c:pt idx="6">
                  <c:v>3.4</c:v>
                </c:pt>
                <c:pt idx="7">
                  <c:v>9.6999999999999993</c:v>
                </c:pt>
                <c:pt idx="8">
                  <c:v>3.3</c:v>
                </c:pt>
                <c:pt idx="9">
                  <c:v>4.0670478170478166</c:v>
                </c:pt>
                <c:pt idx="10">
                  <c:v>5.3</c:v>
                </c:pt>
              </c:numCache>
            </c:numRef>
          </c:val>
          <c:extLst>
            <c:ext xmlns:c16="http://schemas.microsoft.com/office/drawing/2014/chart" uri="{C3380CC4-5D6E-409C-BE32-E72D297353CC}">
              <c16:uniqueId val="{0000000B-D384-44E0-B60E-FC3BE4CBC0C4}"/>
            </c:ext>
          </c:extLst>
        </c:ser>
        <c:dLbls>
          <c:showLegendKey val="0"/>
          <c:showVal val="0"/>
          <c:showCatName val="0"/>
          <c:showSerName val="0"/>
          <c:showPercent val="0"/>
          <c:showBubbleSize val="0"/>
        </c:dLbls>
        <c:gapWidth val="79"/>
        <c:overlap val="100"/>
        <c:axId val="298712511"/>
        <c:axId val="298706271"/>
      </c:barChart>
      <c:catAx>
        <c:axId val="29871251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r>
                  <a:rPr lang="en-IN" sz="900" b="0" i="0" u="none" strike="noStrike" cap="all" baseline="0">
                    <a:effectLst/>
                  </a:rPr>
                  <a:t>reasons for the abortion</a:t>
                </a:r>
                <a:endParaRPr lang="en-IN"/>
              </a:p>
            </c:rich>
          </c:tx>
          <c:layout/>
          <c:overlay val="0"/>
          <c:spPr>
            <a:noFill/>
            <a:ln>
              <a:noFill/>
            </a:ln>
            <a:effectLst/>
          </c:spPr>
          <c:txPr>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en-US"/>
          </a:p>
        </c:txPr>
        <c:crossAx val="298706271"/>
        <c:crosses val="autoZero"/>
        <c:auto val="1"/>
        <c:lblAlgn val="ctr"/>
        <c:lblOffset val="100"/>
        <c:noMultiLvlLbl val="0"/>
      </c:catAx>
      <c:valAx>
        <c:axId val="298706271"/>
        <c:scaling>
          <c:orientation val="minMax"/>
        </c:scaling>
        <c:delete val="1"/>
        <c:axPos val="b"/>
        <c:title>
          <c:tx>
            <c:rich>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900" b="0" i="0" u="none" strike="noStrike" kern="1200" cap="all" baseline="0">
                    <a:solidFill>
                      <a:sysClr val="windowText" lastClr="000000">
                        <a:lumMod val="65000"/>
                        <a:lumOff val="35000"/>
                      </a:sysClr>
                    </a:solidFill>
                    <a:latin typeface="+mn-lt"/>
                    <a:ea typeface="+mn-ea"/>
                    <a:cs typeface="+mn-cs"/>
                  </a:defRPr>
                </a:pPr>
                <a:r>
                  <a:rPr lang="en-IN"/>
                  <a:t>Perce</a:t>
                </a:r>
                <a:r>
                  <a:rPr lang="en-IN" sz="900" b="0" i="0" u="none" strike="noStrike" cap="all" baseline="0">
                    <a:effectLst/>
                  </a:rPr>
                  <a:t>n</a:t>
                </a:r>
                <a:r>
                  <a:rPr lang="en-IN"/>
                  <a:t>tage</a:t>
                </a:r>
              </a:p>
            </c:rich>
          </c:tx>
          <c:layout/>
          <c:overlay val="0"/>
          <c:spPr>
            <a:noFill/>
            <a:ln>
              <a:noFill/>
            </a:ln>
            <a:effectLst/>
          </c:spPr>
          <c:txPr>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900" b="0" i="0" u="none" strike="noStrike" kern="1200" cap="all" baseline="0">
                  <a:solidFill>
                    <a:sysClr val="windowText" lastClr="000000">
                      <a:lumMod val="65000"/>
                      <a:lumOff val="35000"/>
                    </a:sysClr>
                  </a:solidFill>
                  <a:latin typeface="+mn-lt"/>
                  <a:ea typeface="+mn-ea"/>
                  <a:cs typeface="+mn-cs"/>
                </a:defRPr>
              </a:pPr>
              <a:endParaRPr lang="en-US"/>
            </a:p>
          </c:txPr>
        </c:title>
        <c:numFmt formatCode="###0.0" sourceLinked="1"/>
        <c:majorTickMark val="none"/>
        <c:minorTickMark val="none"/>
        <c:tickLblPos val="nextTo"/>
        <c:crossAx val="29871251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CB0301-BB86-46EF-9432-C1201AA75CEC}" type="doc">
      <dgm:prSet loTypeId="urn:microsoft.com/office/officeart/2005/8/layout/chart3" loCatId="cycle" qsTypeId="urn:microsoft.com/office/officeart/2005/8/quickstyle/3d1" qsCatId="3D" csTypeId="urn:microsoft.com/office/officeart/2005/8/colors/colorful4" csCatId="colorful" phldr="1"/>
      <dgm:spPr/>
    </dgm:pt>
    <dgm:pt modelId="{34B690E8-38C3-4F8C-9296-92B4B16507C8}">
      <dgm:prSet phldrT="[Text]" custT="1"/>
      <dgm:spPr/>
      <dgm:t>
        <a:bodyPr/>
        <a:lstStyle/>
        <a:p>
          <a:pPr algn="l"/>
          <a:r>
            <a:rPr lang="en-IN" sz="2000" smtClean="0">
              <a:solidFill>
                <a:schemeClr val="tx1"/>
              </a:solidFill>
              <a:latin typeface="Times New Roman" panose="02020603050405020304" pitchFamily="18" charset="0"/>
              <a:cs typeface="Times New Roman" panose="02020603050405020304" pitchFamily="18" charset="0"/>
            </a:rPr>
            <a:t>Various literatures available in public domain in bits and pieces but there is dearth of literatures to give a holistic view of the abortion scenario in South Asian  countries. </a:t>
          </a:r>
          <a:endParaRPr lang="en-US" sz="2000">
            <a:solidFill>
              <a:schemeClr val="tx1"/>
            </a:solidFill>
          </a:endParaRPr>
        </a:p>
      </dgm:t>
    </dgm:pt>
    <dgm:pt modelId="{46452A18-A778-4FAD-B7A0-C74C73679111}" type="parTrans" cxnId="{8C071674-B333-4C86-9C15-9F9B351F120C}">
      <dgm:prSet/>
      <dgm:spPr/>
      <dgm:t>
        <a:bodyPr/>
        <a:lstStyle/>
        <a:p>
          <a:endParaRPr lang="en-US"/>
        </a:p>
      </dgm:t>
    </dgm:pt>
    <dgm:pt modelId="{4680B8B5-4CD2-4510-92F4-9C702DB833C5}" type="sibTrans" cxnId="{8C071674-B333-4C86-9C15-9F9B351F120C}">
      <dgm:prSet/>
      <dgm:spPr/>
      <dgm:t>
        <a:bodyPr/>
        <a:lstStyle/>
        <a:p>
          <a:endParaRPr lang="en-US"/>
        </a:p>
      </dgm:t>
    </dgm:pt>
    <dgm:pt modelId="{E3C17223-2CB5-463C-9EA2-00773FF05E42}">
      <dgm:prSet phldrT="[Text]" custT="1"/>
      <dgm:spPr/>
      <dgm:t>
        <a:bodyPr/>
        <a:lstStyle/>
        <a:p>
          <a:r>
            <a:rPr lang="en-IN" sz="2000" smtClean="0">
              <a:solidFill>
                <a:schemeClr val="tx1"/>
              </a:solidFill>
              <a:latin typeface="Times New Roman" panose="02020603050405020304" pitchFamily="18" charset="0"/>
              <a:cs typeface="Times New Roman" panose="02020603050405020304" pitchFamily="18" charset="0"/>
            </a:rPr>
            <a:t>It will aid in understanding ability to access safe abortion care and its impact on the maternal mortality scenario and health complications. </a:t>
          </a:r>
          <a:endParaRPr lang="en-US" sz="2000">
            <a:solidFill>
              <a:schemeClr val="tx1"/>
            </a:solidFill>
          </a:endParaRPr>
        </a:p>
      </dgm:t>
    </dgm:pt>
    <dgm:pt modelId="{6F669977-2199-4A71-BEEC-5AFF4CB50E6E}" type="parTrans" cxnId="{B10440E3-59E6-4133-B86C-2B306551A386}">
      <dgm:prSet/>
      <dgm:spPr/>
      <dgm:t>
        <a:bodyPr/>
        <a:lstStyle/>
        <a:p>
          <a:endParaRPr lang="en-US"/>
        </a:p>
      </dgm:t>
    </dgm:pt>
    <dgm:pt modelId="{CD126950-059F-4B7E-9961-B4424F4FD3FE}" type="sibTrans" cxnId="{B10440E3-59E6-4133-B86C-2B306551A386}">
      <dgm:prSet/>
      <dgm:spPr/>
      <dgm:t>
        <a:bodyPr/>
        <a:lstStyle/>
        <a:p>
          <a:endParaRPr lang="en-US"/>
        </a:p>
      </dgm:t>
    </dgm:pt>
    <dgm:pt modelId="{7A622189-4BED-4208-AD56-AD5509C79FFC}">
      <dgm:prSet phldrT="[Text]" custT="1"/>
      <dgm:spPr/>
      <dgm:t>
        <a:bodyPr/>
        <a:lstStyle/>
        <a:p>
          <a:pPr algn="ctr"/>
          <a:r>
            <a:rPr lang="en-IN" sz="2000" smtClean="0">
              <a:solidFill>
                <a:schemeClr val="tx1"/>
              </a:solidFill>
              <a:latin typeface="Times New Roman" panose="02020603050405020304" pitchFamily="18" charset="0"/>
              <a:cs typeface="Times New Roman" panose="02020603050405020304" pitchFamily="18" charset="0"/>
            </a:rPr>
            <a:t>Aim-Secondary </a:t>
          </a:r>
          <a:r>
            <a:rPr lang="en-IN" sz="2000" smtClean="0">
              <a:solidFill>
                <a:schemeClr val="tx1"/>
              </a:solidFill>
              <a:latin typeface="Times New Roman" panose="02020603050405020304" pitchFamily="18" charset="0"/>
              <a:cs typeface="Times New Roman" panose="02020603050405020304" pitchFamily="18" charset="0"/>
            </a:rPr>
            <a:t>evidence synthesis on the abortion scenario and legal framework of abortion situation in South Asian countries</a:t>
          </a:r>
          <a:r>
            <a:rPr lang="en-IN" sz="1600" smtClean="0">
              <a:latin typeface="Times New Roman" panose="02020603050405020304" pitchFamily="18" charset="0"/>
              <a:cs typeface="Times New Roman" panose="02020603050405020304" pitchFamily="18" charset="0"/>
            </a:rPr>
            <a:t>. </a:t>
          </a:r>
          <a:endParaRPr lang="en-US" sz="1600"/>
        </a:p>
      </dgm:t>
    </dgm:pt>
    <dgm:pt modelId="{4037E3DB-FCD8-4111-AC8A-9E69C3BD30BD}" type="sibTrans" cxnId="{91E024D1-318D-4E90-A006-51A75E18E167}">
      <dgm:prSet/>
      <dgm:spPr/>
      <dgm:t>
        <a:bodyPr/>
        <a:lstStyle/>
        <a:p>
          <a:endParaRPr lang="en-US"/>
        </a:p>
      </dgm:t>
    </dgm:pt>
    <dgm:pt modelId="{54BA966F-80C9-427E-B46A-EAB762FAC67D}" type="parTrans" cxnId="{91E024D1-318D-4E90-A006-51A75E18E167}">
      <dgm:prSet/>
      <dgm:spPr/>
      <dgm:t>
        <a:bodyPr/>
        <a:lstStyle/>
        <a:p>
          <a:endParaRPr lang="en-US"/>
        </a:p>
      </dgm:t>
    </dgm:pt>
    <dgm:pt modelId="{E3E8C608-D86E-4060-AD35-D9CDEF7E1F93}" type="pres">
      <dgm:prSet presAssocID="{1ACB0301-BB86-46EF-9432-C1201AA75CEC}" presName="compositeShape" presStyleCnt="0">
        <dgm:presLayoutVars>
          <dgm:chMax val="7"/>
          <dgm:dir/>
          <dgm:resizeHandles val="exact"/>
        </dgm:presLayoutVars>
      </dgm:prSet>
      <dgm:spPr/>
    </dgm:pt>
    <dgm:pt modelId="{A674A57A-E3A9-487C-865E-3BF4E27955F0}" type="pres">
      <dgm:prSet presAssocID="{1ACB0301-BB86-46EF-9432-C1201AA75CEC}" presName="wedge1" presStyleLbl="node1" presStyleIdx="0" presStyleCnt="3" custScaleX="135423" custScaleY="101408" custLinFactNeighborX="-4994" custLinFactNeighborY="900"/>
      <dgm:spPr/>
      <dgm:t>
        <a:bodyPr/>
        <a:lstStyle/>
        <a:p>
          <a:endParaRPr lang="en-US"/>
        </a:p>
      </dgm:t>
    </dgm:pt>
    <dgm:pt modelId="{84112CE9-B651-40E5-986E-6EEAE34EBEE3}" type="pres">
      <dgm:prSet presAssocID="{1ACB0301-BB86-46EF-9432-C1201AA75CEC}" presName="wedge1Tx" presStyleLbl="node1" presStyleIdx="0" presStyleCnt="3">
        <dgm:presLayoutVars>
          <dgm:chMax val="0"/>
          <dgm:chPref val="0"/>
          <dgm:bulletEnabled val="1"/>
        </dgm:presLayoutVars>
      </dgm:prSet>
      <dgm:spPr/>
      <dgm:t>
        <a:bodyPr/>
        <a:lstStyle/>
        <a:p>
          <a:endParaRPr lang="en-US"/>
        </a:p>
      </dgm:t>
    </dgm:pt>
    <dgm:pt modelId="{EB66F7CE-9DAF-4F22-993A-61A4CAD10A90}" type="pres">
      <dgm:prSet presAssocID="{1ACB0301-BB86-46EF-9432-C1201AA75CEC}" presName="wedge2" presStyleLbl="node1" presStyleIdx="1" presStyleCnt="3" custScaleX="128536" custScaleY="116414" custLinFactNeighborX="-589" custLinFactNeighborY="-834"/>
      <dgm:spPr/>
      <dgm:t>
        <a:bodyPr/>
        <a:lstStyle/>
        <a:p>
          <a:endParaRPr lang="en-US"/>
        </a:p>
      </dgm:t>
    </dgm:pt>
    <dgm:pt modelId="{0CC77665-9B06-4F88-8B56-5EF2B94449EE}" type="pres">
      <dgm:prSet presAssocID="{1ACB0301-BB86-46EF-9432-C1201AA75CEC}" presName="wedge2Tx" presStyleLbl="node1" presStyleIdx="1" presStyleCnt="3">
        <dgm:presLayoutVars>
          <dgm:chMax val="0"/>
          <dgm:chPref val="0"/>
          <dgm:bulletEnabled val="1"/>
        </dgm:presLayoutVars>
      </dgm:prSet>
      <dgm:spPr/>
      <dgm:t>
        <a:bodyPr/>
        <a:lstStyle/>
        <a:p>
          <a:endParaRPr lang="en-US"/>
        </a:p>
      </dgm:t>
    </dgm:pt>
    <dgm:pt modelId="{DCBBCC74-C081-4E2B-8366-99484FC20C4B}" type="pres">
      <dgm:prSet presAssocID="{1ACB0301-BB86-46EF-9432-C1201AA75CEC}" presName="wedge3" presStyleLbl="node1" presStyleIdx="2" presStyleCnt="3" custScaleX="130013" custScaleY="100910" custLinFactNeighborX="-1861" custLinFactNeighborY="-2354"/>
      <dgm:spPr/>
      <dgm:t>
        <a:bodyPr/>
        <a:lstStyle/>
        <a:p>
          <a:endParaRPr lang="en-US"/>
        </a:p>
      </dgm:t>
    </dgm:pt>
    <dgm:pt modelId="{7B130EE5-1912-4D50-A0B1-43EE0412E2E7}" type="pres">
      <dgm:prSet presAssocID="{1ACB0301-BB86-46EF-9432-C1201AA75CEC}" presName="wedge3Tx" presStyleLbl="node1" presStyleIdx="2" presStyleCnt="3">
        <dgm:presLayoutVars>
          <dgm:chMax val="0"/>
          <dgm:chPref val="0"/>
          <dgm:bulletEnabled val="1"/>
        </dgm:presLayoutVars>
      </dgm:prSet>
      <dgm:spPr/>
      <dgm:t>
        <a:bodyPr/>
        <a:lstStyle/>
        <a:p>
          <a:endParaRPr lang="en-US"/>
        </a:p>
      </dgm:t>
    </dgm:pt>
  </dgm:ptLst>
  <dgm:cxnLst>
    <dgm:cxn modelId="{91E024D1-318D-4E90-A006-51A75E18E167}" srcId="{1ACB0301-BB86-46EF-9432-C1201AA75CEC}" destId="{7A622189-4BED-4208-AD56-AD5509C79FFC}" srcOrd="2" destOrd="0" parTransId="{54BA966F-80C9-427E-B46A-EAB762FAC67D}" sibTransId="{4037E3DB-FCD8-4111-AC8A-9E69C3BD30BD}"/>
    <dgm:cxn modelId="{64887A74-5D34-4E58-8BB8-F5072507C4CB}" type="presOf" srcId="{1ACB0301-BB86-46EF-9432-C1201AA75CEC}" destId="{E3E8C608-D86E-4060-AD35-D9CDEF7E1F93}" srcOrd="0" destOrd="0" presId="urn:microsoft.com/office/officeart/2005/8/layout/chart3"/>
    <dgm:cxn modelId="{16E95037-381E-42DC-8AB6-2BE083BCB61E}" type="presOf" srcId="{34B690E8-38C3-4F8C-9296-92B4B16507C8}" destId="{A674A57A-E3A9-487C-865E-3BF4E27955F0}" srcOrd="0" destOrd="0" presId="urn:microsoft.com/office/officeart/2005/8/layout/chart3"/>
    <dgm:cxn modelId="{4A19742D-D303-4CD8-B7C9-53B35AD89BCF}" type="presOf" srcId="{7A622189-4BED-4208-AD56-AD5509C79FFC}" destId="{7B130EE5-1912-4D50-A0B1-43EE0412E2E7}" srcOrd="1" destOrd="0" presId="urn:microsoft.com/office/officeart/2005/8/layout/chart3"/>
    <dgm:cxn modelId="{8C071674-B333-4C86-9C15-9F9B351F120C}" srcId="{1ACB0301-BB86-46EF-9432-C1201AA75CEC}" destId="{34B690E8-38C3-4F8C-9296-92B4B16507C8}" srcOrd="0" destOrd="0" parTransId="{46452A18-A778-4FAD-B7A0-C74C73679111}" sibTransId="{4680B8B5-4CD2-4510-92F4-9C702DB833C5}"/>
    <dgm:cxn modelId="{E8068D46-C1EF-4703-AC97-F166EB0AB05D}" type="presOf" srcId="{7A622189-4BED-4208-AD56-AD5509C79FFC}" destId="{DCBBCC74-C081-4E2B-8366-99484FC20C4B}" srcOrd="0" destOrd="0" presId="urn:microsoft.com/office/officeart/2005/8/layout/chart3"/>
    <dgm:cxn modelId="{481116C2-8593-4B18-896D-6414203C015C}" type="presOf" srcId="{34B690E8-38C3-4F8C-9296-92B4B16507C8}" destId="{84112CE9-B651-40E5-986E-6EEAE34EBEE3}" srcOrd="1" destOrd="0" presId="urn:microsoft.com/office/officeart/2005/8/layout/chart3"/>
    <dgm:cxn modelId="{8FED9634-FF3C-4D72-B88F-A2988438FFF8}" type="presOf" srcId="{E3C17223-2CB5-463C-9EA2-00773FF05E42}" destId="{0CC77665-9B06-4F88-8B56-5EF2B94449EE}" srcOrd="1" destOrd="0" presId="urn:microsoft.com/office/officeart/2005/8/layout/chart3"/>
    <dgm:cxn modelId="{B10440E3-59E6-4133-B86C-2B306551A386}" srcId="{1ACB0301-BB86-46EF-9432-C1201AA75CEC}" destId="{E3C17223-2CB5-463C-9EA2-00773FF05E42}" srcOrd="1" destOrd="0" parTransId="{6F669977-2199-4A71-BEEC-5AFF4CB50E6E}" sibTransId="{CD126950-059F-4B7E-9961-B4424F4FD3FE}"/>
    <dgm:cxn modelId="{98778FF7-A338-4125-AE82-D8E9ADECF616}" type="presOf" srcId="{E3C17223-2CB5-463C-9EA2-00773FF05E42}" destId="{EB66F7CE-9DAF-4F22-993A-61A4CAD10A90}" srcOrd="0" destOrd="0" presId="urn:microsoft.com/office/officeart/2005/8/layout/chart3"/>
    <dgm:cxn modelId="{05AE37F3-C31D-447D-90B9-FD4A8673D99D}" type="presParOf" srcId="{E3E8C608-D86E-4060-AD35-D9CDEF7E1F93}" destId="{A674A57A-E3A9-487C-865E-3BF4E27955F0}" srcOrd="0" destOrd="0" presId="urn:microsoft.com/office/officeart/2005/8/layout/chart3"/>
    <dgm:cxn modelId="{22D8938C-8CF7-4061-99A8-18995C784480}" type="presParOf" srcId="{E3E8C608-D86E-4060-AD35-D9CDEF7E1F93}" destId="{84112CE9-B651-40E5-986E-6EEAE34EBEE3}" srcOrd="1" destOrd="0" presId="urn:microsoft.com/office/officeart/2005/8/layout/chart3"/>
    <dgm:cxn modelId="{DE9F6169-05F4-4893-A716-B9DFF56DF0E2}" type="presParOf" srcId="{E3E8C608-D86E-4060-AD35-D9CDEF7E1F93}" destId="{EB66F7CE-9DAF-4F22-993A-61A4CAD10A90}" srcOrd="2" destOrd="0" presId="urn:microsoft.com/office/officeart/2005/8/layout/chart3"/>
    <dgm:cxn modelId="{32743CF3-3F86-4C1D-A5A2-F22A14D26A46}" type="presParOf" srcId="{E3E8C608-D86E-4060-AD35-D9CDEF7E1F93}" destId="{0CC77665-9B06-4F88-8B56-5EF2B94449EE}" srcOrd="3" destOrd="0" presId="urn:microsoft.com/office/officeart/2005/8/layout/chart3"/>
    <dgm:cxn modelId="{3B8170FA-5FBA-4355-95B3-81D03269A044}" type="presParOf" srcId="{E3E8C608-D86E-4060-AD35-D9CDEF7E1F93}" destId="{DCBBCC74-C081-4E2B-8366-99484FC20C4B}" srcOrd="4" destOrd="0" presId="urn:microsoft.com/office/officeart/2005/8/layout/chart3"/>
    <dgm:cxn modelId="{F28F5B86-3E82-4C95-95D5-E09A7360ECC4}" type="presParOf" srcId="{E3E8C608-D86E-4060-AD35-D9CDEF7E1F93}" destId="{7B130EE5-1912-4D50-A0B1-43EE0412E2E7}" srcOrd="5" destOrd="0" presId="urn:microsoft.com/office/officeart/2005/8/layout/char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44CA27-CB31-410C-B302-5032AABB27CD}" type="doc">
      <dgm:prSet loTypeId="urn:microsoft.com/office/officeart/2011/layout/CircleProcess" loCatId="officeonline" qsTypeId="urn:microsoft.com/office/officeart/2005/8/quickstyle/3d1" qsCatId="3D" csTypeId="urn:microsoft.com/office/officeart/2005/8/colors/colorful4" csCatId="colorful" phldr="1"/>
      <dgm:spPr/>
      <dgm:t>
        <a:bodyPr/>
        <a:lstStyle/>
        <a:p>
          <a:endParaRPr lang="en-US"/>
        </a:p>
      </dgm:t>
    </dgm:pt>
    <dgm:pt modelId="{BF4FCB09-4E9F-4DA2-A0CB-64F69C6685E5}">
      <dgm:prSet phldrT="[Text]" custT="1"/>
      <dgm:spPr/>
      <dgm:t>
        <a:bodyPr/>
        <a:lstStyle/>
        <a:p>
          <a:pPr algn="ctr"/>
          <a:r>
            <a:rPr lang="en-IN" sz="2400" smtClean="0">
              <a:latin typeface="Times New Roman" panose="02020603050405020304" pitchFamily="18" charset="0"/>
              <a:cs typeface="Times New Roman" panose="02020603050405020304" pitchFamily="18" charset="0"/>
            </a:rPr>
            <a:t>To </a:t>
          </a:r>
          <a:r>
            <a:rPr lang="en-IN" sz="2400">
              <a:latin typeface="Times New Roman" panose="02020603050405020304" pitchFamily="18" charset="0"/>
              <a:cs typeface="Times New Roman" panose="02020603050405020304" pitchFamily="18" charset="0"/>
            </a:rPr>
            <a:t>explore the legal framework of abortions in South Asian countries</a:t>
          </a:r>
          <a:endParaRPr lang="en-US" sz="2400">
            <a:latin typeface="Times New Roman" panose="02020603050405020304" pitchFamily="18" charset="0"/>
            <a:cs typeface="Times New Roman" panose="02020603050405020304" pitchFamily="18" charset="0"/>
          </a:endParaRPr>
        </a:p>
      </dgm:t>
    </dgm:pt>
    <dgm:pt modelId="{803E3D03-C328-45CB-94F6-78EBF268C01D}" type="parTrans" cxnId="{C9157F87-00B3-4E8A-B0B9-1750712CA347}">
      <dgm:prSet/>
      <dgm:spPr/>
      <dgm:t>
        <a:bodyPr/>
        <a:lstStyle/>
        <a:p>
          <a:endParaRPr lang="en-US"/>
        </a:p>
      </dgm:t>
    </dgm:pt>
    <dgm:pt modelId="{9CC04CB9-D232-4527-99FC-5A743243D0CF}" type="sibTrans" cxnId="{C9157F87-00B3-4E8A-B0B9-1750712CA347}">
      <dgm:prSet/>
      <dgm:spPr/>
      <dgm:t>
        <a:bodyPr/>
        <a:lstStyle/>
        <a:p>
          <a:endParaRPr lang="en-US"/>
        </a:p>
      </dgm:t>
    </dgm:pt>
    <dgm:pt modelId="{CCA9DBCD-8F75-4771-A15A-FCD5003313DA}">
      <dgm:prSet phldrT="[Text]" custT="1"/>
      <dgm:spPr/>
      <dgm:t>
        <a:bodyPr/>
        <a:lstStyle/>
        <a:p>
          <a:pPr algn="ctr"/>
          <a:r>
            <a:rPr lang="en-IN" sz="2000" smtClean="0">
              <a:latin typeface="Times New Roman" panose="02020603050405020304" pitchFamily="18" charset="0"/>
              <a:cs typeface="Times New Roman" panose="02020603050405020304" pitchFamily="18" charset="0"/>
            </a:rPr>
            <a:t>To </a:t>
          </a:r>
          <a:r>
            <a:rPr lang="en-IN" sz="2000">
              <a:latin typeface="Times New Roman" panose="02020603050405020304" pitchFamily="18" charset="0"/>
              <a:cs typeface="Times New Roman" panose="02020603050405020304" pitchFamily="18" charset="0"/>
            </a:rPr>
            <a:t>understand the current scenario and practices of abortion by exploring the secondary data (DHS) on abortion in South Asian countries. </a:t>
          </a:r>
          <a:endParaRPr lang="en-US" sz="2000">
            <a:latin typeface="Times New Roman" panose="02020603050405020304" pitchFamily="18" charset="0"/>
            <a:cs typeface="Times New Roman" panose="02020603050405020304" pitchFamily="18" charset="0"/>
          </a:endParaRPr>
        </a:p>
      </dgm:t>
    </dgm:pt>
    <dgm:pt modelId="{17E6B3C0-78CA-424F-94D5-2C4A4AC3E321}" type="parTrans" cxnId="{4B77D465-0C82-4437-ADD1-1C96747115B9}">
      <dgm:prSet/>
      <dgm:spPr/>
      <dgm:t>
        <a:bodyPr/>
        <a:lstStyle/>
        <a:p>
          <a:endParaRPr lang="en-US"/>
        </a:p>
      </dgm:t>
    </dgm:pt>
    <dgm:pt modelId="{0A29BAE8-A032-4E09-B895-5DA6F18EC555}" type="sibTrans" cxnId="{4B77D465-0C82-4437-ADD1-1C96747115B9}">
      <dgm:prSet/>
      <dgm:spPr/>
      <dgm:t>
        <a:bodyPr/>
        <a:lstStyle/>
        <a:p>
          <a:endParaRPr lang="en-US"/>
        </a:p>
      </dgm:t>
    </dgm:pt>
    <dgm:pt modelId="{DFAA998C-861D-4604-A135-4D9B224F781F}">
      <dgm:prSet phldrT="[Text]" custT="1"/>
      <dgm:spPr/>
      <dgm:t>
        <a:bodyPr/>
        <a:lstStyle/>
        <a:p>
          <a:pPr algn="ctr"/>
          <a:r>
            <a:rPr lang="en-IN" sz="2400" smtClean="0">
              <a:latin typeface="Times New Roman" panose="02020603050405020304" pitchFamily="18" charset="0"/>
              <a:cs typeface="Times New Roman" panose="02020603050405020304" pitchFamily="18" charset="0"/>
            </a:rPr>
            <a:t>To </a:t>
          </a:r>
          <a:r>
            <a:rPr lang="en-IN" sz="2400">
              <a:latin typeface="Times New Roman" panose="02020603050405020304" pitchFamily="18" charset="0"/>
              <a:cs typeface="Times New Roman" panose="02020603050405020304" pitchFamily="18" charset="0"/>
            </a:rPr>
            <a:t>understand the abortion self-care situation in India by analysing the NFHS-5 (2019-21) data.</a:t>
          </a:r>
        </a:p>
        <a:p>
          <a:pPr algn="ctr"/>
          <a:endParaRPr lang="en-US" sz="1900"/>
        </a:p>
      </dgm:t>
    </dgm:pt>
    <dgm:pt modelId="{46DAF27A-23EB-4AE6-BBAA-8F222EA859AF}" type="parTrans" cxnId="{1349196F-A7A2-44DE-BF0D-5622737B2D34}">
      <dgm:prSet/>
      <dgm:spPr/>
      <dgm:t>
        <a:bodyPr/>
        <a:lstStyle/>
        <a:p>
          <a:endParaRPr lang="en-US"/>
        </a:p>
      </dgm:t>
    </dgm:pt>
    <dgm:pt modelId="{944D4DBA-A90D-40E4-A92E-F403425870CF}" type="sibTrans" cxnId="{1349196F-A7A2-44DE-BF0D-5622737B2D34}">
      <dgm:prSet/>
      <dgm:spPr/>
      <dgm:t>
        <a:bodyPr/>
        <a:lstStyle/>
        <a:p>
          <a:endParaRPr lang="en-US"/>
        </a:p>
      </dgm:t>
    </dgm:pt>
    <dgm:pt modelId="{C1B4F626-ACA6-4EFD-BD2A-12C422102ECB}" type="pres">
      <dgm:prSet presAssocID="{4344CA27-CB31-410C-B302-5032AABB27CD}" presName="Name0" presStyleCnt="0">
        <dgm:presLayoutVars>
          <dgm:chMax val="11"/>
          <dgm:chPref val="11"/>
          <dgm:dir/>
          <dgm:resizeHandles/>
        </dgm:presLayoutVars>
      </dgm:prSet>
      <dgm:spPr/>
      <dgm:t>
        <a:bodyPr/>
        <a:lstStyle/>
        <a:p>
          <a:endParaRPr lang="en-US"/>
        </a:p>
      </dgm:t>
    </dgm:pt>
    <dgm:pt modelId="{667884CF-3A71-4B21-AB65-21EAAEA7C8C4}" type="pres">
      <dgm:prSet presAssocID="{DFAA998C-861D-4604-A135-4D9B224F781F}" presName="Accent3" presStyleCnt="0"/>
      <dgm:spPr/>
    </dgm:pt>
    <dgm:pt modelId="{FE52BE63-5382-47BC-A3A4-02AC9F91A676}" type="pres">
      <dgm:prSet presAssocID="{DFAA998C-861D-4604-A135-4D9B224F781F}" presName="Accent" presStyleLbl="node1" presStyleIdx="0" presStyleCnt="3" custScaleX="135667" custScaleY="113460" custLinFactNeighborX="17533" custLinFactNeighborY="-1903"/>
      <dgm:spPr/>
    </dgm:pt>
    <dgm:pt modelId="{D41EDEB8-F562-4D25-98A6-682AEA341DFC}" type="pres">
      <dgm:prSet presAssocID="{DFAA998C-861D-4604-A135-4D9B224F781F}" presName="ParentBackground3" presStyleCnt="0"/>
      <dgm:spPr/>
    </dgm:pt>
    <dgm:pt modelId="{E4C2A24B-FE78-42A5-932F-39B601E52C55}" type="pres">
      <dgm:prSet presAssocID="{DFAA998C-861D-4604-A135-4D9B224F781F}" presName="ParentBackground" presStyleLbl="fgAcc1" presStyleIdx="0" presStyleCnt="3" custScaleX="122433" custScaleY="114890" custLinFactNeighborX="8889" custLinFactNeighborY="-1771"/>
      <dgm:spPr/>
      <dgm:t>
        <a:bodyPr/>
        <a:lstStyle/>
        <a:p>
          <a:endParaRPr lang="en-US"/>
        </a:p>
      </dgm:t>
    </dgm:pt>
    <dgm:pt modelId="{8F9716B4-A355-4E34-B903-8CBA225720D7}" type="pres">
      <dgm:prSet presAssocID="{DFAA998C-861D-4604-A135-4D9B224F781F}" presName="Parent3" presStyleLbl="revTx" presStyleIdx="0" presStyleCnt="0">
        <dgm:presLayoutVars>
          <dgm:chMax val="1"/>
          <dgm:chPref val="1"/>
          <dgm:bulletEnabled val="1"/>
        </dgm:presLayoutVars>
      </dgm:prSet>
      <dgm:spPr/>
      <dgm:t>
        <a:bodyPr/>
        <a:lstStyle/>
        <a:p>
          <a:endParaRPr lang="en-US"/>
        </a:p>
      </dgm:t>
    </dgm:pt>
    <dgm:pt modelId="{C8C0D1B1-106F-4935-A9F6-41F4218601AA}" type="pres">
      <dgm:prSet presAssocID="{CCA9DBCD-8F75-4771-A15A-FCD5003313DA}" presName="Accent2" presStyleCnt="0"/>
      <dgm:spPr/>
    </dgm:pt>
    <dgm:pt modelId="{560EC31B-4D91-4DFA-843D-6DE340E45036}" type="pres">
      <dgm:prSet presAssocID="{CCA9DBCD-8F75-4771-A15A-FCD5003313DA}" presName="Accent" presStyleLbl="node1" presStyleIdx="1" presStyleCnt="3" custScaleX="150795" custScaleY="115760" custLinFactNeighborX="-5985" custLinFactNeighborY="289"/>
      <dgm:spPr/>
    </dgm:pt>
    <dgm:pt modelId="{9231C7EC-166A-410B-BCB7-DDD3B0F0D8B2}" type="pres">
      <dgm:prSet presAssocID="{CCA9DBCD-8F75-4771-A15A-FCD5003313DA}" presName="ParentBackground2" presStyleCnt="0"/>
      <dgm:spPr/>
    </dgm:pt>
    <dgm:pt modelId="{6F8FA099-D625-4B5D-A64C-29180DBB9C32}" type="pres">
      <dgm:prSet presAssocID="{CCA9DBCD-8F75-4771-A15A-FCD5003313DA}" presName="ParentBackground" presStyleLbl="fgAcc1" presStyleIdx="1" presStyleCnt="3" custScaleX="107081" custScaleY="115206" custLinFactNeighborX="-6792" custLinFactNeighborY="561"/>
      <dgm:spPr/>
      <dgm:t>
        <a:bodyPr/>
        <a:lstStyle/>
        <a:p>
          <a:endParaRPr lang="en-US"/>
        </a:p>
      </dgm:t>
    </dgm:pt>
    <dgm:pt modelId="{46AF8187-220F-4C79-B557-8558FAD5373E}" type="pres">
      <dgm:prSet presAssocID="{CCA9DBCD-8F75-4771-A15A-FCD5003313DA}" presName="Parent2" presStyleLbl="revTx" presStyleIdx="0" presStyleCnt="0">
        <dgm:presLayoutVars>
          <dgm:chMax val="1"/>
          <dgm:chPref val="1"/>
          <dgm:bulletEnabled val="1"/>
        </dgm:presLayoutVars>
      </dgm:prSet>
      <dgm:spPr/>
      <dgm:t>
        <a:bodyPr/>
        <a:lstStyle/>
        <a:p>
          <a:endParaRPr lang="en-US"/>
        </a:p>
      </dgm:t>
    </dgm:pt>
    <dgm:pt modelId="{A0A86D45-A573-4F4B-9804-23D1F9C24D1A}" type="pres">
      <dgm:prSet presAssocID="{BF4FCB09-4E9F-4DA2-A0CB-64F69C6685E5}" presName="Accent1" presStyleCnt="0"/>
      <dgm:spPr/>
    </dgm:pt>
    <dgm:pt modelId="{A5C0B8C1-32B5-4874-8D80-100C492075D5}" type="pres">
      <dgm:prSet presAssocID="{BF4FCB09-4E9F-4DA2-A0CB-64F69C6685E5}" presName="Accent" presStyleLbl="node1" presStyleIdx="2" presStyleCnt="3" custScaleX="114133" custScaleY="109651" custLinFactNeighborX="-15536" custLinFactNeighborY="3344"/>
      <dgm:spPr/>
    </dgm:pt>
    <dgm:pt modelId="{F9E4E83D-E40C-436B-92EE-F224B29582DC}" type="pres">
      <dgm:prSet presAssocID="{BF4FCB09-4E9F-4DA2-A0CB-64F69C6685E5}" presName="ParentBackground1" presStyleCnt="0"/>
      <dgm:spPr/>
    </dgm:pt>
    <dgm:pt modelId="{601D481E-A6CD-4BD1-A81D-95F05F5A410E}" type="pres">
      <dgm:prSet presAssocID="{BF4FCB09-4E9F-4DA2-A0CB-64F69C6685E5}" presName="ParentBackground" presStyleLbl="fgAcc1" presStyleIdx="2" presStyleCnt="3" custScaleX="101042" custScaleY="106000" custLinFactNeighborX="-9877" custLinFactNeighborY="6021"/>
      <dgm:spPr/>
      <dgm:t>
        <a:bodyPr/>
        <a:lstStyle/>
        <a:p>
          <a:endParaRPr lang="en-US"/>
        </a:p>
      </dgm:t>
    </dgm:pt>
    <dgm:pt modelId="{ADDD54FE-A894-4CFD-BB2D-E6EE9DC6CEBF}" type="pres">
      <dgm:prSet presAssocID="{BF4FCB09-4E9F-4DA2-A0CB-64F69C6685E5}" presName="Parent1" presStyleLbl="revTx" presStyleIdx="0" presStyleCnt="0">
        <dgm:presLayoutVars>
          <dgm:chMax val="1"/>
          <dgm:chPref val="1"/>
          <dgm:bulletEnabled val="1"/>
        </dgm:presLayoutVars>
      </dgm:prSet>
      <dgm:spPr/>
      <dgm:t>
        <a:bodyPr/>
        <a:lstStyle/>
        <a:p>
          <a:endParaRPr lang="en-US"/>
        </a:p>
      </dgm:t>
    </dgm:pt>
  </dgm:ptLst>
  <dgm:cxnLst>
    <dgm:cxn modelId="{1349196F-A7A2-44DE-BF0D-5622737B2D34}" srcId="{4344CA27-CB31-410C-B302-5032AABB27CD}" destId="{DFAA998C-861D-4604-A135-4D9B224F781F}" srcOrd="2" destOrd="0" parTransId="{46DAF27A-23EB-4AE6-BBAA-8F222EA859AF}" sibTransId="{944D4DBA-A90D-40E4-A92E-F403425870CF}"/>
    <dgm:cxn modelId="{4B77D465-0C82-4437-ADD1-1C96747115B9}" srcId="{4344CA27-CB31-410C-B302-5032AABB27CD}" destId="{CCA9DBCD-8F75-4771-A15A-FCD5003313DA}" srcOrd="1" destOrd="0" parTransId="{17E6B3C0-78CA-424F-94D5-2C4A4AC3E321}" sibTransId="{0A29BAE8-A032-4E09-B895-5DA6F18EC555}"/>
    <dgm:cxn modelId="{850BE8DC-22B5-4829-A000-A438E24A0338}" type="presOf" srcId="{4344CA27-CB31-410C-B302-5032AABB27CD}" destId="{C1B4F626-ACA6-4EFD-BD2A-12C422102ECB}" srcOrd="0" destOrd="0" presId="urn:microsoft.com/office/officeart/2011/layout/CircleProcess"/>
    <dgm:cxn modelId="{AB1DEB35-2D41-4C08-856A-5629A9A1B757}" type="presOf" srcId="{BF4FCB09-4E9F-4DA2-A0CB-64F69C6685E5}" destId="{601D481E-A6CD-4BD1-A81D-95F05F5A410E}" srcOrd="0" destOrd="0" presId="urn:microsoft.com/office/officeart/2011/layout/CircleProcess"/>
    <dgm:cxn modelId="{C9157F87-00B3-4E8A-B0B9-1750712CA347}" srcId="{4344CA27-CB31-410C-B302-5032AABB27CD}" destId="{BF4FCB09-4E9F-4DA2-A0CB-64F69C6685E5}" srcOrd="0" destOrd="0" parTransId="{803E3D03-C328-45CB-94F6-78EBF268C01D}" sibTransId="{9CC04CB9-D232-4527-99FC-5A743243D0CF}"/>
    <dgm:cxn modelId="{823C5FD2-DF39-4388-8332-AFA786BEDB76}" type="presOf" srcId="{DFAA998C-861D-4604-A135-4D9B224F781F}" destId="{8F9716B4-A355-4E34-B903-8CBA225720D7}" srcOrd="1" destOrd="0" presId="urn:microsoft.com/office/officeart/2011/layout/CircleProcess"/>
    <dgm:cxn modelId="{70626AEB-CCB7-42AC-8D54-18DE667D15AC}" type="presOf" srcId="{CCA9DBCD-8F75-4771-A15A-FCD5003313DA}" destId="{6F8FA099-D625-4B5D-A64C-29180DBB9C32}" srcOrd="0" destOrd="0" presId="urn:microsoft.com/office/officeart/2011/layout/CircleProcess"/>
    <dgm:cxn modelId="{C1D73D43-9087-4BE6-8C58-AC04C715A141}" type="presOf" srcId="{BF4FCB09-4E9F-4DA2-A0CB-64F69C6685E5}" destId="{ADDD54FE-A894-4CFD-BB2D-E6EE9DC6CEBF}" srcOrd="1" destOrd="0" presId="urn:microsoft.com/office/officeart/2011/layout/CircleProcess"/>
    <dgm:cxn modelId="{C61F78E2-8A0F-418C-80F5-B6C018680DCE}" type="presOf" srcId="{CCA9DBCD-8F75-4771-A15A-FCD5003313DA}" destId="{46AF8187-220F-4C79-B557-8558FAD5373E}" srcOrd="1" destOrd="0" presId="urn:microsoft.com/office/officeart/2011/layout/CircleProcess"/>
    <dgm:cxn modelId="{CB1E290E-41E3-456D-931A-B045FE4D88F5}" type="presOf" srcId="{DFAA998C-861D-4604-A135-4D9B224F781F}" destId="{E4C2A24B-FE78-42A5-932F-39B601E52C55}" srcOrd="0" destOrd="0" presId="urn:microsoft.com/office/officeart/2011/layout/CircleProcess"/>
    <dgm:cxn modelId="{018227CB-D61B-49AD-891C-0601654AE0AD}" type="presParOf" srcId="{C1B4F626-ACA6-4EFD-BD2A-12C422102ECB}" destId="{667884CF-3A71-4B21-AB65-21EAAEA7C8C4}" srcOrd="0" destOrd="0" presId="urn:microsoft.com/office/officeart/2011/layout/CircleProcess"/>
    <dgm:cxn modelId="{12952F9C-9C04-4275-9B72-CD310B06CFB6}" type="presParOf" srcId="{667884CF-3A71-4B21-AB65-21EAAEA7C8C4}" destId="{FE52BE63-5382-47BC-A3A4-02AC9F91A676}" srcOrd="0" destOrd="0" presId="urn:microsoft.com/office/officeart/2011/layout/CircleProcess"/>
    <dgm:cxn modelId="{A71D31A4-5E75-4FAD-A92D-88E5D2ED5B93}" type="presParOf" srcId="{C1B4F626-ACA6-4EFD-BD2A-12C422102ECB}" destId="{D41EDEB8-F562-4D25-98A6-682AEA341DFC}" srcOrd="1" destOrd="0" presId="urn:microsoft.com/office/officeart/2011/layout/CircleProcess"/>
    <dgm:cxn modelId="{1B5B454E-1F6F-45C4-B52E-82D0A587E87E}" type="presParOf" srcId="{D41EDEB8-F562-4D25-98A6-682AEA341DFC}" destId="{E4C2A24B-FE78-42A5-932F-39B601E52C55}" srcOrd="0" destOrd="0" presId="urn:microsoft.com/office/officeart/2011/layout/CircleProcess"/>
    <dgm:cxn modelId="{70459616-0C55-4A1D-BBBA-C9DDD02CAE6E}" type="presParOf" srcId="{C1B4F626-ACA6-4EFD-BD2A-12C422102ECB}" destId="{8F9716B4-A355-4E34-B903-8CBA225720D7}" srcOrd="2" destOrd="0" presId="urn:microsoft.com/office/officeart/2011/layout/CircleProcess"/>
    <dgm:cxn modelId="{F16CB646-3691-47F2-AB59-FB3D34904089}" type="presParOf" srcId="{C1B4F626-ACA6-4EFD-BD2A-12C422102ECB}" destId="{C8C0D1B1-106F-4935-A9F6-41F4218601AA}" srcOrd="3" destOrd="0" presId="urn:microsoft.com/office/officeart/2011/layout/CircleProcess"/>
    <dgm:cxn modelId="{1F8A94FC-9444-4BAE-B52A-513750272B8D}" type="presParOf" srcId="{C8C0D1B1-106F-4935-A9F6-41F4218601AA}" destId="{560EC31B-4D91-4DFA-843D-6DE340E45036}" srcOrd="0" destOrd="0" presId="urn:microsoft.com/office/officeart/2011/layout/CircleProcess"/>
    <dgm:cxn modelId="{32363020-8810-47F9-B08E-F42FC23DD927}" type="presParOf" srcId="{C1B4F626-ACA6-4EFD-BD2A-12C422102ECB}" destId="{9231C7EC-166A-410B-BCB7-DDD3B0F0D8B2}" srcOrd="4" destOrd="0" presId="urn:microsoft.com/office/officeart/2011/layout/CircleProcess"/>
    <dgm:cxn modelId="{DA19B8AF-8375-4A0C-9610-BAD3FF5F3EC3}" type="presParOf" srcId="{9231C7EC-166A-410B-BCB7-DDD3B0F0D8B2}" destId="{6F8FA099-D625-4B5D-A64C-29180DBB9C32}" srcOrd="0" destOrd="0" presId="urn:microsoft.com/office/officeart/2011/layout/CircleProcess"/>
    <dgm:cxn modelId="{749AFA9B-16A6-4F0F-8814-16CFF37F7608}" type="presParOf" srcId="{C1B4F626-ACA6-4EFD-BD2A-12C422102ECB}" destId="{46AF8187-220F-4C79-B557-8558FAD5373E}" srcOrd="5" destOrd="0" presId="urn:microsoft.com/office/officeart/2011/layout/CircleProcess"/>
    <dgm:cxn modelId="{4D3DF3DB-1DA2-448D-B0D6-E11EE755FC9A}" type="presParOf" srcId="{C1B4F626-ACA6-4EFD-BD2A-12C422102ECB}" destId="{A0A86D45-A573-4F4B-9804-23D1F9C24D1A}" srcOrd="6" destOrd="0" presId="urn:microsoft.com/office/officeart/2011/layout/CircleProcess"/>
    <dgm:cxn modelId="{FA03FA9E-1AC5-4C3A-8265-EDE25BC86319}" type="presParOf" srcId="{A0A86D45-A573-4F4B-9804-23D1F9C24D1A}" destId="{A5C0B8C1-32B5-4874-8D80-100C492075D5}" srcOrd="0" destOrd="0" presId="urn:microsoft.com/office/officeart/2011/layout/CircleProcess"/>
    <dgm:cxn modelId="{5E75BFAF-1AB4-42F2-BDE1-289087C856AE}" type="presParOf" srcId="{C1B4F626-ACA6-4EFD-BD2A-12C422102ECB}" destId="{F9E4E83D-E40C-436B-92EE-F224B29582DC}" srcOrd="7" destOrd="0" presId="urn:microsoft.com/office/officeart/2011/layout/CircleProcess"/>
    <dgm:cxn modelId="{0EB18D7F-BF38-4CD0-8909-34223AC7E940}" type="presParOf" srcId="{F9E4E83D-E40C-436B-92EE-F224B29582DC}" destId="{601D481E-A6CD-4BD1-A81D-95F05F5A410E}" srcOrd="0" destOrd="0" presId="urn:microsoft.com/office/officeart/2011/layout/CircleProcess"/>
    <dgm:cxn modelId="{10F7CF98-D8F5-4978-94B4-6ED4B3AB4755}" type="presParOf" srcId="{C1B4F626-ACA6-4EFD-BD2A-12C422102ECB}" destId="{ADDD54FE-A894-4CFD-BB2D-E6EE9DC6CEBF}" srcOrd="8" destOrd="0" presId="urn:microsoft.com/office/officeart/2011/layout/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2B9F6FE-5472-463D-A775-8F0A098FDC5E}" type="doc">
      <dgm:prSet loTypeId="urn:microsoft.com/office/officeart/2005/8/layout/vList2" loCatId="list" qsTypeId="urn:microsoft.com/office/officeart/2005/8/quickstyle/simple3" qsCatId="simple" csTypeId="urn:microsoft.com/office/officeart/2005/8/colors/accent2_4" csCatId="accent2" phldr="1"/>
      <dgm:spPr/>
      <dgm:t>
        <a:bodyPr/>
        <a:lstStyle/>
        <a:p>
          <a:endParaRPr lang="en-US"/>
        </a:p>
      </dgm:t>
    </dgm:pt>
    <dgm:pt modelId="{C7724E0E-B57F-41FD-B717-B63CA06ED88F}">
      <dgm:prSet phldrT="[Text]" custT="1"/>
      <dgm:spPr/>
      <dgm:t>
        <a:bodyPr/>
        <a:lstStyle/>
        <a:p>
          <a:r>
            <a:rPr lang="en-IN" sz="1800" smtClean="0">
              <a:latin typeface="Times New Roman" panose="02020603050405020304" pitchFamily="18" charset="0"/>
              <a:cs typeface="Times New Roman" panose="02020603050405020304" pitchFamily="18" charset="0"/>
            </a:rPr>
            <a:t>Afghanistan, Sri Lanka, Pakistan and Maldives are restricted settings. Although abortion is legally restricted in Bangladesh, early menstrual regulation (MR) is permitted.</a:t>
          </a:r>
          <a:endParaRPr lang="en-US" sz="1800">
            <a:latin typeface="Times New Roman" panose="02020603050405020304" pitchFamily="18" charset="0"/>
            <a:cs typeface="Times New Roman" panose="02020603050405020304" pitchFamily="18" charset="0"/>
          </a:endParaRPr>
        </a:p>
      </dgm:t>
    </dgm:pt>
    <dgm:pt modelId="{14F839FE-826A-42B1-9064-5A3335DBE773}" type="parTrans" cxnId="{B391E8B2-423E-46A6-A270-41E4F2C13348}">
      <dgm:prSet/>
      <dgm:spPr/>
      <dgm:t>
        <a:bodyPr/>
        <a:lstStyle/>
        <a:p>
          <a:endParaRPr lang="en-US"/>
        </a:p>
      </dgm:t>
    </dgm:pt>
    <dgm:pt modelId="{A34C0C6A-B5C4-4404-9696-56A0A51B2722}" type="sibTrans" cxnId="{B391E8B2-423E-46A6-A270-41E4F2C13348}">
      <dgm:prSet/>
      <dgm:spPr/>
      <dgm:t>
        <a:bodyPr/>
        <a:lstStyle/>
        <a:p>
          <a:endParaRPr lang="en-US"/>
        </a:p>
      </dgm:t>
    </dgm:pt>
    <dgm:pt modelId="{262C59AE-662D-4BAE-AFE4-56CA48D2E7F0}">
      <dgm:prSet phldrT="[Text]" custT="1"/>
      <dgm:spPr/>
      <dgm:t>
        <a:bodyPr/>
        <a:lstStyle/>
        <a:p>
          <a:endParaRPr lang="en-US" sz="1800">
            <a:latin typeface="Times New Roman" panose="02020603050405020304" pitchFamily="18" charset="0"/>
            <a:cs typeface="Times New Roman" panose="02020603050405020304" pitchFamily="18" charset="0"/>
          </a:endParaRPr>
        </a:p>
      </dgm:t>
    </dgm:pt>
    <dgm:pt modelId="{8F072997-AA79-4B39-B356-5BC51E0DDDBB}" type="parTrans" cxnId="{6C4210BC-31E4-4E27-AD5D-0C6452AB8B88}">
      <dgm:prSet/>
      <dgm:spPr/>
      <dgm:t>
        <a:bodyPr/>
        <a:lstStyle/>
        <a:p>
          <a:endParaRPr lang="en-US"/>
        </a:p>
      </dgm:t>
    </dgm:pt>
    <dgm:pt modelId="{5E08B69C-F78C-4642-A529-86CA75B7DD09}" type="sibTrans" cxnId="{6C4210BC-31E4-4E27-AD5D-0C6452AB8B88}">
      <dgm:prSet/>
      <dgm:spPr/>
      <dgm:t>
        <a:bodyPr/>
        <a:lstStyle/>
        <a:p>
          <a:endParaRPr lang="en-US"/>
        </a:p>
      </dgm:t>
    </dgm:pt>
    <dgm:pt modelId="{53258C67-3E06-46D2-AB14-1DA7BB6AA563}" type="pres">
      <dgm:prSet presAssocID="{F2B9F6FE-5472-463D-A775-8F0A098FDC5E}" presName="linear" presStyleCnt="0">
        <dgm:presLayoutVars>
          <dgm:animLvl val="lvl"/>
          <dgm:resizeHandles val="exact"/>
        </dgm:presLayoutVars>
      </dgm:prSet>
      <dgm:spPr/>
      <dgm:t>
        <a:bodyPr/>
        <a:lstStyle/>
        <a:p>
          <a:endParaRPr lang="en-US"/>
        </a:p>
      </dgm:t>
    </dgm:pt>
    <dgm:pt modelId="{F50F6B88-4C74-41C0-8E4A-510ECA9A7437}" type="pres">
      <dgm:prSet presAssocID="{C7724E0E-B57F-41FD-B717-B63CA06ED88F}" presName="parentText" presStyleLbl="node1" presStyleIdx="0" presStyleCnt="1" custLinFactNeighborX="-3141" custLinFactNeighborY="13423">
        <dgm:presLayoutVars>
          <dgm:chMax val="0"/>
          <dgm:bulletEnabled val="1"/>
        </dgm:presLayoutVars>
      </dgm:prSet>
      <dgm:spPr/>
      <dgm:t>
        <a:bodyPr/>
        <a:lstStyle/>
        <a:p>
          <a:endParaRPr lang="en-US"/>
        </a:p>
      </dgm:t>
    </dgm:pt>
    <dgm:pt modelId="{9AA2FE64-0106-4761-9BD4-F9FAF5AD3157}" type="pres">
      <dgm:prSet presAssocID="{C7724E0E-B57F-41FD-B717-B63CA06ED88F}" presName="childText" presStyleLbl="revTx" presStyleIdx="0" presStyleCnt="1" custScaleY="133840">
        <dgm:presLayoutVars>
          <dgm:bulletEnabled val="1"/>
        </dgm:presLayoutVars>
      </dgm:prSet>
      <dgm:spPr/>
      <dgm:t>
        <a:bodyPr/>
        <a:lstStyle/>
        <a:p>
          <a:endParaRPr lang="en-US"/>
        </a:p>
      </dgm:t>
    </dgm:pt>
  </dgm:ptLst>
  <dgm:cxnLst>
    <dgm:cxn modelId="{2E400898-DAE5-4553-B512-7293E05F6CD3}" type="presOf" srcId="{C7724E0E-B57F-41FD-B717-B63CA06ED88F}" destId="{F50F6B88-4C74-41C0-8E4A-510ECA9A7437}" srcOrd="0" destOrd="0" presId="urn:microsoft.com/office/officeart/2005/8/layout/vList2"/>
    <dgm:cxn modelId="{FC4B170C-EC0F-46CE-92D4-2F91963B85C8}" type="presOf" srcId="{F2B9F6FE-5472-463D-A775-8F0A098FDC5E}" destId="{53258C67-3E06-46D2-AB14-1DA7BB6AA563}" srcOrd="0" destOrd="0" presId="urn:microsoft.com/office/officeart/2005/8/layout/vList2"/>
    <dgm:cxn modelId="{CD1C4AFF-5E1B-48D8-BDCA-76AF14D57B83}" type="presOf" srcId="{262C59AE-662D-4BAE-AFE4-56CA48D2E7F0}" destId="{9AA2FE64-0106-4761-9BD4-F9FAF5AD3157}" srcOrd="0" destOrd="0" presId="urn:microsoft.com/office/officeart/2005/8/layout/vList2"/>
    <dgm:cxn modelId="{B391E8B2-423E-46A6-A270-41E4F2C13348}" srcId="{F2B9F6FE-5472-463D-A775-8F0A098FDC5E}" destId="{C7724E0E-B57F-41FD-B717-B63CA06ED88F}" srcOrd="0" destOrd="0" parTransId="{14F839FE-826A-42B1-9064-5A3335DBE773}" sibTransId="{A34C0C6A-B5C4-4404-9696-56A0A51B2722}"/>
    <dgm:cxn modelId="{6C4210BC-31E4-4E27-AD5D-0C6452AB8B88}" srcId="{C7724E0E-B57F-41FD-B717-B63CA06ED88F}" destId="{262C59AE-662D-4BAE-AFE4-56CA48D2E7F0}" srcOrd="0" destOrd="0" parTransId="{8F072997-AA79-4B39-B356-5BC51E0DDDBB}" sibTransId="{5E08B69C-F78C-4642-A529-86CA75B7DD09}"/>
    <dgm:cxn modelId="{DC4405D4-7BFA-4058-8C04-0391F40C25C5}" type="presParOf" srcId="{53258C67-3E06-46D2-AB14-1DA7BB6AA563}" destId="{F50F6B88-4C74-41C0-8E4A-510ECA9A7437}" srcOrd="0" destOrd="0" presId="urn:microsoft.com/office/officeart/2005/8/layout/vList2"/>
    <dgm:cxn modelId="{9B84F4B5-75F0-4186-BD08-1EBF6B1E3250}" type="presParOf" srcId="{53258C67-3E06-46D2-AB14-1DA7BB6AA563}" destId="{9AA2FE64-0106-4761-9BD4-F9FAF5AD3157}" srcOrd="1"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17626C4-41E5-40E1-9EBF-4562EF284B08}" type="doc">
      <dgm:prSet loTypeId="urn:microsoft.com/office/officeart/2008/layout/VerticalCurvedList" loCatId="list" qsTypeId="urn:microsoft.com/office/officeart/2005/8/quickstyle/simple3" qsCatId="simple" csTypeId="urn:microsoft.com/office/officeart/2005/8/colors/accent2_4" csCatId="accent2" phldr="1"/>
      <dgm:spPr/>
      <dgm:t>
        <a:bodyPr/>
        <a:lstStyle/>
        <a:p>
          <a:endParaRPr lang="en-US"/>
        </a:p>
      </dgm:t>
    </dgm:pt>
    <dgm:pt modelId="{FB48CBEA-34B1-4372-A271-2E607A3465D1}">
      <dgm:prSet phldrT="[Text]" custT="1"/>
      <dgm:spPr/>
      <dgm:t>
        <a:bodyPr/>
        <a:lstStyle/>
        <a:p>
          <a:r>
            <a:rPr lang="en-IN" sz="2000">
              <a:latin typeface="Times New Roman" panose="02020603050405020304" pitchFamily="18" charset="0"/>
              <a:cs typeface="Times New Roman" panose="02020603050405020304" pitchFamily="18" charset="0"/>
            </a:rPr>
            <a:t>To ensure that women have access to safe abortion care in restricted settings, increased advocacy and engagement with stakeholders is essential. </a:t>
          </a:r>
          <a:endParaRPr lang="en-US" sz="2000">
            <a:latin typeface="Times New Roman" panose="02020603050405020304" pitchFamily="18" charset="0"/>
            <a:cs typeface="Times New Roman" panose="02020603050405020304" pitchFamily="18" charset="0"/>
          </a:endParaRPr>
        </a:p>
      </dgm:t>
    </dgm:pt>
    <dgm:pt modelId="{5C888B1B-05DE-4C6A-A6AF-4D8D2E0EC967}" type="parTrans" cxnId="{4087C428-0AF7-4B5F-ACA4-A097067FF437}">
      <dgm:prSet/>
      <dgm:spPr/>
      <dgm:t>
        <a:bodyPr/>
        <a:lstStyle/>
        <a:p>
          <a:endParaRPr lang="en-US"/>
        </a:p>
      </dgm:t>
    </dgm:pt>
    <dgm:pt modelId="{04359C80-9C09-46F1-8C13-FF3797E36494}" type="sibTrans" cxnId="{4087C428-0AF7-4B5F-ACA4-A097067FF437}">
      <dgm:prSet/>
      <dgm:spPr/>
      <dgm:t>
        <a:bodyPr/>
        <a:lstStyle/>
        <a:p>
          <a:endParaRPr lang="en-US"/>
        </a:p>
      </dgm:t>
    </dgm:pt>
    <dgm:pt modelId="{80673B94-A487-48CC-BDF4-5096C7FEA8A1}">
      <dgm:prSet custT="1"/>
      <dgm:spPr/>
      <dgm:t>
        <a:bodyPr/>
        <a:lstStyle/>
        <a:p>
          <a:r>
            <a:rPr lang="en-IN" sz="2000" smtClean="0">
              <a:latin typeface="Times New Roman" panose="02020603050405020304" pitchFamily="18" charset="0"/>
              <a:cs typeface="Times New Roman" panose="02020603050405020304" pitchFamily="18" charset="0"/>
            </a:rPr>
            <a:t>Abortion research is needed to understand women's perspectives and needs so that appropriate strategies can be devised. It is necessary to comprehend why other individuals are preferred over doctors.</a:t>
          </a:r>
        </a:p>
      </dgm:t>
    </dgm:pt>
    <dgm:pt modelId="{67006D23-3818-43AA-925B-0EAE87FA96FC}" type="parTrans" cxnId="{CFD0CC65-7645-435C-A5D7-B866F9B46549}">
      <dgm:prSet/>
      <dgm:spPr/>
      <dgm:t>
        <a:bodyPr/>
        <a:lstStyle/>
        <a:p>
          <a:endParaRPr lang="en-US"/>
        </a:p>
      </dgm:t>
    </dgm:pt>
    <dgm:pt modelId="{D94700CD-1220-4ACC-AF04-4B7D9DA0D4A3}" type="sibTrans" cxnId="{CFD0CC65-7645-435C-A5D7-B866F9B46549}">
      <dgm:prSet/>
      <dgm:spPr/>
      <dgm:t>
        <a:bodyPr/>
        <a:lstStyle/>
        <a:p>
          <a:endParaRPr lang="en-US"/>
        </a:p>
      </dgm:t>
    </dgm:pt>
    <dgm:pt modelId="{033AB3D4-5D85-4137-B174-359D82D0DAE3}">
      <dgm:prSet custT="1"/>
      <dgm:spPr/>
      <dgm:t>
        <a:bodyPr/>
        <a:lstStyle/>
        <a:p>
          <a:r>
            <a:rPr lang="en-IN" sz="1800" smtClean="0">
              <a:latin typeface="Times New Roman" panose="02020603050405020304" pitchFamily="18" charset="0"/>
              <a:cs typeface="Times New Roman" panose="02020603050405020304" pitchFamily="18" charset="0"/>
            </a:rPr>
            <a:t>Initiatives </a:t>
          </a:r>
          <a:r>
            <a:rPr lang="en-IN" sz="1800">
              <a:latin typeface="Times New Roman" panose="02020603050405020304" pitchFamily="18" charset="0"/>
              <a:cs typeface="Times New Roman" panose="02020603050405020304" pitchFamily="18" charset="0"/>
            </a:rPr>
            <a:t>have to be implemented to ascertain that women have </a:t>
          </a:r>
          <a:r>
            <a:rPr lang="en-IN" sz="1800" smtClean="0">
              <a:latin typeface="Times New Roman" panose="02020603050405020304" pitchFamily="18" charset="0"/>
              <a:cs typeface="Times New Roman" panose="02020603050405020304" pitchFamily="18" charset="0"/>
            </a:rPr>
            <a:t>access </a:t>
          </a:r>
          <a:r>
            <a:rPr lang="en-IN" sz="1800">
              <a:latin typeface="Times New Roman" panose="02020603050405020304" pitchFamily="18" charset="0"/>
              <a:cs typeface="Times New Roman" panose="02020603050405020304" pitchFamily="18" charset="0"/>
            </a:rPr>
            <a:t>to comprehensive reproductive healthcare services, such as family planning, contraception, and safe abortion services. This entails expanding the pool of qualified healthcare professionals and ensuring services are both affordable and readily available</a:t>
          </a:r>
          <a:r>
            <a:rPr lang="en-IN" sz="1300"/>
            <a:t>.</a:t>
          </a:r>
        </a:p>
      </dgm:t>
    </dgm:pt>
    <dgm:pt modelId="{49251FAC-00A4-47BA-8091-1FD5CFB19921}" type="parTrans" cxnId="{6C2E0522-1A51-4FDD-AD7C-A76C49F00172}">
      <dgm:prSet/>
      <dgm:spPr/>
      <dgm:t>
        <a:bodyPr/>
        <a:lstStyle/>
        <a:p>
          <a:endParaRPr lang="en-US"/>
        </a:p>
      </dgm:t>
    </dgm:pt>
    <dgm:pt modelId="{647CD686-F28B-496A-94DB-E0AB9A489BB7}" type="sibTrans" cxnId="{6C2E0522-1A51-4FDD-AD7C-A76C49F00172}">
      <dgm:prSet/>
      <dgm:spPr/>
      <dgm:t>
        <a:bodyPr/>
        <a:lstStyle/>
        <a:p>
          <a:endParaRPr lang="en-US"/>
        </a:p>
      </dgm:t>
    </dgm:pt>
    <dgm:pt modelId="{CB1B8402-5148-4046-9C92-EE0438225555}">
      <dgm:prSet phldrT="[Text]" custT="1"/>
      <dgm:spPr/>
      <dgm:t>
        <a:bodyPr/>
        <a:lstStyle/>
        <a:p>
          <a:r>
            <a:rPr lang="en-IN" sz="2000" smtClean="0">
              <a:latin typeface="Times New Roman" panose="02020603050405020304" pitchFamily="18" charset="0"/>
              <a:cs typeface="Times New Roman" panose="02020603050405020304" pitchFamily="18" charset="0"/>
            </a:rPr>
            <a:t>Reducing </a:t>
          </a:r>
          <a:r>
            <a:rPr lang="en-IN" sz="2000">
              <a:latin typeface="Times New Roman" panose="02020603050405020304" pitchFamily="18" charset="0"/>
              <a:cs typeface="Times New Roman" panose="02020603050405020304" pitchFamily="18" charset="0"/>
            </a:rPr>
            <a:t>stigma and empowering women to make knowledgeable decisions about their reproductive options can be accomplished through disseminating accurate and unbiased information about reproductive health, contraception, and safe abortion options.</a:t>
          </a:r>
          <a:endParaRPr lang="en-US" sz="2000">
            <a:latin typeface="Times New Roman" panose="02020603050405020304" pitchFamily="18" charset="0"/>
            <a:cs typeface="Times New Roman" panose="02020603050405020304" pitchFamily="18" charset="0"/>
          </a:endParaRPr>
        </a:p>
      </dgm:t>
    </dgm:pt>
    <dgm:pt modelId="{031940B2-9DCA-452F-AB5D-65BF4041E71F}" type="sibTrans" cxnId="{C4FE6F43-BAC6-40C2-A2A4-FCEA3BF3A786}">
      <dgm:prSet/>
      <dgm:spPr/>
      <dgm:t>
        <a:bodyPr/>
        <a:lstStyle/>
        <a:p>
          <a:endParaRPr lang="en-US"/>
        </a:p>
      </dgm:t>
    </dgm:pt>
    <dgm:pt modelId="{CA8B50E3-BA9D-4235-A03D-947FE74D6145}" type="parTrans" cxnId="{C4FE6F43-BAC6-40C2-A2A4-FCEA3BF3A786}">
      <dgm:prSet/>
      <dgm:spPr/>
      <dgm:t>
        <a:bodyPr/>
        <a:lstStyle/>
        <a:p>
          <a:endParaRPr lang="en-US"/>
        </a:p>
      </dgm:t>
    </dgm:pt>
    <dgm:pt modelId="{915820D4-69EF-46A1-BFDB-BC3EBACD4AB5}" type="pres">
      <dgm:prSet presAssocID="{717626C4-41E5-40E1-9EBF-4562EF284B08}" presName="Name0" presStyleCnt="0">
        <dgm:presLayoutVars>
          <dgm:chMax val="7"/>
          <dgm:chPref val="7"/>
          <dgm:dir/>
        </dgm:presLayoutVars>
      </dgm:prSet>
      <dgm:spPr/>
      <dgm:t>
        <a:bodyPr/>
        <a:lstStyle/>
        <a:p>
          <a:endParaRPr lang="en-US"/>
        </a:p>
      </dgm:t>
    </dgm:pt>
    <dgm:pt modelId="{C833F20E-5282-4DD5-ABA3-003B4EF67071}" type="pres">
      <dgm:prSet presAssocID="{717626C4-41E5-40E1-9EBF-4562EF284B08}" presName="Name1" presStyleCnt="0"/>
      <dgm:spPr/>
    </dgm:pt>
    <dgm:pt modelId="{2276061E-8992-4E11-90EE-3B9FC2F3B41B}" type="pres">
      <dgm:prSet presAssocID="{717626C4-41E5-40E1-9EBF-4562EF284B08}" presName="cycle" presStyleCnt="0"/>
      <dgm:spPr/>
    </dgm:pt>
    <dgm:pt modelId="{983C529E-E027-4AEA-9E06-759FF55F976D}" type="pres">
      <dgm:prSet presAssocID="{717626C4-41E5-40E1-9EBF-4562EF284B08}" presName="srcNode" presStyleLbl="node1" presStyleIdx="0" presStyleCnt="4"/>
      <dgm:spPr/>
    </dgm:pt>
    <dgm:pt modelId="{1F302AC1-EDE9-43D3-ABEC-9A56E1A4F886}" type="pres">
      <dgm:prSet presAssocID="{717626C4-41E5-40E1-9EBF-4562EF284B08}" presName="conn" presStyleLbl="parChTrans1D2" presStyleIdx="0" presStyleCnt="1"/>
      <dgm:spPr/>
      <dgm:t>
        <a:bodyPr/>
        <a:lstStyle/>
        <a:p>
          <a:endParaRPr lang="en-US"/>
        </a:p>
      </dgm:t>
    </dgm:pt>
    <dgm:pt modelId="{D6DBBD0E-8152-407C-AD16-F5167DC345CD}" type="pres">
      <dgm:prSet presAssocID="{717626C4-41E5-40E1-9EBF-4562EF284B08}" presName="extraNode" presStyleLbl="node1" presStyleIdx="0" presStyleCnt="4"/>
      <dgm:spPr/>
    </dgm:pt>
    <dgm:pt modelId="{C3430F1F-3F00-4BE3-8359-EF430FB31870}" type="pres">
      <dgm:prSet presAssocID="{717626C4-41E5-40E1-9EBF-4562EF284B08}" presName="dstNode" presStyleLbl="node1" presStyleIdx="0" presStyleCnt="4"/>
      <dgm:spPr/>
    </dgm:pt>
    <dgm:pt modelId="{0D80B0AA-BB5A-41B8-BDF1-18266323E82E}" type="pres">
      <dgm:prSet presAssocID="{FB48CBEA-34B1-4372-A271-2E607A3465D1}" presName="text_1" presStyleLbl="node1" presStyleIdx="0" presStyleCnt="4" custScaleY="109492" custLinFactNeighborX="2358" custLinFactNeighborY="-6052">
        <dgm:presLayoutVars>
          <dgm:bulletEnabled val="1"/>
        </dgm:presLayoutVars>
      </dgm:prSet>
      <dgm:spPr/>
      <dgm:t>
        <a:bodyPr/>
        <a:lstStyle/>
        <a:p>
          <a:endParaRPr lang="en-US"/>
        </a:p>
      </dgm:t>
    </dgm:pt>
    <dgm:pt modelId="{EE770C8A-F807-46BC-A49E-AE01CF9BE2D4}" type="pres">
      <dgm:prSet presAssocID="{FB48CBEA-34B1-4372-A271-2E607A3465D1}" presName="accent_1" presStyleCnt="0"/>
      <dgm:spPr/>
    </dgm:pt>
    <dgm:pt modelId="{A08D0B7C-D4D7-495A-8B9E-10C7B4D8B446}" type="pres">
      <dgm:prSet presAssocID="{FB48CBEA-34B1-4372-A271-2E607A3465D1}" presName="accentRepeatNode" presStyleLbl="solidFgAcc1" presStyleIdx="0" presStyleCnt="4"/>
      <dgm:spPr/>
    </dgm:pt>
    <dgm:pt modelId="{2104DF4B-50DD-4B38-BCFC-96BF82E627C7}" type="pres">
      <dgm:prSet presAssocID="{033AB3D4-5D85-4137-B174-359D82D0DAE3}" presName="text_2" presStyleLbl="node1" presStyleIdx="1" presStyleCnt="4" custScaleY="142565" custLinFactNeighborX="738" custLinFactNeighborY="-5580">
        <dgm:presLayoutVars>
          <dgm:bulletEnabled val="1"/>
        </dgm:presLayoutVars>
      </dgm:prSet>
      <dgm:spPr/>
      <dgm:t>
        <a:bodyPr/>
        <a:lstStyle/>
        <a:p>
          <a:endParaRPr lang="en-US"/>
        </a:p>
      </dgm:t>
    </dgm:pt>
    <dgm:pt modelId="{E1848FD4-3DD6-477B-BBC6-3C677A1DA0B2}" type="pres">
      <dgm:prSet presAssocID="{033AB3D4-5D85-4137-B174-359D82D0DAE3}" presName="accent_2" presStyleCnt="0"/>
      <dgm:spPr/>
    </dgm:pt>
    <dgm:pt modelId="{2B05C3A7-E79A-4A4F-AFF8-A7AC5CB92222}" type="pres">
      <dgm:prSet presAssocID="{033AB3D4-5D85-4137-B174-359D82D0DAE3}" presName="accentRepeatNode" presStyleLbl="solidFgAcc1" presStyleIdx="1" presStyleCnt="4"/>
      <dgm:spPr/>
    </dgm:pt>
    <dgm:pt modelId="{CE6D3A81-657B-45A1-AA0B-7E954C649745}" type="pres">
      <dgm:prSet presAssocID="{80673B94-A487-48CC-BDF4-5096C7FEA8A1}" presName="text_3" presStyleLbl="node1" presStyleIdx="2" presStyleCnt="4" custScaleY="136239" custLinFactNeighborX="738" custLinFactNeighborY="7908">
        <dgm:presLayoutVars>
          <dgm:bulletEnabled val="1"/>
        </dgm:presLayoutVars>
      </dgm:prSet>
      <dgm:spPr/>
      <dgm:t>
        <a:bodyPr/>
        <a:lstStyle/>
        <a:p>
          <a:endParaRPr lang="en-US"/>
        </a:p>
      </dgm:t>
    </dgm:pt>
    <dgm:pt modelId="{F906B3E9-2207-46DC-942F-BC8270146BAE}" type="pres">
      <dgm:prSet presAssocID="{80673B94-A487-48CC-BDF4-5096C7FEA8A1}" presName="accent_3" presStyleCnt="0"/>
      <dgm:spPr/>
    </dgm:pt>
    <dgm:pt modelId="{54324661-55C2-4D4F-B989-EB4833E0BDB2}" type="pres">
      <dgm:prSet presAssocID="{80673B94-A487-48CC-BDF4-5096C7FEA8A1}" presName="accentRepeatNode" presStyleLbl="solidFgAcc1" presStyleIdx="2" presStyleCnt="4"/>
      <dgm:spPr/>
    </dgm:pt>
    <dgm:pt modelId="{6D84D60E-6099-4C6C-9040-B0378FC9B21F}" type="pres">
      <dgm:prSet presAssocID="{CB1B8402-5148-4046-9C92-EE0438225555}" presName="text_4" presStyleLbl="node1" presStyleIdx="3" presStyleCnt="4" custScaleY="130359" custLinFactNeighborX="705" custLinFactNeighborY="13290">
        <dgm:presLayoutVars>
          <dgm:bulletEnabled val="1"/>
        </dgm:presLayoutVars>
      </dgm:prSet>
      <dgm:spPr/>
      <dgm:t>
        <a:bodyPr/>
        <a:lstStyle/>
        <a:p>
          <a:endParaRPr lang="en-US"/>
        </a:p>
      </dgm:t>
    </dgm:pt>
    <dgm:pt modelId="{FC26C2D1-E503-45EA-B486-62BC2885666A}" type="pres">
      <dgm:prSet presAssocID="{CB1B8402-5148-4046-9C92-EE0438225555}" presName="accent_4" presStyleCnt="0"/>
      <dgm:spPr/>
    </dgm:pt>
    <dgm:pt modelId="{3FCC2DFB-A7BA-4D68-B789-2F670CAF7838}" type="pres">
      <dgm:prSet presAssocID="{CB1B8402-5148-4046-9C92-EE0438225555}" presName="accentRepeatNode" presStyleLbl="solidFgAcc1" presStyleIdx="3" presStyleCnt="4"/>
      <dgm:spPr/>
    </dgm:pt>
  </dgm:ptLst>
  <dgm:cxnLst>
    <dgm:cxn modelId="{53F8A893-D711-43BE-B3BC-E9DD00B45EFA}" type="presOf" srcId="{717626C4-41E5-40E1-9EBF-4562EF284B08}" destId="{915820D4-69EF-46A1-BFDB-BC3EBACD4AB5}" srcOrd="0" destOrd="0" presId="urn:microsoft.com/office/officeart/2008/layout/VerticalCurvedList"/>
    <dgm:cxn modelId="{B6FB959F-DE49-4274-AABD-5F5E390CE1BD}" type="presOf" srcId="{80673B94-A487-48CC-BDF4-5096C7FEA8A1}" destId="{CE6D3A81-657B-45A1-AA0B-7E954C649745}" srcOrd="0" destOrd="0" presId="urn:microsoft.com/office/officeart/2008/layout/VerticalCurvedList"/>
    <dgm:cxn modelId="{DC7F89A5-193B-4321-84D9-8AA78A15C207}" type="presOf" srcId="{CB1B8402-5148-4046-9C92-EE0438225555}" destId="{6D84D60E-6099-4C6C-9040-B0378FC9B21F}" srcOrd="0" destOrd="0" presId="urn:microsoft.com/office/officeart/2008/layout/VerticalCurvedList"/>
    <dgm:cxn modelId="{4087C428-0AF7-4B5F-ACA4-A097067FF437}" srcId="{717626C4-41E5-40E1-9EBF-4562EF284B08}" destId="{FB48CBEA-34B1-4372-A271-2E607A3465D1}" srcOrd="0" destOrd="0" parTransId="{5C888B1B-05DE-4C6A-A6AF-4D8D2E0EC967}" sibTransId="{04359C80-9C09-46F1-8C13-FF3797E36494}"/>
    <dgm:cxn modelId="{C4FE6F43-BAC6-40C2-A2A4-FCEA3BF3A786}" srcId="{717626C4-41E5-40E1-9EBF-4562EF284B08}" destId="{CB1B8402-5148-4046-9C92-EE0438225555}" srcOrd="3" destOrd="0" parTransId="{CA8B50E3-BA9D-4235-A03D-947FE74D6145}" sibTransId="{031940B2-9DCA-452F-AB5D-65BF4041E71F}"/>
    <dgm:cxn modelId="{027E1A3F-A574-4B83-AE29-9F3B4CD6EFA2}" type="presOf" srcId="{04359C80-9C09-46F1-8C13-FF3797E36494}" destId="{1F302AC1-EDE9-43D3-ABEC-9A56E1A4F886}" srcOrd="0" destOrd="0" presId="urn:microsoft.com/office/officeart/2008/layout/VerticalCurvedList"/>
    <dgm:cxn modelId="{CFD0CC65-7645-435C-A5D7-B866F9B46549}" srcId="{717626C4-41E5-40E1-9EBF-4562EF284B08}" destId="{80673B94-A487-48CC-BDF4-5096C7FEA8A1}" srcOrd="2" destOrd="0" parTransId="{67006D23-3818-43AA-925B-0EAE87FA96FC}" sibTransId="{D94700CD-1220-4ACC-AF04-4B7D9DA0D4A3}"/>
    <dgm:cxn modelId="{B6249155-84A4-4220-9608-EE8847A6D32C}" type="presOf" srcId="{FB48CBEA-34B1-4372-A271-2E607A3465D1}" destId="{0D80B0AA-BB5A-41B8-BDF1-18266323E82E}" srcOrd="0" destOrd="0" presId="urn:microsoft.com/office/officeart/2008/layout/VerticalCurvedList"/>
    <dgm:cxn modelId="{6C2E0522-1A51-4FDD-AD7C-A76C49F00172}" srcId="{717626C4-41E5-40E1-9EBF-4562EF284B08}" destId="{033AB3D4-5D85-4137-B174-359D82D0DAE3}" srcOrd="1" destOrd="0" parTransId="{49251FAC-00A4-47BA-8091-1FD5CFB19921}" sibTransId="{647CD686-F28B-496A-94DB-E0AB9A489BB7}"/>
    <dgm:cxn modelId="{F61BC9C1-700F-424E-8F0D-28A6BE7D92DC}" type="presOf" srcId="{033AB3D4-5D85-4137-B174-359D82D0DAE3}" destId="{2104DF4B-50DD-4B38-BCFC-96BF82E627C7}" srcOrd="0" destOrd="0" presId="urn:microsoft.com/office/officeart/2008/layout/VerticalCurvedList"/>
    <dgm:cxn modelId="{38972D71-AAFE-49DE-9ED7-CEF2D62DA972}" type="presParOf" srcId="{915820D4-69EF-46A1-BFDB-BC3EBACD4AB5}" destId="{C833F20E-5282-4DD5-ABA3-003B4EF67071}" srcOrd="0" destOrd="0" presId="urn:microsoft.com/office/officeart/2008/layout/VerticalCurvedList"/>
    <dgm:cxn modelId="{15A21235-24C4-4A96-A786-1704F06CF2D7}" type="presParOf" srcId="{C833F20E-5282-4DD5-ABA3-003B4EF67071}" destId="{2276061E-8992-4E11-90EE-3B9FC2F3B41B}" srcOrd="0" destOrd="0" presId="urn:microsoft.com/office/officeart/2008/layout/VerticalCurvedList"/>
    <dgm:cxn modelId="{C3EF7EDA-6922-442B-9A8E-020F67C97044}" type="presParOf" srcId="{2276061E-8992-4E11-90EE-3B9FC2F3B41B}" destId="{983C529E-E027-4AEA-9E06-759FF55F976D}" srcOrd="0" destOrd="0" presId="urn:microsoft.com/office/officeart/2008/layout/VerticalCurvedList"/>
    <dgm:cxn modelId="{AB2C35AC-BB5A-4BBE-9456-9D950C2E9630}" type="presParOf" srcId="{2276061E-8992-4E11-90EE-3B9FC2F3B41B}" destId="{1F302AC1-EDE9-43D3-ABEC-9A56E1A4F886}" srcOrd="1" destOrd="0" presId="urn:microsoft.com/office/officeart/2008/layout/VerticalCurvedList"/>
    <dgm:cxn modelId="{8555A814-BA9F-4AD8-9910-9523460D75EF}" type="presParOf" srcId="{2276061E-8992-4E11-90EE-3B9FC2F3B41B}" destId="{D6DBBD0E-8152-407C-AD16-F5167DC345CD}" srcOrd="2" destOrd="0" presId="urn:microsoft.com/office/officeart/2008/layout/VerticalCurvedList"/>
    <dgm:cxn modelId="{C667E25F-C4CA-4674-A5C8-79976381B12D}" type="presParOf" srcId="{2276061E-8992-4E11-90EE-3B9FC2F3B41B}" destId="{C3430F1F-3F00-4BE3-8359-EF430FB31870}" srcOrd="3" destOrd="0" presId="urn:microsoft.com/office/officeart/2008/layout/VerticalCurvedList"/>
    <dgm:cxn modelId="{B9EE4BD2-0051-45CE-8119-43AE9CF89542}" type="presParOf" srcId="{C833F20E-5282-4DD5-ABA3-003B4EF67071}" destId="{0D80B0AA-BB5A-41B8-BDF1-18266323E82E}" srcOrd="1" destOrd="0" presId="urn:microsoft.com/office/officeart/2008/layout/VerticalCurvedList"/>
    <dgm:cxn modelId="{202BE3C2-9A40-4809-9FB7-BFDD3C498A77}" type="presParOf" srcId="{C833F20E-5282-4DD5-ABA3-003B4EF67071}" destId="{EE770C8A-F807-46BC-A49E-AE01CF9BE2D4}" srcOrd="2" destOrd="0" presId="urn:microsoft.com/office/officeart/2008/layout/VerticalCurvedList"/>
    <dgm:cxn modelId="{4F65C263-A267-4429-9BD1-B946FC66509E}" type="presParOf" srcId="{EE770C8A-F807-46BC-A49E-AE01CF9BE2D4}" destId="{A08D0B7C-D4D7-495A-8B9E-10C7B4D8B446}" srcOrd="0" destOrd="0" presId="urn:microsoft.com/office/officeart/2008/layout/VerticalCurvedList"/>
    <dgm:cxn modelId="{0CA3BDC2-1BEB-4521-96A6-A6C0FD70FAAC}" type="presParOf" srcId="{C833F20E-5282-4DD5-ABA3-003B4EF67071}" destId="{2104DF4B-50DD-4B38-BCFC-96BF82E627C7}" srcOrd="3" destOrd="0" presId="urn:microsoft.com/office/officeart/2008/layout/VerticalCurvedList"/>
    <dgm:cxn modelId="{F6F9FC27-78DB-4ED2-AB22-82F979280C52}" type="presParOf" srcId="{C833F20E-5282-4DD5-ABA3-003B4EF67071}" destId="{E1848FD4-3DD6-477B-BBC6-3C677A1DA0B2}" srcOrd="4" destOrd="0" presId="urn:microsoft.com/office/officeart/2008/layout/VerticalCurvedList"/>
    <dgm:cxn modelId="{FE4FBF7A-8B35-4E9C-B7C8-A537EDD00F7F}" type="presParOf" srcId="{E1848FD4-3DD6-477B-BBC6-3C677A1DA0B2}" destId="{2B05C3A7-E79A-4A4F-AFF8-A7AC5CB92222}" srcOrd="0" destOrd="0" presId="urn:microsoft.com/office/officeart/2008/layout/VerticalCurvedList"/>
    <dgm:cxn modelId="{BF0B2274-F18C-4AE7-ABEE-CDC6BDA6880A}" type="presParOf" srcId="{C833F20E-5282-4DD5-ABA3-003B4EF67071}" destId="{CE6D3A81-657B-45A1-AA0B-7E954C649745}" srcOrd="5" destOrd="0" presId="urn:microsoft.com/office/officeart/2008/layout/VerticalCurvedList"/>
    <dgm:cxn modelId="{A65261AE-BF43-4800-91FD-9279D8774FD1}" type="presParOf" srcId="{C833F20E-5282-4DD5-ABA3-003B4EF67071}" destId="{F906B3E9-2207-46DC-942F-BC8270146BAE}" srcOrd="6" destOrd="0" presId="urn:microsoft.com/office/officeart/2008/layout/VerticalCurvedList"/>
    <dgm:cxn modelId="{E2338355-3584-4024-8CD8-731CF8922339}" type="presParOf" srcId="{F906B3E9-2207-46DC-942F-BC8270146BAE}" destId="{54324661-55C2-4D4F-B989-EB4833E0BDB2}" srcOrd="0" destOrd="0" presId="urn:microsoft.com/office/officeart/2008/layout/VerticalCurvedList"/>
    <dgm:cxn modelId="{01359FB8-4683-48B9-9018-8AC5E5166002}" type="presParOf" srcId="{C833F20E-5282-4DD5-ABA3-003B4EF67071}" destId="{6D84D60E-6099-4C6C-9040-B0378FC9B21F}" srcOrd="7" destOrd="0" presId="urn:microsoft.com/office/officeart/2008/layout/VerticalCurvedList"/>
    <dgm:cxn modelId="{B000F7A6-AC8A-488D-A495-E0D803FAECF6}" type="presParOf" srcId="{C833F20E-5282-4DD5-ABA3-003B4EF67071}" destId="{FC26C2D1-E503-45EA-B486-62BC2885666A}" srcOrd="8" destOrd="0" presId="urn:microsoft.com/office/officeart/2008/layout/VerticalCurvedList"/>
    <dgm:cxn modelId="{747A57C9-ED2D-401E-B844-1E922BDDB362}" type="presParOf" srcId="{FC26C2D1-E503-45EA-B486-62BC2885666A}" destId="{3FCC2DFB-A7BA-4D68-B789-2F670CAF7838}"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74A57A-E3A9-487C-865E-3BF4E27955F0}">
      <dsp:nvSpPr>
        <dsp:cNvPr id="0" name=""/>
        <dsp:cNvSpPr/>
      </dsp:nvSpPr>
      <dsp:spPr>
        <a:xfrm>
          <a:off x="1065030" y="353265"/>
          <a:ext cx="7094161" cy="5312278"/>
        </a:xfrm>
        <a:prstGeom prst="pie">
          <a:avLst>
            <a:gd name="adj1" fmla="val 16200000"/>
            <a:gd name="adj2" fmla="val 180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l" defTabSz="889000">
            <a:lnSpc>
              <a:spcPct val="90000"/>
            </a:lnSpc>
            <a:spcBef>
              <a:spcPct val="0"/>
            </a:spcBef>
            <a:spcAft>
              <a:spcPct val="35000"/>
            </a:spcAft>
          </a:pPr>
          <a:r>
            <a:rPr lang="en-IN" sz="2000" kern="1200" smtClean="0">
              <a:solidFill>
                <a:schemeClr val="tx1"/>
              </a:solidFill>
              <a:latin typeface="Times New Roman" panose="02020603050405020304" pitchFamily="18" charset="0"/>
              <a:cs typeface="Times New Roman" panose="02020603050405020304" pitchFamily="18" charset="0"/>
            </a:rPr>
            <a:t>Various literatures available in public domain in bits and pieces but there is dearth of literatures to give a holistic view of the abortion scenario in South Asian  countries. </a:t>
          </a:r>
          <a:endParaRPr lang="en-US" sz="2000" kern="1200">
            <a:solidFill>
              <a:schemeClr val="tx1"/>
            </a:solidFill>
          </a:endParaRPr>
        </a:p>
      </dsp:txBody>
      <dsp:txXfrm>
        <a:off x="4922058" y="1333507"/>
        <a:ext cx="2406947" cy="1770759"/>
      </dsp:txXfrm>
    </dsp:sp>
    <dsp:sp modelId="{EB66F7CE-9DAF-4F22-993A-61A4CAD10A90}">
      <dsp:nvSpPr>
        <dsp:cNvPr id="0" name=""/>
        <dsp:cNvSpPr/>
      </dsp:nvSpPr>
      <dsp:spPr>
        <a:xfrm>
          <a:off x="1206142" y="25292"/>
          <a:ext cx="6733384" cy="6098371"/>
        </a:xfrm>
        <a:prstGeom prst="pie">
          <a:avLst>
            <a:gd name="adj1" fmla="val 1800000"/>
            <a:gd name="adj2" fmla="val 9000000"/>
          </a:avLst>
        </a:prstGeom>
        <a:gradFill rotWithShape="0">
          <a:gsLst>
            <a:gs pos="0">
              <a:schemeClr val="accent4">
                <a:hueOff val="4900445"/>
                <a:satOff val="-20388"/>
                <a:lumOff val="4804"/>
                <a:alphaOff val="0"/>
                <a:satMod val="103000"/>
                <a:lumMod val="102000"/>
                <a:tint val="94000"/>
              </a:schemeClr>
            </a:gs>
            <a:gs pos="50000">
              <a:schemeClr val="accent4">
                <a:hueOff val="4900445"/>
                <a:satOff val="-20388"/>
                <a:lumOff val="4804"/>
                <a:alphaOff val="0"/>
                <a:satMod val="110000"/>
                <a:lumMod val="100000"/>
                <a:shade val="100000"/>
              </a:schemeClr>
            </a:gs>
            <a:gs pos="100000">
              <a:schemeClr val="accent4">
                <a:hueOff val="4900445"/>
                <a:satOff val="-20388"/>
                <a:lumOff val="480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IN" sz="2000" kern="1200" smtClean="0">
              <a:solidFill>
                <a:schemeClr val="tx1"/>
              </a:solidFill>
              <a:latin typeface="Times New Roman" panose="02020603050405020304" pitchFamily="18" charset="0"/>
              <a:cs typeface="Times New Roman" panose="02020603050405020304" pitchFamily="18" charset="0"/>
            </a:rPr>
            <a:t>It will aid in understanding ability to access safe abortion care and its impact on the maternal mortality scenario and health complications. </a:t>
          </a:r>
          <a:endParaRPr lang="en-US" sz="2000" kern="1200">
            <a:solidFill>
              <a:schemeClr val="tx1"/>
            </a:solidFill>
          </a:endParaRPr>
        </a:p>
      </dsp:txBody>
      <dsp:txXfrm>
        <a:off x="3049807" y="3873073"/>
        <a:ext cx="3046055" cy="1887591"/>
      </dsp:txXfrm>
    </dsp:sp>
    <dsp:sp modelId="{DCBBCC74-C081-4E2B-8366-99484FC20C4B}">
      <dsp:nvSpPr>
        <dsp:cNvPr id="0" name=""/>
        <dsp:cNvSpPr/>
      </dsp:nvSpPr>
      <dsp:spPr>
        <a:xfrm>
          <a:off x="1100822" y="351756"/>
          <a:ext cx="6810757" cy="5286191"/>
        </a:xfrm>
        <a:prstGeom prst="pie">
          <a:avLst>
            <a:gd name="adj1" fmla="val 9000000"/>
            <a:gd name="adj2" fmla="val 16200000"/>
          </a:avLst>
        </a:prstGeom>
        <a:gradFill rotWithShape="0">
          <a:gsLst>
            <a:gs pos="0">
              <a:schemeClr val="accent4">
                <a:hueOff val="9800891"/>
                <a:satOff val="-40777"/>
                <a:lumOff val="9608"/>
                <a:alphaOff val="0"/>
                <a:satMod val="103000"/>
                <a:lumMod val="102000"/>
                <a:tint val="94000"/>
              </a:schemeClr>
            </a:gs>
            <a:gs pos="50000">
              <a:schemeClr val="accent4">
                <a:hueOff val="9800891"/>
                <a:satOff val="-40777"/>
                <a:lumOff val="9608"/>
                <a:alphaOff val="0"/>
                <a:satMod val="110000"/>
                <a:lumMod val="100000"/>
                <a:shade val="100000"/>
              </a:schemeClr>
            </a:gs>
            <a:gs pos="100000">
              <a:schemeClr val="accent4">
                <a:hueOff val="9800891"/>
                <a:satOff val="-40777"/>
                <a:lumOff val="960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IN" sz="2000" kern="1200" smtClean="0">
              <a:solidFill>
                <a:schemeClr val="tx1"/>
              </a:solidFill>
              <a:latin typeface="Times New Roman" panose="02020603050405020304" pitchFamily="18" charset="0"/>
              <a:cs typeface="Times New Roman" panose="02020603050405020304" pitchFamily="18" charset="0"/>
            </a:rPr>
            <a:t>Aim-Secondary </a:t>
          </a:r>
          <a:r>
            <a:rPr lang="en-IN" sz="2000" kern="1200" smtClean="0">
              <a:solidFill>
                <a:schemeClr val="tx1"/>
              </a:solidFill>
              <a:latin typeface="Times New Roman" panose="02020603050405020304" pitchFamily="18" charset="0"/>
              <a:cs typeface="Times New Roman" panose="02020603050405020304" pitchFamily="18" charset="0"/>
            </a:rPr>
            <a:t>evidence synthesis on the abortion scenario and legal framework of abortion situation in South Asian countries</a:t>
          </a:r>
          <a:r>
            <a:rPr lang="en-IN" sz="1600" kern="1200" smtClean="0">
              <a:latin typeface="Times New Roman" panose="02020603050405020304" pitchFamily="18" charset="0"/>
              <a:cs typeface="Times New Roman" panose="02020603050405020304" pitchFamily="18" charset="0"/>
            </a:rPr>
            <a:t>. </a:t>
          </a:r>
          <a:endParaRPr lang="en-US" sz="1600" kern="1200"/>
        </a:p>
      </dsp:txBody>
      <dsp:txXfrm>
        <a:off x="1830546" y="1390115"/>
        <a:ext cx="2310792" cy="17620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52BE63-5382-47BC-A3A4-02AC9F91A676}">
      <dsp:nvSpPr>
        <dsp:cNvPr id="0" name=""/>
        <dsp:cNvSpPr/>
      </dsp:nvSpPr>
      <dsp:spPr>
        <a:xfrm>
          <a:off x="7363189" y="933076"/>
          <a:ext cx="4279368" cy="3579551"/>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4C2A24B-FE78-42A5-932F-39B601E52C55}">
      <dsp:nvSpPr>
        <dsp:cNvPr id="0" name=""/>
        <dsp:cNvSpPr/>
      </dsp:nvSpPr>
      <dsp:spPr>
        <a:xfrm>
          <a:off x="7740315" y="1039252"/>
          <a:ext cx="3605470" cy="3382979"/>
        </a:xfrm>
        <a:prstGeom prst="ellipse">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IN" sz="2400" kern="1200" smtClean="0">
              <a:latin typeface="Times New Roman" panose="02020603050405020304" pitchFamily="18" charset="0"/>
              <a:cs typeface="Times New Roman" panose="02020603050405020304" pitchFamily="18" charset="0"/>
            </a:rPr>
            <a:t>To </a:t>
          </a:r>
          <a:r>
            <a:rPr lang="en-IN" sz="2400" kern="1200">
              <a:latin typeface="Times New Roman" panose="02020603050405020304" pitchFamily="18" charset="0"/>
              <a:cs typeface="Times New Roman" panose="02020603050405020304" pitchFamily="18" charset="0"/>
            </a:rPr>
            <a:t>understand the abortion self-care situation in India by analysing the NFHS-5 (2019-21) data.</a:t>
          </a:r>
        </a:p>
        <a:p>
          <a:pPr lvl="0" algn="ctr" defTabSz="1066800">
            <a:lnSpc>
              <a:spcPct val="90000"/>
            </a:lnSpc>
            <a:spcBef>
              <a:spcPct val="0"/>
            </a:spcBef>
            <a:spcAft>
              <a:spcPct val="35000"/>
            </a:spcAft>
          </a:pPr>
          <a:endParaRPr lang="en-US" sz="1900" kern="1200"/>
        </a:p>
      </dsp:txBody>
      <dsp:txXfrm>
        <a:off x="8255742" y="1522626"/>
        <a:ext cx="2574617" cy="2416232"/>
      </dsp:txXfrm>
    </dsp:sp>
    <dsp:sp modelId="{560EC31B-4D91-4DFA-843D-6DE340E45036}">
      <dsp:nvSpPr>
        <dsp:cNvPr id="0" name=""/>
        <dsp:cNvSpPr/>
      </dsp:nvSpPr>
      <dsp:spPr>
        <a:xfrm rot="2700000">
          <a:off x="3928717" y="969361"/>
          <a:ext cx="3652294" cy="3652294"/>
        </a:xfrm>
        <a:prstGeom prst="teardrop">
          <a:avLst>
            <a:gd name="adj" fmla="val 100000"/>
          </a:avLst>
        </a:prstGeom>
        <a:gradFill rotWithShape="0">
          <a:gsLst>
            <a:gs pos="0">
              <a:schemeClr val="accent4">
                <a:hueOff val="4900445"/>
                <a:satOff val="-20388"/>
                <a:lumOff val="4804"/>
                <a:alphaOff val="0"/>
                <a:satMod val="103000"/>
                <a:lumMod val="102000"/>
                <a:tint val="94000"/>
              </a:schemeClr>
            </a:gs>
            <a:gs pos="50000">
              <a:schemeClr val="accent4">
                <a:hueOff val="4900445"/>
                <a:satOff val="-20388"/>
                <a:lumOff val="4804"/>
                <a:alphaOff val="0"/>
                <a:satMod val="110000"/>
                <a:lumMod val="100000"/>
                <a:shade val="100000"/>
              </a:schemeClr>
            </a:gs>
            <a:gs pos="100000">
              <a:schemeClr val="accent4">
                <a:hueOff val="4900445"/>
                <a:satOff val="-20388"/>
                <a:lumOff val="480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6F8FA099-D625-4B5D-A64C-29180DBB9C32}">
      <dsp:nvSpPr>
        <dsp:cNvPr id="0" name=""/>
        <dsp:cNvSpPr/>
      </dsp:nvSpPr>
      <dsp:spPr>
        <a:xfrm>
          <a:off x="4244502" y="1103266"/>
          <a:ext cx="3153376" cy="3392284"/>
        </a:xfrm>
        <a:prstGeom prst="ellipse">
          <a:avLst/>
        </a:prstGeom>
        <a:solidFill>
          <a:schemeClr val="lt1">
            <a:alpha val="90000"/>
            <a:hueOff val="0"/>
            <a:satOff val="0"/>
            <a:lumOff val="0"/>
            <a:alphaOff val="0"/>
          </a:schemeClr>
        </a:solidFill>
        <a:ln w="6350" cap="flat" cmpd="sng" algn="ctr">
          <a:solidFill>
            <a:schemeClr val="accent4">
              <a:hueOff val="4900445"/>
              <a:satOff val="-20388"/>
              <a:lumOff val="4804"/>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IN" sz="2000" kern="1200" smtClean="0">
              <a:latin typeface="Times New Roman" panose="02020603050405020304" pitchFamily="18" charset="0"/>
              <a:cs typeface="Times New Roman" panose="02020603050405020304" pitchFamily="18" charset="0"/>
            </a:rPr>
            <a:t>To </a:t>
          </a:r>
          <a:r>
            <a:rPr lang="en-IN" sz="2000" kern="1200">
              <a:latin typeface="Times New Roman" panose="02020603050405020304" pitchFamily="18" charset="0"/>
              <a:cs typeface="Times New Roman" panose="02020603050405020304" pitchFamily="18" charset="0"/>
            </a:rPr>
            <a:t>understand the current scenario and practices of abortion by exploring the secondary data (DHS) on abortion in South Asian countries. </a:t>
          </a:r>
          <a:endParaRPr lang="en-US" sz="2000" kern="1200">
            <a:latin typeface="Times New Roman" panose="02020603050405020304" pitchFamily="18" charset="0"/>
            <a:cs typeface="Times New Roman" panose="02020603050405020304" pitchFamily="18" charset="0"/>
          </a:endParaRPr>
        </a:p>
      </dsp:txBody>
      <dsp:txXfrm>
        <a:off x="4695298" y="1587970"/>
        <a:ext cx="2251783" cy="2422878"/>
      </dsp:txXfrm>
    </dsp:sp>
    <dsp:sp modelId="{A5C0B8C1-32B5-4874-8D80-100C492075D5}">
      <dsp:nvSpPr>
        <dsp:cNvPr id="0" name=""/>
        <dsp:cNvSpPr/>
      </dsp:nvSpPr>
      <dsp:spPr>
        <a:xfrm rot="2700000">
          <a:off x="809760" y="1202044"/>
          <a:ext cx="3459551" cy="3459551"/>
        </a:xfrm>
        <a:prstGeom prst="teardrop">
          <a:avLst>
            <a:gd name="adj" fmla="val 100000"/>
          </a:avLst>
        </a:prstGeom>
        <a:gradFill rotWithShape="0">
          <a:gsLst>
            <a:gs pos="0">
              <a:schemeClr val="accent4">
                <a:hueOff val="9800891"/>
                <a:satOff val="-40777"/>
                <a:lumOff val="9608"/>
                <a:alphaOff val="0"/>
                <a:satMod val="103000"/>
                <a:lumMod val="102000"/>
                <a:tint val="94000"/>
              </a:schemeClr>
            </a:gs>
            <a:gs pos="50000">
              <a:schemeClr val="accent4">
                <a:hueOff val="9800891"/>
                <a:satOff val="-40777"/>
                <a:lumOff val="9608"/>
                <a:alphaOff val="0"/>
                <a:satMod val="110000"/>
                <a:lumMod val="100000"/>
                <a:shade val="100000"/>
              </a:schemeClr>
            </a:gs>
            <a:gs pos="100000">
              <a:schemeClr val="accent4">
                <a:hueOff val="9800891"/>
                <a:satOff val="-40777"/>
                <a:lumOff val="960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601D481E-A6CD-4BD1-A81D-95F05F5A410E}">
      <dsp:nvSpPr>
        <dsp:cNvPr id="0" name=""/>
        <dsp:cNvSpPr/>
      </dsp:nvSpPr>
      <dsp:spPr>
        <a:xfrm>
          <a:off x="982495" y="1399575"/>
          <a:ext cx="2975537" cy="3121210"/>
        </a:xfrm>
        <a:prstGeom prst="ellipse">
          <a:avLst/>
        </a:prstGeom>
        <a:solidFill>
          <a:schemeClr val="lt1">
            <a:alpha val="90000"/>
            <a:hueOff val="0"/>
            <a:satOff val="0"/>
            <a:lumOff val="0"/>
            <a:alphaOff val="0"/>
          </a:schemeClr>
        </a:solidFill>
        <a:ln w="6350" cap="flat" cmpd="sng" algn="ctr">
          <a:solidFill>
            <a:schemeClr val="accent4">
              <a:hueOff val="9800891"/>
              <a:satOff val="-40777"/>
              <a:lumOff val="9608"/>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IN" sz="2400" kern="1200" smtClean="0">
              <a:latin typeface="Times New Roman" panose="02020603050405020304" pitchFamily="18" charset="0"/>
              <a:cs typeface="Times New Roman" panose="02020603050405020304" pitchFamily="18" charset="0"/>
            </a:rPr>
            <a:t>To </a:t>
          </a:r>
          <a:r>
            <a:rPr lang="en-IN" sz="2400" kern="1200">
              <a:latin typeface="Times New Roman" panose="02020603050405020304" pitchFamily="18" charset="0"/>
              <a:cs typeface="Times New Roman" panose="02020603050405020304" pitchFamily="18" charset="0"/>
            </a:rPr>
            <a:t>explore the legal framework of abortions in South Asian countries</a:t>
          </a:r>
          <a:endParaRPr lang="en-US" sz="2400" kern="1200">
            <a:latin typeface="Times New Roman" panose="02020603050405020304" pitchFamily="18" charset="0"/>
            <a:cs typeface="Times New Roman" panose="02020603050405020304" pitchFamily="18" charset="0"/>
          </a:endParaRPr>
        </a:p>
      </dsp:txBody>
      <dsp:txXfrm>
        <a:off x="1407868" y="1845546"/>
        <a:ext cx="2124790" cy="22292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0F6B88-4C74-41C0-8E4A-510ECA9A7437}">
      <dsp:nvSpPr>
        <dsp:cNvPr id="0" name=""/>
        <dsp:cNvSpPr/>
      </dsp:nvSpPr>
      <dsp:spPr>
        <a:xfrm>
          <a:off x="0" y="11176"/>
          <a:ext cx="7034875" cy="943472"/>
        </a:xfrm>
        <a:prstGeom prst="roundRect">
          <a:avLst/>
        </a:prstGeom>
        <a:gradFill rotWithShape="0">
          <a:gsLst>
            <a:gs pos="0">
              <a:schemeClr val="accent2">
                <a:shade val="50000"/>
                <a:hueOff val="0"/>
                <a:satOff val="0"/>
                <a:lumOff val="0"/>
                <a:alphaOff val="0"/>
                <a:lumMod val="110000"/>
                <a:satMod val="105000"/>
                <a:tint val="67000"/>
              </a:schemeClr>
            </a:gs>
            <a:gs pos="50000">
              <a:schemeClr val="accent2">
                <a:shade val="50000"/>
                <a:hueOff val="0"/>
                <a:satOff val="0"/>
                <a:lumOff val="0"/>
                <a:alphaOff val="0"/>
                <a:lumMod val="105000"/>
                <a:satMod val="103000"/>
                <a:tint val="73000"/>
              </a:schemeClr>
            </a:gs>
            <a:gs pos="100000">
              <a:schemeClr val="accent2">
                <a:shade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IN" sz="1800" kern="1200" smtClean="0">
              <a:latin typeface="Times New Roman" panose="02020603050405020304" pitchFamily="18" charset="0"/>
              <a:cs typeface="Times New Roman" panose="02020603050405020304" pitchFamily="18" charset="0"/>
            </a:rPr>
            <a:t>Afghanistan, Sri Lanka, Pakistan and Maldives are restricted settings. Although abortion is legally restricted in Bangladesh, early menstrual regulation (MR) is permitted.</a:t>
          </a:r>
          <a:endParaRPr lang="en-US" sz="1800" kern="1200">
            <a:latin typeface="Times New Roman" panose="02020603050405020304" pitchFamily="18" charset="0"/>
            <a:cs typeface="Times New Roman" panose="02020603050405020304" pitchFamily="18" charset="0"/>
          </a:endParaRPr>
        </a:p>
      </dsp:txBody>
      <dsp:txXfrm>
        <a:off x="46057" y="57233"/>
        <a:ext cx="6942761" cy="851358"/>
      </dsp:txXfrm>
    </dsp:sp>
    <dsp:sp modelId="{9AA2FE64-0106-4761-9BD4-F9FAF5AD3157}">
      <dsp:nvSpPr>
        <dsp:cNvPr id="0" name=""/>
        <dsp:cNvSpPr/>
      </dsp:nvSpPr>
      <dsp:spPr>
        <a:xfrm>
          <a:off x="0" y="943719"/>
          <a:ext cx="7034875" cy="1089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3357" tIns="22860" rIns="128016" bIns="22860" numCol="1" spcCol="1270" anchor="t" anchorCtr="0">
          <a:noAutofit/>
        </a:bodyPr>
        <a:lstStyle/>
        <a:p>
          <a:pPr marL="171450" lvl="1" indent="-171450" algn="l" defTabSz="800100">
            <a:lnSpc>
              <a:spcPct val="90000"/>
            </a:lnSpc>
            <a:spcBef>
              <a:spcPct val="0"/>
            </a:spcBef>
            <a:spcAft>
              <a:spcPct val="20000"/>
            </a:spcAft>
            <a:buChar char="••"/>
          </a:pPr>
          <a:endParaRPr lang="en-US" sz="1800" kern="1200">
            <a:latin typeface="Times New Roman" panose="02020603050405020304" pitchFamily="18" charset="0"/>
            <a:cs typeface="Times New Roman" panose="02020603050405020304" pitchFamily="18" charset="0"/>
          </a:endParaRPr>
        </a:p>
      </dsp:txBody>
      <dsp:txXfrm>
        <a:off x="0" y="943719"/>
        <a:ext cx="7034875" cy="10897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302AC1-EDE9-43D3-ABEC-9A56E1A4F886}">
      <dsp:nvSpPr>
        <dsp:cNvPr id="0" name=""/>
        <dsp:cNvSpPr/>
      </dsp:nvSpPr>
      <dsp:spPr>
        <a:xfrm>
          <a:off x="-5742266" y="-878923"/>
          <a:ext cx="6836474" cy="6836474"/>
        </a:xfrm>
        <a:prstGeom prst="blockArc">
          <a:avLst>
            <a:gd name="adj1" fmla="val 18900000"/>
            <a:gd name="adj2" fmla="val 2700000"/>
            <a:gd name="adj3" fmla="val 316"/>
          </a:avLst>
        </a:pr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D80B0AA-BB5A-41B8-BDF1-18266323E82E}">
      <dsp:nvSpPr>
        <dsp:cNvPr id="0" name=""/>
        <dsp:cNvSpPr/>
      </dsp:nvSpPr>
      <dsp:spPr>
        <a:xfrm>
          <a:off x="643969" y="306080"/>
          <a:ext cx="10100230" cy="855456"/>
        </a:xfrm>
        <a:prstGeom prst="rect">
          <a:avLst/>
        </a:prstGeom>
        <a:gradFill rotWithShape="0">
          <a:gsLst>
            <a:gs pos="0">
              <a:schemeClr val="accent2">
                <a:shade val="50000"/>
                <a:hueOff val="0"/>
                <a:satOff val="0"/>
                <a:lumOff val="0"/>
                <a:alphaOff val="0"/>
                <a:lumMod val="110000"/>
                <a:satMod val="105000"/>
                <a:tint val="67000"/>
              </a:schemeClr>
            </a:gs>
            <a:gs pos="50000">
              <a:schemeClr val="accent2">
                <a:shade val="50000"/>
                <a:hueOff val="0"/>
                <a:satOff val="0"/>
                <a:lumOff val="0"/>
                <a:alphaOff val="0"/>
                <a:lumMod val="105000"/>
                <a:satMod val="103000"/>
                <a:tint val="73000"/>
              </a:schemeClr>
            </a:gs>
            <a:gs pos="100000">
              <a:schemeClr val="accent2">
                <a:shade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20154" tIns="50800" rIns="50800" bIns="50800" numCol="1" spcCol="1270" anchor="ctr" anchorCtr="0">
          <a:noAutofit/>
        </a:bodyPr>
        <a:lstStyle/>
        <a:p>
          <a:pPr lvl="0" algn="l" defTabSz="889000">
            <a:lnSpc>
              <a:spcPct val="90000"/>
            </a:lnSpc>
            <a:spcBef>
              <a:spcPct val="0"/>
            </a:spcBef>
            <a:spcAft>
              <a:spcPct val="35000"/>
            </a:spcAft>
          </a:pPr>
          <a:r>
            <a:rPr lang="en-IN" sz="2000" kern="1200">
              <a:latin typeface="Times New Roman" panose="02020603050405020304" pitchFamily="18" charset="0"/>
              <a:cs typeface="Times New Roman" panose="02020603050405020304" pitchFamily="18" charset="0"/>
            </a:rPr>
            <a:t>To ensure that women have access to safe abortion care in restricted settings, increased advocacy and engagement with stakeholders is essential. </a:t>
          </a:r>
          <a:endParaRPr lang="en-US" sz="2000" kern="1200">
            <a:latin typeface="Times New Roman" panose="02020603050405020304" pitchFamily="18" charset="0"/>
            <a:cs typeface="Times New Roman" panose="02020603050405020304" pitchFamily="18" charset="0"/>
          </a:endParaRPr>
        </a:p>
      </dsp:txBody>
      <dsp:txXfrm>
        <a:off x="643969" y="306080"/>
        <a:ext cx="10100230" cy="855456"/>
      </dsp:txXfrm>
    </dsp:sp>
    <dsp:sp modelId="{A08D0B7C-D4D7-495A-8B9E-10C7B4D8B446}">
      <dsp:nvSpPr>
        <dsp:cNvPr id="0" name=""/>
        <dsp:cNvSpPr/>
      </dsp:nvSpPr>
      <dsp:spPr>
        <a:xfrm>
          <a:off x="84448" y="292782"/>
          <a:ext cx="976619" cy="976619"/>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2">
              <a:shade val="50000"/>
              <a:hueOff val="0"/>
              <a:satOff val="0"/>
              <a:lumOff val="0"/>
              <a:alphaOff val="0"/>
            </a:schemeClr>
          </a:solidFill>
          <a:prstDash val="solid"/>
          <a:miter lim="800000"/>
        </a:ln>
        <a:effectLst/>
      </dsp:spPr>
      <dsp:style>
        <a:lnRef idx="1">
          <a:scrgbClr r="0" g="0" b="0"/>
        </a:lnRef>
        <a:fillRef idx="2">
          <a:scrgbClr r="0" g="0" b="0"/>
        </a:fillRef>
        <a:effectRef idx="0">
          <a:scrgbClr r="0" g="0" b="0"/>
        </a:effectRef>
        <a:fontRef idx="minor"/>
      </dsp:style>
    </dsp:sp>
    <dsp:sp modelId="{2104DF4B-50DD-4B38-BCFC-96BF82E627C7}">
      <dsp:nvSpPr>
        <dsp:cNvPr id="0" name=""/>
        <dsp:cNvSpPr/>
      </dsp:nvSpPr>
      <dsp:spPr>
        <a:xfrm>
          <a:off x="1091904" y="1352716"/>
          <a:ext cx="9652295" cy="1113854"/>
        </a:xfrm>
        <a:prstGeom prst="rect">
          <a:avLst/>
        </a:prstGeom>
        <a:gradFill rotWithShape="0">
          <a:gsLst>
            <a:gs pos="0">
              <a:schemeClr val="accent2">
                <a:shade val="50000"/>
                <a:hueOff val="-295587"/>
                <a:satOff val="3892"/>
                <a:lumOff val="23309"/>
                <a:alphaOff val="0"/>
                <a:lumMod val="110000"/>
                <a:satMod val="105000"/>
                <a:tint val="67000"/>
              </a:schemeClr>
            </a:gs>
            <a:gs pos="50000">
              <a:schemeClr val="accent2">
                <a:shade val="50000"/>
                <a:hueOff val="-295587"/>
                <a:satOff val="3892"/>
                <a:lumOff val="23309"/>
                <a:alphaOff val="0"/>
                <a:lumMod val="105000"/>
                <a:satMod val="103000"/>
                <a:tint val="73000"/>
              </a:schemeClr>
            </a:gs>
            <a:gs pos="100000">
              <a:schemeClr val="accent2">
                <a:shade val="50000"/>
                <a:hueOff val="-295587"/>
                <a:satOff val="3892"/>
                <a:lumOff val="23309"/>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20154" tIns="45720" rIns="45720" bIns="45720" numCol="1" spcCol="1270" anchor="ctr" anchorCtr="0">
          <a:noAutofit/>
        </a:bodyPr>
        <a:lstStyle/>
        <a:p>
          <a:pPr lvl="0" algn="l" defTabSz="800100">
            <a:lnSpc>
              <a:spcPct val="90000"/>
            </a:lnSpc>
            <a:spcBef>
              <a:spcPct val="0"/>
            </a:spcBef>
            <a:spcAft>
              <a:spcPct val="35000"/>
            </a:spcAft>
          </a:pPr>
          <a:r>
            <a:rPr lang="en-IN" sz="1800" kern="1200" smtClean="0">
              <a:latin typeface="Times New Roman" panose="02020603050405020304" pitchFamily="18" charset="0"/>
              <a:cs typeface="Times New Roman" panose="02020603050405020304" pitchFamily="18" charset="0"/>
            </a:rPr>
            <a:t>Initiatives </a:t>
          </a:r>
          <a:r>
            <a:rPr lang="en-IN" sz="1800" kern="1200">
              <a:latin typeface="Times New Roman" panose="02020603050405020304" pitchFamily="18" charset="0"/>
              <a:cs typeface="Times New Roman" panose="02020603050405020304" pitchFamily="18" charset="0"/>
            </a:rPr>
            <a:t>have to be implemented to ascertain that women have </a:t>
          </a:r>
          <a:r>
            <a:rPr lang="en-IN" sz="1800" kern="1200" smtClean="0">
              <a:latin typeface="Times New Roman" panose="02020603050405020304" pitchFamily="18" charset="0"/>
              <a:cs typeface="Times New Roman" panose="02020603050405020304" pitchFamily="18" charset="0"/>
            </a:rPr>
            <a:t>access </a:t>
          </a:r>
          <a:r>
            <a:rPr lang="en-IN" sz="1800" kern="1200">
              <a:latin typeface="Times New Roman" panose="02020603050405020304" pitchFamily="18" charset="0"/>
              <a:cs typeface="Times New Roman" panose="02020603050405020304" pitchFamily="18" charset="0"/>
            </a:rPr>
            <a:t>to comprehensive reproductive healthcare services, such as family planning, contraception, and safe abortion services. This entails expanding the pool of qualified healthcare professionals and ensuring services are both affordable and readily available</a:t>
          </a:r>
          <a:r>
            <a:rPr lang="en-IN" sz="1300" kern="1200"/>
            <a:t>.</a:t>
          </a:r>
        </a:p>
      </dsp:txBody>
      <dsp:txXfrm>
        <a:off x="1091904" y="1352716"/>
        <a:ext cx="9652295" cy="1113854"/>
      </dsp:txXfrm>
    </dsp:sp>
    <dsp:sp modelId="{2B05C3A7-E79A-4A4F-AFF8-A7AC5CB92222}">
      <dsp:nvSpPr>
        <dsp:cNvPr id="0" name=""/>
        <dsp:cNvSpPr/>
      </dsp:nvSpPr>
      <dsp:spPr>
        <a:xfrm>
          <a:off x="532383" y="1464929"/>
          <a:ext cx="976619" cy="976619"/>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2">
              <a:shade val="50000"/>
              <a:hueOff val="-277996"/>
              <a:satOff val="4329"/>
              <a:lumOff val="21562"/>
              <a:alphaOff val="0"/>
            </a:schemeClr>
          </a:solidFill>
          <a:prstDash val="solid"/>
          <a:miter lim="800000"/>
        </a:ln>
        <a:effectLst/>
      </dsp:spPr>
      <dsp:style>
        <a:lnRef idx="1">
          <a:scrgbClr r="0" g="0" b="0"/>
        </a:lnRef>
        <a:fillRef idx="2">
          <a:scrgbClr r="0" g="0" b="0"/>
        </a:fillRef>
        <a:effectRef idx="0">
          <a:scrgbClr r="0" g="0" b="0"/>
        </a:effectRef>
        <a:fontRef idx="minor"/>
      </dsp:style>
    </dsp:sp>
    <dsp:sp modelId="{CE6D3A81-657B-45A1-AA0B-7E954C649745}">
      <dsp:nvSpPr>
        <dsp:cNvPr id="0" name=""/>
        <dsp:cNvSpPr/>
      </dsp:nvSpPr>
      <dsp:spPr>
        <a:xfrm>
          <a:off x="1091904" y="2654957"/>
          <a:ext cx="9652295" cy="1064429"/>
        </a:xfrm>
        <a:prstGeom prst="rect">
          <a:avLst/>
        </a:prstGeom>
        <a:gradFill rotWithShape="0">
          <a:gsLst>
            <a:gs pos="0">
              <a:schemeClr val="accent2">
                <a:shade val="50000"/>
                <a:hueOff val="-591173"/>
                <a:satOff val="7783"/>
                <a:lumOff val="46617"/>
                <a:alphaOff val="0"/>
                <a:lumMod val="110000"/>
                <a:satMod val="105000"/>
                <a:tint val="67000"/>
              </a:schemeClr>
            </a:gs>
            <a:gs pos="50000">
              <a:schemeClr val="accent2">
                <a:shade val="50000"/>
                <a:hueOff val="-591173"/>
                <a:satOff val="7783"/>
                <a:lumOff val="46617"/>
                <a:alphaOff val="0"/>
                <a:lumMod val="105000"/>
                <a:satMod val="103000"/>
                <a:tint val="73000"/>
              </a:schemeClr>
            </a:gs>
            <a:gs pos="100000">
              <a:schemeClr val="accent2">
                <a:shade val="50000"/>
                <a:hueOff val="-591173"/>
                <a:satOff val="7783"/>
                <a:lumOff val="46617"/>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20154" tIns="50800" rIns="50800" bIns="50800" numCol="1" spcCol="1270" anchor="ctr" anchorCtr="0">
          <a:noAutofit/>
        </a:bodyPr>
        <a:lstStyle/>
        <a:p>
          <a:pPr lvl="0" algn="l" defTabSz="889000">
            <a:lnSpc>
              <a:spcPct val="90000"/>
            </a:lnSpc>
            <a:spcBef>
              <a:spcPct val="0"/>
            </a:spcBef>
            <a:spcAft>
              <a:spcPct val="35000"/>
            </a:spcAft>
          </a:pPr>
          <a:r>
            <a:rPr lang="en-IN" sz="2000" kern="1200" smtClean="0">
              <a:latin typeface="Times New Roman" panose="02020603050405020304" pitchFamily="18" charset="0"/>
              <a:cs typeface="Times New Roman" panose="02020603050405020304" pitchFamily="18" charset="0"/>
            </a:rPr>
            <a:t>Abortion research is needed to understand women's perspectives and needs so that appropriate strategies can be devised. It is necessary to comprehend why other individuals are preferred over doctors.</a:t>
          </a:r>
        </a:p>
      </dsp:txBody>
      <dsp:txXfrm>
        <a:off x="1091904" y="2654957"/>
        <a:ext cx="9652295" cy="1064429"/>
      </dsp:txXfrm>
    </dsp:sp>
    <dsp:sp modelId="{54324661-55C2-4D4F-B989-EB4833E0BDB2}">
      <dsp:nvSpPr>
        <dsp:cNvPr id="0" name=""/>
        <dsp:cNvSpPr/>
      </dsp:nvSpPr>
      <dsp:spPr>
        <a:xfrm>
          <a:off x="532383" y="2637077"/>
          <a:ext cx="976619" cy="976619"/>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2">
              <a:shade val="50000"/>
              <a:hueOff val="-555991"/>
              <a:satOff val="8658"/>
              <a:lumOff val="43124"/>
              <a:alphaOff val="0"/>
            </a:schemeClr>
          </a:solidFill>
          <a:prstDash val="solid"/>
          <a:miter lim="800000"/>
        </a:ln>
        <a:effectLst/>
      </dsp:spPr>
      <dsp:style>
        <a:lnRef idx="1">
          <a:scrgbClr r="0" g="0" b="0"/>
        </a:lnRef>
        <a:fillRef idx="2">
          <a:scrgbClr r="0" g="0" b="0"/>
        </a:fillRef>
        <a:effectRef idx="0">
          <a:scrgbClr r="0" g="0" b="0"/>
        </a:effectRef>
        <a:fontRef idx="minor"/>
      </dsp:style>
    </dsp:sp>
    <dsp:sp modelId="{6D84D60E-6099-4C6C-9040-B0378FC9B21F}">
      <dsp:nvSpPr>
        <dsp:cNvPr id="0" name=""/>
        <dsp:cNvSpPr/>
      </dsp:nvSpPr>
      <dsp:spPr>
        <a:xfrm>
          <a:off x="643964" y="3892123"/>
          <a:ext cx="10100230" cy="1018489"/>
        </a:xfrm>
        <a:prstGeom prst="rect">
          <a:avLst/>
        </a:prstGeom>
        <a:gradFill rotWithShape="0">
          <a:gsLst>
            <a:gs pos="0">
              <a:schemeClr val="accent2">
                <a:shade val="50000"/>
                <a:hueOff val="-295587"/>
                <a:satOff val="3892"/>
                <a:lumOff val="23309"/>
                <a:alphaOff val="0"/>
                <a:lumMod val="110000"/>
                <a:satMod val="105000"/>
                <a:tint val="67000"/>
              </a:schemeClr>
            </a:gs>
            <a:gs pos="50000">
              <a:schemeClr val="accent2">
                <a:shade val="50000"/>
                <a:hueOff val="-295587"/>
                <a:satOff val="3892"/>
                <a:lumOff val="23309"/>
                <a:alphaOff val="0"/>
                <a:lumMod val="105000"/>
                <a:satMod val="103000"/>
                <a:tint val="73000"/>
              </a:schemeClr>
            </a:gs>
            <a:gs pos="100000">
              <a:schemeClr val="accent2">
                <a:shade val="50000"/>
                <a:hueOff val="-295587"/>
                <a:satOff val="3892"/>
                <a:lumOff val="23309"/>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20154" tIns="50800" rIns="50800" bIns="50800" numCol="1" spcCol="1270" anchor="ctr" anchorCtr="0">
          <a:noAutofit/>
        </a:bodyPr>
        <a:lstStyle/>
        <a:p>
          <a:pPr lvl="0" algn="l" defTabSz="889000">
            <a:lnSpc>
              <a:spcPct val="90000"/>
            </a:lnSpc>
            <a:spcBef>
              <a:spcPct val="0"/>
            </a:spcBef>
            <a:spcAft>
              <a:spcPct val="35000"/>
            </a:spcAft>
          </a:pPr>
          <a:r>
            <a:rPr lang="en-IN" sz="2000" kern="1200" smtClean="0">
              <a:latin typeface="Times New Roman" panose="02020603050405020304" pitchFamily="18" charset="0"/>
              <a:cs typeface="Times New Roman" panose="02020603050405020304" pitchFamily="18" charset="0"/>
            </a:rPr>
            <a:t>Reducing </a:t>
          </a:r>
          <a:r>
            <a:rPr lang="en-IN" sz="2000" kern="1200">
              <a:latin typeface="Times New Roman" panose="02020603050405020304" pitchFamily="18" charset="0"/>
              <a:cs typeface="Times New Roman" panose="02020603050405020304" pitchFamily="18" charset="0"/>
            </a:rPr>
            <a:t>stigma and empowering women to make knowledgeable decisions about their reproductive options can be accomplished through disseminating accurate and unbiased information about reproductive health, contraception, and safe abortion options.</a:t>
          </a:r>
          <a:endParaRPr lang="en-US" sz="2000" kern="1200">
            <a:latin typeface="Times New Roman" panose="02020603050405020304" pitchFamily="18" charset="0"/>
            <a:cs typeface="Times New Roman" panose="02020603050405020304" pitchFamily="18" charset="0"/>
          </a:endParaRPr>
        </a:p>
      </dsp:txBody>
      <dsp:txXfrm>
        <a:off x="643964" y="3892123"/>
        <a:ext cx="10100230" cy="1018489"/>
      </dsp:txXfrm>
    </dsp:sp>
    <dsp:sp modelId="{3FCC2DFB-A7BA-4D68-B789-2F670CAF7838}">
      <dsp:nvSpPr>
        <dsp:cNvPr id="0" name=""/>
        <dsp:cNvSpPr/>
      </dsp:nvSpPr>
      <dsp:spPr>
        <a:xfrm>
          <a:off x="84448" y="3809224"/>
          <a:ext cx="976619" cy="976619"/>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2">
              <a:shade val="50000"/>
              <a:hueOff val="-277996"/>
              <a:satOff val="4329"/>
              <a:lumOff val="21562"/>
              <a:alphaOff val="0"/>
            </a:schemeClr>
          </a:solidFill>
          <a:prstDash val="solid"/>
          <a:miter lim="800000"/>
        </a:ln>
        <a:effectLst/>
      </dsp:spPr>
      <dsp:style>
        <a:lnRef idx="1">
          <a:scrgbClr r="0" g="0" b="0"/>
        </a:lnRef>
        <a:fillRef idx="2">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2.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16-06-2023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16-06-2023</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16-06-2023</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16-06-2023</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16-06-2023</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16-06-2023</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16-06-2023</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16-06-2023</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16-06-2023</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16-06-2023</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16-06-2023</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16-06-2023</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16-06-2023</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eb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7.jpg"/><Relationship Id="rId7" Type="http://schemas.openxmlformats.org/officeDocument/2006/relationships/diagramColors" Target="../diagrams/colors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ww.rchiips.org/nfhs" TargetMode="External"/><Relationship Id="rId2" Type="http://schemas.openxmlformats.org/officeDocument/2006/relationships/hyperlink" Target="https://www.hli.org/2019/07/india-has-one-of-the-highest-abortion-rates-in-the-worl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jpg"/><Relationship Id="rId7" Type="http://schemas.openxmlformats.org/officeDocument/2006/relationships/diagramColors" Target="../diagrams/colors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235527" y="1246909"/>
            <a:ext cx="12192000" cy="4087091"/>
          </a:xfrm>
        </p:spPr>
        <p:txBody>
          <a:bodyPr>
            <a:noAutofit/>
          </a:bodyPr>
          <a:lstStyle/>
          <a:p>
            <a:pPr lvl="0"/>
            <a:r>
              <a:rPr lang="en-IN" sz="3200" b="1" smtClean="0">
                <a:solidFill>
                  <a:schemeClr val="bg1"/>
                </a:solidFill>
                <a:latin typeface="Times New Roman" panose="02020603050405020304" pitchFamily="18" charset="0"/>
                <a:cs typeface="Times New Roman" panose="02020603050405020304" pitchFamily="18" charset="0"/>
              </a:rPr>
              <a:t/>
            </a:r>
            <a:br>
              <a:rPr lang="en-IN" sz="3200" b="1" smtClean="0">
                <a:solidFill>
                  <a:schemeClr val="bg1"/>
                </a:solidFill>
                <a:latin typeface="Times New Roman" panose="02020603050405020304" pitchFamily="18" charset="0"/>
                <a:cs typeface="Times New Roman" panose="02020603050405020304" pitchFamily="18" charset="0"/>
              </a:rPr>
            </a:br>
            <a:r>
              <a:rPr lang="en-IN" sz="3200" b="1">
                <a:solidFill>
                  <a:schemeClr val="bg1"/>
                </a:solidFill>
                <a:latin typeface="Times New Roman" panose="02020603050405020304" pitchFamily="18" charset="0"/>
                <a:cs typeface="Times New Roman" panose="02020603050405020304" pitchFamily="18" charset="0"/>
              </a:rPr>
              <a:t/>
            </a:r>
            <a:br>
              <a:rPr lang="en-IN" sz="3200" b="1">
                <a:solidFill>
                  <a:schemeClr val="bg1"/>
                </a:solidFill>
                <a:latin typeface="Times New Roman" panose="02020603050405020304" pitchFamily="18" charset="0"/>
                <a:cs typeface="Times New Roman" panose="02020603050405020304" pitchFamily="18" charset="0"/>
              </a:rPr>
            </a:br>
            <a:r>
              <a:rPr lang="en-IN" sz="3600" smtClean="0">
                <a:solidFill>
                  <a:schemeClr val="bg1"/>
                </a:solidFill>
                <a:effectLst>
                  <a:outerShdw blurRad="38100" dist="38100" dir="2700000" algn="tl">
                    <a:srgbClr val="000000">
                      <a:alpha val="43137"/>
                    </a:srgbClr>
                  </a:outerShdw>
                </a:effectLst>
                <a:latin typeface="Arial Black" panose="020B0A04020102020204" pitchFamily="34" charset="0"/>
                <a:cs typeface="Times New Roman" panose="02020603050405020304" pitchFamily="18" charset="0"/>
              </a:rPr>
              <a:t>A SECONDARY EVIDENCE SYNTHESIS </a:t>
            </a:r>
            <a:r>
              <a:rPr lang="en-IN" sz="3600">
                <a:solidFill>
                  <a:schemeClr val="bg1"/>
                </a:solidFill>
                <a:effectLst>
                  <a:outerShdw blurRad="38100" dist="38100" dir="2700000" algn="tl">
                    <a:srgbClr val="000000">
                      <a:alpha val="43137"/>
                    </a:srgbClr>
                  </a:outerShdw>
                </a:effectLst>
                <a:latin typeface="Arial Black" panose="020B0A04020102020204" pitchFamily="34" charset="0"/>
                <a:cs typeface="Times New Roman" panose="02020603050405020304" pitchFamily="18" charset="0"/>
              </a:rPr>
              <a:t>ON</a:t>
            </a:r>
            <a:r>
              <a:rPr lang="en-US" sz="3600">
                <a:solidFill>
                  <a:schemeClr val="bg1"/>
                </a:solidFill>
                <a:effectLst>
                  <a:outerShdw blurRad="38100" dist="38100" dir="2700000" algn="tl">
                    <a:srgbClr val="000000">
                      <a:alpha val="43137"/>
                    </a:srgbClr>
                  </a:outerShdw>
                </a:effectLst>
                <a:latin typeface="Arial Black" panose="020B0A04020102020204" pitchFamily="34" charset="0"/>
              </a:rPr>
              <a:t/>
            </a:r>
            <a:br>
              <a:rPr lang="en-US" sz="3600">
                <a:solidFill>
                  <a:schemeClr val="bg1"/>
                </a:solidFill>
                <a:effectLst>
                  <a:outerShdw blurRad="38100" dist="38100" dir="2700000" algn="tl">
                    <a:srgbClr val="000000">
                      <a:alpha val="43137"/>
                    </a:srgbClr>
                  </a:outerShdw>
                </a:effectLst>
                <a:latin typeface="Arial Black" panose="020B0A04020102020204" pitchFamily="34" charset="0"/>
              </a:rPr>
            </a:br>
            <a:r>
              <a:rPr lang="en-IN" sz="3600" b="1" smtClean="0">
                <a:solidFill>
                  <a:schemeClr val="bg1"/>
                </a:solidFill>
                <a:effectLst>
                  <a:outerShdw blurRad="38100" dist="38100" dir="2700000" algn="tl">
                    <a:srgbClr val="000000">
                      <a:alpha val="43137"/>
                    </a:srgbClr>
                  </a:outerShdw>
                </a:effectLst>
                <a:latin typeface="Arial Black" panose="020B0A04020102020204" pitchFamily="34" charset="0"/>
                <a:cs typeface="Times New Roman" panose="02020603050405020304" pitchFamily="18" charset="0"/>
              </a:rPr>
              <a:t>ABORTION </a:t>
            </a:r>
            <a:r>
              <a:rPr lang="en-IN" sz="3600" b="1">
                <a:solidFill>
                  <a:schemeClr val="bg1"/>
                </a:solidFill>
                <a:effectLst>
                  <a:outerShdw blurRad="38100" dist="38100" dir="2700000" algn="tl">
                    <a:srgbClr val="000000">
                      <a:alpha val="43137"/>
                    </a:srgbClr>
                  </a:outerShdw>
                </a:effectLst>
                <a:latin typeface="Arial Black" panose="020B0A04020102020204" pitchFamily="34" charset="0"/>
                <a:cs typeface="Times New Roman" panose="02020603050405020304" pitchFamily="18" charset="0"/>
              </a:rPr>
              <a:t>SCENARIO IN SOUTH </a:t>
            </a:r>
            <a:r>
              <a:rPr lang="en-IN" sz="3600" b="1" smtClean="0">
                <a:solidFill>
                  <a:schemeClr val="bg1"/>
                </a:solidFill>
                <a:effectLst>
                  <a:outerShdw blurRad="38100" dist="38100" dir="2700000" algn="tl">
                    <a:srgbClr val="000000">
                      <a:alpha val="43137"/>
                    </a:srgbClr>
                  </a:outerShdw>
                </a:effectLst>
                <a:latin typeface="Arial Black" panose="020B0A04020102020204" pitchFamily="34" charset="0"/>
                <a:cs typeface="Times New Roman" panose="02020603050405020304" pitchFamily="18" charset="0"/>
              </a:rPr>
              <a:t>ASIAN COUNTRIES</a:t>
            </a:r>
            <a:r>
              <a:rPr lang="en-IN" sz="3600" b="1">
                <a:solidFill>
                  <a:schemeClr val="bg1"/>
                </a:solidFill>
                <a:effectLst>
                  <a:outerShdw blurRad="38100" dist="38100" dir="2700000" algn="tl">
                    <a:srgbClr val="000000">
                      <a:alpha val="43137"/>
                    </a:srgbClr>
                  </a:outerShdw>
                </a:effectLst>
                <a:latin typeface="Arial Black" panose="020B0A04020102020204" pitchFamily="34" charset="0"/>
                <a:cs typeface="Times New Roman" panose="02020603050405020304" pitchFamily="18" charset="0"/>
              </a:rPr>
              <a:t>: EXPLORING THE CURRENT SITUATION AND WAY FORWARD</a:t>
            </a:r>
            <a:br>
              <a:rPr lang="en-IN" sz="3600" b="1">
                <a:solidFill>
                  <a:schemeClr val="bg1"/>
                </a:solidFill>
                <a:effectLst>
                  <a:outerShdw blurRad="38100" dist="38100" dir="2700000" algn="tl">
                    <a:srgbClr val="000000">
                      <a:alpha val="43137"/>
                    </a:srgbClr>
                  </a:outerShdw>
                </a:effectLst>
                <a:latin typeface="Arial Black" panose="020B0A04020102020204" pitchFamily="34" charset="0"/>
                <a:cs typeface="Times New Roman" panose="02020603050405020304" pitchFamily="18" charset="0"/>
              </a:rPr>
            </a:br>
            <a:r>
              <a:rPr lang="en-IN" sz="3600" b="1" smtClean="0">
                <a:solidFill>
                  <a:schemeClr val="bg1"/>
                </a:solidFill>
                <a:effectLst>
                  <a:outerShdw blurRad="38100" dist="38100" dir="2700000" algn="tl">
                    <a:srgbClr val="000000">
                      <a:alpha val="43137"/>
                    </a:srgbClr>
                  </a:outerShdw>
                </a:effectLst>
                <a:latin typeface="Arial Black" panose="020B0A04020102020204" pitchFamily="34" charset="0"/>
                <a:cs typeface="Times New Roman" panose="02020603050405020304" pitchFamily="18" charset="0"/>
              </a:rPr>
              <a:t/>
            </a:r>
            <a:br>
              <a:rPr lang="en-IN" sz="3600" b="1" smtClean="0">
                <a:solidFill>
                  <a:schemeClr val="bg1"/>
                </a:solidFill>
                <a:effectLst>
                  <a:outerShdw blurRad="38100" dist="38100" dir="2700000" algn="tl">
                    <a:srgbClr val="000000">
                      <a:alpha val="43137"/>
                    </a:srgbClr>
                  </a:outerShdw>
                </a:effectLst>
                <a:latin typeface="Arial Black" panose="020B0A04020102020204" pitchFamily="34" charset="0"/>
                <a:cs typeface="Times New Roman" panose="02020603050405020304" pitchFamily="18" charset="0"/>
              </a:rPr>
            </a:br>
            <a:r>
              <a:rPr lang="en-IN" sz="2800" b="1" smtClean="0">
                <a:solidFill>
                  <a:schemeClr val="bg1"/>
                </a:solidFill>
                <a:effectLst>
                  <a:outerShdw blurRad="38100" dist="38100" dir="2700000" algn="tl">
                    <a:srgbClr val="000000">
                      <a:alpha val="43137"/>
                    </a:srgbClr>
                  </a:outerShdw>
                </a:effectLst>
                <a:latin typeface="Arial Black" panose="020B0A04020102020204" pitchFamily="34" charset="0"/>
                <a:cs typeface="Times New Roman" panose="02020603050405020304" pitchFamily="18" charset="0"/>
              </a:rPr>
              <a:t>International </a:t>
            </a:r>
            <a:r>
              <a:rPr lang="en-IN" sz="2800" b="1">
                <a:solidFill>
                  <a:schemeClr val="bg1"/>
                </a:solidFill>
                <a:effectLst>
                  <a:outerShdw blurRad="38100" dist="38100" dir="2700000" algn="tl">
                    <a:srgbClr val="000000">
                      <a:alpha val="43137"/>
                    </a:srgbClr>
                  </a:outerShdw>
                </a:effectLst>
                <a:latin typeface="Arial Black" panose="020B0A04020102020204" pitchFamily="34" charset="0"/>
                <a:cs typeface="Times New Roman" panose="02020603050405020304" pitchFamily="18" charset="0"/>
              </a:rPr>
              <a:t>Planned Parenthood Federation</a:t>
            </a:r>
            <a:r>
              <a:rPr lang="en-IN" sz="3600" b="1" smtClean="0">
                <a:effectLst>
                  <a:outerShdw blurRad="38100" dist="38100" dir="2700000" algn="tl">
                    <a:srgbClr val="000000">
                      <a:alpha val="43137"/>
                    </a:srgbClr>
                  </a:outerShdw>
                </a:effectLst>
                <a:latin typeface="Arial Black" panose="020B0A04020102020204" pitchFamily="34" charset="0"/>
                <a:cs typeface="Times New Roman" panose="02020603050405020304" pitchFamily="18" charset="0"/>
              </a:rPr>
              <a:t/>
            </a:r>
            <a:br>
              <a:rPr lang="en-IN" sz="3600" b="1" smtClean="0">
                <a:effectLst>
                  <a:outerShdw blurRad="38100" dist="38100" dir="2700000" algn="tl">
                    <a:srgbClr val="000000">
                      <a:alpha val="43137"/>
                    </a:srgbClr>
                  </a:outerShdw>
                </a:effectLst>
                <a:latin typeface="Arial Black" panose="020B0A04020102020204" pitchFamily="34" charset="0"/>
                <a:cs typeface="Times New Roman" panose="02020603050405020304" pitchFamily="18" charset="0"/>
              </a:rPr>
            </a:br>
            <a:r>
              <a:rPr lang="en-IN" sz="5400" b="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IN" sz="5400" b="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en-IN" sz="2800" b="1" dirty="0">
              <a:solidFill>
                <a:schemeClr val="bg1"/>
              </a:solidFill>
              <a:effectLst>
                <a:outerShdw blurRad="38100" dist="38100" dir="2700000" algn="tl">
                  <a:srgbClr val="000000">
                    <a:alpha val="43137"/>
                  </a:srgbClr>
                </a:outerShdw>
              </a:effectLst>
              <a:latin typeface="Arial Black" panose="020B0A040201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661182" y="4449762"/>
            <a:ext cx="5317588" cy="2089150"/>
          </a:xfrm>
        </p:spPr>
        <p:txBody>
          <a:bodyPr>
            <a:normAutofit lnSpcReduction="10000"/>
          </a:bodyPr>
          <a:lstStyle/>
          <a:p>
            <a:pPr algn="just"/>
            <a:r>
              <a:rPr lang="en-IN" sz="3200" b="1">
                <a:latin typeface="Times New Roman" panose="02020603050405020304" pitchFamily="18" charset="0"/>
                <a:cs typeface="Times New Roman" panose="02020603050405020304" pitchFamily="18" charset="0"/>
              </a:rPr>
              <a:t>Dr </a:t>
            </a:r>
            <a:r>
              <a:rPr lang="en-IN" sz="3200" b="1" smtClean="0">
                <a:latin typeface="Times New Roman" panose="02020603050405020304" pitchFamily="18" charset="0"/>
                <a:cs typeface="Times New Roman" panose="02020603050405020304" pitchFamily="18" charset="0"/>
              </a:rPr>
              <a:t>Nida Shaikh</a:t>
            </a:r>
          </a:p>
          <a:p>
            <a:pPr algn="just"/>
            <a:r>
              <a:rPr lang="en-IN" sz="3200" b="1" smtClean="0">
                <a:latin typeface="Times New Roman" panose="02020603050405020304" pitchFamily="18" charset="0"/>
                <a:cs typeface="Times New Roman" panose="02020603050405020304" pitchFamily="18" charset="0"/>
              </a:rPr>
              <a:t>Faculty </a:t>
            </a:r>
            <a:r>
              <a:rPr lang="en-IN" sz="3200" b="1">
                <a:latin typeface="Times New Roman" panose="02020603050405020304" pitchFamily="18" charset="0"/>
                <a:cs typeface="Times New Roman" panose="02020603050405020304" pitchFamily="18" charset="0"/>
              </a:rPr>
              <a:t>Mentor- </a:t>
            </a:r>
            <a:endParaRPr lang="en-IN" sz="3200" b="1" smtClean="0">
              <a:latin typeface="Times New Roman" panose="02020603050405020304" pitchFamily="18" charset="0"/>
              <a:cs typeface="Times New Roman" panose="02020603050405020304" pitchFamily="18" charset="0"/>
            </a:endParaRPr>
          </a:p>
          <a:p>
            <a:pPr algn="just"/>
            <a:r>
              <a:rPr lang="en-IN" sz="3200" b="1" smtClean="0">
                <a:latin typeface="Times New Roman" panose="02020603050405020304" pitchFamily="18" charset="0"/>
                <a:cs typeface="Times New Roman" panose="02020603050405020304" pitchFamily="18" charset="0"/>
              </a:rPr>
              <a:t>Dr </a:t>
            </a:r>
            <a:r>
              <a:rPr lang="en-IN" sz="3200" b="1">
                <a:latin typeface="Times New Roman" panose="02020603050405020304" pitchFamily="18" charset="0"/>
                <a:cs typeface="Times New Roman" panose="02020603050405020304" pitchFamily="18" charset="0"/>
              </a:rPr>
              <a:t>Vinay Tripathi </a:t>
            </a:r>
            <a:endParaRPr lang="en-IN" sz="3200" b="1" dirty="0">
              <a:latin typeface="Times New Roman" panose="02020603050405020304" pitchFamily="18" charset="0"/>
              <a:cs typeface="Times New Roman" panose="02020603050405020304" pitchFamily="18" charset="0"/>
            </a:endParaRPr>
          </a:p>
          <a:p>
            <a:pPr algn="just"/>
            <a:r>
              <a:rPr lang="en-IN" sz="3200" b="1" dirty="0">
                <a:latin typeface="Times New Roman" panose="02020603050405020304" pitchFamily="18" charset="0"/>
                <a:cs typeface="Times New Roman" panose="02020603050405020304" pitchFamily="18" charset="0"/>
              </a:rPr>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7001"/>
            <a:ext cx="2466108" cy="1087535"/>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normAutofit fontScale="90000"/>
          </a:bodyPr>
          <a:lstStyle/>
          <a:p>
            <a:pPr algn="ctr"/>
            <a:r>
              <a:rPr lang="en-IN" b="1" u="sng"/>
              <a:t>Results </a:t>
            </a:r>
            <a:r>
              <a:rPr lang="en-IN" b="1" smtClean="0"/>
              <a:t/>
            </a:r>
            <a:br>
              <a:rPr lang="en-IN" b="1" smtClean="0"/>
            </a:br>
            <a:r>
              <a:rPr lang="en-IN" b="1" smtClean="0"/>
              <a:t/>
            </a:r>
            <a:br>
              <a:rPr lang="en-IN" b="1" smtClean="0"/>
            </a:br>
            <a:r>
              <a:rPr lang="en-IN" sz="2000" b="1"/>
              <a:t>Findings from unit level data analysis of NFHS-5 (2019-21</a:t>
            </a:r>
            <a:r>
              <a:rPr lang="en-IN" sz="2000" b="1" smtClean="0"/>
              <a:t>) </a:t>
            </a:r>
            <a:r>
              <a:rPr lang="en-IN" sz="1800" smtClean="0"/>
              <a:t>(14)</a:t>
            </a:r>
            <a:endParaRPr lang="en-IN" sz="1800" b="1" dirty="0"/>
          </a:p>
        </p:txBody>
      </p:sp>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758" y="204537"/>
            <a:ext cx="2153653" cy="1118937"/>
          </a:xfrm>
          <a:prstGeom prst="rect">
            <a:avLst/>
          </a:prstGeom>
        </p:spPr>
      </p:pic>
      <p:graphicFrame>
        <p:nvGraphicFramePr>
          <p:cNvPr id="10" name="Content Placeholder 9"/>
          <p:cNvGraphicFramePr>
            <a:graphicFrameLocks noGrp="1"/>
          </p:cNvGraphicFramePr>
          <p:nvPr>
            <p:ph idx="1"/>
            <p:extLst>
              <p:ext uri="{D42A27DB-BD31-4B8C-83A1-F6EECF244321}">
                <p14:modId xmlns:p14="http://schemas.microsoft.com/office/powerpoint/2010/main" val="1579573050"/>
              </p:ext>
            </p:extLst>
          </p:nvPr>
        </p:nvGraphicFramePr>
        <p:xfrm>
          <a:off x="505326" y="2201779"/>
          <a:ext cx="4415590" cy="39751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extLst>
              <p:ext uri="{D42A27DB-BD31-4B8C-83A1-F6EECF244321}">
                <p14:modId xmlns:p14="http://schemas.microsoft.com/office/powerpoint/2010/main" val="2238941667"/>
              </p:ext>
            </p:extLst>
          </p:nvPr>
        </p:nvGraphicFramePr>
        <p:xfrm>
          <a:off x="4920916" y="2032000"/>
          <a:ext cx="7050505" cy="448911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11276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normAutofit fontScale="90000"/>
          </a:bodyPr>
          <a:lstStyle/>
          <a:p>
            <a:pPr algn="ctr"/>
            <a:r>
              <a:rPr lang="en-IN" sz="4900" b="1"/>
              <a:t>Results </a:t>
            </a:r>
            <a:r>
              <a:rPr lang="en-IN" b="1" smtClean="0"/>
              <a:t/>
            </a:r>
            <a:br>
              <a:rPr lang="en-IN" b="1" smtClean="0"/>
            </a:br>
            <a:r>
              <a:rPr lang="en-IN" b="1" smtClean="0"/>
              <a:t/>
            </a:r>
            <a:br>
              <a:rPr lang="en-IN" b="1" smtClean="0"/>
            </a:br>
            <a:r>
              <a:rPr lang="en-IN" sz="2200" b="1"/>
              <a:t>Findings from unit level data analysis of NFHS-5 (2019-21</a:t>
            </a:r>
            <a:r>
              <a:rPr lang="en-IN" sz="2200" b="1" smtClean="0"/>
              <a:t>) </a:t>
            </a:r>
            <a:r>
              <a:rPr lang="en-IN" sz="1600" smtClean="0"/>
              <a:t>(14)</a:t>
            </a:r>
            <a:endParaRPr lang="en-IN" sz="1800" b="1"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667622920"/>
              </p:ext>
            </p:extLst>
          </p:nvPr>
        </p:nvGraphicFramePr>
        <p:xfrm>
          <a:off x="751305" y="2032002"/>
          <a:ext cx="5255600" cy="4324348"/>
        </p:xfrm>
        <a:graphic>
          <a:graphicData uri="http://schemas.openxmlformats.org/drawingml/2006/table">
            <a:tbl>
              <a:tblPr firstRow="1" firstCol="1" bandRow="1"/>
              <a:tblGrid>
                <a:gridCol w="1659731">
                  <a:extLst>
                    <a:ext uri="{9D8B030D-6E8A-4147-A177-3AD203B41FA5}">
                      <a16:colId xmlns:a16="http://schemas.microsoft.com/office/drawing/2014/main" val="2377630175"/>
                    </a:ext>
                  </a:extLst>
                </a:gridCol>
                <a:gridCol w="1290975">
                  <a:extLst>
                    <a:ext uri="{9D8B030D-6E8A-4147-A177-3AD203B41FA5}">
                      <a16:colId xmlns:a16="http://schemas.microsoft.com/office/drawing/2014/main" val="1362781833"/>
                    </a:ext>
                  </a:extLst>
                </a:gridCol>
                <a:gridCol w="1290975">
                  <a:extLst>
                    <a:ext uri="{9D8B030D-6E8A-4147-A177-3AD203B41FA5}">
                      <a16:colId xmlns:a16="http://schemas.microsoft.com/office/drawing/2014/main" val="3193705012"/>
                    </a:ext>
                  </a:extLst>
                </a:gridCol>
                <a:gridCol w="1013919">
                  <a:extLst>
                    <a:ext uri="{9D8B030D-6E8A-4147-A177-3AD203B41FA5}">
                      <a16:colId xmlns:a16="http://schemas.microsoft.com/office/drawing/2014/main" val="3563012436"/>
                    </a:ext>
                  </a:extLst>
                </a:gridCol>
              </a:tblGrid>
              <a:tr h="617764">
                <a:tc>
                  <a:txBody>
                    <a:bodyPr/>
                    <a:lstStyle/>
                    <a:p>
                      <a:pPr>
                        <a:lnSpc>
                          <a:spcPct val="115000"/>
                        </a:lnSpc>
                        <a:spcAft>
                          <a:spcPts val="0"/>
                        </a:spcAft>
                      </a:pPr>
                      <a:r>
                        <a:rPr lang="en-IN" sz="1200" b="1">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A5A5"/>
                    </a:solidFill>
                  </a:tcPr>
                </a:tc>
                <a:tc gridSpan="3">
                  <a:txBody>
                    <a:bodyPr/>
                    <a:lstStyle/>
                    <a:p>
                      <a:pPr algn="ctr">
                        <a:lnSpc>
                          <a:spcPct val="115000"/>
                        </a:lnSpc>
                        <a:spcAft>
                          <a:spcPts val="0"/>
                        </a:spcAft>
                      </a:pPr>
                      <a:r>
                        <a:rPr lang="en-IN"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Person performed abortion * Complication from abortion</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A5A5"/>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704878614"/>
                  </a:ext>
                </a:extLst>
              </a:tr>
              <a:tr h="308882">
                <a:tc rowSpan="2">
                  <a:txBody>
                    <a:bodyPr/>
                    <a:lstStyle/>
                    <a:p>
                      <a:pPr>
                        <a:lnSpc>
                          <a:spcPct val="115000"/>
                        </a:lnSpc>
                        <a:spcAft>
                          <a:spcPts val="0"/>
                        </a:spcAft>
                      </a:pPr>
                      <a:r>
                        <a:rPr lang="en-IN"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Person performed abortion</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A5A5"/>
                    </a:solidFill>
                  </a:tcPr>
                </a:tc>
                <a:tc gridSpan="3">
                  <a:txBody>
                    <a:bodyPr/>
                    <a:lstStyle/>
                    <a:p>
                      <a:pPr algn="ctr">
                        <a:lnSpc>
                          <a:spcPct val="115000"/>
                        </a:lnSpc>
                        <a:spcAft>
                          <a:spcPts val="0"/>
                        </a:spcAft>
                      </a:pPr>
                      <a:r>
                        <a:rPr lang="en-IN"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Complication from abortion</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678472215"/>
                  </a:ext>
                </a:extLst>
              </a:tr>
              <a:tr h="308882">
                <a:tc vMerge="1">
                  <a:txBody>
                    <a:bodyPr/>
                    <a:lstStyle/>
                    <a:p>
                      <a:endParaRPr lang="en-IN"/>
                    </a:p>
                  </a:txBody>
                  <a:tcPr/>
                </a:tc>
                <a:tc>
                  <a:txBody>
                    <a:bodyPr/>
                    <a:lstStyle/>
                    <a:p>
                      <a:pPr algn="ctr">
                        <a:lnSpc>
                          <a:spcPct val="115000"/>
                        </a:lnSpc>
                        <a:spcAft>
                          <a:spcPts val="0"/>
                        </a:spcAft>
                      </a:pPr>
                      <a:r>
                        <a:rPr lang="en-IN"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IN"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Yes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IN"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Total</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352913019"/>
                  </a:ext>
                </a:extLst>
              </a:tr>
              <a:tr h="308882">
                <a:tc>
                  <a:txBody>
                    <a:bodyPr/>
                    <a:lstStyle/>
                    <a:p>
                      <a:pP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Doctor</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A5A5"/>
                    </a:solidFill>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85.1%</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3968245"/>
                  </a:ext>
                </a:extLst>
              </a:tr>
              <a:tr h="308882">
                <a:tc>
                  <a:txBody>
                    <a:bodyPr/>
                    <a:lstStyle/>
                    <a:p>
                      <a:pP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Nurse / ANM / LHV</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A5A5"/>
                    </a:solidFill>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82.5%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3383771"/>
                  </a:ext>
                </a:extLst>
              </a:tr>
              <a:tr h="617764">
                <a:tc>
                  <a:txBody>
                    <a:bodyPr/>
                    <a:lstStyle/>
                    <a:p>
                      <a:pP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Vaidya/Hakim/Homeopath (Ayush)</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A5A5"/>
                    </a:solidFill>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79.3%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20.7%</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0987243"/>
                  </a:ext>
                </a:extLst>
              </a:tr>
              <a:tr h="308882">
                <a:tc>
                  <a:txBody>
                    <a:bodyPr/>
                    <a:lstStyle/>
                    <a:p>
                      <a:pP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DAI</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A5A5"/>
                    </a:solidFill>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78.6%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1274743"/>
                  </a:ext>
                </a:extLst>
              </a:tr>
              <a:tr h="617764">
                <a:tc>
                  <a:txBody>
                    <a:bodyPr/>
                    <a:lstStyle/>
                    <a:p>
                      <a:pP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Family member / relative / friend</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A5A5"/>
                    </a:solidFill>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85.2%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14.8%</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281229"/>
                  </a:ext>
                </a:extLst>
              </a:tr>
              <a:tr h="308882">
                <a:tc>
                  <a:txBody>
                    <a:bodyPr/>
                    <a:lstStyle/>
                    <a:p>
                      <a:pP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Self</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A5A5"/>
                    </a:solidFill>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87.7%</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6886558"/>
                  </a:ext>
                </a:extLst>
              </a:tr>
              <a:tr h="308882">
                <a:tc>
                  <a:txBody>
                    <a:bodyPr/>
                    <a:lstStyle/>
                    <a:p>
                      <a:pP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Other</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A5A5"/>
                    </a:solidFill>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89.4%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7881988"/>
                  </a:ext>
                </a:extLst>
              </a:tr>
              <a:tr h="308882">
                <a:tc>
                  <a:txBody>
                    <a:bodyPr/>
                    <a:lstStyle/>
                    <a:p>
                      <a:pP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Total</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A5A5"/>
                    </a:solidFill>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85.4%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1763354"/>
                  </a:ext>
                </a:extLst>
              </a:tr>
            </a:tbl>
          </a:graphicData>
        </a:graphic>
      </p:graphicFrame>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1741271524"/>
              </p:ext>
            </p:extLst>
          </p:nvPr>
        </p:nvGraphicFramePr>
        <p:xfrm>
          <a:off x="6436895" y="2031997"/>
          <a:ext cx="5112680" cy="4324352"/>
        </p:xfrm>
        <a:graphic>
          <a:graphicData uri="http://schemas.openxmlformats.org/drawingml/2006/table">
            <a:tbl>
              <a:tblPr firstRow="1" firstCol="1" bandRow="1"/>
              <a:tblGrid>
                <a:gridCol w="1629923">
                  <a:extLst>
                    <a:ext uri="{9D8B030D-6E8A-4147-A177-3AD203B41FA5}">
                      <a16:colId xmlns:a16="http://schemas.microsoft.com/office/drawing/2014/main" val="4216525636"/>
                    </a:ext>
                  </a:extLst>
                </a:gridCol>
                <a:gridCol w="1255674">
                  <a:extLst>
                    <a:ext uri="{9D8B030D-6E8A-4147-A177-3AD203B41FA5}">
                      <a16:colId xmlns:a16="http://schemas.microsoft.com/office/drawing/2014/main" val="2742158720"/>
                    </a:ext>
                  </a:extLst>
                </a:gridCol>
                <a:gridCol w="1255674">
                  <a:extLst>
                    <a:ext uri="{9D8B030D-6E8A-4147-A177-3AD203B41FA5}">
                      <a16:colId xmlns:a16="http://schemas.microsoft.com/office/drawing/2014/main" val="555936157"/>
                    </a:ext>
                  </a:extLst>
                </a:gridCol>
                <a:gridCol w="971409">
                  <a:extLst>
                    <a:ext uri="{9D8B030D-6E8A-4147-A177-3AD203B41FA5}">
                      <a16:colId xmlns:a16="http://schemas.microsoft.com/office/drawing/2014/main" val="3968450172"/>
                    </a:ext>
                  </a:extLst>
                </a:gridCol>
              </a:tblGrid>
              <a:tr h="997046">
                <a:tc>
                  <a:txBody>
                    <a:bodyPr/>
                    <a:lstStyle/>
                    <a:p>
                      <a:pPr>
                        <a:lnSpc>
                          <a:spcPct val="115000"/>
                        </a:lnSpc>
                        <a:spcAft>
                          <a:spcPts val="0"/>
                        </a:spcAft>
                      </a:pPr>
                      <a:r>
                        <a:rPr lang="en-IN" sz="1200" b="1">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A5A5"/>
                    </a:solidFill>
                  </a:tcPr>
                </a:tc>
                <a:tc gridSpan="3">
                  <a:txBody>
                    <a:bodyPr/>
                    <a:lstStyle/>
                    <a:p>
                      <a:pPr algn="ctr">
                        <a:lnSpc>
                          <a:spcPct val="115000"/>
                        </a:lnSpc>
                        <a:spcAft>
                          <a:spcPts val="0"/>
                        </a:spcAft>
                      </a:pPr>
                      <a:r>
                        <a:rPr lang="en-IN"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method was used for the abortion? * Complication from abortion</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A5A5"/>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50928672"/>
                  </a:ext>
                </a:extLst>
              </a:tr>
              <a:tr h="332350">
                <a:tc rowSpan="2">
                  <a:txBody>
                    <a:bodyPr/>
                    <a:lstStyle/>
                    <a:p>
                      <a:pPr>
                        <a:lnSpc>
                          <a:spcPct val="115000"/>
                        </a:lnSpc>
                        <a:spcAft>
                          <a:spcPts val="0"/>
                        </a:spcAft>
                      </a:pPr>
                      <a:r>
                        <a:rPr lang="en-IN"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method was used for the abortion?</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A5A5"/>
                    </a:solidFill>
                  </a:tcPr>
                </a:tc>
                <a:tc gridSpan="3">
                  <a:txBody>
                    <a:bodyPr/>
                    <a:lstStyle/>
                    <a:p>
                      <a:pPr algn="ctr">
                        <a:lnSpc>
                          <a:spcPct val="115000"/>
                        </a:lnSpc>
                        <a:spcAft>
                          <a:spcPts val="0"/>
                        </a:spcAft>
                      </a:pPr>
                      <a:r>
                        <a:rPr lang="en-IN"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Complication from abortion</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895231325"/>
                  </a:ext>
                </a:extLst>
              </a:tr>
              <a:tr h="664697">
                <a:tc vMerge="1">
                  <a:txBody>
                    <a:bodyPr/>
                    <a:lstStyle/>
                    <a:p>
                      <a:endParaRPr lang="en-IN"/>
                    </a:p>
                  </a:txBody>
                  <a:tcPr/>
                </a:tc>
                <a:tc>
                  <a:txBody>
                    <a:bodyPr/>
                    <a:lstStyle/>
                    <a:p>
                      <a:pPr algn="ctr">
                        <a:lnSpc>
                          <a:spcPct val="115000"/>
                        </a:lnSpc>
                        <a:spcAft>
                          <a:spcPts val="0"/>
                        </a:spcAft>
                      </a:pPr>
                      <a:r>
                        <a:rPr lang="en-IN"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ct val="115000"/>
                        </a:lnSpc>
                        <a:spcAft>
                          <a:spcPts val="0"/>
                        </a:spcAft>
                      </a:pPr>
                      <a:r>
                        <a:rPr lang="en-IN"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Yes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ct val="115000"/>
                        </a:lnSpc>
                        <a:spcAft>
                          <a:spcPts val="0"/>
                        </a:spcAft>
                      </a:pPr>
                      <a:r>
                        <a:rPr lang="en-IN"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Total</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807798528"/>
                  </a:ext>
                </a:extLst>
              </a:tr>
              <a:tr h="332350">
                <a:tc>
                  <a:txBody>
                    <a:bodyPr/>
                    <a:lstStyle/>
                    <a:p>
                      <a:pP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Medicines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A5A5"/>
                    </a:solidFill>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86.1%</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0060176"/>
                  </a:ext>
                </a:extLst>
              </a:tr>
              <a:tr h="332350">
                <a:tc>
                  <a:txBody>
                    <a:bodyPr/>
                    <a:lstStyle/>
                    <a:p>
                      <a:pP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MVA</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A5A5"/>
                    </a:solidFill>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84.5%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1932507"/>
                  </a:ext>
                </a:extLst>
              </a:tr>
              <a:tr h="332350">
                <a:tc>
                  <a:txBody>
                    <a:bodyPr/>
                    <a:lstStyle/>
                    <a:p>
                      <a:pP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Other surgical</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A5A5"/>
                    </a:solidFill>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83.0%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7309968"/>
                  </a:ext>
                </a:extLst>
              </a:tr>
              <a:tr h="664697">
                <a:tc>
                  <a:txBody>
                    <a:bodyPr/>
                    <a:lstStyle/>
                    <a:p>
                      <a:pP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Any other (specify)</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A5A5"/>
                    </a:solidFill>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81.5%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0351669"/>
                  </a:ext>
                </a:extLst>
              </a:tr>
              <a:tr h="336162">
                <a:tc>
                  <a:txBody>
                    <a:bodyPr/>
                    <a:lstStyle/>
                    <a:p>
                      <a:pP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Don't know</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A5A5"/>
                    </a:solidFill>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89.8%</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0206415"/>
                  </a:ext>
                </a:extLst>
              </a:tr>
              <a:tr h="332350">
                <a:tc>
                  <a:txBody>
                    <a:bodyPr/>
                    <a:lstStyle/>
                    <a:p>
                      <a:pP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Total</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A5A5"/>
                    </a:solidFill>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85.4%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4797646"/>
                  </a:ext>
                </a:extLst>
              </a:tr>
            </a:tbl>
          </a:graphicData>
        </a:graphic>
      </p:graphicFrame>
    </p:spTree>
    <p:extLst>
      <p:ext uri="{BB962C8B-B14F-4D97-AF65-F5344CB8AC3E}">
        <p14:creationId xmlns:p14="http://schemas.microsoft.com/office/powerpoint/2010/main" val="1498613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838200" y="-40399"/>
            <a:ext cx="10515600" cy="1325563"/>
          </a:xfrm>
        </p:spPr>
        <p:txBody>
          <a:bodyPr/>
          <a:lstStyle/>
          <a:p>
            <a:pPr algn="ctr"/>
            <a:r>
              <a:rPr lang="en-IN" b="1" u="sng" smtClean="0"/>
              <a:t>Discussion</a:t>
            </a:r>
            <a:endParaRPr lang="en-IN" b="1" u="sng" dirty="0"/>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7" name="Content Placeholder 6"/>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392223" y="1491916"/>
            <a:ext cx="4444472" cy="5113421"/>
          </a:xfrm>
          <a:prstGeom prst="rect">
            <a:avLst/>
          </a:prstGeom>
        </p:spPr>
      </p:pic>
      <p:sp>
        <p:nvSpPr>
          <p:cNvPr id="11" name="Oval 10"/>
          <p:cNvSpPr/>
          <p:nvPr/>
        </p:nvSpPr>
        <p:spPr>
          <a:xfrm>
            <a:off x="1852863" y="2947737"/>
            <a:ext cx="228600" cy="168442"/>
          </a:xfrm>
          <a:prstGeom prst="ellipse">
            <a:avLst/>
          </a:prstGeom>
          <a:solidFill>
            <a:srgbClr val="FF0000"/>
          </a:solidFill>
          <a:ln w="12700" cap="flat" cmpd="sng" algn="ctr">
            <a:solidFill>
              <a:srgbClr val="FF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2" name="Oval 11"/>
          <p:cNvSpPr/>
          <p:nvPr/>
        </p:nvSpPr>
        <p:spPr>
          <a:xfrm>
            <a:off x="1967163" y="3581654"/>
            <a:ext cx="228600" cy="168442"/>
          </a:xfrm>
          <a:prstGeom prst="ellipse">
            <a:avLst/>
          </a:prstGeom>
          <a:solidFill>
            <a:srgbClr val="FF0000"/>
          </a:solidFill>
          <a:ln w="12700" cap="flat" cmpd="sng" algn="ctr">
            <a:solidFill>
              <a:srgbClr val="FF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3" name="Oval 12"/>
          <p:cNvSpPr/>
          <p:nvPr/>
        </p:nvSpPr>
        <p:spPr>
          <a:xfrm>
            <a:off x="3076073" y="5602705"/>
            <a:ext cx="228600" cy="168442"/>
          </a:xfrm>
          <a:prstGeom prst="ellipse">
            <a:avLst/>
          </a:prstGeom>
          <a:solidFill>
            <a:srgbClr val="FF0000"/>
          </a:solidFill>
          <a:ln w="12700" cap="flat" cmpd="sng" algn="ctr">
            <a:solidFill>
              <a:srgbClr val="FF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4" name="Oval 13"/>
          <p:cNvSpPr/>
          <p:nvPr/>
        </p:nvSpPr>
        <p:spPr>
          <a:xfrm>
            <a:off x="2183731" y="5975684"/>
            <a:ext cx="228600" cy="168442"/>
          </a:xfrm>
          <a:prstGeom prst="ellipse">
            <a:avLst/>
          </a:prstGeom>
          <a:solidFill>
            <a:srgbClr val="FF0000"/>
          </a:solidFill>
          <a:ln w="12700" cap="flat" cmpd="sng" algn="ctr">
            <a:solidFill>
              <a:srgbClr val="FF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graphicFrame>
        <p:nvGraphicFramePr>
          <p:cNvPr id="16" name="Diagram 15"/>
          <p:cNvGraphicFramePr/>
          <p:nvPr>
            <p:extLst>
              <p:ext uri="{D42A27DB-BD31-4B8C-83A1-F6EECF244321}">
                <p14:modId xmlns:p14="http://schemas.microsoft.com/office/powerpoint/2010/main" val="2706888052"/>
              </p:ext>
            </p:extLst>
          </p:nvPr>
        </p:nvGraphicFramePr>
        <p:xfrm>
          <a:off x="4879613" y="1025236"/>
          <a:ext cx="7034875" cy="105294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Rectangle 4"/>
          <p:cNvSpPr/>
          <p:nvPr/>
        </p:nvSpPr>
        <p:spPr>
          <a:xfrm>
            <a:off x="4879613" y="2015123"/>
            <a:ext cx="7173841" cy="4524315"/>
          </a:xfrm>
          <a:prstGeom prst="rect">
            <a:avLst/>
          </a:prstGeom>
        </p:spPr>
        <p:txBody>
          <a:bodyPr wrap="square">
            <a:spAutoFit/>
          </a:bodyPr>
          <a:lstStyle/>
          <a:p>
            <a:pPr marL="285750" indent="-285750">
              <a:buFont typeface="Arial" panose="020B0604020202020204" pitchFamily="34" charset="0"/>
              <a:buChar char="•"/>
            </a:pPr>
            <a:r>
              <a:rPr lang="en-IN"/>
              <a:t>According to the Bangladesh Demographic and Health Survey 2017-18, 71.3% of ever-married women in Bangladesh have heard of menstrual regulation, but only 7.4% have used it. </a:t>
            </a:r>
            <a:endParaRPr lang="en-IN"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IN">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IN" smtClean="0">
                <a:latin typeface="Times New Roman" panose="02020603050405020304" pitchFamily="18" charset="0"/>
                <a:cs typeface="Times New Roman" panose="02020603050405020304" pitchFamily="18" charset="0"/>
              </a:rPr>
              <a:t>Working </a:t>
            </a:r>
            <a:r>
              <a:rPr lang="en-IN">
                <a:latin typeface="Times New Roman" panose="02020603050405020304" pitchFamily="18" charset="0"/>
                <a:cs typeface="Times New Roman" panose="02020603050405020304" pitchFamily="18" charset="0"/>
              </a:rPr>
              <a:t>women (27%) accessed public health facilities more frequently than non-working women (25.6</a:t>
            </a:r>
            <a:r>
              <a:rPr lang="en-IN">
                <a:latin typeface="Times New Roman" panose="02020603050405020304" pitchFamily="18" charset="0"/>
                <a:cs typeface="Times New Roman" panose="02020603050405020304" pitchFamily="18" charset="0"/>
              </a:rPr>
              <a:t>%). </a:t>
            </a:r>
            <a:endParaRPr lang="en-IN" smtClean="0">
              <a:latin typeface="Times New Roman" panose="02020603050405020304" pitchFamily="18" charset="0"/>
              <a:cs typeface="Times New Roman" panose="02020603050405020304" pitchFamily="18" charset="0"/>
            </a:endParaRPr>
          </a:p>
          <a:p>
            <a:endParaRPr lang="en-IN">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en-US">
                <a:latin typeface="Times New Roman" panose="02020603050405020304" pitchFamily="18" charset="0"/>
                <a:cs typeface="Times New Roman" panose="02020603050405020304" pitchFamily="18" charset="0"/>
              </a:rPr>
              <a:t>A study published by </a:t>
            </a:r>
            <a:r>
              <a:rPr lang="en-IN">
                <a:latin typeface="Times New Roman" panose="02020603050405020304" pitchFamily="18" charset="0"/>
                <a:cs typeface="Times New Roman" panose="02020603050405020304" pitchFamily="18" charset="0"/>
              </a:rPr>
              <a:t>Singh</a:t>
            </a:r>
            <a:r>
              <a:rPr lang="en-US">
                <a:latin typeface="Times New Roman" panose="02020603050405020304" pitchFamily="18" charset="0"/>
                <a:cs typeface="Times New Roman" panose="02020603050405020304" pitchFamily="18" charset="0"/>
              </a:rPr>
              <a:t> </a:t>
            </a:r>
            <a:r>
              <a:rPr lang="en-IN">
                <a:latin typeface="Times New Roman" panose="02020603050405020304" pitchFamily="18" charset="0"/>
                <a:cs typeface="Times New Roman" panose="02020603050405020304" pitchFamily="18" charset="0"/>
              </a:rPr>
              <a:t>Susheela </a:t>
            </a:r>
            <a:r>
              <a:rPr lang="en-US">
                <a:latin typeface="Times New Roman" panose="02020603050405020304" pitchFamily="18" charset="0"/>
                <a:cs typeface="Times New Roman" panose="02020603050405020304" pitchFamily="18" charset="0"/>
              </a:rPr>
              <a:t>et al on ‘Abortion service provision in South Asia: A comparative study of four countries</a:t>
            </a:r>
            <a:r>
              <a:rPr lang="en-US" b="1">
                <a:latin typeface="Times New Roman" panose="02020603050405020304" pitchFamily="18" charset="0"/>
                <a:cs typeface="Times New Roman" panose="02020603050405020304" pitchFamily="18" charset="0"/>
              </a:rPr>
              <a:t>’ </a:t>
            </a:r>
            <a:r>
              <a:rPr lang="en-US">
                <a:latin typeface="Times New Roman" panose="02020603050405020304" pitchFamily="18" charset="0"/>
                <a:cs typeface="Times New Roman" panose="02020603050405020304" pitchFamily="18" charset="0"/>
              </a:rPr>
              <a:t>stated that the proportion of all abortions that are illegal ranges from 58% to almost 78% in  India, Nepal and Bangladesh where abortion is permitted under broad criteria</a:t>
            </a:r>
            <a:r>
              <a:rPr lang="en-US">
                <a:latin typeface="Times New Roman" panose="02020603050405020304" pitchFamily="18" charset="0"/>
                <a:cs typeface="Times New Roman" panose="02020603050405020304" pitchFamily="18" charset="0"/>
              </a:rPr>
              <a:t>. </a:t>
            </a:r>
            <a:r>
              <a:rPr lang="en-US" smtClean="0">
                <a:latin typeface="Times New Roman" panose="02020603050405020304" pitchFamily="18" charset="0"/>
                <a:cs typeface="Times New Roman" panose="02020603050405020304" pitchFamily="18" charset="0"/>
              </a:rPr>
              <a:t>(14)</a:t>
            </a:r>
          </a:p>
          <a:p>
            <a:pPr lvl="0"/>
            <a:endParaRPr lang="en-US">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a:latin typeface="Times New Roman" panose="02020603050405020304" pitchFamily="18" charset="0"/>
                <a:cs typeface="Times New Roman" panose="02020603050405020304" pitchFamily="18" charset="0"/>
              </a:rPr>
              <a:t>The same study states that in India and Nepal, less than 40% of public sector facilities that are permitted to provide abortion services do so; in Bangladesh, the situation is somewhat better, at 53% </a:t>
            </a:r>
            <a:r>
              <a:rPr lang="en-US">
                <a:latin typeface="Times New Roman" panose="02020603050405020304" pitchFamily="18" charset="0"/>
                <a:cs typeface="Times New Roman" panose="02020603050405020304" pitchFamily="18" charset="0"/>
              </a:rPr>
              <a:t>providing </a:t>
            </a:r>
            <a:r>
              <a:rPr lang="en-US" smtClean="0">
                <a:latin typeface="Times New Roman" panose="02020603050405020304" pitchFamily="18" charset="0"/>
                <a:cs typeface="Times New Roman" panose="02020603050405020304" pitchFamily="18" charset="0"/>
              </a:rPr>
              <a:t>MR. </a:t>
            </a:r>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9171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u="sng" smtClean="0"/>
              <a:t>Discussion</a:t>
            </a:r>
            <a:endParaRPr lang="en-IN" b="1" u="sng" dirty="0"/>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13</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3" name="Content Placeholder 2"/>
          <p:cNvSpPr>
            <a:spLocks noGrp="1"/>
          </p:cNvSpPr>
          <p:nvPr>
            <p:ph idx="1"/>
          </p:nvPr>
        </p:nvSpPr>
        <p:spPr>
          <a:xfrm>
            <a:off x="415636" y="1634084"/>
            <a:ext cx="11346871" cy="5765685"/>
          </a:xfrm>
        </p:spPr>
        <p:txBody>
          <a:bodyPr>
            <a:normAutofit fontScale="25000" lnSpcReduction="20000"/>
          </a:bodyPr>
          <a:lstStyle/>
          <a:p>
            <a:pPr marL="0" lvl="0" indent="0">
              <a:buNone/>
            </a:pPr>
            <a:r>
              <a:rPr lang="en-US" smtClean="0"/>
              <a:t> </a:t>
            </a:r>
          </a:p>
          <a:p>
            <a:r>
              <a:rPr lang="en-IN" sz="8000" smtClean="0">
                <a:solidFill>
                  <a:sysClr val="windowText" lastClr="000000"/>
                </a:solidFill>
                <a:latin typeface="Times New Roman" panose="02020603050405020304" pitchFamily="18" charset="0"/>
                <a:cs typeface="Times New Roman" panose="02020603050405020304" pitchFamily="18" charset="0"/>
              </a:rPr>
              <a:t>Interestingly</a:t>
            </a:r>
            <a:r>
              <a:rPr lang="en-IN" sz="8000">
                <a:solidFill>
                  <a:sysClr val="windowText" lastClr="000000"/>
                </a:solidFill>
                <a:latin typeface="Times New Roman" panose="02020603050405020304" pitchFamily="18" charset="0"/>
                <a:cs typeface="Times New Roman" panose="02020603050405020304" pitchFamily="18" charset="0"/>
              </a:rPr>
              <a:t>, more than a fifth of women in the younger age group (29.9%) and (24.9%) of women in the middle age group in contrast to 17.1% of women in the older age group report </a:t>
            </a:r>
            <a:r>
              <a:rPr lang="en-IN" sz="8000">
                <a:solidFill>
                  <a:sysClr val="windowText" lastClr="000000"/>
                </a:solidFill>
                <a:latin typeface="Times New Roman" panose="02020603050405020304" pitchFamily="18" charset="0"/>
                <a:cs typeface="Times New Roman" panose="02020603050405020304" pitchFamily="18" charset="0"/>
              </a:rPr>
              <a:t>having </a:t>
            </a:r>
            <a:r>
              <a:rPr lang="en-IN" sz="8000" smtClean="0">
                <a:solidFill>
                  <a:sysClr val="windowText" lastClr="000000"/>
                </a:solidFill>
                <a:latin typeface="Times New Roman" panose="02020603050405020304" pitchFamily="18" charset="0"/>
                <a:cs typeface="Times New Roman" panose="02020603050405020304" pitchFamily="18" charset="0"/>
              </a:rPr>
              <a:t>self-abortions.</a:t>
            </a:r>
          </a:p>
          <a:p>
            <a:pPr lvl="0"/>
            <a:r>
              <a:rPr lang="en-IN" sz="8000">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Surprisingly, 1.9% of young women chose a Vaidya, hakim, or homoeopath and 3.9% preferred a family member, relative, or </a:t>
            </a:r>
            <a:r>
              <a:rPr lang="en-IN" sz="8000">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acquaintance</a:t>
            </a:r>
            <a:r>
              <a:rPr lang="en-IN" sz="8000" smtClean="0">
                <a:solidFill>
                  <a:sysClr val="windowText" lastClr="000000">
                    <a:hueOff val="0"/>
                    <a:satOff val="0"/>
                    <a:lumOff val="0"/>
                    <a:alphaOff val="0"/>
                  </a:sysClr>
                </a:solidFill>
                <a:latin typeface="Times New Roman" panose="02020603050405020304" pitchFamily="18" charset="0"/>
                <a:cs typeface="Times New Roman" panose="02020603050405020304" pitchFamily="18" charset="0"/>
              </a:rPr>
              <a:t>.</a:t>
            </a:r>
          </a:p>
          <a:p>
            <a:r>
              <a:rPr lang="en-IN" sz="8000">
                <a:latin typeface="Times New Roman" panose="02020603050405020304" pitchFamily="18" charset="0"/>
                <a:cs typeface="Times New Roman" panose="02020603050405020304" pitchFamily="18" charset="0"/>
              </a:rPr>
              <a:t>Younger women (70.8%) utilised medications over other means of abortion, more frequently than older women (</a:t>
            </a:r>
            <a:r>
              <a:rPr lang="en-IN" sz="8000">
                <a:latin typeface="Times New Roman" panose="02020603050405020304" pitchFamily="18" charset="0"/>
                <a:cs typeface="Times New Roman" panose="02020603050405020304" pitchFamily="18" charset="0"/>
              </a:rPr>
              <a:t>53.7</a:t>
            </a:r>
            <a:r>
              <a:rPr lang="en-IN" sz="8000" smtClean="0">
                <a:latin typeface="Times New Roman" panose="02020603050405020304" pitchFamily="18" charset="0"/>
                <a:cs typeface="Times New Roman" panose="02020603050405020304" pitchFamily="18" charset="0"/>
              </a:rPr>
              <a:t>%).</a:t>
            </a:r>
            <a:endParaRPr lang="en-IN" sz="8000" smtClean="0">
              <a:solidFill>
                <a:sysClr val="windowText" lastClr="000000"/>
              </a:solidFill>
              <a:latin typeface="Times New Roman" panose="02020603050405020304" pitchFamily="18" charset="0"/>
              <a:cs typeface="Times New Roman" panose="02020603050405020304" pitchFamily="18" charset="0"/>
            </a:endParaRPr>
          </a:p>
          <a:p>
            <a:r>
              <a:rPr lang="en-US" sz="8000">
                <a:latin typeface="Times New Roman" panose="02020603050405020304" pitchFamily="18" charset="0"/>
                <a:cs typeface="Times New Roman" panose="02020603050405020304" pitchFamily="18" charset="0"/>
              </a:rPr>
              <a:t>A study published by Shekhar Chander et al on ‘The incidence of abortion and unintended pregnancy in India’ found that a small proportion of women having abortions continue to use damaging methods. 4–16% of patients receiving post-abortion care were being treated for </a:t>
            </a:r>
            <a:r>
              <a:rPr lang="en-US" sz="8000">
                <a:latin typeface="Times New Roman" panose="02020603050405020304" pitchFamily="18" charset="0"/>
                <a:cs typeface="Times New Roman" panose="02020603050405020304" pitchFamily="18" charset="0"/>
              </a:rPr>
              <a:t>serious </a:t>
            </a:r>
            <a:r>
              <a:rPr lang="en-US" sz="8000" smtClean="0">
                <a:latin typeface="Times New Roman" panose="02020603050405020304" pitchFamily="18" charset="0"/>
                <a:cs typeface="Times New Roman" panose="02020603050405020304" pitchFamily="18" charset="0"/>
              </a:rPr>
              <a:t>complications.It also states that </a:t>
            </a:r>
            <a:r>
              <a:rPr lang="en-US" sz="8000">
                <a:latin typeface="Times New Roman" panose="02020603050405020304" pitchFamily="18" charset="0"/>
                <a:cs typeface="Times New Roman" panose="02020603050405020304" pitchFamily="18" charset="0"/>
              </a:rPr>
              <a:t>m</a:t>
            </a:r>
            <a:r>
              <a:rPr lang="en-US" sz="8000" smtClean="0">
                <a:latin typeface="Times New Roman" panose="02020603050405020304" pitchFamily="18" charset="0"/>
                <a:cs typeface="Times New Roman" panose="02020603050405020304" pitchFamily="18" charset="0"/>
              </a:rPr>
              <a:t>ost </a:t>
            </a:r>
            <a:r>
              <a:rPr lang="en-US" sz="8000">
                <a:latin typeface="Times New Roman" panose="02020603050405020304" pitchFamily="18" charset="0"/>
                <a:cs typeface="Times New Roman" panose="02020603050405020304" pitchFamily="18" charset="0"/>
              </a:rPr>
              <a:t>abortions are medication abortions, and most medication abortions are obtained outside health </a:t>
            </a:r>
            <a:r>
              <a:rPr lang="en-US" sz="8000">
                <a:latin typeface="Times New Roman" panose="02020603050405020304" pitchFamily="18" charset="0"/>
                <a:cs typeface="Times New Roman" panose="02020603050405020304" pitchFamily="18" charset="0"/>
              </a:rPr>
              <a:t>facilities</a:t>
            </a:r>
            <a:r>
              <a:rPr lang="en-US" sz="8000" smtClean="0">
                <a:latin typeface="Times New Roman" panose="02020603050405020304" pitchFamily="18" charset="0"/>
                <a:cs typeface="Times New Roman" panose="02020603050405020304" pitchFamily="18" charset="0"/>
              </a:rPr>
              <a:t>.</a:t>
            </a:r>
            <a:endParaRPr lang="en-US" sz="8000">
              <a:solidFill>
                <a:sysClr val="windowText" lastClr="000000"/>
              </a:solidFill>
              <a:latin typeface="Times New Roman" panose="02020603050405020304" pitchFamily="18" charset="0"/>
              <a:cs typeface="Times New Roman" panose="02020603050405020304" pitchFamily="18" charset="0"/>
            </a:endParaRPr>
          </a:p>
          <a:p>
            <a:r>
              <a:rPr lang="en-IN" sz="8000">
                <a:latin typeface="Times New Roman" panose="02020603050405020304" pitchFamily="18" charset="0"/>
                <a:cs typeface="Times New Roman" panose="02020603050405020304" pitchFamily="18" charset="0"/>
              </a:rPr>
              <a:t>Abortion is restricted in Sri Lanka, one of the countries with the strictest abortion laws in the world, unless the mother's life is jeopardised.</a:t>
            </a:r>
            <a:r>
              <a:rPr lang="en-US" sz="8000">
                <a:latin typeface="Times New Roman" panose="02020603050405020304" pitchFamily="18" charset="0"/>
                <a:cs typeface="Times New Roman" panose="02020603050405020304" pitchFamily="18" charset="0"/>
              </a:rPr>
              <a:t> Abortion ranks among the top 10 causes of maternal death </a:t>
            </a:r>
            <a:r>
              <a:rPr lang="en-IN" sz="8000">
                <a:latin typeface="Times New Roman" panose="02020603050405020304" pitchFamily="18" charset="0"/>
                <a:cs typeface="Times New Roman" panose="02020603050405020304" pitchFamily="18" charset="0"/>
              </a:rPr>
              <a:t>in Sri Lanka</a:t>
            </a:r>
            <a:r>
              <a:rPr lang="en-US" sz="8000">
                <a:latin typeface="Times New Roman" panose="02020603050405020304" pitchFamily="18" charset="0"/>
                <a:cs typeface="Times New Roman" panose="02020603050405020304" pitchFamily="18" charset="0"/>
              </a:rPr>
              <a:t>. </a:t>
            </a:r>
            <a:endParaRPr lang="en-US" sz="8000" smtClean="0">
              <a:solidFill>
                <a:sysClr val="windowText" lastClr="000000"/>
              </a:solidFill>
              <a:latin typeface="Times New Roman" panose="02020603050405020304" pitchFamily="18" charset="0"/>
              <a:cs typeface="Times New Roman" panose="02020603050405020304" pitchFamily="18" charset="0"/>
            </a:endParaRPr>
          </a:p>
          <a:p>
            <a:r>
              <a:rPr lang="en-US" sz="8000" smtClean="0">
                <a:latin typeface="Times New Roman" panose="02020603050405020304" pitchFamily="18" charset="0"/>
                <a:cs typeface="Times New Roman" panose="02020603050405020304" pitchFamily="18" charset="0"/>
              </a:rPr>
              <a:t>A study by Kumar Ramya et al ‘Abortion </a:t>
            </a:r>
            <a:r>
              <a:rPr lang="en-US" sz="8000">
                <a:latin typeface="Times New Roman" panose="02020603050405020304" pitchFamily="18" charset="0"/>
                <a:cs typeface="Times New Roman" panose="02020603050405020304" pitchFamily="18" charset="0"/>
              </a:rPr>
              <a:t>in Sri Lanka: The </a:t>
            </a:r>
            <a:r>
              <a:rPr lang="en-US" sz="8000">
                <a:latin typeface="Times New Roman" panose="02020603050405020304" pitchFamily="18" charset="0"/>
                <a:cs typeface="Times New Roman" panose="02020603050405020304" pitchFamily="18" charset="0"/>
              </a:rPr>
              <a:t>Double </a:t>
            </a:r>
            <a:r>
              <a:rPr lang="en-US" sz="8000" smtClean="0">
                <a:latin typeface="Times New Roman" panose="02020603050405020304" pitchFamily="18" charset="0"/>
                <a:cs typeface="Times New Roman" panose="02020603050405020304" pitchFamily="18" charset="0"/>
              </a:rPr>
              <a:t>Standard’ stated that </a:t>
            </a:r>
            <a:r>
              <a:rPr lang="en-US" sz="8000">
                <a:latin typeface="Times New Roman" panose="02020603050405020304" pitchFamily="18" charset="0"/>
                <a:cs typeface="Times New Roman" panose="02020603050405020304" pitchFamily="18" charset="0"/>
              </a:rPr>
              <a:t>Between 2000 and 2010, the maternal mortality ratio decreased from 58 to 35 deaths per 100 000 </a:t>
            </a:r>
            <a:r>
              <a:rPr lang="en-US" sz="8000">
                <a:latin typeface="Times New Roman" panose="02020603050405020304" pitchFamily="18" charset="0"/>
                <a:cs typeface="Times New Roman" panose="02020603050405020304" pitchFamily="18" charset="0"/>
              </a:rPr>
              <a:t>live </a:t>
            </a:r>
            <a:r>
              <a:rPr lang="en-US" sz="8000" smtClean="0">
                <a:latin typeface="Times New Roman" panose="02020603050405020304" pitchFamily="18" charset="0"/>
                <a:cs typeface="Times New Roman" panose="02020603050405020304" pitchFamily="18" charset="0"/>
              </a:rPr>
              <a:t>births. </a:t>
            </a:r>
            <a:r>
              <a:rPr lang="en-US" sz="8000">
                <a:latin typeface="Times New Roman" panose="02020603050405020304" pitchFamily="18" charset="0"/>
                <a:cs typeface="Times New Roman" panose="02020603050405020304" pitchFamily="18" charset="0"/>
              </a:rPr>
              <a:t>Although these achievements are indeed praiseworthy, it is within this backdrop of a functioning and accessible system of health care that the Ministry of Health does little to address unsafe </a:t>
            </a:r>
            <a:r>
              <a:rPr lang="en-US" sz="8000">
                <a:latin typeface="Times New Roman" panose="02020603050405020304" pitchFamily="18" charset="0"/>
                <a:cs typeface="Times New Roman" panose="02020603050405020304" pitchFamily="18" charset="0"/>
              </a:rPr>
              <a:t>abortion</a:t>
            </a:r>
            <a:r>
              <a:rPr lang="en-US" sz="8000" smtClean="0">
                <a:latin typeface="Times New Roman" panose="02020603050405020304" pitchFamily="18" charset="0"/>
                <a:cs typeface="Times New Roman" panose="02020603050405020304" pitchFamily="18" charset="0"/>
              </a:rPr>
              <a:t>. (13)</a:t>
            </a:r>
            <a:endParaRPr lang="en-US" sz="8000">
              <a:latin typeface="Times New Roman" panose="02020603050405020304" pitchFamily="18" charset="0"/>
              <a:cs typeface="Times New Roman" panose="02020603050405020304" pitchFamily="18" charset="0"/>
            </a:endParaRPr>
          </a:p>
          <a:p>
            <a:endParaRPr lang="en-IN" sz="8000" smtClean="0">
              <a:solidFill>
                <a:sysClr val="windowText" lastClr="000000"/>
              </a:solidFill>
              <a:latin typeface="Times New Roman" panose="02020603050405020304" pitchFamily="18" charset="0"/>
              <a:cs typeface="Times New Roman" panose="02020603050405020304" pitchFamily="18" charset="0"/>
            </a:endParaRPr>
          </a:p>
          <a:p>
            <a:endParaRPr lang="en-US"/>
          </a:p>
          <a:p>
            <a:pPr marL="0" indent="0">
              <a:buNone/>
            </a:pPr>
            <a:endParaRPr lang="en-IN">
              <a:latin typeface="Times New Roman" panose="02020603050405020304" pitchFamily="18" charset="0"/>
              <a:cs typeface="Times New Roman" panose="02020603050405020304" pitchFamily="18" charset="0"/>
            </a:endParaRPr>
          </a:p>
          <a:p>
            <a:pPr marL="0" lvl="0" indent="0">
              <a:buNone/>
            </a:pPr>
            <a:endParaRPr lang="en-US">
              <a:solidFill>
                <a:sysClr val="windowText" lastClr="000000"/>
              </a:solidFill>
              <a:latin typeface="Times New Roman" panose="02020603050405020304" pitchFamily="18" charset="0"/>
              <a:cs typeface="Times New Roman" panose="02020603050405020304" pitchFamily="18" charset="0"/>
            </a:endParaRPr>
          </a:p>
          <a:p>
            <a:pPr marL="0" indent="0">
              <a:buNone/>
            </a:pPr>
            <a:endParaRPr lang="en-IN"/>
          </a:p>
        </p:txBody>
      </p:sp>
    </p:spTree>
    <p:extLst>
      <p:ext uri="{BB962C8B-B14F-4D97-AF65-F5344CB8AC3E}">
        <p14:creationId xmlns:p14="http://schemas.microsoft.com/office/powerpoint/2010/main" val="3856008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5016"/>
            <a:ext cx="10515600" cy="1325563"/>
          </a:xfrm>
        </p:spPr>
        <p:txBody>
          <a:bodyPr/>
          <a:lstStyle/>
          <a:p>
            <a:pPr algn="ctr"/>
            <a:r>
              <a:rPr lang="en-US" b="1" u="sng" smtClean="0"/>
              <a:t>Discussion</a:t>
            </a:r>
            <a:endParaRPr lang="en-IN" b="1" u="sng"/>
          </a:p>
        </p:txBody>
      </p:sp>
      <p:sp>
        <p:nvSpPr>
          <p:cNvPr id="3" name="Content Placeholder 2"/>
          <p:cNvSpPr>
            <a:spLocks noGrp="1"/>
          </p:cNvSpPr>
          <p:nvPr>
            <p:ph idx="1"/>
          </p:nvPr>
        </p:nvSpPr>
        <p:spPr>
          <a:xfrm>
            <a:off x="838200" y="1425719"/>
            <a:ext cx="10515600" cy="4351338"/>
          </a:xfrm>
        </p:spPr>
        <p:txBody>
          <a:bodyPr>
            <a:normAutofit/>
          </a:bodyPr>
          <a:lstStyle/>
          <a:p>
            <a:pPr lvl="0"/>
            <a:r>
              <a:rPr lang="en-US">
                <a:latin typeface="Times New Roman" panose="02020603050405020304" pitchFamily="18" charset="0"/>
                <a:cs typeface="Times New Roman" panose="02020603050405020304" pitchFamily="18" charset="0"/>
              </a:rPr>
              <a:t>Abortion complications are one of the most common obstetric morbidity causes in Bhutan, with a case fatality rate of </a:t>
            </a:r>
            <a:r>
              <a:rPr lang="en-US">
                <a:latin typeface="Times New Roman" panose="02020603050405020304" pitchFamily="18" charset="0"/>
                <a:cs typeface="Times New Roman" panose="02020603050405020304" pitchFamily="18" charset="0"/>
              </a:rPr>
              <a:t>1.4</a:t>
            </a:r>
            <a:r>
              <a:rPr lang="en-US" smtClean="0">
                <a:latin typeface="Times New Roman" panose="02020603050405020304" pitchFamily="18" charset="0"/>
                <a:cs typeface="Times New Roman" panose="02020603050405020304" pitchFamily="18" charset="0"/>
              </a:rPr>
              <a:t>%.</a:t>
            </a:r>
          </a:p>
          <a:p>
            <a:r>
              <a:rPr lang="en-US">
                <a:latin typeface="Times New Roman" panose="02020603050405020304" pitchFamily="18" charset="0"/>
                <a:cs typeface="Times New Roman" panose="02020603050405020304" pitchFamily="18" charset="0"/>
              </a:rPr>
              <a:t>Unplanned pregnancies were cited as the main reason by 47.6% of the women, followed by health issues that prevented 11.3% of them from carrying the pregnancy </a:t>
            </a:r>
            <a:r>
              <a:rPr lang="en-US">
                <a:latin typeface="Times New Roman" panose="02020603050405020304" pitchFamily="18" charset="0"/>
                <a:cs typeface="Times New Roman" panose="02020603050405020304" pitchFamily="18" charset="0"/>
              </a:rPr>
              <a:t>to </a:t>
            </a:r>
            <a:r>
              <a:rPr lang="en-US" smtClean="0">
                <a:latin typeface="Times New Roman" panose="02020603050405020304" pitchFamily="18" charset="0"/>
                <a:cs typeface="Times New Roman" panose="02020603050405020304" pitchFamily="18" charset="0"/>
              </a:rPr>
              <a:t>term.</a:t>
            </a:r>
          </a:p>
          <a:p>
            <a:pPr lvl="0"/>
            <a:r>
              <a:rPr lang="en-US">
                <a:latin typeface="Times New Roman" panose="02020603050405020304" pitchFamily="18" charset="0"/>
                <a:cs typeface="Times New Roman" panose="02020603050405020304" pitchFamily="18" charset="0"/>
              </a:rPr>
              <a:t>The state with the highest rate of self-abortion was Sikkim, where 50% of abortions were carried out by the woman herself, followed by Odisha (47.3</a:t>
            </a:r>
            <a:r>
              <a:rPr lang="en-US">
                <a:latin typeface="Times New Roman" panose="02020603050405020304" pitchFamily="18" charset="0"/>
                <a:cs typeface="Times New Roman" panose="02020603050405020304" pitchFamily="18" charset="0"/>
              </a:rPr>
              <a:t>%). </a:t>
            </a:r>
            <a:endParaRPr lang="en-US" smtClean="0">
              <a:latin typeface="Times New Roman" panose="02020603050405020304" pitchFamily="18" charset="0"/>
              <a:cs typeface="Times New Roman" panose="02020603050405020304" pitchFamily="18" charset="0"/>
            </a:endParaRPr>
          </a:p>
          <a:p>
            <a:r>
              <a:rPr lang="en-IN">
                <a:latin typeface="Times New Roman" panose="02020603050405020304" pitchFamily="18" charset="0"/>
                <a:cs typeface="Times New Roman" panose="02020603050405020304" pitchFamily="18" charset="0"/>
              </a:rPr>
              <a:t>Unexpectedly, younger women (28.3%) favoured home abortions more frequently than older women (17.1%).</a:t>
            </a:r>
            <a:endParaRPr lang="en-US">
              <a:latin typeface="Times New Roman" panose="02020603050405020304" pitchFamily="18" charset="0"/>
              <a:cs typeface="Times New Roman" panose="02020603050405020304" pitchFamily="18" charset="0"/>
            </a:endParaRPr>
          </a:p>
          <a:p>
            <a:pPr lvl="0"/>
            <a:endParaRPr lang="en-US">
              <a:latin typeface="Times New Roman" panose="02020603050405020304" pitchFamily="18" charset="0"/>
              <a:cs typeface="Times New Roman" panose="02020603050405020304" pitchFamily="18" charset="0"/>
            </a:endParaRPr>
          </a:p>
          <a:p>
            <a:endParaRPr lang="en-US" smtClean="0">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a:p>
            <a:pPr lvl="0"/>
            <a:endParaRPr lang="en-US">
              <a:latin typeface="Times New Roman" panose="02020603050405020304" pitchFamily="18" charset="0"/>
              <a:cs typeface="Times New Roman" panose="02020603050405020304" pitchFamily="18" charset="0"/>
            </a:endParaRPr>
          </a:p>
          <a:p>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t>14</a:t>
            </a:fld>
            <a:endParaRPr lang="en-IN"/>
          </a:p>
        </p:txBody>
      </p:sp>
    </p:spTree>
    <p:extLst>
      <p:ext uri="{BB962C8B-B14F-4D97-AF65-F5344CB8AC3E}">
        <p14:creationId xmlns:p14="http://schemas.microsoft.com/office/powerpoint/2010/main" val="2863575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lstStyle/>
          <a:p>
            <a:pPr algn="ctr"/>
            <a:r>
              <a:rPr lang="en-IN" b="1" u="sng" smtClean="0"/>
              <a:t>Conclusion </a:t>
            </a:r>
            <a:r>
              <a:rPr lang="en-IN" b="1" u="sng"/>
              <a:t>and </a:t>
            </a:r>
            <a:r>
              <a:rPr lang="en-IN" b="1" u="sng" smtClean="0"/>
              <a:t>Way </a:t>
            </a:r>
            <a:r>
              <a:rPr lang="en-IN" b="1" u="sng"/>
              <a:t>F</a:t>
            </a:r>
            <a:r>
              <a:rPr lang="en-IN" b="1" u="sng" smtClean="0"/>
              <a:t>orward</a:t>
            </a:r>
            <a:endParaRPr lang="en-IN" b="1" u="sng" dirty="0"/>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15</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Diagram 6"/>
          <p:cNvGraphicFramePr/>
          <p:nvPr>
            <p:extLst>
              <p:ext uri="{D42A27DB-BD31-4B8C-83A1-F6EECF244321}">
                <p14:modId xmlns:p14="http://schemas.microsoft.com/office/powerpoint/2010/main" val="3013248954"/>
              </p:ext>
            </p:extLst>
          </p:nvPr>
        </p:nvGraphicFramePr>
        <p:xfrm>
          <a:off x="609600" y="1445741"/>
          <a:ext cx="10744200" cy="50786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44327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a:xfrm>
            <a:off x="1524000" y="1122363"/>
            <a:ext cx="9144000" cy="1874055"/>
          </a:xfrm>
        </p:spPr>
        <p:txBody>
          <a:bodyPr/>
          <a:lstStyle/>
          <a:p>
            <a:r>
              <a:rPr lang="en-IN" b="1" u="sng" dirty="0">
                <a:latin typeface="+mn-lt"/>
                <a:cs typeface="Times New Roman" panose="02020603050405020304" pitchFamily="18" charset="0"/>
              </a:rPr>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normAutofit/>
          </a:bodyPr>
          <a:lstStyle/>
          <a:p>
            <a:r>
              <a:rPr lang="en-IN" sz="4000" b="1" dirty="0">
                <a:latin typeface="Times New Roman" panose="02020603050405020304" pitchFamily="18" charset="0"/>
                <a:cs typeface="Times New Roman" panose="02020603050405020304" pitchFamily="18" charset="0"/>
              </a:rPr>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16</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a:xfrm>
            <a:off x="838200" y="-432887"/>
            <a:ext cx="10515600" cy="1325563"/>
          </a:xfrm>
        </p:spPr>
        <p:txBody>
          <a:bodyPr>
            <a:normAutofit/>
          </a:bodyPr>
          <a:lstStyle/>
          <a:p>
            <a:pPr algn="ctr"/>
            <a:r>
              <a:rPr lang="en-IN" sz="3600" b="1" u="sng" smtClean="0"/>
              <a:t>References</a:t>
            </a:r>
            <a:endParaRPr lang="en-IN" sz="3600" b="1" u="sng" dirty="0"/>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a:xfrm>
            <a:off x="655959" y="505063"/>
            <a:ext cx="10515600" cy="5149515"/>
          </a:xfrm>
        </p:spPr>
        <p:txBody>
          <a:bodyPr>
            <a:normAutofit fontScale="25000" lnSpcReduction="20000"/>
          </a:bodyPr>
          <a:lstStyle/>
          <a:p>
            <a:pPr marL="514350" indent="-514350">
              <a:buFont typeface="+mj-lt"/>
              <a:buAutoNum type="arabicPeriod"/>
            </a:pPr>
            <a:r>
              <a:rPr lang="en-IN" sz="6400">
                <a:latin typeface="Times New Roman" panose="02020603050405020304" pitchFamily="18" charset="0"/>
                <a:cs typeface="Times New Roman" panose="02020603050405020304" pitchFamily="18" charset="0"/>
              </a:rPr>
              <a:t>Policies, programme and services for comprehensive abortion care in South-East Asia Region [Internet]. [cited 2023 Jun 12]. Available from: https://apps.who.int/iris/handle/10665/338768</a:t>
            </a:r>
          </a:p>
          <a:p>
            <a:pPr marL="514350" indent="-514350">
              <a:buFont typeface="+mj-lt"/>
              <a:buAutoNum type="arabicPeriod"/>
            </a:pPr>
            <a:r>
              <a:rPr lang="en-IN" sz="6400" smtClean="0">
                <a:latin typeface="Times New Roman" panose="02020603050405020304" pitchFamily="18" charset="0"/>
                <a:cs typeface="Times New Roman" panose="02020603050405020304" pitchFamily="18" charset="0"/>
              </a:rPr>
              <a:t>Abortion </a:t>
            </a:r>
            <a:r>
              <a:rPr lang="en-IN" sz="6400">
                <a:latin typeface="Times New Roman" panose="02020603050405020304" pitchFamily="18" charset="0"/>
                <a:cs typeface="Times New Roman" panose="02020603050405020304" pitchFamily="18" charset="0"/>
              </a:rPr>
              <a:t>[Internet]. [cited 2023 Mar 12]. Available from: https://www.who.int/news-room/fact-sheets/detail/abortion</a:t>
            </a:r>
          </a:p>
          <a:p>
            <a:pPr marL="514350" indent="-514350">
              <a:buFont typeface="+mj-lt"/>
              <a:buAutoNum type="arabicPeriod"/>
            </a:pPr>
            <a:r>
              <a:rPr lang="en-IN" sz="6400" smtClean="0">
                <a:latin typeface="Times New Roman" panose="02020603050405020304" pitchFamily="18" charset="0"/>
                <a:cs typeface="Times New Roman" panose="02020603050405020304" pitchFamily="18" charset="0"/>
              </a:rPr>
              <a:t>Bearak </a:t>
            </a:r>
            <a:r>
              <a:rPr lang="en-IN" sz="6400">
                <a:latin typeface="Times New Roman" panose="02020603050405020304" pitchFamily="18" charset="0"/>
                <a:cs typeface="Times New Roman" panose="02020603050405020304" pitchFamily="18" charset="0"/>
              </a:rPr>
              <a:t>J, Popinchalk A, Ganatra B, Moller AB, Tunçalp Ö, Beavin C, et al. Unintended pregnancy and abortion by income, region, and the legal status of abortion: estimates from a comprehensive model for 1990–2019. Lancet Glob Health. 2020 Sep 1;8(9):e1152–61. </a:t>
            </a:r>
          </a:p>
          <a:p>
            <a:pPr marL="514350" indent="-514350">
              <a:buFont typeface="+mj-lt"/>
              <a:buAutoNum type="arabicPeriod"/>
            </a:pPr>
            <a:r>
              <a:rPr lang="en-IN" sz="6400" smtClean="0">
                <a:latin typeface="Times New Roman" panose="02020603050405020304" pitchFamily="18" charset="0"/>
                <a:cs typeface="Times New Roman" panose="02020603050405020304" pitchFamily="18" charset="0"/>
              </a:rPr>
              <a:t>Ganatra </a:t>
            </a:r>
            <a:r>
              <a:rPr lang="en-IN" sz="6400">
                <a:latin typeface="Times New Roman" panose="02020603050405020304" pitchFamily="18" charset="0"/>
                <a:cs typeface="Times New Roman" panose="02020603050405020304" pitchFamily="18" charset="0"/>
              </a:rPr>
              <a:t>B, Johnston HB. Reducing abortion-related mortality in South Asia: a review of constraints and a road map for change. J Am Med Womens Assoc (1972). 2002;57(3):159–64. </a:t>
            </a:r>
          </a:p>
          <a:p>
            <a:pPr marL="514350" indent="-514350">
              <a:buFont typeface="+mj-lt"/>
              <a:buAutoNum type="arabicPeriod"/>
            </a:pPr>
            <a:r>
              <a:rPr lang="en-IN" sz="6400" smtClean="0">
                <a:latin typeface="Times New Roman" panose="02020603050405020304" pitchFamily="18" charset="0"/>
                <a:cs typeface="Times New Roman" panose="02020603050405020304" pitchFamily="18" charset="0"/>
              </a:rPr>
              <a:t>Abortion </a:t>
            </a:r>
            <a:r>
              <a:rPr lang="en-IN" sz="6400">
                <a:latin typeface="Times New Roman" panose="02020603050405020304" pitchFamily="18" charset="0"/>
                <a:cs typeface="Times New Roman" panose="02020603050405020304" pitchFamily="18" charset="0"/>
              </a:rPr>
              <a:t>in Asia. [cited 2023 Mar 18]; Available from: https://www. rguttmache.org/sites/default/files/factsheet/ib_aww-asia.pdf</a:t>
            </a:r>
          </a:p>
          <a:p>
            <a:pPr marL="514350" indent="-514350">
              <a:buFont typeface="+mj-lt"/>
              <a:buAutoNum type="arabicPeriod"/>
            </a:pPr>
            <a:r>
              <a:rPr lang="en-IN" sz="6400" smtClean="0">
                <a:latin typeface="Times New Roman" panose="02020603050405020304" pitchFamily="18" charset="0"/>
                <a:cs typeface="Times New Roman" panose="02020603050405020304" pitchFamily="18" charset="0"/>
              </a:rPr>
              <a:t>Poor </a:t>
            </a:r>
            <a:r>
              <a:rPr lang="en-IN" sz="6400">
                <a:latin typeface="Times New Roman" panose="02020603050405020304" pitchFamily="18" charset="0"/>
                <a:cs typeface="Times New Roman" panose="02020603050405020304" pitchFamily="18" charset="0"/>
              </a:rPr>
              <a:t>Access to Safe Abortions Is Killing South Asian Women. [cited 2023 Jun 12]; Available from: https://thediplomat.com/2021/06/poor-access-to-safe-abortions-is-killing-south-asian-women/</a:t>
            </a:r>
          </a:p>
          <a:p>
            <a:pPr marL="514350" indent="-514350">
              <a:buFont typeface="+mj-lt"/>
              <a:buAutoNum type="arabicPeriod"/>
            </a:pPr>
            <a:r>
              <a:rPr lang="en-IN" sz="6400" smtClean="0">
                <a:latin typeface="Times New Roman" panose="02020603050405020304" pitchFamily="18" charset="0"/>
                <a:cs typeface="Times New Roman" panose="02020603050405020304" pitchFamily="18" charset="0"/>
              </a:rPr>
              <a:t>India </a:t>
            </a:r>
            <a:r>
              <a:rPr lang="en-IN" sz="6400">
                <a:latin typeface="Times New Roman" panose="02020603050405020304" pitchFamily="18" charset="0"/>
                <a:cs typeface="Times New Roman" panose="02020603050405020304" pitchFamily="18" charset="0"/>
              </a:rPr>
              <a:t>Has One of the Highest Abortion Rates in the World. [cited 2023 Mar 20]; Available from: </a:t>
            </a:r>
            <a:r>
              <a:rPr lang="en-IN" sz="6400">
                <a:latin typeface="Times New Roman" panose="02020603050405020304" pitchFamily="18" charset="0"/>
                <a:cs typeface="Times New Roman" panose="02020603050405020304" pitchFamily="18" charset="0"/>
                <a:hlinkClick r:id="rId2"/>
              </a:rPr>
              <a:t>https://www.hli.org/2019/07/india-has-one-of-the-highest-abortion-rates-in-the-world</a:t>
            </a:r>
            <a:r>
              <a:rPr lang="en-IN" sz="6400" smtClean="0">
                <a:latin typeface="Times New Roman" panose="02020603050405020304" pitchFamily="18" charset="0"/>
                <a:cs typeface="Times New Roman" panose="02020603050405020304" pitchFamily="18" charset="0"/>
                <a:hlinkClick r:id="rId2"/>
              </a:rPr>
              <a:t>/</a:t>
            </a:r>
            <a:endParaRPr lang="en-IN" sz="640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IN" sz="6400">
                <a:latin typeface="Times New Roman" panose="02020603050405020304" pitchFamily="18" charset="0"/>
                <a:cs typeface="Times New Roman" panose="02020603050405020304" pitchFamily="18" charset="0"/>
              </a:rPr>
              <a:t>worlds-abortion-laws . [cited 2023 Apr 12]; Available from: https://reproductiverights.org/maps/worlds-abortion-laws/</a:t>
            </a:r>
          </a:p>
          <a:p>
            <a:pPr marL="514350" indent="-514350">
              <a:buFont typeface="+mj-lt"/>
              <a:buAutoNum type="arabicPeriod"/>
            </a:pPr>
            <a:r>
              <a:rPr lang="en-IN" sz="6400">
                <a:latin typeface="Times New Roman" panose="02020603050405020304" pitchFamily="18" charset="0"/>
                <a:cs typeface="Times New Roman" panose="02020603050405020304" pitchFamily="18" charset="0"/>
              </a:rPr>
              <a:t>Abortion Policy Landscape- Bangladesh. [cited 2023 Apr 12]; Available from: https://apps.who.int/iris/bitstream/handle/10665/338768/factsheet-bangladesh-eng.pdf?sequence=2&amp;isAllowed=y</a:t>
            </a:r>
          </a:p>
          <a:p>
            <a:pPr marL="514350" indent="-514350">
              <a:buFont typeface="+mj-lt"/>
              <a:buAutoNum type="arabicPeriod"/>
            </a:pPr>
            <a:r>
              <a:rPr lang="en-IN" sz="6400">
                <a:latin typeface="Times New Roman" panose="02020603050405020304" pitchFamily="18" charset="0"/>
                <a:cs typeface="Times New Roman" panose="02020603050405020304" pitchFamily="18" charset="0"/>
              </a:rPr>
              <a:t>Amended abortion rights in India. [cited 2023 Apr 10]; Available from: https://www.orfonline.org/expert-speak/amended-abortion-rights-in-india/</a:t>
            </a:r>
          </a:p>
          <a:p>
            <a:pPr marL="514350" indent="-514350">
              <a:buFont typeface="+mj-lt"/>
              <a:buAutoNum type="arabicPeriod"/>
            </a:pPr>
            <a:r>
              <a:rPr lang="en-IN" sz="6400" smtClean="0">
                <a:latin typeface="Times New Roman" panose="02020603050405020304" pitchFamily="18" charset="0"/>
                <a:cs typeface="Times New Roman" panose="02020603050405020304" pitchFamily="18" charset="0"/>
              </a:rPr>
              <a:t>Sri </a:t>
            </a:r>
            <a:r>
              <a:rPr lang="en-IN" sz="6400">
                <a:latin typeface="Times New Roman" panose="02020603050405020304" pitchFamily="18" charset="0"/>
                <a:cs typeface="Times New Roman" panose="02020603050405020304" pitchFamily="18" charset="0"/>
              </a:rPr>
              <a:t>Lanka Abortion Factsheet. [cited 2023 Mar 30]; Available from: https://apps.who.int/iris/bitstream/handle/10665/338768/factsheet-sri%20lanka-eng.pdf?sequence=10&amp;isAllowed=y</a:t>
            </a:r>
          </a:p>
          <a:p>
            <a:pPr marL="514350" indent="-514350">
              <a:buFont typeface="+mj-lt"/>
              <a:buAutoNum type="arabicPeriod"/>
            </a:pPr>
            <a:r>
              <a:rPr lang="en-IN" sz="6400" smtClean="0">
                <a:latin typeface="Times New Roman" panose="02020603050405020304" pitchFamily="18" charset="0"/>
                <a:cs typeface="Times New Roman" panose="02020603050405020304" pitchFamily="18" charset="0"/>
              </a:rPr>
              <a:t>VOLUME </a:t>
            </a:r>
            <a:r>
              <a:rPr lang="en-IN" sz="6400">
                <a:latin typeface="Times New Roman" panose="02020603050405020304" pitchFamily="18" charset="0"/>
                <a:cs typeface="Times New Roman" panose="02020603050405020304" pitchFamily="18" charset="0"/>
              </a:rPr>
              <a:t>I [Internet]. Available from: </a:t>
            </a:r>
            <a:r>
              <a:rPr lang="en-IN" sz="6400">
                <a:latin typeface="Times New Roman" panose="02020603050405020304" pitchFamily="18" charset="0"/>
                <a:cs typeface="Times New Roman" panose="02020603050405020304" pitchFamily="18" charset="0"/>
                <a:hlinkClick r:id="rId3"/>
              </a:rPr>
              <a:t>http://</a:t>
            </a:r>
            <a:r>
              <a:rPr lang="en-IN" sz="6400" smtClean="0">
                <a:latin typeface="Times New Roman" panose="02020603050405020304" pitchFamily="18" charset="0"/>
                <a:cs typeface="Times New Roman" panose="02020603050405020304" pitchFamily="18" charset="0"/>
                <a:hlinkClick r:id="rId3"/>
              </a:rPr>
              <a:t>www.rchiips.org/nfhs</a:t>
            </a:r>
            <a:endParaRPr lang="en-IN" sz="640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IN" sz="6400">
                <a:latin typeface="Times New Roman" panose="02020603050405020304" pitchFamily="18" charset="0"/>
                <a:cs typeface="Times New Roman" panose="02020603050405020304" pitchFamily="18" charset="0"/>
              </a:rPr>
              <a:t>Kumar R. Abortion in Sri Lanka: the double standard. Am J Public Health. 2013 Mar;103(3):400-4. doi: 10.2105/AJPH.2012.301154. Epub 2013 Jan 17. PMID: 23327236; PMCID</a:t>
            </a:r>
            <a:r>
              <a:rPr lang="en-IN" sz="6400">
                <a:latin typeface="Times New Roman" panose="02020603050405020304" pitchFamily="18" charset="0"/>
                <a:cs typeface="Times New Roman" panose="02020603050405020304" pitchFamily="18" charset="0"/>
              </a:rPr>
              <a:t>: </a:t>
            </a:r>
            <a:r>
              <a:rPr lang="en-IN" sz="6400" smtClean="0">
                <a:latin typeface="Times New Roman" panose="02020603050405020304" pitchFamily="18" charset="0"/>
                <a:cs typeface="Times New Roman" panose="02020603050405020304" pitchFamily="18" charset="0"/>
              </a:rPr>
              <a:t>PMC3673519</a:t>
            </a:r>
          </a:p>
          <a:p>
            <a:pPr marL="0" indent="0">
              <a:buNone/>
            </a:pPr>
            <a:endParaRPr lang="en-IN" sz="6400" smtClean="0"/>
          </a:p>
          <a:p>
            <a:pPr marL="514350" indent="-514350">
              <a:buFont typeface="+mj-lt"/>
              <a:buAutoNum type="arabicPeriod"/>
            </a:pPr>
            <a:r>
              <a:rPr lang="en-IN" smtClean="0"/>
              <a:t>.</a:t>
            </a:r>
            <a:endParaRPr lang="en-IN" sz="6400">
              <a:latin typeface="Times New Roman" panose="02020603050405020304" pitchFamily="18" charset="0"/>
              <a:cs typeface="Times New Roman" panose="02020603050405020304" pitchFamily="18" charset="0"/>
            </a:endParaRPr>
          </a:p>
          <a:p>
            <a:endParaRPr lang="en-IN" smtClean="0"/>
          </a:p>
          <a:p>
            <a:endParaRPr lang="en-IN" smtClean="0"/>
          </a:p>
          <a:p>
            <a:pPr marL="0" indent="0">
              <a:buNone/>
            </a:pPr>
            <a:endParaRPr lang="en-IN"/>
          </a:p>
          <a:p>
            <a:pPr marL="0" indent="0">
              <a:buNone/>
            </a:pPr>
            <a:endParaRPr lang="en-IN"/>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a:xfrm>
            <a:off x="8894618" y="6400800"/>
            <a:ext cx="2459182" cy="320675"/>
          </a:xfrm>
        </p:spPr>
        <p:txBody>
          <a:bodyPr/>
          <a:lstStyle/>
          <a:p>
            <a:endParaRPr lang="en-IN" smtClean="0"/>
          </a:p>
          <a:p>
            <a:fld id="{26AD20E6-394B-4DF0-96A5-9647FF39C943}" type="slidenum">
              <a:rPr lang="en-IN" smtClean="0"/>
              <a:t>17</a:t>
            </a:fld>
            <a:endParaRPr lang="en-IN"/>
          </a:p>
        </p:txBody>
      </p:sp>
    </p:spTree>
    <p:extLst>
      <p:ext uri="{BB962C8B-B14F-4D97-AF65-F5344CB8AC3E}">
        <p14:creationId xmlns:p14="http://schemas.microsoft.com/office/powerpoint/2010/main" val="149243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0255" y="3311236"/>
            <a:ext cx="2757488" cy="2676525"/>
          </a:xfrm>
          <a:prstGeom prst="rect">
            <a:avLst/>
          </a:prstGeom>
        </p:spPr>
      </p:pic>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u="sng" dirty="0"/>
              <a:t>Mentor Approval</a:t>
            </a:r>
          </a:p>
        </p:txBody>
      </p:sp>
      <p:pic>
        <p:nvPicPr>
          <p:cNvPr id="5" name="Content Placeholder 4"/>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l="1628" t="30849" r="2715" b="23499"/>
          <a:stretch/>
        </p:blipFill>
        <p:spPr>
          <a:xfrm>
            <a:off x="2154382" y="1634084"/>
            <a:ext cx="7606146" cy="4665662"/>
          </a:xfrm>
          <a:prstGeom prst="rect">
            <a:avLst/>
          </a:prstGeom>
          <a:ln>
            <a:noFill/>
          </a:ln>
          <a:effectLst>
            <a:softEdge rad="112500"/>
          </a:effectLst>
        </p:spPr>
      </p:pic>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l="23777" t="24002" r="23427" b="29890"/>
          <a:stretch/>
        </p:blipFill>
        <p:spPr>
          <a:xfrm>
            <a:off x="9845570" y="221673"/>
            <a:ext cx="1837367" cy="1782978"/>
          </a:xfrm>
          <a:prstGeom prst="rect">
            <a:avLst/>
          </a:prstGeom>
        </p:spPr>
      </p:pic>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u="sng" smtClean="0"/>
              <a:t>Introduction</a:t>
            </a:r>
            <a:endParaRPr lang="en-IN" b="1" u="sng"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5" name="Rounded Rectangle 4"/>
          <p:cNvSpPr/>
          <p:nvPr/>
        </p:nvSpPr>
        <p:spPr>
          <a:xfrm>
            <a:off x="998620" y="1690687"/>
            <a:ext cx="4547938" cy="4504532"/>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endParaRPr lang="en-IN"/>
          </a:p>
        </p:txBody>
      </p:sp>
      <p:sp>
        <p:nvSpPr>
          <p:cNvPr id="7" name="Content Placeholder 6"/>
          <p:cNvSpPr>
            <a:spLocks noGrp="1"/>
          </p:cNvSpPr>
          <p:nvPr>
            <p:ph idx="1"/>
          </p:nvPr>
        </p:nvSpPr>
        <p:spPr>
          <a:xfrm>
            <a:off x="6055896" y="1395663"/>
            <a:ext cx="5297904" cy="532581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Courier New" panose="02070309020205020404" pitchFamily="49" charset="0"/>
              <a:buChar char="o"/>
            </a:pPr>
            <a:r>
              <a:rPr lang="en-US" sz="2000">
                <a:solidFill>
                  <a:schemeClr val="tx1"/>
                </a:solidFill>
              </a:rPr>
              <a:t>The complications of pregnancy and childbirth kill </a:t>
            </a:r>
            <a:r>
              <a:rPr lang="en-US" sz="2000" smtClean="0">
                <a:solidFill>
                  <a:srgbClr val="FF0000"/>
                </a:solidFill>
              </a:rPr>
              <a:t>30.3 thousand women </a:t>
            </a:r>
            <a:r>
              <a:rPr lang="en-US" sz="2000">
                <a:solidFill>
                  <a:schemeClr val="tx1"/>
                </a:solidFill>
              </a:rPr>
              <a:t>every year across the globe.</a:t>
            </a:r>
            <a:r>
              <a:rPr lang="en-IN" sz="2000">
                <a:solidFill>
                  <a:schemeClr val="tx1"/>
                </a:solidFill>
                <a:latin typeface="Times New Roman" panose="02020603050405020304" pitchFamily="18" charset="0"/>
                <a:cs typeface="Times New Roman" panose="02020603050405020304" pitchFamily="18" charset="0"/>
              </a:rPr>
              <a:t>(1</a:t>
            </a:r>
            <a:r>
              <a:rPr lang="en-IN" sz="2000" smtClean="0">
                <a:solidFill>
                  <a:schemeClr val="tx1"/>
                </a:solidFill>
                <a:latin typeface="Times New Roman" panose="02020603050405020304" pitchFamily="18" charset="0"/>
                <a:cs typeface="Times New Roman" panose="02020603050405020304" pitchFamily="18" charset="0"/>
              </a:rPr>
              <a:t>)</a:t>
            </a:r>
          </a:p>
          <a:p>
            <a:pPr marL="0" indent="0">
              <a:buNone/>
            </a:pPr>
            <a:endParaRPr lang="en-IN" sz="2000">
              <a:solidFill>
                <a:schemeClr val="tx1"/>
              </a:solidFill>
              <a:latin typeface="Times New Roman" panose="02020603050405020304" pitchFamily="18" charset="0"/>
              <a:cs typeface="Times New Roman" panose="02020603050405020304" pitchFamily="18" charset="0"/>
            </a:endParaRPr>
          </a:p>
          <a:p>
            <a:pPr>
              <a:buFont typeface="Courier New" panose="02070309020205020404" pitchFamily="49" charset="0"/>
              <a:buChar char="o"/>
            </a:pPr>
            <a:r>
              <a:rPr lang="en-US" sz="2000">
                <a:solidFill>
                  <a:schemeClr val="tx1"/>
                </a:solidFill>
              </a:rPr>
              <a:t>Among the </a:t>
            </a:r>
            <a:r>
              <a:rPr lang="en-US" sz="2000">
                <a:solidFill>
                  <a:srgbClr val="FF0000"/>
                </a:solidFill>
              </a:rPr>
              <a:t>227 million pregnancies </a:t>
            </a:r>
            <a:r>
              <a:rPr lang="en-US" sz="2000">
                <a:solidFill>
                  <a:schemeClr val="tx1"/>
                </a:solidFill>
              </a:rPr>
              <a:t>held annually worldwide, </a:t>
            </a:r>
            <a:r>
              <a:rPr lang="en-US" sz="2000">
                <a:solidFill>
                  <a:srgbClr val="FF0000"/>
                </a:solidFill>
              </a:rPr>
              <a:t>44% (99 million) are considered unwanted </a:t>
            </a:r>
            <a:r>
              <a:rPr lang="en-US" sz="2000">
                <a:solidFill>
                  <a:schemeClr val="tx1"/>
                </a:solidFill>
              </a:rPr>
              <a:t>or untimely, leading to </a:t>
            </a:r>
            <a:r>
              <a:rPr lang="en-US" sz="2000">
                <a:solidFill>
                  <a:srgbClr val="FF0000"/>
                </a:solidFill>
              </a:rPr>
              <a:t>56% abortions, 32% unplanned births, and 12% miscarriages</a:t>
            </a:r>
            <a:r>
              <a:rPr lang="en-IN" sz="2000" smtClean="0">
                <a:solidFill>
                  <a:schemeClr val="tx1"/>
                </a:solidFill>
                <a:latin typeface="Times New Roman" panose="02020603050405020304" pitchFamily="18" charset="0"/>
                <a:cs typeface="Times New Roman" panose="02020603050405020304" pitchFamily="18" charset="0"/>
              </a:rPr>
              <a:t>.</a:t>
            </a:r>
          </a:p>
          <a:p>
            <a:pPr>
              <a:buFont typeface="Courier New" panose="02070309020205020404" pitchFamily="49" charset="0"/>
              <a:buChar char="o"/>
            </a:pPr>
            <a:endParaRPr lang="en-IN" sz="2000">
              <a:solidFill>
                <a:schemeClr val="tx1"/>
              </a:solidFill>
              <a:latin typeface="Times New Roman" panose="02020603050405020304" pitchFamily="18" charset="0"/>
              <a:cs typeface="Times New Roman" panose="02020603050405020304" pitchFamily="18" charset="0"/>
            </a:endParaRPr>
          </a:p>
          <a:p>
            <a:pPr>
              <a:buFont typeface="Courier New" panose="02070309020205020404" pitchFamily="49" charset="0"/>
              <a:buChar char="o"/>
            </a:pPr>
            <a:r>
              <a:rPr lang="en-IN" sz="2000">
                <a:solidFill>
                  <a:schemeClr val="tx1"/>
                </a:solidFill>
                <a:latin typeface="Times New Roman" panose="02020603050405020304" pitchFamily="18" charset="0"/>
                <a:cs typeface="Times New Roman" panose="02020603050405020304" pitchFamily="18" charset="0"/>
              </a:rPr>
              <a:t> </a:t>
            </a:r>
            <a:r>
              <a:rPr lang="en-US" sz="2000">
                <a:solidFill>
                  <a:srgbClr val="FF0000"/>
                </a:solidFill>
                <a:latin typeface="Times New Roman" panose="02020603050405020304" pitchFamily="18" charset="0"/>
                <a:cs typeface="Times New Roman" panose="02020603050405020304" pitchFamily="18" charset="0"/>
              </a:rPr>
              <a:t>High rates of unsafe abortions </a:t>
            </a:r>
            <a:r>
              <a:rPr lang="en-US" sz="2000">
                <a:solidFill>
                  <a:schemeClr val="tx1"/>
                </a:solidFill>
                <a:latin typeface="Times New Roman" panose="02020603050405020304" pitchFamily="18" charset="0"/>
                <a:cs typeface="Times New Roman" panose="02020603050405020304" pitchFamily="18" charset="0"/>
              </a:rPr>
              <a:t>are seen, primarily in developing regions, </a:t>
            </a:r>
            <a:r>
              <a:rPr lang="en-US" sz="2000" smtClean="0">
                <a:solidFill>
                  <a:schemeClr val="tx1"/>
                </a:solidFill>
                <a:latin typeface="Times New Roman" panose="02020603050405020304" pitchFamily="18" charset="0"/>
                <a:cs typeface="Times New Roman" panose="02020603050405020304" pitchFamily="18" charset="0"/>
              </a:rPr>
              <a:t>in nations with </a:t>
            </a:r>
            <a:r>
              <a:rPr lang="en-US" sz="2000" smtClean="0">
                <a:solidFill>
                  <a:srgbClr val="FF0000"/>
                </a:solidFill>
                <a:latin typeface="Times New Roman" panose="02020603050405020304" pitchFamily="18" charset="0"/>
                <a:cs typeface="Times New Roman" panose="02020603050405020304" pitchFamily="18" charset="0"/>
              </a:rPr>
              <a:t>violent laws</a:t>
            </a:r>
            <a:r>
              <a:rPr lang="en-US" sz="2000" smtClean="0">
                <a:solidFill>
                  <a:schemeClr val="tx1"/>
                </a:solidFill>
                <a:latin typeface="Times New Roman" panose="02020603050405020304" pitchFamily="18" charset="0"/>
                <a:cs typeface="Times New Roman" panose="02020603050405020304" pitchFamily="18" charset="0"/>
              </a:rPr>
              <a:t>.</a:t>
            </a:r>
            <a:r>
              <a:rPr lang="en-IN" sz="2000" smtClean="0">
                <a:solidFill>
                  <a:schemeClr val="tx1"/>
                </a:solidFill>
                <a:latin typeface="Times New Roman" panose="02020603050405020304" pitchFamily="18" charset="0"/>
                <a:cs typeface="Times New Roman" panose="02020603050405020304" pitchFamily="18" charset="0"/>
              </a:rPr>
              <a:t>(</a:t>
            </a:r>
            <a:r>
              <a:rPr lang="en-IN" sz="2000">
                <a:solidFill>
                  <a:schemeClr val="tx1"/>
                </a:solidFill>
                <a:latin typeface="Times New Roman" panose="02020603050405020304" pitchFamily="18" charset="0"/>
                <a:cs typeface="Times New Roman" panose="02020603050405020304" pitchFamily="18" charset="0"/>
              </a:rPr>
              <a:t>3)</a:t>
            </a:r>
          </a:p>
          <a:p>
            <a:endParaRPr lang="en-IN"/>
          </a:p>
        </p:txBody>
      </p:sp>
      <p:sp>
        <p:nvSpPr>
          <p:cNvPr id="8" name="Rectangle 7"/>
          <p:cNvSpPr/>
          <p:nvPr/>
        </p:nvSpPr>
        <p:spPr>
          <a:xfrm>
            <a:off x="340895" y="1647369"/>
            <a:ext cx="5715001" cy="4708981"/>
          </a:xfrm>
          <a:prstGeom prst="rect">
            <a:avLst/>
          </a:prstGeom>
        </p:spPr>
        <p:txBody>
          <a:bodyPr wrap="square">
            <a:spAutoFit/>
          </a:bodyPr>
          <a:lstStyle/>
          <a:p>
            <a:pPr marL="342900" indent="-342900">
              <a:buFont typeface="Courier New" panose="02070309020205020404" pitchFamily="49" charset="0"/>
              <a:buChar char="o"/>
            </a:pPr>
            <a:r>
              <a:rPr lang="en-IN" sz="2000">
                <a:latin typeface="Times New Roman" panose="02020603050405020304" pitchFamily="18" charset="0"/>
                <a:cs typeface="Times New Roman" panose="02020603050405020304" pitchFamily="18" charset="0"/>
              </a:rPr>
              <a:t>An abortion is defined as the loss of pregnancy before foetal viability.(2</a:t>
            </a:r>
            <a:r>
              <a:rPr lang="en-IN" sz="2000" smtClean="0">
                <a:latin typeface="Times New Roman" panose="02020603050405020304" pitchFamily="18" charset="0"/>
                <a:cs typeface="Times New Roman" panose="02020603050405020304" pitchFamily="18" charset="0"/>
              </a:rPr>
              <a:t>)</a:t>
            </a:r>
          </a:p>
          <a:p>
            <a:endParaRPr lang="en-US" sz="2000">
              <a:latin typeface="Times New Roman" panose="02020603050405020304" pitchFamily="18" charset="0"/>
              <a:cs typeface="Times New Roman" panose="02020603050405020304" pitchFamily="18" charset="0"/>
            </a:endParaRPr>
          </a:p>
          <a:p>
            <a:pPr marL="342900" indent="-342900">
              <a:buSzPct val="100000"/>
              <a:buFont typeface="Courier New" panose="02070309020205020404" pitchFamily="49" charset="0"/>
              <a:buChar char="o"/>
            </a:pPr>
            <a:r>
              <a:rPr lang="en-US" sz="2000">
                <a:latin typeface="Times New Roman" panose="02020603050405020304" pitchFamily="18" charset="0"/>
                <a:cs typeface="Times New Roman" panose="02020603050405020304" pitchFamily="18" charset="0"/>
              </a:rPr>
              <a:t>Induced abortions are those in which a deliberate action is undertaken with the intent to end a pregnancy. In an unsafe abortion, the unintended pregnancy is terminated with no medical skill, in an environment that fails to meet the bare minimum of medical requirements, or both.</a:t>
            </a:r>
            <a:r>
              <a:rPr lang="en-IN" sz="2000">
                <a:latin typeface="Times New Roman" panose="02020603050405020304" pitchFamily="18" charset="0"/>
                <a:cs typeface="Times New Roman" panose="02020603050405020304" pitchFamily="18" charset="0"/>
              </a:rPr>
              <a:t> (2</a:t>
            </a:r>
            <a:r>
              <a:rPr lang="en-IN" sz="2000" smtClean="0">
                <a:latin typeface="Times New Roman" panose="02020603050405020304" pitchFamily="18" charset="0"/>
                <a:cs typeface="Times New Roman" panose="02020603050405020304" pitchFamily="18" charset="0"/>
              </a:rPr>
              <a:t>)</a:t>
            </a:r>
          </a:p>
          <a:p>
            <a:pPr marL="342900" indent="-342900">
              <a:buFont typeface="Courier New" panose="02070309020205020404" pitchFamily="49" charset="0"/>
              <a:buChar char="o"/>
            </a:pPr>
            <a:endParaRPr lang="en-US" sz="2000">
              <a:latin typeface="Times New Roman" panose="02020603050405020304" pitchFamily="18" charset="0"/>
              <a:cs typeface="Times New Roman" panose="02020603050405020304" pitchFamily="18" charset="0"/>
            </a:endParaRPr>
          </a:p>
          <a:p>
            <a:pPr marL="342900" indent="-342900">
              <a:buFont typeface="Courier New" panose="02070309020205020404" pitchFamily="49" charset="0"/>
              <a:buChar char="o"/>
            </a:pPr>
            <a:endParaRPr lang="en-IN" sz="2000">
              <a:latin typeface="Times New Roman" panose="02020603050405020304" pitchFamily="18" charset="0"/>
              <a:cs typeface="Times New Roman" panose="02020603050405020304" pitchFamily="18" charset="0"/>
            </a:endParaRPr>
          </a:p>
          <a:p>
            <a:pPr marL="342900" indent="-342900">
              <a:buFont typeface="Courier New" panose="02070309020205020404" pitchFamily="49" charset="0"/>
              <a:buChar char="o"/>
            </a:pPr>
            <a:r>
              <a:rPr lang="en-US" sz="2000">
                <a:solidFill>
                  <a:srgbClr val="FF0000"/>
                </a:solidFill>
                <a:latin typeface="Times New Roman" panose="02020603050405020304" pitchFamily="18" charset="0"/>
                <a:cs typeface="Times New Roman" panose="02020603050405020304" pitchFamily="18" charset="0"/>
              </a:rPr>
              <a:t>Unsafe abortion</a:t>
            </a:r>
            <a:r>
              <a:rPr lang="en-US" sz="2000">
                <a:latin typeface="Times New Roman" panose="02020603050405020304" pitchFamily="18" charset="0"/>
                <a:cs typeface="Times New Roman" panose="02020603050405020304" pitchFamily="18" charset="0"/>
              </a:rPr>
              <a:t> is the leading cause of maternal morbidity and mortality, accounting for </a:t>
            </a:r>
            <a:r>
              <a:rPr lang="en-US" sz="2000">
                <a:solidFill>
                  <a:srgbClr val="FF0000"/>
                </a:solidFill>
                <a:latin typeface="Times New Roman" panose="02020603050405020304" pitchFamily="18" charset="0"/>
                <a:cs typeface="Times New Roman" panose="02020603050405020304" pitchFamily="18" charset="0"/>
              </a:rPr>
              <a:t>8–11%</a:t>
            </a:r>
            <a:r>
              <a:rPr lang="en-US" sz="2000">
                <a:latin typeface="Times New Roman" panose="02020603050405020304" pitchFamily="18" charset="0"/>
                <a:cs typeface="Times New Roman" panose="02020603050405020304" pitchFamily="18" charset="0"/>
              </a:rPr>
              <a:t> of all </a:t>
            </a:r>
            <a:r>
              <a:rPr lang="en-US" sz="2000">
                <a:solidFill>
                  <a:srgbClr val="FF0000"/>
                </a:solidFill>
                <a:latin typeface="Times New Roman" panose="02020603050405020304" pitchFamily="18" charset="0"/>
                <a:cs typeface="Times New Roman" panose="02020603050405020304" pitchFamily="18" charset="0"/>
              </a:rPr>
              <a:t>maternal deaths </a:t>
            </a:r>
            <a:r>
              <a:rPr lang="en-US" sz="2000">
                <a:latin typeface="Times New Roman" panose="02020603050405020304" pitchFamily="18" charset="0"/>
                <a:cs typeface="Times New Roman" panose="02020603050405020304" pitchFamily="18" charset="0"/>
              </a:rPr>
              <a:t>worldwide.</a:t>
            </a:r>
            <a:r>
              <a:rPr lang="en-IN" sz="2000">
                <a:latin typeface="Times New Roman" panose="02020603050405020304" pitchFamily="18" charset="0"/>
                <a:cs typeface="Times New Roman" panose="02020603050405020304" pitchFamily="18" charset="0"/>
              </a:rPr>
              <a:t> (1)</a:t>
            </a:r>
          </a:p>
          <a:p>
            <a:endParaRPr lang="en-IN" sz="2000">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6043863" y="1583012"/>
            <a:ext cx="39742" cy="495590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27965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23777" t="24002" r="23427" b="29890"/>
          <a:stretch/>
        </p:blipFill>
        <p:spPr>
          <a:xfrm>
            <a:off x="9844404" y="23813"/>
            <a:ext cx="1837367" cy="1782978"/>
          </a:xfrm>
          <a:prstGeom prst="rect">
            <a:avLst/>
          </a:prstGeom>
        </p:spPr>
      </p:pic>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173445"/>
            <a:ext cx="10515600" cy="1325563"/>
          </a:xfrm>
        </p:spPr>
        <p:txBody>
          <a:bodyPr/>
          <a:lstStyle/>
          <a:p>
            <a:pPr algn="ctr"/>
            <a:r>
              <a:rPr lang="en-IN" b="1" u="sng" smtClean="0"/>
              <a:t>Introduction</a:t>
            </a:r>
            <a:endParaRPr lang="en-IN" b="1" u="sng"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5" name="Rectangle 4"/>
          <p:cNvSpPr/>
          <p:nvPr/>
        </p:nvSpPr>
        <p:spPr>
          <a:xfrm>
            <a:off x="1233055" y="2008909"/>
            <a:ext cx="3906981" cy="396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Content Placeholder 6"/>
          <p:cNvSpPr>
            <a:spLocks noGrp="1"/>
          </p:cNvSpPr>
          <p:nvPr>
            <p:ph idx="1"/>
          </p:nvPr>
        </p:nvSpPr>
        <p:spPr>
          <a:xfrm>
            <a:off x="5876717" y="828652"/>
            <a:ext cx="5805054" cy="54089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endParaRPr lang="en-US" sz="2400">
              <a:solidFill>
                <a:srgbClr val="FF0000"/>
              </a:solidFill>
              <a:latin typeface="Times New Roman" panose="02020603050405020304" pitchFamily="18" charset="0"/>
              <a:cs typeface="Times New Roman" panose="02020603050405020304" pitchFamily="18" charset="0"/>
            </a:endParaRPr>
          </a:p>
          <a:p>
            <a:pPr>
              <a:buFont typeface="Courier New" panose="02070309020205020404" pitchFamily="49" charset="0"/>
              <a:buChar char="o"/>
            </a:pPr>
            <a:r>
              <a:rPr lang="en-US" sz="2000" smtClean="0">
                <a:solidFill>
                  <a:schemeClr val="tx1"/>
                </a:solidFill>
                <a:latin typeface="Times New Roman" panose="02020603050405020304" pitchFamily="18" charset="0"/>
                <a:cs typeface="Times New Roman" panose="02020603050405020304" pitchFamily="18" charset="0"/>
              </a:rPr>
              <a:t>Abortion </a:t>
            </a:r>
            <a:r>
              <a:rPr lang="en-US" sz="2000">
                <a:solidFill>
                  <a:schemeClr val="tx1"/>
                </a:solidFill>
                <a:latin typeface="Times New Roman" panose="02020603050405020304" pitchFamily="18" charset="0"/>
                <a:cs typeface="Times New Roman" panose="02020603050405020304" pitchFamily="18" charset="0"/>
              </a:rPr>
              <a:t>regulations in Asia range from being extremely restrictive </a:t>
            </a:r>
            <a:r>
              <a:rPr lang="en-US" sz="2000" smtClean="0">
                <a:solidFill>
                  <a:schemeClr val="tx1"/>
                </a:solidFill>
                <a:latin typeface="Times New Roman" panose="02020603050405020304" pitchFamily="18" charset="0"/>
                <a:cs typeface="Times New Roman" panose="02020603050405020304" pitchFamily="18" charset="0"/>
              </a:rPr>
              <a:t>to </a:t>
            </a:r>
            <a:r>
              <a:rPr lang="en-US" sz="2000">
                <a:solidFill>
                  <a:schemeClr val="tx1"/>
                </a:solidFill>
                <a:latin typeface="Times New Roman" panose="02020603050405020304" pitchFamily="18" charset="0"/>
                <a:cs typeface="Times New Roman" panose="02020603050405020304" pitchFamily="18" charset="0"/>
              </a:rPr>
              <a:t>quite </a:t>
            </a:r>
            <a:r>
              <a:rPr lang="en-US" sz="2000" smtClean="0">
                <a:solidFill>
                  <a:schemeClr val="tx1"/>
                </a:solidFill>
                <a:latin typeface="Times New Roman" panose="02020603050405020304" pitchFamily="18" charset="0"/>
                <a:cs typeface="Times New Roman" panose="02020603050405020304" pitchFamily="18" charset="0"/>
              </a:rPr>
              <a:t>liberal.</a:t>
            </a:r>
          </a:p>
          <a:p>
            <a:pPr marL="0" indent="0">
              <a:buNone/>
            </a:pPr>
            <a:endParaRPr lang="en-US" sz="2000" smtClean="0">
              <a:solidFill>
                <a:srgbClr val="FF0000"/>
              </a:solidFill>
              <a:latin typeface="Times New Roman" panose="02020603050405020304" pitchFamily="18" charset="0"/>
              <a:cs typeface="Times New Roman" panose="02020603050405020304" pitchFamily="18" charset="0"/>
            </a:endParaRPr>
          </a:p>
          <a:p>
            <a:pPr>
              <a:buFont typeface="Courier New" panose="02070309020205020404" pitchFamily="49" charset="0"/>
              <a:buChar char="o"/>
            </a:pPr>
            <a:r>
              <a:rPr lang="en-US" sz="2000" smtClean="0">
                <a:solidFill>
                  <a:schemeClr val="tx1"/>
                </a:solidFill>
                <a:latin typeface="Times New Roman" panose="02020603050405020304" pitchFamily="18" charset="0"/>
                <a:cs typeface="Times New Roman" panose="02020603050405020304" pitchFamily="18" charset="0"/>
              </a:rPr>
              <a:t>While </a:t>
            </a:r>
            <a:r>
              <a:rPr lang="en-US" sz="2000">
                <a:solidFill>
                  <a:schemeClr val="tx1"/>
                </a:solidFill>
                <a:latin typeface="Times New Roman" panose="02020603050405020304" pitchFamily="18" charset="0"/>
                <a:cs typeface="Times New Roman" panose="02020603050405020304" pitchFamily="18" charset="0"/>
              </a:rPr>
              <a:t>Sri Lanka continues to allow easy access to  illegal abortions, </a:t>
            </a:r>
            <a:r>
              <a:rPr lang="en-US" sz="2000">
                <a:solidFill>
                  <a:srgbClr val="FF0000"/>
                </a:solidFill>
                <a:latin typeface="Times New Roman" panose="02020603050405020304" pitchFamily="18" charset="0"/>
                <a:cs typeface="Times New Roman" panose="02020603050405020304" pitchFamily="18" charset="0"/>
              </a:rPr>
              <a:t>Afghanistan</a:t>
            </a:r>
            <a:r>
              <a:rPr lang="en-US" sz="2000">
                <a:solidFill>
                  <a:schemeClr val="tx1"/>
                </a:solidFill>
                <a:latin typeface="Times New Roman" panose="02020603050405020304" pitchFamily="18" charset="0"/>
                <a:cs typeface="Times New Roman" panose="02020603050405020304" pitchFamily="18" charset="0"/>
              </a:rPr>
              <a:t> has arguably of the region's </a:t>
            </a:r>
            <a:r>
              <a:rPr lang="en-US" sz="2000">
                <a:solidFill>
                  <a:srgbClr val="FF0000"/>
                </a:solidFill>
                <a:latin typeface="Times New Roman" panose="02020603050405020304" pitchFamily="18" charset="0"/>
                <a:cs typeface="Times New Roman" panose="02020603050405020304" pitchFamily="18" charset="0"/>
              </a:rPr>
              <a:t>strictest</a:t>
            </a:r>
            <a:r>
              <a:rPr lang="en-US" sz="2000">
                <a:solidFill>
                  <a:schemeClr val="tx1"/>
                </a:solidFill>
                <a:latin typeface="Times New Roman" panose="02020603050405020304" pitchFamily="18" charset="0"/>
                <a:cs typeface="Times New Roman" panose="02020603050405020304" pitchFamily="18" charset="0"/>
              </a:rPr>
              <a:t> and most draconian </a:t>
            </a:r>
            <a:r>
              <a:rPr lang="en-US" sz="2000">
                <a:solidFill>
                  <a:srgbClr val="FF0000"/>
                </a:solidFill>
                <a:latin typeface="Times New Roman" panose="02020603050405020304" pitchFamily="18" charset="0"/>
                <a:cs typeface="Times New Roman" panose="02020603050405020304" pitchFamily="18" charset="0"/>
              </a:rPr>
              <a:t>abortion laws</a:t>
            </a:r>
            <a:r>
              <a:rPr lang="en-IN" sz="2000">
                <a:solidFill>
                  <a:schemeClr val="tx1"/>
                </a:solidFill>
                <a:latin typeface="Times New Roman" panose="02020603050405020304" pitchFamily="18" charset="0"/>
                <a:cs typeface="Times New Roman" panose="02020603050405020304" pitchFamily="18" charset="0"/>
              </a:rPr>
              <a:t>. (1,6</a:t>
            </a:r>
            <a:r>
              <a:rPr lang="en-IN" sz="2000" smtClean="0">
                <a:solidFill>
                  <a:schemeClr val="tx1"/>
                </a:solidFill>
                <a:latin typeface="Times New Roman" panose="02020603050405020304" pitchFamily="18" charset="0"/>
                <a:cs typeface="Times New Roman" panose="02020603050405020304" pitchFamily="18" charset="0"/>
              </a:rPr>
              <a:t>).</a:t>
            </a:r>
          </a:p>
          <a:p>
            <a:pPr marL="0" indent="0">
              <a:buNone/>
            </a:pPr>
            <a:endParaRPr lang="en-IN" sz="2000" smtClean="0">
              <a:solidFill>
                <a:schemeClr val="tx1"/>
              </a:solidFill>
              <a:latin typeface="Times New Roman" panose="02020603050405020304" pitchFamily="18" charset="0"/>
              <a:cs typeface="Times New Roman" panose="02020603050405020304" pitchFamily="18" charset="0"/>
            </a:endParaRPr>
          </a:p>
          <a:p>
            <a:pPr>
              <a:buFont typeface="Courier New" panose="02070309020205020404" pitchFamily="49" charset="0"/>
              <a:buChar char="o"/>
            </a:pPr>
            <a:r>
              <a:rPr lang="en-US" sz="2000" smtClean="0">
                <a:solidFill>
                  <a:schemeClr val="tx1"/>
                </a:solidFill>
                <a:latin typeface="Times New Roman" panose="02020603050405020304" pitchFamily="18" charset="0"/>
                <a:cs typeface="Times New Roman" panose="02020603050405020304" pitchFamily="18" charset="0"/>
              </a:rPr>
              <a:t>In </a:t>
            </a:r>
            <a:r>
              <a:rPr lang="en-US" sz="2000">
                <a:solidFill>
                  <a:srgbClr val="FF0000"/>
                </a:solidFill>
                <a:latin typeface="Times New Roman" panose="02020603050405020304" pitchFamily="18" charset="0"/>
                <a:cs typeface="Times New Roman" panose="02020603050405020304" pitchFamily="18" charset="0"/>
              </a:rPr>
              <a:t>Afghanistan</a:t>
            </a:r>
            <a:r>
              <a:rPr lang="en-US" sz="2000">
                <a:solidFill>
                  <a:schemeClr val="tx1"/>
                </a:solidFill>
                <a:latin typeface="Times New Roman" panose="02020603050405020304" pitchFamily="18" charset="0"/>
                <a:cs typeface="Times New Roman" panose="02020603050405020304" pitchFamily="18" charset="0"/>
              </a:rPr>
              <a:t>, the nation with the </a:t>
            </a:r>
            <a:r>
              <a:rPr lang="en-US" sz="2000">
                <a:solidFill>
                  <a:srgbClr val="FF0000"/>
                </a:solidFill>
                <a:latin typeface="Times New Roman" panose="02020603050405020304" pitchFamily="18" charset="0"/>
                <a:cs typeface="Times New Roman" panose="02020603050405020304" pitchFamily="18" charset="0"/>
              </a:rPr>
              <a:t>highest birth rate </a:t>
            </a:r>
            <a:r>
              <a:rPr lang="en-US" sz="2000">
                <a:solidFill>
                  <a:schemeClr val="tx1"/>
                </a:solidFill>
                <a:latin typeface="Times New Roman" panose="02020603050405020304" pitchFamily="18" charset="0"/>
                <a:cs typeface="Times New Roman" panose="02020603050405020304" pitchFamily="18" charset="0"/>
              </a:rPr>
              <a:t>in Asia, both birth control and abortion </a:t>
            </a:r>
            <a:r>
              <a:rPr lang="en-US" sz="2000" smtClean="0">
                <a:solidFill>
                  <a:schemeClr val="tx1"/>
                </a:solidFill>
                <a:latin typeface="Times New Roman" panose="02020603050405020304" pitchFamily="18" charset="0"/>
                <a:cs typeface="Times New Roman" panose="02020603050405020304" pitchFamily="18" charset="0"/>
              </a:rPr>
              <a:t>are restricted. </a:t>
            </a:r>
            <a:r>
              <a:rPr lang="en-US" sz="2000" smtClean="0">
                <a:solidFill>
                  <a:srgbClr val="FF0000"/>
                </a:solidFill>
                <a:latin typeface="Times New Roman" panose="02020603050405020304" pitchFamily="18" charset="0"/>
                <a:cs typeface="Times New Roman" panose="02020603050405020304" pitchFamily="18" charset="0"/>
              </a:rPr>
              <a:t>Every two hours, </a:t>
            </a:r>
            <a:r>
              <a:rPr lang="en-US" sz="2000" smtClean="0">
                <a:solidFill>
                  <a:schemeClr val="tx1"/>
                </a:solidFill>
                <a:latin typeface="Times New Roman" panose="02020603050405020304" pitchFamily="18" charset="0"/>
                <a:cs typeface="Times New Roman" panose="02020603050405020304" pitchFamily="18" charset="0"/>
              </a:rPr>
              <a:t>a </a:t>
            </a:r>
            <a:r>
              <a:rPr lang="en-IN" sz="2000" smtClean="0">
                <a:solidFill>
                  <a:schemeClr val="tx1"/>
                </a:solidFill>
                <a:latin typeface="Times New Roman" panose="02020603050405020304" pitchFamily="18" charset="0"/>
                <a:cs typeface="Times New Roman" panose="02020603050405020304" pitchFamily="18" charset="0"/>
              </a:rPr>
              <a:t>woman in </a:t>
            </a:r>
            <a:r>
              <a:rPr lang="en-IN" sz="2000" smtClean="0">
                <a:solidFill>
                  <a:srgbClr val="FF0000"/>
                </a:solidFill>
                <a:latin typeface="Times New Roman" panose="02020603050405020304" pitchFamily="18" charset="0"/>
                <a:cs typeface="Times New Roman" panose="02020603050405020304" pitchFamily="18" charset="0"/>
              </a:rPr>
              <a:t>Afghanistan </a:t>
            </a:r>
            <a:r>
              <a:rPr lang="en-IN" sz="2000">
                <a:solidFill>
                  <a:srgbClr val="FF0000"/>
                </a:solidFill>
                <a:latin typeface="Times New Roman" panose="02020603050405020304" pitchFamily="18" charset="0"/>
                <a:cs typeface="Times New Roman" panose="02020603050405020304" pitchFamily="18" charset="0"/>
              </a:rPr>
              <a:t>dies </a:t>
            </a:r>
            <a:r>
              <a:rPr lang="en-IN" sz="2000">
                <a:solidFill>
                  <a:schemeClr val="tx1"/>
                </a:solidFill>
                <a:latin typeface="Times New Roman" panose="02020603050405020304" pitchFamily="18" charset="0"/>
                <a:cs typeface="Times New Roman" panose="02020603050405020304" pitchFamily="18" charset="0"/>
              </a:rPr>
              <a:t>from </a:t>
            </a:r>
            <a:r>
              <a:rPr lang="en-IN" sz="2000">
                <a:solidFill>
                  <a:srgbClr val="FF0000"/>
                </a:solidFill>
                <a:latin typeface="Times New Roman" panose="02020603050405020304" pitchFamily="18" charset="0"/>
                <a:cs typeface="Times New Roman" panose="02020603050405020304" pitchFamily="18" charset="0"/>
              </a:rPr>
              <a:t>complications related to pregnancy</a:t>
            </a:r>
            <a:r>
              <a:rPr lang="en-IN" sz="2000">
                <a:solidFill>
                  <a:schemeClr val="tx1"/>
                </a:solidFill>
                <a:latin typeface="Times New Roman" panose="02020603050405020304" pitchFamily="18" charset="0"/>
                <a:cs typeface="Times New Roman" panose="02020603050405020304" pitchFamily="18" charset="0"/>
              </a:rPr>
              <a:t>. (1,6)</a:t>
            </a:r>
          </a:p>
          <a:p>
            <a:endParaRPr lang="en-IN" sz="2400">
              <a:solidFill>
                <a:schemeClr val="tx1"/>
              </a:solidFill>
              <a:latin typeface="Times New Roman" panose="02020603050405020304" pitchFamily="18" charset="0"/>
              <a:cs typeface="Times New Roman" panose="02020603050405020304" pitchFamily="18" charset="0"/>
            </a:endParaRPr>
          </a:p>
        </p:txBody>
      </p:sp>
      <p:sp>
        <p:nvSpPr>
          <p:cNvPr id="8" name="Rectangle 7"/>
          <p:cNvSpPr/>
          <p:nvPr/>
        </p:nvSpPr>
        <p:spPr>
          <a:xfrm>
            <a:off x="569231" y="1531819"/>
            <a:ext cx="5167745" cy="4708981"/>
          </a:xfrm>
          <a:prstGeom prst="rect">
            <a:avLst/>
          </a:prstGeom>
        </p:spPr>
        <p:txBody>
          <a:bodyPr wrap="square">
            <a:spAutoFit/>
          </a:bodyPr>
          <a:lstStyle/>
          <a:p>
            <a:pPr marL="285750" indent="-285750">
              <a:buFont typeface="Courier New" panose="02070309020205020404" pitchFamily="49" charset="0"/>
              <a:buChar char="o"/>
            </a:pPr>
            <a:r>
              <a:rPr lang="en-IN" sz="2000">
                <a:solidFill>
                  <a:srgbClr val="FF0000"/>
                </a:solidFill>
                <a:latin typeface="Times New Roman" panose="02020603050405020304" pitchFamily="18" charset="0"/>
                <a:cs typeface="Times New Roman" panose="02020603050405020304" pitchFamily="18" charset="0"/>
              </a:rPr>
              <a:t>South Asia</a:t>
            </a:r>
            <a:r>
              <a:rPr lang="en-IN" sz="2000">
                <a:latin typeface="Times New Roman" panose="02020603050405020304" pitchFamily="18" charset="0"/>
                <a:cs typeface="Times New Roman" panose="02020603050405020304" pitchFamily="18" charset="0"/>
              </a:rPr>
              <a:t> (Bangladesh, India, Nepal, Pakistan, and Sri Lanka) is home to </a:t>
            </a:r>
            <a:r>
              <a:rPr lang="en-IN" sz="2000">
                <a:solidFill>
                  <a:srgbClr val="FF0000"/>
                </a:solidFill>
                <a:latin typeface="Times New Roman" panose="02020603050405020304" pitchFamily="18" charset="0"/>
                <a:cs typeface="Times New Roman" panose="02020603050405020304" pitchFamily="18" charset="0"/>
              </a:rPr>
              <a:t>28% </a:t>
            </a:r>
            <a:r>
              <a:rPr lang="en-IN" sz="2000">
                <a:latin typeface="Times New Roman" panose="02020603050405020304" pitchFamily="18" charset="0"/>
                <a:cs typeface="Times New Roman" panose="02020603050405020304" pitchFamily="18" charset="0"/>
              </a:rPr>
              <a:t>of the</a:t>
            </a:r>
            <a:r>
              <a:rPr lang="en-IN" sz="2000">
                <a:solidFill>
                  <a:srgbClr val="FF0000"/>
                </a:solidFill>
                <a:latin typeface="Times New Roman" panose="02020603050405020304" pitchFamily="18" charset="0"/>
                <a:cs typeface="Times New Roman" panose="02020603050405020304" pitchFamily="18" charset="0"/>
              </a:rPr>
              <a:t> world's people</a:t>
            </a:r>
            <a:r>
              <a:rPr lang="en-IN" sz="2000">
                <a:latin typeface="Times New Roman" panose="02020603050405020304" pitchFamily="18" charset="0"/>
                <a:cs typeface="Times New Roman" panose="02020603050405020304" pitchFamily="18" charset="0"/>
              </a:rPr>
              <a:t>, accounting for </a:t>
            </a:r>
            <a:r>
              <a:rPr lang="en-IN" sz="2000">
                <a:solidFill>
                  <a:srgbClr val="FF0000"/>
                </a:solidFill>
                <a:latin typeface="Times New Roman" panose="02020603050405020304" pitchFamily="18" charset="0"/>
                <a:cs typeface="Times New Roman" panose="02020603050405020304" pitchFamily="18" charset="0"/>
              </a:rPr>
              <a:t>30% </a:t>
            </a:r>
            <a:r>
              <a:rPr lang="en-IN" sz="2000">
                <a:latin typeface="Times New Roman" panose="02020603050405020304" pitchFamily="18" charset="0"/>
                <a:cs typeface="Times New Roman" panose="02020603050405020304" pitchFamily="18" charset="0"/>
              </a:rPr>
              <a:t>of the </a:t>
            </a:r>
            <a:r>
              <a:rPr lang="en-IN" sz="2000">
                <a:solidFill>
                  <a:srgbClr val="FF0000"/>
                </a:solidFill>
                <a:latin typeface="Times New Roman" panose="02020603050405020304" pitchFamily="18" charset="0"/>
                <a:cs typeface="Times New Roman" panose="02020603050405020304" pitchFamily="18" charset="0"/>
              </a:rPr>
              <a:t>world's maternal deaths</a:t>
            </a:r>
            <a:r>
              <a:rPr lang="en-IN" sz="2000">
                <a:latin typeface="Times New Roman" panose="02020603050405020304" pitchFamily="18" charset="0"/>
                <a:cs typeface="Times New Roman" panose="02020603050405020304" pitchFamily="18" charset="0"/>
              </a:rPr>
              <a:t>. (4</a:t>
            </a:r>
            <a:r>
              <a:rPr lang="en-IN" sz="2000" smtClean="0">
                <a:latin typeface="Times New Roman" panose="02020603050405020304" pitchFamily="18" charset="0"/>
                <a:cs typeface="Times New Roman" panose="02020603050405020304" pitchFamily="18" charset="0"/>
              </a:rPr>
              <a:t>)</a:t>
            </a:r>
          </a:p>
          <a:p>
            <a:endParaRPr lang="en-US" sz="2000">
              <a:latin typeface="Times New Roman" panose="02020603050405020304" pitchFamily="18" charset="0"/>
              <a:cs typeface="Times New Roman" panose="02020603050405020304" pitchFamily="18" charset="0"/>
            </a:endParaRPr>
          </a:p>
          <a:p>
            <a:pPr marL="285750" indent="-285750">
              <a:buFont typeface="Courier New" panose="02070309020205020404" pitchFamily="49" charset="0"/>
              <a:buChar char="o"/>
            </a:pPr>
            <a:r>
              <a:rPr lang="en-US" sz="2000">
                <a:solidFill>
                  <a:srgbClr val="FF0000"/>
                </a:solidFill>
                <a:latin typeface="Times New Roman" panose="02020603050405020304" pitchFamily="18" charset="0"/>
                <a:cs typeface="Times New Roman" panose="02020603050405020304" pitchFamily="18" charset="0"/>
              </a:rPr>
              <a:t>Lack of access </a:t>
            </a:r>
            <a:r>
              <a:rPr lang="en-US" sz="2000">
                <a:latin typeface="Times New Roman" panose="02020603050405020304" pitchFamily="18" charset="0"/>
                <a:cs typeface="Times New Roman" panose="02020603050405020304" pitchFamily="18" charset="0"/>
              </a:rPr>
              <a:t>to safe, legal abortions and contraceptives</a:t>
            </a:r>
            <a:r>
              <a:rPr lang="en-US" sz="2000">
                <a:solidFill>
                  <a:srgbClr val="FF0000"/>
                </a:solidFill>
                <a:latin typeface="Times New Roman" panose="02020603050405020304" pitchFamily="18" charset="0"/>
                <a:cs typeface="Times New Roman" panose="02020603050405020304" pitchFamily="18" charset="0"/>
              </a:rPr>
              <a:t> </a:t>
            </a:r>
            <a:r>
              <a:rPr lang="en-US" sz="2000">
                <a:latin typeface="Times New Roman" panose="02020603050405020304" pitchFamily="18" charset="0"/>
                <a:cs typeface="Times New Roman" panose="02020603050405020304" pitchFamily="18" charset="0"/>
              </a:rPr>
              <a:t>is one of the key reasons for the </a:t>
            </a:r>
            <a:r>
              <a:rPr lang="en-US" sz="2000">
                <a:solidFill>
                  <a:srgbClr val="FF0000"/>
                </a:solidFill>
                <a:latin typeface="Times New Roman" panose="02020603050405020304" pitchFamily="18" charset="0"/>
                <a:cs typeface="Times New Roman" panose="02020603050405020304" pitchFamily="18" charset="0"/>
              </a:rPr>
              <a:t>high maternal mortality rate</a:t>
            </a:r>
            <a:r>
              <a:rPr lang="en-US" sz="2000">
                <a:latin typeface="Times New Roman" panose="02020603050405020304" pitchFamily="18" charset="0"/>
                <a:cs typeface="Times New Roman" panose="02020603050405020304" pitchFamily="18" charset="0"/>
              </a:rPr>
              <a:t>. </a:t>
            </a:r>
            <a:endParaRPr lang="en-US" sz="2000" smtClean="0">
              <a:latin typeface="Times New Roman" panose="02020603050405020304" pitchFamily="18" charset="0"/>
              <a:cs typeface="Times New Roman" panose="02020603050405020304" pitchFamily="18" charset="0"/>
            </a:endParaRPr>
          </a:p>
          <a:p>
            <a:endParaRPr lang="en-IN" sz="2000">
              <a:latin typeface="Times New Roman" panose="02020603050405020304" pitchFamily="18" charset="0"/>
              <a:cs typeface="Times New Roman" panose="02020603050405020304" pitchFamily="18" charset="0"/>
            </a:endParaRPr>
          </a:p>
          <a:p>
            <a:pPr marL="285750" indent="-285750">
              <a:buFont typeface="Courier New" panose="02070309020205020404" pitchFamily="49" charset="0"/>
              <a:buChar char="o"/>
            </a:pPr>
            <a:r>
              <a:rPr lang="en-US" sz="2000">
                <a:latin typeface="Times New Roman" panose="02020603050405020304" pitchFamily="18" charset="0"/>
                <a:cs typeface="Times New Roman" panose="02020603050405020304" pitchFamily="18" charset="0"/>
              </a:rPr>
              <a:t>According to the UNFPA, </a:t>
            </a:r>
            <a:r>
              <a:rPr lang="en-US" sz="2000">
                <a:solidFill>
                  <a:srgbClr val="FF0000"/>
                </a:solidFill>
                <a:latin typeface="Times New Roman" panose="02020603050405020304" pitchFamily="18" charset="0"/>
                <a:cs typeface="Times New Roman" panose="02020603050405020304" pitchFamily="18" charset="0"/>
              </a:rPr>
              <a:t>unsafe abortions </a:t>
            </a:r>
            <a:r>
              <a:rPr lang="en-US" sz="2000">
                <a:latin typeface="Times New Roman" panose="02020603050405020304" pitchFamily="18" charset="0"/>
                <a:cs typeface="Times New Roman" panose="02020603050405020304" pitchFamily="18" charset="0"/>
              </a:rPr>
              <a:t>are the </a:t>
            </a:r>
            <a:r>
              <a:rPr lang="en-US" sz="2000">
                <a:solidFill>
                  <a:srgbClr val="FF0000"/>
                </a:solidFill>
                <a:latin typeface="Times New Roman" panose="02020603050405020304" pitchFamily="18" charset="0"/>
                <a:cs typeface="Times New Roman" panose="02020603050405020304" pitchFamily="18" charset="0"/>
              </a:rPr>
              <a:t>third leading cause </a:t>
            </a:r>
            <a:r>
              <a:rPr lang="en-US" sz="2000">
                <a:latin typeface="Times New Roman" panose="02020603050405020304" pitchFamily="18" charset="0"/>
                <a:cs typeface="Times New Roman" panose="02020603050405020304" pitchFamily="18" charset="0"/>
              </a:rPr>
              <a:t>of</a:t>
            </a:r>
            <a:r>
              <a:rPr lang="en-US" sz="2000">
                <a:solidFill>
                  <a:srgbClr val="FF0000"/>
                </a:solidFill>
                <a:latin typeface="Times New Roman" panose="02020603050405020304" pitchFamily="18" charset="0"/>
                <a:cs typeface="Times New Roman" panose="02020603050405020304" pitchFamily="18" charset="0"/>
              </a:rPr>
              <a:t> maternal mortality in India </a:t>
            </a:r>
            <a:r>
              <a:rPr lang="en-US" sz="2000">
                <a:latin typeface="Times New Roman" panose="02020603050405020304" pitchFamily="18" charset="0"/>
                <a:cs typeface="Times New Roman" panose="02020603050405020304" pitchFamily="18" charset="0"/>
              </a:rPr>
              <a:t>despite the MTP Act of 1971 legalising abortion; </a:t>
            </a:r>
            <a:r>
              <a:rPr lang="en-US" sz="2000">
                <a:solidFill>
                  <a:srgbClr val="FF0000"/>
                </a:solidFill>
                <a:latin typeface="Times New Roman" panose="02020603050405020304" pitchFamily="18" charset="0"/>
                <a:cs typeface="Times New Roman" panose="02020603050405020304" pitchFamily="18" charset="0"/>
              </a:rPr>
              <a:t>10 women still perish </a:t>
            </a:r>
            <a:r>
              <a:rPr lang="en-US" sz="2000">
                <a:latin typeface="Times New Roman" panose="02020603050405020304" pitchFamily="18" charset="0"/>
                <a:cs typeface="Times New Roman" panose="02020603050405020304" pitchFamily="18" charset="0"/>
              </a:rPr>
              <a:t>every day from</a:t>
            </a:r>
            <a:r>
              <a:rPr lang="en-US" sz="2000">
                <a:solidFill>
                  <a:srgbClr val="FF0000"/>
                </a:solidFill>
                <a:latin typeface="Times New Roman" panose="02020603050405020304" pitchFamily="18" charset="0"/>
                <a:cs typeface="Times New Roman" panose="02020603050405020304" pitchFamily="18" charset="0"/>
              </a:rPr>
              <a:t>  unsafe abortions</a:t>
            </a:r>
            <a:r>
              <a:rPr lang="en-US" sz="2000">
                <a:latin typeface="Times New Roman" panose="02020603050405020304" pitchFamily="18" charset="0"/>
                <a:cs typeface="Times New Roman" panose="02020603050405020304" pitchFamily="18" charset="0"/>
              </a:rPr>
              <a:t>.</a:t>
            </a:r>
            <a:r>
              <a:rPr lang="en-IN" sz="2000">
                <a:latin typeface="Times New Roman" panose="02020603050405020304" pitchFamily="18" charset="0"/>
                <a:cs typeface="Times New Roman" panose="02020603050405020304" pitchFamily="18" charset="0"/>
              </a:rPr>
              <a:t>(7,8)</a:t>
            </a:r>
          </a:p>
          <a:p>
            <a:endParaRPr lang="en-IN" sz="2000">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5736976" y="1257354"/>
            <a:ext cx="17918" cy="524614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09887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259139"/>
            <a:ext cx="10515600" cy="1325563"/>
          </a:xfrm>
        </p:spPr>
        <p:txBody>
          <a:bodyPr/>
          <a:lstStyle/>
          <a:p>
            <a:pPr algn="ctr"/>
            <a:r>
              <a:rPr lang="en-IN" b="1" u="sng"/>
              <a:t>Rationale</a:t>
            </a:r>
            <a:endParaRPr lang="en-IN" b="1" u="sng"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l="12931" t="2328" r="27069"/>
          <a:stretch/>
        </p:blipFill>
        <p:spPr>
          <a:xfrm rot="18996806">
            <a:off x="772415" y="1848131"/>
            <a:ext cx="3846977" cy="4272329"/>
          </a:xfrm>
          <a:prstGeom prst="rect">
            <a:avLst/>
          </a:prstGeom>
          <a:ln>
            <a:noFill/>
          </a:ln>
          <a:effectLst>
            <a:softEdge rad="112500"/>
          </a:effectLst>
        </p:spPr>
      </p:pic>
      <p:graphicFrame>
        <p:nvGraphicFramePr>
          <p:cNvPr id="5" name="Diagram 4"/>
          <p:cNvGraphicFramePr/>
          <p:nvPr>
            <p:extLst>
              <p:ext uri="{D42A27DB-BD31-4B8C-83A1-F6EECF244321}">
                <p14:modId xmlns:p14="http://schemas.microsoft.com/office/powerpoint/2010/main" val="3560657711"/>
              </p:ext>
            </p:extLst>
          </p:nvPr>
        </p:nvGraphicFramePr>
        <p:xfrm>
          <a:off x="3534103" y="403642"/>
          <a:ext cx="9619115" cy="623633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30195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p:txBody>
          <a:bodyPr/>
          <a:lstStyle/>
          <a:p>
            <a:pPr algn="ctr"/>
            <a:r>
              <a:rPr lang="en-IN" b="1" u="sng" smtClean="0"/>
              <a:t>Objectives</a:t>
            </a:r>
            <a:endParaRPr lang="en-IN" b="1" u="sng" dirty="0"/>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ontent Placeholder 6"/>
          <p:cNvGraphicFramePr>
            <a:graphicFrameLocks noGrp="1"/>
          </p:cNvGraphicFramePr>
          <p:nvPr>
            <p:ph idx="1"/>
            <p:extLst>
              <p:ext uri="{D42A27DB-BD31-4B8C-83A1-F6EECF244321}">
                <p14:modId xmlns:p14="http://schemas.microsoft.com/office/powerpoint/2010/main" val="2582731033"/>
              </p:ext>
            </p:extLst>
          </p:nvPr>
        </p:nvGraphicFramePr>
        <p:xfrm>
          <a:off x="-288758" y="1292772"/>
          <a:ext cx="11642558" cy="55652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44687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lstStyle/>
          <a:p>
            <a:pPr algn="ctr"/>
            <a:r>
              <a:rPr lang="en-IN" b="1" u="sng"/>
              <a:t>Methodology </a:t>
            </a:r>
            <a:endParaRPr lang="en-IN" b="1" u="sng" dirty="0"/>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11" name="Content Placeholder 10"/>
          <p:cNvGraphicFramePr>
            <a:graphicFrameLocks noGrp="1"/>
          </p:cNvGraphicFramePr>
          <p:nvPr>
            <p:ph idx="1"/>
            <p:extLst>
              <p:ext uri="{D42A27DB-BD31-4B8C-83A1-F6EECF244321}">
                <p14:modId xmlns:p14="http://schemas.microsoft.com/office/powerpoint/2010/main" val="417194982"/>
              </p:ext>
            </p:extLst>
          </p:nvPr>
        </p:nvGraphicFramePr>
        <p:xfrm>
          <a:off x="1052763" y="1554591"/>
          <a:ext cx="10086474" cy="4544568"/>
        </p:xfrm>
        <a:graphic>
          <a:graphicData uri="http://schemas.openxmlformats.org/drawingml/2006/table">
            <a:tbl>
              <a:tblPr firstRow="1" firstCol="1" bandRow="1"/>
              <a:tblGrid>
                <a:gridCol w="1759821">
                  <a:extLst>
                    <a:ext uri="{9D8B030D-6E8A-4147-A177-3AD203B41FA5}">
                      <a16:colId xmlns:a16="http://schemas.microsoft.com/office/drawing/2014/main" val="3951766535"/>
                    </a:ext>
                  </a:extLst>
                </a:gridCol>
                <a:gridCol w="8326653">
                  <a:extLst>
                    <a:ext uri="{9D8B030D-6E8A-4147-A177-3AD203B41FA5}">
                      <a16:colId xmlns:a16="http://schemas.microsoft.com/office/drawing/2014/main" val="415571889"/>
                    </a:ext>
                  </a:extLst>
                </a:gridCol>
              </a:tblGrid>
              <a:tr h="4162589">
                <a:tc>
                  <a:txBody>
                    <a:bodyPr/>
                    <a:lstStyle/>
                    <a:p>
                      <a:pPr algn="ctr">
                        <a:lnSpc>
                          <a:spcPct val="107000"/>
                        </a:lnSpc>
                        <a:spcAft>
                          <a:spcPts val="800"/>
                        </a:spcAft>
                      </a:pPr>
                      <a:r>
                        <a:rPr lang="en-IN" sz="20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Study data</a:t>
                      </a:r>
                      <a:endParaRPr lang="en-IN" sz="2000">
                        <a:solidFill>
                          <a:srgbClr val="53813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365" marR="4936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905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342900" lvl="0" indent="-342900">
                        <a:lnSpc>
                          <a:spcPct val="107000"/>
                        </a:lnSpc>
                        <a:spcAft>
                          <a:spcPts val="800"/>
                        </a:spcAft>
                        <a:buFont typeface="Symbol" panose="05050102010706020507" pitchFamily="18" charset="2"/>
                        <a:buChar char=""/>
                        <a:tabLst>
                          <a:tab pos="457200" algn="l"/>
                        </a:tabLst>
                      </a:pPr>
                      <a:r>
                        <a:rPr lang="en-IN"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legal status of abortion in various nations, as well as the national standards and guidelines for offering abortion services, when available, were gathered through a thorough desk analysis of the available papers.</a:t>
                      </a:r>
                      <a:endParaRPr lang="en-IN" sz="2000">
                        <a:solidFill>
                          <a:srgbClr val="538135"/>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tabLst>
                          <a:tab pos="457200" algn="l"/>
                        </a:tabLst>
                      </a:pPr>
                      <a:r>
                        <a:rPr lang="en-IN"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Technical references were accessed through specialised websites run by organisations including the WHO, UNFPA, UNDP, and Guttmacher Institute. Peer reviewed articles and reports were accessed by typing keywords in the search engine.</a:t>
                      </a:r>
                      <a:endParaRPr lang="en-IN" sz="2000">
                        <a:solidFill>
                          <a:srgbClr val="538135"/>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tabLst>
                          <a:tab pos="457200" algn="l"/>
                        </a:tabLst>
                      </a:pPr>
                      <a:r>
                        <a:rPr lang="en-IN"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 comprehensive landscape analysis table of abortion situation in South Asian countries was prepared to explore the legal framework of abortions in the South Asian countries.  </a:t>
                      </a:r>
                      <a:endParaRPr lang="en-IN" sz="2000">
                        <a:solidFill>
                          <a:srgbClr val="538135"/>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tabLst>
                          <a:tab pos="457200" algn="l"/>
                        </a:tabLst>
                      </a:pPr>
                      <a:r>
                        <a:rPr lang="en-IN"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Secondary data (DHS) on abortion in South Asian countries was explored to understand the current scenario and practices of abortion in the South Asian countries. </a:t>
                      </a:r>
                      <a:endParaRPr lang="en-IN" sz="2000">
                        <a:solidFill>
                          <a:srgbClr val="53813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9365" marR="4936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905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extLst>
                  <a:ext uri="{0D108BD9-81ED-4DB2-BD59-A6C34878D82A}">
                    <a16:rowId xmlns:a16="http://schemas.microsoft.com/office/drawing/2014/main" val="2889968348"/>
                  </a:ext>
                </a:extLst>
              </a:tr>
            </a:tbl>
          </a:graphicData>
        </a:graphic>
      </p:graphicFrame>
    </p:spTree>
    <p:extLst>
      <p:ext uri="{BB962C8B-B14F-4D97-AF65-F5344CB8AC3E}">
        <p14:creationId xmlns:p14="http://schemas.microsoft.com/office/powerpoint/2010/main" val="459109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p:txBody>
          <a:bodyPr/>
          <a:lstStyle/>
          <a:p>
            <a:pPr algn="ctr"/>
            <a:r>
              <a:rPr lang="en-IN" b="1" u="sng" smtClean="0"/>
              <a:t>Methodology</a:t>
            </a:r>
            <a:endParaRPr lang="en-IN" u="sng" dirty="0"/>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10" name="Content Placeholder 9"/>
          <p:cNvGraphicFramePr>
            <a:graphicFrameLocks noGrp="1"/>
          </p:cNvGraphicFramePr>
          <p:nvPr>
            <p:ph idx="1"/>
            <p:extLst>
              <p:ext uri="{D42A27DB-BD31-4B8C-83A1-F6EECF244321}">
                <p14:modId xmlns:p14="http://schemas.microsoft.com/office/powerpoint/2010/main" val="2278839905"/>
              </p:ext>
            </p:extLst>
          </p:nvPr>
        </p:nvGraphicFramePr>
        <p:xfrm>
          <a:off x="1615440" y="1727299"/>
          <a:ext cx="8961119" cy="4513164"/>
        </p:xfrm>
        <a:graphic>
          <a:graphicData uri="http://schemas.openxmlformats.org/drawingml/2006/table">
            <a:tbl>
              <a:tblPr firstRow="1" firstCol="1" bandRow="1"/>
              <a:tblGrid>
                <a:gridCol w="2295378">
                  <a:extLst>
                    <a:ext uri="{9D8B030D-6E8A-4147-A177-3AD203B41FA5}">
                      <a16:colId xmlns:a16="http://schemas.microsoft.com/office/drawing/2014/main" val="3440333508"/>
                    </a:ext>
                  </a:extLst>
                </a:gridCol>
                <a:gridCol w="6665741">
                  <a:extLst>
                    <a:ext uri="{9D8B030D-6E8A-4147-A177-3AD203B41FA5}">
                      <a16:colId xmlns:a16="http://schemas.microsoft.com/office/drawing/2014/main" val="988322549"/>
                    </a:ext>
                  </a:extLst>
                </a:gridCol>
              </a:tblGrid>
              <a:tr h="1698497">
                <a:tc>
                  <a:txBody>
                    <a:bodyPr/>
                    <a:lstStyle/>
                    <a:p>
                      <a:pPr algn="ctr">
                        <a:lnSpc>
                          <a:spcPct val="107000"/>
                        </a:lnSpc>
                        <a:spcAft>
                          <a:spcPts val="0"/>
                        </a:spcAft>
                      </a:pPr>
                      <a:r>
                        <a:rPr lang="en-IN" sz="17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Study </a:t>
                      </a:r>
                      <a:r>
                        <a:rPr lang="en-IN" sz="1700" b="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Data</a:t>
                      </a:r>
                      <a:endParaRPr lang="en-IN" sz="2000">
                        <a:solidFill>
                          <a:srgbClr val="538135"/>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IN" sz="17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IN" sz="1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47" marR="63547"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9050" cap="flat" cmpd="sng" algn="ctr">
                      <a:solidFill>
                        <a:srgbClr val="A8D08D"/>
                      </a:solidFill>
                      <a:prstDash val="solid"/>
                      <a:round/>
                      <a:headEnd type="none" w="med" len="med"/>
                      <a:tailEnd type="none" w="med" len="med"/>
                    </a:lnB>
                  </a:tcPr>
                </a:tc>
                <a:tc>
                  <a:txBody>
                    <a:bodyPr/>
                    <a:lstStyle/>
                    <a:p>
                      <a:pPr marL="342900" lvl="0" indent="-342900" algn="just">
                        <a:lnSpc>
                          <a:spcPct val="107000"/>
                        </a:lnSpc>
                        <a:spcAft>
                          <a:spcPts val="0"/>
                        </a:spcAft>
                        <a:buFont typeface="Symbol" panose="05050102010706020507" pitchFamily="18" charset="2"/>
                        <a:buChar char=""/>
                      </a:pPr>
                      <a:r>
                        <a:rPr lang="en-IN" sz="17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Bivariate and univariate analysis of the unit level NFHS-5 (2019-21) was conducted for abortion indicators to understand the abortion self-care situation in India.</a:t>
                      </a:r>
                      <a:endParaRPr lang="en-IN" sz="1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IN" sz="17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Multivariate binary logistic regression has been done to </a:t>
                      </a:r>
                      <a:r>
                        <a:rPr lang="en-IN" sz="170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see abortion </a:t>
                      </a:r>
                      <a:r>
                        <a:rPr lang="en-IN" sz="17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complications with background variables.</a:t>
                      </a:r>
                      <a:endParaRPr lang="en-IN" sz="1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47" marR="63547"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9050" cap="flat" cmpd="sng" algn="ctr">
                      <a:solidFill>
                        <a:srgbClr val="A8D08D"/>
                      </a:solidFill>
                      <a:prstDash val="solid"/>
                      <a:round/>
                      <a:headEnd type="none" w="med" len="med"/>
                      <a:tailEnd type="none" w="med" len="med"/>
                    </a:lnB>
                  </a:tcPr>
                </a:tc>
                <a:extLst>
                  <a:ext uri="{0D108BD9-81ED-4DB2-BD59-A6C34878D82A}">
                    <a16:rowId xmlns:a16="http://schemas.microsoft.com/office/drawing/2014/main" val="4164994392"/>
                  </a:ext>
                </a:extLst>
              </a:tr>
              <a:tr h="968912">
                <a:tc>
                  <a:txBody>
                    <a:bodyPr/>
                    <a:lstStyle/>
                    <a:p>
                      <a:pPr algn="ctr">
                        <a:lnSpc>
                          <a:spcPct val="107000"/>
                        </a:lnSpc>
                        <a:spcAft>
                          <a:spcPts val="0"/>
                        </a:spcAft>
                      </a:pPr>
                      <a:r>
                        <a:rPr lang="en-IN" sz="17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Study </a:t>
                      </a:r>
                      <a:r>
                        <a:rPr lang="en-IN" sz="1700" b="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Setting</a:t>
                      </a:r>
                      <a:endParaRPr lang="en-IN" sz="1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47" marR="63547"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905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nSpc>
                          <a:spcPct val="107000"/>
                        </a:lnSpc>
                        <a:spcAft>
                          <a:spcPts val="0"/>
                        </a:spcAft>
                      </a:pPr>
                      <a:r>
                        <a:rPr lang="en-IN" sz="17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South Asian countries (Afghanistan, Bangladesh, India, Nepal, Sri Lanka, Pakistan, Bhutan, and Maldives).</a:t>
                      </a:r>
                      <a:endParaRPr lang="en-IN" sz="1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47" marR="63547"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905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extLst>
                  <a:ext uri="{0D108BD9-81ED-4DB2-BD59-A6C34878D82A}">
                    <a16:rowId xmlns:a16="http://schemas.microsoft.com/office/drawing/2014/main" val="2820697395"/>
                  </a:ext>
                </a:extLst>
              </a:tr>
              <a:tr h="645942">
                <a:tc>
                  <a:txBody>
                    <a:bodyPr/>
                    <a:lstStyle/>
                    <a:p>
                      <a:pPr algn="ctr">
                        <a:lnSpc>
                          <a:spcPct val="107000"/>
                        </a:lnSpc>
                        <a:spcAft>
                          <a:spcPts val="0"/>
                        </a:spcAft>
                      </a:pPr>
                      <a:r>
                        <a:rPr lang="en-IN" sz="17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Study </a:t>
                      </a:r>
                      <a:r>
                        <a:rPr lang="en-IN" sz="1700" b="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Population</a:t>
                      </a:r>
                      <a:endParaRPr lang="en-IN" sz="1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47" marR="63547"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nSpc>
                          <a:spcPct val="107000"/>
                        </a:lnSpc>
                        <a:spcAft>
                          <a:spcPts val="0"/>
                        </a:spcAft>
                      </a:pPr>
                      <a:r>
                        <a:rPr lang="en-IN" sz="17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Pregnant women of reproductive age (married or unmarried). </a:t>
                      </a:r>
                      <a:endParaRPr lang="en-IN" sz="1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47" marR="63547"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extLst>
                  <a:ext uri="{0D108BD9-81ED-4DB2-BD59-A6C34878D82A}">
                    <a16:rowId xmlns:a16="http://schemas.microsoft.com/office/drawing/2014/main" val="1655950266"/>
                  </a:ext>
                </a:extLst>
              </a:tr>
              <a:tr h="743550">
                <a:tc>
                  <a:txBody>
                    <a:bodyPr/>
                    <a:lstStyle/>
                    <a:p>
                      <a:pPr algn="ctr">
                        <a:lnSpc>
                          <a:spcPct val="107000"/>
                        </a:lnSpc>
                        <a:spcAft>
                          <a:spcPts val="0"/>
                        </a:spcAft>
                      </a:pPr>
                      <a:r>
                        <a:rPr lang="en-IN" sz="17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Study </a:t>
                      </a:r>
                      <a:r>
                        <a:rPr lang="en-IN" sz="1700" b="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Tool</a:t>
                      </a:r>
                      <a:endParaRPr lang="en-IN" sz="1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47" marR="63547"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nSpc>
                          <a:spcPct val="107000"/>
                        </a:lnSpc>
                        <a:spcAft>
                          <a:spcPts val="0"/>
                        </a:spcAft>
                      </a:pPr>
                      <a:r>
                        <a:rPr lang="en-IN" sz="17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NFHS 5 and DHS factsheet &amp; secondary data on abortion scenario and legal framework in South Asian countries</a:t>
                      </a:r>
                      <a:r>
                        <a:rPr lang="en-IN" sz="170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0"/>
                        </a:spcAft>
                      </a:pPr>
                      <a:endParaRPr lang="en-IN" sz="1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47" marR="63547"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extLst>
                  <a:ext uri="{0D108BD9-81ED-4DB2-BD59-A6C34878D82A}">
                    <a16:rowId xmlns:a16="http://schemas.microsoft.com/office/drawing/2014/main" val="2902213187"/>
                  </a:ext>
                </a:extLst>
              </a:tr>
              <a:tr h="456263">
                <a:tc>
                  <a:txBody>
                    <a:bodyPr/>
                    <a:lstStyle/>
                    <a:p>
                      <a:pPr algn="ctr">
                        <a:lnSpc>
                          <a:spcPct val="107000"/>
                        </a:lnSpc>
                        <a:spcAft>
                          <a:spcPts val="0"/>
                        </a:spcAft>
                      </a:pPr>
                      <a:r>
                        <a:rPr lang="en-IN" sz="17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Data Analysis</a:t>
                      </a:r>
                      <a:endParaRPr lang="en-IN" sz="1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47" marR="63547"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nSpc>
                          <a:spcPct val="107000"/>
                        </a:lnSpc>
                        <a:spcAft>
                          <a:spcPts val="0"/>
                        </a:spcAft>
                      </a:pPr>
                      <a:r>
                        <a:rPr lang="en-IN" sz="17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SPSS was used to analyse the data. </a:t>
                      </a:r>
                      <a:endParaRPr lang="en-IN" sz="170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endParaRPr lang="en-IN" sz="1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47" marR="63547"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extLst>
                  <a:ext uri="{0D108BD9-81ED-4DB2-BD59-A6C34878D82A}">
                    <a16:rowId xmlns:a16="http://schemas.microsoft.com/office/drawing/2014/main" val="1515309286"/>
                  </a:ext>
                </a:extLst>
              </a:tr>
            </a:tbl>
          </a:graphicData>
        </a:graphic>
      </p:graphicFrame>
    </p:spTree>
    <p:extLst>
      <p:ext uri="{BB962C8B-B14F-4D97-AF65-F5344CB8AC3E}">
        <p14:creationId xmlns:p14="http://schemas.microsoft.com/office/powerpoint/2010/main" val="1206244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2533135" y="0"/>
            <a:ext cx="8377881" cy="707190"/>
          </a:xfrm>
        </p:spPr>
        <p:txBody>
          <a:bodyPr>
            <a:normAutofit fontScale="90000"/>
          </a:bodyPr>
          <a:lstStyle/>
          <a:p>
            <a:pPr lvl="0" algn="ctr" eaLnBrk="0" fontAlgn="base" hangingPunct="0">
              <a:lnSpc>
                <a:spcPct val="100000"/>
              </a:lnSpc>
              <a:spcAft>
                <a:spcPct val="0"/>
              </a:spcAft>
            </a:pPr>
            <a:r>
              <a:rPr lang="en-IN" b="1" smtClean="0"/>
              <a:t/>
            </a:r>
            <a:br>
              <a:rPr lang="en-IN" b="1" smtClean="0"/>
            </a:br>
            <a:r>
              <a:rPr lang="en-IN" sz="4000" b="1" u="sng" smtClean="0"/>
              <a:t>Results</a:t>
            </a:r>
            <a:r>
              <a:rPr lang="en-IN" b="1" u="sng" smtClean="0"/>
              <a:t> </a:t>
            </a:r>
            <a:r>
              <a:rPr lang="en-IN" b="1" smtClean="0"/>
              <a:t/>
            </a:r>
            <a:br>
              <a:rPr lang="en-IN" b="1" smtClean="0"/>
            </a:br>
            <a:r>
              <a:rPr lang="en-US" altLang="en-US" sz="2000" b="1" u="sng" smtClean="0">
                <a:latin typeface="Times New Roman" panose="02020603050405020304" pitchFamily="18" charset="0"/>
                <a:ea typeface="Calibri" panose="020F0502020204030204" pitchFamily="34" charset="0"/>
                <a:cs typeface="Times New Roman" panose="02020603050405020304" pitchFamily="18" charset="0"/>
              </a:rPr>
              <a:t>Landscape analysis of abortion situation in South Asian countries </a:t>
            </a:r>
            <a:r>
              <a:rPr lang="en-US" altLang="en-US" sz="1800" smtClean="0">
                <a:latin typeface="+mn-lt"/>
                <a:ea typeface="Calibri" panose="020F0502020204030204" pitchFamily="34" charset="0"/>
                <a:cs typeface="Times New Roman" panose="02020603050405020304" pitchFamily="18" charset="0"/>
              </a:rPr>
              <a:t>(8-13) </a:t>
            </a:r>
            <a:r>
              <a:rPr lang="en-US" altLang="en-US" sz="4000" smtClean="0"/>
              <a:t/>
            </a:r>
            <a:br>
              <a:rPr lang="en-US" altLang="en-US" sz="4000" smtClean="0"/>
            </a:br>
            <a:endParaRPr lang="en-IN" b="1" dirty="0"/>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9</a:t>
            </a:fld>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540" y="157780"/>
            <a:ext cx="2100649" cy="707191"/>
          </a:xfrm>
          <a:prstGeom prst="rect">
            <a:avLst/>
          </a:prstGeom>
        </p:spPr>
      </p:pic>
      <p:sp>
        <p:nvSpPr>
          <p:cNvPr id="8" name="Rectangle 1"/>
          <p:cNvSpPr>
            <a:spLocks noChangeArrowheads="1"/>
          </p:cNvSpPr>
          <p:nvPr/>
        </p:nvSpPr>
        <p:spPr bwMode="auto">
          <a:xfrm>
            <a:off x="-2059311" y="-466080"/>
            <a:ext cx="14251311" cy="1384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056" tIns="457056" rIns="457056" bIns="45705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a:t>
            </a:r>
            <a:r>
              <a:rPr kumimoji="0" lang="en-US" altLang="en-US" sz="10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r>
            <a:br>
              <a:rPr kumimoji="0" lang="en-US" altLang="en-US" sz="10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406731992"/>
              </p:ext>
            </p:extLst>
          </p:nvPr>
        </p:nvGraphicFramePr>
        <p:xfrm>
          <a:off x="362465" y="918624"/>
          <a:ext cx="11392927" cy="5846768"/>
        </p:xfrm>
        <a:graphic>
          <a:graphicData uri="http://schemas.openxmlformats.org/drawingml/2006/table">
            <a:tbl>
              <a:tblPr firstRow="1" firstCol="1" bandRow="1"/>
              <a:tblGrid>
                <a:gridCol w="1048852">
                  <a:extLst>
                    <a:ext uri="{9D8B030D-6E8A-4147-A177-3AD203B41FA5}">
                      <a16:colId xmlns:a16="http://schemas.microsoft.com/office/drawing/2014/main" val="3636772368"/>
                    </a:ext>
                  </a:extLst>
                </a:gridCol>
                <a:gridCol w="840263">
                  <a:extLst>
                    <a:ext uri="{9D8B030D-6E8A-4147-A177-3AD203B41FA5}">
                      <a16:colId xmlns:a16="http://schemas.microsoft.com/office/drawing/2014/main" val="343884263"/>
                    </a:ext>
                  </a:extLst>
                </a:gridCol>
                <a:gridCol w="940504">
                  <a:extLst>
                    <a:ext uri="{9D8B030D-6E8A-4147-A177-3AD203B41FA5}">
                      <a16:colId xmlns:a16="http://schemas.microsoft.com/office/drawing/2014/main" val="185904589"/>
                    </a:ext>
                  </a:extLst>
                </a:gridCol>
                <a:gridCol w="940504">
                  <a:extLst>
                    <a:ext uri="{9D8B030D-6E8A-4147-A177-3AD203B41FA5}">
                      <a16:colId xmlns:a16="http://schemas.microsoft.com/office/drawing/2014/main" val="954654998"/>
                    </a:ext>
                  </a:extLst>
                </a:gridCol>
                <a:gridCol w="1044432">
                  <a:extLst>
                    <a:ext uri="{9D8B030D-6E8A-4147-A177-3AD203B41FA5}">
                      <a16:colId xmlns:a16="http://schemas.microsoft.com/office/drawing/2014/main" val="936358461"/>
                    </a:ext>
                  </a:extLst>
                </a:gridCol>
                <a:gridCol w="1045169">
                  <a:extLst>
                    <a:ext uri="{9D8B030D-6E8A-4147-A177-3AD203B41FA5}">
                      <a16:colId xmlns:a16="http://schemas.microsoft.com/office/drawing/2014/main" val="57614937"/>
                    </a:ext>
                  </a:extLst>
                </a:gridCol>
                <a:gridCol w="1044432">
                  <a:extLst>
                    <a:ext uri="{9D8B030D-6E8A-4147-A177-3AD203B41FA5}">
                      <a16:colId xmlns:a16="http://schemas.microsoft.com/office/drawing/2014/main" val="3252887526"/>
                    </a:ext>
                  </a:extLst>
                </a:gridCol>
                <a:gridCol w="1045169">
                  <a:extLst>
                    <a:ext uri="{9D8B030D-6E8A-4147-A177-3AD203B41FA5}">
                      <a16:colId xmlns:a16="http://schemas.microsoft.com/office/drawing/2014/main" val="2292510584"/>
                    </a:ext>
                  </a:extLst>
                </a:gridCol>
                <a:gridCol w="1044432">
                  <a:extLst>
                    <a:ext uri="{9D8B030D-6E8A-4147-A177-3AD203B41FA5}">
                      <a16:colId xmlns:a16="http://schemas.microsoft.com/office/drawing/2014/main" val="2778703214"/>
                    </a:ext>
                  </a:extLst>
                </a:gridCol>
                <a:gridCol w="940504">
                  <a:extLst>
                    <a:ext uri="{9D8B030D-6E8A-4147-A177-3AD203B41FA5}">
                      <a16:colId xmlns:a16="http://schemas.microsoft.com/office/drawing/2014/main" val="3505084661"/>
                    </a:ext>
                  </a:extLst>
                </a:gridCol>
                <a:gridCol w="1458666">
                  <a:extLst>
                    <a:ext uri="{9D8B030D-6E8A-4147-A177-3AD203B41FA5}">
                      <a16:colId xmlns:a16="http://schemas.microsoft.com/office/drawing/2014/main" val="3453413388"/>
                    </a:ext>
                  </a:extLst>
                </a:gridCol>
              </a:tblGrid>
              <a:tr h="430938">
                <a:tc>
                  <a:txBody>
                    <a:bodyPr/>
                    <a:lstStyle/>
                    <a:p>
                      <a:pPr algn="ctr">
                        <a:lnSpc>
                          <a:spcPct val="107000"/>
                        </a:lnSpc>
                        <a:spcAft>
                          <a:spcPts val="800"/>
                        </a:spcAft>
                      </a:pPr>
                      <a:r>
                        <a:rPr lang="en-IN" sz="1200" b="1" u="sng">
                          <a:effectLst/>
                          <a:latin typeface="Times New Roman" panose="02020603050405020304" pitchFamily="18" charset="0"/>
                          <a:ea typeface="Calibri" panose="020F0502020204030204" pitchFamily="34" charset="0"/>
                          <a:cs typeface="Times New Roman" panose="02020603050405020304" pitchFamily="18" charset="0"/>
                        </a:rPr>
                        <a:t>Country</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gridSpan="9">
                  <a:txBody>
                    <a:bodyPr/>
                    <a:lstStyle/>
                    <a:p>
                      <a:pPr algn="ctr">
                        <a:lnSpc>
                          <a:spcPct val="107000"/>
                        </a:lnSpc>
                        <a:spcAft>
                          <a:spcPts val="0"/>
                        </a:spcAft>
                      </a:pPr>
                      <a:r>
                        <a:rPr lang="en-IN" sz="1200" b="1" u="sng">
                          <a:effectLst/>
                          <a:latin typeface="Times New Roman" panose="02020603050405020304" pitchFamily="18" charset="0"/>
                          <a:ea typeface="Calibri" panose="020F0502020204030204" pitchFamily="34" charset="0"/>
                          <a:cs typeface="Times New Roman" panose="02020603050405020304" pitchFamily="18" charset="0"/>
                        </a:rPr>
                        <a:t>Conditions and gestation limit for which abortion is permitted         </a:t>
                      </a:r>
                      <a:endParaRPr lang="en-IN" sz="120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IN" sz="1200" b="1" u="none" strike="noStrike"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lgn="ctr">
                        <a:lnSpc>
                          <a:spcPct val="107000"/>
                        </a:lnSpc>
                        <a:spcAft>
                          <a:spcPts val="800"/>
                        </a:spcAft>
                      </a:pPr>
                      <a:r>
                        <a:rPr lang="en-IN" sz="1200" b="1">
                          <a:effectLst/>
                          <a:latin typeface="Times New Roman" panose="02020603050405020304" pitchFamily="18" charset="0"/>
                          <a:ea typeface="Calibri" panose="020F0502020204030204" pitchFamily="34" charset="0"/>
                          <a:cs typeface="Times New Roman" panose="02020603050405020304" pitchFamily="18" charset="0"/>
                        </a:rPr>
                        <a:t>Abortion-Legal Status</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2929020583"/>
                  </a:ext>
                </a:extLst>
              </a:tr>
              <a:tr h="653879">
                <a:tc>
                  <a:txBody>
                    <a:bodyPr/>
                    <a:lstStyle/>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 </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algn="ctr">
                        <a:lnSpc>
                          <a:spcPct val="107000"/>
                        </a:lnSpc>
                        <a:spcAft>
                          <a:spcPts val="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Save woman’s life</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Physical Health</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spcAft>
                          <a:spcPts val="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Mental</a:t>
                      </a:r>
                    </a:p>
                    <a:p>
                      <a:pPr algn="ctr">
                        <a:lnSpc>
                          <a:spcPct val="107000"/>
                        </a:lnSpc>
                        <a:spcAft>
                          <a:spcPts val="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Health</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spcAft>
                          <a:spcPts val="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Rape/</a:t>
                      </a:r>
                    </a:p>
                    <a:p>
                      <a:pPr algn="ctr">
                        <a:lnSpc>
                          <a:spcPct val="107000"/>
                        </a:lnSpc>
                        <a:spcAft>
                          <a:spcPts val="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incest</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spcAft>
                          <a:spcPts val="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Foetal impairment</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spcAft>
                          <a:spcPts val="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Economic/</a:t>
                      </a:r>
                    </a:p>
                    <a:p>
                      <a:pPr algn="ctr">
                        <a:lnSpc>
                          <a:spcPct val="107000"/>
                        </a:lnSpc>
                        <a:spcAft>
                          <a:spcPts val="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Social reasons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spcAft>
                          <a:spcPts val="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HIV/Other incurable diseases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spcAft>
                          <a:spcPts val="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Intellectual cognitive disability</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spcAft>
                          <a:spcPts val="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On Request</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spcAft>
                          <a:spcPts val="800"/>
                        </a:spcAft>
                      </a:pPr>
                      <a:r>
                        <a:rPr lang="en-IN" sz="1200" b="1">
                          <a:effectLst/>
                          <a:latin typeface="Times New Roman" panose="02020603050405020304" pitchFamily="18" charset="0"/>
                          <a:ea typeface="Calibri" panose="020F0502020204030204" pitchFamily="34" charset="0"/>
                          <a:cs typeface="Times New Roman" panose="02020603050405020304" pitchFamily="18" charset="0"/>
                        </a:rPr>
                        <a:t> </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3258765"/>
                  </a:ext>
                </a:extLst>
              </a:tr>
              <a:tr h="356700">
                <a:tc>
                  <a:txBody>
                    <a:bodyPr/>
                    <a:lstStyle/>
                    <a:p>
                      <a:pPr algn="ctr">
                        <a:lnSpc>
                          <a:spcPct val="107000"/>
                        </a:lnSpc>
                        <a:spcAft>
                          <a:spcPts val="800"/>
                        </a:spcAft>
                      </a:pPr>
                      <a:r>
                        <a:rPr lang="en-IN" sz="1200" b="1">
                          <a:effectLst/>
                          <a:latin typeface="Times New Roman" panose="02020603050405020304" pitchFamily="18" charset="0"/>
                          <a:ea typeface="Calibri" panose="020F0502020204030204" pitchFamily="34" charset="0"/>
                          <a:cs typeface="Times New Roman" panose="02020603050405020304" pitchFamily="18" charset="0"/>
                        </a:rPr>
                        <a:t>Afghanistan</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algn="ctr">
                        <a:lnSpc>
                          <a:spcPct val="107000"/>
                        </a:lnSpc>
                        <a:spcAft>
                          <a:spcPts val="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Restricted setting</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630828"/>
                  </a:ext>
                </a:extLst>
              </a:tr>
              <a:tr h="653879">
                <a:tc>
                  <a:txBody>
                    <a:bodyPr/>
                    <a:lstStyle/>
                    <a:p>
                      <a:pPr algn="ctr">
                        <a:lnSpc>
                          <a:spcPct val="107000"/>
                        </a:lnSpc>
                        <a:spcAft>
                          <a:spcPts val="800"/>
                        </a:spcAft>
                      </a:pPr>
                      <a:r>
                        <a:rPr lang="en-IN" sz="1200" b="1">
                          <a:effectLst/>
                          <a:latin typeface="Times New Roman" panose="02020603050405020304" pitchFamily="18" charset="0"/>
                          <a:ea typeface="Calibri" panose="020F0502020204030204" pitchFamily="34" charset="0"/>
                          <a:cs typeface="Times New Roman" panose="02020603050405020304" pitchFamily="18" charset="0"/>
                        </a:rPr>
                        <a:t>Bangladesh</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algn="ctr">
                        <a:lnSpc>
                          <a:spcPct val="107000"/>
                        </a:lnSpc>
                        <a:spcAft>
                          <a:spcPts val="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(no limit)</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Abortion is not legal. MR is permitted</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558316"/>
                  </a:ext>
                </a:extLst>
              </a:tr>
              <a:tr h="753102">
                <a:tc>
                  <a:txBody>
                    <a:bodyPr/>
                    <a:lstStyle/>
                    <a:p>
                      <a:pPr algn="ctr">
                        <a:lnSpc>
                          <a:spcPct val="107000"/>
                        </a:lnSpc>
                        <a:spcAft>
                          <a:spcPts val="800"/>
                        </a:spcAft>
                      </a:pPr>
                      <a:r>
                        <a:rPr lang="en-IN" sz="1200" b="1">
                          <a:effectLst/>
                          <a:latin typeface="Times New Roman" panose="02020603050405020304" pitchFamily="18" charset="0"/>
                          <a:ea typeface="Calibri" panose="020F0502020204030204" pitchFamily="34" charset="0"/>
                          <a:cs typeface="Times New Roman" panose="02020603050405020304" pitchFamily="18" charset="0"/>
                        </a:rPr>
                        <a:t>India</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24 weeks)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24 weeks)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24 weeks)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24 weeks)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24 weeks)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24 weeks)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24 weeks)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24 weeks)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Legal</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64909"/>
                  </a:ext>
                </a:extLst>
              </a:tr>
              <a:tr h="753102">
                <a:tc>
                  <a:txBody>
                    <a:bodyPr/>
                    <a:lstStyle/>
                    <a:p>
                      <a:pPr algn="ctr">
                        <a:lnSpc>
                          <a:spcPct val="107000"/>
                        </a:lnSpc>
                        <a:spcAft>
                          <a:spcPts val="800"/>
                        </a:spcAft>
                      </a:pPr>
                      <a:r>
                        <a:rPr lang="en-IN" sz="1200" b="1">
                          <a:effectLst/>
                          <a:latin typeface="Times New Roman" panose="02020603050405020304" pitchFamily="18" charset="0"/>
                          <a:ea typeface="Calibri" panose="020F0502020204030204" pitchFamily="34" charset="0"/>
                          <a:cs typeface="Times New Roman" panose="02020603050405020304" pitchFamily="18" charset="0"/>
                        </a:rPr>
                        <a:t>Nepal</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28 weeks)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28 weeks)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28 weeks)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28 weeks)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28 weeks)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28 weeks)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28 weeks)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12 weeks)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Legal</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2632414"/>
                  </a:ext>
                </a:extLst>
              </a:tr>
              <a:tr h="530161">
                <a:tc>
                  <a:txBody>
                    <a:bodyPr/>
                    <a:lstStyle/>
                    <a:p>
                      <a:pPr algn="ctr">
                        <a:lnSpc>
                          <a:spcPct val="107000"/>
                        </a:lnSpc>
                        <a:spcAft>
                          <a:spcPts val="800"/>
                        </a:spcAft>
                      </a:pPr>
                      <a:r>
                        <a:rPr lang="en-IN" sz="1200" b="1">
                          <a:effectLst/>
                          <a:latin typeface="Times New Roman" panose="02020603050405020304" pitchFamily="18" charset="0"/>
                          <a:ea typeface="Calibri" panose="020F0502020204030204" pitchFamily="34" charset="0"/>
                          <a:cs typeface="Times New Roman" panose="02020603050405020304" pitchFamily="18" charset="0"/>
                        </a:rPr>
                        <a:t>Sri Lanka</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(no limit)</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Restricted Setting</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456304"/>
                  </a:ext>
                </a:extLst>
              </a:tr>
              <a:tr h="208803">
                <a:tc>
                  <a:txBody>
                    <a:bodyPr/>
                    <a:lstStyle/>
                    <a:p>
                      <a:pPr algn="ctr">
                        <a:lnSpc>
                          <a:spcPct val="107000"/>
                        </a:lnSpc>
                        <a:spcAft>
                          <a:spcPts val="800"/>
                        </a:spcAft>
                      </a:pPr>
                      <a:r>
                        <a:rPr lang="en-IN" sz="1200" b="1">
                          <a:effectLst/>
                          <a:latin typeface="Times New Roman" panose="02020603050405020304" pitchFamily="18" charset="0"/>
                          <a:ea typeface="Calibri" panose="020F0502020204030204" pitchFamily="34" charset="0"/>
                          <a:cs typeface="Times New Roman" panose="02020603050405020304" pitchFamily="18" charset="0"/>
                        </a:rPr>
                        <a:t>Pakistan</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Restricted Setting</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6721210"/>
                  </a:ext>
                </a:extLst>
              </a:tr>
              <a:tr h="753102">
                <a:tc>
                  <a:txBody>
                    <a:bodyPr/>
                    <a:lstStyle/>
                    <a:p>
                      <a:pPr algn="ctr">
                        <a:lnSpc>
                          <a:spcPct val="107000"/>
                        </a:lnSpc>
                        <a:spcAft>
                          <a:spcPts val="800"/>
                        </a:spcAft>
                      </a:pPr>
                      <a:r>
                        <a:rPr lang="en-IN" sz="1200" b="1">
                          <a:effectLst/>
                          <a:latin typeface="Times New Roman" panose="02020603050405020304" pitchFamily="18" charset="0"/>
                          <a:ea typeface="Calibri" panose="020F0502020204030204" pitchFamily="34" charset="0"/>
                          <a:cs typeface="Times New Roman" panose="02020603050405020304" pitchFamily="18" charset="0"/>
                        </a:rPr>
                        <a:t>Bhutan</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180 days)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180 days)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180 days)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180 days)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180 days)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180 days)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180 days)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Not Legal</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3752846"/>
                  </a:ext>
                </a:extLst>
              </a:tr>
              <a:tr h="753102">
                <a:tc>
                  <a:txBody>
                    <a:bodyPr/>
                    <a:lstStyle/>
                    <a:p>
                      <a:pPr algn="ctr">
                        <a:lnSpc>
                          <a:spcPct val="107000"/>
                        </a:lnSpc>
                        <a:spcAft>
                          <a:spcPts val="800"/>
                        </a:spcAft>
                      </a:pPr>
                      <a:r>
                        <a:rPr lang="en-IN" sz="1200" b="1">
                          <a:effectLst/>
                          <a:latin typeface="Times New Roman" panose="02020603050405020304" pitchFamily="18" charset="0"/>
                          <a:ea typeface="Calibri" panose="020F0502020204030204" pitchFamily="34" charset="0"/>
                          <a:cs typeface="Times New Roman" panose="02020603050405020304" pitchFamily="18" charset="0"/>
                        </a:rPr>
                        <a:t>Maldives</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(no limit)</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120 days)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(Till 120 days)</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ebdings" panose="05030102010509060703" pitchFamily="18" charset="2"/>
                        </a:rPr>
                        <a:t></a:t>
                      </a:r>
                      <a:endParaRPr lang="en-IN"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200">
                          <a:effectLst/>
                          <a:latin typeface="Times New Roman" panose="02020603050405020304" pitchFamily="18" charset="0"/>
                          <a:ea typeface="Calibri" panose="020F0502020204030204" pitchFamily="34" charset="0"/>
                          <a:cs typeface="Times New Roman" panose="02020603050405020304" pitchFamily="18" charset="0"/>
                        </a:rPr>
                        <a:t>Restricted Setting</a:t>
                      </a:r>
                    </a:p>
                  </a:txBody>
                  <a:tcPr marL="52683" marR="526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9846633"/>
                  </a:ext>
                </a:extLst>
              </a:tr>
            </a:tbl>
          </a:graphicData>
        </a:graphic>
      </p:graphicFrame>
    </p:spTree>
    <p:extLst>
      <p:ext uri="{BB962C8B-B14F-4D97-AF65-F5344CB8AC3E}">
        <p14:creationId xmlns:p14="http://schemas.microsoft.com/office/powerpoint/2010/main" val="13733061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688</TotalTime>
  <Words>1917</Words>
  <Application>Microsoft Office PowerPoint</Application>
  <PresentationFormat>Widescreen</PresentationFormat>
  <Paragraphs>355</Paragraphs>
  <Slides>17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Arial Black</vt:lpstr>
      <vt:lpstr>Calibri</vt:lpstr>
      <vt:lpstr>Calibri Light</vt:lpstr>
      <vt:lpstr>Courier New</vt:lpstr>
      <vt:lpstr>Symbol</vt:lpstr>
      <vt:lpstr>Times New Roman</vt:lpstr>
      <vt:lpstr>Webdings</vt:lpstr>
      <vt:lpstr>Office Theme</vt:lpstr>
      <vt:lpstr>  A SECONDARY EVIDENCE SYNTHESIS ON ABORTION SCENARIO IN SOUTH ASIAN COUNTRIES: EXPLORING THE CURRENT SITUATION AND WAY FORWARD  International Planned Parenthood Federation  </vt:lpstr>
      <vt:lpstr>Mentor Approval</vt:lpstr>
      <vt:lpstr>Introduction</vt:lpstr>
      <vt:lpstr>Introduction</vt:lpstr>
      <vt:lpstr>Rationale</vt:lpstr>
      <vt:lpstr>Objectives</vt:lpstr>
      <vt:lpstr>Methodology </vt:lpstr>
      <vt:lpstr>Methodology</vt:lpstr>
      <vt:lpstr> Results  Landscape analysis of abortion situation in South Asian countries (8-13)  </vt:lpstr>
      <vt:lpstr>Results   Findings from unit level data analysis of NFHS-5 (2019-21) (14)</vt:lpstr>
      <vt:lpstr>Results   Findings from unit level data analysis of NFHS-5 (2019-21) (14)</vt:lpstr>
      <vt:lpstr>Discussion</vt:lpstr>
      <vt:lpstr>Discussion</vt:lpstr>
      <vt:lpstr>Discussion</vt:lpstr>
      <vt:lpstr>Conclusion and Way Forward</vt:lpstr>
      <vt:lpstr>Thank You</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Nida Shaikh</cp:lastModifiedBy>
  <cp:revision>67</cp:revision>
  <dcterms:created xsi:type="dcterms:W3CDTF">2022-05-20T15:11:38Z</dcterms:created>
  <dcterms:modified xsi:type="dcterms:W3CDTF">2023-06-16T06:46:14Z</dcterms:modified>
</cp:coreProperties>
</file>