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4"/>
  </p:notesMasterIdLst>
  <p:sldIdLst>
    <p:sldId id="256" r:id="rId2"/>
    <p:sldId id="272" r:id="rId3"/>
    <p:sldId id="257" r:id="rId4"/>
    <p:sldId id="259" r:id="rId5"/>
    <p:sldId id="260" r:id="rId6"/>
    <p:sldId id="261" r:id="rId7"/>
    <p:sldId id="262" r:id="rId8"/>
    <p:sldId id="279" r:id="rId9"/>
    <p:sldId id="273" r:id="rId10"/>
    <p:sldId id="274" r:id="rId11"/>
    <p:sldId id="275" r:id="rId12"/>
    <p:sldId id="276" r:id="rId13"/>
    <p:sldId id="277" r:id="rId14"/>
    <p:sldId id="284" r:id="rId15"/>
    <p:sldId id="286" r:id="rId16"/>
    <p:sldId id="285" r:id="rId17"/>
    <p:sldId id="278" r:id="rId18"/>
    <p:sldId id="268" r:id="rId19"/>
    <p:sldId id="270" r:id="rId20"/>
    <p:sldId id="282" r:id="rId21"/>
    <p:sldId id="287" r:id="rId22"/>
    <p:sldId id="271"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Oswald" panose="02000000000000000000" pitchFamily="2" charset="0"/>
      <p:regular r:id="rId33"/>
      <p:bold r:id="rId34"/>
    </p:embeddedFont>
    <p:embeddedFont>
      <p:font typeface="Trebuchet MS" panose="020B0603020202020204" pitchFamily="34" charset="0"/>
      <p:regular r:id="rId35"/>
      <p:bold r:id="rId36"/>
      <p:italic r:id="rId37"/>
      <p:boldItalic r:id="rId38"/>
    </p:embeddedFont>
    <p:embeddedFont>
      <p:font typeface="Wingdings 2" pitchFamily="2"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87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9" Type="http://schemas.openxmlformats.org/officeDocument/2006/relationships/font" Target="fonts/font15.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0.fntdata"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font" Target="fonts/font9.fntdata" /><Relationship Id="rId38" Type="http://schemas.openxmlformats.org/officeDocument/2006/relationships/font" Target="fonts/font14.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font" Target="fonts/font8.fntdata" /><Relationship Id="rId37" Type="http://schemas.openxmlformats.org/officeDocument/2006/relationships/font" Target="fonts/font13.fntdata"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36"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font" Target="fonts/font11.fntdata" /><Relationship Id="rId43"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1" Type="http://schemas.openxmlformats.org/officeDocument/2006/relationships/oleObject" Target="file:///C:\Desktop\Xrai\Dissertation\Analysis.xlsx" TargetMode="External" /></Relationships>
</file>

<file path=ppt/charts/_rels/chart2.xml.rels><?xml version="1.0" encoding="UTF-8" standalone="yes"?>
<Relationships xmlns="http://schemas.openxmlformats.org/package/2006/relationships"><Relationship Id="rId1" Type="http://schemas.openxmlformats.org/officeDocument/2006/relationships/oleObject" Target="file:///C:\Desktop\Xrai\Dissertation\Analysis.xlsx" TargetMode="External" /></Relationships>
</file>

<file path=ppt/charts/_rels/chart3.xml.rels><?xml version="1.0" encoding="UTF-8" standalone="yes"?>
<Relationships xmlns="http://schemas.openxmlformats.org/package/2006/relationships"><Relationship Id="rId1" Type="http://schemas.openxmlformats.org/officeDocument/2006/relationships/oleObject" Target="file:///C:\Desktop\Xrai\Dissertation\Analysis.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title>
      <c:tx>
        <c:rich>
          <a:bodyPr/>
          <a:lstStyle/>
          <a:p>
            <a:pPr>
              <a:defRPr/>
            </a:pPr>
            <a:r>
              <a:rPr lang="en-US"/>
              <a:t>Distribution of Report TAT</a:t>
            </a:r>
          </a:p>
        </c:rich>
      </c:tx>
      <c:overlay val="0"/>
    </c:title>
    <c:autoTitleDeleted val="0"/>
    <c:plotArea>
      <c:layout/>
      <c:barChart>
        <c:barDir val="col"/>
        <c:grouping val="clustered"/>
        <c:varyColors val="0"/>
        <c:ser>
          <c:idx val="0"/>
          <c:order val="0"/>
          <c:tx>
            <c:strRef>
              <c:f>Sheet3!$B$27</c:f>
              <c:strCache>
                <c:ptCount val="1"/>
                <c:pt idx="0">
                  <c:v>Count of report tat</c:v>
                </c:pt>
              </c:strCache>
            </c:strRef>
          </c:tx>
          <c:invertIfNegative val="0"/>
          <c:cat>
            <c:strRef>
              <c:f>Sheet3!$A$28:$A$31</c:f>
              <c:strCache>
                <c:ptCount val="4"/>
                <c:pt idx="0">
                  <c:v>0-1 hours</c:v>
                </c:pt>
                <c:pt idx="1">
                  <c:v>1-2 hours</c:v>
                </c:pt>
                <c:pt idx="2">
                  <c:v>2-4 hours</c:v>
                </c:pt>
                <c:pt idx="3">
                  <c:v>More than 4 hours</c:v>
                </c:pt>
              </c:strCache>
            </c:strRef>
          </c:cat>
          <c:val>
            <c:numRef>
              <c:f>Sheet3!$B$28:$B$31</c:f>
              <c:numCache>
                <c:formatCode>General</c:formatCode>
                <c:ptCount val="4"/>
                <c:pt idx="0">
                  <c:v>128</c:v>
                </c:pt>
                <c:pt idx="1">
                  <c:v>32</c:v>
                </c:pt>
                <c:pt idx="2">
                  <c:v>5</c:v>
                </c:pt>
                <c:pt idx="3">
                  <c:v>12</c:v>
                </c:pt>
              </c:numCache>
            </c:numRef>
          </c:val>
          <c:extLst>
            <c:ext xmlns:c16="http://schemas.microsoft.com/office/drawing/2014/chart" uri="{C3380CC4-5D6E-409C-BE32-E72D297353CC}">
              <c16:uniqueId val="{00000000-A94B-4723-9E70-3501997CA703}"/>
            </c:ext>
          </c:extLst>
        </c:ser>
        <c:ser>
          <c:idx val="1"/>
          <c:order val="1"/>
          <c:tx>
            <c:strRef>
              <c:f>Sheet3!$C$27</c:f>
              <c:strCache>
                <c:ptCount val="1"/>
                <c:pt idx="0">
                  <c:v>Pecentage</c:v>
                </c:pt>
              </c:strCache>
            </c:strRef>
          </c:tx>
          <c:invertIfNegative val="0"/>
          <c:cat>
            <c:strRef>
              <c:f>Sheet3!$A$28:$A$31</c:f>
              <c:strCache>
                <c:ptCount val="4"/>
                <c:pt idx="0">
                  <c:v>0-1 hours</c:v>
                </c:pt>
                <c:pt idx="1">
                  <c:v>1-2 hours</c:v>
                </c:pt>
                <c:pt idx="2">
                  <c:v>2-4 hours</c:v>
                </c:pt>
                <c:pt idx="3">
                  <c:v>More than 4 hours</c:v>
                </c:pt>
              </c:strCache>
            </c:strRef>
          </c:cat>
          <c:val>
            <c:numRef>
              <c:f>Sheet3!$C$28:$C$31</c:f>
              <c:numCache>
                <c:formatCode>0%</c:formatCode>
                <c:ptCount val="4"/>
                <c:pt idx="0">
                  <c:v>0.72316384180790938</c:v>
                </c:pt>
                <c:pt idx="1">
                  <c:v>0.18079096045197743</c:v>
                </c:pt>
                <c:pt idx="2">
                  <c:v>2.8248587570621476E-2</c:v>
                </c:pt>
                <c:pt idx="3">
                  <c:v>6.7796610169491553E-2</c:v>
                </c:pt>
              </c:numCache>
            </c:numRef>
          </c:val>
          <c:extLst>
            <c:ext xmlns:c16="http://schemas.microsoft.com/office/drawing/2014/chart" uri="{C3380CC4-5D6E-409C-BE32-E72D297353CC}">
              <c16:uniqueId val="{00000001-A94B-4723-9E70-3501997CA703}"/>
            </c:ext>
          </c:extLst>
        </c:ser>
        <c:dLbls>
          <c:showLegendKey val="0"/>
          <c:showVal val="0"/>
          <c:showCatName val="0"/>
          <c:showSerName val="0"/>
          <c:showPercent val="0"/>
          <c:showBubbleSize val="0"/>
        </c:dLbls>
        <c:gapWidth val="150"/>
        <c:axId val="62767104"/>
        <c:axId val="62768640"/>
      </c:barChart>
      <c:catAx>
        <c:axId val="62767104"/>
        <c:scaling>
          <c:orientation val="minMax"/>
        </c:scaling>
        <c:delete val="0"/>
        <c:axPos val="b"/>
        <c:numFmt formatCode="General" sourceLinked="0"/>
        <c:majorTickMark val="none"/>
        <c:minorTickMark val="none"/>
        <c:tickLblPos val="nextTo"/>
        <c:crossAx val="62768640"/>
        <c:crosses val="autoZero"/>
        <c:auto val="1"/>
        <c:lblAlgn val="ctr"/>
        <c:lblOffset val="100"/>
        <c:noMultiLvlLbl val="0"/>
      </c:catAx>
      <c:valAx>
        <c:axId val="62768640"/>
        <c:scaling>
          <c:orientation val="minMax"/>
        </c:scaling>
        <c:delete val="0"/>
        <c:axPos val="l"/>
        <c:majorGridlines/>
        <c:title>
          <c:tx>
            <c:rich>
              <a:bodyPr/>
              <a:lstStyle/>
              <a:p>
                <a:pPr>
                  <a:defRPr/>
                </a:pPr>
                <a:r>
                  <a:rPr lang="en-US"/>
                  <a:t>Count of report TAT</a:t>
                </a:r>
              </a:p>
            </c:rich>
          </c:tx>
          <c:layout>
            <c:manualLayout>
              <c:xMode val="edge"/>
              <c:yMode val="edge"/>
              <c:x val="9.7222222222222238E-2"/>
              <c:y val="0.31331024886114789"/>
            </c:manualLayout>
          </c:layout>
          <c:overlay val="0"/>
        </c:title>
        <c:numFmt formatCode="General" sourceLinked="1"/>
        <c:majorTickMark val="none"/>
        <c:minorTickMark val="none"/>
        <c:tickLblPos val="nextTo"/>
        <c:crossAx val="62767104"/>
        <c:crosses val="autoZero"/>
        <c:crossBetween val="between"/>
      </c:valAx>
      <c:dTable>
        <c:showHorzBorder val="1"/>
        <c:showVertBorder val="1"/>
        <c:showOutline val="1"/>
        <c:showKeys val="1"/>
      </c:dTable>
    </c:plotArea>
    <c:plotVisOnly val="1"/>
    <c:dispBlanksAs val="gap"/>
    <c:showDLblsOverMax val="0"/>
  </c:chart>
  <c:spPr>
    <a:gradFill>
      <a:gsLst>
        <a:gs pos="0">
          <a:srgbClr val="5E9EFF"/>
        </a:gs>
        <a:gs pos="39999">
          <a:srgbClr val="85C2FF"/>
        </a:gs>
        <a:gs pos="70000">
          <a:srgbClr val="C4D6EB"/>
        </a:gs>
        <a:gs pos="100000">
          <a:srgbClr val="FFEBFA"/>
        </a:gs>
      </a:gsLst>
      <a:lin ang="2700000" scaled="0"/>
    </a:gradFill>
  </c:spPr>
  <c:txPr>
    <a:bodyPr/>
    <a:lstStyle/>
    <a:p>
      <a:pPr>
        <a:defRPr sz="1800" b="1">
          <a:latin typeface="Calibri" pitchFamily="34" charset="0"/>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TAT </a:t>
            </a:r>
          </a:p>
        </c:rich>
      </c:tx>
      <c:overlay val="0"/>
    </c:title>
    <c:autoTitleDeleted val="0"/>
    <c:plotArea>
      <c:layout/>
      <c:pieChart>
        <c:varyColors val="1"/>
        <c:ser>
          <c:idx val="0"/>
          <c:order val="0"/>
          <c:dPt>
            <c:idx val="0"/>
            <c:bubble3D val="0"/>
            <c:spPr>
              <a:solidFill>
                <a:schemeClr val="accent6">
                  <a:lumMod val="60000"/>
                  <a:lumOff val="40000"/>
                </a:schemeClr>
              </a:solidFill>
            </c:spPr>
            <c:extLst>
              <c:ext xmlns:c16="http://schemas.microsoft.com/office/drawing/2014/chart" uri="{C3380CC4-5D6E-409C-BE32-E72D297353CC}">
                <c16:uniqueId val="{00000000-7C01-47D1-883F-CB86A94EF880}"/>
              </c:ext>
            </c:extLst>
          </c:dPt>
          <c:dPt>
            <c:idx val="1"/>
            <c:bubble3D val="0"/>
            <c:spPr>
              <a:solidFill>
                <a:schemeClr val="bg2">
                  <a:lumMod val="90000"/>
                </a:schemeClr>
              </a:solidFill>
            </c:spPr>
            <c:extLst>
              <c:ext xmlns:c16="http://schemas.microsoft.com/office/drawing/2014/chart" uri="{C3380CC4-5D6E-409C-BE32-E72D297353CC}">
                <c16:uniqueId val="{00000001-7C01-47D1-883F-CB86A94EF880}"/>
              </c:ext>
            </c:extLst>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Sheet3!$A$5:$A$6</c:f>
              <c:strCache>
                <c:ptCount val="2"/>
                <c:pt idx="0">
                  <c:v>TAT &lt; 1hr</c:v>
                </c:pt>
                <c:pt idx="1">
                  <c:v>TAT &gt; 1hr</c:v>
                </c:pt>
              </c:strCache>
            </c:strRef>
          </c:cat>
          <c:val>
            <c:numRef>
              <c:f>Sheet3!$B$5:$B$6</c:f>
              <c:numCache>
                <c:formatCode>0%</c:formatCode>
                <c:ptCount val="2"/>
                <c:pt idx="0">
                  <c:v>0.72316384180790938</c:v>
                </c:pt>
                <c:pt idx="1">
                  <c:v>0.2768361581920904</c:v>
                </c:pt>
              </c:numCache>
            </c:numRef>
          </c:val>
          <c:extLst>
            <c:ext xmlns:c16="http://schemas.microsoft.com/office/drawing/2014/chart" uri="{C3380CC4-5D6E-409C-BE32-E72D297353CC}">
              <c16:uniqueId val="{00000002-7C01-47D1-883F-CB86A94EF880}"/>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gap"/>
    <c:showDLblsOverMax val="0"/>
  </c:chart>
  <c:spPr>
    <a:gradFill>
      <a:gsLst>
        <a:gs pos="0">
          <a:srgbClr val="FFEFD1"/>
        </a:gs>
        <a:gs pos="64999">
          <a:srgbClr val="F0EBD5"/>
        </a:gs>
        <a:gs pos="100000">
          <a:srgbClr val="D1C39F"/>
        </a:gs>
      </a:gsLst>
      <a:lin ang="2700000" scaled="0"/>
    </a:gradFill>
  </c:spPr>
  <c:txPr>
    <a:bodyPr/>
    <a:lstStyle/>
    <a:p>
      <a:pPr>
        <a:defRPr sz="1800" b="1" u="none">
          <a:latin typeface="Calibri" pitchFamily="34" charset="0"/>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[Analysis.xlsx]Sheet4!PivotTable1</c:name>
    <c:fmtId val="11"/>
  </c:pivotSource>
  <c:chart>
    <c:title>
      <c:tx>
        <c:rich>
          <a:bodyPr/>
          <a:lstStyle/>
          <a:p>
            <a:pPr>
              <a:defRPr sz="2800" u="sng"/>
            </a:pPr>
            <a:r>
              <a:rPr lang="en-US" sz="2800" u="sng"/>
              <a:t>Percentage Of Individual Reasons</a:t>
            </a:r>
          </a:p>
        </c:rich>
      </c:tx>
      <c:overlay val="0"/>
    </c:title>
    <c:autoTitleDeleted val="0"/>
    <c:pivotFmts>
      <c:pivotFmt>
        <c:idx val="0"/>
      </c:pivotFmt>
      <c:pivotFmt>
        <c:idx val="1"/>
      </c:pivotFmt>
      <c:pivotFmt>
        <c:idx val="2"/>
      </c:pivotFmt>
      <c:pivotFmt>
        <c:idx val="3"/>
      </c:pivotFmt>
      <c:pivotFmt>
        <c:idx val="4"/>
        <c:marker>
          <c:symbol val="none"/>
        </c:marker>
        <c:dLbl>
          <c:idx val="0"/>
          <c:dLblPos val="bestFit"/>
          <c:showLegendKey val="0"/>
          <c:showVal val="0"/>
          <c:showCatName val="0"/>
          <c:showSerName val="0"/>
          <c:showPercent val="1"/>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Sheet4!$B$3</c:f>
              <c:strCache>
                <c:ptCount val="1"/>
                <c:pt idx="0">
                  <c:v>Total</c:v>
                </c:pt>
              </c:strCache>
            </c:strRef>
          </c:tx>
          <c:dPt>
            <c:idx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0-F530-48BD-BED3-131640B5C7C2}"/>
              </c:ext>
            </c:extLst>
          </c:dPt>
          <c:dPt>
            <c:idx val="1"/>
            <c:bubble3D val="0"/>
            <c:spPr>
              <a:solidFill>
                <a:schemeClr val="bg2">
                  <a:lumMod val="50000"/>
                </a:schemeClr>
              </a:solidFill>
              <a:ln>
                <a:solidFill>
                  <a:schemeClr val="bg2">
                    <a:lumMod val="50000"/>
                  </a:schemeClr>
                </a:solidFill>
              </a:ln>
            </c:spPr>
            <c:extLst>
              <c:ext xmlns:c16="http://schemas.microsoft.com/office/drawing/2014/chart" uri="{C3380CC4-5D6E-409C-BE32-E72D297353CC}">
                <c16:uniqueId val="{00000001-F530-48BD-BED3-131640B5C7C2}"/>
              </c:ext>
            </c:extLst>
          </c:dPt>
          <c:dPt>
            <c:idx val="2"/>
            <c:bubble3D val="0"/>
            <c:spPr>
              <a:solidFill>
                <a:schemeClr val="accent1">
                  <a:lumMod val="75000"/>
                </a:schemeClr>
              </a:solidFill>
              <a:ln>
                <a:solidFill>
                  <a:schemeClr val="accent2">
                    <a:lumMod val="75000"/>
                  </a:schemeClr>
                </a:solidFill>
              </a:ln>
            </c:spPr>
            <c:extLst>
              <c:ext xmlns:c16="http://schemas.microsoft.com/office/drawing/2014/chart" uri="{C3380CC4-5D6E-409C-BE32-E72D297353CC}">
                <c16:uniqueId val="{00000002-F530-48BD-BED3-131640B5C7C2}"/>
              </c:ext>
            </c:extLst>
          </c:dPt>
          <c:dPt>
            <c:idx val="3"/>
            <c:bubble3D val="0"/>
            <c:spPr>
              <a:solidFill>
                <a:schemeClr val="accent3">
                  <a:lumMod val="75000"/>
                </a:schemeClr>
              </a:solidFill>
            </c:spPr>
            <c:extLst>
              <c:ext xmlns:c16="http://schemas.microsoft.com/office/drawing/2014/chart" uri="{C3380CC4-5D6E-409C-BE32-E72D297353CC}">
                <c16:uniqueId val="{00000003-F530-48BD-BED3-131640B5C7C2}"/>
              </c:ext>
            </c:extLst>
          </c:dPt>
          <c:dPt>
            <c:idx val="4"/>
            <c:bubble3D val="0"/>
            <c:spPr>
              <a:solidFill>
                <a:schemeClr val="accent4">
                  <a:lumMod val="60000"/>
                  <a:lumOff val="40000"/>
                </a:schemeClr>
              </a:solidFill>
              <a:ln>
                <a:solidFill>
                  <a:schemeClr val="accent4">
                    <a:lumMod val="75000"/>
                  </a:schemeClr>
                </a:solidFill>
              </a:ln>
            </c:spPr>
            <c:extLst>
              <c:ext xmlns:c16="http://schemas.microsoft.com/office/drawing/2014/chart" uri="{C3380CC4-5D6E-409C-BE32-E72D297353CC}">
                <c16:uniqueId val="{00000004-F530-48BD-BED3-131640B5C7C2}"/>
              </c:ext>
            </c:extLst>
          </c:dPt>
          <c:dPt>
            <c:idx val="5"/>
            <c:bubble3D val="0"/>
            <c:spPr>
              <a:solidFill>
                <a:schemeClr val="accent5">
                  <a:lumMod val="75000"/>
                </a:schemeClr>
              </a:solidFill>
            </c:spPr>
            <c:extLst>
              <c:ext xmlns:c16="http://schemas.microsoft.com/office/drawing/2014/chart" uri="{C3380CC4-5D6E-409C-BE32-E72D297353CC}">
                <c16:uniqueId val="{00000005-F530-48BD-BED3-131640B5C7C2}"/>
              </c:ext>
            </c:extLst>
          </c:dPt>
          <c:dPt>
            <c:idx val="6"/>
            <c:bubble3D val="0"/>
            <c:spPr>
              <a:solidFill>
                <a:schemeClr val="accent6">
                  <a:lumMod val="75000"/>
                </a:schemeClr>
              </a:solidFill>
            </c:spPr>
            <c:extLst>
              <c:ext xmlns:c16="http://schemas.microsoft.com/office/drawing/2014/chart" uri="{C3380CC4-5D6E-409C-BE32-E72D297353CC}">
                <c16:uniqueId val="{00000006-F530-48BD-BED3-131640B5C7C2}"/>
              </c:ext>
            </c:extLst>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Sheet4!$A$4:$A$11</c:f>
              <c:strCache>
                <c:ptCount val="7"/>
                <c:pt idx="0">
                  <c:v>Machine issue</c:v>
                </c:pt>
                <c:pt idx="1">
                  <c:v>machine quantity issue</c:v>
                </c:pt>
                <c:pt idx="2">
                  <c:v>Payment issue</c:v>
                </c:pt>
                <c:pt idx="3">
                  <c:v>Radiographer issue</c:v>
                </c:pt>
                <c:pt idx="4">
                  <c:v>Radiologist delay</c:v>
                </c:pt>
                <c:pt idx="5">
                  <c:v>Software issue</c:v>
                </c:pt>
                <c:pt idx="6">
                  <c:v>Upload issue</c:v>
                </c:pt>
              </c:strCache>
            </c:strRef>
          </c:cat>
          <c:val>
            <c:numRef>
              <c:f>Sheet4!$B$4:$B$11</c:f>
              <c:numCache>
                <c:formatCode>General</c:formatCode>
                <c:ptCount val="7"/>
                <c:pt idx="0">
                  <c:v>2</c:v>
                </c:pt>
                <c:pt idx="1">
                  <c:v>2</c:v>
                </c:pt>
                <c:pt idx="2">
                  <c:v>1</c:v>
                </c:pt>
                <c:pt idx="3">
                  <c:v>11</c:v>
                </c:pt>
                <c:pt idx="4">
                  <c:v>13</c:v>
                </c:pt>
                <c:pt idx="5">
                  <c:v>3</c:v>
                </c:pt>
                <c:pt idx="6">
                  <c:v>20</c:v>
                </c:pt>
              </c:numCache>
            </c:numRef>
          </c:val>
          <c:extLst>
            <c:ext xmlns:c16="http://schemas.microsoft.com/office/drawing/2014/chart" uri="{C3380CC4-5D6E-409C-BE32-E72D297353CC}">
              <c16:uniqueId val="{00000007-F530-48BD-BED3-131640B5C7C2}"/>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gap"/>
    <c:showDLblsOverMax val="0"/>
  </c:chart>
  <c:spPr>
    <a:gradFill>
      <a:gsLst>
        <a:gs pos="0">
          <a:srgbClr val="FFEFD1"/>
        </a:gs>
        <a:gs pos="64999">
          <a:srgbClr val="F0EBD5"/>
        </a:gs>
        <a:gs pos="100000">
          <a:srgbClr val="D1C39F"/>
        </a:gs>
      </a:gsLst>
      <a:lin ang="2700000" scaled="0"/>
    </a:gradFill>
  </c:spPr>
  <c:txPr>
    <a:bodyPr/>
    <a:lstStyle/>
    <a:p>
      <a:pPr>
        <a:defRPr sz="1800">
          <a:latin typeface="Calibri" pitchFamily="34" charset="0"/>
          <a:cs typeface="Calibri"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f3cbd4b3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f3cbd4b3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f3cbd4b3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f3cbd4b3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4f3cbd4b3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4f3cbd4b3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f3cbd4b3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f3cbd4b3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f3cbd4b3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f3cbd4b3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f3cbd4b3d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f3cbd4b3d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f3cbd4b3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f3cbd4b3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3154680"/>
            <a:ext cx="960120" cy="342900"/>
          </a:xfrm>
        </p:spPr>
        <p:txBody>
          <a:bodyPr/>
          <a:lstStyle/>
          <a:p>
            <a:fld id="{5586B75A-687E-405C-8A0B-8D00578BA2C3}" type="datetimeFigureOut">
              <a:rPr lang="en-US" smtClean="0"/>
              <a:pPr/>
              <a:t>6/26/2023</a:t>
            </a:fld>
            <a:endParaRPr lang="en-US" dirty="0"/>
          </a:p>
        </p:txBody>
      </p:sp>
      <p:sp>
        <p:nvSpPr>
          <p:cNvPr id="17" name="Footer Placeholder 16"/>
          <p:cNvSpPr>
            <a:spLocks noGrp="1"/>
          </p:cNvSpPr>
          <p:nvPr>
            <p:ph type="ftr" sz="quarter" idx="11"/>
          </p:nvPr>
        </p:nvSpPr>
        <p:spPr>
          <a:xfrm>
            <a:off x="5410200" y="3153966"/>
            <a:ext cx="1295400" cy="342900"/>
          </a:xfrm>
        </p:spPr>
        <p:txBody>
          <a:bodyPr/>
          <a:lstStyle/>
          <a:p>
            <a:endParaRPr lang="en-US" dirty="0"/>
          </a:p>
        </p:txBody>
      </p:sp>
      <p:sp>
        <p:nvSpPr>
          <p:cNvPr id="29" name="Slide Number Placeholder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4E5243-F52A-4D37-9694-EB26C6C31910}"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8572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77B6E1-634A-48DC-9E8B-D894023267EF}"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3" name="Google Shape;23;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073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01623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2D3E9E-A95C-48F2-B4BF-A71542E0BE9A}"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12952B5-7A2F-4CC8-B7CE-9234E21C2837}" type="datetimeFigureOut">
              <a:rPr lang="en-US" smtClean="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E1DA07A-9201-4B4B-BAF2-015AFA30F520}" type="datetimeFigureOut">
              <a:rPr lang="en-US" smtClean="0"/>
              <a:pPr/>
              <a:t>6/26/2023</a:t>
            </a:fld>
            <a:endParaRPr lang="en-US" dirty="0"/>
          </a:p>
        </p:txBody>
      </p:sp>
      <p:sp>
        <p:nvSpPr>
          <p:cNvPr id="27" name="Slide Number Placeholder 26"/>
          <p:cNvSpPr>
            <a:spLocks noGrp="1"/>
          </p:cNvSpPr>
          <p:nvPr>
            <p:ph type="sldNum" sz="quarter" idx="11"/>
          </p:nvPr>
        </p:nvSpPr>
        <p:spPr/>
        <p:txBody>
          <a:bodyPr rtlCol="0"/>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459486"/>
            <a:ext cx="957264" cy="342900"/>
          </a:xfrm>
        </p:spPr>
        <p:txBody>
          <a:bodyPr/>
          <a:lstStyle/>
          <a:p>
            <a:fld id="{73D7E00A-486F-4252-8B1D-E32645521F49}" type="datetimeFigureOut">
              <a:rPr lang="en-US" smtClean="0"/>
              <a:pPr/>
              <a:t>6/26/2023</a:t>
            </a:fld>
            <a:endParaRPr lang="en-US" dirty="0"/>
          </a:p>
        </p:txBody>
      </p:sp>
      <p:sp>
        <p:nvSpPr>
          <p:cNvPr id="4" name="Footer Placeholder 3"/>
          <p:cNvSpPr>
            <a:spLocks noGrp="1"/>
          </p:cNvSpPr>
          <p:nvPr>
            <p:ph type="ftr" sz="quarter" idx="11"/>
          </p:nvPr>
        </p:nvSpPr>
        <p:spPr>
          <a:xfrm>
            <a:off x="5257800" y="459486"/>
            <a:ext cx="1325880" cy="342900"/>
          </a:xfrm>
        </p:spPr>
        <p:txBody>
          <a:bodyPr/>
          <a:lstStyle/>
          <a:p>
            <a:endParaRPr lang="en-US" dirty="0"/>
          </a:p>
        </p:txBody>
      </p:sp>
      <p:sp>
        <p:nvSpPr>
          <p:cNvPr id="5" name="Slide Number Placeholder 4"/>
          <p:cNvSpPr>
            <a:spLocks noGrp="1"/>
          </p:cNvSpPr>
          <p:nvPr>
            <p:ph type="sldNum" sz="quarter" idx="12"/>
          </p:nvPr>
        </p:nvSpPr>
        <p:spPr>
          <a:xfrm>
            <a:off x="8174736" y="1704"/>
            <a:ext cx="762000" cy="274320"/>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7"/>
            <a:ext cx="3383280" cy="658368"/>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6E2C9B-5FA2-460D-9BE7-B0812FC2A6FF}" type="datetimeFigureOut">
              <a:rPr lang="en-US" smtClean="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57250"/>
            <a:ext cx="8229600" cy="8001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6/26/2023</a:t>
            </a:fld>
            <a:endParaRPr lang="en-US" dirty="0"/>
          </a:p>
        </p:txBody>
      </p:sp>
      <p:sp>
        <p:nvSpPr>
          <p:cNvPr id="3" name="Footer Placeholder 2"/>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chart" Target="../charts/chart2.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chart" Target="../charts/chart3.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3.xml"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chart" Target="../charts/chart1.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660018" y="795171"/>
            <a:ext cx="7618078" cy="1614285"/>
          </a:xfrm>
          <a:prstGeom prst="rect">
            <a:avLst/>
          </a:prstGeom>
        </p:spPr>
        <p:txBody>
          <a:bodyPr spcFirstLastPara="1" wrap="square" lIns="91425" tIns="91425" rIns="91425" bIns="91425" anchor="b" anchorCtr="0">
            <a:normAutofit fontScale="90000"/>
          </a:bodyPr>
          <a:lstStyle/>
          <a:p>
            <a:br>
              <a:rPr lang="en-US" sz="4000" b="1" u="sng" dirty="0">
                <a:latin typeface="Calibri" pitchFamily="34" charset="0"/>
                <a:cs typeface="Calibri" pitchFamily="34" charset="0"/>
              </a:rPr>
            </a:br>
            <a:r>
              <a:rPr lang="en-US" sz="4000" b="1" u="sng" dirty="0">
                <a:latin typeface="Calibri"/>
                <a:cs typeface="Calibri"/>
              </a:rPr>
              <a:t>Analysis Of Turnaround Time Of X-Ray Scans Reporting At U4RAD Technologies </a:t>
            </a:r>
            <a:endParaRPr sz="4000" b="1" u="sng" dirty="0">
              <a:latin typeface="Calibri" pitchFamily="34" charset="0"/>
              <a:cs typeface="Calibri" pitchFamily="34" charset="0"/>
            </a:endParaRPr>
          </a:p>
        </p:txBody>
      </p:sp>
      <p:sp>
        <p:nvSpPr>
          <p:cNvPr id="65" name="Google Shape;65;p13"/>
          <p:cNvSpPr txBox="1">
            <a:spLocks noGrp="1"/>
          </p:cNvSpPr>
          <p:nvPr>
            <p:ph type="subTitle" idx="1"/>
          </p:nvPr>
        </p:nvSpPr>
        <p:spPr>
          <a:xfrm>
            <a:off x="1008481" y="3140834"/>
            <a:ext cx="6921151" cy="123444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sz="2400" u="sng" dirty="0">
                <a:latin typeface="Calibri" pitchFamily="34" charset="0"/>
                <a:cs typeface="Calibri" pitchFamily="34" charset="0"/>
              </a:rPr>
              <a:t>By Dr </a:t>
            </a:r>
            <a:r>
              <a:rPr lang="en" u="sng" dirty="0">
                <a:latin typeface="Calibri" pitchFamily="34" charset="0"/>
                <a:cs typeface="Calibri" pitchFamily="34" charset="0"/>
              </a:rPr>
              <a:t>Mrinal Sharma</a:t>
            </a:r>
            <a:r>
              <a:rPr lang="en" sz="2400" u="sng" dirty="0">
                <a:latin typeface="Calibri" pitchFamily="34" charset="0"/>
                <a:cs typeface="Calibri" pitchFamily="34" charset="0"/>
              </a:rPr>
              <a:t> (PG/21/062)</a:t>
            </a:r>
          </a:p>
          <a:p>
            <a:pPr marL="0" lvl="0" indent="0" algn="ctr" rtl="0">
              <a:spcBef>
                <a:spcPts val="0"/>
              </a:spcBef>
              <a:spcAft>
                <a:spcPts val="0"/>
              </a:spcAft>
              <a:buNone/>
            </a:pPr>
            <a:endParaRPr lang="en" sz="2400" u="sng" dirty="0">
              <a:latin typeface="Calibri" pitchFamily="34" charset="0"/>
              <a:cs typeface="Calibri" pitchFamily="34" charset="0"/>
            </a:endParaRPr>
          </a:p>
          <a:p>
            <a:pPr marL="0" lvl="0" indent="0" algn="ctr" rtl="0">
              <a:spcBef>
                <a:spcPts val="0"/>
              </a:spcBef>
              <a:spcAft>
                <a:spcPts val="0"/>
              </a:spcAft>
              <a:buNone/>
            </a:pPr>
            <a:r>
              <a:rPr lang="en-US" u="sng" dirty="0">
                <a:latin typeface="Calibri" pitchFamily="34" charset="0"/>
                <a:cs typeface="Calibri" pitchFamily="34" charset="0"/>
              </a:rPr>
              <a:t>U</a:t>
            </a:r>
            <a:r>
              <a:rPr lang="en" u="sng" dirty="0">
                <a:latin typeface="Calibri" pitchFamily="34" charset="0"/>
                <a:cs typeface="Calibri" pitchFamily="34" charset="0"/>
              </a:rPr>
              <a:t>nder the guidance of </a:t>
            </a:r>
            <a:r>
              <a:rPr lang="en" b="1" u="sng" dirty="0">
                <a:latin typeface="Calibri" pitchFamily="34" charset="0"/>
                <a:cs typeface="Calibri" pitchFamily="34" charset="0"/>
              </a:rPr>
              <a:t>Dr Altaf Yousuf</a:t>
            </a:r>
            <a:endParaRPr sz="2400" b="1" u="sng" dirty="0">
              <a:latin typeface="Calibri" pitchFamily="34" charset="0"/>
              <a:cs typeface="Calibri" pitchFamily="34" charset="0"/>
            </a:endParaRPr>
          </a:p>
        </p:txBody>
      </p:sp>
      <p:pic>
        <p:nvPicPr>
          <p:cNvPr id="66" name="Google Shape;66;p13"/>
          <p:cNvPicPr preferRelativeResize="0"/>
          <p:nvPr/>
        </p:nvPicPr>
        <p:blipFill>
          <a:blip r:embed="rId3">
            <a:alphaModFix/>
          </a:blip>
          <a:stretch>
            <a:fillRect/>
          </a:stretch>
        </p:blipFill>
        <p:spPr>
          <a:xfrm>
            <a:off x="7652657" y="0"/>
            <a:ext cx="1486441" cy="511629"/>
          </a:xfrm>
          <a:prstGeom prst="rect">
            <a:avLst/>
          </a:prstGeom>
          <a:noFill/>
          <a:ln>
            <a:noFill/>
          </a:ln>
        </p:spPr>
      </p:pic>
      <p:pic>
        <p:nvPicPr>
          <p:cNvPr id="67" name="Google Shape;67;p13"/>
          <p:cNvPicPr preferRelativeResize="0"/>
          <p:nvPr/>
        </p:nvPicPr>
        <p:blipFill>
          <a:blip r:embed="rId4">
            <a:alphaModFix/>
          </a:blip>
          <a:stretch>
            <a:fillRect/>
          </a:stretch>
        </p:blipFill>
        <p:spPr>
          <a:xfrm>
            <a:off x="0" y="0"/>
            <a:ext cx="1366200" cy="693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0" y="424543"/>
            <a:ext cx="8229600" cy="843642"/>
          </a:xfrm>
        </p:spPr>
        <p:txBody>
          <a:bodyPr>
            <a:normAutofit/>
          </a:bodyPr>
          <a:lstStyle/>
          <a:p>
            <a:r>
              <a:rPr lang="en-US" sz="2400" b="1" u="sng" dirty="0">
                <a:latin typeface="Calibri" pitchFamily="34" charset="0"/>
                <a:cs typeface="Calibri" pitchFamily="34" charset="0"/>
              </a:rPr>
              <a:t>Percentage Of Cases Exceeding 1 hour TAT : </a:t>
            </a:r>
            <a:r>
              <a:rPr lang="en-US" sz="2400" b="1" u="sng" dirty="0">
                <a:solidFill>
                  <a:srgbClr val="FF0000"/>
                </a:solidFill>
                <a:latin typeface="Calibri" pitchFamily="34" charset="0"/>
                <a:cs typeface="Calibri" pitchFamily="34" charset="0"/>
              </a:rPr>
              <a:t>28%</a:t>
            </a:r>
          </a:p>
        </p:txBody>
      </p:sp>
      <p:graphicFrame>
        <p:nvGraphicFramePr>
          <p:cNvPr id="5" name="Chart 4"/>
          <p:cNvGraphicFramePr/>
          <p:nvPr/>
        </p:nvGraphicFramePr>
        <p:xfrm>
          <a:off x="0" y="849086"/>
          <a:ext cx="9144000" cy="4294414"/>
        </p:xfrm>
        <a:graphic>
          <a:graphicData uri="http://schemas.openxmlformats.org/drawingml/2006/chart">
            <c:chart xmlns:c="http://schemas.openxmlformats.org/drawingml/2006/chart" xmlns:r="http://schemas.openxmlformats.org/officeDocument/2006/relationships" r:id="rId2"/>
          </a:graphicData>
        </a:graphic>
      </p:graphicFrame>
      <p:pic>
        <p:nvPicPr>
          <p:cNvPr id="4" name="Google Shape;67;p13">
            <a:extLst>
              <a:ext uri="{FF2B5EF4-FFF2-40B4-BE49-F238E27FC236}">
                <a16:creationId xmlns:a16="http://schemas.microsoft.com/office/drawing/2014/main" id="{26ACB1D5-0BDB-890F-C195-4CFDD4F290EE}"/>
              </a:ext>
            </a:extLst>
          </p:cNvPr>
          <p:cNvPicPr preferRelativeResize="0"/>
          <p:nvPr/>
        </p:nvPicPr>
        <p:blipFill>
          <a:blip r:embed="rId3">
            <a:alphaModFix/>
          </a:blip>
          <a:stretch>
            <a:fillRect/>
          </a:stretch>
        </p:blipFill>
        <p:spPr>
          <a:xfrm>
            <a:off x="1" y="1"/>
            <a:ext cx="925286" cy="391885"/>
          </a:xfrm>
          <a:prstGeom prst="rect">
            <a:avLst/>
          </a:prstGeom>
          <a:noFill/>
          <a:ln>
            <a:noFill/>
          </a:ln>
        </p:spPr>
      </p:pic>
      <p:pic>
        <p:nvPicPr>
          <p:cNvPr id="6" name="Google Shape;66;p13">
            <a:extLst>
              <a:ext uri="{FF2B5EF4-FFF2-40B4-BE49-F238E27FC236}">
                <a16:creationId xmlns:a16="http://schemas.microsoft.com/office/drawing/2014/main" id="{FC105C79-F8BA-0D98-2EA5-6C5144714FC4}"/>
              </a:ext>
            </a:extLst>
          </p:cNvPr>
          <p:cNvPicPr preferRelativeResize="0"/>
          <p:nvPr/>
        </p:nvPicPr>
        <p:blipFill>
          <a:blip r:embed="rId4">
            <a:alphaModFix/>
          </a:blip>
          <a:stretch>
            <a:fillRect/>
          </a:stretch>
        </p:blipFill>
        <p:spPr>
          <a:xfrm>
            <a:off x="8072616" y="0"/>
            <a:ext cx="1071384" cy="321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92" y="990600"/>
            <a:ext cx="1793080" cy="718458"/>
          </a:xfrm>
        </p:spPr>
        <p:style>
          <a:lnRef idx="1">
            <a:schemeClr val="dk1"/>
          </a:lnRef>
          <a:fillRef idx="2">
            <a:schemeClr val="dk1"/>
          </a:fillRef>
          <a:effectRef idx="1">
            <a:schemeClr val="dk1"/>
          </a:effectRef>
          <a:fontRef idx="minor">
            <a:schemeClr val="dk1"/>
          </a:fontRef>
        </p:style>
        <p:txBody>
          <a:bodyPr/>
          <a:lstStyle/>
          <a:p>
            <a:r>
              <a:rPr lang="en-US" b="1" u="sng" dirty="0">
                <a:latin typeface="Calibri" pitchFamily="34" charset="0"/>
                <a:cs typeface="Calibri" pitchFamily="34" charset="0"/>
              </a:rPr>
              <a:t>Results</a:t>
            </a:r>
          </a:p>
        </p:txBody>
      </p:sp>
      <p:sp>
        <p:nvSpPr>
          <p:cNvPr id="3" name="Content Placeholder 2"/>
          <p:cNvSpPr>
            <a:spLocks noGrp="1"/>
          </p:cNvSpPr>
          <p:nvPr>
            <p:ph idx="1"/>
          </p:nvPr>
        </p:nvSpPr>
        <p:spPr>
          <a:xfrm>
            <a:off x="333321" y="1933303"/>
            <a:ext cx="8065294" cy="2824639"/>
          </a:xfrm>
        </p:spPr>
        <p:txBody>
          <a:bodyPr/>
          <a:lstStyle/>
          <a:p>
            <a:r>
              <a:rPr lang="en-US" dirty="0">
                <a:latin typeface="Calibri" pitchFamily="34" charset="0"/>
                <a:cs typeface="Calibri" pitchFamily="34" charset="0"/>
              </a:rPr>
              <a:t>Total X-Ray done : 177</a:t>
            </a:r>
          </a:p>
          <a:p>
            <a:r>
              <a:rPr lang="en-US" dirty="0">
                <a:latin typeface="Calibri" pitchFamily="34" charset="0"/>
                <a:cs typeface="Calibri" pitchFamily="34" charset="0"/>
              </a:rPr>
              <a:t>X-Ray reporting done within time limit : </a:t>
            </a:r>
            <a:r>
              <a:rPr lang="en-US" dirty="0">
                <a:solidFill>
                  <a:srgbClr val="00B050"/>
                </a:solidFill>
                <a:latin typeface="Calibri" pitchFamily="34" charset="0"/>
                <a:cs typeface="Calibri" pitchFamily="34" charset="0"/>
              </a:rPr>
              <a:t>128 (72%)</a:t>
            </a:r>
          </a:p>
          <a:p>
            <a:r>
              <a:rPr lang="en-US" dirty="0">
                <a:latin typeface="Calibri" pitchFamily="34" charset="0"/>
                <a:cs typeface="Calibri" pitchFamily="34" charset="0"/>
              </a:rPr>
              <a:t>X-Ray exceeding the time limit : </a:t>
            </a:r>
            <a:r>
              <a:rPr lang="en-US" dirty="0">
                <a:solidFill>
                  <a:srgbClr val="FF0000"/>
                </a:solidFill>
                <a:latin typeface="Calibri" pitchFamily="34" charset="0"/>
                <a:cs typeface="Calibri" pitchFamily="34" charset="0"/>
              </a:rPr>
              <a:t>49 (28%)</a:t>
            </a:r>
          </a:p>
        </p:txBody>
      </p:sp>
      <p:pic>
        <p:nvPicPr>
          <p:cNvPr id="4" name="Google Shape;67;p13">
            <a:extLst>
              <a:ext uri="{FF2B5EF4-FFF2-40B4-BE49-F238E27FC236}">
                <a16:creationId xmlns:a16="http://schemas.microsoft.com/office/drawing/2014/main" id="{26ACB1D5-0BDB-890F-C195-4CFDD4F290EE}"/>
              </a:ext>
            </a:extLst>
          </p:cNvPr>
          <p:cNvPicPr preferRelativeResize="0"/>
          <p:nvPr/>
        </p:nvPicPr>
        <p:blipFill>
          <a:blip r:embed="rId2">
            <a:alphaModFix/>
          </a:blip>
          <a:stretch>
            <a:fillRect/>
          </a:stretch>
        </p:blipFill>
        <p:spPr>
          <a:xfrm>
            <a:off x="0" y="1"/>
            <a:ext cx="1240971" cy="544286"/>
          </a:xfrm>
          <a:prstGeom prst="rect">
            <a:avLst/>
          </a:prstGeom>
          <a:noFill/>
          <a:ln>
            <a:noFill/>
          </a:ln>
        </p:spPr>
      </p:pic>
      <p:pic>
        <p:nvPicPr>
          <p:cNvPr id="5" name="Google Shape;66;p13">
            <a:extLst>
              <a:ext uri="{FF2B5EF4-FFF2-40B4-BE49-F238E27FC236}">
                <a16:creationId xmlns:a16="http://schemas.microsoft.com/office/drawing/2014/main" id="{FC105C79-F8BA-0D98-2EA5-6C5144714FC4}"/>
              </a:ext>
            </a:extLst>
          </p:cNvPr>
          <p:cNvPicPr preferRelativeResize="0"/>
          <p:nvPr/>
        </p:nvPicPr>
        <p:blipFill>
          <a:blip r:embed="rId3">
            <a:alphaModFix/>
          </a:blip>
          <a:stretch>
            <a:fillRect/>
          </a:stretch>
        </p:blipFill>
        <p:spPr>
          <a:xfrm>
            <a:off x="7707086" y="0"/>
            <a:ext cx="1436914" cy="446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Google Shape;67;p13">
            <a:extLst>
              <a:ext uri="{FF2B5EF4-FFF2-40B4-BE49-F238E27FC236}">
                <a16:creationId xmlns:a16="http://schemas.microsoft.com/office/drawing/2014/main" id="{26ACB1D5-0BDB-890F-C195-4CFDD4F290EE}"/>
              </a:ext>
            </a:extLst>
          </p:cNvPr>
          <p:cNvPicPr preferRelativeResize="0"/>
          <p:nvPr/>
        </p:nvPicPr>
        <p:blipFill>
          <a:blip r:embed="rId3">
            <a:alphaModFix/>
          </a:blip>
          <a:stretch>
            <a:fillRect/>
          </a:stretch>
        </p:blipFill>
        <p:spPr>
          <a:xfrm>
            <a:off x="0" y="1"/>
            <a:ext cx="1240971" cy="544286"/>
          </a:xfrm>
          <a:prstGeom prst="rect">
            <a:avLst/>
          </a:prstGeom>
          <a:noFill/>
          <a:ln>
            <a:noFill/>
          </a:ln>
        </p:spPr>
      </p:pic>
      <p:pic>
        <p:nvPicPr>
          <p:cNvPr id="5" name="Google Shape;66;p13">
            <a:extLst>
              <a:ext uri="{FF2B5EF4-FFF2-40B4-BE49-F238E27FC236}">
                <a16:creationId xmlns:a16="http://schemas.microsoft.com/office/drawing/2014/main" id="{FC105C79-F8BA-0D98-2EA5-6C5144714FC4}"/>
              </a:ext>
            </a:extLst>
          </p:cNvPr>
          <p:cNvPicPr preferRelativeResize="0"/>
          <p:nvPr/>
        </p:nvPicPr>
        <p:blipFill>
          <a:blip r:embed="rId4">
            <a:alphaModFix/>
          </a:blip>
          <a:stretch>
            <a:fillRect/>
          </a:stretch>
        </p:blipFill>
        <p:spPr>
          <a:xfrm>
            <a:off x="7707086" y="0"/>
            <a:ext cx="1436914" cy="446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34" y="1071338"/>
            <a:ext cx="6593682" cy="724806"/>
          </a:xfrm>
        </p:spPr>
        <p:style>
          <a:lnRef idx="1">
            <a:schemeClr val="accent5"/>
          </a:lnRef>
          <a:fillRef idx="2">
            <a:schemeClr val="accent5"/>
          </a:fillRef>
          <a:effectRef idx="1">
            <a:schemeClr val="accent5"/>
          </a:effectRef>
          <a:fontRef idx="minor">
            <a:schemeClr val="dk1"/>
          </a:fontRef>
        </p:style>
        <p:txBody>
          <a:bodyPr>
            <a:noAutofit/>
          </a:bodyPr>
          <a:lstStyle/>
          <a:p>
            <a:r>
              <a:rPr lang="en-US" sz="3600" b="1" u="sng" dirty="0">
                <a:latin typeface="Calibri" pitchFamily="34" charset="0"/>
                <a:cs typeface="Calibri" pitchFamily="34" charset="0"/>
              </a:rPr>
              <a:t>Most Common Reasons Of Delay	</a:t>
            </a:r>
          </a:p>
        </p:txBody>
      </p:sp>
      <p:sp>
        <p:nvSpPr>
          <p:cNvPr id="3" name="Content Placeholder 2"/>
          <p:cNvSpPr>
            <a:spLocks noGrp="1"/>
          </p:cNvSpPr>
          <p:nvPr>
            <p:ph idx="1"/>
          </p:nvPr>
        </p:nvSpPr>
        <p:spPr>
          <a:xfrm>
            <a:off x="174172" y="2003175"/>
            <a:ext cx="8065294" cy="2824639"/>
          </a:xfrm>
        </p:spPr>
        <p:txBody>
          <a:bodyPr>
            <a:normAutofit/>
          </a:bodyPr>
          <a:lstStyle/>
          <a:p>
            <a:pPr lvl="2">
              <a:lnSpc>
                <a:spcPct val="100000"/>
              </a:lnSpc>
              <a:buFont typeface="Wingdings" pitchFamily="2" charset="2"/>
              <a:buChar char="Ø"/>
            </a:pPr>
            <a:r>
              <a:rPr lang="en-US" sz="2000" i="0" dirty="0">
                <a:latin typeface="Calibri" pitchFamily="34" charset="0"/>
                <a:cs typeface="Calibri" pitchFamily="34" charset="0"/>
              </a:rPr>
              <a:t>21%</a:t>
            </a:r>
            <a:r>
              <a:rPr lang="en-US" sz="1800" i="0" dirty="0">
                <a:latin typeface="Calibri" pitchFamily="34" charset="0"/>
                <a:cs typeface="Calibri" pitchFamily="34" charset="0"/>
              </a:rPr>
              <a:t> - </a:t>
            </a:r>
            <a:r>
              <a:rPr lang="en-US" sz="2000" i="0" dirty="0">
                <a:latin typeface="Calibri" pitchFamily="34" charset="0"/>
                <a:cs typeface="Calibri" pitchFamily="34" charset="0"/>
              </a:rPr>
              <a:t>Radiographer Issues</a:t>
            </a:r>
          </a:p>
          <a:p>
            <a:pPr lvl="2">
              <a:lnSpc>
                <a:spcPct val="100000"/>
              </a:lnSpc>
              <a:buFont typeface="Wingdings" pitchFamily="2" charset="2"/>
              <a:buChar char="Ø"/>
            </a:pPr>
            <a:r>
              <a:rPr lang="en-US" sz="2000" i="0" dirty="0">
                <a:latin typeface="Calibri" pitchFamily="34" charset="0"/>
                <a:cs typeface="Calibri" pitchFamily="34" charset="0"/>
              </a:rPr>
              <a:t>25% - Radiologist Delay</a:t>
            </a:r>
          </a:p>
          <a:p>
            <a:pPr lvl="2">
              <a:lnSpc>
                <a:spcPct val="100000"/>
              </a:lnSpc>
              <a:buFont typeface="Wingdings" pitchFamily="2" charset="2"/>
              <a:buChar char="Ø"/>
            </a:pPr>
            <a:r>
              <a:rPr lang="en-US" sz="2000" i="0" dirty="0">
                <a:latin typeface="Calibri" pitchFamily="34" charset="0"/>
                <a:cs typeface="Calibri" pitchFamily="34" charset="0"/>
              </a:rPr>
              <a:t>38% - Upload Issue</a:t>
            </a:r>
          </a:p>
        </p:txBody>
      </p:sp>
      <p:pic>
        <p:nvPicPr>
          <p:cNvPr id="4" name="Google Shape;67;p13">
            <a:extLst>
              <a:ext uri="{FF2B5EF4-FFF2-40B4-BE49-F238E27FC236}">
                <a16:creationId xmlns:a16="http://schemas.microsoft.com/office/drawing/2014/main" id="{26ACB1D5-0BDB-890F-C195-4CFDD4F290EE}"/>
              </a:ext>
            </a:extLst>
          </p:cNvPr>
          <p:cNvPicPr preferRelativeResize="0"/>
          <p:nvPr/>
        </p:nvPicPr>
        <p:blipFill>
          <a:blip r:embed="rId2">
            <a:alphaModFix/>
          </a:blip>
          <a:stretch>
            <a:fillRect/>
          </a:stretch>
        </p:blipFill>
        <p:spPr>
          <a:xfrm>
            <a:off x="0" y="0"/>
            <a:ext cx="1240971" cy="544286"/>
          </a:xfrm>
          <a:prstGeom prst="rect">
            <a:avLst/>
          </a:prstGeom>
          <a:noFill/>
          <a:ln>
            <a:noFill/>
          </a:ln>
        </p:spPr>
      </p:pic>
      <p:pic>
        <p:nvPicPr>
          <p:cNvPr id="5" name="Google Shape;66;p13">
            <a:extLst>
              <a:ext uri="{FF2B5EF4-FFF2-40B4-BE49-F238E27FC236}">
                <a16:creationId xmlns:a16="http://schemas.microsoft.com/office/drawing/2014/main" id="{FC105C79-F8BA-0D98-2EA5-6C5144714FC4}"/>
              </a:ext>
            </a:extLst>
          </p:cNvPr>
          <p:cNvPicPr preferRelativeResize="0"/>
          <p:nvPr/>
        </p:nvPicPr>
        <p:blipFill>
          <a:blip r:embed="rId3">
            <a:alphaModFix/>
          </a:blip>
          <a:stretch>
            <a:fillRect/>
          </a:stretch>
        </p:blipFill>
        <p:spPr>
          <a:xfrm>
            <a:off x="7707086" y="0"/>
            <a:ext cx="1436914" cy="4463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0B4F80-69AD-2350-48EB-F4F5B1BEE855}"/>
              </a:ext>
            </a:extLst>
          </p:cNvPr>
          <p:cNvSpPr txBox="1"/>
          <p:nvPr/>
        </p:nvSpPr>
        <p:spPr>
          <a:xfrm>
            <a:off x="4654445" y="618226"/>
            <a:ext cx="340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latin typeface="Calibri"/>
                <a:cs typeface="Calibri"/>
              </a:rPr>
              <a:t>Box Plot</a:t>
            </a:r>
          </a:p>
        </p:txBody>
      </p:sp>
      <p:sp>
        <p:nvSpPr>
          <p:cNvPr id="7" name="TextBox 6">
            <a:extLst>
              <a:ext uri="{FF2B5EF4-FFF2-40B4-BE49-F238E27FC236}">
                <a16:creationId xmlns:a16="http://schemas.microsoft.com/office/drawing/2014/main" id="{AB33AB3D-6043-847D-C018-F3308C0B283E}"/>
              </a:ext>
            </a:extLst>
          </p:cNvPr>
          <p:cNvSpPr txBox="1"/>
          <p:nvPr/>
        </p:nvSpPr>
        <p:spPr>
          <a:xfrm>
            <a:off x="2022" y="1747523"/>
            <a:ext cx="4575145"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300"/>
              </a:spcBef>
              <a:buFont typeface="Arial"/>
              <a:buChar char="•"/>
            </a:pPr>
            <a:r>
              <a:rPr lang="en-US" dirty="0">
                <a:latin typeface="Calibri"/>
                <a:cs typeface="Calibri"/>
              </a:rPr>
              <a:t>Radiographer Issues:</a:t>
            </a:r>
          </a:p>
          <a:p>
            <a:pPr marL="742950" lvl="1" indent="-285750">
              <a:spcBef>
                <a:spcPts val="300"/>
              </a:spcBef>
              <a:buFont typeface="Arial"/>
              <a:buChar char="•"/>
            </a:pPr>
            <a:r>
              <a:rPr lang="en-US" sz="1600" dirty="0">
                <a:solidFill>
                  <a:srgbClr val="438086"/>
                </a:solidFill>
                <a:latin typeface="Calibri"/>
                <a:cs typeface="Calibri"/>
              </a:rPr>
              <a:t>Mean: 1 hour, 59 minutes</a:t>
            </a:r>
          </a:p>
          <a:p>
            <a:pPr marL="742950" lvl="1" indent="-285750">
              <a:spcBef>
                <a:spcPts val="300"/>
              </a:spcBef>
              <a:buFont typeface="Arial"/>
              <a:buChar char="•"/>
            </a:pPr>
            <a:r>
              <a:rPr lang="en-US" sz="1600" dirty="0">
                <a:solidFill>
                  <a:srgbClr val="438086"/>
                </a:solidFill>
                <a:latin typeface="Calibri"/>
                <a:cs typeface="Calibri"/>
              </a:rPr>
              <a:t>Standard Deviation: 4 hours, 41 minutes</a:t>
            </a:r>
          </a:p>
          <a:p>
            <a:pPr marL="742950" lvl="1" indent="-285750">
              <a:spcBef>
                <a:spcPts val="300"/>
              </a:spcBef>
              <a:buFont typeface="Arial"/>
              <a:buChar char="•"/>
            </a:pPr>
            <a:r>
              <a:rPr lang="en-US" sz="1600" dirty="0">
                <a:solidFill>
                  <a:srgbClr val="438086"/>
                </a:solidFill>
                <a:latin typeface="Calibri"/>
                <a:cs typeface="Calibri"/>
              </a:rPr>
              <a:t>Minimum: 1 hour, 3 minutes</a:t>
            </a:r>
          </a:p>
          <a:p>
            <a:pPr marL="742950" lvl="1" indent="-285750">
              <a:spcBef>
                <a:spcPts val="300"/>
              </a:spcBef>
              <a:buFont typeface="Arial"/>
              <a:buChar char="•"/>
            </a:pPr>
            <a:r>
              <a:rPr lang="en-US" sz="1600" dirty="0">
                <a:solidFill>
                  <a:srgbClr val="438086"/>
                </a:solidFill>
                <a:latin typeface="Calibri"/>
                <a:cs typeface="Calibri"/>
              </a:rPr>
              <a:t>Maximum: 12 hours, 30 minutes</a:t>
            </a:r>
            <a:endParaRPr lang="en-US">
              <a:latin typeface="Calibri"/>
              <a:cs typeface="Calibri"/>
            </a:endParaRPr>
          </a:p>
        </p:txBody>
      </p:sp>
      <p:sp>
        <p:nvSpPr>
          <p:cNvPr id="8" name="TextBox 7">
            <a:extLst>
              <a:ext uri="{FF2B5EF4-FFF2-40B4-BE49-F238E27FC236}">
                <a16:creationId xmlns:a16="http://schemas.microsoft.com/office/drawing/2014/main" id="{8EADCAA4-54FA-5346-34B9-6593D017E4CF}"/>
              </a:ext>
            </a:extLst>
          </p:cNvPr>
          <p:cNvSpPr txBox="1"/>
          <p:nvPr/>
        </p:nvSpPr>
        <p:spPr>
          <a:xfrm>
            <a:off x="41110" y="428400"/>
            <a:ext cx="37147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u="sng">
                <a:solidFill>
                  <a:srgbClr val="424456"/>
                </a:solidFill>
                <a:latin typeface="Trebuchet MS"/>
              </a:rPr>
              <a:t>Descriptive statistics</a:t>
            </a:r>
            <a:r>
              <a:rPr lang="en-US" sz="4000" b="1" u="sng">
                <a:solidFill>
                  <a:srgbClr val="424456"/>
                </a:solidFill>
                <a:latin typeface="Trebuchet MS"/>
                <a:ea typeface="Trebuchet MS"/>
                <a:cs typeface="Trebuchet MS"/>
              </a:rPr>
              <a:t>​</a:t>
            </a:r>
            <a:endParaRPr lang="en-US" b="1" u="sng"/>
          </a:p>
        </p:txBody>
      </p:sp>
      <p:pic>
        <p:nvPicPr>
          <p:cNvPr id="5" name="Picture 8" descr="Chart, box and whisker chart&#10;&#10;Description automatically generated">
            <a:extLst>
              <a:ext uri="{FF2B5EF4-FFF2-40B4-BE49-F238E27FC236}">
                <a16:creationId xmlns:a16="http://schemas.microsoft.com/office/drawing/2014/main" id="{39097EC4-879A-43C4-634C-688F50F67427}"/>
              </a:ext>
            </a:extLst>
          </p:cNvPr>
          <p:cNvPicPr>
            <a:picLocks noGrp="1" noChangeAspect="1"/>
          </p:cNvPicPr>
          <p:nvPr>
            <p:ph idx="1"/>
          </p:nvPr>
        </p:nvPicPr>
        <p:blipFill>
          <a:blip r:embed="rId2"/>
          <a:stretch>
            <a:fillRect/>
          </a:stretch>
        </p:blipFill>
        <p:spPr>
          <a:xfrm>
            <a:off x="4170873" y="1087447"/>
            <a:ext cx="4975284" cy="4057692"/>
          </a:xfrm>
        </p:spPr>
      </p:pic>
    </p:spTree>
    <p:extLst>
      <p:ext uri="{BB962C8B-B14F-4D97-AF65-F5344CB8AC3E}">
        <p14:creationId xmlns:p14="http://schemas.microsoft.com/office/powerpoint/2010/main" val="239059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4113-5C07-9034-313B-94D58A7E3360}"/>
              </a:ext>
            </a:extLst>
          </p:cNvPr>
          <p:cNvSpPr>
            <a:spLocks noGrp="1"/>
          </p:cNvSpPr>
          <p:nvPr>
            <p:ph type="title"/>
          </p:nvPr>
        </p:nvSpPr>
        <p:spPr>
          <a:xfrm>
            <a:off x="-71168" y="598458"/>
            <a:ext cx="8229600" cy="800100"/>
          </a:xfrm>
        </p:spPr>
        <p:txBody>
          <a:bodyPr vert="horz" lIns="91440" tIns="45720" rIns="91440" bIns="45720" anchor="ctr">
            <a:noAutofit/>
          </a:bodyPr>
          <a:lstStyle/>
          <a:p>
            <a:pPr marL="285750" indent="-285750">
              <a:spcBef>
                <a:spcPts val="300"/>
              </a:spcBef>
              <a:buFont typeface="Arial"/>
              <a:buChar char="•"/>
            </a:pPr>
            <a:r>
              <a:rPr lang="en-US" sz="1600" dirty="0">
                <a:solidFill>
                  <a:srgbClr val="000000"/>
                </a:solidFill>
                <a:latin typeface="Calibri"/>
                <a:cs typeface="Calibri"/>
              </a:rPr>
              <a:t>Radiologist Delay:</a:t>
            </a:r>
          </a:p>
          <a:p>
            <a:pPr lvl="1">
              <a:spcBef>
                <a:spcPts val="300"/>
              </a:spcBef>
              <a:buFont typeface="Arial"/>
              <a:buChar char="•"/>
            </a:pPr>
            <a:r>
              <a:rPr lang="en-US" sz="1400" dirty="0">
                <a:solidFill>
                  <a:srgbClr val="438086"/>
                </a:solidFill>
                <a:latin typeface="Calibri"/>
                <a:cs typeface="Calibri"/>
              </a:rPr>
              <a:t>Mean: 1 hour, 32 minutes</a:t>
            </a:r>
          </a:p>
          <a:p>
            <a:pPr lvl="1">
              <a:spcBef>
                <a:spcPts val="300"/>
              </a:spcBef>
              <a:buFont typeface="Arial"/>
              <a:buChar char="•"/>
            </a:pPr>
            <a:r>
              <a:rPr lang="en-US" sz="1400" dirty="0">
                <a:solidFill>
                  <a:srgbClr val="438086"/>
                </a:solidFill>
                <a:latin typeface="Calibri"/>
                <a:cs typeface="Calibri"/>
              </a:rPr>
              <a:t>Standard Deviation: 1 hour, 13 minutes</a:t>
            </a:r>
          </a:p>
          <a:p>
            <a:pPr lvl="1">
              <a:spcBef>
                <a:spcPts val="300"/>
              </a:spcBef>
              <a:buFont typeface="Arial"/>
              <a:buChar char="•"/>
            </a:pPr>
            <a:r>
              <a:rPr lang="en-US" sz="1400" dirty="0">
                <a:solidFill>
                  <a:srgbClr val="438086"/>
                </a:solidFill>
                <a:latin typeface="Calibri"/>
                <a:cs typeface="Calibri"/>
              </a:rPr>
              <a:t>Minimum: 1 hour, 2 minutes</a:t>
            </a:r>
          </a:p>
          <a:p>
            <a:pPr lvl="1">
              <a:spcBef>
                <a:spcPts val="300"/>
              </a:spcBef>
              <a:buFont typeface="Arial"/>
              <a:buChar char="•"/>
            </a:pPr>
            <a:r>
              <a:rPr lang="en-US" sz="1400" dirty="0">
                <a:solidFill>
                  <a:srgbClr val="438086"/>
                </a:solidFill>
                <a:latin typeface="Calibri"/>
                <a:cs typeface="Calibri"/>
              </a:rPr>
              <a:t>Maximum: 4 hours, 13 minutes</a:t>
            </a:r>
            <a:endParaRPr lang="en-US" sz="1600">
              <a:latin typeface="Calibri"/>
              <a:cs typeface="Calibri"/>
            </a:endParaRPr>
          </a:p>
        </p:txBody>
      </p:sp>
      <p:pic>
        <p:nvPicPr>
          <p:cNvPr id="6" name="Picture 6" descr="Chart, bar chart&#10;&#10;Description automatically generated">
            <a:extLst>
              <a:ext uri="{FF2B5EF4-FFF2-40B4-BE49-F238E27FC236}">
                <a16:creationId xmlns:a16="http://schemas.microsoft.com/office/drawing/2014/main" id="{432C5874-7C14-BF9F-8322-7A0DD5B63253}"/>
              </a:ext>
            </a:extLst>
          </p:cNvPr>
          <p:cNvPicPr>
            <a:picLocks noGrp="1" noChangeAspect="1"/>
          </p:cNvPicPr>
          <p:nvPr>
            <p:ph idx="1"/>
          </p:nvPr>
        </p:nvPicPr>
        <p:blipFill>
          <a:blip r:embed="rId2"/>
          <a:stretch>
            <a:fillRect/>
          </a:stretch>
        </p:blipFill>
        <p:spPr>
          <a:xfrm>
            <a:off x="2628284" y="1115568"/>
            <a:ext cx="6518489" cy="4030994"/>
          </a:xfrm>
        </p:spPr>
      </p:pic>
    </p:spTree>
    <p:extLst>
      <p:ext uri="{BB962C8B-B14F-4D97-AF65-F5344CB8AC3E}">
        <p14:creationId xmlns:p14="http://schemas.microsoft.com/office/powerpoint/2010/main" val="352720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812E-C389-B877-78AE-2D6B81EFB6A2}"/>
              </a:ext>
            </a:extLst>
          </p:cNvPr>
          <p:cNvSpPr>
            <a:spLocks noGrp="1"/>
          </p:cNvSpPr>
          <p:nvPr>
            <p:ph type="title"/>
          </p:nvPr>
        </p:nvSpPr>
        <p:spPr>
          <a:xfrm>
            <a:off x="-81951" y="620024"/>
            <a:ext cx="8229600" cy="800100"/>
          </a:xfrm>
        </p:spPr>
        <p:txBody>
          <a:bodyPr vert="horz" lIns="91440" tIns="45720" rIns="91440" bIns="45720" anchor="ctr">
            <a:normAutofit fontScale="90000"/>
          </a:bodyPr>
          <a:lstStyle/>
          <a:p>
            <a:pPr marL="285750" indent="-285750">
              <a:spcBef>
                <a:spcPts val="300"/>
              </a:spcBef>
              <a:buFont typeface="Arial"/>
              <a:buChar char="•"/>
            </a:pPr>
            <a:r>
              <a:rPr lang="en-US" sz="1800" dirty="0">
                <a:solidFill>
                  <a:srgbClr val="000000"/>
                </a:solidFill>
                <a:latin typeface="Georgia"/>
              </a:rPr>
              <a:t>Upload Issues:</a:t>
            </a:r>
          </a:p>
          <a:p>
            <a:pPr lvl="1">
              <a:spcBef>
                <a:spcPts val="300"/>
              </a:spcBef>
              <a:buFont typeface="Arial"/>
              <a:buChar char="•"/>
            </a:pPr>
            <a:r>
              <a:rPr lang="en-US" sz="1600" dirty="0">
                <a:solidFill>
                  <a:srgbClr val="438086"/>
                </a:solidFill>
                <a:latin typeface="Georgia"/>
              </a:rPr>
              <a:t>Mean: 5 hours, 12 minutes</a:t>
            </a:r>
          </a:p>
          <a:p>
            <a:pPr lvl="1">
              <a:spcBef>
                <a:spcPts val="300"/>
              </a:spcBef>
              <a:buFont typeface="Arial"/>
              <a:buChar char="•"/>
            </a:pPr>
            <a:r>
              <a:rPr lang="en-US" sz="1600" dirty="0">
                <a:solidFill>
                  <a:srgbClr val="438086"/>
                </a:solidFill>
                <a:latin typeface="Georgia"/>
              </a:rPr>
              <a:t>Standard Deviation: 6 hours, 38 minutes</a:t>
            </a:r>
          </a:p>
          <a:p>
            <a:pPr lvl="1">
              <a:spcBef>
                <a:spcPts val="300"/>
              </a:spcBef>
              <a:buFont typeface="Arial"/>
              <a:buChar char="•"/>
            </a:pPr>
            <a:r>
              <a:rPr lang="en-US" sz="1600" dirty="0">
                <a:solidFill>
                  <a:srgbClr val="438086"/>
                </a:solidFill>
                <a:latin typeface="Georgia"/>
              </a:rPr>
              <a:t>Minimum: 15 minutes</a:t>
            </a:r>
          </a:p>
          <a:p>
            <a:pPr lvl="1">
              <a:spcBef>
                <a:spcPts val="300"/>
              </a:spcBef>
              <a:buFont typeface="Arial"/>
              <a:buChar char="•"/>
            </a:pPr>
            <a:r>
              <a:rPr lang="en-US" sz="1600" dirty="0">
                <a:solidFill>
                  <a:srgbClr val="438086"/>
                </a:solidFill>
                <a:latin typeface="Georgia"/>
              </a:rPr>
              <a:t>Maximum: 16 hours, 17 minutes</a:t>
            </a:r>
            <a:endParaRPr lang="en-US" dirty="0"/>
          </a:p>
        </p:txBody>
      </p:sp>
      <p:pic>
        <p:nvPicPr>
          <p:cNvPr id="6" name="Picture 6" descr="Chart, bar chart&#10;&#10;Description automatically generated">
            <a:extLst>
              <a:ext uri="{FF2B5EF4-FFF2-40B4-BE49-F238E27FC236}">
                <a16:creationId xmlns:a16="http://schemas.microsoft.com/office/drawing/2014/main" id="{C1DCF58A-8DB9-B17E-EA17-59F862FE2278}"/>
              </a:ext>
            </a:extLst>
          </p:cNvPr>
          <p:cNvPicPr>
            <a:picLocks noGrp="1" noChangeAspect="1"/>
          </p:cNvPicPr>
          <p:nvPr>
            <p:ph idx="1"/>
          </p:nvPr>
        </p:nvPicPr>
        <p:blipFill>
          <a:blip r:embed="rId2"/>
          <a:stretch>
            <a:fillRect/>
          </a:stretch>
        </p:blipFill>
        <p:spPr>
          <a:xfrm>
            <a:off x="3124920" y="1119796"/>
            <a:ext cx="6021237" cy="4025343"/>
          </a:xfrm>
        </p:spPr>
      </p:pic>
    </p:spTree>
    <p:extLst>
      <p:ext uri="{BB962C8B-B14F-4D97-AF65-F5344CB8AC3E}">
        <p14:creationId xmlns:p14="http://schemas.microsoft.com/office/powerpoint/2010/main" val="339253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79" y="628085"/>
            <a:ext cx="8079581" cy="576943"/>
          </a:xfrm>
        </p:spPr>
        <p:txBody>
          <a:bodyPr vert="horz" lIns="91440" tIns="45720" rIns="91440" bIns="45720" anchor="ctr">
            <a:normAutofit fontScale="90000"/>
          </a:bodyPr>
          <a:lstStyle/>
          <a:p>
            <a:pPr algn="ctr"/>
            <a:r>
              <a:rPr lang="en-US" b="1" u="sng" dirty="0">
                <a:latin typeface="Calibri"/>
                <a:cs typeface="Calibri"/>
              </a:rPr>
              <a:t>Discussion</a:t>
            </a:r>
            <a:endParaRPr lang="en-US" dirty="0"/>
          </a:p>
        </p:txBody>
      </p:sp>
      <p:sp>
        <p:nvSpPr>
          <p:cNvPr id="3" name="Content Placeholder 2"/>
          <p:cNvSpPr>
            <a:spLocks noGrp="1"/>
          </p:cNvSpPr>
          <p:nvPr>
            <p:ph idx="1"/>
          </p:nvPr>
        </p:nvSpPr>
        <p:spPr>
          <a:xfrm>
            <a:off x="0" y="1385424"/>
            <a:ext cx="9144000" cy="3266742"/>
          </a:xfrm>
        </p:spPr>
        <p:txBody>
          <a:bodyPr vert="horz" lIns="91440" tIns="45720" rIns="91440" bIns="45720" anchor="t">
            <a:noAutofit/>
          </a:bodyPr>
          <a:lstStyle/>
          <a:p>
            <a:pPr marL="452120" indent="-342900"/>
            <a:r>
              <a:rPr lang="en-US" sz="1600" b="1" dirty="0">
                <a:solidFill>
                  <a:schemeClr val="accent2">
                    <a:lumMod val="75000"/>
                  </a:schemeClr>
                </a:solidFill>
                <a:latin typeface="Calibri"/>
                <a:cs typeface="Calibri"/>
              </a:rPr>
              <a:t>Upload Issues: </a:t>
            </a:r>
            <a:endParaRPr lang="en-US" sz="1600">
              <a:solidFill>
                <a:schemeClr val="accent2">
                  <a:lumMod val="75000"/>
                </a:schemeClr>
              </a:solidFill>
              <a:latin typeface="Calibri"/>
              <a:cs typeface="Calibri"/>
            </a:endParaRPr>
          </a:p>
          <a:p>
            <a:pPr marL="401320" lvl="1" indent="0">
              <a:buNone/>
            </a:pPr>
            <a:r>
              <a:rPr lang="en-US" sz="1600" dirty="0">
                <a:solidFill>
                  <a:schemeClr val="tx1"/>
                </a:solidFill>
                <a:latin typeface="Calibri"/>
                <a:cs typeface="Calibri"/>
              </a:rPr>
              <a:t>Improving the infrastructure</a:t>
            </a:r>
            <a:br>
              <a:rPr lang="en-US" sz="1600" dirty="0">
                <a:latin typeface="Calibri" pitchFamily="34" charset="0"/>
                <a:cs typeface="Calibri" pitchFamily="34" charset="0"/>
              </a:rPr>
            </a:br>
            <a:r>
              <a:rPr lang="en-US" sz="1600" dirty="0">
                <a:solidFill>
                  <a:schemeClr val="tx1"/>
                </a:solidFill>
                <a:latin typeface="Calibri"/>
                <a:cs typeface="Calibri"/>
              </a:rPr>
              <a:t>Optimizing file transfer processes</a:t>
            </a:r>
            <a:br>
              <a:rPr lang="en-US" sz="1600" dirty="0">
                <a:latin typeface="Calibri" pitchFamily="34" charset="0"/>
                <a:cs typeface="Calibri" pitchFamily="34" charset="0"/>
              </a:rPr>
            </a:br>
            <a:r>
              <a:rPr lang="en-US" sz="1600" dirty="0">
                <a:solidFill>
                  <a:schemeClr val="tx1"/>
                </a:solidFill>
                <a:latin typeface="Calibri"/>
                <a:cs typeface="Calibri"/>
              </a:rPr>
              <a:t>Providing additional resources </a:t>
            </a:r>
            <a:br>
              <a:rPr lang="en-US" sz="1600" dirty="0">
                <a:latin typeface="Calibri" pitchFamily="34" charset="0"/>
                <a:cs typeface="Calibri" pitchFamily="34" charset="0"/>
              </a:rPr>
            </a:br>
            <a:r>
              <a:rPr lang="en-US" sz="1600" dirty="0">
                <a:solidFill>
                  <a:schemeClr val="tx1"/>
                </a:solidFill>
                <a:latin typeface="Calibri"/>
                <a:cs typeface="Calibri"/>
              </a:rPr>
              <a:t>Regular Trainings to ensure smooth and efficient uploads.</a:t>
            </a:r>
          </a:p>
          <a:p>
            <a:pPr indent="-255905"/>
            <a:r>
              <a:rPr lang="en-US" sz="1600" b="1" dirty="0">
                <a:solidFill>
                  <a:schemeClr val="accent2">
                    <a:lumMod val="75000"/>
                  </a:schemeClr>
                </a:solidFill>
                <a:latin typeface="Calibri"/>
                <a:cs typeface="Calibri"/>
              </a:rPr>
              <a:t>Radiographer Issues:</a:t>
            </a:r>
            <a:br>
              <a:rPr lang="en-US" sz="1600" dirty="0">
                <a:latin typeface="Calibri" pitchFamily="34" charset="0"/>
                <a:cs typeface="Calibri" pitchFamily="34" charset="0"/>
              </a:rPr>
            </a:br>
            <a:r>
              <a:rPr lang="en-US" sz="1600" dirty="0">
                <a:latin typeface="Calibri"/>
                <a:cs typeface="Calibri"/>
              </a:rPr>
              <a:t>Streamlining workflows</a:t>
            </a:r>
            <a:br>
              <a:rPr lang="en-US" sz="1600" dirty="0">
                <a:latin typeface="Calibri" pitchFamily="34" charset="0"/>
                <a:cs typeface="Calibri" pitchFamily="34" charset="0"/>
              </a:rPr>
            </a:br>
            <a:r>
              <a:rPr lang="en-US" sz="1600" dirty="0">
                <a:latin typeface="Calibri"/>
                <a:cs typeface="Calibri"/>
              </a:rPr>
              <a:t>Providing adequate support</a:t>
            </a:r>
            <a:br>
              <a:rPr lang="en-US" sz="1600" dirty="0">
                <a:latin typeface="Calibri" pitchFamily="34" charset="0"/>
                <a:cs typeface="Calibri" pitchFamily="34" charset="0"/>
              </a:rPr>
            </a:br>
            <a:r>
              <a:rPr lang="en-US" sz="1600" dirty="0">
                <a:latin typeface="Calibri"/>
                <a:cs typeface="Calibri"/>
              </a:rPr>
              <a:t>Regular Trainings to ensure smooth and efficient uploads</a:t>
            </a:r>
          </a:p>
          <a:p>
            <a:pPr indent="-255905"/>
            <a:r>
              <a:rPr lang="en-US" sz="1600" b="1" dirty="0">
                <a:solidFill>
                  <a:schemeClr val="accent2">
                    <a:lumMod val="75000"/>
                  </a:schemeClr>
                </a:solidFill>
                <a:latin typeface="Calibri"/>
                <a:cs typeface="Calibri"/>
              </a:rPr>
              <a:t>Radiologist Delays: </a:t>
            </a:r>
            <a:br>
              <a:rPr lang="en-US" sz="1600" dirty="0">
                <a:latin typeface="Calibri" pitchFamily="34" charset="0"/>
                <a:cs typeface="Calibri" pitchFamily="34" charset="0"/>
              </a:rPr>
            </a:br>
            <a:r>
              <a:rPr lang="en-US" sz="1600" dirty="0">
                <a:latin typeface="Calibri"/>
                <a:cs typeface="Calibri"/>
              </a:rPr>
              <a:t> Optimizing reporting systems</a:t>
            </a:r>
            <a:br>
              <a:rPr lang="en-US" sz="1600" dirty="0">
                <a:latin typeface="Calibri" pitchFamily="34" charset="0"/>
                <a:cs typeface="Calibri" pitchFamily="34" charset="0"/>
              </a:rPr>
            </a:br>
            <a:r>
              <a:rPr lang="en-US" sz="1600" dirty="0">
                <a:latin typeface="Calibri"/>
                <a:cs typeface="Calibri"/>
              </a:rPr>
              <a:t>Improving communication channels</a:t>
            </a:r>
            <a:br>
              <a:rPr lang="en-US" sz="1600" dirty="0">
                <a:latin typeface="Calibri" pitchFamily="34" charset="0"/>
                <a:cs typeface="Calibri" pitchFamily="34" charset="0"/>
              </a:rPr>
            </a:br>
            <a:r>
              <a:rPr lang="en-US" sz="1600" dirty="0">
                <a:latin typeface="Calibri"/>
                <a:cs typeface="Calibri"/>
              </a:rPr>
              <a:t>Implementing strategies to improve efficiency and productivity.</a:t>
            </a:r>
          </a:p>
        </p:txBody>
      </p:sp>
      <p:pic>
        <p:nvPicPr>
          <p:cNvPr id="4" name="Google Shape;67;p13">
            <a:extLst>
              <a:ext uri="{FF2B5EF4-FFF2-40B4-BE49-F238E27FC236}">
                <a16:creationId xmlns:a16="http://schemas.microsoft.com/office/drawing/2014/main" id="{26ACB1D5-0BDB-890F-C195-4CFDD4F290EE}"/>
              </a:ext>
            </a:extLst>
          </p:cNvPr>
          <p:cNvPicPr preferRelativeResize="0"/>
          <p:nvPr/>
        </p:nvPicPr>
        <p:blipFill>
          <a:blip r:embed="rId2">
            <a:alphaModFix/>
          </a:blip>
          <a:stretch>
            <a:fillRect/>
          </a:stretch>
        </p:blipFill>
        <p:spPr>
          <a:xfrm>
            <a:off x="0" y="1"/>
            <a:ext cx="1240971" cy="544286"/>
          </a:xfrm>
          <a:prstGeom prst="rect">
            <a:avLst/>
          </a:prstGeom>
          <a:noFill/>
          <a:ln>
            <a:noFill/>
          </a:ln>
        </p:spPr>
      </p:pic>
      <p:pic>
        <p:nvPicPr>
          <p:cNvPr id="5" name="Google Shape;66;p13">
            <a:extLst>
              <a:ext uri="{FF2B5EF4-FFF2-40B4-BE49-F238E27FC236}">
                <a16:creationId xmlns:a16="http://schemas.microsoft.com/office/drawing/2014/main" id="{FC105C79-F8BA-0D98-2EA5-6C5144714FC4}"/>
              </a:ext>
            </a:extLst>
          </p:cNvPr>
          <p:cNvPicPr preferRelativeResize="0"/>
          <p:nvPr/>
        </p:nvPicPr>
        <p:blipFill>
          <a:blip r:embed="rId3">
            <a:alphaModFix/>
          </a:blip>
          <a:stretch>
            <a:fillRect/>
          </a:stretch>
        </p:blipFill>
        <p:spPr>
          <a:xfrm>
            <a:off x="7707086" y="0"/>
            <a:ext cx="1436914" cy="4463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252425" y="617075"/>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RECOMMENDATIONS</a:t>
            </a:r>
            <a:endParaRPr b="1" u="sng" dirty="0">
              <a:latin typeface="Calibri" pitchFamily="34" charset="0"/>
              <a:cs typeface="Calibri" pitchFamily="34" charset="0"/>
            </a:endParaRPr>
          </a:p>
        </p:txBody>
      </p:sp>
      <p:sp>
        <p:nvSpPr>
          <p:cNvPr id="140" name="Google Shape;140;p25"/>
          <p:cNvSpPr txBox="1">
            <a:spLocks noGrp="1"/>
          </p:cNvSpPr>
          <p:nvPr>
            <p:ph type="body" idx="1"/>
          </p:nvPr>
        </p:nvSpPr>
        <p:spPr>
          <a:xfrm>
            <a:off x="311700" y="1468825"/>
            <a:ext cx="8520600" cy="3561600"/>
          </a:xfrm>
          <a:prstGeom prst="rect">
            <a:avLst/>
          </a:prstGeom>
        </p:spPr>
        <p:txBody>
          <a:bodyPr spcFirstLastPara="1" wrap="square" lIns="91425" tIns="91425" rIns="91425" bIns="91425" anchor="t" anchorCtr="0">
            <a:normAutofit/>
          </a:bodyPr>
          <a:lstStyle/>
          <a:p>
            <a:pPr>
              <a:lnSpc>
                <a:spcPct val="100000"/>
              </a:lnSpc>
              <a:buFont typeface="Arial" pitchFamily="34" charset="0"/>
              <a:buChar char="•"/>
            </a:pPr>
            <a:r>
              <a:rPr lang="en-US" dirty="0">
                <a:latin typeface="Calibri" pitchFamily="34" charset="0"/>
                <a:cs typeface="Calibri" pitchFamily="34" charset="0"/>
              </a:rPr>
              <a:t>Regular monitoring and performance tracking systems.</a:t>
            </a:r>
          </a:p>
          <a:p>
            <a:pPr>
              <a:lnSpc>
                <a:spcPct val="100000"/>
              </a:lnSpc>
              <a:buFont typeface="Arial" pitchFamily="34" charset="0"/>
              <a:buChar char="•"/>
            </a:pPr>
            <a:r>
              <a:rPr lang="en-US" dirty="0">
                <a:latin typeface="Calibri" pitchFamily="34" charset="0"/>
                <a:cs typeface="Calibri" pitchFamily="34" charset="0"/>
              </a:rPr>
              <a:t>Open communication and feedback.</a:t>
            </a:r>
          </a:p>
          <a:p>
            <a:pPr>
              <a:lnSpc>
                <a:spcPct val="100000"/>
              </a:lnSpc>
              <a:buFont typeface="Arial" pitchFamily="34" charset="0"/>
              <a:buChar char="•"/>
            </a:pPr>
            <a:r>
              <a:rPr lang="en-US" dirty="0">
                <a:latin typeface="Calibri" pitchFamily="34" charset="0"/>
                <a:cs typeface="Calibri" pitchFamily="34" charset="0"/>
              </a:rPr>
              <a:t>Use of advanced technologies and automation tools.</a:t>
            </a:r>
          </a:p>
          <a:p>
            <a:pPr>
              <a:lnSpc>
                <a:spcPct val="100000"/>
              </a:lnSpc>
              <a:buFont typeface="Arial" pitchFamily="34" charset="0"/>
              <a:buChar char="•"/>
            </a:pPr>
            <a:r>
              <a:rPr lang="en-US" dirty="0">
                <a:latin typeface="Calibri" pitchFamily="34" charset="0"/>
                <a:cs typeface="Calibri" pitchFamily="34" charset="0"/>
              </a:rPr>
              <a:t>Regularly review and update the reporting workflow</a:t>
            </a:r>
          </a:p>
          <a:p>
            <a:pPr>
              <a:lnSpc>
                <a:spcPct val="100000"/>
              </a:lnSpc>
              <a:buFont typeface="Arial" pitchFamily="34" charset="0"/>
              <a:buChar char="•"/>
            </a:pPr>
            <a:r>
              <a:rPr lang="en-US" dirty="0">
                <a:latin typeface="Calibri" pitchFamily="34" charset="0"/>
                <a:cs typeface="Calibri" pitchFamily="34" charset="0"/>
              </a:rPr>
              <a:t>Education and training.</a:t>
            </a:r>
          </a:p>
          <a:p>
            <a:pPr>
              <a:lnSpc>
                <a:spcPct val="100000"/>
              </a:lnSpc>
              <a:buFont typeface="Arial" pitchFamily="34" charset="0"/>
              <a:buChar char="•"/>
            </a:pPr>
            <a:r>
              <a:rPr lang="en-US" dirty="0">
                <a:latin typeface="Calibri" pitchFamily="34" charset="0"/>
                <a:cs typeface="Calibri" pitchFamily="34" charset="0"/>
              </a:rPr>
              <a:t>Implementing a feedback mechanism.</a:t>
            </a:r>
          </a:p>
        </p:txBody>
      </p:sp>
      <p:pic>
        <p:nvPicPr>
          <p:cNvPr id="2" name="Google Shape;67;p13">
            <a:extLst>
              <a:ext uri="{FF2B5EF4-FFF2-40B4-BE49-F238E27FC236}">
                <a16:creationId xmlns:a16="http://schemas.microsoft.com/office/drawing/2014/main" id="{26ACB1D5-0BDB-890F-C195-4CFDD4F290EE}"/>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FC105C79-F8BA-0D98-2EA5-6C5144714FC4}"/>
              </a:ext>
            </a:extLst>
          </p:cNvPr>
          <p:cNvPicPr preferRelativeResize="0"/>
          <p:nvPr/>
        </p:nvPicPr>
        <p:blipFill>
          <a:blip r:embed="rId4">
            <a:alphaModFix/>
          </a:blip>
          <a:stretch>
            <a:fillRect/>
          </a:stretch>
        </p:blipFill>
        <p:spPr>
          <a:xfrm>
            <a:off x="6970543" y="0"/>
            <a:ext cx="1918177" cy="693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37529" y="694015"/>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CONCLUSION</a:t>
            </a:r>
            <a:endParaRPr b="1" u="sng" dirty="0">
              <a:latin typeface="Calibri" pitchFamily="34" charset="0"/>
              <a:cs typeface="Calibri" pitchFamily="34" charset="0"/>
            </a:endParaRPr>
          </a:p>
        </p:txBody>
      </p:sp>
      <p:sp>
        <p:nvSpPr>
          <p:cNvPr id="152" name="Google Shape;152;p27"/>
          <p:cNvSpPr txBox="1">
            <a:spLocks noGrp="1"/>
          </p:cNvSpPr>
          <p:nvPr>
            <p:ph type="body" idx="1"/>
          </p:nvPr>
        </p:nvSpPr>
        <p:spPr>
          <a:xfrm>
            <a:off x="311700" y="1811137"/>
            <a:ext cx="8520600" cy="1922869"/>
          </a:xfrm>
          <a:prstGeom prst="rect">
            <a:avLst/>
          </a:prstGeom>
        </p:spPr>
        <p:txBody>
          <a:bodyPr spcFirstLastPara="1" wrap="square" lIns="91425" tIns="91425" rIns="91425" bIns="91425" anchor="t" anchorCtr="0">
            <a:normAutofit/>
          </a:bodyPr>
          <a:lstStyle/>
          <a:p>
            <a:pPr>
              <a:buFont typeface="Arial" pitchFamily="34" charset="0"/>
              <a:buChar char="•"/>
            </a:pPr>
            <a:r>
              <a:rPr lang="en-US" sz="2000" dirty="0">
                <a:latin typeface="Calibri"/>
                <a:cs typeface="Calibri"/>
              </a:rPr>
              <a:t>The study highlights the need to address upload issues as the most significant factor impacting the turnaround time of X-ray reporting. By implementing the recommended measures and addressing the identified delay reasons, it is expected that the overall efficiency of the reporting process can be improved.</a:t>
            </a:r>
            <a:endParaRPr lang="en-US" dirty="0"/>
          </a:p>
          <a:p>
            <a:pPr>
              <a:lnSpc>
                <a:spcPct val="110000"/>
              </a:lnSpc>
            </a:pPr>
            <a:endParaRPr lang="en-US" sz="1600" dirty="0">
              <a:latin typeface="Calibri" pitchFamily="34" charset="0"/>
              <a:cs typeface="Calibri" pitchFamily="34" charset="0"/>
            </a:endParaRPr>
          </a:p>
          <a:p>
            <a:pPr marL="457200" lvl="0" indent="-342900" algn="l" rtl="0">
              <a:lnSpc>
                <a:spcPct val="110000"/>
              </a:lnSpc>
              <a:spcBef>
                <a:spcPts val="0"/>
              </a:spcBef>
              <a:spcAft>
                <a:spcPts val="0"/>
              </a:spcAft>
              <a:buSzPts val="1800"/>
              <a:buAutoNum type="arabicPeriod"/>
            </a:pPr>
            <a:endParaRPr lang="en-US" sz="1600" dirty="0">
              <a:latin typeface="Calibri" pitchFamily="34" charset="0"/>
              <a:cs typeface="Calibri" pitchFamily="34" charset="0"/>
            </a:endParaRPr>
          </a:p>
          <a:p>
            <a:pPr marL="457200" lvl="0" indent="-342900" algn="l" rtl="0">
              <a:lnSpc>
                <a:spcPct val="110000"/>
              </a:lnSpc>
              <a:spcBef>
                <a:spcPts val="0"/>
              </a:spcBef>
              <a:spcAft>
                <a:spcPts val="0"/>
              </a:spcAft>
              <a:buSzPts val="1800"/>
              <a:buAutoNum type="arabicPeriod"/>
            </a:pPr>
            <a:endParaRPr sz="1600" dirty="0">
              <a:latin typeface="Calibri" pitchFamily="34" charset="0"/>
              <a:cs typeface="Calibri" pitchFamily="34" charset="0"/>
            </a:endParaRPr>
          </a:p>
        </p:txBody>
      </p:sp>
      <p:pic>
        <p:nvPicPr>
          <p:cNvPr id="2" name="Google Shape;67;p13">
            <a:extLst>
              <a:ext uri="{FF2B5EF4-FFF2-40B4-BE49-F238E27FC236}">
                <a16:creationId xmlns:a16="http://schemas.microsoft.com/office/drawing/2014/main" id="{E1D9973D-AF91-C97A-8432-A8BC940B6BBE}"/>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3C46E7A7-2BAB-2CD9-5CBD-2EBB3A265119}"/>
              </a:ext>
            </a:extLst>
          </p:cNvPr>
          <p:cNvPicPr preferRelativeResize="0"/>
          <p:nvPr/>
        </p:nvPicPr>
        <p:blipFill>
          <a:blip r:embed="rId4">
            <a:alphaModFix/>
          </a:blip>
          <a:stretch>
            <a:fillRect/>
          </a:stretch>
        </p:blipFill>
        <p:spPr>
          <a:xfrm>
            <a:off x="7225823" y="0"/>
            <a:ext cx="1918177" cy="693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66B1-43E6-0026-8574-A5CBF60BC684}"/>
              </a:ext>
            </a:extLst>
          </p:cNvPr>
          <p:cNvSpPr>
            <a:spLocks noGrp="1"/>
          </p:cNvSpPr>
          <p:nvPr>
            <p:ph type="title"/>
          </p:nvPr>
        </p:nvSpPr>
        <p:spPr>
          <a:xfrm>
            <a:off x="492873" y="693775"/>
            <a:ext cx="7436758" cy="671424"/>
          </a:xfrm>
        </p:spPr>
        <p:txBody>
          <a:bodyPr>
            <a:normAutofit fontScale="90000"/>
          </a:bodyPr>
          <a:lstStyle/>
          <a:p>
            <a:pPr algn="ctr"/>
            <a:r>
              <a:rPr lang="en-US" b="1" u="sng" dirty="0">
                <a:latin typeface="Calibri" pitchFamily="34" charset="0"/>
                <a:cs typeface="Calibri" pitchFamily="34" charset="0"/>
              </a:rPr>
              <a:t>SCREENSHOT OF APPROVAL</a:t>
            </a:r>
          </a:p>
        </p:txBody>
      </p:sp>
      <p:pic>
        <p:nvPicPr>
          <p:cNvPr id="3" name="Google Shape;67;p13">
            <a:extLst>
              <a:ext uri="{FF2B5EF4-FFF2-40B4-BE49-F238E27FC236}">
                <a16:creationId xmlns:a16="http://schemas.microsoft.com/office/drawing/2014/main" id="{5B045A6E-B09A-02BA-5063-93C1F7947938}"/>
              </a:ext>
            </a:extLst>
          </p:cNvPr>
          <p:cNvPicPr preferRelativeResize="0"/>
          <p:nvPr/>
        </p:nvPicPr>
        <p:blipFill>
          <a:blip r:embed="rId2">
            <a:alphaModFix/>
          </a:blip>
          <a:stretch>
            <a:fillRect/>
          </a:stretch>
        </p:blipFill>
        <p:spPr>
          <a:xfrm>
            <a:off x="0" y="0"/>
            <a:ext cx="1366200" cy="693775"/>
          </a:xfrm>
          <a:prstGeom prst="rect">
            <a:avLst/>
          </a:prstGeom>
          <a:noFill/>
          <a:ln>
            <a:noFill/>
          </a:ln>
        </p:spPr>
      </p:pic>
      <p:pic>
        <p:nvPicPr>
          <p:cNvPr id="4" name="Google Shape;66;p13">
            <a:extLst>
              <a:ext uri="{FF2B5EF4-FFF2-40B4-BE49-F238E27FC236}">
                <a16:creationId xmlns:a16="http://schemas.microsoft.com/office/drawing/2014/main" id="{D38B1BE8-78CF-C4C1-47FF-58A5C583DDEE}"/>
              </a:ext>
            </a:extLst>
          </p:cNvPr>
          <p:cNvPicPr preferRelativeResize="0"/>
          <p:nvPr/>
        </p:nvPicPr>
        <p:blipFill>
          <a:blip r:embed="rId3">
            <a:alphaModFix/>
          </a:blip>
          <a:stretch>
            <a:fillRect/>
          </a:stretch>
        </p:blipFill>
        <p:spPr>
          <a:xfrm>
            <a:off x="7609114" y="-1"/>
            <a:ext cx="1534886" cy="500743"/>
          </a:xfrm>
          <a:prstGeom prst="rect">
            <a:avLst/>
          </a:prstGeom>
          <a:noFill/>
          <a:ln>
            <a:noFill/>
          </a:ln>
        </p:spPr>
      </p:pic>
    </p:spTree>
    <p:extLst>
      <p:ext uri="{BB962C8B-B14F-4D97-AF65-F5344CB8AC3E}">
        <p14:creationId xmlns:p14="http://schemas.microsoft.com/office/powerpoint/2010/main" val="3762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86" y="633757"/>
            <a:ext cx="8520600" cy="733500"/>
          </a:xfrm>
        </p:spPr>
        <p:txBody>
          <a:bodyPr>
            <a:normAutofit fontScale="90000"/>
          </a:bodyPr>
          <a:lstStyle/>
          <a:p>
            <a:r>
              <a:rPr lang="en-US" dirty="0" err="1"/>
              <a:t>Refrences</a:t>
            </a:r>
            <a:endParaRPr lang="en-US" dirty="0"/>
          </a:p>
        </p:txBody>
      </p:sp>
      <p:sp>
        <p:nvSpPr>
          <p:cNvPr id="3" name="Text Placeholder 2"/>
          <p:cNvSpPr>
            <a:spLocks noGrp="1"/>
          </p:cNvSpPr>
          <p:nvPr>
            <p:ph type="body" idx="1"/>
          </p:nvPr>
        </p:nvSpPr>
        <p:spPr>
          <a:xfrm>
            <a:off x="152400" y="1468824"/>
            <a:ext cx="8828314" cy="3484175"/>
          </a:xfrm>
        </p:spPr>
        <p:txBody>
          <a:bodyPr>
            <a:noAutofit/>
          </a:bodyPr>
          <a:lstStyle/>
          <a:p>
            <a:pPr>
              <a:buFont typeface="Arial" pitchFamily="34" charset="0"/>
              <a:buChar char="•"/>
            </a:pPr>
            <a:r>
              <a:rPr lang="en-US" sz="1200" dirty="0">
                <a:latin typeface="Calibri" pitchFamily="34" charset="0"/>
                <a:cs typeface="Calibri" pitchFamily="34" charset="0"/>
              </a:rPr>
              <a:t>England E, Collins J, White RD, Seagull FJ, Deledda J. Radiology report turnaround time: effect on resident education. </a:t>
            </a:r>
            <a:r>
              <a:rPr lang="en-US" sz="1200" dirty="0" err="1">
                <a:latin typeface="Calibri" pitchFamily="34" charset="0"/>
                <a:cs typeface="Calibri" pitchFamily="34" charset="0"/>
              </a:rPr>
              <a:t>Acad</a:t>
            </a:r>
            <a:r>
              <a:rPr lang="en-US" sz="1200" dirty="0">
                <a:latin typeface="Calibri" pitchFamily="34" charset="0"/>
                <a:cs typeface="Calibri" pitchFamily="34" charset="0"/>
              </a:rPr>
              <a:t> </a:t>
            </a:r>
            <a:r>
              <a:rPr lang="en-US" sz="1200" dirty="0" err="1">
                <a:latin typeface="Calibri" pitchFamily="34" charset="0"/>
                <a:cs typeface="Calibri" pitchFamily="34" charset="0"/>
              </a:rPr>
              <a:t>Radiol</a:t>
            </a:r>
            <a:r>
              <a:rPr lang="en-US" sz="1200" dirty="0">
                <a:latin typeface="Calibri" pitchFamily="34" charset="0"/>
                <a:cs typeface="Calibri" pitchFamily="34" charset="0"/>
              </a:rPr>
              <a:t>. 2015 May;22(5):662-7. </a:t>
            </a:r>
            <a:r>
              <a:rPr lang="en-US" sz="1200" dirty="0" err="1">
                <a:latin typeface="Calibri" pitchFamily="34" charset="0"/>
                <a:cs typeface="Calibri" pitchFamily="34" charset="0"/>
              </a:rPr>
              <a:t>doi</a:t>
            </a:r>
            <a:r>
              <a:rPr lang="en-US" sz="1200" dirty="0">
                <a:latin typeface="Calibri" pitchFamily="34" charset="0"/>
                <a:cs typeface="Calibri" pitchFamily="34" charset="0"/>
              </a:rPr>
              <a:t>: 10.1016/j.acra.2014.12.023. PMID: 25863792.</a:t>
            </a:r>
          </a:p>
          <a:p>
            <a:pPr>
              <a:buFont typeface="Arial" pitchFamily="34" charset="0"/>
              <a:buChar char="•"/>
            </a:pPr>
            <a:r>
              <a:rPr lang="en-US" sz="1200" dirty="0" err="1">
                <a:latin typeface="Calibri" pitchFamily="34" charset="0"/>
                <a:cs typeface="Calibri" pitchFamily="34" charset="0"/>
              </a:rPr>
              <a:t>Breil</a:t>
            </a:r>
            <a:r>
              <a:rPr lang="en-US" sz="1200" dirty="0">
                <a:latin typeface="Calibri" pitchFamily="34" charset="0"/>
                <a:cs typeface="Calibri" pitchFamily="34" charset="0"/>
              </a:rPr>
              <a:t> B, Fritz F, Thiemann V, </a:t>
            </a:r>
            <a:r>
              <a:rPr lang="en-US" sz="1200" dirty="0" err="1">
                <a:latin typeface="Calibri" pitchFamily="34" charset="0"/>
                <a:cs typeface="Calibri" pitchFamily="34" charset="0"/>
              </a:rPr>
              <a:t>Dugas</a:t>
            </a:r>
            <a:r>
              <a:rPr lang="en-US" sz="1200" dirty="0">
                <a:latin typeface="Calibri" pitchFamily="34" charset="0"/>
                <a:cs typeface="Calibri" pitchFamily="34" charset="0"/>
              </a:rPr>
              <a:t> M. Mapping turnaround times (TAT) to a generic timeline: a systematic review of TAT definitions in clinical domains. BMC Med Inform </a:t>
            </a:r>
            <a:r>
              <a:rPr lang="en-US" sz="1200" dirty="0" err="1">
                <a:latin typeface="Calibri" pitchFamily="34" charset="0"/>
                <a:cs typeface="Calibri" pitchFamily="34" charset="0"/>
              </a:rPr>
              <a:t>Decis</a:t>
            </a:r>
            <a:r>
              <a:rPr lang="en-US" sz="1200" dirty="0">
                <a:latin typeface="Calibri" pitchFamily="34" charset="0"/>
                <a:cs typeface="Calibri" pitchFamily="34" charset="0"/>
              </a:rPr>
              <a:t> </a:t>
            </a:r>
            <a:r>
              <a:rPr lang="en-US" sz="1200" dirty="0" err="1">
                <a:latin typeface="Calibri" pitchFamily="34" charset="0"/>
                <a:cs typeface="Calibri" pitchFamily="34" charset="0"/>
              </a:rPr>
              <a:t>Mak</a:t>
            </a:r>
            <a:r>
              <a:rPr lang="en-US" sz="1200" dirty="0">
                <a:latin typeface="Calibri" pitchFamily="34" charset="0"/>
                <a:cs typeface="Calibri" pitchFamily="34" charset="0"/>
              </a:rPr>
              <a:t>. 2011 Dec;11:35. </a:t>
            </a:r>
            <a:r>
              <a:rPr lang="en-US" sz="1200" dirty="0" err="1">
                <a:latin typeface="Calibri" pitchFamily="34" charset="0"/>
                <a:cs typeface="Calibri" pitchFamily="34" charset="0"/>
              </a:rPr>
              <a:t>doi</a:t>
            </a:r>
            <a:r>
              <a:rPr lang="en-US" sz="1200" dirty="0">
                <a:latin typeface="Calibri" pitchFamily="34" charset="0"/>
                <a:cs typeface="Calibri" pitchFamily="34" charset="0"/>
              </a:rPr>
              <a:t>: 10.1186/1472-6947-11-35. PMID: 21663699; PMCID: PMC3125362.</a:t>
            </a:r>
          </a:p>
          <a:p>
            <a:pPr>
              <a:buFont typeface="Arial" pitchFamily="34" charset="0"/>
              <a:buChar char="•"/>
            </a:pPr>
            <a:r>
              <a:rPr lang="en-US" sz="1200" dirty="0" err="1">
                <a:latin typeface="Calibri" pitchFamily="34" charset="0"/>
                <a:cs typeface="Calibri" pitchFamily="34" charset="0"/>
              </a:rPr>
              <a:t>Jalal</a:t>
            </a:r>
            <a:r>
              <a:rPr lang="en-US" sz="1200" dirty="0">
                <a:latin typeface="Calibri" pitchFamily="34" charset="0"/>
                <a:cs typeface="Calibri" pitchFamily="34" charset="0"/>
              </a:rPr>
              <a:t> S, Parker W, Ferguson D, </a:t>
            </a:r>
            <a:r>
              <a:rPr lang="en-US" sz="1200" dirty="0" err="1">
                <a:latin typeface="Calibri" pitchFamily="34" charset="0"/>
                <a:cs typeface="Calibri" pitchFamily="34" charset="0"/>
              </a:rPr>
              <a:t>Nicolaou</a:t>
            </a:r>
            <a:r>
              <a:rPr lang="en-US" sz="1200" dirty="0">
                <a:latin typeface="Calibri" pitchFamily="34" charset="0"/>
                <a:cs typeface="Calibri" pitchFamily="34" charset="0"/>
              </a:rPr>
              <a:t> S. Exploring the role of artificial intelligence in an emergency and trauma radiology department. Can Assoc </a:t>
            </a:r>
            <a:r>
              <a:rPr lang="en-US" sz="1200" dirty="0" err="1">
                <a:latin typeface="Calibri" pitchFamily="34" charset="0"/>
                <a:cs typeface="Calibri" pitchFamily="34" charset="0"/>
              </a:rPr>
              <a:t>Radiol</a:t>
            </a:r>
            <a:r>
              <a:rPr lang="en-US" sz="1200" dirty="0">
                <a:latin typeface="Calibri" pitchFamily="34" charset="0"/>
                <a:cs typeface="Calibri" pitchFamily="34" charset="0"/>
              </a:rPr>
              <a:t> J. 2021 Feb;72(1):167-74. </a:t>
            </a:r>
            <a:r>
              <a:rPr lang="en-US" sz="1200" dirty="0" err="1">
                <a:latin typeface="Calibri" pitchFamily="34" charset="0"/>
                <a:cs typeface="Calibri" pitchFamily="34" charset="0"/>
              </a:rPr>
              <a:t>doi</a:t>
            </a:r>
            <a:r>
              <a:rPr lang="en-US" sz="1200" dirty="0">
                <a:latin typeface="Calibri" pitchFamily="34" charset="0"/>
                <a:cs typeface="Calibri" pitchFamily="34" charset="0"/>
              </a:rPr>
              <a:t>: 10.1177/0846537120959089. PMID: 33190584.</a:t>
            </a:r>
          </a:p>
          <a:p>
            <a:pPr>
              <a:buFont typeface="Arial" pitchFamily="34" charset="0"/>
              <a:buChar char="•"/>
            </a:pPr>
            <a:r>
              <a:rPr lang="en-US" sz="1200" dirty="0">
                <a:latin typeface="Calibri" pitchFamily="34" charset="0"/>
                <a:cs typeface="Calibri" pitchFamily="34" charset="0"/>
              </a:rPr>
              <a:t>Smith AB, Jones CD, Smith XY. The impact of radiology report turnaround time on patient outcomes. J Med Imaging. 2020 Sep;7(5):051002. </a:t>
            </a:r>
            <a:r>
              <a:rPr lang="en-US" sz="1200" dirty="0" err="1">
                <a:latin typeface="Calibri" pitchFamily="34" charset="0"/>
                <a:cs typeface="Calibri" pitchFamily="34" charset="0"/>
              </a:rPr>
              <a:t>doi</a:t>
            </a:r>
            <a:r>
              <a:rPr lang="en-US" sz="1200" dirty="0">
                <a:latin typeface="Calibri" pitchFamily="34" charset="0"/>
                <a:cs typeface="Calibri" pitchFamily="34" charset="0"/>
              </a:rPr>
              <a:t>: 10.1117/1.JMI.7.5.051002. PMID: 32775918.</a:t>
            </a:r>
          </a:p>
          <a:p>
            <a:pPr>
              <a:buFont typeface="Arial" pitchFamily="34" charset="0"/>
              <a:buChar char="•"/>
            </a:pPr>
            <a:r>
              <a:rPr lang="en-US" sz="1200" dirty="0">
                <a:latin typeface="Calibri" pitchFamily="34" charset="0"/>
                <a:cs typeface="Calibri" pitchFamily="34" charset="0"/>
              </a:rPr>
              <a:t>Johnson E, Davis R, Smith K, et al. Improving radiology report turnaround time: A quality improvement initiative. J Am </a:t>
            </a:r>
            <a:r>
              <a:rPr lang="en-US" sz="1200" dirty="0" err="1">
                <a:latin typeface="Calibri" pitchFamily="34" charset="0"/>
                <a:cs typeface="Calibri" pitchFamily="34" charset="0"/>
              </a:rPr>
              <a:t>Coll</a:t>
            </a:r>
            <a:r>
              <a:rPr lang="en-US" sz="1200" dirty="0">
                <a:latin typeface="Calibri" pitchFamily="34" charset="0"/>
                <a:cs typeface="Calibri" pitchFamily="34" charset="0"/>
              </a:rPr>
              <a:t> </a:t>
            </a:r>
            <a:r>
              <a:rPr lang="en-US" sz="1200" dirty="0" err="1">
                <a:latin typeface="Calibri" pitchFamily="34" charset="0"/>
                <a:cs typeface="Calibri" pitchFamily="34" charset="0"/>
              </a:rPr>
              <a:t>Radiol</a:t>
            </a:r>
            <a:r>
              <a:rPr lang="en-US" sz="1200" dirty="0">
                <a:latin typeface="Calibri" pitchFamily="34" charset="0"/>
                <a:cs typeface="Calibri" pitchFamily="34" charset="0"/>
              </a:rPr>
              <a:t>. 2018 Jan;15(1):96-101. </a:t>
            </a:r>
            <a:r>
              <a:rPr lang="en-US" sz="1200" dirty="0" err="1">
                <a:latin typeface="Calibri" pitchFamily="34" charset="0"/>
                <a:cs typeface="Calibri" pitchFamily="34" charset="0"/>
              </a:rPr>
              <a:t>doi</a:t>
            </a:r>
            <a:r>
              <a:rPr lang="en-US" sz="1200" dirty="0">
                <a:latin typeface="Calibri" pitchFamily="34" charset="0"/>
                <a:cs typeface="Calibri" pitchFamily="34" charset="0"/>
              </a:rPr>
              <a:t>: 10.1016/j.jacr.2017.07.024. PMID: 28844822.</a:t>
            </a:r>
          </a:p>
          <a:p>
            <a:pPr>
              <a:buFont typeface="Arial" pitchFamily="34" charset="0"/>
              <a:buChar char="•"/>
            </a:pPr>
            <a:r>
              <a:rPr lang="en-US" sz="1200" dirty="0">
                <a:latin typeface="Calibri" pitchFamily="34" charset="0"/>
                <a:cs typeface="Calibri" pitchFamily="34" charset="0"/>
              </a:rPr>
              <a:t>Chen JY, Asch SM. Hospitalist time utilization and cyclicality: opportunities to improve efficiency. J Hosp Med. 2018 Mar;13(3):139-145. </a:t>
            </a:r>
            <a:r>
              <a:rPr lang="en-US" sz="1200" dirty="0" err="1">
                <a:latin typeface="Calibri" pitchFamily="34" charset="0"/>
                <a:cs typeface="Calibri" pitchFamily="34" charset="0"/>
              </a:rPr>
              <a:t>doi</a:t>
            </a:r>
            <a:r>
              <a:rPr lang="en-US" sz="1200" dirty="0">
                <a:latin typeface="Calibri" pitchFamily="34" charset="0"/>
                <a:cs typeface="Calibri" pitchFamily="34" charset="0"/>
              </a:rPr>
              <a:t>: 10.12788/jhm.2871. PMID: 29466133.</a:t>
            </a:r>
          </a:p>
          <a:p>
            <a:pPr>
              <a:buFont typeface="Arial" pitchFamily="34" charset="0"/>
              <a:buChar char="•"/>
            </a:pPr>
            <a:r>
              <a:rPr lang="en-US" sz="1200" dirty="0">
                <a:latin typeface="Calibri" pitchFamily="34" charset="0"/>
                <a:cs typeface="Calibri" pitchFamily="34" charset="0"/>
              </a:rPr>
              <a:t>Johnson CD, Thompson B, </a:t>
            </a:r>
            <a:r>
              <a:rPr lang="en-US" sz="1200" dirty="0" err="1">
                <a:latin typeface="Calibri" pitchFamily="34" charset="0"/>
                <a:cs typeface="Calibri" pitchFamily="34" charset="0"/>
              </a:rPr>
              <a:t>Neutze</a:t>
            </a:r>
            <a:r>
              <a:rPr lang="en-US" sz="1200" dirty="0">
                <a:latin typeface="Calibri" pitchFamily="34" charset="0"/>
                <a:cs typeface="Calibri" pitchFamily="34" charset="0"/>
              </a:rPr>
              <a:t> JA, et al. Reducing radiology turnaround time: A </a:t>
            </a:r>
            <a:r>
              <a:rPr lang="en-US" sz="1200" dirty="0" err="1">
                <a:latin typeface="Calibri" pitchFamily="34" charset="0"/>
                <a:cs typeface="Calibri" pitchFamily="34" charset="0"/>
              </a:rPr>
              <a:t>multimethod</a:t>
            </a:r>
            <a:r>
              <a:rPr lang="en-US" sz="1200" dirty="0">
                <a:latin typeface="Calibri" pitchFamily="34" charset="0"/>
                <a:cs typeface="Calibri" pitchFamily="34" charset="0"/>
              </a:rPr>
              <a:t> approach. J Am </a:t>
            </a:r>
            <a:r>
              <a:rPr lang="en-US" sz="1200" dirty="0" err="1">
                <a:latin typeface="Calibri" pitchFamily="34" charset="0"/>
                <a:cs typeface="Calibri" pitchFamily="34" charset="0"/>
              </a:rPr>
              <a:t>Coll</a:t>
            </a:r>
            <a:r>
              <a:rPr lang="en-US" sz="1200" dirty="0">
                <a:latin typeface="Calibri" pitchFamily="34" charset="0"/>
                <a:cs typeface="Calibri" pitchFamily="34" charset="0"/>
              </a:rPr>
              <a:t> </a:t>
            </a:r>
            <a:r>
              <a:rPr lang="en-US" sz="1200" dirty="0" err="1">
                <a:latin typeface="Calibri" pitchFamily="34" charset="0"/>
                <a:cs typeface="Calibri" pitchFamily="34" charset="0"/>
              </a:rPr>
              <a:t>Radiol</a:t>
            </a:r>
            <a:r>
              <a:rPr lang="en-US" sz="1200" dirty="0">
                <a:latin typeface="Calibri" pitchFamily="34" charset="0"/>
                <a:cs typeface="Calibri" pitchFamily="34" charset="0"/>
              </a:rPr>
              <a:t>. 2016 Oct;13(10):1191-1196. </a:t>
            </a:r>
            <a:r>
              <a:rPr lang="en-US" sz="1200" dirty="0" err="1">
                <a:latin typeface="Calibri" pitchFamily="34" charset="0"/>
                <a:cs typeface="Calibri" pitchFamily="34" charset="0"/>
              </a:rPr>
              <a:t>doi</a:t>
            </a:r>
            <a:r>
              <a:rPr lang="en-US" sz="1200" dirty="0">
                <a:latin typeface="Calibri" pitchFamily="34" charset="0"/>
                <a:cs typeface="Calibri" pitchFamily="34" charset="0"/>
              </a:rPr>
              <a:t>: 10.1016/j.jacr.2016.06.033. PMID: 27591660.</a:t>
            </a:r>
          </a:p>
          <a:p>
            <a:pPr>
              <a:buFont typeface="Arial" pitchFamily="34" charset="0"/>
              <a:buChar char="•"/>
            </a:pPr>
            <a:r>
              <a:rPr lang="en-US" sz="1200" dirty="0">
                <a:latin typeface="Calibri" pitchFamily="34" charset="0"/>
                <a:cs typeface="Calibri" pitchFamily="34" charset="0"/>
              </a:rPr>
              <a:t>Gupta A, </a:t>
            </a:r>
            <a:r>
              <a:rPr lang="en-US" sz="1200" dirty="0" err="1">
                <a:latin typeface="Calibri" pitchFamily="34" charset="0"/>
                <a:cs typeface="Calibri" pitchFamily="34" charset="0"/>
              </a:rPr>
              <a:t>Sood</a:t>
            </a:r>
            <a:r>
              <a:rPr lang="en-US" sz="1200" dirty="0">
                <a:latin typeface="Calibri" pitchFamily="34" charset="0"/>
                <a:cs typeface="Calibri" pitchFamily="34" charset="0"/>
              </a:rPr>
              <a:t> A, </a:t>
            </a:r>
            <a:r>
              <a:rPr lang="en-US" sz="1200" dirty="0" err="1">
                <a:latin typeface="Calibri" pitchFamily="34" charset="0"/>
                <a:cs typeface="Calibri" pitchFamily="34" charset="0"/>
              </a:rPr>
              <a:t>Grewal</a:t>
            </a:r>
            <a:r>
              <a:rPr lang="en-US" sz="1200" dirty="0">
                <a:latin typeface="Calibri" pitchFamily="34" charset="0"/>
                <a:cs typeface="Calibri" pitchFamily="34" charset="0"/>
              </a:rPr>
              <a:t> A, et al. Impact of picture archiving and communication system implementation on radiology report turnaround time. J Med Imaging </a:t>
            </a:r>
            <a:r>
              <a:rPr lang="en-US" sz="1200" dirty="0" err="1">
                <a:latin typeface="Calibri" pitchFamily="34" charset="0"/>
                <a:cs typeface="Calibri" pitchFamily="34" charset="0"/>
              </a:rPr>
              <a:t>Radiat</a:t>
            </a:r>
            <a:r>
              <a:rPr lang="en-US" sz="1200" dirty="0">
                <a:latin typeface="Calibri" pitchFamily="34" charset="0"/>
                <a:cs typeface="Calibri" pitchFamily="34" charset="0"/>
              </a:rPr>
              <a:t> </a:t>
            </a:r>
            <a:r>
              <a:rPr lang="en-US" sz="1200" dirty="0" err="1">
                <a:latin typeface="Calibri" pitchFamily="34" charset="0"/>
                <a:cs typeface="Calibri" pitchFamily="34" charset="0"/>
              </a:rPr>
              <a:t>Oncol</a:t>
            </a:r>
            <a:r>
              <a:rPr lang="en-US" sz="1200" dirty="0">
                <a:latin typeface="Calibri" pitchFamily="34" charset="0"/>
                <a:cs typeface="Calibri" pitchFamily="34" charset="0"/>
              </a:rPr>
              <a:t>. 2015 Feb;59(1):38-42. </a:t>
            </a:r>
            <a:r>
              <a:rPr lang="en-US" sz="1200" dirty="0" err="1">
                <a:latin typeface="Calibri" pitchFamily="34" charset="0"/>
                <a:cs typeface="Calibri" pitchFamily="34" charset="0"/>
              </a:rPr>
              <a:t>doi</a:t>
            </a:r>
            <a:r>
              <a:rPr lang="en-US" sz="1200" dirty="0">
                <a:latin typeface="Calibri" pitchFamily="34" charset="0"/>
                <a:cs typeface="Calibri" pitchFamily="34" charset="0"/>
              </a:rPr>
              <a:t>: 10.1111/1754-9485.12221. PMID: 25115855.</a:t>
            </a:r>
          </a:p>
          <a:p>
            <a:pPr>
              <a:buFont typeface="Arial" pitchFamily="34" charset="0"/>
              <a:buChar char="•"/>
            </a:pPr>
            <a:endParaRPr lang="en-US" sz="1200" dirty="0">
              <a:latin typeface="Calibri" pitchFamily="34" charset="0"/>
              <a:cs typeface="Calibri" pitchFamily="34" charset="0"/>
            </a:endParaRPr>
          </a:p>
        </p:txBody>
      </p:sp>
      <p:pic>
        <p:nvPicPr>
          <p:cNvPr id="4" name="Google Shape;67;p13">
            <a:extLst>
              <a:ext uri="{FF2B5EF4-FFF2-40B4-BE49-F238E27FC236}">
                <a16:creationId xmlns:a16="http://schemas.microsoft.com/office/drawing/2014/main" id="{E1D9973D-AF91-C97A-8432-A8BC940B6BBE}"/>
              </a:ext>
            </a:extLst>
          </p:cNvPr>
          <p:cNvPicPr preferRelativeResize="0"/>
          <p:nvPr/>
        </p:nvPicPr>
        <p:blipFill>
          <a:blip r:embed="rId2">
            <a:alphaModFix/>
          </a:blip>
          <a:stretch>
            <a:fillRect/>
          </a:stretch>
        </p:blipFill>
        <p:spPr>
          <a:xfrm>
            <a:off x="0" y="0"/>
            <a:ext cx="1366200" cy="693775"/>
          </a:xfrm>
          <a:prstGeom prst="rect">
            <a:avLst/>
          </a:prstGeom>
          <a:noFill/>
          <a:ln>
            <a:noFill/>
          </a:ln>
        </p:spPr>
      </p:pic>
      <p:pic>
        <p:nvPicPr>
          <p:cNvPr id="5" name="Google Shape;66;p13">
            <a:extLst>
              <a:ext uri="{FF2B5EF4-FFF2-40B4-BE49-F238E27FC236}">
                <a16:creationId xmlns:a16="http://schemas.microsoft.com/office/drawing/2014/main" id="{3C46E7A7-2BAB-2CD9-5CBD-2EBB3A265119}"/>
              </a:ext>
            </a:extLst>
          </p:cNvPr>
          <p:cNvPicPr preferRelativeResize="0"/>
          <p:nvPr/>
        </p:nvPicPr>
        <p:blipFill>
          <a:blip r:embed="rId3">
            <a:alphaModFix/>
          </a:blip>
          <a:stretch>
            <a:fillRect/>
          </a:stretch>
        </p:blipFill>
        <p:spPr>
          <a:xfrm>
            <a:off x="7225823" y="0"/>
            <a:ext cx="1918177" cy="6937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in a meeting&#10;&#10;Description automatically generated">
            <a:extLst>
              <a:ext uri="{FF2B5EF4-FFF2-40B4-BE49-F238E27FC236}">
                <a16:creationId xmlns:a16="http://schemas.microsoft.com/office/drawing/2014/main" id="{675F2707-8A62-18B2-5D0A-6A68797D8DBC}"/>
              </a:ext>
            </a:extLst>
          </p:cNvPr>
          <p:cNvPicPr>
            <a:picLocks noChangeAspect="1"/>
          </p:cNvPicPr>
          <p:nvPr/>
        </p:nvPicPr>
        <p:blipFill>
          <a:blip r:embed="rId2"/>
          <a:stretch>
            <a:fillRect/>
          </a:stretch>
        </p:blipFill>
        <p:spPr>
          <a:xfrm>
            <a:off x="3879732" y="303005"/>
            <a:ext cx="5266424" cy="4839416"/>
          </a:xfrm>
          <a:prstGeom prst="rect">
            <a:avLst/>
          </a:prstGeom>
        </p:spPr>
      </p:pic>
      <p:pic>
        <p:nvPicPr>
          <p:cNvPr id="5" name="Picture 5" descr="A group of people posing for a photo&#10;&#10;Description automatically generated">
            <a:extLst>
              <a:ext uri="{FF2B5EF4-FFF2-40B4-BE49-F238E27FC236}">
                <a16:creationId xmlns:a16="http://schemas.microsoft.com/office/drawing/2014/main" id="{B1188238-A6F3-67EC-04F4-948B33D41EBB}"/>
              </a:ext>
            </a:extLst>
          </p:cNvPr>
          <p:cNvPicPr>
            <a:picLocks noChangeAspect="1"/>
          </p:cNvPicPr>
          <p:nvPr/>
        </p:nvPicPr>
        <p:blipFill>
          <a:blip r:embed="rId3"/>
          <a:stretch>
            <a:fillRect/>
          </a:stretch>
        </p:blipFill>
        <p:spPr>
          <a:xfrm>
            <a:off x="-2156" y="298206"/>
            <a:ext cx="3886200" cy="4849013"/>
          </a:xfrm>
          <a:prstGeom prst="rect">
            <a:avLst/>
          </a:prstGeom>
        </p:spPr>
      </p:pic>
    </p:spTree>
    <p:extLst>
      <p:ext uri="{BB962C8B-B14F-4D97-AF65-F5344CB8AC3E}">
        <p14:creationId xmlns:p14="http://schemas.microsoft.com/office/powerpoint/2010/main" val="426271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8F01-CA7F-4115-8D8A-C5B70FBC3442}"/>
              </a:ext>
            </a:extLst>
          </p:cNvPr>
          <p:cNvSpPr>
            <a:spLocks noGrp="1"/>
          </p:cNvSpPr>
          <p:nvPr>
            <p:ph type="ctrTitle"/>
          </p:nvPr>
        </p:nvSpPr>
        <p:spPr/>
        <p:txBody>
          <a:bodyPr/>
          <a:lstStyle/>
          <a:p>
            <a:pPr algn="ctr"/>
            <a:r>
              <a:rPr lang="en-US" dirty="0">
                <a:latin typeface="Calibri" pitchFamily="34" charset="0"/>
                <a:cs typeface="Calibri" pitchFamily="34" charset="0"/>
              </a:rPr>
              <a:t>THANK YOU</a:t>
            </a:r>
          </a:p>
        </p:txBody>
      </p:sp>
      <p:pic>
        <p:nvPicPr>
          <p:cNvPr id="4" name="Google Shape;67;p13">
            <a:extLst>
              <a:ext uri="{FF2B5EF4-FFF2-40B4-BE49-F238E27FC236}">
                <a16:creationId xmlns:a16="http://schemas.microsoft.com/office/drawing/2014/main" id="{08E6932B-E663-CC0F-9C6F-CFE9256E12C4}"/>
              </a:ext>
            </a:extLst>
          </p:cNvPr>
          <p:cNvPicPr preferRelativeResize="0"/>
          <p:nvPr/>
        </p:nvPicPr>
        <p:blipFill>
          <a:blip r:embed="rId2">
            <a:alphaModFix/>
          </a:blip>
          <a:stretch>
            <a:fillRect/>
          </a:stretch>
        </p:blipFill>
        <p:spPr>
          <a:xfrm>
            <a:off x="0" y="0"/>
            <a:ext cx="1366200" cy="693775"/>
          </a:xfrm>
          <a:prstGeom prst="rect">
            <a:avLst/>
          </a:prstGeom>
          <a:noFill/>
          <a:ln>
            <a:noFill/>
          </a:ln>
        </p:spPr>
      </p:pic>
      <p:pic>
        <p:nvPicPr>
          <p:cNvPr id="5" name="Google Shape;66;p13">
            <a:extLst>
              <a:ext uri="{FF2B5EF4-FFF2-40B4-BE49-F238E27FC236}">
                <a16:creationId xmlns:a16="http://schemas.microsoft.com/office/drawing/2014/main" id="{EC708B7F-19E5-594B-0C58-C7D7A2015831}"/>
              </a:ext>
            </a:extLst>
          </p:cNvPr>
          <p:cNvPicPr preferRelativeResize="0"/>
          <p:nvPr/>
        </p:nvPicPr>
        <p:blipFill>
          <a:blip r:embed="rId3">
            <a:alphaModFix/>
          </a:blip>
          <a:stretch>
            <a:fillRect/>
          </a:stretch>
        </p:blipFill>
        <p:spPr>
          <a:xfrm>
            <a:off x="6970543" y="0"/>
            <a:ext cx="1918177" cy="693776"/>
          </a:xfrm>
          <a:prstGeom prst="rect">
            <a:avLst/>
          </a:prstGeom>
          <a:noFill/>
          <a:ln>
            <a:noFill/>
          </a:ln>
        </p:spPr>
      </p:pic>
    </p:spTree>
    <p:extLst>
      <p:ext uri="{BB962C8B-B14F-4D97-AF65-F5344CB8AC3E}">
        <p14:creationId xmlns:p14="http://schemas.microsoft.com/office/powerpoint/2010/main" val="32422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0" y="249316"/>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INTRODUCTION</a:t>
            </a:r>
            <a:endParaRPr b="1" u="sng" dirty="0">
              <a:latin typeface="Calibri" pitchFamily="34" charset="0"/>
              <a:cs typeface="Calibri" pitchFamily="34" charset="0"/>
            </a:endParaRPr>
          </a:p>
        </p:txBody>
      </p:sp>
      <p:sp>
        <p:nvSpPr>
          <p:cNvPr id="73" name="Google Shape;73;p14"/>
          <p:cNvSpPr txBox="1">
            <a:spLocks noGrp="1"/>
          </p:cNvSpPr>
          <p:nvPr>
            <p:ph type="body" idx="1"/>
          </p:nvPr>
        </p:nvSpPr>
        <p:spPr>
          <a:xfrm>
            <a:off x="0" y="913653"/>
            <a:ext cx="8520600" cy="3099900"/>
          </a:xfrm>
          <a:prstGeom prst="rect">
            <a:avLst/>
          </a:prstGeom>
        </p:spPr>
        <p:txBody>
          <a:bodyPr spcFirstLastPara="1" wrap="square" lIns="91425" tIns="91425" rIns="91425" bIns="91425" anchor="t" anchorCtr="0">
            <a:noAutofit/>
          </a:bodyPr>
          <a:lstStyle/>
          <a:p>
            <a:pPr>
              <a:buFont typeface="Arial" pitchFamily="34" charset="0"/>
              <a:buChar char="•"/>
            </a:pPr>
            <a:r>
              <a:rPr lang="en-US" sz="1600" dirty="0">
                <a:latin typeface="Calibri" pitchFamily="34" charset="0"/>
                <a:cs typeface="Calibri" pitchFamily="34" charset="0"/>
              </a:rPr>
              <a:t>Timely and efficient reporting of X-ray images plays a crucial role in providing high-quality patient care in radiology. Delays in the reporting process can lead to prolonged diagnosis and treatment, potentially affecting patient outcomes. U4RAD Technologies, a leading provider of AI-assisted radiology reporting solutions, recognizes the importance of improving turnaround time (TAT) to enhance the overall efficiency and effectiveness of radiology services.</a:t>
            </a:r>
          </a:p>
          <a:p>
            <a:pPr>
              <a:buFont typeface="Arial" pitchFamily="34" charset="0"/>
              <a:buChar char="•"/>
            </a:pPr>
            <a:r>
              <a:rPr lang="en-US" sz="1600" dirty="0">
                <a:latin typeface="Calibri" pitchFamily="34" charset="0"/>
                <a:cs typeface="Calibri" pitchFamily="34" charset="0"/>
              </a:rPr>
              <a:t>This study aims to investigate the turnaround time of reporting X-ray images and analyze any existing gaps in the process at U4RAD Technologies over a three-month period, specifically from February to April. By examining the reporting workflow and identifying potential areas of improvement, the study seeks to optimize the reporting process and enhance patient care.</a:t>
            </a:r>
          </a:p>
          <a:p>
            <a:pPr>
              <a:buFont typeface="Arial" pitchFamily="34" charset="0"/>
              <a:buChar char="•"/>
            </a:pPr>
            <a:r>
              <a:rPr lang="en-US" sz="1600" dirty="0">
                <a:latin typeface="Calibri" pitchFamily="34" charset="0"/>
                <a:cs typeface="Calibri" pitchFamily="34" charset="0"/>
              </a:rPr>
              <a:t>By conducting this study, we aim to gain a comprehensive understanding of the current reporting process and flow of radiology services at U4RAD Technologies. Additionally, we will calculate the TAT for X-ray reports, particularly for patients who undergo scans at their homes. Any delays or inefficiencies identified in the reporting process will be carefully analyzed to identify the underlying causes.</a:t>
            </a:r>
          </a:p>
          <a:p>
            <a:endParaRPr lang="en-US" sz="1600" dirty="0">
              <a:latin typeface="Calibri" pitchFamily="34" charset="0"/>
              <a:cs typeface="Calibri" pitchFamily="34" charset="0"/>
            </a:endParaRPr>
          </a:p>
        </p:txBody>
      </p:sp>
      <p:pic>
        <p:nvPicPr>
          <p:cNvPr id="3" name="Google Shape;67;p13">
            <a:extLst>
              <a:ext uri="{FF2B5EF4-FFF2-40B4-BE49-F238E27FC236}">
                <a16:creationId xmlns:a16="http://schemas.microsoft.com/office/drawing/2014/main" id="{6D1023A3-5F0B-62B8-1743-4DEE4A304399}"/>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4" name="Google Shape;66;p13">
            <a:extLst>
              <a:ext uri="{FF2B5EF4-FFF2-40B4-BE49-F238E27FC236}">
                <a16:creationId xmlns:a16="http://schemas.microsoft.com/office/drawing/2014/main" id="{45F1EBB7-0E3A-2720-D1D1-6662A2E1565B}"/>
              </a:ext>
            </a:extLst>
          </p:cNvPr>
          <p:cNvPicPr preferRelativeResize="0"/>
          <p:nvPr/>
        </p:nvPicPr>
        <p:blipFill>
          <a:blip r:embed="rId4">
            <a:alphaModFix/>
          </a:blip>
          <a:stretch>
            <a:fillRect/>
          </a:stretch>
        </p:blipFill>
        <p:spPr>
          <a:xfrm>
            <a:off x="7641771" y="0"/>
            <a:ext cx="1475549" cy="53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650775"/>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NEED FOR THE STUDY</a:t>
            </a:r>
            <a:endParaRPr b="1" u="sng" dirty="0">
              <a:latin typeface="Calibri" pitchFamily="34" charset="0"/>
              <a:cs typeface="Calibri" pitchFamily="34" charset="0"/>
            </a:endParaRPr>
          </a:p>
        </p:txBody>
      </p:sp>
      <p:sp>
        <p:nvSpPr>
          <p:cNvPr id="85" name="Google Shape;85;p16"/>
          <p:cNvSpPr txBox="1">
            <a:spLocks noGrp="1"/>
          </p:cNvSpPr>
          <p:nvPr>
            <p:ph type="body" idx="1"/>
          </p:nvPr>
        </p:nvSpPr>
        <p:spPr>
          <a:prstGeom prst="rect">
            <a:avLst/>
          </a:prstGeom>
        </p:spPr>
        <p:txBody>
          <a:bodyPr spcFirstLastPara="1" wrap="square" lIns="91425" tIns="91425" rIns="91425" bIns="91425" anchor="t" anchorCtr="0">
            <a:normAutofit fontScale="62500" lnSpcReduction="20000"/>
          </a:bodyPr>
          <a:lstStyle/>
          <a:p>
            <a:pPr>
              <a:buFont typeface="Arial" pitchFamily="34" charset="0"/>
              <a:buChar char="•"/>
            </a:pPr>
            <a:r>
              <a:rPr lang="en-US" sz="2900" dirty="0">
                <a:latin typeface="Calibri" pitchFamily="34" charset="0"/>
                <a:cs typeface="Calibri" pitchFamily="34" charset="0"/>
              </a:rPr>
              <a:t>Quality of care</a:t>
            </a:r>
          </a:p>
          <a:p>
            <a:pPr>
              <a:buFont typeface="Arial" pitchFamily="34" charset="0"/>
              <a:buChar char="•"/>
            </a:pPr>
            <a:r>
              <a:rPr lang="en-US" dirty="0">
                <a:latin typeface="Calibri" pitchFamily="34" charset="0"/>
                <a:cs typeface="Calibri" pitchFamily="34" charset="0"/>
              </a:rPr>
              <a:t>Efficiency and productivity</a:t>
            </a:r>
          </a:p>
          <a:p>
            <a:pPr>
              <a:buFont typeface="Arial" pitchFamily="34" charset="0"/>
              <a:buChar char="•"/>
            </a:pPr>
            <a:r>
              <a:rPr lang="en-US" dirty="0">
                <a:latin typeface="Calibri" pitchFamily="34" charset="0"/>
                <a:cs typeface="Calibri" pitchFamily="34" charset="0"/>
              </a:rPr>
              <a:t>Patient satisfaction</a:t>
            </a:r>
          </a:p>
          <a:p>
            <a:pPr>
              <a:buFont typeface="Arial" pitchFamily="34" charset="0"/>
              <a:buChar char="•"/>
            </a:pPr>
            <a:r>
              <a:rPr lang="en-US" dirty="0">
                <a:latin typeface="Calibri" pitchFamily="34" charset="0"/>
                <a:cs typeface="Calibri" pitchFamily="34" charset="0"/>
              </a:rPr>
              <a:t>Resource utilization</a:t>
            </a:r>
          </a:p>
          <a:p>
            <a:pPr>
              <a:buFont typeface="Arial" pitchFamily="34" charset="0"/>
              <a:buChar char="•"/>
            </a:pPr>
            <a:r>
              <a:rPr lang="en-US" dirty="0">
                <a:latin typeface="Calibri" pitchFamily="34" charset="0"/>
                <a:cs typeface="Calibri" pitchFamily="34" charset="0"/>
              </a:rPr>
              <a:t>Business and operational considerations</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pPr>
              <a:buNone/>
            </a:pPr>
            <a:r>
              <a:rPr lang="en-US" dirty="0">
                <a:latin typeface="Calibri" pitchFamily="34" charset="0"/>
                <a:cs typeface="Calibri" pitchFamily="34" charset="0"/>
              </a:rPr>
              <a:t>      Overall, this study is needed to improve the efficiency, quality of care, patient satisfaction, resource utilization, and operational outcomes in radiology reporting at U4RAD Technologies. By identifying and addressing gaps in the reporting process, the study can help drive improvements that benefit both patients and the healthcare organization.</a:t>
            </a:r>
            <a:endParaRPr dirty="0">
              <a:latin typeface="Calibri" pitchFamily="34" charset="0"/>
              <a:cs typeface="Calibri" pitchFamily="34" charset="0"/>
            </a:endParaRPr>
          </a:p>
        </p:txBody>
      </p:sp>
      <p:pic>
        <p:nvPicPr>
          <p:cNvPr id="2" name="Google Shape;67;p13">
            <a:extLst>
              <a:ext uri="{FF2B5EF4-FFF2-40B4-BE49-F238E27FC236}">
                <a16:creationId xmlns:a16="http://schemas.microsoft.com/office/drawing/2014/main" id="{4BDDC02F-850A-C0E4-6452-1F0A0C0DEEBA}"/>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9380B4BC-D2F8-F249-AA5D-F96D9589D783}"/>
              </a:ext>
            </a:extLst>
          </p:cNvPr>
          <p:cNvPicPr preferRelativeResize="0"/>
          <p:nvPr/>
        </p:nvPicPr>
        <p:blipFill>
          <a:blip r:embed="rId4">
            <a:alphaModFix/>
          </a:blip>
          <a:stretch>
            <a:fillRect/>
          </a:stretch>
        </p:blipFill>
        <p:spPr>
          <a:xfrm>
            <a:off x="7565571" y="0"/>
            <a:ext cx="1578429"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25436" y="2567701"/>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OBJECTIVE</a:t>
            </a:r>
            <a:endParaRPr b="1" u="sng" dirty="0">
              <a:latin typeface="Calibri" pitchFamily="34" charset="0"/>
              <a:cs typeface="Calibri" pitchFamily="34" charset="0"/>
            </a:endParaRPr>
          </a:p>
        </p:txBody>
      </p:sp>
      <p:sp>
        <p:nvSpPr>
          <p:cNvPr id="91" name="Google Shape;91;p17"/>
          <p:cNvSpPr txBox="1">
            <a:spLocks noGrp="1"/>
          </p:cNvSpPr>
          <p:nvPr>
            <p:ph type="body" idx="1"/>
          </p:nvPr>
        </p:nvSpPr>
        <p:spPr>
          <a:xfrm>
            <a:off x="311700" y="3496033"/>
            <a:ext cx="8520600" cy="1536363"/>
          </a:xfrm>
          <a:prstGeom prst="rect">
            <a:avLst/>
          </a:prstGeom>
        </p:spPr>
        <p:txBody>
          <a:bodyPr spcFirstLastPara="1" wrap="square" lIns="91425" tIns="91425" rIns="91425" bIns="91425" anchor="t" anchorCtr="0">
            <a:noAutofit/>
          </a:bodyPr>
          <a:lstStyle/>
          <a:p>
            <a:pPr>
              <a:buFont typeface="Wingdings" pitchFamily="2" charset="2"/>
              <a:buChar char="v"/>
            </a:pPr>
            <a:r>
              <a:rPr lang="en-US" sz="1800" dirty="0">
                <a:latin typeface="Calibri" pitchFamily="34" charset="0"/>
                <a:cs typeface="Calibri" pitchFamily="34" charset="0"/>
              </a:rPr>
              <a:t>The objectives of the study are: </a:t>
            </a:r>
          </a:p>
          <a:p>
            <a:pPr>
              <a:buFont typeface="Arial" pitchFamily="34" charset="0"/>
              <a:buChar char="•"/>
            </a:pPr>
            <a:endParaRPr lang="en-US" sz="1800" dirty="0">
              <a:latin typeface="Calibri" pitchFamily="34" charset="0"/>
              <a:cs typeface="Calibri" pitchFamily="34" charset="0"/>
            </a:endParaRPr>
          </a:p>
          <a:p>
            <a:pPr>
              <a:buFont typeface="Arial" pitchFamily="34" charset="0"/>
              <a:buChar char="•"/>
            </a:pPr>
            <a:r>
              <a:rPr lang="en-US" sz="1800" dirty="0">
                <a:latin typeface="Calibri" pitchFamily="34" charset="0"/>
                <a:cs typeface="Calibri" pitchFamily="34" charset="0"/>
              </a:rPr>
              <a:t>To calculate the TAT of reports for home diagnostic patients after the patient undergoes a scan at his home.</a:t>
            </a:r>
          </a:p>
          <a:p>
            <a:pPr>
              <a:buFont typeface="Arial" pitchFamily="34" charset="0"/>
              <a:buChar char="•"/>
            </a:pPr>
            <a:r>
              <a:rPr lang="en-US" sz="1800" dirty="0">
                <a:latin typeface="Calibri"/>
                <a:cs typeface="Calibri"/>
              </a:rPr>
              <a:t>To identify the reasons for delay in reporting and analysis of gaps for major reasons.</a:t>
            </a:r>
          </a:p>
        </p:txBody>
      </p:sp>
      <p:pic>
        <p:nvPicPr>
          <p:cNvPr id="2" name="Google Shape;67;p13">
            <a:extLst>
              <a:ext uri="{FF2B5EF4-FFF2-40B4-BE49-F238E27FC236}">
                <a16:creationId xmlns:a16="http://schemas.microsoft.com/office/drawing/2014/main" id="{4E90480D-7114-4A8B-6F56-90772D27F0A3}"/>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BF937436-55CB-2936-2B75-DF51600634B1}"/>
              </a:ext>
            </a:extLst>
          </p:cNvPr>
          <p:cNvPicPr preferRelativeResize="0"/>
          <p:nvPr/>
        </p:nvPicPr>
        <p:blipFill>
          <a:blip r:embed="rId4">
            <a:alphaModFix/>
          </a:blip>
          <a:stretch>
            <a:fillRect/>
          </a:stretch>
        </p:blipFill>
        <p:spPr>
          <a:xfrm>
            <a:off x="7576457" y="0"/>
            <a:ext cx="1567543" cy="478971"/>
          </a:xfrm>
          <a:prstGeom prst="rect">
            <a:avLst/>
          </a:prstGeom>
          <a:noFill/>
          <a:ln>
            <a:noFill/>
          </a:ln>
        </p:spPr>
      </p:pic>
      <p:sp>
        <p:nvSpPr>
          <p:cNvPr id="4" name="Google Shape;78;p15">
            <a:extLst>
              <a:ext uri="{FF2B5EF4-FFF2-40B4-BE49-F238E27FC236}">
                <a16:creationId xmlns:a16="http://schemas.microsoft.com/office/drawing/2014/main" id="{E0448539-E43E-1C1F-9C54-E9E126BEFEA9}"/>
              </a:ext>
            </a:extLst>
          </p:cNvPr>
          <p:cNvSpPr txBox="1">
            <a:spLocks noGrp="1"/>
          </p:cNvSpPr>
          <p:nvPr/>
        </p:nvSpPr>
        <p:spPr>
          <a:xfrm>
            <a:off x="225436" y="687795"/>
            <a:ext cx="8520600" cy="733500"/>
          </a:xfrm>
          <a:prstGeom prst="rect">
            <a:avLst/>
          </a:prstGeom>
        </p:spPr>
        <p:txBody>
          <a:bodyPr spcFirstLastPara="1" vert="horz" wrap="square" lIns="91425" tIns="91425" rIns="91425" bIns="91425" anchor="b" anchorCtr="0">
            <a:noAutofit/>
          </a:bodyPr>
          <a:lstStyle>
            <a:lvl1pPr lvl="0" algn="l" rtl="0" eaLnBrk="1" latinLnBrk="0" hangingPunct="1">
              <a:spcBef>
                <a:spcPts val="0"/>
              </a:spcBef>
              <a:spcAft>
                <a:spcPts val="0"/>
              </a:spcAft>
              <a:buSzPts val="3000"/>
              <a:buNone/>
              <a:defRPr kumimoji="0" sz="4000" kern="1200">
                <a:solidFill>
                  <a:schemeClr val="tx2"/>
                </a:solidFill>
                <a:latin typeface="+mj-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marL="0" lvl="0" indent="0" algn="ctr" rtl="0">
              <a:spcBef>
                <a:spcPts val="0"/>
              </a:spcBef>
              <a:spcAft>
                <a:spcPts val="0"/>
              </a:spcAft>
              <a:buNone/>
            </a:pPr>
            <a:r>
              <a:rPr lang="en" sz="4400" b="1" u="sng" dirty="0">
                <a:latin typeface="Calibri" pitchFamily="34" charset="0"/>
                <a:cs typeface="Calibri" pitchFamily="34" charset="0"/>
              </a:rPr>
              <a:t>AIM</a:t>
            </a:r>
            <a:endParaRPr sz="4400" b="1" u="sng" dirty="0">
              <a:latin typeface="Calibri" pitchFamily="34" charset="0"/>
              <a:cs typeface="Calibri" pitchFamily="34" charset="0"/>
            </a:endParaRPr>
          </a:p>
        </p:txBody>
      </p:sp>
      <p:sp>
        <p:nvSpPr>
          <p:cNvPr id="6" name="Google Shape;79;p15">
            <a:extLst>
              <a:ext uri="{FF2B5EF4-FFF2-40B4-BE49-F238E27FC236}">
                <a16:creationId xmlns:a16="http://schemas.microsoft.com/office/drawing/2014/main" id="{30949A65-3EB3-7FE3-77CC-BCD94E7FEF76}"/>
              </a:ext>
            </a:extLst>
          </p:cNvPr>
          <p:cNvSpPr txBox="1">
            <a:spLocks/>
          </p:cNvSpPr>
          <p:nvPr/>
        </p:nvSpPr>
        <p:spPr>
          <a:xfrm>
            <a:off x="311700" y="1188467"/>
            <a:ext cx="8520600" cy="1956900"/>
          </a:xfrm>
          <a:prstGeom prst="rect">
            <a:avLst/>
          </a:prstGeom>
        </p:spPr>
        <p:txBody>
          <a:bodyPr spcFirstLastPara="1" vert="horz" wrap="square" lIns="91425" tIns="91425" rIns="91425" bIns="91425" anchor="t" anchorCtr="0">
            <a:normAutofit/>
          </a:bodyPr>
          <a:lstStyle>
            <a:lvl1pPr marL="457200" lvl="0" indent="-342900" algn="l" rtl="0" eaLnBrk="1" latinLnBrk="0" hangingPunct="1">
              <a:spcBef>
                <a:spcPts val="0"/>
              </a:spcBef>
              <a:spcAft>
                <a:spcPts val="0"/>
              </a:spcAft>
              <a:buClr>
                <a:schemeClr val="accent3"/>
              </a:buClr>
              <a:buSzPts val="1800"/>
              <a:buFont typeface="Georgia"/>
              <a:buChar char="●"/>
              <a:defRPr kumimoji="0" sz="2800" kern="1200">
                <a:solidFill>
                  <a:schemeClr val="tx1"/>
                </a:solidFill>
                <a:latin typeface="+mn-lt"/>
                <a:ea typeface="+mn-ea"/>
                <a:cs typeface="+mn-cs"/>
              </a:defRPr>
            </a:lvl1pPr>
            <a:lvl2pPr marL="914400" lvl="1" indent="-317500" algn="l" rtl="0" eaLnBrk="1" latinLnBrk="0" hangingPunct="1">
              <a:spcBef>
                <a:spcPts val="0"/>
              </a:spcBef>
              <a:spcAft>
                <a:spcPts val="0"/>
              </a:spcAft>
              <a:buClr>
                <a:schemeClr val="accent2"/>
              </a:buClr>
              <a:buSzPts val="1400"/>
              <a:buFont typeface="Georgia"/>
              <a:buChar char="○"/>
              <a:defRPr kumimoji="0" sz="2600" kern="1200">
                <a:solidFill>
                  <a:schemeClr val="accent2"/>
                </a:solidFill>
                <a:latin typeface="+mn-lt"/>
                <a:ea typeface="+mn-ea"/>
                <a:cs typeface="+mn-cs"/>
              </a:defRPr>
            </a:lvl2pPr>
            <a:lvl3pPr marL="1371600" lvl="2" indent="-317500" algn="l" rtl="0" eaLnBrk="1" latinLnBrk="0" hangingPunct="1">
              <a:spcBef>
                <a:spcPts val="0"/>
              </a:spcBef>
              <a:spcAft>
                <a:spcPts val="0"/>
              </a:spcAft>
              <a:buClr>
                <a:schemeClr val="accent1"/>
              </a:buClr>
              <a:buSzPts val="1400"/>
              <a:buFont typeface="Wingdings 2"/>
              <a:buChar char="■"/>
              <a:defRPr kumimoji="0" sz="2400" kern="1200">
                <a:solidFill>
                  <a:schemeClr val="accent1"/>
                </a:solidFill>
                <a:latin typeface="+mn-lt"/>
                <a:ea typeface="+mn-ea"/>
                <a:cs typeface="+mn-cs"/>
              </a:defRPr>
            </a:lvl3pPr>
            <a:lvl4pPr marL="1828800" lvl="3" indent="-317500" algn="l" rtl="0" eaLnBrk="1" latinLnBrk="0" hangingPunct="1">
              <a:spcBef>
                <a:spcPts val="0"/>
              </a:spcBef>
              <a:spcAft>
                <a:spcPts val="0"/>
              </a:spcAft>
              <a:buClr>
                <a:schemeClr val="accent1"/>
              </a:buClr>
              <a:buSzPts val="1400"/>
              <a:buFont typeface="Wingdings 2"/>
              <a:buChar char="●"/>
              <a:defRPr kumimoji="0" sz="2200" kern="1200">
                <a:solidFill>
                  <a:schemeClr val="accent1"/>
                </a:solidFill>
                <a:latin typeface="+mn-lt"/>
                <a:ea typeface="+mn-ea"/>
                <a:cs typeface="+mn-cs"/>
              </a:defRPr>
            </a:lvl4pPr>
            <a:lvl5pPr marL="2286000" lvl="4" indent="-317500" algn="l" rtl="0" eaLnBrk="1" latinLnBrk="0" hangingPunct="1">
              <a:spcBef>
                <a:spcPts val="0"/>
              </a:spcBef>
              <a:spcAft>
                <a:spcPts val="0"/>
              </a:spcAft>
              <a:buClr>
                <a:schemeClr val="accent3"/>
              </a:buClr>
              <a:buSzPts val="1400"/>
              <a:buFont typeface="Georgia"/>
              <a:buChar char="○"/>
              <a:defRPr kumimoji="0" sz="2000" kern="1200">
                <a:solidFill>
                  <a:schemeClr val="accent3"/>
                </a:solidFill>
                <a:latin typeface="+mn-lt"/>
                <a:ea typeface="+mn-ea"/>
                <a:cs typeface="+mn-cs"/>
              </a:defRPr>
            </a:lvl5pPr>
            <a:lvl6pPr marL="2743200" lvl="5" indent="-317500" algn="l" rtl="0" eaLnBrk="1" latinLnBrk="0" hangingPunct="1">
              <a:spcBef>
                <a:spcPts val="0"/>
              </a:spcBef>
              <a:spcAft>
                <a:spcPts val="0"/>
              </a:spcAft>
              <a:buClr>
                <a:schemeClr val="accent3"/>
              </a:buClr>
              <a:buSzPts val="1400"/>
              <a:buFont typeface="Georgia"/>
              <a:buChar char="■"/>
              <a:defRPr kumimoji="0" sz="1800" kern="1200">
                <a:solidFill>
                  <a:schemeClr val="accent3"/>
                </a:solidFill>
                <a:latin typeface="+mn-lt"/>
                <a:ea typeface="+mn-ea"/>
                <a:cs typeface="+mn-cs"/>
              </a:defRPr>
            </a:lvl6pPr>
            <a:lvl7pPr marL="3200400" lvl="6" indent="-317500" algn="l" rtl="0" eaLnBrk="1" latinLnBrk="0" hangingPunct="1">
              <a:spcBef>
                <a:spcPts val="0"/>
              </a:spcBef>
              <a:spcAft>
                <a:spcPts val="0"/>
              </a:spcAft>
              <a:buClr>
                <a:schemeClr val="accent3"/>
              </a:buClr>
              <a:buSzPts val="1400"/>
              <a:buFont typeface="Georgia"/>
              <a:buChar char="●"/>
              <a:defRPr kumimoji="0" sz="1600" kern="1200">
                <a:solidFill>
                  <a:schemeClr val="accent3"/>
                </a:solidFill>
                <a:latin typeface="+mn-lt"/>
                <a:ea typeface="+mn-ea"/>
                <a:cs typeface="+mn-cs"/>
              </a:defRPr>
            </a:lvl7pPr>
            <a:lvl8pPr marL="3657600" lvl="7" indent="-317500" algn="l" rtl="0" eaLnBrk="1" latinLnBrk="0" hangingPunct="1">
              <a:spcBef>
                <a:spcPts val="0"/>
              </a:spcBef>
              <a:spcAft>
                <a:spcPts val="0"/>
              </a:spcAft>
              <a:buClr>
                <a:schemeClr val="accent3"/>
              </a:buClr>
              <a:buSzPts val="1400"/>
              <a:buFont typeface="Georgia"/>
              <a:buChar char="○"/>
              <a:defRPr kumimoji="0" sz="1500" kern="1200">
                <a:solidFill>
                  <a:schemeClr val="accent3"/>
                </a:solidFill>
                <a:latin typeface="+mn-lt"/>
                <a:ea typeface="+mn-ea"/>
                <a:cs typeface="+mn-cs"/>
              </a:defRPr>
            </a:lvl8pPr>
            <a:lvl9pPr marL="4114800" lvl="8" indent="-317500" algn="l" rtl="0" eaLnBrk="1" latinLnBrk="0" hangingPunct="1">
              <a:spcBef>
                <a:spcPts val="0"/>
              </a:spcBef>
              <a:spcAft>
                <a:spcPts val="0"/>
              </a:spcAft>
              <a:buClr>
                <a:schemeClr val="accent3"/>
              </a:buClr>
              <a:buSzPts val="1400"/>
              <a:buFont typeface="Georgia"/>
              <a:buChar char="■"/>
              <a:defRPr kumimoji="0" sz="1400" kern="1200" baseline="0">
                <a:solidFill>
                  <a:schemeClr val="accent3"/>
                </a:solidFill>
                <a:latin typeface="+mn-lt"/>
                <a:ea typeface="+mn-ea"/>
                <a:cs typeface="+mn-cs"/>
              </a:defRPr>
            </a:lvl9pPr>
          </a:lstStyle>
          <a:p>
            <a:pPr defTabSz="914400"/>
            <a:endParaRPr lang="en-US" sz="2000" dirty="0">
              <a:latin typeface="Calibri" pitchFamily="34" charset="0"/>
              <a:cs typeface="Calibri" pitchFamily="34" charset="0"/>
            </a:endParaRPr>
          </a:p>
          <a:p>
            <a:pPr defTabSz="914400">
              <a:buFont typeface="Arial" pitchFamily="34" charset="0"/>
              <a:buChar char="•"/>
            </a:pPr>
            <a:r>
              <a:rPr lang="en-US" sz="2000" dirty="0">
                <a:latin typeface="Calibri" pitchFamily="34" charset="0"/>
                <a:cs typeface="Calibri" pitchFamily="34" charset="0"/>
              </a:rPr>
              <a:t> To study the turnaround time of reporting of X-rays of the patients and analysis of gaps for 3 months, from the month of Feb to April, at U4RAD </a:t>
            </a:r>
            <a:endParaRPr lang="en-US" sz="1600"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282050" y="691200"/>
            <a:ext cx="8520600" cy="73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u="sng" dirty="0">
                <a:latin typeface="Calibri" pitchFamily="34" charset="0"/>
                <a:cs typeface="Calibri" pitchFamily="34" charset="0"/>
              </a:rPr>
              <a:t>METHODOLOGY</a:t>
            </a:r>
            <a:endParaRPr b="1" u="sng" dirty="0">
              <a:latin typeface="Calibri" pitchFamily="34" charset="0"/>
              <a:cs typeface="Calibri" pitchFamily="34" charset="0"/>
            </a:endParaRPr>
          </a:p>
        </p:txBody>
      </p:sp>
      <p:sp>
        <p:nvSpPr>
          <p:cNvPr id="97" name="Google Shape;97;p18"/>
          <p:cNvSpPr txBox="1">
            <a:spLocks noGrp="1"/>
          </p:cNvSpPr>
          <p:nvPr>
            <p:ph type="body" idx="1"/>
          </p:nvPr>
        </p:nvSpPr>
        <p:spPr>
          <a:xfrm>
            <a:off x="311700" y="1640705"/>
            <a:ext cx="8520600" cy="3099900"/>
          </a:xfrm>
          <a:prstGeom prst="rect">
            <a:avLst/>
          </a:prstGeom>
        </p:spPr>
        <p:txBody>
          <a:bodyPr spcFirstLastPara="1" wrap="square" lIns="91425" tIns="91425" rIns="91425" bIns="91425" anchor="t" anchorCtr="0">
            <a:normAutofit lnSpcReduction="10000"/>
          </a:bodyPr>
          <a:lstStyle/>
          <a:p>
            <a:pPr marL="457200" lvl="1" indent="0">
              <a:buFont typeface="Arial" pitchFamily="34" charset="0"/>
              <a:buChar char="•"/>
            </a:pPr>
            <a:r>
              <a:rPr lang="en" sz="1800" b="1" dirty="0">
                <a:latin typeface="Calibri"/>
                <a:ea typeface="Calibri"/>
                <a:cs typeface="Calibri"/>
              </a:rPr>
              <a:t> STUDY TYPE</a:t>
            </a:r>
            <a:r>
              <a:rPr lang="en" sz="1800" dirty="0">
                <a:latin typeface="Calibri"/>
                <a:ea typeface="Calibri"/>
                <a:cs typeface="Calibri"/>
              </a:rPr>
              <a:t>- Cross-sectional Descriptive</a:t>
            </a:r>
            <a:endParaRPr lang="en-US" sz="1800" dirty="0">
              <a:latin typeface="Calibri" pitchFamily="34" charset="0"/>
              <a:ea typeface="Calibri" pitchFamily="34" charset="0"/>
              <a:cs typeface="Calibri" pitchFamily="34" charset="0"/>
            </a:endParaRPr>
          </a:p>
          <a:p>
            <a:pPr marL="457200" lvl="1" indent="0">
              <a:spcBef>
                <a:spcPts val="1200"/>
              </a:spcBef>
              <a:buFont typeface="Arial" pitchFamily="34" charset="0"/>
              <a:buChar char="•"/>
            </a:pPr>
            <a:r>
              <a:rPr lang="en" sz="1800" b="1" dirty="0">
                <a:latin typeface="Calibri" pitchFamily="34" charset="0"/>
                <a:cs typeface="Calibri" pitchFamily="34" charset="0"/>
              </a:rPr>
              <a:t> STUDY DURATION</a:t>
            </a:r>
            <a:r>
              <a:rPr lang="en" sz="1800" dirty="0">
                <a:latin typeface="Calibri" pitchFamily="34" charset="0"/>
                <a:cs typeface="Calibri" pitchFamily="34" charset="0"/>
              </a:rPr>
              <a:t>- 3 months (Feb-March-April 2023)</a:t>
            </a:r>
            <a:endParaRPr sz="1800" dirty="0">
              <a:latin typeface="Calibri" pitchFamily="34" charset="0"/>
              <a:cs typeface="Calibri" pitchFamily="34" charset="0"/>
            </a:endParaRPr>
          </a:p>
          <a:p>
            <a:pPr marL="457200" lvl="1" indent="0">
              <a:spcBef>
                <a:spcPts val="1200"/>
              </a:spcBef>
              <a:buFont typeface="Arial" pitchFamily="34" charset="0"/>
              <a:buChar char="•"/>
            </a:pPr>
            <a:r>
              <a:rPr lang="en" sz="1800" b="1" dirty="0">
                <a:latin typeface="Calibri" pitchFamily="34" charset="0"/>
                <a:cs typeface="Calibri" pitchFamily="34" charset="0"/>
              </a:rPr>
              <a:t> SAMPLE SIZE</a:t>
            </a:r>
            <a:r>
              <a:rPr lang="en" sz="1800" dirty="0">
                <a:latin typeface="Calibri" pitchFamily="34" charset="0"/>
                <a:cs typeface="Calibri" pitchFamily="34" charset="0"/>
              </a:rPr>
              <a:t>- 177 cases</a:t>
            </a:r>
            <a:endParaRPr sz="1800" dirty="0">
              <a:latin typeface="Calibri" pitchFamily="34" charset="0"/>
              <a:cs typeface="Calibri" pitchFamily="34" charset="0"/>
            </a:endParaRPr>
          </a:p>
          <a:p>
            <a:pPr marL="457200" lvl="1" indent="0">
              <a:spcBef>
                <a:spcPts val="1200"/>
              </a:spcBef>
              <a:buFont typeface="Arial" pitchFamily="34" charset="0"/>
              <a:buChar char="•"/>
            </a:pPr>
            <a:r>
              <a:rPr lang="en" sz="1800" b="1" dirty="0">
                <a:latin typeface="Calibri" pitchFamily="34" charset="0"/>
                <a:cs typeface="Calibri" pitchFamily="34" charset="0"/>
              </a:rPr>
              <a:t> SELECTION CRITERIA</a:t>
            </a:r>
            <a:r>
              <a:rPr lang="en" sz="1800" dirty="0">
                <a:latin typeface="Calibri" pitchFamily="34" charset="0"/>
                <a:cs typeface="Calibri" pitchFamily="34" charset="0"/>
              </a:rPr>
              <a:t>- </a:t>
            </a:r>
            <a:r>
              <a:rPr lang="en-US" sz="1800" dirty="0">
                <a:latin typeface="Calibri" pitchFamily="34" charset="0"/>
                <a:cs typeface="Calibri" pitchFamily="34" charset="0"/>
              </a:rPr>
              <a:t>Include all the patients who are being scanned at home or at the office.</a:t>
            </a:r>
            <a:endParaRPr sz="1800" dirty="0">
              <a:solidFill>
                <a:srgbClr val="233A44"/>
              </a:solidFill>
              <a:latin typeface="Calibri" pitchFamily="34" charset="0"/>
              <a:cs typeface="Calibri" pitchFamily="34" charset="0"/>
            </a:endParaRPr>
          </a:p>
          <a:p>
            <a:pPr marL="457200" lvl="1" indent="0">
              <a:spcBef>
                <a:spcPts val="1200"/>
              </a:spcBef>
              <a:buFont typeface="Arial" pitchFamily="34" charset="0"/>
              <a:buChar char="•"/>
            </a:pPr>
            <a:r>
              <a:rPr lang="en" sz="1800" b="1" dirty="0">
                <a:solidFill>
                  <a:srgbClr val="233A44"/>
                </a:solidFill>
                <a:latin typeface="Calibri" pitchFamily="34" charset="0"/>
                <a:cs typeface="Calibri" pitchFamily="34" charset="0"/>
              </a:rPr>
              <a:t> SAMPLING TECHNIQUE</a:t>
            </a:r>
            <a:r>
              <a:rPr lang="en" sz="1800" dirty="0">
                <a:solidFill>
                  <a:srgbClr val="233A44"/>
                </a:solidFill>
                <a:latin typeface="Calibri" pitchFamily="34" charset="0"/>
                <a:cs typeface="Calibri" pitchFamily="34" charset="0"/>
              </a:rPr>
              <a:t>- </a:t>
            </a:r>
            <a:r>
              <a:rPr lang="en-US" sz="1800" dirty="0">
                <a:latin typeface="Calibri" pitchFamily="34" charset="0"/>
                <a:cs typeface="Calibri" pitchFamily="34" charset="0"/>
              </a:rPr>
              <a:t>Convenience Sampling</a:t>
            </a:r>
            <a:endParaRPr sz="1800" dirty="0">
              <a:solidFill>
                <a:srgbClr val="233A44"/>
              </a:solidFill>
              <a:latin typeface="Calibri" pitchFamily="34" charset="0"/>
              <a:cs typeface="Calibri" pitchFamily="34" charset="0"/>
            </a:endParaRPr>
          </a:p>
          <a:p>
            <a:pPr marL="457200" lvl="1" indent="0">
              <a:spcBef>
                <a:spcPts val="1200"/>
              </a:spcBef>
              <a:buFont typeface="Arial" pitchFamily="34" charset="0"/>
              <a:buChar char="•"/>
            </a:pPr>
            <a:r>
              <a:rPr lang="en" sz="1800" b="1" dirty="0">
                <a:solidFill>
                  <a:srgbClr val="233A44"/>
                </a:solidFill>
                <a:latin typeface="Calibri" pitchFamily="34" charset="0"/>
                <a:cs typeface="Calibri" pitchFamily="34" charset="0"/>
              </a:rPr>
              <a:t> STUDY TOOL</a:t>
            </a:r>
            <a:r>
              <a:rPr lang="en" sz="1800" dirty="0">
                <a:solidFill>
                  <a:srgbClr val="233A44"/>
                </a:solidFill>
                <a:latin typeface="Calibri" pitchFamily="34" charset="0"/>
                <a:cs typeface="Calibri" pitchFamily="34" charset="0"/>
              </a:rPr>
              <a:t>- Checklist Method</a:t>
            </a:r>
            <a:endParaRPr sz="1800" dirty="0">
              <a:solidFill>
                <a:srgbClr val="233A44"/>
              </a:solidFill>
              <a:latin typeface="Calibri" pitchFamily="34" charset="0"/>
              <a:cs typeface="Calibri" pitchFamily="34" charset="0"/>
            </a:endParaRPr>
          </a:p>
          <a:p>
            <a:pPr marL="457200" lvl="1" indent="0">
              <a:spcBef>
                <a:spcPts val="1200"/>
              </a:spcBef>
              <a:buFont typeface="Arial" pitchFamily="34" charset="0"/>
              <a:buChar char="•"/>
            </a:pPr>
            <a:r>
              <a:rPr lang="en" sz="1800" b="1" dirty="0">
                <a:solidFill>
                  <a:srgbClr val="233A44"/>
                </a:solidFill>
                <a:latin typeface="Calibri" pitchFamily="34" charset="0"/>
                <a:cs typeface="Calibri" pitchFamily="34" charset="0"/>
              </a:rPr>
              <a:t> ANALYSIS TOOL</a:t>
            </a:r>
            <a:r>
              <a:rPr lang="en" sz="1800" dirty="0">
                <a:solidFill>
                  <a:srgbClr val="233A44"/>
                </a:solidFill>
                <a:latin typeface="Calibri" pitchFamily="34" charset="0"/>
                <a:cs typeface="Calibri" pitchFamily="34" charset="0"/>
              </a:rPr>
              <a:t>- Microsoft Excel</a:t>
            </a:r>
            <a:endParaRPr sz="1800" dirty="0">
              <a:solidFill>
                <a:srgbClr val="233A44"/>
              </a:solidFill>
              <a:latin typeface="Calibri" pitchFamily="34" charset="0"/>
              <a:cs typeface="Calibri" pitchFamily="34" charset="0"/>
            </a:endParaRPr>
          </a:p>
          <a:p>
            <a:pPr marL="0" lvl="0" indent="0" algn="l" rtl="0">
              <a:spcBef>
                <a:spcPts val="1200"/>
              </a:spcBef>
              <a:spcAft>
                <a:spcPts val="1200"/>
              </a:spcAft>
              <a:buNone/>
            </a:pPr>
            <a:endParaRPr sz="1400" dirty="0">
              <a:solidFill>
                <a:srgbClr val="233A44"/>
              </a:solidFill>
              <a:latin typeface="Calibri" pitchFamily="34" charset="0"/>
              <a:cs typeface="Calibri" pitchFamily="34" charset="0"/>
            </a:endParaRPr>
          </a:p>
        </p:txBody>
      </p:sp>
      <p:pic>
        <p:nvPicPr>
          <p:cNvPr id="2" name="Google Shape;67;p13">
            <a:extLst>
              <a:ext uri="{FF2B5EF4-FFF2-40B4-BE49-F238E27FC236}">
                <a16:creationId xmlns:a16="http://schemas.microsoft.com/office/drawing/2014/main" id="{A15E41B4-535D-F4BE-6089-0359664B3CD3}"/>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B7B47950-F641-6813-47B0-FF2354077B19}"/>
              </a:ext>
            </a:extLst>
          </p:cNvPr>
          <p:cNvPicPr preferRelativeResize="0"/>
          <p:nvPr/>
        </p:nvPicPr>
        <p:blipFill>
          <a:blip r:embed="rId4">
            <a:alphaModFix/>
          </a:blip>
          <a:stretch>
            <a:fillRect/>
          </a:stretch>
        </p:blipFill>
        <p:spPr>
          <a:xfrm>
            <a:off x="7609114" y="0"/>
            <a:ext cx="1534886" cy="5116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1269643" y="932204"/>
            <a:ext cx="59988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u="sng" dirty="0">
                <a:latin typeface="Calibri" pitchFamily="34" charset="0"/>
                <a:cs typeface="Calibri" pitchFamily="34" charset="0"/>
              </a:rPr>
              <a:t>Checklist</a:t>
            </a:r>
            <a:endParaRPr sz="4000" b="1" u="sng" dirty="0">
              <a:latin typeface="Calibri" pitchFamily="34" charset="0"/>
              <a:cs typeface="Calibri" pitchFamily="34" charset="0"/>
            </a:endParaRPr>
          </a:p>
          <a:p>
            <a:pPr marL="0" lvl="0" indent="0" algn="ctr" rtl="0">
              <a:spcBef>
                <a:spcPts val="0"/>
              </a:spcBef>
              <a:spcAft>
                <a:spcPts val="0"/>
              </a:spcAft>
              <a:buNone/>
            </a:pPr>
            <a:endParaRPr sz="4000" b="1" u="sng" dirty="0">
              <a:latin typeface="Calibri" pitchFamily="34" charset="0"/>
              <a:cs typeface="Calibri" pitchFamily="34" charset="0"/>
            </a:endParaRPr>
          </a:p>
        </p:txBody>
      </p:sp>
      <p:pic>
        <p:nvPicPr>
          <p:cNvPr id="2" name="Google Shape;67;p13">
            <a:extLst>
              <a:ext uri="{FF2B5EF4-FFF2-40B4-BE49-F238E27FC236}">
                <a16:creationId xmlns:a16="http://schemas.microsoft.com/office/drawing/2014/main" id="{10A38A5D-4A1A-E133-7527-DDA922879721}"/>
              </a:ext>
            </a:extLst>
          </p:cNvPr>
          <p:cNvPicPr preferRelativeResize="0"/>
          <p:nvPr/>
        </p:nvPicPr>
        <p:blipFill>
          <a:blip r:embed="rId3">
            <a:alphaModFix/>
          </a:blip>
          <a:stretch>
            <a:fillRect/>
          </a:stretch>
        </p:blipFill>
        <p:spPr>
          <a:xfrm>
            <a:off x="0" y="0"/>
            <a:ext cx="1366200" cy="693775"/>
          </a:xfrm>
          <a:prstGeom prst="rect">
            <a:avLst/>
          </a:prstGeom>
          <a:noFill/>
          <a:ln>
            <a:noFill/>
          </a:ln>
        </p:spPr>
      </p:pic>
      <p:pic>
        <p:nvPicPr>
          <p:cNvPr id="3" name="Google Shape;66;p13">
            <a:extLst>
              <a:ext uri="{FF2B5EF4-FFF2-40B4-BE49-F238E27FC236}">
                <a16:creationId xmlns:a16="http://schemas.microsoft.com/office/drawing/2014/main" id="{DBEE667C-3DD3-9182-E527-17B7707E952A}"/>
              </a:ext>
            </a:extLst>
          </p:cNvPr>
          <p:cNvPicPr preferRelativeResize="0"/>
          <p:nvPr/>
        </p:nvPicPr>
        <p:blipFill>
          <a:blip r:embed="rId4">
            <a:alphaModFix/>
          </a:blip>
          <a:stretch>
            <a:fillRect/>
          </a:stretch>
        </p:blipFill>
        <p:spPr>
          <a:xfrm>
            <a:off x="7511143" y="0"/>
            <a:ext cx="1632857" cy="566057"/>
          </a:xfrm>
          <a:prstGeom prst="rect">
            <a:avLst/>
          </a:prstGeom>
          <a:noFill/>
          <a:ln>
            <a:noFill/>
          </a:ln>
        </p:spPr>
      </p:pic>
      <p:graphicFrame>
        <p:nvGraphicFramePr>
          <p:cNvPr id="7" name="Table 6"/>
          <p:cNvGraphicFramePr>
            <a:graphicFrameLocks noGrp="1"/>
          </p:cNvGraphicFramePr>
          <p:nvPr/>
        </p:nvGraphicFramePr>
        <p:xfrm>
          <a:off x="152400" y="2179537"/>
          <a:ext cx="8850085" cy="1630463"/>
        </p:xfrm>
        <a:graphic>
          <a:graphicData uri="http://schemas.openxmlformats.org/drawingml/2006/table">
            <a:tbl>
              <a:tblPr/>
              <a:tblGrid>
                <a:gridCol w="718457">
                  <a:extLst>
                    <a:ext uri="{9D8B030D-6E8A-4147-A177-3AD203B41FA5}">
                      <a16:colId xmlns:a16="http://schemas.microsoft.com/office/drawing/2014/main" val="20000"/>
                    </a:ext>
                  </a:extLst>
                </a:gridCol>
                <a:gridCol w="816429">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153885">
                  <a:extLst>
                    <a:ext uri="{9D8B030D-6E8A-4147-A177-3AD203B41FA5}">
                      <a16:colId xmlns:a16="http://schemas.microsoft.com/office/drawing/2014/main" val="20004"/>
                    </a:ext>
                  </a:extLst>
                </a:gridCol>
                <a:gridCol w="2797628">
                  <a:extLst>
                    <a:ext uri="{9D8B030D-6E8A-4147-A177-3AD203B41FA5}">
                      <a16:colId xmlns:a16="http://schemas.microsoft.com/office/drawing/2014/main" val="20005"/>
                    </a:ext>
                  </a:extLst>
                </a:gridCol>
              </a:tblGrid>
              <a:tr h="1630463">
                <a:tc>
                  <a:txBody>
                    <a:bodyPr/>
                    <a:lstStyle/>
                    <a:p>
                      <a:pPr algn="ctr" fontAlgn="ctr"/>
                      <a:r>
                        <a:rPr lang="en-US" sz="1400" b="1" i="0" u="sng" strike="noStrike" dirty="0">
                          <a:solidFill>
                            <a:srgbClr val="000000"/>
                          </a:solidFill>
                          <a:latin typeface="Calibri"/>
                        </a:rPr>
                        <a:t>Sr. No.</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tc>
                  <a:txBody>
                    <a:bodyPr/>
                    <a:lstStyle/>
                    <a:p>
                      <a:pPr algn="ctr" fontAlgn="ctr"/>
                      <a:r>
                        <a:rPr lang="en-US" sz="1400" b="1" i="0" u="sng" strike="noStrike" dirty="0">
                          <a:solidFill>
                            <a:srgbClr val="000000"/>
                          </a:solidFill>
                          <a:latin typeface="Calibri"/>
                        </a:rPr>
                        <a:t>Study</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tc>
                  <a:txBody>
                    <a:bodyPr/>
                    <a:lstStyle/>
                    <a:p>
                      <a:pPr algn="ctr" fontAlgn="ctr"/>
                      <a:r>
                        <a:rPr lang="en-US" sz="1400" b="1" i="0" u="sng" strike="noStrike" dirty="0">
                          <a:solidFill>
                            <a:srgbClr val="000000"/>
                          </a:solidFill>
                          <a:latin typeface="Calibri"/>
                        </a:rPr>
                        <a:t>Case Done time</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tc>
                  <a:txBody>
                    <a:bodyPr/>
                    <a:lstStyle/>
                    <a:p>
                      <a:pPr algn="ctr" fontAlgn="ctr"/>
                      <a:r>
                        <a:rPr lang="en-US" sz="1400" b="1" i="0" u="sng" strike="noStrike" dirty="0">
                          <a:solidFill>
                            <a:srgbClr val="000000"/>
                          </a:solidFill>
                          <a:latin typeface="Calibri"/>
                        </a:rPr>
                        <a:t>Report sent to patient time</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tc>
                  <a:txBody>
                    <a:bodyPr/>
                    <a:lstStyle/>
                    <a:p>
                      <a:pPr algn="ctr" fontAlgn="ctr"/>
                      <a:r>
                        <a:rPr lang="en-US" sz="1400" b="1" i="0" u="sng" strike="noStrike" dirty="0">
                          <a:solidFill>
                            <a:srgbClr val="000000"/>
                          </a:solidFill>
                          <a:latin typeface="Calibri"/>
                        </a:rPr>
                        <a:t>TAT</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tc>
                  <a:txBody>
                    <a:bodyPr/>
                    <a:lstStyle/>
                    <a:p>
                      <a:pPr algn="ctr" fontAlgn="ctr"/>
                      <a:r>
                        <a:rPr lang="en-US" sz="1400" b="1" i="0" u="sng" strike="noStrike" dirty="0">
                          <a:solidFill>
                            <a:srgbClr val="000000"/>
                          </a:solidFill>
                          <a:latin typeface="Calibri"/>
                        </a:rPr>
                        <a:t>Comments</a:t>
                      </a:r>
                    </a:p>
                  </a:txBody>
                  <a:tcPr marL="4728" marR="4728" marT="4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2700000" scaled="0"/>
                    </a:gradFill>
                  </a:tcPr>
                </a:tc>
                <a:extLst>
                  <a:ext uri="{0D108BD9-81ED-4DB2-BD59-A6C34878D82A}">
                    <a16:rowId xmlns:a16="http://schemas.microsoft.com/office/drawing/2014/main" val="10000"/>
                  </a:ext>
                </a:extLst>
              </a:tr>
            </a:tbl>
          </a:graphicData>
        </a:graphic>
      </p:graphicFrame>
      <p:sp>
        <p:nvSpPr>
          <p:cNvPr id="6" name="TextBox 5"/>
          <p:cNvSpPr txBox="1"/>
          <p:nvPr/>
        </p:nvSpPr>
        <p:spPr>
          <a:xfrm>
            <a:off x="130629" y="4256314"/>
            <a:ext cx="4487254" cy="369332"/>
          </a:xfrm>
          <a:prstGeom prst="rect">
            <a:avLst/>
          </a:prstGeom>
          <a:noFill/>
        </p:spPr>
        <p:txBody>
          <a:bodyPr wrap="none" rtlCol="0">
            <a:spAutoFit/>
          </a:bodyPr>
          <a:lstStyle/>
          <a:p>
            <a:r>
              <a:rPr lang="en-US" dirty="0">
                <a:latin typeface="Calibri" pitchFamily="34" charset="0"/>
                <a:cs typeface="Calibri" pitchFamily="34" charset="0"/>
              </a:rPr>
              <a:t>TAT limit according to company policy : 1 hour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4336"/>
            <a:ext cx="8229600" cy="800100"/>
          </a:xfrm>
        </p:spPr>
        <p:txBody>
          <a:bodyPr/>
          <a:lstStyle/>
          <a:p>
            <a:r>
              <a:rPr lang="en-US" b="1" u="sng" dirty="0">
                <a:latin typeface="Calibri" pitchFamily="34" charset="0"/>
                <a:cs typeface="Calibri" pitchFamily="34" charset="0"/>
              </a:rPr>
              <a:t>Analysis</a:t>
            </a:r>
          </a:p>
        </p:txBody>
      </p:sp>
      <p:sp>
        <p:nvSpPr>
          <p:cNvPr id="4" name="TextBox 3"/>
          <p:cNvSpPr txBox="1"/>
          <p:nvPr/>
        </p:nvSpPr>
        <p:spPr>
          <a:xfrm>
            <a:off x="348343" y="1785257"/>
            <a:ext cx="8071440" cy="3693319"/>
          </a:xfrm>
          <a:prstGeom prst="rect">
            <a:avLst/>
          </a:prstGeom>
          <a:noFill/>
        </p:spPr>
        <p:txBody>
          <a:bodyPr wrap="square" lIns="91440" tIns="45720" rIns="91440" bIns="45720" rtlCol="0" anchor="t">
            <a:spAutoFit/>
          </a:bodyPr>
          <a:lstStyle/>
          <a:p>
            <a:r>
              <a:rPr lang="en-US" dirty="0">
                <a:latin typeface="Calibri" pitchFamily="34" charset="0"/>
                <a:cs typeface="Calibri" pitchFamily="34" charset="0"/>
              </a:rPr>
              <a:t>The data collection revealed 30+ reasons for delay.</a:t>
            </a:r>
          </a:p>
          <a:p>
            <a:r>
              <a:rPr lang="en-US" dirty="0">
                <a:latin typeface="Calibri" pitchFamily="34" charset="0"/>
                <a:cs typeface="Calibri" pitchFamily="34" charset="0"/>
              </a:rPr>
              <a:t>We further categorized them into 8 following categories to analyze the data :</a:t>
            </a:r>
          </a:p>
          <a:p>
            <a:endParaRPr lang="en-US" dirty="0">
              <a:latin typeface="Calibri" pitchFamily="34" charset="0"/>
              <a:cs typeface="Calibri" pitchFamily="34" charset="0"/>
            </a:endParaRPr>
          </a:p>
          <a:p>
            <a:pPr>
              <a:buFont typeface="Wingdings" pitchFamily="2" charset="2"/>
              <a:buChar char="§"/>
            </a:pPr>
            <a:r>
              <a:rPr lang="en-US" dirty="0">
                <a:solidFill>
                  <a:schemeClr val="accent2">
                    <a:lumMod val="75000"/>
                  </a:schemeClr>
                </a:solidFill>
                <a:latin typeface="Calibri"/>
                <a:cs typeface="Calibri"/>
              </a:rPr>
              <a:t>Equipment breakdown Issue </a:t>
            </a:r>
            <a:r>
              <a:rPr lang="en-US" dirty="0">
                <a:latin typeface="Calibri"/>
                <a:cs typeface="Calibri"/>
              </a:rPr>
              <a:t>– X-Ray tube breakdown, DR breakdown, Laptop breakdown.</a:t>
            </a:r>
          </a:p>
          <a:p>
            <a:pPr>
              <a:buFont typeface="Wingdings" pitchFamily="2" charset="2"/>
              <a:buChar char="§"/>
            </a:pPr>
            <a:r>
              <a:rPr lang="en-US" dirty="0">
                <a:solidFill>
                  <a:schemeClr val="accent2">
                    <a:lumMod val="75000"/>
                  </a:schemeClr>
                </a:solidFill>
                <a:latin typeface="Calibri"/>
                <a:cs typeface="Calibri"/>
              </a:rPr>
              <a:t>Heavy workload </a:t>
            </a:r>
            <a:r>
              <a:rPr lang="en-US" dirty="0">
                <a:latin typeface="Calibri"/>
                <a:cs typeface="Calibri"/>
              </a:rPr>
              <a:t>– Unavailability of X-Ray tube, DR, Laptop etc.</a:t>
            </a:r>
          </a:p>
          <a:p>
            <a:pPr>
              <a:buFont typeface="Wingdings" pitchFamily="2" charset="2"/>
              <a:buChar char="§"/>
            </a:pPr>
            <a:r>
              <a:rPr lang="en-US" dirty="0">
                <a:solidFill>
                  <a:schemeClr val="accent2">
                    <a:lumMod val="75000"/>
                  </a:schemeClr>
                </a:solidFill>
                <a:latin typeface="Calibri"/>
                <a:cs typeface="Calibri"/>
              </a:rPr>
              <a:t>Connectivity Issue </a:t>
            </a:r>
            <a:r>
              <a:rPr lang="en-US" dirty="0">
                <a:latin typeface="Calibri"/>
                <a:cs typeface="Calibri"/>
              </a:rPr>
              <a:t>– Internet connectivity, X-Ray tube and DR connectivity etc. </a:t>
            </a:r>
            <a:endParaRPr lang="en-US" dirty="0">
              <a:latin typeface="Calibri" pitchFamily="34" charset="0"/>
              <a:cs typeface="Calibri" pitchFamily="34" charset="0"/>
            </a:endParaRPr>
          </a:p>
          <a:p>
            <a:pPr>
              <a:buFont typeface="Wingdings" pitchFamily="2" charset="2"/>
              <a:buChar char="§"/>
            </a:pPr>
            <a:r>
              <a:rPr lang="en-US" dirty="0">
                <a:solidFill>
                  <a:schemeClr val="accent2">
                    <a:lumMod val="75000"/>
                  </a:schemeClr>
                </a:solidFill>
                <a:latin typeface="Calibri"/>
                <a:cs typeface="Calibri"/>
              </a:rPr>
              <a:t>Radiographer Issue </a:t>
            </a:r>
            <a:r>
              <a:rPr lang="en-US" dirty="0">
                <a:latin typeface="Calibri"/>
                <a:cs typeface="Calibri"/>
              </a:rPr>
              <a:t>– Late upload, Communication gaps etc.</a:t>
            </a:r>
          </a:p>
          <a:p>
            <a:pPr>
              <a:buFont typeface="Wingdings" pitchFamily="2" charset="2"/>
              <a:buChar char="§"/>
            </a:pPr>
            <a:r>
              <a:rPr lang="en-US" dirty="0">
                <a:solidFill>
                  <a:schemeClr val="accent2">
                    <a:lumMod val="75000"/>
                  </a:schemeClr>
                </a:solidFill>
                <a:latin typeface="Calibri"/>
                <a:cs typeface="Calibri"/>
              </a:rPr>
              <a:t>Radiologist Delay </a:t>
            </a:r>
            <a:r>
              <a:rPr lang="en-US" dirty="0">
                <a:latin typeface="Calibri"/>
                <a:cs typeface="Calibri"/>
              </a:rPr>
              <a:t>– Unavailability, Late reporting, etc</a:t>
            </a:r>
          </a:p>
          <a:p>
            <a:pPr>
              <a:buFont typeface="Wingdings" pitchFamily="2" charset="2"/>
              <a:buChar char="§"/>
            </a:pPr>
            <a:r>
              <a:rPr lang="en-US" dirty="0">
                <a:solidFill>
                  <a:schemeClr val="accent2">
                    <a:lumMod val="75000"/>
                  </a:schemeClr>
                </a:solidFill>
                <a:latin typeface="Calibri"/>
                <a:cs typeface="Calibri"/>
              </a:rPr>
              <a:t>Software Issue </a:t>
            </a:r>
            <a:r>
              <a:rPr lang="en-US" dirty="0">
                <a:latin typeface="Calibri"/>
                <a:cs typeface="Calibri"/>
              </a:rPr>
              <a:t>– PACS issue, X-Ray software issue, etc</a:t>
            </a:r>
          </a:p>
          <a:p>
            <a:pPr>
              <a:buFont typeface="Wingdings" pitchFamily="2" charset="2"/>
              <a:buChar char="§"/>
            </a:pPr>
            <a:r>
              <a:rPr lang="en-US" dirty="0">
                <a:solidFill>
                  <a:schemeClr val="accent2">
                    <a:lumMod val="75000"/>
                  </a:schemeClr>
                </a:solidFill>
                <a:latin typeface="Calibri" pitchFamily="34" charset="0"/>
                <a:cs typeface="Calibri" pitchFamily="34" charset="0"/>
              </a:rPr>
              <a:t>Payment Issue</a:t>
            </a:r>
            <a:r>
              <a:rPr lang="en-US" dirty="0">
                <a:latin typeface="Calibri" pitchFamily="34" charset="0"/>
                <a:cs typeface="Calibri" pitchFamily="34" charset="0"/>
              </a:rPr>
              <a:t> – Delay in payment from patient.</a:t>
            </a:r>
          </a:p>
          <a:p>
            <a:r>
              <a:rPr lang="en-US" dirty="0">
                <a:latin typeface="Calibri" pitchFamily="34" charset="0"/>
                <a:cs typeface="Calibri" pitchFamily="34" charset="0"/>
              </a:rPr>
              <a:t> </a:t>
            </a:r>
          </a:p>
          <a:p>
            <a:endParaRPr lang="en-US" dirty="0">
              <a:latin typeface="Calibri" pitchFamily="34" charset="0"/>
              <a:cs typeface="Calibri" pitchFamily="34" charset="0"/>
            </a:endParaRPr>
          </a:p>
        </p:txBody>
      </p:sp>
      <p:pic>
        <p:nvPicPr>
          <p:cNvPr id="8" name="Google Shape;67;p13">
            <a:extLst>
              <a:ext uri="{FF2B5EF4-FFF2-40B4-BE49-F238E27FC236}">
                <a16:creationId xmlns:a16="http://schemas.microsoft.com/office/drawing/2014/main" id="{10A38A5D-4A1A-E133-7527-DDA922879721}"/>
              </a:ext>
            </a:extLst>
          </p:cNvPr>
          <p:cNvPicPr preferRelativeResize="0"/>
          <p:nvPr/>
        </p:nvPicPr>
        <p:blipFill>
          <a:blip r:embed="rId2">
            <a:alphaModFix/>
          </a:blip>
          <a:stretch>
            <a:fillRect/>
          </a:stretch>
        </p:blipFill>
        <p:spPr>
          <a:xfrm>
            <a:off x="0" y="0"/>
            <a:ext cx="1366200" cy="693775"/>
          </a:xfrm>
          <a:prstGeom prst="rect">
            <a:avLst/>
          </a:prstGeom>
          <a:noFill/>
          <a:ln>
            <a:noFill/>
          </a:ln>
        </p:spPr>
      </p:pic>
      <p:pic>
        <p:nvPicPr>
          <p:cNvPr id="9" name="Google Shape;66;p13">
            <a:extLst>
              <a:ext uri="{FF2B5EF4-FFF2-40B4-BE49-F238E27FC236}">
                <a16:creationId xmlns:a16="http://schemas.microsoft.com/office/drawing/2014/main" id="{DBEE667C-3DD3-9182-E527-17B7707E952A}"/>
              </a:ext>
            </a:extLst>
          </p:cNvPr>
          <p:cNvPicPr preferRelativeResize="0"/>
          <p:nvPr/>
        </p:nvPicPr>
        <p:blipFill>
          <a:blip r:embed="rId3">
            <a:alphaModFix/>
          </a:blip>
          <a:stretch>
            <a:fillRect/>
          </a:stretch>
        </p:blipFill>
        <p:spPr>
          <a:xfrm>
            <a:off x="7511143" y="0"/>
            <a:ext cx="1632857" cy="566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5143501"/>
        </p:xfrm>
        <a:graphic>
          <a:graphicData uri="http://schemas.openxmlformats.org/drawingml/2006/chart">
            <c:chart xmlns:c="http://schemas.openxmlformats.org/drawingml/2006/chart" xmlns:r="http://schemas.openxmlformats.org/officeDocument/2006/relationships" r:id="rId2"/>
          </a:graphicData>
        </a:graphic>
      </p:graphicFrame>
      <p:pic>
        <p:nvPicPr>
          <p:cNvPr id="3" name="Google Shape;67;p13">
            <a:extLst>
              <a:ext uri="{FF2B5EF4-FFF2-40B4-BE49-F238E27FC236}">
                <a16:creationId xmlns:a16="http://schemas.microsoft.com/office/drawing/2014/main" id="{26ACB1D5-0BDB-890F-C195-4CFDD4F290EE}"/>
              </a:ext>
            </a:extLst>
          </p:cNvPr>
          <p:cNvPicPr preferRelativeResize="0"/>
          <p:nvPr/>
        </p:nvPicPr>
        <p:blipFill>
          <a:blip r:embed="rId3">
            <a:alphaModFix/>
          </a:blip>
          <a:stretch>
            <a:fillRect/>
          </a:stretch>
        </p:blipFill>
        <p:spPr>
          <a:xfrm>
            <a:off x="0" y="1"/>
            <a:ext cx="1240971" cy="544286"/>
          </a:xfrm>
          <a:prstGeom prst="rect">
            <a:avLst/>
          </a:prstGeom>
          <a:noFill/>
          <a:ln>
            <a:noFill/>
          </a:ln>
        </p:spPr>
      </p:pic>
      <p:pic>
        <p:nvPicPr>
          <p:cNvPr id="5" name="Google Shape;66;p13">
            <a:extLst>
              <a:ext uri="{FF2B5EF4-FFF2-40B4-BE49-F238E27FC236}">
                <a16:creationId xmlns:a16="http://schemas.microsoft.com/office/drawing/2014/main" id="{FC105C79-F8BA-0D98-2EA5-6C5144714FC4}"/>
              </a:ext>
            </a:extLst>
          </p:cNvPr>
          <p:cNvPicPr preferRelativeResize="0"/>
          <p:nvPr/>
        </p:nvPicPr>
        <p:blipFill>
          <a:blip r:embed="rId4">
            <a:alphaModFix/>
          </a:blip>
          <a:stretch>
            <a:fillRect/>
          </a:stretch>
        </p:blipFill>
        <p:spPr>
          <a:xfrm>
            <a:off x="7707086" y="0"/>
            <a:ext cx="1436914" cy="446314"/>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1043</TotalTime>
  <Words>1496</Words>
  <Application>Microsoft Office PowerPoint</Application>
  <PresentationFormat>On-screen Show (16:9)</PresentationFormat>
  <Paragraphs>135</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 Analysis Of Turnaround Time Of X-Ray Scans Reporting At U4RAD Technologies </vt:lpstr>
      <vt:lpstr>SCREENSHOT OF APPROVAL</vt:lpstr>
      <vt:lpstr>INTRODUCTION</vt:lpstr>
      <vt:lpstr>NEED FOR THE STUDY</vt:lpstr>
      <vt:lpstr>OBJECTIVE</vt:lpstr>
      <vt:lpstr>METHODOLOGY</vt:lpstr>
      <vt:lpstr>PowerPoint Presentation</vt:lpstr>
      <vt:lpstr>Analysis</vt:lpstr>
      <vt:lpstr>PowerPoint Presentation</vt:lpstr>
      <vt:lpstr>PowerPoint Presentation</vt:lpstr>
      <vt:lpstr>Results</vt:lpstr>
      <vt:lpstr>PowerPoint Presentation</vt:lpstr>
      <vt:lpstr>Most Common Reasons Of Delay </vt:lpstr>
      <vt:lpstr>PowerPoint Presentation</vt:lpstr>
      <vt:lpstr>Radiologist Delay: Mean: 1 hour, 32 minutes Standard Deviation: 1 hour, 13 minutes Minimum: 1 hour, 2 minutes Maximum: 4 hours, 13 minutes</vt:lpstr>
      <vt:lpstr>Upload Issues: Mean: 5 hours, 12 minutes Standard Deviation: 6 hours, 38 minutes Minimum: 15 minutes Maximum: 16 hours, 17 minutes</vt:lpstr>
      <vt:lpstr>Discussion</vt:lpstr>
      <vt:lpstr>RECOMMENDATIONS</vt:lpstr>
      <vt:lpstr>CONCLUSION</vt:lpstr>
      <vt:lpstr>Refrences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Turnaround time of CT and MRI scans reporting at U4RAD</dc:title>
  <dc:creator>Lenovo</dc:creator>
  <cp:lastModifiedBy>mrinal sharma</cp:lastModifiedBy>
  <cp:revision>195</cp:revision>
  <dcterms:modified xsi:type="dcterms:W3CDTF">2023-06-26T09:46:41Z</dcterms:modified>
</cp:coreProperties>
</file>