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5" r:id="rId4"/>
    <p:sldId id="274" r:id="rId5"/>
    <p:sldId id="260" r:id="rId6"/>
    <p:sldId id="259" r:id="rId7"/>
    <p:sldId id="262" r:id="rId8"/>
    <p:sldId id="265" r:id="rId9"/>
    <p:sldId id="276" r:id="rId10"/>
    <p:sldId id="277" r:id="rId11"/>
    <p:sldId id="278" r:id="rId12"/>
    <p:sldId id="289" r:id="rId13"/>
    <p:sldId id="290" r:id="rId14"/>
    <p:sldId id="286" r:id="rId15"/>
    <p:sldId id="267" r:id="rId16"/>
    <p:sldId id="273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6" autoAdjust="0"/>
    <p:restoredTop sz="94660"/>
  </p:normalViewPr>
  <p:slideViewPr>
    <p:cSldViewPr snapToGrid="0">
      <p:cViewPr>
        <p:scale>
          <a:sx n="67" d="100"/>
          <a:sy n="67" d="100"/>
        </p:scale>
        <p:origin x="484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DFB85-35FD-4752-B747-18FE0CE4B601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2A687-4C83-4C0B-9D93-961E7BF45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2175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11-07-2023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IN"/>
              <a:t>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727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IN"/>
              <a:t>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2223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6</a:t>
            </a:fld>
            <a:endParaRPr lang="en-IN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N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726082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8</a:t>
            </a:fld>
            <a:endParaRPr lang="en-IN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N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36836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11-07-2023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11-07-2023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11-07-2023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11-07-2023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11-07-2023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11-07-2023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11-07-2023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11-07-2023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11-07-2023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11-07-2023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11-07-2023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11-07-2023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uman_resources" TargetMode="External"/><Relationship Id="rId2" Type="http://schemas.openxmlformats.org/officeDocument/2006/relationships/hyperlink" Target="https://www.goog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inc.com/encyclopedia/employee-motivation.html" TargetMode="External"/><Relationship Id="rId4" Type="http://schemas.openxmlformats.org/officeDocument/2006/relationships/hyperlink" Target="https://www.questionpro.com/blog/employee-motivation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660" y="718744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b="1" dirty="0"/>
              <a:t>A Study on Employee Motivation at Artemis Hospital, Gurugram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7698" y="3201734"/>
            <a:ext cx="9284253" cy="3362967"/>
          </a:xfrm>
        </p:spPr>
        <p:txBody>
          <a:bodyPr>
            <a:noAutofit/>
          </a:bodyPr>
          <a:lstStyle/>
          <a:p>
            <a:r>
              <a:rPr lang="en-US" b="1" dirty="0"/>
              <a:t>BY</a:t>
            </a:r>
          </a:p>
          <a:p>
            <a:r>
              <a:rPr lang="en-US" b="1" dirty="0"/>
              <a:t>Dr. MITALI YADAV</a:t>
            </a:r>
          </a:p>
          <a:p>
            <a:r>
              <a:rPr lang="en-US" b="1" dirty="0"/>
              <a:t>PG/21/61</a:t>
            </a:r>
          </a:p>
          <a:p>
            <a:r>
              <a:rPr lang="en-US" b="1" dirty="0"/>
              <a:t>UNDER THE GUIDANCE OF</a:t>
            </a:r>
          </a:p>
          <a:p>
            <a:r>
              <a:rPr lang="en-US" b="1" dirty="0"/>
              <a:t>Dr. EKTA SAROHA &amp; Dr. Punit Yadav</a:t>
            </a:r>
          </a:p>
          <a:p>
            <a:r>
              <a:rPr lang="en-US" b="1" dirty="0"/>
              <a:t>PGDM (Hospital &amp; Health )</a:t>
            </a:r>
          </a:p>
          <a:p>
            <a:r>
              <a:rPr lang="en-US" b="1" dirty="0"/>
              <a:t>2021-23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39" y="151834"/>
            <a:ext cx="2292824" cy="107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670120F-8C90-A911-2A2F-9319A2F4F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  </a:t>
            </a:r>
            <a:r>
              <a:rPr lang="en-IN" sz="2000" dirty="0"/>
              <a:t>                   </a:t>
            </a:r>
            <a:r>
              <a:rPr lang="en-IN" sz="2000" b="1" dirty="0"/>
              <a:t>Figure 7                                                                                            Figure 8</a:t>
            </a:r>
            <a:endParaRPr lang="en-IN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46435" cy="105396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4667C59-ED02-37DC-7AC1-6458F9DB7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" y="2613805"/>
            <a:ext cx="5713730" cy="37425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4339ACA-D290-4751-9286-60CAFB5005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7732" y="2613805"/>
            <a:ext cx="5731510" cy="374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223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AE84B1F5-C335-4145-8EBD-0D0A972CD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                   </a:t>
            </a:r>
            <a:r>
              <a:rPr lang="en-IN" sz="2000" b="1" dirty="0"/>
              <a:t>    Figure 9                                                                                    Figure 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09541" cy="9834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148C5F9-9CD5-F9E2-92A6-61DCCAA81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345" y="2605177"/>
            <a:ext cx="5704205" cy="37511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FA3ABC-6684-02DC-49E4-0931732DF6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4131" y="2605178"/>
            <a:ext cx="5704205" cy="375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275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              </a:t>
            </a:r>
            <a:r>
              <a:rPr lang="en-US" b="1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7479"/>
            <a:ext cx="10515600" cy="5460521"/>
          </a:xfrm>
        </p:spPr>
        <p:txBody>
          <a:bodyPr>
            <a:normAutofit fontScale="25000" lnSpcReduction="20000"/>
          </a:bodyPr>
          <a:lstStyle/>
          <a:p>
            <a:pPr marL="0" indent="0" fontAlgn="t">
              <a:buNone/>
            </a:pPr>
            <a:endParaRPr lang="en-US" dirty="0"/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88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Employees are highly inclined to refer someone to work at the company, demonstrating a strong endorsement of the workplace.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88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Employees say they have a good work-life balance, indicating that the organisation values employee well-being and places a premium on work-life integration.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88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Employees want to reapply for their existing job, demonstrating a high level of satisfaction and contentment with their current position.</a:t>
            </a:r>
          </a:p>
          <a:p>
            <a:pPr marL="342900" indent="-342900" algn="just">
              <a:lnSpc>
                <a:spcPct val="150000"/>
              </a:lnSpc>
              <a:spcAft>
                <a:spcPts val="75"/>
              </a:spcAft>
              <a:buFont typeface="+mj-lt"/>
              <a:buAutoNum type="arabicPeriod"/>
            </a:pPr>
            <a:r>
              <a:rPr lang="en-IN" sz="88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Employees say that work is fairly distributed in their work group, reflecting a sense of justice and equity in workload distribution. </a:t>
            </a:r>
          </a:p>
          <a:p>
            <a:pPr marL="342900" indent="-342900" algn="just">
              <a:lnSpc>
                <a:spcPct val="150000"/>
              </a:lnSpc>
              <a:spcAft>
                <a:spcPts val="75"/>
              </a:spcAft>
              <a:buFont typeface="+mj-lt"/>
              <a:buAutoNum type="arabicPeriod"/>
            </a:pPr>
            <a:r>
              <a:rPr lang="en-IN" sz="88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Employees have a best buddy at work, demonstrating the presence of healthy social relationships and a supportive work environment.</a:t>
            </a:r>
          </a:p>
          <a:p>
            <a:pPr marL="0" lvl="0" indent="0" algn="just">
              <a:lnSpc>
                <a:spcPct val="150000"/>
              </a:lnSpc>
              <a:spcAft>
                <a:spcPts val="75"/>
              </a:spcAft>
              <a:buNone/>
            </a:pPr>
            <a:r>
              <a:rPr lang="en-IN" sz="8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US" sz="8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" y="-13648"/>
            <a:ext cx="2463891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662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52758" cy="1005714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7C3E1A-CC3A-BA83-A08E-D81700962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1433"/>
            <a:ext cx="10515600" cy="5296619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IN" sz="24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6. Employees believe they are valued at work, reflecting the company's efforts to recognise and reward employee contributions.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IN" sz="24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7. Employees say they are satisfied at work, indicating a positive work environment and job satisfaction among the workforce.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IN" sz="24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8. Employees have a clear grasp of their career or advancement route, demonstrating strong management communication and transparency.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IN" sz="24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9. Employees believe they will be able to maximise their potential at the organisation, suggesting a strong sense of personal growth and development chances.</a:t>
            </a:r>
          </a:p>
          <a:p>
            <a:pPr marL="0" lvl="0" indent="0" algn="just">
              <a:lnSpc>
                <a:spcPct val="150000"/>
              </a:lnSpc>
              <a:spcAft>
                <a:spcPts val="75"/>
              </a:spcAft>
              <a:buNone/>
            </a:pPr>
            <a:r>
              <a:rPr lang="en-IN" sz="24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10. Employees consider the management team to be transparent, reflecting open communication and trust between employees and leadership.</a:t>
            </a:r>
          </a:p>
          <a:p>
            <a:pPr marL="466090" indent="0" algn="just">
              <a:lnSpc>
                <a:spcPct val="107000"/>
              </a:lnSpc>
              <a:spcAft>
                <a:spcPts val="75"/>
              </a:spcAft>
              <a:buNone/>
            </a:pPr>
            <a:endParaRPr lang="en-IN" sz="2400" kern="1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4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677894F-8F90-CFE0-5F71-10A87179B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                     </a:t>
            </a:r>
            <a:r>
              <a:rPr lang="en-IN" b="1" dirty="0"/>
              <a:t>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1E674D-53E2-4228-B56F-6C1888B4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30480" lvl="0" indent="-342900" algn="just">
              <a:lnSpc>
                <a:spcPct val="148000"/>
              </a:lnSpc>
              <a:spcAft>
                <a:spcPts val="690"/>
              </a:spcAft>
              <a:buFont typeface="Symbol" panose="05050102010706020507" pitchFamily="18" charset="2"/>
              <a:buChar char=""/>
            </a:pPr>
            <a:r>
              <a:rPr lang="en-IN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The majority of employees are highly inclined to refer someone to work at the organisation, reflecting a positive workplace view.</a:t>
            </a:r>
            <a:endParaRPr lang="en-IN" sz="2400" kern="1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342900" marR="30480" lvl="0" indent="-342900" algn="just">
              <a:lnSpc>
                <a:spcPct val="148000"/>
              </a:lnSpc>
              <a:spcAft>
                <a:spcPts val="690"/>
              </a:spcAft>
              <a:buFont typeface="Symbol" panose="05050102010706020507" pitchFamily="18" charset="2"/>
              <a:buChar char=""/>
            </a:pPr>
            <a:r>
              <a:rPr lang="en-IN" sz="24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 sizable percentage of employees say they have a good work-life balance, indicating a pleasant work environment that prioritises employee well-being.</a:t>
            </a:r>
          </a:p>
          <a:p>
            <a:pPr marL="342900" marR="30480" lvl="0" indent="-342900" algn="just">
              <a:lnSpc>
                <a:spcPct val="148000"/>
              </a:lnSpc>
              <a:spcAft>
                <a:spcPts val="690"/>
              </a:spcAft>
              <a:buFont typeface="Symbol" panose="05050102010706020507" pitchFamily="18" charset="2"/>
              <a:buChar char=""/>
            </a:pPr>
            <a:r>
              <a:rPr lang="en-IN" sz="24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vast majority of employees indicate a strong desire to reapply for their current position, suggesting job happiness and contentment.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14</a:t>
            </a:fld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13404" cy="103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026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21F9-57FC-03A7-2EE3-925A45765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785" y="1647645"/>
            <a:ext cx="11559654" cy="5073830"/>
          </a:xfrm>
        </p:spPr>
        <p:txBody>
          <a:bodyPr>
            <a:normAutofit/>
          </a:bodyPr>
          <a:lstStyle/>
          <a:p>
            <a:pPr marL="342900" marR="30480" lvl="0" indent="-342900" algn="just">
              <a:lnSpc>
                <a:spcPct val="148000"/>
              </a:lnSpc>
              <a:spcAft>
                <a:spcPts val="690"/>
              </a:spcAft>
              <a:buFont typeface="Symbol" panose="05050102010706020507" pitchFamily="18" charset="2"/>
              <a:buChar char=""/>
            </a:pPr>
            <a:r>
              <a:rPr lang="en-IN" sz="24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 sizable proportion of employees say that work is distributed equitably within their work group, indicating a view of fairness and equitable practises.</a:t>
            </a:r>
          </a:p>
          <a:p>
            <a:pPr marL="342900" marR="30480" lvl="0" indent="-342900" algn="just">
              <a:lnSpc>
                <a:spcPct val="148000"/>
              </a:lnSpc>
              <a:spcAft>
                <a:spcPts val="690"/>
              </a:spcAft>
              <a:buFont typeface="Symbol" panose="05050102010706020507" pitchFamily="18" charset="2"/>
              <a:buChar char=""/>
            </a:pPr>
            <a:r>
              <a:rPr lang="en-IN" sz="24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While the majority of employees report having a best friend at work, a significant minority do not, highlighting the need for more focus to build better social interactions among employees.</a:t>
            </a:r>
          </a:p>
          <a:p>
            <a:pPr marL="342900" marR="30480" lvl="0" indent="-342900" algn="just">
              <a:lnSpc>
                <a:spcPct val="148000"/>
              </a:lnSpc>
              <a:spcAft>
                <a:spcPts val="690"/>
              </a:spcAft>
              <a:buFont typeface="Symbol" panose="05050102010706020507" pitchFamily="18" charset="2"/>
              <a:buChar char=""/>
            </a:pPr>
            <a:r>
              <a:rPr lang="en-IN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vast majority of employees believe they are valued at work, indicating a healthy business culture that recognises and values employee contributions</a:t>
            </a:r>
            <a:r>
              <a:rPr lang="en-I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i="0" dirty="0">
              <a:effectLst/>
            </a:endParaRPr>
          </a:p>
          <a:p>
            <a:pPr marL="0" indent="0">
              <a:buNone/>
            </a:pPr>
            <a:endParaRPr lang="en-IN" sz="2800" b="1" i="0" u="sng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78505" cy="107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27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365125"/>
            <a:ext cx="8610600" cy="1325563"/>
          </a:xfrm>
        </p:spPr>
        <p:txBody>
          <a:bodyPr/>
          <a:lstStyle/>
          <a:p>
            <a:pPr algn="ctr"/>
            <a:r>
              <a:rPr lang="en-IN" b="1" dirty="0"/>
              <a:t>References (Only Vancouver Style)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CD5A5-350C-07B1-88E3-70F677EEF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668"/>
            <a:ext cx="10515600" cy="4391295"/>
          </a:xfrm>
        </p:spPr>
        <p:txBody>
          <a:bodyPr>
            <a:normAutofit fontScale="25000" lnSpcReduction="20000"/>
          </a:bodyPr>
          <a:lstStyle/>
          <a:p>
            <a:pPr fontAlgn="base">
              <a:lnSpc>
                <a:spcPct val="107000"/>
              </a:lnSpc>
              <a:spcAft>
                <a:spcPts val="1110"/>
              </a:spcAft>
              <a:buClr>
                <a:srgbClr val="000000"/>
              </a:buClr>
              <a:buSzPts val="1200"/>
            </a:pPr>
            <a:endParaRPr lang="en-IN" sz="11200" u="none" strike="noStrike" kern="100" dirty="0"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fontAlgn="base">
              <a:lnSpc>
                <a:spcPct val="107000"/>
              </a:lnSpc>
              <a:spcAft>
                <a:spcPts val="111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q"/>
            </a:pPr>
            <a:r>
              <a:rPr lang="en-IN" sz="11200" u="none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https://www.google.com/ </a:t>
            </a:r>
            <a:r>
              <a:rPr lang="en-IN" sz="11200" u="none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base">
              <a:lnSpc>
                <a:spcPct val="107000"/>
              </a:lnSpc>
              <a:spcAft>
                <a:spcPts val="112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q"/>
            </a:pPr>
            <a:r>
              <a:rPr lang="en-IN" sz="11200" u="none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https://en.wikipedia.org/wiki/Human_resources </a:t>
            </a:r>
            <a:r>
              <a:rPr lang="en-IN" sz="11200" u="none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l" fontAlgn="base">
              <a:lnSpc>
                <a:spcPct val="107000"/>
              </a:lnSpc>
              <a:spcAft>
                <a:spcPts val="112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q"/>
            </a:pPr>
            <a:r>
              <a:rPr lang="en-IN" sz="11200" u="none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https://www.questionpro.com/blog/employee-motivation/ </a:t>
            </a:r>
            <a:r>
              <a:rPr lang="en-IN" sz="11200" u="none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l" fontAlgn="base">
              <a:lnSpc>
                <a:spcPct val="107000"/>
              </a:lnSpc>
              <a:spcAft>
                <a:spcPts val="112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q"/>
            </a:pPr>
            <a:r>
              <a:rPr lang="en-IN" sz="11200" u="none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https://www.inc.com/encyclopedia/employee-motivation.html </a:t>
            </a:r>
            <a:r>
              <a:rPr lang="en-IN" sz="11200" u="none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l" fontAlgn="base">
              <a:lnSpc>
                <a:spcPct val="107000"/>
              </a:lnSpc>
              <a:spcAft>
                <a:spcPts val="67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q"/>
            </a:pPr>
            <a:r>
              <a:rPr lang="en-IN" sz="11200" u="sng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https://www.entrepreneur.com/topic/employee-motivation</a:t>
            </a:r>
            <a:r>
              <a:rPr lang="en-IN" sz="11200" u="none" strike="noStrike" kern="100" dirty="0"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lvl="0" indent="0" algn="l" fontAlgn="base">
              <a:lnSpc>
                <a:spcPct val="107000"/>
              </a:lnSpc>
              <a:spcAft>
                <a:spcPts val="670"/>
              </a:spcAft>
              <a:buClr>
                <a:srgbClr val="000000"/>
              </a:buClr>
              <a:buSzPts val="1200"/>
              <a:buNone/>
            </a:pPr>
            <a:endParaRPr lang="en-IN" sz="11200" u="none" strike="noStrike" kern="100" dirty="0">
              <a:effectLst/>
              <a:uFill>
                <a:solidFill>
                  <a:srgbClr val="000000"/>
                </a:solidFill>
              </a:u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090" indent="0" algn="l">
              <a:lnSpc>
                <a:spcPct val="107000"/>
              </a:lnSpc>
              <a:spcAft>
                <a:spcPts val="43500"/>
              </a:spcAft>
              <a:buNone/>
            </a:pPr>
            <a:r>
              <a:rPr lang="en-IN" sz="11200" b="1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IN" sz="11200" kern="1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BC351-F8F3-57C7-6516-D8352B33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16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255647-F95D-46BC-6D26-DFB5BCA207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0" y="144478"/>
            <a:ext cx="2497540" cy="117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43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b="1" dirty="0"/>
              <a:t>Any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C9A4B-7D60-AC6E-3EFB-C49D8A77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0" y="144478"/>
            <a:ext cx="2497540" cy="117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6056" y="185738"/>
            <a:ext cx="4963887" cy="1325563"/>
          </a:xfrm>
        </p:spPr>
        <p:txBody>
          <a:bodyPr/>
          <a:lstStyle/>
          <a:p>
            <a:pPr algn="ctr"/>
            <a:r>
              <a:rPr lang="en-IN" b="1" dirty="0"/>
              <a:t>Mentor Approval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30" y="185738"/>
            <a:ext cx="2198819" cy="1034982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0EE0655-BE99-1013-9919-D551DA0914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65827" y="1511301"/>
            <a:ext cx="11490384" cy="5001642"/>
          </a:xfrm>
        </p:spPr>
      </p:pic>
    </p:spTree>
    <p:extLst>
      <p:ext uri="{BB962C8B-B14F-4D97-AF65-F5344CB8AC3E}">
        <p14:creationId xmlns:p14="http://schemas.microsoft.com/office/powerpoint/2010/main" val="28610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2" y="13328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ABOUT HOSPITAL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en-US" dirty="0"/>
              <a:t>Artemis Hospital, established in 2007, spread across 9 acres, is a 600-plus bed; state-of-the-art multi-specialty hospital located in Gurgaon, India. </a:t>
            </a:r>
          </a:p>
          <a:p>
            <a:r>
              <a:rPr lang="en-US" dirty="0"/>
              <a:t>Artemis Hospital is the first JCI and NABH accredited Hospital in Gurgaon. </a:t>
            </a:r>
          </a:p>
          <a:p>
            <a:r>
              <a:rPr lang="en-US" dirty="0"/>
              <a:t>Designed as one of the most advanced hospitals in India, Artemis provides a depth of expertise in the spectrum of advanced medical &amp; surgical interventions, a comprehensive mix of inpatient and outpatient services.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0119" cy="10920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474" y="235131"/>
            <a:ext cx="3727270" cy="213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7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23509"/>
          </a:xfrm>
        </p:spPr>
        <p:txBody>
          <a:bodyPr/>
          <a:lstStyle/>
          <a:p>
            <a:r>
              <a:rPr lang="en-US" b="0" i="0" dirty="0">
                <a:effectLst/>
              </a:rPr>
              <a:t>Employee motivation directly impacts individual performance, job satisfaction, and commitment, leading to higher productivity levels and improved organizational outcomes.</a:t>
            </a:r>
            <a:r>
              <a:rPr lang="en-US" dirty="0"/>
              <a:t> </a:t>
            </a:r>
          </a:p>
          <a:p>
            <a:r>
              <a:rPr lang="en-US" b="0" i="0" dirty="0">
                <a:effectLst/>
              </a:rPr>
              <a:t>Motivated employees are more likely to exhibit discretionary effort, creativity, and innovation, resulting in competitive advantages for the organization.</a:t>
            </a:r>
            <a:endParaRPr lang="en-US" dirty="0"/>
          </a:p>
          <a:p>
            <a:r>
              <a:rPr lang="en-US" dirty="0"/>
              <a:t> </a:t>
            </a:r>
            <a:r>
              <a:rPr lang="en-US" b="0" i="0" dirty="0">
                <a:effectLst/>
              </a:rPr>
              <a:t>A motivated workforce leads to lower turnover rates, reduced absenteeism, and enhanced employee retention, saving recruitment and training costs.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4" y="0"/>
            <a:ext cx="2224585" cy="104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10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/>
              <a:t>Objective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Primary Objective- 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To find the employee motivation techniques adopted in Artemis Hospital Gurugram.</a:t>
            </a:r>
            <a:endParaRPr lang="en-US" dirty="0"/>
          </a:p>
          <a:p>
            <a:r>
              <a:rPr lang="en-US" b="1" dirty="0"/>
              <a:t>Secondary Objectives:  </a:t>
            </a:r>
            <a:endParaRPr lang="en-US" dirty="0"/>
          </a:p>
          <a:p>
            <a:pPr marR="30480" lvl="0" algn="just" fontAlgn="base">
              <a:lnSpc>
                <a:spcPct val="107000"/>
              </a:lnSpc>
              <a:spcAft>
                <a:spcPts val="118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n-IN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To analyse the job involvement of employees in an organization. </a:t>
            </a:r>
          </a:p>
          <a:p>
            <a:pPr marR="30480" algn="just" fontAlgn="base">
              <a:lnSpc>
                <a:spcPct val="107000"/>
              </a:lnSpc>
              <a:spcAft>
                <a:spcPts val="117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n-IN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To study about growth needs of employees </a:t>
            </a:r>
          </a:p>
          <a:p>
            <a:pPr marR="30480" lvl="0" algn="just" fontAlgn="base">
              <a:lnSpc>
                <a:spcPct val="107000"/>
              </a:lnSpc>
              <a:spcAft>
                <a:spcPts val="118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n-IN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To find whether organizational health is being given to employees by the company or organization </a:t>
            </a:r>
          </a:p>
          <a:p>
            <a:pPr marR="30480" lvl="0" algn="just" fontAlgn="base">
              <a:lnSpc>
                <a:spcPct val="107000"/>
              </a:lnSpc>
              <a:spcAft>
                <a:spcPts val="137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n-IN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Times New Roman" panose="02020603050405020304" pitchFamily="18" charset="0"/>
                <a:cs typeface="Times New Roman" panose="02020603050405020304" pitchFamily="18" charset="0"/>
              </a:rPr>
              <a:t>To study the effect of Job promotion on employees 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56" y="-29980"/>
            <a:ext cx="10515600" cy="1325563"/>
          </a:xfrm>
        </p:spPr>
        <p:txBody>
          <a:bodyPr/>
          <a:lstStyle/>
          <a:p>
            <a:pPr algn="ctr"/>
            <a:r>
              <a:rPr lang="en-IN" b="1" dirty="0"/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65C76-273B-9A86-DBC1-54F437B85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475117"/>
            <a:ext cx="10515600" cy="5630150"/>
          </a:xfrm>
        </p:spPr>
        <p:txBody>
          <a:bodyPr>
            <a:noAutofit/>
          </a:bodyPr>
          <a:lstStyle/>
          <a:p>
            <a:r>
              <a:rPr lang="en-US" b="1" dirty="0"/>
              <a:t>Study design: </a:t>
            </a:r>
            <a:r>
              <a:rPr lang="en-US" dirty="0"/>
              <a:t>The study type is cross-sectional and descriptive in nature. </a:t>
            </a:r>
          </a:p>
          <a:p>
            <a:r>
              <a:rPr lang="en-US" b="1" dirty="0"/>
              <a:t>Study location: </a:t>
            </a:r>
            <a:r>
              <a:rPr lang="en-US" dirty="0"/>
              <a:t>Artemis Hospital.</a:t>
            </a:r>
          </a:p>
          <a:p>
            <a:r>
              <a:rPr lang="en-US" b="1" dirty="0"/>
              <a:t>Study population: </a:t>
            </a:r>
            <a:r>
              <a:rPr lang="en-US" dirty="0"/>
              <a:t> Random Working Employees at Artemis Hospital Gurgaon.</a:t>
            </a:r>
          </a:p>
          <a:p>
            <a:r>
              <a:rPr lang="en-US" b="1" dirty="0"/>
              <a:t>Duration of study: </a:t>
            </a:r>
            <a:r>
              <a:rPr lang="en-US" dirty="0"/>
              <a:t>3 Months i.e.</a:t>
            </a:r>
            <a:r>
              <a:rPr lang="en-US" b="1" dirty="0"/>
              <a:t> </a:t>
            </a:r>
            <a:r>
              <a:rPr lang="en-US" dirty="0"/>
              <a:t>25</a:t>
            </a:r>
            <a:r>
              <a:rPr lang="en-US" baseline="30000" dirty="0"/>
              <a:t>th</a:t>
            </a:r>
            <a:r>
              <a:rPr lang="en-US" dirty="0"/>
              <a:t> February to 31</a:t>
            </a:r>
            <a:r>
              <a:rPr lang="en-US" baseline="30000" dirty="0"/>
              <a:t>st</a:t>
            </a:r>
            <a:r>
              <a:rPr lang="en-US" dirty="0"/>
              <a:t> May.</a:t>
            </a:r>
          </a:p>
          <a:p>
            <a:r>
              <a:rPr lang="en-US" b="1" dirty="0"/>
              <a:t>Sample size: </a:t>
            </a:r>
            <a:r>
              <a:rPr lang="en-US" dirty="0"/>
              <a:t>100 </a:t>
            </a:r>
            <a:r>
              <a:rPr lang="en-US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endParaRPr lang="en-US" dirty="0"/>
          </a:p>
          <a:p>
            <a:r>
              <a:rPr lang="en-US" b="1" dirty="0"/>
              <a:t>Sampling technique:</a:t>
            </a:r>
            <a:r>
              <a:rPr lang="en-US" dirty="0"/>
              <a:t> Convenience sampling.</a:t>
            </a:r>
          </a:p>
          <a:p>
            <a:r>
              <a:rPr lang="en-US" b="1" dirty="0"/>
              <a:t>Method of data collection:</a:t>
            </a:r>
            <a:r>
              <a:rPr lang="en-US" dirty="0"/>
              <a:t> </a:t>
            </a:r>
            <a:r>
              <a:rPr lang="en-US" dirty="0">
                <a:ea typeface="+mn-lt"/>
                <a:cs typeface="+mn-lt"/>
              </a:rPr>
              <a:t>Structured</a:t>
            </a:r>
            <a:r>
              <a:rPr lang="en-US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dirty="0"/>
              <a:t>Questionnaire.</a:t>
            </a:r>
          </a:p>
          <a:p>
            <a:r>
              <a:rPr lang="en-US" b="1" dirty="0"/>
              <a:t>Methods for data analysis:</a:t>
            </a:r>
            <a:r>
              <a:rPr lang="en-US" dirty="0"/>
              <a:t> </a:t>
            </a:r>
            <a:r>
              <a:rPr lang="en-US" dirty="0">
                <a:ea typeface="+mn-lt"/>
                <a:cs typeface="+mn-lt"/>
              </a:rPr>
              <a:t>Microsoft</a:t>
            </a:r>
            <a:r>
              <a:rPr lang="en-US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dirty="0"/>
              <a:t>Excel.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050"/>
            <a:ext cx="1918741" cy="90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0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517" y="465056"/>
            <a:ext cx="3932237" cy="729082"/>
          </a:xfrm>
        </p:spPr>
        <p:txBody>
          <a:bodyPr>
            <a:normAutofit/>
          </a:bodyPr>
          <a:lstStyle/>
          <a:p>
            <a:pPr algn="ctr"/>
            <a:r>
              <a:rPr lang="en-IN" sz="4400" b="1" dirty="0">
                <a:latin typeface="+mn-lt"/>
              </a:rPr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51881" cy="1059958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4CB8969-84F5-7FD5-CEE1-B7A74E607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1011" y="1647645"/>
            <a:ext cx="11159706" cy="5012718"/>
          </a:xfrm>
        </p:spPr>
        <p:txBody>
          <a:bodyPr/>
          <a:lstStyle/>
          <a:p>
            <a:r>
              <a:rPr lang="en-IN" dirty="0"/>
              <a:t>                                  </a:t>
            </a:r>
            <a:r>
              <a:rPr lang="en-IN" sz="1800" b="1" dirty="0"/>
              <a:t>Figure 1                                                                                                    Figure 2</a:t>
            </a:r>
          </a:p>
          <a:p>
            <a:endParaRPr lang="en-IN" sz="1800" b="1" dirty="0"/>
          </a:p>
          <a:p>
            <a:endParaRPr lang="en-IN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AFC045-C0C4-8F8D-5CC1-EF8A59D05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23" y="2552130"/>
            <a:ext cx="5055079" cy="36071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CAF22C-2B31-777C-B132-378D1CB88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552130"/>
            <a:ext cx="5731510" cy="360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571DAA9-AC14-FAC3-D6FC-849D37028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                  </a:t>
            </a:r>
            <a:r>
              <a:rPr lang="en-IN" sz="2000" b="1" dirty="0"/>
              <a:t>Figure 3                                                                                      Figure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78988" cy="102564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26D9DEE-FE14-22F7-7E38-8A3A335DF6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149" y="2683266"/>
            <a:ext cx="5618480" cy="34936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B8D79C2-B083-D7C6-5CB8-BB9EBD3BF8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6121" y="2683267"/>
            <a:ext cx="5704205" cy="349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BB38146-164F-41B9-1704-C5D9E3AC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05000"/>
            <a:ext cx="10515600" cy="1219200"/>
          </a:xfrm>
        </p:spPr>
        <p:txBody>
          <a:bodyPr>
            <a:normAutofit/>
          </a:bodyPr>
          <a:lstStyle/>
          <a:p>
            <a:r>
              <a:rPr lang="en-IN" sz="2000" b="1" dirty="0">
                <a:latin typeface="+mn-lt"/>
              </a:rPr>
              <a:t>                         Figure 5                                                                                          Figure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90685" cy="100081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9583F24-EFE8-964A-4C27-AB6CBC73A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34" y="2993366"/>
            <a:ext cx="5753819" cy="32176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2CA8025-D286-72E9-34D5-6E1DC3D6B3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2346" y="2924354"/>
            <a:ext cx="5722620" cy="321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0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9156</TotalTime>
  <Words>848</Words>
  <Application>Microsoft Office PowerPoint</Application>
  <PresentationFormat>Widescreen</PresentationFormat>
  <Paragraphs>100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A Study on Employee Motivation at Artemis Hospital, Gurugram</vt:lpstr>
      <vt:lpstr>Mentor Approval</vt:lpstr>
      <vt:lpstr>ABOUT HOSPITAL</vt:lpstr>
      <vt:lpstr>Introduction </vt:lpstr>
      <vt:lpstr>Objective</vt:lpstr>
      <vt:lpstr>Methodology </vt:lpstr>
      <vt:lpstr>Results</vt:lpstr>
      <vt:lpstr>PowerPoint Presentation</vt:lpstr>
      <vt:lpstr>                         Figure 5                                                                                          Figure 6</vt:lpstr>
      <vt:lpstr>PowerPoint Presentation</vt:lpstr>
      <vt:lpstr>PowerPoint Presentation</vt:lpstr>
      <vt:lpstr>                            Discussion</vt:lpstr>
      <vt:lpstr>PowerPoint Presentation</vt:lpstr>
      <vt:lpstr>                           Conclusion</vt:lpstr>
      <vt:lpstr>PowerPoint Presentation</vt:lpstr>
      <vt:lpstr>References (Only Vancouver Style)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Mitali Yadav</cp:lastModifiedBy>
  <cp:revision>84</cp:revision>
  <dcterms:created xsi:type="dcterms:W3CDTF">2022-05-20T15:11:38Z</dcterms:created>
  <dcterms:modified xsi:type="dcterms:W3CDTF">2023-07-11T12:17:07Z</dcterms:modified>
</cp:coreProperties>
</file>