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1" r:id="rId3"/>
    <p:sldId id="281" r:id="rId4"/>
    <p:sldId id="292" r:id="rId5"/>
    <p:sldId id="276" r:id="rId6"/>
    <p:sldId id="277" r:id="rId7"/>
    <p:sldId id="278" r:id="rId8"/>
    <p:sldId id="279" r:id="rId9"/>
    <p:sldId id="283" r:id="rId10"/>
    <p:sldId id="280" r:id="rId11"/>
    <p:sldId id="273" r:id="rId12"/>
    <p:sldId id="284" r:id="rId13"/>
    <p:sldId id="285" r:id="rId14"/>
    <p:sldId id="286" r:id="rId15"/>
    <p:sldId id="287" r:id="rId16"/>
    <p:sldId id="288" r:id="rId17"/>
    <p:sldId id="290" r:id="rId18"/>
    <p:sldId id="291" r:id="rId19"/>
    <p:sldId id="293" r:id="rId20"/>
    <p:sldId id="269" r:id="rId21"/>
    <p:sldId id="270"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F1E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1575" autoAdjust="0"/>
  </p:normalViewPr>
  <p:slideViewPr>
    <p:cSldViewPr snapToGrid="0">
      <p:cViewPr varScale="1">
        <p:scale>
          <a:sx n="78" d="100"/>
          <a:sy n="78" d="100"/>
        </p:scale>
        <p:origin x="38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imansha\Desktop\Dissert_MS_m160623%20-%20Copy.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Mimansha\Desktop\Dissert_MS_m160623%20-%20Cop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600" b="1" dirty="0"/>
              <a:t>Education</a:t>
            </a:r>
            <a:r>
              <a:rPr lang="en-US" sz="1600" b="1" baseline="0" dirty="0"/>
              <a:t> status</a:t>
            </a:r>
            <a:endParaRPr lang="en-US" sz="1600" b="1" dirty="0"/>
          </a:p>
        </c:rich>
      </c:tx>
      <c:layout>
        <c:manualLayout>
          <c:xMode val="edge"/>
          <c:yMode val="edge"/>
          <c:x val="0.5112202061789004"/>
          <c:y val="3.0951920777063678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93601298158382"/>
          <c:y val="0.10072861214174329"/>
          <c:w val="0.87155526578739839"/>
          <c:h val="0.60543828686860901"/>
        </c:manualLayout>
      </c:layout>
      <c:barChart>
        <c:barDir val="col"/>
        <c:grouping val="clustered"/>
        <c:varyColors val="0"/>
        <c:ser>
          <c:idx val="0"/>
          <c:order val="0"/>
          <c:tx>
            <c:strRef>
              <c:f>ChartSPSS!$A$28</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ChartSPSS!$B$27:$H$27</c:f>
              <c:strCache>
                <c:ptCount val="7"/>
                <c:pt idx="0">
                  <c:v>Illiterate (no schooling)</c:v>
                </c:pt>
                <c:pt idx="1">
                  <c:v>Primary (1- 5)</c:v>
                </c:pt>
                <c:pt idx="2">
                  <c:v>Middle (6- 8)</c:v>
                </c:pt>
                <c:pt idx="3">
                  <c:v>High school (9- 10)</c:v>
                </c:pt>
                <c:pt idx="4">
                  <c:v>Intermediate (11-12)</c:v>
                </c:pt>
                <c:pt idx="5">
                  <c:v>Graduate</c:v>
                </c:pt>
                <c:pt idx="6">
                  <c:v>Postgraduate &amp; higher</c:v>
                </c:pt>
              </c:strCache>
            </c:strRef>
          </c:cat>
          <c:val>
            <c:numRef>
              <c:f>ChartSPSS!$B$28:$H$28</c:f>
              <c:numCache>
                <c:formatCode>###0</c:formatCode>
                <c:ptCount val="7"/>
                <c:pt idx="0">
                  <c:v>1</c:v>
                </c:pt>
                <c:pt idx="1">
                  <c:v>2</c:v>
                </c:pt>
                <c:pt idx="2">
                  <c:v>2</c:v>
                </c:pt>
                <c:pt idx="3">
                  <c:v>10</c:v>
                </c:pt>
                <c:pt idx="4">
                  <c:v>7</c:v>
                </c:pt>
                <c:pt idx="5">
                  <c:v>2</c:v>
                </c:pt>
                <c:pt idx="6">
                  <c:v>1</c:v>
                </c:pt>
              </c:numCache>
            </c:numRef>
          </c:val>
          <c:extLst>
            <c:ext xmlns:c16="http://schemas.microsoft.com/office/drawing/2014/chart" uri="{C3380CC4-5D6E-409C-BE32-E72D297353CC}">
              <c16:uniqueId val="{00000000-092E-427C-9C68-01A924417FFD}"/>
            </c:ext>
          </c:extLst>
        </c:ser>
        <c:ser>
          <c:idx val="1"/>
          <c:order val="1"/>
          <c:tx>
            <c:strRef>
              <c:f>ChartSPSS!$A$29</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ChartSPSS!$B$27:$H$27</c:f>
              <c:strCache>
                <c:ptCount val="7"/>
                <c:pt idx="0">
                  <c:v>Illiterate (no schooling)</c:v>
                </c:pt>
                <c:pt idx="1">
                  <c:v>Primary (1- 5)</c:v>
                </c:pt>
                <c:pt idx="2">
                  <c:v>Middle (6- 8)</c:v>
                </c:pt>
                <c:pt idx="3">
                  <c:v>High school (9- 10)</c:v>
                </c:pt>
                <c:pt idx="4">
                  <c:v>Intermediate (11-12)</c:v>
                </c:pt>
                <c:pt idx="5">
                  <c:v>Graduate</c:v>
                </c:pt>
                <c:pt idx="6">
                  <c:v>Postgraduate &amp; higher</c:v>
                </c:pt>
              </c:strCache>
            </c:strRef>
          </c:cat>
          <c:val>
            <c:numRef>
              <c:f>ChartSPSS!$B$29:$H$29</c:f>
              <c:numCache>
                <c:formatCode>General</c:formatCode>
                <c:ptCount val="7"/>
                <c:pt idx="0">
                  <c:v>2</c:v>
                </c:pt>
                <c:pt idx="1">
                  <c:v>1</c:v>
                </c:pt>
                <c:pt idx="2">
                  <c:v>3</c:v>
                </c:pt>
                <c:pt idx="3">
                  <c:v>11</c:v>
                </c:pt>
                <c:pt idx="4">
                  <c:v>11</c:v>
                </c:pt>
                <c:pt idx="5">
                  <c:v>3</c:v>
                </c:pt>
                <c:pt idx="6">
                  <c:v>1</c:v>
                </c:pt>
              </c:numCache>
            </c:numRef>
          </c:val>
          <c:extLst>
            <c:ext xmlns:c16="http://schemas.microsoft.com/office/drawing/2014/chart" uri="{C3380CC4-5D6E-409C-BE32-E72D297353CC}">
              <c16:uniqueId val="{00000001-092E-427C-9C68-01A924417FFD}"/>
            </c:ext>
          </c:extLst>
        </c:ser>
        <c:dLbls>
          <c:dLblPos val="outEnd"/>
          <c:showLegendKey val="0"/>
          <c:showVal val="1"/>
          <c:showCatName val="0"/>
          <c:showSerName val="0"/>
          <c:showPercent val="0"/>
          <c:showBubbleSize val="0"/>
        </c:dLbls>
        <c:gapWidth val="219"/>
        <c:overlap val="-27"/>
        <c:axId val="1547194464"/>
        <c:axId val="1547194944"/>
      </c:barChart>
      <c:catAx>
        <c:axId val="154719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7194944"/>
        <c:crosses val="autoZero"/>
        <c:auto val="1"/>
        <c:lblAlgn val="ctr"/>
        <c:lblOffset val="100"/>
        <c:noMultiLvlLbl val="0"/>
      </c:catAx>
      <c:valAx>
        <c:axId val="1547194944"/>
        <c:scaling>
          <c:orientation val="minMax"/>
        </c:scaling>
        <c:delete val="1"/>
        <c:axPos val="l"/>
        <c:numFmt formatCode="###0" sourceLinked="1"/>
        <c:majorTickMark val="none"/>
        <c:minorTickMark val="none"/>
        <c:tickLblPos val="nextTo"/>
        <c:crossAx val="154719446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48401247450862955"/>
          <c:y val="0.92593121235884912"/>
          <c:w val="0.13365553758403781"/>
          <c:h val="4.820640587314881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71446710503408E-2"/>
          <c:y val="4.6712962962962963E-2"/>
          <c:w val="0.97828553289496589"/>
          <c:h val="0.50131561679790027"/>
        </c:manualLayout>
      </c:layout>
      <c:barChart>
        <c:barDir val="bar"/>
        <c:grouping val="clustered"/>
        <c:varyColors val="0"/>
        <c:ser>
          <c:idx val="0"/>
          <c:order val="0"/>
          <c:tx>
            <c:strRef>
              <c:f>Sheet1!$S$20</c:f>
              <c:strCache>
                <c:ptCount val="1"/>
                <c:pt idx="0">
                  <c:v>LBW</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Sheet1!$T$20</c:f>
              <c:numCache>
                <c:formatCode>0%</c:formatCode>
                <c:ptCount val="1"/>
                <c:pt idx="0">
                  <c:v>1.7999999999999999E-2</c:v>
                </c:pt>
              </c:numCache>
            </c:numRef>
          </c:val>
          <c:extLst>
            <c:ext xmlns:c16="http://schemas.microsoft.com/office/drawing/2014/chart" uri="{C3380CC4-5D6E-409C-BE32-E72D297353CC}">
              <c16:uniqueId val="{00000000-53C3-47A5-9D61-D0E3FD6EE062}"/>
            </c:ext>
          </c:extLst>
        </c:ser>
        <c:ser>
          <c:idx val="1"/>
          <c:order val="1"/>
          <c:tx>
            <c:strRef>
              <c:f>Sheet1!$S$21</c:f>
              <c:strCache>
                <c:ptCount val="1"/>
                <c:pt idx="0">
                  <c:v>LBW, Feeling tired or weak</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Sheet1!$T$21</c:f>
              <c:numCache>
                <c:formatCode>0%</c:formatCode>
                <c:ptCount val="1"/>
                <c:pt idx="0">
                  <c:v>3.5000000000000003E-2</c:v>
                </c:pt>
              </c:numCache>
            </c:numRef>
          </c:val>
          <c:extLst>
            <c:ext xmlns:c16="http://schemas.microsoft.com/office/drawing/2014/chart" uri="{C3380CC4-5D6E-409C-BE32-E72D297353CC}">
              <c16:uniqueId val="{00000001-53C3-47A5-9D61-D0E3FD6EE062}"/>
            </c:ext>
          </c:extLst>
        </c:ser>
        <c:ser>
          <c:idx val="2"/>
          <c:order val="2"/>
          <c:tx>
            <c:strRef>
              <c:f>Sheet1!$S$22</c:f>
              <c:strCache>
                <c:ptCount val="1"/>
                <c:pt idx="0">
                  <c:v>LBW, Feeling tired or weak, A baby with anemia</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Sheet1!$T$22</c:f>
              <c:numCache>
                <c:formatCode>0%</c:formatCode>
                <c:ptCount val="1"/>
                <c:pt idx="0">
                  <c:v>1.7999999999999999E-2</c:v>
                </c:pt>
              </c:numCache>
            </c:numRef>
          </c:val>
          <c:extLst>
            <c:ext xmlns:c16="http://schemas.microsoft.com/office/drawing/2014/chart" uri="{C3380CC4-5D6E-409C-BE32-E72D297353CC}">
              <c16:uniqueId val="{00000002-53C3-47A5-9D61-D0E3FD6EE062}"/>
            </c:ext>
          </c:extLst>
        </c:ser>
        <c:ser>
          <c:idx val="3"/>
          <c:order val="3"/>
          <c:tx>
            <c:strRef>
              <c:f>Sheet1!$S$23</c:f>
              <c:strCache>
                <c:ptCount val="1"/>
                <c:pt idx="0">
                  <c:v>LBW, Feeling tired or weak, A baby with developmental delays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Sheet1!$T$23</c:f>
              <c:numCache>
                <c:formatCode>0%</c:formatCode>
                <c:ptCount val="1"/>
                <c:pt idx="0">
                  <c:v>3.5000000000000003E-2</c:v>
                </c:pt>
              </c:numCache>
            </c:numRef>
          </c:val>
          <c:extLst>
            <c:ext xmlns:c16="http://schemas.microsoft.com/office/drawing/2014/chart" uri="{C3380CC4-5D6E-409C-BE32-E72D297353CC}">
              <c16:uniqueId val="{00000003-53C3-47A5-9D61-D0E3FD6EE062}"/>
            </c:ext>
          </c:extLst>
        </c:ser>
        <c:ser>
          <c:idx val="4"/>
          <c:order val="4"/>
          <c:tx>
            <c:strRef>
              <c:f>Sheet1!$S$24</c:f>
              <c:strCache>
                <c:ptCount val="1"/>
                <c:pt idx="0">
                  <c:v>Feeling tired or weak</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Sheet1!$T$24</c:f>
              <c:numCache>
                <c:formatCode>0%</c:formatCode>
                <c:ptCount val="1"/>
                <c:pt idx="0">
                  <c:v>0.158</c:v>
                </c:pt>
              </c:numCache>
            </c:numRef>
          </c:val>
          <c:extLst>
            <c:ext xmlns:c16="http://schemas.microsoft.com/office/drawing/2014/chart" uri="{C3380CC4-5D6E-409C-BE32-E72D297353CC}">
              <c16:uniqueId val="{00000004-53C3-47A5-9D61-D0E3FD6EE062}"/>
            </c:ext>
          </c:extLst>
        </c:ser>
        <c:ser>
          <c:idx val="5"/>
          <c:order val="5"/>
          <c:tx>
            <c:strRef>
              <c:f>Sheet1!$S$25</c:f>
              <c:strCache>
                <c:ptCount val="1"/>
                <c:pt idx="0">
                  <c:v>Feeling tired or weak, Post-Partum depression, A baby with developmental delays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Sheet1!$T$25</c:f>
              <c:numCache>
                <c:formatCode>0%</c:formatCode>
                <c:ptCount val="1"/>
                <c:pt idx="0">
                  <c:v>1.7999999999999999E-2</c:v>
                </c:pt>
              </c:numCache>
            </c:numRef>
          </c:val>
          <c:extLst>
            <c:ext xmlns:c16="http://schemas.microsoft.com/office/drawing/2014/chart" uri="{C3380CC4-5D6E-409C-BE32-E72D297353CC}">
              <c16:uniqueId val="{00000005-53C3-47A5-9D61-D0E3FD6EE062}"/>
            </c:ext>
          </c:extLst>
        </c:ser>
        <c:ser>
          <c:idx val="6"/>
          <c:order val="6"/>
          <c:tx>
            <c:strRef>
              <c:f>Sheet1!$S$26</c:f>
              <c:strCache>
                <c:ptCount val="1"/>
                <c:pt idx="0">
                  <c:v>Don't Know</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Sheet1!$T$26</c:f>
              <c:numCache>
                <c:formatCode>0%</c:formatCode>
                <c:ptCount val="1"/>
                <c:pt idx="0">
                  <c:v>0.70199999999999996</c:v>
                </c:pt>
              </c:numCache>
            </c:numRef>
          </c:val>
          <c:extLst>
            <c:ext xmlns:c16="http://schemas.microsoft.com/office/drawing/2014/chart" uri="{C3380CC4-5D6E-409C-BE32-E72D297353CC}">
              <c16:uniqueId val="{00000006-53C3-47A5-9D61-D0E3FD6EE062}"/>
            </c:ext>
          </c:extLst>
        </c:ser>
        <c:ser>
          <c:idx val="7"/>
          <c:order val="7"/>
          <c:tx>
            <c:strRef>
              <c:f>Sheet1!$S$27</c:f>
              <c:strCache>
                <c:ptCount val="1"/>
                <c:pt idx="0">
                  <c:v>Others</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Sheet1!$T$27</c:f>
              <c:numCache>
                <c:formatCode>0%</c:formatCode>
                <c:ptCount val="1"/>
                <c:pt idx="0">
                  <c:v>1.7999999999999999E-2</c:v>
                </c:pt>
              </c:numCache>
            </c:numRef>
          </c:val>
          <c:extLst>
            <c:ext xmlns:c16="http://schemas.microsoft.com/office/drawing/2014/chart" uri="{C3380CC4-5D6E-409C-BE32-E72D297353CC}">
              <c16:uniqueId val="{00000007-53C3-47A5-9D61-D0E3FD6EE062}"/>
            </c:ext>
          </c:extLst>
        </c:ser>
        <c:dLbls>
          <c:dLblPos val="outEnd"/>
          <c:showLegendKey val="0"/>
          <c:showVal val="1"/>
          <c:showCatName val="0"/>
          <c:showSerName val="0"/>
          <c:showPercent val="0"/>
          <c:showBubbleSize val="0"/>
        </c:dLbls>
        <c:gapWidth val="182"/>
        <c:axId val="335931311"/>
        <c:axId val="335914991"/>
      </c:barChart>
      <c:catAx>
        <c:axId val="335931311"/>
        <c:scaling>
          <c:orientation val="minMax"/>
        </c:scaling>
        <c:delete val="1"/>
        <c:axPos val="l"/>
        <c:numFmt formatCode="General" sourceLinked="1"/>
        <c:majorTickMark val="none"/>
        <c:minorTickMark val="none"/>
        <c:tickLblPos val="nextTo"/>
        <c:crossAx val="335914991"/>
        <c:crosses val="autoZero"/>
        <c:auto val="1"/>
        <c:lblAlgn val="ctr"/>
        <c:lblOffset val="100"/>
        <c:noMultiLvlLbl val="0"/>
      </c:catAx>
      <c:valAx>
        <c:axId val="335914991"/>
        <c:scaling>
          <c:orientation val="minMax"/>
        </c:scaling>
        <c:delete val="1"/>
        <c:axPos val="b"/>
        <c:numFmt formatCode="0%" sourceLinked="1"/>
        <c:majorTickMark val="none"/>
        <c:minorTickMark val="none"/>
        <c:tickLblPos val="nextTo"/>
        <c:crossAx val="335931311"/>
        <c:crosses val="autoZero"/>
        <c:crossBetween val="between"/>
      </c:valAx>
      <c:spPr>
        <a:noFill/>
        <a:ln>
          <a:noFill/>
        </a:ln>
        <a:effectLst/>
      </c:spPr>
    </c:plotArea>
    <c:legend>
      <c:legendPos val="b"/>
      <c:layout>
        <c:manualLayout>
          <c:xMode val="edge"/>
          <c:yMode val="edge"/>
          <c:x val="4.0315179352580929E-2"/>
          <c:y val="0.52025080198308549"/>
          <c:w val="0.8888138670166229"/>
          <c:h val="0.47974919801691457"/>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1" i="1" u="none" strike="noStrike" kern="1200" spc="0" baseline="0" dirty="0">
                <a:solidFill>
                  <a:prstClr val="black">
                    <a:lumMod val="65000"/>
                    <a:lumOff val="35000"/>
                  </a:prstClr>
                </a:solidFill>
              </a:rPr>
              <a:t>Health Warrior who spreading awareness</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US"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Sheet1!$D$189</c:f>
              <c:strCache>
                <c:ptCount val="1"/>
                <c:pt idx="0">
                  <c:v>Yes</c:v>
                </c:pt>
              </c:strCache>
            </c:strRef>
          </c:tx>
          <c:spPr>
            <a:solidFill>
              <a:schemeClr val="accent1"/>
            </a:solidFill>
            <a:ln>
              <a:noFill/>
            </a:ln>
            <a:effectLst/>
          </c:spPr>
          <c:invertIfNegative val="0"/>
          <c:cat>
            <c:strRef>
              <c:f>Sheet1!$E$188:$L$188</c:f>
              <c:strCache>
                <c:ptCount val="8"/>
                <c:pt idx="0">
                  <c:v>ANM</c:v>
                </c:pt>
                <c:pt idx="1">
                  <c:v>ASHA</c:v>
                </c:pt>
                <c:pt idx="2">
                  <c:v>DOCTOR</c:v>
                </c:pt>
                <c:pt idx="3">
                  <c:v>EDU</c:v>
                </c:pt>
                <c:pt idx="4">
                  <c:v>NA</c:v>
                </c:pt>
                <c:pt idx="5">
                  <c:v>PHC</c:v>
                </c:pt>
                <c:pt idx="6">
                  <c:v>Relative</c:v>
                </c:pt>
                <c:pt idx="7">
                  <c:v>Teacher</c:v>
                </c:pt>
              </c:strCache>
            </c:strRef>
          </c:cat>
          <c:val>
            <c:numRef>
              <c:f>Sheet1!$E$189:$L$189</c:f>
              <c:numCache>
                <c:formatCode>###0.0%</c:formatCode>
                <c:ptCount val="8"/>
                <c:pt idx="0">
                  <c:v>0.15789473684210525</c:v>
                </c:pt>
                <c:pt idx="1">
                  <c:v>0.12280701754385964</c:v>
                </c:pt>
                <c:pt idx="2">
                  <c:v>8.771929824561403E-2</c:v>
                </c:pt>
                <c:pt idx="3">
                  <c:v>1.7543859649122806E-2</c:v>
                </c:pt>
                <c:pt idx="4">
                  <c:v>0</c:v>
                </c:pt>
                <c:pt idx="5">
                  <c:v>1.7543859649122806E-2</c:v>
                </c:pt>
                <c:pt idx="6">
                  <c:v>1.7543859649122806E-2</c:v>
                </c:pt>
                <c:pt idx="7">
                  <c:v>1.7543859649122806E-2</c:v>
                </c:pt>
              </c:numCache>
            </c:numRef>
          </c:val>
          <c:extLst>
            <c:ext xmlns:c16="http://schemas.microsoft.com/office/drawing/2014/chart" uri="{C3380CC4-5D6E-409C-BE32-E72D297353CC}">
              <c16:uniqueId val="{00000000-6D4E-45A5-849C-C5B12F680561}"/>
            </c:ext>
          </c:extLst>
        </c:ser>
        <c:ser>
          <c:idx val="1"/>
          <c:order val="1"/>
          <c:tx>
            <c:strRef>
              <c:f>Sheet1!$D$190</c:f>
              <c:strCache>
                <c:ptCount val="1"/>
                <c:pt idx="0">
                  <c:v>No</c:v>
                </c:pt>
              </c:strCache>
            </c:strRef>
          </c:tx>
          <c:spPr>
            <a:solidFill>
              <a:schemeClr val="accent2"/>
            </a:solidFill>
            <a:ln>
              <a:noFill/>
            </a:ln>
            <a:effectLst/>
          </c:spPr>
          <c:invertIfNegative val="0"/>
          <c:cat>
            <c:strRef>
              <c:f>Sheet1!$E$188:$L$188</c:f>
              <c:strCache>
                <c:ptCount val="8"/>
                <c:pt idx="0">
                  <c:v>ANM</c:v>
                </c:pt>
                <c:pt idx="1">
                  <c:v>ASHA</c:v>
                </c:pt>
                <c:pt idx="2">
                  <c:v>DOCTOR</c:v>
                </c:pt>
                <c:pt idx="3">
                  <c:v>EDU</c:v>
                </c:pt>
                <c:pt idx="4">
                  <c:v>NA</c:v>
                </c:pt>
                <c:pt idx="5">
                  <c:v>PHC</c:v>
                </c:pt>
                <c:pt idx="6">
                  <c:v>Relative</c:v>
                </c:pt>
                <c:pt idx="7">
                  <c:v>Teacher</c:v>
                </c:pt>
              </c:strCache>
            </c:strRef>
          </c:cat>
          <c:val>
            <c:numRef>
              <c:f>Sheet1!$E$190:$L$190</c:f>
              <c:numCache>
                <c:formatCode>###0.0%</c:formatCode>
                <c:ptCount val="8"/>
                <c:pt idx="0">
                  <c:v>0</c:v>
                </c:pt>
                <c:pt idx="1">
                  <c:v>0</c:v>
                </c:pt>
                <c:pt idx="2">
                  <c:v>0</c:v>
                </c:pt>
                <c:pt idx="3">
                  <c:v>0</c:v>
                </c:pt>
                <c:pt idx="4">
                  <c:v>0.56140350877192979</c:v>
                </c:pt>
                <c:pt idx="5">
                  <c:v>0</c:v>
                </c:pt>
                <c:pt idx="6">
                  <c:v>0</c:v>
                </c:pt>
                <c:pt idx="7">
                  <c:v>0</c:v>
                </c:pt>
              </c:numCache>
            </c:numRef>
          </c:val>
          <c:extLst>
            <c:ext xmlns:c16="http://schemas.microsoft.com/office/drawing/2014/chart" uri="{C3380CC4-5D6E-409C-BE32-E72D297353CC}">
              <c16:uniqueId val="{00000001-6D4E-45A5-849C-C5B12F680561}"/>
            </c:ext>
          </c:extLst>
        </c:ser>
        <c:dLbls>
          <c:showLegendKey val="0"/>
          <c:showVal val="0"/>
          <c:showCatName val="0"/>
          <c:showSerName val="0"/>
          <c:showPercent val="0"/>
          <c:showBubbleSize val="0"/>
        </c:dLbls>
        <c:gapWidth val="219"/>
        <c:overlap val="-27"/>
        <c:axId val="621769631"/>
        <c:axId val="621753791"/>
      </c:barChart>
      <c:catAx>
        <c:axId val="62176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1753791"/>
        <c:crosses val="autoZero"/>
        <c:auto val="1"/>
        <c:lblAlgn val="ctr"/>
        <c:lblOffset val="100"/>
        <c:noMultiLvlLbl val="0"/>
      </c:catAx>
      <c:valAx>
        <c:axId val="621753791"/>
        <c:scaling>
          <c:orientation val="minMax"/>
        </c:scaling>
        <c:delete val="1"/>
        <c:axPos val="l"/>
        <c:numFmt formatCode="###0.0%" sourceLinked="1"/>
        <c:majorTickMark val="none"/>
        <c:minorTickMark val="none"/>
        <c:tickLblPos val="nextTo"/>
        <c:crossAx val="62176963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5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a:t> Percent of IFA Taken From</a:t>
            </a:r>
          </a:p>
        </c:rich>
      </c:tx>
      <c:layout>
        <c:manualLayout>
          <c:xMode val="edge"/>
          <c:yMode val="edge"/>
          <c:x val="0.27826377952755904"/>
          <c:y val="5.0925925925925923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Sheet1!$C$55:$C$56</c:f>
              <c:strCache>
                <c:ptCount val="2"/>
                <c:pt idx="0">
                  <c:v>From where you get IFA tablets?(K)</c:v>
                </c:pt>
                <c:pt idx="1">
                  <c:v>Percent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Sheet1!$B$57:$B$60</c:f>
              <c:strCache>
                <c:ptCount val="4"/>
                <c:pt idx="0">
                  <c:v>ANM</c:v>
                </c:pt>
                <c:pt idx="1">
                  <c:v>ASHA</c:v>
                </c:pt>
                <c:pt idx="2">
                  <c:v>Doctor</c:v>
                </c:pt>
                <c:pt idx="3">
                  <c:v>Others</c:v>
                </c:pt>
              </c:strCache>
            </c:strRef>
          </c:cat>
          <c:val>
            <c:numRef>
              <c:f>Sheet1!$C$57:$C$60</c:f>
              <c:numCache>
                <c:formatCode>0%</c:formatCode>
                <c:ptCount val="4"/>
                <c:pt idx="0">
                  <c:v>0.56100000000000005</c:v>
                </c:pt>
                <c:pt idx="1">
                  <c:v>0.26300000000000001</c:v>
                </c:pt>
                <c:pt idx="2">
                  <c:v>0.14000000000000001</c:v>
                </c:pt>
                <c:pt idx="3">
                  <c:v>3.5000000000000003E-2</c:v>
                </c:pt>
              </c:numCache>
            </c:numRef>
          </c:val>
          <c:extLst>
            <c:ext xmlns:c16="http://schemas.microsoft.com/office/drawing/2014/chart" uri="{C3380CC4-5D6E-409C-BE32-E72D297353CC}">
              <c16:uniqueId val="{00000000-F7A7-4260-87D4-A4695A2D0DD9}"/>
            </c:ext>
          </c:extLst>
        </c:ser>
        <c:dLbls>
          <c:dLblPos val="outEnd"/>
          <c:showLegendKey val="0"/>
          <c:showVal val="1"/>
          <c:showCatName val="0"/>
          <c:showSerName val="0"/>
          <c:showPercent val="0"/>
          <c:showBubbleSize val="0"/>
        </c:dLbls>
        <c:gapWidth val="219"/>
        <c:overlap val="-27"/>
        <c:axId val="1910746560"/>
        <c:axId val="1910745600"/>
      </c:barChart>
      <c:catAx>
        <c:axId val="191074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0745600"/>
        <c:crosses val="autoZero"/>
        <c:auto val="1"/>
        <c:lblAlgn val="ctr"/>
        <c:lblOffset val="100"/>
        <c:noMultiLvlLbl val="0"/>
      </c:catAx>
      <c:valAx>
        <c:axId val="1910745600"/>
        <c:scaling>
          <c:orientation val="minMax"/>
        </c:scaling>
        <c:delete val="1"/>
        <c:axPos val="l"/>
        <c:numFmt formatCode="0%" sourceLinked="1"/>
        <c:majorTickMark val="none"/>
        <c:minorTickMark val="none"/>
        <c:tickLblPos val="nextTo"/>
        <c:crossAx val="1910746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ysClr val="windowText" lastClr="000000"/>
                </a:solidFill>
                <a:latin typeface="+mn-lt"/>
                <a:ea typeface="+mn-ea"/>
                <a:cs typeface="+mn-cs"/>
              </a:defRPr>
            </a:pPr>
            <a:r>
              <a:rPr lang="en-US" sz="2000" dirty="0"/>
              <a:t>Reason for not consuming an IFA tablet</a:t>
            </a:r>
          </a:p>
        </c:rich>
      </c:tx>
      <c:layout>
        <c:manualLayout>
          <c:xMode val="edge"/>
          <c:yMode val="edge"/>
          <c:x val="0.36139148823107636"/>
          <c:y val="1.8825604675272216E-2"/>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tx>
            <c:strRef>
              <c:f>Sheet1!$H$95</c:f>
              <c:strCache>
                <c:ptCount val="1"/>
                <c:pt idx="0">
                  <c:v>JH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Sheet1!$I$94:$L$94</c:f>
              <c:strCache>
                <c:ptCount val="4"/>
                <c:pt idx="0">
                  <c:v>Not Available Completely</c:v>
                </c:pt>
                <c:pt idx="1">
                  <c:v>Forgot to take</c:v>
                </c:pt>
                <c:pt idx="2">
                  <c:v>Frequent nausea and vomiting, Black stool, Constipation &amp; Leg cramps</c:v>
                </c:pt>
                <c:pt idx="3">
                  <c:v>Others</c:v>
                </c:pt>
              </c:strCache>
            </c:strRef>
          </c:cat>
          <c:val>
            <c:numRef>
              <c:f>Sheet1!$I$95:$L$95</c:f>
              <c:numCache>
                <c:formatCode>0%</c:formatCode>
                <c:ptCount val="4"/>
                <c:pt idx="0">
                  <c:v>7.0000000000000007E-2</c:v>
                </c:pt>
                <c:pt idx="1">
                  <c:v>3.5000000000000003E-2</c:v>
                </c:pt>
                <c:pt idx="2">
                  <c:v>8.7999999999999995E-2</c:v>
                </c:pt>
                <c:pt idx="3">
                  <c:v>0.14000000000000001</c:v>
                </c:pt>
              </c:numCache>
            </c:numRef>
          </c:val>
          <c:extLst>
            <c:ext xmlns:c16="http://schemas.microsoft.com/office/drawing/2014/chart" uri="{C3380CC4-5D6E-409C-BE32-E72D297353CC}">
              <c16:uniqueId val="{00000000-D973-4D76-B4F2-5FAF4FA8789C}"/>
            </c:ext>
          </c:extLst>
        </c:ser>
        <c:ser>
          <c:idx val="1"/>
          <c:order val="1"/>
          <c:tx>
            <c:strRef>
              <c:f>Sheet1!$H$96</c:f>
              <c:strCache>
                <c:ptCount val="1"/>
                <c:pt idx="0">
                  <c:v>CG</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Sheet1!$I$94:$L$94</c:f>
              <c:strCache>
                <c:ptCount val="4"/>
                <c:pt idx="0">
                  <c:v>Not Available Completely</c:v>
                </c:pt>
                <c:pt idx="1">
                  <c:v>Forgot to take</c:v>
                </c:pt>
                <c:pt idx="2">
                  <c:v>Frequent nausea and vomiting, Black stool, Constipation &amp; Leg cramps</c:v>
                </c:pt>
                <c:pt idx="3">
                  <c:v>Others</c:v>
                </c:pt>
              </c:strCache>
            </c:strRef>
          </c:cat>
          <c:val>
            <c:numRef>
              <c:f>Sheet1!$I$96:$L$96</c:f>
              <c:numCache>
                <c:formatCode>0%</c:formatCode>
                <c:ptCount val="4"/>
                <c:pt idx="0">
                  <c:v>5.2999999999999999E-2</c:v>
                </c:pt>
                <c:pt idx="1">
                  <c:v>3.5000000000000003E-2</c:v>
                </c:pt>
                <c:pt idx="2">
                  <c:v>5.2999999999999999E-2</c:v>
                </c:pt>
                <c:pt idx="3">
                  <c:v>0.193</c:v>
                </c:pt>
              </c:numCache>
            </c:numRef>
          </c:val>
          <c:extLst>
            <c:ext xmlns:c16="http://schemas.microsoft.com/office/drawing/2014/chart" uri="{C3380CC4-5D6E-409C-BE32-E72D297353CC}">
              <c16:uniqueId val="{00000001-D973-4D76-B4F2-5FAF4FA8789C}"/>
            </c:ext>
          </c:extLst>
        </c:ser>
        <c:ser>
          <c:idx val="2"/>
          <c:order val="2"/>
          <c:tx>
            <c:strRef>
              <c:f>Sheet1!$H$97</c:f>
              <c:strCache>
                <c:ptCount val="1"/>
                <c:pt idx="0">
                  <c:v>AS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Sheet1!$I$94:$L$94</c:f>
              <c:strCache>
                <c:ptCount val="4"/>
                <c:pt idx="0">
                  <c:v>Not Available Completely</c:v>
                </c:pt>
                <c:pt idx="1">
                  <c:v>Forgot to take</c:v>
                </c:pt>
                <c:pt idx="2">
                  <c:v>Frequent nausea and vomiting, Black stool, Constipation &amp; Leg cramps</c:v>
                </c:pt>
                <c:pt idx="3">
                  <c:v>Others</c:v>
                </c:pt>
              </c:strCache>
            </c:strRef>
          </c:cat>
          <c:val>
            <c:numRef>
              <c:f>Sheet1!$I$97:$L$97</c:f>
              <c:numCache>
                <c:formatCode>0%</c:formatCode>
                <c:ptCount val="4"/>
                <c:pt idx="0">
                  <c:v>0.158</c:v>
                </c:pt>
                <c:pt idx="1">
                  <c:v>0</c:v>
                </c:pt>
                <c:pt idx="2">
                  <c:v>8.7999999999999995E-2</c:v>
                </c:pt>
                <c:pt idx="3">
                  <c:v>8.7999999999999995E-2</c:v>
                </c:pt>
              </c:numCache>
            </c:numRef>
          </c:val>
          <c:extLst>
            <c:ext xmlns:c16="http://schemas.microsoft.com/office/drawing/2014/chart" uri="{C3380CC4-5D6E-409C-BE32-E72D297353CC}">
              <c16:uniqueId val="{00000002-D973-4D76-B4F2-5FAF4FA8789C}"/>
            </c:ext>
          </c:extLst>
        </c:ser>
        <c:dLbls>
          <c:dLblPos val="outEnd"/>
          <c:showLegendKey val="0"/>
          <c:showVal val="1"/>
          <c:showCatName val="0"/>
          <c:showSerName val="0"/>
          <c:showPercent val="0"/>
          <c:showBubbleSize val="0"/>
        </c:dLbls>
        <c:gapWidth val="219"/>
        <c:overlap val="-27"/>
        <c:axId val="1323706656"/>
        <c:axId val="1323717696"/>
      </c:barChart>
      <c:catAx>
        <c:axId val="13237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323717696"/>
        <c:crosses val="autoZero"/>
        <c:auto val="1"/>
        <c:lblAlgn val="ctr"/>
        <c:lblOffset val="100"/>
        <c:noMultiLvlLbl val="0"/>
      </c:catAx>
      <c:valAx>
        <c:axId val="1323717696"/>
        <c:scaling>
          <c:orientation val="minMax"/>
        </c:scaling>
        <c:delete val="1"/>
        <c:axPos val="l"/>
        <c:numFmt formatCode="0%" sourceLinked="1"/>
        <c:majorTickMark val="none"/>
        <c:minorTickMark val="none"/>
        <c:tickLblPos val="nextTo"/>
        <c:crossAx val="1323706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38100">
      <a:solidFill>
        <a:srgbClr val="00B050"/>
      </a:solidFill>
    </a:ln>
    <a:effectLst/>
  </c:spPr>
  <c:txPr>
    <a:bodyPr/>
    <a:lstStyle/>
    <a:p>
      <a:pPr>
        <a:defRPr sz="1200" b="1">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ysClr val="windowText" lastClr="000000"/>
                </a:solidFill>
                <a:latin typeface="+mn-lt"/>
                <a:ea typeface="+mn-ea"/>
                <a:cs typeface="+mn-cs"/>
              </a:defRPr>
            </a:pPr>
            <a:r>
              <a:rPr lang="en-US"/>
              <a:t>Timing of IFA Consumption</a:t>
            </a:r>
          </a:p>
        </c:rich>
      </c:tx>
      <c:overlay val="0"/>
      <c:spPr>
        <a:noFill/>
        <a:ln>
          <a:noFill/>
        </a:ln>
        <a:effectLst/>
      </c:spPr>
      <c:txPr>
        <a:bodyPr rot="0" spcFirstLastPara="1" vertOverflow="ellipsis" vert="horz" wrap="square" anchor="ctr" anchorCtr="1"/>
        <a:lstStyle/>
        <a:p>
          <a:pPr>
            <a:defRPr sz="132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2.5043713111054276E-2"/>
          <c:y val="3.7033179988087223E-2"/>
          <c:w val="0.94490383115568055"/>
          <c:h val="0.67065854259369551"/>
        </c:manualLayout>
      </c:layout>
      <c:barChart>
        <c:barDir val="col"/>
        <c:grouping val="clustered"/>
        <c:varyColors val="0"/>
        <c:ser>
          <c:idx val="0"/>
          <c:order val="0"/>
          <c:tx>
            <c:strRef>
              <c:f>Sheet1!$M$121</c:f>
              <c:strCache>
                <c:ptCount val="1"/>
                <c:pt idx="0">
                  <c:v>In the morning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Sheet1!$L$122:$L$124</c:f>
              <c:strCache>
                <c:ptCount val="3"/>
                <c:pt idx="0">
                  <c:v>7-10g/dl</c:v>
                </c:pt>
                <c:pt idx="1">
                  <c:v>&gt;10g/dl</c:v>
                </c:pt>
                <c:pt idx="2">
                  <c:v>Don't Know</c:v>
                </c:pt>
              </c:strCache>
            </c:strRef>
          </c:cat>
          <c:val>
            <c:numRef>
              <c:f>Sheet1!$M$122:$M$124</c:f>
              <c:numCache>
                <c:formatCode>###0%</c:formatCode>
                <c:ptCount val="3"/>
                <c:pt idx="0">
                  <c:v>5.2631578947368418E-2</c:v>
                </c:pt>
                <c:pt idx="1">
                  <c:v>3.5087719298245612E-2</c:v>
                </c:pt>
                <c:pt idx="2">
                  <c:v>1.7543859649122806E-2</c:v>
                </c:pt>
              </c:numCache>
            </c:numRef>
          </c:val>
          <c:extLst>
            <c:ext xmlns:c16="http://schemas.microsoft.com/office/drawing/2014/chart" uri="{C3380CC4-5D6E-409C-BE32-E72D297353CC}">
              <c16:uniqueId val="{00000000-FAD0-4D2E-9220-B708B5B087CD}"/>
            </c:ext>
          </c:extLst>
        </c:ser>
        <c:ser>
          <c:idx val="1"/>
          <c:order val="1"/>
          <c:tx>
            <c:strRef>
              <c:f>Sheet1!$N$121</c:f>
              <c:strCache>
                <c:ptCount val="1"/>
                <c:pt idx="0">
                  <c:v>After meals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Sheet1!$L$122:$L$124</c:f>
              <c:strCache>
                <c:ptCount val="3"/>
                <c:pt idx="0">
                  <c:v>7-10g/dl</c:v>
                </c:pt>
                <c:pt idx="1">
                  <c:v>&gt;10g/dl</c:v>
                </c:pt>
                <c:pt idx="2">
                  <c:v>Don't Know</c:v>
                </c:pt>
              </c:strCache>
            </c:strRef>
          </c:cat>
          <c:val>
            <c:numRef>
              <c:f>Sheet1!$N$122:$N$124</c:f>
              <c:numCache>
                <c:formatCode>###0%</c:formatCode>
                <c:ptCount val="3"/>
                <c:pt idx="0">
                  <c:v>3.5087719298245612E-2</c:v>
                </c:pt>
                <c:pt idx="1">
                  <c:v>1.7543859649122806E-2</c:v>
                </c:pt>
                <c:pt idx="2">
                  <c:v>5.2631578947368418E-2</c:v>
                </c:pt>
              </c:numCache>
            </c:numRef>
          </c:val>
          <c:extLst>
            <c:ext xmlns:c16="http://schemas.microsoft.com/office/drawing/2014/chart" uri="{C3380CC4-5D6E-409C-BE32-E72D297353CC}">
              <c16:uniqueId val="{00000001-FAD0-4D2E-9220-B708B5B087CD}"/>
            </c:ext>
          </c:extLst>
        </c:ser>
        <c:ser>
          <c:idx val="2"/>
          <c:order val="2"/>
          <c:tx>
            <c:strRef>
              <c:f>Sheet1!$O$121</c:f>
              <c:strCache>
                <c:ptCount val="1"/>
                <c:pt idx="0">
                  <c:v>At night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Sheet1!$L$122:$L$124</c:f>
              <c:strCache>
                <c:ptCount val="3"/>
                <c:pt idx="0">
                  <c:v>7-10g/dl</c:v>
                </c:pt>
                <c:pt idx="1">
                  <c:v>&gt;10g/dl</c:v>
                </c:pt>
                <c:pt idx="2">
                  <c:v>Don't Know</c:v>
                </c:pt>
              </c:strCache>
            </c:strRef>
          </c:cat>
          <c:val>
            <c:numRef>
              <c:f>Sheet1!$O$122:$O$124</c:f>
              <c:numCache>
                <c:formatCode>###0%</c:formatCode>
                <c:ptCount val="3"/>
                <c:pt idx="0">
                  <c:v>0.19298245614035087</c:v>
                </c:pt>
                <c:pt idx="1">
                  <c:v>0.14035087719298245</c:v>
                </c:pt>
                <c:pt idx="2">
                  <c:v>7.0175438596491224E-2</c:v>
                </c:pt>
              </c:numCache>
            </c:numRef>
          </c:val>
          <c:extLst>
            <c:ext xmlns:c16="http://schemas.microsoft.com/office/drawing/2014/chart" uri="{C3380CC4-5D6E-409C-BE32-E72D297353CC}">
              <c16:uniqueId val="{00000002-FAD0-4D2E-9220-B708B5B087CD}"/>
            </c:ext>
          </c:extLst>
        </c:ser>
        <c:ser>
          <c:idx val="3"/>
          <c:order val="3"/>
          <c:tx>
            <c:strRef>
              <c:f>Sheet1!$P$121</c:f>
              <c:strCache>
                <c:ptCount val="1"/>
                <c:pt idx="0">
                  <c:v>More than one time</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Sheet1!$L$122:$L$124</c:f>
              <c:strCache>
                <c:ptCount val="3"/>
                <c:pt idx="0">
                  <c:v>7-10g/dl</c:v>
                </c:pt>
                <c:pt idx="1">
                  <c:v>&gt;10g/dl</c:v>
                </c:pt>
                <c:pt idx="2">
                  <c:v>Don't Know</c:v>
                </c:pt>
              </c:strCache>
            </c:strRef>
          </c:cat>
          <c:val>
            <c:numRef>
              <c:f>Sheet1!$P$122:$P$124</c:f>
              <c:numCache>
                <c:formatCode>###0%</c:formatCode>
                <c:ptCount val="3"/>
                <c:pt idx="0">
                  <c:v>0.19298245614035087</c:v>
                </c:pt>
                <c:pt idx="1">
                  <c:v>0.10526315789473684</c:v>
                </c:pt>
                <c:pt idx="2">
                  <c:v>3.5087719298245612E-2</c:v>
                </c:pt>
              </c:numCache>
            </c:numRef>
          </c:val>
          <c:extLst>
            <c:ext xmlns:c16="http://schemas.microsoft.com/office/drawing/2014/chart" uri="{C3380CC4-5D6E-409C-BE32-E72D297353CC}">
              <c16:uniqueId val="{00000003-FAD0-4D2E-9220-B708B5B087CD}"/>
            </c:ext>
          </c:extLst>
        </c:ser>
        <c:ser>
          <c:idx val="4"/>
          <c:order val="4"/>
          <c:tx>
            <c:strRef>
              <c:f>Sheet1!$Q$121</c:f>
              <c:strCache>
                <c:ptCount val="1"/>
                <c:pt idx="0">
                  <c:v>Not Advised</c:v>
                </c:pt>
              </c:strCache>
            </c:strRef>
          </c:tx>
          <c:spPr>
            <a:solidFill>
              <a:srgbClr val="FF0000"/>
            </a:solidFill>
            <a:ln>
              <a:noFill/>
            </a:ln>
            <a:effectLst>
              <a:softEdge rad="0"/>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Sheet1!$L$122:$L$124</c:f>
              <c:strCache>
                <c:ptCount val="3"/>
                <c:pt idx="0">
                  <c:v>7-10g/dl</c:v>
                </c:pt>
                <c:pt idx="1">
                  <c:v>&gt;10g/dl</c:v>
                </c:pt>
                <c:pt idx="2">
                  <c:v>Don't Know</c:v>
                </c:pt>
              </c:strCache>
            </c:strRef>
          </c:cat>
          <c:val>
            <c:numRef>
              <c:f>Sheet1!$Q$122:$Q$124</c:f>
              <c:numCache>
                <c:formatCode>###0%</c:formatCode>
                <c:ptCount val="3"/>
                <c:pt idx="0">
                  <c:v>5.2631578947368418E-2</c:v>
                </c:pt>
                <c:pt idx="1">
                  <c:v>0</c:v>
                </c:pt>
                <c:pt idx="2">
                  <c:v>0</c:v>
                </c:pt>
              </c:numCache>
            </c:numRef>
          </c:val>
          <c:extLst>
            <c:ext xmlns:c16="http://schemas.microsoft.com/office/drawing/2014/chart" uri="{C3380CC4-5D6E-409C-BE32-E72D297353CC}">
              <c16:uniqueId val="{00000004-FAD0-4D2E-9220-B708B5B087CD}"/>
            </c:ext>
          </c:extLst>
        </c:ser>
        <c:dLbls>
          <c:dLblPos val="outEnd"/>
          <c:showLegendKey val="0"/>
          <c:showVal val="1"/>
          <c:showCatName val="0"/>
          <c:showSerName val="0"/>
          <c:showPercent val="0"/>
          <c:showBubbleSize val="0"/>
        </c:dLbls>
        <c:gapWidth val="191"/>
        <c:overlap val="-24"/>
        <c:axId val="1323699456"/>
        <c:axId val="1323703296"/>
      </c:barChart>
      <c:catAx>
        <c:axId val="13236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1323703296"/>
        <c:crosses val="autoZero"/>
        <c:auto val="1"/>
        <c:lblAlgn val="ctr"/>
        <c:lblOffset val="100"/>
        <c:noMultiLvlLbl val="0"/>
      </c:catAx>
      <c:valAx>
        <c:axId val="1323703296"/>
        <c:scaling>
          <c:orientation val="minMax"/>
        </c:scaling>
        <c:delete val="1"/>
        <c:axPos val="l"/>
        <c:numFmt formatCode="###0%" sourceLinked="1"/>
        <c:majorTickMark val="none"/>
        <c:minorTickMark val="none"/>
        <c:tickLblPos val="nextTo"/>
        <c:crossAx val="1323699456"/>
        <c:crosses val="autoZero"/>
        <c:crossBetween val="between"/>
      </c:valAx>
      <c:spPr>
        <a:noFill/>
        <a:ln>
          <a:noFill/>
        </a:ln>
        <a:effectLst/>
      </c:spPr>
    </c:plotArea>
    <c:legend>
      <c:legendPos val="b"/>
      <c:layout>
        <c:manualLayout>
          <c:xMode val="edge"/>
          <c:yMode val="edge"/>
          <c:x val="8.7565638684688404E-2"/>
          <c:y val="0.82263498156055104"/>
          <c:w val="0.89999986196378601"/>
          <c:h val="0.15287275760816679"/>
        </c:manualLayout>
      </c:layout>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b="1">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ysClr val="windowText" lastClr="000000"/>
              </a:solidFill>
              <a:latin typeface="+mn-lt"/>
              <a:ea typeface="+mn-ea"/>
              <a:cs typeface="+mn-cs"/>
            </a:defRPr>
          </a:pPr>
          <a:endParaRPr lang="en-US"/>
        </a:p>
      </c:txPr>
    </c:title>
    <c:autoTitleDeleted val="0"/>
    <c:plotArea>
      <c:layout/>
      <c:pieChart>
        <c:varyColors val="1"/>
        <c:ser>
          <c:idx val="0"/>
          <c:order val="0"/>
          <c:tx>
            <c:strRef>
              <c:f>Sheet1!$J$161</c:f>
              <c:strCache>
                <c:ptCount val="1"/>
                <c:pt idx="0">
                  <c:v>With water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578-4510-9E6F-A2D782BDEE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578-4510-9E6F-A2D782BDEE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578-4510-9E6F-A2D782BDEE4F}"/>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Sheet1!$I$162:$I$164</c:f>
              <c:strCache>
                <c:ptCount val="3"/>
                <c:pt idx="0">
                  <c:v>JH</c:v>
                </c:pt>
                <c:pt idx="1">
                  <c:v>CG</c:v>
                </c:pt>
                <c:pt idx="2">
                  <c:v>AS</c:v>
                </c:pt>
              </c:strCache>
            </c:strRef>
          </c:cat>
          <c:val>
            <c:numRef>
              <c:f>Sheet1!$J$162:$J$164</c:f>
              <c:numCache>
                <c:formatCode>###0%</c:formatCode>
                <c:ptCount val="3"/>
                <c:pt idx="0">
                  <c:v>0.31578947368421051</c:v>
                </c:pt>
                <c:pt idx="1">
                  <c:v>0.2807017543859649</c:v>
                </c:pt>
                <c:pt idx="2">
                  <c:v>0.33333333333333326</c:v>
                </c:pt>
              </c:numCache>
            </c:numRef>
          </c:val>
          <c:extLst>
            <c:ext xmlns:c16="http://schemas.microsoft.com/office/drawing/2014/chart" uri="{C3380CC4-5D6E-409C-BE32-E72D297353CC}">
              <c16:uniqueId val="{00000006-8578-4510-9E6F-A2D782BDEE4F}"/>
            </c:ext>
          </c:extLst>
        </c:ser>
        <c:ser>
          <c:idx val="1"/>
          <c:order val="1"/>
          <c:tx>
            <c:strRef>
              <c:f>Sheet1!$K$161</c:f>
              <c:strCache>
                <c:ptCount val="1"/>
                <c:pt idx="0">
                  <c:v>Other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8578-4510-9E6F-A2D782BDEE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8578-4510-9E6F-A2D782BDEE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8578-4510-9E6F-A2D782BDEE4F}"/>
              </c:ext>
            </c:extLst>
          </c:dPt>
          <c:dLbls>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Sheet1!$I$162:$I$164</c:f>
              <c:strCache>
                <c:ptCount val="3"/>
                <c:pt idx="0">
                  <c:v>JH</c:v>
                </c:pt>
                <c:pt idx="1">
                  <c:v>CG</c:v>
                </c:pt>
                <c:pt idx="2">
                  <c:v>AS</c:v>
                </c:pt>
              </c:strCache>
            </c:strRef>
          </c:cat>
          <c:val>
            <c:numRef>
              <c:f>Sheet1!$K$162:$K$164</c:f>
              <c:numCache>
                <c:formatCode>###0%</c:formatCode>
                <c:ptCount val="3"/>
                <c:pt idx="0">
                  <c:v>1.7543859649122806E-2</c:v>
                </c:pt>
                <c:pt idx="1">
                  <c:v>5.2631578947368418E-2</c:v>
                </c:pt>
                <c:pt idx="2">
                  <c:v>0</c:v>
                </c:pt>
              </c:numCache>
            </c:numRef>
          </c:val>
          <c:extLst>
            <c:ext xmlns:c16="http://schemas.microsoft.com/office/drawing/2014/chart" uri="{C3380CC4-5D6E-409C-BE32-E72D297353CC}">
              <c16:uniqueId val="{0000000D-8578-4510-9E6F-A2D782BDEE4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ysClr val="windowText" lastClr="000000"/>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Sheet1!$B$50:$B$52</cx:f>
        <cx:lvl ptCount="3">
          <cx:pt idx="0">Red</cx:pt>
          <cx:pt idx="1">Blue</cx:pt>
          <cx:pt idx="2">Don't Know</cx:pt>
        </cx:lvl>
      </cx:strDim>
      <cx:numDim type="val">
        <cx:f>Sheet1!$C$50:$C$52</cx:f>
        <cx:lvl ptCount="3" formatCode="0%">
          <cx:pt idx="0">0.84199999999999997</cx:pt>
          <cx:pt idx="1">0.105</cx:pt>
          <cx:pt idx="2">0.051999999999999998</cx:pt>
        </cx:lvl>
      </cx:numDim>
    </cx:data>
  </cx:chartData>
  <cx:chart>
    <cx:title pos="t" align="ctr" overlay="0">
      <cx:tx>
        <cx:txData>
          <cx:v>Color of IFA tablet</cx:v>
        </cx:txData>
      </cx:tx>
      <cx:txPr>
        <a:bodyPr vertOverflow="overflow" horzOverflow="overflow" wrap="square" lIns="0" tIns="0" rIns="0" bIns="0"/>
        <a:lstStyle/>
        <a:p>
          <a:pPr algn="ctr" rtl="0">
            <a:defRPr sz="1100" b="1" i="0">
              <a:solidFill>
                <a:srgbClr val="595959"/>
              </a:solidFill>
              <a:latin typeface="Calibri" panose="020F0502020204030204" pitchFamily="34" charset="0"/>
              <a:ea typeface="Calibri" panose="020F0502020204030204" pitchFamily="34" charset="0"/>
              <a:cs typeface="Calibri" panose="020F0502020204030204" pitchFamily="34" charset="0"/>
            </a:defRPr>
          </a:pPr>
          <a:r>
            <a:rPr lang="en-US" sz="1400" b="1" dirty="0"/>
            <a:t>Color of IFA tablet</a:t>
          </a:r>
        </a:p>
      </cx:txPr>
    </cx:title>
    <cx:plotArea>
      <cx:plotAreaRegion>
        <cx:series layoutId="funnel" uniqueId="{A6186005-364F-4D0C-A300-48B7BE8EEB2A}">
          <cx:tx>
            <cx:txData>
              <cx:f>Sheet1!$C$48:$C$49</cx:f>
              <cx:v>Percent</cx:v>
            </cx:txData>
          </cx:tx>
          <cx:dataLabels>
            <cx:txPr>
              <a:bodyPr vertOverflow="overflow" horzOverflow="overflow" wrap="square" lIns="0" tIns="0" rIns="0" bIns="0"/>
              <a:lstStyle/>
              <a:p>
                <a:pPr algn="ctr" rtl="0">
                  <a:defRPr sz="14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400" b="1"/>
              </a:p>
            </cx:txPr>
            <cx:visibility seriesName="0" categoryName="0" value="1"/>
          </cx:dataLabels>
          <cx:dataId val="0"/>
        </cx:series>
      </cx:plotAreaRegion>
      <cx:axis id="0">
        <cx:catScaling gapWidth="0.0599999987"/>
        <cx:tickLabels/>
        <cx:txPr>
          <a:bodyPr vertOverflow="overflow" horzOverflow="overflow" wrap="square" lIns="0" tIns="0" rIns="0" bIns="0"/>
          <a:lstStyle/>
          <a:p>
            <a:pPr algn="ctr" rtl="0">
              <a:defRPr sz="1200" b="1"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200" b="1"/>
          </a:p>
        </cx:txPr>
      </cx:axis>
    </cx:plotArea>
  </cx:chart>
  <cx:spPr>
    <a:ln>
      <a:solidFill>
        <a:schemeClr val="tx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43553-434A-4BED-BBAC-88C5A95B38C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F4BB5DE-FB26-4C2B-9CCF-623C22DB96A6}">
      <dgm:prSet/>
      <dgm:spPr/>
      <dgm:t>
        <a:bodyPr/>
        <a:lstStyle/>
        <a:p>
          <a:pPr algn="ctr"/>
          <a:r>
            <a:rPr lang="en-IN" b="1" dirty="0"/>
            <a:t>Assessment of antenatal IFA consumption compliance and factors associated with non-adherence in selected Aspirational Districts of India: </a:t>
          </a:r>
          <a:endParaRPr lang="en-US" dirty="0">
            <a:latin typeface="Times New Roman" panose="02020603050405020304" pitchFamily="18" charset="0"/>
            <a:cs typeface="Times New Roman" panose="02020603050405020304" pitchFamily="18" charset="0"/>
          </a:endParaRPr>
        </a:p>
      </dgm:t>
    </dgm:pt>
    <dgm:pt modelId="{1684383E-1F8D-4600-8ED7-45D5CDD2C022}" type="parTrans" cxnId="{04F9C925-B11D-4298-9762-BC12F0B53151}">
      <dgm:prSet/>
      <dgm:spPr/>
      <dgm:t>
        <a:bodyPr/>
        <a:lstStyle/>
        <a:p>
          <a:endParaRPr lang="en-US"/>
        </a:p>
      </dgm:t>
    </dgm:pt>
    <dgm:pt modelId="{9880CB0A-7E5D-4E5E-BD6B-0FDD0B34E005}" type="sibTrans" cxnId="{04F9C925-B11D-4298-9762-BC12F0B53151}">
      <dgm:prSet/>
      <dgm:spPr/>
      <dgm:t>
        <a:bodyPr/>
        <a:lstStyle/>
        <a:p>
          <a:endParaRPr lang="en-US"/>
        </a:p>
      </dgm:t>
    </dgm:pt>
    <dgm:pt modelId="{2BCA9CBF-E67D-470E-919A-E74DF320913A}">
      <dgm:prSet/>
      <dgm:spPr/>
      <dgm:t>
        <a:bodyPr/>
        <a:lstStyle/>
        <a:p>
          <a:pPr algn="ctr"/>
          <a:r>
            <a:rPr lang="en-US" b="1" i="1" dirty="0">
              <a:solidFill>
                <a:srgbClr val="FF0000"/>
              </a:solidFill>
              <a:latin typeface="Times New Roman" panose="02020603050405020304" pitchFamily="18" charset="0"/>
              <a:cs typeface="Times New Roman" panose="02020603050405020304" pitchFamily="18" charset="0"/>
            </a:rPr>
            <a:t>A mixed- method Hospital Based Cross-Sectional Study</a:t>
          </a:r>
          <a:endParaRPr lang="en-US" i="1" dirty="0">
            <a:solidFill>
              <a:srgbClr val="FF0000"/>
            </a:solidFill>
            <a:latin typeface="Times New Roman" panose="02020603050405020304" pitchFamily="18" charset="0"/>
            <a:cs typeface="Times New Roman" panose="02020603050405020304" pitchFamily="18" charset="0"/>
          </a:endParaRPr>
        </a:p>
      </dgm:t>
    </dgm:pt>
    <dgm:pt modelId="{E606C946-B784-43D3-9587-E8DCD891BCA5}" type="parTrans" cxnId="{C394B83C-54E6-4742-AD6C-E54AB4360C14}">
      <dgm:prSet/>
      <dgm:spPr/>
      <dgm:t>
        <a:bodyPr/>
        <a:lstStyle/>
        <a:p>
          <a:endParaRPr lang="en-US"/>
        </a:p>
      </dgm:t>
    </dgm:pt>
    <dgm:pt modelId="{7D6C5080-07DD-4706-803A-66D8BC8AA21A}" type="sibTrans" cxnId="{C394B83C-54E6-4742-AD6C-E54AB4360C14}">
      <dgm:prSet/>
      <dgm:spPr/>
      <dgm:t>
        <a:bodyPr/>
        <a:lstStyle/>
        <a:p>
          <a:endParaRPr lang="en-US"/>
        </a:p>
      </dgm:t>
    </dgm:pt>
    <dgm:pt modelId="{F7DD7DFE-9C0C-4CA1-95C9-9795A3334EE6}" type="pres">
      <dgm:prSet presAssocID="{A2C43553-434A-4BED-BBAC-88C5A95B38CA}" presName="vert0" presStyleCnt="0">
        <dgm:presLayoutVars>
          <dgm:dir/>
          <dgm:animOne val="branch"/>
          <dgm:animLvl val="lvl"/>
        </dgm:presLayoutVars>
      </dgm:prSet>
      <dgm:spPr/>
    </dgm:pt>
    <dgm:pt modelId="{3536E221-9CDE-453F-AA1A-E14B9EAA9BBD}" type="pres">
      <dgm:prSet presAssocID="{CF4BB5DE-FB26-4C2B-9CCF-623C22DB96A6}" presName="thickLine" presStyleLbl="alignNode1" presStyleIdx="0" presStyleCnt="2"/>
      <dgm:spPr/>
    </dgm:pt>
    <dgm:pt modelId="{95EA938B-A729-4A92-B4A1-7DD460DFD2E7}" type="pres">
      <dgm:prSet presAssocID="{CF4BB5DE-FB26-4C2B-9CCF-623C22DB96A6}" presName="horz1" presStyleCnt="0"/>
      <dgm:spPr/>
    </dgm:pt>
    <dgm:pt modelId="{A8E98F71-73FA-4771-8179-25CAB38FDAC8}" type="pres">
      <dgm:prSet presAssocID="{CF4BB5DE-FB26-4C2B-9CCF-623C22DB96A6}" presName="tx1" presStyleLbl="revTx" presStyleIdx="0" presStyleCnt="2"/>
      <dgm:spPr/>
    </dgm:pt>
    <dgm:pt modelId="{4184903D-17AB-43BD-AF83-3A0E8920E37F}" type="pres">
      <dgm:prSet presAssocID="{CF4BB5DE-FB26-4C2B-9CCF-623C22DB96A6}" presName="vert1" presStyleCnt="0"/>
      <dgm:spPr/>
    </dgm:pt>
    <dgm:pt modelId="{C7B369E3-E4F0-4FC3-8B94-F1EAD11D699A}" type="pres">
      <dgm:prSet presAssocID="{2BCA9CBF-E67D-470E-919A-E74DF320913A}" presName="thickLine" presStyleLbl="alignNode1" presStyleIdx="1" presStyleCnt="2"/>
      <dgm:spPr/>
    </dgm:pt>
    <dgm:pt modelId="{EF78D0C2-5C3C-468D-8B56-4953CEB97503}" type="pres">
      <dgm:prSet presAssocID="{2BCA9CBF-E67D-470E-919A-E74DF320913A}" presName="horz1" presStyleCnt="0"/>
      <dgm:spPr/>
    </dgm:pt>
    <dgm:pt modelId="{2BF97696-1885-4A19-89D6-FE399B9DA0D3}" type="pres">
      <dgm:prSet presAssocID="{2BCA9CBF-E67D-470E-919A-E74DF320913A}" presName="tx1" presStyleLbl="revTx" presStyleIdx="1" presStyleCnt="2"/>
      <dgm:spPr/>
    </dgm:pt>
    <dgm:pt modelId="{C9452661-49C6-48BC-9498-1B4AEF19C6E0}" type="pres">
      <dgm:prSet presAssocID="{2BCA9CBF-E67D-470E-919A-E74DF320913A}" presName="vert1" presStyleCnt="0"/>
      <dgm:spPr/>
    </dgm:pt>
  </dgm:ptLst>
  <dgm:cxnLst>
    <dgm:cxn modelId="{C973A020-377D-40CD-BD5F-663FD48A9E89}" type="presOf" srcId="{CF4BB5DE-FB26-4C2B-9CCF-623C22DB96A6}" destId="{A8E98F71-73FA-4771-8179-25CAB38FDAC8}" srcOrd="0" destOrd="0" presId="urn:microsoft.com/office/officeart/2008/layout/LinedList"/>
    <dgm:cxn modelId="{04F9C925-B11D-4298-9762-BC12F0B53151}" srcId="{A2C43553-434A-4BED-BBAC-88C5A95B38CA}" destId="{CF4BB5DE-FB26-4C2B-9CCF-623C22DB96A6}" srcOrd="0" destOrd="0" parTransId="{1684383E-1F8D-4600-8ED7-45D5CDD2C022}" sibTransId="{9880CB0A-7E5D-4E5E-BD6B-0FDD0B34E005}"/>
    <dgm:cxn modelId="{C394B83C-54E6-4742-AD6C-E54AB4360C14}" srcId="{A2C43553-434A-4BED-BBAC-88C5A95B38CA}" destId="{2BCA9CBF-E67D-470E-919A-E74DF320913A}" srcOrd="1" destOrd="0" parTransId="{E606C946-B784-43D3-9587-E8DCD891BCA5}" sibTransId="{7D6C5080-07DD-4706-803A-66D8BC8AA21A}"/>
    <dgm:cxn modelId="{EEE6E49D-B48F-4773-88AB-5E9417DE970E}" type="presOf" srcId="{A2C43553-434A-4BED-BBAC-88C5A95B38CA}" destId="{F7DD7DFE-9C0C-4CA1-95C9-9795A3334EE6}" srcOrd="0" destOrd="0" presId="urn:microsoft.com/office/officeart/2008/layout/LinedList"/>
    <dgm:cxn modelId="{DF1F5EC6-1EDE-4C53-AAFE-0A34D993CFA2}" type="presOf" srcId="{2BCA9CBF-E67D-470E-919A-E74DF320913A}" destId="{2BF97696-1885-4A19-89D6-FE399B9DA0D3}" srcOrd="0" destOrd="0" presId="urn:microsoft.com/office/officeart/2008/layout/LinedList"/>
    <dgm:cxn modelId="{8F6FC2DC-D8A2-4469-A018-0A03F7D7A222}" type="presParOf" srcId="{F7DD7DFE-9C0C-4CA1-95C9-9795A3334EE6}" destId="{3536E221-9CDE-453F-AA1A-E14B9EAA9BBD}" srcOrd="0" destOrd="0" presId="urn:microsoft.com/office/officeart/2008/layout/LinedList"/>
    <dgm:cxn modelId="{CA4D9C51-483F-43F0-9494-C2ABBE2DCAC8}" type="presParOf" srcId="{F7DD7DFE-9C0C-4CA1-95C9-9795A3334EE6}" destId="{95EA938B-A729-4A92-B4A1-7DD460DFD2E7}" srcOrd="1" destOrd="0" presId="urn:microsoft.com/office/officeart/2008/layout/LinedList"/>
    <dgm:cxn modelId="{5408A12F-5D7E-4C08-8E7F-1BE7049BC2B0}" type="presParOf" srcId="{95EA938B-A729-4A92-B4A1-7DD460DFD2E7}" destId="{A8E98F71-73FA-4771-8179-25CAB38FDAC8}" srcOrd="0" destOrd="0" presId="urn:microsoft.com/office/officeart/2008/layout/LinedList"/>
    <dgm:cxn modelId="{1EBB85B3-336A-4484-BF44-0F1BDDCB0078}" type="presParOf" srcId="{95EA938B-A729-4A92-B4A1-7DD460DFD2E7}" destId="{4184903D-17AB-43BD-AF83-3A0E8920E37F}" srcOrd="1" destOrd="0" presId="urn:microsoft.com/office/officeart/2008/layout/LinedList"/>
    <dgm:cxn modelId="{4E6D917B-C8ED-4F60-B709-F1347F4A59C8}" type="presParOf" srcId="{F7DD7DFE-9C0C-4CA1-95C9-9795A3334EE6}" destId="{C7B369E3-E4F0-4FC3-8B94-F1EAD11D699A}" srcOrd="2" destOrd="0" presId="urn:microsoft.com/office/officeart/2008/layout/LinedList"/>
    <dgm:cxn modelId="{8EE1FD66-AB4D-40FB-9BA4-E298074F3105}" type="presParOf" srcId="{F7DD7DFE-9C0C-4CA1-95C9-9795A3334EE6}" destId="{EF78D0C2-5C3C-468D-8B56-4953CEB97503}" srcOrd="3" destOrd="0" presId="urn:microsoft.com/office/officeart/2008/layout/LinedList"/>
    <dgm:cxn modelId="{2BE6208E-C087-4062-AEC7-275EA16CB8DB}" type="presParOf" srcId="{EF78D0C2-5C3C-468D-8B56-4953CEB97503}" destId="{2BF97696-1885-4A19-89D6-FE399B9DA0D3}" srcOrd="0" destOrd="0" presId="urn:microsoft.com/office/officeart/2008/layout/LinedList"/>
    <dgm:cxn modelId="{80E9DFB7-9228-4595-90A4-D5CDDC177E97}" type="presParOf" srcId="{EF78D0C2-5C3C-468D-8B56-4953CEB97503}" destId="{C9452661-49C6-48BC-9498-1B4AEF19C6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1D7D96-0B20-4093-B18C-1194CC348BB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FD8721B-AACF-4F25-A0ED-E39C58269374}">
      <dgm:prSet/>
      <dgm:spPr/>
      <dgm:t>
        <a:bodyPr/>
        <a:lstStyle/>
        <a:p>
          <a:pPr algn="just"/>
          <a:r>
            <a:rPr lang="en-US" dirty="0"/>
            <a:t>The Interventions </a:t>
          </a:r>
          <a:r>
            <a:rPr lang="en-US" b="1" dirty="0"/>
            <a:t>focused on providing adequate awareness, good quality counselling, availability of free supplements throughout pregnancy and reducing the side effects should be developed and implemented. </a:t>
          </a:r>
          <a:r>
            <a:rPr lang="en-US" b="0" dirty="0"/>
            <a:t>Similarly, its also found in</a:t>
          </a:r>
          <a:r>
            <a:rPr lang="en-US" b="1" dirty="0"/>
            <a:t> </a:t>
          </a:r>
          <a:r>
            <a:rPr lang="en-US" i="1" dirty="0"/>
            <a:t>Yasir Bin Nisar et al.</a:t>
          </a:r>
          <a:r>
            <a:rPr lang="en-US" b="1" dirty="0"/>
            <a:t> </a:t>
          </a:r>
          <a:r>
            <a:rPr lang="en-US" b="0" dirty="0"/>
            <a:t>[9]</a:t>
          </a:r>
        </a:p>
      </dgm:t>
    </dgm:pt>
    <dgm:pt modelId="{0EAC54A3-5318-4073-AC3A-42785C1C1E66}" type="parTrans" cxnId="{5EBCF376-BA3A-416A-B7A1-9896038A8076}">
      <dgm:prSet/>
      <dgm:spPr/>
      <dgm:t>
        <a:bodyPr/>
        <a:lstStyle/>
        <a:p>
          <a:endParaRPr lang="en-US"/>
        </a:p>
      </dgm:t>
    </dgm:pt>
    <dgm:pt modelId="{983AD9E9-0B28-44D5-9EA3-B9C718A18C06}" type="sibTrans" cxnId="{5EBCF376-BA3A-416A-B7A1-9896038A8076}">
      <dgm:prSet/>
      <dgm:spPr/>
      <dgm:t>
        <a:bodyPr/>
        <a:lstStyle/>
        <a:p>
          <a:endParaRPr lang="en-US"/>
        </a:p>
      </dgm:t>
    </dgm:pt>
    <dgm:pt modelId="{1AC10967-B50B-4535-B514-FFDDEC721494}">
      <dgm:prSet/>
      <dgm:spPr/>
      <dgm:t>
        <a:bodyPr/>
        <a:lstStyle/>
        <a:p>
          <a:pPr marL="0" lvl="0" indent="0" algn="just" defTabSz="711200">
            <a:spcBef>
              <a:spcPct val="0"/>
            </a:spcBef>
            <a:spcAft>
              <a:spcPct val="35000"/>
            </a:spcAft>
            <a:buNone/>
          </a:pPr>
          <a:r>
            <a:rPr lang="en-US" b="1" kern="1200" dirty="0">
              <a:latin typeface="Calibri" panose="020F0502020204030204"/>
              <a:ea typeface="+mn-ea"/>
              <a:cs typeface="+mn-cs"/>
            </a:rPr>
            <a:t>Educational status, anemia in the current pregnancy, good knowledge of IFSA, good knowledge of anemia and receiving health education </a:t>
          </a:r>
          <a:r>
            <a:rPr lang="en-US" kern="1200" dirty="0">
              <a:latin typeface="Calibri" panose="020F0502020204030204"/>
              <a:ea typeface="+mn-ea"/>
              <a:cs typeface="+mn-cs"/>
            </a:rPr>
            <a:t>about the benefit of IFAS were factors associated with the adherence of IFAS among pregnant women. Similarly, its also observed in the study of </a:t>
          </a:r>
          <a:r>
            <a:rPr lang="en-US" i="1" kern="1200" dirty="0" err="1">
              <a:latin typeface="Calibri" panose="020F0502020204030204"/>
              <a:ea typeface="+mn-ea"/>
              <a:cs typeface="+mn-cs"/>
            </a:rPr>
            <a:t>Sendeku</a:t>
          </a:r>
          <a:r>
            <a:rPr lang="en-US" i="1" kern="1200" dirty="0">
              <a:latin typeface="Calibri" panose="020F0502020204030204"/>
              <a:ea typeface="+mn-ea"/>
              <a:cs typeface="+mn-cs"/>
            </a:rPr>
            <a:t> et al.</a:t>
          </a:r>
          <a:r>
            <a:rPr lang="en-US" kern="1200" dirty="0">
              <a:latin typeface="Calibri" panose="020F0502020204030204"/>
              <a:ea typeface="+mn-ea"/>
              <a:cs typeface="+mn-cs"/>
            </a:rPr>
            <a:t> [2]</a:t>
          </a:r>
        </a:p>
      </dgm:t>
    </dgm:pt>
    <dgm:pt modelId="{0245744A-12B2-43A5-8EC3-B95B9FF76B29}" type="parTrans" cxnId="{695149FE-4DA8-4F5C-90C9-C6DF82ACFFDE}">
      <dgm:prSet/>
      <dgm:spPr/>
      <dgm:t>
        <a:bodyPr/>
        <a:lstStyle/>
        <a:p>
          <a:endParaRPr lang="en-US"/>
        </a:p>
      </dgm:t>
    </dgm:pt>
    <dgm:pt modelId="{D2BB8246-FA1A-4C7A-81DA-6E35932C14FB}" type="sibTrans" cxnId="{695149FE-4DA8-4F5C-90C9-C6DF82ACFFDE}">
      <dgm:prSet/>
      <dgm:spPr/>
      <dgm:t>
        <a:bodyPr/>
        <a:lstStyle/>
        <a:p>
          <a:endParaRPr lang="en-US"/>
        </a:p>
      </dgm:t>
    </dgm:pt>
    <dgm:pt modelId="{97AA5F3B-1A83-4DFD-A105-63666B37564A}" type="pres">
      <dgm:prSet presAssocID="{811D7D96-0B20-4093-B18C-1194CC348BB2}" presName="diagram" presStyleCnt="0">
        <dgm:presLayoutVars>
          <dgm:dir/>
          <dgm:resizeHandles val="exact"/>
        </dgm:presLayoutVars>
      </dgm:prSet>
      <dgm:spPr/>
    </dgm:pt>
    <dgm:pt modelId="{894187FC-4D0E-4ED1-8C05-092C1642A565}" type="pres">
      <dgm:prSet presAssocID="{0FD8721B-AACF-4F25-A0ED-E39C58269374}" presName="node" presStyleLbl="node1" presStyleIdx="0" presStyleCnt="2">
        <dgm:presLayoutVars>
          <dgm:bulletEnabled val="1"/>
        </dgm:presLayoutVars>
      </dgm:prSet>
      <dgm:spPr/>
    </dgm:pt>
    <dgm:pt modelId="{0B37AB94-38B9-4C55-AF88-E9E0DE2204B3}" type="pres">
      <dgm:prSet presAssocID="{983AD9E9-0B28-44D5-9EA3-B9C718A18C06}" presName="sibTrans" presStyleCnt="0"/>
      <dgm:spPr/>
    </dgm:pt>
    <dgm:pt modelId="{BAE0F1AD-302B-4EA3-B605-EFA34452ED95}" type="pres">
      <dgm:prSet presAssocID="{1AC10967-B50B-4535-B514-FFDDEC721494}" presName="node" presStyleLbl="node1" presStyleIdx="1" presStyleCnt="2">
        <dgm:presLayoutVars>
          <dgm:bulletEnabled val="1"/>
        </dgm:presLayoutVars>
      </dgm:prSet>
      <dgm:spPr/>
    </dgm:pt>
  </dgm:ptLst>
  <dgm:cxnLst>
    <dgm:cxn modelId="{5FD92F13-2CCC-49D1-B8FB-3FA714D92B53}" type="presOf" srcId="{0FD8721B-AACF-4F25-A0ED-E39C58269374}" destId="{894187FC-4D0E-4ED1-8C05-092C1642A565}" srcOrd="0" destOrd="0" presId="urn:microsoft.com/office/officeart/2005/8/layout/default"/>
    <dgm:cxn modelId="{D222B43B-53AD-4129-A126-D1CB25496DAF}" type="presOf" srcId="{1AC10967-B50B-4535-B514-FFDDEC721494}" destId="{BAE0F1AD-302B-4EA3-B605-EFA34452ED95}" srcOrd="0" destOrd="0" presId="urn:microsoft.com/office/officeart/2005/8/layout/default"/>
    <dgm:cxn modelId="{5EBCF376-BA3A-416A-B7A1-9896038A8076}" srcId="{811D7D96-0B20-4093-B18C-1194CC348BB2}" destId="{0FD8721B-AACF-4F25-A0ED-E39C58269374}" srcOrd="0" destOrd="0" parTransId="{0EAC54A3-5318-4073-AC3A-42785C1C1E66}" sibTransId="{983AD9E9-0B28-44D5-9EA3-B9C718A18C06}"/>
    <dgm:cxn modelId="{5460DC7F-2BAC-459D-8F0E-90C0D2E47029}" type="presOf" srcId="{811D7D96-0B20-4093-B18C-1194CC348BB2}" destId="{97AA5F3B-1A83-4DFD-A105-63666B37564A}" srcOrd="0" destOrd="0" presId="urn:microsoft.com/office/officeart/2005/8/layout/default"/>
    <dgm:cxn modelId="{695149FE-4DA8-4F5C-90C9-C6DF82ACFFDE}" srcId="{811D7D96-0B20-4093-B18C-1194CC348BB2}" destId="{1AC10967-B50B-4535-B514-FFDDEC721494}" srcOrd="1" destOrd="0" parTransId="{0245744A-12B2-43A5-8EC3-B95B9FF76B29}" sibTransId="{D2BB8246-FA1A-4C7A-81DA-6E35932C14FB}"/>
    <dgm:cxn modelId="{5A81CFFD-10B5-42BF-B870-C46D7C106565}" type="presParOf" srcId="{97AA5F3B-1A83-4DFD-A105-63666B37564A}" destId="{894187FC-4D0E-4ED1-8C05-092C1642A565}" srcOrd="0" destOrd="0" presId="urn:microsoft.com/office/officeart/2005/8/layout/default"/>
    <dgm:cxn modelId="{831D33A8-C058-4B8E-BDF7-699E508BEA39}" type="presParOf" srcId="{97AA5F3B-1A83-4DFD-A105-63666B37564A}" destId="{0B37AB94-38B9-4C55-AF88-E9E0DE2204B3}" srcOrd="1" destOrd="0" presId="urn:microsoft.com/office/officeart/2005/8/layout/default"/>
    <dgm:cxn modelId="{2FD3E08C-327B-46BC-BF8B-470D88F09189}" type="presParOf" srcId="{97AA5F3B-1A83-4DFD-A105-63666B37564A}" destId="{BAE0F1AD-302B-4EA3-B605-EFA34452ED9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FABB3-63AC-42FC-ADC3-D1A651425010}"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n-US"/>
        </a:p>
      </dgm:t>
    </dgm:pt>
    <dgm:pt modelId="{BCB48EAD-AA7C-45DA-BB0A-303B3AB6C866}">
      <dgm:prSet phldrT="[Text]"/>
      <dgm:spPr/>
      <dgm:t>
        <a:bodyPr/>
        <a:lstStyle/>
        <a:p>
          <a:r>
            <a:rPr lang="en-US" dirty="0"/>
            <a:t>INTRODUCTION</a:t>
          </a:r>
        </a:p>
      </dgm:t>
    </dgm:pt>
    <dgm:pt modelId="{BD1779AB-E088-4D5B-B383-D4CDA0FAC9F2}" type="parTrans" cxnId="{2CFAA00B-C3D4-43D6-8B2D-A12879175566}">
      <dgm:prSet/>
      <dgm:spPr/>
      <dgm:t>
        <a:bodyPr/>
        <a:lstStyle/>
        <a:p>
          <a:endParaRPr lang="en-US"/>
        </a:p>
      </dgm:t>
    </dgm:pt>
    <dgm:pt modelId="{473AC1F5-5E66-467D-AAEB-4E91549B6568}" type="sibTrans" cxnId="{2CFAA00B-C3D4-43D6-8B2D-A12879175566}">
      <dgm:prSet/>
      <dgm:spPr/>
      <dgm:t>
        <a:bodyPr/>
        <a:lstStyle/>
        <a:p>
          <a:endParaRPr lang="en-US"/>
        </a:p>
      </dgm:t>
    </dgm:pt>
    <dgm:pt modelId="{8963B7AB-7691-4FBB-B419-9F6AEA69EB3B}">
      <dgm:prSet phldrT="[Text]"/>
      <dgm:spPr/>
      <dgm:t>
        <a:bodyPr/>
        <a:lstStyle/>
        <a:p>
          <a:r>
            <a:rPr lang="en-US" dirty="0"/>
            <a:t>RATIONALE FOR THE STUDY</a:t>
          </a:r>
        </a:p>
      </dgm:t>
    </dgm:pt>
    <dgm:pt modelId="{6BA849CA-9C24-4D90-B680-2C301D7774FA}" type="parTrans" cxnId="{BFCDB376-909D-41B5-9D62-1AE7151DB388}">
      <dgm:prSet/>
      <dgm:spPr/>
      <dgm:t>
        <a:bodyPr/>
        <a:lstStyle/>
        <a:p>
          <a:endParaRPr lang="en-US"/>
        </a:p>
      </dgm:t>
    </dgm:pt>
    <dgm:pt modelId="{7F527D2B-1C1D-4BA6-9956-DCBF4C2CCFC7}" type="sibTrans" cxnId="{BFCDB376-909D-41B5-9D62-1AE7151DB388}">
      <dgm:prSet/>
      <dgm:spPr/>
      <dgm:t>
        <a:bodyPr/>
        <a:lstStyle/>
        <a:p>
          <a:endParaRPr lang="en-US"/>
        </a:p>
      </dgm:t>
    </dgm:pt>
    <dgm:pt modelId="{5C5A54D4-7146-4F4C-9952-92253D616F07}">
      <dgm:prSet phldrT="[Text]"/>
      <dgm:spPr/>
      <dgm:t>
        <a:bodyPr/>
        <a:lstStyle/>
        <a:p>
          <a:r>
            <a:rPr lang="en-US" dirty="0"/>
            <a:t>OBECTIVE</a:t>
          </a:r>
        </a:p>
      </dgm:t>
    </dgm:pt>
    <dgm:pt modelId="{BEE21BC8-5C59-4102-8E3E-9E9E3CF01EA9}" type="parTrans" cxnId="{9EBED2D7-6DFA-4B60-9A01-5BA0C17A3A37}">
      <dgm:prSet/>
      <dgm:spPr/>
      <dgm:t>
        <a:bodyPr/>
        <a:lstStyle/>
        <a:p>
          <a:endParaRPr lang="en-US"/>
        </a:p>
      </dgm:t>
    </dgm:pt>
    <dgm:pt modelId="{C223B114-C892-478B-A8B5-50BB2AB5D030}" type="sibTrans" cxnId="{9EBED2D7-6DFA-4B60-9A01-5BA0C17A3A37}">
      <dgm:prSet/>
      <dgm:spPr/>
      <dgm:t>
        <a:bodyPr/>
        <a:lstStyle/>
        <a:p>
          <a:endParaRPr lang="en-US"/>
        </a:p>
      </dgm:t>
    </dgm:pt>
    <dgm:pt modelId="{EA417036-0483-4310-B01B-34F097BCC978}">
      <dgm:prSet phldrT="[Text]"/>
      <dgm:spPr/>
      <dgm:t>
        <a:bodyPr/>
        <a:lstStyle/>
        <a:p>
          <a:r>
            <a:rPr lang="en-US" dirty="0"/>
            <a:t>RESULT</a:t>
          </a:r>
        </a:p>
      </dgm:t>
    </dgm:pt>
    <dgm:pt modelId="{64BE9106-07A6-4A23-AC8F-7484E8FCB442}" type="parTrans" cxnId="{3DC33899-FADB-4AD7-A109-5C3489D82104}">
      <dgm:prSet/>
      <dgm:spPr/>
      <dgm:t>
        <a:bodyPr/>
        <a:lstStyle/>
        <a:p>
          <a:endParaRPr lang="en-US"/>
        </a:p>
      </dgm:t>
    </dgm:pt>
    <dgm:pt modelId="{16D75D48-5F2B-4515-A158-38F334F4E99C}" type="sibTrans" cxnId="{3DC33899-FADB-4AD7-A109-5C3489D82104}">
      <dgm:prSet/>
      <dgm:spPr/>
      <dgm:t>
        <a:bodyPr/>
        <a:lstStyle/>
        <a:p>
          <a:endParaRPr lang="en-US"/>
        </a:p>
      </dgm:t>
    </dgm:pt>
    <dgm:pt modelId="{5DD5812D-9A0A-4084-A623-3761BC0664B2}">
      <dgm:prSet phldrT="[Text]"/>
      <dgm:spPr/>
      <dgm:t>
        <a:bodyPr/>
        <a:lstStyle/>
        <a:p>
          <a:r>
            <a:rPr lang="en-US" dirty="0"/>
            <a:t>METHODOLOGY</a:t>
          </a:r>
        </a:p>
      </dgm:t>
    </dgm:pt>
    <dgm:pt modelId="{F8F48D36-E0E5-411E-B4C4-30D6D3A0E5D9}" type="parTrans" cxnId="{2F98E766-4C3E-4F99-8DFE-906CB9715785}">
      <dgm:prSet/>
      <dgm:spPr/>
      <dgm:t>
        <a:bodyPr/>
        <a:lstStyle/>
        <a:p>
          <a:endParaRPr lang="en-US"/>
        </a:p>
      </dgm:t>
    </dgm:pt>
    <dgm:pt modelId="{338A810D-AA9A-47FF-B984-41DCB918E1D7}" type="sibTrans" cxnId="{2F98E766-4C3E-4F99-8DFE-906CB9715785}">
      <dgm:prSet/>
      <dgm:spPr/>
      <dgm:t>
        <a:bodyPr/>
        <a:lstStyle/>
        <a:p>
          <a:endParaRPr lang="en-US"/>
        </a:p>
      </dgm:t>
    </dgm:pt>
    <dgm:pt modelId="{BB27D7B3-3C87-4927-B702-F490CF387432}">
      <dgm:prSet phldrT="[Text]"/>
      <dgm:spPr/>
      <dgm:t>
        <a:bodyPr/>
        <a:lstStyle/>
        <a:p>
          <a:r>
            <a:rPr lang="en-US" dirty="0"/>
            <a:t>DISCUSSION</a:t>
          </a:r>
        </a:p>
      </dgm:t>
    </dgm:pt>
    <dgm:pt modelId="{7EC54C88-C5B2-40D3-9305-8B95CC4D0CCE}" type="parTrans" cxnId="{C131B1A8-A99E-46BF-9498-CA3508BCDB4D}">
      <dgm:prSet/>
      <dgm:spPr/>
      <dgm:t>
        <a:bodyPr/>
        <a:lstStyle/>
        <a:p>
          <a:endParaRPr lang="en-US"/>
        </a:p>
      </dgm:t>
    </dgm:pt>
    <dgm:pt modelId="{7B72B701-95A4-4594-A607-5B317F35AEA7}" type="sibTrans" cxnId="{C131B1A8-A99E-46BF-9498-CA3508BCDB4D}">
      <dgm:prSet/>
      <dgm:spPr/>
      <dgm:t>
        <a:bodyPr/>
        <a:lstStyle/>
        <a:p>
          <a:endParaRPr lang="en-US"/>
        </a:p>
      </dgm:t>
    </dgm:pt>
    <dgm:pt modelId="{4D28E253-F9BC-4FEB-AB8B-4D843D97039D}">
      <dgm:prSet phldrT="[Text]"/>
      <dgm:spPr/>
      <dgm:t>
        <a:bodyPr/>
        <a:lstStyle/>
        <a:p>
          <a:r>
            <a:rPr lang="en-US" dirty="0"/>
            <a:t>CONCLUSION</a:t>
          </a:r>
        </a:p>
      </dgm:t>
    </dgm:pt>
    <dgm:pt modelId="{F1189538-A078-4423-8643-135758F48FD1}" type="parTrans" cxnId="{3A815821-7E71-49F8-B31D-4F9C18417D5A}">
      <dgm:prSet/>
      <dgm:spPr/>
      <dgm:t>
        <a:bodyPr/>
        <a:lstStyle/>
        <a:p>
          <a:endParaRPr lang="en-US"/>
        </a:p>
      </dgm:t>
    </dgm:pt>
    <dgm:pt modelId="{CD0A358D-35CD-4304-9ED2-0D0B3AAB3853}" type="sibTrans" cxnId="{3A815821-7E71-49F8-B31D-4F9C18417D5A}">
      <dgm:prSet/>
      <dgm:spPr/>
      <dgm:t>
        <a:bodyPr/>
        <a:lstStyle/>
        <a:p>
          <a:endParaRPr lang="en-US"/>
        </a:p>
      </dgm:t>
    </dgm:pt>
    <dgm:pt modelId="{4A699560-6832-48EC-8CB6-D3F61929C0E7}">
      <dgm:prSet phldrT="[Text]"/>
      <dgm:spPr/>
      <dgm:t>
        <a:bodyPr/>
        <a:lstStyle/>
        <a:p>
          <a:r>
            <a:rPr lang="en-US" dirty="0"/>
            <a:t>REFERNCES</a:t>
          </a:r>
        </a:p>
      </dgm:t>
    </dgm:pt>
    <dgm:pt modelId="{4F7BDF44-D359-4066-BD14-539ABB511C2C}" type="parTrans" cxnId="{6984A564-90B2-4AD0-B432-52C410D44048}">
      <dgm:prSet/>
      <dgm:spPr/>
      <dgm:t>
        <a:bodyPr/>
        <a:lstStyle/>
        <a:p>
          <a:endParaRPr lang="en-US"/>
        </a:p>
      </dgm:t>
    </dgm:pt>
    <dgm:pt modelId="{F71A5A16-A04F-4E84-B624-4CEDAB2AC6D1}" type="sibTrans" cxnId="{6984A564-90B2-4AD0-B432-52C410D44048}">
      <dgm:prSet/>
      <dgm:spPr/>
      <dgm:t>
        <a:bodyPr/>
        <a:lstStyle/>
        <a:p>
          <a:endParaRPr lang="en-US"/>
        </a:p>
      </dgm:t>
    </dgm:pt>
    <dgm:pt modelId="{CCB76287-E778-4499-9E89-5ACF4B233B96}">
      <dgm:prSet phldrT="[Text]"/>
      <dgm:spPr/>
      <dgm:t>
        <a:bodyPr/>
        <a:lstStyle/>
        <a:p>
          <a:r>
            <a:rPr lang="en-US" dirty="0"/>
            <a:t>PICTORIAL JOURNEY</a:t>
          </a:r>
        </a:p>
      </dgm:t>
    </dgm:pt>
    <dgm:pt modelId="{34599F95-4362-4CCD-A827-4FA7CB85E661}" type="parTrans" cxnId="{6EA93601-F896-4EFE-B9AD-97A9C498A539}">
      <dgm:prSet/>
      <dgm:spPr/>
      <dgm:t>
        <a:bodyPr/>
        <a:lstStyle/>
        <a:p>
          <a:endParaRPr lang="en-US"/>
        </a:p>
      </dgm:t>
    </dgm:pt>
    <dgm:pt modelId="{5BC83C78-C89A-4D32-99AC-1A1EABD93528}" type="sibTrans" cxnId="{6EA93601-F896-4EFE-B9AD-97A9C498A539}">
      <dgm:prSet/>
      <dgm:spPr/>
      <dgm:t>
        <a:bodyPr/>
        <a:lstStyle/>
        <a:p>
          <a:endParaRPr lang="en-US"/>
        </a:p>
      </dgm:t>
    </dgm:pt>
    <dgm:pt modelId="{B34001F9-A97F-41CA-8564-B3B47ADC83B6}" type="pres">
      <dgm:prSet presAssocID="{D12FABB3-63AC-42FC-ADC3-D1A651425010}" presName="Name0" presStyleCnt="0">
        <dgm:presLayoutVars>
          <dgm:dir/>
          <dgm:resizeHandles val="exact"/>
        </dgm:presLayoutVars>
      </dgm:prSet>
      <dgm:spPr/>
    </dgm:pt>
    <dgm:pt modelId="{557FDE9E-0582-44D9-9A3D-75320C70059A}" type="pres">
      <dgm:prSet presAssocID="{D12FABB3-63AC-42FC-ADC3-D1A651425010}" presName="cycle" presStyleCnt="0"/>
      <dgm:spPr/>
    </dgm:pt>
    <dgm:pt modelId="{14A8256D-5991-4C94-9222-E255C21C33C0}" type="pres">
      <dgm:prSet presAssocID="{BCB48EAD-AA7C-45DA-BB0A-303B3AB6C866}" presName="nodeFirstNode" presStyleLbl="node1" presStyleIdx="0" presStyleCnt="9" custRadScaleRad="97857">
        <dgm:presLayoutVars>
          <dgm:bulletEnabled val="1"/>
        </dgm:presLayoutVars>
      </dgm:prSet>
      <dgm:spPr/>
    </dgm:pt>
    <dgm:pt modelId="{66FC5A0C-08B7-44FA-B52E-AD18EC082C87}" type="pres">
      <dgm:prSet presAssocID="{473AC1F5-5E66-467D-AAEB-4E91549B6568}" presName="sibTransFirstNode" presStyleLbl="bgShp" presStyleIdx="0" presStyleCnt="1"/>
      <dgm:spPr/>
    </dgm:pt>
    <dgm:pt modelId="{30EAEB22-37EE-4F1D-B700-F73E4D33CCDE}" type="pres">
      <dgm:prSet presAssocID="{8963B7AB-7691-4FBB-B419-9F6AEA69EB3B}" presName="nodeFollowingNodes" presStyleLbl="node1" presStyleIdx="1" presStyleCnt="9">
        <dgm:presLayoutVars>
          <dgm:bulletEnabled val="1"/>
        </dgm:presLayoutVars>
      </dgm:prSet>
      <dgm:spPr/>
    </dgm:pt>
    <dgm:pt modelId="{FF1FD11D-1274-43A4-A341-936FA5ADB918}" type="pres">
      <dgm:prSet presAssocID="{5C5A54D4-7146-4F4C-9952-92253D616F07}" presName="nodeFollowingNodes" presStyleLbl="node1" presStyleIdx="2" presStyleCnt="9">
        <dgm:presLayoutVars>
          <dgm:bulletEnabled val="1"/>
        </dgm:presLayoutVars>
      </dgm:prSet>
      <dgm:spPr/>
    </dgm:pt>
    <dgm:pt modelId="{DE8F91BF-079E-4057-AA98-5ADE2CDCE2E4}" type="pres">
      <dgm:prSet presAssocID="{5DD5812D-9A0A-4084-A623-3761BC0664B2}" presName="nodeFollowingNodes" presStyleLbl="node1" presStyleIdx="3" presStyleCnt="9">
        <dgm:presLayoutVars>
          <dgm:bulletEnabled val="1"/>
        </dgm:presLayoutVars>
      </dgm:prSet>
      <dgm:spPr/>
    </dgm:pt>
    <dgm:pt modelId="{5B75C1C5-E4D6-48A4-B7A4-70A66A15A13D}" type="pres">
      <dgm:prSet presAssocID="{EA417036-0483-4310-B01B-34F097BCC978}" presName="nodeFollowingNodes" presStyleLbl="node1" presStyleIdx="4" presStyleCnt="9">
        <dgm:presLayoutVars>
          <dgm:bulletEnabled val="1"/>
        </dgm:presLayoutVars>
      </dgm:prSet>
      <dgm:spPr/>
    </dgm:pt>
    <dgm:pt modelId="{CE4BA388-5B29-4F40-9B38-E81985BCA7C8}" type="pres">
      <dgm:prSet presAssocID="{BB27D7B3-3C87-4927-B702-F490CF387432}" presName="nodeFollowingNodes" presStyleLbl="node1" presStyleIdx="5" presStyleCnt="9">
        <dgm:presLayoutVars>
          <dgm:bulletEnabled val="1"/>
        </dgm:presLayoutVars>
      </dgm:prSet>
      <dgm:spPr/>
    </dgm:pt>
    <dgm:pt modelId="{938D0F9F-5EAE-4EC2-AA6F-55DB65C6FFC3}" type="pres">
      <dgm:prSet presAssocID="{4D28E253-F9BC-4FEB-AB8B-4D843D97039D}" presName="nodeFollowingNodes" presStyleLbl="node1" presStyleIdx="6" presStyleCnt="9">
        <dgm:presLayoutVars>
          <dgm:bulletEnabled val="1"/>
        </dgm:presLayoutVars>
      </dgm:prSet>
      <dgm:spPr/>
    </dgm:pt>
    <dgm:pt modelId="{B09DE8BC-D4D2-4072-877D-2A4FA15CCDB9}" type="pres">
      <dgm:prSet presAssocID="{4A699560-6832-48EC-8CB6-D3F61929C0E7}" presName="nodeFollowingNodes" presStyleLbl="node1" presStyleIdx="7" presStyleCnt="9" custRadScaleRad="98168" custRadScaleInc="-20612">
        <dgm:presLayoutVars>
          <dgm:bulletEnabled val="1"/>
        </dgm:presLayoutVars>
      </dgm:prSet>
      <dgm:spPr/>
    </dgm:pt>
    <dgm:pt modelId="{B29A96A0-C064-4982-973A-5D314307CA84}" type="pres">
      <dgm:prSet presAssocID="{CCB76287-E778-4499-9E89-5ACF4B233B96}" presName="nodeFollowingNodes" presStyleLbl="node1" presStyleIdx="8" presStyleCnt="9" custRadScaleRad="101537" custRadScaleInc="-29038">
        <dgm:presLayoutVars>
          <dgm:bulletEnabled val="1"/>
        </dgm:presLayoutVars>
      </dgm:prSet>
      <dgm:spPr/>
    </dgm:pt>
  </dgm:ptLst>
  <dgm:cxnLst>
    <dgm:cxn modelId="{6EA93601-F896-4EFE-B9AD-97A9C498A539}" srcId="{D12FABB3-63AC-42FC-ADC3-D1A651425010}" destId="{CCB76287-E778-4499-9E89-5ACF4B233B96}" srcOrd="8" destOrd="0" parTransId="{34599F95-4362-4CCD-A827-4FA7CB85E661}" sibTransId="{5BC83C78-C89A-4D32-99AC-1A1EABD93528}"/>
    <dgm:cxn modelId="{795EA003-109B-4FB5-90DF-8860ADE8107D}" type="presOf" srcId="{BB27D7B3-3C87-4927-B702-F490CF387432}" destId="{CE4BA388-5B29-4F40-9B38-E81985BCA7C8}" srcOrd="0" destOrd="0" presId="urn:microsoft.com/office/officeart/2005/8/layout/cycle3"/>
    <dgm:cxn modelId="{1F961A06-B4CD-433D-B7DC-1AA510F9CB27}" type="presOf" srcId="{5C5A54D4-7146-4F4C-9952-92253D616F07}" destId="{FF1FD11D-1274-43A4-A341-936FA5ADB918}" srcOrd="0" destOrd="0" presId="urn:microsoft.com/office/officeart/2005/8/layout/cycle3"/>
    <dgm:cxn modelId="{2CFAA00B-C3D4-43D6-8B2D-A12879175566}" srcId="{D12FABB3-63AC-42FC-ADC3-D1A651425010}" destId="{BCB48EAD-AA7C-45DA-BB0A-303B3AB6C866}" srcOrd="0" destOrd="0" parTransId="{BD1779AB-E088-4D5B-B383-D4CDA0FAC9F2}" sibTransId="{473AC1F5-5E66-467D-AAEB-4E91549B6568}"/>
    <dgm:cxn modelId="{3A815821-7E71-49F8-B31D-4F9C18417D5A}" srcId="{D12FABB3-63AC-42FC-ADC3-D1A651425010}" destId="{4D28E253-F9BC-4FEB-AB8B-4D843D97039D}" srcOrd="6" destOrd="0" parTransId="{F1189538-A078-4423-8643-135758F48FD1}" sibTransId="{CD0A358D-35CD-4304-9ED2-0D0B3AAB3853}"/>
    <dgm:cxn modelId="{2792685B-98BC-4EAF-9B09-E15D12C6749A}" type="presOf" srcId="{8963B7AB-7691-4FBB-B419-9F6AEA69EB3B}" destId="{30EAEB22-37EE-4F1D-B700-F73E4D33CCDE}" srcOrd="0" destOrd="0" presId="urn:microsoft.com/office/officeart/2005/8/layout/cycle3"/>
    <dgm:cxn modelId="{D571E55E-1D55-478C-BE09-2F727A48225D}" type="presOf" srcId="{CCB76287-E778-4499-9E89-5ACF4B233B96}" destId="{B29A96A0-C064-4982-973A-5D314307CA84}" srcOrd="0" destOrd="0" presId="urn:microsoft.com/office/officeart/2005/8/layout/cycle3"/>
    <dgm:cxn modelId="{6984A564-90B2-4AD0-B432-52C410D44048}" srcId="{D12FABB3-63AC-42FC-ADC3-D1A651425010}" destId="{4A699560-6832-48EC-8CB6-D3F61929C0E7}" srcOrd="7" destOrd="0" parTransId="{4F7BDF44-D359-4066-BD14-539ABB511C2C}" sibTransId="{F71A5A16-A04F-4E84-B624-4CEDAB2AC6D1}"/>
    <dgm:cxn modelId="{2F98E766-4C3E-4F99-8DFE-906CB9715785}" srcId="{D12FABB3-63AC-42FC-ADC3-D1A651425010}" destId="{5DD5812D-9A0A-4084-A623-3761BC0664B2}" srcOrd="3" destOrd="0" parTransId="{F8F48D36-E0E5-411E-B4C4-30D6D3A0E5D9}" sibTransId="{338A810D-AA9A-47FF-B984-41DCB918E1D7}"/>
    <dgm:cxn modelId="{98243D4A-A131-45B7-898B-83F8C6245AEB}" type="presOf" srcId="{4D28E253-F9BC-4FEB-AB8B-4D843D97039D}" destId="{938D0F9F-5EAE-4EC2-AA6F-55DB65C6FFC3}" srcOrd="0" destOrd="0" presId="urn:microsoft.com/office/officeart/2005/8/layout/cycle3"/>
    <dgm:cxn modelId="{FABC096D-B69B-4D2F-80F7-D49A2B935138}" type="presOf" srcId="{BCB48EAD-AA7C-45DA-BB0A-303B3AB6C866}" destId="{14A8256D-5991-4C94-9222-E255C21C33C0}" srcOrd="0" destOrd="0" presId="urn:microsoft.com/office/officeart/2005/8/layout/cycle3"/>
    <dgm:cxn modelId="{C45E5952-A732-4225-BD97-68333A9150AB}" type="presOf" srcId="{EA417036-0483-4310-B01B-34F097BCC978}" destId="{5B75C1C5-E4D6-48A4-B7A4-70A66A15A13D}" srcOrd="0" destOrd="0" presId="urn:microsoft.com/office/officeart/2005/8/layout/cycle3"/>
    <dgm:cxn modelId="{BFCDB376-909D-41B5-9D62-1AE7151DB388}" srcId="{D12FABB3-63AC-42FC-ADC3-D1A651425010}" destId="{8963B7AB-7691-4FBB-B419-9F6AEA69EB3B}" srcOrd="1" destOrd="0" parTransId="{6BA849CA-9C24-4D90-B680-2C301D7774FA}" sibTransId="{7F527D2B-1C1D-4BA6-9956-DCBF4C2CCFC7}"/>
    <dgm:cxn modelId="{3DE2E276-7E89-488B-BF59-1BE9CB6BCF04}" type="presOf" srcId="{D12FABB3-63AC-42FC-ADC3-D1A651425010}" destId="{B34001F9-A97F-41CA-8564-B3B47ADC83B6}" srcOrd="0" destOrd="0" presId="urn:microsoft.com/office/officeart/2005/8/layout/cycle3"/>
    <dgm:cxn modelId="{AB61B792-E650-40BF-ACB7-22D60C551FB4}" type="presOf" srcId="{4A699560-6832-48EC-8CB6-D3F61929C0E7}" destId="{B09DE8BC-D4D2-4072-877D-2A4FA15CCDB9}" srcOrd="0" destOrd="0" presId="urn:microsoft.com/office/officeart/2005/8/layout/cycle3"/>
    <dgm:cxn modelId="{3DC33899-FADB-4AD7-A109-5C3489D82104}" srcId="{D12FABB3-63AC-42FC-ADC3-D1A651425010}" destId="{EA417036-0483-4310-B01B-34F097BCC978}" srcOrd="4" destOrd="0" parTransId="{64BE9106-07A6-4A23-AC8F-7484E8FCB442}" sibTransId="{16D75D48-5F2B-4515-A158-38F334F4E99C}"/>
    <dgm:cxn modelId="{C131B1A8-A99E-46BF-9498-CA3508BCDB4D}" srcId="{D12FABB3-63AC-42FC-ADC3-D1A651425010}" destId="{BB27D7B3-3C87-4927-B702-F490CF387432}" srcOrd="5" destOrd="0" parTransId="{7EC54C88-C5B2-40D3-9305-8B95CC4D0CCE}" sibTransId="{7B72B701-95A4-4594-A607-5B317F35AEA7}"/>
    <dgm:cxn modelId="{6F4F12B3-8974-4A81-BDE4-7D969B08D448}" type="presOf" srcId="{5DD5812D-9A0A-4084-A623-3761BC0664B2}" destId="{DE8F91BF-079E-4057-AA98-5ADE2CDCE2E4}" srcOrd="0" destOrd="0" presId="urn:microsoft.com/office/officeart/2005/8/layout/cycle3"/>
    <dgm:cxn modelId="{9EBED2D7-6DFA-4B60-9A01-5BA0C17A3A37}" srcId="{D12FABB3-63AC-42FC-ADC3-D1A651425010}" destId="{5C5A54D4-7146-4F4C-9952-92253D616F07}" srcOrd="2" destOrd="0" parTransId="{BEE21BC8-5C59-4102-8E3E-9E9E3CF01EA9}" sibTransId="{C223B114-C892-478B-A8B5-50BB2AB5D030}"/>
    <dgm:cxn modelId="{0AB4BDF6-0C15-4FF6-83E3-7D3DF4DE38D9}" type="presOf" srcId="{473AC1F5-5E66-467D-AAEB-4E91549B6568}" destId="{66FC5A0C-08B7-44FA-B52E-AD18EC082C87}" srcOrd="0" destOrd="0" presId="urn:microsoft.com/office/officeart/2005/8/layout/cycle3"/>
    <dgm:cxn modelId="{47C85211-4B8E-4310-A73E-E4E1BBE09B63}" type="presParOf" srcId="{B34001F9-A97F-41CA-8564-B3B47ADC83B6}" destId="{557FDE9E-0582-44D9-9A3D-75320C70059A}" srcOrd="0" destOrd="0" presId="urn:microsoft.com/office/officeart/2005/8/layout/cycle3"/>
    <dgm:cxn modelId="{08569EA7-A30C-458F-92A7-1CA3FD777446}" type="presParOf" srcId="{557FDE9E-0582-44D9-9A3D-75320C70059A}" destId="{14A8256D-5991-4C94-9222-E255C21C33C0}" srcOrd="0" destOrd="0" presId="urn:microsoft.com/office/officeart/2005/8/layout/cycle3"/>
    <dgm:cxn modelId="{3B03AE77-EE47-4758-8B72-B3EF9B3CB329}" type="presParOf" srcId="{557FDE9E-0582-44D9-9A3D-75320C70059A}" destId="{66FC5A0C-08B7-44FA-B52E-AD18EC082C87}" srcOrd="1" destOrd="0" presId="urn:microsoft.com/office/officeart/2005/8/layout/cycle3"/>
    <dgm:cxn modelId="{9666B94B-FBE3-499B-B148-25AF7E25DDAD}" type="presParOf" srcId="{557FDE9E-0582-44D9-9A3D-75320C70059A}" destId="{30EAEB22-37EE-4F1D-B700-F73E4D33CCDE}" srcOrd="2" destOrd="0" presId="urn:microsoft.com/office/officeart/2005/8/layout/cycle3"/>
    <dgm:cxn modelId="{498A2745-3CB5-4F2B-A898-FEBF5DF181F0}" type="presParOf" srcId="{557FDE9E-0582-44D9-9A3D-75320C70059A}" destId="{FF1FD11D-1274-43A4-A341-936FA5ADB918}" srcOrd="3" destOrd="0" presId="urn:microsoft.com/office/officeart/2005/8/layout/cycle3"/>
    <dgm:cxn modelId="{1F67FEC2-BF0C-467D-8AF7-9601DAF75D96}" type="presParOf" srcId="{557FDE9E-0582-44D9-9A3D-75320C70059A}" destId="{DE8F91BF-079E-4057-AA98-5ADE2CDCE2E4}" srcOrd="4" destOrd="0" presId="urn:microsoft.com/office/officeart/2005/8/layout/cycle3"/>
    <dgm:cxn modelId="{4755B292-C3B1-493D-8812-91AC2C855E8B}" type="presParOf" srcId="{557FDE9E-0582-44D9-9A3D-75320C70059A}" destId="{5B75C1C5-E4D6-48A4-B7A4-70A66A15A13D}" srcOrd="5" destOrd="0" presId="urn:microsoft.com/office/officeart/2005/8/layout/cycle3"/>
    <dgm:cxn modelId="{EEDD40F2-36A8-4CB3-9874-E6832D7A280C}" type="presParOf" srcId="{557FDE9E-0582-44D9-9A3D-75320C70059A}" destId="{CE4BA388-5B29-4F40-9B38-E81985BCA7C8}" srcOrd="6" destOrd="0" presId="urn:microsoft.com/office/officeart/2005/8/layout/cycle3"/>
    <dgm:cxn modelId="{3787D605-6479-479A-8D6A-D8AD1971A4E1}" type="presParOf" srcId="{557FDE9E-0582-44D9-9A3D-75320C70059A}" destId="{938D0F9F-5EAE-4EC2-AA6F-55DB65C6FFC3}" srcOrd="7" destOrd="0" presId="urn:microsoft.com/office/officeart/2005/8/layout/cycle3"/>
    <dgm:cxn modelId="{EFA0217B-E76F-4921-9EDE-A23DAB0E5FB2}" type="presParOf" srcId="{557FDE9E-0582-44D9-9A3D-75320C70059A}" destId="{B09DE8BC-D4D2-4072-877D-2A4FA15CCDB9}" srcOrd="8" destOrd="0" presId="urn:microsoft.com/office/officeart/2005/8/layout/cycle3"/>
    <dgm:cxn modelId="{57D46639-7697-4CA7-BF7A-ED74DAA8B2DA}" type="presParOf" srcId="{557FDE9E-0582-44D9-9A3D-75320C70059A}" destId="{B29A96A0-C064-4982-973A-5D314307CA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65E482-90E0-47E1-B9B5-8146FD404C2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E38A3C2-42F3-4D24-B436-FF0CABA5D91B}">
      <dgm:prSet phldrT="[Text]"/>
      <dgm:spPr/>
      <dgm:t>
        <a:bodyPr/>
        <a:lstStyle/>
        <a:p>
          <a:r>
            <a:rPr lang="en-US" dirty="0"/>
            <a:t>Globally</a:t>
          </a:r>
        </a:p>
      </dgm:t>
    </dgm:pt>
    <dgm:pt modelId="{6455ADC0-D5B8-46E4-B8B8-02A6377C6A93}" type="parTrans" cxnId="{2D065342-E364-4E32-9E43-31D0168934C9}">
      <dgm:prSet/>
      <dgm:spPr/>
      <dgm:t>
        <a:bodyPr/>
        <a:lstStyle/>
        <a:p>
          <a:endParaRPr lang="en-US"/>
        </a:p>
      </dgm:t>
    </dgm:pt>
    <dgm:pt modelId="{123B5CB1-F750-4F51-AD8A-21A5D197A295}" type="sibTrans" cxnId="{2D065342-E364-4E32-9E43-31D0168934C9}">
      <dgm:prSet/>
      <dgm:spPr/>
      <dgm:t>
        <a:bodyPr/>
        <a:lstStyle/>
        <a:p>
          <a:endParaRPr lang="en-US"/>
        </a:p>
      </dgm:t>
    </dgm:pt>
    <dgm:pt modelId="{7DEF2314-55D4-4212-B987-B0DF5860EF86}">
      <dgm:prSet phldrT="[Text]"/>
      <dgm:spPr/>
      <dgm:t>
        <a:bodyPr/>
        <a:lstStyle/>
        <a:p>
          <a:r>
            <a:rPr lang="en-US" b="1" dirty="0"/>
            <a:t>29.9% in 2019</a:t>
          </a:r>
          <a:endParaRPr lang="en-US" dirty="0"/>
        </a:p>
      </dgm:t>
    </dgm:pt>
    <dgm:pt modelId="{FE95BD67-211C-4DEB-954D-C00A261E04C4}" type="parTrans" cxnId="{67C06166-6A3B-4A79-AAB0-813B46D4BFEA}">
      <dgm:prSet/>
      <dgm:spPr/>
      <dgm:t>
        <a:bodyPr/>
        <a:lstStyle/>
        <a:p>
          <a:endParaRPr lang="en-US"/>
        </a:p>
      </dgm:t>
    </dgm:pt>
    <dgm:pt modelId="{6C5A4817-6E54-4F30-8A26-ED69E95E0493}" type="sibTrans" cxnId="{67C06166-6A3B-4A79-AAB0-813B46D4BFEA}">
      <dgm:prSet/>
      <dgm:spPr/>
      <dgm:t>
        <a:bodyPr/>
        <a:lstStyle/>
        <a:p>
          <a:endParaRPr lang="en-US"/>
        </a:p>
      </dgm:t>
    </dgm:pt>
    <dgm:pt modelId="{A636475B-FD15-44F1-B3E0-C50CD0579D9E}">
      <dgm:prSet phldrT="[Text]"/>
      <dgm:spPr/>
      <dgm:t>
        <a:bodyPr/>
        <a:lstStyle/>
        <a:p>
          <a:r>
            <a:rPr lang="en-US" dirty="0"/>
            <a:t>India</a:t>
          </a:r>
        </a:p>
      </dgm:t>
    </dgm:pt>
    <dgm:pt modelId="{C9519D7A-6507-4F89-91C4-5EA10F9AB765}" type="parTrans" cxnId="{D1C983FF-61D2-4501-88E5-60D78E2504C9}">
      <dgm:prSet/>
      <dgm:spPr/>
      <dgm:t>
        <a:bodyPr/>
        <a:lstStyle/>
        <a:p>
          <a:endParaRPr lang="en-US"/>
        </a:p>
      </dgm:t>
    </dgm:pt>
    <dgm:pt modelId="{EC2BEEC3-A91B-49EE-A124-3FAC9708373D}" type="sibTrans" cxnId="{D1C983FF-61D2-4501-88E5-60D78E2504C9}">
      <dgm:prSet/>
      <dgm:spPr/>
      <dgm:t>
        <a:bodyPr/>
        <a:lstStyle/>
        <a:p>
          <a:endParaRPr lang="en-US"/>
        </a:p>
      </dgm:t>
    </dgm:pt>
    <dgm:pt modelId="{51B7E51D-6BCA-4D85-A192-6FA8B562AB9B}">
      <dgm:prSet phldrT="[Text]"/>
      <dgm:spPr/>
      <dgm:t>
        <a:bodyPr/>
        <a:lstStyle/>
        <a:p>
          <a:r>
            <a:rPr lang="en-US" b="1" dirty="0"/>
            <a:t>53% in 2019-2021</a:t>
          </a:r>
          <a:endParaRPr lang="en-US" dirty="0"/>
        </a:p>
      </dgm:t>
    </dgm:pt>
    <dgm:pt modelId="{C4EF23FE-7714-47F2-AFCD-8EEA2B5C5607}" type="sibTrans" cxnId="{885519AF-CCF5-4558-B72C-61EF5F0833EE}">
      <dgm:prSet/>
      <dgm:spPr/>
      <dgm:t>
        <a:bodyPr/>
        <a:lstStyle/>
        <a:p>
          <a:endParaRPr lang="en-US"/>
        </a:p>
      </dgm:t>
    </dgm:pt>
    <dgm:pt modelId="{AD105918-213D-41FC-A010-C77150C0371C}" type="parTrans" cxnId="{885519AF-CCF5-4558-B72C-61EF5F0833EE}">
      <dgm:prSet/>
      <dgm:spPr/>
      <dgm:t>
        <a:bodyPr/>
        <a:lstStyle/>
        <a:p>
          <a:endParaRPr lang="en-US"/>
        </a:p>
      </dgm:t>
    </dgm:pt>
    <dgm:pt modelId="{363BEF01-BA9B-4CFA-A962-DE33D1F0C99C}" type="pres">
      <dgm:prSet presAssocID="{6C65E482-90E0-47E1-B9B5-8146FD404C2B}" presName="Name0" presStyleCnt="0">
        <dgm:presLayoutVars>
          <dgm:dir/>
          <dgm:animLvl val="lvl"/>
          <dgm:resizeHandles val="exact"/>
        </dgm:presLayoutVars>
      </dgm:prSet>
      <dgm:spPr/>
    </dgm:pt>
    <dgm:pt modelId="{5D042B93-667E-418E-8189-884F9FDF03AD}" type="pres">
      <dgm:prSet presAssocID="{1E38A3C2-42F3-4D24-B436-FF0CABA5D91B}" presName="composite" presStyleCnt="0"/>
      <dgm:spPr/>
    </dgm:pt>
    <dgm:pt modelId="{8EDEFDB5-0590-4251-84DE-592BCD41F520}" type="pres">
      <dgm:prSet presAssocID="{1E38A3C2-42F3-4D24-B436-FF0CABA5D91B}" presName="parTx" presStyleLbl="alignNode1" presStyleIdx="0" presStyleCnt="2" custLinFactNeighborX="-957">
        <dgm:presLayoutVars>
          <dgm:chMax val="0"/>
          <dgm:chPref val="0"/>
          <dgm:bulletEnabled val="1"/>
        </dgm:presLayoutVars>
      </dgm:prSet>
      <dgm:spPr/>
    </dgm:pt>
    <dgm:pt modelId="{16C1AEDC-7D83-4A8F-9BAA-9E8F8988ABC8}" type="pres">
      <dgm:prSet presAssocID="{1E38A3C2-42F3-4D24-B436-FF0CABA5D91B}" presName="desTx" presStyleLbl="alignAccFollowNode1" presStyleIdx="0" presStyleCnt="2">
        <dgm:presLayoutVars>
          <dgm:bulletEnabled val="1"/>
        </dgm:presLayoutVars>
      </dgm:prSet>
      <dgm:spPr/>
    </dgm:pt>
    <dgm:pt modelId="{1751694C-50F4-4969-B7A0-E46AAB159856}" type="pres">
      <dgm:prSet presAssocID="{123B5CB1-F750-4F51-AD8A-21A5D197A295}" presName="space" presStyleCnt="0"/>
      <dgm:spPr/>
    </dgm:pt>
    <dgm:pt modelId="{B6067F46-6F9A-4330-8F17-34DFB8758B4E}" type="pres">
      <dgm:prSet presAssocID="{A636475B-FD15-44F1-B3E0-C50CD0579D9E}" presName="composite" presStyleCnt="0"/>
      <dgm:spPr/>
    </dgm:pt>
    <dgm:pt modelId="{1BFAB670-6AC4-426A-83C9-7A57808E1400}" type="pres">
      <dgm:prSet presAssocID="{A636475B-FD15-44F1-B3E0-C50CD0579D9E}" presName="parTx" presStyleLbl="alignNode1" presStyleIdx="1" presStyleCnt="2">
        <dgm:presLayoutVars>
          <dgm:chMax val="0"/>
          <dgm:chPref val="0"/>
          <dgm:bulletEnabled val="1"/>
        </dgm:presLayoutVars>
      </dgm:prSet>
      <dgm:spPr/>
    </dgm:pt>
    <dgm:pt modelId="{74D3578E-83E0-4ECF-951E-43D1DABB2626}" type="pres">
      <dgm:prSet presAssocID="{A636475B-FD15-44F1-B3E0-C50CD0579D9E}" presName="desTx" presStyleLbl="alignAccFollowNode1" presStyleIdx="1" presStyleCnt="2">
        <dgm:presLayoutVars>
          <dgm:bulletEnabled val="1"/>
        </dgm:presLayoutVars>
      </dgm:prSet>
      <dgm:spPr/>
    </dgm:pt>
  </dgm:ptLst>
  <dgm:cxnLst>
    <dgm:cxn modelId="{E8E40800-EAD9-4011-9958-F0EF9EA61510}" type="presOf" srcId="{1E38A3C2-42F3-4D24-B436-FF0CABA5D91B}" destId="{8EDEFDB5-0590-4251-84DE-592BCD41F520}" srcOrd="0" destOrd="0" presId="urn:microsoft.com/office/officeart/2005/8/layout/hList1"/>
    <dgm:cxn modelId="{2D065342-E364-4E32-9E43-31D0168934C9}" srcId="{6C65E482-90E0-47E1-B9B5-8146FD404C2B}" destId="{1E38A3C2-42F3-4D24-B436-FF0CABA5D91B}" srcOrd="0" destOrd="0" parTransId="{6455ADC0-D5B8-46E4-B8B8-02A6377C6A93}" sibTransId="{123B5CB1-F750-4F51-AD8A-21A5D197A295}"/>
    <dgm:cxn modelId="{F1219642-F572-44C0-8956-2A8E23657CEF}" type="presOf" srcId="{51B7E51D-6BCA-4D85-A192-6FA8B562AB9B}" destId="{74D3578E-83E0-4ECF-951E-43D1DABB2626}" srcOrd="0" destOrd="0" presId="urn:microsoft.com/office/officeart/2005/8/layout/hList1"/>
    <dgm:cxn modelId="{67C06166-6A3B-4A79-AAB0-813B46D4BFEA}" srcId="{1E38A3C2-42F3-4D24-B436-FF0CABA5D91B}" destId="{7DEF2314-55D4-4212-B987-B0DF5860EF86}" srcOrd="0" destOrd="0" parTransId="{FE95BD67-211C-4DEB-954D-C00A261E04C4}" sibTransId="{6C5A4817-6E54-4F30-8A26-ED69E95E0493}"/>
    <dgm:cxn modelId="{77B350A9-0C67-44EC-AFE5-D495283B9E4E}" type="presOf" srcId="{6C65E482-90E0-47E1-B9B5-8146FD404C2B}" destId="{363BEF01-BA9B-4CFA-A962-DE33D1F0C99C}" srcOrd="0" destOrd="0" presId="urn:microsoft.com/office/officeart/2005/8/layout/hList1"/>
    <dgm:cxn modelId="{885519AF-CCF5-4558-B72C-61EF5F0833EE}" srcId="{A636475B-FD15-44F1-B3E0-C50CD0579D9E}" destId="{51B7E51D-6BCA-4D85-A192-6FA8B562AB9B}" srcOrd="0" destOrd="0" parTransId="{AD105918-213D-41FC-A010-C77150C0371C}" sibTransId="{C4EF23FE-7714-47F2-AFCD-8EEA2B5C5607}"/>
    <dgm:cxn modelId="{DE62A6C1-3299-4138-8695-3B320AA6F78E}" type="presOf" srcId="{7DEF2314-55D4-4212-B987-B0DF5860EF86}" destId="{16C1AEDC-7D83-4A8F-9BAA-9E8F8988ABC8}" srcOrd="0" destOrd="0" presId="urn:microsoft.com/office/officeart/2005/8/layout/hList1"/>
    <dgm:cxn modelId="{5E05EFCF-5374-4150-9CCA-DCFB2FA56CEC}" type="presOf" srcId="{A636475B-FD15-44F1-B3E0-C50CD0579D9E}" destId="{1BFAB670-6AC4-426A-83C9-7A57808E1400}" srcOrd="0" destOrd="0" presId="urn:microsoft.com/office/officeart/2005/8/layout/hList1"/>
    <dgm:cxn modelId="{D1C983FF-61D2-4501-88E5-60D78E2504C9}" srcId="{6C65E482-90E0-47E1-B9B5-8146FD404C2B}" destId="{A636475B-FD15-44F1-B3E0-C50CD0579D9E}" srcOrd="1" destOrd="0" parTransId="{C9519D7A-6507-4F89-91C4-5EA10F9AB765}" sibTransId="{EC2BEEC3-A91B-49EE-A124-3FAC9708373D}"/>
    <dgm:cxn modelId="{756F8B76-53DC-4033-AAAF-6BD46E17A93B}" type="presParOf" srcId="{363BEF01-BA9B-4CFA-A962-DE33D1F0C99C}" destId="{5D042B93-667E-418E-8189-884F9FDF03AD}" srcOrd="0" destOrd="0" presId="urn:microsoft.com/office/officeart/2005/8/layout/hList1"/>
    <dgm:cxn modelId="{50A39240-6689-4076-A637-95F3570FBE26}" type="presParOf" srcId="{5D042B93-667E-418E-8189-884F9FDF03AD}" destId="{8EDEFDB5-0590-4251-84DE-592BCD41F520}" srcOrd="0" destOrd="0" presId="urn:microsoft.com/office/officeart/2005/8/layout/hList1"/>
    <dgm:cxn modelId="{C9172447-5CF8-4992-AD29-A58A359F1452}" type="presParOf" srcId="{5D042B93-667E-418E-8189-884F9FDF03AD}" destId="{16C1AEDC-7D83-4A8F-9BAA-9E8F8988ABC8}" srcOrd="1" destOrd="0" presId="urn:microsoft.com/office/officeart/2005/8/layout/hList1"/>
    <dgm:cxn modelId="{4AD7A3C9-8E3A-4F6B-8C46-E0CA4560BE43}" type="presParOf" srcId="{363BEF01-BA9B-4CFA-A962-DE33D1F0C99C}" destId="{1751694C-50F4-4969-B7A0-E46AAB159856}" srcOrd="1" destOrd="0" presId="urn:microsoft.com/office/officeart/2005/8/layout/hList1"/>
    <dgm:cxn modelId="{C9026F43-8E88-4D35-8E29-009158A50C41}" type="presParOf" srcId="{363BEF01-BA9B-4CFA-A962-DE33D1F0C99C}" destId="{B6067F46-6F9A-4330-8F17-34DFB8758B4E}" srcOrd="2" destOrd="0" presId="urn:microsoft.com/office/officeart/2005/8/layout/hList1"/>
    <dgm:cxn modelId="{AC837AC0-A04C-43DF-9174-F5DBC6C3537C}" type="presParOf" srcId="{B6067F46-6F9A-4330-8F17-34DFB8758B4E}" destId="{1BFAB670-6AC4-426A-83C9-7A57808E1400}" srcOrd="0" destOrd="0" presId="urn:microsoft.com/office/officeart/2005/8/layout/hList1"/>
    <dgm:cxn modelId="{6085DC2D-7B82-4982-B678-7F81C8723EF6}" type="presParOf" srcId="{B6067F46-6F9A-4330-8F17-34DFB8758B4E}" destId="{74D3578E-83E0-4ECF-951E-43D1DABB262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9FBEED-E973-4640-97FB-1138B68CD633}" type="doc">
      <dgm:prSet loTypeId="urn:microsoft.com/office/officeart/2005/8/layout/arrow2" loCatId="process" qsTypeId="urn:microsoft.com/office/officeart/2005/8/quickstyle/simple1" qsCatId="simple" csTypeId="urn:microsoft.com/office/officeart/2005/8/colors/accent1_2" csCatId="accent1" phldr="1"/>
      <dgm:spPr/>
    </dgm:pt>
    <dgm:pt modelId="{C9BD74F7-E034-4863-AD4A-8CCE0C453655}">
      <dgm:prSet phldrT="[Text]" custT="1"/>
      <dgm:spPr/>
      <dgm:t>
        <a:bodyPr/>
        <a:lstStyle/>
        <a:p>
          <a:r>
            <a:rPr lang="en-US" sz="2400" dirty="0">
              <a:solidFill>
                <a:srgbClr val="000000"/>
              </a:solidFill>
              <a:effectLst/>
              <a:latin typeface="Times New Roman" panose="02020603050405020304" pitchFamily="18" charset="0"/>
              <a:ea typeface="Calibri" panose="020F0502020204030204" pitchFamily="34" charset="0"/>
            </a:rPr>
            <a:t>49.7% in NFHS 2 </a:t>
          </a:r>
          <a:endParaRPr lang="en-US" sz="2400" dirty="0"/>
        </a:p>
      </dgm:t>
    </dgm:pt>
    <dgm:pt modelId="{A2907633-2E75-4949-B322-1516BB36EB2B}" type="parTrans" cxnId="{498FE145-4C7F-4943-A488-3FF9964C7B31}">
      <dgm:prSet/>
      <dgm:spPr/>
      <dgm:t>
        <a:bodyPr/>
        <a:lstStyle/>
        <a:p>
          <a:endParaRPr lang="en-US"/>
        </a:p>
      </dgm:t>
    </dgm:pt>
    <dgm:pt modelId="{8C9F9CDC-8A78-49A6-B2C6-57420C990DAA}" type="sibTrans" cxnId="{498FE145-4C7F-4943-A488-3FF9964C7B31}">
      <dgm:prSet/>
      <dgm:spPr/>
      <dgm:t>
        <a:bodyPr/>
        <a:lstStyle/>
        <a:p>
          <a:endParaRPr lang="en-US"/>
        </a:p>
      </dgm:t>
    </dgm:pt>
    <dgm:pt modelId="{7F7A9EC5-8A67-41F4-85FA-9D594A3C4FE1}">
      <dgm:prSet phldrT="[Text]" custT="1"/>
      <dgm:spPr/>
      <dgm:t>
        <a:bodyPr/>
        <a:lstStyle/>
        <a:p>
          <a:r>
            <a:rPr lang="en-US" sz="2400" dirty="0">
              <a:solidFill>
                <a:srgbClr val="000000"/>
              </a:solidFill>
              <a:effectLst/>
              <a:latin typeface="Times New Roman" panose="02020603050405020304" pitchFamily="18" charset="0"/>
              <a:ea typeface="Calibri" panose="020F0502020204030204" pitchFamily="34" charset="0"/>
            </a:rPr>
            <a:t>52.2 % in NFHS-5</a:t>
          </a:r>
          <a:endParaRPr lang="en-US" sz="2400" dirty="0"/>
        </a:p>
      </dgm:t>
    </dgm:pt>
    <dgm:pt modelId="{9A52B9B1-AF59-4125-A3D7-EFE2D03B3AFC}" type="parTrans" cxnId="{FB6D297A-6F98-459B-951E-98BF6D61DF61}">
      <dgm:prSet/>
      <dgm:spPr/>
      <dgm:t>
        <a:bodyPr/>
        <a:lstStyle/>
        <a:p>
          <a:endParaRPr lang="en-US"/>
        </a:p>
      </dgm:t>
    </dgm:pt>
    <dgm:pt modelId="{2DC5442C-600D-4B05-8045-DFC208D23903}" type="sibTrans" cxnId="{FB6D297A-6F98-459B-951E-98BF6D61DF61}">
      <dgm:prSet/>
      <dgm:spPr/>
      <dgm:t>
        <a:bodyPr/>
        <a:lstStyle/>
        <a:p>
          <a:endParaRPr lang="en-US"/>
        </a:p>
      </dgm:t>
    </dgm:pt>
    <dgm:pt modelId="{30089B9F-495D-4F88-BB19-F61C7416EF73}" type="pres">
      <dgm:prSet presAssocID="{D39FBEED-E973-4640-97FB-1138B68CD633}" presName="arrowDiagram" presStyleCnt="0">
        <dgm:presLayoutVars>
          <dgm:chMax val="5"/>
          <dgm:dir/>
          <dgm:resizeHandles val="exact"/>
        </dgm:presLayoutVars>
      </dgm:prSet>
      <dgm:spPr/>
    </dgm:pt>
    <dgm:pt modelId="{AEE3092A-2B83-469B-A267-4BD4060FE244}" type="pres">
      <dgm:prSet presAssocID="{D39FBEED-E973-4640-97FB-1138B68CD633}" presName="arrow" presStyleLbl="bgShp" presStyleIdx="0" presStyleCnt="1" custScaleX="97513"/>
      <dgm:spPr>
        <a:solidFill>
          <a:srgbClr val="FFCC00"/>
        </a:solidFill>
      </dgm:spPr>
    </dgm:pt>
    <dgm:pt modelId="{3E59C15C-AD43-4659-99D9-B17791AB6C88}" type="pres">
      <dgm:prSet presAssocID="{D39FBEED-E973-4640-97FB-1138B68CD633}" presName="arrowDiagram2" presStyleCnt="0"/>
      <dgm:spPr/>
    </dgm:pt>
    <dgm:pt modelId="{D9469F23-8452-405A-BF79-8ECE374D1833}" type="pres">
      <dgm:prSet presAssocID="{C9BD74F7-E034-4863-AD4A-8CCE0C453655}" presName="bullet2a" presStyleLbl="node1" presStyleIdx="0" presStyleCnt="2"/>
      <dgm:spPr/>
    </dgm:pt>
    <dgm:pt modelId="{18C6E61E-626D-41EC-9CFD-5F6873B34C0C}" type="pres">
      <dgm:prSet presAssocID="{C9BD74F7-E034-4863-AD4A-8CCE0C453655}" presName="textBox2a" presStyleLbl="revTx" presStyleIdx="0" presStyleCnt="2" custScaleX="199350" custScaleY="73686" custLinFactNeighborX="35497" custLinFactNeighborY="8949">
        <dgm:presLayoutVars>
          <dgm:bulletEnabled val="1"/>
        </dgm:presLayoutVars>
      </dgm:prSet>
      <dgm:spPr/>
    </dgm:pt>
    <dgm:pt modelId="{AF33C7A9-3A9C-4689-A602-A4683DED355B}" type="pres">
      <dgm:prSet presAssocID="{7F7A9EC5-8A67-41F4-85FA-9D594A3C4FE1}" presName="bullet2b" presStyleLbl="node1" presStyleIdx="1" presStyleCnt="2"/>
      <dgm:spPr>
        <a:solidFill>
          <a:srgbClr val="EF1E19"/>
        </a:solidFill>
      </dgm:spPr>
    </dgm:pt>
    <dgm:pt modelId="{9E1B1EEE-19B8-47C6-A5CB-16F4AED9FFD8}" type="pres">
      <dgm:prSet presAssocID="{7F7A9EC5-8A67-41F4-85FA-9D594A3C4FE1}" presName="textBox2b" presStyleLbl="revTx" presStyleIdx="1" presStyleCnt="2" custScaleX="224057" custScaleY="64315" custLinFactNeighborX="39646" custLinFactNeighborY="-4789">
        <dgm:presLayoutVars>
          <dgm:bulletEnabled val="1"/>
        </dgm:presLayoutVars>
      </dgm:prSet>
      <dgm:spPr/>
    </dgm:pt>
  </dgm:ptLst>
  <dgm:cxnLst>
    <dgm:cxn modelId="{5AD0AA1A-06A3-44FB-87AC-05E65FF5F418}" type="presOf" srcId="{C9BD74F7-E034-4863-AD4A-8CCE0C453655}" destId="{18C6E61E-626D-41EC-9CFD-5F6873B34C0C}" srcOrd="0" destOrd="0" presId="urn:microsoft.com/office/officeart/2005/8/layout/arrow2"/>
    <dgm:cxn modelId="{93C3AC5E-82DA-4603-86E2-6E22388FCBD5}" type="presOf" srcId="{7F7A9EC5-8A67-41F4-85FA-9D594A3C4FE1}" destId="{9E1B1EEE-19B8-47C6-A5CB-16F4AED9FFD8}" srcOrd="0" destOrd="0" presId="urn:microsoft.com/office/officeart/2005/8/layout/arrow2"/>
    <dgm:cxn modelId="{498FE145-4C7F-4943-A488-3FF9964C7B31}" srcId="{D39FBEED-E973-4640-97FB-1138B68CD633}" destId="{C9BD74F7-E034-4863-AD4A-8CCE0C453655}" srcOrd="0" destOrd="0" parTransId="{A2907633-2E75-4949-B322-1516BB36EB2B}" sibTransId="{8C9F9CDC-8A78-49A6-B2C6-57420C990DAA}"/>
    <dgm:cxn modelId="{FB6D297A-6F98-459B-951E-98BF6D61DF61}" srcId="{D39FBEED-E973-4640-97FB-1138B68CD633}" destId="{7F7A9EC5-8A67-41F4-85FA-9D594A3C4FE1}" srcOrd="1" destOrd="0" parTransId="{9A52B9B1-AF59-4125-A3D7-EFE2D03B3AFC}" sibTransId="{2DC5442C-600D-4B05-8045-DFC208D23903}"/>
    <dgm:cxn modelId="{AD8D5485-3FAA-4D14-A224-9F44A507E064}" type="presOf" srcId="{D39FBEED-E973-4640-97FB-1138B68CD633}" destId="{30089B9F-495D-4F88-BB19-F61C7416EF73}" srcOrd="0" destOrd="0" presId="urn:microsoft.com/office/officeart/2005/8/layout/arrow2"/>
    <dgm:cxn modelId="{DF068B41-885E-4D3C-9D27-CA5FA0170D96}" type="presParOf" srcId="{30089B9F-495D-4F88-BB19-F61C7416EF73}" destId="{AEE3092A-2B83-469B-A267-4BD4060FE244}" srcOrd="0" destOrd="0" presId="urn:microsoft.com/office/officeart/2005/8/layout/arrow2"/>
    <dgm:cxn modelId="{FD1E906F-2AA4-4B8F-A7E1-679D142C4346}" type="presParOf" srcId="{30089B9F-495D-4F88-BB19-F61C7416EF73}" destId="{3E59C15C-AD43-4659-99D9-B17791AB6C88}" srcOrd="1" destOrd="0" presId="urn:microsoft.com/office/officeart/2005/8/layout/arrow2"/>
    <dgm:cxn modelId="{961D1004-BD36-415A-830D-1C1FE92DC6ED}" type="presParOf" srcId="{3E59C15C-AD43-4659-99D9-B17791AB6C88}" destId="{D9469F23-8452-405A-BF79-8ECE374D1833}" srcOrd="0" destOrd="0" presId="urn:microsoft.com/office/officeart/2005/8/layout/arrow2"/>
    <dgm:cxn modelId="{DFD0BC63-152E-4BFD-9098-6FF0E43EF568}" type="presParOf" srcId="{3E59C15C-AD43-4659-99D9-B17791AB6C88}" destId="{18C6E61E-626D-41EC-9CFD-5F6873B34C0C}" srcOrd="1" destOrd="0" presId="urn:microsoft.com/office/officeart/2005/8/layout/arrow2"/>
    <dgm:cxn modelId="{7F79E28B-AD3D-4413-A36C-B2C45A06D85D}" type="presParOf" srcId="{3E59C15C-AD43-4659-99D9-B17791AB6C88}" destId="{AF33C7A9-3A9C-4689-A602-A4683DED355B}" srcOrd="2" destOrd="0" presId="urn:microsoft.com/office/officeart/2005/8/layout/arrow2"/>
    <dgm:cxn modelId="{D10BAEA4-048C-47B7-BA6C-80E12525540A}" type="presParOf" srcId="{3E59C15C-AD43-4659-99D9-B17791AB6C88}" destId="{9E1B1EEE-19B8-47C6-A5CB-16F4AED9FFD8}" srcOrd="3"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D39FBEED-E973-4640-97FB-1138B68CD633}" type="doc">
      <dgm:prSet loTypeId="urn:microsoft.com/office/officeart/2005/8/layout/arrow2" loCatId="process" qsTypeId="urn:microsoft.com/office/officeart/2005/8/quickstyle/simple1" qsCatId="simple" csTypeId="urn:microsoft.com/office/officeart/2005/8/colors/accent1_2" csCatId="accent1" phldr="1"/>
      <dgm:spPr/>
    </dgm:pt>
    <dgm:pt modelId="{C9BD74F7-E034-4863-AD4A-8CCE0C453655}">
      <dgm:prSet phldrT="[Text]" custT="1"/>
      <dgm:spPr/>
      <dgm:t>
        <a:bodyPr/>
        <a:lstStyle/>
        <a:p>
          <a:r>
            <a:rPr lang="en-US" sz="2400" dirty="0">
              <a:solidFill>
                <a:srgbClr val="000000"/>
              </a:solidFill>
              <a:effectLst/>
              <a:latin typeface="Times New Roman" panose="02020603050405020304" pitchFamily="18" charset="0"/>
              <a:ea typeface="Calibri" panose="020F0502020204030204" pitchFamily="34" charset="0"/>
            </a:rPr>
            <a:t>53.1% in NFHS 2 </a:t>
          </a:r>
          <a:endParaRPr lang="en-US" sz="2400" dirty="0"/>
        </a:p>
      </dgm:t>
    </dgm:pt>
    <dgm:pt modelId="{A2907633-2E75-4949-B322-1516BB36EB2B}" type="parTrans" cxnId="{498FE145-4C7F-4943-A488-3FF9964C7B31}">
      <dgm:prSet/>
      <dgm:spPr/>
      <dgm:t>
        <a:bodyPr/>
        <a:lstStyle/>
        <a:p>
          <a:endParaRPr lang="en-US"/>
        </a:p>
      </dgm:t>
    </dgm:pt>
    <dgm:pt modelId="{8C9F9CDC-8A78-49A6-B2C6-57420C990DAA}" type="sibTrans" cxnId="{498FE145-4C7F-4943-A488-3FF9964C7B31}">
      <dgm:prSet/>
      <dgm:spPr/>
      <dgm:t>
        <a:bodyPr/>
        <a:lstStyle/>
        <a:p>
          <a:endParaRPr lang="en-US"/>
        </a:p>
      </dgm:t>
    </dgm:pt>
    <dgm:pt modelId="{7F7A9EC5-8A67-41F4-85FA-9D594A3C4FE1}">
      <dgm:prSet phldrT="[Text]" custT="1"/>
      <dgm:spPr/>
      <dgm:t>
        <a:bodyPr/>
        <a:lstStyle/>
        <a:p>
          <a:r>
            <a:rPr lang="en-US" sz="2400" dirty="0">
              <a:solidFill>
                <a:srgbClr val="000000"/>
              </a:solidFill>
              <a:effectLst/>
              <a:latin typeface="Times New Roman" panose="02020603050405020304" pitchFamily="18" charset="0"/>
              <a:ea typeface="Calibri" panose="020F0502020204030204" pitchFamily="34" charset="0"/>
            </a:rPr>
            <a:t>57.0% in NFHS-5</a:t>
          </a:r>
          <a:endParaRPr lang="en-US" sz="2400" dirty="0"/>
        </a:p>
      </dgm:t>
    </dgm:pt>
    <dgm:pt modelId="{9A52B9B1-AF59-4125-A3D7-EFE2D03B3AFC}" type="parTrans" cxnId="{FB6D297A-6F98-459B-951E-98BF6D61DF61}">
      <dgm:prSet/>
      <dgm:spPr/>
      <dgm:t>
        <a:bodyPr/>
        <a:lstStyle/>
        <a:p>
          <a:endParaRPr lang="en-US"/>
        </a:p>
      </dgm:t>
    </dgm:pt>
    <dgm:pt modelId="{2DC5442C-600D-4B05-8045-DFC208D23903}" type="sibTrans" cxnId="{FB6D297A-6F98-459B-951E-98BF6D61DF61}">
      <dgm:prSet/>
      <dgm:spPr/>
      <dgm:t>
        <a:bodyPr/>
        <a:lstStyle/>
        <a:p>
          <a:endParaRPr lang="en-US"/>
        </a:p>
      </dgm:t>
    </dgm:pt>
    <dgm:pt modelId="{30089B9F-495D-4F88-BB19-F61C7416EF73}" type="pres">
      <dgm:prSet presAssocID="{D39FBEED-E973-4640-97FB-1138B68CD633}" presName="arrowDiagram" presStyleCnt="0">
        <dgm:presLayoutVars>
          <dgm:chMax val="5"/>
          <dgm:dir/>
          <dgm:resizeHandles val="exact"/>
        </dgm:presLayoutVars>
      </dgm:prSet>
      <dgm:spPr/>
    </dgm:pt>
    <dgm:pt modelId="{AEE3092A-2B83-469B-A267-4BD4060FE244}" type="pres">
      <dgm:prSet presAssocID="{D39FBEED-E973-4640-97FB-1138B68CD633}" presName="arrow" presStyleLbl="bgShp" presStyleIdx="0" presStyleCnt="1"/>
      <dgm:spPr>
        <a:solidFill>
          <a:srgbClr val="FFCC00"/>
        </a:solidFill>
      </dgm:spPr>
    </dgm:pt>
    <dgm:pt modelId="{3E59C15C-AD43-4659-99D9-B17791AB6C88}" type="pres">
      <dgm:prSet presAssocID="{D39FBEED-E973-4640-97FB-1138B68CD633}" presName="arrowDiagram2" presStyleCnt="0"/>
      <dgm:spPr/>
    </dgm:pt>
    <dgm:pt modelId="{D9469F23-8452-405A-BF79-8ECE374D1833}" type="pres">
      <dgm:prSet presAssocID="{C9BD74F7-E034-4863-AD4A-8CCE0C453655}" presName="bullet2a" presStyleLbl="node1" presStyleIdx="0" presStyleCnt="2"/>
      <dgm:spPr/>
    </dgm:pt>
    <dgm:pt modelId="{18C6E61E-626D-41EC-9CFD-5F6873B34C0C}" type="pres">
      <dgm:prSet presAssocID="{C9BD74F7-E034-4863-AD4A-8CCE0C453655}" presName="textBox2a" presStyleLbl="revTx" presStyleIdx="0" presStyleCnt="2" custScaleX="199350" custScaleY="73686" custLinFactNeighborX="26207" custLinFactNeighborY="17058">
        <dgm:presLayoutVars>
          <dgm:bulletEnabled val="1"/>
        </dgm:presLayoutVars>
      </dgm:prSet>
      <dgm:spPr/>
    </dgm:pt>
    <dgm:pt modelId="{AF33C7A9-3A9C-4689-A602-A4683DED355B}" type="pres">
      <dgm:prSet presAssocID="{7F7A9EC5-8A67-41F4-85FA-9D594A3C4FE1}" presName="bullet2b" presStyleLbl="node1" presStyleIdx="1" presStyleCnt="2"/>
      <dgm:spPr>
        <a:solidFill>
          <a:srgbClr val="EF1E19"/>
        </a:solidFill>
      </dgm:spPr>
    </dgm:pt>
    <dgm:pt modelId="{9E1B1EEE-19B8-47C6-A5CB-16F4AED9FFD8}" type="pres">
      <dgm:prSet presAssocID="{7F7A9EC5-8A67-41F4-85FA-9D594A3C4FE1}" presName="textBox2b" presStyleLbl="revTx" presStyleIdx="1" presStyleCnt="2" custScaleX="283417" custScaleY="64315" custLinFactNeighborX="64038" custLinFactNeighborY="-5545">
        <dgm:presLayoutVars>
          <dgm:bulletEnabled val="1"/>
        </dgm:presLayoutVars>
      </dgm:prSet>
      <dgm:spPr/>
    </dgm:pt>
  </dgm:ptLst>
  <dgm:cxnLst>
    <dgm:cxn modelId="{5AD0AA1A-06A3-44FB-87AC-05E65FF5F418}" type="presOf" srcId="{C9BD74F7-E034-4863-AD4A-8CCE0C453655}" destId="{18C6E61E-626D-41EC-9CFD-5F6873B34C0C}" srcOrd="0" destOrd="0" presId="urn:microsoft.com/office/officeart/2005/8/layout/arrow2"/>
    <dgm:cxn modelId="{93C3AC5E-82DA-4603-86E2-6E22388FCBD5}" type="presOf" srcId="{7F7A9EC5-8A67-41F4-85FA-9D594A3C4FE1}" destId="{9E1B1EEE-19B8-47C6-A5CB-16F4AED9FFD8}" srcOrd="0" destOrd="0" presId="urn:microsoft.com/office/officeart/2005/8/layout/arrow2"/>
    <dgm:cxn modelId="{498FE145-4C7F-4943-A488-3FF9964C7B31}" srcId="{D39FBEED-E973-4640-97FB-1138B68CD633}" destId="{C9BD74F7-E034-4863-AD4A-8CCE0C453655}" srcOrd="0" destOrd="0" parTransId="{A2907633-2E75-4949-B322-1516BB36EB2B}" sibTransId="{8C9F9CDC-8A78-49A6-B2C6-57420C990DAA}"/>
    <dgm:cxn modelId="{FB6D297A-6F98-459B-951E-98BF6D61DF61}" srcId="{D39FBEED-E973-4640-97FB-1138B68CD633}" destId="{7F7A9EC5-8A67-41F4-85FA-9D594A3C4FE1}" srcOrd="1" destOrd="0" parTransId="{9A52B9B1-AF59-4125-A3D7-EFE2D03B3AFC}" sibTransId="{2DC5442C-600D-4B05-8045-DFC208D23903}"/>
    <dgm:cxn modelId="{AD8D5485-3FAA-4D14-A224-9F44A507E064}" type="presOf" srcId="{D39FBEED-E973-4640-97FB-1138B68CD633}" destId="{30089B9F-495D-4F88-BB19-F61C7416EF73}" srcOrd="0" destOrd="0" presId="urn:microsoft.com/office/officeart/2005/8/layout/arrow2"/>
    <dgm:cxn modelId="{DF068B41-885E-4D3C-9D27-CA5FA0170D96}" type="presParOf" srcId="{30089B9F-495D-4F88-BB19-F61C7416EF73}" destId="{AEE3092A-2B83-469B-A267-4BD4060FE244}" srcOrd="0" destOrd="0" presId="urn:microsoft.com/office/officeart/2005/8/layout/arrow2"/>
    <dgm:cxn modelId="{FD1E906F-2AA4-4B8F-A7E1-679D142C4346}" type="presParOf" srcId="{30089B9F-495D-4F88-BB19-F61C7416EF73}" destId="{3E59C15C-AD43-4659-99D9-B17791AB6C88}" srcOrd="1" destOrd="0" presId="urn:microsoft.com/office/officeart/2005/8/layout/arrow2"/>
    <dgm:cxn modelId="{961D1004-BD36-415A-830D-1C1FE92DC6ED}" type="presParOf" srcId="{3E59C15C-AD43-4659-99D9-B17791AB6C88}" destId="{D9469F23-8452-405A-BF79-8ECE374D1833}" srcOrd="0" destOrd="0" presId="urn:microsoft.com/office/officeart/2005/8/layout/arrow2"/>
    <dgm:cxn modelId="{DFD0BC63-152E-4BFD-9098-6FF0E43EF568}" type="presParOf" srcId="{3E59C15C-AD43-4659-99D9-B17791AB6C88}" destId="{18C6E61E-626D-41EC-9CFD-5F6873B34C0C}" srcOrd="1" destOrd="0" presId="urn:microsoft.com/office/officeart/2005/8/layout/arrow2"/>
    <dgm:cxn modelId="{7F79E28B-AD3D-4413-A36C-B2C45A06D85D}" type="presParOf" srcId="{3E59C15C-AD43-4659-99D9-B17791AB6C88}" destId="{AF33C7A9-3A9C-4689-A602-A4683DED355B}" srcOrd="2" destOrd="0" presId="urn:microsoft.com/office/officeart/2005/8/layout/arrow2"/>
    <dgm:cxn modelId="{D10BAEA4-048C-47B7-BA6C-80E12525540A}" type="presParOf" srcId="{3E59C15C-AD43-4659-99D9-B17791AB6C88}" destId="{9E1B1EEE-19B8-47C6-A5CB-16F4AED9FFD8}" srcOrd="3" destOrd="0" presId="urn:microsoft.com/office/officeart/2005/8/layout/arrow2"/>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E7612EE9-6219-40D9-83E4-EC29A4773FC3}"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3E928821-96B4-4EE2-BF9F-26DD37D8A6AC}">
      <dgm:prSet custT="1"/>
      <dgm:spPr/>
      <dgm:t>
        <a:bodyPr/>
        <a:lstStyle/>
        <a:p>
          <a:pPr>
            <a:lnSpc>
              <a:spcPct val="100000"/>
            </a:lnSpc>
            <a:defRPr b="1"/>
          </a:pPr>
          <a:r>
            <a:rPr lang="en-US" sz="1800" dirty="0"/>
            <a:t>Limited information regarding compliance of post-partum females on antenatal consumption of IFA Tablets &amp; other traditional preparation in aspirational districts of India.</a:t>
          </a:r>
        </a:p>
      </dgm:t>
    </dgm:pt>
    <dgm:pt modelId="{BCF33A3D-AE9B-40DC-8DE4-636A3A22278A}" type="parTrans" cxnId="{541FE632-53C1-4550-B4A8-AEB4D4849A6C}">
      <dgm:prSet/>
      <dgm:spPr/>
      <dgm:t>
        <a:bodyPr/>
        <a:lstStyle/>
        <a:p>
          <a:endParaRPr lang="en-US"/>
        </a:p>
      </dgm:t>
    </dgm:pt>
    <dgm:pt modelId="{5B062943-0708-46BC-8902-126DD394AE37}" type="sibTrans" cxnId="{541FE632-53C1-4550-B4A8-AEB4D4849A6C}">
      <dgm:prSet/>
      <dgm:spPr/>
      <dgm:t>
        <a:bodyPr/>
        <a:lstStyle/>
        <a:p>
          <a:endParaRPr lang="en-US"/>
        </a:p>
      </dgm:t>
    </dgm:pt>
    <dgm:pt modelId="{81914508-3ED7-4D8D-ACC9-51E927F3CB44}">
      <dgm:prSet/>
      <dgm:spPr/>
      <dgm:t>
        <a:bodyPr/>
        <a:lstStyle/>
        <a:p>
          <a:pPr>
            <a:lnSpc>
              <a:spcPct val="100000"/>
            </a:lnSpc>
            <a:defRPr b="1"/>
          </a:pPr>
          <a:r>
            <a:rPr lang="en-IN" dirty="0"/>
            <a:t>A mixed-method hospital-based cross-sectional study, this research aims to provide a comprehensive understanding of the problem. </a:t>
          </a:r>
          <a:endParaRPr lang="en-US" dirty="0"/>
        </a:p>
      </dgm:t>
    </dgm:pt>
    <dgm:pt modelId="{BDFFE682-D92B-4803-9251-BD136A8D3BAE}" type="parTrans" cxnId="{C4EABD42-83FB-4893-8FCA-B066C53D3B65}">
      <dgm:prSet/>
      <dgm:spPr/>
      <dgm:t>
        <a:bodyPr/>
        <a:lstStyle/>
        <a:p>
          <a:endParaRPr lang="en-US"/>
        </a:p>
      </dgm:t>
    </dgm:pt>
    <dgm:pt modelId="{C5716073-2A8F-4DF1-A0CB-C91709D0AF1A}" type="sibTrans" cxnId="{C4EABD42-83FB-4893-8FCA-B066C53D3B65}">
      <dgm:prSet/>
      <dgm:spPr/>
      <dgm:t>
        <a:bodyPr/>
        <a:lstStyle/>
        <a:p>
          <a:endParaRPr lang="en-US"/>
        </a:p>
      </dgm:t>
    </dgm:pt>
    <dgm:pt modelId="{F651E76E-81E5-4261-AC56-873A2E4990EB}">
      <dgm:prSet custT="1"/>
      <dgm:spPr/>
      <dgm:t>
        <a:bodyPr/>
        <a:lstStyle/>
        <a:p>
          <a:pPr>
            <a:lnSpc>
              <a:spcPct val="100000"/>
            </a:lnSpc>
          </a:pPr>
          <a:r>
            <a:rPr lang="en-IN" sz="1600" b="1" u="sng" dirty="0"/>
            <a:t>Quantitative data </a:t>
          </a:r>
          <a:r>
            <a:rPr lang="en-IN" sz="1600" dirty="0"/>
            <a:t>will offer insights into current adherence levels, allowing for comparisons with national and international guidelines. </a:t>
          </a:r>
          <a:endParaRPr lang="en-US" sz="1600" dirty="0"/>
        </a:p>
      </dgm:t>
    </dgm:pt>
    <dgm:pt modelId="{AF08344C-E82F-4939-8F79-B4658A71AEF3}" type="parTrans" cxnId="{0D3D9230-40B3-4A41-8FB3-94C175AFAF28}">
      <dgm:prSet/>
      <dgm:spPr/>
      <dgm:t>
        <a:bodyPr/>
        <a:lstStyle/>
        <a:p>
          <a:endParaRPr lang="en-US"/>
        </a:p>
      </dgm:t>
    </dgm:pt>
    <dgm:pt modelId="{C4433784-79F2-42FA-8EAB-50458A04F345}" type="sibTrans" cxnId="{0D3D9230-40B3-4A41-8FB3-94C175AFAF28}">
      <dgm:prSet/>
      <dgm:spPr/>
      <dgm:t>
        <a:bodyPr/>
        <a:lstStyle/>
        <a:p>
          <a:endParaRPr lang="en-US"/>
        </a:p>
      </dgm:t>
    </dgm:pt>
    <dgm:pt modelId="{2038D503-AC66-47EF-988B-9856CF86CE33}">
      <dgm:prSet custT="1"/>
      <dgm:spPr/>
      <dgm:t>
        <a:bodyPr/>
        <a:lstStyle/>
        <a:p>
          <a:pPr>
            <a:lnSpc>
              <a:spcPct val="100000"/>
            </a:lnSpc>
          </a:pPr>
          <a:r>
            <a:rPr lang="en-IN" sz="1600" b="1" u="sng" dirty="0"/>
            <a:t>Qualitative data </a:t>
          </a:r>
          <a:r>
            <a:rPr lang="en-IN" sz="1600" dirty="0"/>
            <a:t>will capture the experiences, perspectives, and beliefs of pregnant women, healthcare providers, and key stakeholders, shedding light on contextual barriers to adherence. By uncovering sociocultural factors and traditional beliefs that influence adherence patterns, the study will guide development of culturally appropriate interventions. </a:t>
          </a:r>
          <a:endParaRPr lang="en-US" sz="1600" dirty="0"/>
        </a:p>
      </dgm:t>
    </dgm:pt>
    <dgm:pt modelId="{4BFE400E-23A4-4B01-B348-6AC85C6B6194}" type="parTrans" cxnId="{4D919EA9-6D45-4712-A1E2-5E1944DE651A}">
      <dgm:prSet/>
      <dgm:spPr/>
      <dgm:t>
        <a:bodyPr/>
        <a:lstStyle/>
        <a:p>
          <a:endParaRPr lang="en-IN"/>
        </a:p>
      </dgm:t>
    </dgm:pt>
    <dgm:pt modelId="{7214EE8D-DC1B-47E1-8B2B-6871F6E3E293}" type="sibTrans" cxnId="{4D919EA9-6D45-4712-A1E2-5E1944DE651A}">
      <dgm:prSet/>
      <dgm:spPr/>
      <dgm:t>
        <a:bodyPr/>
        <a:lstStyle/>
        <a:p>
          <a:endParaRPr lang="en-IN"/>
        </a:p>
      </dgm:t>
    </dgm:pt>
    <dgm:pt modelId="{76D112B1-1051-4E8E-85A5-6D9A0DB2B5BC}">
      <dgm:prSet custT="1"/>
      <dgm:spPr/>
      <dgm:t>
        <a:bodyPr/>
        <a:lstStyle/>
        <a:p>
          <a:r>
            <a:rPr lang="en-IN" sz="1600" dirty="0"/>
            <a:t>This information will help identify districts or regions with particularly low adherence rates, enabling the implementation of targeted interventions. </a:t>
          </a:r>
          <a:endParaRPr lang="en-US" sz="1600" dirty="0"/>
        </a:p>
      </dgm:t>
    </dgm:pt>
    <dgm:pt modelId="{18E2D8EF-CD98-47D6-B88B-24602BE40D8C}" type="parTrans" cxnId="{98A2EF67-532C-4365-AFC0-FEA76121E917}">
      <dgm:prSet/>
      <dgm:spPr/>
      <dgm:t>
        <a:bodyPr/>
        <a:lstStyle/>
        <a:p>
          <a:endParaRPr lang="en-IN"/>
        </a:p>
      </dgm:t>
    </dgm:pt>
    <dgm:pt modelId="{86429074-D6CD-47CC-A9AD-A53E9A7002EA}" type="sibTrans" cxnId="{98A2EF67-532C-4365-AFC0-FEA76121E917}">
      <dgm:prSet/>
      <dgm:spPr/>
      <dgm:t>
        <a:bodyPr/>
        <a:lstStyle/>
        <a:p>
          <a:endParaRPr lang="en-IN"/>
        </a:p>
      </dgm:t>
    </dgm:pt>
    <dgm:pt modelId="{359F09E8-52D6-44AD-943D-A685F7C0CF47}" type="pres">
      <dgm:prSet presAssocID="{E7612EE9-6219-40D9-83E4-EC29A4773FC3}" presName="root" presStyleCnt="0">
        <dgm:presLayoutVars>
          <dgm:dir/>
          <dgm:resizeHandles val="exact"/>
        </dgm:presLayoutVars>
      </dgm:prSet>
      <dgm:spPr/>
    </dgm:pt>
    <dgm:pt modelId="{35409F53-611F-454C-BD46-FAF04DFFF8A9}" type="pres">
      <dgm:prSet presAssocID="{3E928821-96B4-4EE2-BF9F-26DD37D8A6AC}" presName="compNode" presStyleCnt="0"/>
      <dgm:spPr/>
    </dgm:pt>
    <dgm:pt modelId="{D301424A-5E6E-46E3-B68E-11B2B577F8C0}" type="pres">
      <dgm:prSet presAssocID="{3E928821-96B4-4EE2-BF9F-26DD37D8A6AC}" presName="iconRect" presStyleLbl="node1" presStyleIdx="0" presStyleCnt="2" custScaleY="87244" custLinFactY="-29969" custLinFactNeighborX="604"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91236D8-CDD8-4CA6-855A-17D2A4DC1A77}" type="pres">
      <dgm:prSet presAssocID="{3E928821-96B4-4EE2-BF9F-26DD37D8A6AC}" presName="iconSpace" presStyleCnt="0"/>
      <dgm:spPr/>
    </dgm:pt>
    <dgm:pt modelId="{FDFFA3EA-6CC9-41AD-913B-DA51772D9BBB}" type="pres">
      <dgm:prSet presAssocID="{3E928821-96B4-4EE2-BF9F-26DD37D8A6AC}" presName="parTx" presStyleLbl="revTx" presStyleIdx="0" presStyleCnt="4" custScaleX="159396" custLinFactY="-27946" custLinFactNeighborX="5927" custLinFactNeighborY="-100000">
        <dgm:presLayoutVars>
          <dgm:chMax val="0"/>
          <dgm:chPref val="0"/>
        </dgm:presLayoutVars>
      </dgm:prSet>
      <dgm:spPr/>
    </dgm:pt>
    <dgm:pt modelId="{249C3053-CD99-454C-9530-F29F2D699762}" type="pres">
      <dgm:prSet presAssocID="{3E928821-96B4-4EE2-BF9F-26DD37D8A6AC}" presName="txSpace" presStyleCnt="0"/>
      <dgm:spPr/>
    </dgm:pt>
    <dgm:pt modelId="{2078F3EF-8451-4F1C-BFC2-35D1DA9F87AA}" type="pres">
      <dgm:prSet presAssocID="{3E928821-96B4-4EE2-BF9F-26DD37D8A6AC}" presName="desTx" presStyleLbl="revTx" presStyleIdx="1" presStyleCnt="4">
        <dgm:presLayoutVars/>
      </dgm:prSet>
      <dgm:spPr/>
    </dgm:pt>
    <dgm:pt modelId="{0B73DB50-58E4-40FE-9D7A-798125AB6611}" type="pres">
      <dgm:prSet presAssocID="{5B062943-0708-46BC-8902-126DD394AE37}" presName="sibTrans" presStyleCnt="0"/>
      <dgm:spPr/>
    </dgm:pt>
    <dgm:pt modelId="{1D8AFF85-E401-4B83-A7FE-EA138D86E657}" type="pres">
      <dgm:prSet presAssocID="{81914508-3ED7-4D8D-ACC9-51E927F3CB44}" presName="compNode" presStyleCnt="0"/>
      <dgm:spPr/>
    </dgm:pt>
    <dgm:pt modelId="{156BAE6A-E370-4265-BD37-42138EF3779E}" type="pres">
      <dgm:prSet presAssocID="{81914508-3ED7-4D8D-ACC9-51E927F3CB44}" presName="iconRect" presStyleLbl="node1" presStyleIdx="1" presStyleCnt="2" custLinFactY="-26388" custLinFactNeighborX="-10089"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42596A66-7B6C-48FC-AC69-0079EE7BDC88}" type="pres">
      <dgm:prSet presAssocID="{81914508-3ED7-4D8D-ACC9-51E927F3CB44}" presName="iconSpace" presStyleCnt="0"/>
      <dgm:spPr/>
    </dgm:pt>
    <dgm:pt modelId="{0427E831-D4AC-4410-948D-9E3C9899E611}" type="pres">
      <dgm:prSet presAssocID="{81914508-3ED7-4D8D-ACC9-51E927F3CB44}" presName="parTx" presStyleLbl="revTx" presStyleIdx="2" presStyleCnt="4" custScaleX="153446" custScaleY="127392" custLinFactY="-18018" custLinFactNeighborX="1848" custLinFactNeighborY="-100000">
        <dgm:presLayoutVars>
          <dgm:chMax val="0"/>
          <dgm:chPref val="0"/>
        </dgm:presLayoutVars>
      </dgm:prSet>
      <dgm:spPr/>
    </dgm:pt>
    <dgm:pt modelId="{BAC896D3-A9C8-4149-BAB6-88CA48D79717}" type="pres">
      <dgm:prSet presAssocID="{81914508-3ED7-4D8D-ACC9-51E927F3CB44}" presName="txSpace" presStyleCnt="0"/>
      <dgm:spPr/>
    </dgm:pt>
    <dgm:pt modelId="{700F5D83-EAC8-4A44-8661-10E2BDFC40D9}" type="pres">
      <dgm:prSet presAssocID="{81914508-3ED7-4D8D-ACC9-51E927F3CB44}" presName="desTx" presStyleLbl="revTx" presStyleIdx="3" presStyleCnt="4" custAng="10800000" custFlipVert="1" custScaleX="246244" custScaleY="157005" custLinFactY="-920847" custLinFactNeighborX="-4103" custLinFactNeighborY="-1000000">
        <dgm:presLayoutVars/>
      </dgm:prSet>
      <dgm:spPr/>
    </dgm:pt>
  </dgm:ptLst>
  <dgm:cxnLst>
    <dgm:cxn modelId="{90AC2517-9778-476E-A405-EB4B5F4C1B6F}" type="presOf" srcId="{2038D503-AC66-47EF-988B-9856CF86CE33}" destId="{700F5D83-EAC8-4A44-8661-10E2BDFC40D9}" srcOrd="0" destOrd="2" presId="urn:microsoft.com/office/officeart/2018/5/layout/CenteredIconLabelDescriptionList"/>
    <dgm:cxn modelId="{0D3D9230-40B3-4A41-8FB3-94C175AFAF28}" srcId="{81914508-3ED7-4D8D-ACC9-51E927F3CB44}" destId="{F651E76E-81E5-4261-AC56-873A2E4990EB}" srcOrd="0" destOrd="0" parTransId="{AF08344C-E82F-4939-8F79-B4658A71AEF3}" sibTransId="{C4433784-79F2-42FA-8EAB-50458A04F345}"/>
    <dgm:cxn modelId="{541FE632-53C1-4550-B4A8-AEB4D4849A6C}" srcId="{E7612EE9-6219-40D9-83E4-EC29A4773FC3}" destId="{3E928821-96B4-4EE2-BF9F-26DD37D8A6AC}" srcOrd="0" destOrd="0" parTransId="{BCF33A3D-AE9B-40DC-8DE4-636A3A22278A}" sibTransId="{5B062943-0708-46BC-8902-126DD394AE37}"/>
    <dgm:cxn modelId="{FC6C693D-D62A-4FFA-9D32-EFAC65E2B357}" type="presOf" srcId="{76D112B1-1051-4E8E-85A5-6D9A0DB2B5BC}" destId="{700F5D83-EAC8-4A44-8661-10E2BDFC40D9}" srcOrd="0" destOrd="1" presId="urn:microsoft.com/office/officeart/2018/5/layout/CenteredIconLabelDescriptionList"/>
    <dgm:cxn modelId="{C4EABD42-83FB-4893-8FCA-B066C53D3B65}" srcId="{E7612EE9-6219-40D9-83E4-EC29A4773FC3}" destId="{81914508-3ED7-4D8D-ACC9-51E927F3CB44}" srcOrd="1" destOrd="0" parTransId="{BDFFE682-D92B-4803-9251-BD136A8D3BAE}" sibTransId="{C5716073-2A8F-4DF1-A0CB-C91709D0AF1A}"/>
    <dgm:cxn modelId="{98A2EF67-532C-4365-AFC0-FEA76121E917}" srcId="{F651E76E-81E5-4261-AC56-873A2E4990EB}" destId="{76D112B1-1051-4E8E-85A5-6D9A0DB2B5BC}" srcOrd="0" destOrd="0" parTransId="{18E2D8EF-CD98-47D6-B88B-24602BE40D8C}" sibTransId="{86429074-D6CD-47CC-A9AD-A53E9A7002EA}"/>
    <dgm:cxn modelId="{40FD2269-3E7D-4285-96CA-F5117044F835}" type="presOf" srcId="{81914508-3ED7-4D8D-ACC9-51E927F3CB44}" destId="{0427E831-D4AC-4410-948D-9E3C9899E611}" srcOrd="0" destOrd="0" presId="urn:microsoft.com/office/officeart/2018/5/layout/CenteredIconLabelDescriptionList"/>
    <dgm:cxn modelId="{0601A377-0D52-4920-BA66-C73AFF58016D}" type="presOf" srcId="{F651E76E-81E5-4261-AC56-873A2E4990EB}" destId="{700F5D83-EAC8-4A44-8661-10E2BDFC40D9}" srcOrd="0" destOrd="0" presId="urn:microsoft.com/office/officeart/2018/5/layout/CenteredIconLabelDescriptionList"/>
    <dgm:cxn modelId="{4D919EA9-6D45-4712-A1E2-5E1944DE651A}" srcId="{81914508-3ED7-4D8D-ACC9-51E927F3CB44}" destId="{2038D503-AC66-47EF-988B-9856CF86CE33}" srcOrd="1" destOrd="0" parTransId="{4BFE400E-23A4-4B01-B348-6AC85C6B6194}" sibTransId="{7214EE8D-DC1B-47E1-8B2B-6871F6E3E293}"/>
    <dgm:cxn modelId="{77B4CDC9-64C2-4B8D-AE1D-974D49E1E69D}" type="presOf" srcId="{E7612EE9-6219-40D9-83E4-EC29A4773FC3}" destId="{359F09E8-52D6-44AD-943D-A685F7C0CF47}" srcOrd="0" destOrd="0" presId="urn:microsoft.com/office/officeart/2018/5/layout/CenteredIconLabelDescriptionList"/>
    <dgm:cxn modelId="{9DA249D6-EB3E-46EA-930E-14B0E1ED15E4}" type="presOf" srcId="{3E928821-96B4-4EE2-BF9F-26DD37D8A6AC}" destId="{FDFFA3EA-6CC9-41AD-913B-DA51772D9BBB}" srcOrd="0" destOrd="0" presId="urn:microsoft.com/office/officeart/2018/5/layout/CenteredIconLabelDescriptionList"/>
    <dgm:cxn modelId="{AE8E8B0E-9750-43DA-8569-C26B16DB5FD6}" type="presParOf" srcId="{359F09E8-52D6-44AD-943D-A685F7C0CF47}" destId="{35409F53-611F-454C-BD46-FAF04DFFF8A9}" srcOrd="0" destOrd="0" presId="urn:microsoft.com/office/officeart/2018/5/layout/CenteredIconLabelDescriptionList"/>
    <dgm:cxn modelId="{600BAD32-7999-4BC7-BAFA-4FE2767D8231}" type="presParOf" srcId="{35409F53-611F-454C-BD46-FAF04DFFF8A9}" destId="{D301424A-5E6E-46E3-B68E-11B2B577F8C0}" srcOrd="0" destOrd="0" presId="urn:microsoft.com/office/officeart/2018/5/layout/CenteredIconLabelDescriptionList"/>
    <dgm:cxn modelId="{640F3CB5-A800-4F05-A27E-EA4DCAE2CBFA}" type="presParOf" srcId="{35409F53-611F-454C-BD46-FAF04DFFF8A9}" destId="{291236D8-CDD8-4CA6-855A-17D2A4DC1A77}" srcOrd="1" destOrd="0" presId="urn:microsoft.com/office/officeart/2018/5/layout/CenteredIconLabelDescriptionList"/>
    <dgm:cxn modelId="{7AB7955D-0C9B-40D3-AFAC-EB8BCEF78A04}" type="presParOf" srcId="{35409F53-611F-454C-BD46-FAF04DFFF8A9}" destId="{FDFFA3EA-6CC9-41AD-913B-DA51772D9BBB}" srcOrd="2" destOrd="0" presId="urn:microsoft.com/office/officeart/2018/5/layout/CenteredIconLabelDescriptionList"/>
    <dgm:cxn modelId="{B7267463-09DF-44E6-B5E7-DA4479FE7500}" type="presParOf" srcId="{35409F53-611F-454C-BD46-FAF04DFFF8A9}" destId="{249C3053-CD99-454C-9530-F29F2D699762}" srcOrd="3" destOrd="0" presId="urn:microsoft.com/office/officeart/2018/5/layout/CenteredIconLabelDescriptionList"/>
    <dgm:cxn modelId="{464A4A06-F958-4C34-A3C0-6B861FF98CE5}" type="presParOf" srcId="{35409F53-611F-454C-BD46-FAF04DFFF8A9}" destId="{2078F3EF-8451-4F1C-BFC2-35D1DA9F87AA}" srcOrd="4" destOrd="0" presId="urn:microsoft.com/office/officeart/2018/5/layout/CenteredIconLabelDescriptionList"/>
    <dgm:cxn modelId="{4F4D1C11-A4E5-4A5E-AE47-F13626C18F3A}" type="presParOf" srcId="{359F09E8-52D6-44AD-943D-A685F7C0CF47}" destId="{0B73DB50-58E4-40FE-9D7A-798125AB6611}" srcOrd="1" destOrd="0" presId="urn:microsoft.com/office/officeart/2018/5/layout/CenteredIconLabelDescriptionList"/>
    <dgm:cxn modelId="{F6461E2F-BCBC-4886-A0A6-6F9A86EB5392}" type="presParOf" srcId="{359F09E8-52D6-44AD-943D-A685F7C0CF47}" destId="{1D8AFF85-E401-4B83-A7FE-EA138D86E657}" srcOrd="2" destOrd="0" presId="urn:microsoft.com/office/officeart/2018/5/layout/CenteredIconLabelDescriptionList"/>
    <dgm:cxn modelId="{B1EE4322-B1F6-42AF-8DAC-2270D0070EF3}" type="presParOf" srcId="{1D8AFF85-E401-4B83-A7FE-EA138D86E657}" destId="{156BAE6A-E370-4265-BD37-42138EF3779E}" srcOrd="0" destOrd="0" presId="urn:microsoft.com/office/officeart/2018/5/layout/CenteredIconLabelDescriptionList"/>
    <dgm:cxn modelId="{A68759E8-9CCF-4B85-8415-F164E0D1CE0C}" type="presParOf" srcId="{1D8AFF85-E401-4B83-A7FE-EA138D86E657}" destId="{42596A66-7B6C-48FC-AC69-0079EE7BDC88}" srcOrd="1" destOrd="0" presId="urn:microsoft.com/office/officeart/2018/5/layout/CenteredIconLabelDescriptionList"/>
    <dgm:cxn modelId="{D9ABC183-AAA4-4D22-8C31-F9933E4926A8}" type="presParOf" srcId="{1D8AFF85-E401-4B83-A7FE-EA138D86E657}" destId="{0427E831-D4AC-4410-948D-9E3C9899E611}" srcOrd="2" destOrd="0" presId="urn:microsoft.com/office/officeart/2018/5/layout/CenteredIconLabelDescriptionList"/>
    <dgm:cxn modelId="{CF2A0351-474E-42A7-A44C-05773CFF5A5F}" type="presParOf" srcId="{1D8AFF85-E401-4B83-A7FE-EA138D86E657}" destId="{BAC896D3-A9C8-4149-BAB6-88CA48D79717}" srcOrd="3" destOrd="0" presId="urn:microsoft.com/office/officeart/2018/5/layout/CenteredIconLabelDescriptionList"/>
    <dgm:cxn modelId="{EA6B027A-516C-419F-A8E0-AC3A4C2F1D67}" type="presParOf" srcId="{1D8AFF85-E401-4B83-A7FE-EA138D86E657}" destId="{700F5D83-EAC8-4A44-8661-10E2BDFC40D9}"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B4DF5F-698A-4201-A72F-CF276C5FD3F8}" type="doc">
      <dgm:prSet loTypeId="urn:microsoft.com/office/officeart/2016/7/layout/BasicProcessNew" loCatId="process" qsTypeId="urn:microsoft.com/office/officeart/2005/8/quickstyle/simple1" qsCatId="simple" csTypeId="urn:microsoft.com/office/officeart/2005/8/colors/colorful5" csCatId="colorful" phldr="1"/>
      <dgm:spPr/>
      <dgm:t>
        <a:bodyPr/>
        <a:lstStyle/>
        <a:p>
          <a:endParaRPr lang="en-US"/>
        </a:p>
      </dgm:t>
    </dgm:pt>
    <dgm:pt modelId="{8CEA791D-2E7E-423D-B73E-ABC832FDC19E}">
      <dgm:prSet custT="1"/>
      <dgm:spPr/>
      <dgm:t>
        <a:bodyPr/>
        <a:lstStyle/>
        <a:p>
          <a:r>
            <a:rPr lang="en-US" sz="2000" b="1" dirty="0"/>
            <a:t>Study Design: </a:t>
          </a:r>
        </a:p>
        <a:p>
          <a:r>
            <a:rPr lang="en-US" sz="2000" dirty="0"/>
            <a:t>Cross- Sectional</a:t>
          </a:r>
        </a:p>
        <a:p>
          <a:r>
            <a:rPr lang="en-US" sz="2000" dirty="0"/>
            <a:t>Mixed-method</a:t>
          </a:r>
        </a:p>
      </dgm:t>
    </dgm:pt>
    <dgm:pt modelId="{70DBC985-3F19-46DB-AB33-1E9FD604AFCC}" type="parTrans" cxnId="{FFDE202D-900B-401D-B445-FA7ECD160489}">
      <dgm:prSet/>
      <dgm:spPr/>
      <dgm:t>
        <a:bodyPr/>
        <a:lstStyle/>
        <a:p>
          <a:endParaRPr lang="en-US"/>
        </a:p>
      </dgm:t>
    </dgm:pt>
    <dgm:pt modelId="{0E1653A2-D78F-4122-89EB-924AED22A847}" type="sibTrans" cxnId="{FFDE202D-900B-401D-B445-FA7ECD160489}">
      <dgm:prSet/>
      <dgm:spPr/>
      <dgm:t>
        <a:bodyPr/>
        <a:lstStyle/>
        <a:p>
          <a:endParaRPr lang="en-US"/>
        </a:p>
      </dgm:t>
    </dgm:pt>
    <dgm:pt modelId="{10AB8B2A-C552-429E-BA72-802B9057801B}">
      <dgm:prSet custT="1"/>
      <dgm:spPr/>
      <dgm:t>
        <a:bodyPr/>
        <a:lstStyle/>
        <a:p>
          <a:r>
            <a:rPr lang="en-US" sz="2000" b="1" dirty="0"/>
            <a:t>Study duration: </a:t>
          </a:r>
        </a:p>
        <a:p>
          <a:r>
            <a:rPr lang="en-US" sz="2000" b="1" dirty="0"/>
            <a:t>April to June 2023</a:t>
          </a:r>
        </a:p>
        <a:p>
          <a:endParaRPr lang="en-US" sz="2000" b="1" dirty="0"/>
        </a:p>
        <a:p>
          <a:r>
            <a:rPr lang="en-US" sz="2000" b="1" dirty="0"/>
            <a:t>Sample Size:</a:t>
          </a:r>
        </a:p>
        <a:p>
          <a:r>
            <a:rPr lang="en-US" sz="2000" b="1" dirty="0"/>
            <a:t>57</a:t>
          </a:r>
        </a:p>
        <a:p>
          <a:br>
            <a:rPr lang="en-US" sz="2000" dirty="0"/>
          </a:br>
          <a:br>
            <a:rPr lang="en-US" sz="2000" dirty="0"/>
          </a:br>
          <a:endParaRPr lang="en-US" sz="2000" dirty="0"/>
        </a:p>
      </dgm:t>
    </dgm:pt>
    <dgm:pt modelId="{64A4B5BD-6577-4FE5-B3D9-EA3CF102DC93}" type="parTrans" cxnId="{A7CCB816-48CB-4699-934A-69DB5B81D39D}">
      <dgm:prSet/>
      <dgm:spPr/>
      <dgm:t>
        <a:bodyPr/>
        <a:lstStyle/>
        <a:p>
          <a:endParaRPr lang="en-US"/>
        </a:p>
      </dgm:t>
    </dgm:pt>
    <dgm:pt modelId="{D8D14A32-EAF2-492F-A66B-AEC3526B965F}" type="sibTrans" cxnId="{A7CCB816-48CB-4699-934A-69DB5B81D39D}">
      <dgm:prSet/>
      <dgm:spPr/>
      <dgm:t>
        <a:bodyPr/>
        <a:lstStyle/>
        <a:p>
          <a:endParaRPr lang="en-US"/>
        </a:p>
      </dgm:t>
    </dgm:pt>
    <dgm:pt modelId="{EA1835E4-072C-47E3-AAB5-1B16F8E7B01D}">
      <dgm:prSet custT="1"/>
      <dgm:spPr/>
      <dgm:t>
        <a:bodyPr/>
        <a:lstStyle/>
        <a:p>
          <a:pPr algn="ctr"/>
          <a:r>
            <a:rPr lang="en-US" sz="2000" b="1" dirty="0"/>
            <a:t>Study population: </a:t>
          </a:r>
          <a:br>
            <a:rPr lang="en-US" sz="2000" b="1" dirty="0"/>
          </a:br>
          <a:r>
            <a:rPr lang="en-US" sz="2000" b="1" dirty="0"/>
            <a:t>I</a:t>
          </a:r>
          <a:r>
            <a:rPr lang="en-US" sz="2000" b="1" u="sng" dirty="0"/>
            <a:t>nclusion Criteria</a:t>
          </a:r>
          <a:r>
            <a:rPr lang="en-US" sz="2000" dirty="0"/>
            <a:t>: </a:t>
          </a:r>
        </a:p>
        <a:p>
          <a:pPr algn="l"/>
          <a:r>
            <a:rPr lang="en-US" sz="2000" b="1" dirty="0"/>
            <a:t>Qualitative: </a:t>
          </a:r>
          <a:r>
            <a:rPr lang="en-US" sz="2000" dirty="0"/>
            <a:t>Postnatal mothers present in DHs &amp; PHCs</a:t>
          </a:r>
        </a:p>
        <a:p>
          <a:pPr algn="l"/>
          <a:r>
            <a:rPr lang="en-US" sz="2000" b="1" dirty="0"/>
            <a:t>Quantitative: </a:t>
          </a:r>
          <a:r>
            <a:rPr lang="en-US" sz="2000" dirty="0"/>
            <a:t>Postnatal mothers who had delivered at DHs</a:t>
          </a:r>
        </a:p>
        <a:p>
          <a:pPr algn="ctr"/>
          <a:r>
            <a:rPr lang="en-US" sz="2000" b="1" u="sng" dirty="0"/>
            <a:t>Exclusion Criteria</a:t>
          </a:r>
          <a:r>
            <a:rPr lang="en-US" sz="2000" dirty="0"/>
            <a:t>:</a:t>
          </a:r>
          <a:br>
            <a:rPr lang="en-US" sz="2000" dirty="0"/>
          </a:br>
          <a:r>
            <a:rPr lang="en-US" sz="2000" dirty="0"/>
            <a:t>Did not provide consent Clinically unstable individuals.</a:t>
          </a:r>
          <a:br>
            <a:rPr lang="en-US" sz="2000" dirty="0"/>
          </a:br>
          <a:endParaRPr lang="en-US" sz="2000" dirty="0"/>
        </a:p>
      </dgm:t>
    </dgm:pt>
    <dgm:pt modelId="{4A51D9B0-DAC3-447E-A61B-1B8F14EDA265}" type="parTrans" cxnId="{3B6F47BC-4CF5-4289-A283-1D56A89AA526}">
      <dgm:prSet/>
      <dgm:spPr/>
      <dgm:t>
        <a:bodyPr/>
        <a:lstStyle/>
        <a:p>
          <a:endParaRPr lang="en-US"/>
        </a:p>
      </dgm:t>
    </dgm:pt>
    <dgm:pt modelId="{3B12B6A6-65B1-430E-9E0F-36824CBF96A9}" type="sibTrans" cxnId="{3B6F47BC-4CF5-4289-A283-1D56A89AA526}">
      <dgm:prSet/>
      <dgm:spPr/>
      <dgm:t>
        <a:bodyPr/>
        <a:lstStyle/>
        <a:p>
          <a:endParaRPr lang="en-US"/>
        </a:p>
      </dgm:t>
    </dgm:pt>
    <dgm:pt modelId="{978AFC07-6402-474F-987E-28C7E41E5AF3}">
      <dgm:prSet/>
      <dgm:spPr/>
      <dgm:t>
        <a:bodyPr/>
        <a:lstStyle/>
        <a:p>
          <a:endParaRPr lang="en-IN"/>
        </a:p>
      </dgm:t>
    </dgm:pt>
    <dgm:pt modelId="{31525EC3-3CEC-4CFB-A099-78B8AC263D4E}" type="parTrans" cxnId="{602ED435-A2BA-4E69-A864-9102BD70A5E8}">
      <dgm:prSet/>
      <dgm:spPr/>
      <dgm:t>
        <a:bodyPr/>
        <a:lstStyle/>
        <a:p>
          <a:endParaRPr lang="en-IN"/>
        </a:p>
      </dgm:t>
    </dgm:pt>
    <dgm:pt modelId="{8E8C415D-E1EC-40AD-825C-DA6F1A31D970}" type="sibTrans" cxnId="{602ED435-A2BA-4E69-A864-9102BD70A5E8}">
      <dgm:prSet/>
      <dgm:spPr/>
      <dgm:t>
        <a:bodyPr/>
        <a:lstStyle/>
        <a:p>
          <a:endParaRPr lang="en-IN"/>
        </a:p>
      </dgm:t>
    </dgm:pt>
    <dgm:pt modelId="{FBBCF0E7-608C-4A4D-869D-8621A84ACD87}" type="pres">
      <dgm:prSet presAssocID="{F4B4DF5F-698A-4201-A72F-CF276C5FD3F8}" presName="Name0" presStyleCnt="0">
        <dgm:presLayoutVars>
          <dgm:dir/>
          <dgm:resizeHandles val="exact"/>
        </dgm:presLayoutVars>
      </dgm:prSet>
      <dgm:spPr/>
    </dgm:pt>
    <dgm:pt modelId="{F42B3CD0-ABEA-4228-BA27-6DF088983CF4}" type="pres">
      <dgm:prSet presAssocID="{8CEA791D-2E7E-423D-B73E-ABC832FDC19E}" presName="node" presStyleLbl="node1" presStyleIdx="0" presStyleCnt="7" custLinFactNeighborX="-28660" custLinFactNeighborY="602">
        <dgm:presLayoutVars>
          <dgm:bulletEnabled val="1"/>
        </dgm:presLayoutVars>
      </dgm:prSet>
      <dgm:spPr/>
    </dgm:pt>
    <dgm:pt modelId="{66C7CBCB-4740-45B4-95ED-4065E5EC9FAB}" type="pres">
      <dgm:prSet presAssocID="{0E1653A2-D78F-4122-89EB-924AED22A847}" presName="sibTransSpacerBeforeConnector" presStyleCnt="0"/>
      <dgm:spPr/>
    </dgm:pt>
    <dgm:pt modelId="{B41022AB-6EBB-4A56-BBA0-8D149C537B87}" type="pres">
      <dgm:prSet presAssocID="{0E1653A2-D78F-4122-89EB-924AED22A847}" presName="sibTrans" presStyleLbl="node1" presStyleIdx="1" presStyleCnt="7"/>
      <dgm:spPr/>
    </dgm:pt>
    <dgm:pt modelId="{23FE7333-C16C-42EE-90A0-7C781F76396A}" type="pres">
      <dgm:prSet presAssocID="{0E1653A2-D78F-4122-89EB-924AED22A847}" presName="sibTransSpacerAfterConnector" presStyleCnt="0"/>
      <dgm:spPr/>
    </dgm:pt>
    <dgm:pt modelId="{B957E2F3-FF5A-4341-B5E4-28841BF2E62A}" type="pres">
      <dgm:prSet presAssocID="{10AB8B2A-C552-429E-BA72-802B9057801B}" presName="node" presStyleLbl="node1" presStyleIdx="2" presStyleCnt="7">
        <dgm:presLayoutVars>
          <dgm:bulletEnabled val="1"/>
        </dgm:presLayoutVars>
      </dgm:prSet>
      <dgm:spPr/>
    </dgm:pt>
    <dgm:pt modelId="{7842E349-351E-4619-9799-E2BF7AEA2F1F}" type="pres">
      <dgm:prSet presAssocID="{D8D14A32-EAF2-492F-A66B-AEC3526B965F}" presName="sibTransSpacerBeforeConnector" presStyleCnt="0"/>
      <dgm:spPr/>
    </dgm:pt>
    <dgm:pt modelId="{6C93E5AC-F10F-4CC8-A9FE-F024EAE5F252}" type="pres">
      <dgm:prSet presAssocID="{D8D14A32-EAF2-492F-A66B-AEC3526B965F}" presName="sibTrans" presStyleLbl="node1" presStyleIdx="3" presStyleCnt="7"/>
      <dgm:spPr/>
    </dgm:pt>
    <dgm:pt modelId="{14C0DFBA-93AC-4DFF-A009-AD1B8D583226}" type="pres">
      <dgm:prSet presAssocID="{D8D14A32-EAF2-492F-A66B-AEC3526B965F}" presName="sibTransSpacerAfterConnector" presStyleCnt="0"/>
      <dgm:spPr/>
    </dgm:pt>
    <dgm:pt modelId="{0484DB28-6EFD-4F38-8599-FA2E950FA10E}" type="pres">
      <dgm:prSet presAssocID="{EA1835E4-072C-47E3-AAB5-1B16F8E7B01D}" presName="node" presStyleLbl="node1" presStyleIdx="4" presStyleCnt="7" custScaleX="140240">
        <dgm:presLayoutVars>
          <dgm:bulletEnabled val="1"/>
        </dgm:presLayoutVars>
      </dgm:prSet>
      <dgm:spPr/>
    </dgm:pt>
    <dgm:pt modelId="{5DE9D920-F183-40DA-901E-4787AE67BCD4}" type="pres">
      <dgm:prSet presAssocID="{3B12B6A6-65B1-430E-9E0F-36824CBF96A9}" presName="sibTransSpacerBeforeConnector" presStyleCnt="0"/>
      <dgm:spPr/>
    </dgm:pt>
    <dgm:pt modelId="{EB984878-6509-4530-A28E-031BD4B9CB53}" type="pres">
      <dgm:prSet presAssocID="{3B12B6A6-65B1-430E-9E0F-36824CBF96A9}" presName="sibTrans" presStyleLbl="node1" presStyleIdx="5" presStyleCnt="7"/>
      <dgm:spPr/>
    </dgm:pt>
    <dgm:pt modelId="{42151DF2-B9C8-4612-B371-3D64AE5BF275}" type="pres">
      <dgm:prSet presAssocID="{3B12B6A6-65B1-430E-9E0F-36824CBF96A9}" presName="sibTransSpacerAfterConnector" presStyleCnt="0"/>
      <dgm:spPr/>
    </dgm:pt>
    <dgm:pt modelId="{9817756B-92A2-4BEB-BB70-C7908C4A207E}" type="pres">
      <dgm:prSet presAssocID="{978AFC07-6402-474F-987E-28C7E41E5AF3}" presName="node" presStyleLbl="node1" presStyleIdx="6" presStyleCnt="7">
        <dgm:presLayoutVars>
          <dgm:bulletEnabled val="1"/>
        </dgm:presLayoutVars>
      </dgm:prSet>
      <dgm:spPr/>
    </dgm:pt>
  </dgm:ptLst>
  <dgm:cxnLst>
    <dgm:cxn modelId="{A7CCB816-48CB-4699-934A-69DB5B81D39D}" srcId="{F4B4DF5F-698A-4201-A72F-CF276C5FD3F8}" destId="{10AB8B2A-C552-429E-BA72-802B9057801B}" srcOrd="1" destOrd="0" parTransId="{64A4B5BD-6577-4FE5-B3D9-EA3CF102DC93}" sibTransId="{D8D14A32-EAF2-492F-A66B-AEC3526B965F}"/>
    <dgm:cxn modelId="{4B49D825-3E8B-437E-9E03-58FDA09277F1}" type="presOf" srcId="{978AFC07-6402-474F-987E-28C7E41E5AF3}" destId="{9817756B-92A2-4BEB-BB70-C7908C4A207E}" srcOrd="0" destOrd="0" presId="urn:microsoft.com/office/officeart/2016/7/layout/BasicProcessNew"/>
    <dgm:cxn modelId="{FFDE202D-900B-401D-B445-FA7ECD160489}" srcId="{F4B4DF5F-698A-4201-A72F-CF276C5FD3F8}" destId="{8CEA791D-2E7E-423D-B73E-ABC832FDC19E}" srcOrd="0" destOrd="0" parTransId="{70DBC985-3F19-46DB-AB33-1E9FD604AFCC}" sibTransId="{0E1653A2-D78F-4122-89EB-924AED22A847}"/>
    <dgm:cxn modelId="{602ED435-A2BA-4E69-A864-9102BD70A5E8}" srcId="{F4B4DF5F-698A-4201-A72F-CF276C5FD3F8}" destId="{978AFC07-6402-474F-987E-28C7E41E5AF3}" srcOrd="3" destOrd="0" parTransId="{31525EC3-3CEC-4CFB-A099-78B8AC263D4E}" sibTransId="{8E8C415D-E1EC-40AD-825C-DA6F1A31D970}"/>
    <dgm:cxn modelId="{270BCE71-3B1D-4407-A378-EFF22BCDDA0E}" type="presOf" srcId="{D8D14A32-EAF2-492F-A66B-AEC3526B965F}" destId="{6C93E5AC-F10F-4CC8-A9FE-F024EAE5F252}" srcOrd="0" destOrd="0" presId="urn:microsoft.com/office/officeart/2016/7/layout/BasicProcessNew"/>
    <dgm:cxn modelId="{CCFBED53-1CC4-4C6E-8B7A-D4AC91D24AAD}" type="presOf" srcId="{F4B4DF5F-698A-4201-A72F-CF276C5FD3F8}" destId="{FBBCF0E7-608C-4A4D-869D-8621A84ACD87}" srcOrd="0" destOrd="0" presId="urn:microsoft.com/office/officeart/2016/7/layout/BasicProcessNew"/>
    <dgm:cxn modelId="{3BD91255-9418-4F82-8596-283E9448F6E6}" type="presOf" srcId="{8CEA791D-2E7E-423D-B73E-ABC832FDC19E}" destId="{F42B3CD0-ABEA-4228-BA27-6DF088983CF4}" srcOrd="0" destOrd="0" presId="urn:microsoft.com/office/officeart/2016/7/layout/BasicProcessNew"/>
    <dgm:cxn modelId="{00636584-FB2C-4D3C-A41D-6249DC4DF421}" type="presOf" srcId="{3B12B6A6-65B1-430E-9E0F-36824CBF96A9}" destId="{EB984878-6509-4530-A28E-031BD4B9CB53}" srcOrd="0" destOrd="0" presId="urn:microsoft.com/office/officeart/2016/7/layout/BasicProcessNew"/>
    <dgm:cxn modelId="{65F8F89F-78A7-47A0-B39E-68C6284E5C6D}" type="presOf" srcId="{0E1653A2-D78F-4122-89EB-924AED22A847}" destId="{B41022AB-6EBB-4A56-BBA0-8D149C537B87}" srcOrd="0" destOrd="0" presId="urn:microsoft.com/office/officeart/2016/7/layout/BasicProcessNew"/>
    <dgm:cxn modelId="{3B6F47BC-4CF5-4289-A283-1D56A89AA526}" srcId="{F4B4DF5F-698A-4201-A72F-CF276C5FD3F8}" destId="{EA1835E4-072C-47E3-AAB5-1B16F8E7B01D}" srcOrd="2" destOrd="0" parTransId="{4A51D9B0-DAC3-447E-A61B-1B8F14EDA265}" sibTransId="{3B12B6A6-65B1-430E-9E0F-36824CBF96A9}"/>
    <dgm:cxn modelId="{48119DD3-7738-4251-830C-88DD3E7CF7EA}" type="presOf" srcId="{10AB8B2A-C552-429E-BA72-802B9057801B}" destId="{B957E2F3-FF5A-4341-B5E4-28841BF2E62A}" srcOrd="0" destOrd="0" presId="urn:microsoft.com/office/officeart/2016/7/layout/BasicProcessNew"/>
    <dgm:cxn modelId="{96FE2CD4-BCFE-4043-BCBA-73DD4B58FB51}" type="presOf" srcId="{EA1835E4-072C-47E3-AAB5-1B16F8E7B01D}" destId="{0484DB28-6EFD-4F38-8599-FA2E950FA10E}" srcOrd="0" destOrd="0" presId="urn:microsoft.com/office/officeart/2016/7/layout/BasicProcessNew"/>
    <dgm:cxn modelId="{AE9E3796-4716-440E-9DB1-4AF42203C625}" type="presParOf" srcId="{FBBCF0E7-608C-4A4D-869D-8621A84ACD87}" destId="{F42B3CD0-ABEA-4228-BA27-6DF088983CF4}" srcOrd="0" destOrd="0" presId="urn:microsoft.com/office/officeart/2016/7/layout/BasicProcessNew"/>
    <dgm:cxn modelId="{397CDB8F-ACEC-4029-9A0E-9485CA84ABD2}" type="presParOf" srcId="{FBBCF0E7-608C-4A4D-869D-8621A84ACD87}" destId="{66C7CBCB-4740-45B4-95ED-4065E5EC9FAB}" srcOrd="1" destOrd="0" presId="urn:microsoft.com/office/officeart/2016/7/layout/BasicProcessNew"/>
    <dgm:cxn modelId="{3BA67F8B-BF33-4D7A-A900-99F2739A8085}" type="presParOf" srcId="{FBBCF0E7-608C-4A4D-869D-8621A84ACD87}" destId="{B41022AB-6EBB-4A56-BBA0-8D149C537B87}" srcOrd="2" destOrd="0" presId="urn:microsoft.com/office/officeart/2016/7/layout/BasicProcessNew"/>
    <dgm:cxn modelId="{E174AF38-D761-4908-997A-DCD046345A4B}" type="presParOf" srcId="{FBBCF0E7-608C-4A4D-869D-8621A84ACD87}" destId="{23FE7333-C16C-42EE-90A0-7C781F76396A}" srcOrd="3" destOrd="0" presId="urn:microsoft.com/office/officeart/2016/7/layout/BasicProcessNew"/>
    <dgm:cxn modelId="{8DF42476-6BBA-44E1-9277-7632000B6700}" type="presParOf" srcId="{FBBCF0E7-608C-4A4D-869D-8621A84ACD87}" destId="{B957E2F3-FF5A-4341-B5E4-28841BF2E62A}" srcOrd="4" destOrd="0" presId="urn:microsoft.com/office/officeart/2016/7/layout/BasicProcessNew"/>
    <dgm:cxn modelId="{D004F8BF-A76E-454F-B8E2-FB115673146C}" type="presParOf" srcId="{FBBCF0E7-608C-4A4D-869D-8621A84ACD87}" destId="{7842E349-351E-4619-9799-E2BF7AEA2F1F}" srcOrd="5" destOrd="0" presId="urn:microsoft.com/office/officeart/2016/7/layout/BasicProcessNew"/>
    <dgm:cxn modelId="{B9F8FC3A-F6EF-4A50-A172-B7A44942AA30}" type="presParOf" srcId="{FBBCF0E7-608C-4A4D-869D-8621A84ACD87}" destId="{6C93E5AC-F10F-4CC8-A9FE-F024EAE5F252}" srcOrd="6" destOrd="0" presId="urn:microsoft.com/office/officeart/2016/7/layout/BasicProcessNew"/>
    <dgm:cxn modelId="{942F95A3-EBCD-4B5A-8981-31EB622F1570}" type="presParOf" srcId="{FBBCF0E7-608C-4A4D-869D-8621A84ACD87}" destId="{14C0DFBA-93AC-4DFF-A009-AD1B8D583226}" srcOrd="7" destOrd="0" presId="urn:microsoft.com/office/officeart/2016/7/layout/BasicProcessNew"/>
    <dgm:cxn modelId="{4E0FEC01-0D57-471A-B484-2A9D54D7689E}" type="presParOf" srcId="{FBBCF0E7-608C-4A4D-869D-8621A84ACD87}" destId="{0484DB28-6EFD-4F38-8599-FA2E950FA10E}" srcOrd="8" destOrd="0" presId="urn:microsoft.com/office/officeart/2016/7/layout/BasicProcessNew"/>
    <dgm:cxn modelId="{FC56640C-C2DB-4445-AC68-7837F593E03F}" type="presParOf" srcId="{FBBCF0E7-608C-4A4D-869D-8621A84ACD87}" destId="{5DE9D920-F183-40DA-901E-4787AE67BCD4}" srcOrd="9" destOrd="0" presId="urn:microsoft.com/office/officeart/2016/7/layout/BasicProcessNew"/>
    <dgm:cxn modelId="{F110D3A8-A3F9-4399-91D1-4D4933BD4E76}" type="presParOf" srcId="{FBBCF0E7-608C-4A4D-869D-8621A84ACD87}" destId="{EB984878-6509-4530-A28E-031BD4B9CB53}" srcOrd="10" destOrd="0" presId="urn:microsoft.com/office/officeart/2016/7/layout/BasicProcessNew"/>
    <dgm:cxn modelId="{77E59322-0643-4FE2-BA9E-D385D413093D}" type="presParOf" srcId="{FBBCF0E7-608C-4A4D-869D-8621A84ACD87}" destId="{42151DF2-B9C8-4612-B371-3D64AE5BF275}" srcOrd="11" destOrd="0" presId="urn:microsoft.com/office/officeart/2016/7/layout/BasicProcessNew"/>
    <dgm:cxn modelId="{CF9B8346-8B65-481E-AF42-F3913730A885}" type="presParOf" srcId="{FBBCF0E7-608C-4A4D-869D-8621A84ACD87}" destId="{9817756B-92A2-4BEB-BB70-C7908C4A207E}" srcOrd="12" destOrd="0" presId="urn:microsoft.com/office/officeart/2016/7/layout/Basic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F18087-280A-4DED-AADC-71AADC93881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5ADD66D-09BF-4CF3-9F51-067687F44529}">
      <dgm:prSet custT="1"/>
      <dgm:spPr/>
      <dgm:t>
        <a:bodyPr/>
        <a:lstStyle/>
        <a:p>
          <a:pPr algn="ctr"/>
          <a:r>
            <a:rPr lang="en-US" sz="2400" b="1" u="sng" dirty="0"/>
            <a:t>Quantitative data</a:t>
          </a:r>
          <a:r>
            <a:rPr lang="en-US" sz="2400" b="1" dirty="0"/>
            <a:t>:</a:t>
          </a:r>
          <a:r>
            <a:rPr lang="en-US" sz="2000" b="1" dirty="0"/>
            <a:t> </a:t>
          </a:r>
        </a:p>
        <a:p>
          <a:pPr algn="just"/>
          <a:r>
            <a:rPr lang="en-US" sz="2000" b="0" dirty="0"/>
            <a:t>S</a:t>
          </a:r>
          <a:r>
            <a:rPr lang="en-US" sz="2400" dirty="0"/>
            <a:t>emi-structured questionnaire was developed, encompassing socio-demographic profile, anemia status, IFA tablet consumption, and questions pertaining to knowledge, attitudes, and practices related to IFA consumption during the antenatal period. </a:t>
          </a:r>
        </a:p>
        <a:p>
          <a:pPr algn="just"/>
          <a:r>
            <a:rPr lang="en-US" sz="2400" dirty="0"/>
            <a:t>Data were analyzed using SPSS.</a:t>
          </a:r>
          <a:endParaRPr lang="en-US" sz="2000" dirty="0"/>
        </a:p>
      </dgm:t>
    </dgm:pt>
    <dgm:pt modelId="{B4C3E942-4752-458F-8BC1-0AC0DB08B978}" type="parTrans" cxnId="{BB2556ED-11CD-4031-959E-E0340D86F748}">
      <dgm:prSet/>
      <dgm:spPr/>
      <dgm:t>
        <a:bodyPr/>
        <a:lstStyle/>
        <a:p>
          <a:endParaRPr lang="en-US"/>
        </a:p>
      </dgm:t>
    </dgm:pt>
    <dgm:pt modelId="{F0E57F8A-1A41-4CE5-9FEB-3A5EDDA66877}" type="sibTrans" cxnId="{BB2556ED-11CD-4031-959E-E0340D86F748}">
      <dgm:prSet/>
      <dgm:spPr/>
      <dgm:t>
        <a:bodyPr/>
        <a:lstStyle/>
        <a:p>
          <a:endParaRPr lang="en-US"/>
        </a:p>
      </dgm:t>
    </dgm:pt>
    <dgm:pt modelId="{D788A89D-760F-462D-88F0-F4BA3E87B1FE}">
      <dgm:prSet custT="1"/>
      <dgm:spPr/>
      <dgm:t>
        <a:bodyPr/>
        <a:lstStyle/>
        <a:p>
          <a:pPr algn="ctr"/>
          <a:r>
            <a:rPr lang="en-US" sz="2400" b="1" u="sng" dirty="0"/>
            <a:t>Qualitative data</a:t>
          </a:r>
          <a:r>
            <a:rPr lang="en-US" sz="2400" b="1" dirty="0"/>
            <a:t>: </a:t>
          </a:r>
        </a:p>
        <a:p>
          <a:pPr algn="just"/>
          <a:r>
            <a:rPr lang="en-US" sz="2400"/>
            <a:t>Open-ended </a:t>
          </a:r>
          <a:r>
            <a:rPr lang="en-US" sz="2400" dirty="0"/>
            <a:t>and in-depth interviews were conducted with postpartum women to explore other traditional practices they adopted for iron intake besides IFA supplementation. The sessions were recorded, or hand-made notes were taken. </a:t>
          </a:r>
        </a:p>
        <a:p>
          <a:pPr algn="just"/>
          <a:r>
            <a:rPr lang="en-US" sz="2400" dirty="0"/>
            <a:t>Data were analyzed using MS office.</a:t>
          </a:r>
        </a:p>
      </dgm:t>
    </dgm:pt>
    <dgm:pt modelId="{9D975326-2705-4D9D-AC93-AEE728DC7336}" type="parTrans" cxnId="{76D9D22A-A419-41C9-8FAB-A101BBEEEB46}">
      <dgm:prSet/>
      <dgm:spPr/>
      <dgm:t>
        <a:bodyPr/>
        <a:lstStyle/>
        <a:p>
          <a:endParaRPr lang="en-US"/>
        </a:p>
      </dgm:t>
    </dgm:pt>
    <dgm:pt modelId="{BBEBED55-0584-48B6-B33B-3E9F9927A056}" type="sibTrans" cxnId="{76D9D22A-A419-41C9-8FAB-A101BBEEEB46}">
      <dgm:prSet/>
      <dgm:spPr/>
      <dgm:t>
        <a:bodyPr/>
        <a:lstStyle/>
        <a:p>
          <a:endParaRPr lang="en-US"/>
        </a:p>
      </dgm:t>
    </dgm:pt>
    <dgm:pt modelId="{2ACB0EA4-4D3B-4C12-8D06-426E6D035911}" type="pres">
      <dgm:prSet presAssocID="{6DF18087-280A-4DED-AADC-71AADC938814}" presName="hierChild1" presStyleCnt="0">
        <dgm:presLayoutVars>
          <dgm:chPref val="1"/>
          <dgm:dir/>
          <dgm:animOne val="branch"/>
          <dgm:animLvl val="lvl"/>
          <dgm:resizeHandles/>
        </dgm:presLayoutVars>
      </dgm:prSet>
      <dgm:spPr/>
    </dgm:pt>
    <dgm:pt modelId="{06194DAF-165B-4407-8328-B20026A477FE}" type="pres">
      <dgm:prSet presAssocID="{45ADD66D-09BF-4CF3-9F51-067687F44529}" presName="hierRoot1" presStyleCnt="0"/>
      <dgm:spPr/>
    </dgm:pt>
    <dgm:pt modelId="{9235DEEF-51C1-4479-9CF9-BB4C5EB5BC81}" type="pres">
      <dgm:prSet presAssocID="{45ADD66D-09BF-4CF3-9F51-067687F44529}" presName="composite" presStyleCnt="0"/>
      <dgm:spPr/>
    </dgm:pt>
    <dgm:pt modelId="{2AC71AEA-E64C-478B-B0AD-A1655F2ADD05}" type="pres">
      <dgm:prSet presAssocID="{45ADD66D-09BF-4CF3-9F51-067687F44529}" presName="background" presStyleLbl="node0" presStyleIdx="0" presStyleCnt="2"/>
      <dgm:spPr/>
    </dgm:pt>
    <dgm:pt modelId="{FA2C5EF1-3C89-4442-816F-6DB4D1853BFC}" type="pres">
      <dgm:prSet presAssocID="{45ADD66D-09BF-4CF3-9F51-067687F44529}" presName="text" presStyleLbl="fgAcc0" presStyleIdx="0" presStyleCnt="2" custScaleY="117702" custLinFactNeighborY="-1961">
        <dgm:presLayoutVars>
          <dgm:chPref val="3"/>
        </dgm:presLayoutVars>
      </dgm:prSet>
      <dgm:spPr/>
    </dgm:pt>
    <dgm:pt modelId="{138E608F-5C98-4F52-A792-BB002AA59E33}" type="pres">
      <dgm:prSet presAssocID="{45ADD66D-09BF-4CF3-9F51-067687F44529}" presName="hierChild2" presStyleCnt="0"/>
      <dgm:spPr/>
    </dgm:pt>
    <dgm:pt modelId="{4AB5D440-2227-461C-ABA6-D3818CC0C5EE}" type="pres">
      <dgm:prSet presAssocID="{D788A89D-760F-462D-88F0-F4BA3E87B1FE}" presName="hierRoot1" presStyleCnt="0"/>
      <dgm:spPr/>
    </dgm:pt>
    <dgm:pt modelId="{D6E9394C-5A3D-4C12-A51A-E4D94911375F}" type="pres">
      <dgm:prSet presAssocID="{D788A89D-760F-462D-88F0-F4BA3E87B1FE}" presName="composite" presStyleCnt="0"/>
      <dgm:spPr/>
    </dgm:pt>
    <dgm:pt modelId="{56807097-3582-42D9-9D4B-34E802EC3BDC}" type="pres">
      <dgm:prSet presAssocID="{D788A89D-760F-462D-88F0-F4BA3E87B1FE}" presName="background" presStyleLbl="node0" presStyleIdx="1" presStyleCnt="2"/>
      <dgm:spPr/>
    </dgm:pt>
    <dgm:pt modelId="{3F10BDE1-48B2-4104-8EE2-0F718D38864B}" type="pres">
      <dgm:prSet presAssocID="{D788A89D-760F-462D-88F0-F4BA3E87B1FE}" presName="text" presStyleLbl="fgAcc0" presStyleIdx="1" presStyleCnt="2" custScaleY="122608" custLinFactNeighborX="-1796" custLinFactNeighborY="-2567">
        <dgm:presLayoutVars>
          <dgm:chPref val="3"/>
        </dgm:presLayoutVars>
      </dgm:prSet>
      <dgm:spPr/>
    </dgm:pt>
    <dgm:pt modelId="{B7DD68A1-ED03-4BBF-A4A7-5F7B0E2DA588}" type="pres">
      <dgm:prSet presAssocID="{D788A89D-760F-462D-88F0-F4BA3E87B1FE}" presName="hierChild2" presStyleCnt="0"/>
      <dgm:spPr/>
    </dgm:pt>
  </dgm:ptLst>
  <dgm:cxnLst>
    <dgm:cxn modelId="{0E7FEB1B-8857-4533-B81B-07CD6A8C0239}" type="presOf" srcId="{45ADD66D-09BF-4CF3-9F51-067687F44529}" destId="{FA2C5EF1-3C89-4442-816F-6DB4D1853BFC}" srcOrd="0" destOrd="0" presId="urn:microsoft.com/office/officeart/2005/8/layout/hierarchy1"/>
    <dgm:cxn modelId="{76D9D22A-A419-41C9-8FAB-A101BBEEEB46}" srcId="{6DF18087-280A-4DED-AADC-71AADC938814}" destId="{D788A89D-760F-462D-88F0-F4BA3E87B1FE}" srcOrd="1" destOrd="0" parTransId="{9D975326-2705-4D9D-AC93-AEE728DC7336}" sibTransId="{BBEBED55-0584-48B6-B33B-3E9F9927A056}"/>
    <dgm:cxn modelId="{1D6A5835-8E64-4009-B183-C594E8F5B8FF}" type="presOf" srcId="{D788A89D-760F-462D-88F0-F4BA3E87B1FE}" destId="{3F10BDE1-48B2-4104-8EE2-0F718D38864B}" srcOrd="0" destOrd="0" presId="urn:microsoft.com/office/officeart/2005/8/layout/hierarchy1"/>
    <dgm:cxn modelId="{F7DB9775-3769-4C5E-8F31-EA6BA3013696}" type="presOf" srcId="{6DF18087-280A-4DED-AADC-71AADC938814}" destId="{2ACB0EA4-4D3B-4C12-8D06-426E6D035911}" srcOrd="0" destOrd="0" presId="urn:microsoft.com/office/officeart/2005/8/layout/hierarchy1"/>
    <dgm:cxn modelId="{BB2556ED-11CD-4031-959E-E0340D86F748}" srcId="{6DF18087-280A-4DED-AADC-71AADC938814}" destId="{45ADD66D-09BF-4CF3-9F51-067687F44529}" srcOrd="0" destOrd="0" parTransId="{B4C3E942-4752-458F-8BC1-0AC0DB08B978}" sibTransId="{F0E57F8A-1A41-4CE5-9FEB-3A5EDDA66877}"/>
    <dgm:cxn modelId="{96A61480-6B90-4479-8626-512DE0A7CFAA}" type="presParOf" srcId="{2ACB0EA4-4D3B-4C12-8D06-426E6D035911}" destId="{06194DAF-165B-4407-8328-B20026A477FE}" srcOrd="0" destOrd="0" presId="urn:microsoft.com/office/officeart/2005/8/layout/hierarchy1"/>
    <dgm:cxn modelId="{677BE0CB-63DE-4560-A8EE-D59BDACC4CCE}" type="presParOf" srcId="{06194DAF-165B-4407-8328-B20026A477FE}" destId="{9235DEEF-51C1-4479-9CF9-BB4C5EB5BC81}" srcOrd="0" destOrd="0" presId="urn:microsoft.com/office/officeart/2005/8/layout/hierarchy1"/>
    <dgm:cxn modelId="{1F8E3642-5F39-45B2-8E8F-C27AD37E612B}" type="presParOf" srcId="{9235DEEF-51C1-4479-9CF9-BB4C5EB5BC81}" destId="{2AC71AEA-E64C-478B-B0AD-A1655F2ADD05}" srcOrd="0" destOrd="0" presId="urn:microsoft.com/office/officeart/2005/8/layout/hierarchy1"/>
    <dgm:cxn modelId="{37EF8433-A608-4DD1-B845-A8D72D1ACFFB}" type="presParOf" srcId="{9235DEEF-51C1-4479-9CF9-BB4C5EB5BC81}" destId="{FA2C5EF1-3C89-4442-816F-6DB4D1853BFC}" srcOrd="1" destOrd="0" presId="urn:microsoft.com/office/officeart/2005/8/layout/hierarchy1"/>
    <dgm:cxn modelId="{EC03F919-9C8A-4BB4-8873-03AAC5F6EAAE}" type="presParOf" srcId="{06194DAF-165B-4407-8328-B20026A477FE}" destId="{138E608F-5C98-4F52-A792-BB002AA59E33}" srcOrd="1" destOrd="0" presId="urn:microsoft.com/office/officeart/2005/8/layout/hierarchy1"/>
    <dgm:cxn modelId="{E31B1CE1-8D69-475C-83E4-DB868C2FDAFC}" type="presParOf" srcId="{2ACB0EA4-4D3B-4C12-8D06-426E6D035911}" destId="{4AB5D440-2227-461C-ABA6-D3818CC0C5EE}" srcOrd="1" destOrd="0" presId="urn:microsoft.com/office/officeart/2005/8/layout/hierarchy1"/>
    <dgm:cxn modelId="{C42CFC16-9E50-4018-A657-9BDA75E04A83}" type="presParOf" srcId="{4AB5D440-2227-461C-ABA6-D3818CC0C5EE}" destId="{D6E9394C-5A3D-4C12-A51A-E4D94911375F}" srcOrd="0" destOrd="0" presId="urn:microsoft.com/office/officeart/2005/8/layout/hierarchy1"/>
    <dgm:cxn modelId="{4CA392E3-F9F9-4147-82AD-99B57338CCD1}" type="presParOf" srcId="{D6E9394C-5A3D-4C12-A51A-E4D94911375F}" destId="{56807097-3582-42D9-9D4B-34E802EC3BDC}" srcOrd="0" destOrd="0" presId="urn:microsoft.com/office/officeart/2005/8/layout/hierarchy1"/>
    <dgm:cxn modelId="{D76B09A4-765D-4050-B1DE-1DD157350824}" type="presParOf" srcId="{D6E9394C-5A3D-4C12-A51A-E4D94911375F}" destId="{3F10BDE1-48B2-4104-8EE2-0F718D38864B}" srcOrd="1" destOrd="0" presId="urn:microsoft.com/office/officeart/2005/8/layout/hierarchy1"/>
    <dgm:cxn modelId="{17A44CF8-E2B3-440B-87FF-DDC25C44C0D3}" type="presParOf" srcId="{4AB5D440-2227-461C-ABA6-D3818CC0C5EE}" destId="{B7DD68A1-ED03-4BBF-A4A7-5F7B0E2DA58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1D7D96-0B20-4093-B18C-1194CC348BB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DB4D6975-CB94-4CE1-952E-5C58C5E0E02B}">
      <dgm:prSet/>
      <dgm:spPr/>
      <dgm:t>
        <a:bodyPr/>
        <a:lstStyle/>
        <a:p>
          <a:r>
            <a:rPr lang="en-US" dirty="0"/>
            <a:t>The findings of the study indicate a concerning </a:t>
          </a:r>
          <a:r>
            <a:rPr lang="en-US" b="1" dirty="0"/>
            <a:t>lack of awareness about anemia</a:t>
          </a:r>
          <a:r>
            <a:rPr lang="en-US" dirty="0"/>
            <a:t> among the respondents, with only 44% out of 57 participants demonstrating knowledge about the conditions.</a:t>
          </a:r>
        </a:p>
      </dgm:t>
    </dgm:pt>
    <dgm:pt modelId="{CDDDC203-1200-4E3E-8298-A8CB45B5D21D}" type="parTrans" cxnId="{204CA19A-BAE7-4778-B8FE-04C1045E433D}">
      <dgm:prSet/>
      <dgm:spPr/>
      <dgm:t>
        <a:bodyPr/>
        <a:lstStyle/>
        <a:p>
          <a:endParaRPr lang="en-US"/>
        </a:p>
      </dgm:t>
    </dgm:pt>
    <dgm:pt modelId="{C5BE29B2-C9D0-4EF5-8814-DFD432DCE552}" type="sibTrans" cxnId="{204CA19A-BAE7-4778-B8FE-04C1045E433D}">
      <dgm:prSet/>
      <dgm:spPr/>
      <dgm:t>
        <a:bodyPr/>
        <a:lstStyle/>
        <a:p>
          <a:endParaRPr lang="en-US"/>
        </a:p>
      </dgm:t>
    </dgm:pt>
    <dgm:pt modelId="{C8780F15-8C5B-4A50-90B2-F0BD6DB32F3A}">
      <dgm:prSet/>
      <dgm:spPr/>
      <dgm:t>
        <a:bodyPr/>
        <a:lstStyle/>
        <a:p>
          <a:r>
            <a:rPr lang="en-US"/>
            <a:t>JH, CG and AS are </a:t>
          </a:r>
          <a:r>
            <a:rPr lang="en-US" b="1"/>
            <a:t>low literacy rate and high prevalence of poverty</a:t>
          </a:r>
          <a:r>
            <a:rPr lang="en-US"/>
            <a:t>, which can contribute to limited access to information and educational resources. This lack of access to quality education and health related information can hinder the dissemination of knowledge about anemia and its prevention.</a:t>
          </a:r>
        </a:p>
      </dgm:t>
    </dgm:pt>
    <dgm:pt modelId="{A8CBB606-A704-47E9-A0BB-26366E9A2EBE}" type="parTrans" cxnId="{D9C97CB1-02BA-4D39-B3B4-C9199A627819}">
      <dgm:prSet/>
      <dgm:spPr/>
      <dgm:t>
        <a:bodyPr/>
        <a:lstStyle/>
        <a:p>
          <a:endParaRPr lang="en-US"/>
        </a:p>
      </dgm:t>
    </dgm:pt>
    <dgm:pt modelId="{5CBED28B-3223-45C5-83CC-17C05B2F7854}" type="sibTrans" cxnId="{D9C97CB1-02BA-4D39-B3B4-C9199A627819}">
      <dgm:prSet/>
      <dgm:spPr/>
      <dgm:t>
        <a:bodyPr/>
        <a:lstStyle/>
        <a:p>
          <a:endParaRPr lang="en-US"/>
        </a:p>
      </dgm:t>
    </dgm:pt>
    <dgm:pt modelId="{295D532E-E64B-4ED1-86BC-0A1B4F56980C}">
      <dgm:prSet/>
      <dgm:spPr/>
      <dgm:t>
        <a:bodyPr/>
        <a:lstStyle/>
        <a:p>
          <a:r>
            <a:rPr lang="en-US"/>
            <a:t>Cultural beliefs and practices may also play a role in the </a:t>
          </a:r>
          <a:r>
            <a:rPr lang="en-US" b="1"/>
            <a:t>limited awareness </a:t>
          </a:r>
          <a:r>
            <a:rPr lang="en-US"/>
            <a:t>about anemia in the study area.</a:t>
          </a:r>
        </a:p>
      </dgm:t>
    </dgm:pt>
    <dgm:pt modelId="{1224601F-809F-4767-AC04-BBA17C9AF018}" type="parTrans" cxnId="{29449408-FC31-49A4-86FA-F22FFC98EAA8}">
      <dgm:prSet/>
      <dgm:spPr/>
      <dgm:t>
        <a:bodyPr/>
        <a:lstStyle/>
        <a:p>
          <a:endParaRPr lang="en-US"/>
        </a:p>
      </dgm:t>
    </dgm:pt>
    <dgm:pt modelId="{413DFA1B-0C2E-442B-A730-B2005A5220D4}" type="sibTrans" cxnId="{29449408-FC31-49A4-86FA-F22FFC98EAA8}">
      <dgm:prSet/>
      <dgm:spPr/>
      <dgm:t>
        <a:bodyPr/>
        <a:lstStyle/>
        <a:p>
          <a:endParaRPr lang="en-US"/>
        </a:p>
      </dgm:t>
    </dgm:pt>
    <dgm:pt modelId="{2B4A3558-65AA-47A4-8A73-D4112AC2BE62}">
      <dgm:prSet/>
      <dgm:spPr/>
      <dgm:t>
        <a:bodyPr/>
        <a:lstStyle/>
        <a:p>
          <a:r>
            <a:rPr lang="en-US"/>
            <a:t>Findings underscore the importance of </a:t>
          </a:r>
          <a:r>
            <a:rPr lang="en-US" b="1"/>
            <a:t>implementing targeted health education initiative to improve awareness about anemia</a:t>
          </a:r>
          <a:r>
            <a:rPr lang="en-US"/>
            <a:t> in JH, CG and AS. These initiatives should be tailored to the specific needs and cultural context of each regions.</a:t>
          </a:r>
        </a:p>
      </dgm:t>
    </dgm:pt>
    <dgm:pt modelId="{31B4BB15-A676-461D-8F30-B8CCBDA31B69}" type="parTrans" cxnId="{A5DCC11B-1F8F-4D5A-8693-848995CCEC2A}">
      <dgm:prSet/>
      <dgm:spPr/>
      <dgm:t>
        <a:bodyPr/>
        <a:lstStyle/>
        <a:p>
          <a:endParaRPr lang="en-US"/>
        </a:p>
      </dgm:t>
    </dgm:pt>
    <dgm:pt modelId="{34904009-C776-4036-A3DD-AA177089AD22}" type="sibTrans" cxnId="{A5DCC11B-1F8F-4D5A-8693-848995CCEC2A}">
      <dgm:prSet/>
      <dgm:spPr/>
      <dgm:t>
        <a:bodyPr/>
        <a:lstStyle/>
        <a:p>
          <a:endParaRPr lang="en-US"/>
        </a:p>
      </dgm:t>
    </dgm:pt>
    <dgm:pt modelId="{A0FC6DD2-327C-419D-AD3D-2A0D6ECFEA09}">
      <dgm:prSet/>
      <dgm:spPr/>
      <dgm:t>
        <a:bodyPr/>
        <a:lstStyle/>
        <a:p>
          <a:r>
            <a:rPr lang="en-US"/>
            <a:t>It is important to note that improving knowledge about anemia alone may not be sufficient to address the issue comprehensively. Other factors such as access to </a:t>
          </a:r>
          <a:r>
            <a:rPr lang="en-US" b="1"/>
            <a:t>healthcare facilities, affordability of treatments, and availability of iron and folic acid supplements should also be considered in the broader context of anemia prevention and management. </a:t>
          </a:r>
        </a:p>
      </dgm:t>
    </dgm:pt>
    <dgm:pt modelId="{C5DEDDEA-25BC-4E89-8223-7EF7DB1D74E0}" type="parTrans" cxnId="{AE77575C-0472-43A2-8C4D-2A7E10FD1266}">
      <dgm:prSet/>
      <dgm:spPr/>
      <dgm:t>
        <a:bodyPr/>
        <a:lstStyle/>
        <a:p>
          <a:endParaRPr lang="en-US"/>
        </a:p>
      </dgm:t>
    </dgm:pt>
    <dgm:pt modelId="{97E26357-3CD0-4AC1-BCBC-839C3C03DA67}" type="sibTrans" cxnId="{AE77575C-0472-43A2-8C4D-2A7E10FD1266}">
      <dgm:prSet/>
      <dgm:spPr/>
      <dgm:t>
        <a:bodyPr/>
        <a:lstStyle/>
        <a:p>
          <a:endParaRPr lang="en-US"/>
        </a:p>
      </dgm:t>
    </dgm:pt>
    <dgm:pt modelId="{A207B0BA-63AF-4E70-BC46-F29F9D434A0A}">
      <dgm:prSet/>
      <dgm:spPr/>
      <dgm:t>
        <a:bodyPr/>
        <a:lstStyle/>
        <a:p>
          <a:r>
            <a:rPr lang="en-US"/>
            <a:t>A </a:t>
          </a:r>
          <a:r>
            <a:rPr lang="en-US" b="1"/>
            <a:t>multi-sectoral approach</a:t>
          </a:r>
          <a:r>
            <a:rPr lang="en-US"/>
            <a:t> involving collaboration between the health sector, education sector, and relevant government departments is essential for effective interventions.</a:t>
          </a:r>
        </a:p>
      </dgm:t>
    </dgm:pt>
    <dgm:pt modelId="{C082F0A5-5465-4F7B-BDDA-0BC107F3A5C7}" type="parTrans" cxnId="{A2913737-BC5E-4A2B-9381-31E65A07A778}">
      <dgm:prSet/>
      <dgm:spPr/>
      <dgm:t>
        <a:bodyPr/>
        <a:lstStyle/>
        <a:p>
          <a:endParaRPr lang="en-US"/>
        </a:p>
      </dgm:t>
    </dgm:pt>
    <dgm:pt modelId="{30AA64F9-90BB-4C62-B86F-8A53A4FDACDD}" type="sibTrans" cxnId="{A2913737-BC5E-4A2B-9381-31E65A07A778}">
      <dgm:prSet/>
      <dgm:spPr/>
      <dgm:t>
        <a:bodyPr/>
        <a:lstStyle/>
        <a:p>
          <a:endParaRPr lang="en-US"/>
        </a:p>
      </dgm:t>
    </dgm:pt>
    <dgm:pt modelId="{97AA5F3B-1A83-4DFD-A105-63666B37564A}" type="pres">
      <dgm:prSet presAssocID="{811D7D96-0B20-4093-B18C-1194CC348BB2}" presName="diagram" presStyleCnt="0">
        <dgm:presLayoutVars>
          <dgm:dir/>
          <dgm:resizeHandles val="exact"/>
        </dgm:presLayoutVars>
      </dgm:prSet>
      <dgm:spPr/>
    </dgm:pt>
    <dgm:pt modelId="{3D1C1F72-D978-45B5-A90B-FAFE0D2BDF89}" type="pres">
      <dgm:prSet presAssocID="{DB4D6975-CB94-4CE1-952E-5C58C5E0E02B}" presName="node" presStyleLbl="node1" presStyleIdx="0" presStyleCnt="6">
        <dgm:presLayoutVars>
          <dgm:bulletEnabled val="1"/>
        </dgm:presLayoutVars>
      </dgm:prSet>
      <dgm:spPr/>
    </dgm:pt>
    <dgm:pt modelId="{17CF68A0-9167-404D-84D0-F2EFF8E4D10F}" type="pres">
      <dgm:prSet presAssocID="{C5BE29B2-C9D0-4EF5-8814-DFD432DCE552}" presName="sibTrans" presStyleCnt="0"/>
      <dgm:spPr/>
    </dgm:pt>
    <dgm:pt modelId="{CC538834-DDE8-4261-AE95-940B5D302727}" type="pres">
      <dgm:prSet presAssocID="{C8780F15-8C5B-4A50-90B2-F0BD6DB32F3A}" presName="node" presStyleLbl="node1" presStyleIdx="1" presStyleCnt="6">
        <dgm:presLayoutVars>
          <dgm:bulletEnabled val="1"/>
        </dgm:presLayoutVars>
      </dgm:prSet>
      <dgm:spPr/>
    </dgm:pt>
    <dgm:pt modelId="{4007D16E-78BE-4C8D-A4AA-88660C160A27}" type="pres">
      <dgm:prSet presAssocID="{5CBED28B-3223-45C5-83CC-17C05B2F7854}" presName="sibTrans" presStyleCnt="0"/>
      <dgm:spPr/>
    </dgm:pt>
    <dgm:pt modelId="{31D357F9-E94F-4B74-86CF-9C1440E2B66C}" type="pres">
      <dgm:prSet presAssocID="{295D532E-E64B-4ED1-86BC-0A1B4F56980C}" presName="node" presStyleLbl="node1" presStyleIdx="2" presStyleCnt="6">
        <dgm:presLayoutVars>
          <dgm:bulletEnabled val="1"/>
        </dgm:presLayoutVars>
      </dgm:prSet>
      <dgm:spPr/>
    </dgm:pt>
    <dgm:pt modelId="{8729005A-34BD-4B7E-871A-867118A9D76E}" type="pres">
      <dgm:prSet presAssocID="{413DFA1B-0C2E-442B-A730-B2005A5220D4}" presName="sibTrans" presStyleCnt="0"/>
      <dgm:spPr/>
    </dgm:pt>
    <dgm:pt modelId="{AA074F33-3737-426C-AF43-371B1F3E503B}" type="pres">
      <dgm:prSet presAssocID="{2B4A3558-65AA-47A4-8A73-D4112AC2BE62}" presName="node" presStyleLbl="node1" presStyleIdx="3" presStyleCnt="6">
        <dgm:presLayoutVars>
          <dgm:bulletEnabled val="1"/>
        </dgm:presLayoutVars>
      </dgm:prSet>
      <dgm:spPr/>
    </dgm:pt>
    <dgm:pt modelId="{5F7C63F8-6C55-4C7A-BD3F-D4E9C472ADCE}" type="pres">
      <dgm:prSet presAssocID="{34904009-C776-4036-A3DD-AA177089AD22}" presName="sibTrans" presStyleCnt="0"/>
      <dgm:spPr/>
    </dgm:pt>
    <dgm:pt modelId="{30027BE8-48B2-48F5-9518-DA6D7FAEC27F}" type="pres">
      <dgm:prSet presAssocID="{A0FC6DD2-327C-419D-AD3D-2A0D6ECFEA09}" presName="node" presStyleLbl="node1" presStyleIdx="4" presStyleCnt="6">
        <dgm:presLayoutVars>
          <dgm:bulletEnabled val="1"/>
        </dgm:presLayoutVars>
      </dgm:prSet>
      <dgm:spPr/>
    </dgm:pt>
    <dgm:pt modelId="{FCD2EC55-4DA1-487F-B657-0D3FA022F71D}" type="pres">
      <dgm:prSet presAssocID="{97E26357-3CD0-4AC1-BCBC-839C3C03DA67}" presName="sibTrans" presStyleCnt="0"/>
      <dgm:spPr/>
    </dgm:pt>
    <dgm:pt modelId="{97B04B88-62A7-4F0B-ACEE-8AE4B9FBA66D}" type="pres">
      <dgm:prSet presAssocID="{A207B0BA-63AF-4E70-BC46-F29F9D434A0A}" presName="node" presStyleLbl="node1" presStyleIdx="5" presStyleCnt="6">
        <dgm:presLayoutVars>
          <dgm:bulletEnabled val="1"/>
        </dgm:presLayoutVars>
      </dgm:prSet>
      <dgm:spPr/>
    </dgm:pt>
  </dgm:ptLst>
  <dgm:cxnLst>
    <dgm:cxn modelId="{29449408-FC31-49A4-86FA-F22FFC98EAA8}" srcId="{811D7D96-0B20-4093-B18C-1194CC348BB2}" destId="{295D532E-E64B-4ED1-86BC-0A1B4F56980C}" srcOrd="2" destOrd="0" parTransId="{1224601F-809F-4767-AC04-BBA17C9AF018}" sibTransId="{413DFA1B-0C2E-442B-A730-B2005A5220D4}"/>
    <dgm:cxn modelId="{A5DCC11B-1F8F-4D5A-8693-848995CCEC2A}" srcId="{811D7D96-0B20-4093-B18C-1194CC348BB2}" destId="{2B4A3558-65AA-47A4-8A73-D4112AC2BE62}" srcOrd="3" destOrd="0" parTransId="{31B4BB15-A676-461D-8F30-B8CCBDA31B69}" sibTransId="{34904009-C776-4036-A3DD-AA177089AD22}"/>
    <dgm:cxn modelId="{A2913737-BC5E-4A2B-9381-31E65A07A778}" srcId="{811D7D96-0B20-4093-B18C-1194CC348BB2}" destId="{A207B0BA-63AF-4E70-BC46-F29F9D434A0A}" srcOrd="5" destOrd="0" parTransId="{C082F0A5-5465-4F7B-BDDA-0BC107F3A5C7}" sibTransId="{30AA64F9-90BB-4C62-B86F-8A53A4FDACDD}"/>
    <dgm:cxn modelId="{AE77575C-0472-43A2-8C4D-2A7E10FD1266}" srcId="{811D7D96-0B20-4093-B18C-1194CC348BB2}" destId="{A0FC6DD2-327C-419D-AD3D-2A0D6ECFEA09}" srcOrd="4" destOrd="0" parTransId="{C5DEDDEA-25BC-4E89-8223-7EF7DB1D74E0}" sibTransId="{97E26357-3CD0-4AC1-BCBC-839C3C03DA67}"/>
    <dgm:cxn modelId="{4F580150-42CC-423A-91B9-98A2E8375ECF}" type="presOf" srcId="{A0FC6DD2-327C-419D-AD3D-2A0D6ECFEA09}" destId="{30027BE8-48B2-48F5-9518-DA6D7FAEC27F}" srcOrd="0" destOrd="0" presId="urn:microsoft.com/office/officeart/2005/8/layout/default"/>
    <dgm:cxn modelId="{8059BA53-1379-4320-B171-A430B629CACA}" type="presOf" srcId="{DB4D6975-CB94-4CE1-952E-5C58C5E0E02B}" destId="{3D1C1F72-D978-45B5-A90B-FAFE0D2BDF89}" srcOrd="0" destOrd="0" presId="urn:microsoft.com/office/officeart/2005/8/layout/default"/>
    <dgm:cxn modelId="{C3585374-4206-4E7A-A62F-D24DC4BC9DBF}" type="presOf" srcId="{A207B0BA-63AF-4E70-BC46-F29F9D434A0A}" destId="{97B04B88-62A7-4F0B-ACEE-8AE4B9FBA66D}" srcOrd="0" destOrd="0" presId="urn:microsoft.com/office/officeart/2005/8/layout/default"/>
    <dgm:cxn modelId="{6F79B054-38F4-43E0-BAA7-C222B30EA30A}" type="presOf" srcId="{C8780F15-8C5B-4A50-90B2-F0BD6DB32F3A}" destId="{CC538834-DDE8-4261-AE95-940B5D302727}" srcOrd="0" destOrd="0" presId="urn:microsoft.com/office/officeart/2005/8/layout/default"/>
    <dgm:cxn modelId="{5460DC7F-2BAC-459D-8F0E-90C0D2E47029}" type="presOf" srcId="{811D7D96-0B20-4093-B18C-1194CC348BB2}" destId="{97AA5F3B-1A83-4DFD-A105-63666B37564A}" srcOrd="0" destOrd="0" presId="urn:microsoft.com/office/officeart/2005/8/layout/default"/>
    <dgm:cxn modelId="{204CA19A-BAE7-4778-B8FE-04C1045E433D}" srcId="{811D7D96-0B20-4093-B18C-1194CC348BB2}" destId="{DB4D6975-CB94-4CE1-952E-5C58C5E0E02B}" srcOrd="0" destOrd="0" parTransId="{CDDDC203-1200-4E3E-8298-A8CB45B5D21D}" sibTransId="{C5BE29B2-C9D0-4EF5-8814-DFD432DCE552}"/>
    <dgm:cxn modelId="{D9C97CB1-02BA-4D39-B3B4-C9199A627819}" srcId="{811D7D96-0B20-4093-B18C-1194CC348BB2}" destId="{C8780F15-8C5B-4A50-90B2-F0BD6DB32F3A}" srcOrd="1" destOrd="0" parTransId="{A8CBB606-A704-47E9-A0BB-26366E9A2EBE}" sibTransId="{5CBED28B-3223-45C5-83CC-17C05B2F7854}"/>
    <dgm:cxn modelId="{59B988B7-FDA5-473F-A3D0-05CF46B79428}" type="presOf" srcId="{295D532E-E64B-4ED1-86BC-0A1B4F56980C}" destId="{31D357F9-E94F-4B74-86CF-9C1440E2B66C}" srcOrd="0" destOrd="0" presId="urn:microsoft.com/office/officeart/2005/8/layout/default"/>
    <dgm:cxn modelId="{332428E9-F519-4113-9D70-D4E535D9274C}" type="presOf" srcId="{2B4A3558-65AA-47A4-8A73-D4112AC2BE62}" destId="{AA074F33-3737-426C-AF43-371B1F3E503B}" srcOrd="0" destOrd="0" presId="urn:microsoft.com/office/officeart/2005/8/layout/default"/>
    <dgm:cxn modelId="{648DD78D-554E-4E11-8B91-000489125852}" type="presParOf" srcId="{97AA5F3B-1A83-4DFD-A105-63666B37564A}" destId="{3D1C1F72-D978-45B5-A90B-FAFE0D2BDF89}" srcOrd="0" destOrd="0" presId="urn:microsoft.com/office/officeart/2005/8/layout/default"/>
    <dgm:cxn modelId="{0C3D458B-E8C5-48F1-8165-A5039E186F0F}" type="presParOf" srcId="{97AA5F3B-1A83-4DFD-A105-63666B37564A}" destId="{17CF68A0-9167-404D-84D0-F2EFF8E4D10F}" srcOrd="1" destOrd="0" presId="urn:microsoft.com/office/officeart/2005/8/layout/default"/>
    <dgm:cxn modelId="{A110731F-9D25-4F84-8C05-5D4E2EA93985}" type="presParOf" srcId="{97AA5F3B-1A83-4DFD-A105-63666B37564A}" destId="{CC538834-DDE8-4261-AE95-940B5D302727}" srcOrd="2" destOrd="0" presId="urn:microsoft.com/office/officeart/2005/8/layout/default"/>
    <dgm:cxn modelId="{27D230DB-748B-4116-AAE2-AD9BE61402E0}" type="presParOf" srcId="{97AA5F3B-1A83-4DFD-A105-63666B37564A}" destId="{4007D16E-78BE-4C8D-A4AA-88660C160A27}" srcOrd="3" destOrd="0" presId="urn:microsoft.com/office/officeart/2005/8/layout/default"/>
    <dgm:cxn modelId="{DADC77D2-7504-4014-833F-AD8861353FAE}" type="presParOf" srcId="{97AA5F3B-1A83-4DFD-A105-63666B37564A}" destId="{31D357F9-E94F-4B74-86CF-9C1440E2B66C}" srcOrd="4" destOrd="0" presId="urn:microsoft.com/office/officeart/2005/8/layout/default"/>
    <dgm:cxn modelId="{B3B1DD73-99ED-48F6-A771-075BB026C2A2}" type="presParOf" srcId="{97AA5F3B-1A83-4DFD-A105-63666B37564A}" destId="{8729005A-34BD-4B7E-871A-867118A9D76E}" srcOrd="5" destOrd="0" presId="urn:microsoft.com/office/officeart/2005/8/layout/default"/>
    <dgm:cxn modelId="{02A1D8E9-45EC-4268-85E0-6864775E1168}" type="presParOf" srcId="{97AA5F3B-1A83-4DFD-A105-63666B37564A}" destId="{AA074F33-3737-426C-AF43-371B1F3E503B}" srcOrd="6" destOrd="0" presId="urn:microsoft.com/office/officeart/2005/8/layout/default"/>
    <dgm:cxn modelId="{D8059DEB-2B46-47AE-B6FA-3D3930877BA6}" type="presParOf" srcId="{97AA5F3B-1A83-4DFD-A105-63666B37564A}" destId="{5F7C63F8-6C55-4C7A-BD3F-D4E9C472ADCE}" srcOrd="7" destOrd="0" presId="urn:microsoft.com/office/officeart/2005/8/layout/default"/>
    <dgm:cxn modelId="{63C78D7F-DC73-4AD3-A498-958ABFFE5D1D}" type="presParOf" srcId="{97AA5F3B-1A83-4DFD-A105-63666B37564A}" destId="{30027BE8-48B2-48F5-9518-DA6D7FAEC27F}" srcOrd="8" destOrd="0" presId="urn:microsoft.com/office/officeart/2005/8/layout/default"/>
    <dgm:cxn modelId="{BD1D75D9-CF1F-4B62-BF77-C7E34AA19DF6}" type="presParOf" srcId="{97AA5F3B-1A83-4DFD-A105-63666B37564A}" destId="{FCD2EC55-4DA1-487F-B657-0D3FA022F71D}" srcOrd="9" destOrd="0" presId="urn:microsoft.com/office/officeart/2005/8/layout/default"/>
    <dgm:cxn modelId="{B9AFA587-D404-42C6-BE70-D0251D9C3F77}" type="presParOf" srcId="{97AA5F3B-1A83-4DFD-A105-63666B37564A}" destId="{97B04B88-62A7-4F0B-ACEE-8AE4B9FBA66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6E221-9CDE-453F-AA1A-E14B9EAA9BBD}">
      <dsp:nvSpPr>
        <dsp:cNvPr id="0" name=""/>
        <dsp:cNvSpPr/>
      </dsp:nvSpPr>
      <dsp:spPr>
        <a:xfrm>
          <a:off x="0" y="0"/>
          <a:ext cx="60929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E98F71-73FA-4771-8179-25CAB38FDAC8}">
      <dsp:nvSpPr>
        <dsp:cNvPr id="0" name=""/>
        <dsp:cNvSpPr/>
      </dsp:nvSpPr>
      <dsp:spPr>
        <a:xfrm>
          <a:off x="0" y="0"/>
          <a:ext cx="6092952" cy="269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90000"/>
            </a:lnSpc>
            <a:spcBef>
              <a:spcPct val="0"/>
            </a:spcBef>
            <a:spcAft>
              <a:spcPct val="35000"/>
            </a:spcAft>
            <a:buNone/>
          </a:pPr>
          <a:r>
            <a:rPr lang="en-IN" sz="3400" b="1" kern="1200" dirty="0"/>
            <a:t>Assessment of antenatal IFA consumption compliance and factors associated with non-adherence in selected Aspirational Districts of India: </a:t>
          </a:r>
          <a:endParaRPr lang="en-US" sz="3400" kern="1200" dirty="0">
            <a:latin typeface="Times New Roman" panose="02020603050405020304" pitchFamily="18" charset="0"/>
            <a:cs typeface="Times New Roman" panose="02020603050405020304" pitchFamily="18" charset="0"/>
          </a:endParaRPr>
        </a:p>
      </dsp:txBody>
      <dsp:txXfrm>
        <a:off x="0" y="0"/>
        <a:ext cx="6092952" cy="2691384"/>
      </dsp:txXfrm>
    </dsp:sp>
    <dsp:sp modelId="{C7B369E3-E4F0-4FC3-8B94-F1EAD11D699A}">
      <dsp:nvSpPr>
        <dsp:cNvPr id="0" name=""/>
        <dsp:cNvSpPr/>
      </dsp:nvSpPr>
      <dsp:spPr>
        <a:xfrm>
          <a:off x="0" y="2691384"/>
          <a:ext cx="609295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97696-1885-4A19-89D6-FE399B9DA0D3}">
      <dsp:nvSpPr>
        <dsp:cNvPr id="0" name=""/>
        <dsp:cNvSpPr/>
      </dsp:nvSpPr>
      <dsp:spPr>
        <a:xfrm>
          <a:off x="0" y="2691384"/>
          <a:ext cx="6092952" cy="2691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ctr" defTabSz="1511300">
            <a:lnSpc>
              <a:spcPct val="90000"/>
            </a:lnSpc>
            <a:spcBef>
              <a:spcPct val="0"/>
            </a:spcBef>
            <a:spcAft>
              <a:spcPct val="35000"/>
            </a:spcAft>
            <a:buNone/>
          </a:pPr>
          <a:r>
            <a:rPr lang="en-US" sz="3400" b="1" i="1" kern="1200" dirty="0">
              <a:solidFill>
                <a:srgbClr val="FF0000"/>
              </a:solidFill>
              <a:latin typeface="Times New Roman" panose="02020603050405020304" pitchFamily="18" charset="0"/>
              <a:cs typeface="Times New Roman" panose="02020603050405020304" pitchFamily="18" charset="0"/>
            </a:rPr>
            <a:t>A mixed- method Hospital Based Cross-Sectional Study</a:t>
          </a:r>
          <a:endParaRPr lang="en-US" sz="3400" i="1" kern="1200" dirty="0">
            <a:solidFill>
              <a:srgbClr val="FF0000"/>
            </a:solidFill>
            <a:latin typeface="Times New Roman" panose="02020603050405020304" pitchFamily="18" charset="0"/>
            <a:cs typeface="Times New Roman" panose="02020603050405020304" pitchFamily="18" charset="0"/>
          </a:endParaRPr>
        </a:p>
      </dsp:txBody>
      <dsp:txXfrm>
        <a:off x="0" y="2691384"/>
        <a:ext cx="6092952" cy="26913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187FC-4D0E-4ED1-8C05-092C1642A565}">
      <dsp:nvSpPr>
        <dsp:cNvPr id="0" name=""/>
        <dsp:cNvSpPr/>
      </dsp:nvSpPr>
      <dsp:spPr>
        <a:xfrm>
          <a:off x="1283" y="472576"/>
          <a:ext cx="5006206" cy="300372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ct val="35000"/>
            </a:spcAft>
            <a:buNone/>
          </a:pPr>
          <a:r>
            <a:rPr lang="en-US" sz="2200" kern="1200" dirty="0"/>
            <a:t>The Interventions </a:t>
          </a:r>
          <a:r>
            <a:rPr lang="en-US" sz="2200" b="1" kern="1200" dirty="0"/>
            <a:t>focused on providing adequate awareness, good quality counselling, availability of free supplements throughout pregnancy and reducing the side effects should be developed and implemented. </a:t>
          </a:r>
          <a:r>
            <a:rPr lang="en-US" sz="2200" b="0" kern="1200" dirty="0"/>
            <a:t>Similarly, its also found in</a:t>
          </a:r>
          <a:r>
            <a:rPr lang="en-US" sz="2200" b="1" kern="1200" dirty="0"/>
            <a:t> </a:t>
          </a:r>
          <a:r>
            <a:rPr lang="en-US" sz="2200" i="1" kern="1200" dirty="0"/>
            <a:t>Yasir Bin Nisar et al.</a:t>
          </a:r>
          <a:r>
            <a:rPr lang="en-US" sz="2200" b="1" kern="1200" dirty="0"/>
            <a:t> </a:t>
          </a:r>
          <a:r>
            <a:rPr lang="en-US" sz="2200" b="0" kern="1200" dirty="0"/>
            <a:t>[9]</a:t>
          </a:r>
        </a:p>
      </dsp:txBody>
      <dsp:txXfrm>
        <a:off x="1283" y="472576"/>
        <a:ext cx="5006206" cy="3003723"/>
      </dsp:txXfrm>
    </dsp:sp>
    <dsp:sp modelId="{BAE0F1AD-302B-4EA3-B605-EFA34452ED95}">
      <dsp:nvSpPr>
        <dsp:cNvPr id="0" name=""/>
        <dsp:cNvSpPr/>
      </dsp:nvSpPr>
      <dsp:spPr>
        <a:xfrm>
          <a:off x="5508110" y="472576"/>
          <a:ext cx="5006206" cy="3003723"/>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711200">
            <a:lnSpc>
              <a:spcPct val="90000"/>
            </a:lnSpc>
            <a:spcBef>
              <a:spcPct val="0"/>
            </a:spcBef>
            <a:spcAft>
              <a:spcPct val="35000"/>
            </a:spcAft>
            <a:buNone/>
          </a:pPr>
          <a:r>
            <a:rPr lang="en-US" sz="2200" b="1" kern="1200" dirty="0">
              <a:latin typeface="Calibri" panose="020F0502020204030204"/>
              <a:ea typeface="+mn-ea"/>
              <a:cs typeface="+mn-cs"/>
            </a:rPr>
            <a:t>Educational status, anemia in the current pregnancy, good knowledge of IFSA, good knowledge of anemia and receiving health education </a:t>
          </a:r>
          <a:r>
            <a:rPr lang="en-US" sz="2200" kern="1200" dirty="0">
              <a:latin typeface="Calibri" panose="020F0502020204030204"/>
              <a:ea typeface="+mn-ea"/>
              <a:cs typeface="+mn-cs"/>
            </a:rPr>
            <a:t>about the benefit of IFAS were factors associated with the adherence of IFAS among pregnant women. Similarly, its also observed in the study of </a:t>
          </a:r>
          <a:r>
            <a:rPr lang="en-US" sz="2200" i="1" kern="1200" dirty="0" err="1">
              <a:latin typeface="Calibri" panose="020F0502020204030204"/>
              <a:ea typeface="+mn-ea"/>
              <a:cs typeface="+mn-cs"/>
            </a:rPr>
            <a:t>Sendeku</a:t>
          </a:r>
          <a:r>
            <a:rPr lang="en-US" sz="2200" i="1" kern="1200" dirty="0">
              <a:latin typeface="Calibri" panose="020F0502020204030204"/>
              <a:ea typeface="+mn-ea"/>
              <a:cs typeface="+mn-cs"/>
            </a:rPr>
            <a:t> et al.</a:t>
          </a:r>
          <a:r>
            <a:rPr lang="en-US" sz="2200" kern="1200" dirty="0">
              <a:latin typeface="Calibri" panose="020F0502020204030204"/>
              <a:ea typeface="+mn-ea"/>
              <a:cs typeface="+mn-cs"/>
            </a:rPr>
            <a:t> [2]</a:t>
          </a:r>
        </a:p>
      </dsp:txBody>
      <dsp:txXfrm>
        <a:off x="5508110" y="472576"/>
        <a:ext cx="5006206" cy="3003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C5A0C-08B7-44FA-B52E-AD18EC082C87}">
      <dsp:nvSpPr>
        <dsp:cNvPr id="0" name=""/>
        <dsp:cNvSpPr/>
      </dsp:nvSpPr>
      <dsp:spPr>
        <a:xfrm>
          <a:off x="1441515" y="-7744"/>
          <a:ext cx="6038103" cy="6038103"/>
        </a:xfrm>
        <a:prstGeom prst="circularArrow">
          <a:avLst>
            <a:gd name="adj1" fmla="val 5544"/>
            <a:gd name="adj2" fmla="val 330680"/>
            <a:gd name="adj3" fmla="val 14750325"/>
            <a:gd name="adj4" fmla="val 1681710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14A8256D-5991-4C94-9222-E255C21C33C0}">
      <dsp:nvSpPr>
        <dsp:cNvPr id="0" name=""/>
        <dsp:cNvSpPr/>
      </dsp:nvSpPr>
      <dsp:spPr>
        <a:xfrm>
          <a:off x="3678661" y="59170"/>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INTRODUCTION</a:t>
          </a:r>
        </a:p>
      </dsp:txBody>
      <dsp:txXfrm>
        <a:off x="3716831" y="97340"/>
        <a:ext cx="1487472" cy="705566"/>
      </dsp:txXfrm>
    </dsp:sp>
    <dsp:sp modelId="{30EAEB22-37EE-4F1D-B700-F73E4D33CCDE}">
      <dsp:nvSpPr>
        <dsp:cNvPr id="0" name=""/>
        <dsp:cNvSpPr/>
      </dsp:nvSpPr>
      <dsp:spPr>
        <a:xfrm>
          <a:off x="5333765" y="606399"/>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RATIONALE FOR THE STUDY</a:t>
          </a:r>
        </a:p>
      </dsp:txBody>
      <dsp:txXfrm>
        <a:off x="5371935" y="644569"/>
        <a:ext cx="1487472" cy="705566"/>
      </dsp:txXfrm>
    </dsp:sp>
    <dsp:sp modelId="{FF1FD11D-1274-43A4-A341-936FA5ADB918}">
      <dsp:nvSpPr>
        <dsp:cNvPr id="0" name=""/>
        <dsp:cNvSpPr/>
      </dsp:nvSpPr>
      <dsp:spPr>
        <a:xfrm>
          <a:off x="6214427" y="2131751"/>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OBECTIVE</a:t>
          </a:r>
        </a:p>
      </dsp:txBody>
      <dsp:txXfrm>
        <a:off x="6252597" y="2169921"/>
        <a:ext cx="1487472" cy="705566"/>
      </dsp:txXfrm>
    </dsp:sp>
    <dsp:sp modelId="{DE8F91BF-079E-4057-AA98-5ADE2CDCE2E4}">
      <dsp:nvSpPr>
        <dsp:cNvPr id="0" name=""/>
        <dsp:cNvSpPr/>
      </dsp:nvSpPr>
      <dsp:spPr>
        <a:xfrm>
          <a:off x="5908576" y="3866317"/>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METHODOLOGY</a:t>
          </a:r>
        </a:p>
      </dsp:txBody>
      <dsp:txXfrm>
        <a:off x="5946746" y="3904487"/>
        <a:ext cx="1487472" cy="705566"/>
      </dsp:txXfrm>
    </dsp:sp>
    <dsp:sp modelId="{5B75C1C5-E4D6-48A4-B7A4-70A66A15A13D}">
      <dsp:nvSpPr>
        <dsp:cNvPr id="0" name=""/>
        <dsp:cNvSpPr/>
      </dsp:nvSpPr>
      <dsp:spPr>
        <a:xfrm>
          <a:off x="4559323" y="4998475"/>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RESULT</a:t>
          </a:r>
        </a:p>
      </dsp:txBody>
      <dsp:txXfrm>
        <a:off x="4597493" y="5036645"/>
        <a:ext cx="1487472" cy="705566"/>
      </dsp:txXfrm>
    </dsp:sp>
    <dsp:sp modelId="{CE4BA388-5B29-4F40-9B38-E81985BCA7C8}">
      <dsp:nvSpPr>
        <dsp:cNvPr id="0" name=""/>
        <dsp:cNvSpPr/>
      </dsp:nvSpPr>
      <dsp:spPr>
        <a:xfrm>
          <a:off x="2797999" y="4998475"/>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DISCUSSION</a:t>
          </a:r>
        </a:p>
      </dsp:txBody>
      <dsp:txXfrm>
        <a:off x="2836169" y="5036645"/>
        <a:ext cx="1487472" cy="705566"/>
      </dsp:txXfrm>
    </dsp:sp>
    <dsp:sp modelId="{938D0F9F-5EAE-4EC2-AA6F-55DB65C6FFC3}">
      <dsp:nvSpPr>
        <dsp:cNvPr id="0" name=""/>
        <dsp:cNvSpPr/>
      </dsp:nvSpPr>
      <dsp:spPr>
        <a:xfrm>
          <a:off x="1448746" y="3866317"/>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CONCLUSION</a:t>
          </a:r>
        </a:p>
      </dsp:txBody>
      <dsp:txXfrm>
        <a:off x="1486916" y="3904487"/>
        <a:ext cx="1487472" cy="705566"/>
      </dsp:txXfrm>
    </dsp:sp>
    <dsp:sp modelId="{B09DE8BC-D4D2-4072-877D-2A4FA15CCDB9}">
      <dsp:nvSpPr>
        <dsp:cNvPr id="0" name=""/>
        <dsp:cNvSpPr/>
      </dsp:nvSpPr>
      <dsp:spPr>
        <a:xfrm>
          <a:off x="1153510" y="2465106"/>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REFERNCES</a:t>
          </a:r>
        </a:p>
      </dsp:txBody>
      <dsp:txXfrm>
        <a:off x="1191680" y="2503276"/>
        <a:ext cx="1487472" cy="705566"/>
      </dsp:txXfrm>
    </dsp:sp>
    <dsp:sp modelId="{B29A96A0-C064-4982-973A-5D314307CA84}">
      <dsp:nvSpPr>
        <dsp:cNvPr id="0" name=""/>
        <dsp:cNvSpPr/>
      </dsp:nvSpPr>
      <dsp:spPr>
        <a:xfrm>
          <a:off x="1662624" y="914243"/>
          <a:ext cx="1563812" cy="781906"/>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PICTORIAL JOURNEY</a:t>
          </a:r>
        </a:p>
      </dsp:txBody>
      <dsp:txXfrm>
        <a:off x="1700794" y="952413"/>
        <a:ext cx="1487472" cy="705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EFDB5-0590-4251-84DE-592BCD41F520}">
      <dsp:nvSpPr>
        <dsp:cNvPr id="0" name=""/>
        <dsp:cNvSpPr/>
      </dsp:nvSpPr>
      <dsp:spPr>
        <a:xfrm>
          <a:off x="0" y="32972"/>
          <a:ext cx="210120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Globally</a:t>
          </a:r>
        </a:p>
      </dsp:txBody>
      <dsp:txXfrm>
        <a:off x="0" y="32972"/>
        <a:ext cx="2101203" cy="460800"/>
      </dsp:txXfrm>
    </dsp:sp>
    <dsp:sp modelId="{16C1AEDC-7D83-4A8F-9BAA-9E8F8988ABC8}">
      <dsp:nvSpPr>
        <dsp:cNvPr id="0" name=""/>
        <dsp:cNvSpPr/>
      </dsp:nvSpPr>
      <dsp:spPr>
        <a:xfrm>
          <a:off x="21" y="493772"/>
          <a:ext cx="2101203" cy="702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29.9% in 2019</a:t>
          </a:r>
          <a:endParaRPr lang="en-US" sz="1600" kern="1200" dirty="0"/>
        </a:p>
      </dsp:txBody>
      <dsp:txXfrm>
        <a:off x="21" y="493772"/>
        <a:ext cx="2101203" cy="702720"/>
      </dsp:txXfrm>
    </dsp:sp>
    <dsp:sp modelId="{1BFAB670-6AC4-426A-83C9-7A57808E1400}">
      <dsp:nvSpPr>
        <dsp:cNvPr id="0" name=""/>
        <dsp:cNvSpPr/>
      </dsp:nvSpPr>
      <dsp:spPr>
        <a:xfrm>
          <a:off x="2395394" y="32972"/>
          <a:ext cx="2101203" cy="460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India</a:t>
          </a:r>
        </a:p>
      </dsp:txBody>
      <dsp:txXfrm>
        <a:off x="2395394" y="32972"/>
        <a:ext cx="2101203" cy="460800"/>
      </dsp:txXfrm>
    </dsp:sp>
    <dsp:sp modelId="{74D3578E-83E0-4ECF-951E-43D1DABB2626}">
      <dsp:nvSpPr>
        <dsp:cNvPr id="0" name=""/>
        <dsp:cNvSpPr/>
      </dsp:nvSpPr>
      <dsp:spPr>
        <a:xfrm>
          <a:off x="2395394" y="493772"/>
          <a:ext cx="2101203" cy="7027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53% in 2019-2021</a:t>
          </a:r>
          <a:endParaRPr lang="en-US" sz="1600" kern="1200" dirty="0"/>
        </a:p>
      </dsp:txBody>
      <dsp:txXfrm>
        <a:off x="2395394" y="493772"/>
        <a:ext cx="2101203" cy="702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092A-2B83-469B-A267-4BD4060FE244}">
      <dsp:nvSpPr>
        <dsp:cNvPr id="0" name=""/>
        <dsp:cNvSpPr/>
      </dsp:nvSpPr>
      <dsp:spPr>
        <a:xfrm>
          <a:off x="743534" y="0"/>
          <a:ext cx="3819752" cy="2448233"/>
        </a:xfrm>
        <a:prstGeom prst="swooshArrow">
          <a:avLst>
            <a:gd name="adj1" fmla="val 25000"/>
            <a:gd name="adj2" fmla="val 25000"/>
          </a:avLst>
        </a:prstGeom>
        <a:solidFill>
          <a:srgbClr val="FFCC00"/>
        </a:solidFill>
        <a:ln>
          <a:noFill/>
        </a:ln>
        <a:effectLst/>
      </dsp:spPr>
      <dsp:style>
        <a:lnRef idx="0">
          <a:scrgbClr r="0" g="0" b="0"/>
        </a:lnRef>
        <a:fillRef idx="1">
          <a:scrgbClr r="0" g="0" b="0"/>
        </a:fillRef>
        <a:effectRef idx="0">
          <a:scrgbClr r="0" g="0" b="0"/>
        </a:effectRef>
        <a:fontRef idx="minor"/>
      </dsp:style>
    </dsp:sp>
    <dsp:sp modelId="{D9469F23-8452-405A-BF79-8ECE374D1833}">
      <dsp:nvSpPr>
        <dsp:cNvPr id="0" name=""/>
        <dsp:cNvSpPr/>
      </dsp:nvSpPr>
      <dsp:spPr>
        <a:xfrm>
          <a:off x="1605566" y="1334286"/>
          <a:ext cx="137101" cy="1371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6E61E-626D-41EC-9CFD-5F6873B34C0C}">
      <dsp:nvSpPr>
        <dsp:cNvPr id="0" name=""/>
        <dsp:cNvSpPr/>
      </dsp:nvSpPr>
      <dsp:spPr>
        <a:xfrm>
          <a:off x="1493620" y="1633932"/>
          <a:ext cx="2537887" cy="77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47"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0000"/>
              </a:solidFill>
              <a:effectLst/>
              <a:latin typeface="Times New Roman" panose="02020603050405020304" pitchFamily="18" charset="0"/>
              <a:ea typeface="Calibri" panose="020F0502020204030204" pitchFamily="34" charset="0"/>
            </a:rPr>
            <a:t>49.7% in NFHS 2 </a:t>
          </a:r>
          <a:endParaRPr lang="en-US" sz="2400" kern="1200" dirty="0"/>
        </a:p>
      </dsp:txBody>
      <dsp:txXfrm>
        <a:off x="1493620" y="1633932"/>
        <a:ext cx="2537887" cy="770310"/>
      </dsp:txXfrm>
    </dsp:sp>
    <dsp:sp modelId="{AF33C7A9-3A9C-4689-A602-A4683DED355B}">
      <dsp:nvSpPr>
        <dsp:cNvPr id="0" name=""/>
        <dsp:cNvSpPr/>
      </dsp:nvSpPr>
      <dsp:spPr>
        <a:xfrm>
          <a:off x="2868855" y="709987"/>
          <a:ext cx="235030" cy="235030"/>
        </a:xfrm>
        <a:prstGeom prst="ellipse">
          <a:avLst/>
        </a:prstGeom>
        <a:solidFill>
          <a:srgbClr val="EF1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B1EEE-19B8-47C6-A5CB-16F4AED9FFD8}">
      <dsp:nvSpPr>
        <dsp:cNvPr id="0" name=""/>
        <dsp:cNvSpPr/>
      </dsp:nvSpPr>
      <dsp:spPr>
        <a:xfrm>
          <a:off x="2701422" y="1039064"/>
          <a:ext cx="2852427" cy="1042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538"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0000"/>
              </a:solidFill>
              <a:effectLst/>
              <a:latin typeface="Times New Roman" panose="02020603050405020304" pitchFamily="18" charset="0"/>
              <a:ea typeface="Calibri" panose="020F0502020204030204" pitchFamily="34" charset="0"/>
            </a:rPr>
            <a:t>52.2 % in NFHS-5</a:t>
          </a:r>
          <a:endParaRPr lang="en-US" sz="2400" kern="1200" dirty="0"/>
        </a:p>
      </dsp:txBody>
      <dsp:txXfrm>
        <a:off x="2701422" y="1039064"/>
        <a:ext cx="2852427" cy="10423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3092A-2B83-469B-A267-4BD4060FE244}">
      <dsp:nvSpPr>
        <dsp:cNvPr id="0" name=""/>
        <dsp:cNvSpPr/>
      </dsp:nvSpPr>
      <dsp:spPr>
        <a:xfrm>
          <a:off x="1202484" y="0"/>
          <a:ext cx="3657257" cy="2285786"/>
        </a:xfrm>
        <a:prstGeom prst="swooshArrow">
          <a:avLst>
            <a:gd name="adj1" fmla="val 25000"/>
            <a:gd name="adj2" fmla="val 25000"/>
          </a:avLst>
        </a:prstGeom>
        <a:solidFill>
          <a:srgbClr val="FFCC00"/>
        </a:solidFill>
        <a:ln>
          <a:noFill/>
        </a:ln>
        <a:effectLst/>
      </dsp:spPr>
      <dsp:style>
        <a:lnRef idx="0">
          <a:scrgbClr r="0" g="0" b="0"/>
        </a:lnRef>
        <a:fillRef idx="1">
          <a:scrgbClr r="0" g="0" b="0"/>
        </a:fillRef>
        <a:effectRef idx="0">
          <a:scrgbClr r="0" g="0" b="0"/>
        </a:effectRef>
        <a:fontRef idx="minor"/>
      </dsp:style>
    </dsp:sp>
    <dsp:sp modelId="{D9469F23-8452-405A-BF79-8ECE374D1833}">
      <dsp:nvSpPr>
        <dsp:cNvPr id="0" name=""/>
        <dsp:cNvSpPr/>
      </dsp:nvSpPr>
      <dsp:spPr>
        <a:xfrm>
          <a:off x="2052797" y="1245753"/>
          <a:ext cx="128004" cy="1280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C6E61E-626D-41EC-9CFD-5F6873B34C0C}">
      <dsp:nvSpPr>
        <dsp:cNvPr id="0" name=""/>
        <dsp:cNvSpPr/>
      </dsp:nvSpPr>
      <dsp:spPr>
        <a:xfrm>
          <a:off x="1837856" y="1566588"/>
          <a:ext cx="2369491" cy="719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827"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0000"/>
              </a:solidFill>
              <a:effectLst/>
              <a:latin typeface="Times New Roman" panose="02020603050405020304" pitchFamily="18" charset="0"/>
              <a:ea typeface="Calibri" panose="020F0502020204030204" pitchFamily="34" charset="0"/>
            </a:rPr>
            <a:t>53.1% in NFHS 2 </a:t>
          </a:r>
          <a:endParaRPr lang="en-US" sz="2400" kern="1200" dirty="0"/>
        </a:p>
      </dsp:txBody>
      <dsp:txXfrm>
        <a:off x="1837856" y="1566588"/>
        <a:ext cx="2369491" cy="719197"/>
      </dsp:txXfrm>
    </dsp:sp>
    <dsp:sp modelId="{AF33C7A9-3A9C-4689-A602-A4683DED355B}">
      <dsp:nvSpPr>
        <dsp:cNvPr id="0" name=""/>
        <dsp:cNvSpPr/>
      </dsp:nvSpPr>
      <dsp:spPr>
        <a:xfrm>
          <a:off x="3232262" y="662877"/>
          <a:ext cx="219435" cy="219435"/>
        </a:xfrm>
        <a:prstGeom prst="ellipse">
          <a:avLst/>
        </a:prstGeom>
        <a:solidFill>
          <a:srgbClr val="EF1E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B1EEE-19B8-47C6-A5CB-16F4AED9FFD8}">
      <dsp:nvSpPr>
        <dsp:cNvPr id="0" name=""/>
        <dsp:cNvSpPr/>
      </dsp:nvSpPr>
      <dsp:spPr>
        <a:xfrm>
          <a:off x="3013086" y="958680"/>
          <a:ext cx="3368719" cy="973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74" tIns="0" rIns="0" bIns="0" numCol="1" spcCol="1270" anchor="t" anchorCtr="0">
          <a:noAutofit/>
        </a:bodyPr>
        <a:lstStyle/>
        <a:p>
          <a:pPr marL="0" lvl="0" indent="0" algn="l" defTabSz="1066800">
            <a:lnSpc>
              <a:spcPct val="90000"/>
            </a:lnSpc>
            <a:spcBef>
              <a:spcPct val="0"/>
            </a:spcBef>
            <a:spcAft>
              <a:spcPct val="35000"/>
            </a:spcAft>
            <a:buNone/>
          </a:pPr>
          <a:r>
            <a:rPr lang="en-US" sz="2400" kern="1200" dirty="0">
              <a:solidFill>
                <a:srgbClr val="000000"/>
              </a:solidFill>
              <a:effectLst/>
              <a:latin typeface="Times New Roman" panose="02020603050405020304" pitchFamily="18" charset="0"/>
              <a:ea typeface="Calibri" panose="020F0502020204030204" pitchFamily="34" charset="0"/>
            </a:rPr>
            <a:t>57.0% in NFHS-5</a:t>
          </a:r>
          <a:endParaRPr lang="en-US" sz="2400" kern="1200" dirty="0"/>
        </a:p>
      </dsp:txBody>
      <dsp:txXfrm>
        <a:off x="3013086" y="958680"/>
        <a:ext cx="3368719" cy="9732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1424A-5E6E-46E3-B68E-11B2B577F8C0}">
      <dsp:nvSpPr>
        <dsp:cNvPr id="0" name=""/>
        <dsp:cNvSpPr/>
      </dsp:nvSpPr>
      <dsp:spPr>
        <a:xfrm>
          <a:off x="1581167" y="373424"/>
          <a:ext cx="876839" cy="7649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DFFA3EA-6CC9-41AD-913B-DA51772D9BBB}">
      <dsp:nvSpPr>
        <dsp:cNvPr id="0" name=""/>
        <dsp:cNvSpPr/>
      </dsp:nvSpPr>
      <dsp:spPr>
        <a:xfrm>
          <a:off x="166138" y="1268338"/>
          <a:ext cx="3993277" cy="909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kern="1200" dirty="0"/>
            <a:t>Limited information regarding compliance of post-partum females on antenatal consumption of IFA Tablets &amp; other traditional preparation in aspirational districts of India.</a:t>
          </a:r>
        </a:p>
      </dsp:txBody>
      <dsp:txXfrm>
        <a:off x="166138" y="1268338"/>
        <a:ext cx="3993277" cy="909459"/>
      </dsp:txXfrm>
    </dsp:sp>
    <dsp:sp modelId="{2078F3EF-8451-4F1C-BFC2-35D1DA9F87AA}">
      <dsp:nvSpPr>
        <dsp:cNvPr id="0" name=""/>
        <dsp:cNvSpPr/>
      </dsp:nvSpPr>
      <dsp:spPr>
        <a:xfrm>
          <a:off x="761663" y="3386994"/>
          <a:ext cx="2505255" cy="164396"/>
        </a:xfrm>
        <a:prstGeom prst="rect">
          <a:avLst/>
        </a:prstGeom>
        <a:noFill/>
        <a:ln>
          <a:noFill/>
        </a:ln>
        <a:effectLst/>
      </dsp:spPr>
      <dsp:style>
        <a:lnRef idx="0">
          <a:scrgbClr r="0" g="0" b="0"/>
        </a:lnRef>
        <a:fillRef idx="0">
          <a:scrgbClr r="0" g="0" b="0"/>
        </a:fillRef>
        <a:effectRef idx="0">
          <a:scrgbClr r="0" g="0" b="0"/>
        </a:effectRef>
        <a:fontRef idx="minor"/>
      </dsp:style>
    </dsp:sp>
    <dsp:sp modelId="{156BAE6A-E370-4265-BD37-42138EF3779E}">
      <dsp:nvSpPr>
        <dsp:cNvPr id="0" name=""/>
        <dsp:cNvSpPr/>
      </dsp:nvSpPr>
      <dsp:spPr>
        <a:xfrm>
          <a:off x="7006987" y="419570"/>
          <a:ext cx="876839" cy="8768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27E831-D4AC-4410-948D-9E3C9899E611}">
      <dsp:nvSpPr>
        <dsp:cNvPr id="0" name=""/>
        <dsp:cNvSpPr/>
      </dsp:nvSpPr>
      <dsp:spPr>
        <a:xfrm>
          <a:off x="5658060" y="1304741"/>
          <a:ext cx="3844215" cy="115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IN" sz="1600" kern="1200" dirty="0"/>
            <a:t>A mixed-method hospital-based cross-sectional study, this research aims to provide a comprehensive understanding of the problem. </a:t>
          </a:r>
          <a:endParaRPr lang="en-US" sz="1600" kern="1200" dirty="0"/>
        </a:p>
      </dsp:txBody>
      <dsp:txXfrm>
        <a:off x="5658060" y="1304741"/>
        <a:ext cx="3844215" cy="1158578"/>
      </dsp:txXfrm>
    </dsp:sp>
    <dsp:sp modelId="{700F5D83-EAC8-4A44-8661-10E2BDFC40D9}">
      <dsp:nvSpPr>
        <dsp:cNvPr id="0" name=""/>
        <dsp:cNvSpPr/>
      </dsp:nvSpPr>
      <dsp:spPr>
        <a:xfrm rot="10800000" flipV="1">
          <a:off x="4346559" y="2512170"/>
          <a:ext cx="6169042" cy="7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IN" sz="1600" b="1" u="sng" kern="1200" dirty="0"/>
            <a:t>Quantitative data </a:t>
          </a:r>
          <a:r>
            <a:rPr lang="en-IN" sz="1600" kern="1200" dirty="0"/>
            <a:t>will offer insights into current adherence levels, allowing for comparisons with national and international guidelines. </a:t>
          </a:r>
          <a:endParaRPr lang="en-US" sz="1600" kern="1200" dirty="0"/>
        </a:p>
        <a:p>
          <a:pPr marL="171450" lvl="1" indent="-171450" algn="l" defTabSz="711200">
            <a:lnSpc>
              <a:spcPct val="90000"/>
            </a:lnSpc>
            <a:spcBef>
              <a:spcPct val="0"/>
            </a:spcBef>
            <a:spcAft>
              <a:spcPct val="15000"/>
            </a:spcAft>
            <a:buChar char="•"/>
          </a:pPr>
          <a:r>
            <a:rPr lang="en-IN" sz="1600" kern="1200" dirty="0"/>
            <a:t>This information will help identify districts or regions with particularly low adherence rates, enabling the implementation of targeted interventions. </a:t>
          </a:r>
          <a:endParaRPr lang="en-US" sz="1600" kern="1200" dirty="0"/>
        </a:p>
        <a:p>
          <a:pPr marL="0" lvl="0" indent="0" algn="l" defTabSz="711200">
            <a:lnSpc>
              <a:spcPct val="100000"/>
            </a:lnSpc>
            <a:spcBef>
              <a:spcPct val="0"/>
            </a:spcBef>
            <a:spcAft>
              <a:spcPct val="35000"/>
            </a:spcAft>
            <a:buNone/>
          </a:pPr>
          <a:r>
            <a:rPr lang="en-IN" sz="1600" b="1" u="sng" kern="1200" dirty="0"/>
            <a:t>Qualitative data </a:t>
          </a:r>
          <a:r>
            <a:rPr lang="en-IN" sz="1600" kern="1200" dirty="0"/>
            <a:t>will capture the experiences, perspectives, and beliefs of pregnant women, healthcare providers, and key stakeholders, shedding light on contextual barriers to adherence. By uncovering sociocultural factors and traditional beliefs that influence adherence patterns, the study will guide development of culturally appropriate interventions. </a:t>
          </a:r>
          <a:endParaRPr lang="en-US" sz="1600" kern="1200" dirty="0"/>
        </a:p>
      </dsp:txBody>
      <dsp:txXfrm rot="-10800000">
        <a:off x="4346559" y="2512170"/>
        <a:ext cx="6169042" cy="76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B3CD0-ABEA-4228-BA27-6DF088983CF4}">
      <dsp:nvSpPr>
        <dsp:cNvPr id="0" name=""/>
        <dsp:cNvSpPr/>
      </dsp:nvSpPr>
      <dsp:spPr>
        <a:xfrm>
          <a:off x="1" y="1265472"/>
          <a:ext cx="2467516" cy="39941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Study Design: </a:t>
          </a:r>
        </a:p>
        <a:p>
          <a:pPr marL="0" lvl="0" indent="0" algn="ctr" defTabSz="889000">
            <a:lnSpc>
              <a:spcPct val="90000"/>
            </a:lnSpc>
            <a:spcBef>
              <a:spcPct val="0"/>
            </a:spcBef>
            <a:spcAft>
              <a:spcPct val="35000"/>
            </a:spcAft>
            <a:buNone/>
          </a:pPr>
          <a:r>
            <a:rPr lang="en-US" sz="2000" kern="1200" dirty="0"/>
            <a:t>Cross- Sectional</a:t>
          </a:r>
        </a:p>
        <a:p>
          <a:pPr marL="0" lvl="0" indent="0" algn="ctr" defTabSz="889000">
            <a:lnSpc>
              <a:spcPct val="90000"/>
            </a:lnSpc>
            <a:spcBef>
              <a:spcPct val="0"/>
            </a:spcBef>
            <a:spcAft>
              <a:spcPct val="35000"/>
            </a:spcAft>
            <a:buNone/>
          </a:pPr>
          <a:r>
            <a:rPr lang="en-US" sz="2000" kern="1200" dirty="0"/>
            <a:t>Mixed-method</a:t>
          </a:r>
        </a:p>
      </dsp:txBody>
      <dsp:txXfrm>
        <a:off x="1" y="1265472"/>
        <a:ext cx="2467516" cy="3994144"/>
      </dsp:txXfrm>
    </dsp:sp>
    <dsp:sp modelId="{B41022AB-6EBB-4A56-BBA0-8D149C537B87}">
      <dsp:nvSpPr>
        <dsp:cNvPr id="0" name=""/>
        <dsp:cNvSpPr/>
      </dsp:nvSpPr>
      <dsp:spPr>
        <a:xfrm>
          <a:off x="2509712" y="3117000"/>
          <a:ext cx="370127" cy="243000"/>
        </a:xfrm>
        <a:prstGeom prst="rightArrow">
          <a:avLst>
            <a:gd name="adj1" fmla="val 50000"/>
            <a:gd name="adj2" fmla="val 50000"/>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7E2F3-FF5A-4341-B5E4-28841BF2E62A}">
      <dsp:nvSpPr>
        <dsp:cNvPr id="0" name=""/>
        <dsp:cNvSpPr/>
      </dsp:nvSpPr>
      <dsp:spPr>
        <a:xfrm>
          <a:off x="2912635" y="1241427"/>
          <a:ext cx="2467516" cy="399414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Study duration: </a:t>
          </a:r>
        </a:p>
        <a:p>
          <a:pPr marL="0" lvl="0" indent="0" algn="ctr" defTabSz="889000">
            <a:lnSpc>
              <a:spcPct val="90000"/>
            </a:lnSpc>
            <a:spcBef>
              <a:spcPct val="0"/>
            </a:spcBef>
            <a:spcAft>
              <a:spcPct val="35000"/>
            </a:spcAft>
            <a:buNone/>
          </a:pPr>
          <a:r>
            <a:rPr lang="en-US" sz="2000" b="1" kern="1200" dirty="0"/>
            <a:t>April to June 2023</a:t>
          </a:r>
        </a:p>
        <a:p>
          <a:pPr marL="0" lvl="0" indent="0" algn="ctr" defTabSz="889000">
            <a:lnSpc>
              <a:spcPct val="90000"/>
            </a:lnSpc>
            <a:spcBef>
              <a:spcPct val="0"/>
            </a:spcBef>
            <a:spcAft>
              <a:spcPct val="35000"/>
            </a:spcAft>
            <a:buNone/>
          </a:pPr>
          <a:endParaRPr lang="en-US" sz="2000" b="1" kern="1200" dirty="0"/>
        </a:p>
        <a:p>
          <a:pPr marL="0" lvl="0" indent="0" algn="ctr" defTabSz="889000">
            <a:lnSpc>
              <a:spcPct val="90000"/>
            </a:lnSpc>
            <a:spcBef>
              <a:spcPct val="0"/>
            </a:spcBef>
            <a:spcAft>
              <a:spcPct val="35000"/>
            </a:spcAft>
            <a:buNone/>
          </a:pPr>
          <a:r>
            <a:rPr lang="en-US" sz="2000" b="1" kern="1200" dirty="0"/>
            <a:t>Sample Size:</a:t>
          </a:r>
        </a:p>
        <a:p>
          <a:pPr marL="0" lvl="0" indent="0" algn="ctr" defTabSz="889000">
            <a:lnSpc>
              <a:spcPct val="90000"/>
            </a:lnSpc>
            <a:spcBef>
              <a:spcPct val="0"/>
            </a:spcBef>
            <a:spcAft>
              <a:spcPct val="35000"/>
            </a:spcAft>
            <a:buNone/>
          </a:pPr>
          <a:r>
            <a:rPr lang="en-US" sz="2000" b="1" kern="1200" dirty="0"/>
            <a:t>57</a:t>
          </a:r>
        </a:p>
        <a:p>
          <a:pPr marL="0" lvl="0" indent="0" algn="ctr" defTabSz="889000">
            <a:lnSpc>
              <a:spcPct val="90000"/>
            </a:lnSpc>
            <a:spcBef>
              <a:spcPct val="0"/>
            </a:spcBef>
            <a:spcAft>
              <a:spcPct val="35000"/>
            </a:spcAft>
            <a:buNone/>
          </a:pPr>
          <a:br>
            <a:rPr lang="en-US" sz="2000" kern="1200" dirty="0"/>
          </a:br>
          <a:br>
            <a:rPr lang="en-US" sz="2000" kern="1200" dirty="0"/>
          </a:br>
          <a:endParaRPr lang="en-US" sz="2000" kern="1200" dirty="0"/>
        </a:p>
      </dsp:txBody>
      <dsp:txXfrm>
        <a:off x="2912635" y="1241427"/>
        <a:ext cx="2467516" cy="3994144"/>
      </dsp:txXfrm>
    </dsp:sp>
    <dsp:sp modelId="{6C93E5AC-F10F-4CC8-A9FE-F024EAE5F252}">
      <dsp:nvSpPr>
        <dsp:cNvPr id="0" name=""/>
        <dsp:cNvSpPr/>
      </dsp:nvSpPr>
      <dsp:spPr>
        <a:xfrm>
          <a:off x="5412947" y="3117000"/>
          <a:ext cx="370127" cy="243000"/>
        </a:xfrm>
        <a:prstGeom prst="rightArrow">
          <a:avLst>
            <a:gd name="adj1" fmla="val 50000"/>
            <a:gd name="adj2" fmla="val 5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84DB28-6EFD-4F38-8599-FA2E950FA10E}">
      <dsp:nvSpPr>
        <dsp:cNvPr id="0" name=""/>
        <dsp:cNvSpPr/>
      </dsp:nvSpPr>
      <dsp:spPr>
        <a:xfrm>
          <a:off x="5815869" y="1241427"/>
          <a:ext cx="3460445" cy="399414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US" sz="2000" b="1" kern="1200" dirty="0"/>
            <a:t>Study population: </a:t>
          </a:r>
          <a:br>
            <a:rPr lang="en-US" sz="2000" b="1" kern="1200" dirty="0"/>
          </a:br>
          <a:r>
            <a:rPr lang="en-US" sz="2000" b="1" kern="1200" dirty="0"/>
            <a:t>I</a:t>
          </a:r>
          <a:r>
            <a:rPr lang="en-US" sz="2000" b="1" u="sng" kern="1200" dirty="0"/>
            <a:t>nclusion Criteria</a:t>
          </a:r>
          <a:r>
            <a:rPr lang="en-US" sz="2000" kern="1200" dirty="0"/>
            <a:t>: </a:t>
          </a:r>
        </a:p>
        <a:p>
          <a:pPr marL="0" lvl="0" indent="0" algn="l" defTabSz="889000">
            <a:lnSpc>
              <a:spcPct val="90000"/>
            </a:lnSpc>
            <a:spcBef>
              <a:spcPct val="0"/>
            </a:spcBef>
            <a:spcAft>
              <a:spcPct val="35000"/>
            </a:spcAft>
            <a:buNone/>
          </a:pPr>
          <a:r>
            <a:rPr lang="en-US" sz="2000" b="1" kern="1200" dirty="0"/>
            <a:t>Qualitative: </a:t>
          </a:r>
          <a:r>
            <a:rPr lang="en-US" sz="2000" kern="1200" dirty="0"/>
            <a:t>Postnatal mothers present in DHs &amp; PHCs</a:t>
          </a:r>
        </a:p>
        <a:p>
          <a:pPr marL="0" lvl="0" indent="0" algn="l" defTabSz="889000">
            <a:lnSpc>
              <a:spcPct val="90000"/>
            </a:lnSpc>
            <a:spcBef>
              <a:spcPct val="0"/>
            </a:spcBef>
            <a:spcAft>
              <a:spcPct val="35000"/>
            </a:spcAft>
            <a:buNone/>
          </a:pPr>
          <a:r>
            <a:rPr lang="en-US" sz="2000" b="1" kern="1200" dirty="0"/>
            <a:t>Quantitative: </a:t>
          </a:r>
          <a:r>
            <a:rPr lang="en-US" sz="2000" kern="1200" dirty="0"/>
            <a:t>Postnatal mothers who had delivered at DHs</a:t>
          </a:r>
        </a:p>
        <a:p>
          <a:pPr marL="0" lvl="0" indent="0" algn="ctr" defTabSz="889000">
            <a:lnSpc>
              <a:spcPct val="90000"/>
            </a:lnSpc>
            <a:spcBef>
              <a:spcPct val="0"/>
            </a:spcBef>
            <a:spcAft>
              <a:spcPct val="35000"/>
            </a:spcAft>
            <a:buNone/>
          </a:pPr>
          <a:r>
            <a:rPr lang="en-US" sz="2000" b="1" u="sng" kern="1200" dirty="0"/>
            <a:t>Exclusion Criteria</a:t>
          </a:r>
          <a:r>
            <a:rPr lang="en-US" sz="2000" kern="1200" dirty="0"/>
            <a:t>:</a:t>
          </a:r>
          <a:br>
            <a:rPr lang="en-US" sz="2000" kern="1200" dirty="0"/>
          </a:br>
          <a:r>
            <a:rPr lang="en-US" sz="2000" kern="1200" dirty="0"/>
            <a:t>Did not provide consent Clinically unstable individuals.</a:t>
          </a:r>
          <a:br>
            <a:rPr lang="en-US" sz="2000" kern="1200" dirty="0"/>
          </a:br>
          <a:endParaRPr lang="en-US" sz="2000" kern="1200" dirty="0"/>
        </a:p>
      </dsp:txBody>
      <dsp:txXfrm>
        <a:off x="5815869" y="1241427"/>
        <a:ext cx="3460445" cy="3994144"/>
      </dsp:txXfrm>
    </dsp:sp>
    <dsp:sp modelId="{EB984878-6509-4530-A28E-031BD4B9CB53}">
      <dsp:nvSpPr>
        <dsp:cNvPr id="0" name=""/>
        <dsp:cNvSpPr/>
      </dsp:nvSpPr>
      <dsp:spPr>
        <a:xfrm>
          <a:off x="9309110" y="3117000"/>
          <a:ext cx="370127" cy="243000"/>
        </a:xfrm>
        <a:prstGeom prst="rightArrow">
          <a:avLst>
            <a:gd name="adj1" fmla="val 50000"/>
            <a:gd name="adj2" fmla="val 50000"/>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17756B-92A2-4BEB-BB70-C7908C4A207E}">
      <dsp:nvSpPr>
        <dsp:cNvPr id="0" name=""/>
        <dsp:cNvSpPr/>
      </dsp:nvSpPr>
      <dsp:spPr>
        <a:xfrm>
          <a:off x="9712033" y="1241427"/>
          <a:ext cx="2467516" cy="399414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2889250">
            <a:lnSpc>
              <a:spcPct val="90000"/>
            </a:lnSpc>
            <a:spcBef>
              <a:spcPct val="0"/>
            </a:spcBef>
            <a:spcAft>
              <a:spcPct val="35000"/>
            </a:spcAft>
            <a:buNone/>
          </a:pPr>
          <a:endParaRPr lang="en-IN" sz="6500" kern="1200"/>
        </a:p>
      </dsp:txBody>
      <dsp:txXfrm>
        <a:off x="9712033" y="1241427"/>
        <a:ext cx="2467516" cy="39941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71AEA-E64C-478B-B0AD-A1655F2ADD05}">
      <dsp:nvSpPr>
        <dsp:cNvPr id="0" name=""/>
        <dsp:cNvSpPr/>
      </dsp:nvSpPr>
      <dsp:spPr>
        <a:xfrm>
          <a:off x="1485" y="-25956"/>
          <a:ext cx="5213609" cy="38966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2C5EF1-3C89-4442-816F-6DB4D1853BFC}">
      <dsp:nvSpPr>
        <dsp:cNvPr id="0" name=""/>
        <dsp:cNvSpPr/>
      </dsp:nvSpPr>
      <dsp:spPr>
        <a:xfrm>
          <a:off x="580775" y="524368"/>
          <a:ext cx="5213609" cy="389669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Quantitative data</a:t>
          </a:r>
          <a:r>
            <a:rPr lang="en-US" sz="2400" b="1" kern="1200" dirty="0"/>
            <a:t>:</a:t>
          </a:r>
          <a:r>
            <a:rPr lang="en-US" sz="2000" b="1" kern="1200" dirty="0"/>
            <a:t> </a:t>
          </a:r>
        </a:p>
        <a:p>
          <a:pPr marL="0" lvl="0" indent="0" algn="just" defTabSz="1066800">
            <a:lnSpc>
              <a:spcPct val="90000"/>
            </a:lnSpc>
            <a:spcBef>
              <a:spcPct val="0"/>
            </a:spcBef>
            <a:spcAft>
              <a:spcPct val="35000"/>
            </a:spcAft>
            <a:buNone/>
          </a:pPr>
          <a:r>
            <a:rPr lang="en-US" sz="2000" b="0" kern="1200" dirty="0"/>
            <a:t>S</a:t>
          </a:r>
          <a:r>
            <a:rPr lang="en-US" sz="2400" kern="1200" dirty="0"/>
            <a:t>emi-structured questionnaire was developed, encompassing socio-demographic profile, anemia status, IFA tablet consumption, and questions pertaining to knowledge, attitudes, and practices related to IFA consumption during the antenatal period. </a:t>
          </a:r>
        </a:p>
        <a:p>
          <a:pPr marL="0" lvl="0" indent="0" algn="just" defTabSz="1066800">
            <a:lnSpc>
              <a:spcPct val="90000"/>
            </a:lnSpc>
            <a:spcBef>
              <a:spcPct val="0"/>
            </a:spcBef>
            <a:spcAft>
              <a:spcPct val="35000"/>
            </a:spcAft>
            <a:buNone/>
          </a:pPr>
          <a:r>
            <a:rPr lang="en-US" sz="2400" kern="1200" dirty="0"/>
            <a:t>Data were analyzed using SPSS.</a:t>
          </a:r>
          <a:endParaRPr lang="en-US" sz="2000" kern="1200" dirty="0"/>
        </a:p>
      </dsp:txBody>
      <dsp:txXfrm>
        <a:off x="694905" y="638498"/>
        <a:ext cx="4985349" cy="3668432"/>
      </dsp:txXfrm>
    </dsp:sp>
    <dsp:sp modelId="{56807097-3582-42D9-9D4B-34E802EC3BDC}">
      <dsp:nvSpPr>
        <dsp:cNvPr id="0" name=""/>
        <dsp:cNvSpPr/>
      </dsp:nvSpPr>
      <dsp:spPr>
        <a:xfrm>
          <a:off x="6280038" y="-46019"/>
          <a:ext cx="5213609" cy="40591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0BDE1-48B2-4104-8EE2-0F718D38864B}">
      <dsp:nvSpPr>
        <dsp:cNvPr id="0" name=""/>
        <dsp:cNvSpPr/>
      </dsp:nvSpPr>
      <dsp:spPr>
        <a:xfrm>
          <a:off x="6859328" y="504305"/>
          <a:ext cx="5213609" cy="40591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u="sng" kern="1200" dirty="0"/>
            <a:t>Qualitative data</a:t>
          </a:r>
          <a:r>
            <a:rPr lang="en-US" sz="2400" b="1" kern="1200" dirty="0"/>
            <a:t>: </a:t>
          </a:r>
        </a:p>
        <a:p>
          <a:pPr marL="0" lvl="0" indent="0" algn="just" defTabSz="1066800">
            <a:lnSpc>
              <a:spcPct val="90000"/>
            </a:lnSpc>
            <a:spcBef>
              <a:spcPct val="0"/>
            </a:spcBef>
            <a:spcAft>
              <a:spcPct val="35000"/>
            </a:spcAft>
            <a:buNone/>
          </a:pPr>
          <a:r>
            <a:rPr lang="en-US" sz="2400" kern="1200"/>
            <a:t>Open-ended </a:t>
          </a:r>
          <a:r>
            <a:rPr lang="en-US" sz="2400" kern="1200" dirty="0"/>
            <a:t>and in-depth interviews were conducted with postpartum women to explore other traditional practices they adopted for iron intake besides IFA supplementation. The sessions were recorded, or hand-made notes were taken. </a:t>
          </a:r>
        </a:p>
        <a:p>
          <a:pPr marL="0" lvl="0" indent="0" algn="just" defTabSz="1066800">
            <a:lnSpc>
              <a:spcPct val="90000"/>
            </a:lnSpc>
            <a:spcBef>
              <a:spcPct val="0"/>
            </a:spcBef>
            <a:spcAft>
              <a:spcPct val="35000"/>
            </a:spcAft>
            <a:buNone/>
          </a:pPr>
          <a:r>
            <a:rPr lang="en-US" sz="2400" kern="1200" dirty="0"/>
            <a:t>Data were analyzed using MS office.</a:t>
          </a:r>
        </a:p>
      </dsp:txBody>
      <dsp:txXfrm>
        <a:off x="6978215" y="623192"/>
        <a:ext cx="4975835" cy="38213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C1F72-D978-45B5-A90B-FAFE0D2BDF89}">
      <dsp:nvSpPr>
        <dsp:cNvPr id="0" name=""/>
        <dsp:cNvSpPr/>
      </dsp:nvSpPr>
      <dsp:spPr>
        <a:xfrm>
          <a:off x="0" y="20462"/>
          <a:ext cx="3809047" cy="228542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 findings of the study indicate a concerning </a:t>
          </a:r>
          <a:r>
            <a:rPr lang="en-US" sz="1600" b="1" kern="1200" dirty="0"/>
            <a:t>lack of awareness about anemia</a:t>
          </a:r>
          <a:r>
            <a:rPr lang="en-US" sz="1600" kern="1200" dirty="0"/>
            <a:t> among the respondents, with only 44% out of 57 participants demonstrating knowledge about the conditions.</a:t>
          </a:r>
        </a:p>
      </dsp:txBody>
      <dsp:txXfrm>
        <a:off x="0" y="20462"/>
        <a:ext cx="3809047" cy="2285428"/>
      </dsp:txXfrm>
    </dsp:sp>
    <dsp:sp modelId="{CC538834-DDE8-4261-AE95-940B5D302727}">
      <dsp:nvSpPr>
        <dsp:cNvPr id="0" name=""/>
        <dsp:cNvSpPr/>
      </dsp:nvSpPr>
      <dsp:spPr>
        <a:xfrm>
          <a:off x="4189952" y="20462"/>
          <a:ext cx="3809047" cy="2285428"/>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JH, CG and AS are </a:t>
          </a:r>
          <a:r>
            <a:rPr lang="en-US" sz="1600" b="1" kern="1200"/>
            <a:t>low literacy rate and high prevalence of poverty</a:t>
          </a:r>
          <a:r>
            <a:rPr lang="en-US" sz="1600" kern="1200"/>
            <a:t>, which can contribute to limited access to information and educational resources. This lack of access to quality education and health related information can hinder the dissemination of knowledge about anemia and its prevention.</a:t>
          </a:r>
        </a:p>
      </dsp:txBody>
      <dsp:txXfrm>
        <a:off x="4189952" y="20462"/>
        <a:ext cx="3809047" cy="2285428"/>
      </dsp:txXfrm>
    </dsp:sp>
    <dsp:sp modelId="{31D357F9-E94F-4B74-86CF-9C1440E2B66C}">
      <dsp:nvSpPr>
        <dsp:cNvPr id="0" name=""/>
        <dsp:cNvSpPr/>
      </dsp:nvSpPr>
      <dsp:spPr>
        <a:xfrm>
          <a:off x="8379904" y="20462"/>
          <a:ext cx="3809047" cy="2285428"/>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Cultural beliefs and practices may also play a role in the </a:t>
          </a:r>
          <a:r>
            <a:rPr lang="en-US" sz="1600" b="1" kern="1200"/>
            <a:t>limited awareness </a:t>
          </a:r>
          <a:r>
            <a:rPr lang="en-US" sz="1600" kern="1200"/>
            <a:t>about anemia in the study area.</a:t>
          </a:r>
        </a:p>
      </dsp:txBody>
      <dsp:txXfrm>
        <a:off x="8379904" y="20462"/>
        <a:ext cx="3809047" cy="2285428"/>
      </dsp:txXfrm>
    </dsp:sp>
    <dsp:sp modelId="{AA074F33-3737-426C-AF43-371B1F3E503B}">
      <dsp:nvSpPr>
        <dsp:cNvPr id="0" name=""/>
        <dsp:cNvSpPr/>
      </dsp:nvSpPr>
      <dsp:spPr>
        <a:xfrm>
          <a:off x="0" y="2686795"/>
          <a:ext cx="3809047" cy="2285428"/>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Findings underscore the importance of </a:t>
          </a:r>
          <a:r>
            <a:rPr lang="en-US" sz="1600" b="1" kern="1200"/>
            <a:t>implementing targeted health education initiative to improve awareness about anemia</a:t>
          </a:r>
          <a:r>
            <a:rPr lang="en-US" sz="1600" kern="1200"/>
            <a:t> in JH, CG and AS. These initiatives should be tailored to the specific needs and cultural context of each regions.</a:t>
          </a:r>
        </a:p>
      </dsp:txBody>
      <dsp:txXfrm>
        <a:off x="0" y="2686795"/>
        <a:ext cx="3809047" cy="2285428"/>
      </dsp:txXfrm>
    </dsp:sp>
    <dsp:sp modelId="{30027BE8-48B2-48F5-9518-DA6D7FAEC27F}">
      <dsp:nvSpPr>
        <dsp:cNvPr id="0" name=""/>
        <dsp:cNvSpPr/>
      </dsp:nvSpPr>
      <dsp:spPr>
        <a:xfrm>
          <a:off x="4189952" y="2686795"/>
          <a:ext cx="3809047" cy="2285428"/>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It is important to note that improving knowledge about anemia alone may not be sufficient to address the issue comprehensively. Other factors such as access to </a:t>
          </a:r>
          <a:r>
            <a:rPr lang="en-US" sz="1600" b="1" kern="1200"/>
            <a:t>healthcare facilities, affordability of treatments, and availability of iron and folic acid supplements should also be considered in the broader context of anemia prevention and management. </a:t>
          </a:r>
        </a:p>
      </dsp:txBody>
      <dsp:txXfrm>
        <a:off x="4189952" y="2686795"/>
        <a:ext cx="3809047" cy="2285428"/>
      </dsp:txXfrm>
    </dsp:sp>
    <dsp:sp modelId="{97B04B88-62A7-4F0B-ACEE-8AE4B9FBA66D}">
      <dsp:nvSpPr>
        <dsp:cNvPr id="0" name=""/>
        <dsp:cNvSpPr/>
      </dsp:nvSpPr>
      <dsp:spPr>
        <a:xfrm>
          <a:off x="8379904" y="2686795"/>
          <a:ext cx="3809047" cy="228542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 </a:t>
          </a:r>
          <a:r>
            <a:rPr lang="en-US" sz="1600" b="1" kern="1200"/>
            <a:t>multi-sectoral approach</a:t>
          </a:r>
          <a:r>
            <a:rPr lang="en-US" sz="1600" kern="1200"/>
            <a:t> involving collaboration between the health sector, education sector, and relevant government departments is essential for effective interventions.</a:t>
          </a:r>
        </a:p>
      </dsp:txBody>
      <dsp:txXfrm>
        <a:off x="8379904" y="2686795"/>
        <a:ext cx="3809047" cy="228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57C258-117B-4093-86DD-DD2CEA1336FF}"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FA2D4-D72E-4DDB-A15D-CA5D1AFEA46D}" type="slidenum">
              <a:rPr lang="en-US" smtClean="0"/>
              <a:t>‹#›</a:t>
            </a:fld>
            <a:endParaRPr lang="en-US"/>
          </a:p>
        </p:txBody>
      </p:sp>
    </p:spTree>
    <p:extLst>
      <p:ext uri="{BB962C8B-B14F-4D97-AF65-F5344CB8AC3E}">
        <p14:creationId xmlns:p14="http://schemas.microsoft.com/office/powerpoint/2010/main" val="425475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https://www.who.int/data/gho/data/themes/topics/anaemia_in_women_and_children#:~:text=Summary%20findings&amp;text=In%202019%2C%20global%20anaemia%20prevalence,women%20aged%2015%2D49%20years</a:t>
            </a:r>
          </a:p>
        </p:txBody>
      </p:sp>
      <p:sp>
        <p:nvSpPr>
          <p:cNvPr id="4" name="Slide Number Placeholder 3"/>
          <p:cNvSpPr>
            <a:spLocks noGrp="1"/>
          </p:cNvSpPr>
          <p:nvPr>
            <p:ph type="sldNum" sz="quarter" idx="5"/>
          </p:nvPr>
        </p:nvSpPr>
        <p:spPr/>
        <p:txBody>
          <a:bodyPr/>
          <a:lstStyle/>
          <a:p>
            <a:fld id="{5DEFA2D4-D72E-4DDB-A15D-CA5D1AFEA46D}" type="slidenum">
              <a:rPr lang="en-US" smtClean="0"/>
              <a:t>5</a:t>
            </a:fld>
            <a:endParaRPr lang="en-US"/>
          </a:p>
        </p:txBody>
      </p:sp>
    </p:spTree>
    <p:extLst>
      <p:ext uri="{BB962C8B-B14F-4D97-AF65-F5344CB8AC3E}">
        <p14:creationId xmlns:p14="http://schemas.microsoft.com/office/powerpoint/2010/main" val="2530383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FA2D4-D72E-4DDB-A15D-CA5D1AFEA46D}" type="slidenum">
              <a:rPr lang="en-US" smtClean="0"/>
              <a:t>10</a:t>
            </a:fld>
            <a:endParaRPr lang="en-US"/>
          </a:p>
        </p:txBody>
      </p:sp>
    </p:spTree>
    <p:extLst>
      <p:ext uri="{BB962C8B-B14F-4D97-AF65-F5344CB8AC3E}">
        <p14:creationId xmlns:p14="http://schemas.microsoft.com/office/powerpoint/2010/main" val="80016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EFA2D4-D72E-4DDB-A15D-CA5D1AFEA46D}" type="slidenum">
              <a:rPr lang="en-US" smtClean="0"/>
              <a:t>17</a:t>
            </a:fld>
            <a:endParaRPr lang="en-US"/>
          </a:p>
        </p:txBody>
      </p:sp>
    </p:spTree>
    <p:extLst>
      <p:ext uri="{BB962C8B-B14F-4D97-AF65-F5344CB8AC3E}">
        <p14:creationId xmlns:p14="http://schemas.microsoft.com/office/powerpoint/2010/main" val="3734955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169CD-21F0-48D7-ACE1-2F5262F465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758BCD-A4D2-4B7E-99F5-6D8F23C9E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3B6A5D-AA85-4AF3-B6F1-B55220543005}"/>
              </a:ext>
            </a:extLst>
          </p:cNvPr>
          <p:cNvSpPr>
            <a:spLocks noGrp="1"/>
          </p:cNvSpPr>
          <p:nvPr>
            <p:ph type="dt" sz="half" idx="10"/>
          </p:nvPr>
        </p:nvSpPr>
        <p:spPr/>
        <p:txBody>
          <a:bodyPr/>
          <a:lstStyle/>
          <a:p>
            <a:fld id="{99723216-6255-43BA-AA83-8A120CF11BF2}" type="datetime1">
              <a:rPr lang="en-US" smtClean="0"/>
              <a:t>6/29/2023</a:t>
            </a:fld>
            <a:endParaRPr lang="en-US"/>
          </a:p>
        </p:txBody>
      </p:sp>
      <p:sp>
        <p:nvSpPr>
          <p:cNvPr id="5" name="Footer Placeholder 4">
            <a:extLst>
              <a:ext uri="{FF2B5EF4-FFF2-40B4-BE49-F238E27FC236}">
                <a16:creationId xmlns:a16="http://schemas.microsoft.com/office/drawing/2014/main" id="{509396DD-4AE1-4D9C-912A-87DA058EA3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69818-5978-4CAC-B160-7FFB2ABAF21D}"/>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359567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7B73B-02ED-4595-94E6-9AE54250D0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70465-765F-4920-A29F-F21DF12A01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6B92A-28B6-4FF6-912E-95289CE19342}"/>
              </a:ext>
            </a:extLst>
          </p:cNvPr>
          <p:cNvSpPr>
            <a:spLocks noGrp="1"/>
          </p:cNvSpPr>
          <p:nvPr>
            <p:ph type="dt" sz="half" idx="10"/>
          </p:nvPr>
        </p:nvSpPr>
        <p:spPr/>
        <p:txBody>
          <a:bodyPr/>
          <a:lstStyle/>
          <a:p>
            <a:fld id="{F612438F-48A9-4D7B-8696-F89259E5962C}" type="datetime1">
              <a:rPr lang="en-US" smtClean="0"/>
              <a:t>6/29/2023</a:t>
            </a:fld>
            <a:endParaRPr lang="en-US"/>
          </a:p>
        </p:txBody>
      </p:sp>
      <p:sp>
        <p:nvSpPr>
          <p:cNvPr id="5" name="Footer Placeholder 4">
            <a:extLst>
              <a:ext uri="{FF2B5EF4-FFF2-40B4-BE49-F238E27FC236}">
                <a16:creationId xmlns:a16="http://schemas.microsoft.com/office/drawing/2014/main" id="{93E6AC36-9455-4701-990C-A6A051BAB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5C31-7264-4738-8A4D-A503D6F16627}"/>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17919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B67B77-FEB9-448A-BA90-91380C208E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DA4F3-6EC3-41FB-B5FE-761A1E21E1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8DEB7-1EB5-4D8F-B7D1-88C8479CA70C}"/>
              </a:ext>
            </a:extLst>
          </p:cNvPr>
          <p:cNvSpPr>
            <a:spLocks noGrp="1"/>
          </p:cNvSpPr>
          <p:nvPr>
            <p:ph type="dt" sz="half" idx="10"/>
          </p:nvPr>
        </p:nvSpPr>
        <p:spPr/>
        <p:txBody>
          <a:bodyPr/>
          <a:lstStyle/>
          <a:p>
            <a:fld id="{A2DEC55F-0C6C-48CA-ADF0-145C6D7A285D}" type="datetime1">
              <a:rPr lang="en-US" smtClean="0"/>
              <a:t>6/29/2023</a:t>
            </a:fld>
            <a:endParaRPr lang="en-US"/>
          </a:p>
        </p:txBody>
      </p:sp>
      <p:sp>
        <p:nvSpPr>
          <p:cNvPr id="5" name="Footer Placeholder 4">
            <a:extLst>
              <a:ext uri="{FF2B5EF4-FFF2-40B4-BE49-F238E27FC236}">
                <a16:creationId xmlns:a16="http://schemas.microsoft.com/office/drawing/2014/main" id="{7605725E-D9A6-414D-B0A6-A0BFCF500C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94BF1-626E-4A54-BDA5-3924AF156108}"/>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2105658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D261-C858-4238-8518-B6B746AFE7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551CAE-2719-44B2-88E7-170FAC6347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257F80-E81A-48FE-ADC8-215944BC8ABD}"/>
              </a:ext>
            </a:extLst>
          </p:cNvPr>
          <p:cNvSpPr>
            <a:spLocks noGrp="1"/>
          </p:cNvSpPr>
          <p:nvPr>
            <p:ph type="dt" sz="half" idx="10"/>
          </p:nvPr>
        </p:nvSpPr>
        <p:spPr/>
        <p:txBody>
          <a:bodyPr/>
          <a:lstStyle/>
          <a:p>
            <a:fld id="{9C61E81F-EDCC-493D-B399-82FF5D9AD8A1}" type="datetime1">
              <a:rPr lang="en-US" smtClean="0"/>
              <a:t>6/29/2023</a:t>
            </a:fld>
            <a:endParaRPr lang="en-US"/>
          </a:p>
        </p:txBody>
      </p:sp>
      <p:sp>
        <p:nvSpPr>
          <p:cNvPr id="5" name="Footer Placeholder 4">
            <a:extLst>
              <a:ext uri="{FF2B5EF4-FFF2-40B4-BE49-F238E27FC236}">
                <a16:creationId xmlns:a16="http://schemas.microsoft.com/office/drawing/2014/main" id="{DDF53905-230D-4884-9CB1-C9C0D8B92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0237C-97A0-4FD1-A0F3-22AC3CC91E19}"/>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284361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C2D03-EB7E-47BF-A29C-C409AF8CB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53CABF-1AF6-4213-8C07-15C23B3D9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C0EB95-5F26-454B-B0F4-F3EF44701C72}"/>
              </a:ext>
            </a:extLst>
          </p:cNvPr>
          <p:cNvSpPr>
            <a:spLocks noGrp="1"/>
          </p:cNvSpPr>
          <p:nvPr>
            <p:ph type="dt" sz="half" idx="10"/>
          </p:nvPr>
        </p:nvSpPr>
        <p:spPr/>
        <p:txBody>
          <a:bodyPr/>
          <a:lstStyle/>
          <a:p>
            <a:fld id="{4B38BF90-B0F7-449B-A2C9-00FA27F47ED8}" type="datetime1">
              <a:rPr lang="en-US" smtClean="0"/>
              <a:t>6/29/2023</a:t>
            </a:fld>
            <a:endParaRPr lang="en-US"/>
          </a:p>
        </p:txBody>
      </p:sp>
      <p:sp>
        <p:nvSpPr>
          <p:cNvPr id="5" name="Footer Placeholder 4">
            <a:extLst>
              <a:ext uri="{FF2B5EF4-FFF2-40B4-BE49-F238E27FC236}">
                <a16:creationId xmlns:a16="http://schemas.microsoft.com/office/drawing/2014/main" id="{8BD55323-1540-4184-ABCD-7BCAB7F41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5239D-7FB1-4A2C-B5C4-33B66A4D115B}"/>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421929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373B-96F4-42D5-99BC-C123DF68B8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2F1867-7F19-45D9-AB0D-A7967F6301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9150F3-1490-4447-B4F7-5EAD30586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DA182C-03E0-48E8-B8A3-8D97FB2F9F94}"/>
              </a:ext>
            </a:extLst>
          </p:cNvPr>
          <p:cNvSpPr>
            <a:spLocks noGrp="1"/>
          </p:cNvSpPr>
          <p:nvPr>
            <p:ph type="dt" sz="half" idx="10"/>
          </p:nvPr>
        </p:nvSpPr>
        <p:spPr/>
        <p:txBody>
          <a:bodyPr/>
          <a:lstStyle/>
          <a:p>
            <a:fld id="{B8CD93E5-FDE5-4018-AADD-E2F2BD43D1A5}" type="datetime1">
              <a:rPr lang="en-US" smtClean="0"/>
              <a:t>6/29/2023</a:t>
            </a:fld>
            <a:endParaRPr lang="en-US"/>
          </a:p>
        </p:txBody>
      </p:sp>
      <p:sp>
        <p:nvSpPr>
          <p:cNvPr id="6" name="Footer Placeholder 5">
            <a:extLst>
              <a:ext uri="{FF2B5EF4-FFF2-40B4-BE49-F238E27FC236}">
                <a16:creationId xmlns:a16="http://schemas.microsoft.com/office/drawing/2014/main" id="{D83855E7-F188-4E7A-9574-9094CA1DA9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335EC-B0A9-4816-8DC2-64A213DF3CD3}"/>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243019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6E83-DC70-4DF4-8849-3A9CBF3E51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87B0B9-403A-43D1-9202-26C7141127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F7B20A-4BB9-4867-A550-B8C27C6AB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952DDD-0820-4CE9-B2FD-D3D795B40E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23A8D0-5623-4EFE-B4B3-455BDC43C9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C91892-BF3D-479F-AAD1-F9A322B029F3}"/>
              </a:ext>
            </a:extLst>
          </p:cNvPr>
          <p:cNvSpPr>
            <a:spLocks noGrp="1"/>
          </p:cNvSpPr>
          <p:nvPr>
            <p:ph type="dt" sz="half" idx="10"/>
          </p:nvPr>
        </p:nvSpPr>
        <p:spPr/>
        <p:txBody>
          <a:bodyPr/>
          <a:lstStyle/>
          <a:p>
            <a:fld id="{7ACBB171-CFA0-43A5-9AFC-DF66C5F92554}" type="datetime1">
              <a:rPr lang="en-US" smtClean="0"/>
              <a:t>6/29/2023</a:t>
            </a:fld>
            <a:endParaRPr lang="en-US"/>
          </a:p>
        </p:txBody>
      </p:sp>
      <p:sp>
        <p:nvSpPr>
          <p:cNvPr id="8" name="Footer Placeholder 7">
            <a:extLst>
              <a:ext uri="{FF2B5EF4-FFF2-40B4-BE49-F238E27FC236}">
                <a16:creationId xmlns:a16="http://schemas.microsoft.com/office/drawing/2014/main" id="{C2C0E7DF-6BFF-4215-BA4E-C6AAE62B40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B656A-0D83-4F15-A561-37223843C35A}"/>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423597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EE85-D38B-4A0A-BC4C-5F5FFD8035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3C536-0CA0-4436-ADB0-B5A9FB70E9B5}"/>
              </a:ext>
            </a:extLst>
          </p:cNvPr>
          <p:cNvSpPr>
            <a:spLocks noGrp="1"/>
          </p:cNvSpPr>
          <p:nvPr>
            <p:ph type="dt" sz="half" idx="10"/>
          </p:nvPr>
        </p:nvSpPr>
        <p:spPr/>
        <p:txBody>
          <a:bodyPr/>
          <a:lstStyle/>
          <a:p>
            <a:fld id="{B2139C42-DC55-4AFD-9A12-27C03EE8BCC9}" type="datetime1">
              <a:rPr lang="en-US" smtClean="0"/>
              <a:t>6/29/2023</a:t>
            </a:fld>
            <a:endParaRPr lang="en-US"/>
          </a:p>
        </p:txBody>
      </p:sp>
      <p:sp>
        <p:nvSpPr>
          <p:cNvPr id="4" name="Footer Placeholder 3">
            <a:extLst>
              <a:ext uri="{FF2B5EF4-FFF2-40B4-BE49-F238E27FC236}">
                <a16:creationId xmlns:a16="http://schemas.microsoft.com/office/drawing/2014/main" id="{F44CAC4F-7DAD-49F4-9648-7C13A0BD39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7948E-D57B-4E8E-B1B1-B40E04D286BE}"/>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3815061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809EC-6251-46E2-8610-AE4915A7D8A6}"/>
              </a:ext>
            </a:extLst>
          </p:cNvPr>
          <p:cNvSpPr>
            <a:spLocks noGrp="1"/>
          </p:cNvSpPr>
          <p:nvPr>
            <p:ph type="dt" sz="half" idx="10"/>
          </p:nvPr>
        </p:nvSpPr>
        <p:spPr/>
        <p:txBody>
          <a:bodyPr/>
          <a:lstStyle/>
          <a:p>
            <a:fld id="{D997DA73-A91C-444E-BEDD-4D7F790F1098}" type="datetime1">
              <a:rPr lang="en-US" smtClean="0"/>
              <a:t>6/29/2023</a:t>
            </a:fld>
            <a:endParaRPr lang="en-US"/>
          </a:p>
        </p:txBody>
      </p:sp>
      <p:sp>
        <p:nvSpPr>
          <p:cNvPr id="3" name="Footer Placeholder 2">
            <a:extLst>
              <a:ext uri="{FF2B5EF4-FFF2-40B4-BE49-F238E27FC236}">
                <a16:creationId xmlns:a16="http://schemas.microsoft.com/office/drawing/2014/main" id="{06504000-EED5-4C56-A500-7ACA4075E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BDC5E9-CE6D-462D-A19D-C992D36B40C9}"/>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314646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3B73-09F8-43A4-9C0E-1FDEFBDCF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5D1EA-B17F-4675-9F07-580BB71CB1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04F2EC-164C-4C61-9DD5-8182F8C43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5F7EAD-34C4-44AB-AD22-E8C45693E0B5}"/>
              </a:ext>
            </a:extLst>
          </p:cNvPr>
          <p:cNvSpPr>
            <a:spLocks noGrp="1"/>
          </p:cNvSpPr>
          <p:nvPr>
            <p:ph type="dt" sz="half" idx="10"/>
          </p:nvPr>
        </p:nvSpPr>
        <p:spPr/>
        <p:txBody>
          <a:bodyPr/>
          <a:lstStyle/>
          <a:p>
            <a:fld id="{0F5FB49A-295C-4FA1-996C-97A512FDEFC2}" type="datetime1">
              <a:rPr lang="en-US" smtClean="0"/>
              <a:t>6/29/2023</a:t>
            </a:fld>
            <a:endParaRPr lang="en-US"/>
          </a:p>
        </p:txBody>
      </p:sp>
      <p:sp>
        <p:nvSpPr>
          <p:cNvPr id="6" name="Footer Placeholder 5">
            <a:extLst>
              <a:ext uri="{FF2B5EF4-FFF2-40B4-BE49-F238E27FC236}">
                <a16:creationId xmlns:a16="http://schemas.microsoft.com/office/drawing/2014/main" id="{1CCFD335-27DA-480D-96DB-D5C7F6BFD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8D76A-9FFD-4A7F-88A7-96383CAD3DDC}"/>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327747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802B-9DEE-4EE7-84E4-B2FAF28516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24D5A4-601A-4087-8E09-127AD4A2F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836817-A566-4C66-89C5-112C3E9ED0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BB49B-1813-42EC-9DCA-9736A3838B0A}"/>
              </a:ext>
            </a:extLst>
          </p:cNvPr>
          <p:cNvSpPr>
            <a:spLocks noGrp="1"/>
          </p:cNvSpPr>
          <p:nvPr>
            <p:ph type="dt" sz="half" idx="10"/>
          </p:nvPr>
        </p:nvSpPr>
        <p:spPr/>
        <p:txBody>
          <a:bodyPr/>
          <a:lstStyle/>
          <a:p>
            <a:fld id="{1E7AA9A3-DD86-4BAE-92B2-12B7575F1F43}" type="datetime1">
              <a:rPr lang="en-US" smtClean="0"/>
              <a:t>6/29/2023</a:t>
            </a:fld>
            <a:endParaRPr lang="en-US"/>
          </a:p>
        </p:txBody>
      </p:sp>
      <p:sp>
        <p:nvSpPr>
          <p:cNvPr id="6" name="Footer Placeholder 5">
            <a:extLst>
              <a:ext uri="{FF2B5EF4-FFF2-40B4-BE49-F238E27FC236}">
                <a16:creationId xmlns:a16="http://schemas.microsoft.com/office/drawing/2014/main" id="{C9E1A1DF-73ED-483A-99A7-A5C0ECFF9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FE25F9-B56A-4DA1-AF55-6AF2AA4A034A}"/>
              </a:ext>
            </a:extLst>
          </p:cNvPr>
          <p:cNvSpPr>
            <a:spLocks noGrp="1"/>
          </p:cNvSpPr>
          <p:nvPr>
            <p:ph type="sldNum" sz="quarter" idx="12"/>
          </p:nvPr>
        </p:nvSpPr>
        <p:spPr/>
        <p:txBody>
          <a:bodyPr/>
          <a:lstStyle/>
          <a:p>
            <a:fld id="{12F0B161-618A-4EC8-8C9A-FEDCD000ADA2}" type="slidenum">
              <a:rPr lang="en-US" smtClean="0"/>
              <a:t>‹#›</a:t>
            </a:fld>
            <a:endParaRPr lang="en-US"/>
          </a:p>
        </p:txBody>
      </p:sp>
    </p:spTree>
    <p:extLst>
      <p:ext uri="{BB962C8B-B14F-4D97-AF65-F5344CB8AC3E}">
        <p14:creationId xmlns:p14="http://schemas.microsoft.com/office/powerpoint/2010/main" val="152130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E11DE9-F697-4014-AFBE-EA080C1F5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5880B6-6B18-4300-89C9-3533582BC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91CFB9-3573-494F-9731-9E9389FC3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787C7-9532-4EC6-B8B4-D2F0EC22CA7E}" type="datetime1">
              <a:rPr lang="en-US" smtClean="0"/>
              <a:t>6/29/2023</a:t>
            </a:fld>
            <a:endParaRPr lang="en-US"/>
          </a:p>
        </p:txBody>
      </p:sp>
      <p:sp>
        <p:nvSpPr>
          <p:cNvPr id="5" name="Footer Placeholder 4">
            <a:extLst>
              <a:ext uri="{FF2B5EF4-FFF2-40B4-BE49-F238E27FC236}">
                <a16:creationId xmlns:a16="http://schemas.microsoft.com/office/drawing/2014/main" id="{AFA0B4B7-2AEA-49C3-8AA9-897DE846DF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32E471-89DD-4ACF-90FA-C262F93B2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0B161-618A-4EC8-8C9A-FEDCD000ADA2}" type="slidenum">
              <a:rPr lang="en-US" smtClean="0"/>
              <a:t>‹#›</a:t>
            </a:fld>
            <a:endParaRPr lang="en-US"/>
          </a:p>
        </p:txBody>
      </p:sp>
    </p:spTree>
    <p:extLst>
      <p:ext uri="{BB962C8B-B14F-4D97-AF65-F5344CB8AC3E}">
        <p14:creationId xmlns:p14="http://schemas.microsoft.com/office/powerpoint/2010/main" val="252701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microsoft.com/office/2014/relationships/chartEx" Target="../charts/chartEx1.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dx.doi.org/10.1186/s13104-019-4045-2" TargetMode="External"/><Relationship Id="rId2" Type="http://schemas.openxmlformats.org/officeDocument/2006/relationships/hyperlink" Target="https://nhm.assam.gov.in/schemes/weekly-iron-folic-acid-supplementation-wif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1.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TextBox 4">
            <a:extLst>
              <a:ext uri="{FF2B5EF4-FFF2-40B4-BE49-F238E27FC236}">
                <a16:creationId xmlns:a16="http://schemas.microsoft.com/office/drawing/2014/main" id="{68B577EC-C85C-F4EF-5E71-2A5C96B3F3FE}"/>
              </a:ext>
            </a:extLst>
          </p:cNvPr>
          <p:cNvGraphicFramePr/>
          <p:nvPr>
            <p:extLst>
              <p:ext uri="{D42A27DB-BD31-4B8C-83A1-F6EECF244321}">
                <p14:modId xmlns:p14="http://schemas.microsoft.com/office/powerpoint/2010/main" val="2446891394"/>
              </p:ext>
            </p:extLst>
          </p:nvPr>
        </p:nvGraphicFramePr>
        <p:xfrm>
          <a:off x="5912236" y="107981"/>
          <a:ext cx="6092952" cy="5382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Anemia Mukt Bharat – Apps on Google Play">
            <a:extLst>
              <a:ext uri="{FF2B5EF4-FFF2-40B4-BE49-F238E27FC236}">
                <a16:creationId xmlns:a16="http://schemas.microsoft.com/office/drawing/2014/main" id="{73AFB12D-E998-F439-6E45-E529DD3688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960" y="673904"/>
            <a:ext cx="5284839" cy="5382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ack and white logo&#10;&#10;Description automatically generated with low confidence">
            <a:extLst>
              <a:ext uri="{FF2B5EF4-FFF2-40B4-BE49-F238E27FC236}">
                <a16:creationId xmlns:a16="http://schemas.microsoft.com/office/drawing/2014/main" id="{40F591A6-1A20-CD31-158B-C9B94738FE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0540" y="5598730"/>
            <a:ext cx="1544648" cy="784392"/>
          </a:xfrm>
          <a:prstGeom prst="rect">
            <a:avLst/>
          </a:prstGeom>
        </p:spPr>
      </p:pic>
      <p:sp>
        <p:nvSpPr>
          <p:cNvPr id="3" name="Subtitle 2">
            <a:extLst>
              <a:ext uri="{FF2B5EF4-FFF2-40B4-BE49-F238E27FC236}">
                <a16:creationId xmlns:a16="http://schemas.microsoft.com/office/drawing/2014/main" id="{E337FBA6-8791-42D7-9985-2BBE5F88313F}"/>
              </a:ext>
            </a:extLst>
          </p:cNvPr>
          <p:cNvSpPr>
            <a:spLocks noGrp="1"/>
          </p:cNvSpPr>
          <p:nvPr>
            <p:ph type="subTitle" idx="1"/>
          </p:nvPr>
        </p:nvSpPr>
        <p:spPr>
          <a:xfrm>
            <a:off x="3747613" y="5126520"/>
            <a:ext cx="5897832" cy="1728812"/>
          </a:xfrm>
        </p:spPr>
        <p:txBody>
          <a:bodyPr vert="horz" lIns="91440" tIns="45720" rIns="91440" bIns="45720" rtlCol="0">
            <a:noAutofit/>
          </a:bodyPr>
          <a:lstStyle/>
          <a:p>
            <a:pPr algn="l"/>
            <a:r>
              <a:rPr lang="en-US" sz="500" kern="1200" dirty="0">
                <a:solidFill>
                  <a:schemeClr val="tx1"/>
                </a:solidFill>
                <a:effectLst/>
                <a:latin typeface="+mn-lt"/>
                <a:ea typeface="+mn-ea"/>
                <a:cs typeface="+mn-cs"/>
              </a:rPr>
              <a:t> </a:t>
            </a:r>
          </a:p>
          <a:p>
            <a:pPr algn="l"/>
            <a:r>
              <a:rPr lang="en-US" sz="500" kern="1200" dirty="0">
                <a:solidFill>
                  <a:schemeClr val="tx1"/>
                </a:solidFill>
                <a:effectLst/>
                <a:latin typeface="+mn-lt"/>
                <a:ea typeface="+mn-ea"/>
                <a:cs typeface="+mn-cs"/>
              </a:rPr>
              <a:t>.</a:t>
            </a:r>
          </a:p>
          <a:p>
            <a:pPr marR="0" algn="l">
              <a:spcAft>
                <a:spcPts val="800"/>
              </a:spcAft>
            </a:pPr>
            <a:r>
              <a:rPr lang="en-US" sz="2000" b="1" kern="1200" dirty="0">
                <a:solidFill>
                  <a:schemeClr val="tx1"/>
                </a:solidFill>
                <a:effectLst/>
                <a:latin typeface="Times New Roman" panose="02020603050405020304" pitchFamily="18" charset="0"/>
                <a:cs typeface="Times New Roman" panose="02020603050405020304" pitchFamily="18" charset="0"/>
              </a:rPr>
              <a:t>Name of the Student:  </a:t>
            </a:r>
            <a:r>
              <a:rPr lang="en-US" b="1" kern="1200" dirty="0" err="1">
                <a:solidFill>
                  <a:srgbClr val="FF0000"/>
                </a:solidFill>
                <a:effectLst/>
                <a:latin typeface="Times New Roman" panose="02020603050405020304" pitchFamily="18" charset="0"/>
                <a:cs typeface="Times New Roman" panose="02020603050405020304" pitchFamily="18" charset="0"/>
              </a:rPr>
              <a:t>Mimansha</a:t>
            </a:r>
            <a:r>
              <a:rPr lang="en-US" b="1" kern="1200" dirty="0">
                <a:solidFill>
                  <a:schemeClr val="tx1"/>
                </a:solidFill>
                <a:effectLst/>
                <a:latin typeface="Times New Roman" panose="02020603050405020304" pitchFamily="18" charset="0"/>
                <a:cs typeface="Times New Roman" panose="02020603050405020304" pitchFamily="18" charset="0"/>
              </a:rPr>
              <a:t> (PG/21/059)</a:t>
            </a:r>
            <a:endParaRPr lang="en-US" sz="2000" kern="1200" dirty="0">
              <a:solidFill>
                <a:schemeClr val="tx1"/>
              </a:solidFill>
              <a:effectLst/>
              <a:latin typeface="Times New Roman" panose="02020603050405020304" pitchFamily="18" charset="0"/>
              <a:cs typeface="Times New Roman" panose="02020603050405020304" pitchFamily="18" charset="0"/>
            </a:endParaRPr>
          </a:p>
          <a:p>
            <a:pPr marR="0" algn="l">
              <a:spcAft>
                <a:spcPts val="800"/>
              </a:spcAft>
            </a:pPr>
            <a:r>
              <a:rPr lang="en-US" sz="2000" b="1" kern="1200" dirty="0">
                <a:solidFill>
                  <a:schemeClr val="tx1"/>
                </a:solidFill>
                <a:effectLst/>
                <a:latin typeface="Times New Roman" panose="02020603050405020304" pitchFamily="18" charset="0"/>
                <a:cs typeface="Times New Roman" panose="02020603050405020304" pitchFamily="18" charset="0"/>
              </a:rPr>
              <a:t>Name of the Supervisor: </a:t>
            </a:r>
            <a:r>
              <a:rPr lang="en-US" b="1" kern="1200" dirty="0">
                <a:solidFill>
                  <a:srgbClr val="FF0000"/>
                </a:solidFill>
                <a:effectLst/>
                <a:latin typeface="Times New Roman" panose="02020603050405020304" pitchFamily="18" charset="0"/>
                <a:cs typeface="Times New Roman" panose="02020603050405020304" pitchFamily="18" charset="0"/>
              </a:rPr>
              <a:t>Dr. </a:t>
            </a:r>
            <a:r>
              <a:rPr lang="en-US" b="1" kern="1200">
                <a:solidFill>
                  <a:srgbClr val="FF0000"/>
                </a:solidFill>
                <a:effectLst/>
                <a:latin typeface="Times New Roman" panose="02020603050405020304" pitchFamily="18" charset="0"/>
                <a:cs typeface="Times New Roman" panose="02020603050405020304" pitchFamily="18" charset="0"/>
              </a:rPr>
              <a:t>Sumant </a:t>
            </a:r>
            <a:r>
              <a:rPr lang="en-US" b="1" kern="1200" dirty="0">
                <a:solidFill>
                  <a:srgbClr val="FF0000"/>
                </a:solidFill>
                <a:effectLst/>
                <a:latin typeface="Times New Roman" panose="02020603050405020304" pitchFamily="18" charset="0"/>
                <a:cs typeface="Times New Roman" panose="02020603050405020304" pitchFamily="18" charset="0"/>
              </a:rPr>
              <a:t>Swain</a:t>
            </a:r>
            <a:endParaRPr lang="en-US" sz="2000" kern="1200" dirty="0">
              <a:solidFill>
                <a:srgbClr val="FF0000"/>
              </a:solidFill>
              <a:effectLst/>
              <a:latin typeface="Times New Roman" panose="02020603050405020304" pitchFamily="18" charset="0"/>
              <a:cs typeface="Times New Roman" panose="02020603050405020304" pitchFamily="18" charset="0"/>
            </a:endParaRPr>
          </a:p>
          <a:p>
            <a:pPr algn="l"/>
            <a:endParaRPr lang="en-US" sz="500" kern="1200" dirty="0">
              <a:solidFill>
                <a:schemeClr val="tx1"/>
              </a:solidFill>
              <a:latin typeface="+mn-lt"/>
              <a:ea typeface="+mn-ea"/>
              <a:cs typeface="+mn-cs"/>
            </a:endParaRPr>
          </a:p>
        </p:txBody>
      </p:sp>
      <p:sp>
        <p:nvSpPr>
          <p:cNvPr id="2" name="Date Placeholder 1">
            <a:extLst>
              <a:ext uri="{FF2B5EF4-FFF2-40B4-BE49-F238E27FC236}">
                <a16:creationId xmlns:a16="http://schemas.microsoft.com/office/drawing/2014/main" id="{D3789BC5-7BB4-AE0D-51D0-EAFBD9B85ACC}"/>
              </a:ext>
            </a:extLst>
          </p:cNvPr>
          <p:cNvSpPr>
            <a:spLocks noGrp="1"/>
          </p:cNvSpPr>
          <p:nvPr>
            <p:ph type="dt" sz="half" idx="10"/>
          </p:nvPr>
        </p:nvSpPr>
        <p:spPr/>
        <p:txBody>
          <a:bodyPr/>
          <a:lstStyle/>
          <a:p>
            <a:fld id="{5DA0A67F-0399-4C8D-B9CC-9F322EC67D55}" type="datetime1">
              <a:rPr lang="en-US" smtClean="0"/>
              <a:t>6/29/2023</a:t>
            </a:fld>
            <a:endParaRPr lang="en-US"/>
          </a:p>
        </p:txBody>
      </p:sp>
      <p:sp>
        <p:nvSpPr>
          <p:cNvPr id="4" name="Slide Number Placeholder 3">
            <a:extLst>
              <a:ext uri="{FF2B5EF4-FFF2-40B4-BE49-F238E27FC236}">
                <a16:creationId xmlns:a16="http://schemas.microsoft.com/office/drawing/2014/main" id="{8F5DF88E-A821-DE4F-105E-E8E31490DDDC}"/>
              </a:ext>
            </a:extLst>
          </p:cNvPr>
          <p:cNvSpPr>
            <a:spLocks noGrp="1"/>
          </p:cNvSpPr>
          <p:nvPr>
            <p:ph type="sldNum" sz="quarter" idx="12"/>
          </p:nvPr>
        </p:nvSpPr>
        <p:spPr/>
        <p:txBody>
          <a:bodyPr/>
          <a:lstStyle/>
          <a:p>
            <a:fld id="{12F0B161-618A-4EC8-8C9A-FEDCD000ADA2}" type="slidenum">
              <a:rPr lang="en-US" smtClean="0"/>
              <a:t>1</a:t>
            </a:fld>
            <a:endParaRPr lang="en-US"/>
          </a:p>
        </p:txBody>
      </p:sp>
    </p:spTree>
    <p:extLst>
      <p:ext uri="{BB962C8B-B14F-4D97-AF65-F5344CB8AC3E}">
        <p14:creationId xmlns:p14="http://schemas.microsoft.com/office/powerpoint/2010/main" val="1113446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FB1C47-8BC1-5D43-81A8-082141082846}"/>
              </a:ext>
            </a:extLst>
          </p:cNvPr>
          <p:cNvSpPr>
            <a:spLocks noGrp="1"/>
          </p:cNvSpPr>
          <p:nvPr>
            <p:ph type="title"/>
          </p:nvPr>
        </p:nvSpPr>
        <p:spPr>
          <a:xfrm>
            <a:off x="1383564" y="329201"/>
            <a:ext cx="9718111" cy="1576446"/>
          </a:xfrm>
        </p:spPr>
        <p:txBody>
          <a:bodyPr anchor="ctr">
            <a:normAutofit/>
          </a:bodyPr>
          <a:lstStyle/>
          <a:p>
            <a:r>
              <a:rPr lang="en-US" sz="4000" b="1" kern="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Data Collection and Analysis</a:t>
            </a:r>
            <a:r>
              <a:rPr lang="en-US" sz="4000" kern="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a:t>
            </a:r>
            <a:endParaRPr lang="en-IN" sz="4000">
              <a:solidFill>
                <a:srgbClr val="FFFFFF"/>
              </a:solidFill>
            </a:endParaRPr>
          </a:p>
        </p:txBody>
      </p:sp>
      <p:graphicFrame>
        <p:nvGraphicFramePr>
          <p:cNvPr id="5" name="Content Placeholder 2">
            <a:extLst>
              <a:ext uri="{FF2B5EF4-FFF2-40B4-BE49-F238E27FC236}">
                <a16:creationId xmlns:a16="http://schemas.microsoft.com/office/drawing/2014/main" id="{4D20FB11-FF7D-281A-9DF3-6D469D794AB9}"/>
              </a:ext>
            </a:extLst>
          </p:cNvPr>
          <p:cNvGraphicFramePr>
            <a:graphicFrameLocks noGrp="1"/>
          </p:cNvGraphicFramePr>
          <p:nvPr>
            <p:ph idx="1"/>
            <p:extLst>
              <p:ext uri="{D42A27DB-BD31-4B8C-83A1-F6EECF244321}">
                <p14:modId xmlns:p14="http://schemas.microsoft.com/office/powerpoint/2010/main" val="2900253714"/>
              </p:ext>
            </p:extLst>
          </p:nvPr>
        </p:nvGraphicFramePr>
        <p:xfrm>
          <a:off x="11970" y="2209361"/>
          <a:ext cx="12168060" cy="4687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2">
            <a:extLst>
              <a:ext uri="{FF2B5EF4-FFF2-40B4-BE49-F238E27FC236}">
                <a16:creationId xmlns:a16="http://schemas.microsoft.com/office/drawing/2014/main" id="{2F6D5FF1-73A7-95D6-9B81-67167E1C2014}"/>
              </a:ext>
            </a:extLst>
          </p:cNvPr>
          <p:cNvSpPr>
            <a:spLocks noGrp="1"/>
          </p:cNvSpPr>
          <p:nvPr>
            <p:ph type="dt" sz="half" idx="10"/>
          </p:nvPr>
        </p:nvSpPr>
        <p:spPr/>
        <p:txBody>
          <a:bodyPr/>
          <a:lstStyle/>
          <a:p>
            <a:fld id="{A2E2F731-3EBB-400C-ABFF-54E505EBB2D8}" type="datetime1">
              <a:rPr lang="en-US" smtClean="0"/>
              <a:t>6/29/2023</a:t>
            </a:fld>
            <a:endParaRPr lang="en-US"/>
          </a:p>
        </p:txBody>
      </p:sp>
      <p:sp>
        <p:nvSpPr>
          <p:cNvPr id="4" name="Slide Number Placeholder 3">
            <a:extLst>
              <a:ext uri="{FF2B5EF4-FFF2-40B4-BE49-F238E27FC236}">
                <a16:creationId xmlns:a16="http://schemas.microsoft.com/office/drawing/2014/main" id="{0758A6BB-2B8C-914C-2430-A6B38DD5899D}"/>
              </a:ext>
            </a:extLst>
          </p:cNvPr>
          <p:cNvSpPr>
            <a:spLocks noGrp="1"/>
          </p:cNvSpPr>
          <p:nvPr>
            <p:ph type="sldNum" sz="quarter" idx="12"/>
          </p:nvPr>
        </p:nvSpPr>
        <p:spPr/>
        <p:txBody>
          <a:bodyPr/>
          <a:lstStyle/>
          <a:p>
            <a:fld id="{12F0B161-618A-4EC8-8C9A-FEDCD000ADA2}" type="slidenum">
              <a:rPr lang="en-US" smtClean="0"/>
              <a:t>10</a:t>
            </a:fld>
            <a:endParaRPr lang="en-US"/>
          </a:p>
        </p:txBody>
      </p:sp>
    </p:spTree>
    <p:extLst>
      <p:ext uri="{BB962C8B-B14F-4D97-AF65-F5344CB8AC3E}">
        <p14:creationId xmlns:p14="http://schemas.microsoft.com/office/powerpoint/2010/main" val="661313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AB17F1-284E-8B21-EEF0-5AE3512750DC}"/>
              </a:ext>
            </a:extLst>
          </p:cNvPr>
          <p:cNvSpPr>
            <a:spLocks noGrp="1"/>
          </p:cNvSpPr>
          <p:nvPr>
            <p:ph type="title"/>
          </p:nvPr>
        </p:nvSpPr>
        <p:spPr>
          <a:xfrm>
            <a:off x="598721" y="348728"/>
            <a:ext cx="10989961" cy="1249395"/>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Knowledge (n =57)</a:t>
            </a:r>
            <a:br>
              <a:rPr lang="en-US" sz="6600" kern="1200" dirty="0">
                <a:solidFill>
                  <a:schemeClr val="tx1"/>
                </a:solidFill>
                <a:latin typeface="+mj-lt"/>
                <a:ea typeface="+mj-ea"/>
                <a:cs typeface="+mj-cs"/>
              </a:rPr>
            </a:br>
            <a:r>
              <a:rPr lang="en-US" sz="2000" b="1" dirty="0"/>
              <a:t>Quantitative analysis</a:t>
            </a:r>
            <a:endParaRPr lang="en-US" sz="6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7D28FD3-6078-EC6A-04E1-AE884FA59968}"/>
              </a:ext>
            </a:extLst>
          </p:cNvPr>
          <p:cNvSpPr txBox="1"/>
          <p:nvPr/>
        </p:nvSpPr>
        <p:spPr>
          <a:xfrm>
            <a:off x="271247" y="2091062"/>
            <a:ext cx="4079981" cy="1077218"/>
          </a:xfrm>
          <a:prstGeom prst="rect">
            <a:avLst/>
          </a:prstGeom>
          <a:noFill/>
          <a:ln w="38100">
            <a:solidFill>
              <a:srgbClr val="00B050"/>
            </a:solidFill>
          </a:ln>
        </p:spPr>
        <p:txBody>
          <a:bodyPr wrap="square" rtlCol="0">
            <a:spAutoFit/>
          </a:bodyPr>
          <a:lstStyle/>
          <a:p>
            <a:r>
              <a:rPr lang="en-US" sz="2000" dirty="0"/>
              <a:t>According to data analysis, </a:t>
            </a:r>
            <a:r>
              <a:rPr lang="en-US" sz="2000" b="1" i="1" dirty="0"/>
              <a:t>out of 57 respondents only 44% respondents are aware about anemia</a:t>
            </a:r>
            <a:r>
              <a:rPr lang="en-US" sz="2400" i="1" dirty="0"/>
              <a:t>.</a:t>
            </a:r>
            <a:endParaRPr lang="en-US" dirty="0"/>
          </a:p>
        </p:txBody>
      </p:sp>
      <p:graphicFrame>
        <p:nvGraphicFramePr>
          <p:cNvPr id="8" name="Chart 7">
            <a:extLst>
              <a:ext uri="{FF2B5EF4-FFF2-40B4-BE49-F238E27FC236}">
                <a16:creationId xmlns:a16="http://schemas.microsoft.com/office/drawing/2014/main" id="{04BF3818-1329-7C6C-1EF6-A1B68EB0F13B}"/>
              </a:ext>
            </a:extLst>
          </p:cNvPr>
          <p:cNvGraphicFramePr>
            <a:graphicFrameLocks/>
          </p:cNvGraphicFramePr>
          <p:nvPr>
            <p:extLst>
              <p:ext uri="{D42A27DB-BD31-4B8C-83A1-F6EECF244321}">
                <p14:modId xmlns:p14="http://schemas.microsoft.com/office/powerpoint/2010/main" val="4217966818"/>
              </p:ext>
            </p:extLst>
          </p:nvPr>
        </p:nvGraphicFramePr>
        <p:xfrm>
          <a:off x="5132279" y="1606219"/>
          <a:ext cx="6494845" cy="540166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FF12F9B-38D5-68E5-E0BA-4BDCDFE2DB17}"/>
              </a:ext>
            </a:extLst>
          </p:cNvPr>
          <p:cNvSpPr txBox="1"/>
          <p:nvPr/>
        </p:nvSpPr>
        <p:spPr>
          <a:xfrm>
            <a:off x="232666" y="4788434"/>
            <a:ext cx="5086094" cy="1323439"/>
          </a:xfrm>
          <a:prstGeom prst="rect">
            <a:avLst/>
          </a:prstGeom>
          <a:noFill/>
          <a:ln>
            <a:solidFill>
              <a:srgbClr val="00B050"/>
            </a:solidFill>
          </a:ln>
        </p:spPr>
        <p:txBody>
          <a:bodyPr wrap="square" rtlCol="0">
            <a:spAutoFit/>
          </a:bodyPr>
          <a:lstStyle/>
          <a:p>
            <a:r>
              <a:rPr lang="en-US" sz="2000" dirty="0"/>
              <a:t>The bar graph shows, the maximum number of respondents were found aware about anemia at high school level, </a:t>
            </a:r>
            <a:r>
              <a:rPr lang="en-US" sz="2000" b="1" i="1" dirty="0"/>
              <a:t>due to education constrains</a:t>
            </a:r>
            <a:r>
              <a:rPr lang="en-US" sz="2000" dirty="0"/>
              <a:t>.</a:t>
            </a:r>
          </a:p>
        </p:txBody>
      </p:sp>
      <p:sp>
        <p:nvSpPr>
          <p:cNvPr id="3" name="Date Placeholder 2">
            <a:extLst>
              <a:ext uri="{FF2B5EF4-FFF2-40B4-BE49-F238E27FC236}">
                <a16:creationId xmlns:a16="http://schemas.microsoft.com/office/drawing/2014/main" id="{176CE4BC-1741-E4F5-A23E-2A0EE0C61625}"/>
              </a:ext>
            </a:extLst>
          </p:cNvPr>
          <p:cNvSpPr>
            <a:spLocks noGrp="1"/>
          </p:cNvSpPr>
          <p:nvPr>
            <p:ph type="dt" sz="half" idx="10"/>
          </p:nvPr>
        </p:nvSpPr>
        <p:spPr/>
        <p:txBody>
          <a:bodyPr/>
          <a:lstStyle/>
          <a:p>
            <a:fld id="{404C857F-FB41-40BE-AE33-639E24834D99}" type="datetime1">
              <a:rPr lang="en-US" smtClean="0"/>
              <a:t>6/29/2023</a:t>
            </a:fld>
            <a:endParaRPr lang="en-US"/>
          </a:p>
        </p:txBody>
      </p:sp>
      <p:sp>
        <p:nvSpPr>
          <p:cNvPr id="4" name="Slide Number Placeholder 3">
            <a:extLst>
              <a:ext uri="{FF2B5EF4-FFF2-40B4-BE49-F238E27FC236}">
                <a16:creationId xmlns:a16="http://schemas.microsoft.com/office/drawing/2014/main" id="{6E2EF983-5E22-CAC3-8292-FD7F155F8FA8}"/>
              </a:ext>
            </a:extLst>
          </p:cNvPr>
          <p:cNvSpPr>
            <a:spLocks noGrp="1"/>
          </p:cNvSpPr>
          <p:nvPr>
            <p:ph type="sldNum" sz="quarter" idx="12"/>
          </p:nvPr>
        </p:nvSpPr>
        <p:spPr/>
        <p:txBody>
          <a:bodyPr/>
          <a:lstStyle/>
          <a:p>
            <a:fld id="{12F0B161-618A-4EC8-8C9A-FEDCD000ADA2}" type="slidenum">
              <a:rPr lang="en-US" smtClean="0"/>
              <a:t>11</a:t>
            </a:fld>
            <a:endParaRPr lang="en-US"/>
          </a:p>
        </p:txBody>
      </p:sp>
    </p:spTree>
    <p:extLst>
      <p:ext uri="{BB962C8B-B14F-4D97-AF65-F5344CB8AC3E}">
        <p14:creationId xmlns:p14="http://schemas.microsoft.com/office/powerpoint/2010/main" val="225921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46B859-35B3-3636-2060-0512B4656F68}"/>
              </a:ext>
            </a:extLst>
          </p:cNvPr>
          <p:cNvSpPr txBox="1"/>
          <p:nvPr/>
        </p:nvSpPr>
        <p:spPr>
          <a:xfrm>
            <a:off x="6483121" y="5011073"/>
            <a:ext cx="5643717" cy="400110"/>
          </a:xfrm>
          <a:prstGeom prst="rect">
            <a:avLst/>
          </a:prstGeom>
          <a:noFill/>
        </p:spPr>
        <p:txBody>
          <a:bodyPr wrap="square" rtlCol="0">
            <a:spAutoFit/>
          </a:bodyPr>
          <a:lstStyle/>
          <a:p>
            <a:r>
              <a:rPr lang="en-US" sz="2000" dirty="0"/>
              <a:t>Maximum awareness was spread by </a:t>
            </a:r>
            <a:r>
              <a:rPr lang="en-US" sz="2000" b="1" i="1" dirty="0"/>
              <a:t>ANM &amp; ASHAs.</a:t>
            </a:r>
          </a:p>
        </p:txBody>
      </p:sp>
      <p:sp>
        <p:nvSpPr>
          <p:cNvPr id="7" name="TextBox 6">
            <a:extLst>
              <a:ext uri="{FF2B5EF4-FFF2-40B4-BE49-F238E27FC236}">
                <a16:creationId xmlns:a16="http://schemas.microsoft.com/office/drawing/2014/main" id="{37D28FD3-6078-EC6A-04E1-AE884FA59968}"/>
              </a:ext>
            </a:extLst>
          </p:cNvPr>
          <p:cNvSpPr txBox="1"/>
          <p:nvPr/>
        </p:nvSpPr>
        <p:spPr>
          <a:xfrm>
            <a:off x="271246" y="1517738"/>
            <a:ext cx="6277037" cy="2308324"/>
          </a:xfrm>
          <a:prstGeom prst="rect">
            <a:avLst/>
          </a:prstGeom>
          <a:noFill/>
          <a:ln w="57150">
            <a:solidFill>
              <a:schemeClr val="tx1"/>
            </a:solidFill>
          </a:ln>
        </p:spPr>
        <p:txBody>
          <a:bodyPr wrap="square" rtlCol="0">
            <a:spAutoFit/>
          </a:bodyPr>
          <a:lstStyle/>
          <a:p>
            <a:r>
              <a:rPr lang="en-US" sz="2400" dirty="0"/>
              <a:t>It was found that </a:t>
            </a:r>
            <a:r>
              <a:rPr lang="en-US" sz="2400" b="1" i="1" dirty="0"/>
              <a:t>70% individuals lacked knowledge regarding the effect of anemia</a:t>
            </a:r>
            <a:r>
              <a:rPr lang="en-US" sz="2400" dirty="0"/>
              <a:t>, while the remaining participants were only aware of its association </a:t>
            </a:r>
            <a:r>
              <a:rPr lang="en-US" sz="2400" b="1" i="1" dirty="0"/>
              <a:t>with low birth weight and experiencing feelings of tiredness or weakness</a:t>
            </a:r>
            <a:r>
              <a:rPr lang="en-US" sz="2000" dirty="0"/>
              <a:t>.</a:t>
            </a:r>
          </a:p>
        </p:txBody>
      </p:sp>
      <p:sp>
        <p:nvSpPr>
          <p:cNvPr id="10" name="TextBox 9">
            <a:extLst>
              <a:ext uri="{FF2B5EF4-FFF2-40B4-BE49-F238E27FC236}">
                <a16:creationId xmlns:a16="http://schemas.microsoft.com/office/drawing/2014/main" id="{5FF12F9B-38D5-68E5-E0BA-4BDCDFE2DB17}"/>
              </a:ext>
            </a:extLst>
          </p:cNvPr>
          <p:cNvSpPr txBox="1"/>
          <p:nvPr/>
        </p:nvSpPr>
        <p:spPr>
          <a:xfrm>
            <a:off x="271246" y="4501035"/>
            <a:ext cx="4079981" cy="646331"/>
          </a:xfrm>
          <a:prstGeom prst="rect">
            <a:avLst/>
          </a:prstGeom>
          <a:noFill/>
        </p:spPr>
        <p:txBody>
          <a:bodyPr wrap="square" rtlCol="0">
            <a:spAutoFit/>
          </a:bodyPr>
          <a:lstStyle/>
          <a:p>
            <a:endParaRPr lang="en-US" dirty="0"/>
          </a:p>
          <a:p>
            <a:endParaRPr lang="en-US" dirty="0"/>
          </a:p>
        </p:txBody>
      </p:sp>
      <p:sp>
        <p:nvSpPr>
          <p:cNvPr id="5" name="Date Placeholder 4">
            <a:extLst>
              <a:ext uri="{FF2B5EF4-FFF2-40B4-BE49-F238E27FC236}">
                <a16:creationId xmlns:a16="http://schemas.microsoft.com/office/drawing/2014/main" id="{C85E8976-4C89-F30E-4B2D-25B716EC6077}"/>
              </a:ext>
            </a:extLst>
          </p:cNvPr>
          <p:cNvSpPr>
            <a:spLocks noGrp="1"/>
          </p:cNvSpPr>
          <p:nvPr>
            <p:ph type="dt" sz="half" idx="10"/>
          </p:nvPr>
        </p:nvSpPr>
        <p:spPr/>
        <p:txBody>
          <a:bodyPr/>
          <a:lstStyle/>
          <a:p>
            <a:fld id="{98BBC92F-1893-4C96-BA71-5C8723628A22}" type="datetime1">
              <a:rPr lang="en-US" smtClean="0"/>
              <a:t>6/29/2023</a:t>
            </a:fld>
            <a:endParaRPr lang="en-US"/>
          </a:p>
        </p:txBody>
      </p:sp>
      <p:sp>
        <p:nvSpPr>
          <p:cNvPr id="8" name="Slide Number Placeholder 7">
            <a:extLst>
              <a:ext uri="{FF2B5EF4-FFF2-40B4-BE49-F238E27FC236}">
                <a16:creationId xmlns:a16="http://schemas.microsoft.com/office/drawing/2014/main" id="{207B42E2-A371-CEF8-7868-54F31D76AB9C}"/>
              </a:ext>
            </a:extLst>
          </p:cNvPr>
          <p:cNvSpPr>
            <a:spLocks noGrp="1"/>
          </p:cNvSpPr>
          <p:nvPr>
            <p:ph type="sldNum" sz="quarter" idx="12"/>
          </p:nvPr>
        </p:nvSpPr>
        <p:spPr/>
        <p:txBody>
          <a:bodyPr/>
          <a:lstStyle/>
          <a:p>
            <a:fld id="{12F0B161-618A-4EC8-8C9A-FEDCD000ADA2}" type="slidenum">
              <a:rPr lang="en-US" smtClean="0"/>
              <a:t>12</a:t>
            </a:fld>
            <a:endParaRPr lang="en-US"/>
          </a:p>
        </p:txBody>
      </p:sp>
      <p:sp>
        <p:nvSpPr>
          <p:cNvPr id="12" name="Title 1">
            <a:extLst>
              <a:ext uri="{FF2B5EF4-FFF2-40B4-BE49-F238E27FC236}">
                <a16:creationId xmlns:a16="http://schemas.microsoft.com/office/drawing/2014/main" id="{81A31398-6718-6BF7-052D-C0B8AADE139E}"/>
              </a:ext>
            </a:extLst>
          </p:cNvPr>
          <p:cNvSpPr>
            <a:spLocks noGrp="1"/>
          </p:cNvSpPr>
          <p:nvPr>
            <p:ph type="title"/>
          </p:nvPr>
        </p:nvSpPr>
        <p:spPr>
          <a:xfrm>
            <a:off x="601019" y="136525"/>
            <a:ext cx="10989961" cy="1249395"/>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Knowledge (n =57)</a:t>
            </a:r>
            <a:br>
              <a:rPr lang="en-US" sz="6600" kern="1200" dirty="0">
                <a:solidFill>
                  <a:schemeClr val="tx1"/>
                </a:solidFill>
                <a:latin typeface="+mj-lt"/>
                <a:ea typeface="+mj-ea"/>
                <a:cs typeface="+mj-cs"/>
              </a:rPr>
            </a:br>
            <a:r>
              <a:rPr lang="en-US" sz="2000" b="1" dirty="0"/>
              <a:t>Quantitative analysis</a:t>
            </a:r>
            <a:endParaRPr lang="en-US" sz="6600" kern="1200" dirty="0">
              <a:solidFill>
                <a:schemeClr val="tx1"/>
              </a:solidFill>
              <a:latin typeface="+mj-lt"/>
              <a:ea typeface="+mj-ea"/>
              <a:cs typeface="+mj-cs"/>
            </a:endParaRPr>
          </a:p>
        </p:txBody>
      </p:sp>
      <p:graphicFrame>
        <p:nvGraphicFramePr>
          <p:cNvPr id="2" name="Chart 1">
            <a:extLst>
              <a:ext uri="{FF2B5EF4-FFF2-40B4-BE49-F238E27FC236}">
                <a16:creationId xmlns:a16="http://schemas.microsoft.com/office/drawing/2014/main" id="{65C9B6E2-4AED-1EA0-FE37-BBCDD40DE057}"/>
              </a:ext>
            </a:extLst>
          </p:cNvPr>
          <p:cNvGraphicFramePr>
            <a:graphicFrameLocks/>
          </p:cNvGraphicFramePr>
          <p:nvPr>
            <p:extLst>
              <p:ext uri="{D42A27DB-BD31-4B8C-83A1-F6EECF244321}">
                <p14:modId xmlns:p14="http://schemas.microsoft.com/office/powerpoint/2010/main" val="1270564460"/>
              </p:ext>
            </p:extLst>
          </p:nvPr>
        </p:nvGraphicFramePr>
        <p:xfrm>
          <a:off x="271246" y="3826062"/>
          <a:ext cx="591619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1F0C07D5-D800-DDB3-604D-1B8DDE7D8DFA}"/>
              </a:ext>
            </a:extLst>
          </p:cNvPr>
          <p:cNvGraphicFramePr>
            <a:graphicFrameLocks/>
          </p:cNvGraphicFramePr>
          <p:nvPr>
            <p:extLst>
              <p:ext uri="{D42A27DB-BD31-4B8C-83A1-F6EECF244321}">
                <p14:modId xmlns:p14="http://schemas.microsoft.com/office/powerpoint/2010/main" val="404691950"/>
              </p:ext>
            </p:extLst>
          </p:nvPr>
        </p:nvGraphicFramePr>
        <p:xfrm>
          <a:off x="6746240" y="1424858"/>
          <a:ext cx="4844740" cy="3472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968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 name="TextBox 9">
            <a:extLst>
              <a:ext uri="{FF2B5EF4-FFF2-40B4-BE49-F238E27FC236}">
                <a16:creationId xmlns:a16="http://schemas.microsoft.com/office/drawing/2014/main" id="{5FF12F9B-38D5-68E5-E0BA-4BDCDFE2DB17}"/>
              </a:ext>
            </a:extLst>
          </p:cNvPr>
          <p:cNvSpPr txBox="1"/>
          <p:nvPr/>
        </p:nvSpPr>
        <p:spPr>
          <a:xfrm>
            <a:off x="636044" y="1800246"/>
            <a:ext cx="6440512" cy="2385268"/>
          </a:xfrm>
          <a:prstGeom prst="rect">
            <a:avLst/>
          </a:prstGeom>
          <a:noFill/>
          <a:ln w="57150">
            <a:solidFill>
              <a:schemeClr val="tx1"/>
            </a:solidFill>
          </a:ln>
        </p:spPr>
        <p:txBody>
          <a:bodyPr wrap="square" rtlCol="0">
            <a:spAutoFit/>
          </a:bodyPr>
          <a:lstStyle/>
          <a:p>
            <a:pPr marL="342900" indent="-342900" algn="just" defTabSz="649224">
              <a:spcAft>
                <a:spcPts val="600"/>
              </a:spcAft>
              <a:buFont typeface="Wingdings" panose="05000000000000000000" pitchFamily="2" charset="2"/>
              <a:buChar char="q"/>
            </a:pPr>
            <a:r>
              <a:rPr lang="en-US" sz="2400" kern="1200" dirty="0">
                <a:solidFill>
                  <a:schemeClr val="tx1"/>
                </a:solidFill>
                <a:latin typeface="+mn-lt"/>
                <a:ea typeface="+mn-ea"/>
                <a:cs typeface="+mn-cs"/>
              </a:rPr>
              <a:t>Among the respondents</a:t>
            </a:r>
            <a:r>
              <a:rPr lang="en-US" sz="2400" b="1" i="1" kern="1200" dirty="0">
                <a:solidFill>
                  <a:schemeClr val="tx1"/>
                </a:solidFill>
                <a:latin typeface="+mn-lt"/>
                <a:ea typeface="+mn-ea"/>
                <a:cs typeface="+mn-cs"/>
              </a:rPr>
              <a:t>, 92.9% reported taking iron and folic acid (IFA) tablets</a:t>
            </a:r>
            <a:r>
              <a:rPr lang="en-US" sz="2400" kern="1200" dirty="0">
                <a:solidFill>
                  <a:schemeClr val="tx1"/>
                </a:solidFill>
                <a:latin typeface="+mn-lt"/>
                <a:ea typeface="+mn-ea"/>
                <a:cs typeface="+mn-cs"/>
              </a:rPr>
              <a:t>. </a:t>
            </a:r>
          </a:p>
          <a:p>
            <a:pPr marL="342900" indent="-342900" algn="just" defTabSz="649224">
              <a:spcAft>
                <a:spcPts val="600"/>
              </a:spcAft>
              <a:buFont typeface="Wingdings" panose="05000000000000000000" pitchFamily="2" charset="2"/>
              <a:buChar char="q"/>
            </a:pPr>
            <a:r>
              <a:rPr lang="en-US" sz="2400" kern="1200" dirty="0">
                <a:solidFill>
                  <a:schemeClr val="tx1"/>
                </a:solidFill>
                <a:latin typeface="+mn-lt"/>
                <a:ea typeface="+mn-ea"/>
                <a:cs typeface="+mn-cs"/>
              </a:rPr>
              <a:t>Within this groups, </a:t>
            </a:r>
            <a:r>
              <a:rPr lang="en-US" sz="2400" b="1" i="1" kern="1200" dirty="0">
                <a:solidFill>
                  <a:schemeClr val="tx1"/>
                </a:solidFill>
                <a:latin typeface="+mn-lt"/>
                <a:ea typeface="+mn-ea"/>
                <a:cs typeface="+mn-cs"/>
              </a:rPr>
              <a:t>84.2% were aware that the IFA tablets are Red in color</a:t>
            </a:r>
            <a:r>
              <a:rPr lang="en-US" sz="2400" kern="1200" dirty="0">
                <a:solidFill>
                  <a:schemeClr val="tx1"/>
                </a:solidFill>
                <a:latin typeface="+mn-lt"/>
                <a:ea typeface="+mn-ea"/>
                <a:cs typeface="+mn-cs"/>
              </a:rPr>
              <a:t>, and most of them received </a:t>
            </a:r>
            <a:r>
              <a:rPr lang="en-US" sz="2400" b="1" i="1" kern="1200" dirty="0">
                <a:solidFill>
                  <a:schemeClr val="tx1"/>
                </a:solidFill>
                <a:latin typeface="+mn-lt"/>
                <a:ea typeface="+mn-ea"/>
                <a:cs typeface="+mn-cs"/>
              </a:rPr>
              <a:t>the highest number of IFA tablets from ANMs and ASHAs.</a:t>
            </a:r>
            <a:endParaRPr lang="en-US" sz="3600" b="1" i="1" dirty="0"/>
          </a:p>
        </p:txBody>
      </p:sp>
      <mc:AlternateContent xmlns:mc="http://schemas.openxmlformats.org/markup-compatibility/2006" xmlns:cx2="http://schemas.microsoft.com/office/drawing/2015/10/21/chartex">
        <mc:Choice Requires="cx2">
          <p:graphicFrame>
            <p:nvGraphicFramePr>
              <p:cNvPr id="5" name="Chart 4">
                <a:extLst>
                  <a:ext uri="{FF2B5EF4-FFF2-40B4-BE49-F238E27FC236}">
                    <a16:creationId xmlns:a16="http://schemas.microsoft.com/office/drawing/2014/main" id="{4DE1D817-0CE3-2E4E-46E6-671D03665C43}"/>
                  </a:ext>
                </a:extLst>
              </p:cNvPr>
              <p:cNvGraphicFramePr/>
              <p:nvPr>
                <p:extLst>
                  <p:ext uri="{D42A27DB-BD31-4B8C-83A1-F6EECF244321}">
                    <p14:modId xmlns:p14="http://schemas.microsoft.com/office/powerpoint/2010/main" val="1151276849"/>
                  </p:ext>
                </p:extLst>
              </p:nvPr>
            </p:nvGraphicFramePr>
            <p:xfrm>
              <a:off x="7345344" y="1749116"/>
              <a:ext cx="4699172" cy="207102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4DE1D817-0CE3-2E4E-46E6-671D03665C43}"/>
                  </a:ext>
                </a:extLst>
              </p:cNvPr>
              <p:cNvPicPr>
                <a:picLocks noGrp="1" noRot="1" noChangeAspect="1" noMove="1" noResize="1" noEditPoints="1" noAdjustHandles="1" noChangeArrowheads="1" noChangeShapeType="1"/>
              </p:cNvPicPr>
              <p:nvPr/>
            </p:nvPicPr>
            <p:blipFill>
              <a:blip r:embed="rId3"/>
              <a:stretch>
                <a:fillRect/>
              </a:stretch>
            </p:blipFill>
            <p:spPr>
              <a:xfrm>
                <a:off x="7345344" y="1749116"/>
                <a:ext cx="4699172" cy="2071024"/>
              </a:xfrm>
              <a:prstGeom prst="rect">
                <a:avLst/>
              </a:prstGeom>
            </p:spPr>
          </p:pic>
        </mc:Fallback>
      </mc:AlternateContent>
      <p:graphicFrame>
        <p:nvGraphicFramePr>
          <p:cNvPr id="6" name="Chart 5">
            <a:extLst>
              <a:ext uri="{FF2B5EF4-FFF2-40B4-BE49-F238E27FC236}">
                <a16:creationId xmlns:a16="http://schemas.microsoft.com/office/drawing/2014/main" id="{CD283FC2-7632-D79E-E76A-C95399996833}"/>
              </a:ext>
            </a:extLst>
          </p:cNvPr>
          <p:cNvGraphicFramePr>
            <a:graphicFrameLocks/>
          </p:cNvGraphicFramePr>
          <p:nvPr>
            <p:extLst>
              <p:ext uri="{D42A27DB-BD31-4B8C-83A1-F6EECF244321}">
                <p14:modId xmlns:p14="http://schemas.microsoft.com/office/powerpoint/2010/main" val="2838847636"/>
              </p:ext>
            </p:extLst>
          </p:nvPr>
        </p:nvGraphicFramePr>
        <p:xfrm>
          <a:off x="7712599" y="4120130"/>
          <a:ext cx="3964662" cy="2366387"/>
        </p:xfrm>
        <a:graphic>
          <a:graphicData uri="http://schemas.openxmlformats.org/drawingml/2006/chart">
            <c:chart xmlns:c="http://schemas.openxmlformats.org/drawingml/2006/chart" xmlns:r="http://schemas.openxmlformats.org/officeDocument/2006/relationships" r:id="rId4"/>
          </a:graphicData>
        </a:graphic>
      </p:graphicFrame>
      <p:sp>
        <p:nvSpPr>
          <p:cNvPr id="3" name="Date Placeholder 2">
            <a:extLst>
              <a:ext uri="{FF2B5EF4-FFF2-40B4-BE49-F238E27FC236}">
                <a16:creationId xmlns:a16="http://schemas.microsoft.com/office/drawing/2014/main" id="{7226D49A-F6D7-EF62-2166-8BB80F612AB3}"/>
              </a:ext>
            </a:extLst>
          </p:cNvPr>
          <p:cNvSpPr>
            <a:spLocks noGrp="1"/>
          </p:cNvSpPr>
          <p:nvPr>
            <p:ph type="dt" sz="half" idx="10"/>
          </p:nvPr>
        </p:nvSpPr>
        <p:spPr/>
        <p:txBody>
          <a:bodyPr/>
          <a:lstStyle/>
          <a:p>
            <a:fld id="{64D3FF6F-0232-4C05-96C0-0BB111EBD48D}" type="datetime1">
              <a:rPr lang="en-US" smtClean="0"/>
              <a:t>6/29/2023</a:t>
            </a:fld>
            <a:endParaRPr lang="en-US" dirty="0"/>
          </a:p>
        </p:txBody>
      </p:sp>
      <p:sp>
        <p:nvSpPr>
          <p:cNvPr id="8" name="Slide Number Placeholder 7">
            <a:extLst>
              <a:ext uri="{FF2B5EF4-FFF2-40B4-BE49-F238E27FC236}">
                <a16:creationId xmlns:a16="http://schemas.microsoft.com/office/drawing/2014/main" id="{DED105F4-3353-5C1C-7A22-F1004315C442}"/>
              </a:ext>
            </a:extLst>
          </p:cNvPr>
          <p:cNvSpPr>
            <a:spLocks noGrp="1"/>
          </p:cNvSpPr>
          <p:nvPr>
            <p:ph type="sldNum" sz="quarter" idx="12"/>
          </p:nvPr>
        </p:nvSpPr>
        <p:spPr/>
        <p:txBody>
          <a:bodyPr/>
          <a:lstStyle/>
          <a:p>
            <a:fld id="{12F0B161-618A-4EC8-8C9A-FEDCD000ADA2}" type="slidenum">
              <a:rPr lang="en-US" smtClean="0"/>
              <a:t>13</a:t>
            </a:fld>
            <a:endParaRPr lang="en-US"/>
          </a:p>
        </p:txBody>
      </p:sp>
      <p:sp>
        <p:nvSpPr>
          <p:cNvPr id="11" name="Title 1">
            <a:extLst>
              <a:ext uri="{FF2B5EF4-FFF2-40B4-BE49-F238E27FC236}">
                <a16:creationId xmlns:a16="http://schemas.microsoft.com/office/drawing/2014/main" id="{A3491D56-3121-B80E-3177-79AF1FE6E5EE}"/>
              </a:ext>
            </a:extLst>
          </p:cNvPr>
          <p:cNvSpPr>
            <a:spLocks noGrp="1"/>
          </p:cNvSpPr>
          <p:nvPr>
            <p:ph type="title"/>
          </p:nvPr>
        </p:nvSpPr>
        <p:spPr>
          <a:xfrm>
            <a:off x="601019" y="136525"/>
            <a:ext cx="10989961" cy="1249395"/>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Knowledge (n =57)</a:t>
            </a:r>
            <a:br>
              <a:rPr lang="en-US" sz="6600" kern="1200" dirty="0">
                <a:solidFill>
                  <a:schemeClr val="tx1"/>
                </a:solidFill>
                <a:latin typeface="+mj-lt"/>
                <a:ea typeface="+mj-ea"/>
                <a:cs typeface="+mj-cs"/>
              </a:rPr>
            </a:br>
            <a:r>
              <a:rPr lang="en-US" sz="2000" b="1" dirty="0"/>
              <a:t>Quantitative analysis</a:t>
            </a:r>
            <a:endParaRPr lang="en-US" sz="6600" kern="1200" dirty="0">
              <a:solidFill>
                <a:schemeClr val="tx1"/>
              </a:solidFill>
              <a:latin typeface="+mj-lt"/>
              <a:ea typeface="+mj-ea"/>
              <a:cs typeface="+mj-cs"/>
            </a:endParaRPr>
          </a:p>
        </p:txBody>
      </p:sp>
    </p:spTree>
    <p:extLst>
      <p:ext uri="{BB962C8B-B14F-4D97-AF65-F5344CB8AC3E}">
        <p14:creationId xmlns:p14="http://schemas.microsoft.com/office/powerpoint/2010/main" val="1987259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12F9B-38D5-68E5-E0BA-4BDCDFE2DB17}"/>
              </a:ext>
            </a:extLst>
          </p:cNvPr>
          <p:cNvSpPr txBox="1"/>
          <p:nvPr/>
        </p:nvSpPr>
        <p:spPr>
          <a:xfrm>
            <a:off x="271246" y="4501035"/>
            <a:ext cx="4079981" cy="646331"/>
          </a:xfrm>
          <a:prstGeom prst="rect">
            <a:avLst/>
          </a:prstGeom>
          <a:noFill/>
        </p:spPr>
        <p:txBody>
          <a:bodyPr wrap="square" rtlCol="0">
            <a:spAutoFit/>
          </a:bodyPr>
          <a:lstStyle/>
          <a:p>
            <a:endParaRPr lang="en-US" dirty="0"/>
          </a:p>
          <a:p>
            <a:endParaRPr lang="en-US" dirty="0"/>
          </a:p>
        </p:txBody>
      </p:sp>
      <p:graphicFrame>
        <p:nvGraphicFramePr>
          <p:cNvPr id="9" name="Chart 8">
            <a:extLst>
              <a:ext uri="{FF2B5EF4-FFF2-40B4-BE49-F238E27FC236}">
                <a16:creationId xmlns:a16="http://schemas.microsoft.com/office/drawing/2014/main" id="{4BAB3C4F-25F4-05A7-1E31-8332CA6AA6B0}"/>
              </a:ext>
            </a:extLst>
          </p:cNvPr>
          <p:cNvGraphicFramePr>
            <a:graphicFrameLocks/>
          </p:cNvGraphicFramePr>
          <p:nvPr>
            <p:extLst>
              <p:ext uri="{D42A27DB-BD31-4B8C-83A1-F6EECF244321}">
                <p14:modId xmlns:p14="http://schemas.microsoft.com/office/powerpoint/2010/main" val="1550494893"/>
              </p:ext>
            </p:extLst>
          </p:nvPr>
        </p:nvGraphicFramePr>
        <p:xfrm>
          <a:off x="687213" y="1346412"/>
          <a:ext cx="10989960" cy="5396905"/>
        </p:xfrm>
        <a:graphic>
          <a:graphicData uri="http://schemas.openxmlformats.org/drawingml/2006/chart">
            <c:chart xmlns:c="http://schemas.openxmlformats.org/drawingml/2006/chart" xmlns:r="http://schemas.openxmlformats.org/officeDocument/2006/relationships" r:id="rId2"/>
          </a:graphicData>
        </a:graphic>
      </p:graphicFrame>
      <p:sp>
        <p:nvSpPr>
          <p:cNvPr id="3" name="Date Placeholder 2">
            <a:extLst>
              <a:ext uri="{FF2B5EF4-FFF2-40B4-BE49-F238E27FC236}">
                <a16:creationId xmlns:a16="http://schemas.microsoft.com/office/drawing/2014/main" id="{4C44E3A9-7AD3-ECE1-6BD4-57A5314A2222}"/>
              </a:ext>
            </a:extLst>
          </p:cNvPr>
          <p:cNvSpPr>
            <a:spLocks noGrp="1"/>
          </p:cNvSpPr>
          <p:nvPr>
            <p:ph type="dt" sz="half" idx="10"/>
          </p:nvPr>
        </p:nvSpPr>
        <p:spPr/>
        <p:txBody>
          <a:bodyPr/>
          <a:lstStyle/>
          <a:p>
            <a:fld id="{E63BA481-E2AE-4553-8103-FC01141275D7}" type="datetime1">
              <a:rPr lang="en-US" smtClean="0"/>
              <a:t>6/29/2023</a:t>
            </a:fld>
            <a:endParaRPr lang="en-US"/>
          </a:p>
        </p:txBody>
      </p:sp>
      <p:sp>
        <p:nvSpPr>
          <p:cNvPr id="4" name="Slide Number Placeholder 3">
            <a:extLst>
              <a:ext uri="{FF2B5EF4-FFF2-40B4-BE49-F238E27FC236}">
                <a16:creationId xmlns:a16="http://schemas.microsoft.com/office/drawing/2014/main" id="{E3159423-3C39-6CD3-E1DA-EF35628DA756}"/>
              </a:ext>
            </a:extLst>
          </p:cNvPr>
          <p:cNvSpPr>
            <a:spLocks noGrp="1"/>
          </p:cNvSpPr>
          <p:nvPr>
            <p:ph type="sldNum" sz="quarter" idx="12"/>
          </p:nvPr>
        </p:nvSpPr>
        <p:spPr/>
        <p:txBody>
          <a:bodyPr/>
          <a:lstStyle/>
          <a:p>
            <a:fld id="{12F0B161-618A-4EC8-8C9A-FEDCD000ADA2}" type="slidenum">
              <a:rPr lang="en-US" smtClean="0"/>
              <a:t>14</a:t>
            </a:fld>
            <a:endParaRPr lang="en-US"/>
          </a:p>
        </p:txBody>
      </p:sp>
      <p:sp>
        <p:nvSpPr>
          <p:cNvPr id="8" name="Title 1">
            <a:extLst>
              <a:ext uri="{FF2B5EF4-FFF2-40B4-BE49-F238E27FC236}">
                <a16:creationId xmlns:a16="http://schemas.microsoft.com/office/drawing/2014/main" id="{242A560A-90B2-EDEB-AC9F-7068323926F6}"/>
              </a:ext>
            </a:extLst>
          </p:cNvPr>
          <p:cNvSpPr>
            <a:spLocks noGrp="1"/>
          </p:cNvSpPr>
          <p:nvPr>
            <p:ph type="title"/>
          </p:nvPr>
        </p:nvSpPr>
        <p:spPr>
          <a:xfrm>
            <a:off x="601019" y="114683"/>
            <a:ext cx="10989961" cy="1249395"/>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a:t>
            </a:r>
            <a:r>
              <a:rPr lang="en-US" sz="6600" kern="1200" dirty="0">
                <a:solidFill>
                  <a:schemeClr val="tx1"/>
                </a:solidFill>
                <a:highlight>
                  <a:srgbClr val="FFFF00"/>
                </a:highlight>
                <a:latin typeface="+mj-lt"/>
                <a:ea typeface="+mj-ea"/>
                <a:cs typeface="+mj-cs"/>
              </a:rPr>
              <a:t>Attitude</a:t>
            </a:r>
            <a:r>
              <a:rPr lang="en-US" sz="6600" kern="1200" dirty="0">
                <a:solidFill>
                  <a:schemeClr val="tx1"/>
                </a:solidFill>
                <a:latin typeface="+mj-lt"/>
                <a:ea typeface="+mj-ea"/>
                <a:cs typeface="+mj-cs"/>
              </a:rPr>
              <a:t> (n =57)</a:t>
            </a:r>
            <a:br>
              <a:rPr lang="en-US" sz="6600" kern="1200" dirty="0">
                <a:solidFill>
                  <a:schemeClr val="tx1"/>
                </a:solidFill>
                <a:latin typeface="+mj-lt"/>
                <a:ea typeface="+mj-ea"/>
                <a:cs typeface="+mj-cs"/>
              </a:rPr>
            </a:br>
            <a:r>
              <a:rPr lang="en-US" sz="2000" b="1" dirty="0"/>
              <a:t>Quantitative analysis</a:t>
            </a:r>
            <a:endParaRPr lang="en-US" sz="6600" kern="1200" dirty="0">
              <a:solidFill>
                <a:schemeClr val="tx1"/>
              </a:solidFill>
              <a:latin typeface="+mj-lt"/>
              <a:ea typeface="+mj-ea"/>
              <a:cs typeface="+mj-cs"/>
            </a:endParaRPr>
          </a:p>
        </p:txBody>
      </p:sp>
    </p:spTree>
    <p:extLst>
      <p:ext uri="{BB962C8B-B14F-4D97-AF65-F5344CB8AC3E}">
        <p14:creationId xmlns:p14="http://schemas.microsoft.com/office/powerpoint/2010/main" val="123356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FF12F9B-38D5-68E5-E0BA-4BDCDFE2DB17}"/>
              </a:ext>
            </a:extLst>
          </p:cNvPr>
          <p:cNvSpPr txBox="1"/>
          <p:nvPr/>
        </p:nvSpPr>
        <p:spPr>
          <a:xfrm>
            <a:off x="271246" y="4501035"/>
            <a:ext cx="4079981" cy="646331"/>
          </a:xfrm>
          <a:prstGeom prst="rect">
            <a:avLst/>
          </a:prstGeom>
          <a:noFill/>
        </p:spPr>
        <p:txBody>
          <a:bodyPr wrap="square" rtlCol="0">
            <a:spAutoFit/>
          </a:bodyPr>
          <a:lstStyle/>
          <a:p>
            <a:endParaRPr lang="en-US" dirty="0"/>
          </a:p>
          <a:p>
            <a:endParaRPr lang="en-US" dirty="0"/>
          </a:p>
        </p:txBody>
      </p:sp>
      <p:graphicFrame>
        <p:nvGraphicFramePr>
          <p:cNvPr id="3" name="Chart 2">
            <a:extLst>
              <a:ext uri="{FF2B5EF4-FFF2-40B4-BE49-F238E27FC236}">
                <a16:creationId xmlns:a16="http://schemas.microsoft.com/office/drawing/2014/main" id="{E278958D-18F3-C04A-8E6E-4BF9137A4CE1}"/>
              </a:ext>
            </a:extLst>
          </p:cNvPr>
          <p:cNvGraphicFramePr>
            <a:graphicFrameLocks/>
          </p:cNvGraphicFramePr>
          <p:nvPr>
            <p:extLst>
              <p:ext uri="{D42A27DB-BD31-4B8C-83A1-F6EECF244321}">
                <p14:modId xmlns:p14="http://schemas.microsoft.com/office/powerpoint/2010/main" val="1741769788"/>
              </p:ext>
            </p:extLst>
          </p:nvPr>
        </p:nvGraphicFramePr>
        <p:xfrm>
          <a:off x="5189123" y="1370476"/>
          <a:ext cx="7002878" cy="5487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13A036B-D526-42FB-F97B-6C75F9E8D73D}"/>
              </a:ext>
            </a:extLst>
          </p:cNvPr>
          <p:cNvGraphicFramePr>
            <a:graphicFrameLocks/>
          </p:cNvGraphicFramePr>
          <p:nvPr>
            <p:extLst>
              <p:ext uri="{D42A27DB-BD31-4B8C-83A1-F6EECF244321}">
                <p14:modId xmlns:p14="http://schemas.microsoft.com/office/powerpoint/2010/main" val="321678789"/>
              </p:ext>
            </p:extLst>
          </p:nvPr>
        </p:nvGraphicFramePr>
        <p:xfrm>
          <a:off x="8610600" y="112793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54373E0-3B58-CED2-9A42-E59281C32099}"/>
              </a:ext>
            </a:extLst>
          </p:cNvPr>
          <p:cNvSpPr txBox="1"/>
          <p:nvPr/>
        </p:nvSpPr>
        <p:spPr>
          <a:xfrm>
            <a:off x="240512" y="1705401"/>
            <a:ext cx="4917876" cy="5247590"/>
          </a:xfrm>
          <a:prstGeom prst="rect">
            <a:avLst/>
          </a:prstGeom>
          <a:noFill/>
        </p:spPr>
        <p:txBody>
          <a:bodyPr wrap="square" rtlCol="0">
            <a:spAutoFit/>
          </a:bodyPr>
          <a:lstStyle/>
          <a:p>
            <a:pPr marL="342900" indent="-342900" defTabSz="649224">
              <a:spcAft>
                <a:spcPts val="600"/>
              </a:spcAft>
              <a:buFont typeface="Wingdings" panose="05000000000000000000" pitchFamily="2" charset="2"/>
              <a:buChar char="q"/>
            </a:pPr>
            <a:r>
              <a:rPr lang="en-US" sz="2000" kern="1200" dirty="0">
                <a:solidFill>
                  <a:schemeClr val="tx1"/>
                </a:solidFill>
                <a:latin typeface="+mn-lt"/>
                <a:ea typeface="+mn-ea"/>
                <a:cs typeface="+mn-cs"/>
              </a:rPr>
              <a:t>The consumption of IFA tablets is </a:t>
            </a:r>
            <a:r>
              <a:rPr lang="en-US" sz="2000" b="1" i="1" kern="1200" dirty="0">
                <a:solidFill>
                  <a:schemeClr val="tx1"/>
                </a:solidFill>
                <a:latin typeface="+mn-lt"/>
                <a:ea typeface="+mn-ea"/>
                <a:cs typeface="+mn-cs"/>
              </a:rPr>
              <a:t>good in all 3 states</a:t>
            </a:r>
            <a:r>
              <a:rPr lang="en-US" sz="2000" kern="1200" dirty="0">
                <a:solidFill>
                  <a:schemeClr val="tx1"/>
                </a:solidFill>
                <a:latin typeface="+mn-lt"/>
                <a:ea typeface="+mn-ea"/>
                <a:cs typeface="+mn-cs"/>
              </a:rPr>
              <a:t>, but many respondents with anemia are </a:t>
            </a:r>
            <a:r>
              <a:rPr lang="en-US" sz="2000" b="1" i="1" kern="1200" dirty="0">
                <a:solidFill>
                  <a:schemeClr val="tx1"/>
                </a:solidFill>
                <a:latin typeface="+mn-lt"/>
                <a:ea typeface="+mn-ea"/>
                <a:cs typeface="+mn-cs"/>
              </a:rPr>
              <a:t>unable to complete the full course due to various reasons</a:t>
            </a:r>
            <a:r>
              <a:rPr lang="en-US" sz="2000" kern="1200" dirty="0">
                <a:solidFill>
                  <a:schemeClr val="tx1"/>
                </a:solidFill>
                <a:latin typeface="+mn-lt"/>
                <a:ea typeface="+mn-ea"/>
                <a:cs typeface="+mn-cs"/>
              </a:rPr>
              <a:t>. </a:t>
            </a:r>
          </a:p>
          <a:p>
            <a:pPr marL="342900" indent="-342900" defTabSz="649224">
              <a:spcAft>
                <a:spcPts val="600"/>
              </a:spcAft>
              <a:buFont typeface="Wingdings" panose="05000000000000000000" pitchFamily="2" charset="2"/>
              <a:buChar char="q"/>
            </a:pPr>
            <a:r>
              <a:rPr lang="en-US" sz="2000" kern="1200" dirty="0">
                <a:solidFill>
                  <a:schemeClr val="tx1"/>
                </a:solidFill>
                <a:latin typeface="+mn-lt"/>
                <a:ea typeface="+mn-ea"/>
                <a:cs typeface="+mn-cs"/>
              </a:rPr>
              <a:t>Additionally, it has been observed that there is a </a:t>
            </a:r>
            <a:r>
              <a:rPr lang="en-US" sz="2000" b="1" i="1" kern="1200" dirty="0">
                <a:solidFill>
                  <a:schemeClr val="tx1"/>
                </a:solidFill>
                <a:latin typeface="+mn-lt"/>
                <a:ea typeface="+mn-ea"/>
                <a:cs typeface="+mn-cs"/>
              </a:rPr>
              <a:t>communication gap, as health workers advice the consumption of IFA  tablets in Chhattisgarh</a:t>
            </a:r>
            <a:r>
              <a:rPr lang="en-US" sz="2000" kern="1200" dirty="0">
                <a:solidFill>
                  <a:schemeClr val="tx1"/>
                </a:solidFill>
                <a:latin typeface="+mn-lt"/>
                <a:ea typeface="+mn-ea"/>
                <a:cs typeface="+mn-cs"/>
              </a:rPr>
              <a:t>. </a:t>
            </a:r>
          </a:p>
          <a:p>
            <a:pPr marL="342900" indent="-342900" defTabSz="649224">
              <a:spcAft>
                <a:spcPts val="600"/>
              </a:spcAft>
              <a:buFont typeface="Wingdings" panose="05000000000000000000" pitchFamily="2" charset="2"/>
              <a:buChar char="q"/>
            </a:pPr>
            <a:r>
              <a:rPr lang="en-US" sz="2000" kern="1200" dirty="0">
                <a:solidFill>
                  <a:schemeClr val="tx1"/>
                </a:solidFill>
                <a:latin typeface="+mn-lt"/>
                <a:ea typeface="+mn-ea"/>
                <a:cs typeface="+mn-cs"/>
              </a:rPr>
              <a:t>For most anemic respondents, </a:t>
            </a:r>
            <a:r>
              <a:rPr lang="en-US" sz="2000" b="1" i="1" kern="1200" dirty="0">
                <a:solidFill>
                  <a:schemeClr val="tx1"/>
                </a:solidFill>
                <a:latin typeface="+mn-lt"/>
                <a:ea typeface="+mn-ea"/>
                <a:cs typeface="+mn-cs"/>
              </a:rPr>
              <a:t>taking the tablets at night or twice a day is recommended</a:t>
            </a:r>
            <a:r>
              <a:rPr lang="en-US" sz="2000" kern="1200" dirty="0">
                <a:solidFill>
                  <a:schemeClr val="tx1"/>
                </a:solidFill>
                <a:latin typeface="+mn-lt"/>
                <a:ea typeface="+mn-ea"/>
                <a:cs typeface="+mn-cs"/>
              </a:rPr>
              <a:t>, but this crucial information is </a:t>
            </a:r>
            <a:r>
              <a:rPr lang="en-US" sz="2000" b="1" i="1" kern="1200" dirty="0">
                <a:solidFill>
                  <a:schemeClr val="tx1"/>
                </a:solidFill>
                <a:latin typeface="+mn-lt"/>
                <a:ea typeface="+mn-ea"/>
                <a:cs typeface="+mn-cs"/>
              </a:rPr>
              <a:t>not being adequately communicated by the health workers</a:t>
            </a:r>
            <a:r>
              <a:rPr lang="en-US" sz="2000" kern="1200" dirty="0">
                <a:solidFill>
                  <a:schemeClr val="tx1"/>
                </a:solidFill>
                <a:latin typeface="+mn-lt"/>
                <a:ea typeface="+mn-ea"/>
                <a:cs typeface="+mn-cs"/>
              </a:rPr>
              <a:t>.</a:t>
            </a:r>
          </a:p>
          <a:p>
            <a:pPr marL="342900" indent="-342900" defTabSz="649224">
              <a:spcAft>
                <a:spcPts val="600"/>
              </a:spcAft>
              <a:buFont typeface="Wingdings" panose="05000000000000000000" pitchFamily="2" charset="2"/>
              <a:buChar char="q"/>
            </a:pPr>
            <a:r>
              <a:rPr lang="en-US" sz="2000" kern="1200" dirty="0">
                <a:solidFill>
                  <a:schemeClr val="tx1"/>
                </a:solidFill>
                <a:latin typeface="+mn-lt"/>
                <a:ea typeface="+mn-ea"/>
                <a:cs typeface="+mn-cs"/>
              </a:rPr>
              <a:t>Additionally, most anemic respondents are </a:t>
            </a:r>
            <a:r>
              <a:rPr lang="en-US" sz="2000" b="1" i="1" kern="1200" dirty="0">
                <a:solidFill>
                  <a:schemeClr val="tx1"/>
                </a:solidFill>
                <a:latin typeface="+mn-lt"/>
                <a:ea typeface="+mn-ea"/>
                <a:cs typeface="+mn-cs"/>
              </a:rPr>
              <a:t>advised to take the tablets with normal water.</a:t>
            </a:r>
          </a:p>
        </p:txBody>
      </p:sp>
      <p:sp>
        <p:nvSpPr>
          <p:cNvPr id="5" name="Date Placeholder 4">
            <a:extLst>
              <a:ext uri="{FF2B5EF4-FFF2-40B4-BE49-F238E27FC236}">
                <a16:creationId xmlns:a16="http://schemas.microsoft.com/office/drawing/2014/main" id="{99EDE88D-4576-284F-53A6-1271DFB85687}"/>
              </a:ext>
            </a:extLst>
          </p:cNvPr>
          <p:cNvSpPr>
            <a:spLocks noGrp="1"/>
          </p:cNvSpPr>
          <p:nvPr>
            <p:ph type="dt" sz="half" idx="10"/>
          </p:nvPr>
        </p:nvSpPr>
        <p:spPr/>
        <p:txBody>
          <a:bodyPr/>
          <a:lstStyle/>
          <a:p>
            <a:fld id="{4306F37F-6F5F-465E-B4DC-63407CD90867}" type="datetime1">
              <a:rPr lang="en-US" smtClean="0"/>
              <a:t>6/29/2023</a:t>
            </a:fld>
            <a:endParaRPr lang="en-US"/>
          </a:p>
        </p:txBody>
      </p:sp>
      <p:sp>
        <p:nvSpPr>
          <p:cNvPr id="8" name="Slide Number Placeholder 7">
            <a:extLst>
              <a:ext uri="{FF2B5EF4-FFF2-40B4-BE49-F238E27FC236}">
                <a16:creationId xmlns:a16="http://schemas.microsoft.com/office/drawing/2014/main" id="{F541AB7A-B92B-3B07-FBAC-81EA4AD7DE34}"/>
              </a:ext>
            </a:extLst>
          </p:cNvPr>
          <p:cNvSpPr>
            <a:spLocks noGrp="1"/>
          </p:cNvSpPr>
          <p:nvPr>
            <p:ph type="sldNum" sz="quarter" idx="12"/>
          </p:nvPr>
        </p:nvSpPr>
        <p:spPr/>
        <p:txBody>
          <a:bodyPr/>
          <a:lstStyle/>
          <a:p>
            <a:fld id="{12F0B161-618A-4EC8-8C9A-FEDCD000ADA2}" type="slidenum">
              <a:rPr lang="en-US" smtClean="0"/>
              <a:t>15</a:t>
            </a:fld>
            <a:endParaRPr lang="en-US"/>
          </a:p>
        </p:txBody>
      </p:sp>
      <p:sp>
        <p:nvSpPr>
          <p:cNvPr id="12" name="Title 1">
            <a:extLst>
              <a:ext uri="{FF2B5EF4-FFF2-40B4-BE49-F238E27FC236}">
                <a16:creationId xmlns:a16="http://schemas.microsoft.com/office/drawing/2014/main" id="{8451809F-2AFD-DC41-F079-3CBF52162BAB}"/>
              </a:ext>
            </a:extLst>
          </p:cNvPr>
          <p:cNvSpPr>
            <a:spLocks noGrp="1"/>
          </p:cNvSpPr>
          <p:nvPr>
            <p:ph type="title"/>
          </p:nvPr>
        </p:nvSpPr>
        <p:spPr>
          <a:xfrm>
            <a:off x="601019" y="136525"/>
            <a:ext cx="10989961" cy="1249395"/>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a:t>
            </a:r>
            <a:r>
              <a:rPr lang="en-US" sz="6600" kern="1200" dirty="0">
                <a:solidFill>
                  <a:schemeClr val="tx1"/>
                </a:solidFill>
                <a:highlight>
                  <a:srgbClr val="FFFF00"/>
                </a:highlight>
                <a:latin typeface="+mj-lt"/>
                <a:ea typeface="+mj-ea"/>
                <a:cs typeface="+mj-cs"/>
              </a:rPr>
              <a:t>Practice</a:t>
            </a:r>
            <a:r>
              <a:rPr lang="en-US" sz="6600" kern="1200" dirty="0">
                <a:solidFill>
                  <a:schemeClr val="tx1"/>
                </a:solidFill>
                <a:latin typeface="+mj-lt"/>
                <a:ea typeface="+mj-ea"/>
                <a:cs typeface="+mj-cs"/>
              </a:rPr>
              <a:t> (n =57)</a:t>
            </a:r>
            <a:br>
              <a:rPr lang="en-US" sz="6600" kern="1200" dirty="0">
                <a:solidFill>
                  <a:schemeClr val="tx1"/>
                </a:solidFill>
                <a:latin typeface="+mj-lt"/>
                <a:ea typeface="+mj-ea"/>
                <a:cs typeface="+mj-cs"/>
              </a:rPr>
            </a:br>
            <a:r>
              <a:rPr lang="en-US" sz="2000" b="1" dirty="0"/>
              <a:t>Quantitative analysis</a:t>
            </a:r>
            <a:endParaRPr lang="en-US" sz="6600" kern="1200" dirty="0">
              <a:solidFill>
                <a:schemeClr val="tx1"/>
              </a:solidFill>
              <a:latin typeface="+mj-lt"/>
              <a:ea typeface="+mj-ea"/>
              <a:cs typeface="+mj-cs"/>
            </a:endParaRPr>
          </a:p>
        </p:txBody>
      </p:sp>
    </p:spTree>
    <p:extLst>
      <p:ext uri="{BB962C8B-B14F-4D97-AF65-F5344CB8AC3E}">
        <p14:creationId xmlns:p14="http://schemas.microsoft.com/office/powerpoint/2010/main" val="33413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17F1-284E-8B21-EEF0-5AE3512750DC}"/>
              </a:ext>
            </a:extLst>
          </p:cNvPr>
          <p:cNvSpPr>
            <a:spLocks noGrp="1"/>
          </p:cNvSpPr>
          <p:nvPr>
            <p:ph type="title"/>
          </p:nvPr>
        </p:nvSpPr>
        <p:spPr>
          <a:xfrm>
            <a:off x="-1415845" y="52500"/>
            <a:ext cx="11972952" cy="605547"/>
          </a:xfrm>
        </p:spPr>
        <p:txBody>
          <a:bodyPr vert="horz" lIns="91440" tIns="45720" rIns="91440" bIns="45720" rtlCol="0" anchor="ctr">
            <a:normAutofit fontScale="90000"/>
          </a:bodyPr>
          <a:lstStyle/>
          <a:p>
            <a:pPr algn="ctr"/>
            <a:r>
              <a:rPr lang="en-US" sz="6600" kern="1200" dirty="0">
                <a:solidFill>
                  <a:schemeClr val="tx1"/>
                </a:solidFill>
                <a:latin typeface="+mj-lt"/>
                <a:ea typeface="+mj-ea"/>
                <a:cs typeface="+mj-cs"/>
              </a:rPr>
              <a:t>Result – </a:t>
            </a:r>
            <a:r>
              <a:rPr lang="en-US" sz="6600" dirty="0"/>
              <a:t>Traditional practice</a:t>
            </a:r>
            <a:endParaRPr lang="en-US" sz="66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5FF12F9B-38D5-68E5-E0BA-4BDCDFE2DB17}"/>
              </a:ext>
            </a:extLst>
          </p:cNvPr>
          <p:cNvSpPr txBox="1"/>
          <p:nvPr/>
        </p:nvSpPr>
        <p:spPr>
          <a:xfrm>
            <a:off x="312807" y="4611018"/>
            <a:ext cx="4079981" cy="646331"/>
          </a:xfrm>
          <a:prstGeom prst="rect">
            <a:avLst/>
          </a:prstGeom>
          <a:noFill/>
        </p:spPr>
        <p:txBody>
          <a:bodyPr wrap="square" rtlCol="0">
            <a:spAutoFit/>
          </a:bodyPr>
          <a:lstStyle/>
          <a:p>
            <a:endParaRPr lang="en-US" dirty="0"/>
          </a:p>
          <a:p>
            <a:endParaRPr lang="en-US" dirty="0"/>
          </a:p>
        </p:txBody>
      </p:sp>
      <p:sp>
        <p:nvSpPr>
          <p:cNvPr id="5" name="TextBox 4">
            <a:extLst>
              <a:ext uri="{FF2B5EF4-FFF2-40B4-BE49-F238E27FC236}">
                <a16:creationId xmlns:a16="http://schemas.microsoft.com/office/drawing/2014/main" id="{06B9BFBB-315E-0C68-87F7-F32E03BA1393}"/>
              </a:ext>
            </a:extLst>
          </p:cNvPr>
          <p:cNvSpPr txBox="1"/>
          <p:nvPr/>
        </p:nvSpPr>
        <p:spPr>
          <a:xfrm>
            <a:off x="85245" y="1758684"/>
            <a:ext cx="4609604" cy="2862322"/>
          </a:xfrm>
          <a:prstGeom prst="rect">
            <a:avLst/>
          </a:prstGeom>
          <a:noFill/>
          <a:ln>
            <a:solidFill>
              <a:schemeClr val="tx1"/>
            </a:solidFill>
          </a:ln>
        </p:spPr>
        <p:txBody>
          <a:bodyPr wrap="square" rtlCol="0">
            <a:spAutoFit/>
          </a:bodyPr>
          <a:lstStyle/>
          <a:p>
            <a:pPr algn="just" defTabSz="649224">
              <a:spcAft>
                <a:spcPts val="600"/>
              </a:spcAft>
            </a:pPr>
            <a:r>
              <a:rPr lang="en-US" sz="2000" b="1" i="1" dirty="0"/>
              <a:t>Fruits like- Pomegranate, Apple, Beetroot, and Banana</a:t>
            </a:r>
            <a:r>
              <a:rPr lang="en-US" sz="2000" dirty="0"/>
              <a:t>, along with </a:t>
            </a:r>
            <a:r>
              <a:rPr lang="en-US" sz="2000" b="1" i="1" dirty="0"/>
              <a:t>vegetables like-Green leafy vegetables, chickpeas, banana flower, turtle leaf, </a:t>
            </a:r>
            <a:r>
              <a:rPr lang="en-US" sz="2000" dirty="0"/>
              <a:t>Pulses, Milk and </a:t>
            </a:r>
            <a:r>
              <a:rPr lang="en-US" sz="2000" b="1" i="1" dirty="0"/>
              <a:t>non- vegetarian options like- Fish,  Eggs, Chicken, Mutton and snails </a:t>
            </a:r>
            <a:r>
              <a:rPr lang="en-US" sz="2000" dirty="0"/>
              <a:t>are preferred by family members to provide anemic individuals with a well- rounded diet aimed at overcoming anemia.</a:t>
            </a:r>
            <a:endParaRPr lang="en-US" sz="2000"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D0ED3A3B-4B8B-2982-D877-6EA529B85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6575" y="88368"/>
            <a:ext cx="2920180" cy="3340632"/>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a16="http://schemas.microsoft.com/office/drawing/2014/main" id="{0D14A430-D901-F9C7-0738-E219F53E4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8679725" y="2423164"/>
            <a:ext cx="2259154" cy="4594906"/>
          </a:xfrm>
          <a:prstGeom prst="rect">
            <a:avLst/>
          </a:prstGeom>
          <a:ln>
            <a:noFill/>
          </a:ln>
          <a:effectLst>
            <a:outerShdw blurRad="190500" algn="tl" rotWithShape="0">
              <a:srgbClr val="000000">
                <a:alpha val="70000"/>
              </a:srgbClr>
            </a:outerShdw>
          </a:effectLst>
        </p:spPr>
      </p:pic>
      <p:sp>
        <p:nvSpPr>
          <p:cNvPr id="12" name="Thought Bubble: Cloud 11">
            <a:extLst>
              <a:ext uri="{FF2B5EF4-FFF2-40B4-BE49-F238E27FC236}">
                <a16:creationId xmlns:a16="http://schemas.microsoft.com/office/drawing/2014/main" id="{D4B6EEB4-2842-9AB5-7175-AB82E573D3F9}"/>
              </a:ext>
            </a:extLst>
          </p:cNvPr>
          <p:cNvSpPr/>
          <p:nvPr/>
        </p:nvSpPr>
        <p:spPr>
          <a:xfrm>
            <a:off x="5105056" y="1337991"/>
            <a:ext cx="3576989" cy="1473104"/>
          </a:xfrm>
          <a:prstGeom prst="cloudCallou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dirty="0"/>
              <a:t>“</a:t>
            </a:r>
            <a:r>
              <a:rPr lang="en-US" dirty="0" err="1"/>
              <a:t>Haldi</a:t>
            </a:r>
            <a:r>
              <a:rPr lang="en-US" dirty="0"/>
              <a:t> </a:t>
            </a:r>
            <a:r>
              <a:rPr lang="en-US" dirty="0" err="1"/>
              <a:t>nhi</a:t>
            </a:r>
            <a:r>
              <a:rPr lang="en-US" dirty="0"/>
              <a:t> </a:t>
            </a:r>
            <a:r>
              <a:rPr lang="en-US" dirty="0" err="1"/>
              <a:t>khilate</a:t>
            </a:r>
            <a:r>
              <a:rPr lang="en-US" dirty="0"/>
              <a:t> </a:t>
            </a:r>
            <a:r>
              <a:rPr lang="en-US" dirty="0" err="1"/>
              <a:t>humlog</a:t>
            </a:r>
            <a:r>
              <a:rPr lang="en-US" dirty="0"/>
              <a:t> jab </a:t>
            </a:r>
            <a:r>
              <a:rPr lang="en-US" dirty="0" err="1"/>
              <a:t>kise</a:t>
            </a:r>
            <a:r>
              <a:rPr lang="en-US" dirty="0"/>
              <a:t> ko blood ki kami ho </a:t>
            </a:r>
            <a:r>
              <a:rPr lang="en-US" dirty="0" err="1"/>
              <a:t>jate</a:t>
            </a:r>
            <a:r>
              <a:rPr lang="en-US" dirty="0"/>
              <a:t> </a:t>
            </a:r>
            <a:r>
              <a:rPr lang="en-US" dirty="0" err="1"/>
              <a:t>hai</a:t>
            </a:r>
            <a:r>
              <a:rPr lang="en-US" dirty="0"/>
              <a:t>”</a:t>
            </a:r>
          </a:p>
        </p:txBody>
      </p:sp>
      <p:sp>
        <p:nvSpPr>
          <p:cNvPr id="13" name="TextBox 12">
            <a:extLst>
              <a:ext uri="{FF2B5EF4-FFF2-40B4-BE49-F238E27FC236}">
                <a16:creationId xmlns:a16="http://schemas.microsoft.com/office/drawing/2014/main" id="{BAEB2E1A-D8F6-C54B-67C9-55680A11FE02}"/>
              </a:ext>
            </a:extLst>
          </p:cNvPr>
          <p:cNvSpPr txBox="1"/>
          <p:nvPr/>
        </p:nvSpPr>
        <p:spPr>
          <a:xfrm>
            <a:off x="4988424" y="6513817"/>
            <a:ext cx="3766031" cy="301510"/>
          </a:xfrm>
          <a:prstGeom prst="rect">
            <a:avLst/>
          </a:prstGeom>
          <a:ln>
            <a:noFill/>
          </a:ln>
        </p:spPr>
        <p:txBody>
          <a:bodyPr vert="wordArtVert" wrap="square" rtlCol="0">
            <a:spAutoFit/>
          </a:bodyPr>
          <a:lstStyle/>
          <a:p>
            <a:pPr marL="0" indent="0" algn="ctr">
              <a:lnSpc>
                <a:spcPct val="100000"/>
              </a:lnSpc>
              <a:spcBef>
                <a:spcPts val="0"/>
              </a:spcBef>
              <a:buFontTx/>
              <a:buNone/>
            </a:pPr>
            <a:r>
              <a:rPr lang="en-US" sz="2000" b="1" i="1" dirty="0">
                <a:solidFill>
                  <a:schemeClr val="tx2"/>
                </a:solidFill>
                <a:latin typeface="Posterama" panose="020B0504020200020000" pitchFamily="34" charset="0"/>
                <a:ea typeface="微软雅黑"/>
                <a:cs typeface="Posterama" panose="020B0504020200020000" pitchFamily="34" charset="0"/>
              </a:rPr>
              <a:t>Verbatims</a:t>
            </a:r>
            <a:endParaRPr lang="en-IN" sz="2000" b="1" i="1" dirty="0">
              <a:solidFill>
                <a:schemeClr val="tx2"/>
              </a:solidFill>
              <a:latin typeface="Posterama" panose="020B0504020200020000" pitchFamily="34" charset="0"/>
              <a:ea typeface="微软雅黑"/>
              <a:cs typeface="Posterama" panose="020B0504020200020000" pitchFamily="34" charset="0"/>
            </a:endParaRPr>
          </a:p>
        </p:txBody>
      </p:sp>
      <p:sp>
        <p:nvSpPr>
          <p:cNvPr id="14" name="Thought Bubble: Cloud 13">
            <a:extLst>
              <a:ext uri="{FF2B5EF4-FFF2-40B4-BE49-F238E27FC236}">
                <a16:creationId xmlns:a16="http://schemas.microsoft.com/office/drawing/2014/main" id="{DCCCEBBB-A828-1E92-0853-7C1F243EBCDF}"/>
              </a:ext>
            </a:extLst>
          </p:cNvPr>
          <p:cNvSpPr/>
          <p:nvPr/>
        </p:nvSpPr>
        <p:spPr>
          <a:xfrm>
            <a:off x="4664595" y="3204644"/>
            <a:ext cx="2739094" cy="1473104"/>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r>
              <a:rPr lang="en-US" dirty="0" err="1"/>
              <a:t>kismis</a:t>
            </a:r>
            <a:r>
              <a:rPr lang="en-US" dirty="0"/>
              <a:t> </a:t>
            </a:r>
            <a:r>
              <a:rPr lang="en-US" dirty="0" err="1"/>
              <a:t>khane</a:t>
            </a:r>
            <a:r>
              <a:rPr lang="en-US" dirty="0"/>
              <a:t> </a:t>
            </a:r>
            <a:r>
              <a:rPr lang="en-US" dirty="0" err="1"/>
              <a:t>boli</a:t>
            </a:r>
            <a:r>
              <a:rPr lang="en-US" dirty="0"/>
              <a:t> </a:t>
            </a:r>
            <a:r>
              <a:rPr lang="en-US" dirty="0" err="1"/>
              <a:t>saas</a:t>
            </a:r>
            <a:r>
              <a:rPr lang="en-US" dirty="0"/>
              <a:t>, </a:t>
            </a:r>
            <a:r>
              <a:rPr lang="en-US" dirty="0" err="1"/>
              <a:t>dawai</a:t>
            </a:r>
            <a:r>
              <a:rPr lang="en-US" dirty="0"/>
              <a:t> </a:t>
            </a:r>
            <a:r>
              <a:rPr lang="en-US" dirty="0" err="1"/>
              <a:t>jyda</a:t>
            </a:r>
            <a:r>
              <a:rPr lang="en-US" dirty="0"/>
              <a:t> </a:t>
            </a:r>
            <a:r>
              <a:rPr lang="en-US" dirty="0" err="1"/>
              <a:t>khane</a:t>
            </a:r>
            <a:r>
              <a:rPr lang="en-US" dirty="0"/>
              <a:t> se </a:t>
            </a:r>
            <a:r>
              <a:rPr lang="en-US" dirty="0" err="1"/>
              <a:t>mna</a:t>
            </a:r>
            <a:r>
              <a:rPr lang="en-US" dirty="0"/>
              <a:t> ki”</a:t>
            </a:r>
          </a:p>
        </p:txBody>
      </p:sp>
      <p:sp>
        <p:nvSpPr>
          <p:cNvPr id="15" name="Thought Bubble: Cloud 14">
            <a:extLst>
              <a:ext uri="{FF2B5EF4-FFF2-40B4-BE49-F238E27FC236}">
                <a16:creationId xmlns:a16="http://schemas.microsoft.com/office/drawing/2014/main" id="{13B49F08-CFA2-EAFE-57A2-0FB215B3F2C0}"/>
              </a:ext>
            </a:extLst>
          </p:cNvPr>
          <p:cNvSpPr/>
          <p:nvPr/>
        </p:nvSpPr>
        <p:spPr>
          <a:xfrm>
            <a:off x="3778454" y="5016504"/>
            <a:ext cx="3625235" cy="1473104"/>
          </a:xfrm>
          <a:prstGeom prst="cloud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r>
              <a:rPr lang="en-US" dirty="0" err="1">
                <a:solidFill>
                  <a:schemeClr val="bg1"/>
                </a:solidFill>
              </a:rPr>
              <a:t>Dalim</a:t>
            </a:r>
            <a:r>
              <a:rPr lang="en-US" dirty="0">
                <a:solidFill>
                  <a:schemeClr val="bg1"/>
                </a:solidFill>
              </a:rPr>
              <a:t> aur </a:t>
            </a:r>
            <a:r>
              <a:rPr lang="en-US" dirty="0" err="1">
                <a:solidFill>
                  <a:schemeClr val="bg1"/>
                </a:solidFill>
              </a:rPr>
              <a:t>Hamukh</a:t>
            </a:r>
            <a:r>
              <a:rPr lang="en-US" dirty="0">
                <a:solidFill>
                  <a:schemeClr val="bg1"/>
                </a:solidFill>
              </a:rPr>
              <a:t> </a:t>
            </a:r>
            <a:r>
              <a:rPr lang="en-US" dirty="0" err="1">
                <a:solidFill>
                  <a:schemeClr val="bg1"/>
                </a:solidFill>
              </a:rPr>
              <a:t>khate</a:t>
            </a:r>
            <a:r>
              <a:rPr lang="en-US" dirty="0">
                <a:solidFill>
                  <a:schemeClr val="bg1"/>
                </a:solidFill>
              </a:rPr>
              <a:t> </a:t>
            </a:r>
            <a:r>
              <a:rPr lang="en-US" dirty="0" err="1">
                <a:solidFill>
                  <a:schemeClr val="bg1"/>
                </a:solidFill>
              </a:rPr>
              <a:t>hai</a:t>
            </a:r>
            <a:r>
              <a:rPr lang="en-US" dirty="0">
                <a:solidFill>
                  <a:schemeClr val="bg1"/>
                </a:solidFill>
              </a:rPr>
              <a:t> </a:t>
            </a:r>
            <a:r>
              <a:rPr lang="en-US" dirty="0" err="1">
                <a:solidFill>
                  <a:schemeClr val="bg1"/>
                </a:solidFill>
              </a:rPr>
              <a:t>maam</a:t>
            </a:r>
            <a:r>
              <a:rPr lang="en-US" dirty="0">
                <a:solidFill>
                  <a:schemeClr val="bg1"/>
                </a:solidFill>
              </a:rPr>
              <a:t> </a:t>
            </a:r>
            <a:r>
              <a:rPr lang="en-US" dirty="0" err="1">
                <a:solidFill>
                  <a:schemeClr val="bg1"/>
                </a:solidFill>
              </a:rPr>
              <a:t>humlog</a:t>
            </a:r>
            <a:r>
              <a:rPr lang="en-US" dirty="0">
                <a:solidFill>
                  <a:schemeClr val="bg1"/>
                </a:solidFill>
              </a:rPr>
              <a:t> </a:t>
            </a:r>
            <a:r>
              <a:rPr lang="en-US" dirty="0" err="1">
                <a:solidFill>
                  <a:schemeClr val="bg1"/>
                </a:solidFill>
              </a:rPr>
              <a:t>bohot</a:t>
            </a:r>
            <a:r>
              <a:rPr lang="en-US" dirty="0">
                <a:solidFill>
                  <a:schemeClr val="bg1"/>
                </a:solidFill>
              </a:rPr>
              <a:t> </a:t>
            </a:r>
            <a:r>
              <a:rPr lang="en-US" dirty="0" err="1">
                <a:solidFill>
                  <a:schemeClr val="bg1"/>
                </a:solidFill>
              </a:rPr>
              <a:t>acha</a:t>
            </a:r>
            <a:r>
              <a:rPr lang="en-US" dirty="0">
                <a:solidFill>
                  <a:schemeClr val="bg1"/>
                </a:solidFill>
              </a:rPr>
              <a:t> </a:t>
            </a:r>
            <a:r>
              <a:rPr lang="en-US" dirty="0" err="1">
                <a:solidFill>
                  <a:schemeClr val="bg1"/>
                </a:solidFill>
              </a:rPr>
              <a:t>hai</a:t>
            </a:r>
            <a:r>
              <a:rPr lang="en-US" dirty="0">
                <a:solidFill>
                  <a:schemeClr val="bg1"/>
                </a:solidFill>
              </a:rPr>
              <a:t> blood </a:t>
            </a:r>
            <a:r>
              <a:rPr lang="en-US" dirty="0" err="1">
                <a:solidFill>
                  <a:schemeClr val="bg1"/>
                </a:solidFill>
              </a:rPr>
              <a:t>bnane</a:t>
            </a:r>
            <a:r>
              <a:rPr lang="en-US" dirty="0">
                <a:solidFill>
                  <a:schemeClr val="bg1"/>
                </a:solidFill>
              </a:rPr>
              <a:t> </a:t>
            </a:r>
            <a:r>
              <a:rPr lang="en-US" dirty="0" err="1">
                <a:solidFill>
                  <a:schemeClr val="bg1"/>
                </a:solidFill>
              </a:rPr>
              <a:t>ke</a:t>
            </a:r>
            <a:r>
              <a:rPr lang="en-US" dirty="0">
                <a:solidFill>
                  <a:schemeClr val="bg1"/>
                </a:solidFill>
              </a:rPr>
              <a:t> </a:t>
            </a:r>
            <a:r>
              <a:rPr lang="en-US" dirty="0" err="1">
                <a:solidFill>
                  <a:schemeClr val="bg1"/>
                </a:solidFill>
              </a:rPr>
              <a:t>leye</a:t>
            </a:r>
            <a:r>
              <a:rPr lang="en-US" dirty="0">
                <a:solidFill>
                  <a:schemeClr val="bg1"/>
                </a:solidFill>
              </a:rPr>
              <a:t>” </a:t>
            </a:r>
          </a:p>
        </p:txBody>
      </p:sp>
      <p:sp>
        <p:nvSpPr>
          <p:cNvPr id="3" name="Date Placeholder 2">
            <a:extLst>
              <a:ext uri="{FF2B5EF4-FFF2-40B4-BE49-F238E27FC236}">
                <a16:creationId xmlns:a16="http://schemas.microsoft.com/office/drawing/2014/main" id="{FBC17A40-91D0-4B2B-194E-17E3CC956650}"/>
              </a:ext>
            </a:extLst>
          </p:cNvPr>
          <p:cNvSpPr>
            <a:spLocks noGrp="1"/>
          </p:cNvSpPr>
          <p:nvPr>
            <p:ph type="dt" sz="half" idx="10"/>
          </p:nvPr>
        </p:nvSpPr>
        <p:spPr/>
        <p:txBody>
          <a:bodyPr/>
          <a:lstStyle/>
          <a:p>
            <a:fld id="{C7DE9AB2-1225-48A8-A412-6FD7DA0A7A02}" type="datetime1">
              <a:rPr lang="en-US" smtClean="0"/>
              <a:t>6/29/2023</a:t>
            </a:fld>
            <a:endParaRPr lang="en-US"/>
          </a:p>
        </p:txBody>
      </p:sp>
      <p:sp>
        <p:nvSpPr>
          <p:cNvPr id="6" name="Slide Number Placeholder 5">
            <a:extLst>
              <a:ext uri="{FF2B5EF4-FFF2-40B4-BE49-F238E27FC236}">
                <a16:creationId xmlns:a16="http://schemas.microsoft.com/office/drawing/2014/main" id="{F30BAA9B-F271-B6AB-4DF2-15E0393AFD8C}"/>
              </a:ext>
            </a:extLst>
          </p:cNvPr>
          <p:cNvSpPr>
            <a:spLocks noGrp="1"/>
          </p:cNvSpPr>
          <p:nvPr>
            <p:ph type="sldNum" sz="quarter" idx="12"/>
          </p:nvPr>
        </p:nvSpPr>
        <p:spPr/>
        <p:txBody>
          <a:bodyPr/>
          <a:lstStyle/>
          <a:p>
            <a:fld id="{12F0B161-618A-4EC8-8C9A-FEDCD000ADA2}" type="slidenum">
              <a:rPr lang="en-US" smtClean="0"/>
              <a:t>16</a:t>
            </a:fld>
            <a:endParaRPr lang="en-US"/>
          </a:p>
        </p:txBody>
      </p:sp>
    </p:spTree>
    <p:extLst>
      <p:ext uri="{BB962C8B-B14F-4D97-AF65-F5344CB8AC3E}">
        <p14:creationId xmlns:p14="http://schemas.microsoft.com/office/powerpoint/2010/main" val="333787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05B63-1CE4-1DD4-A6EF-6E44120E522B}"/>
              </a:ext>
            </a:extLst>
          </p:cNvPr>
          <p:cNvSpPr>
            <a:spLocks noGrp="1"/>
          </p:cNvSpPr>
          <p:nvPr>
            <p:ph type="title"/>
          </p:nvPr>
        </p:nvSpPr>
        <p:spPr>
          <a:xfrm>
            <a:off x="838200" y="365125"/>
            <a:ext cx="10515600" cy="1325563"/>
          </a:xfrm>
        </p:spPr>
        <p:txBody>
          <a:bodyPr>
            <a:normAutofit/>
          </a:bodyPr>
          <a:lstStyle/>
          <a:p>
            <a:r>
              <a:rPr lang="en-US" sz="5400" kern="1200">
                <a:latin typeface="+mj-lt"/>
                <a:ea typeface="+mj-ea"/>
                <a:cs typeface="+mj-cs"/>
              </a:rPr>
              <a:t>Discussion</a:t>
            </a:r>
            <a:endParaRPr lang="en-IN" sz="5400"/>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FEEB398-D4C4-C7C8-516E-55053712781C}"/>
              </a:ext>
            </a:extLst>
          </p:cNvPr>
          <p:cNvSpPr>
            <a:spLocks noGrp="1"/>
          </p:cNvSpPr>
          <p:nvPr>
            <p:ph type="dt" sz="half" idx="10"/>
          </p:nvPr>
        </p:nvSpPr>
        <p:spPr>
          <a:xfrm>
            <a:off x="838200" y="6356350"/>
            <a:ext cx="2743200" cy="365125"/>
          </a:xfrm>
        </p:spPr>
        <p:txBody>
          <a:bodyPr>
            <a:normAutofit/>
          </a:bodyPr>
          <a:lstStyle/>
          <a:p>
            <a:pPr>
              <a:spcAft>
                <a:spcPts val="600"/>
              </a:spcAft>
            </a:pPr>
            <a:fld id="{B9FE43B5-DC93-4F81-A728-031009D53163}" type="datetime1">
              <a:rPr lang="en-US" smtClean="0"/>
              <a:pPr>
                <a:spcAft>
                  <a:spcPts val="600"/>
                </a:spcAft>
              </a:pPr>
              <a:t>6/29/2023</a:t>
            </a:fld>
            <a:endParaRPr lang="en-US"/>
          </a:p>
        </p:txBody>
      </p:sp>
      <p:sp>
        <p:nvSpPr>
          <p:cNvPr id="6" name="Slide Number Placeholder 5">
            <a:extLst>
              <a:ext uri="{FF2B5EF4-FFF2-40B4-BE49-F238E27FC236}">
                <a16:creationId xmlns:a16="http://schemas.microsoft.com/office/drawing/2014/main" id="{43162A8B-5970-27C2-9E89-7F64EFBFF451}"/>
              </a:ext>
            </a:extLst>
          </p:cNvPr>
          <p:cNvSpPr>
            <a:spLocks noGrp="1"/>
          </p:cNvSpPr>
          <p:nvPr>
            <p:ph type="sldNum" sz="quarter" idx="12"/>
          </p:nvPr>
        </p:nvSpPr>
        <p:spPr>
          <a:xfrm>
            <a:off x="8610600" y="6356350"/>
            <a:ext cx="2743200" cy="365125"/>
          </a:xfrm>
        </p:spPr>
        <p:txBody>
          <a:bodyPr>
            <a:normAutofit/>
          </a:bodyPr>
          <a:lstStyle/>
          <a:p>
            <a:pPr>
              <a:spcAft>
                <a:spcPts val="600"/>
              </a:spcAft>
            </a:pPr>
            <a:fld id="{12F0B161-618A-4EC8-8C9A-FEDCD000ADA2}" type="slidenum">
              <a:rPr lang="en-US" smtClean="0"/>
              <a:pPr>
                <a:spcAft>
                  <a:spcPts val="600"/>
                </a:spcAft>
              </a:pPr>
              <a:t>17</a:t>
            </a:fld>
            <a:endParaRPr lang="en-US"/>
          </a:p>
        </p:txBody>
      </p:sp>
      <p:graphicFrame>
        <p:nvGraphicFramePr>
          <p:cNvPr id="5" name="Content Placeholder 2">
            <a:extLst>
              <a:ext uri="{FF2B5EF4-FFF2-40B4-BE49-F238E27FC236}">
                <a16:creationId xmlns:a16="http://schemas.microsoft.com/office/drawing/2014/main" id="{6D26C720-089D-D354-DCD7-336BFB6BEA28}"/>
              </a:ext>
            </a:extLst>
          </p:cNvPr>
          <p:cNvGraphicFramePr>
            <a:graphicFrameLocks noGrp="1"/>
          </p:cNvGraphicFramePr>
          <p:nvPr>
            <p:ph idx="1"/>
            <p:extLst>
              <p:ext uri="{D42A27DB-BD31-4B8C-83A1-F6EECF244321}">
                <p14:modId xmlns:p14="http://schemas.microsoft.com/office/powerpoint/2010/main" val="2171926368"/>
              </p:ext>
            </p:extLst>
          </p:nvPr>
        </p:nvGraphicFramePr>
        <p:xfrm>
          <a:off x="0" y="1865312"/>
          <a:ext cx="12188952" cy="4992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493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05B63-1CE4-1DD4-A6EF-6E44120E522B}"/>
              </a:ext>
            </a:extLst>
          </p:cNvPr>
          <p:cNvSpPr>
            <a:spLocks noGrp="1"/>
          </p:cNvSpPr>
          <p:nvPr>
            <p:ph type="title"/>
          </p:nvPr>
        </p:nvSpPr>
        <p:spPr>
          <a:xfrm>
            <a:off x="838200" y="365125"/>
            <a:ext cx="10515600" cy="1325563"/>
          </a:xfrm>
        </p:spPr>
        <p:txBody>
          <a:bodyPr>
            <a:normAutofit/>
          </a:bodyPr>
          <a:lstStyle/>
          <a:p>
            <a:r>
              <a:rPr lang="en-US" sz="5400" kern="1200">
                <a:latin typeface="+mj-lt"/>
                <a:ea typeface="+mj-ea"/>
                <a:cs typeface="+mj-cs"/>
              </a:rPr>
              <a:t>Discussion</a:t>
            </a:r>
            <a:endParaRPr lang="en-IN" sz="5400"/>
          </a:p>
        </p:txBody>
      </p:sp>
      <p:sp>
        <p:nvSpPr>
          <p:cNvPr id="4" name="Date Placeholder 3">
            <a:extLst>
              <a:ext uri="{FF2B5EF4-FFF2-40B4-BE49-F238E27FC236}">
                <a16:creationId xmlns:a16="http://schemas.microsoft.com/office/drawing/2014/main" id="{7FEEB398-D4C4-C7C8-516E-55053712781C}"/>
              </a:ext>
            </a:extLst>
          </p:cNvPr>
          <p:cNvSpPr>
            <a:spLocks noGrp="1"/>
          </p:cNvSpPr>
          <p:nvPr>
            <p:ph type="dt" sz="half" idx="10"/>
          </p:nvPr>
        </p:nvSpPr>
        <p:spPr>
          <a:xfrm>
            <a:off x="838200" y="6356350"/>
            <a:ext cx="2743200" cy="365125"/>
          </a:xfrm>
        </p:spPr>
        <p:txBody>
          <a:bodyPr>
            <a:normAutofit/>
          </a:bodyPr>
          <a:lstStyle/>
          <a:p>
            <a:pPr>
              <a:spcAft>
                <a:spcPts val="600"/>
              </a:spcAft>
            </a:pPr>
            <a:fld id="{B9FE43B5-DC93-4F81-A728-031009D53163}" type="datetime1">
              <a:rPr lang="en-US" smtClean="0"/>
              <a:pPr>
                <a:spcAft>
                  <a:spcPts val="600"/>
                </a:spcAft>
              </a:pPr>
              <a:t>6/29/2023</a:t>
            </a:fld>
            <a:endParaRPr lang="en-US"/>
          </a:p>
        </p:txBody>
      </p:sp>
      <p:sp>
        <p:nvSpPr>
          <p:cNvPr id="6" name="Slide Number Placeholder 5">
            <a:extLst>
              <a:ext uri="{FF2B5EF4-FFF2-40B4-BE49-F238E27FC236}">
                <a16:creationId xmlns:a16="http://schemas.microsoft.com/office/drawing/2014/main" id="{43162A8B-5970-27C2-9E89-7F64EFBFF451}"/>
              </a:ext>
            </a:extLst>
          </p:cNvPr>
          <p:cNvSpPr>
            <a:spLocks noGrp="1"/>
          </p:cNvSpPr>
          <p:nvPr>
            <p:ph type="sldNum" sz="quarter" idx="12"/>
          </p:nvPr>
        </p:nvSpPr>
        <p:spPr>
          <a:xfrm>
            <a:off x="8610600" y="6356350"/>
            <a:ext cx="2743200" cy="365125"/>
          </a:xfrm>
        </p:spPr>
        <p:txBody>
          <a:bodyPr>
            <a:normAutofit/>
          </a:bodyPr>
          <a:lstStyle/>
          <a:p>
            <a:pPr>
              <a:spcAft>
                <a:spcPts val="600"/>
              </a:spcAft>
            </a:pPr>
            <a:fld id="{12F0B161-618A-4EC8-8C9A-FEDCD000ADA2}" type="slidenum">
              <a:rPr lang="en-US" smtClean="0"/>
              <a:pPr>
                <a:spcAft>
                  <a:spcPts val="600"/>
                </a:spcAft>
              </a:pPr>
              <a:t>18</a:t>
            </a:fld>
            <a:endParaRPr lang="en-US"/>
          </a:p>
        </p:txBody>
      </p:sp>
      <p:graphicFrame>
        <p:nvGraphicFramePr>
          <p:cNvPr id="5" name="Content Placeholder 2">
            <a:extLst>
              <a:ext uri="{FF2B5EF4-FFF2-40B4-BE49-F238E27FC236}">
                <a16:creationId xmlns:a16="http://schemas.microsoft.com/office/drawing/2014/main" id="{6D26C720-089D-D354-DCD7-336BFB6BEA28}"/>
              </a:ext>
            </a:extLst>
          </p:cNvPr>
          <p:cNvGraphicFramePr>
            <a:graphicFrameLocks noGrp="1"/>
          </p:cNvGraphicFramePr>
          <p:nvPr>
            <p:ph idx="1"/>
            <p:extLst>
              <p:ext uri="{D42A27DB-BD31-4B8C-83A1-F6EECF244321}">
                <p14:modId xmlns:p14="http://schemas.microsoft.com/office/powerpoint/2010/main" val="864157724"/>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348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C2A1216-7F73-BEDC-4CD2-6E63459A65E7}"/>
              </a:ext>
            </a:extLst>
          </p:cNvPr>
          <p:cNvSpPr>
            <a:spLocks noGrp="1"/>
          </p:cNvSpPr>
          <p:nvPr>
            <p:ph type="title"/>
          </p:nvPr>
        </p:nvSpPr>
        <p:spPr>
          <a:xfrm>
            <a:off x="838200" y="365126"/>
            <a:ext cx="10515600" cy="869156"/>
          </a:xfrm>
        </p:spPr>
        <p:txBody>
          <a:bodyPr>
            <a:normAutofit/>
          </a:bodyPr>
          <a:lstStyle/>
          <a:p>
            <a:r>
              <a:rPr lang="en-US" b="1" dirty="0"/>
              <a:t>CONCLUSION</a:t>
            </a:r>
          </a:p>
        </p:txBody>
      </p:sp>
      <p:sp>
        <p:nvSpPr>
          <p:cNvPr id="69" name="Arc 6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Rectangle 1">
            <a:extLst>
              <a:ext uri="{FF2B5EF4-FFF2-40B4-BE49-F238E27FC236}">
                <a16:creationId xmlns:a16="http://schemas.microsoft.com/office/drawing/2014/main" id="{7B49BB0E-E7FD-CED8-54BB-6065E7C3736A}"/>
              </a:ext>
            </a:extLst>
          </p:cNvPr>
          <p:cNvSpPr>
            <a:spLocks noGrp="1" noChangeArrowheads="1"/>
          </p:cNvSpPr>
          <p:nvPr>
            <p:ph idx="1"/>
          </p:nvPr>
        </p:nvSpPr>
        <p:spPr bwMode="auto">
          <a:xfrm>
            <a:off x="879089" y="1234282"/>
            <a:ext cx="10515600" cy="4351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algn="just">
              <a:spcBef>
                <a:spcPts val="0"/>
              </a:spcBef>
              <a:spcAft>
                <a:spcPts val="0"/>
              </a:spcAft>
              <a:buSzPts val="1000"/>
              <a:buNone/>
              <a:tabLst>
                <a:tab pos="457200" algn="l"/>
              </a:tabLst>
            </a:pP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Lack of awareness about anemia among the majority of the respondents,</a:t>
            </a:r>
            <a:r>
              <a:rPr lang="en-US" sz="18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Only </a:t>
            </a:r>
            <a:r>
              <a:rPr lang="en-US" sz="1800" kern="0" dirty="0">
                <a:latin typeface="Segoe UI" panose="020B0502040204020203" pitchFamily="34" charset="0"/>
                <a:ea typeface="Times New Roman" panose="02020603050405020304" pitchFamily="18" charset="0"/>
                <a:cs typeface="Times New Roman" panose="02020603050405020304" pitchFamily="18" charset="0"/>
              </a:rPr>
              <a:t>44%</a:t>
            </a: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 out of 57 respondents were aware of anemia, indicating a significant knowledge gap. High school level education showed the highest level of awareness about anemia, highlighting the role of education in disseminating information</a:t>
            </a:r>
            <a:r>
              <a:rPr lang="en-US" sz="18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a:latin typeface="Segoe UI" panose="020B0502040204020203" pitchFamily="34" charset="0"/>
                <a:ea typeface="Times New Roman" panose="02020603050405020304" pitchFamily="18" charset="0"/>
                <a:cs typeface="Times New Roman" panose="02020603050405020304" pitchFamily="18" charset="0"/>
              </a:rPr>
              <a:t>70%</a:t>
            </a: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 individuals lacked knowledge about the effects of anemia, emphasizing the need for broader education on its impact and consequences.</a:t>
            </a:r>
            <a:r>
              <a:rPr lang="en-US" sz="18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Encouragingly, 92.9% of respondents reported taking iron and folic acid (IFA) tablets. 84.2% of respondents were aware that IFA tablets are red in color, indicating basic understanding of the medication.</a:t>
            </a:r>
            <a:r>
              <a:rPr lang="en-US" sz="18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Accredited Social Health Activists (ASHAs) and Auxiliary Nurse Midwives (ANMs) play a crucial role in providing IFA tablets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0"/>
              </a:spcAft>
              <a:buSzPts val="1000"/>
              <a:buNone/>
              <a:tabLst>
                <a:tab pos="457200" algn="l"/>
              </a:tabLst>
            </a:pP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Many anemic respondents are unable to complete the full course of IFA tablets due to various reasons, indicating the presence of barriers.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0"/>
              </a:spcAft>
              <a:buSzPts val="1000"/>
              <a:buNone/>
              <a:tabLst>
                <a:tab pos="457200" algn="l"/>
              </a:tabLst>
            </a:pP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Communication gap observed between health workers and respondents, particularly in Chhattisgarh, regarding dosage and timing of IFA tablet consumption.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a:spcBef>
                <a:spcPts val="0"/>
              </a:spcBef>
              <a:spcAft>
                <a:spcPts val="0"/>
              </a:spcAft>
              <a:buSzPts val="1000"/>
              <a:buNone/>
              <a:tabLst>
                <a:tab pos="457200" algn="l"/>
              </a:tabLst>
            </a:pPr>
            <a:r>
              <a:rPr lang="en-US" sz="1800" kern="0" dirty="0">
                <a:effectLst/>
                <a:latin typeface="Segoe UI" panose="020B0502040204020203" pitchFamily="34" charset="0"/>
                <a:ea typeface="Times New Roman" panose="02020603050405020304" pitchFamily="18" charset="0"/>
                <a:cs typeface="Times New Roman" panose="02020603050405020304" pitchFamily="18" charset="0"/>
              </a:rPr>
              <a:t>Family members provide support by including fruits, vegetables, and other nutritious foods in the anemic individuals' diet.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en-US" sz="1800" kern="0" dirty="0">
                <a:effectLst/>
                <a:latin typeface="Segoe UI" panose="020B0502040204020203" pitchFamily="34" charset="0"/>
                <a:ea typeface="Times New Roman" panose="02020603050405020304" pitchFamily="18" charset="0"/>
              </a:rPr>
              <a:t>Overall, targeted awareness campaigns, improved communication, and comprehensive support systems are needed to address anemia effectively.</a:t>
            </a:r>
            <a:endParaRPr kumimoji="0" lang="en-US" altLang="en-US" sz="1800" b="0" i="0" u="none" strike="noStrike" cap="none" normalizeH="0" baseline="0" dirty="0">
              <a:ln>
                <a:noFill/>
              </a:ln>
              <a:effectLst/>
              <a:latin typeface="Söhne"/>
            </a:endParaRPr>
          </a:p>
          <a:p>
            <a:pPr marL="0" marR="0" lvl="0" indent="0" defTabSz="914400" rtl="0" eaLnBrk="0" fontAlgn="base" latinLnBrk="0" hangingPunct="0">
              <a:spcBef>
                <a:spcPct val="0"/>
              </a:spcBef>
              <a:spcAft>
                <a:spcPct val="0"/>
              </a:spcAft>
              <a:buClrTx/>
              <a:buSzTx/>
              <a:buFontTx/>
              <a:buNone/>
              <a:tabLst/>
            </a:pPr>
            <a:br>
              <a:rPr kumimoji="0" lang="en-US" altLang="en-US" sz="1800" b="0" i="0" u="none" strike="noStrike" cap="none" normalizeH="0" baseline="0" dirty="0">
                <a:ln>
                  <a:noFill/>
                </a:ln>
                <a:effectLst/>
              </a:rPr>
            </a:br>
            <a:endParaRPr kumimoji="0" lang="en-US" altLang="en-US" sz="1800" b="0" i="0" u="none" strike="noStrike" cap="none" normalizeH="0" baseline="0" dirty="0">
              <a:ln>
                <a:noFill/>
              </a:ln>
              <a:effectLst/>
              <a:latin typeface="Arial" panose="020B0604020202020204" pitchFamily="34" charset="0"/>
            </a:endParaRPr>
          </a:p>
        </p:txBody>
      </p:sp>
      <p:sp>
        <p:nvSpPr>
          <p:cNvPr id="4" name="Date Placeholder 3">
            <a:extLst>
              <a:ext uri="{FF2B5EF4-FFF2-40B4-BE49-F238E27FC236}">
                <a16:creationId xmlns:a16="http://schemas.microsoft.com/office/drawing/2014/main" id="{6C5EAA9D-F85B-383D-36E7-B3EFCBEE445C}"/>
              </a:ext>
            </a:extLst>
          </p:cNvPr>
          <p:cNvSpPr>
            <a:spLocks noGrp="1"/>
          </p:cNvSpPr>
          <p:nvPr>
            <p:ph type="dt" sz="half" idx="10"/>
          </p:nvPr>
        </p:nvSpPr>
        <p:spPr>
          <a:xfrm>
            <a:off x="838200" y="6356350"/>
            <a:ext cx="2743200" cy="365125"/>
          </a:xfrm>
        </p:spPr>
        <p:txBody>
          <a:bodyPr>
            <a:normAutofit/>
          </a:bodyPr>
          <a:lstStyle/>
          <a:p>
            <a:pPr>
              <a:spcAft>
                <a:spcPts val="600"/>
              </a:spcAft>
            </a:pPr>
            <a:fld id="{9C61E81F-EDCC-493D-B399-82FF5D9AD8A1}" type="datetime1">
              <a:rPr lang="en-US"/>
              <a:pPr>
                <a:spcAft>
                  <a:spcPts val="600"/>
                </a:spcAft>
              </a:pPr>
              <a:t>6/29/2023</a:t>
            </a:fld>
            <a:endParaRPr lang="en-US"/>
          </a:p>
        </p:txBody>
      </p:sp>
      <p:sp>
        <p:nvSpPr>
          <p:cNvPr id="5" name="Slide Number Placeholder 4">
            <a:extLst>
              <a:ext uri="{FF2B5EF4-FFF2-40B4-BE49-F238E27FC236}">
                <a16:creationId xmlns:a16="http://schemas.microsoft.com/office/drawing/2014/main" id="{B600D875-DB5D-907A-E6CE-D61629F65FE8}"/>
              </a:ext>
            </a:extLst>
          </p:cNvPr>
          <p:cNvSpPr>
            <a:spLocks noGrp="1"/>
          </p:cNvSpPr>
          <p:nvPr>
            <p:ph type="sldNum" sz="quarter" idx="12"/>
          </p:nvPr>
        </p:nvSpPr>
        <p:spPr>
          <a:xfrm>
            <a:off x="8610600" y="6356350"/>
            <a:ext cx="2743200" cy="365125"/>
          </a:xfrm>
        </p:spPr>
        <p:txBody>
          <a:bodyPr>
            <a:normAutofit/>
          </a:bodyPr>
          <a:lstStyle/>
          <a:p>
            <a:pPr>
              <a:spcAft>
                <a:spcPts val="600"/>
              </a:spcAft>
            </a:pPr>
            <a:fld id="{12F0B161-618A-4EC8-8C9A-FEDCD000ADA2}" type="slidenum">
              <a:rPr lang="en-US" smtClean="0"/>
              <a:pPr>
                <a:spcAft>
                  <a:spcPts val="600"/>
                </a:spcAft>
              </a:pPr>
              <a:t>19</a:t>
            </a:fld>
            <a:endParaRPr lang="en-US"/>
          </a:p>
        </p:txBody>
      </p:sp>
    </p:spTree>
    <p:extLst>
      <p:ext uri="{BB962C8B-B14F-4D97-AF65-F5344CB8AC3E}">
        <p14:creationId xmlns:p14="http://schemas.microsoft.com/office/powerpoint/2010/main" val="255836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0236C-62C0-F14D-9F8D-D0CD0876D7D4}"/>
              </a:ext>
            </a:extLst>
          </p:cNvPr>
          <p:cNvSpPr>
            <a:spLocks noGrp="1"/>
          </p:cNvSpPr>
          <p:nvPr>
            <p:ph type="title"/>
          </p:nvPr>
        </p:nvSpPr>
        <p:spPr>
          <a:xfrm>
            <a:off x="838200" y="184805"/>
            <a:ext cx="10515600" cy="1505883"/>
          </a:xfrm>
        </p:spPr>
        <p:txBody>
          <a:bodyPr anchor="ctr">
            <a:normAutofit/>
          </a:bodyPr>
          <a:lstStyle/>
          <a:p>
            <a:r>
              <a:rPr lang="en-US" sz="5200"/>
              <a:t>Mentor approval</a:t>
            </a:r>
          </a:p>
        </p:txBody>
      </p:sp>
      <p:pic>
        <p:nvPicPr>
          <p:cNvPr id="6" name="Picture 5" descr="A screenshot of a computer">
            <a:extLst>
              <a:ext uri="{FF2B5EF4-FFF2-40B4-BE49-F238E27FC236}">
                <a16:creationId xmlns:a16="http://schemas.microsoft.com/office/drawing/2014/main" id="{A7C655D1-8BB1-F752-57A3-269E249DF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545" y="1366576"/>
            <a:ext cx="10409255" cy="4929153"/>
          </a:xfrm>
          <a:prstGeom prst="rect">
            <a:avLst/>
          </a:prstGeom>
        </p:spPr>
      </p:pic>
      <p:sp>
        <p:nvSpPr>
          <p:cNvPr id="3" name="Date Placeholder 2">
            <a:extLst>
              <a:ext uri="{FF2B5EF4-FFF2-40B4-BE49-F238E27FC236}">
                <a16:creationId xmlns:a16="http://schemas.microsoft.com/office/drawing/2014/main" id="{B602A0EC-2E5B-75D2-5093-AADDCD16CEE6}"/>
              </a:ext>
            </a:extLst>
          </p:cNvPr>
          <p:cNvSpPr>
            <a:spLocks noGrp="1"/>
          </p:cNvSpPr>
          <p:nvPr>
            <p:ph type="dt" sz="half" idx="10"/>
          </p:nvPr>
        </p:nvSpPr>
        <p:spPr>
          <a:xfrm>
            <a:off x="838200" y="6356350"/>
            <a:ext cx="2743200" cy="365125"/>
          </a:xfrm>
        </p:spPr>
        <p:txBody>
          <a:bodyPr>
            <a:normAutofit/>
          </a:bodyPr>
          <a:lstStyle/>
          <a:p>
            <a:pPr>
              <a:spcAft>
                <a:spcPts val="600"/>
              </a:spcAft>
            </a:pPr>
            <a:fld id="{E0433D12-7746-456E-BC6D-C00EABE95FB4}" type="datetime1">
              <a:rPr lang="en-US" smtClean="0"/>
              <a:pPr>
                <a:spcAft>
                  <a:spcPts val="600"/>
                </a:spcAft>
              </a:pPr>
              <a:t>6/29/2023</a:t>
            </a:fld>
            <a:endParaRPr lang="en-US"/>
          </a:p>
        </p:txBody>
      </p:sp>
      <p:sp>
        <p:nvSpPr>
          <p:cNvPr id="4" name="Slide Number Placeholder 3">
            <a:extLst>
              <a:ext uri="{FF2B5EF4-FFF2-40B4-BE49-F238E27FC236}">
                <a16:creationId xmlns:a16="http://schemas.microsoft.com/office/drawing/2014/main" id="{DF6E9DC7-76CD-8E3D-4A2B-9110CD5FF14E}"/>
              </a:ext>
            </a:extLst>
          </p:cNvPr>
          <p:cNvSpPr>
            <a:spLocks noGrp="1"/>
          </p:cNvSpPr>
          <p:nvPr>
            <p:ph type="sldNum" sz="quarter" idx="12"/>
          </p:nvPr>
        </p:nvSpPr>
        <p:spPr>
          <a:xfrm>
            <a:off x="8610600" y="6356350"/>
            <a:ext cx="2743200" cy="365125"/>
          </a:xfrm>
        </p:spPr>
        <p:txBody>
          <a:bodyPr>
            <a:normAutofit/>
          </a:bodyPr>
          <a:lstStyle/>
          <a:p>
            <a:pPr>
              <a:spcAft>
                <a:spcPts val="600"/>
              </a:spcAft>
            </a:pPr>
            <a:fld id="{12F0B161-618A-4EC8-8C9A-FEDCD000ADA2}" type="slidenum">
              <a:rPr lang="en-US" smtClean="0"/>
              <a:pPr>
                <a:spcAft>
                  <a:spcPts val="600"/>
                </a:spcAft>
              </a:pPr>
              <a:t>2</a:t>
            </a:fld>
            <a:endParaRPr lang="en-US"/>
          </a:p>
        </p:txBody>
      </p:sp>
    </p:spTree>
    <p:extLst>
      <p:ext uri="{BB962C8B-B14F-4D97-AF65-F5344CB8AC3E}">
        <p14:creationId xmlns:p14="http://schemas.microsoft.com/office/powerpoint/2010/main" val="441087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ECB8B4-F53B-4B46-A052-CDC1B0D6EC38}"/>
              </a:ext>
            </a:extLst>
          </p:cNvPr>
          <p:cNvSpPr txBox="1"/>
          <p:nvPr/>
        </p:nvSpPr>
        <p:spPr>
          <a:xfrm>
            <a:off x="304800" y="489734"/>
            <a:ext cx="11582400" cy="6093976"/>
          </a:xfrm>
          <a:prstGeom prst="rect">
            <a:avLst/>
          </a:prstGeom>
          <a:noFill/>
        </p:spPr>
        <p:txBody>
          <a:bodyPr wrap="square">
            <a:spAutoFit/>
          </a:bodyPr>
          <a:lstStyle/>
          <a:p>
            <a:pPr marL="342900" marR="0" indent="-342900" algn="just">
              <a:lnSpc>
                <a:spcPct val="150000"/>
              </a:lnSpc>
              <a:buFont typeface="Wingdings" panose="05000000000000000000" pitchFamily="2" charset="2"/>
              <a:buChar char="Ø"/>
            </a:pPr>
            <a:r>
              <a:rPr lang="en-US" sz="2400" dirty="0">
                <a:effectLst/>
                <a:latin typeface="Times New Roman" panose="02020603050405020304" pitchFamily="18" charset="0"/>
                <a:ea typeface="Times New Roman" panose="02020603050405020304" pitchFamily="18" charset="0"/>
              </a:rPr>
              <a:t>REFERENCES:</a:t>
            </a:r>
          </a:p>
          <a:p>
            <a:pPr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1.Weekly iron-folic acid supplementation (WIFS) [Internet]. Gov. in. [cited 2023 Feb 3]. Available from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https://nhm.assam.gov.in/schemes/weekly-iron-folic-acid-supplementation-wifs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2. Adherence to iron with folic acid supplementation and its associated factors among pregnant women attending antenatal care follow-up at Debre Tabor        General Hospital, Ethiopia, 2017 - Google Search.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3. Molla T,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Guadu</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T, Muhammad EA,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Hunegnaw</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MT. Factors associated with adherence to iron folate supplementation among pregnant women in West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Dembia</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district, northwest Ethiopia: a cross-sectional study. BMC Res Notes [Internet]. 2019;12(1):6. Available from</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http://dx.doi.org/10.1186/s13104-019-4045-2</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4. Felipe-</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Dimog</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EB, Yu C-H, Ho C-H, Liang F-W. Factors influencing the compliance of pregnant women with iron and folic acid supplementation in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thePhilippines</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2017 Philippine demographic and Health Survey analysis. Nutrients [Internet]. 2021 [cited 2023 Feb 3];13(9):3060. Available from: https://www.mdpi.com/2072-6643/13/9/3060</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5.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NFHS-5 INDIA FACT SHEET [Internet]. IIPS,MUMBAI; Available from: http://rchiips.org/nfhs/NFHS-5_FCTS/India.pdf</a:t>
            </a:r>
          </a:p>
          <a:p>
            <a:pPr marL="0" marR="0">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6.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Gebremariam</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AD,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Tiruneh</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SA, Abate BA,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Engidaw</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MT,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Asnakew</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DT. Adherence to iron with folic acid supplementation and its associated factors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amongpregnant</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women attending antenatal care follow-up at Debre Tabor General Hospital, Ethiopia, 2017.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PLoS</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One [Internet]. 2019;14(1):e0210086. </a:t>
            </a:r>
            <a:r>
              <a:rPr lang="en-US" sz="1400" dirty="0" err="1">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Availablefrom</a:t>
            </a: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 http://dx.doi.org/10.1371/journal.pone.0210086</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en-US" sz="1400" dirty="0">
                <a:solidFill>
                  <a:srgbClr val="37393C"/>
                </a:solidFill>
                <a:effectLst/>
                <a:latin typeface="Times New Roman" panose="02020603050405020304" pitchFamily="18" charset="0"/>
                <a:ea typeface="Calibri" panose="020F0502020204030204" pitchFamily="34" charset="0"/>
                <a:cs typeface="Times New Roman" panose="02020603050405020304" pitchFamily="18" charset="0"/>
              </a:rPr>
              <a:t>7.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Ashish Joshi. National Nutritional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Anaemia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Prophylaxis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Programme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(NNAPP) [Internet]. the foundation of healthcare technology society; 2019. Available from: https://fhts.ac.in/policy-brief/national-nutritional-anaemia-prophylaxis-programme-nnapp/</a:t>
            </a:r>
          </a:p>
          <a:p>
            <a:pPr marL="0" marR="0">
              <a:spcBef>
                <a:spcPts val="0"/>
              </a:spcBef>
              <a:spcAft>
                <a:spcPts val="8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8. Mithra P, Unnikrishnan B, Rekha 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Nithin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K, Mohan K, Kulkarni V, et al. Compliance with iron-folic acid (IFA) therapy among pregnant women in an urban area of south India.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Afr</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Health Sci. 2013 Dec;13(4):880–5</a:t>
            </a:r>
            <a:r>
              <a:rPr lang="en-US" sz="1400" dirty="0">
                <a:effectLst/>
                <a:latin typeface="Times New Roman" panose="02020603050405020304" pitchFamily="18" charset="0"/>
                <a:ea typeface="Calibri" panose="020F0502020204030204" pitchFamily="34" charset="0"/>
                <a:cs typeface="Mangal" panose="02040503050203030202" pitchFamily="18" charset="0"/>
              </a:rPr>
              <a:t>.</a:t>
            </a:r>
          </a:p>
          <a:p>
            <a:pPr marL="0" marR="0">
              <a:spcBef>
                <a:spcPts val="0"/>
              </a:spcBef>
              <a:spcAft>
                <a:spcPts val="800"/>
              </a:spcAft>
            </a:pPr>
            <a:r>
              <a:rPr lang="en-US" sz="1400" dirty="0">
                <a:effectLst/>
                <a:latin typeface="Times New Roman" panose="02020603050405020304" pitchFamily="18" charset="0"/>
                <a:ea typeface="Calibri" panose="020F0502020204030204" pitchFamily="34" charset="0"/>
                <a:cs typeface="Mangal" panose="02040503050203030202" pitchFamily="18" charset="0"/>
              </a:rPr>
              <a:t>9. Nisar YB, </a:t>
            </a:r>
            <a:r>
              <a:rPr lang="en-US" sz="1400" dirty="0" err="1">
                <a:effectLst/>
                <a:latin typeface="Times New Roman" panose="02020603050405020304" pitchFamily="18" charset="0"/>
                <a:ea typeface="Calibri" panose="020F0502020204030204" pitchFamily="34" charset="0"/>
                <a:cs typeface="Mangal" panose="02040503050203030202" pitchFamily="18" charset="0"/>
              </a:rPr>
              <a:t>Alam</a:t>
            </a:r>
            <a:r>
              <a:rPr lang="en-US" sz="1400" dirty="0">
                <a:effectLst/>
                <a:latin typeface="Times New Roman" panose="02020603050405020304" pitchFamily="18" charset="0"/>
                <a:ea typeface="Calibri" panose="020F0502020204030204" pitchFamily="34" charset="0"/>
                <a:cs typeface="Mangal" panose="02040503050203030202" pitchFamily="18" charset="0"/>
              </a:rPr>
              <a:t> A, Aurangzeb B, Dibley M. Perceptions of antenatal iron-folic acid supplements in urban and rural Pakistan: A qualitative study. </a:t>
            </a:r>
            <a:r>
              <a:rPr lang="en-US" sz="1400" dirty="0" err="1">
                <a:effectLst/>
                <a:latin typeface="Times New Roman" panose="02020603050405020304" pitchFamily="18" charset="0"/>
                <a:ea typeface="Calibri" panose="020F0502020204030204" pitchFamily="34" charset="0"/>
                <a:cs typeface="Mangal" panose="02040503050203030202" pitchFamily="18" charset="0"/>
              </a:rPr>
              <a:t>Eur</a:t>
            </a:r>
            <a:r>
              <a:rPr lang="en-US" sz="1400" dirty="0">
                <a:effectLst/>
                <a:latin typeface="Times New Roman" panose="02020603050405020304" pitchFamily="18" charset="0"/>
                <a:ea typeface="Calibri" panose="020F0502020204030204" pitchFamily="34" charset="0"/>
                <a:cs typeface="Mangal" panose="02040503050203030202" pitchFamily="18" charset="0"/>
              </a:rPr>
              <a:t> J </a:t>
            </a:r>
            <a:r>
              <a:rPr lang="en-US" sz="1400" dirty="0" err="1">
                <a:effectLst/>
                <a:latin typeface="Times New Roman" panose="02020603050405020304" pitchFamily="18" charset="0"/>
                <a:ea typeface="Calibri" panose="020F0502020204030204" pitchFamily="34" charset="0"/>
                <a:cs typeface="Mangal" panose="02040503050203030202" pitchFamily="18" charset="0"/>
              </a:rPr>
              <a:t>Nutr</a:t>
            </a:r>
            <a:r>
              <a:rPr lang="en-US" sz="1400" dirty="0">
                <a:effectLst/>
                <a:latin typeface="Times New Roman" panose="02020603050405020304" pitchFamily="18" charset="0"/>
                <a:ea typeface="Calibri" panose="020F0502020204030204" pitchFamily="34" charset="0"/>
                <a:cs typeface="Mangal" panose="02040503050203030202" pitchFamily="18" charset="0"/>
              </a:rPr>
              <a:t> Food </a:t>
            </a:r>
            <a:r>
              <a:rPr lang="en-US" sz="1400" dirty="0" err="1">
                <a:effectLst/>
                <a:latin typeface="Times New Roman" panose="02020603050405020304" pitchFamily="18" charset="0"/>
                <a:ea typeface="Calibri" panose="020F0502020204030204" pitchFamily="34" charset="0"/>
                <a:cs typeface="Mangal" panose="02040503050203030202" pitchFamily="18" charset="0"/>
              </a:rPr>
              <a:t>Saf</a:t>
            </a:r>
            <a:r>
              <a:rPr lang="en-US" sz="1400" dirty="0">
                <a:effectLst/>
                <a:latin typeface="Times New Roman" panose="02020603050405020304" pitchFamily="18" charset="0"/>
                <a:ea typeface="Calibri" panose="020F0502020204030204" pitchFamily="34" charset="0"/>
                <a:cs typeface="Mangal" panose="02040503050203030202" pitchFamily="18" charset="0"/>
              </a:rPr>
              <a:t> [Internet]. 2015;5(5):705–6. Available from: http://dx.doi.org/10.9734/ejnfs/2015/21040</a:t>
            </a:r>
          </a:p>
          <a:p>
            <a:pPr marL="0" marR="0">
              <a:spcBef>
                <a:spcPts val="0"/>
              </a:spcBef>
              <a:spcAft>
                <a:spcPts val="800"/>
              </a:spcAft>
            </a:pPr>
            <a:endParaRPr lang="en-US" sz="1400" dirty="0">
              <a:effectLst/>
              <a:latin typeface="Calibri" panose="020F0502020204030204" pitchFamily="34" charset="0"/>
              <a:ea typeface="Calibri" panose="020F0502020204030204" pitchFamily="34" charset="0"/>
              <a:cs typeface="Mangal" panose="02040503050203030202" pitchFamily="18" charset="0"/>
            </a:endParaRPr>
          </a:p>
        </p:txBody>
      </p:sp>
      <p:sp>
        <p:nvSpPr>
          <p:cNvPr id="2" name="Date Placeholder 1">
            <a:extLst>
              <a:ext uri="{FF2B5EF4-FFF2-40B4-BE49-F238E27FC236}">
                <a16:creationId xmlns:a16="http://schemas.microsoft.com/office/drawing/2014/main" id="{9795328C-4AE4-4932-F395-3F229CF3EA05}"/>
              </a:ext>
            </a:extLst>
          </p:cNvPr>
          <p:cNvSpPr>
            <a:spLocks noGrp="1"/>
          </p:cNvSpPr>
          <p:nvPr>
            <p:ph type="dt" sz="half" idx="10"/>
          </p:nvPr>
        </p:nvSpPr>
        <p:spPr/>
        <p:txBody>
          <a:bodyPr/>
          <a:lstStyle/>
          <a:p>
            <a:fld id="{A7D1DE06-EC43-472E-99C1-7C0F3055C554}" type="datetime1">
              <a:rPr lang="en-US" smtClean="0"/>
              <a:t>6/29/2023</a:t>
            </a:fld>
            <a:endParaRPr lang="en-US" dirty="0"/>
          </a:p>
        </p:txBody>
      </p:sp>
      <p:sp>
        <p:nvSpPr>
          <p:cNvPr id="3" name="Slide Number Placeholder 2">
            <a:extLst>
              <a:ext uri="{FF2B5EF4-FFF2-40B4-BE49-F238E27FC236}">
                <a16:creationId xmlns:a16="http://schemas.microsoft.com/office/drawing/2014/main" id="{7D26B795-6769-0772-A7AF-65FDCFA02DD2}"/>
              </a:ext>
            </a:extLst>
          </p:cNvPr>
          <p:cNvSpPr>
            <a:spLocks noGrp="1"/>
          </p:cNvSpPr>
          <p:nvPr>
            <p:ph type="sldNum" sz="quarter" idx="12"/>
          </p:nvPr>
        </p:nvSpPr>
        <p:spPr/>
        <p:txBody>
          <a:bodyPr/>
          <a:lstStyle/>
          <a:p>
            <a:fld id="{12F0B161-618A-4EC8-8C9A-FEDCD000ADA2}" type="slidenum">
              <a:rPr lang="en-US" smtClean="0"/>
              <a:t>20</a:t>
            </a:fld>
            <a:endParaRPr lang="en-US"/>
          </a:p>
        </p:txBody>
      </p:sp>
    </p:spTree>
    <p:extLst>
      <p:ext uri="{BB962C8B-B14F-4D97-AF65-F5344CB8AC3E}">
        <p14:creationId xmlns:p14="http://schemas.microsoft.com/office/powerpoint/2010/main" val="318804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ctangle 2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3292710-164E-0A48-CE8F-1AF70DDA5F8A}"/>
              </a:ext>
            </a:extLst>
          </p:cNvPr>
          <p:cNvSpPr>
            <a:spLocks noGrp="1"/>
          </p:cNvSpPr>
          <p:nvPr>
            <p:ph type="title"/>
          </p:nvPr>
        </p:nvSpPr>
        <p:spPr>
          <a:xfrm>
            <a:off x="3315031" y="1380754"/>
            <a:ext cx="5561938" cy="2513516"/>
          </a:xfrm>
        </p:spPr>
        <p:txBody>
          <a:bodyPr vert="horz" lIns="91440" tIns="45720" rIns="91440" bIns="45720" rtlCol="0" anchor="b">
            <a:noAutofit/>
          </a:bodyPr>
          <a:lstStyle/>
          <a:p>
            <a:pPr algn="ctr"/>
            <a:r>
              <a:rPr lang="en-US" sz="9600" b="1" kern="1200" dirty="0">
                <a:solidFill>
                  <a:schemeClr val="tx1"/>
                </a:solidFill>
                <a:latin typeface="+mj-lt"/>
                <a:ea typeface="+mj-ea"/>
                <a:cs typeface="+mj-cs"/>
              </a:rPr>
              <a:t>Thankyou</a:t>
            </a:r>
          </a:p>
        </p:txBody>
      </p:sp>
      <p:sp>
        <p:nvSpPr>
          <p:cNvPr id="31" name="Arc 3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Oval 3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899FE8D3-611C-7F8F-4F14-29009FF4E346}"/>
              </a:ext>
            </a:extLst>
          </p:cNvPr>
          <p:cNvSpPr>
            <a:spLocks noGrp="1"/>
          </p:cNvSpPr>
          <p:nvPr>
            <p:ph type="dt" sz="half" idx="10"/>
          </p:nvPr>
        </p:nvSpPr>
        <p:spPr/>
        <p:txBody>
          <a:bodyPr/>
          <a:lstStyle/>
          <a:p>
            <a:fld id="{75976092-1CF0-4721-B73D-A5F478119E9C}" type="datetime1">
              <a:rPr lang="en-US" smtClean="0"/>
              <a:t>6/29/2023</a:t>
            </a:fld>
            <a:endParaRPr lang="en-US"/>
          </a:p>
        </p:txBody>
      </p:sp>
      <p:sp>
        <p:nvSpPr>
          <p:cNvPr id="4" name="Slide Number Placeholder 3">
            <a:extLst>
              <a:ext uri="{FF2B5EF4-FFF2-40B4-BE49-F238E27FC236}">
                <a16:creationId xmlns:a16="http://schemas.microsoft.com/office/drawing/2014/main" id="{453B3653-7DD7-C28D-AA6F-9E814B17A0F5}"/>
              </a:ext>
            </a:extLst>
          </p:cNvPr>
          <p:cNvSpPr>
            <a:spLocks noGrp="1"/>
          </p:cNvSpPr>
          <p:nvPr>
            <p:ph type="sldNum" sz="quarter" idx="12"/>
          </p:nvPr>
        </p:nvSpPr>
        <p:spPr/>
        <p:txBody>
          <a:bodyPr/>
          <a:lstStyle/>
          <a:p>
            <a:fld id="{12F0B161-618A-4EC8-8C9A-FEDCD000ADA2}" type="slidenum">
              <a:rPr lang="en-US" smtClean="0"/>
              <a:t>21</a:t>
            </a:fld>
            <a:endParaRPr lang="en-US"/>
          </a:p>
        </p:txBody>
      </p:sp>
    </p:spTree>
    <p:extLst>
      <p:ext uri="{BB962C8B-B14F-4D97-AF65-F5344CB8AC3E}">
        <p14:creationId xmlns:p14="http://schemas.microsoft.com/office/powerpoint/2010/main" val="3883742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716D72B-0D25-43A5-8554-C535E5118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B414AC-61C4-258B-0BF1-724E612A9720}"/>
              </a:ext>
            </a:extLst>
          </p:cNvPr>
          <p:cNvSpPr>
            <a:spLocks noGrp="1"/>
          </p:cNvSpPr>
          <p:nvPr>
            <p:ph type="title"/>
          </p:nvPr>
        </p:nvSpPr>
        <p:spPr>
          <a:xfrm>
            <a:off x="7543801" y="432877"/>
            <a:ext cx="3988536" cy="1642533"/>
          </a:xfrm>
          <a:prstGeom prst="ellipse">
            <a:avLst/>
          </a:prstGeom>
        </p:spPr>
        <p:txBody>
          <a:bodyPr vert="horz" lIns="91440" tIns="45720" rIns="91440" bIns="45720" rtlCol="0" anchor="b">
            <a:normAutofit fontScale="90000"/>
          </a:bodyPr>
          <a:lstStyle/>
          <a:p>
            <a:r>
              <a:rPr lang="en-US" sz="5400" b="1" dirty="0">
                <a:solidFill>
                  <a:schemeClr val="tx2"/>
                </a:solidFill>
              </a:rPr>
              <a:t>Pictorial Journey</a:t>
            </a:r>
            <a:endParaRPr lang="en-US" sz="5400" b="1" kern="1200" dirty="0">
              <a:latin typeface="+mj-lt"/>
              <a:ea typeface="+mj-ea"/>
              <a:cs typeface="+mj-cs"/>
            </a:endParaRPr>
          </a:p>
        </p:txBody>
      </p:sp>
      <p:pic>
        <p:nvPicPr>
          <p:cNvPr id="19" name="Picture 18" descr="A group of women sitting in chairs in a room&#10;&#10;Description automatically generated with medium confidence">
            <a:extLst>
              <a:ext uri="{FF2B5EF4-FFF2-40B4-BE49-F238E27FC236}">
                <a16:creationId xmlns:a16="http://schemas.microsoft.com/office/drawing/2014/main" id="{613EC96C-0A76-17FD-E612-40E98F2BDD81}"/>
              </a:ext>
            </a:extLst>
          </p:cNvPr>
          <p:cNvPicPr>
            <a:picLocks noChangeAspect="1"/>
          </p:cNvPicPr>
          <p:nvPr/>
        </p:nvPicPr>
        <p:blipFill rotWithShape="1">
          <a:blip r:embed="rId2">
            <a:extLst>
              <a:ext uri="{28A0092B-C50C-407E-A947-70E740481C1C}">
                <a14:useLocalDpi xmlns:a14="http://schemas.microsoft.com/office/drawing/2010/main" val="0"/>
              </a:ext>
            </a:extLst>
          </a:blip>
          <a:srcRect l="14525" t="6169" r="14822" b="3187"/>
          <a:stretch/>
        </p:blipFill>
        <p:spPr>
          <a:xfrm>
            <a:off x="101520" y="171174"/>
            <a:ext cx="3903406" cy="3614245"/>
          </a:xfrm>
          <a:prstGeom prst="rect">
            <a:avLst/>
          </a:prstGeom>
          <a:ln>
            <a:noFill/>
          </a:ln>
          <a:effectLst>
            <a:outerShdw blurRad="190500" algn="tl" rotWithShape="0">
              <a:srgbClr val="000000">
                <a:alpha val="70000"/>
              </a:srgbClr>
            </a:outerShdw>
          </a:effectLst>
        </p:spPr>
      </p:pic>
      <p:pic>
        <p:nvPicPr>
          <p:cNvPr id="13" name="Content Placeholder 12" descr="A group of women in a hospital room&#10;&#10;Description automatically generated with low confidence">
            <a:extLst>
              <a:ext uri="{FF2B5EF4-FFF2-40B4-BE49-F238E27FC236}">
                <a16:creationId xmlns:a16="http://schemas.microsoft.com/office/drawing/2014/main" id="{3BB2871B-2807-A002-A00B-F80A60494C3E}"/>
              </a:ext>
            </a:extLst>
          </p:cNvPr>
          <p:cNvPicPr>
            <a:picLocks noChangeAspect="1"/>
          </p:cNvPicPr>
          <p:nvPr/>
        </p:nvPicPr>
        <p:blipFill rotWithShape="1">
          <a:blip r:embed="rId3">
            <a:extLst>
              <a:ext uri="{28A0092B-C50C-407E-A947-70E740481C1C}">
                <a14:useLocalDpi xmlns:a14="http://schemas.microsoft.com/office/drawing/2010/main" val="0"/>
              </a:ext>
            </a:extLst>
          </a:blip>
          <a:srcRect l="5851" t="26750" r="15336" b="-1"/>
          <a:stretch/>
        </p:blipFill>
        <p:spPr>
          <a:xfrm>
            <a:off x="8307709" y="3688527"/>
            <a:ext cx="3779903" cy="3014223"/>
          </a:xfrm>
          <a:prstGeom prst="rect">
            <a:avLst/>
          </a:prstGeom>
          <a:ln>
            <a:noFill/>
          </a:ln>
          <a:effectLst>
            <a:softEdge rad="112500"/>
          </a:effectLst>
        </p:spPr>
      </p:pic>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6484" y="2424319"/>
            <a:ext cx="3851563" cy="18288"/>
          </a:xfrm>
          <a:custGeom>
            <a:avLst/>
            <a:gdLst>
              <a:gd name="connsiteX0" fmla="*/ 0 w 3851563"/>
              <a:gd name="connsiteY0" fmla="*/ 0 h 18288"/>
              <a:gd name="connsiteX1" fmla="*/ 718958 w 3851563"/>
              <a:gd name="connsiteY1" fmla="*/ 0 h 18288"/>
              <a:gd name="connsiteX2" fmla="*/ 1437917 w 3851563"/>
              <a:gd name="connsiteY2" fmla="*/ 0 h 18288"/>
              <a:gd name="connsiteX3" fmla="*/ 1964297 w 3851563"/>
              <a:gd name="connsiteY3" fmla="*/ 0 h 18288"/>
              <a:gd name="connsiteX4" fmla="*/ 2606224 w 3851563"/>
              <a:gd name="connsiteY4" fmla="*/ 0 h 18288"/>
              <a:gd name="connsiteX5" fmla="*/ 3171120 w 3851563"/>
              <a:gd name="connsiteY5" fmla="*/ 0 h 18288"/>
              <a:gd name="connsiteX6" fmla="*/ 3851563 w 3851563"/>
              <a:gd name="connsiteY6" fmla="*/ 0 h 18288"/>
              <a:gd name="connsiteX7" fmla="*/ 3851563 w 3851563"/>
              <a:gd name="connsiteY7" fmla="*/ 18288 h 18288"/>
              <a:gd name="connsiteX8" fmla="*/ 3209636 w 3851563"/>
              <a:gd name="connsiteY8" fmla="*/ 18288 h 18288"/>
              <a:gd name="connsiteX9" fmla="*/ 2644740 w 3851563"/>
              <a:gd name="connsiteY9" fmla="*/ 18288 h 18288"/>
              <a:gd name="connsiteX10" fmla="*/ 2002813 w 3851563"/>
              <a:gd name="connsiteY10" fmla="*/ 18288 h 18288"/>
              <a:gd name="connsiteX11" fmla="*/ 1399401 w 3851563"/>
              <a:gd name="connsiteY11" fmla="*/ 18288 h 18288"/>
              <a:gd name="connsiteX12" fmla="*/ 834505 w 3851563"/>
              <a:gd name="connsiteY12" fmla="*/ 18288 h 18288"/>
              <a:gd name="connsiteX13" fmla="*/ 0 w 3851563"/>
              <a:gd name="connsiteY13" fmla="*/ 18288 h 18288"/>
              <a:gd name="connsiteX14" fmla="*/ 0 w 3851563"/>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51563" h="18288" fill="none" extrusionOk="0">
                <a:moveTo>
                  <a:pt x="0" y="0"/>
                </a:moveTo>
                <a:cubicBezTo>
                  <a:pt x="195934" y="10403"/>
                  <a:pt x="550513" y="-3379"/>
                  <a:pt x="718958" y="0"/>
                </a:cubicBezTo>
                <a:cubicBezTo>
                  <a:pt x="887403" y="3379"/>
                  <a:pt x="1238155" y="34184"/>
                  <a:pt x="1437917" y="0"/>
                </a:cubicBezTo>
                <a:cubicBezTo>
                  <a:pt x="1637679" y="-34184"/>
                  <a:pt x="1735575" y="21633"/>
                  <a:pt x="1964297" y="0"/>
                </a:cubicBezTo>
                <a:cubicBezTo>
                  <a:pt x="2193019" y="-21633"/>
                  <a:pt x="2398398" y="-18127"/>
                  <a:pt x="2606224" y="0"/>
                </a:cubicBezTo>
                <a:cubicBezTo>
                  <a:pt x="2814050" y="18127"/>
                  <a:pt x="3010763" y="-3923"/>
                  <a:pt x="3171120" y="0"/>
                </a:cubicBezTo>
                <a:cubicBezTo>
                  <a:pt x="3331477" y="3923"/>
                  <a:pt x="3662318" y="22618"/>
                  <a:pt x="3851563" y="0"/>
                </a:cubicBezTo>
                <a:cubicBezTo>
                  <a:pt x="3851602" y="7328"/>
                  <a:pt x="3852182" y="9982"/>
                  <a:pt x="3851563" y="18288"/>
                </a:cubicBezTo>
                <a:cubicBezTo>
                  <a:pt x="3539697" y="8623"/>
                  <a:pt x="3360357" y="-7186"/>
                  <a:pt x="3209636" y="18288"/>
                </a:cubicBezTo>
                <a:cubicBezTo>
                  <a:pt x="3058915" y="43762"/>
                  <a:pt x="2810322" y="8087"/>
                  <a:pt x="2644740" y="18288"/>
                </a:cubicBezTo>
                <a:cubicBezTo>
                  <a:pt x="2479158" y="28489"/>
                  <a:pt x="2131941" y="44882"/>
                  <a:pt x="2002813" y="18288"/>
                </a:cubicBezTo>
                <a:cubicBezTo>
                  <a:pt x="1873685" y="-8306"/>
                  <a:pt x="1675560" y="30966"/>
                  <a:pt x="1399401" y="18288"/>
                </a:cubicBezTo>
                <a:cubicBezTo>
                  <a:pt x="1123242" y="5610"/>
                  <a:pt x="1065368" y="33824"/>
                  <a:pt x="834505" y="18288"/>
                </a:cubicBezTo>
                <a:cubicBezTo>
                  <a:pt x="603642" y="2752"/>
                  <a:pt x="191505" y="58863"/>
                  <a:pt x="0" y="18288"/>
                </a:cubicBezTo>
                <a:cubicBezTo>
                  <a:pt x="-593" y="9736"/>
                  <a:pt x="244" y="6610"/>
                  <a:pt x="0" y="0"/>
                </a:cubicBezTo>
                <a:close/>
              </a:path>
              <a:path w="3851563" h="18288" stroke="0" extrusionOk="0">
                <a:moveTo>
                  <a:pt x="0" y="0"/>
                </a:moveTo>
                <a:cubicBezTo>
                  <a:pt x="289752" y="13020"/>
                  <a:pt x="480313" y="17689"/>
                  <a:pt x="641927" y="0"/>
                </a:cubicBezTo>
                <a:cubicBezTo>
                  <a:pt x="803541" y="-17689"/>
                  <a:pt x="1025789" y="14289"/>
                  <a:pt x="1322370" y="0"/>
                </a:cubicBezTo>
                <a:cubicBezTo>
                  <a:pt x="1618951" y="-14289"/>
                  <a:pt x="1675364" y="4422"/>
                  <a:pt x="1925782" y="0"/>
                </a:cubicBezTo>
                <a:cubicBezTo>
                  <a:pt x="2176200" y="-4422"/>
                  <a:pt x="2354648" y="21578"/>
                  <a:pt x="2644740" y="0"/>
                </a:cubicBezTo>
                <a:cubicBezTo>
                  <a:pt x="2934832" y="-21578"/>
                  <a:pt x="2992732" y="-4264"/>
                  <a:pt x="3286667" y="0"/>
                </a:cubicBezTo>
                <a:cubicBezTo>
                  <a:pt x="3580602" y="4264"/>
                  <a:pt x="3638704" y="20914"/>
                  <a:pt x="3851563" y="0"/>
                </a:cubicBezTo>
                <a:cubicBezTo>
                  <a:pt x="3851890" y="8595"/>
                  <a:pt x="3851491" y="13110"/>
                  <a:pt x="3851563" y="18288"/>
                </a:cubicBezTo>
                <a:cubicBezTo>
                  <a:pt x="3681588" y="-9641"/>
                  <a:pt x="3414286" y="12858"/>
                  <a:pt x="3209636" y="18288"/>
                </a:cubicBezTo>
                <a:cubicBezTo>
                  <a:pt x="3004986" y="23718"/>
                  <a:pt x="2777102" y="31540"/>
                  <a:pt x="2490677" y="18288"/>
                </a:cubicBezTo>
                <a:cubicBezTo>
                  <a:pt x="2204252" y="5036"/>
                  <a:pt x="2142029" y="45834"/>
                  <a:pt x="1810235" y="18288"/>
                </a:cubicBezTo>
                <a:cubicBezTo>
                  <a:pt x="1478441" y="-9258"/>
                  <a:pt x="1432135" y="21272"/>
                  <a:pt x="1245339" y="18288"/>
                </a:cubicBezTo>
                <a:cubicBezTo>
                  <a:pt x="1058543" y="15304"/>
                  <a:pt x="886298" y="9998"/>
                  <a:pt x="718958" y="18288"/>
                </a:cubicBezTo>
                <a:cubicBezTo>
                  <a:pt x="551618" y="26578"/>
                  <a:pt x="308263" y="-12886"/>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wall, person, clothing, indoor&#10;&#10;Description automatically generated">
            <a:extLst>
              <a:ext uri="{FF2B5EF4-FFF2-40B4-BE49-F238E27FC236}">
                <a16:creationId xmlns:a16="http://schemas.microsoft.com/office/drawing/2014/main" id="{EC037310-52E1-B686-25E3-824E60C26E92}"/>
              </a:ext>
            </a:extLst>
          </p:cNvPr>
          <p:cNvPicPr>
            <a:picLocks noChangeAspect="1"/>
          </p:cNvPicPr>
          <p:nvPr/>
        </p:nvPicPr>
        <p:blipFill rotWithShape="1">
          <a:blip r:embed="rId4">
            <a:extLst>
              <a:ext uri="{28A0092B-C50C-407E-A947-70E740481C1C}">
                <a14:useLocalDpi xmlns:a14="http://schemas.microsoft.com/office/drawing/2010/main" val="0"/>
              </a:ext>
            </a:extLst>
          </a:blip>
          <a:srcRect l="28573" r="14120" b="-2"/>
          <a:stretch/>
        </p:blipFill>
        <p:spPr>
          <a:xfrm>
            <a:off x="137652" y="3946761"/>
            <a:ext cx="3867274" cy="2970233"/>
          </a:xfrm>
          <a:prstGeom prst="rect">
            <a:avLst/>
          </a:prstGeom>
          <a:ln>
            <a:noFill/>
          </a:ln>
          <a:effectLst>
            <a:softEdge rad="112500"/>
          </a:effectLst>
        </p:spPr>
      </p:pic>
      <p:pic>
        <p:nvPicPr>
          <p:cNvPr id="17" name="Picture 16" descr="A group of women standing together&#10;&#10;Description automatically generated with medium confidence">
            <a:extLst>
              <a:ext uri="{FF2B5EF4-FFF2-40B4-BE49-F238E27FC236}">
                <a16:creationId xmlns:a16="http://schemas.microsoft.com/office/drawing/2014/main" id="{CC261335-D28E-6F63-F49F-8FAB7295A30C}"/>
              </a:ext>
            </a:extLst>
          </p:cNvPr>
          <p:cNvPicPr>
            <a:picLocks noChangeAspect="1"/>
          </p:cNvPicPr>
          <p:nvPr/>
        </p:nvPicPr>
        <p:blipFill rotWithShape="1">
          <a:blip r:embed="rId5">
            <a:extLst>
              <a:ext uri="{28A0092B-C50C-407E-A947-70E740481C1C}">
                <a14:useLocalDpi xmlns:a14="http://schemas.microsoft.com/office/drawing/2010/main" val="0"/>
              </a:ext>
            </a:extLst>
          </a:blip>
          <a:srcRect l="3764" r="20140"/>
          <a:stretch/>
        </p:blipFill>
        <p:spPr>
          <a:xfrm>
            <a:off x="4470392" y="4113"/>
            <a:ext cx="2913786" cy="3489159"/>
          </a:xfrm>
          <a:prstGeom prst="rect">
            <a:avLst/>
          </a:prstGeom>
          <a:ln>
            <a:noFill/>
          </a:ln>
          <a:effectLst>
            <a:softEdge rad="112500"/>
          </a:effectLst>
        </p:spPr>
      </p:pic>
      <p:pic>
        <p:nvPicPr>
          <p:cNvPr id="4" name="Content Placeholder 3">
            <a:extLst>
              <a:ext uri="{FF2B5EF4-FFF2-40B4-BE49-F238E27FC236}">
                <a16:creationId xmlns:a16="http://schemas.microsoft.com/office/drawing/2014/main" id="{F0E5DD2C-8C11-8BF8-45DE-DD11A39B7880}"/>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209044" y="3785419"/>
            <a:ext cx="3997325" cy="2997993"/>
          </a:xfrm>
        </p:spPr>
      </p:pic>
      <p:sp>
        <p:nvSpPr>
          <p:cNvPr id="3" name="Date Placeholder 2">
            <a:extLst>
              <a:ext uri="{FF2B5EF4-FFF2-40B4-BE49-F238E27FC236}">
                <a16:creationId xmlns:a16="http://schemas.microsoft.com/office/drawing/2014/main" id="{F5C5AAC0-2899-2B64-9C8A-AC2FEE576996}"/>
              </a:ext>
            </a:extLst>
          </p:cNvPr>
          <p:cNvSpPr>
            <a:spLocks noGrp="1"/>
          </p:cNvSpPr>
          <p:nvPr>
            <p:ph type="dt" sz="half" idx="10"/>
          </p:nvPr>
        </p:nvSpPr>
        <p:spPr/>
        <p:txBody>
          <a:bodyPr/>
          <a:lstStyle/>
          <a:p>
            <a:fld id="{A8DCA527-DDA4-4F10-9F4A-2C05D494D6EF}" type="datetime1">
              <a:rPr lang="en-US" smtClean="0"/>
              <a:t>6/29/2023</a:t>
            </a:fld>
            <a:endParaRPr lang="en-US"/>
          </a:p>
        </p:txBody>
      </p:sp>
      <p:sp>
        <p:nvSpPr>
          <p:cNvPr id="5" name="Slide Number Placeholder 4">
            <a:extLst>
              <a:ext uri="{FF2B5EF4-FFF2-40B4-BE49-F238E27FC236}">
                <a16:creationId xmlns:a16="http://schemas.microsoft.com/office/drawing/2014/main" id="{024E3A6D-4243-E407-F7A4-2DA919E9BDB7}"/>
              </a:ext>
            </a:extLst>
          </p:cNvPr>
          <p:cNvSpPr>
            <a:spLocks noGrp="1"/>
          </p:cNvSpPr>
          <p:nvPr>
            <p:ph type="sldNum" sz="quarter" idx="12"/>
          </p:nvPr>
        </p:nvSpPr>
        <p:spPr/>
        <p:txBody>
          <a:bodyPr/>
          <a:lstStyle/>
          <a:p>
            <a:fld id="{12F0B161-618A-4EC8-8C9A-FEDCD000ADA2}" type="slidenum">
              <a:rPr lang="en-US" smtClean="0"/>
              <a:t>22</a:t>
            </a:fld>
            <a:endParaRPr lang="en-US"/>
          </a:p>
        </p:txBody>
      </p:sp>
    </p:spTree>
    <p:extLst>
      <p:ext uri="{BB962C8B-B14F-4D97-AF65-F5344CB8AC3E}">
        <p14:creationId xmlns:p14="http://schemas.microsoft.com/office/powerpoint/2010/main" val="2904799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24BE0-A3E2-B312-6B87-EE9CD5B14097}"/>
              </a:ext>
            </a:extLst>
          </p:cNvPr>
          <p:cNvSpPr>
            <a:spLocks noGrp="1"/>
          </p:cNvSpPr>
          <p:nvPr>
            <p:ph type="title"/>
          </p:nvPr>
        </p:nvSpPr>
        <p:spPr>
          <a:xfrm>
            <a:off x="-2" y="0"/>
            <a:ext cx="11353802" cy="2158498"/>
          </a:xfrm>
        </p:spPr>
        <p:txBody>
          <a:bodyPr vert="horz" lIns="91440" tIns="45720" rIns="91440" bIns="45720" rtlCol="0" anchor="ctr">
            <a:normAutofit/>
          </a:bodyPr>
          <a:lstStyle/>
          <a:p>
            <a:r>
              <a:rPr lang="en-US" sz="5200" kern="1200" dirty="0">
                <a:solidFill>
                  <a:schemeClr val="tx1"/>
                </a:solidFill>
                <a:latin typeface="+mj-lt"/>
                <a:ea typeface="+mj-ea"/>
                <a:cs typeface="+mj-cs"/>
              </a:rPr>
              <a:t>                             SRB Approval</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pic>
        <p:nvPicPr>
          <p:cNvPr id="8" name="Picture Placeholder 7" descr="A screenshot of a computer&#10;&#10;Description automatically generated">
            <a:extLst>
              <a:ext uri="{FF2B5EF4-FFF2-40B4-BE49-F238E27FC236}">
                <a16:creationId xmlns:a16="http://schemas.microsoft.com/office/drawing/2014/main" id="{AE4F9ACF-B91D-5768-A973-09E3EE76BCFC}"/>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6088" b="-3"/>
          <a:stretch/>
        </p:blipFill>
        <p:spPr>
          <a:xfrm>
            <a:off x="1" y="1517301"/>
            <a:ext cx="6002064" cy="4975573"/>
          </a:xfrm>
          <a:prstGeom prst="rect">
            <a:avLst/>
          </a:prstGeom>
        </p:spPr>
      </p:pic>
      <p:pic>
        <p:nvPicPr>
          <p:cNvPr id="10" name="Picture 9" descr="A screenshot of a computer">
            <a:extLst>
              <a:ext uri="{FF2B5EF4-FFF2-40B4-BE49-F238E27FC236}">
                <a16:creationId xmlns:a16="http://schemas.microsoft.com/office/drawing/2014/main" id="{AF8C1F33-5A51-97E9-DDE5-740377DFB920}"/>
              </a:ext>
            </a:extLst>
          </p:cNvPr>
          <p:cNvPicPr>
            <a:picLocks noChangeAspect="1"/>
          </p:cNvPicPr>
          <p:nvPr/>
        </p:nvPicPr>
        <p:blipFill rotWithShape="1">
          <a:blip r:embed="rId3">
            <a:extLst>
              <a:ext uri="{28A0092B-C50C-407E-A947-70E740481C1C}">
                <a14:useLocalDpi xmlns:a14="http://schemas.microsoft.com/office/drawing/2010/main" val="0"/>
              </a:ext>
            </a:extLst>
          </a:blip>
          <a:srcRect t="2492" r="-2" b="-2"/>
          <a:stretch/>
        </p:blipFill>
        <p:spPr>
          <a:xfrm>
            <a:off x="5868237" y="1517302"/>
            <a:ext cx="6320713" cy="4975572"/>
          </a:xfrm>
          <a:prstGeom prst="rect">
            <a:avLst/>
          </a:prstGeom>
        </p:spPr>
      </p:pic>
      <p:sp>
        <p:nvSpPr>
          <p:cNvPr id="3" name="Date Placeholder 2">
            <a:extLst>
              <a:ext uri="{FF2B5EF4-FFF2-40B4-BE49-F238E27FC236}">
                <a16:creationId xmlns:a16="http://schemas.microsoft.com/office/drawing/2014/main" id="{84E20500-77F4-32E4-B475-95305E619EB8}"/>
              </a:ext>
            </a:extLst>
          </p:cNvPr>
          <p:cNvSpPr>
            <a:spLocks noGrp="1"/>
          </p:cNvSpPr>
          <p:nvPr>
            <p:ph type="dt" sz="half" idx="10"/>
          </p:nvPr>
        </p:nvSpPr>
        <p:spPr/>
        <p:txBody>
          <a:bodyPr/>
          <a:lstStyle/>
          <a:p>
            <a:fld id="{621EBEA2-B26D-4E27-9AEE-854207AC6F6F}" type="datetime1">
              <a:rPr lang="en-US" smtClean="0"/>
              <a:t>6/29/2023</a:t>
            </a:fld>
            <a:endParaRPr lang="en-US"/>
          </a:p>
        </p:txBody>
      </p:sp>
      <p:sp>
        <p:nvSpPr>
          <p:cNvPr id="4" name="Slide Number Placeholder 3">
            <a:extLst>
              <a:ext uri="{FF2B5EF4-FFF2-40B4-BE49-F238E27FC236}">
                <a16:creationId xmlns:a16="http://schemas.microsoft.com/office/drawing/2014/main" id="{5C7AD4D6-CCE5-3B01-831C-DDE46520AD83}"/>
              </a:ext>
            </a:extLst>
          </p:cNvPr>
          <p:cNvSpPr>
            <a:spLocks noGrp="1"/>
          </p:cNvSpPr>
          <p:nvPr>
            <p:ph type="sldNum" sz="quarter" idx="12"/>
          </p:nvPr>
        </p:nvSpPr>
        <p:spPr/>
        <p:txBody>
          <a:bodyPr/>
          <a:lstStyle/>
          <a:p>
            <a:fld id="{12F0B161-618A-4EC8-8C9A-FEDCD000ADA2}" type="slidenum">
              <a:rPr lang="en-US" smtClean="0"/>
              <a:t>3</a:t>
            </a:fld>
            <a:endParaRPr lang="en-US"/>
          </a:p>
        </p:txBody>
      </p:sp>
    </p:spTree>
    <p:extLst>
      <p:ext uri="{BB962C8B-B14F-4D97-AF65-F5344CB8AC3E}">
        <p14:creationId xmlns:p14="http://schemas.microsoft.com/office/powerpoint/2010/main" val="140129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24BE0-A3E2-B312-6B87-EE9CD5B14097}"/>
              </a:ext>
            </a:extLst>
          </p:cNvPr>
          <p:cNvSpPr>
            <a:spLocks noGrp="1"/>
          </p:cNvSpPr>
          <p:nvPr>
            <p:ph type="title"/>
          </p:nvPr>
        </p:nvSpPr>
        <p:spPr>
          <a:xfrm>
            <a:off x="-2" y="-49161"/>
            <a:ext cx="11353802" cy="2158498"/>
          </a:xfrm>
        </p:spPr>
        <p:txBody>
          <a:bodyPr vert="horz" lIns="91440" tIns="45720" rIns="91440" bIns="45720" rtlCol="0" anchor="ctr">
            <a:normAutofit/>
          </a:bodyPr>
          <a:lstStyle/>
          <a:p>
            <a:r>
              <a:rPr lang="en-US" sz="5200" kern="1200" dirty="0">
                <a:solidFill>
                  <a:schemeClr val="tx1"/>
                </a:solidFill>
                <a:latin typeface="+mj-lt"/>
                <a:ea typeface="+mj-ea"/>
                <a:cs typeface="+mj-cs"/>
              </a:rPr>
              <a:t>                             </a:t>
            </a:r>
            <a:br>
              <a:rPr lang="en-US" sz="5200" kern="1200" dirty="0">
                <a:solidFill>
                  <a:schemeClr val="tx1"/>
                </a:solidFill>
                <a:latin typeface="+mj-lt"/>
                <a:ea typeface="+mj-ea"/>
                <a:cs typeface="+mj-cs"/>
              </a:rPr>
            </a:br>
            <a:endParaRPr lang="en-US" sz="5200" kern="1200" dirty="0">
              <a:solidFill>
                <a:schemeClr val="tx1"/>
              </a:solidFill>
              <a:latin typeface="+mj-lt"/>
              <a:ea typeface="+mj-ea"/>
              <a:cs typeface="+mj-cs"/>
            </a:endParaRPr>
          </a:p>
        </p:txBody>
      </p:sp>
      <p:sp>
        <p:nvSpPr>
          <p:cNvPr id="3" name="Date Placeholder 2">
            <a:extLst>
              <a:ext uri="{FF2B5EF4-FFF2-40B4-BE49-F238E27FC236}">
                <a16:creationId xmlns:a16="http://schemas.microsoft.com/office/drawing/2014/main" id="{84E20500-77F4-32E4-B475-95305E619EB8}"/>
              </a:ext>
            </a:extLst>
          </p:cNvPr>
          <p:cNvSpPr>
            <a:spLocks noGrp="1"/>
          </p:cNvSpPr>
          <p:nvPr>
            <p:ph type="dt" sz="half" idx="10"/>
          </p:nvPr>
        </p:nvSpPr>
        <p:spPr/>
        <p:txBody>
          <a:bodyPr/>
          <a:lstStyle/>
          <a:p>
            <a:fld id="{621EBEA2-B26D-4E27-9AEE-854207AC6F6F}" type="datetime1">
              <a:rPr lang="en-US" smtClean="0"/>
              <a:t>6/29/2023</a:t>
            </a:fld>
            <a:endParaRPr lang="en-US"/>
          </a:p>
        </p:txBody>
      </p:sp>
      <p:sp>
        <p:nvSpPr>
          <p:cNvPr id="4" name="Slide Number Placeholder 3">
            <a:extLst>
              <a:ext uri="{FF2B5EF4-FFF2-40B4-BE49-F238E27FC236}">
                <a16:creationId xmlns:a16="http://schemas.microsoft.com/office/drawing/2014/main" id="{5C7AD4D6-CCE5-3B01-831C-DDE46520AD83}"/>
              </a:ext>
            </a:extLst>
          </p:cNvPr>
          <p:cNvSpPr>
            <a:spLocks noGrp="1"/>
          </p:cNvSpPr>
          <p:nvPr>
            <p:ph type="sldNum" sz="quarter" idx="12"/>
          </p:nvPr>
        </p:nvSpPr>
        <p:spPr/>
        <p:txBody>
          <a:bodyPr/>
          <a:lstStyle/>
          <a:p>
            <a:fld id="{12F0B161-618A-4EC8-8C9A-FEDCD000ADA2}" type="slidenum">
              <a:rPr lang="en-US" smtClean="0"/>
              <a:t>4</a:t>
            </a:fld>
            <a:endParaRPr lang="en-US"/>
          </a:p>
        </p:txBody>
      </p:sp>
      <p:graphicFrame>
        <p:nvGraphicFramePr>
          <p:cNvPr id="9" name="Diagram 8">
            <a:extLst>
              <a:ext uri="{FF2B5EF4-FFF2-40B4-BE49-F238E27FC236}">
                <a16:creationId xmlns:a16="http://schemas.microsoft.com/office/drawing/2014/main" id="{F5485574-488C-7664-B18A-170B68B761DB}"/>
              </a:ext>
            </a:extLst>
          </p:cNvPr>
          <p:cNvGraphicFramePr/>
          <p:nvPr>
            <p:extLst>
              <p:ext uri="{D42A27DB-BD31-4B8C-83A1-F6EECF244321}">
                <p14:modId xmlns:p14="http://schemas.microsoft.com/office/powerpoint/2010/main" val="3902352218"/>
              </p:ext>
            </p:extLst>
          </p:nvPr>
        </p:nvGraphicFramePr>
        <p:xfrm>
          <a:off x="1238865" y="353961"/>
          <a:ext cx="8921135" cy="578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E4A0C98E-6B2C-AB04-7A7A-CF938EB0AFE1}"/>
              </a:ext>
            </a:extLst>
          </p:cNvPr>
          <p:cNvSpPr/>
          <p:nvPr/>
        </p:nvSpPr>
        <p:spPr>
          <a:xfrm>
            <a:off x="403714" y="589936"/>
            <a:ext cx="3136490" cy="59976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CONTENTS</a:t>
            </a:r>
          </a:p>
        </p:txBody>
      </p:sp>
    </p:spTree>
    <p:extLst>
      <p:ext uri="{BB962C8B-B14F-4D97-AF65-F5344CB8AC3E}">
        <p14:creationId xmlns:p14="http://schemas.microsoft.com/office/powerpoint/2010/main" val="18565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807C4-432C-3BD4-28D3-FC88B03C6103}"/>
              </a:ext>
            </a:extLst>
          </p:cNvPr>
          <p:cNvSpPr>
            <a:spLocks noGrp="1"/>
          </p:cNvSpPr>
          <p:nvPr>
            <p:ph type="title"/>
          </p:nvPr>
        </p:nvSpPr>
        <p:spPr>
          <a:xfrm>
            <a:off x="15292" y="0"/>
            <a:ext cx="11338508" cy="943898"/>
          </a:xfrm>
        </p:spPr>
        <p:txBody>
          <a:bodyPr/>
          <a:lstStyle/>
          <a:p>
            <a:pPr algn="ctr"/>
            <a:r>
              <a:rPr lang="en-US" sz="4400" b="1" dirty="0">
                <a:effectLst/>
                <a:latin typeface="Times New Roman" panose="02020603050405020304" pitchFamily="18" charset="0"/>
                <a:ea typeface="Calibri" panose="020F0502020204030204" pitchFamily="34" charset="0"/>
                <a:cs typeface="Mangal" panose="02040503050203030202" pitchFamily="18" charset="0"/>
              </a:rPr>
              <a:t>Introduction</a:t>
            </a:r>
            <a:endParaRPr lang="en-IN" dirty="0"/>
          </a:p>
        </p:txBody>
      </p:sp>
      <p:sp>
        <p:nvSpPr>
          <p:cNvPr id="7" name="Freeform: Shape 6">
            <a:extLst>
              <a:ext uri="{FF2B5EF4-FFF2-40B4-BE49-F238E27FC236}">
                <a16:creationId xmlns:a16="http://schemas.microsoft.com/office/drawing/2014/main" id="{791BBB4F-167A-C83B-1898-BC84C394CC78}"/>
              </a:ext>
            </a:extLst>
          </p:cNvPr>
          <p:cNvSpPr/>
          <p:nvPr/>
        </p:nvSpPr>
        <p:spPr>
          <a:xfrm>
            <a:off x="15292" y="993059"/>
            <a:ext cx="12176708" cy="1301794"/>
          </a:xfrm>
          <a:custGeom>
            <a:avLst/>
            <a:gdLst>
              <a:gd name="connsiteX0" fmla="*/ 0 w 11572567"/>
              <a:gd name="connsiteY0" fmla="*/ 215479 h 1292850"/>
              <a:gd name="connsiteX1" fmla="*/ 215479 w 11572567"/>
              <a:gd name="connsiteY1" fmla="*/ 0 h 1292850"/>
              <a:gd name="connsiteX2" fmla="*/ 11357088 w 11572567"/>
              <a:gd name="connsiteY2" fmla="*/ 0 h 1292850"/>
              <a:gd name="connsiteX3" fmla="*/ 11572567 w 11572567"/>
              <a:gd name="connsiteY3" fmla="*/ 215479 h 1292850"/>
              <a:gd name="connsiteX4" fmla="*/ 11572567 w 11572567"/>
              <a:gd name="connsiteY4" fmla="*/ 1077371 h 1292850"/>
              <a:gd name="connsiteX5" fmla="*/ 11357088 w 11572567"/>
              <a:gd name="connsiteY5" fmla="*/ 1292850 h 1292850"/>
              <a:gd name="connsiteX6" fmla="*/ 215479 w 11572567"/>
              <a:gd name="connsiteY6" fmla="*/ 1292850 h 1292850"/>
              <a:gd name="connsiteX7" fmla="*/ 0 w 11572567"/>
              <a:gd name="connsiteY7" fmla="*/ 1077371 h 1292850"/>
              <a:gd name="connsiteX8" fmla="*/ 0 w 11572567"/>
              <a:gd name="connsiteY8" fmla="*/ 215479 h 129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2567" h="1292850">
                <a:moveTo>
                  <a:pt x="0" y="215479"/>
                </a:moveTo>
                <a:cubicBezTo>
                  <a:pt x="0" y="96473"/>
                  <a:pt x="96473" y="0"/>
                  <a:pt x="215479" y="0"/>
                </a:cubicBezTo>
                <a:lnTo>
                  <a:pt x="11357088" y="0"/>
                </a:lnTo>
                <a:cubicBezTo>
                  <a:pt x="11476094" y="0"/>
                  <a:pt x="11572567" y="96473"/>
                  <a:pt x="11572567" y="215479"/>
                </a:cubicBezTo>
                <a:lnTo>
                  <a:pt x="11572567" y="1077371"/>
                </a:lnTo>
                <a:cubicBezTo>
                  <a:pt x="11572567" y="1196377"/>
                  <a:pt x="11476094" y="1292850"/>
                  <a:pt x="11357088" y="1292850"/>
                </a:cubicBezTo>
                <a:lnTo>
                  <a:pt x="215479" y="1292850"/>
                </a:lnTo>
                <a:cubicBezTo>
                  <a:pt x="96473" y="1292850"/>
                  <a:pt x="0" y="1196377"/>
                  <a:pt x="0" y="1077371"/>
                </a:cubicBezTo>
                <a:lnTo>
                  <a:pt x="0" y="21547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692" tIns="131692" rIns="131692" bIns="131692" numCol="1" spcCol="1270" anchor="ctr" anchorCtr="0">
            <a:noAutofit/>
          </a:bodyPr>
          <a:lstStyle/>
          <a:p>
            <a:pPr marL="285750" lvl="0" indent="-285750" algn="l" defTabSz="800100">
              <a:lnSpc>
                <a:spcPct val="90000"/>
              </a:lnSpc>
              <a:spcBef>
                <a:spcPct val="0"/>
              </a:spcBef>
              <a:spcAft>
                <a:spcPct val="35000"/>
              </a:spcAft>
              <a:buFont typeface="Wingdings" panose="05000000000000000000" pitchFamily="2" charset="2"/>
              <a:buChar char="q"/>
            </a:pPr>
            <a:r>
              <a:rPr lang="en-US" sz="1800" kern="1200" dirty="0"/>
              <a:t>Anemia is a condition where there are inadequate red blood cells or a lack of hemoglobin in red blood cells. </a:t>
            </a:r>
            <a:endParaRPr lang="en-US" dirty="0"/>
          </a:p>
          <a:p>
            <a:pPr marL="285750" lvl="0" indent="-285750" algn="l" defTabSz="800100">
              <a:lnSpc>
                <a:spcPct val="90000"/>
              </a:lnSpc>
              <a:spcBef>
                <a:spcPct val="0"/>
              </a:spcBef>
              <a:spcAft>
                <a:spcPct val="35000"/>
              </a:spcAft>
              <a:buFont typeface="Wingdings" panose="05000000000000000000" pitchFamily="2" charset="2"/>
              <a:buChar char="q"/>
            </a:pPr>
            <a:r>
              <a:rPr lang="en-US" sz="1800" kern="1200" dirty="0"/>
              <a:t>National Nutritional Anemia Prophylaxis </a:t>
            </a:r>
            <a:r>
              <a:rPr lang="en-US" sz="1800" kern="1200" dirty="0" err="1"/>
              <a:t>Programme</a:t>
            </a:r>
            <a:r>
              <a:rPr lang="en-US" sz="1800" kern="1200" dirty="0"/>
              <a:t> (NNAPP) was launched in 1970. </a:t>
            </a:r>
          </a:p>
          <a:p>
            <a:pPr marL="285750" lvl="0" indent="-285750" algn="l" defTabSz="800100">
              <a:lnSpc>
                <a:spcPct val="90000"/>
              </a:lnSpc>
              <a:spcBef>
                <a:spcPct val="0"/>
              </a:spcBef>
              <a:spcAft>
                <a:spcPct val="35000"/>
              </a:spcAft>
              <a:buFont typeface="Wingdings" panose="05000000000000000000" pitchFamily="2" charset="2"/>
              <a:buChar char="q"/>
            </a:pPr>
            <a:r>
              <a:rPr lang="en-US" sz="1800" kern="1200" dirty="0"/>
              <a:t>Implemented for the last 50 years at the Indian level but still, 50% of the women in their reproductive age group are anemic.</a:t>
            </a:r>
          </a:p>
        </p:txBody>
      </p:sp>
      <p:graphicFrame>
        <p:nvGraphicFramePr>
          <p:cNvPr id="5" name="Diagram 4">
            <a:extLst>
              <a:ext uri="{FF2B5EF4-FFF2-40B4-BE49-F238E27FC236}">
                <a16:creationId xmlns:a16="http://schemas.microsoft.com/office/drawing/2014/main" id="{67101E98-8070-0ACE-C6AA-586FFBDAFB27}"/>
              </a:ext>
            </a:extLst>
          </p:cNvPr>
          <p:cNvGraphicFramePr/>
          <p:nvPr>
            <p:extLst>
              <p:ext uri="{D42A27DB-BD31-4B8C-83A1-F6EECF244321}">
                <p14:modId xmlns:p14="http://schemas.microsoft.com/office/powerpoint/2010/main" val="1794316193"/>
              </p:ext>
            </p:extLst>
          </p:nvPr>
        </p:nvGraphicFramePr>
        <p:xfrm>
          <a:off x="3585165" y="2401559"/>
          <a:ext cx="4496620" cy="1229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1C9A9EF1-0DC4-FCD9-A537-CCEA9477CBDC}"/>
              </a:ext>
            </a:extLst>
          </p:cNvPr>
          <p:cNvGraphicFramePr/>
          <p:nvPr>
            <p:extLst>
              <p:ext uri="{D42A27DB-BD31-4B8C-83A1-F6EECF244321}">
                <p14:modId xmlns:p14="http://schemas.microsoft.com/office/powerpoint/2010/main" val="4294423042"/>
              </p:ext>
            </p:extLst>
          </p:nvPr>
        </p:nvGraphicFramePr>
        <p:xfrm>
          <a:off x="15292" y="3972232"/>
          <a:ext cx="5792659" cy="24482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EDB66ABB-F2F9-77FD-69D9-AA2E77AD0417}"/>
              </a:ext>
            </a:extLst>
          </p:cNvPr>
          <p:cNvGraphicFramePr/>
          <p:nvPr>
            <p:extLst>
              <p:ext uri="{D42A27DB-BD31-4B8C-83A1-F6EECF244321}">
                <p14:modId xmlns:p14="http://schemas.microsoft.com/office/powerpoint/2010/main" val="4201856334"/>
              </p:ext>
            </p:extLst>
          </p:nvPr>
        </p:nvGraphicFramePr>
        <p:xfrm>
          <a:off x="5191888" y="4004050"/>
          <a:ext cx="6823129" cy="228578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a:extLst>
              <a:ext uri="{FF2B5EF4-FFF2-40B4-BE49-F238E27FC236}">
                <a16:creationId xmlns:a16="http://schemas.microsoft.com/office/drawing/2014/main" id="{E57CABEA-DD28-AA9E-DB05-A72A9E10BFFA}"/>
              </a:ext>
            </a:extLst>
          </p:cNvPr>
          <p:cNvSpPr txBox="1"/>
          <p:nvPr/>
        </p:nvSpPr>
        <p:spPr>
          <a:xfrm>
            <a:off x="602901" y="6356811"/>
            <a:ext cx="4682532" cy="369332"/>
          </a:xfrm>
          <a:prstGeom prst="rect">
            <a:avLst/>
          </a:prstGeom>
          <a:noFill/>
        </p:spPr>
        <p:txBody>
          <a:bodyPr wrap="square" rtlCol="0">
            <a:spAutoFit/>
          </a:bodyPr>
          <a:lstStyle/>
          <a:p>
            <a:pPr algn="ctr"/>
            <a:r>
              <a:rPr lang="en-US" b="1" dirty="0"/>
              <a:t>Prevalence in Pregnant Women</a:t>
            </a:r>
          </a:p>
        </p:txBody>
      </p:sp>
      <p:sp>
        <p:nvSpPr>
          <p:cNvPr id="12" name="TextBox 11">
            <a:extLst>
              <a:ext uri="{FF2B5EF4-FFF2-40B4-BE49-F238E27FC236}">
                <a16:creationId xmlns:a16="http://schemas.microsoft.com/office/drawing/2014/main" id="{312E44B3-6061-C106-34A5-20578B2DE536}"/>
              </a:ext>
            </a:extLst>
          </p:cNvPr>
          <p:cNvSpPr txBox="1"/>
          <p:nvPr/>
        </p:nvSpPr>
        <p:spPr>
          <a:xfrm>
            <a:off x="6000554" y="6308243"/>
            <a:ext cx="4682532" cy="369332"/>
          </a:xfrm>
          <a:prstGeom prst="rect">
            <a:avLst/>
          </a:prstGeom>
          <a:noFill/>
        </p:spPr>
        <p:txBody>
          <a:bodyPr wrap="square" rtlCol="0">
            <a:spAutoFit/>
          </a:bodyPr>
          <a:lstStyle/>
          <a:p>
            <a:pPr algn="ctr"/>
            <a:r>
              <a:rPr lang="en-US" b="1" dirty="0"/>
              <a:t>Prevalence in Reproductive age Women</a:t>
            </a:r>
          </a:p>
        </p:txBody>
      </p:sp>
      <p:sp>
        <p:nvSpPr>
          <p:cNvPr id="3" name="Date Placeholder 2">
            <a:extLst>
              <a:ext uri="{FF2B5EF4-FFF2-40B4-BE49-F238E27FC236}">
                <a16:creationId xmlns:a16="http://schemas.microsoft.com/office/drawing/2014/main" id="{92B44A13-E830-7EF5-0178-3D758780848D}"/>
              </a:ext>
            </a:extLst>
          </p:cNvPr>
          <p:cNvSpPr>
            <a:spLocks noGrp="1"/>
          </p:cNvSpPr>
          <p:nvPr>
            <p:ph type="dt" sz="half" idx="10"/>
          </p:nvPr>
        </p:nvSpPr>
        <p:spPr/>
        <p:txBody>
          <a:bodyPr/>
          <a:lstStyle/>
          <a:p>
            <a:fld id="{B7B4FF0E-4D1D-4D2B-9788-8A0A182F83B3}" type="datetime1">
              <a:rPr lang="en-US" smtClean="0"/>
              <a:t>6/29/2023</a:t>
            </a:fld>
            <a:endParaRPr lang="en-US"/>
          </a:p>
        </p:txBody>
      </p:sp>
      <p:sp>
        <p:nvSpPr>
          <p:cNvPr id="4" name="Slide Number Placeholder 3">
            <a:extLst>
              <a:ext uri="{FF2B5EF4-FFF2-40B4-BE49-F238E27FC236}">
                <a16:creationId xmlns:a16="http://schemas.microsoft.com/office/drawing/2014/main" id="{3D79FAC8-934F-9CC7-19D4-F8544A998CB8}"/>
              </a:ext>
            </a:extLst>
          </p:cNvPr>
          <p:cNvSpPr>
            <a:spLocks noGrp="1"/>
          </p:cNvSpPr>
          <p:nvPr>
            <p:ph type="sldNum" sz="quarter" idx="12"/>
          </p:nvPr>
        </p:nvSpPr>
        <p:spPr/>
        <p:txBody>
          <a:bodyPr/>
          <a:lstStyle/>
          <a:p>
            <a:fld id="{12F0B161-618A-4EC8-8C9A-FEDCD000ADA2}" type="slidenum">
              <a:rPr lang="en-US" smtClean="0"/>
              <a:t>5</a:t>
            </a:fld>
            <a:endParaRPr lang="en-US"/>
          </a:p>
        </p:txBody>
      </p:sp>
    </p:spTree>
    <p:extLst>
      <p:ext uri="{BB962C8B-B14F-4D97-AF65-F5344CB8AC3E}">
        <p14:creationId xmlns:p14="http://schemas.microsoft.com/office/powerpoint/2010/main" val="3251305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EE9385-A160-19AD-9A19-C0CC13A7ECD1}"/>
              </a:ext>
            </a:extLst>
          </p:cNvPr>
          <p:cNvSpPr>
            <a:spLocks noGrp="1"/>
          </p:cNvSpPr>
          <p:nvPr>
            <p:ph type="title"/>
          </p:nvPr>
        </p:nvSpPr>
        <p:spPr>
          <a:xfrm>
            <a:off x="838200" y="459863"/>
            <a:ext cx="10515600" cy="1004594"/>
          </a:xfrm>
        </p:spPr>
        <p:txBody>
          <a:bodyPr>
            <a:normAutofit/>
          </a:bodyPr>
          <a:lstStyle/>
          <a:p>
            <a:pPr algn="ctr"/>
            <a:r>
              <a:rPr lang="en-US" b="1">
                <a:solidFill>
                  <a:srgbClr val="FFFFFF"/>
                </a:solidFill>
                <a:latin typeface="Times New Roman" panose="02020603050405020304" pitchFamily="18" charset="0"/>
                <a:cs typeface="Times New Roman" panose="02020603050405020304" pitchFamily="18" charset="0"/>
              </a:rPr>
              <a:t>R</a:t>
            </a:r>
            <a:r>
              <a:rPr lang="en-US" b="1" kern="1200">
                <a:solidFill>
                  <a:srgbClr val="FFFFFF"/>
                </a:solidFill>
                <a:effectLst/>
                <a:latin typeface="Times New Roman" panose="02020603050405020304" pitchFamily="18" charset="0"/>
                <a:cs typeface="Times New Roman" panose="02020603050405020304" pitchFamily="18" charset="0"/>
              </a:rPr>
              <a:t>ationale for the Study</a:t>
            </a:r>
            <a:endParaRPr lang="en-IN">
              <a:solidFill>
                <a:srgbClr val="FFFFFF"/>
              </a:solidFill>
            </a:endParaRP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E6F0844-85C4-E3CD-8736-EDADE69DBE9B}"/>
              </a:ext>
            </a:extLst>
          </p:cNvPr>
          <p:cNvSpPr>
            <a:spLocks noGrp="1"/>
          </p:cNvSpPr>
          <p:nvPr>
            <p:ph type="dt" sz="half" idx="10"/>
          </p:nvPr>
        </p:nvSpPr>
        <p:spPr>
          <a:xfrm>
            <a:off x="838200" y="6356350"/>
            <a:ext cx="2743200" cy="365125"/>
          </a:xfrm>
        </p:spPr>
        <p:txBody>
          <a:bodyPr>
            <a:normAutofit/>
          </a:bodyPr>
          <a:lstStyle/>
          <a:p>
            <a:pPr>
              <a:spcAft>
                <a:spcPts val="600"/>
              </a:spcAft>
            </a:pPr>
            <a:fld id="{AE423411-AEE0-4310-A676-8DF77230B4AF}" type="datetime1">
              <a:rPr lang="en-US">
                <a:solidFill>
                  <a:srgbClr val="FFFFFF"/>
                </a:solidFill>
              </a:rPr>
              <a:pPr>
                <a:spcAft>
                  <a:spcPts val="600"/>
                </a:spcAft>
              </a:pPr>
              <a:t>6/29/2023</a:t>
            </a:fld>
            <a:endParaRPr lang="en-US">
              <a:solidFill>
                <a:srgbClr val="FFFFFF"/>
              </a:solidFill>
            </a:endParaRPr>
          </a:p>
        </p:txBody>
      </p:sp>
      <p:sp>
        <p:nvSpPr>
          <p:cNvPr id="4" name="Slide Number Placeholder 3">
            <a:extLst>
              <a:ext uri="{FF2B5EF4-FFF2-40B4-BE49-F238E27FC236}">
                <a16:creationId xmlns:a16="http://schemas.microsoft.com/office/drawing/2014/main" id="{E90316F0-AF8C-267E-4E28-5FBEC5FF5CAA}"/>
              </a:ext>
            </a:extLst>
          </p:cNvPr>
          <p:cNvSpPr>
            <a:spLocks noGrp="1"/>
          </p:cNvSpPr>
          <p:nvPr>
            <p:ph type="sldNum" sz="quarter" idx="12"/>
          </p:nvPr>
        </p:nvSpPr>
        <p:spPr>
          <a:xfrm>
            <a:off x="8610600" y="6356350"/>
            <a:ext cx="2743200" cy="365125"/>
          </a:xfrm>
        </p:spPr>
        <p:txBody>
          <a:bodyPr>
            <a:normAutofit/>
          </a:bodyPr>
          <a:lstStyle/>
          <a:p>
            <a:pPr>
              <a:spcAft>
                <a:spcPts val="600"/>
              </a:spcAft>
            </a:pPr>
            <a:fld id="{12F0B161-618A-4EC8-8C9A-FEDCD000ADA2}" type="slidenum">
              <a:rPr lang="en-US">
                <a:solidFill>
                  <a:srgbClr val="FFFFFF"/>
                </a:solidFill>
              </a:rPr>
              <a:pPr>
                <a:spcAft>
                  <a:spcPts val="600"/>
                </a:spcAft>
              </a:pPr>
              <a:t>6</a:t>
            </a:fld>
            <a:endParaRPr lang="en-US">
              <a:solidFill>
                <a:srgbClr val="FFFFFF"/>
              </a:solidFill>
            </a:endParaRPr>
          </a:p>
        </p:txBody>
      </p:sp>
      <p:graphicFrame>
        <p:nvGraphicFramePr>
          <p:cNvPr id="7" name="Content Placeholder 2">
            <a:extLst>
              <a:ext uri="{FF2B5EF4-FFF2-40B4-BE49-F238E27FC236}">
                <a16:creationId xmlns:a16="http://schemas.microsoft.com/office/drawing/2014/main" id="{C5040321-2152-798F-BFDD-9E61EF0B4B5B}"/>
              </a:ext>
            </a:extLst>
          </p:cNvPr>
          <p:cNvGraphicFramePr>
            <a:graphicFrameLocks noGrp="1"/>
          </p:cNvGraphicFramePr>
          <p:nvPr>
            <p:ph idx="1"/>
            <p:extLst>
              <p:ext uri="{D42A27DB-BD31-4B8C-83A1-F6EECF244321}">
                <p14:modId xmlns:p14="http://schemas.microsoft.com/office/powerpoint/2010/main" val="1150701270"/>
              </p:ext>
            </p:extLst>
          </p:nvPr>
        </p:nvGraphicFramePr>
        <p:xfrm>
          <a:off x="838199" y="1168401"/>
          <a:ext cx="10636045" cy="5064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10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91AF8-8176-BD26-41E7-3EFC16286943}"/>
              </a:ext>
            </a:extLst>
          </p:cNvPr>
          <p:cNvSpPr>
            <a:spLocks noGrp="1"/>
          </p:cNvSpPr>
          <p:nvPr>
            <p:ph type="title"/>
          </p:nvPr>
        </p:nvSpPr>
        <p:spPr>
          <a:xfrm>
            <a:off x="466722" y="586855"/>
            <a:ext cx="3201366" cy="3387497"/>
          </a:xfrm>
        </p:spPr>
        <p:txBody>
          <a:bodyPr anchor="b">
            <a:normAutofit/>
          </a:bodyPr>
          <a:lstStyle/>
          <a:p>
            <a:pPr algn="r"/>
            <a:r>
              <a:rPr lang="en-US" sz="4000" b="1" kern="1200" dirty="0">
                <a:solidFill>
                  <a:srgbClr val="FFFFFF"/>
                </a:solidFill>
                <a:effectLst/>
                <a:latin typeface="Times New Roman" panose="02020603050405020304" pitchFamily="18" charset="0"/>
                <a:cs typeface="Times New Roman" panose="02020603050405020304" pitchFamily="18" charset="0"/>
              </a:rPr>
              <a:t>Objective</a:t>
            </a:r>
            <a:endParaRPr lang="en-IN" sz="4000" dirty="0">
              <a:solidFill>
                <a:srgbClr val="FFFFFF"/>
              </a:solidFill>
            </a:endParaRPr>
          </a:p>
        </p:txBody>
      </p:sp>
      <p:sp>
        <p:nvSpPr>
          <p:cNvPr id="3" name="Content Placeholder 2">
            <a:extLst>
              <a:ext uri="{FF2B5EF4-FFF2-40B4-BE49-F238E27FC236}">
                <a16:creationId xmlns:a16="http://schemas.microsoft.com/office/drawing/2014/main" id="{6AF9DAB7-4470-E4B3-CB91-CF435A9FB355}"/>
              </a:ext>
            </a:extLst>
          </p:cNvPr>
          <p:cNvSpPr>
            <a:spLocks noGrp="1"/>
          </p:cNvSpPr>
          <p:nvPr>
            <p:ph idx="1"/>
          </p:nvPr>
        </p:nvSpPr>
        <p:spPr>
          <a:xfrm>
            <a:off x="4037826" y="10138"/>
            <a:ext cx="8154173" cy="6837724"/>
          </a:xfrm>
        </p:spPr>
        <p:txBody>
          <a:bodyPr anchor="ctr">
            <a:normAutofit/>
          </a:bodyPr>
          <a:lstStyle/>
          <a:p>
            <a:r>
              <a:rPr lang="en-US" sz="2400" b="1" kern="1200" dirty="0">
                <a:effectLst/>
                <a:latin typeface="Times New Roman" panose="02020603050405020304" pitchFamily="18" charset="0"/>
                <a:cs typeface="Times New Roman" panose="02020603050405020304" pitchFamily="18" charset="0"/>
              </a:rPr>
              <a:t>General objective: </a:t>
            </a:r>
            <a:br>
              <a:rPr lang="en-US" sz="2400" kern="1200" dirty="0">
                <a:effectLst/>
                <a:latin typeface="+mj-lt"/>
                <a:ea typeface="+mj-ea"/>
                <a:cs typeface="+mj-cs"/>
              </a:rPr>
            </a:br>
            <a:r>
              <a:rPr lang="en-US" sz="2400" kern="1200" dirty="0">
                <a:effectLst/>
                <a:latin typeface="Times New Roman" panose="02020603050405020304" pitchFamily="18" charset="0"/>
                <a:cs typeface="Times New Roman" panose="02020603050405020304" pitchFamily="18" charset="0"/>
              </a:rPr>
              <a:t>To assess the compliance of antenatal IFA consumption and factors associated with non-adherence in Aspirational Districts of India.</a:t>
            </a:r>
          </a:p>
          <a:p>
            <a:pPr marR="0">
              <a:spcAft>
                <a:spcPts val="800"/>
              </a:spcAft>
            </a:pPr>
            <a:r>
              <a:rPr lang="en-US" sz="2400" b="1" kern="1200" dirty="0">
                <a:effectLst/>
                <a:latin typeface="Times New Roman" panose="02020603050405020304" pitchFamily="18" charset="0"/>
                <a:cs typeface="Times New Roman" panose="02020603050405020304" pitchFamily="18" charset="0"/>
              </a:rPr>
              <a:t>Specific objectives</a:t>
            </a:r>
            <a:r>
              <a:rPr lang="en-US" sz="2400" b="1" kern="1200" dirty="0">
                <a:effectLst/>
                <a:latin typeface="+mn-lt"/>
                <a:ea typeface="+mn-ea"/>
                <a:cs typeface="+mn-cs"/>
              </a:rPr>
              <a:t>:</a:t>
            </a:r>
            <a:endParaRPr lang="en-US" sz="2400" kern="1200" dirty="0">
              <a:effectLst/>
              <a:latin typeface="+mn-lt"/>
              <a:ea typeface="+mn-ea"/>
              <a:cs typeface="+mn-cs"/>
            </a:endParaRPr>
          </a:p>
          <a:p>
            <a:pPr marR="0" lvl="0">
              <a:spcAft>
                <a:spcPts val="0"/>
              </a:spcAft>
              <a:buClr>
                <a:srgbClr val="000000"/>
              </a:buClr>
            </a:pPr>
            <a:r>
              <a:rPr lang="en-US" sz="2400" kern="1200" dirty="0">
                <a:effectLst/>
                <a:latin typeface="Times New Roman" panose="02020603050405020304" pitchFamily="18" charset="0"/>
                <a:cs typeface="Times New Roman" panose="02020603050405020304" pitchFamily="18" charset="0"/>
              </a:rPr>
              <a:t>To assess </a:t>
            </a:r>
            <a:r>
              <a:rPr lang="en-US" sz="2400" b="1" kern="1200" dirty="0">
                <a:effectLst/>
                <a:latin typeface="Times New Roman" panose="02020603050405020304" pitchFamily="18" charset="0"/>
                <a:cs typeface="Times New Roman" panose="02020603050405020304" pitchFamily="18" charset="0"/>
              </a:rPr>
              <a:t>knowledge</a:t>
            </a:r>
            <a:r>
              <a:rPr lang="en-US" sz="2400" kern="1200" dirty="0">
                <a:effectLst/>
                <a:latin typeface="Times New Roman" panose="02020603050405020304" pitchFamily="18" charset="0"/>
                <a:cs typeface="Times New Roman" panose="02020603050405020304" pitchFamily="18" charset="0"/>
              </a:rPr>
              <a:t> about IFA consumption during the antenatal period among post-partum women.</a:t>
            </a:r>
          </a:p>
          <a:p>
            <a:pPr marR="0" lvl="0">
              <a:spcAft>
                <a:spcPts val="0"/>
              </a:spcAft>
              <a:buClr>
                <a:srgbClr val="000000"/>
              </a:buClr>
            </a:pPr>
            <a:r>
              <a:rPr lang="en-US" sz="2400" kern="1200" dirty="0">
                <a:effectLst/>
                <a:latin typeface="Times New Roman" panose="02020603050405020304" pitchFamily="18" charset="0"/>
                <a:cs typeface="Times New Roman" panose="02020603050405020304" pitchFamily="18" charset="0"/>
              </a:rPr>
              <a:t>To understand </a:t>
            </a:r>
            <a:r>
              <a:rPr lang="en-US" sz="2400" b="1" kern="1200" dirty="0">
                <a:effectLst/>
                <a:latin typeface="Times New Roman" panose="02020603050405020304" pitchFamily="18" charset="0"/>
                <a:cs typeface="Times New Roman" panose="02020603050405020304" pitchFamily="18" charset="0"/>
              </a:rPr>
              <a:t>perception</a:t>
            </a:r>
            <a:r>
              <a:rPr lang="en-US" sz="2400" kern="1200" dirty="0">
                <a:effectLst/>
                <a:latin typeface="Times New Roman" panose="02020603050405020304" pitchFamily="18" charset="0"/>
                <a:cs typeface="Times New Roman" panose="02020603050405020304" pitchFamily="18" charset="0"/>
              </a:rPr>
              <a:t> of post-natal women about the compliance of IFA consumption among pregnant women.</a:t>
            </a:r>
          </a:p>
          <a:p>
            <a:pPr marR="0" lvl="0">
              <a:spcAft>
                <a:spcPts val="0"/>
              </a:spcAft>
              <a:buClr>
                <a:srgbClr val="000000"/>
              </a:buClr>
            </a:pPr>
            <a:r>
              <a:rPr lang="en-US" sz="2400" kern="1200" dirty="0">
                <a:effectLst/>
                <a:latin typeface="Times New Roman" panose="02020603050405020304" pitchFamily="18" charset="0"/>
                <a:cs typeface="Times New Roman" panose="02020603050405020304" pitchFamily="18" charset="0"/>
              </a:rPr>
              <a:t>To assess </a:t>
            </a:r>
            <a:r>
              <a:rPr lang="en-US" sz="2400" b="1" kern="1200" dirty="0">
                <a:effectLst/>
                <a:latin typeface="Times New Roman" panose="02020603050405020304" pitchFamily="18" charset="0"/>
                <a:cs typeface="Times New Roman" panose="02020603050405020304" pitchFamily="18" charset="0"/>
              </a:rPr>
              <a:t>compliance</a:t>
            </a:r>
            <a:r>
              <a:rPr lang="en-US" sz="2400" kern="1200" dirty="0">
                <a:effectLst/>
                <a:latin typeface="Times New Roman" panose="02020603050405020304" pitchFamily="18" charset="0"/>
                <a:cs typeface="Times New Roman" panose="02020603050405020304" pitchFamily="18" charset="0"/>
              </a:rPr>
              <a:t> of antenatal consumption of IFA tablets.</a:t>
            </a:r>
          </a:p>
          <a:p>
            <a:pPr marR="0" lvl="0">
              <a:spcAft>
                <a:spcPts val="800"/>
              </a:spcAft>
              <a:buClr>
                <a:srgbClr val="000000"/>
              </a:buClr>
            </a:pPr>
            <a:r>
              <a:rPr lang="en-US" sz="2400" kern="1200" dirty="0">
                <a:effectLst/>
                <a:latin typeface="Times New Roman" panose="02020603050405020304" pitchFamily="18" charset="0"/>
                <a:cs typeface="Times New Roman" panose="02020603050405020304" pitchFamily="18" charset="0"/>
              </a:rPr>
              <a:t>To explore </a:t>
            </a:r>
            <a:r>
              <a:rPr lang="en-US" sz="2400" b="1" kern="1200" dirty="0">
                <a:effectLst/>
                <a:latin typeface="Times New Roman" panose="02020603050405020304" pitchFamily="18" charset="0"/>
                <a:cs typeface="Times New Roman" panose="02020603050405020304" pitchFamily="18" charset="0"/>
              </a:rPr>
              <a:t>barriers and enablers </a:t>
            </a:r>
            <a:r>
              <a:rPr lang="en-US" sz="2400" kern="1200" dirty="0">
                <a:effectLst/>
                <a:latin typeface="Times New Roman" panose="02020603050405020304" pitchFamily="18" charset="0"/>
                <a:cs typeface="Times New Roman" panose="02020603050405020304" pitchFamily="18" charset="0"/>
              </a:rPr>
              <a:t>related to the consumption of IFA tablets during the antenatal period.</a:t>
            </a:r>
          </a:p>
          <a:p>
            <a:pPr marR="0" lvl="0">
              <a:spcAft>
                <a:spcPts val="800"/>
              </a:spcAft>
              <a:buClr>
                <a:srgbClr val="000000"/>
              </a:buClr>
            </a:pPr>
            <a:r>
              <a:rPr lang="en-US" sz="2400" dirty="0">
                <a:latin typeface="Times New Roman" panose="02020603050405020304" pitchFamily="18" charset="0"/>
                <a:cs typeface="Times New Roman" panose="02020603050405020304" pitchFamily="18" charset="0"/>
              </a:rPr>
              <a:t>U</a:t>
            </a:r>
            <a:r>
              <a:rPr lang="en-US" sz="2400" i="0" dirty="0">
                <a:effectLst/>
                <a:latin typeface="Times New Roman" panose="02020603050405020304" pitchFamily="18" charset="0"/>
                <a:cs typeface="Times New Roman" panose="02020603050405020304" pitchFamily="18" charset="0"/>
              </a:rPr>
              <a:t>tilization of </a:t>
            </a:r>
            <a:r>
              <a:rPr lang="en-US" sz="2400" b="1" i="0" dirty="0">
                <a:effectLst/>
                <a:latin typeface="Times New Roman" panose="02020603050405020304" pitchFamily="18" charset="0"/>
                <a:cs typeface="Times New Roman" panose="02020603050405020304" pitchFamily="18" charset="0"/>
              </a:rPr>
              <a:t>traditional iron preparation </a:t>
            </a:r>
            <a:r>
              <a:rPr lang="en-US" sz="2400" i="0" dirty="0">
                <a:effectLst/>
                <a:latin typeface="Times New Roman" panose="02020603050405020304" pitchFamily="18" charset="0"/>
                <a:cs typeface="Times New Roman" panose="02020603050405020304" pitchFamily="18" charset="0"/>
              </a:rPr>
              <a:t>during the antenatal period among post-partum women.</a:t>
            </a:r>
            <a:endParaRPr lang="en-US" sz="2400" kern="1200" dirty="0">
              <a:effectLst/>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796E587-CA6A-0936-B580-CBE9337BFB8C}"/>
              </a:ext>
            </a:extLst>
          </p:cNvPr>
          <p:cNvSpPr>
            <a:spLocks noGrp="1"/>
          </p:cNvSpPr>
          <p:nvPr>
            <p:ph type="dt" sz="half" idx="10"/>
          </p:nvPr>
        </p:nvSpPr>
        <p:spPr/>
        <p:txBody>
          <a:bodyPr/>
          <a:lstStyle/>
          <a:p>
            <a:fld id="{2FF89F09-6CE7-4A18-80D0-7BA449C84107}" type="datetime1">
              <a:rPr lang="en-US" smtClean="0"/>
              <a:t>6/29/2023</a:t>
            </a:fld>
            <a:endParaRPr lang="en-US"/>
          </a:p>
        </p:txBody>
      </p:sp>
      <p:sp>
        <p:nvSpPr>
          <p:cNvPr id="5" name="Slide Number Placeholder 4">
            <a:extLst>
              <a:ext uri="{FF2B5EF4-FFF2-40B4-BE49-F238E27FC236}">
                <a16:creationId xmlns:a16="http://schemas.microsoft.com/office/drawing/2014/main" id="{210B9B12-02A3-7F87-4D63-CABE50AB7899}"/>
              </a:ext>
            </a:extLst>
          </p:cNvPr>
          <p:cNvSpPr>
            <a:spLocks noGrp="1"/>
          </p:cNvSpPr>
          <p:nvPr>
            <p:ph type="sldNum" sz="quarter" idx="12"/>
          </p:nvPr>
        </p:nvSpPr>
        <p:spPr/>
        <p:txBody>
          <a:bodyPr/>
          <a:lstStyle/>
          <a:p>
            <a:fld id="{12F0B161-618A-4EC8-8C9A-FEDCD000ADA2}" type="slidenum">
              <a:rPr lang="en-US" smtClean="0"/>
              <a:t>7</a:t>
            </a:fld>
            <a:endParaRPr lang="en-US" dirty="0"/>
          </a:p>
        </p:txBody>
      </p:sp>
    </p:spTree>
    <p:extLst>
      <p:ext uri="{BB962C8B-B14F-4D97-AF65-F5344CB8AC3E}">
        <p14:creationId xmlns:p14="http://schemas.microsoft.com/office/powerpoint/2010/main" val="373907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CAB62-BA7F-C72E-040F-A5C03DE7F5B0}"/>
              </a:ext>
            </a:extLst>
          </p:cNvPr>
          <p:cNvSpPr>
            <a:spLocks noGrp="1"/>
          </p:cNvSpPr>
          <p:nvPr>
            <p:ph type="title"/>
          </p:nvPr>
        </p:nvSpPr>
        <p:spPr>
          <a:xfrm>
            <a:off x="838200" y="556995"/>
            <a:ext cx="10515600" cy="1133693"/>
          </a:xfrm>
        </p:spPr>
        <p:txBody>
          <a:bodyPr>
            <a:normAutofit/>
          </a:bodyPr>
          <a:lstStyle/>
          <a:p>
            <a:r>
              <a:rPr lang="en-IN" sz="5200" dirty="0"/>
              <a:t>Methodology</a:t>
            </a:r>
          </a:p>
        </p:txBody>
      </p:sp>
      <p:graphicFrame>
        <p:nvGraphicFramePr>
          <p:cNvPr id="5" name="Content Placeholder 2">
            <a:extLst>
              <a:ext uri="{FF2B5EF4-FFF2-40B4-BE49-F238E27FC236}">
                <a16:creationId xmlns:a16="http://schemas.microsoft.com/office/drawing/2014/main" id="{91C92D75-F27E-BB3D-143A-9447DD5F38BE}"/>
              </a:ext>
            </a:extLst>
          </p:cNvPr>
          <p:cNvGraphicFramePr>
            <a:graphicFrameLocks noGrp="1"/>
          </p:cNvGraphicFramePr>
          <p:nvPr>
            <p:ph idx="1"/>
            <p:extLst>
              <p:ext uri="{D42A27DB-BD31-4B8C-83A1-F6EECF244321}">
                <p14:modId xmlns:p14="http://schemas.microsoft.com/office/powerpoint/2010/main" val="938047003"/>
              </p:ext>
            </p:extLst>
          </p:nvPr>
        </p:nvGraphicFramePr>
        <p:xfrm>
          <a:off x="-1" y="1055985"/>
          <a:ext cx="12188951"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FB982700-ACFC-F980-BF64-43AE3346C243}"/>
              </a:ext>
            </a:extLst>
          </p:cNvPr>
          <p:cNvSpPr>
            <a:spLocks noGrp="1"/>
          </p:cNvSpPr>
          <p:nvPr>
            <p:ph type="dt" sz="half" idx="10"/>
          </p:nvPr>
        </p:nvSpPr>
        <p:spPr/>
        <p:txBody>
          <a:bodyPr/>
          <a:lstStyle/>
          <a:p>
            <a:fld id="{96457CFB-D1B0-40EF-A0F4-044C9D160B01}" type="datetime1">
              <a:rPr lang="en-US" smtClean="0"/>
              <a:t>6/29/2023</a:t>
            </a:fld>
            <a:endParaRPr lang="en-US"/>
          </a:p>
        </p:txBody>
      </p:sp>
      <p:sp>
        <p:nvSpPr>
          <p:cNvPr id="4" name="Slide Number Placeholder 3">
            <a:extLst>
              <a:ext uri="{FF2B5EF4-FFF2-40B4-BE49-F238E27FC236}">
                <a16:creationId xmlns:a16="http://schemas.microsoft.com/office/drawing/2014/main" id="{8F68D03A-BC38-66FF-FD45-D019FA61F674}"/>
              </a:ext>
            </a:extLst>
          </p:cNvPr>
          <p:cNvSpPr>
            <a:spLocks noGrp="1"/>
          </p:cNvSpPr>
          <p:nvPr>
            <p:ph type="sldNum" sz="quarter" idx="12"/>
          </p:nvPr>
        </p:nvSpPr>
        <p:spPr/>
        <p:txBody>
          <a:bodyPr/>
          <a:lstStyle/>
          <a:p>
            <a:fld id="{12F0B161-618A-4EC8-8C9A-FEDCD000ADA2}" type="slidenum">
              <a:rPr lang="en-US" smtClean="0"/>
              <a:t>8</a:t>
            </a:fld>
            <a:endParaRPr lang="en-US"/>
          </a:p>
        </p:txBody>
      </p:sp>
      <p:graphicFrame>
        <p:nvGraphicFramePr>
          <p:cNvPr id="6" name="Table 5">
            <a:extLst>
              <a:ext uri="{FF2B5EF4-FFF2-40B4-BE49-F238E27FC236}">
                <a16:creationId xmlns:a16="http://schemas.microsoft.com/office/drawing/2014/main" id="{DD963604-EB04-986D-A25C-2FA36EABFFFC}"/>
              </a:ext>
            </a:extLst>
          </p:cNvPr>
          <p:cNvGraphicFramePr>
            <a:graphicFrameLocks noGrp="1"/>
          </p:cNvGraphicFramePr>
          <p:nvPr>
            <p:extLst>
              <p:ext uri="{D42A27DB-BD31-4B8C-83A1-F6EECF244321}">
                <p14:modId xmlns:p14="http://schemas.microsoft.com/office/powerpoint/2010/main" val="2969073146"/>
              </p:ext>
            </p:extLst>
          </p:nvPr>
        </p:nvGraphicFramePr>
        <p:xfrm>
          <a:off x="9701578" y="2301777"/>
          <a:ext cx="2487372" cy="3999228"/>
        </p:xfrm>
        <a:graphic>
          <a:graphicData uri="http://schemas.openxmlformats.org/drawingml/2006/table">
            <a:tbl>
              <a:tblPr firstRow="1" firstCol="1" bandRow="1">
                <a:tableStyleId>{5C22544A-7EE6-4342-B048-85BDC9FD1C3A}</a:tableStyleId>
              </a:tblPr>
              <a:tblGrid>
                <a:gridCol w="667895">
                  <a:extLst>
                    <a:ext uri="{9D8B030D-6E8A-4147-A177-3AD203B41FA5}">
                      <a16:colId xmlns:a16="http://schemas.microsoft.com/office/drawing/2014/main" val="2124092884"/>
                    </a:ext>
                  </a:extLst>
                </a:gridCol>
                <a:gridCol w="1819477">
                  <a:extLst>
                    <a:ext uri="{9D8B030D-6E8A-4147-A177-3AD203B41FA5}">
                      <a16:colId xmlns:a16="http://schemas.microsoft.com/office/drawing/2014/main" val="4199509166"/>
                    </a:ext>
                  </a:extLst>
                </a:gridCol>
              </a:tblGrid>
              <a:tr h="641871">
                <a:tc>
                  <a:txBody>
                    <a:bodyPr/>
                    <a:lstStyle/>
                    <a:p>
                      <a:pPr marL="0" marR="0" algn="just">
                        <a:lnSpc>
                          <a:spcPct val="150000"/>
                        </a:lnSpc>
                        <a:spcBef>
                          <a:spcPts val="0"/>
                        </a:spcBef>
                        <a:spcAft>
                          <a:spcPts val="0"/>
                        </a:spcAft>
                      </a:pPr>
                      <a:r>
                        <a:rPr lang="en-IN" sz="1400" dirty="0">
                          <a:effectLst/>
                        </a:rPr>
                        <a:t>STATE</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50000"/>
                        </a:lnSpc>
                        <a:spcBef>
                          <a:spcPts val="0"/>
                        </a:spcBef>
                        <a:spcAft>
                          <a:spcPts val="0"/>
                        </a:spcAft>
                      </a:pPr>
                      <a:r>
                        <a:rPr lang="en-IN" sz="1400" dirty="0">
                          <a:effectLst/>
                        </a:rPr>
                        <a:t>Aspirational Districts</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007462498"/>
                  </a:ext>
                </a:extLst>
              </a:tr>
              <a:tr h="1357743">
                <a:tc>
                  <a:txBody>
                    <a:bodyPr/>
                    <a:lstStyle/>
                    <a:p>
                      <a:pPr marL="0" marR="0" algn="just">
                        <a:lnSpc>
                          <a:spcPct val="150000"/>
                        </a:lnSpc>
                        <a:spcBef>
                          <a:spcPts val="0"/>
                        </a:spcBef>
                        <a:spcAft>
                          <a:spcPts val="0"/>
                        </a:spcAft>
                      </a:pPr>
                      <a:r>
                        <a:rPr lang="en-IN" sz="1400" dirty="0">
                          <a:effectLst/>
                        </a:rPr>
                        <a:t>Jharkhand</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50000"/>
                        </a:lnSpc>
                        <a:spcBef>
                          <a:spcPts val="0"/>
                        </a:spcBef>
                        <a:spcAft>
                          <a:spcPts val="0"/>
                        </a:spcAft>
                      </a:pPr>
                      <a:r>
                        <a:rPr lang="en-IN" sz="1400" dirty="0">
                          <a:effectLst/>
                        </a:rPr>
                        <a:t>Hazaribagh</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474899094"/>
                  </a:ext>
                </a:extLst>
              </a:tr>
              <a:tr h="1357743">
                <a:tc>
                  <a:txBody>
                    <a:bodyPr/>
                    <a:lstStyle/>
                    <a:p>
                      <a:pPr marL="0" marR="0" algn="just">
                        <a:lnSpc>
                          <a:spcPct val="150000"/>
                        </a:lnSpc>
                        <a:spcBef>
                          <a:spcPts val="0"/>
                        </a:spcBef>
                        <a:spcAft>
                          <a:spcPts val="0"/>
                        </a:spcAft>
                      </a:pPr>
                      <a:r>
                        <a:rPr lang="en-IN" sz="1400" dirty="0">
                          <a:effectLst/>
                        </a:rPr>
                        <a:t>Chhattisgarh</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50000"/>
                        </a:lnSpc>
                        <a:spcBef>
                          <a:spcPts val="0"/>
                        </a:spcBef>
                        <a:spcAft>
                          <a:spcPts val="0"/>
                        </a:spcAft>
                      </a:pPr>
                      <a:r>
                        <a:rPr lang="en-IN" sz="1400" dirty="0" err="1">
                          <a:effectLst/>
                        </a:rPr>
                        <a:t>Rajnandgaon</a:t>
                      </a:r>
                      <a:r>
                        <a:rPr lang="en-IN" sz="1400" dirty="0">
                          <a:effectLst/>
                        </a:rPr>
                        <a:t> </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1267524326"/>
                  </a:ext>
                </a:extLst>
              </a:tr>
              <a:tr h="641871">
                <a:tc>
                  <a:txBody>
                    <a:bodyPr/>
                    <a:lstStyle/>
                    <a:p>
                      <a:pPr marL="0" marR="0" algn="just">
                        <a:lnSpc>
                          <a:spcPct val="150000"/>
                        </a:lnSpc>
                        <a:spcBef>
                          <a:spcPts val="0"/>
                        </a:spcBef>
                        <a:spcAft>
                          <a:spcPts val="0"/>
                        </a:spcAft>
                      </a:pPr>
                      <a:r>
                        <a:rPr lang="en-IN" sz="1400" dirty="0">
                          <a:effectLst/>
                        </a:rPr>
                        <a:t>Assam</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lnB w="12700" cmpd="sng">
                      <a:noFill/>
                    </a:lnB>
                  </a:tcPr>
                </a:tc>
                <a:tc>
                  <a:txBody>
                    <a:bodyPr/>
                    <a:lstStyle/>
                    <a:p>
                      <a:pPr marL="0" marR="0" algn="just">
                        <a:lnSpc>
                          <a:spcPct val="150000"/>
                        </a:lnSpc>
                        <a:spcBef>
                          <a:spcPts val="0"/>
                        </a:spcBef>
                        <a:spcAft>
                          <a:spcPts val="0"/>
                        </a:spcAft>
                      </a:pPr>
                      <a:r>
                        <a:rPr lang="en-IN" sz="1400" dirty="0" err="1">
                          <a:effectLst/>
                        </a:rPr>
                        <a:t>Baksa</a:t>
                      </a:r>
                      <a:endParaRPr lang="en-US" sz="12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extLst>
                  <a:ext uri="{0D108BD9-81ED-4DB2-BD59-A6C34878D82A}">
                    <a16:rowId xmlns:a16="http://schemas.microsoft.com/office/drawing/2014/main" val="2878640584"/>
                  </a:ext>
                </a:extLst>
              </a:tr>
            </a:tbl>
          </a:graphicData>
        </a:graphic>
      </p:graphicFrame>
    </p:spTree>
    <p:extLst>
      <p:ext uri="{BB962C8B-B14F-4D97-AF65-F5344CB8AC3E}">
        <p14:creationId xmlns:p14="http://schemas.microsoft.com/office/powerpoint/2010/main" val="268732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C93E-D9C7-77FA-6191-91BC3073BEEE}"/>
              </a:ext>
            </a:extLst>
          </p:cNvPr>
          <p:cNvSpPr>
            <a:spLocks noGrp="1"/>
          </p:cNvSpPr>
          <p:nvPr>
            <p:ph type="title"/>
          </p:nvPr>
        </p:nvSpPr>
        <p:spPr>
          <a:xfrm>
            <a:off x="-157316" y="-6985"/>
            <a:ext cx="11512704" cy="1697674"/>
          </a:xfrm>
        </p:spPr>
        <p:txBody>
          <a:bodyPr/>
          <a:lstStyle/>
          <a:p>
            <a:r>
              <a:rPr lang="en-IN" sz="4400" b="1" dirty="0"/>
              <a:t>                          Methodology (contd.)</a:t>
            </a:r>
            <a:endParaRPr lang="en-IN" b="1" dirty="0"/>
          </a:p>
        </p:txBody>
      </p:sp>
      <p:sp>
        <p:nvSpPr>
          <p:cNvPr id="3" name="Text Placeholder 2">
            <a:extLst>
              <a:ext uri="{FF2B5EF4-FFF2-40B4-BE49-F238E27FC236}">
                <a16:creationId xmlns:a16="http://schemas.microsoft.com/office/drawing/2014/main" id="{DF2F7929-5CE8-4143-36D4-5D441287C9F3}"/>
              </a:ext>
            </a:extLst>
          </p:cNvPr>
          <p:cNvSpPr>
            <a:spLocks noGrp="1"/>
          </p:cNvSpPr>
          <p:nvPr>
            <p:ph type="body" idx="1"/>
          </p:nvPr>
        </p:nvSpPr>
        <p:spPr>
          <a:xfrm>
            <a:off x="227511" y="735872"/>
            <a:ext cx="5157787" cy="823912"/>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Study area</a:t>
            </a:r>
            <a:endParaRPr lang="en-IN" dirty="0"/>
          </a:p>
        </p:txBody>
      </p:sp>
      <p:sp>
        <p:nvSpPr>
          <p:cNvPr id="4" name="Content Placeholder 3">
            <a:extLst>
              <a:ext uri="{FF2B5EF4-FFF2-40B4-BE49-F238E27FC236}">
                <a16:creationId xmlns:a16="http://schemas.microsoft.com/office/drawing/2014/main" id="{C6D95147-C35E-3794-85E3-99F1CDDA9F69}"/>
              </a:ext>
            </a:extLst>
          </p:cNvPr>
          <p:cNvSpPr>
            <a:spLocks noGrp="1"/>
          </p:cNvSpPr>
          <p:nvPr>
            <p:ph sz="half" idx="2"/>
          </p:nvPr>
        </p:nvSpPr>
        <p:spPr>
          <a:xfrm>
            <a:off x="98425" y="1650748"/>
            <a:ext cx="5997575" cy="4352925"/>
          </a:xfrm>
        </p:spPr>
        <p:txBody>
          <a:bodyPr>
            <a:noAutofit/>
          </a:bodyPr>
          <a:lstStyle/>
          <a:p>
            <a:pPr marR="0" algn="just">
              <a:lnSpc>
                <a:spcPct val="100000"/>
              </a:lnSpc>
              <a:spcBef>
                <a:spcPts val="0"/>
              </a:spcBef>
              <a:spcAft>
                <a:spcPts val="800"/>
              </a:spcAft>
              <a:buFont typeface="Wingdings" panose="05000000000000000000" pitchFamily="2" charset="2"/>
              <a:buChar char="q"/>
            </a:pPr>
            <a:r>
              <a:rPr lang="en-IN" sz="1800" dirty="0">
                <a:solidFill>
                  <a:srgbClr val="000000"/>
                </a:solidFill>
                <a:effectLst/>
                <a:latin typeface="Times New Roman" panose="02020603050405020304" pitchFamily="18" charset="0"/>
                <a:ea typeface="Calibri" panose="020F0502020204030204" pitchFamily="34" charset="0"/>
              </a:rPr>
              <a:t>3 </a:t>
            </a:r>
            <a:r>
              <a:rPr lang="en-IN" sz="1800" dirty="0">
                <a:solidFill>
                  <a:srgbClr val="000000"/>
                </a:solidFill>
                <a:latin typeface="Times New Roman" panose="02020603050405020304" pitchFamily="18" charset="0"/>
                <a:ea typeface="Calibri" panose="020F0502020204030204" pitchFamily="34" charset="0"/>
              </a:rPr>
              <a:t>different Staes of India that were Jharkhand, Chhattisgarh and Assam. Out of pocket expenditure was used as indicator for the selection of the state.</a:t>
            </a:r>
          </a:p>
          <a:p>
            <a:pPr marR="0" algn="just">
              <a:lnSpc>
                <a:spcPct val="100000"/>
              </a:lnSpc>
              <a:spcBef>
                <a:spcPts val="0"/>
              </a:spcBef>
              <a:spcAft>
                <a:spcPts val="800"/>
              </a:spcAft>
              <a:buFont typeface="Wingdings" panose="05000000000000000000" pitchFamily="2" charset="2"/>
              <a:buChar char="q"/>
            </a:pPr>
            <a:r>
              <a:rPr lang="en-IN" sz="1800" dirty="0">
                <a:solidFill>
                  <a:srgbClr val="000000"/>
                </a:solidFill>
                <a:effectLst/>
                <a:latin typeface="Times New Roman" panose="02020603050405020304" pitchFamily="18" charset="0"/>
                <a:ea typeface="Calibri" panose="020F0502020204030204" pitchFamily="34" charset="0"/>
              </a:rPr>
              <a:t>But, as in the stage 2 we have utilised the Aspirational districts.</a:t>
            </a:r>
            <a:r>
              <a:rPr lang="en-US" sz="1800" dirty="0">
                <a:effectLst/>
                <a:ea typeface="Calibri" panose="020F0502020204030204" pitchFamily="34" charset="0"/>
                <a:cs typeface="Times New Roman" panose="02020603050405020304" pitchFamily="18" charset="0"/>
              </a:rPr>
              <a:t>The district has been selected based on the Aspirational district index published by NITI Aayog from the selected states. These are the districts coming on the high index on NITI Aayog aspirational district program.</a:t>
            </a:r>
            <a:br>
              <a:rPr lang="en-US" sz="1800" dirty="0">
                <a:effectLst/>
                <a:ea typeface="Calibri" panose="020F0502020204030204" pitchFamily="34" charset="0"/>
                <a:cs typeface="Times New Roman" panose="02020603050405020304" pitchFamily="18" charset="0"/>
              </a:rPr>
            </a:br>
            <a:endParaRPr lang="en-IN" sz="1800" dirty="0">
              <a:cs typeface="Times New Roman" panose="02020603050405020304" pitchFamily="18" charset="0"/>
            </a:endParaRPr>
          </a:p>
        </p:txBody>
      </p:sp>
      <p:sp>
        <p:nvSpPr>
          <p:cNvPr id="5" name="Text Placeholder 4">
            <a:extLst>
              <a:ext uri="{FF2B5EF4-FFF2-40B4-BE49-F238E27FC236}">
                <a16:creationId xmlns:a16="http://schemas.microsoft.com/office/drawing/2014/main" id="{FE5F60E8-DFA4-7106-B40A-1889ABE2EA0D}"/>
              </a:ext>
            </a:extLst>
          </p:cNvPr>
          <p:cNvSpPr>
            <a:spLocks noGrp="1"/>
          </p:cNvSpPr>
          <p:nvPr>
            <p:ph type="body" sz="quarter" idx="3"/>
          </p:nvPr>
        </p:nvSpPr>
        <p:spPr>
          <a:xfrm>
            <a:off x="6158049" y="735872"/>
            <a:ext cx="5183188" cy="823912"/>
          </a:xfrm>
        </p:spPr>
        <p:txBody>
          <a:bodyPr/>
          <a:lstStyle/>
          <a:p>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Sample Size</a:t>
            </a:r>
            <a:endParaRPr lang="en-IN" dirty="0"/>
          </a:p>
        </p:txBody>
      </p:sp>
      <p:sp>
        <p:nvSpPr>
          <p:cNvPr id="6" name="Content Placeholder 5">
            <a:extLst>
              <a:ext uri="{FF2B5EF4-FFF2-40B4-BE49-F238E27FC236}">
                <a16:creationId xmlns:a16="http://schemas.microsoft.com/office/drawing/2014/main" id="{1A8E82D7-4897-6D15-A4BA-E11D99EFBA07}"/>
              </a:ext>
            </a:extLst>
          </p:cNvPr>
          <p:cNvSpPr>
            <a:spLocks noGrp="1"/>
          </p:cNvSpPr>
          <p:nvPr>
            <p:ph sz="quarter" idx="4"/>
          </p:nvPr>
        </p:nvSpPr>
        <p:spPr>
          <a:xfrm>
            <a:off x="6158049" y="1608945"/>
            <a:ext cx="5806440" cy="4352924"/>
          </a:xfrm>
        </p:spPr>
        <p:txBody>
          <a:bodyPr>
            <a:normAutofit fontScale="92500" lnSpcReduction="10000"/>
          </a:bodyPr>
          <a:lstStyle/>
          <a:p>
            <a:r>
              <a:rPr lang="en-US" sz="1800" kern="0" dirty="0">
                <a:solidFill>
                  <a:srgbClr val="000000"/>
                </a:solidFill>
                <a:effectLst/>
                <a:ea typeface="Times New Roman" panose="02020603050405020304" pitchFamily="18" charset="0"/>
                <a:cs typeface="Times New Roman" panose="02020603050405020304" pitchFamily="18" charset="0"/>
              </a:rPr>
              <a:t>For the quantitative study, the sample size was calculated using </a:t>
            </a:r>
            <a:r>
              <a:rPr lang="en-US" sz="1800" kern="0" dirty="0">
                <a:solidFill>
                  <a:srgbClr val="000000"/>
                </a:solidFill>
                <a:ea typeface="Times New Roman" panose="02020603050405020304" pitchFamily="18" charset="0"/>
                <a:cs typeface="Times New Roman" panose="02020603050405020304" pitchFamily="18" charset="0"/>
              </a:rPr>
              <a:t>by </a:t>
            </a:r>
            <a:r>
              <a:rPr lang="en-US" sz="1800" kern="0">
                <a:solidFill>
                  <a:srgbClr val="000000"/>
                </a:solidFill>
                <a:effectLst/>
                <a:ea typeface="Times New Roman" panose="02020603050405020304" pitchFamily="18" charset="0"/>
                <a:cs typeface="Times New Roman" panose="02020603050405020304" pitchFamily="18" charset="0"/>
              </a:rPr>
              <a:t>the formula,</a:t>
            </a:r>
            <a:r>
              <a:rPr lang="en-US" sz="18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zα²pq/d²  </a:t>
            </a:r>
            <a:r>
              <a:rPr lang="en-US" sz="1800" kern="0" dirty="0">
                <a:solidFill>
                  <a:srgbClr val="000000"/>
                </a:solidFill>
                <a:effectLst/>
                <a:ea typeface="Times New Roman" panose="02020603050405020304" pitchFamily="18" charset="0"/>
                <a:cs typeface="Times New Roman" panose="02020603050405020304" pitchFamily="18" charset="0"/>
              </a:rPr>
              <a:t>(n=Z . The value of Zα, representing the critical value of the normal distribution, was taken as approximately 2 (Zα = 1.96). The prevalence (p) of consumption of Iron and Folic Acid (IFA) tablets among postpartum women was obtained from NFHS-5 data, which was 26.0%. The relative allowable error (d) was set at 10%, and a confidence interval (CI) of 90% was used.</a:t>
            </a:r>
            <a:br>
              <a:rPr lang="en-US" sz="1800" kern="1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=1.64*1.64*26*74/10*10</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=2.6896*26*74/10*10</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=5174.7904/10*10</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=51.7</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 52+10%=57</a:t>
            </a:r>
            <a:br>
              <a:rPr lang="en-US" sz="1800" dirty="0">
                <a:effectLst/>
                <a:ea typeface="Calibri" panose="020F0502020204030204" pitchFamily="34" charset="0"/>
                <a:cs typeface="Times New Roman" panose="02020603050405020304" pitchFamily="18" charset="0"/>
              </a:rPr>
            </a:br>
            <a:r>
              <a:rPr lang="en-US" sz="1800" dirty="0">
                <a:effectLst/>
                <a:ea typeface="Calibri" panose="020F0502020204030204" pitchFamily="34" charset="0"/>
                <a:cs typeface="Times New Roman" panose="02020603050405020304" pitchFamily="18" charset="0"/>
              </a:rPr>
              <a:t>Sample size=57</a:t>
            </a:r>
            <a:br>
              <a:rPr lang="en-US" sz="1800" dirty="0">
                <a:effectLst/>
                <a:ea typeface="Calibri" panose="020F0502020204030204" pitchFamily="34" charset="0"/>
                <a:cs typeface="Times New Roman" panose="02020603050405020304" pitchFamily="18" charset="0"/>
              </a:rPr>
            </a:br>
            <a:br>
              <a:rPr lang="en-US" sz="1800" kern="100" dirty="0">
                <a:effectLst/>
                <a:ea typeface="Calibri" panose="020F0502020204030204" pitchFamily="34" charset="0"/>
                <a:cs typeface="Times New Roman" panose="02020603050405020304" pitchFamily="18" charset="0"/>
              </a:rPr>
            </a:br>
            <a:r>
              <a:rPr lang="en-US" sz="1800" kern="0" dirty="0">
                <a:solidFill>
                  <a:srgbClr val="000000"/>
                </a:solidFill>
                <a:effectLst/>
                <a:ea typeface="Times New Roman" panose="02020603050405020304" pitchFamily="18" charset="0"/>
                <a:cs typeface="Times New Roman" panose="02020603050405020304" pitchFamily="18" charset="0"/>
              </a:rPr>
              <a:t>Hence, the sample size was determined to be </a:t>
            </a:r>
            <a:r>
              <a:rPr lang="en-US" sz="1800" b="1" kern="0" dirty="0">
                <a:solidFill>
                  <a:srgbClr val="000000"/>
                </a:solidFill>
                <a:effectLst/>
                <a:ea typeface="Times New Roman" panose="02020603050405020304" pitchFamily="18" charset="0"/>
                <a:cs typeface="Times New Roman" panose="02020603050405020304" pitchFamily="18" charset="0"/>
              </a:rPr>
              <a:t>57 for the quantitative study. </a:t>
            </a:r>
            <a:r>
              <a:rPr lang="en-US" sz="1800" b="1" kern="0" dirty="0">
                <a:solidFill>
                  <a:srgbClr val="000000"/>
                </a:solidFill>
                <a:ea typeface="Times New Roman" panose="02020603050405020304" pitchFamily="18" charset="0"/>
                <a:cs typeface="Times New Roman" panose="02020603050405020304" pitchFamily="18" charset="0"/>
              </a:rPr>
              <a:t>(19 per district)</a:t>
            </a:r>
            <a:br>
              <a:rPr lang="en-US" sz="1800" b="1" kern="100" dirty="0">
                <a:effectLst/>
                <a:ea typeface="Calibri" panose="020F0502020204030204" pitchFamily="34" charset="0"/>
                <a:cs typeface="Times New Roman" panose="02020603050405020304" pitchFamily="18" charset="0"/>
              </a:rPr>
            </a:br>
            <a:r>
              <a:rPr lang="en-US" sz="1800" b="1" kern="0" dirty="0">
                <a:solidFill>
                  <a:srgbClr val="000000"/>
                </a:solidFill>
                <a:effectLst/>
                <a:ea typeface="Times New Roman" panose="02020603050405020304" pitchFamily="18" charset="0"/>
                <a:cs typeface="Times New Roman" panose="02020603050405020304" pitchFamily="18" charset="0"/>
              </a:rPr>
              <a:t>For the qualitative study, data collection was continued until saturation was achieved.</a:t>
            </a:r>
            <a:endParaRPr lang="en-IN" sz="1800" dirty="0"/>
          </a:p>
        </p:txBody>
      </p:sp>
      <p:sp>
        <p:nvSpPr>
          <p:cNvPr id="7" name="Date Placeholder 6">
            <a:extLst>
              <a:ext uri="{FF2B5EF4-FFF2-40B4-BE49-F238E27FC236}">
                <a16:creationId xmlns:a16="http://schemas.microsoft.com/office/drawing/2014/main" id="{5E91E7EF-31D8-483E-5CC9-13436926EC13}"/>
              </a:ext>
            </a:extLst>
          </p:cNvPr>
          <p:cNvSpPr>
            <a:spLocks noGrp="1"/>
          </p:cNvSpPr>
          <p:nvPr>
            <p:ph type="dt" sz="half" idx="10"/>
          </p:nvPr>
        </p:nvSpPr>
        <p:spPr/>
        <p:txBody>
          <a:bodyPr/>
          <a:lstStyle/>
          <a:p>
            <a:fld id="{3C713D4D-6423-4C9D-A88D-2FB57F2F155B}" type="datetime1">
              <a:rPr lang="en-US" smtClean="0"/>
              <a:t>6/29/2023</a:t>
            </a:fld>
            <a:endParaRPr lang="en-US" dirty="0"/>
          </a:p>
        </p:txBody>
      </p:sp>
      <p:sp>
        <p:nvSpPr>
          <p:cNvPr id="9" name="Slide Number Placeholder 8">
            <a:extLst>
              <a:ext uri="{FF2B5EF4-FFF2-40B4-BE49-F238E27FC236}">
                <a16:creationId xmlns:a16="http://schemas.microsoft.com/office/drawing/2014/main" id="{CD911687-C42E-DC94-6098-33AFCAD056B8}"/>
              </a:ext>
            </a:extLst>
          </p:cNvPr>
          <p:cNvSpPr>
            <a:spLocks noGrp="1"/>
          </p:cNvSpPr>
          <p:nvPr>
            <p:ph type="sldNum" sz="quarter" idx="12"/>
          </p:nvPr>
        </p:nvSpPr>
        <p:spPr/>
        <p:txBody>
          <a:bodyPr/>
          <a:lstStyle/>
          <a:p>
            <a:fld id="{12F0B161-618A-4EC8-8C9A-FEDCD000ADA2}" type="slidenum">
              <a:rPr lang="en-US" smtClean="0"/>
              <a:t>9</a:t>
            </a:fld>
            <a:endParaRPr lang="en-US"/>
          </a:p>
        </p:txBody>
      </p:sp>
    </p:spTree>
    <p:extLst>
      <p:ext uri="{BB962C8B-B14F-4D97-AF65-F5344CB8AC3E}">
        <p14:creationId xmlns:p14="http://schemas.microsoft.com/office/powerpoint/2010/main" val="3490811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1438</TotalTime>
  <Words>2342</Words>
  <Application>Microsoft Office PowerPoint</Application>
  <PresentationFormat>Widescreen</PresentationFormat>
  <Paragraphs>187</Paragraphs>
  <Slides>22</Slides>
  <Notes>3</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Posterama</vt:lpstr>
      <vt:lpstr>Segoe UI</vt:lpstr>
      <vt:lpstr>Söhne</vt:lpstr>
      <vt:lpstr>Times New Roman</vt:lpstr>
      <vt:lpstr>Wingdings</vt:lpstr>
      <vt:lpstr>Office Theme</vt:lpstr>
      <vt:lpstr>PowerPoint Presentation</vt:lpstr>
      <vt:lpstr>Mentor approval</vt:lpstr>
      <vt:lpstr>                             SRB Approval </vt:lpstr>
      <vt:lpstr>                              </vt:lpstr>
      <vt:lpstr>Introduction</vt:lpstr>
      <vt:lpstr>Rationale for the Study</vt:lpstr>
      <vt:lpstr>Objective</vt:lpstr>
      <vt:lpstr>Methodology</vt:lpstr>
      <vt:lpstr>                          Methodology (contd.)</vt:lpstr>
      <vt:lpstr>Data Collection and Analysis:</vt:lpstr>
      <vt:lpstr>Result – Knowledge (n =57) Quantitative analysis</vt:lpstr>
      <vt:lpstr>Result – Knowledge (n =57) Quantitative analysis</vt:lpstr>
      <vt:lpstr>Result – Knowledge (n =57) Quantitative analysis</vt:lpstr>
      <vt:lpstr>Result – Attitude (n =57) Quantitative analysis</vt:lpstr>
      <vt:lpstr>Result – Practice (n =57) Quantitative analysis</vt:lpstr>
      <vt:lpstr>Result – Traditional practice</vt:lpstr>
      <vt:lpstr>Discussion</vt:lpstr>
      <vt:lpstr>Discussion</vt:lpstr>
      <vt:lpstr>CONCLUSION</vt:lpstr>
      <vt:lpstr>PowerPoint Presentation</vt:lpstr>
      <vt:lpstr>Thankyou</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Type: Primary Study</dc:title>
  <dc:creator>Mimansha .</dc:creator>
  <cp:lastModifiedBy>Mimansha</cp:lastModifiedBy>
  <cp:revision>83</cp:revision>
  <dcterms:created xsi:type="dcterms:W3CDTF">2023-03-20T02:08:58Z</dcterms:created>
  <dcterms:modified xsi:type="dcterms:W3CDTF">2023-06-29T13:17:25Z</dcterms:modified>
</cp:coreProperties>
</file>