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74" r:id="rId3"/>
    <p:sldMasterId id="2147483681" r:id="rId4"/>
  </p:sldMasterIdLst>
  <p:notesMasterIdLst>
    <p:notesMasterId r:id="rId40"/>
  </p:notesMasterIdLst>
  <p:sldIdLst>
    <p:sldId id="257" r:id="rId5"/>
    <p:sldId id="315" r:id="rId6"/>
    <p:sldId id="316" r:id="rId7"/>
    <p:sldId id="318" r:id="rId8"/>
    <p:sldId id="321" r:id="rId9"/>
    <p:sldId id="329" r:id="rId10"/>
    <p:sldId id="330" r:id="rId11"/>
    <p:sldId id="325" r:id="rId12"/>
    <p:sldId id="269" r:id="rId13"/>
    <p:sldId id="259" r:id="rId14"/>
    <p:sldId id="268" r:id="rId15"/>
    <p:sldId id="260" r:id="rId16"/>
    <p:sldId id="270" r:id="rId17"/>
    <p:sldId id="271" r:id="rId18"/>
    <p:sldId id="272" r:id="rId19"/>
    <p:sldId id="273" r:id="rId20"/>
    <p:sldId id="274" r:id="rId21"/>
    <p:sldId id="263" r:id="rId22"/>
    <p:sldId id="264" r:id="rId23"/>
    <p:sldId id="265" r:id="rId24"/>
    <p:sldId id="266" r:id="rId25"/>
    <p:sldId id="314" r:id="rId26"/>
    <p:sldId id="307" r:id="rId27"/>
    <p:sldId id="322" r:id="rId28"/>
    <p:sldId id="323" r:id="rId29"/>
    <p:sldId id="310" r:id="rId30"/>
    <p:sldId id="311" r:id="rId31"/>
    <p:sldId id="312" r:id="rId32"/>
    <p:sldId id="313" r:id="rId33"/>
    <p:sldId id="324" r:id="rId34"/>
    <p:sldId id="332" r:id="rId35"/>
    <p:sldId id="258" r:id="rId36"/>
    <p:sldId id="331" r:id="rId37"/>
    <p:sldId id="328" r:id="rId38"/>
    <p:sldId id="32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132" autoAdjust="0"/>
    <p:restoredTop sz="94660"/>
  </p:normalViewPr>
  <p:slideViewPr>
    <p:cSldViewPr snapToGrid="0">
      <p:cViewPr varScale="1">
        <p:scale>
          <a:sx n="74" d="100"/>
          <a:sy n="74" d="100"/>
        </p:scale>
        <p:origin x="90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69220099190876"/>
          <c:y val="0.13172945482592546"/>
          <c:w val="0.51965575795565422"/>
          <c:h val="0.77948357728952133"/>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2-F20B-46D7-9528-916E9C629FD0}"/>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F20B-46D7-9528-916E9C629FD0}"/>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4-F20B-46D7-9528-916E9C629FD0}"/>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1-F20B-46D7-9528-916E9C629FD0}"/>
              </c:ext>
            </c:extLst>
          </c:dPt>
          <c:dLbls>
            <c:dLbl>
              <c:idx val="0"/>
              <c:layout>
                <c:manualLayout>
                  <c:x val="9.3248672917667252E-2"/>
                  <c:y val="-9.012104529955068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F20B-46D7-9528-916E9C629FD0}"/>
                </c:ext>
                <c:ext xmlns:c15="http://schemas.microsoft.com/office/drawing/2012/chart" uri="{CE6537A1-D6FC-4f65-9D91-7224C49458BB}">
                  <c15:layout/>
                </c:ext>
              </c:extLst>
            </c:dLbl>
            <c:dLbl>
              <c:idx val="1"/>
              <c:layout>
                <c:manualLayout>
                  <c:x val="0.13836899852299028"/>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F20B-46D7-9528-916E9C629FD0}"/>
                </c:ext>
                <c:ext xmlns:c15="http://schemas.microsoft.com/office/drawing/2012/chart" uri="{CE6537A1-D6FC-4f65-9D91-7224C49458BB}">
                  <c15:layout/>
                </c:ext>
              </c:extLst>
            </c:dLbl>
            <c:dLbl>
              <c:idx val="2"/>
              <c:layout>
                <c:manualLayout>
                  <c:x val="-0.11430482486681809"/>
                  <c:y val="-9.4864258210053364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F20B-46D7-9528-916E9C629FD0}"/>
                </c:ext>
                <c:ext xmlns:c15="http://schemas.microsoft.com/office/drawing/2012/chart" uri="{CE6537A1-D6FC-4f65-9D91-7224C49458BB}">
                  <c15:layout/>
                </c:ext>
              </c:extLst>
            </c:dLbl>
            <c:dLbl>
              <c:idx val="3"/>
              <c:layout>
                <c:manualLayout>
                  <c:x val="-0.10528075974575353"/>
                  <c:y val="-8.063461947854536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20B-46D7-9528-916E9C629FD0}"/>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4"/>
                <c:pt idx="0">
                  <c:v>North</c:v>
                </c:pt>
                <c:pt idx="1">
                  <c:v>South</c:v>
                </c:pt>
                <c:pt idx="2">
                  <c:v>West</c:v>
                </c:pt>
                <c:pt idx="3">
                  <c:v>East</c:v>
                </c:pt>
              </c:strCache>
            </c:strRef>
          </c:cat>
          <c:val>
            <c:numRef>
              <c:f>Sheet1!$B$2:$B$5</c:f>
              <c:numCache>
                <c:formatCode>0%</c:formatCode>
                <c:ptCount val="4"/>
                <c:pt idx="0">
                  <c:v>0.32</c:v>
                </c:pt>
                <c:pt idx="1">
                  <c:v>0.25</c:v>
                </c:pt>
                <c:pt idx="2">
                  <c:v>0.25</c:v>
                </c:pt>
                <c:pt idx="3">
                  <c:v>0.18</c:v>
                </c:pt>
              </c:numCache>
            </c:numRef>
          </c:val>
          <c:extLst xmlns:c16r2="http://schemas.microsoft.com/office/drawing/2015/06/chart">
            <c:ext xmlns:c16="http://schemas.microsoft.com/office/drawing/2014/chart" uri="{C3380CC4-5D6E-409C-BE32-E72D297353CC}">
              <c16:uniqueId val="{00000000-F20B-46D7-9528-916E9C629FD0}"/>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0.21524290130562387"/>
          <c:y val="0.90293518978453857"/>
          <c:w val="0.56951396053664882"/>
          <c:h val="9.706481021546153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lumMod val="50000"/>
                  </a:schemeClr>
                </a:solidFill>
                <a:latin typeface="+mn-lt"/>
                <a:ea typeface="+mn-ea"/>
                <a:cs typeface="+mn-cs"/>
              </a:defRPr>
            </a:pPr>
            <a:r>
              <a:rPr lang="en-US" sz="1000" b="1" dirty="0"/>
              <a:t>Breakdown of Sales by channel, DEC</a:t>
            </a:r>
            <a:r>
              <a:rPr lang="en-US" sz="1000" b="1" baseline="0" dirty="0"/>
              <a:t> MAT </a:t>
            </a:r>
            <a:r>
              <a:rPr lang="en-US" sz="1000" b="1" dirty="0"/>
              <a:t>2021: Rs. 365.00 Crs. </a:t>
            </a:r>
          </a:p>
        </c:rich>
      </c:tx>
      <c:layout>
        <c:manualLayout>
          <c:xMode val="edge"/>
          <c:yMode val="edge"/>
          <c:x val="0.111937246647731"/>
          <c:y val="1.5403704408976863E-2"/>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lumMod val="50000"/>
                </a:schemeClr>
              </a:solidFill>
              <a:latin typeface="+mn-lt"/>
              <a:ea typeface="+mn-ea"/>
              <a:cs typeface="+mn-cs"/>
            </a:defRPr>
          </a:pPr>
          <a:endParaRPr lang="en-US"/>
        </a:p>
      </c:txPr>
    </c:title>
    <c:autoTitleDeleted val="0"/>
    <c:plotArea>
      <c:layout>
        <c:manualLayout>
          <c:layoutTarget val="inner"/>
          <c:xMode val="edge"/>
          <c:yMode val="edge"/>
          <c:x val="2.6062145288046252E-2"/>
          <c:y val="0.1407896379619577"/>
          <c:w val="0.94825341599906421"/>
          <c:h val="0.83425456644324902"/>
        </c:manualLayout>
      </c:layout>
      <c:barChart>
        <c:barDir val="col"/>
        <c:grouping val="stacked"/>
        <c:varyColors val="0"/>
        <c:ser>
          <c:idx val="0"/>
          <c:order val="0"/>
          <c:tx>
            <c:strRef>
              <c:f>Sheet1!$B$1</c:f>
              <c:strCache>
                <c:ptCount val="1"/>
                <c:pt idx="0">
                  <c:v>Institution</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1"/>
            <c:showPercent val="0"/>
            <c:showBubbleSize val="0"/>
            <c:separator>
</c:separator>
            <c:showLeaderLines val="0"/>
            <c:extLst xmlns:c16r2="http://schemas.microsoft.com/office/drawing/2015/06/chart">
              <c:ext xmlns:c15="http://schemas.microsoft.com/office/drawing/2012/chart" uri="{CE6537A1-D6FC-4f65-9D91-7224C49458BB}">
                <c15:layout/>
                <c15:showLeaderLines val="0"/>
              </c:ext>
            </c:extLst>
          </c:dLbls>
          <c:cat>
            <c:numRef>
              <c:f>Sheet1!$A$2</c:f>
              <c:numCache>
                <c:formatCode>General</c:formatCode>
                <c:ptCount val="1"/>
              </c:numCache>
            </c:numRef>
          </c:cat>
          <c:val>
            <c:numRef>
              <c:f>Sheet1!$B$2</c:f>
              <c:numCache>
                <c:formatCode>0%</c:formatCode>
                <c:ptCount val="1"/>
                <c:pt idx="0">
                  <c:v>0.2</c:v>
                </c:pt>
              </c:numCache>
            </c:numRef>
          </c:val>
          <c:extLst xmlns:c16r2="http://schemas.microsoft.com/office/drawing/2015/06/chart">
            <c:ext xmlns:c16="http://schemas.microsoft.com/office/drawing/2014/chart" uri="{C3380CC4-5D6E-409C-BE32-E72D297353CC}">
              <c16:uniqueId val="{00000000-3F46-45F5-B382-FA37BCB2D082}"/>
            </c:ext>
          </c:extLst>
        </c:ser>
        <c:ser>
          <c:idx val="1"/>
          <c:order val="1"/>
          <c:tx>
            <c:strRef>
              <c:f>Sheet1!$C$1</c:f>
              <c:strCache>
                <c:ptCount val="1"/>
                <c:pt idx="0">
                  <c:v>Trade</c:v>
                </c:pt>
              </c:strCache>
            </c:strRef>
          </c:tx>
          <c:spPr>
            <a:solidFill>
              <a:schemeClr val="accent2"/>
            </a:solidFill>
            <a:ln>
              <a:noFill/>
            </a:ln>
            <a:effectLst/>
          </c:spPr>
          <c:invertIfNegative val="0"/>
          <c:dPt>
            <c:idx val="0"/>
            <c:invertIfNegative val="0"/>
            <c:bubble3D val="0"/>
            <c:spPr>
              <a:solidFill>
                <a:srgbClr val="92D050"/>
              </a:solidFill>
              <a:ln>
                <a:noFill/>
              </a:ln>
              <a:effectLst/>
            </c:spPr>
            <c:extLst xmlns:c16r2="http://schemas.microsoft.com/office/drawing/2015/06/chart">
              <c:ext xmlns:c16="http://schemas.microsoft.com/office/drawing/2014/chart" uri="{C3380CC4-5D6E-409C-BE32-E72D297353CC}">
                <c16:uniqueId val="{00000001-3F46-45F5-B382-FA37BCB2D082}"/>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50000"/>
                      </a:schemeClr>
                    </a:solidFill>
                    <a:latin typeface="+mn-lt"/>
                    <a:ea typeface="+mn-ea"/>
                    <a:cs typeface="+mn-cs"/>
                  </a:defRPr>
                </a:pPr>
                <a:endParaRPr lang="en-US"/>
              </a:p>
            </c:txPr>
            <c:showLegendKey val="0"/>
            <c:showVal val="1"/>
            <c:showCatName val="0"/>
            <c:showSerName val="1"/>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c:f>
              <c:numCache>
                <c:formatCode>General</c:formatCode>
                <c:ptCount val="1"/>
              </c:numCache>
            </c:numRef>
          </c:cat>
          <c:val>
            <c:numRef>
              <c:f>Sheet1!$C$2</c:f>
              <c:numCache>
                <c:formatCode>0%</c:formatCode>
                <c:ptCount val="1"/>
                <c:pt idx="0">
                  <c:v>0.8</c:v>
                </c:pt>
              </c:numCache>
            </c:numRef>
          </c:val>
          <c:extLst xmlns:c16r2="http://schemas.microsoft.com/office/drawing/2015/06/chart">
            <c:ext xmlns:c16="http://schemas.microsoft.com/office/drawing/2014/chart" uri="{C3380CC4-5D6E-409C-BE32-E72D297353CC}">
              <c16:uniqueId val="{00000002-3F46-45F5-B382-FA37BCB2D082}"/>
            </c:ext>
          </c:extLst>
        </c:ser>
        <c:dLbls>
          <c:showLegendKey val="0"/>
          <c:showVal val="0"/>
          <c:showCatName val="0"/>
          <c:showSerName val="0"/>
          <c:showPercent val="0"/>
          <c:showBubbleSize val="0"/>
        </c:dLbls>
        <c:gapWidth val="216"/>
        <c:overlap val="100"/>
        <c:axId val="256021752"/>
        <c:axId val="256018616"/>
      </c:barChart>
      <c:catAx>
        <c:axId val="256021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schemeClr>
                </a:solidFill>
                <a:latin typeface="+mn-lt"/>
                <a:ea typeface="+mn-ea"/>
                <a:cs typeface="+mn-cs"/>
              </a:defRPr>
            </a:pPr>
            <a:endParaRPr lang="en-US"/>
          </a:p>
        </c:txPr>
        <c:crossAx val="256018616"/>
        <c:crosses val="autoZero"/>
        <c:auto val="1"/>
        <c:lblAlgn val="ctr"/>
        <c:lblOffset val="100"/>
        <c:noMultiLvlLbl val="0"/>
      </c:catAx>
      <c:valAx>
        <c:axId val="256018616"/>
        <c:scaling>
          <c:orientation val="minMax"/>
          <c:max val="1"/>
        </c:scaling>
        <c:delete val="1"/>
        <c:axPos val="l"/>
        <c:numFmt formatCode="0%" sourceLinked="1"/>
        <c:majorTickMark val="none"/>
        <c:minorTickMark val="none"/>
        <c:tickLblPos val="none"/>
        <c:crossAx val="256021752"/>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tx1">
              <a:lumMod val="50000"/>
            </a:schemeClr>
          </a:solidFill>
          <a:latin typeface="+mn-l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50000"/>
                  </a:schemeClr>
                </a:solidFill>
                <a:latin typeface="+mn-lt"/>
                <a:ea typeface="+mn-ea"/>
                <a:cs typeface="+mn-cs"/>
              </a:defRPr>
            </a:pPr>
            <a:r>
              <a:rPr lang="en-IN" sz="1050" b="1" dirty="0"/>
              <a:t>Breakdown of Sales  by Type of Institution, DEC</a:t>
            </a:r>
            <a:r>
              <a:rPr lang="en-IN" sz="1050" b="1" baseline="0" dirty="0"/>
              <a:t> MAT </a:t>
            </a:r>
            <a:r>
              <a:rPr lang="en-IN" sz="1050" b="1" dirty="0"/>
              <a:t>2021: </a:t>
            </a:r>
            <a:br>
              <a:rPr lang="en-IN" sz="1050" b="1" dirty="0"/>
            </a:br>
            <a:r>
              <a:rPr lang="en-IN" sz="1050" b="1" dirty="0"/>
              <a:t>Rs.</a:t>
            </a:r>
            <a:r>
              <a:rPr lang="en-IN" sz="1050" b="1" baseline="0" dirty="0"/>
              <a:t> 45.90 Crs.</a:t>
            </a:r>
            <a:endParaRPr lang="en-IN" sz="1050" b="1" dirty="0"/>
          </a:p>
        </c:rich>
      </c:tx>
      <c:layout>
        <c:manualLayout>
          <c:xMode val="edge"/>
          <c:yMode val="edge"/>
          <c:x val="0.19177507570591437"/>
          <c:y val="2.3457095889026999E-2"/>
        </c:manualLayout>
      </c:layout>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50000"/>
                </a:schemeClr>
              </a:solidFill>
              <a:latin typeface="+mn-lt"/>
              <a:ea typeface="+mn-ea"/>
              <a:cs typeface="+mn-cs"/>
            </a:defRPr>
          </a:pPr>
          <a:endParaRPr lang="en-US"/>
        </a:p>
      </c:txPr>
    </c:title>
    <c:autoTitleDeleted val="0"/>
    <c:view3D>
      <c:rotX val="30"/>
      <c:rotY val="0"/>
      <c:rAngAx val="0"/>
      <c:perspective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8354948591103687"/>
          <c:y val="0.10107586104696396"/>
          <c:w val="0.69100694221311065"/>
          <c:h val="0.89853217580300415"/>
        </c:manualLayout>
      </c:layout>
      <c:pie3DChart>
        <c:varyColors val="1"/>
        <c:ser>
          <c:idx val="0"/>
          <c:order val="0"/>
          <c:tx>
            <c:strRef>
              <c:f>Sheet1!$B$1</c:f>
              <c:strCache>
                <c:ptCount val="1"/>
                <c:pt idx="0">
                  <c:v>Sales by Type of Institution 2021, Rs. 73.00 Crs.</c:v>
                </c:pt>
              </c:strCache>
            </c:strRef>
          </c:tx>
          <c:spPr>
            <a:ln w="6350"/>
          </c:spPr>
          <c:explosion val="11"/>
          <c:dPt>
            <c:idx val="0"/>
            <c:bubble3D val="0"/>
            <c:spPr>
              <a:solidFill>
                <a:srgbClr val="FC9460"/>
              </a:solidFill>
              <a:ln w="6350">
                <a:solidFill>
                  <a:schemeClr val="lt1"/>
                </a:solidFill>
              </a:ln>
              <a:effectLst/>
              <a:sp3d contourW="6350">
                <a:contourClr>
                  <a:schemeClr val="lt1"/>
                </a:contourClr>
              </a:sp3d>
            </c:spPr>
            <c:extLst xmlns:c16r2="http://schemas.microsoft.com/office/drawing/2015/06/chart">
              <c:ext xmlns:c16="http://schemas.microsoft.com/office/drawing/2014/chart" uri="{C3380CC4-5D6E-409C-BE32-E72D297353CC}">
                <c16:uniqueId val="{00000001-EFDA-489D-A0AA-0476DE3C8119}"/>
              </c:ext>
            </c:extLst>
          </c:dPt>
          <c:dPt>
            <c:idx val="1"/>
            <c:bubble3D val="0"/>
            <c:spPr>
              <a:solidFill>
                <a:srgbClr val="BD4103"/>
              </a:solidFill>
              <a:ln w="6350">
                <a:solidFill>
                  <a:schemeClr val="lt1"/>
                </a:solidFill>
              </a:ln>
              <a:effectLst/>
              <a:sp3d contourW="6350">
                <a:contourClr>
                  <a:schemeClr val="lt1"/>
                </a:contourClr>
              </a:sp3d>
            </c:spPr>
            <c:extLst xmlns:c16r2="http://schemas.microsoft.com/office/drawing/2015/06/chart">
              <c:ext xmlns:c16="http://schemas.microsoft.com/office/drawing/2014/chart" uri="{C3380CC4-5D6E-409C-BE32-E72D297353CC}">
                <c16:uniqueId val="{00000003-EFDA-489D-A0AA-0476DE3C8119}"/>
              </c:ext>
            </c:extLst>
          </c:dPt>
          <c:dPt>
            <c:idx val="2"/>
            <c:bubble3D val="0"/>
            <c:spPr>
              <a:solidFill>
                <a:srgbClr val="FF5E0D"/>
              </a:solidFill>
              <a:ln w="6350">
                <a:solidFill>
                  <a:schemeClr val="lt1"/>
                </a:solidFill>
              </a:ln>
              <a:effectLst/>
              <a:sp3d contourW="6350">
                <a:contourClr>
                  <a:schemeClr val="lt1"/>
                </a:contourClr>
              </a:sp3d>
            </c:spPr>
            <c:extLst xmlns:c16r2="http://schemas.microsoft.com/office/drawing/2015/06/chart">
              <c:ext xmlns:c16="http://schemas.microsoft.com/office/drawing/2014/chart" uri="{C3380CC4-5D6E-409C-BE32-E72D297353CC}">
                <c16:uniqueId val="{00000005-EFDA-489D-A0AA-0476DE3C8119}"/>
              </c:ext>
            </c:extLst>
          </c:dPt>
          <c:dLbls>
            <c:dLbl>
              <c:idx val="0"/>
              <c:layout>
                <c:manualLayout>
                  <c:x val="0.17607503562578983"/>
                  <c:y val="0.1700297994291137"/>
                </c:manualLayout>
              </c:layout>
              <c:tx>
                <c:rich>
                  <a:bodyPr/>
                  <a:lstStyle/>
                  <a:p>
                    <a:fld id="{583CDF40-6590-4328-B85C-E0AE6418C609}" type="CATEGORYNAME">
                      <a:rPr lang="en-US"/>
                      <a:pPr/>
                      <a:t>[CATEGORY NAME]</a:t>
                    </a:fld>
                    <a:endParaRPr lang="en-US" baseline="0" dirty="0"/>
                  </a:p>
                  <a:p>
                    <a:fld id="{203D2F5A-1CCB-485D-B7B1-0746E9C8CE05}" type="VALUE">
                      <a:rPr lang="en-US" sz="1200"/>
                      <a:pPr/>
                      <a:t>[VALUE]</a:t>
                    </a:fld>
                    <a:endParaRPr lang="en-IN"/>
                  </a:p>
                </c:rich>
              </c:tx>
              <c:dLblPos val="bestFi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1-EFDA-489D-A0AA-0476DE3C8119}"/>
                </c:ext>
                <c:ext xmlns:c15="http://schemas.microsoft.com/office/drawing/2012/chart" uri="{CE6537A1-D6FC-4f65-9D91-7224C49458BB}">
                  <c15:layout/>
                  <c15:dlblFieldTable/>
                  <c15:showDataLabelsRange val="0"/>
                </c:ext>
              </c:extLst>
            </c:dLbl>
            <c:dLbl>
              <c:idx val="1"/>
              <c:layout>
                <c:manualLayout>
                  <c:x val="-3.8272114176898173E-2"/>
                  <c:y val="7.0744263086931797E-2"/>
                </c:manualLayout>
              </c:layout>
              <c:tx>
                <c:rich>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fld id="{B8CC4E97-0B21-41F8-8C51-3D44C095E512}" type="CATEGORYNAME">
                      <a:rPr lang="en-US" sz="1100">
                        <a:solidFill>
                          <a:schemeClr val="tx1"/>
                        </a:solidFill>
                      </a:rPr>
                      <a:pPr>
                        <a:defRPr sz="1100">
                          <a:solidFill>
                            <a:schemeClr val="tx1"/>
                          </a:solidFill>
                        </a:defRPr>
                      </a:pPr>
                      <a:t>[CATEGORY NAME]</a:t>
                    </a:fld>
                    <a:endParaRPr lang="en-US" sz="1100" baseline="0" dirty="0">
                      <a:solidFill>
                        <a:schemeClr val="tx1"/>
                      </a:solidFill>
                    </a:endParaRPr>
                  </a:p>
                  <a:p>
                    <a:pPr>
                      <a:defRPr sz="1100">
                        <a:solidFill>
                          <a:schemeClr val="tx1"/>
                        </a:solidFill>
                      </a:defRPr>
                    </a:pPr>
                    <a:fld id="{B59C4AD7-8D75-4A0C-BD9F-216147A79B79}" type="VALUE">
                      <a:rPr lang="en-US" sz="1100">
                        <a:solidFill>
                          <a:schemeClr val="tx1"/>
                        </a:solidFill>
                      </a:rPr>
                      <a:pPr>
                        <a:defRPr sz="1100">
                          <a:solidFill>
                            <a:schemeClr val="tx1"/>
                          </a:solidFill>
                        </a:defRPr>
                      </a:pPr>
                      <a:t>[VALUE]</a:t>
                    </a:fld>
                    <a:endParaRPr lang="en-IN"/>
                  </a:p>
                </c:rich>
              </c:tx>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3-EFDA-489D-A0AA-0476DE3C8119}"/>
                </c:ext>
                <c:ext xmlns:c15="http://schemas.microsoft.com/office/drawing/2012/chart" uri="{CE6537A1-D6FC-4f65-9D91-7224C49458BB}">
                  <c15:layout/>
                  <c15:dlblFieldTable/>
                  <c15:showDataLabelsRange val="0"/>
                </c:ext>
              </c:extLst>
            </c:dLbl>
            <c:dLbl>
              <c:idx val="2"/>
              <c:layout>
                <c:manualLayout>
                  <c:x val="-0.18176485690021191"/>
                  <c:y val="9.6605679577217041E-3"/>
                </c:manualLayout>
              </c:layout>
              <c:tx>
                <c:rich>
                  <a:bodyPr/>
                  <a:lstStyle/>
                  <a:p>
                    <a:fld id="{F2D55634-068B-4C46-B259-FD024A463DF2}" type="CATEGORYNAME">
                      <a:rPr lang="en-US"/>
                      <a:pPr/>
                      <a:t>[CATEGORY NAME]</a:t>
                    </a:fld>
                    <a:endParaRPr lang="en-US" baseline="0" dirty="0"/>
                  </a:p>
                  <a:p>
                    <a:fld id="{B38AD7E5-06F8-4A9C-A976-02DE76F4BB2B}" type="VALUE">
                      <a:rPr lang="en-US" sz="1200"/>
                      <a:pPr/>
                      <a:t>[VALUE]</a:t>
                    </a:fld>
                    <a:endParaRPr lang="en-IN"/>
                  </a:p>
                </c:rich>
              </c:tx>
              <c:dLblPos val="bestFi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5-EFDA-489D-A0AA-0476DE3C8119}"/>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Private</c:v>
                </c:pt>
                <c:pt idx="1">
                  <c:v>Government</c:v>
                </c:pt>
                <c:pt idx="2">
                  <c:v>Trust</c:v>
                </c:pt>
              </c:strCache>
            </c:strRef>
          </c:cat>
          <c:val>
            <c:numRef>
              <c:f>Sheet1!$B$2:$B$4</c:f>
              <c:numCache>
                <c:formatCode>0%</c:formatCode>
                <c:ptCount val="3"/>
                <c:pt idx="0">
                  <c:v>0.8</c:v>
                </c:pt>
                <c:pt idx="1">
                  <c:v>0.15</c:v>
                </c:pt>
                <c:pt idx="2">
                  <c:v>0.05</c:v>
                </c:pt>
              </c:numCache>
            </c:numRef>
          </c:val>
          <c:extLst xmlns:c16r2="http://schemas.microsoft.com/office/drawing/2015/06/chart">
            <c:ext xmlns:c16="http://schemas.microsoft.com/office/drawing/2014/chart" uri="{C3380CC4-5D6E-409C-BE32-E72D297353CC}">
              <c16:uniqueId val="{00000008-EFDA-489D-A0AA-0476DE3C8119}"/>
            </c:ext>
          </c:extLst>
        </c:ser>
        <c:dLbls>
          <c:showLegendKey val="0"/>
          <c:showVal val="0"/>
          <c:showCatName val="0"/>
          <c:showSerName val="0"/>
          <c:showPercent val="0"/>
          <c:showBubbleSize val="0"/>
          <c:showLeaderLines val="1"/>
        </c:dLbls>
      </c:pie3DChart>
      <c:spPr>
        <a:noFill/>
        <a:ln>
          <a:noFill/>
        </a:ln>
        <a:effectLst/>
      </c:spPr>
    </c:plotArea>
    <c:plotVisOnly val="1"/>
    <c:dispBlanksAs val="zero"/>
    <c:showDLblsOverMax val="0"/>
  </c:chart>
  <c:spPr>
    <a:noFill/>
    <a:ln>
      <a:noFill/>
    </a:ln>
    <a:effectLst/>
  </c:spPr>
  <c:txPr>
    <a:bodyPr/>
    <a:lstStyle/>
    <a:p>
      <a:pPr>
        <a:defRPr sz="1200">
          <a:solidFill>
            <a:schemeClr val="tx1">
              <a:lumMod val="50000"/>
            </a:schemeClr>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7.3590081974843666E-2"/>
          <c:y val="0.73487411560665494"/>
          <c:w val="0.85281983605031431"/>
          <c:h val="0.2374258287387713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dirty="0"/>
              <a:t>Government Institutions Sales: Rs. 6.89</a:t>
            </a:r>
            <a:r>
              <a:rPr lang="en-US" baseline="0" dirty="0"/>
              <a:t> </a:t>
            </a:r>
            <a:r>
              <a:rPr lang="en-US" dirty="0"/>
              <a:t>Crs</a:t>
            </a:r>
          </a:p>
        </c:rich>
      </c:tx>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Government Institutions Sales: Rs 10.95 Crs</c:v>
                </c:pt>
              </c:strCache>
            </c:strRef>
          </c:tx>
          <c:dPt>
            <c:idx val="0"/>
            <c:bubble3D val="0"/>
            <c:spPr>
              <a:solidFill>
                <a:schemeClr val="accent2">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03B6-4EAC-9A7A-4B1B950FA99C}"/>
              </c:ext>
            </c:extLst>
          </c:dPt>
          <c:dPt>
            <c:idx val="1"/>
            <c:bubble3D val="0"/>
            <c:spPr>
              <a:solidFill>
                <a:srgbClr val="002060"/>
              </a:solidFill>
              <a:ln w="19050">
                <a:solidFill>
                  <a:schemeClr val="lt1"/>
                </a:solidFill>
              </a:ln>
              <a:effectLst/>
            </c:spPr>
            <c:extLst xmlns:c16r2="http://schemas.microsoft.com/office/drawing/2015/06/chart">
              <c:ext xmlns:c16="http://schemas.microsoft.com/office/drawing/2014/chart" uri="{C3380CC4-5D6E-409C-BE32-E72D297353CC}">
                <c16:uniqueId val="{00000003-03B6-4EAC-9A7A-4B1B950FA99C}"/>
              </c:ext>
            </c:extLst>
          </c:dPt>
          <c:dPt>
            <c:idx val="2"/>
            <c:bubble3D val="0"/>
            <c:spPr>
              <a:solidFill>
                <a:srgbClr val="0070C0"/>
              </a:solidFill>
              <a:ln w="19050">
                <a:solidFill>
                  <a:schemeClr val="lt1"/>
                </a:solidFill>
              </a:ln>
              <a:effectLst/>
            </c:spPr>
            <c:extLst xmlns:c16r2="http://schemas.microsoft.com/office/drawing/2015/06/chart">
              <c:ext xmlns:c16="http://schemas.microsoft.com/office/drawing/2014/chart" uri="{C3380CC4-5D6E-409C-BE32-E72D297353CC}">
                <c16:uniqueId val="{00000005-03B6-4EAC-9A7A-4B1B950FA99C}"/>
              </c:ext>
            </c:extLst>
          </c:dPt>
          <c:dPt>
            <c:idx val="3"/>
            <c:bubble3D val="0"/>
            <c:spPr>
              <a:solidFill>
                <a:srgbClr val="92D050"/>
              </a:solidFill>
              <a:ln w="19050">
                <a:solidFill>
                  <a:schemeClr val="lt1"/>
                </a:solidFill>
              </a:ln>
              <a:effectLst/>
            </c:spPr>
            <c:extLst xmlns:c16r2="http://schemas.microsoft.com/office/drawing/2015/06/chart">
              <c:ext xmlns:c16="http://schemas.microsoft.com/office/drawing/2014/chart" uri="{C3380CC4-5D6E-409C-BE32-E72D297353CC}">
                <c16:uniqueId val="{00000007-03B6-4EAC-9A7A-4B1B950FA99C}"/>
              </c:ext>
            </c:extLst>
          </c:dPt>
          <c:dPt>
            <c:idx val="4"/>
            <c:bubble3D val="0"/>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9-03B6-4EAC-9A7A-4B1B950FA99C}"/>
              </c:ext>
            </c:extLst>
          </c:dPt>
          <c:dLbls>
            <c:dLbl>
              <c:idx val="0"/>
              <c:layout>
                <c:manualLayout>
                  <c:x val="5.2392165022971574E-2"/>
                  <c:y val="8.8183130599075524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3B6-4EAC-9A7A-4B1B950FA99C}"/>
                </c:ext>
                <c:ext xmlns:c15="http://schemas.microsoft.com/office/drawing/2012/chart" uri="{CE6537A1-D6FC-4f65-9D91-7224C49458BB}">
                  <c15:layout/>
                </c:ext>
              </c:extLst>
            </c:dLbl>
            <c:dLbl>
              <c:idx val="1"/>
              <c:layout>
                <c:manualLayout>
                  <c:x val="2.2810307912187841E-2"/>
                  <c:y val="-4.184686630466935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3B6-4EAC-9A7A-4B1B950FA99C}"/>
                </c:ext>
                <c:ext xmlns:c15="http://schemas.microsoft.com/office/drawing/2012/chart" uri="{CE6537A1-D6FC-4f65-9D91-7224C49458BB}">
                  <c15:layout/>
                </c:ext>
              </c:extLst>
            </c:dLbl>
            <c:dLbl>
              <c:idx val="2"/>
              <c:layout>
                <c:manualLayout>
                  <c:x val="4.0894056960742851E-2"/>
                  <c:y val="-2.652366848146387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03B6-4EAC-9A7A-4B1B950FA99C}"/>
                </c:ext>
                <c:ext xmlns:c15="http://schemas.microsoft.com/office/drawing/2012/chart" uri="{CE6537A1-D6FC-4f65-9D91-7224C49458BB}">
                  <c15:layout/>
                </c:ext>
              </c:extLst>
            </c:dLbl>
            <c:dLbl>
              <c:idx val="3"/>
              <c:layout>
                <c:manualLayout>
                  <c:x val="3.0275658892655162E-2"/>
                  <c:y val="-1.556787413740432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03B6-4EAC-9A7A-4B1B950FA99C}"/>
                </c:ext>
                <c:ext xmlns:c15="http://schemas.microsoft.com/office/drawing/2012/chart" uri="{CE6537A1-D6FC-4f65-9D91-7224C49458BB}">
                  <c15:layout/>
                </c:ext>
              </c:extLst>
            </c:dLbl>
            <c:dLbl>
              <c:idx val="4"/>
              <c:layout>
                <c:manualLayout>
                  <c:x val="-5.0282695477419953E-2"/>
                  <c:y val="1.649262689233246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03B6-4EAC-9A7A-4B1B950FA99C}"/>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Sheet1!$A$2:$A$6</c:f>
              <c:strCache>
                <c:ptCount val="5"/>
                <c:pt idx="0">
                  <c:v>Defence</c:v>
                </c:pt>
                <c:pt idx="1">
                  <c:v>ESIC</c:v>
                </c:pt>
                <c:pt idx="2">
                  <c:v>CGHS</c:v>
                </c:pt>
                <c:pt idx="3">
                  <c:v>Railway</c:v>
                </c:pt>
                <c:pt idx="4">
                  <c:v>Others</c:v>
                </c:pt>
              </c:strCache>
            </c:strRef>
          </c:cat>
          <c:val>
            <c:numRef>
              <c:f>Sheet1!$B$2:$B$6</c:f>
              <c:numCache>
                <c:formatCode>0%</c:formatCode>
                <c:ptCount val="5"/>
                <c:pt idx="0">
                  <c:v>0.1</c:v>
                </c:pt>
                <c:pt idx="1">
                  <c:v>0.12</c:v>
                </c:pt>
                <c:pt idx="2">
                  <c:v>0.18</c:v>
                </c:pt>
                <c:pt idx="3">
                  <c:v>0.08</c:v>
                </c:pt>
                <c:pt idx="4">
                  <c:v>0.52</c:v>
                </c:pt>
              </c:numCache>
            </c:numRef>
          </c:val>
          <c:extLst xmlns:c16r2="http://schemas.microsoft.com/office/drawing/2015/06/chart">
            <c:ext xmlns:c16="http://schemas.microsoft.com/office/drawing/2014/chart" uri="{C3380CC4-5D6E-409C-BE32-E72D297353CC}">
              <c16:uniqueId val="{0000000A-03B6-4EAC-9A7A-4B1B950FA99C}"/>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7.3590081974843666E-2"/>
          <c:y val="0.82216018257251711"/>
          <c:w val="0.85281983605031431"/>
          <c:h val="0.1763253672636148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dirty="0"/>
              <a:t>Speciality wise Sales: Rs. 153.00 Crs</a:t>
            </a:r>
          </a:p>
        </c:rich>
      </c:tx>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Speciality wise Sales: Rs 153.00 Crs</c:v>
                </c:pt>
              </c:strCache>
            </c:strRef>
          </c:tx>
          <c:dPt>
            <c:idx val="0"/>
            <c:bubble3D val="0"/>
            <c:spPr>
              <a:solidFill>
                <a:schemeClr val="accent4">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466B-4CC5-A13D-A145FFAD33FB}"/>
              </c:ext>
            </c:extLst>
          </c:dPt>
          <c:dPt>
            <c:idx val="1"/>
            <c:bubble3D val="0"/>
            <c:spPr>
              <a:solidFill>
                <a:schemeClr val="accent2">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466B-4CC5-A13D-A145FFAD33FB}"/>
              </c:ext>
            </c:extLst>
          </c:dPt>
          <c:dPt>
            <c:idx val="2"/>
            <c:bubble3D val="0"/>
            <c:spPr>
              <a:solidFill>
                <a:schemeClr val="accent1">
                  <a:lumMod val="5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466B-4CC5-A13D-A145FFAD33FB}"/>
              </c:ext>
            </c:extLst>
          </c:dPt>
          <c:dPt>
            <c:idx val="3"/>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07-466B-4CC5-A13D-A145FFAD33FB}"/>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D99B-4105-A10A-2483BAD1631F}"/>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D99B-4105-A10A-2483BAD1631F}"/>
              </c:ext>
            </c:extLst>
          </c:dPt>
          <c:dLbls>
            <c:dLbl>
              <c:idx val="0"/>
              <c:layout>
                <c:manualLayout>
                  <c:x val="3.8483160837287096E-2"/>
                  <c:y val="-6.973943408277387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66B-4CC5-A13D-A145FFAD33FB}"/>
                </c:ext>
                <c:ext xmlns:c15="http://schemas.microsoft.com/office/drawing/2012/chart" uri="{CE6537A1-D6FC-4f65-9D91-7224C49458BB}">
                  <c15:layout/>
                </c:ext>
              </c:extLst>
            </c:dLbl>
            <c:dLbl>
              <c:idx val="1"/>
              <c:layout>
                <c:manualLayout>
                  <c:x val="-5.0005249285820848E-2"/>
                  <c:y val="2.377970829169784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466B-4CC5-A13D-A145FFAD33FB}"/>
                </c:ext>
                <c:ext xmlns:c15="http://schemas.microsoft.com/office/drawing/2012/chart" uri="{CE6537A1-D6FC-4f65-9D91-7224C49458BB}">
                  <c15:layout/>
                </c:ext>
              </c:extLst>
            </c:dLbl>
            <c:dLbl>
              <c:idx val="2"/>
              <c:layout>
                <c:manualLayout>
                  <c:x val="-0.11558102440250632"/>
                  <c:y val="4.330514737556508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466B-4CC5-A13D-A145FFAD33FB}"/>
                </c:ext>
                <c:ext xmlns:c15="http://schemas.microsoft.com/office/drawing/2012/chart" uri="{CE6537A1-D6FC-4f65-9D91-7224C49458BB}">
                  <c15:layout/>
                </c:ext>
              </c:extLst>
            </c:dLbl>
            <c:dLbl>
              <c:idx val="3"/>
              <c:layout>
                <c:manualLayout>
                  <c:x val="-0.1198879415616349"/>
                  <c:y val="4.995507126002152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466B-4CC5-A13D-A145FFAD33FB}"/>
                </c:ext>
                <c:ext xmlns:c15="http://schemas.microsoft.com/office/drawing/2012/chart" uri="{CE6537A1-D6FC-4f65-9D91-7224C49458BB}">
                  <c15:layout/>
                </c:ext>
              </c:extLst>
            </c:dLbl>
            <c:dLbl>
              <c:idx val="4"/>
              <c:layout>
                <c:manualLayout>
                  <c:x val="-5.2319882595815284E-2"/>
                  <c:y val="-3.110867842434325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D99B-4105-A10A-2483BAD1631F}"/>
                </c:ext>
                <c:ext xmlns:c15="http://schemas.microsoft.com/office/drawing/2012/chart" uri="{CE6537A1-D6FC-4f65-9D91-7224C49458BB}"/>
              </c:extLst>
            </c:dLbl>
            <c:dLbl>
              <c:idx val="5"/>
              <c:layout>
                <c:manualLayout>
                  <c:x val="3.7980993007222817E-2"/>
                  <c:y val="-1.050210376337573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D99B-4105-A10A-2483BAD1631F}"/>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4"/>
                <c:pt idx="0">
                  <c:v>Cardiologists</c:v>
                </c:pt>
                <c:pt idx="1">
                  <c:v>Consulting Physicians</c:v>
                </c:pt>
                <c:pt idx="2">
                  <c:v>Diabetologists/Endocrinologists</c:v>
                </c:pt>
                <c:pt idx="3">
                  <c:v>Nephrologists</c:v>
                </c:pt>
              </c:strCache>
            </c:strRef>
          </c:cat>
          <c:val>
            <c:numRef>
              <c:f>Sheet1!$B$2:$B$5</c:f>
              <c:numCache>
                <c:formatCode>0%</c:formatCode>
                <c:ptCount val="4"/>
                <c:pt idx="0">
                  <c:v>0.5</c:v>
                </c:pt>
                <c:pt idx="1">
                  <c:v>0.4</c:v>
                </c:pt>
                <c:pt idx="2">
                  <c:v>0.08</c:v>
                </c:pt>
                <c:pt idx="3">
                  <c:v>0.02</c:v>
                </c:pt>
              </c:numCache>
            </c:numRef>
          </c:val>
          <c:extLst xmlns:c16r2="http://schemas.microsoft.com/office/drawing/2015/06/chart">
            <c:ext xmlns:c16="http://schemas.microsoft.com/office/drawing/2014/chart" uri="{C3380CC4-5D6E-409C-BE32-E72D297353CC}">
              <c16:uniqueId val="{00000008-466B-4CC5-A13D-A145FFAD33FB}"/>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6.2224481563955642E-3"/>
          <c:y val="0.68090723040549617"/>
          <c:w val="0.87739370196212774"/>
          <c:h val="0.2983363127837873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dirty="0"/>
              <a:t>Private Institutions Sales: Rs. 34.43 Crs</a:t>
            </a:r>
          </a:p>
        </c:rich>
      </c:tx>
      <c:layout>
        <c:manualLayout>
          <c:xMode val="edge"/>
          <c:yMode val="edge"/>
          <c:x val="1.4162427375326508E-2"/>
          <c:y val="0"/>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Private Institutions Sales: Rs 58.40 Crs</c:v>
                </c:pt>
              </c:strCache>
            </c:strRef>
          </c:tx>
          <c:dPt>
            <c:idx val="0"/>
            <c:bubble3D val="0"/>
            <c:spPr>
              <a:solidFill>
                <a:schemeClr val="accent4">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1BF2-4151-96B2-FCA747A27811}"/>
              </c:ext>
            </c:extLst>
          </c:dPt>
          <c:dPt>
            <c:idx val="1"/>
            <c:bubble3D val="0"/>
            <c:spPr>
              <a:solidFill>
                <a:schemeClr val="accent6">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1BF2-4151-96B2-FCA747A27811}"/>
              </c:ext>
            </c:extLst>
          </c:dPt>
          <c:dPt>
            <c:idx val="2"/>
            <c:bubble3D val="0"/>
            <c:spPr>
              <a:solidFill>
                <a:schemeClr val="accent5">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5-1BF2-4151-96B2-FCA747A27811}"/>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D8C3-4206-866A-EAC8AABE669A}"/>
              </c:ext>
            </c:extLst>
          </c:dPt>
          <c:dLbls>
            <c:dLbl>
              <c:idx val="0"/>
              <c:layout>
                <c:manualLayout>
                  <c:x val="3.8483160837287096E-2"/>
                  <c:y val="-6.973943408277372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BF2-4151-96B2-FCA747A27811}"/>
                </c:ext>
                <c:ext xmlns:c15="http://schemas.microsoft.com/office/drawing/2012/chart" uri="{CE6537A1-D6FC-4f65-9D91-7224C49458BB}">
                  <c15:layout/>
                </c:ext>
              </c:extLst>
            </c:dLbl>
            <c:dLbl>
              <c:idx val="1"/>
              <c:layout>
                <c:manualLayout>
                  <c:x val="-3.6302480053883299E-2"/>
                  <c:y val="-1.502613513389302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1BF2-4151-96B2-FCA747A27811}"/>
                </c:ext>
                <c:ext xmlns:c15="http://schemas.microsoft.com/office/drawing/2012/chart" uri="{CE6537A1-D6FC-4f65-9D91-7224C49458BB}">
                  <c15:layout/>
                </c:ext>
              </c:extLst>
            </c:dLbl>
            <c:dLbl>
              <c:idx val="2"/>
              <c:layout>
                <c:manualLayout>
                  <c:x val="-3.5604845112996053E-2"/>
                  <c:y val="-6.282320727466193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1BF2-4151-96B2-FCA747A27811}"/>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Sheet1!$A$2:$A$4</c:f>
              <c:strCache>
                <c:ptCount val="3"/>
                <c:pt idx="0">
                  <c:v>Nursing Homes/Clinics</c:v>
                </c:pt>
                <c:pt idx="1">
                  <c:v>Standalone Hospitals</c:v>
                </c:pt>
                <c:pt idx="2">
                  <c:v>Corporate Hospitals</c:v>
                </c:pt>
              </c:strCache>
            </c:strRef>
          </c:cat>
          <c:val>
            <c:numRef>
              <c:f>Sheet1!$B$2:$B$4</c:f>
              <c:numCache>
                <c:formatCode>0%</c:formatCode>
                <c:ptCount val="3"/>
                <c:pt idx="0">
                  <c:v>0.25</c:v>
                </c:pt>
                <c:pt idx="1">
                  <c:v>0.4</c:v>
                </c:pt>
                <c:pt idx="2">
                  <c:v>0.35</c:v>
                </c:pt>
              </c:numCache>
            </c:numRef>
          </c:val>
          <c:extLst xmlns:c16r2="http://schemas.microsoft.com/office/drawing/2015/06/chart">
            <c:ext xmlns:c16="http://schemas.microsoft.com/office/drawing/2014/chart" uri="{C3380CC4-5D6E-409C-BE32-E72D297353CC}">
              <c16:uniqueId val="{00000006-1BF2-4151-96B2-FCA747A27811}"/>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20030336715639838"/>
          <c:y val="0.79453592553750074"/>
          <c:w val="0.59591576906859711"/>
          <c:h val="0.1789320040835711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0.36402</cdr:x>
      <cdr:y>0.34227</cdr:y>
    </cdr:from>
    <cdr:to>
      <cdr:x>0.67721</cdr:x>
      <cdr:y>0.61457</cdr:y>
    </cdr:to>
    <cdr:sp macro="" textlink="">
      <cdr:nvSpPr>
        <cdr:cNvPr id="3" name="TextBox 2"/>
        <cdr:cNvSpPr txBox="1"/>
      </cdr:nvSpPr>
      <cdr:spPr>
        <a:xfrm xmlns:a="http://schemas.openxmlformats.org/drawingml/2006/main">
          <a:off x="1536908" y="916444"/>
          <a:ext cx="1322302" cy="729074"/>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000" b="1" kern="1200" dirty="0">
              <a:solidFill>
                <a:srgbClr val="595959">
                  <a:lumMod val="50000"/>
                </a:srgbClr>
              </a:solidFill>
            </a:rPr>
            <a:t>Breakdown of Sales by Region, DEC MAT 2021: Rs. 365.00 Crs.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468AFD-4C82-4258-B7C7-8504302DB29F}" type="datetimeFigureOut">
              <a:rPr lang="en-IN" smtClean="0"/>
              <a:t>17-06-2023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64C166-CE05-4FEE-96F1-667E6A0D9E96}" type="slidenum">
              <a:rPr lang="en-IN" smtClean="0"/>
              <a:t>‹#›</a:t>
            </a:fld>
            <a:endParaRPr lang="en-IN"/>
          </a:p>
        </p:txBody>
      </p:sp>
    </p:spTree>
    <p:extLst>
      <p:ext uri="{BB962C8B-B14F-4D97-AF65-F5344CB8AC3E}">
        <p14:creationId xmlns:p14="http://schemas.microsoft.com/office/powerpoint/2010/main" val="884206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B8EEDC2-23DB-4C05-BD4D-EDDBFB3CB807}" type="slidenum">
              <a:rPr lang="en-US" altLang="en-US" smtClean="0">
                <a:solidFill>
                  <a:prstClr val="black"/>
                </a:solidFill>
              </a:rPr>
              <a:pPr>
                <a:spcBef>
                  <a:spcPct val="0"/>
                </a:spcBef>
              </a:pPr>
              <a:t>1</a:t>
            </a:fld>
            <a:endParaRPr lang="en-US" altLang="en-US" dirty="0">
              <a:solidFill>
                <a:prstClr val="black"/>
              </a:solidFill>
            </a:endParaRPr>
          </a:p>
        </p:txBody>
      </p:sp>
    </p:spTree>
    <p:extLst>
      <p:ext uri="{BB962C8B-B14F-4D97-AF65-F5344CB8AC3E}">
        <p14:creationId xmlns:p14="http://schemas.microsoft.com/office/powerpoint/2010/main" val="1155599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1EEE18-8F3D-4CB3-B090-6249C20A5AF8}" type="slidenum">
              <a:rPr lang="en-US" smtClean="0"/>
              <a:pPr/>
              <a:t>27</a:t>
            </a:fld>
            <a:endParaRPr lang="en-US" dirty="0"/>
          </a:p>
        </p:txBody>
      </p:sp>
    </p:spTree>
    <p:extLst>
      <p:ext uri="{BB962C8B-B14F-4D97-AF65-F5344CB8AC3E}">
        <p14:creationId xmlns:p14="http://schemas.microsoft.com/office/powerpoint/2010/main" val="4199563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1EEE18-8F3D-4CB3-B090-6249C20A5AF8}" type="slidenum">
              <a:rPr lang="en-US" smtClean="0"/>
              <a:pPr/>
              <a:t>28</a:t>
            </a:fld>
            <a:endParaRPr lang="en-US" dirty="0"/>
          </a:p>
        </p:txBody>
      </p:sp>
    </p:spTree>
    <p:extLst>
      <p:ext uri="{BB962C8B-B14F-4D97-AF65-F5344CB8AC3E}">
        <p14:creationId xmlns:p14="http://schemas.microsoft.com/office/powerpoint/2010/main" val="3914285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1EEE18-8F3D-4CB3-B090-6249C20A5AF8}" type="slidenum">
              <a:rPr lang="en-US" smtClean="0"/>
              <a:pPr/>
              <a:t>29</a:t>
            </a:fld>
            <a:endParaRPr lang="en-US" dirty="0"/>
          </a:p>
        </p:txBody>
      </p:sp>
    </p:spTree>
    <p:extLst>
      <p:ext uri="{BB962C8B-B14F-4D97-AF65-F5344CB8AC3E}">
        <p14:creationId xmlns:p14="http://schemas.microsoft.com/office/powerpoint/2010/main" val="4081183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1EEE18-8F3D-4CB3-B090-6249C20A5AF8}" type="slidenum">
              <a:rPr lang="en-US" smtClean="0"/>
              <a:pPr/>
              <a:t>30</a:t>
            </a:fld>
            <a:endParaRPr lang="en-US" dirty="0"/>
          </a:p>
        </p:txBody>
      </p:sp>
    </p:spTree>
    <p:extLst>
      <p:ext uri="{BB962C8B-B14F-4D97-AF65-F5344CB8AC3E}">
        <p14:creationId xmlns:p14="http://schemas.microsoft.com/office/powerpoint/2010/main" val="3251905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1EEE18-8F3D-4CB3-B090-6249C20A5AF8}" type="slidenum">
              <a:rPr lang="en-US" smtClean="0"/>
              <a:pPr/>
              <a:t>31</a:t>
            </a:fld>
            <a:endParaRPr lang="en-US" dirty="0"/>
          </a:p>
        </p:txBody>
      </p:sp>
    </p:spTree>
    <p:extLst>
      <p:ext uri="{BB962C8B-B14F-4D97-AF65-F5344CB8AC3E}">
        <p14:creationId xmlns:p14="http://schemas.microsoft.com/office/powerpoint/2010/main" val="2844412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A9CE6CBE-3DF0-4250-907F-96375F0A9AF9}" type="slidenum">
              <a:rPr lang="en-US" smtClean="0"/>
              <a:pPr>
                <a:defRPr/>
              </a:pPr>
              <a:t>9</a:t>
            </a:fld>
            <a:endParaRPr lang="en-US"/>
          </a:p>
        </p:txBody>
      </p:sp>
    </p:spTree>
    <p:extLst>
      <p:ext uri="{BB962C8B-B14F-4D97-AF65-F5344CB8AC3E}">
        <p14:creationId xmlns:p14="http://schemas.microsoft.com/office/powerpoint/2010/main" val="210878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7853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1EEE18-8F3D-4CB3-B090-6249C20A5AF8}"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162292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1EEE18-8F3D-4CB3-B090-6249C20A5AF8}"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199969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1EEE18-8F3D-4CB3-B090-6249C20A5AF8}"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253802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1EEE18-8F3D-4CB3-B090-6249C20A5AF8}"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960164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1EEE18-8F3D-4CB3-B090-6249C20A5AF8}" type="slidenum">
              <a:rPr lang="en-US" smtClean="0"/>
              <a:pPr/>
              <a:t>19</a:t>
            </a:fld>
            <a:endParaRPr lang="en-US"/>
          </a:p>
        </p:txBody>
      </p:sp>
    </p:spTree>
    <p:extLst>
      <p:ext uri="{BB962C8B-B14F-4D97-AF65-F5344CB8AC3E}">
        <p14:creationId xmlns:p14="http://schemas.microsoft.com/office/powerpoint/2010/main" val="17783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E1EEE18-8F3D-4CB3-B090-6249C20A5AF8}"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0750251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175"/>
            <a:ext cx="12192000" cy="6854825"/>
          </a:xfrm>
          <a:prstGeom prst="rect">
            <a:avLst/>
          </a:prstGeom>
          <a:noFill/>
          <a:ln w="9525">
            <a:solidFill>
              <a:srgbClr val="5B2E9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1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l="18599" t="8044" b="14433"/>
          <a:stretch>
            <a:fillRect/>
          </a:stretch>
        </p:blipFill>
        <p:spPr bwMode="auto">
          <a:xfrm>
            <a:off x="293688" y="6275388"/>
            <a:ext cx="74136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6"/>
          <p:cNvSpPr>
            <a:spLocks noChangeArrowheads="1"/>
          </p:cNvSpPr>
          <p:nvPr userDrawn="1"/>
        </p:nvSpPr>
        <p:spPr bwMode="auto">
          <a:xfrm>
            <a:off x="8523288" y="2709863"/>
            <a:ext cx="182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1000" b="1" dirty="0">
                <a:solidFill>
                  <a:srgbClr val="FFFFFF"/>
                </a:solidFill>
              </a:rPr>
              <a:t>Research Market &amp; </a:t>
            </a:r>
          </a:p>
          <a:p>
            <a:pPr algn="ctr" fontAlgn="base">
              <a:spcBef>
                <a:spcPct val="0"/>
              </a:spcBef>
              <a:spcAft>
                <a:spcPct val="0"/>
              </a:spcAft>
              <a:defRPr/>
            </a:pPr>
            <a:r>
              <a:rPr lang="en-US" altLang="en-US" sz="1000" b="1">
                <a:solidFill>
                  <a:srgbClr val="FFFFFF"/>
                </a:solidFill>
              </a:rPr>
              <a:t>Business </a:t>
            </a:r>
            <a:r>
              <a:rPr lang="en-US" altLang="en-US" sz="1000" b="1" dirty="0">
                <a:solidFill>
                  <a:srgbClr val="FFFFFF"/>
                </a:solidFill>
              </a:rPr>
              <a:t>intelligence </a:t>
            </a:r>
            <a:endParaRPr lang="en-US" altLang="en-US" sz="2000" b="1" dirty="0">
              <a:solidFill>
                <a:srgbClr val="595959"/>
              </a:solidFill>
            </a:endParaRPr>
          </a:p>
        </p:txBody>
      </p:sp>
      <p:sp>
        <p:nvSpPr>
          <p:cNvPr id="2" name="Title 1"/>
          <p:cNvSpPr>
            <a:spLocks noGrp="1"/>
          </p:cNvSpPr>
          <p:nvPr>
            <p:ph type="ctrTitle"/>
          </p:nvPr>
        </p:nvSpPr>
        <p:spPr>
          <a:xfrm>
            <a:off x="345439" y="299403"/>
            <a:ext cx="7171939" cy="2021059"/>
          </a:xfrm>
        </p:spPr>
        <p:txBody>
          <a:bodyPr>
            <a:normAutofit/>
          </a:bodyPr>
          <a:lstStyle>
            <a:lvl1pPr algn="l">
              <a:defRPr sz="3600" b="1">
                <a:solidFill>
                  <a:schemeClr val="bg1"/>
                </a:solidFill>
                <a:latin typeface="+mn-lt"/>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345440" y="2391036"/>
            <a:ext cx="6615947" cy="1326299"/>
          </a:xfrm>
        </p:spPr>
        <p:txBody>
          <a:bodyPr>
            <a:normAutofit/>
          </a:bodyPr>
          <a:lstStyle>
            <a:lvl1pPr marL="0" indent="0" algn="l">
              <a:buNone/>
              <a:defRPr sz="2000" b="0">
                <a:solidFill>
                  <a:schemeClr val="bg1"/>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2" name="Straight Connector 11"/>
          <p:cNvCxnSpPr/>
          <p:nvPr userDrawn="1"/>
        </p:nvCxnSpPr>
        <p:spPr>
          <a:xfrm>
            <a:off x="1316038" y="6486525"/>
            <a:ext cx="10698162" cy="0"/>
          </a:xfrm>
          <a:prstGeom prst="line">
            <a:avLst/>
          </a:prstGeom>
          <a:ln>
            <a:solidFill>
              <a:srgbClr val="EA1D25"/>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9055929" y="6486525"/>
            <a:ext cx="927847" cy="246221"/>
          </a:xfrm>
          <a:prstGeom prst="rect">
            <a:avLst/>
          </a:prstGeom>
          <a:noFill/>
        </p:spPr>
        <p:txBody>
          <a:bodyPr wrap="square" rtlCol="0">
            <a:spAutoFit/>
          </a:bodyPr>
          <a:lstStyle/>
          <a:p>
            <a:pPr eaLnBrk="0" fontAlgn="base" hangingPunct="0">
              <a:spcBef>
                <a:spcPct val="0"/>
              </a:spcBef>
              <a:spcAft>
                <a:spcPct val="0"/>
              </a:spcAft>
            </a:pPr>
            <a:fld id="{74DC4CE1-3130-4C8C-8E41-1CDA347C3587}" type="datetime1">
              <a:rPr lang="en-US" sz="1000">
                <a:solidFill>
                  <a:prstClr val="white">
                    <a:lumMod val="50000"/>
                  </a:prstClr>
                </a:solidFill>
                <a:cs typeface="Arial" panose="020B0604020202020204" pitchFamily="34" charset="0"/>
              </a:rPr>
              <a:pPr eaLnBrk="0" fontAlgn="base" hangingPunct="0">
                <a:spcBef>
                  <a:spcPct val="0"/>
                </a:spcBef>
                <a:spcAft>
                  <a:spcPct val="0"/>
                </a:spcAft>
              </a:pPr>
              <a:t>6/17/2023</a:t>
            </a:fld>
            <a:endParaRPr lang="en-US" sz="1000" dirty="0">
              <a:solidFill>
                <a:prstClr val="white">
                  <a:lumMod val="50000"/>
                </a:prstClr>
              </a:solidFill>
              <a:cs typeface="Arial" panose="020B0604020202020204" pitchFamily="34" charset="0"/>
            </a:endParaRPr>
          </a:p>
        </p:txBody>
      </p:sp>
      <p:sp>
        <p:nvSpPr>
          <p:cNvPr id="14" name="TextBox 13"/>
          <p:cNvSpPr txBox="1"/>
          <p:nvPr userDrawn="1"/>
        </p:nvSpPr>
        <p:spPr>
          <a:xfrm>
            <a:off x="9938953" y="6486525"/>
            <a:ext cx="927847" cy="246221"/>
          </a:xfrm>
          <a:prstGeom prst="rect">
            <a:avLst/>
          </a:prstGeom>
          <a:noFill/>
        </p:spPr>
        <p:txBody>
          <a:bodyPr wrap="square" rtlCol="0">
            <a:spAutoFit/>
          </a:bodyPr>
          <a:lstStyle/>
          <a:p>
            <a:pPr algn="ctr" eaLnBrk="0" fontAlgn="base" hangingPunct="0">
              <a:spcBef>
                <a:spcPct val="0"/>
              </a:spcBef>
              <a:spcAft>
                <a:spcPct val="0"/>
              </a:spcAft>
            </a:pPr>
            <a:fld id="{960911F1-6F3B-4FCE-9FCB-B34EFDE99D55}" type="slidenum">
              <a:rPr lang="en-US" sz="1000">
                <a:solidFill>
                  <a:prstClr val="white">
                    <a:lumMod val="50000"/>
                  </a:prstClr>
                </a:solidFill>
                <a:cs typeface="Arial" panose="020B0604020202020204" pitchFamily="34" charset="0"/>
              </a:rPr>
              <a:pPr algn="ctr" eaLnBrk="0" fontAlgn="base" hangingPunct="0">
                <a:spcBef>
                  <a:spcPct val="0"/>
                </a:spcBef>
                <a:spcAft>
                  <a:spcPct val="0"/>
                </a:spcAft>
              </a:pPr>
              <a:t>‹#›</a:t>
            </a:fld>
            <a:endParaRPr lang="en-US" sz="1000" dirty="0">
              <a:solidFill>
                <a:prstClr val="white">
                  <a:lumMod val="50000"/>
                </a:prstClr>
              </a:solidFill>
              <a:cs typeface="Arial" panose="020B0604020202020204" pitchFamily="34" charset="0"/>
            </a:endParaRPr>
          </a:p>
        </p:txBody>
      </p:sp>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l="4400" t="12121" r="4946" b="21061"/>
          <a:stretch/>
        </p:blipFill>
        <p:spPr>
          <a:xfrm>
            <a:off x="11308977" y="6028614"/>
            <a:ext cx="883024" cy="702913"/>
          </a:xfrm>
          <a:prstGeom prst="rect">
            <a:avLst/>
          </a:prstGeom>
        </p:spPr>
      </p:pic>
    </p:spTree>
    <p:extLst>
      <p:ext uri="{BB962C8B-B14F-4D97-AF65-F5344CB8AC3E}">
        <p14:creationId xmlns:p14="http://schemas.microsoft.com/office/powerpoint/2010/main" val="1025223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Quote with Solid Background">
    <p:bg bwMode="auto">
      <p:bgPr>
        <a:gradFill rotWithShape="0">
          <a:gsLst>
            <a:gs pos="0">
              <a:srgbClr val="00B0F0"/>
            </a:gs>
            <a:gs pos="45000">
              <a:srgbClr val="CCFFFF"/>
            </a:gs>
            <a:gs pos="100000">
              <a:srgbClr val="22BAC2"/>
            </a:gs>
          </a:gsLst>
          <a:lin ang="2700000" scaled="1"/>
        </a:gradFill>
        <a:effectLst/>
      </p:bgPr>
    </p:bg>
    <p:spTree>
      <p:nvGrpSpPr>
        <p:cNvPr id="1" name=""/>
        <p:cNvGrpSpPr/>
        <p:nvPr/>
      </p:nvGrpSpPr>
      <p:grpSpPr>
        <a:xfrm>
          <a:off x="0" y="0"/>
          <a:ext cx="0" cy="0"/>
          <a:chOff x="0" y="0"/>
          <a:chExt cx="0" cy="0"/>
        </a:xfrm>
      </p:grpSpPr>
      <p:sp>
        <p:nvSpPr>
          <p:cNvPr id="6" name="TextBox 5"/>
          <p:cNvSpPr txBox="1"/>
          <p:nvPr userDrawn="1"/>
        </p:nvSpPr>
        <p:spPr>
          <a:xfrm>
            <a:off x="9055929" y="6486525"/>
            <a:ext cx="927847" cy="246221"/>
          </a:xfrm>
          <a:prstGeom prst="rect">
            <a:avLst/>
          </a:prstGeom>
          <a:noFill/>
        </p:spPr>
        <p:txBody>
          <a:bodyPr wrap="square" rtlCol="0">
            <a:spAutoFit/>
          </a:bodyPr>
          <a:lstStyle/>
          <a:p>
            <a:pPr eaLnBrk="0" fontAlgn="base" hangingPunct="0">
              <a:spcBef>
                <a:spcPct val="0"/>
              </a:spcBef>
              <a:spcAft>
                <a:spcPct val="0"/>
              </a:spcAft>
            </a:pPr>
            <a:fld id="{74DC4CE1-3130-4C8C-8E41-1CDA347C3587}" type="datetime1">
              <a:rPr lang="en-US" sz="1000">
                <a:solidFill>
                  <a:prstClr val="white">
                    <a:lumMod val="50000"/>
                  </a:prstClr>
                </a:solidFill>
                <a:cs typeface="Arial" panose="020B0604020202020204" pitchFamily="34" charset="0"/>
              </a:rPr>
              <a:pPr eaLnBrk="0" fontAlgn="base" hangingPunct="0">
                <a:spcBef>
                  <a:spcPct val="0"/>
                </a:spcBef>
                <a:spcAft>
                  <a:spcPct val="0"/>
                </a:spcAft>
              </a:pPr>
              <a:t>6/17/2023</a:t>
            </a:fld>
            <a:endParaRPr lang="en-US" sz="1000" dirty="0">
              <a:solidFill>
                <a:prstClr val="white">
                  <a:lumMod val="50000"/>
                </a:prstClr>
              </a:solidFill>
              <a:cs typeface="Arial" panose="020B0604020202020204" pitchFamily="34" charset="0"/>
            </a:endParaRPr>
          </a:p>
        </p:txBody>
      </p:sp>
      <p:sp>
        <p:nvSpPr>
          <p:cNvPr id="7" name="TextBox 6"/>
          <p:cNvSpPr txBox="1"/>
          <p:nvPr userDrawn="1"/>
        </p:nvSpPr>
        <p:spPr>
          <a:xfrm>
            <a:off x="9938953" y="6486525"/>
            <a:ext cx="927847" cy="246221"/>
          </a:xfrm>
          <a:prstGeom prst="rect">
            <a:avLst/>
          </a:prstGeom>
          <a:noFill/>
        </p:spPr>
        <p:txBody>
          <a:bodyPr wrap="square" rtlCol="0">
            <a:spAutoFit/>
          </a:bodyPr>
          <a:lstStyle/>
          <a:p>
            <a:pPr algn="ctr" eaLnBrk="0" fontAlgn="base" hangingPunct="0">
              <a:spcBef>
                <a:spcPct val="0"/>
              </a:spcBef>
              <a:spcAft>
                <a:spcPct val="0"/>
              </a:spcAft>
            </a:pPr>
            <a:fld id="{960911F1-6F3B-4FCE-9FCB-B34EFDE99D55}" type="slidenum">
              <a:rPr lang="en-US" sz="1000">
                <a:solidFill>
                  <a:prstClr val="white">
                    <a:lumMod val="50000"/>
                  </a:prstClr>
                </a:solidFill>
                <a:cs typeface="Arial" panose="020B0604020202020204" pitchFamily="34" charset="0"/>
              </a:rPr>
              <a:pPr algn="ctr" eaLnBrk="0" fontAlgn="base" hangingPunct="0">
                <a:spcBef>
                  <a:spcPct val="0"/>
                </a:spcBef>
                <a:spcAft>
                  <a:spcPct val="0"/>
                </a:spcAft>
              </a:pPr>
              <a:t>‹#›</a:t>
            </a:fld>
            <a:endParaRPr lang="en-US" sz="1000" dirty="0">
              <a:solidFill>
                <a:prstClr val="white">
                  <a:lumMod val="50000"/>
                </a:prstClr>
              </a:solidFill>
              <a:cs typeface="Arial" panose="020B0604020202020204" pitchFamily="34" charset="0"/>
            </a:endParaRPr>
          </a:p>
        </p:txBody>
      </p:sp>
    </p:spTree>
    <p:extLst>
      <p:ext uri="{BB962C8B-B14F-4D97-AF65-F5344CB8AC3E}">
        <p14:creationId xmlns:p14="http://schemas.microsoft.com/office/powerpoint/2010/main" val="3957478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Section Header">
    <p:bg bwMode="auto">
      <p:bgPr>
        <a:gradFill rotWithShape="1">
          <a:gsLst>
            <a:gs pos="0">
              <a:srgbClr val="FFC000"/>
            </a:gs>
            <a:gs pos="48000">
              <a:srgbClr val="FFF2CC"/>
            </a:gs>
            <a:gs pos="100000">
              <a:srgbClr val="FFC000"/>
            </a:gs>
          </a:gsLst>
          <a:lin ang="2700000" scaled="1"/>
        </a:gradFill>
        <a:effectLst/>
      </p:bgPr>
    </p:bg>
    <p:spTree>
      <p:nvGrpSpPr>
        <p:cNvPr id="1" name=""/>
        <p:cNvGrpSpPr/>
        <p:nvPr/>
      </p:nvGrpSpPr>
      <p:grpSpPr>
        <a:xfrm>
          <a:off x="0" y="0"/>
          <a:ext cx="0" cy="0"/>
          <a:chOff x="0" y="0"/>
          <a:chExt cx="0" cy="0"/>
        </a:xfrm>
      </p:grpSpPr>
      <p:sp>
        <p:nvSpPr>
          <p:cNvPr id="5" name="TextBox 4"/>
          <p:cNvSpPr txBox="1"/>
          <p:nvPr userDrawn="1"/>
        </p:nvSpPr>
        <p:spPr>
          <a:xfrm>
            <a:off x="9055929" y="6486525"/>
            <a:ext cx="927847" cy="246221"/>
          </a:xfrm>
          <a:prstGeom prst="rect">
            <a:avLst/>
          </a:prstGeom>
          <a:noFill/>
        </p:spPr>
        <p:txBody>
          <a:bodyPr wrap="square" rtlCol="0">
            <a:spAutoFit/>
          </a:bodyPr>
          <a:lstStyle/>
          <a:p>
            <a:pPr eaLnBrk="0" fontAlgn="base" hangingPunct="0">
              <a:spcBef>
                <a:spcPct val="0"/>
              </a:spcBef>
              <a:spcAft>
                <a:spcPct val="0"/>
              </a:spcAft>
            </a:pPr>
            <a:fld id="{74DC4CE1-3130-4C8C-8E41-1CDA347C3587}" type="datetime1">
              <a:rPr lang="en-US" sz="1000">
                <a:solidFill>
                  <a:prstClr val="white">
                    <a:lumMod val="50000"/>
                  </a:prstClr>
                </a:solidFill>
                <a:cs typeface="Arial" panose="020B0604020202020204" pitchFamily="34" charset="0"/>
              </a:rPr>
              <a:pPr eaLnBrk="0" fontAlgn="base" hangingPunct="0">
                <a:spcBef>
                  <a:spcPct val="0"/>
                </a:spcBef>
                <a:spcAft>
                  <a:spcPct val="0"/>
                </a:spcAft>
              </a:pPr>
              <a:t>6/17/2023</a:t>
            </a:fld>
            <a:endParaRPr lang="en-US" sz="1000" dirty="0">
              <a:solidFill>
                <a:prstClr val="white">
                  <a:lumMod val="50000"/>
                </a:prstClr>
              </a:solidFill>
              <a:cs typeface="Arial" panose="020B0604020202020204" pitchFamily="34" charset="0"/>
            </a:endParaRPr>
          </a:p>
        </p:txBody>
      </p:sp>
      <p:sp>
        <p:nvSpPr>
          <p:cNvPr id="6" name="TextBox 5"/>
          <p:cNvSpPr txBox="1"/>
          <p:nvPr userDrawn="1"/>
        </p:nvSpPr>
        <p:spPr>
          <a:xfrm>
            <a:off x="9938953" y="6486525"/>
            <a:ext cx="927847" cy="246221"/>
          </a:xfrm>
          <a:prstGeom prst="rect">
            <a:avLst/>
          </a:prstGeom>
          <a:noFill/>
        </p:spPr>
        <p:txBody>
          <a:bodyPr wrap="square" rtlCol="0">
            <a:spAutoFit/>
          </a:bodyPr>
          <a:lstStyle/>
          <a:p>
            <a:pPr algn="ctr" eaLnBrk="0" fontAlgn="base" hangingPunct="0">
              <a:spcBef>
                <a:spcPct val="0"/>
              </a:spcBef>
              <a:spcAft>
                <a:spcPct val="0"/>
              </a:spcAft>
            </a:pPr>
            <a:fld id="{960911F1-6F3B-4FCE-9FCB-B34EFDE99D55}" type="slidenum">
              <a:rPr lang="en-US" sz="1000">
                <a:solidFill>
                  <a:prstClr val="white">
                    <a:lumMod val="50000"/>
                  </a:prstClr>
                </a:solidFill>
                <a:cs typeface="Arial" panose="020B0604020202020204" pitchFamily="34" charset="0"/>
              </a:rPr>
              <a:pPr algn="ctr" eaLnBrk="0" fontAlgn="base" hangingPunct="0">
                <a:spcBef>
                  <a:spcPct val="0"/>
                </a:spcBef>
                <a:spcAft>
                  <a:spcPct val="0"/>
                </a:spcAft>
              </a:pPr>
              <a:t>‹#›</a:t>
            </a:fld>
            <a:endParaRPr lang="en-US" sz="1000" dirty="0">
              <a:solidFill>
                <a:prstClr val="white">
                  <a:lumMod val="50000"/>
                </a:prstClr>
              </a:solidFill>
              <a:cs typeface="Arial" panose="020B0604020202020204" pitchFamily="34" charset="0"/>
            </a:endParaRPr>
          </a:p>
        </p:txBody>
      </p:sp>
    </p:spTree>
    <p:extLst>
      <p:ext uri="{BB962C8B-B14F-4D97-AF65-F5344CB8AC3E}">
        <p14:creationId xmlns:p14="http://schemas.microsoft.com/office/powerpoint/2010/main" val="1741248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Section Header 3">
    <p:bg bwMode="auto">
      <p:bgPr>
        <a:gradFill rotWithShape="1">
          <a:gsLst>
            <a:gs pos="0">
              <a:srgbClr val="F7A5A8"/>
            </a:gs>
            <a:gs pos="45000">
              <a:srgbClr val="ECD1FB"/>
            </a:gs>
            <a:gs pos="100000">
              <a:srgbClr val="F7A5A8"/>
            </a:gs>
          </a:gsLst>
          <a:lin ang="2700000" scaled="1"/>
        </a:gradFill>
        <a:effectLst/>
      </p:bgPr>
    </p:bg>
    <p:spTree>
      <p:nvGrpSpPr>
        <p:cNvPr id="1" name=""/>
        <p:cNvGrpSpPr/>
        <p:nvPr/>
      </p:nvGrpSpPr>
      <p:grpSpPr>
        <a:xfrm>
          <a:off x="0" y="0"/>
          <a:ext cx="0" cy="0"/>
          <a:chOff x="0" y="0"/>
          <a:chExt cx="0" cy="0"/>
        </a:xfrm>
      </p:grpSpPr>
      <p:sp>
        <p:nvSpPr>
          <p:cNvPr id="5" name="TextBox 4"/>
          <p:cNvSpPr txBox="1"/>
          <p:nvPr userDrawn="1"/>
        </p:nvSpPr>
        <p:spPr>
          <a:xfrm>
            <a:off x="9055929" y="6486525"/>
            <a:ext cx="927847" cy="246221"/>
          </a:xfrm>
          <a:prstGeom prst="rect">
            <a:avLst/>
          </a:prstGeom>
          <a:noFill/>
        </p:spPr>
        <p:txBody>
          <a:bodyPr wrap="square" rtlCol="0">
            <a:spAutoFit/>
          </a:bodyPr>
          <a:lstStyle/>
          <a:p>
            <a:pPr eaLnBrk="0" fontAlgn="base" hangingPunct="0">
              <a:spcBef>
                <a:spcPct val="0"/>
              </a:spcBef>
              <a:spcAft>
                <a:spcPct val="0"/>
              </a:spcAft>
            </a:pPr>
            <a:fld id="{74DC4CE1-3130-4C8C-8E41-1CDA347C3587}" type="datetime1">
              <a:rPr lang="en-US" sz="1000">
                <a:solidFill>
                  <a:prstClr val="white">
                    <a:lumMod val="50000"/>
                  </a:prstClr>
                </a:solidFill>
                <a:cs typeface="Arial" panose="020B0604020202020204" pitchFamily="34" charset="0"/>
              </a:rPr>
              <a:pPr eaLnBrk="0" fontAlgn="base" hangingPunct="0">
                <a:spcBef>
                  <a:spcPct val="0"/>
                </a:spcBef>
                <a:spcAft>
                  <a:spcPct val="0"/>
                </a:spcAft>
              </a:pPr>
              <a:t>6/17/2023</a:t>
            </a:fld>
            <a:endParaRPr lang="en-US" sz="1000" dirty="0">
              <a:solidFill>
                <a:prstClr val="white">
                  <a:lumMod val="50000"/>
                </a:prstClr>
              </a:solidFill>
              <a:cs typeface="Arial" panose="020B0604020202020204" pitchFamily="34" charset="0"/>
            </a:endParaRPr>
          </a:p>
        </p:txBody>
      </p:sp>
      <p:sp>
        <p:nvSpPr>
          <p:cNvPr id="6" name="TextBox 5"/>
          <p:cNvSpPr txBox="1"/>
          <p:nvPr userDrawn="1"/>
        </p:nvSpPr>
        <p:spPr>
          <a:xfrm>
            <a:off x="9938953" y="6486525"/>
            <a:ext cx="927847" cy="246221"/>
          </a:xfrm>
          <a:prstGeom prst="rect">
            <a:avLst/>
          </a:prstGeom>
          <a:noFill/>
        </p:spPr>
        <p:txBody>
          <a:bodyPr wrap="square" rtlCol="0">
            <a:spAutoFit/>
          </a:bodyPr>
          <a:lstStyle/>
          <a:p>
            <a:pPr algn="ctr" eaLnBrk="0" fontAlgn="base" hangingPunct="0">
              <a:spcBef>
                <a:spcPct val="0"/>
              </a:spcBef>
              <a:spcAft>
                <a:spcPct val="0"/>
              </a:spcAft>
            </a:pPr>
            <a:fld id="{960911F1-6F3B-4FCE-9FCB-B34EFDE99D55}" type="slidenum">
              <a:rPr lang="en-US" sz="1000">
                <a:solidFill>
                  <a:prstClr val="white">
                    <a:lumMod val="50000"/>
                  </a:prstClr>
                </a:solidFill>
                <a:cs typeface="Arial" panose="020B0604020202020204" pitchFamily="34" charset="0"/>
              </a:rPr>
              <a:pPr algn="ctr" eaLnBrk="0" fontAlgn="base" hangingPunct="0">
                <a:spcBef>
                  <a:spcPct val="0"/>
                </a:spcBef>
                <a:spcAft>
                  <a:spcPct val="0"/>
                </a:spcAft>
              </a:pPr>
              <a:t>‹#›</a:t>
            </a:fld>
            <a:endParaRPr lang="en-US" sz="1000" dirty="0">
              <a:solidFill>
                <a:prstClr val="white">
                  <a:lumMod val="50000"/>
                </a:prstClr>
              </a:solidFill>
              <a:cs typeface="Arial" panose="020B0604020202020204" pitchFamily="34" charset="0"/>
            </a:endParaRPr>
          </a:p>
        </p:txBody>
      </p:sp>
    </p:spTree>
    <p:extLst>
      <p:ext uri="{BB962C8B-B14F-4D97-AF65-F5344CB8AC3E}">
        <p14:creationId xmlns:p14="http://schemas.microsoft.com/office/powerpoint/2010/main" val="2785060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175"/>
            <a:ext cx="12192000" cy="6854825"/>
          </a:xfrm>
          <a:prstGeom prst="rect">
            <a:avLst/>
          </a:prstGeom>
          <a:noFill/>
          <a:ln w="9525">
            <a:solidFill>
              <a:srgbClr val="5B2E9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1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l="18599" t="8044" b="14433"/>
          <a:stretch>
            <a:fillRect/>
          </a:stretch>
        </p:blipFill>
        <p:spPr bwMode="auto">
          <a:xfrm>
            <a:off x="293688" y="6275388"/>
            <a:ext cx="74136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6"/>
          <p:cNvSpPr>
            <a:spLocks noChangeArrowheads="1"/>
          </p:cNvSpPr>
          <p:nvPr userDrawn="1"/>
        </p:nvSpPr>
        <p:spPr bwMode="auto">
          <a:xfrm>
            <a:off x="8523288" y="2709863"/>
            <a:ext cx="182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1000" b="1" dirty="0">
                <a:solidFill>
                  <a:srgbClr val="FFFFFF"/>
                </a:solidFill>
              </a:rPr>
              <a:t>Research Market &amp; </a:t>
            </a:r>
          </a:p>
          <a:p>
            <a:pPr algn="ctr" fontAlgn="base">
              <a:spcBef>
                <a:spcPct val="0"/>
              </a:spcBef>
              <a:spcAft>
                <a:spcPct val="0"/>
              </a:spcAft>
              <a:defRPr/>
            </a:pPr>
            <a:r>
              <a:rPr lang="en-US" altLang="en-US" sz="1000" b="1">
                <a:solidFill>
                  <a:srgbClr val="FFFFFF"/>
                </a:solidFill>
              </a:rPr>
              <a:t>Business </a:t>
            </a:r>
            <a:r>
              <a:rPr lang="en-US" altLang="en-US" sz="1000" b="1" dirty="0">
                <a:solidFill>
                  <a:srgbClr val="FFFFFF"/>
                </a:solidFill>
              </a:rPr>
              <a:t>intelligence </a:t>
            </a:r>
            <a:endParaRPr lang="en-US" altLang="en-US" sz="2000" b="1" dirty="0">
              <a:solidFill>
                <a:srgbClr val="595959"/>
              </a:solidFill>
            </a:endParaRPr>
          </a:p>
        </p:txBody>
      </p:sp>
      <p:sp>
        <p:nvSpPr>
          <p:cNvPr id="2" name="Title 1"/>
          <p:cNvSpPr>
            <a:spLocks noGrp="1"/>
          </p:cNvSpPr>
          <p:nvPr>
            <p:ph type="ctrTitle"/>
          </p:nvPr>
        </p:nvSpPr>
        <p:spPr>
          <a:xfrm>
            <a:off x="345439" y="299403"/>
            <a:ext cx="7171939" cy="2021059"/>
          </a:xfrm>
        </p:spPr>
        <p:txBody>
          <a:bodyPr>
            <a:normAutofit/>
          </a:bodyPr>
          <a:lstStyle>
            <a:lvl1pPr algn="l">
              <a:defRPr sz="3600" b="1">
                <a:solidFill>
                  <a:schemeClr val="bg1"/>
                </a:solidFill>
                <a:latin typeface="+mn-lt"/>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345440" y="2391036"/>
            <a:ext cx="6615947" cy="1326299"/>
          </a:xfrm>
        </p:spPr>
        <p:txBody>
          <a:bodyPr>
            <a:normAutofit/>
          </a:bodyPr>
          <a:lstStyle>
            <a:lvl1pPr marL="0" indent="0" algn="l">
              <a:buNone/>
              <a:defRPr sz="2000" b="0">
                <a:solidFill>
                  <a:schemeClr val="bg1"/>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2" name="Straight Connector 11"/>
          <p:cNvCxnSpPr/>
          <p:nvPr userDrawn="1"/>
        </p:nvCxnSpPr>
        <p:spPr>
          <a:xfrm>
            <a:off x="1316038" y="6486525"/>
            <a:ext cx="10698162" cy="0"/>
          </a:xfrm>
          <a:prstGeom prst="line">
            <a:avLst/>
          </a:prstGeom>
          <a:ln>
            <a:solidFill>
              <a:srgbClr val="EA1D25"/>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9055929" y="6486525"/>
            <a:ext cx="927847" cy="246221"/>
          </a:xfrm>
          <a:prstGeom prst="rect">
            <a:avLst/>
          </a:prstGeom>
          <a:noFill/>
        </p:spPr>
        <p:txBody>
          <a:bodyPr wrap="square" rtlCol="0">
            <a:spAutoFit/>
          </a:bodyPr>
          <a:lstStyle/>
          <a:p>
            <a:pPr eaLnBrk="0" fontAlgn="base" hangingPunct="0">
              <a:spcBef>
                <a:spcPct val="0"/>
              </a:spcBef>
              <a:spcAft>
                <a:spcPct val="0"/>
              </a:spcAft>
            </a:pPr>
            <a:fld id="{74DC4CE1-3130-4C8C-8E41-1CDA347C3587}" type="datetime1">
              <a:rPr lang="en-US" sz="1000">
                <a:solidFill>
                  <a:prstClr val="white">
                    <a:lumMod val="50000"/>
                  </a:prstClr>
                </a:solidFill>
                <a:cs typeface="Arial" panose="020B0604020202020204" pitchFamily="34" charset="0"/>
              </a:rPr>
              <a:pPr eaLnBrk="0" fontAlgn="base" hangingPunct="0">
                <a:spcBef>
                  <a:spcPct val="0"/>
                </a:spcBef>
                <a:spcAft>
                  <a:spcPct val="0"/>
                </a:spcAft>
              </a:pPr>
              <a:t>6/17/2023</a:t>
            </a:fld>
            <a:endParaRPr lang="en-US" sz="1000" dirty="0">
              <a:solidFill>
                <a:prstClr val="white">
                  <a:lumMod val="50000"/>
                </a:prstClr>
              </a:solidFill>
              <a:cs typeface="Arial" panose="020B0604020202020204" pitchFamily="34" charset="0"/>
            </a:endParaRPr>
          </a:p>
        </p:txBody>
      </p:sp>
      <p:sp>
        <p:nvSpPr>
          <p:cNvPr id="14" name="TextBox 13"/>
          <p:cNvSpPr txBox="1"/>
          <p:nvPr userDrawn="1"/>
        </p:nvSpPr>
        <p:spPr>
          <a:xfrm>
            <a:off x="9938953" y="6486525"/>
            <a:ext cx="927847" cy="246221"/>
          </a:xfrm>
          <a:prstGeom prst="rect">
            <a:avLst/>
          </a:prstGeom>
          <a:noFill/>
        </p:spPr>
        <p:txBody>
          <a:bodyPr wrap="square" rtlCol="0">
            <a:spAutoFit/>
          </a:bodyPr>
          <a:lstStyle/>
          <a:p>
            <a:pPr algn="ctr" eaLnBrk="0" fontAlgn="base" hangingPunct="0">
              <a:spcBef>
                <a:spcPct val="0"/>
              </a:spcBef>
              <a:spcAft>
                <a:spcPct val="0"/>
              </a:spcAft>
            </a:pPr>
            <a:fld id="{960911F1-6F3B-4FCE-9FCB-B34EFDE99D55}" type="slidenum">
              <a:rPr lang="en-US" sz="1000">
                <a:solidFill>
                  <a:prstClr val="white">
                    <a:lumMod val="50000"/>
                  </a:prstClr>
                </a:solidFill>
                <a:cs typeface="Arial" panose="020B0604020202020204" pitchFamily="34" charset="0"/>
              </a:rPr>
              <a:pPr algn="ctr" eaLnBrk="0" fontAlgn="base" hangingPunct="0">
                <a:spcBef>
                  <a:spcPct val="0"/>
                </a:spcBef>
                <a:spcAft>
                  <a:spcPct val="0"/>
                </a:spcAft>
              </a:pPr>
              <a:t>‹#›</a:t>
            </a:fld>
            <a:endParaRPr lang="en-US" sz="1000" dirty="0">
              <a:solidFill>
                <a:prstClr val="white">
                  <a:lumMod val="50000"/>
                </a:prstClr>
              </a:solidFill>
              <a:cs typeface="Arial" panose="020B0604020202020204" pitchFamily="34" charset="0"/>
            </a:endParaRPr>
          </a:p>
        </p:txBody>
      </p:sp>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l="4400" t="12121" r="4946" b="21061"/>
          <a:stretch/>
        </p:blipFill>
        <p:spPr>
          <a:xfrm>
            <a:off x="11308977" y="6028614"/>
            <a:ext cx="883024" cy="702913"/>
          </a:xfrm>
          <a:prstGeom prst="rect">
            <a:avLst/>
          </a:prstGeom>
        </p:spPr>
      </p:pic>
    </p:spTree>
    <p:extLst>
      <p:ext uri="{BB962C8B-B14F-4D97-AF65-F5344CB8AC3E}">
        <p14:creationId xmlns:p14="http://schemas.microsoft.com/office/powerpoint/2010/main" val="3957629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127000"/>
            <a:ext cx="11000960" cy="774148"/>
          </a:xfrm>
        </p:spPr>
        <p:txBody>
          <a:bodyPr/>
          <a:lstStyle>
            <a:lvl1pPr>
              <a:defRPr sz="2500">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9053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a:xfrm>
            <a:off x="-25400" y="-25400"/>
            <a:ext cx="12242800" cy="1990725"/>
          </a:xfrm>
          <a:prstGeom prst="rect">
            <a:avLst/>
          </a:prstGeom>
          <a:solidFill>
            <a:srgbClr val="EA1D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Rectangle 2"/>
          <p:cNvSpPr/>
          <p:nvPr userDrawn="1"/>
        </p:nvSpPr>
        <p:spPr>
          <a:xfrm>
            <a:off x="-25400" y="1965325"/>
            <a:ext cx="12242800" cy="4892675"/>
          </a:xfrm>
          <a:prstGeom prst="rect">
            <a:avLst/>
          </a:prstGeom>
          <a:solidFill>
            <a:srgbClr val="5B2E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4" name="Straight Connector 3"/>
          <p:cNvCxnSpPr/>
          <p:nvPr userDrawn="1"/>
        </p:nvCxnSpPr>
        <p:spPr>
          <a:xfrm>
            <a:off x="1001713" y="561975"/>
            <a:ext cx="1400175" cy="1649413"/>
          </a:xfrm>
          <a:prstGeom prst="line">
            <a:avLst/>
          </a:prstGeom>
          <a:ln w="203200" cap="rnd">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5029200" y="2209800"/>
            <a:ext cx="2590800" cy="3051175"/>
          </a:xfrm>
          <a:prstGeom prst="line">
            <a:avLst/>
          </a:prstGeom>
          <a:ln w="203200" cap="rnd">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8458200" y="457200"/>
            <a:ext cx="1017588" cy="1198563"/>
          </a:xfrm>
          <a:prstGeom prst="line">
            <a:avLst/>
          </a:prstGeom>
          <a:ln w="203200" cap="rnd">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0058400" y="4495800"/>
            <a:ext cx="1017588" cy="1198563"/>
          </a:xfrm>
          <a:prstGeom prst="line">
            <a:avLst/>
          </a:prstGeom>
          <a:ln w="203200" cap="rnd">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447800" y="4419600"/>
            <a:ext cx="595313" cy="700088"/>
          </a:xfrm>
          <a:prstGeom prst="line">
            <a:avLst/>
          </a:prstGeom>
          <a:ln w="203200" cap="rnd">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810000" y="4648200"/>
            <a:ext cx="1400175" cy="1649413"/>
          </a:xfrm>
          <a:prstGeom prst="line">
            <a:avLst/>
          </a:prstGeom>
          <a:ln w="203200" cap="rnd">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7594600" y="1778000"/>
            <a:ext cx="322263" cy="381000"/>
          </a:xfrm>
          <a:prstGeom prst="line">
            <a:avLst/>
          </a:prstGeom>
          <a:ln w="203200" cap="rnd">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8991600" y="5334000"/>
            <a:ext cx="322263" cy="379413"/>
          </a:xfrm>
          <a:prstGeom prst="line">
            <a:avLst/>
          </a:prstGeom>
          <a:ln w="203200" cap="rnd">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657600" y="2133600"/>
            <a:ext cx="322263" cy="379413"/>
          </a:xfrm>
          <a:prstGeom prst="line">
            <a:avLst/>
          </a:prstGeom>
          <a:ln w="203200" cap="rnd">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2514600" y="3810000"/>
            <a:ext cx="182563" cy="214313"/>
          </a:xfrm>
          <a:prstGeom prst="line">
            <a:avLst/>
          </a:prstGeom>
          <a:ln w="203200" cap="rnd">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14" name="Freeform 5"/>
          <p:cNvSpPr>
            <a:spLocks/>
          </p:cNvSpPr>
          <p:nvPr userDrawn="1"/>
        </p:nvSpPr>
        <p:spPr bwMode="auto">
          <a:xfrm>
            <a:off x="1588" y="0"/>
            <a:ext cx="12192000" cy="6211888"/>
          </a:xfrm>
          <a:custGeom>
            <a:avLst/>
            <a:gdLst>
              <a:gd name="T0" fmla="*/ 0 w 15348"/>
              <a:gd name="T1" fmla="*/ 0 h 7816"/>
              <a:gd name="T2" fmla="*/ 2147483646 w 15348"/>
              <a:gd name="T3" fmla="*/ 0 h 7816"/>
              <a:gd name="T4" fmla="*/ 2147483646 w 15348"/>
              <a:gd name="T5" fmla="*/ 2147483646 h 7816"/>
              <a:gd name="T6" fmla="*/ 2147483646 w 15348"/>
              <a:gd name="T7" fmla="*/ 2147483646 h 7816"/>
              <a:gd name="T8" fmla="*/ 2147483646 w 15348"/>
              <a:gd name="T9" fmla="*/ 2147483646 h 7816"/>
              <a:gd name="T10" fmla="*/ 0 w 15348"/>
              <a:gd name="T11" fmla="*/ 2147483646 h 7816"/>
              <a:gd name="T12" fmla="*/ 0 w 15348"/>
              <a:gd name="T13" fmla="*/ 0 h 78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8" h="7816">
                <a:moveTo>
                  <a:pt x="0" y="0"/>
                </a:moveTo>
                <a:cubicBezTo>
                  <a:pt x="15348" y="0"/>
                  <a:pt x="15348" y="0"/>
                  <a:pt x="15348" y="0"/>
                </a:cubicBezTo>
                <a:cubicBezTo>
                  <a:pt x="15348" y="2131"/>
                  <a:pt x="15348" y="2131"/>
                  <a:pt x="15348" y="2131"/>
                </a:cubicBezTo>
                <a:cubicBezTo>
                  <a:pt x="15348" y="2131"/>
                  <a:pt x="14544" y="4061"/>
                  <a:pt x="12635" y="4241"/>
                </a:cubicBezTo>
                <a:cubicBezTo>
                  <a:pt x="10760" y="4418"/>
                  <a:pt x="9373" y="3462"/>
                  <a:pt x="6952" y="5533"/>
                </a:cubicBezTo>
                <a:cubicBezTo>
                  <a:pt x="5192" y="7038"/>
                  <a:pt x="2361" y="7816"/>
                  <a:pt x="0" y="5490"/>
                </a:cubicBezTo>
                <a:lnTo>
                  <a:pt x="0" y="0"/>
                </a:lnTo>
                <a:close/>
              </a:path>
            </a:pathLst>
          </a:custGeom>
          <a:solidFill>
            <a:schemeClr val="bg1">
              <a:alpha val="1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0821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Quote with Solid Background">
    <p:bg bwMode="auto">
      <p:bgPr>
        <a:gradFill rotWithShape="0">
          <a:gsLst>
            <a:gs pos="0">
              <a:srgbClr val="00B0F0"/>
            </a:gs>
            <a:gs pos="45000">
              <a:srgbClr val="CCFFFF"/>
            </a:gs>
            <a:gs pos="100000">
              <a:srgbClr val="22BAC2"/>
            </a:gs>
          </a:gsLst>
          <a:lin ang="2700000" scaled="1"/>
        </a:gradFill>
        <a:effectLst/>
      </p:bgPr>
    </p:bg>
    <p:spTree>
      <p:nvGrpSpPr>
        <p:cNvPr id="1" name=""/>
        <p:cNvGrpSpPr/>
        <p:nvPr/>
      </p:nvGrpSpPr>
      <p:grpSpPr>
        <a:xfrm>
          <a:off x="0" y="0"/>
          <a:ext cx="0" cy="0"/>
          <a:chOff x="0" y="0"/>
          <a:chExt cx="0" cy="0"/>
        </a:xfrm>
      </p:grpSpPr>
      <p:sp>
        <p:nvSpPr>
          <p:cNvPr id="6" name="TextBox 5"/>
          <p:cNvSpPr txBox="1"/>
          <p:nvPr userDrawn="1"/>
        </p:nvSpPr>
        <p:spPr>
          <a:xfrm>
            <a:off x="9055929" y="6486525"/>
            <a:ext cx="927847" cy="246221"/>
          </a:xfrm>
          <a:prstGeom prst="rect">
            <a:avLst/>
          </a:prstGeom>
          <a:noFill/>
        </p:spPr>
        <p:txBody>
          <a:bodyPr wrap="square" rtlCol="0">
            <a:spAutoFit/>
          </a:bodyPr>
          <a:lstStyle/>
          <a:p>
            <a:pPr eaLnBrk="0" fontAlgn="base" hangingPunct="0">
              <a:spcBef>
                <a:spcPct val="0"/>
              </a:spcBef>
              <a:spcAft>
                <a:spcPct val="0"/>
              </a:spcAft>
            </a:pPr>
            <a:fld id="{74DC4CE1-3130-4C8C-8E41-1CDA347C3587}" type="datetime1">
              <a:rPr lang="en-US" sz="1000">
                <a:solidFill>
                  <a:prstClr val="white">
                    <a:lumMod val="50000"/>
                  </a:prstClr>
                </a:solidFill>
                <a:cs typeface="Arial" panose="020B0604020202020204" pitchFamily="34" charset="0"/>
              </a:rPr>
              <a:pPr eaLnBrk="0" fontAlgn="base" hangingPunct="0">
                <a:spcBef>
                  <a:spcPct val="0"/>
                </a:spcBef>
                <a:spcAft>
                  <a:spcPct val="0"/>
                </a:spcAft>
              </a:pPr>
              <a:t>6/17/2023</a:t>
            </a:fld>
            <a:endParaRPr lang="en-US" sz="1000" dirty="0">
              <a:solidFill>
                <a:prstClr val="white">
                  <a:lumMod val="50000"/>
                </a:prstClr>
              </a:solidFill>
              <a:cs typeface="Arial" panose="020B0604020202020204" pitchFamily="34" charset="0"/>
            </a:endParaRPr>
          </a:p>
        </p:txBody>
      </p:sp>
      <p:sp>
        <p:nvSpPr>
          <p:cNvPr id="7" name="TextBox 6"/>
          <p:cNvSpPr txBox="1"/>
          <p:nvPr userDrawn="1"/>
        </p:nvSpPr>
        <p:spPr>
          <a:xfrm>
            <a:off x="9938953" y="6486525"/>
            <a:ext cx="927847" cy="246221"/>
          </a:xfrm>
          <a:prstGeom prst="rect">
            <a:avLst/>
          </a:prstGeom>
          <a:noFill/>
        </p:spPr>
        <p:txBody>
          <a:bodyPr wrap="square" rtlCol="0">
            <a:spAutoFit/>
          </a:bodyPr>
          <a:lstStyle/>
          <a:p>
            <a:pPr algn="ctr" eaLnBrk="0" fontAlgn="base" hangingPunct="0">
              <a:spcBef>
                <a:spcPct val="0"/>
              </a:spcBef>
              <a:spcAft>
                <a:spcPct val="0"/>
              </a:spcAft>
            </a:pPr>
            <a:fld id="{960911F1-6F3B-4FCE-9FCB-B34EFDE99D55}" type="slidenum">
              <a:rPr lang="en-US" sz="1000">
                <a:solidFill>
                  <a:prstClr val="white">
                    <a:lumMod val="50000"/>
                  </a:prstClr>
                </a:solidFill>
                <a:cs typeface="Arial" panose="020B0604020202020204" pitchFamily="34" charset="0"/>
              </a:rPr>
              <a:pPr algn="ctr" eaLnBrk="0" fontAlgn="base" hangingPunct="0">
                <a:spcBef>
                  <a:spcPct val="0"/>
                </a:spcBef>
                <a:spcAft>
                  <a:spcPct val="0"/>
                </a:spcAft>
              </a:pPr>
              <a:t>‹#›</a:t>
            </a:fld>
            <a:endParaRPr lang="en-US" sz="1000" dirty="0">
              <a:solidFill>
                <a:prstClr val="white">
                  <a:lumMod val="50000"/>
                </a:prstClr>
              </a:solidFill>
              <a:cs typeface="Arial" panose="020B0604020202020204" pitchFamily="34" charset="0"/>
            </a:endParaRPr>
          </a:p>
        </p:txBody>
      </p:sp>
    </p:spTree>
    <p:extLst>
      <p:ext uri="{BB962C8B-B14F-4D97-AF65-F5344CB8AC3E}">
        <p14:creationId xmlns:p14="http://schemas.microsoft.com/office/powerpoint/2010/main" val="3001151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Section Header">
    <p:bg bwMode="auto">
      <p:bgPr>
        <a:gradFill rotWithShape="1">
          <a:gsLst>
            <a:gs pos="0">
              <a:srgbClr val="FFC000"/>
            </a:gs>
            <a:gs pos="48000">
              <a:srgbClr val="FFF2CC"/>
            </a:gs>
            <a:gs pos="100000">
              <a:srgbClr val="FFC000"/>
            </a:gs>
          </a:gsLst>
          <a:lin ang="2700000" scaled="1"/>
        </a:gradFill>
        <a:effectLst/>
      </p:bgPr>
    </p:bg>
    <p:spTree>
      <p:nvGrpSpPr>
        <p:cNvPr id="1" name=""/>
        <p:cNvGrpSpPr/>
        <p:nvPr/>
      </p:nvGrpSpPr>
      <p:grpSpPr>
        <a:xfrm>
          <a:off x="0" y="0"/>
          <a:ext cx="0" cy="0"/>
          <a:chOff x="0" y="0"/>
          <a:chExt cx="0" cy="0"/>
        </a:xfrm>
      </p:grpSpPr>
      <p:sp>
        <p:nvSpPr>
          <p:cNvPr id="5" name="TextBox 4"/>
          <p:cNvSpPr txBox="1"/>
          <p:nvPr userDrawn="1"/>
        </p:nvSpPr>
        <p:spPr>
          <a:xfrm>
            <a:off x="9055929" y="6486525"/>
            <a:ext cx="927847" cy="246221"/>
          </a:xfrm>
          <a:prstGeom prst="rect">
            <a:avLst/>
          </a:prstGeom>
          <a:noFill/>
        </p:spPr>
        <p:txBody>
          <a:bodyPr wrap="square" rtlCol="0">
            <a:spAutoFit/>
          </a:bodyPr>
          <a:lstStyle/>
          <a:p>
            <a:pPr eaLnBrk="0" fontAlgn="base" hangingPunct="0">
              <a:spcBef>
                <a:spcPct val="0"/>
              </a:spcBef>
              <a:spcAft>
                <a:spcPct val="0"/>
              </a:spcAft>
            </a:pPr>
            <a:fld id="{74DC4CE1-3130-4C8C-8E41-1CDA347C3587}" type="datetime1">
              <a:rPr lang="en-US" sz="1000">
                <a:solidFill>
                  <a:prstClr val="white">
                    <a:lumMod val="50000"/>
                  </a:prstClr>
                </a:solidFill>
                <a:cs typeface="Arial" panose="020B0604020202020204" pitchFamily="34" charset="0"/>
              </a:rPr>
              <a:pPr eaLnBrk="0" fontAlgn="base" hangingPunct="0">
                <a:spcBef>
                  <a:spcPct val="0"/>
                </a:spcBef>
                <a:spcAft>
                  <a:spcPct val="0"/>
                </a:spcAft>
              </a:pPr>
              <a:t>6/17/2023</a:t>
            </a:fld>
            <a:endParaRPr lang="en-US" sz="1000" dirty="0">
              <a:solidFill>
                <a:prstClr val="white">
                  <a:lumMod val="50000"/>
                </a:prstClr>
              </a:solidFill>
              <a:cs typeface="Arial" panose="020B0604020202020204" pitchFamily="34" charset="0"/>
            </a:endParaRPr>
          </a:p>
        </p:txBody>
      </p:sp>
      <p:sp>
        <p:nvSpPr>
          <p:cNvPr id="6" name="TextBox 5"/>
          <p:cNvSpPr txBox="1"/>
          <p:nvPr userDrawn="1"/>
        </p:nvSpPr>
        <p:spPr>
          <a:xfrm>
            <a:off x="9938953" y="6486525"/>
            <a:ext cx="927847" cy="246221"/>
          </a:xfrm>
          <a:prstGeom prst="rect">
            <a:avLst/>
          </a:prstGeom>
          <a:noFill/>
        </p:spPr>
        <p:txBody>
          <a:bodyPr wrap="square" rtlCol="0">
            <a:spAutoFit/>
          </a:bodyPr>
          <a:lstStyle/>
          <a:p>
            <a:pPr algn="ctr" eaLnBrk="0" fontAlgn="base" hangingPunct="0">
              <a:spcBef>
                <a:spcPct val="0"/>
              </a:spcBef>
              <a:spcAft>
                <a:spcPct val="0"/>
              </a:spcAft>
            </a:pPr>
            <a:fld id="{960911F1-6F3B-4FCE-9FCB-B34EFDE99D55}" type="slidenum">
              <a:rPr lang="en-US" sz="1000">
                <a:solidFill>
                  <a:prstClr val="white">
                    <a:lumMod val="50000"/>
                  </a:prstClr>
                </a:solidFill>
                <a:cs typeface="Arial" panose="020B0604020202020204" pitchFamily="34" charset="0"/>
              </a:rPr>
              <a:pPr algn="ctr" eaLnBrk="0" fontAlgn="base" hangingPunct="0">
                <a:spcBef>
                  <a:spcPct val="0"/>
                </a:spcBef>
                <a:spcAft>
                  <a:spcPct val="0"/>
                </a:spcAft>
              </a:pPr>
              <a:t>‹#›</a:t>
            </a:fld>
            <a:endParaRPr lang="en-US" sz="1000" dirty="0">
              <a:solidFill>
                <a:prstClr val="white">
                  <a:lumMod val="50000"/>
                </a:prstClr>
              </a:solidFill>
              <a:cs typeface="Arial" panose="020B0604020202020204" pitchFamily="34" charset="0"/>
            </a:endParaRPr>
          </a:p>
        </p:txBody>
      </p:sp>
    </p:spTree>
    <p:extLst>
      <p:ext uri="{BB962C8B-B14F-4D97-AF65-F5344CB8AC3E}">
        <p14:creationId xmlns:p14="http://schemas.microsoft.com/office/powerpoint/2010/main" val="4021476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Section Header 3">
    <p:bg bwMode="auto">
      <p:bgPr>
        <a:gradFill rotWithShape="1">
          <a:gsLst>
            <a:gs pos="0">
              <a:srgbClr val="F7A5A8"/>
            </a:gs>
            <a:gs pos="45000">
              <a:srgbClr val="ECD1FB"/>
            </a:gs>
            <a:gs pos="100000">
              <a:srgbClr val="F7A5A8"/>
            </a:gs>
          </a:gsLst>
          <a:lin ang="2700000" scaled="1"/>
        </a:gradFill>
        <a:effectLst/>
      </p:bgPr>
    </p:bg>
    <p:spTree>
      <p:nvGrpSpPr>
        <p:cNvPr id="1" name=""/>
        <p:cNvGrpSpPr/>
        <p:nvPr/>
      </p:nvGrpSpPr>
      <p:grpSpPr>
        <a:xfrm>
          <a:off x="0" y="0"/>
          <a:ext cx="0" cy="0"/>
          <a:chOff x="0" y="0"/>
          <a:chExt cx="0" cy="0"/>
        </a:xfrm>
      </p:grpSpPr>
      <p:sp>
        <p:nvSpPr>
          <p:cNvPr id="5" name="TextBox 4"/>
          <p:cNvSpPr txBox="1"/>
          <p:nvPr userDrawn="1"/>
        </p:nvSpPr>
        <p:spPr>
          <a:xfrm>
            <a:off x="9055929" y="6486525"/>
            <a:ext cx="927847" cy="246221"/>
          </a:xfrm>
          <a:prstGeom prst="rect">
            <a:avLst/>
          </a:prstGeom>
          <a:noFill/>
        </p:spPr>
        <p:txBody>
          <a:bodyPr wrap="square" rtlCol="0">
            <a:spAutoFit/>
          </a:bodyPr>
          <a:lstStyle/>
          <a:p>
            <a:pPr eaLnBrk="0" fontAlgn="base" hangingPunct="0">
              <a:spcBef>
                <a:spcPct val="0"/>
              </a:spcBef>
              <a:spcAft>
                <a:spcPct val="0"/>
              </a:spcAft>
            </a:pPr>
            <a:fld id="{74DC4CE1-3130-4C8C-8E41-1CDA347C3587}" type="datetime1">
              <a:rPr lang="en-US" sz="1000">
                <a:solidFill>
                  <a:prstClr val="white">
                    <a:lumMod val="50000"/>
                  </a:prstClr>
                </a:solidFill>
                <a:cs typeface="Arial" panose="020B0604020202020204" pitchFamily="34" charset="0"/>
              </a:rPr>
              <a:pPr eaLnBrk="0" fontAlgn="base" hangingPunct="0">
                <a:spcBef>
                  <a:spcPct val="0"/>
                </a:spcBef>
                <a:spcAft>
                  <a:spcPct val="0"/>
                </a:spcAft>
              </a:pPr>
              <a:t>6/17/2023</a:t>
            </a:fld>
            <a:endParaRPr lang="en-US" sz="1000" dirty="0">
              <a:solidFill>
                <a:prstClr val="white">
                  <a:lumMod val="50000"/>
                </a:prstClr>
              </a:solidFill>
              <a:cs typeface="Arial" panose="020B0604020202020204" pitchFamily="34" charset="0"/>
            </a:endParaRPr>
          </a:p>
        </p:txBody>
      </p:sp>
      <p:sp>
        <p:nvSpPr>
          <p:cNvPr id="6" name="TextBox 5"/>
          <p:cNvSpPr txBox="1"/>
          <p:nvPr userDrawn="1"/>
        </p:nvSpPr>
        <p:spPr>
          <a:xfrm>
            <a:off x="9938953" y="6486525"/>
            <a:ext cx="927847" cy="246221"/>
          </a:xfrm>
          <a:prstGeom prst="rect">
            <a:avLst/>
          </a:prstGeom>
          <a:noFill/>
        </p:spPr>
        <p:txBody>
          <a:bodyPr wrap="square" rtlCol="0">
            <a:spAutoFit/>
          </a:bodyPr>
          <a:lstStyle/>
          <a:p>
            <a:pPr algn="ctr" eaLnBrk="0" fontAlgn="base" hangingPunct="0">
              <a:spcBef>
                <a:spcPct val="0"/>
              </a:spcBef>
              <a:spcAft>
                <a:spcPct val="0"/>
              </a:spcAft>
            </a:pPr>
            <a:fld id="{960911F1-6F3B-4FCE-9FCB-B34EFDE99D55}" type="slidenum">
              <a:rPr lang="en-US" sz="1000">
                <a:solidFill>
                  <a:prstClr val="white">
                    <a:lumMod val="50000"/>
                  </a:prstClr>
                </a:solidFill>
                <a:cs typeface="Arial" panose="020B0604020202020204" pitchFamily="34" charset="0"/>
              </a:rPr>
              <a:pPr algn="ctr" eaLnBrk="0" fontAlgn="base" hangingPunct="0">
                <a:spcBef>
                  <a:spcPct val="0"/>
                </a:spcBef>
                <a:spcAft>
                  <a:spcPct val="0"/>
                </a:spcAft>
              </a:pPr>
              <a:t>‹#›</a:t>
            </a:fld>
            <a:endParaRPr lang="en-US" sz="1000" dirty="0">
              <a:solidFill>
                <a:prstClr val="white">
                  <a:lumMod val="50000"/>
                </a:prstClr>
              </a:solidFill>
              <a:cs typeface="Arial" panose="020B0604020202020204" pitchFamily="34" charset="0"/>
            </a:endParaRPr>
          </a:p>
        </p:txBody>
      </p:sp>
    </p:spTree>
    <p:extLst>
      <p:ext uri="{BB962C8B-B14F-4D97-AF65-F5344CB8AC3E}">
        <p14:creationId xmlns:p14="http://schemas.microsoft.com/office/powerpoint/2010/main" val="4012705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175"/>
            <a:ext cx="12192000" cy="6854825"/>
          </a:xfrm>
          <a:prstGeom prst="rect">
            <a:avLst/>
          </a:prstGeom>
          <a:noFill/>
          <a:ln w="9525">
            <a:solidFill>
              <a:srgbClr val="5B2E9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1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l="18599" t="8044" b="14433"/>
          <a:stretch>
            <a:fillRect/>
          </a:stretch>
        </p:blipFill>
        <p:spPr bwMode="auto">
          <a:xfrm>
            <a:off x="293688" y="6275388"/>
            <a:ext cx="74136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6"/>
          <p:cNvSpPr>
            <a:spLocks noChangeArrowheads="1"/>
          </p:cNvSpPr>
          <p:nvPr userDrawn="1"/>
        </p:nvSpPr>
        <p:spPr bwMode="auto">
          <a:xfrm>
            <a:off x="8523288" y="2709863"/>
            <a:ext cx="182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1000" b="1" dirty="0">
                <a:solidFill>
                  <a:srgbClr val="FFFFFF"/>
                </a:solidFill>
              </a:rPr>
              <a:t>Research Market &amp; </a:t>
            </a:r>
          </a:p>
          <a:p>
            <a:pPr algn="ctr" fontAlgn="base">
              <a:spcBef>
                <a:spcPct val="0"/>
              </a:spcBef>
              <a:spcAft>
                <a:spcPct val="0"/>
              </a:spcAft>
              <a:defRPr/>
            </a:pPr>
            <a:r>
              <a:rPr lang="en-US" altLang="en-US" sz="1000" b="1">
                <a:solidFill>
                  <a:srgbClr val="FFFFFF"/>
                </a:solidFill>
              </a:rPr>
              <a:t>Business </a:t>
            </a:r>
            <a:r>
              <a:rPr lang="en-US" altLang="en-US" sz="1000" b="1" dirty="0">
                <a:solidFill>
                  <a:srgbClr val="FFFFFF"/>
                </a:solidFill>
              </a:rPr>
              <a:t>intelligence </a:t>
            </a:r>
            <a:endParaRPr lang="en-US" altLang="en-US" sz="2000" b="1" dirty="0">
              <a:solidFill>
                <a:srgbClr val="595959"/>
              </a:solidFill>
            </a:endParaRPr>
          </a:p>
        </p:txBody>
      </p:sp>
      <p:sp>
        <p:nvSpPr>
          <p:cNvPr id="2" name="Title 1"/>
          <p:cNvSpPr>
            <a:spLocks noGrp="1"/>
          </p:cNvSpPr>
          <p:nvPr>
            <p:ph type="ctrTitle"/>
          </p:nvPr>
        </p:nvSpPr>
        <p:spPr>
          <a:xfrm>
            <a:off x="345439" y="299403"/>
            <a:ext cx="7171939" cy="2021059"/>
          </a:xfrm>
        </p:spPr>
        <p:txBody>
          <a:bodyPr>
            <a:normAutofit/>
          </a:bodyPr>
          <a:lstStyle>
            <a:lvl1pPr algn="l">
              <a:defRPr sz="3600" b="1">
                <a:solidFill>
                  <a:schemeClr val="bg1"/>
                </a:solidFill>
                <a:latin typeface="+mn-lt"/>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345440" y="2391036"/>
            <a:ext cx="6615947" cy="1326299"/>
          </a:xfrm>
        </p:spPr>
        <p:txBody>
          <a:bodyPr>
            <a:normAutofit/>
          </a:bodyPr>
          <a:lstStyle>
            <a:lvl1pPr marL="0" indent="0" algn="l">
              <a:buNone/>
              <a:defRPr sz="2000" b="0">
                <a:solidFill>
                  <a:schemeClr val="bg1"/>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2" name="Straight Connector 11"/>
          <p:cNvCxnSpPr/>
          <p:nvPr userDrawn="1"/>
        </p:nvCxnSpPr>
        <p:spPr>
          <a:xfrm>
            <a:off x="1316038" y="6486525"/>
            <a:ext cx="10698162" cy="0"/>
          </a:xfrm>
          <a:prstGeom prst="line">
            <a:avLst/>
          </a:prstGeom>
          <a:ln>
            <a:solidFill>
              <a:srgbClr val="EA1D25"/>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9055929" y="6486525"/>
            <a:ext cx="927847" cy="246221"/>
          </a:xfrm>
          <a:prstGeom prst="rect">
            <a:avLst/>
          </a:prstGeom>
          <a:noFill/>
        </p:spPr>
        <p:txBody>
          <a:bodyPr wrap="square" rtlCol="0">
            <a:spAutoFit/>
          </a:bodyPr>
          <a:lstStyle/>
          <a:p>
            <a:pPr eaLnBrk="0" fontAlgn="base" hangingPunct="0">
              <a:spcBef>
                <a:spcPct val="0"/>
              </a:spcBef>
              <a:spcAft>
                <a:spcPct val="0"/>
              </a:spcAft>
            </a:pPr>
            <a:fld id="{74DC4CE1-3130-4C8C-8E41-1CDA347C3587}" type="datetime1">
              <a:rPr lang="en-US" sz="1000">
                <a:solidFill>
                  <a:prstClr val="white">
                    <a:lumMod val="50000"/>
                  </a:prstClr>
                </a:solidFill>
                <a:cs typeface="Arial" panose="020B0604020202020204" pitchFamily="34" charset="0"/>
              </a:rPr>
              <a:pPr eaLnBrk="0" fontAlgn="base" hangingPunct="0">
                <a:spcBef>
                  <a:spcPct val="0"/>
                </a:spcBef>
                <a:spcAft>
                  <a:spcPct val="0"/>
                </a:spcAft>
              </a:pPr>
              <a:t>6/17/2023</a:t>
            </a:fld>
            <a:endParaRPr lang="en-US" sz="1000" dirty="0">
              <a:solidFill>
                <a:prstClr val="white">
                  <a:lumMod val="50000"/>
                </a:prstClr>
              </a:solidFill>
              <a:cs typeface="Arial" panose="020B0604020202020204" pitchFamily="34" charset="0"/>
            </a:endParaRPr>
          </a:p>
        </p:txBody>
      </p:sp>
      <p:sp>
        <p:nvSpPr>
          <p:cNvPr id="14" name="TextBox 13"/>
          <p:cNvSpPr txBox="1"/>
          <p:nvPr userDrawn="1"/>
        </p:nvSpPr>
        <p:spPr>
          <a:xfrm>
            <a:off x="9938953" y="6486525"/>
            <a:ext cx="927847" cy="246221"/>
          </a:xfrm>
          <a:prstGeom prst="rect">
            <a:avLst/>
          </a:prstGeom>
          <a:noFill/>
        </p:spPr>
        <p:txBody>
          <a:bodyPr wrap="square" rtlCol="0">
            <a:spAutoFit/>
          </a:bodyPr>
          <a:lstStyle/>
          <a:p>
            <a:pPr algn="ctr" eaLnBrk="0" fontAlgn="base" hangingPunct="0">
              <a:spcBef>
                <a:spcPct val="0"/>
              </a:spcBef>
              <a:spcAft>
                <a:spcPct val="0"/>
              </a:spcAft>
            </a:pPr>
            <a:fld id="{960911F1-6F3B-4FCE-9FCB-B34EFDE99D55}" type="slidenum">
              <a:rPr lang="en-US" sz="1000">
                <a:solidFill>
                  <a:prstClr val="white">
                    <a:lumMod val="50000"/>
                  </a:prstClr>
                </a:solidFill>
                <a:cs typeface="Arial" panose="020B0604020202020204" pitchFamily="34" charset="0"/>
              </a:rPr>
              <a:pPr algn="ctr" eaLnBrk="0" fontAlgn="base" hangingPunct="0">
                <a:spcBef>
                  <a:spcPct val="0"/>
                </a:spcBef>
                <a:spcAft>
                  <a:spcPct val="0"/>
                </a:spcAft>
              </a:pPr>
              <a:t>‹#›</a:t>
            </a:fld>
            <a:endParaRPr lang="en-US" sz="1000" dirty="0">
              <a:solidFill>
                <a:prstClr val="white">
                  <a:lumMod val="50000"/>
                </a:prstClr>
              </a:solidFill>
              <a:cs typeface="Arial" panose="020B0604020202020204" pitchFamily="34" charset="0"/>
            </a:endParaRPr>
          </a:p>
        </p:txBody>
      </p:sp>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l="4400" t="12121" r="4946" b="21061"/>
          <a:stretch/>
        </p:blipFill>
        <p:spPr>
          <a:xfrm>
            <a:off x="11308977" y="6028614"/>
            <a:ext cx="883024" cy="702913"/>
          </a:xfrm>
          <a:prstGeom prst="rect">
            <a:avLst/>
          </a:prstGeom>
        </p:spPr>
      </p:pic>
    </p:spTree>
    <p:extLst>
      <p:ext uri="{BB962C8B-B14F-4D97-AF65-F5344CB8AC3E}">
        <p14:creationId xmlns:p14="http://schemas.microsoft.com/office/powerpoint/2010/main" val="3392851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127000"/>
            <a:ext cx="11000960" cy="774148"/>
          </a:xfrm>
        </p:spPr>
        <p:txBody>
          <a:bodyPr/>
          <a:lstStyle>
            <a:lvl1pPr>
              <a:defRPr sz="2500">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93251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127000"/>
            <a:ext cx="11000960" cy="774148"/>
          </a:xfrm>
        </p:spPr>
        <p:txBody>
          <a:bodyPr/>
          <a:lstStyle>
            <a:lvl1pPr>
              <a:defRPr sz="2500">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0878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a:xfrm>
            <a:off x="-25400" y="-25400"/>
            <a:ext cx="12242800" cy="1990725"/>
          </a:xfrm>
          <a:prstGeom prst="rect">
            <a:avLst/>
          </a:prstGeom>
          <a:solidFill>
            <a:srgbClr val="EA1D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Rectangle 2"/>
          <p:cNvSpPr/>
          <p:nvPr userDrawn="1"/>
        </p:nvSpPr>
        <p:spPr>
          <a:xfrm>
            <a:off x="-25400" y="1965325"/>
            <a:ext cx="12242800" cy="4892675"/>
          </a:xfrm>
          <a:prstGeom prst="rect">
            <a:avLst/>
          </a:prstGeom>
          <a:solidFill>
            <a:srgbClr val="5B2E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4" name="Straight Connector 3"/>
          <p:cNvCxnSpPr/>
          <p:nvPr userDrawn="1"/>
        </p:nvCxnSpPr>
        <p:spPr>
          <a:xfrm>
            <a:off x="1001713" y="561975"/>
            <a:ext cx="1400175" cy="1649413"/>
          </a:xfrm>
          <a:prstGeom prst="line">
            <a:avLst/>
          </a:prstGeom>
          <a:ln w="203200" cap="rnd">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5029200" y="2209800"/>
            <a:ext cx="2590800" cy="3051175"/>
          </a:xfrm>
          <a:prstGeom prst="line">
            <a:avLst/>
          </a:prstGeom>
          <a:ln w="203200" cap="rnd">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8458200" y="457200"/>
            <a:ext cx="1017588" cy="1198563"/>
          </a:xfrm>
          <a:prstGeom prst="line">
            <a:avLst/>
          </a:prstGeom>
          <a:ln w="203200" cap="rnd">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0058400" y="4495800"/>
            <a:ext cx="1017588" cy="1198563"/>
          </a:xfrm>
          <a:prstGeom prst="line">
            <a:avLst/>
          </a:prstGeom>
          <a:ln w="203200" cap="rnd">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447800" y="4419600"/>
            <a:ext cx="595313" cy="700088"/>
          </a:xfrm>
          <a:prstGeom prst="line">
            <a:avLst/>
          </a:prstGeom>
          <a:ln w="203200" cap="rnd">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810000" y="4648200"/>
            <a:ext cx="1400175" cy="1649413"/>
          </a:xfrm>
          <a:prstGeom prst="line">
            <a:avLst/>
          </a:prstGeom>
          <a:ln w="203200" cap="rnd">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7594600" y="1778000"/>
            <a:ext cx="322263" cy="381000"/>
          </a:xfrm>
          <a:prstGeom prst="line">
            <a:avLst/>
          </a:prstGeom>
          <a:ln w="203200" cap="rnd">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8991600" y="5334000"/>
            <a:ext cx="322263" cy="379413"/>
          </a:xfrm>
          <a:prstGeom prst="line">
            <a:avLst/>
          </a:prstGeom>
          <a:ln w="203200" cap="rnd">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657600" y="2133600"/>
            <a:ext cx="322263" cy="379413"/>
          </a:xfrm>
          <a:prstGeom prst="line">
            <a:avLst/>
          </a:prstGeom>
          <a:ln w="203200" cap="rnd">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2514600" y="3810000"/>
            <a:ext cx="182563" cy="214313"/>
          </a:xfrm>
          <a:prstGeom prst="line">
            <a:avLst/>
          </a:prstGeom>
          <a:ln w="203200" cap="rnd">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14" name="Freeform 5"/>
          <p:cNvSpPr>
            <a:spLocks/>
          </p:cNvSpPr>
          <p:nvPr userDrawn="1"/>
        </p:nvSpPr>
        <p:spPr bwMode="auto">
          <a:xfrm>
            <a:off x="1588" y="0"/>
            <a:ext cx="12192000" cy="6211888"/>
          </a:xfrm>
          <a:custGeom>
            <a:avLst/>
            <a:gdLst>
              <a:gd name="T0" fmla="*/ 0 w 15348"/>
              <a:gd name="T1" fmla="*/ 0 h 7816"/>
              <a:gd name="T2" fmla="*/ 2147483646 w 15348"/>
              <a:gd name="T3" fmla="*/ 0 h 7816"/>
              <a:gd name="T4" fmla="*/ 2147483646 w 15348"/>
              <a:gd name="T5" fmla="*/ 2147483646 h 7816"/>
              <a:gd name="T6" fmla="*/ 2147483646 w 15348"/>
              <a:gd name="T7" fmla="*/ 2147483646 h 7816"/>
              <a:gd name="T8" fmla="*/ 2147483646 w 15348"/>
              <a:gd name="T9" fmla="*/ 2147483646 h 7816"/>
              <a:gd name="T10" fmla="*/ 0 w 15348"/>
              <a:gd name="T11" fmla="*/ 2147483646 h 7816"/>
              <a:gd name="T12" fmla="*/ 0 w 15348"/>
              <a:gd name="T13" fmla="*/ 0 h 78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8" h="7816">
                <a:moveTo>
                  <a:pt x="0" y="0"/>
                </a:moveTo>
                <a:cubicBezTo>
                  <a:pt x="15348" y="0"/>
                  <a:pt x="15348" y="0"/>
                  <a:pt x="15348" y="0"/>
                </a:cubicBezTo>
                <a:cubicBezTo>
                  <a:pt x="15348" y="2131"/>
                  <a:pt x="15348" y="2131"/>
                  <a:pt x="15348" y="2131"/>
                </a:cubicBezTo>
                <a:cubicBezTo>
                  <a:pt x="15348" y="2131"/>
                  <a:pt x="14544" y="4061"/>
                  <a:pt x="12635" y="4241"/>
                </a:cubicBezTo>
                <a:cubicBezTo>
                  <a:pt x="10760" y="4418"/>
                  <a:pt x="9373" y="3462"/>
                  <a:pt x="6952" y="5533"/>
                </a:cubicBezTo>
                <a:cubicBezTo>
                  <a:pt x="5192" y="7038"/>
                  <a:pt x="2361" y="7816"/>
                  <a:pt x="0" y="5490"/>
                </a:cubicBezTo>
                <a:lnTo>
                  <a:pt x="0" y="0"/>
                </a:lnTo>
                <a:close/>
              </a:path>
            </a:pathLst>
          </a:custGeom>
          <a:solidFill>
            <a:schemeClr val="bg1">
              <a:alpha val="1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24632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Quote with Solid Background">
    <p:bg bwMode="auto">
      <p:bgPr>
        <a:gradFill rotWithShape="0">
          <a:gsLst>
            <a:gs pos="0">
              <a:srgbClr val="00B0F0"/>
            </a:gs>
            <a:gs pos="45000">
              <a:srgbClr val="CCFFFF"/>
            </a:gs>
            <a:gs pos="100000">
              <a:srgbClr val="22BAC2"/>
            </a:gs>
          </a:gsLst>
          <a:lin ang="2700000" scaled="1"/>
        </a:gradFill>
        <a:effectLst/>
      </p:bgPr>
    </p:bg>
    <p:spTree>
      <p:nvGrpSpPr>
        <p:cNvPr id="1" name=""/>
        <p:cNvGrpSpPr/>
        <p:nvPr/>
      </p:nvGrpSpPr>
      <p:grpSpPr>
        <a:xfrm>
          <a:off x="0" y="0"/>
          <a:ext cx="0" cy="0"/>
          <a:chOff x="0" y="0"/>
          <a:chExt cx="0" cy="0"/>
        </a:xfrm>
      </p:grpSpPr>
      <p:sp>
        <p:nvSpPr>
          <p:cNvPr id="6" name="TextBox 5"/>
          <p:cNvSpPr txBox="1"/>
          <p:nvPr userDrawn="1"/>
        </p:nvSpPr>
        <p:spPr>
          <a:xfrm>
            <a:off x="9055929" y="6486525"/>
            <a:ext cx="927847" cy="246221"/>
          </a:xfrm>
          <a:prstGeom prst="rect">
            <a:avLst/>
          </a:prstGeom>
          <a:noFill/>
        </p:spPr>
        <p:txBody>
          <a:bodyPr wrap="square" rtlCol="0">
            <a:spAutoFit/>
          </a:bodyPr>
          <a:lstStyle/>
          <a:p>
            <a:pPr eaLnBrk="0" fontAlgn="base" hangingPunct="0">
              <a:spcBef>
                <a:spcPct val="0"/>
              </a:spcBef>
              <a:spcAft>
                <a:spcPct val="0"/>
              </a:spcAft>
            </a:pPr>
            <a:fld id="{74DC4CE1-3130-4C8C-8E41-1CDA347C3587}" type="datetime1">
              <a:rPr lang="en-US" sz="1000">
                <a:solidFill>
                  <a:prstClr val="white">
                    <a:lumMod val="50000"/>
                  </a:prstClr>
                </a:solidFill>
                <a:cs typeface="Arial" panose="020B0604020202020204" pitchFamily="34" charset="0"/>
              </a:rPr>
              <a:pPr eaLnBrk="0" fontAlgn="base" hangingPunct="0">
                <a:spcBef>
                  <a:spcPct val="0"/>
                </a:spcBef>
                <a:spcAft>
                  <a:spcPct val="0"/>
                </a:spcAft>
              </a:pPr>
              <a:t>6/17/2023</a:t>
            </a:fld>
            <a:endParaRPr lang="en-US" sz="1000" dirty="0">
              <a:solidFill>
                <a:prstClr val="white">
                  <a:lumMod val="50000"/>
                </a:prstClr>
              </a:solidFill>
              <a:cs typeface="Arial" panose="020B0604020202020204" pitchFamily="34" charset="0"/>
            </a:endParaRPr>
          </a:p>
        </p:txBody>
      </p:sp>
      <p:sp>
        <p:nvSpPr>
          <p:cNvPr id="7" name="TextBox 6"/>
          <p:cNvSpPr txBox="1"/>
          <p:nvPr userDrawn="1"/>
        </p:nvSpPr>
        <p:spPr>
          <a:xfrm>
            <a:off x="9938953" y="6486525"/>
            <a:ext cx="927847" cy="246221"/>
          </a:xfrm>
          <a:prstGeom prst="rect">
            <a:avLst/>
          </a:prstGeom>
          <a:noFill/>
        </p:spPr>
        <p:txBody>
          <a:bodyPr wrap="square" rtlCol="0">
            <a:spAutoFit/>
          </a:bodyPr>
          <a:lstStyle/>
          <a:p>
            <a:pPr algn="ctr" eaLnBrk="0" fontAlgn="base" hangingPunct="0">
              <a:spcBef>
                <a:spcPct val="0"/>
              </a:spcBef>
              <a:spcAft>
                <a:spcPct val="0"/>
              </a:spcAft>
            </a:pPr>
            <a:fld id="{960911F1-6F3B-4FCE-9FCB-B34EFDE99D55}" type="slidenum">
              <a:rPr lang="en-US" sz="1000">
                <a:solidFill>
                  <a:prstClr val="white">
                    <a:lumMod val="50000"/>
                  </a:prstClr>
                </a:solidFill>
                <a:cs typeface="Arial" panose="020B0604020202020204" pitchFamily="34" charset="0"/>
              </a:rPr>
              <a:pPr algn="ctr" eaLnBrk="0" fontAlgn="base" hangingPunct="0">
                <a:spcBef>
                  <a:spcPct val="0"/>
                </a:spcBef>
                <a:spcAft>
                  <a:spcPct val="0"/>
                </a:spcAft>
              </a:pPr>
              <a:t>‹#›</a:t>
            </a:fld>
            <a:endParaRPr lang="en-US" sz="1000" dirty="0">
              <a:solidFill>
                <a:prstClr val="white">
                  <a:lumMod val="50000"/>
                </a:prstClr>
              </a:solidFill>
              <a:cs typeface="Arial" panose="020B0604020202020204" pitchFamily="34" charset="0"/>
            </a:endParaRPr>
          </a:p>
        </p:txBody>
      </p:sp>
    </p:spTree>
    <p:extLst>
      <p:ext uri="{BB962C8B-B14F-4D97-AF65-F5344CB8AC3E}">
        <p14:creationId xmlns:p14="http://schemas.microsoft.com/office/powerpoint/2010/main" val="30170690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Section Header">
    <p:bg bwMode="auto">
      <p:bgPr>
        <a:gradFill rotWithShape="1">
          <a:gsLst>
            <a:gs pos="0">
              <a:srgbClr val="FFC000"/>
            </a:gs>
            <a:gs pos="48000">
              <a:srgbClr val="FFF2CC"/>
            </a:gs>
            <a:gs pos="100000">
              <a:srgbClr val="FFC000"/>
            </a:gs>
          </a:gsLst>
          <a:lin ang="2700000" scaled="1"/>
        </a:gradFill>
        <a:effectLst/>
      </p:bgPr>
    </p:bg>
    <p:spTree>
      <p:nvGrpSpPr>
        <p:cNvPr id="1" name=""/>
        <p:cNvGrpSpPr/>
        <p:nvPr/>
      </p:nvGrpSpPr>
      <p:grpSpPr>
        <a:xfrm>
          <a:off x="0" y="0"/>
          <a:ext cx="0" cy="0"/>
          <a:chOff x="0" y="0"/>
          <a:chExt cx="0" cy="0"/>
        </a:xfrm>
      </p:grpSpPr>
      <p:sp>
        <p:nvSpPr>
          <p:cNvPr id="5" name="TextBox 4"/>
          <p:cNvSpPr txBox="1"/>
          <p:nvPr userDrawn="1"/>
        </p:nvSpPr>
        <p:spPr>
          <a:xfrm>
            <a:off x="9055929" y="6486525"/>
            <a:ext cx="927847" cy="246221"/>
          </a:xfrm>
          <a:prstGeom prst="rect">
            <a:avLst/>
          </a:prstGeom>
          <a:noFill/>
        </p:spPr>
        <p:txBody>
          <a:bodyPr wrap="square" rtlCol="0">
            <a:spAutoFit/>
          </a:bodyPr>
          <a:lstStyle/>
          <a:p>
            <a:pPr eaLnBrk="0" fontAlgn="base" hangingPunct="0">
              <a:spcBef>
                <a:spcPct val="0"/>
              </a:spcBef>
              <a:spcAft>
                <a:spcPct val="0"/>
              </a:spcAft>
            </a:pPr>
            <a:fld id="{74DC4CE1-3130-4C8C-8E41-1CDA347C3587}" type="datetime1">
              <a:rPr lang="en-US" sz="1000">
                <a:solidFill>
                  <a:prstClr val="white">
                    <a:lumMod val="50000"/>
                  </a:prstClr>
                </a:solidFill>
                <a:cs typeface="Arial" panose="020B0604020202020204" pitchFamily="34" charset="0"/>
              </a:rPr>
              <a:pPr eaLnBrk="0" fontAlgn="base" hangingPunct="0">
                <a:spcBef>
                  <a:spcPct val="0"/>
                </a:spcBef>
                <a:spcAft>
                  <a:spcPct val="0"/>
                </a:spcAft>
              </a:pPr>
              <a:t>6/17/2023</a:t>
            </a:fld>
            <a:endParaRPr lang="en-US" sz="1000" dirty="0">
              <a:solidFill>
                <a:prstClr val="white">
                  <a:lumMod val="50000"/>
                </a:prstClr>
              </a:solidFill>
              <a:cs typeface="Arial" panose="020B0604020202020204" pitchFamily="34" charset="0"/>
            </a:endParaRPr>
          </a:p>
        </p:txBody>
      </p:sp>
      <p:sp>
        <p:nvSpPr>
          <p:cNvPr id="6" name="TextBox 5"/>
          <p:cNvSpPr txBox="1"/>
          <p:nvPr userDrawn="1"/>
        </p:nvSpPr>
        <p:spPr>
          <a:xfrm>
            <a:off x="9938953" y="6486525"/>
            <a:ext cx="927847" cy="246221"/>
          </a:xfrm>
          <a:prstGeom prst="rect">
            <a:avLst/>
          </a:prstGeom>
          <a:noFill/>
        </p:spPr>
        <p:txBody>
          <a:bodyPr wrap="square" rtlCol="0">
            <a:spAutoFit/>
          </a:bodyPr>
          <a:lstStyle/>
          <a:p>
            <a:pPr algn="ctr" eaLnBrk="0" fontAlgn="base" hangingPunct="0">
              <a:spcBef>
                <a:spcPct val="0"/>
              </a:spcBef>
              <a:spcAft>
                <a:spcPct val="0"/>
              </a:spcAft>
            </a:pPr>
            <a:fld id="{960911F1-6F3B-4FCE-9FCB-B34EFDE99D55}" type="slidenum">
              <a:rPr lang="en-US" sz="1000">
                <a:solidFill>
                  <a:prstClr val="white">
                    <a:lumMod val="50000"/>
                  </a:prstClr>
                </a:solidFill>
                <a:cs typeface="Arial" panose="020B0604020202020204" pitchFamily="34" charset="0"/>
              </a:rPr>
              <a:pPr algn="ctr" eaLnBrk="0" fontAlgn="base" hangingPunct="0">
                <a:spcBef>
                  <a:spcPct val="0"/>
                </a:spcBef>
                <a:spcAft>
                  <a:spcPct val="0"/>
                </a:spcAft>
              </a:pPr>
              <a:t>‹#›</a:t>
            </a:fld>
            <a:endParaRPr lang="en-US" sz="1000" dirty="0">
              <a:solidFill>
                <a:prstClr val="white">
                  <a:lumMod val="50000"/>
                </a:prstClr>
              </a:solidFill>
              <a:cs typeface="Arial" panose="020B0604020202020204" pitchFamily="34" charset="0"/>
            </a:endParaRPr>
          </a:p>
        </p:txBody>
      </p:sp>
    </p:spTree>
    <p:extLst>
      <p:ext uri="{BB962C8B-B14F-4D97-AF65-F5344CB8AC3E}">
        <p14:creationId xmlns:p14="http://schemas.microsoft.com/office/powerpoint/2010/main" val="1401180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Section Header 3">
    <p:bg bwMode="auto">
      <p:bgPr>
        <a:gradFill rotWithShape="1">
          <a:gsLst>
            <a:gs pos="0">
              <a:srgbClr val="F7A5A8"/>
            </a:gs>
            <a:gs pos="45000">
              <a:srgbClr val="ECD1FB"/>
            </a:gs>
            <a:gs pos="100000">
              <a:srgbClr val="F7A5A8"/>
            </a:gs>
          </a:gsLst>
          <a:lin ang="2700000" scaled="1"/>
        </a:gradFill>
        <a:effectLst/>
      </p:bgPr>
    </p:bg>
    <p:spTree>
      <p:nvGrpSpPr>
        <p:cNvPr id="1" name=""/>
        <p:cNvGrpSpPr/>
        <p:nvPr/>
      </p:nvGrpSpPr>
      <p:grpSpPr>
        <a:xfrm>
          <a:off x="0" y="0"/>
          <a:ext cx="0" cy="0"/>
          <a:chOff x="0" y="0"/>
          <a:chExt cx="0" cy="0"/>
        </a:xfrm>
      </p:grpSpPr>
      <p:sp>
        <p:nvSpPr>
          <p:cNvPr id="5" name="TextBox 4"/>
          <p:cNvSpPr txBox="1"/>
          <p:nvPr userDrawn="1"/>
        </p:nvSpPr>
        <p:spPr>
          <a:xfrm>
            <a:off x="9055929" y="6486525"/>
            <a:ext cx="927847" cy="246221"/>
          </a:xfrm>
          <a:prstGeom prst="rect">
            <a:avLst/>
          </a:prstGeom>
          <a:noFill/>
        </p:spPr>
        <p:txBody>
          <a:bodyPr wrap="square" rtlCol="0">
            <a:spAutoFit/>
          </a:bodyPr>
          <a:lstStyle/>
          <a:p>
            <a:pPr eaLnBrk="0" fontAlgn="base" hangingPunct="0">
              <a:spcBef>
                <a:spcPct val="0"/>
              </a:spcBef>
              <a:spcAft>
                <a:spcPct val="0"/>
              </a:spcAft>
            </a:pPr>
            <a:fld id="{74DC4CE1-3130-4C8C-8E41-1CDA347C3587}" type="datetime1">
              <a:rPr lang="en-US" sz="1000">
                <a:solidFill>
                  <a:prstClr val="white">
                    <a:lumMod val="50000"/>
                  </a:prstClr>
                </a:solidFill>
                <a:cs typeface="Arial" panose="020B0604020202020204" pitchFamily="34" charset="0"/>
              </a:rPr>
              <a:pPr eaLnBrk="0" fontAlgn="base" hangingPunct="0">
                <a:spcBef>
                  <a:spcPct val="0"/>
                </a:spcBef>
                <a:spcAft>
                  <a:spcPct val="0"/>
                </a:spcAft>
              </a:pPr>
              <a:t>6/17/2023</a:t>
            </a:fld>
            <a:endParaRPr lang="en-US" sz="1000" dirty="0">
              <a:solidFill>
                <a:prstClr val="white">
                  <a:lumMod val="50000"/>
                </a:prstClr>
              </a:solidFill>
              <a:cs typeface="Arial" panose="020B0604020202020204" pitchFamily="34" charset="0"/>
            </a:endParaRPr>
          </a:p>
        </p:txBody>
      </p:sp>
      <p:sp>
        <p:nvSpPr>
          <p:cNvPr id="6" name="TextBox 5"/>
          <p:cNvSpPr txBox="1"/>
          <p:nvPr userDrawn="1"/>
        </p:nvSpPr>
        <p:spPr>
          <a:xfrm>
            <a:off x="9938953" y="6486525"/>
            <a:ext cx="927847" cy="246221"/>
          </a:xfrm>
          <a:prstGeom prst="rect">
            <a:avLst/>
          </a:prstGeom>
          <a:noFill/>
        </p:spPr>
        <p:txBody>
          <a:bodyPr wrap="square" rtlCol="0">
            <a:spAutoFit/>
          </a:bodyPr>
          <a:lstStyle/>
          <a:p>
            <a:pPr algn="ctr" eaLnBrk="0" fontAlgn="base" hangingPunct="0">
              <a:spcBef>
                <a:spcPct val="0"/>
              </a:spcBef>
              <a:spcAft>
                <a:spcPct val="0"/>
              </a:spcAft>
            </a:pPr>
            <a:fld id="{960911F1-6F3B-4FCE-9FCB-B34EFDE99D55}" type="slidenum">
              <a:rPr lang="en-US" sz="1000">
                <a:solidFill>
                  <a:prstClr val="white">
                    <a:lumMod val="50000"/>
                  </a:prstClr>
                </a:solidFill>
                <a:cs typeface="Arial" panose="020B0604020202020204" pitchFamily="34" charset="0"/>
              </a:rPr>
              <a:pPr algn="ctr" eaLnBrk="0" fontAlgn="base" hangingPunct="0">
                <a:spcBef>
                  <a:spcPct val="0"/>
                </a:spcBef>
                <a:spcAft>
                  <a:spcPct val="0"/>
                </a:spcAft>
              </a:pPr>
              <a:t>‹#›</a:t>
            </a:fld>
            <a:endParaRPr lang="en-US" sz="1000" dirty="0">
              <a:solidFill>
                <a:prstClr val="white">
                  <a:lumMod val="50000"/>
                </a:prstClr>
              </a:solidFill>
              <a:cs typeface="Arial" panose="020B0604020202020204" pitchFamily="34" charset="0"/>
            </a:endParaRPr>
          </a:p>
        </p:txBody>
      </p:sp>
    </p:spTree>
    <p:extLst>
      <p:ext uri="{BB962C8B-B14F-4D97-AF65-F5344CB8AC3E}">
        <p14:creationId xmlns:p14="http://schemas.microsoft.com/office/powerpoint/2010/main" val="3937502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a:xfrm>
            <a:off x="-25400" y="-25400"/>
            <a:ext cx="12242800" cy="1990725"/>
          </a:xfrm>
          <a:prstGeom prst="rect">
            <a:avLst/>
          </a:prstGeom>
          <a:solidFill>
            <a:srgbClr val="EA1D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Rectangle 2"/>
          <p:cNvSpPr/>
          <p:nvPr userDrawn="1"/>
        </p:nvSpPr>
        <p:spPr>
          <a:xfrm>
            <a:off x="-25400" y="1965325"/>
            <a:ext cx="12242800" cy="4892675"/>
          </a:xfrm>
          <a:prstGeom prst="rect">
            <a:avLst/>
          </a:prstGeom>
          <a:solidFill>
            <a:srgbClr val="5B2E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4" name="Straight Connector 3"/>
          <p:cNvCxnSpPr/>
          <p:nvPr userDrawn="1"/>
        </p:nvCxnSpPr>
        <p:spPr>
          <a:xfrm>
            <a:off x="1001713" y="561975"/>
            <a:ext cx="1400175" cy="1649413"/>
          </a:xfrm>
          <a:prstGeom prst="line">
            <a:avLst/>
          </a:prstGeom>
          <a:ln w="203200" cap="rnd">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5029200" y="2209800"/>
            <a:ext cx="2590800" cy="3051175"/>
          </a:xfrm>
          <a:prstGeom prst="line">
            <a:avLst/>
          </a:prstGeom>
          <a:ln w="203200" cap="rnd">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8458200" y="457200"/>
            <a:ext cx="1017588" cy="1198563"/>
          </a:xfrm>
          <a:prstGeom prst="line">
            <a:avLst/>
          </a:prstGeom>
          <a:ln w="203200" cap="rnd">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0058400" y="4495800"/>
            <a:ext cx="1017588" cy="1198563"/>
          </a:xfrm>
          <a:prstGeom prst="line">
            <a:avLst/>
          </a:prstGeom>
          <a:ln w="203200" cap="rnd">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447800" y="4419600"/>
            <a:ext cx="595313" cy="700088"/>
          </a:xfrm>
          <a:prstGeom prst="line">
            <a:avLst/>
          </a:prstGeom>
          <a:ln w="203200" cap="rnd">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810000" y="4648200"/>
            <a:ext cx="1400175" cy="1649413"/>
          </a:xfrm>
          <a:prstGeom prst="line">
            <a:avLst/>
          </a:prstGeom>
          <a:ln w="203200" cap="rnd">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7594600" y="1778000"/>
            <a:ext cx="322263" cy="381000"/>
          </a:xfrm>
          <a:prstGeom prst="line">
            <a:avLst/>
          </a:prstGeom>
          <a:ln w="203200" cap="rnd">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8991600" y="5334000"/>
            <a:ext cx="322263" cy="379413"/>
          </a:xfrm>
          <a:prstGeom prst="line">
            <a:avLst/>
          </a:prstGeom>
          <a:ln w="203200" cap="rnd">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657600" y="2133600"/>
            <a:ext cx="322263" cy="379413"/>
          </a:xfrm>
          <a:prstGeom prst="line">
            <a:avLst/>
          </a:prstGeom>
          <a:ln w="203200" cap="rnd">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2514600" y="3810000"/>
            <a:ext cx="182563" cy="214313"/>
          </a:xfrm>
          <a:prstGeom prst="line">
            <a:avLst/>
          </a:prstGeom>
          <a:ln w="203200" cap="rnd">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14" name="Freeform 5"/>
          <p:cNvSpPr>
            <a:spLocks/>
          </p:cNvSpPr>
          <p:nvPr userDrawn="1"/>
        </p:nvSpPr>
        <p:spPr bwMode="auto">
          <a:xfrm>
            <a:off x="1588" y="0"/>
            <a:ext cx="12192000" cy="6211888"/>
          </a:xfrm>
          <a:custGeom>
            <a:avLst/>
            <a:gdLst>
              <a:gd name="T0" fmla="*/ 0 w 15348"/>
              <a:gd name="T1" fmla="*/ 0 h 7816"/>
              <a:gd name="T2" fmla="*/ 2147483646 w 15348"/>
              <a:gd name="T3" fmla="*/ 0 h 7816"/>
              <a:gd name="T4" fmla="*/ 2147483646 w 15348"/>
              <a:gd name="T5" fmla="*/ 2147483646 h 7816"/>
              <a:gd name="T6" fmla="*/ 2147483646 w 15348"/>
              <a:gd name="T7" fmla="*/ 2147483646 h 7816"/>
              <a:gd name="T8" fmla="*/ 2147483646 w 15348"/>
              <a:gd name="T9" fmla="*/ 2147483646 h 7816"/>
              <a:gd name="T10" fmla="*/ 0 w 15348"/>
              <a:gd name="T11" fmla="*/ 2147483646 h 7816"/>
              <a:gd name="T12" fmla="*/ 0 w 15348"/>
              <a:gd name="T13" fmla="*/ 0 h 78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8" h="7816">
                <a:moveTo>
                  <a:pt x="0" y="0"/>
                </a:moveTo>
                <a:cubicBezTo>
                  <a:pt x="15348" y="0"/>
                  <a:pt x="15348" y="0"/>
                  <a:pt x="15348" y="0"/>
                </a:cubicBezTo>
                <a:cubicBezTo>
                  <a:pt x="15348" y="2131"/>
                  <a:pt x="15348" y="2131"/>
                  <a:pt x="15348" y="2131"/>
                </a:cubicBezTo>
                <a:cubicBezTo>
                  <a:pt x="15348" y="2131"/>
                  <a:pt x="14544" y="4061"/>
                  <a:pt x="12635" y="4241"/>
                </a:cubicBezTo>
                <a:cubicBezTo>
                  <a:pt x="10760" y="4418"/>
                  <a:pt x="9373" y="3462"/>
                  <a:pt x="6952" y="5533"/>
                </a:cubicBezTo>
                <a:cubicBezTo>
                  <a:pt x="5192" y="7038"/>
                  <a:pt x="2361" y="7816"/>
                  <a:pt x="0" y="5490"/>
                </a:cubicBezTo>
                <a:lnTo>
                  <a:pt x="0" y="0"/>
                </a:lnTo>
                <a:close/>
              </a:path>
            </a:pathLst>
          </a:custGeom>
          <a:solidFill>
            <a:schemeClr val="bg1">
              <a:alpha val="1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6509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Quote with Solid Background">
    <p:bg bwMode="auto">
      <p:bgPr>
        <a:gradFill rotWithShape="0">
          <a:gsLst>
            <a:gs pos="0">
              <a:srgbClr val="00B0F0"/>
            </a:gs>
            <a:gs pos="45000">
              <a:srgbClr val="CCFFFF"/>
            </a:gs>
            <a:gs pos="100000">
              <a:srgbClr val="22BAC2"/>
            </a:gs>
          </a:gsLst>
          <a:lin ang="2700000" scaled="1"/>
        </a:gradFill>
        <a:effectLst/>
      </p:bgPr>
    </p:bg>
    <p:spTree>
      <p:nvGrpSpPr>
        <p:cNvPr id="1" name=""/>
        <p:cNvGrpSpPr/>
        <p:nvPr/>
      </p:nvGrpSpPr>
      <p:grpSpPr>
        <a:xfrm>
          <a:off x="0" y="0"/>
          <a:ext cx="0" cy="0"/>
          <a:chOff x="0" y="0"/>
          <a:chExt cx="0" cy="0"/>
        </a:xfrm>
      </p:grpSpPr>
      <p:sp>
        <p:nvSpPr>
          <p:cNvPr id="6" name="TextBox 5"/>
          <p:cNvSpPr txBox="1"/>
          <p:nvPr userDrawn="1"/>
        </p:nvSpPr>
        <p:spPr>
          <a:xfrm>
            <a:off x="9055929" y="6486525"/>
            <a:ext cx="927847" cy="246221"/>
          </a:xfrm>
          <a:prstGeom prst="rect">
            <a:avLst/>
          </a:prstGeom>
          <a:noFill/>
        </p:spPr>
        <p:txBody>
          <a:bodyPr wrap="square" rtlCol="0">
            <a:spAutoFit/>
          </a:bodyPr>
          <a:lstStyle/>
          <a:p>
            <a:pPr eaLnBrk="0" fontAlgn="base" hangingPunct="0">
              <a:spcBef>
                <a:spcPct val="0"/>
              </a:spcBef>
              <a:spcAft>
                <a:spcPct val="0"/>
              </a:spcAft>
            </a:pPr>
            <a:fld id="{74DC4CE1-3130-4C8C-8E41-1CDA347C3587}" type="datetime1">
              <a:rPr lang="en-US" sz="1000">
                <a:solidFill>
                  <a:prstClr val="white">
                    <a:lumMod val="50000"/>
                  </a:prstClr>
                </a:solidFill>
                <a:cs typeface="Arial" panose="020B0604020202020204" pitchFamily="34" charset="0"/>
              </a:rPr>
              <a:pPr eaLnBrk="0" fontAlgn="base" hangingPunct="0">
                <a:spcBef>
                  <a:spcPct val="0"/>
                </a:spcBef>
                <a:spcAft>
                  <a:spcPct val="0"/>
                </a:spcAft>
              </a:pPr>
              <a:t>6/17/2023</a:t>
            </a:fld>
            <a:endParaRPr lang="en-US" sz="1000" dirty="0">
              <a:solidFill>
                <a:prstClr val="white">
                  <a:lumMod val="50000"/>
                </a:prstClr>
              </a:solidFill>
              <a:cs typeface="Arial" panose="020B0604020202020204" pitchFamily="34" charset="0"/>
            </a:endParaRPr>
          </a:p>
        </p:txBody>
      </p:sp>
      <p:sp>
        <p:nvSpPr>
          <p:cNvPr id="7" name="TextBox 6"/>
          <p:cNvSpPr txBox="1"/>
          <p:nvPr userDrawn="1"/>
        </p:nvSpPr>
        <p:spPr>
          <a:xfrm>
            <a:off x="9938953" y="6486525"/>
            <a:ext cx="927847" cy="246221"/>
          </a:xfrm>
          <a:prstGeom prst="rect">
            <a:avLst/>
          </a:prstGeom>
          <a:noFill/>
        </p:spPr>
        <p:txBody>
          <a:bodyPr wrap="square" rtlCol="0">
            <a:spAutoFit/>
          </a:bodyPr>
          <a:lstStyle/>
          <a:p>
            <a:pPr algn="ctr" eaLnBrk="0" fontAlgn="base" hangingPunct="0">
              <a:spcBef>
                <a:spcPct val="0"/>
              </a:spcBef>
              <a:spcAft>
                <a:spcPct val="0"/>
              </a:spcAft>
            </a:pPr>
            <a:fld id="{960911F1-6F3B-4FCE-9FCB-B34EFDE99D55}" type="slidenum">
              <a:rPr lang="en-US" sz="1000">
                <a:solidFill>
                  <a:prstClr val="white">
                    <a:lumMod val="50000"/>
                  </a:prstClr>
                </a:solidFill>
                <a:cs typeface="Arial" panose="020B0604020202020204" pitchFamily="34" charset="0"/>
              </a:rPr>
              <a:pPr algn="ctr" eaLnBrk="0" fontAlgn="base" hangingPunct="0">
                <a:spcBef>
                  <a:spcPct val="0"/>
                </a:spcBef>
                <a:spcAft>
                  <a:spcPct val="0"/>
                </a:spcAft>
              </a:pPr>
              <a:t>‹#›</a:t>
            </a:fld>
            <a:endParaRPr lang="en-US" sz="1000" dirty="0">
              <a:solidFill>
                <a:prstClr val="white">
                  <a:lumMod val="50000"/>
                </a:prstClr>
              </a:solidFill>
              <a:cs typeface="Arial" panose="020B0604020202020204" pitchFamily="34" charset="0"/>
            </a:endParaRPr>
          </a:p>
        </p:txBody>
      </p:sp>
    </p:spTree>
    <p:extLst>
      <p:ext uri="{BB962C8B-B14F-4D97-AF65-F5344CB8AC3E}">
        <p14:creationId xmlns:p14="http://schemas.microsoft.com/office/powerpoint/2010/main" val="3222025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Section Header">
    <p:bg bwMode="auto">
      <p:bgPr>
        <a:gradFill rotWithShape="1">
          <a:gsLst>
            <a:gs pos="0">
              <a:srgbClr val="FFC000"/>
            </a:gs>
            <a:gs pos="48000">
              <a:srgbClr val="FFF2CC"/>
            </a:gs>
            <a:gs pos="100000">
              <a:srgbClr val="FFC000"/>
            </a:gs>
          </a:gsLst>
          <a:lin ang="2700000" scaled="1"/>
        </a:gradFill>
        <a:effectLst/>
      </p:bgPr>
    </p:bg>
    <p:spTree>
      <p:nvGrpSpPr>
        <p:cNvPr id="1" name=""/>
        <p:cNvGrpSpPr/>
        <p:nvPr/>
      </p:nvGrpSpPr>
      <p:grpSpPr>
        <a:xfrm>
          <a:off x="0" y="0"/>
          <a:ext cx="0" cy="0"/>
          <a:chOff x="0" y="0"/>
          <a:chExt cx="0" cy="0"/>
        </a:xfrm>
      </p:grpSpPr>
      <p:sp>
        <p:nvSpPr>
          <p:cNvPr id="5" name="TextBox 4"/>
          <p:cNvSpPr txBox="1"/>
          <p:nvPr userDrawn="1"/>
        </p:nvSpPr>
        <p:spPr>
          <a:xfrm>
            <a:off x="9055929" y="6486525"/>
            <a:ext cx="927847" cy="246221"/>
          </a:xfrm>
          <a:prstGeom prst="rect">
            <a:avLst/>
          </a:prstGeom>
          <a:noFill/>
        </p:spPr>
        <p:txBody>
          <a:bodyPr wrap="square" rtlCol="0">
            <a:spAutoFit/>
          </a:bodyPr>
          <a:lstStyle/>
          <a:p>
            <a:pPr eaLnBrk="0" fontAlgn="base" hangingPunct="0">
              <a:spcBef>
                <a:spcPct val="0"/>
              </a:spcBef>
              <a:spcAft>
                <a:spcPct val="0"/>
              </a:spcAft>
            </a:pPr>
            <a:fld id="{74DC4CE1-3130-4C8C-8E41-1CDA347C3587}" type="datetime1">
              <a:rPr lang="en-US" sz="1000">
                <a:solidFill>
                  <a:prstClr val="white">
                    <a:lumMod val="50000"/>
                  </a:prstClr>
                </a:solidFill>
                <a:cs typeface="Arial" panose="020B0604020202020204" pitchFamily="34" charset="0"/>
              </a:rPr>
              <a:pPr eaLnBrk="0" fontAlgn="base" hangingPunct="0">
                <a:spcBef>
                  <a:spcPct val="0"/>
                </a:spcBef>
                <a:spcAft>
                  <a:spcPct val="0"/>
                </a:spcAft>
              </a:pPr>
              <a:t>6/17/2023</a:t>
            </a:fld>
            <a:endParaRPr lang="en-US" sz="1000" dirty="0">
              <a:solidFill>
                <a:prstClr val="white">
                  <a:lumMod val="50000"/>
                </a:prstClr>
              </a:solidFill>
              <a:cs typeface="Arial" panose="020B0604020202020204" pitchFamily="34" charset="0"/>
            </a:endParaRPr>
          </a:p>
        </p:txBody>
      </p:sp>
      <p:sp>
        <p:nvSpPr>
          <p:cNvPr id="6" name="TextBox 5"/>
          <p:cNvSpPr txBox="1"/>
          <p:nvPr userDrawn="1"/>
        </p:nvSpPr>
        <p:spPr>
          <a:xfrm>
            <a:off x="9938953" y="6486525"/>
            <a:ext cx="927847" cy="246221"/>
          </a:xfrm>
          <a:prstGeom prst="rect">
            <a:avLst/>
          </a:prstGeom>
          <a:noFill/>
        </p:spPr>
        <p:txBody>
          <a:bodyPr wrap="square" rtlCol="0">
            <a:spAutoFit/>
          </a:bodyPr>
          <a:lstStyle/>
          <a:p>
            <a:pPr algn="ctr" eaLnBrk="0" fontAlgn="base" hangingPunct="0">
              <a:spcBef>
                <a:spcPct val="0"/>
              </a:spcBef>
              <a:spcAft>
                <a:spcPct val="0"/>
              </a:spcAft>
            </a:pPr>
            <a:fld id="{960911F1-6F3B-4FCE-9FCB-B34EFDE99D55}" type="slidenum">
              <a:rPr lang="en-US" sz="1000">
                <a:solidFill>
                  <a:prstClr val="white">
                    <a:lumMod val="50000"/>
                  </a:prstClr>
                </a:solidFill>
                <a:cs typeface="Arial" panose="020B0604020202020204" pitchFamily="34" charset="0"/>
              </a:rPr>
              <a:pPr algn="ctr" eaLnBrk="0" fontAlgn="base" hangingPunct="0">
                <a:spcBef>
                  <a:spcPct val="0"/>
                </a:spcBef>
                <a:spcAft>
                  <a:spcPct val="0"/>
                </a:spcAft>
              </a:pPr>
              <a:t>‹#›</a:t>
            </a:fld>
            <a:endParaRPr lang="en-US" sz="1000" dirty="0">
              <a:solidFill>
                <a:prstClr val="white">
                  <a:lumMod val="50000"/>
                </a:prstClr>
              </a:solidFill>
              <a:cs typeface="Arial" panose="020B0604020202020204" pitchFamily="34" charset="0"/>
            </a:endParaRPr>
          </a:p>
        </p:txBody>
      </p:sp>
    </p:spTree>
    <p:extLst>
      <p:ext uri="{BB962C8B-B14F-4D97-AF65-F5344CB8AC3E}">
        <p14:creationId xmlns:p14="http://schemas.microsoft.com/office/powerpoint/2010/main" val="1704026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Section Header 3">
    <p:bg bwMode="auto">
      <p:bgPr>
        <a:gradFill rotWithShape="1">
          <a:gsLst>
            <a:gs pos="0">
              <a:srgbClr val="F7A5A8"/>
            </a:gs>
            <a:gs pos="45000">
              <a:srgbClr val="ECD1FB"/>
            </a:gs>
            <a:gs pos="100000">
              <a:srgbClr val="F7A5A8"/>
            </a:gs>
          </a:gsLst>
          <a:lin ang="2700000" scaled="1"/>
        </a:gradFill>
        <a:effectLst/>
      </p:bgPr>
    </p:bg>
    <p:spTree>
      <p:nvGrpSpPr>
        <p:cNvPr id="1" name=""/>
        <p:cNvGrpSpPr/>
        <p:nvPr/>
      </p:nvGrpSpPr>
      <p:grpSpPr>
        <a:xfrm>
          <a:off x="0" y="0"/>
          <a:ext cx="0" cy="0"/>
          <a:chOff x="0" y="0"/>
          <a:chExt cx="0" cy="0"/>
        </a:xfrm>
      </p:grpSpPr>
      <p:sp>
        <p:nvSpPr>
          <p:cNvPr id="5" name="TextBox 4"/>
          <p:cNvSpPr txBox="1"/>
          <p:nvPr userDrawn="1"/>
        </p:nvSpPr>
        <p:spPr>
          <a:xfrm>
            <a:off x="9055929" y="6486525"/>
            <a:ext cx="927847" cy="246221"/>
          </a:xfrm>
          <a:prstGeom prst="rect">
            <a:avLst/>
          </a:prstGeom>
          <a:noFill/>
        </p:spPr>
        <p:txBody>
          <a:bodyPr wrap="square" rtlCol="0">
            <a:spAutoFit/>
          </a:bodyPr>
          <a:lstStyle/>
          <a:p>
            <a:pPr eaLnBrk="0" fontAlgn="base" hangingPunct="0">
              <a:spcBef>
                <a:spcPct val="0"/>
              </a:spcBef>
              <a:spcAft>
                <a:spcPct val="0"/>
              </a:spcAft>
            </a:pPr>
            <a:fld id="{74DC4CE1-3130-4C8C-8E41-1CDA347C3587}" type="datetime1">
              <a:rPr lang="en-US" sz="1000">
                <a:solidFill>
                  <a:prstClr val="white">
                    <a:lumMod val="50000"/>
                  </a:prstClr>
                </a:solidFill>
                <a:cs typeface="Arial" panose="020B0604020202020204" pitchFamily="34" charset="0"/>
              </a:rPr>
              <a:pPr eaLnBrk="0" fontAlgn="base" hangingPunct="0">
                <a:spcBef>
                  <a:spcPct val="0"/>
                </a:spcBef>
                <a:spcAft>
                  <a:spcPct val="0"/>
                </a:spcAft>
              </a:pPr>
              <a:t>6/17/2023</a:t>
            </a:fld>
            <a:endParaRPr lang="en-US" sz="1000" dirty="0">
              <a:solidFill>
                <a:prstClr val="white">
                  <a:lumMod val="50000"/>
                </a:prstClr>
              </a:solidFill>
              <a:cs typeface="Arial" panose="020B0604020202020204" pitchFamily="34" charset="0"/>
            </a:endParaRPr>
          </a:p>
        </p:txBody>
      </p:sp>
      <p:sp>
        <p:nvSpPr>
          <p:cNvPr id="6" name="TextBox 5"/>
          <p:cNvSpPr txBox="1"/>
          <p:nvPr userDrawn="1"/>
        </p:nvSpPr>
        <p:spPr>
          <a:xfrm>
            <a:off x="9938953" y="6486525"/>
            <a:ext cx="927847" cy="246221"/>
          </a:xfrm>
          <a:prstGeom prst="rect">
            <a:avLst/>
          </a:prstGeom>
          <a:noFill/>
        </p:spPr>
        <p:txBody>
          <a:bodyPr wrap="square" rtlCol="0">
            <a:spAutoFit/>
          </a:bodyPr>
          <a:lstStyle/>
          <a:p>
            <a:pPr algn="ctr" eaLnBrk="0" fontAlgn="base" hangingPunct="0">
              <a:spcBef>
                <a:spcPct val="0"/>
              </a:spcBef>
              <a:spcAft>
                <a:spcPct val="0"/>
              </a:spcAft>
            </a:pPr>
            <a:fld id="{960911F1-6F3B-4FCE-9FCB-B34EFDE99D55}" type="slidenum">
              <a:rPr lang="en-US" sz="1000">
                <a:solidFill>
                  <a:prstClr val="white">
                    <a:lumMod val="50000"/>
                  </a:prstClr>
                </a:solidFill>
                <a:cs typeface="Arial" panose="020B0604020202020204" pitchFamily="34" charset="0"/>
              </a:rPr>
              <a:pPr algn="ctr" eaLnBrk="0" fontAlgn="base" hangingPunct="0">
                <a:spcBef>
                  <a:spcPct val="0"/>
                </a:spcBef>
                <a:spcAft>
                  <a:spcPct val="0"/>
                </a:spcAft>
              </a:pPr>
              <a:t>‹#›</a:t>
            </a:fld>
            <a:endParaRPr lang="en-US" sz="1000" dirty="0">
              <a:solidFill>
                <a:prstClr val="white">
                  <a:lumMod val="50000"/>
                </a:prstClr>
              </a:solidFill>
              <a:cs typeface="Arial" panose="020B0604020202020204" pitchFamily="34" charset="0"/>
            </a:endParaRPr>
          </a:p>
        </p:txBody>
      </p:sp>
    </p:spTree>
    <p:extLst>
      <p:ext uri="{BB962C8B-B14F-4D97-AF65-F5344CB8AC3E}">
        <p14:creationId xmlns:p14="http://schemas.microsoft.com/office/powerpoint/2010/main" val="4272748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175"/>
            <a:ext cx="12192000" cy="6854825"/>
          </a:xfrm>
          <a:prstGeom prst="rect">
            <a:avLst/>
          </a:prstGeom>
          <a:noFill/>
          <a:ln w="9525">
            <a:solidFill>
              <a:srgbClr val="5B2E9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1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l="18599" t="8044" b="14433"/>
          <a:stretch>
            <a:fillRect/>
          </a:stretch>
        </p:blipFill>
        <p:spPr bwMode="auto">
          <a:xfrm>
            <a:off x="293688" y="6275388"/>
            <a:ext cx="74136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6"/>
          <p:cNvSpPr>
            <a:spLocks noChangeArrowheads="1"/>
          </p:cNvSpPr>
          <p:nvPr userDrawn="1"/>
        </p:nvSpPr>
        <p:spPr bwMode="auto">
          <a:xfrm>
            <a:off x="8523288" y="2709863"/>
            <a:ext cx="182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1000" b="1" dirty="0">
                <a:solidFill>
                  <a:srgbClr val="FFFFFF"/>
                </a:solidFill>
              </a:rPr>
              <a:t>Research Market &amp; </a:t>
            </a:r>
          </a:p>
          <a:p>
            <a:pPr algn="ctr" fontAlgn="base">
              <a:spcBef>
                <a:spcPct val="0"/>
              </a:spcBef>
              <a:spcAft>
                <a:spcPct val="0"/>
              </a:spcAft>
              <a:defRPr/>
            </a:pPr>
            <a:r>
              <a:rPr lang="en-US" altLang="en-US" sz="1000" b="1">
                <a:solidFill>
                  <a:srgbClr val="FFFFFF"/>
                </a:solidFill>
              </a:rPr>
              <a:t>Business </a:t>
            </a:r>
            <a:r>
              <a:rPr lang="en-US" altLang="en-US" sz="1000" b="1" dirty="0">
                <a:solidFill>
                  <a:srgbClr val="FFFFFF"/>
                </a:solidFill>
              </a:rPr>
              <a:t>intelligence </a:t>
            </a:r>
            <a:endParaRPr lang="en-US" altLang="en-US" sz="2000" b="1" dirty="0">
              <a:solidFill>
                <a:srgbClr val="595959"/>
              </a:solidFill>
            </a:endParaRPr>
          </a:p>
        </p:txBody>
      </p:sp>
      <p:sp>
        <p:nvSpPr>
          <p:cNvPr id="2" name="Title 1"/>
          <p:cNvSpPr>
            <a:spLocks noGrp="1"/>
          </p:cNvSpPr>
          <p:nvPr>
            <p:ph type="ctrTitle"/>
          </p:nvPr>
        </p:nvSpPr>
        <p:spPr>
          <a:xfrm>
            <a:off x="345439" y="299403"/>
            <a:ext cx="7171939" cy="2021059"/>
          </a:xfrm>
        </p:spPr>
        <p:txBody>
          <a:bodyPr>
            <a:normAutofit/>
          </a:bodyPr>
          <a:lstStyle>
            <a:lvl1pPr algn="l">
              <a:defRPr sz="3600" b="1">
                <a:solidFill>
                  <a:schemeClr val="bg1"/>
                </a:solidFill>
                <a:latin typeface="+mn-lt"/>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345440" y="2391036"/>
            <a:ext cx="6615947" cy="1326299"/>
          </a:xfrm>
        </p:spPr>
        <p:txBody>
          <a:bodyPr>
            <a:normAutofit/>
          </a:bodyPr>
          <a:lstStyle>
            <a:lvl1pPr marL="0" indent="0" algn="l">
              <a:buNone/>
              <a:defRPr sz="2000" b="0">
                <a:solidFill>
                  <a:schemeClr val="bg1"/>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2" name="Straight Connector 11"/>
          <p:cNvCxnSpPr/>
          <p:nvPr userDrawn="1"/>
        </p:nvCxnSpPr>
        <p:spPr>
          <a:xfrm>
            <a:off x="1316038" y="6486525"/>
            <a:ext cx="10698162" cy="0"/>
          </a:xfrm>
          <a:prstGeom prst="line">
            <a:avLst/>
          </a:prstGeom>
          <a:ln>
            <a:solidFill>
              <a:srgbClr val="EA1D25"/>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9055929" y="6486525"/>
            <a:ext cx="927847" cy="246221"/>
          </a:xfrm>
          <a:prstGeom prst="rect">
            <a:avLst/>
          </a:prstGeom>
          <a:noFill/>
        </p:spPr>
        <p:txBody>
          <a:bodyPr wrap="square" rtlCol="0">
            <a:spAutoFit/>
          </a:bodyPr>
          <a:lstStyle/>
          <a:p>
            <a:pPr eaLnBrk="0" fontAlgn="base" hangingPunct="0">
              <a:spcBef>
                <a:spcPct val="0"/>
              </a:spcBef>
              <a:spcAft>
                <a:spcPct val="0"/>
              </a:spcAft>
            </a:pPr>
            <a:fld id="{74DC4CE1-3130-4C8C-8E41-1CDA347C3587}" type="datetime1">
              <a:rPr lang="en-US" sz="1000">
                <a:solidFill>
                  <a:prstClr val="white">
                    <a:lumMod val="50000"/>
                  </a:prstClr>
                </a:solidFill>
                <a:cs typeface="Arial" panose="020B0604020202020204" pitchFamily="34" charset="0"/>
              </a:rPr>
              <a:pPr eaLnBrk="0" fontAlgn="base" hangingPunct="0">
                <a:spcBef>
                  <a:spcPct val="0"/>
                </a:spcBef>
                <a:spcAft>
                  <a:spcPct val="0"/>
                </a:spcAft>
              </a:pPr>
              <a:t>6/17/2023</a:t>
            </a:fld>
            <a:endParaRPr lang="en-US" sz="1000" dirty="0">
              <a:solidFill>
                <a:prstClr val="white">
                  <a:lumMod val="50000"/>
                </a:prstClr>
              </a:solidFill>
              <a:cs typeface="Arial" panose="020B0604020202020204" pitchFamily="34" charset="0"/>
            </a:endParaRPr>
          </a:p>
        </p:txBody>
      </p:sp>
      <p:sp>
        <p:nvSpPr>
          <p:cNvPr id="14" name="TextBox 13"/>
          <p:cNvSpPr txBox="1"/>
          <p:nvPr userDrawn="1"/>
        </p:nvSpPr>
        <p:spPr>
          <a:xfrm>
            <a:off x="9938953" y="6486525"/>
            <a:ext cx="927847" cy="246221"/>
          </a:xfrm>
          <a:prstGeom prst="rect">
            <a:avLst/>
          </a:prstGeom>
          <a:noFill/>
        </p:spPr>
        <p:txBody>
          <a:bodyPr wrap="square" rtlCol="0">
            <a:spAutoFit/>
          </a:bodyPr>
          <a:lstStyle/>
          <a:p>
            <a:pPr algn="ctr" eaLnBrk="0" fontAlgn="base" hangingPunct="0">
              <a:spcBef>
                <a:spcPct val="0"/>
              </a:spcBef>
              <a:spcAft>
                <a:spcPct val="0"/>
              </a:spcAft>
            </a:pPr>
            <a:fld id="{960911F1-6F3B-4FCE-9FCB-B34EFDE99D55}" type="slidenum">
              <a:rPr lang="en-US" sz="1000">
                <a:solidFill>
                  <a:prstClr val="white">
                    <a:lumMod val="50000"/>
                  </a:prstClr>
                </a:solidFill>
                <a:cs typeface="Arial" panose="020B0604020202020204" pitchFamily="34" charset="0"/>
              </a:rPr>
              <a:pPr algn="ctr" eaLnBrk="0" fontAlgn="base" hangingPunct="0">
                <a:spcBef>
                  <a:spcPct val="0"/>
                </a:spcBef>
                <a:spcAft>
                  <a:spcPct val="0"/>
                </a:spcAft>
              </a:pPr>
              <a:t>‹#›</a:t>
            </a:fld>
            <a:endParaRPr lang="en-US" sz="1000" dirty="0">
              <a:solidFill>
                <a:prstClr val="white">
                  <a:lumMod val="50000"/>
                </a:prstClr>
              </a:solidFill>
              <a:cs typeface="Arial" panose="020B0604020202020204" pitchFamily="34" charset="0"/>
            </a:endParaRPr>
          </a:p>
        </p:txBody>
      </p:sp>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l="4400" t="12121" r="4946" b="21061"/>
          <a:stretch/>
        </p:blipFill>
        <p:spPr>
          <a:xfrm>
            <a:off x="11308977" y="6028614"/>
            <a:ext cx="883024" cy="702913"/>
          </a:xfrm>
          <a:prstGeom prst="rect">
            <a:avLst/>
          </a:prstGeom>
        </p:spPr>
      </p:pic>
    </p:spTree>
    <p:extLst>
      <p:ext uri="{BB962C8B-B14F-4D97-AF65-F5344CB8AC3E}">
        <p14:creationId xmlns:p14="http://schemas.microsoft.com/office/powerpoint/2010/main" val="2736648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127000"/>
            <a:ext cx="11000960" cy="774148"/>
          </a:xfrm>
        </p:spPr>
        <p:txBody>
          <a:bodyPr/>
          <a:lstStyle>
            <a:lvl1pPr>
              <a:defRPr sz="2500">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lumMod val="50000"/>
                  </a:schemeClr>
                </a:solidFill>
              </a:defRPr>
            </a:lvl1pPr>
            <a:lvl2pPr>
              <a:defRPr>
                <a:solidFill>
                  <a:schemeClr val="tx1">
                    <a:lumMod val="50000"/>
                  </a:schemeClr>
                </a:solidFill>
              </a:defRPr>
            </a:lvl2pPr>
            <a:lvl3pPr>
              <a:defRPr>
                <a:solidFill>
                  <a:schemeClr val="tx1">
                    <a:lumMod val="50000"/>
                  </a:schemeClr>
                </a:solidFill>
              </a:defRPr>
            </a:lvl3pPr>
            <a:lvl4pPr>
              <a:defRPr>
                <a:solidFill>
                  <a:schemeClr val="tx1">
                    <a:lumMod val="50000"/>
                  </a:schemeClr>
                </a:solidFill>
              </a:defRPr>
            </a:lvl4pPr>
            <a:lvl5pPr>
              <a:defRPr>
                <a:solidFill>
                  <a:schemeClr val="tx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0064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a:xfrm>
            <a:off x="-25400" y="-25400"/>
            <a:ext cx="12242800" cy="1990725"/>
          </a:xfrm>
          <a:prstGeom prst="rect">
            <a:avLst/>
          </a:prstGeom>
          <a:solidFill>
            <a:srgbClr val="EA1D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Rectangle 2"/>
          <p:cNvSpPr/>
          <p:nvPr userDrawn="1"/>
        </p:nvSpPr>
        <p:spPr>
          <a:xfrm>
            <a:off x="-25400" y="1965325"/>
            <a:ext cx="12242800" cy="4892675"/>
          </a:xfrm>
          <a:prstGeom prst="rect">
            <a:avLst/>
          </a:prstGeom>
          <a:solidFill>
            <a:srgbClr val="5B2E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4" name="Straight Connector 3"/>
          <p:cNvCxnSpPr/>
          <p:nvPr userDrawn="1"/>
        </p:nvCxnSpPr>
        <p:spPr>
          <a:xfrm>
            <a:off x="1001713" y="561975"/>
            <a:ext cx="1400175" cy="1649413"/>
          </a:xfrm>
          <a:prstGeom prst="line">
            <a:avLst/>
          </a:prstGeom>
          <a:ln w="203200" cap="rnd">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5029200" y="2209800"/>
            <a:ext cx="2590800" cy="3051175"/>
          </a:xfrm>
          <a:prstGeom prst="line">
            <a:avLst/>
          </a:prstGeom>
          <a:ln w="203200" cap="rnd">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8458200" y="457200"/>
            <a:ext cx="1017588" cy="1198563"/>
          </a:xfrm>
          <a:prstGeom prst="line">
            <a:avLst/>
          </a:prstGeom>
          <a:ln w="203200" cap="rnd">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0058400" y="4495800"/>
            <a:ext cx="1017588" cy="1198563"/>
          </a:xfrm>
          <a:prstGeom prst="line">
            <a:avLst/>
          </a:prstGeom>
          <a:ln w="203200" cap="rnd">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1447800" y="4419600"/>
            <a:ext cx="595313" cy="700088"/>
          </a:xfrm>
          <a:prstGeom prst="line">
            <a:avLst/>
          </a:prstGeom>
          <a:ln w="203200" cap="rnd">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810000" y="4648200"/>
            <a:ext cx="1400175" cy="1649413"/>
          </a:xfrm>
          <a:prstGeom prst="line">
            <a:avLst/>
          </a:prstGeom>
          <a:ln w="203200" cap="rnd">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7594600" y="1778000"/>
            <a:ext cx="322263" cy="381000"/>
          </a:xfrm>
          <a:prstGeom prst="line">
            <a:avLst/>
          </a:prstGeom>
          <a:ln w="203200" cap="rnd">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8991600" y="5334000"/>
            <a:ext cx="322263" cy="379413"/>
          </a:xfrm>
          <a:prstGeom prst="line">
            <a:avLst/>
          </a:prstGeom>
          <a:ln w="203200" cap="rnd">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657600" y="2133600"/>
            <a:ext cx="322263" cy="379413"/>
          </a:xfrm>
          <a:prstGeom prst="line">
            <a:avLst/>
          </a:prstGeom>
          <a:ln w="203200" cap="rnd">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2514600" y="3810000"/>
            <a:ext cx="182563" cy="214313"/>
          </a:xfrm>
          <a:prstGeom prst="line">
            <a:avLst/>
          </a:prstGeom>
          <a:ln w="203200" cap="rnd">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14" name="Freeform 5"/>
          <p:cNvSpPr>
            <a:spLocks/>
          </p:cNvSpPr>
          <p:nvPr userDrawn="1"/>
        </p:nvSpPr>
        <p:spPr bwMode="auto">
          <a:xfrm>
            <a:off x="1588" y="0"/>
            <a:ext cx="12192000" cy="6211888"/>
          </a:xfrm>
          <a:custGeom>
            <a:avLst/>
            <a:gdLst>
              <a:gd name="T0" fmla="*/ 0 w 15348"/>
              <a:gd name="T1" fmla="*/ 0 h 7816"/>
              <a:gd name="T2" fmla="*/ 2147483646 w 15348"/>
              <a:gd name="T3" fmla="*/ 0 h 7816"/>
              <a:gd name="T4" fmla="*/ 2147483646 w 15348"/>
              <a:gd name="T5" fmla="*/ 2147483646 h 7816"/>
              <a:gd name="T6" fmla="*/ 2147483646 w 15348"/>
              <a:gd name="T7" fmla="*/ 2147483646 h 7816"/>
              <a:gd name="T8" fmla="*/ 2147483646 w 15348"/>
              <a:gd name="T9" fmla="*/ 2147483646 h 7816"/>
              <a:gd name="T10" fmla="*/ 0 w 15348"/>
              <a:gd name="T11" fmla="*/ 2147483646 h 7816"/>
              <a:gd name="T12" fmla="*/ 0 w 15348"/>
              <a:gd name="T13" fmla="*/ 0 h 78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48" h="7816">
                <a:moveTo>
                  <a:pt x="0" y="0"/>
                </a:moveTo>
                <a:cubicBezTo>
                  <a:pt x="15348" y="0"/>
                  <a:pt x="15348" y="0"/>
                  <a:pt x="15348" y="0"/>
                </a:cubicBezTo>
                <a:cubicBezTo>
                  <a:pt x="15348" y="2131"/>
                  <a:pt x="15348" y="2131"/>
                  <a:pt x="15348" y="2131"/>
                </a:cubicBezTo>
                <a:cubicBezTo>
                  <a:pt x="15348" y="2131"/>
                  <a:pt x="14544" y="4061"/>
                  <a:pt x="12635" y="4241"/>
                </a:cubicBezTo>
                <a:cubicBezTo>
                  <a:pt x="10760" y="4418"/>
                  <a:pt x="9373" y="3462"/>
                  <a:pt x="6952" y="5533"/>
                </a:cubicBezTo>
                <a:cubicBezTo>
                  <a:pt x="5192" y="7038"/>
                  <a:pt x="2361" y="7816"/>
                  <a:pt x="0" y="5490"/>
                </a:cubicBezTo>
                <a:lnTo>
                  <a:pt x="0" y="0"/>
                </a:lnTo>
                <a:close/>
              </a:path>
            </a:pathLst>
          </a:custGeom>
          <a:solidFill>
            <a:schemeClr val="bg1">
              <a:alpha val="1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4986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www.cognitrexindia.com/" TargetMode="External"/><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hyperlink" Target="http://www.cognitrexindia.com/" TargetMode="External"/><Relationship Id="rId5" Type="http://schemas.openxmlformats.org/officeDocument/2006/relationships/slideLayout" Target="../slideLayouts/slideLayout11.xml"/><Relationship Id="rId10" Type="http://schemas.openxmlformats.org/officeDocument/2006/relationships/image" Target="../media/image3.jpeg"/><Relationship Id="rId4" Type="http://schemas.openxmlformats.org/officeDocument/2006/relationships/slideLayout" Target="../slideLayouts/slideLayout10.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hyperlink" Target="http://www.cognitrexindia.com/" TargetMode="External"/><Relationship Id="rId5" Type="http://schemas.openxmlformats.org/officeDocument/2006/relationships/slideLayout" Target="../slideLayouts/slideLayout17.xml"/><Relationship Id="rId10" Type="http://schemas.openxmlformats.org/officeDocument/2006/relationships/image" Target="../media/image3.jpeg"/><Relationship Id="rId4" Type="http://schemas.openxmlformats.org/officeDocument/2006/relationships/slideLayout" Target="../slideLayouts/slideLayout16.xml"/><Relationship Id="rId9"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hyperlink" Target="http://www.cognitrexindia.com/" TargetMode="External"/><Relationship Id="rId5" Type="http://schemas.openxmlformats.org/officeDocument/2006/relationships/slideLayout" Target="../slideLayouts/slideLayout23.xml"/><Relationship Id="rId10" Type="http://schemas.openxmlformats.org/officeDocument/2006/relationships/image" Target="../media/image3.jpeg"/><Relationship Id="rId4" Type="http://schemas.openxmlformats.org/officeDocument/2006/relationships/slideLayout" Target="../slideLayouts/slideLayout22.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p:nvPicPr>
        <p:blipFill>
          <a:blip r:embed="rId8" cstate="print">
            <a:extLst>
              <a:ext uri="{28A0092B-C50C-407E-A947-70E740481C1C}">
                <a14:useLocalDpi xmlns:a14="http://schemas.microsoft.com/office/drawing/2010/main" val="0"/>
              </a:ext>
            </a:extLst>
          </a:blip>
          <a:srcRect l="52551" b="66743"/>
          <a:stretch>
            <a:fillRect/>
          </a:stretch>
        </p:blipFill>
        <p:spPr bwMode="auto">
          <a:xfrm>
            <a:off x="8172450" y="0"/>
            <a:ext cx="40195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342900" y="127000"/>
            <a:ext cx="10966076" cy="72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Text Placeholder 2"/>
          <p:cNvSpPr>
            <a:spLocks noGrp="1"/>
          </p:cNvSpPr>
          <p:nvPr>
            <p:ph type="body" idx="1"/>
          </p:nvPr>
        </p:nvSpPr>
        <p:spPr bwMode="auto">
          <a:xfrm>
            <a:off x="342900" y="1349375"/>
            <a:ext cx="11506200" cy="484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1031"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l="18599" t="8044" b="14433"/>
          <a:stretch>
            <a:fillRect/>
          </a:stretch>
        </p:blipFill>
        <p:spPr bwMode="auto">
          <a:xfrm>
            <a:off x="293688" y="6275388"/>
            <a:ext cx="74136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p:nvCxnSpPr>
        <p:spPr>
          <a:xfrm>
            <a:off x="1316038" y="6486525"/>
            <a:ext cx="10698162" cy="0"/>
          </a:xfrm>
          <a:prstGeom prst="line">
            <a:avLst/>
          </a:prstGeom>
          <a:ln>
            <a:solidFill>
              <a:srgbClr val="EA1D25"/>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055929" y="6486525"/>
            <a:ext cx="927847" cy="246221"/>
          </a:xfrm>
          <a:prstGeom prst="rect">
            <a:avLst/>
          </a:prstGeom>
          <a:noFill/>
        </p:spPr>
        <p:txBody>
          <a:bodyPr wrap="square" rtlCol="0">
            <a:spAutoFit/>
          </a:bodyPr>
          <a:lstStyle/>
          <a:p>
            <a:pPr eaLnBrk="0" fontAlgn="base" hangingPunct="0">
              <a:spcBef>
                <a:spcPct val="0"/>
              </a:spcBef>
              <a:spcAft>
                <a:spcPct val="0"/>
              </a:spcAft>
            </a:pPr>
            <a:fld id="{74DC4CE1-3130-4C8C-8E41-1CDA347C3587}" type="datetime1">
              <a:rPr lang="en-US" sz="1000">
                <a:solidFill>
                  <a:prstClr val="white">
                    <a:lumMod val="50000"/>
                  </a:prstClr>
                </a:solidFill>
                <a:cs typeface="Arial" panose="020B0604020202020204" pitchFamily="34" charset="0"/>
              </a:rPr>
              <a:pPr eaLnBrk="0" fontAlgn="base" hangingPunct="0">
                <a:spcBef>
                  <a:spcPct val="0"/>
                </a:spcBef>
                <a:spcAft>
                  <a:spcPct val="0"/>
                </a:spcAft>
              </a:pPr>
              <a:t>6/17/2023</a:t>
            </a:fld>
            <a:endParaRPr lang="en-US" sz="1000" dirty="0">
              <a:solidFill>
                <a:prstClr val="white">
                  <a:lumMod val="50000"/>
                </a:prstClr>
              </a:solidFill>
              <a:cs typeface="Arial" panose="020B0604020202020204" pitchFamily="34" charset="0"/>
            </a:endParaRPr>
          </a:p>
        </p:txBody>
      </p:sp>
      <p:sp>
        <p:nvSpPr>
          <p:cNvPr id="14" name="TextBox 13"/>
          <p:cNvSpPr txBox="1"/>
          <p:nvPr/>
        </p:nvSpPr>
        <p:spPr>
          <a:xfrm>
            <a:off x="9938953" y="6486525"/>
            <a:ext cx="927847" cy="246221"/>
          </a:xfrm>
          <a:prstGeom prst="rect">
            <a:avLst/>
          </a:prstGeom>
          <a:noFill/>
        </p:spPr>
        <p:txBody>
          <a:bodyPr wrap="square" rtlCol="0">
            <a:spAutoFit/>
          </a:bodyPr>
          <a:lstStyle/>
          <a:p>
            <a:pPr algn="ctr" eaLnBrk="0" fontAlgn="base" hangingPunct="0">
              <a:spcBef>
                <a:spcPct val="0"/>
              </a:spcBef>
              <a:spcAft>
                <a:spcPct val="0"/>
              </a:spcAft>
            </a:pPr>
            <a:fld id="{960911F1-6F3B-4FCE-9FCB-B34EFDE99D55}" type="slidenum">
              <a:rPr lang="en-US" sz="1000">
                <a:solidFill>
                  <a:prstClr val="white">
                    <a:lumMod val="50000"/>
                  </a:prstClr>
                </a:solidFill>
                <a:cs typeface="Arial" panose="020B0604020202020204" pitchFamily="34" charset="0"/>
              </a:rPr>
              <a:pPr algn="ctr" eaLnBrk="0" fontAlgn="base" hangingPunct="0">
                <a:spcBef>
                  <a:spcPct val="0"/>
                </a:spcBef>
                <a:spcAft>
                  <a:spcPct val="0"/>
                </a:spcAft>
              </a:pPr>
              <a:t>‹#›</a:t>
            </a:fld>
            <a:endParaRPr lang="en-US" sz="1000" dirty="0">
              <a:solidFill>
                <a:prstClr val="white">
                  <a:lumMod val="50000"/>
                </a:prstClr>
              </a:solidFill>
              <a:cs typeface="Arial" panose="020B0604020202020204" pitchFamily="34" charset="0"/>
            </a:endParaRPr>
          </a:p>
        </p:txBody>
      </p:sp>
      <p:pic>
        <p:nvPicPr>
          <p:cNvPr id="16" name="Picture 15"/>
          <p:cNvPicPr>
            <a:picLocks noChangeAspect="1"/>
          </p:cNvPicPr>
          <p:nvPr/>
        </p:nvPicPr>
        <p:blipFill rotWithShape="1">
          <a:blip r:embed="rId10" cstate="print">
            <a:extLst>
              <a:ext uri="{28A0092B-C50C-407E-A947-70E740481C1C}">
                <a14:useLocalDpi xmlns:a14="http://schemas.microsoft.com/office/drawing/2010/main" val="0"/>
              </a:ext>
            </a:extLst>
          </a:blip>
          <a:srcRect l="4400" t="12121" r="4946" b="21061"/>
          <a:stretch/>
        </p:blipFill>
        <p:spPr>
          <a:xfrm>
            <a:off x="11308977" y="6028614"/>
            <a:ext cx="883024" cy="702913"/>
          </a:xfrm>
          <a:prstGeom prst="rect">
            <a:avLst/>
          </a:prstGeom>
        </p:spPr>
      </p:pic>
      <p:sp>
        <p:nvSpPr>
          <p:cNvPr id="17" name="Rectangle 13"/>
          <p:cNvSpPr>
            <a:spLocks noChangeArrowheads="1"/>
          </p:cNvSpPr>
          <p:nvPr/>
        </p:nvSpPr>
        <p:spPr bwMode="auto">
          <a:xfrm>
            <a:off x="1316038" y="6532563"/>
            <a:ext cx="7951787" cy="277812"/>
          </a:xfrm>
          <a:prstGeom prst="rect">
            <a:avLst/>
          </a:prstGeom>
          <a:noFill/>
          <a:ln>
            <a:noFill/>
          </a:ln>
        </p:spPr>
        <p:txBody>
          <a:bodyPr anchor="b">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defRPr/>
            </a:pPr>
            <a:r>
              <a:rPr lang="en-US" altLang="en-US" sz="1200" b="0" dirty="0">
                <a:solidFill>
                  <a:srgbClr val="A3AECC"/>
                </a:solidFill>
                <a:latin typeface="Calibri"/>
              </a:rPr>
              <a:t>the home of</a:t>
            </a:r>
            <a:r>
              <a:rPr lang="en-US" altLang="en-US" sz="1200" b="0" dirty="0">
                <a:solidFill>
                  <a:srgbClr val="DC6826"/>
                </a:solidFill>
                <a:latin typeface="Calibri"/>
              </a:rPr>
              <a:t> </a:t>
            </a:r>
            <a:r>
              <a:rPr lang="en-US" altLang="en-US" sz="1200" dirty="0">
                <a:solidFill>
                  <a:srgbClr val="00285B"/>
                </a:solidFill>
                <a:latin typeface="Calibri"/>
              </a:rPr>
              <a:t>Research, </a:t>
            </a:r>
            <a:r>
              <a:rPr lang="en-US" altLang="en-US" sz="1200" dirty="0">
                <a:solidFill>
                  <a:srgbClr val="00B050"/>
                </a:solidFill>
                <a:latin typeface="Calibri"/>
              </a:rPr>
              <a:t>Market Intelligence </a:t>
            </a:r>
            <a:r>
              <a:rPr lang="en-US" altLang="en-US" sz="1200" b="0" dirty="0">
                <a:solidFill>
                  <a:srgbClr val="A3AECC"/>
                </a:solidFill>
                <a:latin typeface="Calibri"/>
              </a:rPr>
              <a:t>and</a:t>
            </a:r>
            <a:r>
              <a:rPr lang="en-US" altLang="en-US" sz="1200" dirty="0">
                <a:solidFill>
                  <a:srgbClr val="00285B"/>
                </a:solidFill>
                <a:latin typeface="Calibri"/>
              </a:rPr>
              <a:t> </a:t>
            </a:r>
            <a:r>
              <a:rPr lang="en-US" altLang="en-US" sz="1200" dirty="0">
                <a:solidFill>
                  <a:srgbClr val="C00000"/>
                </a:solidFill>
                <a:latin typeface="Calibri"/>
              </a:rPr>
              <a:t>Consulting		</a:t>
            </a:r>
            <a:r>
              <a:rPr lang="en-US" altLang="en-US" sz="1200" dirty="0">
                <a:solidFill>
                  <a:srgbClr val="C00000"/>
                </a:solidFill>
                <a:latin typeface="Calibri"/>
                <a:hlinkClick r:id="rId11"/>
              </a:rPr>
              <a:t>www.cognitrexindia.com</a:t>
            </a:r>
            <a:r>
              <a:rPr lang="en-US" altLang="en-US" sz="1200" dirty="0">
                <a:solidFill>
                  <a:srgbClr val="C00000"/>
                </a:solidFill>
                <a:latin typeface="Calibri"/>
              </a:rPr>
              <a:t>  </a:t>
            </a:r>
          </a:p>
        </p:txBody>
      </p:sp>
    </p:spTree>
    <p:extLst>
      <p:ext uri="{BB962C8B-B14F-4D97-AF65-F5344CB8AC3E}">
        <p14:creationId xmlns:p14="http://schemas.microsoft.com/office/powerpoint/2010/main" val="32593792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p:txStyles>
    <p:titleStyle>
      <a:lvl1pPr algn="l" rtl="0" eaLnBrk="0" fontAlgn="base" hangingPunct="0">
        <a:lnSpc>
          <a:spcPct val="90000"/>
        </a:lnSpc>
        <a:spcBef>
          <a:spcPct val="0"/>
        </a:spcBef>
        <a:spcAft>
          <a:spcPct val="0"/>
        </a:spcAft>
        <a:defRPr sz="2500" b="0" kern="1200">
          <a:solidFill>
            <a:srgbClr val="002060"/>
          </a:solidFill>
          <a:latin typeface="+mj-lt"/>
          <a:ea typeface="+mj-ea"/>
          <a:cs typeface="Arial" panose="020B0604020202020204" pitchFamily="34" charset="0"/>
        </a:defRPr>
      </a:lvl1pPr>
      <a:lvl2pPr algn="l" rtl="0" eaLnBrk="0" fontAlgn="base" hangingPunct="0">
        <a:lnSpc>
          <a:spcPct val="90000"/>
        </a:lnSpc>
        <a:spcBef>
          <a:spcPct val="0"/>
        </a:spcBef>
        <a:spcAft>
          <a:spcPct val="0"/>
        </a:spcAft>
        <a:defRPr sz="2500" b="1">
          <a:solidFill>
            <a:srgbClr val="002060"/>
          </a:solidFill>
          <a:latin typeface="Arial" charset="0"/>
          <a:cs typeface="Arial" charset="0"/>
        </a:defRPr>
      </a:lvl2pPr>
      <a:lvl3pPr algn="l" rtl="0" eaLnBrk="0" fontAlgn="base" hangingPunct="0">
        <a:lnSpc>
          <a:spcPct val="90000"/>
        </a:lnSpc>
        <a:spcBef>
          <a:spcPct val="0"/>
        </a:spcBef>
        <a:spcAft>
          <a:spcPct val="0"/>
        </a:spcAft>
        <a:defRPr sz="2500" b="1">
          <a:solidFill>
            <a:srgbClr val="002060"/>
          </a:solidFill>
          <a:latin typeface="Arial" charset="0"/>
          <a:cs typeface="Arial" charset="0"/>
        </a:defRPr>
      </a:lvl3pPr>
      <a:lvl4pPr algn="l" rtl="0" eaLnBrk="0" fontAlgn="base" hangingPunct="0">
        <a:lnSpc>
          <a:spcPct val="90000"/>
        </a:lnSpc>
        <a:spcBef>
          <a:spcPct val="0"/>
        </a:spcBef>
        <a:spcAft>
          <a:spcPct val="0"/>
        </a:spcAft>
        <a:defRPr sz="2500" b="1">
          <a:solidFill>
            <a:srgbClr val="002060"/>
          </a:solidFill>
          <a:latin typeface="Arial" charset="0"/>
          <a:cs typeface="Arial" charset="0"/>
        </a:defRPr>
      </a:lvl4pPr>
      <a:lvl5pPr algn="l" rtl="0" eaLnBrk="0" fontAlgn="base" hangingPunct="0">
        <a:lnSpc>
          <a:spcPct val="90000"/>
        </a:lnSpc>
        <a:spcBef>
          <a:spcPct val="0"/>
        </a:spcBef>
        <a:spcAft>
          <a:spcPct val="0"/>
        </a:spcAft>
        <a:defRPr sz="2500" b="1">
          <a:solidFill>
            <a:srgbClr val="002060"/>
          </a:solidFill>
          <a:latin typeface="Arial" charset="0"/>
          <a:cs typeface="Arial" charset="0"/>
        </a:defRPr>
      </a:lvl5pPr>
      <a:lvl6pPr marL="457200" algn="l" rtl="0" fontAlgn="base">
        <a:lnSpc>
          <a:spcPct val="90000"/>
        </a:lnSpc>
        <a:spcBef>
          <a:spcPct val="0"/>
        </a:spcBef>
        <a:spcAft>
          <a:spcPct val="0"/>
        </a:spcAft>
        <a:defRPr sz="3600" b="1">
          <a:solidFill>
            <a:srgbClr val="EA1D25"/>
          </a:solidFill>
          <a:latin typeface="Arial" charset="0"/>
          <a:cs typeface="Arial" charset="0"/>
        </a:defRPr>
      </a:lvl6pPr>
      <a:lvl7pPr marL="914400" algn="l" rtl="0" fontAlgn="base">
        <a:lnSpc>
          <a:spcPct val="90000"/>
        </a:lnSpc>
        <a:spcBef>
          <a:spcPct val="0"/>
        </a:spcBef>
        <a:spcAft>
          <a:spcPct val="0"/>
        </a:spcAft>
        <a:defRPr sz="3600" b="1">
          <a:solidFill>
            <a:srgbClr val="EA1D25"/>
          </a:solidFill>
          <a:latin typeface="Arial" charset="0"/>
          <a:cs typeface="Arial" charset="0"/>
        </a:defRPr>
      </a:lvl7pPr>
      <a:lvl8pPr marL="1371600" algn="l" rtl="0" fontAlgn="base">
        <a:lnSpc>
          <a:spcPct val="90000"/>
        </a:lnSpc>
        <a:spcBef>
          <a:spcPct val="0"/>
        </a:spcBef>
        <a:spcAft>
          <a:spcPct val="0"/>
        </a:spcAft>
        <a:defRPr sz="3600" b="1">
          <a:solidFill>
            <a:srgbClr val="EA1D25"/>
          </a:solidFill>
          <a:latin typeface="Arial" charset="0"/>
          <a:cs typeface="Arial" charset="0"/>
        </a:defRPr>
      </a:lvl8pPr>
      <a:lvl9pPr marL="1828800" algn="l" rtl="0" fontAlgn="base">
        <a:lnSpc>
          <a:spcPct val="90000"/>
        </a:lnSpc>
        <a:spcBef>
          <a:spcPct val="0"/>
        </a:spcBef>
        <a:spcAft>
          <a:spcPct val="0"/>
        </a:spcAft>
        <a:defRPr sz="3600" b="1">
          <a:solidFill>
            <a:srgbClr val="EA1D25"/>
          </a:solidFill>
          <a:latin typeface="Arial" charset="0"/>
          <a:cs typeface="Arial" charset="0"/>
        </a:defRPr>
      </a:lvl9pPr>
    </p:titleStyle>
    <p:bodyStyle>
      <a:lvl1pPr marL="228600" indent="-228600" algn="l" rtl="0" eaLnBrk="0" fontAlgn="base" hangingPunct="0">
        <a:lnSpc>
          <a:spcPct val="90000"/>
        </a:lnSpc>
        <a:spcBef>
          <a:spcPts val="1000"/>
        </a:spcBef>
        <a:spcAft>
          <a:spcPct val="0"/>
        </a:spcAft>
        <a:buClr>
          <a:srgbClr val="EA1D25"/>
        </a:buClr>
        <a:buFont typeface="Wingdings" panose="05000000000000000000" pitchFamily="2" charset="2"/>
        <a:buChar char="§"/>
        <a:defRPr sz="2800" kern="1200">
          <a:solidFill>
            <a:schemeClr val="tx1">
              <a:lumMod val="50000"/>
            </a:schemeClr>
          </a:solidFill>
          <a:latin typeface="+mn-lt"/>
          <a:ea typeface="+mn-ea"/>
          <a:cs typeface="Arial" panose="020B0604020202020204" pitchFamily="34" charset="0"/>
        </a:defRPr>
      </a:lvl1pPr>
      <a:lvl2pPr marL="685800" indent="-228600" algn="l" rtl="0" eaLnBrk="0" fontAlgn="base" hangingPunct="0">
        <a:lnSpc>
          <a:spcPct val="90000"/>
        </a:lnSpc>
        <a:spcBef>
          <a:spcPts val="500"/>
        </a:spcBef>
        <a:spcAft>
          <a:spcPct val="0"/>
        </a:spcAft>
        <a:buClr>
          <a:srgbClr val="EA1D25"/>
        </a:buClr>
        <a:buFont typeface="Arial" panose="020B0604020202020204" pitchFamily="34" charset="0"/>
        <a:buChar char="•"/>
        <a:defRPr sz="2400" kern="1200">
          <a:solidFill>
            <a:schemeClr val="tx1">
              <a:lumMod val="50000"/>
            </a:schemeClr>
          </a:solidFill>
          <a:latin typeface="+mn-lt"/>
          <a:ea typeface="+mn-ea"/>
          <a:cs typeface="Arial" panose="020B0604020202020204" pitchFamily="34" charset="0"/>
        </a:defRPr>
      </a:lvl2pPr>
      <a:lvl3pPr marL="1143000" indent="-228600" algn="l" rtl="0" eaLnBrk="0" fontAlgn="base" hangingPunct="0">
        <a:lnSpc>
          <a:spcPct val="90000"/>
        </a:lnSpc>
        <a:spcBef>
          <a:spcPts val="500"/>
        </a:spcBef>
        <a:spcAft>
          <a:spcPct val="0"/>
        </a:spcAft>
        <a:buClr>
          <a:srgbClr val="EA1D25"/>
        </a:buClr>
        <a:buFont typeface="Arial" panose="020B0604020202020204" pitchFamily="34" charset="0"/>
        <a:buChar char="–"/>
        <a:defRPr sz="2000" kern="1200">
          <a:solidFill>
            <a:schemeClr val="tx1">
              <a:lumMod val="50000"/>
            </a:schemeClr>
          </a:solidFill>
          <a:latin typeface="+mn-lt"/>
          <a:ea typeface="+mn-ea"/>
          <a:cs typeface="Arial" panose="020B0604020202020204" pitchFamily="34" charset="0"/>
        </a:defRPr>
      </a:lvl3pPr>
      <a:lvl4pPr marL="1600200" indent="-228600" algn="l" rtl="0" eaLnBrk="0" fontAlgn="base" hangingPunct="0">
        <a:lnSpc>
          <a:spcPct val="90000"/>
        </a:lnSpc>
        <a:spcBef>
          <a:spcPts val="500"/>
        </a:spcBef>
        <a:spcAft>
          <a:spcPct val="0"/>
        </a:spcAft>
        <a:buClr>
          <a:srgbClr val="EA1D25"/>
        </a:buClr>
        <a:buFont typeface="Arial" panose="020B0604020202020204" pitchFamily="34" charset="0"/>
        <a:buChar char="•"/>
        <a:defRPr kern="1200">
          <a:solidFill>
            <a:schemeClr val="tx1">
              <a:lumMod val="50000"/>
            </a:schemeClr>
          </a:solidFill>
          <a:latin typeface="+mn-lt"/>
          <a:ea typeface="+mn-ea"/>
          <a:cs typeface="Arial" panose="020B0604020202020204" pitchFamily="34" charset="0"/>
        </a:defRPr>
      </a:lvl4pPr>
      <a:lvl5pPr marL="2057400" indent="-228600" algn="l" rtl="0" eaLnBrk="0" fontAlgn="base" hangingPunct="0">
        <a:lnSpc>
          <a:spcPct val="90000"/>
        </a:lnSpc>
        <a:spcBef>
          <a:spcPts val="500"/>
        </a:spcBef>
        <a:spcAft>
          <a:spcPct val="0"/>
        </a:spcAft>
        <a:buClr>
          <a:srgbClr val="EA1D25"/>
        </a:buClr>
        <a:buFont typeface="Arial" panose="020B0604020202020204" pitchFamily="34" charset="0"/>
        <a:buChar char="–"/>
        <a:defRPr kern="1200">
          <a:solidFill>
            <a:schemeClr val="tx1">
              <a:lumMod val="50000"/>
            </a:schemeClr>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p:nvPicPr>
        <p:blipFill>
          <a:blip r:embed="rId8" cstate="print">
            <a:extLst>
              <a:ext uri="{28A0092B-C50C-407E-A947-70E740481C1C}">
                <a14:useLocalDpi xmlns:a14="http://schemas.microsoft.com/office/drawing/2010/main" val="0"/>
              </a:ext>
            </a:extLst>
          </a:blip>
          <a:srcRect l="52551" b="66743"/>
          <a:stretch>
            <a:fillRect/>
          </a:stretch>
        </p:blipFill>
        <p:spPr bwMode="auto">
          <a:xfrm>
            <a:off x="8172450" y="0"/>
            <a:ext cx="40195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342900" y="127000"/>
            <a:ext cx="10966076" cy="72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Text Placeholder 2"/>
          <p:cNvSpPr>
            <a:spLocks noGrp="1"/>
          </p:cNvSpPr>
          <p:nvPr>
            <p:ph type="body" idx="1"/>
          </p:nvPr>
        </p:nvSpPr>
        <p:spPr bwMode="auto">
          <a:xfrm>
            <a:off x="342900" y="1349375"/>
            <a:ext cx="11506200" cy="484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1031"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l="18599" t="8044" b="14433"/>
          <a:stretch>
            <a:fillRect/>
          </a:stretch>
        </p:blipFill>
        <p:spPr bwMode="auto">
          <a:xfrm>
            <a:off x="293688" y="6275388"/>
            <a:ext cx="74136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p:nvCxnSpPr>
        <p:spPr>
          <a:xfrm>
            <a:off x="1316038" y="6486525"/>
            <a:ext cx="10698162" cy="0"/>
          </a:xfrm>
          <a:prstGeom prst="line">
            <a:avLst/>
          </a:prstGeom>
          <a:ln>
            <a:solidFill>
              <a:srgbClr val="EA1D25"/>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055929" y="6486525"/>
            <a:ext cx="927847" cy="246221"/>
          </a:xfrm>
          <a:prstGeom prst="rect">
            <a:avLst/>
          </a:prstGeom>
          <a:noFill/>
        </p:spPr>
        <p:txBody>
          <a:bodyPr wrap="square" rtlCol="0">
            <a:spAutoFit/>
          </a:bodyPr>
          <a:lstStyle/>
          <a:p>
            <a:pPr eaLnBrk="0" fontAlgn="base" hangingPunct="0">
              <a:spcBef>
                <a:spcPct val="0"/>
              </a:spcBef>
              <a:spcAft>
                <a:spcPct val="0"/>
              </a:spcAft>
            </a:pPr>
            <a:fld id="{74DC4CE1-3130-4C8C-8E41-1CDA347C3587}" type="datetime1">
              <a:rPr lang="en-US" sz="1000">
                <a:solidFill>
                  <a:prstClr val="white">
                    <a:lumMod val="50000"/>
                  </a:prstClr>
                </a:solidFill>
                <a:cs typeface="Arial" panose="020B0604020202020204" pitchFamily="34" charset="0"/>
              </a:rPr>
              <a:pPr eaLnBrk="0" fontAlgn="base" hangingPunct="0">
                <a:spcBef>
                  <a:spcPct val="0"/>
                </a:spcBef>
                <a:spcAft>
                  <a:spcPct val="0"/>
                </a:spcAft>
              </a:pPr>
              <a:t>6/17/2023</a:t>
            </a:fld>
            <a:endParaRPr lang="en-US" sz="1000" dirty="0">
              <a:solidFill>
                <a:prstClr val="white">
                  <a:lumMod val="50000"/>
                </a:prstClr>
              </a:solidFill>
              <a:cs typeface="Arial" panose="020B0604020202020204" pitchFamily="34" charset="0"/>
            </a:endParaRPr>
          </a:p>
        </p:txBody>
      </p:sp>
      <p:sp>
        <p:nvSpPr>
          <p:cNvPr id="14" name="TextBox 13"/>
          <p:cNvSpPr txBox="1"/>
          <p:nvPr/>
        </p:nvSpPr>
        <p:spPr>
          <a:xfrm>
            <a:off x="9938953" y="6486525"/>
            <a:ext cx="927847" cy="246221"/>
          </a:xfrm>
          <a:prstGeom prst="rect">
            <a:avLst/>
          </a:prstGeom>
          <a:noFill/>
        </p:spPr>
        <p:txBody>
          <a:bodyPr wrap="square" rtlCol="0">
            <a:spAutoFit/>
          </a:bodyPr>
          <a:lstStyle/>
          <a:p>
            <a:pPr algn="ctr" eaLnBrk="0" fontAlgn="base" hangingPunct="0">
              <a:spcBef>
                <a:spcPct val="0"/>
              </a:spcBef>
              <a:spcAft>
                <a:spcPct val="0"/>
              </a:spcAft>
            </a:pPr>
            <a:fld id="{960911F1-6F3B-4FCE-9FCB-B34EFDE99D55}" type="slidenum">
              <a:rPr lang="en-US" sz="1000">
                <a:solidFill>
                  <a:prstClr val="white">
                    <a:lumMod val="50000"/>
                  </a:prstClr>
                </a:solidFill>
                <a:cs typeface="Arial" panose="020B0604020202020204" pitchFamily="34" charset="0"/>
              </a:rPr>
              <a:pPr algn="ctr" eaLnBrk="0" fontAlgn="base" hangingPunct="0">
                <a:spcBef>
                  <a:spcPct val="0"/>
                </a:spcBef>
                <a:spcAft>
                  <a:spcPct val="0"/>
                </a:spcAft>
              </a:pPr>
              <a:t>‹#›</a:t>
            </a:fld>
            <a:endParaRPr lang="en-US" sz="1000" dirty="0">
              <a:solidFill>
                <a:prstClr val="white">
                  <a:lumMod val="50000"/>
                </a:prstClr>
              </a:solidFill>
              <a:cs typeface="Arial" panose="020B0604020202020204" pitchFamily="34" charset="0"/>
            </a:endParaRPr>
          </a:p>
        </p:txBody>
      </p:sp>
      <p:pic>
        <p:nvPicPr>
          <p:cNvPr id="16" name="Picture 15"/>
          <p:cNvPicPr>
            <a:picLocks noChangeAspect="1"/>
          </p:cNvPicPr>
          <p:nvPr/>
        </p:nvPicPr>
        <p:blipFill rotWithShape="1">
          <a:blip r:embed="rId10" cstate="print">
            <a:extLst>
              <a:ext uri="{28A0092B-C50C-407E-A947-70E740481C1C}">
                <a14:useLocalDpi xmlns:a14="http://schemas.microsoft.com/office/drawing/2010/main" val="0"/>
              </a:ext>
            </a:extLst>
          </a:blip>
          <a:srcRect l="4400" t="12121" r="4946" b="21061"/>
          <a:stretch/>
        </p:blipFill>
        <p:spPr>
          <a:xfrm>
            <a:off x="11308977" y="6028614"/>
            <a:ext cx="883024" cy="702913"/>
          </a:xfrm>
          <a:prstGeom prst="rect">
            <a:avLst/>
          </a:prstGeom>
        </p:spPr>
      </p:pic>
      <p:sp>
        <p:nvSpPr>
          <p:cNvPr id="17" name="Rectangle 13"/>
          <p:cNvSpPr>
            <a:spLocks noChangeArrowheads="1"/>
          </p:cNvSpPr>
          <p:nvPr/>
        </p:nvSpPr>
        <p:spPr bwMode="auto">
          <a:xfrm>
            <a:off x="1316038" y="6532563"/>
            <a:ext cx="7951787" cy="277812"/>
          </a:xfrm>
          <a:prstGeom prst="rect">
            <a:avLst/>
          </a:prstGeom>
          <a:noFill/>
          <a:ln>
            <a:noFill/>
          </a:ln>
        </p:spPr>
        <p:txBody>
          <a:bodyPr anchor="b">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defRPr/>
            </a:pPr>
            <a:r>
              <a:rPr lang="en-US" altLang="en-US" sz="1200" b="0" dirty="0">
                <a:solidFill>
                  <a:srgbClr val="A3AECC"/>
                </a:solidFill>
                <a:latin typeface="Calibri"/>
              </a:rPr>
              <a:t>the home of</a:t>
            </a:r>
            <a:r>
              <a:rPr lang="en-US" altLang="en-US" sz="1200" b="0" dirty="0">
                <a:solidFill>
                  <a:srgbClr val="DC6826"/>
                </a:solidFill>
                <a:latin typeface="Calibri"/>
              </a:rPr>
              <a:t> </a:t>
            </a:r>
            <a:r>
              <a:rPr lang="en-US" altLang="en-US" sz="1200" dirty="0">
                <a:solidFill>
                  <a:srgbClr val="00285B"/>
                </a:solidFill>
                <a:latin typeface="Calibri"/>
              </a:rPr>
              <a:t>Research, </a:t>
            </a:r>
            <a:r>
              <a:rPr lang="en-US" altLang="en-US" sz="1200" dirty="0">
                <a:solidFill>
                  <a:srgbClr val="00B050"/>
                </a:solidFill>
                <a:latin typeface="Calibri"/>
              </a:rPr>
              <a:t>Market Intelligence </a:t>
            </a:r>
            <a:r>
              <a:rPr lang="en-US" altLang="en-US" sz="1200" b="0" dirty="0">
                <a:solidFill>
                  <a:srgbClr val="A3AECC"/>
                </a:solidFill>
                <a:latin typeface="Calibri"/>
              </a:rPr>
              <a:t>and</a:t>
            </a:r>
            <a:r>
              <a:rPr lang="en-US" altLang="en-US" sz="1200" dirty="0">
                <a:solidFill>
                  <a:srgbClr val="00285B"/>
                </a:solidFill>
                <a:latin typeface="Calibri"/>
              </a:rPr>
              <a:t> </a:t>
            </a:r>
            <a:r>
              <a:rPr lang="en-US" altLang="en-US" sz="1200" dirty="0">
                <a:solidFill>
                  <a:srgbClr val="C00000"/>
                </a:solidFill>
                <a:latin typeface="Calibri"/>
              </a:rPr>
              <a:t>Consulting		</a:t>
            </a:r>
            <a:r>
              <a:rPr lang="en-US" altLang="en-US" sz="1200" dirty="0">
                <a:solidFill>
                  <a:srgbClr val="C00000"/>
                </a:solidFill>
                <a:latin typeface="Calibri"/>
                <a:hlinkClick r:id="rId11"/>
              </a:rPr>
              <a:t>www.cognitrexindia.com</a:t>
            </a:r>
            <a:r>
              <a:rPr lang="en-US" altLang="en-US" sz="1200" dirty="0">
                <a:solidFill>
                  <a:srgbClr val="C00000"/>
                </a:solidFill>
                <a:latin typeface="Calibri"/>
              </a:rPr>
              <a:t>  </a:t>
            </a:r>
          </a:p>
        </p:txBody>
      </p:sp>
    </p:spTree>
    <p:extLst>
      <p:ext uri="{BB962C8B-B14F-4D97-AF65-F5344CB8AC3E}">
        <p14:creationId xmlns:p14="http://schemas.microsoft.com/office/powerpoint/2010/main" val="303233950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hf hdr="0"/>
  <p:txStyles>
    <p:titleStyle>
      <a:lvl1pPr algn="l" rtl="0" eaLnBrk="0" fontAlgn="base" hangingPunct="0">
        <a:lnSpc>
          <a:spcPct val="90000"/>
        </a:lnSpc>
        <a:spcBef>
          <a:spcPct val="0"/>
        </a:spcBef>
        <a:spcAft>
          <a:spcPct val="0"/>
        </a:spcAft>
        <a:defRPr sz="2500" b="0" kern="1200">
          <a:solidFill>
            <a:srgbClr val="002060"/>
          </a:solidFill>
          <a:latin typeface="+mj-lt"/>
          <a:ea typeface="+mj-ea"/>
          <a:cs typeface="Arial" panose="020B0604020202020204" pitchFamily="34" charset="0"/>
        </a:defRPr>
      </a:lvl1pPr>
      <a:lvl2pPr algn="l" rtl="0" eaLnBrk="0" fontAlgn="base" hangingPunct="0">
        <a:lnSpc>
          <a:spcPct val="90000"/>
        </a:lnSpc>
        <a:spcBef>
          <a:spcPct val="0"/>
        </a:spcBef>
        <a:spcAft>
          <a:spcPct val="0"/>
        </a:spcAft>
        <a:defRPr sz="2500" b="1">
          <a:solidFill>
            <a:srgbClr val="002060"/>
          </a:solidFill>
          <a:latin typeface="Arial" charset="0"/>
          <a:cs typeface="Arial" charset="0"/>
        </a:defRPr>
      </a:lvl2pPr>
      <a:lvl3pPr algn="l" rtl="0" eaLnBrk="0" fontAlgn="base" hangingPunct="0">
        <a:lnSpc>
          <a:spcPct val="90000"/>
        </a:lnSpc>
        <a:spcBef>
          <a:spcPct val="0"/>
        </a:spcBef>
        <a:spcAft>
          <a:spcPct val="0"/>
        </a:spcAft>
        <a:defRPr sz="2500" b="1">
          <a:solidFill>
            <a:srgbClr val="002060"/>
          </a:solidFill>
          <a:latin typeface="Arial" charset="0"/>
          <a:cs typeface="Arial" charset="0"/>
        </a:defRPr>
      </a:lvl3pPr>
      <a:lvl4pPr algn="l" rtl="0" eaLnBrk="0" fontAlgn="base" hangingPunct="0">
        <a:lnSpc>
          <a:spcPct val="90000"/>
        </a:lnSpc>
        <a:spcBef>
          <a:spcPct val="0"/>
        </a:spcBef>
        <a:spcAft>
          <a:spcPct val="0"/>
        </a:spcAft>
        <a:defRPr sz="2500" b="1">
          <a:solidFill>
            <a:srgbClr val="002060"/>
          </a:solidFill>
          <a:latin typeface="Arial" charset="0"/>
          <a:cs typeface="Arial" charset="0"/>
        </a:defRPr>
      </a:lvl4pPr>
      <a:lvl5pPr algn="l" rtl="0" eaLnBrk="0" fontAlgn="base" hangingPunct="0">
        <a:lnSpc>
          <a:spcPct val="90000"/>
        </a:lnSpc>
        <a:spcBef>
          <a:spcPct val="0"/>
        </a:spcBef>
        <a:spcAft>
          <a:spcPct val="0"/>
        </a:spcAft>
        <a:defRPr sz="2500" b="1">
          <a:solidFill>
            <a:srgbClr val="002060"/>
          </a:solidFill>
          <a:latin typeface="Arial" charset="0"/>
          <a:cs typeface="Arial" charset="0"/>
        </a:defRPr>
      </a:lvl5pPr>
      <a:lvl6pPr marL="457200" algn="l" rtl="0" fontAlgn="base">
        <a:lnSpc>
          <a:spcPct val="90000"/>
        </a:lnSpc>
        <a:spcBef>
          <a:spcPct val="0"/>
        </a:spcBef>
        <a:spcAft>
          <a:spcPct val="0"/>
        </a:spcAft>
        <a:defRPr sz="3600" b="1">
          <a:solidFill>
            <a:srgbClr val="EA1D25"/>
          </a:solidFill>
          <a:latin typeface="Arial" charset="0"/>
          <a:cs typeface="Arial" charset="0"/>
        </a:defRPr>
      </a:lvl6pPr>
      <a:lvl7pPr marL="914400" algn="l" rtl="0" fontAlgn="base">
        <a:lnSpc>
          <a:spcPct val="90000"/>
        </a:lnSpc>
        <a:spcBef>
          <a:spcPct val="0"/>
        </a:spcBef>
        <a:spcAft>
          <a:spcPct val="0"/>
        </a:spcAft>
        <a:defRPr sz="3600" b="1">
          <a:solidFill>
            <a:srgbClr val="EA1D25"/>
          </a:solidFill>
          <a:latin typeface="Arial" charset="0"/>
          <a:cs typeface="Arial" charset="0"/>
        </a:defRPr>
      </a:lvl7pPr>
      <a:lvl8pPr marL="1371600" algn="l" rtl="0" fontAlgn="base">
        <a:lnSpc>
          <a:spcPct val="90000"/>
        </a:lnSpc>
        <a:spcBef>
          <a:spcPct val="0"/>
        </a:spcBef>
        <a:spcAft>
          <a:spcPct val="0"/>
        </a:spcAft>
        <a:defRPr sz="3600" b="1">
          <a:solidFill>
            <a:srgbClr val="EA1D25"/>
          </a:solidFill>
          <a:latin typeface="Arial" charset="0"/>
          <a:cs typeface="Arial" charset="0"/>
        </a:defRPr>
      </a:lvl8pPr>
      <a:lvl9pPr marL="1828800" algn="l" rtl="0" fontAlgn="base">
        <a:lnSpc>
          <a:spcPct val="90000"/>
        </a:lnSpc>
        <a:spcBef>
          <a:spcPct val="0"/>
        </a:spcBef>
        <a:spcAft>
          <a:spcPct val="0"/>
        </a:spcAft>
        <a:defRPr sz="3600" b="1">
          <a:solidFill>
            <a:srgbClr val="EA1D25"/>
          </a:solidFill>
          <a:latin typeface="Arial" charset="0"/>
          <a:cs typeface="Arial" charset="0"/>
        </a:defRPr>
      </a:lvl9pPr>
    </p:titleStyle>
    <p:bodyStyle>
      <a:lvl1pPr marL="228600" indent="-228600" algn="l" rtl="0" eaLnBrk="0" fontAlgn="base" hangingPunct="0">
        <a:lnSpc>
          <a:spcPct val="90000"/>
        </a:lnSpc>
        <a:spcBef>
          <a:spcPts val="1000"/>
        </a:spcBef>
        <a:spcAft>
          <a:spcPct val="0"/>
        </a:spcAft>
        <a:buClr>
          <a:srgbClr val="EA1D25"/>
        </a:buClr>
        <a:buFont typeface="Wingdings" panose="05000000000000000000" pitchFamily="2" charset="2"/>
        <a:buChar char="§"/>
        <a:defRPr sz="2800" kern="1200">
          <a:solidFill>
            <a:schemeClr val="tx1">
              <a:lumMod val="50000"/>
            </a:schemeClr>
          </a:solidFill>
          <a:latin typeface="+mn-lt"/>
          <a:ea typeface="+mn-ea"/>
          <a:cs typeface="Arial" panose="020B0604020202020204" pitchFamily="34" charset="0"/>
        </a:defRPr>
      </a:lvl1pPr>
      <a:lvl2pPr marL="685800" indent="-228600" algn="l" rtl="0" eaLnBrk="0" fontAlgn="base" hangingPunct="0">
        <a:lnSpc>
          <a:spcPct val="90000"/>
        </a:lnSpc>
        <a:spcBef>
          <a:spcPts val="500"/>
        </a:spcBef>
        <a:spcAft>
          <a:spcPct val="0"/>
        </a:spcAft>
        <a:buClr>
          <a:srgbClr val="EA1D25"/>
        </a:buClr>
        <a:buFont typeface="Arial" panose="020B0604020202020204" pitchFamily="34" charset="0"/>
        <a:buChar char="•"/>
        <a:defRPr sz="2400" kern="1200">
          <a:solidFill>
            <a:schemeClr val="tx1">
              <a:lumMod val="50000"/>
            </a:schemeClr>
          </a:solidFill>
          <a:latin typeface="+mn-lt"/>
          <a:ea typeface="+mn-ea"/>
          <a:cs typeface="Arial" panose="020B0604020202020204" pitchFamily="34" charset="0"/>
        </a:defRPr>
      </a:lvl2pPr>
      <a:lvl3pPr marL="1143000" indent="-228600" algn="l" rtl="0" eaLnBrk="0" fontAlgn="base" hangingPunct="0">
        <a:lnSpc>
          <a:spcPct val="90000"/>
        </a:lnSpc>
        <a:spcBef>
          <a:spcPts val="500"/>
        </a:spcBef>
        <a:spcAft>
          <a:spcPct val="0"/>
        </a:spcAft>
        <a:buClr>
          <a:srgbClr val="EA1D25"/>
        </a:buClr>
        <a:buFont typeface="Arial" panose="020B0604020202020204" pitchFamily="34" charset="0"/>
        <a:buChar char="–"/>
        <a:defRPr sz="2000" kern="1200">
          <a:solidFill>
            <a:schemeClr val="tx1">
              <a:lumMod val="50000"/>
            </a:schemeClr>
          </a:solidFill>
          <a:latin typeface="+mn-lt"/>
          <a:ea typeface="+mn-ea"/>
          <a:cs typeface="Arial" panose="020B0604020202020204" pitchFamily="34" charset="0"/>
        </a:defRPr>
      </a:lvl3pPr>
      <a:lvl4pPr marL="1600200" indent="-228600" algn="l" rtl="0" eaLnBrk="0" fontAlgn="base" hangingPunct="0">
        <a:lnSpc>
          <a:spcPct val="90000"/>
        </a:lnSpc>
        <a:spcBef>
          <a:spcPts val="500"/>
        </a:spcBef>
        <a:spcAft>
          <a:spcPct val="0"/>
        </a:spcAft>
        <a:buClr>
          <a:srgbClr val="EA1D25"/>
        </a:buClr>
        <a:buFont typeface="Arial" panose="020B0604020202020204" pitchFamily="34" charset="0"/>
        <a:buChar char="•"/>
        <a:defRPr kern="1200">
          <a:solidFill>
            <a:schemeClr val="tx1">
              <a:lumMod val="50000"/>
            </a:schemeClr>
          </a:solidFill>
          <a:latin typeface="+mn-lt"/>
          <a:ea typeface="+mn-ea"/>
          <a:cs typeface="Arial" panose="020B0604020202020204" pitchFamily="34" charset="0"/>
        </a:defRPr>
      </a:lvl4pPr>
      <a:lvl5pPr marL="2057400" indent="-228600" algn="l" rtl="0" eaLnBrk="0" fontAlgn="base" hangingPunct="0">
        <a:lnSpc>
          <a:spcPct val="90000"/>
        </a:lnSpc>
        <a:spcBef>
          <a:spcPts val="500"/>
        </a:spcBef>
        <a:spcAft>
          <a:spcPct val="0"/>
        </a:spcAft>
        <a:buClr>
          <a:srgbClr val="EA1D25"/>
        </a:buClr>
        <a:buFont typeface="Arial" panose="020B0604020202020204" pitchFamily="34" charset="0"/>
        <a:buChar char="–"/>
        <a:defRPr kern="1200">
          <a:solidFill>
            <a:schemeClr val="tx1">
              <a:lumMod val="50000"/>
            </a:schemeClr>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p:nvPicPr>
        <p:blipFill>
          <a:blip r:embed="rId8" cstate="print">
            <a:extLst>
              <a:ext uri="{28A0092B-C50C-407E-A947-70E740481C1C}">
                <a14:useLocalDpi xmlns:a14="http://schemas.microsoft.com/office/drawing/2010/main" val="0"/>
              </a:ext>
            </a:extLst>
          </a:blip>
          <a:srcRect l="52551" b="66743"/>
          <a:stretch>
            <a:fillRect/>
          </a:stretch>
        </p:blipFill>
        <p:spPr bwMode="auto">
          <a:xfrm>
            <a:off x="8172450" y="0"/>
            <a:ext cx="40195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342900" y="127000"/>
            <a:ext cx="10966076" cy="72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Text Placeholder 2"/>
          <p:cNvSpPr>
            <a:spLocks noGrp="1"/>
          </p:cNvSpPr>
          <p:nvPr>
            <p:ph type="body" idx="1"/>
          </p:nvPr>
        </p:nvSpPr>
        <p:spPr bwMode="auto">
          <a:xfrm>
            <a:off x="342900" y="1349375"/>
            <a:ext cx="11506200" cy="484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1031"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l="18599" t="8044" b="14433"/>
          <a:stretch>
            <a:fillRect/>
          </a:stretch>
        </p:blipFill>
        <p:spPr bwMode="auto">
          <a:xfrm>
            <a:off x="293688" y="6275388"/>
            <a:ext cx="74136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p:nvCxnSpPr>
        <p:spPr>
          <a:xfrm>
            <a:off x="1316038" y="6486525"/>
            <a:ext cx="10698162" cy="0"/>
          </a:xfrm>
          <a:prstGeom prst="line">
            <a:avLst/>
          </a:prstGeom>
          <a:ln>
            <a:solidFill>
              <a:srgbClr val="EA1D25"/>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055929" y="6486525"/>
            <a:ext cx="927847" cy="246221"/>
          </a:xfrm>
          <a:prstGeom prst="rect">
            <a:avLst/>
          </a:prstGeom>
          <a:noFill/>
        </p:spPr>
        <p:txBody>
          <a:bodyPr wrap="square" rtlCol="0">
            <a:spAutoFit/>
          </a:bodyPr>
          <a:lstStyle/>
          <a:p>
            <a:pPr eaLnBrk="0" fontAlgn="base" hangingPunct="0">
              <a:spcBef>
                <a:spcPct val="0"/>
              </a:spcBef>
              <a:spcAft>
                <a:spcPct val="0"/>
              </a:spcAft>
            </a:pPr>
            <a:fld id="{74DC4CE1-3130-4C8C-8E41-1CDA347C3587}" type="datetime1">
              <a:rPr lang="en-US" sz="1000">
                <a:solidFill>
                  <a:prstClr val="white">
                    <a:lumMod val="50000"/>
                  </a:prstClr>
                </a:solidFill>
                <a:cs typeface="Arial" panose="020B0604020202020204" pitchFamily="34" charset="0"/>
              </a:rPr>
              <a:pPr eaLnBrk="0" fontAlgn="base" hangingPunct="0">
                <a:spcBef>
                  <a:spcPct val="0"/>
                </a:spcBef>
                <a:spcAft>
                  <a:spcPct val="0"/>
                </a:spcAft>
              </a:pPr>
              <a:t>6/17/2023</a:t>
            </a:fld>
            <a:endParaRPr lang="en-US" sz="1000" dirty="0">
              <a:solidFill>
                <a:prstClr val="white">
                  <a:lumMod val="50000"/>
                </a:prstClr>
              </a:solidFill>
              <a:cs typeface="Arial" panose="020B0604020202020204" pitchFamily="34" charset="0"/>
            </a:endParaRPr>
          </a:p>
        </p:txBody>
      </p:sp>
      <p:sp>
        <p:nvSpPr>
          <p:cNvPr id="14" name="TextBox 13"/>
          <p:cNvSpPr txBox="1"/>
          <p:nvPr/>
        </p:nvSpPr>
        <p:spPr>
          <a:xfrm>
            <a:off x="9938953" y="6486525"/>
            <a:ext cx="927847" cy="246221"/>
          </a:xfrm>
          <a:prstGeom prst="rect">
            <a:avLst/>
          </a:prstGeom>
          <a:noFill/>
        </p:spPr>
        <p:txBody>
          <a:bodyPr wrap="square" rtlCol="0">
            <a:spAutoFit/>
          </a:bodyPr>
          <a:lstStyle/>
          <a:p>
            <a:pPr algn="ctr" eaLnBrk="0" fontAlgn="base" hangingPunct="0">
              <a:spcBef>
                <a:spcPct val="0"/>
              </a:spcBef>
              <a:spcAft>
                <a:spcPct val="0"/>
              </a:spcAft>
            </a:pPr>
            <a:fld id="{960911F1-6F3B-4FCE-9FCB-B34EFDE99D55}" type="slidenum">
              <a:rPr lang="en-US" sz="1000">
                <a:solidFill>
                  <a:prstClr val="white">
                    <a:lumMod val="50000"/>
                  </a:prstClr>
                </a:solidFill>
                <a:cs typeface="Arial" panose="020B0604020202020204" pitchFamily="34" charset="0"/>
              </a:rPr>
              <a:pPr algn="ctr" eaLnBrk="0" fontAlgn="base" hangingPunct="0">
                <a:spcBef>
                  <a:spcPct val="0"/>
                </a:spcBef>
                <a:spcAft>
                  <a:spcPct val="0"/>
                </a:spcAft>
              </a:pPr>
              <a:t>‹#›</a:t>
            </a:fld>
            <a:endParaRPr lang="en-US" sz="1000" dirty="0">
              <a:solidFill>
                <a:prstClr val="white">
                  <a:lumMod val="50000"/>
                </a:prstClr>
              </a:solidFill>
              <a:cs typeface="Arial" panose="020B0604020202020204" pitchFamily="34" charset="0"/>
            </a:endParaRPr>
          </a:p>
        </p:txBody>
      </p:sp>
      <p:pic>
        <p:nvPicPr>
          <p:cNvPr id="16" name="Picture 15"/>
          <p:cNvPicPr>
            <a:picLocks noChangeAspect="1"/>
          </p:cNvPicPr>
          <p:nvPr/>
        </p:nvPicPr>
        <p:blipFill rotWithShape="1">
          <a:blip r:embed="rId10" cstate="print">
            <a:extLst>
              <a:ext uri="{28A0092B-C50C-407E-A947-70E740481C1C}">
                <a14:useLocalDpi xmlns:a14="http://schemas.microsoft.com/office/drawing/2010/main" val="0"/>
              </a:ext>
            </a:extLst>
          </a:blip>
          <a:srcRect l="4400" t="12121" r="4946" b="21061"/>
          <a:stretch/>
        </p:blipFill>
        <p:spPr>
          <a:xfrm>
            <a:off x="11308977" y="6028614"/>
            <a:ext cx="883024" cy="702913"/>
          </a:xfrm>
          <a:prstGeom prst="rect">
            <a:avLst/>
          </a:prstGeom>
        </p:spPr>
      </p:pic>
      <p:sp>
        <p:nvSpPr>
          <p:cNvPr id="17" name="Rectangle 13"/>
          <p:cNvSpPr>
            <a:spLocks noChangeArrowheads="1"/>
          </p:cNvSpPr>
          <p:nvPr/>
        </p:nvSpPr>
        <p:spPr bwMode="auto">
          <a:xfrm>
            <a:off x="1316038" y="6532563"/>
            <a:ext cx="7951787" cy="277812"/>
          </a:xfrm>
          <a:prstGeom prst="rect">
            <a:avLst/>
          </a:prstGeom>
          <a:noFill/>
          <a:ln>
            <a:noFill/>
          </a:ln>
        </p:spPr>
        <p:txBody>
          <a:bodyPr anchor="b">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defRPr/>
            </a:pPr>
            <a:r>
              <a:rPr lang="en-US" altLang="en-US" sz="1200" b="0" dirty="0">
                <a:solidFill>
                  <a:srgbClr val="A3AECC"/>
                </a:solidFill>
                <a:latin typeface="Calibri"/>
              </a:rPr>
              <a:t>the home of</a:t>
            </a:r>
            <a:r>
              <a:rPr lang="en-US" altLang="en-US" sz="1200" b="0" dirty="0">
                <a:solidFill>
                  <a:srgbClr val="DC6826"/>
                </a:solidFill>
                <a:latin typeface="Calibri"/>
              </a:rPr>
              <a:t> </a:t>
            </a:r>
            <a:r>
              <a:rPr lang="en-US" altLang="en-US" sz="1200" dirty="0">
                <a:solidFill>
                  <a:srgbClr val="00285B"/>
                </a:solidFill>
                <a:latin typeface="Calibri"/>
              </a:rPr>
              <a:t>Research, </a:t>
            </a:r>
            <a:r>
              <a:rPr lang="en-US" altLang="en-US" sz="1200" dirty="0">
                <a:solidFill>
                  <a:srgbClr val="00B050"/>
                </a:solidFill>
                <a:latin typeface="Calibri"/>
              </a:rPr>
              <a:t>Market Intelligence </a:t>
            </a:r>
            <a:r>
              <a:rPr lang="en-US" altLang="en-US" sz="1200" b="0" dirty="0">
                <a:solidFill>
                  <a:srgbClr val="A3AECC"/>
                </a:solidFill>
                <a:latin typeface="Calibri"/>
              </a:rPr>
              <a:t>and</a:t>
            </a:r>
            <a:r>
              <a:rPr lang="en-US" altLang="en-US" sz="1200" dirty="0">
                <a:solidFill>
                  <a:srgbClr val="00285B"/>
                </a:solidFill>
                <a:latin typeface="Calibri"/>
              </a:rPr>
              <a:t> </a:t>
            </a:r>
            <a:r>
              <a:rPr lang="en-US" altLang="en-US" sz="1200" dirty="0">
                <a:solidFill>
                  <a:srgbClr val="C00000"/>
                </a:solidFill>
                <a:latin typeface="Calibri"/>
              </a:rPr>
              <a:t>Consulting		</a:t>
            </a:r>
            <a:r>
              <a:rPr lang="en-US" altLang="en-US" sz="1200" dirty="0">
                <a:solidFill>
                  <a:srgbClr val="C00000"/>
                </a:solidFill>
                <a:latin typeface="Calibri"/>
                <a:hlinkClick r:id="rId11"/>
              </a:rPr>
              <a:t>www.cognitrexindia.com</a:t>
            </a:r>
            <a:r>
              <a:rPr lang="en-US" altLang="en-US" sz="1200" dirty="0">
                <a:solidFill>
                  <a:srgbClr val="C00000"/>
                </a:solidFill>
                <a:latin typeface="Calibri"/>
              </a:rPr>
              <a:t>  </a:t>
            </a:r>
          </a:p>
        </p:txBody>
      </p:sp>
    </p:spTree>
    <p:extLst>
      <p:ext uri="{BB962C8B-B14F-4D97-AF65-F5344CB8AC3E}">
        <p14:creationId xmlns:p14="http://schemas.microsoft.com/office/powerpoint/2010/main" val="375630452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hf hdr="0"/>
  <p:txStyles>
    <p:titleStyle>
      <a:lvl1pPr algn="l" rtl="0" eaLnBrk="0" fontAlgn="base" hangingPunct="0">
        <a:lnSpc>
          <a:spcPct val="90000"/>
        </a:lnSpc>
        <a:spcBef>
          <a:spcPct val="0"/>
        </a:spcBef>
        <a:spcAft>
          <a:spcPct val="0"/>
        </a:spcAft>
        <a:defRPr sz="2500" b="0" kern="1200">
          <a:solidFill>
            <a:srgbClr val="002060"/>
          </a:solidFill>
          <a:latin typeface="+mj-lt"/>
          <a:ea typeface="+mj-ea"/>
          <a:cs typeface="Arial" panose="020B0604020202020204" pitchFamily="34" charset="0"/>
        </a:defRPr>
      </a:lvl1pPr>
      <a:lvl2pPr algn="l" rtl="0" eaLnBrk="0" fontAlgn="base" hangingPunct="0">
        <a:lnSpc>
          <a:spcPct val="90000"/>
        </a:lnSpc>
        <a:spcBef>
          <a:spcPct val="0"/>
        </a:spcBef>
        <a:spcAft>
          <a:spcPct val="0"/>
        </a:spcAft>
        <a:defRPr sz="2500" b="1">
          <a:solidFill>
            <a:srgbClr val="002060"/>
          </a:solidFill>
          <a:latin typeface="Arial" charset="0"/>
          <a:cs typeface="Arial" charset="0"/>
        </a:defRPr>
      </a:lvl2pPr>
      <a:lvl3pPr algn="l" rtl="0" eaLnBrk="0" fontAlgn="base" hangingPunct="0">
        <a:lnSpc>
          <a:spcPct val="90000"/>
        </a:lnSpc>
        <a:spcBef>
          <a:spcPct val="0"/>
        </a:spcBef>
        <a:spcAft>
          <a:spcPct val="0"/>
        </a:spcAft>
        <a:defRPr sz="2500" b="1">
          <a:solidFill>
            <a:srgbClr val="002060"/>
          </a:solidFill>
          <a:latin typeface="Arial" charset="0"/>
          <a:cs typeface="Arial" charset="0"/>
        </a:defRPr>
      </a:lvl3pPr>
      <a:lvl4pPr algn="l" rtl="0" eaLnBrk="0" fontAlgn="base" hangingPunct="0">
        <a:lnSpc>
          <a:spcPct val="90000"/>
        </a:lnSpc>
        <a:spcBef>
          <a:spcPct val="0"/>
        </a:spcBef>
        <a:spcAft>
          <a:spcPct val="0"/>
        </a:spcAft>
        <a:defRPr sz="2500" b="1">
          <a:solidFill>
            <a:srgbClr val="002060"/>
          </a:solidFill>
          <a:latin typeface="Arial" charset="0"/>
          <a:cs typeface="Arial" charset="0"/>
        </a:defRPr>
      </a:lvl4pPr>
      <a:lvl5pPr algn="l" rtl="0" eaLnBrk="0" fontAlgn="base" hangingPunct="0">
        <a:lnSpc>
          <a:spcPct val="90000"/>
        </a:lnSpc>
        <a:spcBef>
          <a:spcPct val="0"/>
        </a:spcBef>
        <a:spcAft>
          <a:spcPct val="0"/>
        </a:spcAft>
        <a:defRPr sz="2500" b="1">
          <a:solidFill>
            <a:srgbClr val="002060"/>
          </a:solidFill>
          <a:latin typeface="Arial" charset="0"/>
          <a:cs typeface="Arial" charset="0"/>
        </a:defRPr>
      </a:lvl5pPr>
      <a:lvl6pPr marL="457200" algn="l" rtl="0" fontAlgn="base">
        <a:lnSpc>
          <a:spcPct val="90000"/>
        </a:lnSpc>
        <a:spcBef>
          <a:spcPct val="0"/>
        </a:spcBef>
        <a:spcAft>
          <a:spcPct val="0"/>
        </a:spcAft>
        <a:defRPr sz="3600" b="1">
          <a:solidFill>
            <a:srgbClr val="EA1D25"/>
          </a:solidFill>
          <a:latin typeface="Arial" charset="0"/>
          <a:cs typeface="Arial" charset="0"/>
        </a:defRPr>
      </a:lvl6pPr>
      <a:lvl7pPr marL="914400" algn="l" rtl="0" fontAlgn="base">
        <a:lnSpc>
          <a:spcPct val="90000"/>
        </a:lnSpc>
        <a:spcBef>
          <a:spcPct val="0"/>
        </a:spcBef>
        <a:spcAft>
          <a:spcPct val="0"/>
        </a:spcAft>
        <a:defRPr sz="3600" b="1">
          <a:solidFill>
            <a:srgbClr val="EA1D25"/>
          </a:solidFill>
          <a:latin typeface="Arial" charset="0"/>
          <a:cs typeface="Arial" charset="0"/>
        </a:defRPr>
      </a:lvl7pPr>
      <a:lvl8pPr marL="1371600" algn="l" rtl="0" fontAlgn="base">
        <a:lnSpc>
          <a:spcPct val="90000"/>
        </a:lnSpc>
        <a:spcBef>
          <a:spcPct val="0"/>
        </a:spcBef>
        <a:spcAft>
          <a:spcPct val="0"/>
        </a:spcAft>
        <a:defRPr sz="3600" b="1">
          <a:solidFill>
            <a:srgbClr val="EA1D25"/>
          </a:solidFill>
          <a:latin typeface="Arial" charset="0"/>
          <a:cs typeface="Arial" charset="0"/>
        </a:defRPr>
      </a:lvl8pPr>
      <a:lvl9pPr marL="1828800" algn="l" rtl="0" fontAlgn="base">
        <a:lnSpc>
          <a:spcPct val="90000"/>
        </a:lnSpc>
        <a:spcBef>
          <a:spcPct val="0"/>
        </a:spcBef>
        <a:spcAft>
          <a:spcPct val="0"/>
        </a:spcAft>
        <a:defRPr sz="3600" b="1">
          <a:solidFill>
            <a:srgbClr val="EA1D25"/>
          </a:solidFill>
          <a:latin typeface="Arial" charset="0"/>
          <a:cs typeface="Arial" charset="0"/>
        </a:defRPr>
      </a:lvl9pPr>
    </p:titleStyle>
    <p:bodyStyle>
      <a:lvl1pPr marL="228600" indent="-228600" algn="l" rtl="0" eaLnBrk="0" fontAlgn="base" hangingPunct="0">
        <a:lnSpc>
          <a:spcPct val="90000"/>
        </a:lnSpc>
        <a:spcBef>
          <a:spcPts val="1000"/>
        </a:spcBef>
        <a:spcAft>
          <a:spcPct val="0"/>
        </a:spcAft>
        <a:buClr>
          <a:srgbClr val="EA1D25"/>
        </a:buClr>
        <a:buFont typeface="Wingdings" panose="05000000000000000000" pitchFamily="2" charset="2"/>
        <a:buChar char="§"/>
        <a:defRPr sz="2800" kern="1200">
          <a:solidFill>
            <a:schemeClr val="tx1">
              <a:lumMod val="50000"/>
            </a:schemeClr>
          </a:solidFill>
          <a:latin typeface="+mn-lt"/>
          <a:ea typeface="+mn-ea"/>
          <a:cs typeface="Arial" panose="020B0604020202020204" pitchFamily="34" charset="0"/>
        </a:defRPr>
      </a:lvl1pPr>
      <a:lvl2pPr marL="685800" indent="-228600" algn="l" rtl="0" eaLnBrk="0" fontAlgn="base" hangingPunct="0">
        <a:lnSpc>
          <a:spcPct val="90000"/>
        </a:lnSpc>
        <a:spcBef>
          <a:spcPts val="500"/>
        </a:spcBef>
        <a:spcAft>
          <a:spcPct val="0"/>
        </a:spcAft>
        <a:buClr>
          <a:srgbClr val="EA1D25"/>
        </a:buClr>
        <a:buFont typeface="Arial" panose="020B0604020202020204" pitchFamily="34" charset="0"/>
        <a:buChar char="•"/>
        <a:defRPr sz="2400" kern="1200">
          <a:solidFill>
            <a:schemeClr val="tx1">
              <a:lumMod val="50000"/>
            </a:schemeClr>
          </a:solidFill>
          <a:latin typeface="+mn-lt"/>
          <a:ea typeface="+mn-ea"/>
          <a:cs typeface="Arial" panose="020B0604020202020204" pitchFamily="34" charset="0"/>
        </a:defRPr>
      </a:lvl2pPr>
      <a:lvl3pPr marL="1143000" indent="-228600" algn="l" rtl="0" eaLnBrk="0" fontAlgn="base" hangingPunct="0">
        <a:lnSpc>
          <a:spcPct val="90000"/>
        </a:lnSpc>
        <a:spcBef>
          <a:spcPts val="500"/>
        </a:spcBef>
        <a:spcAft>
          <a:spcPct val="0"/>
        </a:spcAft>
        <a:buClr>
          <a:srgbClr val="EA1D25"/>
        </a:buClr>
        <a:buFont typeface="Arial" panose="020B0604020202020204" pitchFamily="34" charset="0"/>
        <a:buChar char="–"/>
        <a:defRPr sz="2000" kern="1200">
          <a:solidFill>
            <a:schemeClr val="tx1">
              <a:lumMod val="50000"/>
            </a:schemeClr>
          </a:solidFill>
          <a:latin typeface="+mn-lt"/>
          <a:ea typeface="+mn-ea"/>
          <a:cs typeface="Arial" panose="020B0604020202020204" pitchFamily="34" charset="0"/>
        </a:defRPr>
      </a:lvl3pPr>
      <a:lvl4pPr marL="1600200" indent="-228600" algn="l" rtl="0" eaLnBrk="0" fontAlgn="base" hangingPunct="0">
        <a:lnSpc>
          <a:spcPct val="90000"/>
        </a:lnSpc>
        <a:spcBef>
          <a:spcPts val="500"/>
        </a:spcBef>
        <a:spcAft>
          <a:spcPct val="0"/>
        </a:spcAft>
        <a:buClr>
          <a:srgbClr val="EA1D25"/>
        </a:buClr>
        <a:buFont typeface="Arial" panose="020B0604020202020204" pitchFamily="34" charset="0"/>
        <a:buChar char="•"/>
        <a:defRPr kern="1200">
          <a:solidFill>
            <a:schemeClr val="tx1">
              <a:lumMod val="50000"/>
            </a:schemeClr>
          </a:solidFill>
          <a:latin typeface="+mn-lt"/>
          <a:ea typeface="+mn-ea"/>
          <a:cs typeface="Arial" panose="020B0604020202020204" pitchFamily="34" charset="0"/>
        </a:defRPr>
      </a:lvl4pPr>
      <a:lvl5pPr marL="2057400" indent="-228600" algn="l" rtl="0" eaLnBrk="0" fontAlgn="base" hangingPunct="0">
        <a:lnSpc>
          <a:spcPct val="90000"/>
        </a:lnSpc>
        <a:spcBef>
          <a:spcPts val="500"/>
        </a:spcBef>
        <a:spcAft>
          <a:spcPct val="0"/>
        </a:spcAft>
        <a:buClr>
          <a:srgbClr val="EA1D25"/>
        </a:buClr>
        <a:buFont typeface="Arial" panose="020B0604020202020204" pitchFamily="34" charset="0"/>
        <a:buChar char="–"/>
        <a:defRPr kern="1200">
          <a:solidFill>
            <a:schemeClr val="tx1">
              <a:lumMod val="50000"/>
            </a:schemeClr>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p:nvPicPr>
        <p:blipFill>
          <a:blip r:embed="rId8" cstate="print">
            <a:extLst>
              <a:ext uri="{28A0092B-C50C-407E-A947-70E740481C1C}">
                <a14:useLocalDpi xmlns:a14="http://schemas.microsoft.com/office/drawing/2010/main" val="0"/>
              </a:ext>
            </a:extLst>
          </a:blip>
          <a:srcRect l="52551" b="66743"/>
          <a:stretch>
            <a:fillRect/>
          </a:stretch>
        </p:blipFill>
        <p:spPr bwMode="auto">
          <a:xfrm>
            <a:off x="8172450" y="0"/>
            <a:ext cx="40195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342900" y="127000"/>
            <a:ext cx="10966076" cy="72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Text Placeholder 2"/>
          <p:cNvSpPr>
            <a:spLocks noGrp="1"/>
          </p:cNvSpPr>
          <p:nvPr>
            <p:ph type="body" idx="1"/>
          </p:nvPr>
        </p:nvSpPr>
        <p:spPr bwMode="auto">
          <a:xfrm>
            <a:off x="342900" y="1349375"/>
            <a:ext cx="11506200" cy="484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1031"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l="18599" t="8044" b="14433"/>
          <a:stretch>
            <a:fillRect/>
          </a:stretch>
        </p:blipFill>
        <p:spPr bwMode="auto">
          <a:xfrm>
            <a:off x="293688" y="6275388"/>
            <a:ext cx="74136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p:nvCxnSpPr>
        <p:spPr>
          <a:xfrm>
            <a:off x="1316038" y="6486525"/>
            <a:ext cx="10698162" cy="0"/>
          </a:xfrm>
          <a:prstGeom prst="line">
            <a:avLst/>
          </a:prstGeom>
          <a:ln>
            <a:solidFill>
              <a:srgbClr val="EA1D25"/>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055929" y="6486525"/>
            <a:ext cx="927847" cy="246221"/>
          </a:xfrm>
          <a:prstGeom prst="rect">
            <a:avLst/>
          </a:prstGeom>
          <a:noFill/>
        </p:spPr>
        <p:txBody>
          <a:bodyPr wrap="square" rtlCol="0">
            <a:spAutoFit/>
          </a:bodyPr>
          <a:lstStyle/>
          <a:p>
            <a:pPr eaLnBrk="0" fontAlgn="base" hangingPunct="0">
              <a:spcBef>
                <a:spcPct val="0"/>
              </a:spcBef>
              <a:spcAft>
                <a:spcPct val="0"/>
              </a:spcAft>
            </a:pPr>
            <a:fld id="{74DC4CE1-3130-4C8C-8E41-1CDA347C3587}" type="datetime1">
              <a:rPr lang="en-US" sz="1000">
                <a:solidFill>
                  <a:prstClr val="white">
                    <a:lumMod val="50000"/>
                  </a:prstClr>
                </a:solidFill>
                <a:cs typeface="Arial" panose="020B0604020202020204" pitchFamily="34" charset="0"/>
              </a:rPr>
              <a:pPr eaLnBrk="0" fontAlgn="base" hangingPunct="0">
                <a:spcBef>
                  <a:spcPct val="0"/>
                </a:spcBef>
                <a:spcAft>
                  <a:spcPct val="0"/>
                </a:spcAft>
              </a:pPr>
              <a:t>6/17/2023</a:t>
            </a:fld>
            <a:endParaRPr lang="en-US" sz="1000" dirty="0">
              <a:solidFill>
                <a:prstClr val="white">
                  <a:lumMod val="50000"/>
                </a:prstClr>
              </a:solidFill>
              <a:cs typeface="Arial" panose="020B0604020202020204" pitchFamily="34" charset="0"/>
            </a:endParaRPr>
          </a:p>
        </p:txBody>
      </p:sp>
      <p:sp>
        <p:nvSpPr>
          <p:cNvPr id="14" name="TextBox 13"/>
          <p:cNvSpPr txBox="1"/>
          <p:nvPr/>
        </p:nvSpPr>
        <p:spPr>
          <a:xfrm>
            <a:off x="9938953" y="6486525"/>
            <a:ext cx="927847" cy="246221"/>
          </a:xfrm>
          <a:prstGeom prst="rect">
            <a:avLst/>
          </a:prstGeom>
          <a:noFill/>
        </p:spPr>
        <p:txBody>
          <a:bodyPr wrap="square" rtlCol="0">
            <a:spAutoFit/>
          </a:bodyPr>
          <a:lstStyle/>
          <a:p>
            <a:pPr algn="ctr" eaLnBrk="0" fontAlgn="base" hangingPunct="0">
              <a:spcBef>
                <a:spcPct val="0"/>
              </a:spcBef>
              <a:spcAft>
                <a:spcPct val="0"/>
              </a:spcAft>
            </a:pPr>
            <a:fld id="{960911F1-6F3B-4FCE-9FCB-B34EFDE99D55}" type="slidenum">
              <a:rPr lang="en-US" sz="1000">
                <a:solidFill>
                  <a:prstClr val="white">
                    <a:lumMod val="50000"/>
                  </a:prstClr>
                </a:solidFill>
                <a:cs typeface="Arial" panose="020B0604020202020204" pitchFamily="34" charset="0"/>
              </a:rPr>
              <a:pPr algn="ctr" eaLnBrk="0" fontAlgn="base" hangingPunct="0">
                <a:spcBef>
                  <a:spcPct val="0"/>
                </a:spcBef>
                <a:spcAft>
                  <a:spcPct val="0"/>
                </a:spcAft>
              </a:pPr>
              <a:t>‹#›</a:t>
            </a:fld>
            <a:endParaRPr lang="en-US" sz="1000" dirty="0">
              <a:solidFill>
                <a:prstClr val="white">
                  <a:lumMod val="50000"/>
                </a:prstClr>
              </a:solidFill>
              <a:cs typeface="Arial" panose="020B0604020202020204" pitchFamily="34" charset="0"/>
            </a:endParaRPr>
          </a:p>
        </p:txBody>
      </p:sp>
      <p:pic>
        <p:nvPicPr>
          <p:cNvPr id="16" name="Picture 15"/>
          <p:cNvPicPr>
            <a:picLocks noChangeAspect="1"/>
          </p:cNvPicPr>
          <p:nvPr/>
        </p:nvPicPr>
        <p:blipFill rotWithShape="1">
          <a:blip r:embed="rId10" cstate="print">
            <a:extLst>
              <a:ext uri="{28A0092B-C50C-407E-A947-70E740481C1C}">
                <a14:useLocalDpi xmlns:a14="http://schemas.microsoft.com/office/drawing/2010/main" val="0"/>
              </a:ext>
            </a:extLst>
          </a:blip>
          <a:srcRect l="4400" t="12121" r="4946" b="21061"/>
          <a:stretch/>
        </p:blipFill>
        <p:spPr>
          <a:xfrm>
            <a:off x="11308977" y="6028614"/>
            <a:ext cx="883024" cy="702913"/>
          </a:xfrm>
          <a:prstGeom prst="rect">
            <a:avLst/>
          </a:prstGeom>
        </p:spPr>
      </p:pic>
      <p:sp>
        <p:nvSpPr>
          <p:cNvPr id="17" name="Rectangle 13"/>
          <p:cNvSpPr>
            <a:spLocks noChangeArrowheads="1"/>
          </p:cNvSpPr>
          <p:nvPr/>
        </p:nvSpPr>
        <p:spPr bwMode="auto">
          <a:xfrm>
            <a:off x="1316038" y="6532563"/>
            <a:ext cx="7951787" cy="277812"/>
          </a:xfrm>
          <a:prstGeom prst="rect">
            <a:avLst/>
          </a:prstGeom>
          <a:noFill/>
          <a:ln>
            <a:noFill/>
          </a:ln>
        </p:spPr>
        <p:txBody>
          <a:bodyPr anchor="b">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defRPr/>
            </a:pPr>
            <a:r>
              <a:rPr lang="en-US" altLang="en-US" sz="1200" b="0" dirty="0">
                <a:solidFill>
                  <a:srgbClr val="A3AECC"/>
                </a:solidFill>
                <a:latin typeface="Calibri"/>
              </a:rPr>
              <a:t>the home of</a:t>
            </a:r>
            <a:r>
              <a:rPr lang="en-US" altLang="en-US" sz="1200" b="0" dirty="0">
                <a:solidFill>
                  <a:srgbClr val="DC6826"/>
                </a:solidFill>
                <a:latin typeface="Calibri"/>
              </a:rPr>
              <a:t> </a:t>
            </a:r>
            <a:r>
              <a:rPr lang="en-US" altLang="en-US" sz="1200" dirty="0">
                <a:solidFill>
                  <a:srgbClr val="00285B"/>
                </a:solidFill>
                <a:latin typeface="Calibri"/>
              </a:rPr>
              <a:t>Research, </a:t>
            </a:r>
            <a:r>
              <a:rPr lang="en-US" altLang="en-US" sz="1200" dirty="0">
                <a:solidFill>
                  <a:srgbClr val="00B050"/>
                </a:solidFill>
                <a:latin typeface="Calibri"/>
              </a:rPr>
              <a:t>Market Intelligence </a:t>
            </a:r>
            <a:r>
              <a:rPr lang="en-US" altLang="en-US" sz="1200" b="0" dirty="0">
                <a:solidFill>
                  <a:srgbClr val="A3AECC"/>
                </a:solidFill>
                <a:latin typeface="Calibri"/>
              </a:rPr>
              <a:t>and</a:t>
            </a:r>
            <a:r>
              <a:rPr lang="en-US" altLang="en-US" sz="1200" dirty="0">
                <a:solidFill>
                  <a:srgbClr val="00285B"/>
                </a:solidFill>
                <a:latin typeface="Calibri"/>
              </a:rPr>
              <a:t> </a:t>
            </a:r>
            <a:r>
              <a:rPr lang="en-US" altLang="en-US" sz="1200" dirty="0">
                <a:solidFill>
                  <a:srgbClr val="C00000"/>
                </a:solidFill>
                <a:latin typeface="Calibri"/>
              </a:rPr>
              <a:t>Consulting		</a:t>
            </a:r>
            <a:r>
              <a:rPr lang="en-US" altLang="en-US" sz="1200" dirty="0">
                <a:solidFill>
                  <a:srgbClr val="C00000"/>
                </a:solidFill>
                <a:latin typeface="Calibri"/>
                <a:hlinkClick r:id="rId11"/>
              </a:rPr>
              <a:t>www.cognitrexindia.com</a:t>
            </a:r>
            <a:r>
              <a:rPr lang="en-US" altLang="en-US" sz="1200" dirty="0">
                <a:solidFill>
                  <a:srgbClr val="C00000"/>
                </a:solidFill>
                <a:latin typeface="Calibri"/>
              </a:rPr>
              <a:t>  </a:t>
            </a:r>
          </a:p>
        </p:txBody>
      </p:sp>
    </p:spTree>
    <p:extLst>
      <p:ext uri="{BB962C8B-B14F-4D97-AF65-F5344CB8AC3E}">
        <p14:creationId xmlns:p14="http://schemas.microsoft.com/office/powerpoint/2010/main" val="84604179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Lst>
  <p:hf hdr="0"/>
  <p:txStyles>
    <p:titleStyle>
      <a:lvl1pPr algn="l" rtl="0" eaLnBrk="0" fontAlgn="base" hangingPunct="0">
        <a:lnSpc>
          <a:spcPct val="90000"/>
        </a:lnSpc>
        <a:spcBef>
          <a:spcPct val="0"/>
        </a:spcBef>
        <a:spcAft>
          <a:spcPct val="0"/>
        </a:spcAft>
        <a:defRPr sz="2500" b="0" kern="1200">
          <a:solidFill>
            <a:srgbClr val="002060"/>
          </a:solidFill>
          <a:latin typeface="+mj-lt"/>
          <a:ea typeface="+mj-ea"/>
          <a:cs typeface="Arial" panose="020B0604020202020204" pitchFamily="34" charset="0"/>
        </a:defRPr>
      </a:lvl1pPr>
      <a:lvl2pPr algn="l" rtl="0" eaLnBrk="0" fontAlgn="base" hangingPunct="0">
        <a:lnSpc>
          <a:spcPct val="90000"/>
        </a:lnSpc>
        <a:spcBef>
          <a:spcPct val="0"/>
        </a:spcBef>
        <a:spcAft>
          <a:spcPct val="0"/>
        </a:spcAft>
        <a:defRPr sz="2500" b="1">
          <a:solidFill>
            <a:srgbClr val="002060"/>
          </a:solidFill>
          <a:latin typeface="Arial" charset="0"/>
          <a:cs typeface="Arial" charset="0"/>
        </a:defRPr>
      </a:lvl2pPr>
      <a:lvl3pPr algn="l" rtl="0" eaLnBrk="0" fontAlgn="base" hangingPunct="0">
        <a:lnSpc>
          <a:spcPct val="90000"/>
        </a:lnSpc>
        <a:spcBef>
          <a:spcPct val="0"/>
        </a:spcBef>
        <a:spcAft>
          <a:spcPct val="0"/>
        </a:spcAft>
        <a:defRPr sz="2500" b="1">
          <a:solidFill>
            <a:srgbClr val="002060"/>
          </a:solidFill>
          <a:latin typeface="Arial" charset="0"/>
          <a:cs typeface="Arial" charset="0"/>
        </a:defRPr>
      </a:lvl3pPr>
      <a:lvl4pPr algn="l" rtl="0" eaLnBrk="0" fontAlgn="base" hangingPunct="0">
        <a:lnSpc>
          <a:spcPct val="90000"/>
        </a:lnSpc>
        <a:spcBef>
          <a:spcPct val="0"/>
        </a:spcBef>
        <a:spcAft>
          <a:spcPct val="0"/>
        </a:spcAft>
        <a:defRPr sz="2500" b="1">
          <a:solidFill>
            <a:srgbClr val="002060"/>
          </a:solidFill>
          <a:latin typeface="Arial" charset="0"/>
          <a:cs typeface="Arial" charset="0"/>
        </a:defRPr>
      </a:lvl4pPr>
      <a:lvl5pPr algn="l" rtl="0" eaLnBrk="0" fontAlgn="base" hangingPunct="0">
        <a:lnSpc>
          <a:spcPct val="90000"/>
        </a:lnSpc>
        <a:spcBef>
          <a:spcPct val="0"/>
        </a:spcBef>
        <a:spcAft>
          <a:spcPct val="0"/>
        </a:spcAft>
        <a:defRPr sz="2500" b="1">
          <a:solidFill>
            <a:srgbClr val="002060"/>
          </a:solidFill>
          <a:latin typeface="Arial" charset="0"/>
          <a:cs typeface="Arial" charset="0"/>
        </a:defRPr>
      </a:lvl5pPr>
      <a:lvl6pPr marL="457200" algn="l" rtl="0" fontAlgn="base">
        <a:lnSpc>
          <a:spcPct val="90000"/>
        </a:lnSpc>
        <a:spcBef>
          <a:spcPct val="0"/>
        </a:spcBef>
        <a:spcAft>
          <a:spcPct val="0"/>
        </a:spcAft>
        <a:defRPr sz="3600" b="1">
          <a:solidFill>
            <a:srgbClr val="EA1D25"/>
          </a:solidFill>
          <a:latin typeface="Arial" charset="0"/>
          <a:cs typeface="Arial" charset="0"/>
        </a:defRPr>
      </a:lvl6pPr>
      <a:lvl7pPr marL="914400" algn="l" rtl="0" fontAlgn="base">
        <a:lnSpc>
          <a:spcPct val="90000"/>
        </a:lnSpc>
        <a:spcBef>
          <a:spcPct val="0"/>
        </a:spcBef>
        <a:spcAft>
          <a:spcPct val="0"/>
        </a:spcAft>
        <a:defRPr sz="3600" b="1">
          <a:solidFill>
            <a:srgbClr val="EA1D25"/>
          </a:solidFill>
          <a:latin typeface="Arial" charset="0"/>
          <a:cs typeface="Arial" charset="0"/>
        </a:defRPr>
      </a:lvl7pPr>
      <a:lvl8pPr marL="1371600" algn="l" rtl="0" fontAlgn="base">
        <a:lnSpc>
          <a:spcPct val="90000"/>
        </a:lnSpc>
        <a:spcBef>
          <a:spcPct val="0"/>
        </a:spcBef>
        <a:spcAft>
          <a:spcPct val="0"/>
        </a:spcAft>
        <a:defRPr sz="3600" b="1">
          <a:solidFill>
            <a:srgbClr val="EA1D25"/>
          </a:solidFill>
          <a:latin typeface="Arial" charset="0"/>
          <a:cs typeface="Arial" charset="0"/>
        </a:defRPr>
      </a:lvl8pPr>
      <a:lvl9pPr marL="1828800" algn="l" rtl="0" fontAlgn="base">
        <a:lnSpc>
          <a:spcPct val="90000"/>
        </a:lnSpc>
        <a:spcBef>
          <a:spcPct val="0"/>
        </a:spcBef>
        <a:spcAft>
          <a:spcPct val="0"/>
        </a:spcAft>
        <a:defRPr sz="3600" b="1">
          <a:solidFill>
            <a:srgbClr val="EA1D25"/>
          </a:solidFill>
          <a:latin typeface="Arial" charset="0"/>
          <a:cs typeface="Arial" charset="0"/>
        </a:defRPr>
      </a:lvl9pPr>
    </p:titleStyle>
    <p:bodyStyle>
      <a:lvl1pPr marL="228600" indent="-228600" algn="l" rtl="0" eaLnBrk="0" fontAlgn="base" hangingPunct="0">
        <a:lnSpc>
          <a:spcPct val="90000"/>
        </a:lnSpc>
        <a:spcBef>
          <a:spcPts val="1000"/>
        </a:spcBef>
        <a:spcAft>
          <a:spcPct val="0"/>
        </a:spcAft>
        <a:buClr>
          <a:srgbClr val="EA1D25"/>
        </a:buClr>
        <a:buFont typeface="Wingdings" panose="05000000000000000000" pitchFamily="2" charset="2"/>
        <a:buChar char="§"/>
        <a:defRPr sz="2800" kern="1200">
          <a:solidFill>
            <a:schemeClr val="tx1">
              <a:lumMod val="50000"/>
            </a:schemeClr>
          </a:solidFill>
          <a:latin typeface="+mn-lt"/>
          <a:ea typeface="+mn-ea"/>
          <a:cs typeface="Arial" panose="020B0604020202020204" pitchFamily="34" charset="0"/>
        </a:defRPr>
      </a:lvl1pPr>
      <a:lvl2pPr marL="685800" indent="-228600" algn="l" rtl="0" eaLnBrk="0" fontAlgn="base" hangingPunct="0">
        <a:lnSpc>
          <a:spcPct val="90000"/>
        </a:lnSpc>
        <a:spcBef>
          <a:spcPts val="500"/>
        </a:spcBef>
        <a:spcAft>
          <a:spcPct val="0"/>
        </a:spcAft>
        <a:buClr>
          <a:srgbClr val="EA1D25"/>
        </a:buClr>
        <a:buFont typeface="Arial" panose="020B0604020202020204" pitchFamily="34" charset="0"/>
        <a:buChar char="•"/>
        <a:defRPr sz="2400" kern="1200">
          <a:solidFill>
            <a:schemeClr val="tx1">
              <a:lumMod val="50000"/>
            </a:schemeClr>
          </a:solidFill>
          <a:latin typeface="+mn-lt"/>
          <a:ea typeface="+mn-ea"/>
          <a:cs typeface="Arial" panose="020B0604020202020204" pitchFamily="34" charset="0"/>
        </a:defRPr>
      </a:lvl2pPr>
      <a:lvl3pPr marL="1143000" indent="-228600" algn="l" rtl="0" eaLnBrk="0" fontAlgn="base" hangingPunct="0">
        <a:lnSpc>
          <a:spcPct val="90000"/>
        </a:lnSpc>
        <a:spcBef>
          <a:spcPts val="500"/>
        </a:spcBef>
        <a:spcAft>
          <a:spcPct val="0"/>
        </a:spcAft>
        <a:buClr>
          <a:srgbClr val="EA1D25"/>
        </a:buClr>
        <a:buFont typeface="Arial" panose="020B0604020202020204" pitchFamily="34" charset="0"/>
        <a:buChar char="–"/>
        <a:defRPr sz="2000" kern="1200">
          <a:solidFill>
            <a:schemeClr val="tx1">
              <a:lumMod val="50000"/>
            </a:schemeClr>
          </a:solidFill>
          <a:latin typeface="+mn-lt"/>
          <a:ea typeface="+mn-ea"/>
          <a:cs typeface="Arial" panose="020B0604020202020204" pitchFamily="34" charset="0"/>
        </a:defRPr>
      </a:lvl3pPr>
      <a:lvl4pPr marL="1600200" indent="-228600" algn="l" rtl="0" eaLnBrk="0" fontAlgn="base" hangingPunct="0">
        <a:lnSpc>
          <a:spcPct val="90000"/>
        </a:lnSpc>
        <a:spcBef>
          <a:spcPts val="500"/>
        </a:spcBef>
        <a:spcAft>
          <a:spcPct val="0"/>
        </a:spcAft>
        <a:buClr>
          <a:srgbClr val="EA1D25"/>
        </a:buClr>
        <a:buFont typeface="Arial" panose="020B0604020202020204" pitchFamily="34" charset="0"/>
        <a:buChar char="•"/>
        <a:defRPr kern="1200">
          <a:solidFill>
            <a:schemeClr val="tx1">
              <a:lumMod val="50000"/>
            </a:schemeClr>
          </a:solidFill>
          <a:latin typeface="+mn-lt"/>
          <a:ea typeface="+mn-ea"/>
          <a:cs typeface="Arial" panose="020B0604020202020204" pitchFamily="34" charset="0"/>
        </a:defRPr>
      </a:lvl4pPr>
      <a:lvl5pPr marL="2057400" indent="-228600" algn="l" rtl="0" eaLnBrk="0" fontAlgn="base" hangingPunct="0">
        <a:lnSpc>
          <a:spcPct val="90000"/>
        </a:lnSpc>
        <a:spcBef>
          <a:spcPts val="500"/>
        </a:spcBef>
        <a:spcAft>
          <a:spcPct val="0"/>
        </a:spcAft>
        <a:buClr>
          <a:srgbClr val="EA1D25"/>
        </a:buClr>
        <a:buFont typeface="Arial" panose="020B0604020202020204" pitchFamily="34" charset="0"/>
        <a:buChar char="–"/>
        <a:defRPr kern="1200">
          <a:solidFill>
            <a:schemeClr val="tx1">
              <a:lumMod val="50000"/>
            </a:schemeClr>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14.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0.xml"/><Relationship Id="rId5" Type="http://schemas.openxmlformats.org/officeDocument/2006/relationships/image" Target="../media/image5.png"/><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hyperlink" Target="https://in.linkedin.com/company/sun-pharma" TargetMode="External"/><Relationship Id="rId2" Type="http://schemas.openxmlformats.org/officeDocument/2006/relationships/hyperlink" Target="https://sunpharma.com/" TargetMode="External"/><Relationship Id="rId1" Type="http://schemas.openxmlformats.org/officeDocument/2006/relationships/slideLayout" Target="../slideLayouts/slideLayout20.xml"/><Relationship Id="rId5" Type="http://schemas.openxmlformats.org/officeDocument/2006/relationships/image" Target="../media/image5.png"/><Relationship Id="rId4" Type="http://schemas.openxmlformats.org/officeDocument/2006/relationships/hyperlink" Target="https://www.facebook.com/SunPharmaLive/"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319682" y="1059257"/>
            <a:ext cx="5437175" cy="5135482"/>
          </a:xfrm>
        </p:spPr>
        <p:txBody>
          <a:bodyPr>
            <a:normAutofit/>
          </a:bodyPr>
          <a:lstStyle/>
          <a:p>
            <a:pPr algn="ctr" eaLnBrk="1" hangingPunct="1"/>
            <a:r>
              <a:rPr lang="en-US" altLang="en-US" sz="3200" dirty="0" smtClean="0">
                <a:latin typeface="Century Gothic" panose="020B0502020202020204" pitchFamily="34" charset="0"/>
              </a:rPr>
              <a:t>Perception</a:t>
            </a:r>
            <a:r>
              <a:rPr lang="en-US" altLang="en-US" sz="3200" dirty="0" smtClean="0">
                <a:latin typeface="Century Gothic" panose="020B0502020202020204" pitchFamily="34" charset="0"/>
              </a:rPr>
              <a:t> </a:t>
            </a:r>
            <a:r>
              <a:rPr lang="en-US" altLang="en-US" sz="3200" dirty="0">
                <a:latin typeface="Century Gothic" panose="020B0502020202020204" pitchFamily="34" charset="0"/>
              </a:rPr>
              <a:t>of </a:t>
            </a:r>
            <a:r>
              <a:rPr lang="en-US" sz="3200" dirty="0" err="1">
                <a:latin typeface="Century Gothic" panose="020B0502020202020204" pitchFamily="34" charset="0"/>
              </a:rPr>
              <a:t>Rosuvas</a:t>
            </a:r>
            <a:r>
              <a:rPr lang="en-US" altLang="en-US" sz="3200" dirty="0">
                <a:latin typeface="Century Gothic" panose="020B0502020202020204" pitchFamily="34" charset="0"/>
              </a:rPr>
              <a:t> </a:t>
            </a:r>
            <a:r>
              <a:rPr lang="en-US" altLang="en-US" sz="3200" dirty="0" smtClean="0">
                <a:latin typeface="Century Gothic" panose="020B0502020202020204" pitchFamily="34" charset="0"/>
              </a:rPr>
              <a:t>Sales Force Of Sun </a:t>
            </a:r>
            <a:r>
              <a:rPr lang="en-US" altLang="en-US" sz="3200" dirty="0" err="1" smtClean="0">
                <a:latin typeface="Century Gothic" panose="020B0502020202020204" pitchFamily="34" charset="0"/>
              </a:rPr>
              <a:t>Pharma</a:t>
            </a:r>
            <a:r>
              <a:rPr lang="en-US" altLang="en-US" sz="3200" dirty="0" smtClean="0">
                <a:latin typeface="Century Gothic" panose="020B0502020202020204" pitchFamily="34" charset="0"/>
              </a:rPr>
              <a:t/>
            </a:r>
            <a:br>
              <a:rPr lang="en-US" altLang="en-US" sz="3200" dirty="0" smtClean="0">
                <a:latin typeface="Century Gothic" panose="020B0502020202020204" pitchFamily="34" charset="0"/>
              </a:rPr>
            </a:br>
            <a:r>
              <a:rPr lang="en-US" altLang="en-US" sz="3200" dirty="0" smtClean="0">
                <a:latin typeface="Century Gothic" panose="020B0502020202020204" pitchFamily="34" charset="0"/>
              </a:rPr>
              <a:t/>
            </a:r>
            <a:br>
              <a:rPr lang="en-US" altLang="en-US" sz="3200" dirty="0" smtClean="0">
                <a:latin typeface="Century Gothic" panose="020B0502020202020204" pitchFamily="34" charset="0"/>
              </a:rPr>
            </a:br>
            <a:r>
              <a:rPr lang="en-US" altLang="en-US" sz="2700" dirty="0" err="1" smtClean="0">
                <a:latin typeface="Century Gothic" panose="020B0502020202020204" pitchFamily="34" charset="0"/>
              </a:rPr>
              <a:t>Cognitrex</a:t>
            </a:r>
            <a:r>
              <a:rPr lang="en-US" altLang="en-US" sz="2700" dirty="0" smtClean="0">
                <a:latin typeface="Century Gothic" panose="020B0502020202020204" pitchFamily="34" charset="0"/>
              </a:rPr>
              <a:t> Consultants Private Limited</a:t>
            </a:r>
            <a:br>
              <a:rPr lang="en-US" altLang="en-US" sz="2700" dirty="0" smtClean="0">
                <a:latin typeface="Century Gothic" panose="020B0502020202020204" pitchFamily="34" charset="0"/>
              </a:rPr>
            </a:br>
            <a:r>
              <a:rPr lang="en-US" altLang="en-US" sz="3200" dirty="0" smtClean="0">
                <a:latin typeface="Century Gothic" panose="020B0502020202020204" pitchFamily="34" charset="0"/>
              </a:rPr>
              <a:t> </a:t>
            </a:r>
            <a:br>
              <a:rPr lang="en-US" altLang="en-US" sz="3200" dirty="0" smtClean="0">
                <a:latin typeface="Century Gothic" panose="020B0502020202020204" pitchFamily="34" charset="0"/>
              </a:rPr>
            </a:br>
            <a:r>
              <a:rPr lang="en-US" altLang="en-US" sz="2400" b="0" dirty="0" smtClean="0">
                <a:latin typeface="Century Gothic" panose="020B0502020202020204" pitchFamily="34" charset="0"/>
              </a:rPr>
              <a:t>By </a:t>
            </a:r>
            <a:r>
              <a:rPr lang="en-US" altLang="en-US" sz="2400" b="0" dirty="0" err="1" smtClean="0">
                <a:latin typeface="Century Gothic" panose="020B0502020202020204" pitchFamily="34" charset="0"/>
              </a:rPr>
              <a:t>Meghna</a:t>
            </a:r>
            <a:r>
              <a:rPr lang="en-US" altLang="en-US" sz="2400" b="0" dirty="0" smtClean="0">
                <a:latin typeface="Century Gothic" panose="020B0502020202020204" pitchFamily="34" charset="0"/>
              </a:rPr>
              <a:t> Bhatia (PG/21/058)</a:t>
            </a:r>
            <a:br>
              <a:rPr lang="en-US" altLang="en-US" sz="2400" b="0" dirty="0" smtClean="0">
                <a:latin typeface="Century Gothic" panose="020B0502020202020204" pitchFamily="34" charset="0"/>
              </a:rPr>
            </a:br>
            <a:r>
              <a:rPr lang="en-US" altLang="en-US" sz="2400" b="0" dirty="0" smtClean="0">
                <a:latin typeface="Century Gothic" panose="020B0502020202020204" pitchFamily="34" charset="0"/>
              </a:rPr>
              <a:t>Under the guidance of </a:t>
            </a:r>
            <a:r>
              <a:rPr lang="en-US" altLang="en-US" sz="2400" dirty="0" smtClean="0">
                <a:latin typeface="Century Gothic" panose="020B0502020202020204" pitchFamily="34" charset="0"/>
              </a:rPr>
              <a:t/>
            </a:r>
            <a:br>
              <a:rPr lang="en-US" altLang="en-US" sz="2400" dirty="0" smtClean="0">
                <a:latin typeface="Century Gothic" panose="020B0502020202020204" pitchFamily="34" charset="0"/>
              </a:rPr>
            </a:br>
            <a:r>
              <a:rPr lang="en-US" altLang="en-US" sz="2400" dirty="0" smtClean="0">
                <a:latin typeface="Century Gothic" panose="020B0502020202020204" pitchFamily="34" charset="0"/>
              </a:rPr>
              <a:t>Dr. </a:t>
            </a:r>
            <a:r>
              <a:rPr lang="en-US" altLang="en-US" sz="2400" dirty="0" err="1" smtClean="0">
                <a:latin typeface="Century Gothic" panose="020B0502020202020204" pitchFamily="34" charset="0"/>
              </a:rPr>
              <a:t>Preetha</a:t>
            </a:r>
            <a:r>
              <a:rPr lang="en-US" altLang="en-US" sz="2400" dirty="0" smtClean="0">
                <a:latin typeface="Century Gothic" panose="020B0502020202020204" pitchFamily="34" charset="0"/>
              </a:rPr>
              <a:t> G.S.</a:t>
            </a:r>
            <a:r>
              <a:rPr lang="en-US" altLang="en-US" sz="2400" dirty="0">
                <a:latin typeface="Century Gothic" panose="020B0502020202020204" pitchFamily="34" charset="0"/>
              </a:rPr>
              <a:t/>
            </a:r>
            <a:br>
              <a:rPr lang="en-US" altLang="en-US" sz="2400" dirty="0">
                <a:latin typeface="Century Gothic" panose="020B0502020202020204" pitchFamily="34" charset="0"/>
              </a:rPr>
            </a:br>
            <a:r>
              <a:rPr lang="en-US" altLang="en-US" sz="2400" b="0" dirty="0" smtClean="0">
                <a:latin typeface="Century Gothic" panose="020B0502020202020204" pitchFamily="34" charset="0"/>
              </a:rPr>
              <a:t/>
            </a:r>
            <a:br>
              <a:rPr lang="en-US" altLang="en-US" sz="2400" b="0" dirty="0" smtClean="0">
                <a:latin typeface="Century Gothic" panose="020B0502020202020204" pitchFamily="34" charset="0"/>
              </a:rPr>
            </a:br>
            <a:endParaRPr lang="en-US" altLang="en-US" sz="2400" b="0" dirty="0">
              <a:latin typeface="Century Gothic" panose="020B0502020202020204" pitchFamily="34" charset="0"/>
            </a:endParaRPr>
          </a:p>
        </p:txBody>
      </p:sp>
      <p:pic>
        <p:nvPicPr>
          <p:cNvPr id="2" name="Picture 1"/>
          <p:cNvPicPr>
            <a:picLocks noChangeAspect="1"/>
          </p:cNvPicPr>
          <p:nvPr/>
        </p:nvPicPr>
        <p:blipFill>
          <a:blip r:embed="rId3"/>
          <a:stretch>
            <a:fillRect/>
          </a:stretch>
        </p:blipFill>
        <p:spPr>
          <a:xfrm>
            <a:off x="0" y="0"/>
            <a:ext cx="1841679" cy="901521"/>
          </a:xfrm>
          <a:prstGeom prst="rect">
            <a:avLst/>
          </a:prstGeom>
        </p:spPr>
      </p:pic>
    </p:spTree>
    <p:extLst>
      <p:ext uri="{BB962C8B-B14F-4D97-AF65-F5344CB8AC3E}">
        <p14:creationId xmlns:p14="http://schemas.microsoft.com/office/powerpoint/2010/main" val="235467191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4117" y="0"/>
            <a:ext cx="6174417" cy="628374"/>
          </a:xfrm>
        </p:spPr>
        <p:txBody>
          <a:bodyPr/>
          <a:lstStyle/>
          <a:p>
            <a:r>
              <a:rPr lang="en-IN" dirty="0" smtClean="0"/>
              <a:t>Sales Assessment</a:t>
            </a:r>
            <a:endParaRPr lang="en-IN" dirty="0"/>
          </a:p>
        </p:txBody>
      </p:sp>
      <p:graphicFrame>
        <p:nvGraphicFramePr>
          <p:cNvPr id="57" name="Chart 56"/>
          <p:cNvGraphicFramePr/>
          <p:nvPr>
            <p:extLst/>
          </p:nvPr>
        </p:nvGraphicFramePr>
        <p:xfrm>
          <a:off x="0" y="776890"/>
          <a:ext cx="4222044" cy="26775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0" name="Chart 59"/>
          <p:cNvGraphicFramePr/>
          <p:nvPr>
            <p:extLst/>
          </p:nvPr>
        </p:nvGraphicFramePr>
        <p:xfrm>
          <a:off x="3278737" y="607558"/>
          <a:ext cx="3031752" cy="30839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1" name="Chart 60"/>
          <p:cNvGraphicFramePr/>
          <p:nvPr>
            <p:extLst/>
          </p:nvPr>
        </p:nvGraphicFramePr>
        <p:xfrm>
          <a:off x="6390020" y="219132"/>
          <a:ext cx="4198958" cy="26292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nvGraphicFramePr>
        <p:xfrm>
          <a:off x="5028816" y="3567290"/>
          <a:ext cx="3652340" cy="28719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p:cNvGraphicFramePr/>
          <p:nvPr>
            <p:extLst/>
          </p:nvPr>
        </p:nvGraphicFramePr>
        <p:xfrm>
          <a:off x="8296950" y="3468255"/>
          <a:ext cx="3652340" cy="2909967"/>
        </p:xfrm>
        <a:graphic>
          <a:graphicData uri="http://schemas.openxmlformats.org/drawingml/2006/chart">
            <c:chart xmlns:c="http://schemas.openxmlformats.org/drawingml/2006/chart" xmlns:r="http://schemas.openxmlformats.org/officeDocument/2006/relationships" r:id="rId6"/>
          </a:graphicData>
        </a:graphic>
      </p:graphicFrame>
      <p:sp>
        <p:nvSpPr>
          <p:cNvPr id="8" name="Rounded Rectangle 7"/>
          <p:cNvSpPr/>
          <p:nvPr/>
        </p:nvSpPr>
        <p:spPr>
          <a:xfrm>
            <a:off x="5226756" y="3476978"/>
            <a:ext cx="3228622" cy="305928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dirty="0">
              <a:solidFill>
                <a:prstClr val="white"/>
              </a:solidFill>
            </a:endParaRPr>
          </a:p>
        </p:txBody>
      </p:sp>
      <p:sp>
        <p:nvSpPr>
          <p:cNvPr id="15" name="Rounded Rectangle 14"/>
          <p:cNvSpPr/>
          <p:nvPr/>
        </p:nvSpPr>
        <p:spPr>
          <a:xfrm>
            <a:off x="8540044" y="3476977"/>
            <a:ext cx="3347155" cy="305928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dirty="0">
              <a:solidFill>
                <a:prstClr val="white"/>
              </a:solidFill>
            </a:endParaRPr>
          </a:p>
        </p:txBody>
      </p:sp>
      <p:graphicFrame>
        <p:nvGraphicFramePr>
          <p:cNvPr id="16" name="Chart 15"/>
          <p:cNvGraphicFramePr/>
          <p:nvPr>
            <p:extLst/>
          </p:nvPr>
        </p:nvGraphicFramePr>
        <p:xfrm>
          <a:off x="219858" y="3535733"/>
          <a:ext cx="4524425" cy="3059289"/>
        </p:xfrm>
        <a:graphic>
          <a:graphicData uri="http://schemas.openxmlformats.org/drawingml/2006/chart">
            <c:chart xmlns:c="http://schemas.openxmlformats.org/drawingml/2006/chart" xmlns:r="http://schemas.openxmlformats.org/officeDocument/2006/relationships" r:id="rId7"/>
          </a:graphicData>
        </a:graphic>
      </p:graphicFrame>
      <p:sp>
        <p:nvSpPr>
          <p:cNvPr id="9" name="Bent Arrow 8"/>
          <p:cNvSpPr/>
          <p:nvPr/>
        </p:nvSpPr>
        <p:spPr>
          <a:xfrm rot="16200000" flipV="1">
            <a:off x="6495518" y="1345670"/>
            <a:ext cx="891820" cy="3325635"/>
          </a:xfrm>
          <a:prstGeom prst="bentArrow">
            <a:avLst/>
          </a:prstGeom>
          <a:noFill/>
          <a:ln w="254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dirty="0">
              <a:solidFill>
                <a:srgbClr val="595959"/>
              </a:solidFill>
            </a:endParaRPr>
          </a:p>
        </p:txBody>
      </p:sp>
      <p:sp>
        <p:nvSpPr>
          <p:cNvPr id="3" name="TextBox 2"/>
          <p:cNvSpPr txBox="1"/>
          <p:nvPr/>
        </p:nvSpPr>
        <p:spPr>
          <a:xfrm>
            <a:off x="5569524" y="3180382"/>
            <a:ext cx="1782476" cy="307777"/>
          </a:xfrm>
          <a:prstGeom prst="rect">
            <a:avLst/>
          </a:prstGeom>
          <a:noFill/>
        </p:spPr>
        <p:txBody>
          <a:bodyPr wrap="none" rtlCol="0">
            <a:spAutoFit/>
          </a:bodyPr>
          <a:lstStyle/>
          <a:p>
            <a:pPr eaLnBrk="0" fontAlgn="base" hangingPunct="0">
              <a:spcBef>
                <a:spcPct val="0"/>
              </a:spcBef>
              <a:spcAft>
                <a:spcPct val="0"/>
              </a:spcAft>
            </a:pPr>
            <a:r>
              <a:rPr lang="en-US" sz="1400" b="1">
                <a:solidFill>
                  <a:srgbClr val="595959"/>
                </a:solidFill>
                <a:latin typeface="Arial" panose="020B0604020202020204" pitchFamily="34" charset="0"/>
                <a:cs typeface="Arial" panose="020B0604020202020204" pitchFamily="34" charset="0"/>
              </a:rPr>
              <a:t>Institutional Business</a:t>
            </a:r>
            <a:endParaRPr lang="en-US" sz="1400" b="1" dirty="0">
              <a:solidFill>
                <a:srgbClr val="595959"/>
              </a:solidFill>
              <a:latin typeface="Arial" panose="020B0604020202020204" pitchFamily="34" charset="0"/>
              <a:cs typeface="Arial" panose="020B0604020202020204" pitchFamily="34" charset="0"/>
            </a:endParaRPr>
          </a:p>
        </p:txBody>
      </p:sp>
      <p:graphicFrame>
        <p:nvGraphicFramePr>
          <p:cNvPr id="14" name="Chart 13">
            <a:extLst>
              <a:ext uri="{FF2B5EF4-FFF2-40B4-BE49-F238E27FC236}">
                <a16:creationId xmlns="" xmlns:a16="http://schemas.microsoft.com/office/drawing/2014/main" id="{5861038A-73BA-4D8D-B303-78EC12E056C7}"/>
              </a:ext>
            </a:extLst>
          </p:cNvPr>
          <p:cNvGraphicFramePr/>
          <p:nvPr>
            <p:extLst/>
          </p:nvPr>
        </p:nvGraphicFramePr>
        <p:xfrm>
          <a:off x="5181216" y="3719690"/>
          <a:ext cx="3652340" cy="2871996"/>
        </p:xfrm>
        <a:graphic>
          <a:graphicData uri="http://schemas.openxmlformats.org/drawingml/2006/chart">
            <c:chart xmlns:c="http://schemas.openxmlformats.org/drawingml/2006/chart" xmlns:r="http://schemas.openxmlformats.org/officeDocument/2006/relationships" r:id="rId8"/>
          </a:graphicData>
        </a:graphic>
      </p:graphicFrame>
      <p:pic>
        <p:nvPicPr>
          <p:cNvPr id="17" name="Picture 16"/>
          <p:cNvPicPr>
            <a:picLocks noChangeAspect="1"/>
          </p:cNvPicPr>
          <p:nvPr/>
        </p:nvPicPr>
        <p:blipFill>
          <a:blip r:embed="rId9"/>
          <a:stretch>
            <a:fillRect/>
          </a:stretch>
        </p:blipFill>
        <p:spPr>
          <a:xfrm>
            <a:off x="0" y="1"/>
            <a:ext cx="1841679" cy="674498"/>
          </a:xfrm>
          <a:prstGeom prst="rect">
            <a:avLst/>
          </a:prstGeom>
        </p:spPr>
      </p:pic>
    </p:spTree>
    <p:extLst>
      <p:ext uri="{BB962C8B-B14F-4D97-AF65-F5344CB8AC3E}">
        <p14:creationId xmlns:p14="http://schemas.microsoft.com/office/powerpoint/2010/main" val="1019993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Top Corners Rounded 11">
            <a:hlinkClick r:id="" action="ppaction://noaction"/>
          </p:cNvPr>
          <p:cNvSpPr/>
          <p:nvPr/>
        </p:nvSpPr>
        <p:spPr>
          <a:xfrm>
            <a:off x="660400" y="593726"/>
            <a:ext cx="7521575" cy="560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en-US" sz="3200" b="1" dirty="0">
                <a:solidFill>
                  <a:schemeClr val="bg1"/>
                </a:solidFill>
                <a:latin typeface="+mj-lt"/>
                <a:cs typeface="Calibri" panose="020F0502020204030204" pitchFamily="34" charset="0"/>
              </a:rPr>
              <a:t>SALES STRUCTURE </a:t>
            </a:r>
          </a:p>
        </p:txBody>
      </p:sp>
      <p:pic>
        <p:nvPicPr>
          <p:cNvPr id="17411"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7375" y="1154113"/>
            <a:ext cx="5054600" cy="538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stretch>
            <a:fillRect/>
          </a:stretch>
        </p:blipFill>
        <p:spPr>
          <a:xfrm>
            <a:off x="0" y="1"/>
            <a:ext cx="1841679" cy="674498"/>
          </a:xfrm>
          <a:prstGeom prst="rect">
            <a:avLst/>
          </a:prstGeom>
        </p:spPr>
      </p:pic>
    </p:spTree>
    <p:extLst>
      <p:ext uri="{BB962C8B-B14F-4D97-AF65-F5344CB8AC3E}">
        <p14:creationId xmlns:p14="http://schemas.microsoft.com/office/powerpoint/2010/main" val="3022238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4603" y="749999"/>
            <a:ext cx="6087516" cy="2821576"/>
          </a:xfrm>
          <a:solidFill>
            <a:schemeClr val="bg1"/>
          </a:solidFill>
        </p:spPr>
        <p:txBody>
          <a:bodyPr>
            <a:normAutofit/>
          </a:bodyPr>
          <a:lstStyle/>
          <a:p>
            <a:pPr>
              <a:lnSpc>
                <a:spcPct val="100000"/>
              </a:lnSpc>
            </a:pPr>
            <a:r>
              <a:rPr lang="en-US" sz="1400" dirty="0">
                <a:solidFill>
                  <a:schemeClr val="tx1"/>
                </a:solidFill>
              </a:rPr>
              <a:t>The  Sales force structure of Sun Pharma – </a:t>
            </a:r>
            <a:r>
              <a:rPr lang="en-US" sz="1400" b="1" i="1" dirty="0" smtClean="0"/>
              <a:t>classic</a:t>
            </a:r>
            <a:r>
              <a:rPr lang="en-US" sz="1400" dirty="0" smtClean="0">
                <a:solidFill>
                  <a:schemeClr val="tx1"/>
                </a:solidFill>
              </a:rPr>
              <a:t> </a:t>
            </a:r>
            <a:r>
              <a:rPr lang="en-US" sz="1400" dirty="0">
                <a:solidFill>
                  <a:schemeClr val="tx1"/>
                </a:solidFill>
              </a:rPr>
              <a:t>division is placed below:</a:t>
            </a:r>
          </a:p>
          <a:p>
            <a:pPr>
              <a:lnSpc>
                <a:spcPct val="100000"/>
              </a:lnSpc>
            </a:pPr>
            <a:r>
              <a:rPr lang="en-US" sz="1400" dirty="0">
                <a:solidFill>
                  <a:schemeClr val="tx1"/>
                </a:solidFill>
              </a:rPr>
              <a:t>Cluster Head: 1</a:t>
            </a:r>
          </a:p>
          <a:p>
            <a:pPr>
              <a:lnSpc>
                <a:spcPct val="100000"/>
              </a:lnSpc>
            </a:pPr>
            <a:r>
              <a:rPr lang="en-US" sz="1400" dirty="0">
                <a:solidFill>
                  <a:schemeClr val="tx1"/>
                </a:solidFill>
              </a:rPr>
              <a:t>Division Head: 1</a:t>
            </a:r>
          </a:p>
          <a:p>
            <a:pPr>
              <a:lnSpc>
                <a:spcPct val="100000"/>
              </a:lnSpc>
            </a:pPr>
            <a:r>
              <a:rPr lang="en-US" sz="1400" dirty="0">
                <a:solidFill>
                  <a:schemeClr val="tx1"/>
                </a:solidFill>
              </a:rPr>
              <a:t>National Sales Manager: 1</a:t>
            </a:r>
          </a:p>
          <a:p>
            <a:pPr>
              <a:lnSpc>
                <a:spcPct val="100000"/>
              </a:lnSpc>
            </a:pPr>
            <a:r>
              <a:rPr lang="en-US" sz="1400" dirty="0">
                <a:solidFill>
                  <a:schemeClr val="tx1"/>
                </a:solidFill>
              </a:rPr>
              <a:t>Zonal Sales Managers: 4</a:t>
            </a:r>
          </a:p>
          <a:p>
            <a:pPr>
              <a:lnSpc>
                <a:spcPct val="100000"/>
              </a:lnSpc>
            </a:pPr>
            <a:r>
              <a:rPr lang="en-US" sz="1400" dirty="0">
                <a:solidFill>
                  <a:schemeClr val="tx1"/>
                </a:solidFill>
              </a:rPr>
              <a:t>Regional Sales Managers: 16</a:t>
            </a:r>
          </a:p>
          <a:p>
            <a:pPr>
              <a:lnSpc>
                <a:spcPct val="100000"/>
              </a:lnSpc>
            </a:pPr>
            <a:r>
              <a:rPr lang="en-US" sz="1400" dirty="0">
                <a:solidFill>
                  <a:schemeClr val="tx1"/>
                </a:solidFill>
              </a:rPr>
              <a:t>Area Sales Managers: 67</a:t>
            </a:r>
          </a:p>
          <a:p>
            <a:pPr>
              <a:lnSpc>
                <a:spcPct val="100000"/>
              </a:lnSpc>
            </a:pPr>
            <a:r>
              <a:rPr lang="en-US" sz="1400" dirty="0">
                <a:solidFill>
                  <a:schemeClr val="tx1"/>
                </a:solidFill>
              </a:rPr>
              <a:t>Sales Officers: 280</a:t>
            </a:r>
          </a:p>
        </p:txBody>
      </p:sp>
      <p:graphicFrame>
        <p:nvGraphicFramePr>
          <p:cNvPr id="77" name="Table 76"/>
          <p:cNvGraphicFramePr>
            <a:graphicFrameLocks noGrp="1"/>
          </p:cNvGraphicFramePr>
          <p:nvPr>
            <p:extLst/>
          </p:nvPr>
        </p:nvGraphicFramePr>
        <p:xfrm>
          <a:off x="371036" y="3679902"/>
          <a:ext cx="5293785" cy="2475882"/>
        </p:xfrm>
        <a:graphic>
          <a:graphicData uri="http://schemas.openxmlformats.org/drawingml/2006/table">
            <a:tbl>
              <a:tblPr firstRow="1" bandRow="1">
                <a:tableStyleId>{BDBED569-4797-4DF1-A0F4-6AAB3CD982D8}</a:tableStyleId>
              </a:tblPr>
              <a:tblGrid>
                <a:gridCol w="1219279">
                  <a:extLst>
                    <a:ext uri="{9D8B030D-6E8A-4147-A177-3AD203B41FA5}">
                      <a16:colId xmlns="" xmlns:a16="http://schemas.microsoft.com/office/drawing/2014/main" val="20000"/>
                    </a:ext>
                  </a:extLst>
                </a:gridCol>
                <a:gridCol w="1489868">
                  <a:extLst>
                    <a:ext uri="{9D8B030D-6E8A-4147-A177-3AD203B41FA5}">
                      <a16:colId xmlns="" xmlns:a16="http://schemas.microsoft.com/office/drawing/2014/main" val="20001"/>
                    </a:ext>
                  </a:extLst>
                </a:gridCol>
                <a:gridCol w="1261190">
                  <a:extLst>
                    <a:ext uri="{9D8B030D-6E8A-4147-A177-3AD203B41FA5}">
                      <a16:colId xmlns="" xmlns:a16="http://schemas.microsoft.com/office/drawing/2014/main" val="20002"/>
                    </a:ext>
                  </a:extLst>
                </a:gridCol>
                <a:gridCol w="1323448">
                  <a:extLst>
                    <a:ext uri="{9D8B030D-6E8A-4147-A177-3AD203B41FA5}">
                      <a16:colId xmlns="" xmlns:a16="http://schemas.microsoft.com/office/drawing/2014/main" val="20003"/>
                    </a:ext>
                  </a:extLst>
                </a:gridCol>
              </a:tblGrid>
              <a:tr h="541992">
                <a:tc>
                  <a:txBody>
                    <a:bodyPr/>
                    <a:lstStyle/>
                    <a:p>
                      <a:pPr algn="ctr"/>
                      <a:r>
                        <a:rPr lang="en-IN" sz="1400" dirty="0">
                          <a:solidFill>
                            <a:schemeClr val="tx1"/>
                          </a:solidFill>
                        </a:rPr>
                        <a:t>Region</a:t>
                      </a:r>
                      <a:endParaRPr lang="en-US" sz="1400" dirty="0">
                        <a:solidFill>
                          <a:schemeClr val="tx1"/>
                        </a:solidFill>
                        <a:latin typeface="+mn-lt"/>
                      </a:endParaRPr>
                    </a:p>
                  </a:txBody>
                  <a:tcPr marL="45720" marR="45720" anchor="ctr"/>
                </a:tc>
                <a:tc>
                  <a:txBody>
                    <a:bodyPr/>
                    <a:lstStyle/>
                    <a:p>
                      <a:pPr algn="ctr"/>
                      <a:r>
                        <a:rPr lang="en-US" sz="1400" dirty="0">
                          <a:solidFill>
                            <a:schemeClr val="tx1"/>
                          </a:solidFill>
                        </a:rPr>
                        <a:t>No. of Sales Officers</a:t>
                      </a:r>
                    </a:p>
                  </a:txBody>
                  <a:tcPr marL="45720" marR="45720" anchor="ctr"/>
                </a:tc>
                <a:tc>
                  <a:txBody>
                    <a:bodyPr/>
                    <a:lstStyle/>
                    <a:p>
                      <a:pPr algn="ctr"/>
                      <a:r>
                        <a:rPr lang="en-US" sz="1400" dirty="0">
                          <a:solidFill>
                            <a:schemeClr val="tx1"/>
                          </a:solidFill>
                        </a:rPr>
                        <a:t>Sales</a:t>
                      </a:r>
                      <a:r>
                        <a:rPr lang="en-US" sz="1400" baseline="0" dirty="0">
                          <a:solidFill>
                            <a:schemeClr val="tx1"/>
                          </a:solidFill>
                        </a:rPr>
                        <a:t> in Crs.</a:t>
                      </a:r>
                      <a:endParaRPr lang="en-US" sz="1400" dirty="0">
                        <a:solidFill>
                          <a:schemeClr val="tx1"/>
                        </a:solidFill>
                        <a:latin typeface="+mn-lt"/>
                      </a:endParaRPr>
                    </a:p>
                  </a:txBody>
                  <a:tcPr marL="45720" marR="45720" anchor="ctr"/>
                </a:tc>
                <a:tc>
                  <a:txBody>
                    <a:bodyPr/>
                    <a:lstStyle/>
                    <a:p>
                      <a:pPr algn="ctr"/>
                      <a:r>
                        <a:rPr lang="en-IN" sz="1400" dirty="0">
                          <a:solidFill>
                            <a:schemeClr val="tx1"/>
                          </a:solidFill>
                        </a:rPr>
                        <a:t>YPM (In Lakhs)</a:t>
                      </a:r>
                      <a:endParaRPr lang="en-US" sz="1400" dirty="0">
                        <a:solidFill>
                          <a:schemeClr val="tx1"/>
                        </a:solidFill>
                        <a:latin typeface="+mn-lt"/>
                      </a:endParaRPr>
                    </a:p>
                  </a:txBody>
                  <a:tcPr marL="45720" marR="45720" anchor="ctr"/>
                </a:tc>
                <a:extLst>
                  <a:ext uri="{0D108BD9-81ED-4DB2-BD59-A6C34878D82A}">
                    <a16:rowId xmlns="" xmlns:a16="http://schemas.microsoft.com/office/drawing/2014/main" val="10000"/>
                  </a:ext>
                </a:extLst>
              </a:tr>
              <a:tr h="3867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Arial" panose="020B0604020202020204" pitchFamily="34" charset="0"/>
                        </a:rPr>
                        <a:t>North</a:t>
                      </a:r>
                    </a:p>
                  </a:txBody>
                  <a:tcPr marL="45720" marR="45720" anchor="ctr"/>
                </a:tc>
                <a:tc>
                  <a:txBody>
                    <a:bodyPr/>
                    <a:lstStyle/>
                    <a:p>
                      <a:pPr algn="ctr" rtl="0" fontAlgn="ctr"/>
                      <a:r>
                        <a:rPr lang="en-US" sz="1400" kern="1200" dirty="0">
                          <a:solidFill>
                            <a:schemeClr val="tx1"/>
                          </a:solidFill>
                          <a:latin typeface="+mn-lt"/>
                          <a:ea typeface="+mn-ea"/>
                          <a:cs typeface="Arial" panose="020B0604020202020204" pitchFamily="34" charset="0"/>
                        </a:rPr>
                        <a:t>90</a:t>
                      </a:r>
                    </a:p>
                  </a:txBody>
                  <a:tcPr marL="0" marR="0" marT="0" marB="0" anchor="ctr"/>
                </a:tc>
                <a:tc>
                  <a:txBody>
                    <a:bodyPr/>
                    <a:lstStyle/>
                    <a:p>
                      <a:pPr algn="ctr" fontAlgn="ctr"/>
                      <a:r>
                        <a:rPr lang="en-US" sz="1400" kern="1200" dirty="0">
                          <a:solidFill>
                            <a:schemeClr val="tx1"/>
                          </a:solidFill>
                          <a:latin typeface="+mn-lt"/>
                          <a:ea typeface="+mn-ea"/>
                          <a:cs typeface="Arial" panose="020B0604020202020204" pitchFamily="34" charset="0"/>
                        </a:rPr>
                        <a:t>116.80</a:t>
                      </a:r>
                    </a:p>
                  </a:txBody>
                  <a:tcPr marL="0" marR="0" marT="0" marB="0" anchor="ctr"/>
                </a:tc>
                <a:tc>
                  <a:txBody>
                    <a:bodyPr/>
                    <a:lstStyle/>
                    <a:p>
                      <a:pPr algn="ctr" fontAlgn="ctr"/>
                      <a:r>
                        <a:rPr lang="en-US" sz="1400" kern="1200" dirty="0">
                          <a:solidFill>
                            <a:schemeClr val="tx1"/>
                          </a:solidFill>
                          <a:latin typeface="+mn-lt"/>
                          <a:ea typeface="+mn-ea"/>
                          <a:cs typeface="Arial" panose="020B0604020202020204" pitchFamily="34" charset="0"/>
                        </a:rPr>
                        <a:t>10.81</a:t>
                      </a:r>
                    </a:p>
                  </a:txBody>
                  <a:tcPr marL="0" marR="0" marT="0" marB="0" anchor="ctr"/>
                </a:tc>
                <a:extLst>
                  <a:ext uri="{0D108BD9-81ED-4DB2-BD59-A6C34878D82A}">
                    <a16:rowId xmlns="" xmlns:a16="http://schemas.microsoft.com/office/drawing/2014/main" val="10001"/>
                  </a:ext>
                </a:extLst>
              </a:tr>
              <a:tr h="386778">
                <a:tc>
                  <a:txBody>
                    <a:bodyPr/>
                    <a:lstStyle/>
                    <a:p>
                      <a:pPr algn="ctr"/>
                      <a:r>
                        <a:rPr lang="en-IN" sz="1400" kern="1200" dirty="0">
                          <a:solidFill>
                            <a:schemeClr val="tx1"/>
                          </a:solidFill>
                          <a:latin typeface="+mn-lt"/>
                          <a:ea typeface="+mn-ea"/>
                          <a:cs typeface="+mn-cs"/>
                        </a:rPr>
                        <a:t>South</a:t>
                      </a:r>
                      <a:endParaRPr lang="en-US" sz="1400" kern="1200" dirty="0">
                        <a:solidFill>
                          <a:schemeClr val="tx1"/>
                        </a:solidFill>
                        <a:latin typeface="+mn-lt"/>
                        <a:ea typeface="+mn-ea"/>
                        <a:cs typeface="Arial" panose="020B0604020202020204" pitchFamily="34" charset="0"/>
                      </a:endParaRPr>
                    </a:p>
                  </a:txBody>
                  <a:tcPr marL="45720" marR="45720" anchor="ctr"/>
                </a:tc>
                <a:tc>
                  <a:txBody>
                    <a:bodyPr/>
                    <a:lstStyle/>
                    <a:p>
                      <a:pPr algn="ctr" rtl="0" fontAlgn="ctr"/>
                      <a:r>
                        <a:rPr lang="en-US" sz="1400" kern="1200" dirty="0">
                          <a:solidFill>
                            <a:schemeClr val="tx1"/>
                          </a:solidFill>
                          <a:latin typeface="+mn-lt"/>
                          <a:ea typeface="+mn-ea"/>
                          <a:cs typeface="Arial" panose="020B0604020202020204" pitchFamily="34" charset="0"/>
                        </a:rPr>
                        <a:t>70</a:t>
                      </a:r>
                    </a:p>
                  </a:txBody>
                  <a:tcPr marL="0" marR="0" marT="0" marB="0" anchor="ctr"/>
                </a:tc>
                <a:tc>
                  <a:txBody>
                    <a:bodyPr/>
                    <a:lstStyle/>
                    <a:p>
                      <a:pPr algn="ctr" fontAlgn="ctr"/>
                      <a:r>
                        <a:rPr lang="en-US" sz="1400" kern="1200" dirty="0">
                          <a:solidFill>
                            <a:schemeClr val="tx1"/>
                          </a:solidFill>
                          <a:latin typeface="+mn-lt"/>
                          <a:ea typeface="+mn-ea"/>
                          <a:cs typeface="Arial" panose="020B0604020202020204" pitchFamily="34" charset="0"/>
                        </a:rPr>
                        <a:t>91.25</a:t>
                      </a:r>
                    </a:p>
                  </a:txBody>
                  <a:tcPr marL="0" marR="0" marT="0" marB="0" anchor="ctr"/>
                </a:tc>
                <a:tc>
                  <a:txBody>
                    <a:bodyPr/>
                    <a:lstStyle/>
                    <a:p>
                      <a:pPr algn="ctr" fontAlgn="ctr"/>
                      <a:r>
                        <a:rPr lang="en-US" sz="1400" kern="1200" dirty="0">
                          <a:solidFill>
                            <a:schemeClr val="tx1"/>
                          </a:solidFill>
                          <a:latin typeface="+mn-lt"/>
                          <a:ea typeface="+mn-ea"/>
                          <a:cs typeface="Arial" panose="020B0604020202020204" pitchFamily="34" charset="0"/>
                        </a:rPr>
                        <a:t>10.86</a:t>
                      </a:r>
                    </a:p>
                  </a:txBody>
                  <a:tcPr marL="0" marR="0" marT="0" marB="0" anchor="ctr"/>
                </a:tc>
                <a:extLst>
                  <a:ext uri="{0D108BD9-81ED-4DB2-BD59-A6C34878D82A}">
                    <a16:rowId xmlns="" xmlns:a16="http://schemas.microsoft.com/office/drawing/2014/main" val="10002"/>
                  </a:ext>
                </a:extLst>
              </a:tr>
              <a:tr h="3867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kern="1200" dirty="0">
                          <a:solidFill>
                            <a:schemeClr val="tx1"/>
                          </a:solidFill>
                          <a:latin typeface="+mn-lt"/>
                          <a:ea typeface="+mn-ea"/>
                          <a:cs typeface="Arial" panose="020B0604020202020204" pitchFamily="34" charset="0"/>
                        </a:rPr>
                        <a:t>West</a:t>
                      </a:r>
                      <a:endParaRPr lang="en-US" sz="1400" kern="1200" dirty="0">
                        <a:solidFill>
                          <a:schemeClr val="tx1"/>
                        </a:solidFill>
                        <a:latin typeface="+mn-lt"/>
                        <a:ea typeface="+mn-ea"/>
                        <a:cs typeface="Arial" panose="020B0604020202020204" pitchFamily="34" charset="0"/>
                      </a:endParaRPr>
                    </a:p>
                  </a:txBody>
                  <a:tcPr marL="45720" marR="45720" anchor="ctr"/>
                </a:tc>
                <a:tc>
                  <a:txBody>
                    <a:bodyPr/>
                    <a:lstStyle/>
                    <a:p>
                      <a:pPr algn="ctr" rtl="0" fontAlgn="ctr"/>
                      <a:r>
                        <a:rPr lang="en-US" sz="1400" kern="1200" dirty="0">
                          <a:solidFill>
                            <a:schemeClr val="tx1"/>
                          </a:solidFill>
                          <a:latin typeface="+mn-lt"/>
                          <a:ea typeface="+mn-ea"/>
                          <a:cs typeface="Arial" panose="020B0604020202020204" pitchFamily="34" charset="0"/>
                        </a:rPr>
                        <a:t>70</a:t>
                      </a:r>
                    </a:p>
                  </a:txBody>
                  <a:tcPr marL="0" marR="0" marT="0" marB="0" anchor="ctr"/>
                </a:tc>
                <a:tc>
                  <a:txBody>
                    <a:bodyPr/>
                    <a:lstStyle/>
                    <a:p>
                      <a:pPr algn="ctr" fontAlgn="ctr"/>
                      <a:r>
                        <a:rPr lang="en-US" sz="1400" kern="1200">
                          <a:solidFill>
                            <a:schemeClr val="tx1"/>
                          </a:solidFill>
                          <a:latin typeface="+mn-lt"/>
                          <a:ea typeface="+mn-ea"/>
                          <a:cs typeface="Arial" panose="020B0604020202020204" pitchFamily="34" charset="0"/>
                        </a:rPr>
                        <a:t>91.25</a:t>
                      </a:r>
                    </a:p>
                  </a:txBody>
                  <a:tcPr marL="0" marR="0" marT="0" marB="0" anchor="ctr"/>
                </a:tc>
                <a:tc>
                  <a:txBody>
                    <a:bodyPr/>
                    <a:lstStyle/>
                    <a:p>
                      <a:pPr algn="ctr" fontAlgn="ctr"/>
                      <a:r>
                        <a:rPr lang="en-US" sz="1400" kern="1200" dirty="0">
                          <a:solidFill>
                            <a:schemeClr val="tx1"/>
                          </a:solidFill>
                          <a:latin typeface="+mn-lt"/>
                          <a:ea typeface="+mn-ea"/>
                          <a:cs typeface="Arial" panose="020B0604020202020204" pitchFamily="34" charset="0"/>
                        </a:rPr>
                        <a:t>10.86</a:t>
                      </a:r>
                    </a:p>
                  </a:txBody>
                  <a:tcPr marL="0" marR="0" marT="0" marB="0" anchor="ctr"/>
                </a:tc>
                <a:extLst>
                  <a:ext uri="{0D108BD9-81ED-4DB2-BD59-A6C34878D82A}">
                    <a16:rowId xmlns="" xmlns:a16="http://schemas.microsoft.com/office/drawing/2014/main" val="10003"/>
                  </a:ext>
                </a:extLst>
              </a:tr>
              <a:tr h="386778">
                <a:tc>
                  <a:txBody>
                    <a:bodyPr/>
                    <a:lstStyle/>
                    <a:p>
                      <a:pPr algn="ctr"/>
                      <a:r>
                        <a:rPr lang="en-IN" sz="1400" kern="1200" dirty="0">
                          <a:solidFill>
                            <a:schemeClr val="tx1"/>
                          </a:solidFill>
                          <a:latin typeface="+mn-lt"/>
                          <a:ea typeface="+mn-ea"/>
                          <a:cs typeface="Arial" panose="020B0604020202020204" pitchFamily="34" charset="0"/>
                        </a:rPr>
                        <a:t>East</a:t>
                      </a:r>
                      <a:endParaRPr lang="en-US" sz="1400" kern="1200" dirty="0">
                        <a:solidFill>
                          <a:schemeClr val="tx1"/>
                        </a:solidFill>
                        <a:latin typeface="+mn-lt"/>
                        <a:ea typeface="+mn-ea"/>
                        <a:cs typeface="Arial" panose="020B0604020202020204" pitchFamily="34" charset="0"/>
                      </a:endParaRPr>
                    </a:p>
                  </a:txBody>
                  <a:tcPr marL="45720" marR="45720" anchor="ctr"/>
                </a:tc>
                <a:tc>
                  <a:txBody>
                    <a:bodyPr/>
                    <a:lstStyle/>
                    <a:p>
                      <a:pPr algn="ctr" rtl="0" fontAlgn="ctr"/>
                      <a:r>
                        <a:rPr lang="en-US" sz="1400" kern="1200" dirty="0">
                          <a:solidFill>
                            <a:schemeClr val="tx1"/>
                          </a:solidFill>
                          <a:latin typeface="+mn-lt"/>
                          <a:ea typeface="+mn-ea"/>
                          <a:cs typeface="Arial" panose="020B0604020202020204" pitchFamily="34" charset="0"/>
                        </a:rPr>
                        <a:t>50</a:t>
                      </a:r>
                    </a:p>
                  </a:txBody>
                  <a:tcPr marL="0" marR="0" marT="0" marB="0" anchor="ctr"/>
                </a:tc>
                <a:tc>
                  <a:txBody>
                    <a:bodyPr/>
                    <a:lstStyle/>
                    <a:p>
                      <a:pPr algn="ctr" fontAlgn="ctr"/>
                      <a:r>
                        <a:rPr lang="en-US" sz="1400" kern="1200">
                          <a:solidFill>
                            <a:schemeClr val="tx1"/>
                          </a:solidFill>
                          <a:latin typeface="+mn-lt"/>
                          <a:ea typeface="+mn-ea"/>
                          <a:cs typeface="Arial" panose="020B0604020202020204" pitchFamily="34" charset="0"/>
                        </a:rPr>
                        <a:t>65.70</a:t>
                      </a:r>
                    </a:p>
                  </a:txBody>
                  <a:tcPr marL="0" marR="0" marT="0" marB="0" anchor="ctr"/>
                </a:tc>
                <a:tc>
                  <a:txBody>
                    <a:bodyPr/>
                    <a:lstStyle/>
                    <a:p>
                      <a:pPr algn="ctr" fontAlgn="ctr"/>
                      <a:r>
                        <a:rPr lang="en-US" sz="1400" kern="1200" dirty="0">
                          <a:solidFill>
                            <a:schemeClr val="tx1"/>
                          </a:solidFill>
                          <a:latin typeface="+mn-lt"/>
                          <a:ea typeface="+mn-ea"/>
                          <a:cs typeface="Arial" panose="020B0604020202020204" pitchFamily="34" charset="0"/>
                        </a:rPr>
                        <a:t>10.95</a:t>
                      </a:r>
                    </a:p>
                  </a:txBody>
                  <a:tcPr marL="0" marR="0" marT="0" marB="0" anchor="ctr"/>
                </a:tc>
                <a:extLst>
                  <a:ext uri="{0D108BD9-81ED-4DB2-BD59-A6C34878D82A}">
                    <a16:rowId xmlns="" xmlns:a16="http://schemas.microsoft.com/office/drawing/2014/main" val="10004"/>
                  </a:ext>
                </a:extLst>
              </a:tr>
              <a:tr h="386778">
                <a:tc>
                  <a:txBody>
                    <a:bodyPr/>
                    <a:lstStyle/>
                    <a:p>
                      <a:pPr marL="0" algn="ctr" defTabSz="914400" rtl="0" eaLnBrk="1" latinLnBrk="0" hangingPunct="1"/>
                      <a:r>
                        <a:rPr lang="en-IN" sz="1400" b="1" i="1" u="sng" kern="1200" dirty="0">
                          <a:solidFill>
                            <a:schemeClr val="tx1"/>
                          </a:solidFill>
                        </a:rPr>
                        <a:t>Total</a:t>
                      </a:r>
                      <a:endParaRPr lang="en-US" sz="1400" b="1" i="1" u="sng" kern="1200" dirty="0">
                        <a:solidFill>
                          <a:schemeClr val="tx1"/>
                        </a:solidFill>
                        <a:latin typeface="+mn-lt"/>
                        <a:ea typeface="+mn-ea"/>
                        <a:cs typeface="Arial" panose="020B0604020202020204" pitchFamily="34" charset="0"/>
                      </a:endParaRPr>
                    </a:p>
                  </a:txBody>
                  <a:tcPr marL="45720" marR="45720" anchor="ctr"/>
                </a:tc>
                <a:tc>
                  <a:txBody>
                    <a:bodyPr/>
                    <a:lstStyle/>
                    <a:p>
                      <a:pPr algn="ctr" rtl="0" fontAlgn="ctr"/>
                      <a:r>
                        <a:rPr lang="en-US" sz="1400" b="1" i="1" u="sng" strike="noStrike" dirty="0">
                          <a:solidFill>
                            <a:srgbClr val="595959"/>
                          </a:solidFill>
                          <a:effectLst/>
                          <a:latin typeface="Calibri" panose="020F0502020204030204" pitchFamily="34" charset="0"/>
                        </a:rPr>
                        <a:t>280</a:t>
                      </a:r>
                    </a:p>
                  </a:txBody>
                  <a:tcPr marL="0" marR="0" marT="0" marB="0" anchor="ctr"/>
                </a:tc>
                <a:tc>
                  <a:txBody>
                    <a:bodyPr/>
                    <a:lstStyle/>
                    <a:p>
                      <a:pPr marL="0" algn="ctr" defTabSz="914400" rtl="0" eaLnBrk="1" fontAlgn="ctr" latinLnBrk="0" hangingPunct="1"/>
                      <a:r>
                        <a:rPr lang="en-US" sz="1400" b="1" i="1" u="sng" strike="noStrike" kern="1200" dirty="0">
                          <a:solidFill>
                            <a:srgbClr val="595959"/>
                          </a:solidFill>
                          <a:effectLst/>
                          <a:latin typeface="Calibri" panose="020F0502020204030204" pitchFamily="34" charset="0"/>
                          <a:ea typeface="+mn-ea"/>
                          <a:cs typeface="+mn-cs"/>
                        </a:rPr>
                        <a:t>365.00</a:t>
                      </a:r>
                    </a:p>
                  </a:txBody>
                  <a:tcPr marL="0" marR="0" marT="0" marB="0" anchor="ctr"/>
                </a:tc>
                <a:tc>
                  <a:txBody>
                    <a:bodyPr/>
                    <a:lstStyle/>
                    <a:p>
                      <a:pPr marL="0" algn="ctr" defTabSz="914400" rtl="0" eaLnBrk="1" fontAlgn="ctr" latinLnBrk="0" hangingPunct="1"/>
                      <a:r>
                        <a:rPr lang="en-US" sz="1400" b="1" i="1" u="sng" strike="noStrike" kern="1200" dirty="0">
                          <a:solidFill>
                            <a:srgbClr val="595959"/>
                          </a:solidFill>
                          <a:effectLst/>
                          <a:latin typeface="Calibri" panose="020F0502020204030204" pitchFamily="34" charset="0"/>
                          <a:ea typeface="+mn-ea"/>
                          <a:cs typeface="+mn-cs"/>
                        </a:rPr>
                        <a:t>10.86</a:t>
                      </a:r>
                    </a:p>
                  </a:txBody>
                  <a:tcPr marL="0" marR="0" marT="0" marB="0" anchor="ctr"/>
                </a:tc>
                <a:extLst>
                  <a:ext uri="{0D108BD9-81ED-4DB2-BD59-A6C34878D82A}">
                    <a16:rowId xmlns="" xmlns:a16="http://schemas.microsoft.com/office/drawing/2014/main" val="10005"/>
                  </a:ext>
                </a:extLst>
              </a:tr>
            </a:tbl>
          </a:graphicData>
        </a:graphic>
      </p:graphicFrame>
      <p:sp>
        <p:nvSpPr>
          <p:cNvPr id="7" name="Title 6"/>
          <p:cNvSpPr>
            <a:spLocks noGrp="1"/>
          </p:cNvSpPr>
          <p:nvPr>
            <p:ph type="title"/>
          </p:nvPr>
        </p:nvSpPr>
        <p:spPr>
          <a:xfrm>
            <a:off x="3065172" y="127000"/>
            <a:ext cx="8278688" cy="713521"/>
          </a:xfrm>
        </p:spPr>
        <p:txBody>
          <a:bodyPr>
            <a:normAutofit/>
          </a:bodyPr>
          <a:lstStyle/>
          <a:p>
            <a:r>
              <a:rPr lang="en-IN" dirty="0"/>
              <a:t>Sales Structure of C</a:t>
            </a:r>
            <a:r>
              <a:rPr lang="en-IN" dirty="0" smtClean="0"/>
              <a:t>lassic </a:t>
            </a:r>
            <a:r>
              <a:rPr lang="en-IN" dirty="0"/>
              <a:t>Division</a:t>
            </a:r>
            <a:endParaRPr lang="en-IN" sz="2500" dirty="0"/>
          </a:p>
        </p:txBody>
      </p:sp>
      <p:sp>
        <p:nvSpPr>
          <p:cNvPr id="43" name="Rounded Rectangle 42"/>
          <p:cNvSpPr>
            <a:spLocks/>
          </p:cNvSpPr>
          <p:nvPr/>
        </p:nvSpPr>
        <p:spPr bwMode="auto">
          <a:xfrm>
            <a:off x="7518216" y="4100613"/>
            <a:ext cx="2783897" cy="550884"/>
          </a:xfrm>
          <a:prstGeom prst="roundRect">
            <a:avLst>
              <a:gd name="adj" fmla="val 50000"/>
            </a:avLst>
          </a:prstGeom>
          <a:ln>
            <a:solidFill>
              <a:schemeClr val="accent2"/>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vert="horz" wrap="square" lIns="121920" tIns="60960" rIns="121920" bIns="60960" numCol="1" anchor="ctr" anchorCtr="0" compatLnSpc="1">
            <a:prstTxWarp prst="textNoShape">
              <a:avLst/>
            </a:prstTxWarp>
          </a:bodyPr>
          <a:lstStyle/>
          <a:p>
            <a:pPr algn="ctr" fontAlgn="base">
              <a:spcBef>
                <a:spcPct val="0"/>
              </a:spcBef>
              <a:spcAft>
                <a:spcPct val="0"/>
              </a:spcAft>
              <a:defRPr/>
            </a:pPr>
            <a:r>
              <a:rPr lang="en-US" sz="1200" dirty="0">
                <a:solidFill>
                  <a:prstClr val="white"/>
                </a:solidFill>
              </a:rPr>
              <a:t>Regional Sales Managers (16)</a:t>
            </a:r>
          </a:p>
        </p:txBody>
      </p:sp>
      <p:sp>
        <p:nvSpPr>
          <p:cNvPr id="30" name="Rounded Rectangle 52">
            <a:extLst>
              <a:ext uri="{FF2B5EF4-FFF2-40B4-BE49-F238E27FC236}">
                <a16:creationId xmlns="" xmlns:a16="http://schemas.microsoft.com/office/drawing/2014/main" id="{0830181F-884B-4E0D-86B5-677534E74BCA}"/>
              </a:ext>
            </a:extLst>
          </p:cNvPr>
          <p:cNvSpPr>
            <a:spLocks/>
          </p:cNvSpPr>
          <p:nvPr/>
        </p:nvSpPr>
        <p:spPr bwMode="auto">
          <a:xfrm>
            <a:off x="7460221" y="3245800"/>
            <a:ext cx="2846375" cy="580029"/>
          </a:xfrm>
          <a:prstGeom prst="roundRect">
            <a:avLst>
              <a:gd name="adj" fmla="val 50000"/>
            </a:avLst>
          </a:prstGeom>
          <a:solidFill>
            <a:schemeClr val="accent6">
              <a:lumMod val="60000"/>
              <a:lumOff val="40000"/>
            </a:schemeClr>
          </a:solidFill>
          <a:ln>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vert="horz" wrap="square" lIns="121920" tIns="60960" rIns="121920" bIns="60960" numCol="1" anchor="ctr" anchorCtr="0" compatLnSpc="1">
            <a:prstTxWarp prst="textNoShape">
              <a:avLst/>
            </a:prstTxWarp>
          </a:bodyPr>
          <a:lstStyle/>
          <a:p>
            <a:pPr algn="ctr" fontAlgn="base">
              <a:spcBef>
                <a:spcPct val="0"/>
              </a:spcBef>
              <a:spcAft>
                <a:spcPct val="0"/>
              </a:spcAft>
              <a:defRPr/>
            </a:pPr>
            <a:r>
              <a:rPr lang="en-US" sz="1200" dirty="0">
                <a:solidFill>
                  <a:prstClr val="white"/>
                </a:solidFill>
              </a:rPr>
              <a:t>Zonal Sales Managers (4)</a:t>
            </a:r>
          </a:p>
        </p:txBody>
      </p:sp>
      <p:cxnSp>
        <p:nvCxnSpPr>
          <p:cNvPr id="35" name="Straight Arrow Connector 34">
            <a:extLst>
              <a:ext uri="{FF2B5EF4-FFF2-40B4-BE49-F238E27FC236}">
                <a16:creationId xmlns="" xmlns:a16="http://schemas.microsoft.com/office/drawing/2014/main" id="{E304CCD6-ADA3-4716-9F69-EBB7C45E2A7A}"/>
              </a:ext>
            </a:extLst>
          </p:cNvPr>
          <p:cNvCxnSpPr>
            <a:cxnSpLocks/>
          </p:cNvCxnSpPr>
          <p:nvPr/>
        </p:nvCxnSpPr>
        <p:spPr>
          <a:xfrm flipV="1">
            <a:off x="8883409" y="3865982"/>
            <a:ext cx="0" cy="221088"/>
          </a:xfrm>
          <a:prstGeom prst="straightConnector1">
            <a:avLst/>
          </a:prstGeom>
          <a:ln w="19050">
            <a:solidFill>
              <a:srgbClr val="C00000"/>
            </a:solidFill>
            <a:tailEnd type="triangle"/>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cxnSp>
      <p:sp>
        <p:nvSpPr>
          <p:cNvPr id="17" name="Rounded Rectangle 52">
            <a:extLst>
              <a:ext uri="{FF2B5EF4-FFF2-40B4-BE49-F238E27FC236}">
                <a16:creationId xmlns="" xmlns:a16="http://schemas.microsoft.com/office/drawing/2014/main" id="{E7BA709F-FDEB-4EAD-9C9A-D7AE5E9ACFAF}"/>
              </a:ext>
            </a:extLst>
          </p:cNvPr>
          <p:cNvSpPr>
            <a:spLocks/>
          </p:cNvSpPr>
          <p:nvPr/>
        </p:nvSpPr>
        <p:spPr bwMode="auto">
          <a:xfrm>
            <a:off x="6139344" y="4938922"/>
            <a:ext cx="2723082" cy="592879"/>
          </a:xfrm>
          <a:prstGeom prst="roundRect">
            <a:avLst>
              <a:gd name="adj" fmla="val 50000"/>
            </a:avLst>
          </a:prstGeom>
          <a:ln>
            <a:solidFill>
              <a:srgbClr val="00206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vert="horz" wrap="square" lIns="121920" tIns="60960" rIns="121920" bIns="60960" numCol="1" anchor="ctr" anchorCtr="0" compatLnSpc="1">
            <a:prstTxWarp prst="textNoShape">
              <a:avLst/>
            </a:prstTxWarp>
          </a:bodyPr>
          <a:lstStyle/>
          <a:p>
            <a:pPr algn="ctr" fontAlgn="base">
              <a:spcBef>
                <a:spcPct val="0"/>
              </a:spcBef>
              <a:spcAft>
                <a:spcPct val="0"/>
              </a:spcAft>
              <a:defRPr/>
            </a:pPr>
            <a:r>
              <a:rPr lang="en-US" sz="1200" dirty="0">
                <a:solidFill>
                  <a:prstClr val="white"/>
                </a:solidFill>
              </a:rPr>
              <a:t>Area Sales Managers (17)</a:t>
            </a:r>
          </a:p>
        </p:txBody>
      </p:sp>
      <p:cxnSp>
        <p:nvCxnSpPr>
          <p:cNvPr id="19" name="Straight Arrow Connector 18">
            <a:extLst>
              <a:ext uri="{FF2B5EF4-FFF2-40B4-BE49-F238E27FC236}">
                <a16:creationId xmlns="" xmlns:a16="http://schemas.microsoft.com/office/drawing/2014/main" id="{E304CCD6-ADA3-4716-9F69-EBB7C45E2A7A}"/>
              </a:ext>
            </a:extLst>
          </p:cNvPr>
          <p:cNvCxnSpPr>
            <a:cxnSpLocks/>
          </p:cNvCxnSpPr>
          <p:nvPr/>
        </p:nvCxnSpPr>
        <p:spPr>
          <a:xfrm flipV="1">
            <a:off x="8883409" y="3009218"/>
            <a:ext cx="4483" cy="224577"/>
          </a:xfrm>
          <a:prstGeom prst="straightConnector1">
            <a:avLst/>
          </a:prstGeom>
          <a:ln w="19050">
            <a:solidFill>
              <a:srgbClr val="C00000"/>
            </a:solidFill>
            <a:tailEnd type="triangle"/>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p:cNvCxnSpPr>
          <p:nvPr/>
        </p:nvCxnSpPr>
        <p:spPr>
          <a:xfrm flipV="1">
            <a:off x="8866318" y="2151857"/>
            <a:ext cx="4688" cy="243310"/>
          </a:xfrm>
          <a:prstGeom prst="straightConnector1">
            <a:avLst/>
          </a:prstGeom>
          <a:ln w="19050">
            <a:solidFill>
              <a:srgbClr val="C00000"/>
            </a:solidFill>
            <a:tailEnd type="triangle"/>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 xmlns:a16="http://schemas.microsoft.com/office/drawing/2014/main" id="{5F58E5A2-2D78-4C42-8856-6B7D85CED158}"/>
              </a:ext>
            </a:extLst>
          </p:cNvPr>
          <p:cNvSpPr>
            <a:spLocks/>
          </p:cNvSpPr>
          <p:nvPr/>
        </p:nvSpPr>
        <p:spPr bwMode="auto">
          <a:xfrm>
            <a:off x="7500689" y="2400380"/>
            <a:ext cx="2749505" cy="580029"/>
          </a:xfrm>
          <a:prstGeom prst="roundRect">
            <a:avLst>
              <a:gd name="adj" fmla="val 50000"/>
            </a:avLst>
          </a:prstGeom>
          <a:solidFill>
            <a:schemeClr val="accent4">
              <a:lumMod val="75000"/>
            </a:schemeClr>
          </a:solidFill>
          <a:ln>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121920" tIns="60960" rIns="121920" bIns="6096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US" sz="1200" dirty="0">
                <a:solidFill>
                  <a:prstClr val="white"/>
                </a:solidFill>
              </a:rPr>
              <a:t>National Sales Manager (1) </a:t>
            </a:r>
          </a:p>
        </p:txBody>
      </p:sp>
      <p:sp>
        <p:nvSpPr>
          <p:cNvPr id="28" name="Rounded Rectangle 27">
            <a:extLst>
              <a:ext uri="{FF2B5EF4-FFF2-40B4-BE49-F238E27FC236}">
                <a16:creationId xmlns="" xmlns:a16="http://schemas.microsoft.com/office/drawing/2014/main" id="{1D10DFB4-614F-B343-A948-E8E7223F1865}"/>
              </a:ext>
            </a:extLst>
          </p:cNvPr>
          <p:cNvSpPr>
            <a:spLocks/>
          </p:cNvSpPr>
          <p:nvPr/>
        </p:nvSpPr>
        <p:spPr bwMode="auto">
          <a:xfrm>
            <a:off x="7496253" y="697650"/>
            <a:ext cx="2749505" cy="580029"/>
          </a:xfrm>
          <a:prstGeom prst="roundRect">
            <a:avLst>
              <a:gd name="adj" fmla="val 50000"/>
            </a:avLst>
          </a:prstGeom>
          <a:solidFill>
            <a:schemeClr val="bg2">
              <a:lumMod val="50000"/>
            </a:schemeClr>
          </a:solidFill>
          <a:ln>
            <a:solidFill>
              <a:srgbClr val="C0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121920" tIns="60960" rIns="121920" bIns="6096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US" sz="1200" dirty="0">
                <a:solidFill>
                  <a:prstClr val="white"/>
                </a:solidFill>
              </a:rPr>
              <a:t>Cluster Head (1)</a:t>
            </a:r>
          </a:p>
        </p:txBody>
      </p:sp>
      <p:cxnSp>
        <p:nvCxnSpPr>
          <p:cNvPr id="21" name="Straight Arrow Connector 20">
            <a:extLst>
              <a:ext uri="{FF2B5EF4-FFF2-40B4-BE49-F238E27FC236}">
                <a16:creationId xmlns="" xmlns:a16="http://schemas.microsoft.com/office/drawing/2014/main" id="{BED2AF43-D481-454C-AD23-5ACC4F8EA2A7}"/>
              </a:ext>
            </a:extLst>
          </p:cNvPr>
          <p:cNvCxnSpPr>
            <a:cxnSpLocks/>
          </p:cNvCxnSpPr>
          <p:nvPr/>
        </p:nvCxnSpPr>
        <p:spPr>
          <a:xfrm flipV="1">
            <a:off x="9719476" y="4680118"/>
            <a:ext cx="0" cy="243197"/>
          </a:xfrm>
          <a:prstGeom prst="straightConnector1">
            <a:avLst/>
          </a:prstGeom>
          <a:ln w="19050">
            <a:solidFill>
              <a:srgbClr val="C00000"/>
            </a:solidFill>
            <a:tailEnd type="triangle"/>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cxnSp>
      <p:graphicFrame>
        <p:nvGraphicFramePr>
          <p:cNvPr id="3" name="Table 3">
            <a:extLst>
              <a:ext uri="{FF2B5EF4-FFF2-40B4-BE49-F238E27FC236}">
                <a16:creationId xmlns="" xmlns:a16="http://schemas.microsoft.com/office/drawing/2014/main" id="{B41ED05F-B1A5-5E49-8B08-0752F92B1576}"/>
              </a:ext>
            </a:extLst>
          </p:cNvPr>
          <p:cNvGraphicFramePr>
            <a:graphicFrameLocks noGrp="1"/>
          </p:cNvGraphicFramePr>
          <p:nvPr/>
        </p:nvGraphicFramePr>
        <p:xfrm>
          <a:off x="3705106" y="2153682"/>
          <a:ext cx="2591326" cy="1177304"/>
        </p:xfrm>
        <a:graphic>
          <a:graphicData uri="http://schemas.openxmlformats.org/drawingml/2006/table">
            <a:tbl>
              <a:tblPr firstRow="1" bandRow="1">
                <a:tableStyleId>{BDBED569-4797-4DF1-A0F4-6AAB3CD982D8}</a:tableStyleId>
              </a:tblPr>
              <a:tblGrid>
                <a:gridCol w="1566309">
                  <a:extLst>
                    <a:ext uri="{9D8B030D-6E8A-4147-A177-3AD203B41FA5}">
                      <a16:colId xmlns="" xmlns:a16="http://schemas.microsoft.com/office/drawing/2014/main" val="1535960896"/>
                    </a:ext>
                  </a:extLst>
                </a:gridCol>
                <a:gridCol w="1025017">
                  <a:extLst>
                    <a:ext uri="{9D8B030D-6E8A-4147-A177-3AD203B41FA5}">
                      <a16:colId xmlns="" xmlns:a16="http://schemas.microsoft.com/office/drawing/2014/main" val="754874523"/>
                    </a:ext>
                  </a:extLst>
                </a:gridCol>
              </a:tblGrid>
              <a:tr h="329572">
                <a:tc>
                  <a:txBody>
                    <a:bodyPr/>
                    <a:lstStyle/>
                    <a:p>
                      <a:pPr algn="ctr"/>
                      <a:r>
                        <a:rPr lang="en-US" sz="1400" b="1" dirty="0"/>
                        <a:t>Institution Team</a:t>
                      </a:r>
                    </a:p>
                  </a:txBody>
                  <a:tcPr anchor="ctr"/>
                </a:tc>
                <a:tc>
                  <a:txBody>
                    <a:bodyPr/>
                    <a:lstStyle/>
                    <a:p>
                      <a:pPr algn="ctr"/>
                      <a:r>
                        <a:rPr lang="en-US" sz="1400" b="1" dirty="0"/>
                        <a:t>Team Size</a:t>
                      </a:r>
                    </a:p>
                  </a:txBody>
                  <a:tcPr anchor="ctr"/>
                </a:tc>
                <a:extLst>
                  <a:ext uri="{0D108BD9-81ED-4DB2-BD59-A6C34878D82A}">
                    <a16:rowId xmlns="" xmlns:a16="http://schemas.microsoft.com/office/drawing/2014/main" val="1290175501"/>
                  </a:ext>
                </a:extLst>
              </a:tr>
              <a:tr h="329572">
                <a:tc>
                  <a:txBody>
                    <a:bodyPr/>
                    <a:lstStyle/>
                    <a:p>
                      <a:pPr algn="ctr"/>
                      <a:r>
                        <a:rPr lang="en-US" sz="1400" b="0" dirty="0"/>
                        <a:t>Area Sales Managers</a:t>
                      </a:r>
                    </a:p>
                  </a:txBody>
                  <a:tcPr anchor="ctr"/>
                </a:tc>
                <a:tc>
                  <a:txBody>
                    <a:bodyPr/>
                    <a:lstStyle/>
                    <a:p>
                      <a:pPr algn="ctr"/>
                      <a:r>
                        <a:rPr lang="en-US" sz="1400" dirty="0"/>
                        <a:t>17</a:t>
                      </a:r>
                    </a:p>
                  </a:txBody>
                  <a:tcPr anchor="ctr"/>
                </a:tc>
                <a:extLst>
                  <a:ext uri="{0D108BD9-81ED-4DB2-BD59-A6C34878D82A}">
                    <a16:rowId xmlns="" xmlns:a16="http://schemas.microsoft.com/office/drawing/2014/main" val="2433746788"/>
                  </a:ext>
                </a:extLst>
              </a:tr>
              <a:tr h="3295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t>Sales Officers</a:t>
                      </a:r>
                    </a:p>
                  </a:txBody>
                  <a:tcPr anchor="ctr"/>
                </a:tc>
                <a:tc>
                  <a:txBody>
                    <a:bodyPr/>
                    <a:lstStyle/>
                    <a:p>
                      <a:pPr algn="ctr"/>
                      <a:r>
                        <a:rPr lang="en-US" sz="1400" dirty="0"/>
                        <a:t>68</a:t>
                      </a:r>
                    </a:p>
                  </a:txBody>
                  <a:tcPr anchor="ctr"/>
                </a:tc>
                <a:extLst>
                  <a:ext uri="{0D108BD9-81ED-4DB2-BD59-A6C34878D82A}">
                    <a16:rowId xmlns="" xmlns:a16="http://schemas.microsoft.com/office/drawing/2014/main" val="2003554690"/>
                  </a:ext>
                </a:extLst>
              </a:tr>
            </a:tbl>
          </a:graphicData>
        </a:graphic>
      </p:graphicFrame>
      <p:sp>
        <p:nvSpPr>
          <p:cNvPr id="15" name="Rounded Rectangle 14">
            <a:extLst>
              <a:ext uri="{FF2B5EF4-FFF2-40B4-BE49-F238E27FC236}">
                <a16:creationId xmlns="" xmlns:a16="http://schemas.microsoft.com/office/drawing/2014/main" id="{E00F5CBF-D11F-C647-BA66-C4DE184EE2F6}"/>
              </a:ext>
            </a:extLst>
          </p:cNvPr>
          <p:cNvSpPr>
            <a:spLocks/>
          </p:cNvSpPr>
          <p:nvPr/>
        </p:nvSpPr>
        <p:spPr bwMode="auto">
          <a:xfrm>
            <a:off x="6075997" y="5814187"/>
            <a:ext cx="2783897" cy="550884"/>
          </a:xfrm>
          <a:prstGeom prst="roundRect">
            <a:avLst>
              <a:gd name="adj" fmla="val 50000"/>
            </a:avLst>
          </a:prstGeom>
          <a:solidFill>
            <a:schemeClr val="tx2">
              <a:lumMod val="60000"/>
              <a:lumOff val="40000"/>
            </a:schemeClr>
          </a:solidFill>
          <a:ln>
            <a:solidFill>
              <a:schemeClr val="accent2"/>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vert="horz" wrap="square" lIns="121920" tIns="60960" rIns="121920" bIns="60960" numCol="1" anchor="ctr" anchorCtr="0" compatLnSpc="1">
            <a:prstTxWarp prst="textNoShape">
              <a:avLst/>
            </a:prstTxWarp>
          </a:bodyPr>
          <a:lstStyle/>
          <a:p>
            <a:pPr algn="ctr" fontAlgn="base">
              <a:spcBef>
                <a:spcPct val="0"/>
              </a:spcBef>
              <a:spcAft>
                <a:spcPct val="0"/>
              </a:spcAft>
              <a:defRPr/>
            </a:pPr>
            <a:r>
              <a:rPr lang="en-US" sz="1200" dirty="0">
                <a:solidFill>
                  <a:prstClr val="white"/>
                </a:solidFill>
              </a:rPr>
              <a:t>Sales Officers (68)</a:t>
            </a:r>
          </a:p>
        </p:txBody>
      </p:sp>
      <p:cxnSp>
        <p:nvCxnSpPr>
          <p:cNvPr id="16" name="Straight Arrow Connector 15">
            <a:extLst>
              <a:ext uri="{FF2B5EF4-FFF2-40B4-BE49-F238E27FC236}">
                <a16:creationId xmlns="" xmlns:a16="http://schemas.microsoft.com/office/drawing/2014/main" id="{4A975369-FAD0-6647-A088-928297FF77AD}"/>
              </a:ext>
            </a:extLst>
          </p:cNvPr>
          <p:cNvCxnSpPr>
            <a:cxnSpLocks/>
          </p:cNvCxnSpPr>
          <p:nvPr/>
        </p:nvCxnSpPr>
        <p:spPr>
          <a:xfrm flipV="1">
            <a:off x="7463222" y="5546196"/>
            <a:ext cx="0" cy="243197"/>
          </a:xfrm>
          <a:prstGeom prst="straightConnector1">
            <a:avLst/>
          </a:prstGeom>
          <a:ln w="19050">
            <a:solidFill>
              <a:srgbClr val="C00000"/>
            </a:solidFill>
            <a:tailEnd type="triangle"/>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cxnSp>
      <p:sp>
        <p:nvSpPr>
          <p:cNvPr id="18" name="Rounded Rectangle 17">
            <a:extLst>
              <a:ext uri="{FF2B5EF4-FFF2-40B4-BE49-F238E27FC236}">
                <a16:creationId xmlns="" xmlns:a16="http://schemas.microsoft.com/office/drawing/2014/main" id="{E7AD2892-A5F2-834B-92C5-DB9F3ADAB555}"/>
              </a:ext>
            </a:extLst>
          </p:cNvPr>
          <p:cNvSpPr>
            <a:spLocks/>
          </p:cNvSpPr>
          <p:nvPr/>
        </p:nvSpPr>
        <p:spPr bwMode="auto">
          <a:xfrm>
            <a:off x="7508126" y="1560319"/>
            <a:ext cx="2749505" cy="580029"/>
          </a:xfrm>
          <a:prstGeom prst="roundRect">
            <a:avLst>
              <a:gd name="adj" fmla="val 50000"/>
            </a:avLst>
          </a:prstGeom>
          <a:solidFill>
            <a:srgbClr val="0070C0"/>
          </a:solidFill>
          <a:ln>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121920" tIns="60960" rIns="121920" bIns="6096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defRPr/>
            </a:pPr>
            <a:r>
              <a:rPr lang="en-US" sz="1200" dirty="0">
                <a:solidFill>
                  <a:prstClr val="white"/>
                </a:solidFill>
              </a:rPr>
              <a:t>Division Head (1) </a:t>
            </a:r>
          </a:p>
        </p:txBody>
      </p:sp>
      <p:cxnSp>
        <p:nvCxnSpPr>
          <p:cNvPr id="20" name="Straight Arrow Connector 19">
            <a:extLst>
              <a:ext uri="{FF2B5EF4-FFF2-40B4-BE49-F238E27FC236}">
                <a16:creationId xmlns="" xmlns:a16="http://schemas.microsoft.com/office/drawing/2014/main" id="{AD7AD061-94E8-C244-9898-554D872E8B0E}"/>
              </a:ext>
            </a:extLst>
          </p:cNvPr>
          <p:cNvCxnSpPr>
            <a:cxnSpLocks/>
          </p:cNvCxnSpPr>
          <p:nvPr/>
        </p:nvCxnSpPr>
        <p:spPr>
          <a:xfrm flipV="1">
            <a:off x="8896057" y="1300645"/>
            <a:ext cx="4688" cy="243310"/>
          </a:xfrm>
          <a:prstGeom prst="straightConnector1">
            <a:avLst/>
          </a:prstGeom>
          <a:ln w="19050">
            <a:solidFill>
              <a:srgbClr val="C00000"/>
            </a:solidFill>
            <a:tailEnd type="triangle"/>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 xmlns:a16="http://schemas.microsoft.com/office/drawing/2014/main" id="{33CBE4D9-3D42-FE42-852B-1B16293886A9}"/>
              </a:ext>
            </a:extLst>
          </p:cNvPr>
          <p:cNvSpPr>
            <a:spLocks/>
          </p:cNvSpPr>
          <p:nvPr/>
        </p:nvSpPr>
        <p:spPr bwMode="auto">
          <a:xfrm>
            <a:off x="8926989" y="5799322"/>
            <a:ext cx="2783897" cy="550884"/>
          </a:xfrm>
          <a:prstGeom prst="roundRect">
            <a:avLst>
              <a:gd name="adj" fmla="val 50000"/>
            </a:avLst>
          </a:prstGeom>
          <a:solidFill>
            <a:schemeClr val="tx2">
              <a:lumMod val="60000"/>
              <a:lumOff val="40000"/>
            </a:schemeClr>
          </a:solidFill>
          <a:ln>
            <a:solidFill>
              <a:schemeClr val="accent2"/>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vert="horz" wrap="square" lIns="121920" tIns="60960" rIns="121920" bIns="60960" numCol="1" anchor="ctr" anchorCtr="0" compatLnSpc="1">
            <a:prstTxWarp prst="textNoShape">
              <a:avLst/>
            </a:prstTxWarp>
          </a:bodyPr>
          <a:lstStyle/>
          <a:p>
            <a:pPr algn="ctr" fontAlgn="base">
              <a:spcBef>
                <a:spcPct val="0"/>
              </a:spcBef>
              <a:spcAft>
                <a:spcPct val="0"/>
              </a:spcAft>
              <a:defRPr/>
            </a:pPr>
            <a:r>
              <a:rPr lang="en-US" sz="1200" dirty="0">
                <a:solidFill>
                  <a:prstClr val="white"/>
                </a:solidFill>
              </a:rPr>
              <a:t>Sales Officers (212)</a:t>
            </a:r>
          </a:p>
        </p:txBody>
      </p:sp>
      <p:sp>
        <p:nvSpPr>
          <p:cNvPr id="24" name="Rounded Rectangle 52">
            <a:extLst>
              <a:ext uri="{FF2B5EF4-FFF2-40B4-BE49-F238E27FC236}">
                <a16:creationId xmlns="" xmlns:a16="http://schemas.microsoft.com/office/drawing/2014/main" id="{ECFA3561-79D2-0742-94AF-AD7D630D50DC}"/>
              </a:ext>
            </a:extLst>
          </p:cNvPr>
          <p:cNvSpPr>
            <a:spLocks/>
          </p:cNvSpPr>
          <p:nvPr/>
        </p:nvSpPr>
        <p:spPr bwMode="auto">
          <a:xfrm>
            <a:off x="8945732" y="4935208"/>
            <a:ext cx="2723082" cy="592879"/>
          </a:xfrm>
          <a:prstGeom prst="roundRect">
            <a:avLst>
              <a:gd name="adj" fmla="val 50000"/>
            </a:avLst>
          </a:prstGeom>
          <a:ln>
            <a:solidFill>
              <a:srgbClr val="00206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vert="horz" wrap="square" lIns="121920" tIns="60960" rIns="121920" bIns="60960" numCol="1" anchor="ctr" anchorCtr="0" compatLnSpc="1">
            <a:prstTxWarp prst="textNoShape">
              <a:avLst/>
            </a:prstTxWarp>
          </a:bodyPr>
          <a:lstStyle/>
          <a:p>
            <a:pPr algn="ctr" fontAlgn="base">
              <a:spcBef>
                <a:spcPct val="0"/>
              </a:spcBef>
              <a:spcAft>
                <a:spcPct val="0"/>
              </a:spcAft>
              <a:defRPr/>
            </a:pPr>
            <a:r>
              <a:rPr lang="en-US" sz="1200" dirty="0">
                <a:solidFill>
                  <a:prstClr val="white"/>
                </a:solidFill>
              </a:rPr>
              <a:t>Area Sales Managers (50)</a:t>
            </a:r>
          </a:p>
        </p:txBody>
      </p:sp>
      <p:cxnSp>
        <p:nvCxnSpPr>
          <p:cNvPr id="25" name="Straight Arrow Connector 24">
            <a:extLst>
              <a:ext uri="{FF2B5EF4-FFF2-40B4-BE49-F238E27FC236}">
                <a16:creationId xmlns="" xmlns:a16="http://schemas.microsoft.com/office/drawing/2014/main" id="{3C3EA1C2-2549-8A41-93BC-CB3E1567C8AE}"/>
              </a:ext>
            </a:extLst>
          </p:cNvPr>
          <p:cNvCxnSpPr>
            <a:cxnSpLocks/>
          </p:cNvCxnSpPr>
          <p:nvPr/>
        </p:nvCxnSpPr>
        <p:spPr>
          <a:xfrm flipV="1">
            <a:off x="8005913" y="4672686"/>
            <a:ext cx="0" cy="243197"/>
          </a:xfrm>
          <a:prstGeom prst="straightConnector1">
            <a:avLst/>
          </a:prstGeom>
          <a:ln w="19050">
            <a:solidFill>
              <a:srgbClr val="C00000"/>
            </a:solidFill>
            <a:tailEnd type="triangle"/>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 xmlns:a16="http://schemas.microsoft.com/office/drawing/2014/main" id="{AD0E46D9-90D9-5E42-87D4-F8FE20C66677}"/>
              </a:ext>
            </a:extLst>
          </p:cNvPr>
          <p:cNvCxnSpPr>
            <a:cxnSpLocks/>
          </p:cNvCxnSpPr>
          <p:nvPr/>
        </p:nvCxnSpPr>
        <p:spPr>
          <a:xfrm flipV="1">
            <a:off x="10340225" y="5546194"/>
            <a:ext cx="0" cy="243197"/>
          </a:xfrm>
          <a:prstGeom prst="straightConnector1">
            <a:avLst/>
          </a:prstGeom>
          <a:ln w="19050">
            <a:solidFill>
              <a:srgbClr val="C00000"/>
            </a:solidFill>
            <a:tailEnd type="triangle"/>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cxnSp>
      <p:sp>
        <p:nvSpPr>
          <p:cNvPr id="5" name="Bent Arrow 4">
            <a:extLst>
              <a:ext uri="{FF2B5EF4-FFF2-40B4-BE49-F238E27FC236}">
                <a16:creationId xmlns="" xmlns:a16="http://schemas.microsoft.com/office/drawing/2014/main" id="{A783AF5D-0E9D-1C4B-B035-BCAE4AE1E7A4}"/>
              </a:ext>
            </a:extLst>
          </p:cNvPr>
          <p:cNvSpPr/>
          <p:nvPr/>
        </p:nvSpPr>
        <p:spPr>
          <a:xfrm flipV="1">
            <a:off x="5762043" y="3396346"/>
            <a:ext cx="279220" cy="282157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595959"/>
              </a:solidFill>
            </a:endParaRPr>
          </a:p>
        </p:txBody>
      </p:sp>
      <p:sp>
        <p:nvSpPr>
          <p:cNvPr id="6" name="Bent Arrow 5">
            <a:extLst>
              <a:ext uri="{FF2B5EF4-FFF2-40B4-BE49-F238E27FC236}">
                <a16:creationId xmlns="" xmlns:a16="http://schemas.microsoft.com/office/drawing/2014/main" id="{C32FD901-0BB7-B644-AEDB-4A33A6265F94}"/>
              </a:ext>
            </a:extLst>
          </p:cNvPr>
          <p:cNvSpPr/>
          <p:nvPr/>
        </p:nvSpPr>
        <p:spPr>
          <a:xfrm rot="5400000">
            <a:off x="5572280" y="3607355"/>
            <a:ext cx="2186293" cy="36298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595959"/>
              </a:solidFill>
            </a:endParaRPr>
          </a:p>
        </p:txBody>
      </p:sp>
      <p:sp>
        <p:nvSpPr>
          <p:cNvPr id="29" name="Speech Bubble: Rectangle with Corners Rounded 28">
            <a:extLst>
              <a:ext uri="{FF2B5EF4-FFF2-40B4-BE49-F238E27FC236}">
                <a16:creationId xmlns="" xmlns:a16="http://schemas.microsoft.com/office/drawing/2014/main" id="{8D0DF782-764F-49DB-93A4-6D7081041CFA}"/>
              </a:ext>
            </a:extLst>
          </p:cNvPr>
          <p:cNvSpPr/>
          <p:nvPr/>
        </p:nvSpPr>
        <p:spPr>
          <a:xfrm>
            <a:off x="3705105" y="1344440"/>
            <a:ext cx="2130927" cy="612648"/>
          </a:xfrm>
          <a:prstGeom prst="wedgeRoundRect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eaLnBrk="0" fontAlgn="base" hangingPunct="0">
              <a:spcBef>
                <a:spcPct val="0"/>
              </a:spcBef>
              <a:spcAft>
                <a:spcPct val="0"/>
              </a:spcAft>
            </a:pPr>
            <a:r>
              <a:rPr lang="en-US" sz="1200" b="1" i="1" dirty="0">
                <a:solidFill>
                  <a:prstClr val="white"/>
                </a:solidFill>
              </a:rPr>
              <a:t>Institutional Team covers only corporate and large private hospitals</a:t>
            </a:r>
          </a:p>
        </p:txBody>
      </p:sp>
      <p:pic>
        <p:nvPicPr>
          <p:cNvPr id="31" name="Picture 30"/>
          <p:cNvPicPr>
            <a:picLocks noChangeAspect="1"/>
          </p:cNvPicPr>
          <p:nvPr/>
        </p:nvPicPr>
        <p:blipFill>
          <a:blip r:embed="rId3"/>
          <a:stretch>
            <a:fillRect/>
          </a:stretch>
        </p:blipFill>
        <p:spPr>
          <a:xfrm>
            <a:off x="0" y="1"/>
            <a:ext cx="1841679" cy="674498"/>
          </a:xfrm>
          <a:prstGeom prst="rect">
            <a:avLst/>
          </a:prstGeom>
        </p:spPr>
      </p:pic>
    </p:spTree>
    <p:extLst>
      <p:ext uri="{BB962C8B-B14F-4D97-AF65-F5344CB8AC3E}">
        <p14:creationId xmlns:p14="http://schemas.microsoft.com/office/powerpoint/2010/main" val="17425834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1963" y="1266825"/>
            <a:ext cx="6183312" cy="51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Top Corners Rounded 11">
            <a:hlinkClick r:id="" action="ppaction://noaction"/>
          </p:cNvPr>
          <p:cNvSpPr/>
          <p:nvPr/>
        </p:nvSpPr>
        <p:spPr>
          <a:xfrm>
            <a:off x="647521" y="566425"/>
            <a:ext cx="7521575" cy="560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en-US" sz="3200" b="1" dirty="0">
                <a:solidFill>
                  <a:schemeClr val="bg1"/>
                </a:solidFill>
                <a:latin typeface="+mj-lt"/>
                <a:cs typeface="Calibri" panose="020F0502020204030204" pitchFamily="34" charset="0"/>
              </a:rPr>
              <a:t>INDICATIONS TARGETED</a:t>
            </a:r>
          </a:p>
        </p:txBody>
      </p:sp>
      <p:pic>
        <p:nvPicPr>
          <p:cNvPr id="4" name="Picture 3"/>
          <p:cNvPicPr>
            <a:picLocks noChangeAspect="1"/>
          </p:cNvPicPr>
          <p:nvPr/>
        </p:nvPicPr>
        <p:blipFill>
          <a:blip r:embed="rId3"/>
          <a:stretch>
            <a:fillRect/>
          </a:stretch>
        </p:blipFill>
        <p:spPr>
          <a:xfrm>
            <a:off x="0" y="1"/>
            <a:ext cx="1841679" cy="674498"/>
          </a:xfrm>
          <a:prstGeom prst="rect">
            <a:avLst/>
          </a:prstGeom>
        </p:spPr>
      </p:pic>
    </p:spTree>
    <p:extLst>
      <p:ext uri="{BB962C8B-B14F-4D97-AF65-F5344CB8AC3E}">
        <p14:creationId xmlns:p14="http://schemas.microsoft.com/office/powerpoint/2010/main" val="378746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0" y="753127"/>
            <a:ext cx="9962080" cy="296042"/>
          </a:xfrm>
        </p:spPr>
        <p:txBody>
          <a:bodyPr anchor="ctr"/>
          <a:lstStyle/>
          <a:p>
            <a:r>
              <a:rPr lang="en-IN" sz="1200" b="1" dirty="0">
                <a:solidFill>
                  <a:srgbClr val="595959"/>
                </a:solidFill>
                <a:cs typeface="+mn-cs"/>
              </a:rPr>
              <a:t>Indications and Key Communication Messages of various brands are placed in the table below and in ensuing slides</a:t>
            </a:r>
            <a:r>
              <a:rPr lang="en-IN" sz="1400" b="1" dirty="0">
                <a:solidFill>
                  <a:srgbClr val="595959"/>
                </a:solidFill>
                <a:cs typeface="+mn-cs"/>
              </a:rPr>
              <a:t>:</a:t>
            </a:r>
          </a:p>
        </p:txBody>
      </p:sp>
      <p:sp>
        <p:nvSpPr>
          <p:cNvPr id="3" name="Title 2"/>
          <p:cNvSpPr>
            <a:spLocks noGrp="1"/>
          </p:cNvSpPr>
          <p:nvPr>
            <p:ph type="title"/>
          </p:nvPr>
        </p:nvSpPr>
        <p:spPr>
          <a:xfrm>
            <a:off x="2416399" y="127000"/>
            <a:ext cx="11000960" cy="774148"/>
          </a:xfrm>
        </p:spPr>
        <p:txBody>
          <a:bodyPr/>
          <a:lstStyle/>
          <a:p>
            <a:r>
              <a:rPr lang="en-US" dirty="0"/>
              <a:t>Indications Covered &amp; Key Communication Messages</a:t>
            </a:r>
            <a:endParaRPr lang="en-IN" dirty="0"/>
          </a:p>
        </p:txBody>
      </p:sp>
      <p:graphicFrame>
        <p:nvGraphicFramePr>
          <p:cNvPr id="5" name="Content Placeholder 4"/>
          <p:cNvGraphicFramePr>
            <a:graphicFrameLocks/>
          </p:cNvGraphicFramePr>
          <p:nvPr>
            <p:extLst>
              <p:ext uri="{D42A27DB-BD31-4B8C-83A1-F6EECF244321}">
                <p14:modId xmlns:p14="http://schemas.microsoft.com/office/powerpoint/2010/main" val="748297610"/>
              </p:ext>
            </p:extLst>
          </p:nvPr>
        </p:nvGraphicFramePr>
        <p:xfrm>
          <a:off x="465729" y="1264225"/>
          <a:ext cx="11407185" cy="4372275"/>
        </p:xfrm>
        <a:graphic>
          <a:graphicData uri="http://schemas.openxmlformats.org/drawingml/2006/table">
            <a:tbl>
              <a:tblPr firstRow="1" bandRow="1">
                <a:tableStyleId>{BDBED569-4797-4DF1-A0F4-6AAB3CD982D8}</a:tableStyleId>
              </a:tblPr>
              <a:tblGrid>
                <a:gridCol w="1690745">
                  <a:extLst>
                    <a:ext uri="{9D8B030D-6E8A-4147-A177-3AD203B41FA5}">
                      <a16:colId xmlns="" xmlns:a16="http://schemas.microsoft.com/office/drawing/2014/main" val="2129990393"/>
                    </a:ext>
                  </a:extLst>
                </a:gridCol>
                <a:gridCol w="1572267">
                  <a:extLst>
                    <a:ext uri="{9D8B030D-6E8A-4147-A177-3AD203B41FA5}">
                      <a16:colId xmlns="" xmlns:a16="http://schemas.microsoft.com/office/drawing/2014/main" val="20001"/>
                    </a:ext>
                  </a:extLst>
                </a:gridCol>
                <a:gridCol w="3684945">
                  <a:extLst>
                    <a:ext uri="{9D8B030D-6E8A-4147-A177-3AD203B41FA5}">
                      <a16:colId xmlns="" xmlns:a16="http://schemas.microsoft.com/office/drawing/2014/main" val="20000"/>
                    </a:ext>
                  </a:extLst>
                </a:gridCol>
                <a:gridCol w="4459228">
                  <a:extLst>
                    <a:ext uri="{9D8B030D-6E8A-4147-A177-3AD203B41FA5}">
                      <a16:colId xmlns="" xmlns:a16="http://schemas.microsoft.com/office/drawing/2014/main" val="20002"/>
                    </a:ext>
                  </a:extLst>
                </a:gridCol>
              </a:tblGrid>
              <a:tr h="354509">
                <a:tc>
                  <a:txBody>
                    <a:bodyPr/>
                    <a:lstStyle/>
                    <a:p>
                      <a:pPr algn="ctr">
                        <a:lnSpc>
                          <a:spcPct val="100000"/>
                        </a:lnSpc>
                      </a:pPr>
                      <a:r>
                        <a:rPr lang="en-US" sz="1200" dirty="0">
                          <a:solidFill>
                            <a:schemeClr val="tx1"/>
                          </a:solidFill>
                        </a:rPr>
                        <a:t>Brand</a:t>
                      </a:r>
                      <a:r>
                        <a:rPr lang="en-US" sz="1200" baseline="0" dirty="0">
                          <a:solidFill>
                            <a:schemeClr val="tx1"/>
                          </a:solidFill>
                        </a:rPr>
                        <a:t> </a:t>
                      </a:r>
                      <a:endParaRPr lang="en-US" sz="1200" dirty="0">
                        <a:solidFill>
                          <a:schemeClr val="tx1"/>
                        </a:solidFill>
                      </a:endParaRPr>
                    </a:p>
                  </a:txBody>
                  <a:tcPr anchor="ctr"/>
                </a:tc>
                <a:tc>
                  <a:txBody>
                    <a:bodyPr/>
                    <a:lstStyle/>
                    <a:p>
                      <a:pPr algn="ctr">
                        <a:lnSpc>
                          <a:spcPct val="100000"/>
                        </a:lnSpc>
                      </a:pPr>
                      <a:r>
                        <a:rPr lang="en-US" sz="1200" dirty="0">
                          <a:solidFill>
                            <a:schemeClr val="tx1"/>
                          </a:solidFill>
                        </a:rPr>
                        <a:t>Molecule</a:t>
                      </a:r>
                    </a:p>
                  </a:txBody>
                  <a:tcPr anchor="ctr"/>
                </a:tc>
                <a:tc>
                  <a:txBody>
                    <a:bodyPr/>
                    <a:lstStyle/>
                    <a:p>
                      <a:pPr algn="ctr">
                        <a:lnSpc>
                          <a:spcPct val="100000"/>
                        </a:lnSpc>
                      </a:pPr>
                      <a:r>
                        <a:rPr lang="en-US" sz="1200" dirty="0">
                          <a:solidFill>
                            <a:schemeClr val="tx1"/>
                          </a:solidFill>
                        </a:rPr>
                        <a:t>Indication</a:t>
                      </a:r>
                    </a:p>
                  </a:txBody>
                  <a:tcPr anchor="ctr"/>
                </a:tc>
                <a:tc>
                  <a:txBody>
                    <a:bodyPr/>
                    <a:lstStyle/>
                    <a:p>
                      <a:pPr algn="ctr">
                        <a:lnSpc>
                          <a:spcPct val="100000"/>
                        </a:lnSpc>
                      </a:pPr>
                      <a:r>
                        <a:rPr lang="en-US" sz="1200" dirty="0">
                          <a:solidFill>
                            <a:schemeClr val="tx1"/>
                          </a:solidFill>
                        </a:rPr>
                        <a:t>Key Communication Messages</a:t>
                      </a:r>
                    </a:p>
                  </a:txBody>
                  <a:tcPr anchor="ctr"/>
                </a:tc>
                <a:extLst>
                  <a:ext uri="{0D108BD9-81ED-4DB2-BD59-A6C34878D82A}">
                    <a16:rowId xmlns="" xmlns:a16="http://schemas.microsoft.com/office/drawing/2014/main" val="10000"/>
                  </a:ext>
                </a:extLst>
              </a:tr>
              <a:tr h="200888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IN" sz="1200" b="0" i="0" u="none" strike="noStrike" kern="1200" dirty="0">
                          <a:solidFill>
                            <a:schemeClr val="tx1"/>
                          </a:solidFill>
                          <a:effectLst/>
                          <a:latin typeface="+mn-lt"/>
                          <a:ea typeface="+mn-ea"/>
                          <a:cs typeface="+mn-cs"/>
                        </a:rPr>
                        <a:t>Rosuvas 10</a:t>
                      </a: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mn-lt"/>
                        </a:rPr>
                        <a:t>Rosuvastatin</a:t>
                      </a:r>
                    </a:p>
                  </a:txBody>
                  <a:tcPr marL="9525" marR="9525" marT="9525" marB="0" anchor="ctr"/>
                </a:tc>
                <a:tc>
                  <a:txBody>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effectLst/>
                          <a:latin typeface="+mn-lt"/>
                          <a:ea typeface="+mn-ea"/>
                          <a:cs typeface="Arial" panose="020B0604020202020204" pitchFamily="34" charset="0"/>
                        </a:rPr>
                        <a:t>In Hypertension and Intermediate CV risk Population</a:t>
                      </a:r>
                      <a:endParaRPr lang="en-GB" sz="1200" b="0" i="0" u="none" strike="noStrike" kern="1200" baseline="0" dirty="0">
                        <a:solidFill>
                          <a:schemeClr val="tx1"/>
                        </a:solidFill>
                        <a:effectLst/>
                        <a:latin typeface="+mn-lt"/>
                        <a:ea typeface="+mn-ea"/>
                        <a:cs typeface="Arial" panose="020B0604020202020204" pitchFamily="34" charset="0"/>
                      </a:endParaRPr>
                    </a:p>
                  </a:txBody>
                  <a:tcPr anchor="ct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effectLst/>
                          <a:latin typeface="+mn-lt"/>
                          <a:ea typeface="+mn-ea"/>
                          <a:cs typeface="Arial" panose="020B0604020202020204" pitchFamily="34" charset="0"/>
                        </a:rPr>
                        <a:t>The Most Efficient Statin.</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effectLst/>
                          <a:latin typeface="+mn-lt"/>
                          <a:ea typeface="+mn-ea"/>
                          <a:cs typeface="Arial" panose="020B0604020202020204" pitchFamily="34" charset="0"/>
                        </a:rPr>
                        <a:t>Hope-3: 12,705 study participant . Follow up period was 5.6 years.</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effectLst/>
                          <a:latin typeface="+mn-lt"/>
                          <a:ea typeface="+mn-ea"/>
                          <a:cs typeface="Arial" panose="020B0604020202020204" pitchFamily="34" charset="0"/>
                        </a:rPr>
                        <a:t>In Hypertension (SBP&gt;140 mmHG)</a:t>
                      </a:r>
                    </a:p>
                    <a:p>
                      <a:pPr marL="628650" marR="0" lvl="1"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effectLst/>
                          <a:latin typeface="+mn-lt"/>
                          <a:ea typeface="+mn-ea"/>
                          <a:cs typeface="Arial" panose="020B0604020202020204" pitchFamily="34" charset="0"/>
                        </a:rPr>
                        <a:t>40% RRR in CV events with Rosuvastatin in combination with ARB/HCTZ</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effectLst/>
                          <a:latin typeface="+mn-lt"/>
                          <a:ea typeface="+mn-ea"/>
                          <a:cs typeface="Arial" panose="020B0604020202020204" pitchFamily="34" charset="0"/>
                        </a:rPr>
                        <a:t>In Intermediate CV risk population</a:t>
                      </a:r>
                    </a:p>
                    <a:p>
                      <a:pPr marL="628650" marR="0" lvl="1"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effectLst/>
                          <a:latin typeface="+mn-lt"/>
                          <a:ea typeface="+mn-ea"/>
                          <a:cs typeface="Arial" panose="020B0604020202020204" pitchFamily="34" charset="0"/>
                        </a:rPr>
                        <a:t>25% RRR in CV events with Rosuvastatin in obese. Smokers with family history of premature CV death.</a:t>
                      </a:r>
                    </a:p>
                  </a:txBody>
                  <a:tcPr anchor="ctr"/>
                </a:tc>
                <a:extLst>
                  <a:ext uri="{0D108BD9-81ED-4DB2-BD59-A6C34878D82A}">
                    <a16:rowId xmlns="" xmlns:a16="http://schemas.microsoft.com/office/drawing/2014/main" val="10004"/>
                  </a:ext>
                </a:extLst>
              </a:tr>
              <a:tr h="200888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Rosuvas 10/20</a:t>
                      </a:r>
                      <a:endParaRPr lang="en-IN" sz="1200" b="0" i="0" u="none" strike="noStrike" kern="1200" dirty="0">
                        <a:solidFill>
                          <a:schemeClr val="tx1"/>
                        </a:solidFill>
                        <a:effectLst/>
                        <a:latin typeface="+mn-lt"/>
                        <a:ea typeface="+mn-ea"/>
                        <a:cs typeface="+mn-cs"/>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mn-lt"/>
                        </a:rPr>
                        <a:t>Rosuvastatin</a:t>
                      </a:r>
                    </a:p>
                  </a:txBody>
                  <a:tcPr marL="9525" marR="9525" marT="9525" marB="0" anchor="ctr"/>
                </a:tc>
                <a:tc>
                  <a:txBody>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dirty="0">
                          <a:solidFill>
                            <a:schemeClr val="tx1"/>
                          </a:solidFill>
                          <a:effectLst/>
                          <a:latin typeface="+mn-lt"/>
                          <a:ea typeface="+mn-ea"/>
                          <a:cs typeface="Arial" panose="020B0604020202020204" pitchFamily="34" charset="0"/>
                        </a:rPr>
                        <a:t>In Dyslipidaemia/CAD patients</a:t>
                      </a:r>
                    </a:p>
                  </a:txBody>
                  <a:tcPr anchor="ctr"/>
                </a:tc>
                <a:tc>
                  <a:txBody>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effectLst/>
                          <a:latin typeface="+mn-lt"/>
                          <a:ea typeface="+mn-ea"/>
                          <a:cs typeface="Arial" panose="020B0604020202020204" pitchFamily="34" charset="0"/>
                        </a:rPr>
                        <a:t>The Most Efficient statin</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effectLst/>
                          <a:latin typeface="+mn-lt"/>
                          <a:ea typeface="+mn-ea"/>
                          <a:cs typeface="Arial" panose="020B0604020202020204" pitchFamily="34" charset="0"/>
                        </a:rPr>
                        <a:t>More robust plaque stabilization in CAD patients with Rosuvastatin vs Atorvastatin</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effectLst/>
                          <a:latin typeface="+mn-lt"/>
                          <a:ea typeface="+mn-ea"/>
                          <a:cs typeface="Arial" panose="020B0604020202020204" pitchFamily="34" charset="0"/>
                        </a:rPr>
                        <a:t>Rosuvastatin V/S Atorvastatin</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effectLst/>
                          <a:latin typeface="+mn-lt"/>
                          <a:ea typeface="+mn-ea"/>
                          <a:cs typeface="Arial" panose="020B0604020202020204" pitchFamily="34" charset="0"/>
                        </a:rPr>
                        <a:t>52% reduction in LDL-C by Rosuvastatin 20 Mg</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effectLst/>
                          <a:latin typeface="+mn-lt"/>
                          <a:ea typeface="+mn-ea"/>
                          <a:cs typeface="Arial" panose="020B0604020202020204" pitchFamily="34" charset="0"/>
                        </a:rPr>
                        <a:t>51% Reduction in LDL-C by Atorvastatin 80 Mg</a:t>
                      </a:r>
                    </a:p>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dirty="0">
                          <a:solidFill>
                            <a:schemeClr val="tx1"/>
                          </a:solidFill>
                          <a:effectLst/>
                          <a:latin typeface="+mn-lt"/>
                          <a:ea typeface="+mn-ea"/>
                          <a:cs typeface="Arial" panose="020B0604020202020204" pitchFamily="34" charset="0"/>
                        </a:rPr>
                        <a:t>Increase in fibrous cap thickness Rosuvastatin 10 Mg vs Atorvastatin 20 Mg </a:t>
                      </a:r>
                    </a:p>
                  </a:txBody>
                  <a:tcPr anchor="ctr"/>
                </a:tc>
                <a:extLst>
                  <a:ext uri="{0D108BD9-81ED-4DB2-BD59-A6C34878D82A}">
                    <a16:rowId xmlns="" xmlns:a16="http://schemas.microsoft.com/office/drawing/2014/main" val="2811359462"/>
                  </a:ext>
                </a:extLst>
              </a:tr>
            </a:tbl>
          </a:graphicData>
        </a:graphic>
      </p:graphicFrame>
      <p:pic>
        <p:nvPicPr>
          <p:cNvPr id="6" name="Picture 5"/>
          <p:cNvPicPr>
            <a:picLocks noChangeAspect="1"/>
          </p:cNvPicPr>
          <p:nvPr/>
        </p:nvPicPr>
        <p:blipFill>
          <a:blip r:embed="rId3"/>
          <a:stretch>
            <a:fillRect/>
          </a:stretch>
        </p:blipFill>
        <p:spPr>
          <a:xfrm>
            <a:off x="0" y="1"/>
            <a:ext cx="1841679" cy="674498"/>
          </a:xfrm>
          <a:prstGeom prst="rect">
            <a:avLst/>
          </a:prstGeom>
        </p:spPr>
      </p:pic>
    </p:spTree>
    <p:extLst>
      <p:ext uri="{BB962C8B-B14F-4D97-AF65-F5344CB8AC3E}">
        <p14:creationId xmlns:p14="http://schemas.microsoft.com/office/powerpoint/2010/main" val="18338780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40924" y="139879"/>
            <a:ext cx="9128694" cy="774148"/>
          </a:xfrm>
        </p:spPr>
        <p:txBody>
          <a:bodyPr/>
          <a:lstStyle/>
          <a:p>
            <a:r>
              <a:rPr lang="en-US" dirty="0"/>
              <a:t>Indications Covered &amp; Key Communication Messages (Cont’d)</a:t>
            </a:r>
            <a:endParaRPr lang="en-IN" dirty="0"/>
          </a:p>
        </p:txBody>
      </p:sp>
      <p:graphicFrame>
        <p:nvGraphicFramePr>
          <p:cNvPr id="5" name="Content Placeholder 4"/>
          <p:cNvGraphicFramePr>
            <a:graphicFrameLocks/>
          </p:cNvGraphicFramePr>
          <p:nvPr>
            <p:extLst/>
          </p:nvPr>
        </p:nvGraphicFramePr>
        <p:xfrm>
          <a:off x="465729" y="1251346"/>
          <a:ext cx="11407185" cy="2363392"/>
        </p:xfrm>
        <a:graphic>
          <a:graphicData uri="http://schemas.openxmlformats.org/drawingml/2006/table">
            <a:tbl>
              <a:tblPr firstRow="1" bandRow="1">
                <a:tableStyleId>{BDBED569-4797-4DF1-A0F4-6AAB3CD982D8}</a:tableStyleId>
              </a:tblPr>
              <a:tblGrid>
                <a:gridCol w="1690745">
                  <a:extLst>
                    <a:ext uri="{9D8B030D-6E8A-4147-A177-3AD203B41FA5}">
                      <a16:colId xmlns="" xmlns:a16="http://schemas.microsoft.com/office/drawing/2014/main" val="2129990393"/>
                    </a:ext>
                  </a:extLst>
                </a:gridCol>
                <a:gridCol w="1572267">
                  <a:extLst>
                    <a:ext uri="{9D8B030D-6E8A-4147-A177-3AD203B41FA5}">
                      <a16:colId xmlns="" xmlns:a16="http://schemas.microsoft.com/office/drawing/2014/main" val="20001"/>
                    </a:ext>
                  </a:extLst>
                </a:gridCol>
                <a:gridCol w="3684945">
                  <a:extLst>
                    <a:ext uri="{9D8B030D-6E8A-4147-A177-3AD203B41FA5}">
                      <a16:colId xmlns="" xmlns:a16="http://schemas.microsoft.com/office/drawing/2014/main" val="20000"/>
                    </a:ext>
                  </a:extLst>
                </a:gridCol>
                <a:gridCol w="4459228">
                  <a:extLst>
                    <a:ext uri="{9D8B030D-6E8A-4147-A177-3AD203B41FA5}">
                      <a16:colId xmlns="" xmlns:a16="http://schemas.microsoft.com/office/drawing/2014/main" val="20002"/>
                    </a:ext>
                  </a:extLst>
                </a:gridCol>
              </a:tblGrid>
              <a:tr h="354509">
                <a:tc>
                  <a:txBody>
                    <a:bodyPr/>
                    <a:lstStyle/>
                    <a:p>
                      <a:pPr algn="ctr">
                        <a:lnSpc>
                          <a:spcPct val="100000"/>
                        </a:lnSpc>
                      </a:pPr>
                      <a:r>
                        <a:rPr lang="en-US" sz="1200" dirty="0">
                          <a:solidFill>
                            <a:schemeClr val="tx1"/>
                          </a:solidFill>
                        </a:rPr>
                        <a:t>Brand</a:t>
                      </a:r>
                      <a:r>
                        <a:rPr lang="en-US" sz="1200" baseline="0" dirty="0">
                          <a:solidFill>
                            <a:schemeClr val="tx1"/>
                          </a:solidFill>
                        </a:rPr>
                        <a:t> </a:t>
                      </a:r>
                      <a:endParaRPr lang="en-US" sz="1200" dirty="0">
                        <a:solidFill>
                          <a:schemeClr val="tx1"/>
                        </a:solidFill>
                      </a:endParaRPr>
                    </a:p>
                  </a:txBody>
                  <a:tcPr anchor="ctr"/>
                </a:tc>
                <a:tc>
                  <a:txBody>
                    <a:bodyPr/>
                    <a:lstStyle/>
                    <a:p>
                      <a:pPr algn="ctr">
                        <a:lnSpc>
                          <a:spcPct val="100000"/>
                        </a:lnSpc>
                      </a:pPr>
                      <a:r>
                        <a:rPr lang="en-US" sz="1200" dirty="0">
                          <a:solidFill>
                            <a:schemeClr val="tx1"/>
                          </a:solidFill>
                        </a:rPr>
                        <a:t>Molecule</a:t>
                      </a:r>
                    </a:p>
                  </a:txBody>
                  <a:tcPr anchor="ctr"/>
                </a:tc>
                <a:tc>
                  <a:txBody>
                    <a:bodyPr/>
                    <a:lstStyle/>
                    <a:p>
                      <a:pPr algn="ctr">
                        <a:lnSpc>
                          <a:spcPct val="100000"/>
                        </a:lnSpc>
                      </a:pPr>
                      <a:r>
                        <a:rPr lang="en-US" sz="1200" dirty="0">
                          <a:solidFill>
                            <a:schemeClr val="tx1"/>
                          </a:solidFill>
                        </a:rPr>
                        <a:t>Indication</a:t>
                      </a:r>
                    </a:p>
                  </a:txBody>
                  <a:tcPr anchor="ctr"/>
                </a:tc>
                <a:tc>
                  <a:txBody>
                    <a:bodyPr/>
                    <a:lstStyle/>
                    <a:p>
                      <a:pPr algn="ctr">
                        <a:lnSpc>
                          <a:spcPct val="100000"/>
                        </a:lnSpc>
                      </a:pPr>
                      <a:r>
                        <a:rPr lang="en-US" sz="1200" dirty="0">
                          <a:solidFill>
                            <a:schemeClr val="tx1"/>
                          </a:solidFill>
                        </a:rPr>
                        <a:t>Key Communication Messages</a:t>
                      </a:r>
                    </a:p>
                  </a:txBody>
                  <a:tcPr anchor="ctr"/>
                </a:tc>
                <a:extLst>
                  <a:ext uri="{0D108BD9-81ED-4DB2-BD59-A6C34878D82A}">
                    <a16:rowId xmlns="" xmlns:a16="http://schemas.microsoft.com/office/drawing/2014/main" val="10000"/>
                  </a:ext>
                </a:extLst>
              </a:tr>
              <a:tr h="200888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IN" sz="1200" b="0" i="0" u="none" strike="noStrike" kern="1200" dirty="0">
                          <a:solidFill>
                            <a:schemeClr val="tx1"/>
                          </a:solidFill>
                          <a:effectLst/>
                          <a:latin typeface="+mn-lt"/>
                          <a:ea typeface="+mn-ea"/>
                          <a:cs typeface="+mn-cs"/>
                        </a:rPr>
                        <a:t>Rosuvas 20 with Bottle back</a:t>
                      </a: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mn-lt"/>
                        </a:rPr>
                        <a:t>Rosuvastatin</a:t>
                      </a:r>
                    </a:p>
                  </a:txBody>
                  <a:tcPr marL="9525" marR="9525" marT="9525" marB="0" anchor="ctr"/>
                </a:tc>
                <a:tc>
                  <a:txBody>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effectLst/>
                          <a:latin typeface="+mn-lt"/>
                          <a:ea typeface="+mn-ea"/>
                          <a:cs typeface="Arial" panose="020B0604020202020204" pitchFamily="34" charset="0"/>
                        </a:rPr>
                        <a:t>In Hypertension and Intermediate CV risk Population</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dirty="0">
                          <a:solidFill>
                            <a:schemeClr val="tx1"/>
                          </a:solidFill>
                          <a:effectLst/>
                          <a:latin typeface="+mn-lt"/>
                          <a:ea typeface="+mn-ea"/>
                          <a:cs typeface="Arial" panose="020B0604020202020204" pitchFamily="34" charset="0"/>
                        </a:rPr>
                        <a:t>In Dyslipidaemia/CAD patients</a:t>
                      </a:r>
                    </a:p>
                  </a:txBody>
                  <a:tcPr anchor="ctr"/>
                </a:tc>
                <a:tc>
                  <a:txBody>
                    <a:bodyPr/>
                    <a:lstStyle/>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effectLst/>
                          <a:latin typeface="+mn-lt"/>
                          <a:ea typeface="+mn-ea"/>
                          <a:cs typeface="Arial" panose="020B0604020202020204" pitchFamily="34" charset="0"/>
                        </a:rPr>
                        <a:t># 1 Rosuvas Bottle Pack Benefits</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effectLst/>
                          <a:latin typeface="+mn-lt"/>
                          <a:ea typeface="+mn-ea"/>
                          <a:cs typeface="Arial" panose="020B0604020202020204" pitchFamily="34" charset="0"/>
                        </a:rPr>
                        <a:t>90 days therapy</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effectLst/>
                          <a:latin typeface="+mn-lt"/>
                          <a:ea typeface="+mn-ea"/>
                          <a:cs typeface="Arial" panose="020B0604020202020204" pitchFamily="34" charset="0"/>
                        </a:rPr>
                        <a:t>1 month therapy free</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effectLst/>
                          <a:latin typeface="+mn-lt"/>
                          <a:ea typeface="+mn-ea"/>
                          <a:cs typeface="Arial" panose="020B0604020202020204" pitchFamily="34" charset="0"/>
                        </a:rPr>
                        <a:t>Ensuring adherence through affordable care</a:t>
                      </a:r>
                    </a:p>
                    <a:p>
                      <a:pPr marL="171450" marR="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effectLst/>
                          <a:latin typeface="+mn-lt"/>
                          <a:ea typeface="+mn-ea"/>
                          <a:cs typeface="Arial" panose="020B0604020202020204" pitchFamily="34" charset="0"/>
                        </a:rPr>
                        <a:t>Rs. 30,000 saving in 5 Years.</a:t>
                      </a:r>
                    </a:p>
                  </a:txBody>
                  <a:tcPr anchor="ctr"/>
                </a:tc>
                <a:extLst>
                  <a:ext uri="{0D108BD9-81ED-4DB2-BD59-A6C34878D82A}">
                    <a16:rowId xmlns="" xmlns:a16="http://schemas.microsoft.com/office/drawing/2014/main" val="10004"/>
                  </a:ext>
                </a:extLst>
              </a:tr>
            </a:tbl>
          </a:graphicData>
        </a:graphic>
      </p:graphicFrame>
      <p:pic>
        <p:nvPicPr>
          <p:cNvPr id="4" name="Picture 3"/>
          <p:cNvPicPr>
            <a:picLocks noChangeAspect="1"/>
          </p:cNvPicPr>
          <p:nvPr/>
        </p:nvPicPr>
        <p:blipFill>
          <a:blip r:embed="rId3"/>
          <a:stretch>
            <a:fillRect/>
          </a:stretch>
        </p:blipFill>
        <p:spPr>
          <a:xfrm>
            <a:off x="0" y="1"/>
            <a:ext cx="1841679" cy="674498"/>
          </a:xfrm>
          <a:prstGeom prst="rect">
            <a:avLst/>
          </a:prstGeom>
        </p:spPr>
      </p:pic>
    </p:spTree>
    <p:extLst>
      <p:ext uri="{BB962C8B-B14F-4D97-AF65-F5344CB8AC3E}">
        <p14:creationId xmlns:p14="http://schemas.microsoft.com/office/powerpoint/2010/main" val="4282635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10624" y="127000"/>
            <a:ext cx="8433235" cy="774148"/>
          </a:xfrm>
        </p:spPr>
        <p:txBody>
          <a:bodyPr/>
          <a:lstStyle/>
          <a:p>
            <a:r>
              <a:rPr lang="en-US" dirty="0"/>
              <a:t>Visual Aids and Detailing for Focused Brands</a:t>
            </a:r>
            <a:endParaRPr lang="en-IN" dirty="0"/>
          </a:p>
        </p:txBody>
      </p:sp>
      <p:pic>
        <p:nvPicPr>
          <p:cNvPr id="6" name="Picture 5">
            <a:extLst>
              <a:ext uri="{FF2B5EF4-FFF2-40B4-BE49-F238E27FC236}">
                <a16:creationId xmlns="" xmlns:a16="http://schemas.microsoft.com/office/drawing/2014/main" id="{173042A1-0D35-413B-8923-633F9838B85D}"/>
              </a:ext>
            </a:extLst>
          </p:cNvPr>
          <p:cNvPicPr>
            <a:picLocks noChangeAspect="1"/>
          </p:cNvPicPr>
          <p:nvPr/>
        </p:nvPicPr>
        <p:blipFill>
          <a:blip r:embed="rId3"/>
          <a:stretch>
            <a:fillRect/>
          </a:stretch>
        </p:blipFill>
        <p:spPr>
          <a:xfrm>
            <a:off x="876300" y="1263212"/>
            <a:ext cx="10467560" cy="4898818"/>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4"/>
          <a:stretch>
            <a:fillRect/>
          </a:stretch>
        </p:blipFill>
        <p:spPr>
          <a:xfrm>
            <a:off x="0" y="1"/>
            <a:ext cx="1841679" cy="674498"/>
          </a:xfrm>
          <a:prstGeom prst="rect">
            <a:avLst/>
          </a:prstGeom>
        </p:spPr>
      </p:pic>
    </p:spTree>
    <p:extLst>
      <p:ext uri="{BB962C8B-B14F-4D97-AF65-F5344CB8AC3E}">
        <p14:creationId xmlns:p14="http://schemas.microsoft.com/office/powerpoint/2010/main" val="20650493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31076" y="127000"/>
            <a:ext cx="9012784" cy="774148"/>
          </a:xfrm>
        </p:spPr>
        <p:txBody>
          <a:bodyPr/>
          <a:lstStyle/>
          <a:p>
            <a:r>
              <a:rPr lang="en-US" dirty="0"/>
              <a:t>Visual Aids and Detailing for Focused Brands (Cont’d)</a:t>
            </a:r>
            <a:endParaRPr lang="en-IN" dirty="0"/>
          </a:p>
        </p:txBody>
      </p:sp>
      <p:pic>
        <p:nvPicPr>
          <p:cNvPr id="4" name="Picture 3">
            <a:extLst>
              <a:ext uri="{FF2B5EF4-FFF2-40B4-BE49-F238E27FC236}">
                <a16:creationId xmlns="" xmlns:a16="http://schemas.microsoft.com/office/drawing/2014/main" id="{7A4B3E13-F14D-4A2D-949D-4D7C50251D18}"/>
              </a:ext>
            </a:extLst>
          </p:cNvPr>
          <p:cNvPicPr>
            <a:picLocks noChangeAspect="1"/>
          </p:cNvPicPr>
          <p:nvPr/>
        </p:nvPicPr>
        <p:blipFill>
          <a:blip r:embed="rId3"/>
          <a:stretch>
            <a:fillRect/>
          </a:stretch>
        </p:blipFill>
        <p:spPr>
          <a:xfrm>
            <a:off x="1323975" y="1161557"/>
            <a:ext cx="9544050" cy="5133975"/>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4"/>
          <a:stretch>
            <a:fillRect/>
          </a:stretch>
        </p:blipFill>
        <p:spPr>
          <a:xfrm>
            <a:off x="0" y="1"/>
            <a:ext cx="1841679" cy="674498"/>
          </a:xfrm>
          <a:prstGeom prst="rect">
            <a:avLst/>
          </a:prstGeom>
        </p:spPr>
      </p:pic>
    </p:spTree>
    <p:extLst>
      <p:ext uri="{BB962C8B-B14F-4D97-AF65-F5344CB8AC3E}">
        <p14:creationId xmlns:p14="http://schemas.microsoft.com/office/powerpoint/2010/main" val="6738079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Top Corners Rounded 11">
            <a:hlinkClick r:id="" action="ppaction://noaction"/>
          </p:cNvPr>
          <p:cNvSpPr/>
          <p:nvPr/>
        </p:nvSpPr>
        <p:spPr>
          <a:xfrm>
            <a:off x="660400" y="605062"/>
            <a:ext cx="8712200" cy="560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eaLnBrk="0" fontAlgn="base" hangingPunct="0">
              <a:spcBef>
                <a:spcPct val="0"/>
              </a:spcBef>
              <a:spcAft>
                <a:spcPct val="0"/>
              </a:spcAft>
              <a:defRPr/>
            </a:pPr>
            <a:r>
              <a:rPr lang="en-US" sz="3200" b="1" dirty="0">
                <a:solidFill>
                  <a:srgbClr val="595959"/>
                </a:solidFill>
                <a:cs typeface="Calibri" panose="020F0502020204030204" pitchFamily="34" charset="0"/>
              </a:rPr>
              <a:t>CLINICIAN COVERAGE AND BRAND POSITIONING</a:t>
            </a:r>
          </a:p>
        </p:txBody>
      </p:sp>
      <p:pic>
        <p:nvPicPr>
          <p:cNvPr id="18435" name="Picture 8"/>
          <p:cNvPicPr>
            <a:picLocks noChangeAspect="1"/>
          </p:cNvPicPr>
          <p:nvPr/>
        </p:nvPicPr>
        <p:blipFill>
          <a:blip r:embed="rId2" cstate="print">
            <a:extLst>
              <a:ext uri="{BEBA8EAE-BF5A-486C-A8C5-ECC9F3942E4B}">
                <a14:imgProps xmlns:a14="http://schemas.microsoft.com/office/drawing/2010/main">
                  <a14:imgLayer r:embed="rId3">
                    <a14:imgEffect>
                      <a14:sharpenSoften amount="-5000"/>
                    </a14:imgEffect>
                    <a14:imgEffect>
                      <a14:saturation sat="338000"/>
                    </a14:imgEffect>
                    <a14:imgEffect>
                      <a14:brightnessContrast contrast="-31000"/>
                    </a14:imgEffect>
                  </a14:imgLayer>
                </a14:imgProps>
              </a:ext>
              <a:ext uri="{28A0092B-C50C-407E-A947-70E740481C1C}">
                <a14:useLocalDpi xmlns:a14="http://schemas.microsoft.com/office/drawing/2010/main" val="0"/>
              </a:ext>
            </a:extLst>
          </a:blip>
          <a:srcRect/>
          <a:stretch>
            <a:fillRect/>
          </a:stretch>
        </p:blipFill>
        <p:spPr bwMode="auto">
          <a:xfrm>
            <a:off x="2959100" y="1306513"/>
            <a:ext cx="6273800"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0" y="1"/>
            <a:ext cx="1841679" cy="674498"/>
          </a:xfrm>
          <a:prstGeom prst="rect">
            <a:avLst/>
          </a:prstGeom>
        </p:spPr>
      </p:pic>
    </p:spTree>
    <p:extLst>
      <p:ext uri="{BB962C8B-B14F-4D97-AF65-F5344CB8AC3E}">
        <p14:creationId xmlns:p14="http://schemas.microsoft.com/office/powerpoint/2010/main" val="35139768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9934E3-115E-4DE6-AEAB-C588F53F77B8}"/>
              </a:ext>
            </a:extLst>
          </p:cNvPr>
          <p:cNvSpPr>
            <a:spLocks noGrp="1"/>
          </p:cNvSpPr>
          <p:nvPr>
            <p:ph type="title"/>
          </p:nvPr>
        </p:nvSpPr>
        <p:spPr>
          <a:xfrm>
            <a:off x="4855336" y="127000"/>
            <a:ext cx="2884868" cy="774148"/>
          </a:xfrm>
        </p:spPr>
        <p:txBody>
          <a:bodyPr>
            <a:normAutofit/>
          </a:bodyPr>
          <a:lstStyle/>
          <a:p>
            <a:r>
              <a:rPr lang="en-US" sz="2400" dirty="0" smtClean="0"/>
              <a:t>Doctor </a:t>
            </a:r>
            <a:r>
              <a:rPr lang="en-US" sz="2400" dirty="0"/>
              <a:t>Segmentation</a:t>
            </a:r>
            <a:endParaRPr lang="en-IN" sz="2400" dirty="0"/>
          </a:p>
        </p:txBody>
      </p:sp>
      <p:graphicFrame>
        <p:nvGraphicFramePr>
          <p:cNvPr id="15" name="Table 14">
            <a:extLst>
              <a:ext uri="{FF2B5EF4-FFF2-40B4-BE49-F238E27FC236}">
                <a16:creationId xmlns="" xmlns:a16="http://schemas.microsoft.com/office/drawing/2014/main" id="{79656FC9-8D6A-384A-A79B-2488CC3EAA78}"/>
              </a:ext>
            </a:extLst>
          </p:cNvPr>
          <p:cNvGraphicFramePr>
            <a:graphicFrameLocks noGrp="1"/>
          </p:cNvGraphicFramePr>
          <p:nvPr>
            <p:extLst>
              <p:ext uri="{D42A27DB-BD31-4B8C-83A1-F6EECF244321}">
                <p14:modId xmlns:p14="http://schemas.microsoft.com/office/powerpoint/2010/main" val="1566663812"/>
              </p:ext>
            </p:extLst>
          </p:nvPr>
        </p:nvGraphicFramePr>
        <p:xfrm>
          <a:off x="1011094" y="901148"/>
          <a:ext cx="10313165" cy="3132987"/>
        </p:xfrm>
        <a:graphic>
          <a:graphicData uri="http://schemas.openxmlformats.org/drawingml/2006/table">
            <a:tbl>
              <a:tblPr firstRow="1" bandRow="1">
                <a:tableStyleId>{BDBED569-4797-4DF1-A0F4-6AAB3CD982D8}</a:tableStyleId>
              </a:tblPr>
              <a:tblGrid>
                <a:gridCol w="1236443">
                  <a:extLst>
                    <a:ext uri="{9D8B030D-6E8A-4147-A177-3AD203B41FA5}">
                      <a16:colId xmlns="" xmlns:a16="http://schemas.microsoft.com/office/drawing/2014/main" val="20003"/>
                    </a:ext>
                  </a:extLst>
                </a:gridCol>
                <a:gridCol w="2854181">
                  <a:extLst>
                    <a:ext uri="{9D8B030D-6E8A-4147-A177-3AD203B41FA5}">
                      <a16:colId xmlns="" xmlns:a16="http://schemas.microsoft.com/office/drawing/2014/main" val="20000"/>
                    </a:ext>
                  </a:extLst>
                </a:gridCol>
                <a:gridCol w="2612572">
                  <a:extLst>
                    <a:ext uri="{9D8B030D-6E8A-4147-A177-3AD203B41FA5}">
                      <a16:colId xmlns="" xmlns:a16="http://schemas.microsoft.com/office/drawing/2014/main" val="20001"/>
                    </a:ext>
                  </a:extLst>
                </a:gridCol>
                <a:gridCol w="3609969">
                  <a:extLst>
                    <a:ext uri="{9D8B030D-6E8A-4147-A177-3AD203B41FA5}">
                      <a16:colId xmlns="" xmlns:a16="http://schemas.microsoft.com/office/drawing/2014/main" val="20002"/>
                    </a:ext>
                  </a:extLst>
                </a:gridCol>
              </a:tblGrid>
              <a:tr h="315557">
                <a:tc gridSpan="4">
                  <a:txBody>
                    <a:bodyPr/>
                    <a:lstStyle/>
                    <a:p>
                      <a:pPr marL="0" algn="ctr" defTabSz="914400" rtl="0" eaLnBrk="1" fontAlgn="ctr" latinLnBrk="0" hangingPunct="1"/>
                      <a:r>
                        <a:rPr lang="en-US" sz="1200" b="1" kern="1200" baseline="0" dirty="0">
                          <a:solidFill>
                            <a:schemeClr val="tx1"/>
                          </a:solidFill>
                          <a:latin typeface="+mn-lt"/>
                          <a:ea typeface="+mn-ea"/>
                          <a:cs typeface="+mn-cs"/>
                        </a:rPr>
                        <a:t>CLINICIAN PROFILE &amp; SEGMENTATION</a:t>
                      </a:r>
                      <a:endParaRPr lang="en-IN" sz="1200" b="1" kern="1200" baseline="0" dirty="0">
                        <a:solidFill>
                          <a:schemeClr val="tx1"/>
                        </a:solidFill>
                        <a:latin typeface="+mn-lt"/>
                        <a:ea typeface="+mn-ea"/>
                        <a:cs typeface="+mn-cs"/>
                      </a:endParaRPr>
                    </a:p>
                  </a:txBody>
                  <a:tcPr marT="45702" marB="45702" anchor="ctr"/>
                </a:tc>
                <a:tc hMerge="1">
                  <a:txBody>
                    <a:bodyPr/>
                    <a:lstStyle/>
                    <a:p>
                      <a:pPr marL="0" algn="ctr" defTabSz="914400" rtl="0" eaLnBrk="1" fontAlgn="ctr" latinLnBrk="0" hangingPunct="1"/>
                      <a:endParaRPr lang="en-IN" sz="1200" b="1" kern="1200" baseline="0" dirty="0">
                        <a:solidFill>
                          <a:schemeClr val="tx1"/>
                        </a:solidFill>
                        <a:latin typeface="+mn-lt"/>
                        <a:ea typeface="+mn-ea"/>
                        <a:cs typeface="+mn-cs"/>
                      </a:endParaRPr>
                    </a:p>
                  </a:txBody>
                  <a:tcPr marT="45702" marB="45702" anchor="ctr"/>
                </a:tc>
                <a:tc hMerge="1">
                  <a:txBody>
                    <a:bodyPr/>
                    <a:lstStyle/>
                    <a:p>
                      <a:pPr algn="ctr"/>
                      <a:endParaRPr lang="en-IN" sz="1100" dirty="0"/>
                    </a:p>
                  </a:txBody>
                  <a:tcPr anchor="ctr"/>
                </a:tc>
                <a:tc hMerge="1">
                  <a:txBody>
                    <a:bodyPr/>
                    <a:lstStyle/>
                    <a:p>
                      <a:pPr algn="ctr"/>
                      <a:endParaRPr lang="en-IN" sz="1100" dirty="0"/>
                    </a:p>
                  </a:txBody>
                  <a:tcPr anchor="ctr"/>
                </a:tc>
                <a:extLst>
                  <a:ext uri="{0D108BD9-81ED-4DB2-BD59-A6C34878D82A}">
                    <a16:rowId xmlns="" xmlns:a16="http://schemas.microsoft.com/office/drawing/2014/main" val="10000"/>
                  </a:ext>
                </a:extLst>
              </a:tr>
              <a:tr h="315598">
                <a:tc>
                  <a:txBody>
                    <a:bodyPr/>
                    <a:lstStyle/>
                    <a:p>
                      <a:pPr marL="0" algn="ctr" defTabSz="914400" rtl="0" eaLnBrk="1" fontAlgn="ctr" latinLnBrk="0" hangingPunct="1"/>
                      <a:endParaRPr lang="en-IN" sz="1200" b="1" kern="1200" dirty="0">
                        <a:solidFill>
                          <a:schemeClr val="lt1"/>
                        </a:solidFill>
                        <a:latin typeface="+mn-lt"/>
                        <a:ea typeface="+mn-ea"/>
                        <a:cs typeface="+mn-cs"/>
                      </a:endParaRPr>
                    </a:p>
                  </a:txBody>
                  <a:tcPr marT="45702" marB="45702" anchor="ctr"/>
                </a:tc>
                <a:tc>
                  <a:txBody>
                    <a:bodyPr/>
                    <a:lstStyle/>
                    <a:p>
                      <a:pPr marL="0" algn="ctr" defTabSz="914400" rtl="0" eaLnBrk="1" fontAlgn="ctr" latinLnBrk="0" hangingPunct="1"/>
                      <a:r>
                        <a:rPr lang="en-US" sz="1200" b="1" kern="1200" baseline="0" dirty="0">
                          <a:solidFill>
                            <a:schemeClr val="tx1"/>
                          </a:solidFill>
                          <a:latin typeface="+mn-lt"/>
                          <a:ea typeface="+mn-ea"/>
                          <a:cs typeface="+mn-cs"/>
                        </a:rPr>
                        <a:t>Super Core</a:t>
                      </a:r>
                      <a:endParaRPr lang="en-IN" sz="1200" b="1" kern="1200" dirty="0">
                        <a:solidFill>
                          <a:schemeClr val="lt1"/>
                        </a:solidFill>
                        <a:latin typeface="+mn-lt"/>
                        <a:ea typeface="+mn-ea"/>
                        <a:cs typeface="+mn-cs"/>
                      </a:endParaRPr>
                    </a:p>
                  </a:txBody>
                  <a:tcPr marT="45702" marB="45702" anchor="ctr"/>
                </a:tc>
                <a:tc>
                  <a:txBody>
                    <a:bodyPr/>
                    <a:lstStyle/>
                    <a:p>
                      <a:pPr algn="ctr"/>
                      <a:r>
                        <a:rPr lang="en-US" sz="1200" b="1" dirty="0"/>
                        <a:t>Core</a:t>
                      </a:r>
                      <a:endParaRPr lang="en-IN" sz="1200" b="1" dirty="0"/>
                    </a:p>
                  </a:txBody>
                  <a:tcPr anchor="ctr"/>
                </a:tc>
                <a:tc>
                  <a:txBody>
                    <a:bodyPr/>
                    <a:lstStyle/>
                    <a:p>
                      <a:pPr algn="ctr"/>
                      <a:r>
                        <a:rPr lang="en-US" sz="1200" b="1" dirty="0"/>
                        <a:t>Non-Core</a:t>
                      </a:r>
                    </a:p>
                  </a:txBody>
                  <a:tcPr anchor="ctr"/>
                </a:tc>
                <a:extLst>
                  <a:ext uri="{0D108BD9-81ED-4DB2-BD59-A6C34878D82A}">
                    <a16:rowId xmlns="" xmlns:a16="http://schemas.microsoft.com/office/drawing/2014/main" val="10001"/>
                  </a:ext>
                </a:extLst>
              </a:tr>
              <a:tr h="315598">
                <a:tc>
                  <a:txBody>
                    <a:bodyPr/>
                    <a:lstStyle/>
                    <a:p>
                      <a:pPr marL="0" algn="l" defTabSz="914400" rtl="0" eaLnBrk="1" fontAlgn="ctr" latinLnBrk="0" hangingPunct="1"/>
                      <a:r>
                        <a:rPr lang="en-IN" sz="1200" b="0" i="1" u="none" kern="1200" dirty="0">
                          <a:solidFill>
                            <a:schemeClr val="tx1"/>
                          </a:solidFill>
                          <a:latin typeface="+mn-lt"/>
                          <a:ea typeface="+mn-ea"/>
                          <a:cs typeface="+mn-cs"/>
                        </a:rPr>
                        <a:t>Visits</a:t>
                      </a:r>
                    </a:p>
                  </a:txBody>
                  <a:tcPr marT="45702" marB="45702" anchor="ctr"/>
                </a:tc>
                <a:tc>
                  <a:txBody>
                    <a:bodyPr/>
                    <a:lstStyle/>
                    <a:p>
                      <a:pPr marL="0" algn="ctr" defTabSz="914400" rtl="0" eaLnBrk="1" fontAlgn="ctr" latinLnBrk="0" hangingPunct="1"/>
                      <a:r>
                        <a:rPr lang="en-IN" sz="1200" b="1" kern="1200" dirty="0">
                          <a:solidFill>
                            <a:schemeClr val="tx1"/>
                          </a:solidFill>
                          <a:latin typeface="+mn-lt"/>
                          <a:ea typeface="+mn-ea"/>
                          <a:cs typeface="+mn-cs"/>
                        </a:rPr>
                        <a:t>3 VISITS/MONTH</a:t>
                      </a:r>
                    </a:p>
                  </a:txBody>
                  <a:tcPr anchor="ctr"/>
                </a:tc>
                <a:tc>
                  <a:txBody>
                    <a:bodyPr/>
                    <a:lstStyle/>
                    <a:p>
                      <a:pPr marL="0" algn="ctr" defTabSz="914400" rtl="0" eaLnBrk="1" fontAlgn="ctr" latinLnBrk="0" hangingPunct="1"/>
                      <a:r>
                        <a:rPr lang="en-IN" sz="1200" b="1" kern="1200" dirty="0"/>
                        <a:t>2 VISITS/MONTH</a:t>
                      </a:r>
                      <a:endParaRPr lang="en-IN" sz="1200" b="1" kern="1200" dirty="0">
                        <a:solidFill>
                          <a:schemeClr val="lt1"/>
                        </a:solidFill>
                        <a:latin typeface="+mn-lt"/>
                        <a:ea typeface="+mn-ea"/>
                        <a:cs typeface="+mn-cs"/>
                      </a:endParaRPr>
                    </a:p>
                  </a:txBody>
                  <a:tcPr anchor="ctr"/>
                </a:tc>
                <a:tc>
                  <a:txBody>
                    <a:bodyPr/>
                    <a:lstStyle/>
                    <a:p>
                      <a:pPr marL="0" algn="ctr" defTabSz="914400" rtl="0" eaLnBrk="1" fontAlgn="ctr" latinLnBrk="0" hangingPunct="1"/>
                      <a:r>
                        <a:rPr lang="en-IN" sz="1200" b="1" kern="1200" dirty="0"/>
                        <a:t>1 VISIT/MONTH</a:t>
                      </a:r>
                      <a:endParaRPr lang="en-IN" sz="1200" b="1" kern="1200" dirty="0">
                        <a:solidFill>
                          <a:schemeClr val="lt1"/>
                        </a:solidFill>
                        <a:latin typeface="+mn-lt"/>
                        <a:ea typeface="+mn-ea"/>
                        <a:cs typeface="+mn-cs"/>
                      </a:endParaRPr>
                    </a:p>
                  </a:txBody>
                  <a:tcPr anchor="ctr"/>
                </a:tc>
                <a:extLst>
                  <a:ext uri="{0D108BD9-81ED-4DB2-BD59-A6C34878D82A}">
                    <a16:rowId xmlns="" xmlns:a16="http://schemas.microsoft.com/office/drawing/2014/main" val="10003"/>
                  </a:ext>
                </a:extLst>
              </a:tr>
              <a:tr h="525955">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IN" sz="1200" b="0" i="1" u="none" kern="1200">
                          <a:solidFill>
                            <a:schemeClr val="tx1"/>
                          </a:solidFill>
                          <a:latin typeface="+mn-lt"/>
                          <a:ea typeface="+mn-ea"/>
                          <a:cs typeface="+mn-cs"/>
                        </a:rPr>
                        <a:t>Business </a:t>
                      </a:r>
                      <a:r>
                        <a:rPr lang="en-IN" sz="1200" b="0" i="1" u="none" kern="1200" dirty="0">
                          <a:solidFill>
                            <a:schemeClr val="tx1"/>
                          </a:solidFill>
                          <a:latin typeface="+mn-lt"/>
                          <a:ea typeface="+mn-ea"/>
                          <a:cs typeface="+mn-cs"/>
                        </a:rPr>
                        <a:t>potential</a:t>
                      </a:r>
                    </a:p>
                  </a:txBody>
                  <a:tcPr marT="45702" marB="45702" anchor="ctr"/>
                </a:tc>
                <a:tc>
                  <a:txBody>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IN" sz="1200" b="0" u="none" kern="1200" baseline="0" dirty="0">
                          <a:solidFill>
                            <a:schemeClr val="tx1"/>
                          </a:solidFill>
                          <a:latin typeface="+mn-lt"/>
                        </a:rPr>
                        <a:t>&gt;Rs. 20,000 </a:t>
                      </a:r>
                      <a:r>
                        <a:rPr lang="en-IN" sz="1200" b="0" u="none" kern="1200" dirty="0">
                          <a:solidFill>
                            <a:schemeClr val="tx1"/>
                          </a:solidFill>
                          <a:latin typeface="+mn-lt"/>
                        </a:rPr>
                        <a:t>in a month for</a:t>
                      </a:r>
                      <a:r>
                        <a:rPr lang="en-IN" sz="1200" b="0" u="none" kern="1200" baseline="0" dirty="0">
                          <a:solidFill>
                            <a:schemeClr val="tx1"/>
                          </a:solidFill>
                          <a:latin typeface="+mn-lt"/>
                        </a:rPr>
                        <a:t> product range of division</a:t>
                      </a:r>
                    </a:p>
                  </a:txBody>
                  <a:tcPr marT="45702" marB="45702" anchor="ctr"/>
                </a:tc>
                <a:tc>
                  <a:txBody>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IN" sz="1200" b="0" u="none" kern="1200" baseline="0" dirty="0">
                          <a:solidFill>
                            <a:schemeClr val="tx1"/>
                          </a:solidFill>
                          <a:latin typeface="+mn-lt"/>
                        </a:rPr>
                        <a:t>Rs.10,000- 20,000 </a:t>
                      </a:r>
                      <a:r>
                        <a:rPr lang="en-IN" sz="1200" b="0" u="none" kern="1200" dirty="0">
                          <a:solidFill>
                            <a:schemeClr val="tx1"/>
                          </a:solidFill>
                          <a:latin typeface="+mn-lt"/>
                        </a:rPr>
                        <a:t>in a month for</a:t>
                      </a:r>
                      <a:r>
                        <a:rPr lang="en-IN" sz="1200" b="0" u="none" kern="1200" baseline="0" dirty="0">
                          <a:solidFill>
                            <a:schemeClr val="tx1"/>
                          </a:solidFill>
                          <a:latin typeface="+mn-lt"/>
                        </a:rPr>
                        <a:t> product range of division</a:t>
                      </a:r>
                    </a:p>
                  </a:txBody>
                  <a:tcPr marT="45702" marB="45702"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b="0" u="none" kern="1200" baseline="0" dirty="0">
                          <a:solidFill>
                            <a:schemeClr val="tx1"/>
                          </a:solidFill>
                          <a:latin typeface="+mn-lt"/>
                        </a:rPr>
                        <a:t>Rs. 2000- 10,000 </a:t>
                      </a:r>
                      <a:r>
                        <a:rPr lang="en-IN" sz="1200" b="0" u="none" kern="1200" dirty="0">
                          <a:solidFill>
                            <a:schemeClr val="tx1"/>
                          </a:solidFill>
                          <a:latin typeface="+mn-lt"/>
                        </a:rPr>
                        <a:t>in a month for</a:t>
                      </a:r>
                      <a:r>
                        <a:rPr lang="en-IN" sz="1200" b="0" u="none" kern="1200" baseline="0" dirty="0">
                          <a:solidFill>
                            <a:schemeClr val="tx1"/>
                          </a:solidFill>
                          <a:latin typeface="+mn-lt"/>
                        </a:rPr>
                        <a:t> product range of division</a:t>
                      </a:r>
                    </a:p>
                  </a:txBody>
                  <a:tcPr marT="45702" marB="45702" anchor="ctr"/>
                </a:tc>
                <a:extLst>
                  <a:ext uri="{0D108BD9-81ED-4DB2-BD59-A6C34878D82A}">
                    <a16:rowId xmlns="" xmlns:a16="http://schemas.microsoft.com/office/drawing/2014/main" val="10002"/>
                  </a:ext>
                </a:extLst>
              </a:tr>
              <a:tr h="852553">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IN" sz="1200" b="0" i="1" u="none" kern="1200" dirty="0">
                          <a:solidFill>
                            <a:schemeClr val="tx1"/>
                          </a:solidFill>
                          <a:latin typeface="+mn-lt"/>
                          <a:ea typeface="+mn-ea"/>
                          <a:cs typeface="+mn-cs"/>
                        </a:rPr>
                        <a:t>Patient</a:t>
                      </a:r>
                      <a:r>
                        <a:rPr lang="en-IN" sz="1200" b="0" i="1" u="none" kern="1200" baseline="0" dirty="0">
                          <a:solidFill>
                            <a:schemeClr val="tx1"/>
                          </a:solidFill>
                          <a:latin typeface="+mn-lt"/>
                          <a:ea typeface="+mn-ea"/>
                          <a:cs typeface="+mn-cs"/>
                        </a:rPr>
                        <a:t> base </a:t>
                      </a:r>
                      <a:endParaRPr lang="en-IN" sz="1200" b="0" i="1" u="none" kern="1200" dirty="0">
                        <a:solidFill>
                          <a:schemeClr val="tx1"/>
                        </a:solidFill>
                        <a:latin typeface="+mn-lt"/>
                        <a:ea typeface="+mn-ea"/>
                        <a:cs typeface="+mn-cs"/>
                      </a:endParaRPr>
                    </a:p>
                  </a:txBody>
                  <a:tcPr marT="45702" marB="45702" anchor="ctr"/>
                </a:tc>
                <a:tc>
                  <a:txBody>
                    <a:bodyPr/>
                    <a:lstStyle/>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200" b="0" i="1" u="none" kern="1200" baseline="0" dirty="0">
                          <a:solidFill>
                            <a:schemeClr val="tx1"/>
                          </a:solidFill>
                          <a:latin typeface="+mn-lt"/>
                          <a:ea typeface="+mn-ea"/>
                          <a:cs typeface="+mn-cs"/>
                        </a:rPr>
                        <a:t>Must be KOL in nature and have influence across various Specialty including Endocrinologists/Diabetologists, Cardiologists, Consulting Physicians, Nephrologists etc.</a:t>
                      </a:r>
                    </a:p>
                  </a:txBody>
                  <a:tcPr marL="36000" marR="9525" marT="9525" marB="0" anchor="ctr"/>
                </a:tc>
                <a:tc>
                  <a:txBody>
                    <a:bodyPr/>
                    <a:lstStyle/>
                    <a:p>
                      <a:pPr marL="171450" marR="0" lvl="0" indent="-171450" algn="l"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IN" sz="1200" b="0" i="1" u="none" kern="1200" dirty="0">
                          <a:solidFill>
                            <a:schemeClr val="tx1"/>
                          </a:solidFill>
                          <a:latin typeface="+mn-lt"/>
                          <a:ea typeface="+mn-ea"/>
                          <a:cs typeface="+mn-cs"/>
                        </a:rPr>
                        <a:t>Must have a healthy patient base which can fulfils the desired target business on conversion</a:t>
                      </a:r>
                    </a:p>
                  </a:txBody>
                  <a:tcPr marL="36000" marR="9525" marT="9525" marB="0" anchor="ctr"/>
                </a:tc>
                <a:tc>
                  <a:txBody>
                    <a:bodyPr/>
                    <a:lstStyle/>
                    <a:p>
                      <a:pPr marL="171450" marR="0" lvl="0" indent="-171450" algn="ctr" defTabSz="9144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200" i="1" dirty="0"/>
                        <a:t>Those physicians who were having sufficient patient base for the </a:t>
                      </a:r>
                      <a:r>
                        <a:rPr lang="en-US" sz="1200" i="1"/>
                        <a:t>desired business </a:t>
                      </a:r>
                      <a:r>
                        <a:rPr lang="en-US" sz="1200" i="1" dirty="0"/>
                        <a:t>but doesn’t prefer to meet field executives more than once in a month</a:t>
                      </a:r>
                    </a:p>
                  </a:txBody>
                  <a:tcPr marL="36000" marR="9525" marT="9525" marB="0" anchor="ctr"/>
                </a:tc>
                <a:extLst>
                  <a:ext uri="{0D108BD9-81ED-4DB2-BD59-A6C34878D82A}">
                    <a16:rowId xmlns="" xmlns:a16="http://schemas.microsoft.com/office/drawing/2014/main" val="10004"/>
                  </a:ext>
                </a:extLst>
              </a:tr>
              <a:tr h="736354">
                <a:tc>
                  <a:txBody>
                    <a:bodyPr/>
                    <a:lstStyle/>
                    <a:p>
                      <a:pPr marL="0" marR="0" lvl="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en-IN" sz="1200" b="0" i="1" u="none" kern="1200" dirty="0">
                          <a:solidFill>
                            <a:schemeClr val="tx1"/>
                          </a:solidFill>
                          <a:latin typeface="+mn-lt"/>
                          <a:ea typeface="+mn-ea"/>
                          <a:cs typeface="+mn-cs"/>
                        </a:rPr>
                        <a:t>Clinical Experience</a:t>
                      </a:r>
                    </a:p>
                  </a:txBody>
                  <a:tcPr marT="45702" marB="45702" anchor="ctr"/>
                </a:tc>
                <a:tc>
                  <a:txBody>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b="0" i="1" u="none" kern="1200" baseline="0" dirty="0">
                          <a:solidFill>
                            <a:schemeClr val="tx1"/>
                          </a:solidFill>
                          <a:latin typeface="+mn-lt"/>
                          <a:ea typeface="+mn-ea"/>
                          <a:cs typeface="+mn-cs"/>
                        </a:rPr>
                        <a:t>Clinical experience should be more than 15 years</a:t>
                      </a:r>
                    </a:p>
                  </a:txBody>
                  <a:tcPr marT="45702" marB="45702" anchor="ctr"/>
                </a:tc>
                <a:tc>
                  <a:txBody>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200" b="0" i="1" u="none" kern="1200" baseline="0" dirty="0">
                          <a:solidFill>
                            <a:schemeClr val="tx1"/>
                          </a:solidFill>
                          <a:latin typeface="+mn-lt"/>
                          <a:ea typeface="+mn-ea"/>
                          <a:cs typeface="+mn-cs"/>
                        </a:rPr>
                        <a:t>Clinical experience should be more than 10 years, but the main criteria is the generation </a:t>
                      </a:r>
                      <a:r>
                        <a:rPr lang="en-US" sz="1200" b="0" i="1" u="none" kern="1200" baseline="0">
                          <a:solidFill>
                            <a:schemeClr val="tx1"/>
                          </a:solidFill>
                          <a:latin typeface="+mn-lt"/>
                          <a:ea typeface="+mn-ea"/>
                          <a:cs typeface="+mn-cs"/>
                        </a:rPr>
                        <a:t>of business</a:t>
                      </a:r>
                      <a:endParaRPr lang="en-US" sz="1200" b="0" i="1" u="none" kern="1200" baseline="0" dirty="0">
                        <a:solidFill>
                          <a:schemeClr val="tx1"/>
                        </a:solidFill>
                        <a:latin typeface="+mn-lt"/>
                        <a:ea typeface="+mn-ea"/>
                        <a:cs typeface="+mn-cs"/>
                      </a:endParaRPr>
                    </a:p>
                  </a:txBody>
                  <a:tcPr marT="45702" marB="45702"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1" u="none" kern="1200" baseline="0" dirty="0">
                          <a:solidFill>
                            <a:schemeClr val="tx1"/>
                          </a:solidFill>
                          <a:latin typeface="+mn-lt"/>
                          <a:ea typeface="+mn-ea"/>
                          <a:cs typeface="+mn-cs"/>
                        </a:rPr>
                        <a:t>Clinical experience is not in the criteria it may have more or even less experience than the prior two. </a:t>
                      </a:r>
                    </a:p>
                    <a:p>
                      <a:endParaRPr lang="en-US" sz="1200" dirty="0"/>
                    </a:p>
                  </a:txBody>
                  <a:tcPr marT="45702" marB="45702" anchor="ctr"/>
                </a:tc>
                <a:extLst>
                  <a:ext uri="{0D108BD9-81ED-4DB2-BD59-A6C34878D82A}">
                    <a16:rowId xmlns="" xmlns:a16="http://schemas.microsoft.com/office/drawing/2014/main" val="10005"/>
                  </a:ext>
                </a:extLst>
              </a:tr>
            </a:tbl>
          </a:graphicData>
        </a:graphic>
      </p:graphicFrame>
      <p:pic>
        <p:nvPicPr>
          <p:cNvPr id="5" name="Picture 4"/>
          <p:cNvPicPr>
            <a:picLocks noChangeAspect="1"/>
          </p:cNvPicPr>
          <p:nvPr/>
        </p:nvPicPr>
        <p:blipFill>
          <a:blip r:embed="rId3"/>
          <a:stretch>
            <a:fillRect/>
          </a:stretch>
        </p:blipFill>
        <p:spPr>
          <a:xfrm>
            <a:off x="0" y="1"/>
            <a:ext cx="1841679" cy="674498"/>
          </a:xfrm>
          <a:prstGeom prst="rect">
            <a:avLst/>
          </a:prstGeom>
        </p:spPr>
      </p:pic>
    </p:spTree>
    <p:extLst>
      <p:ext uri="{BB962C8B-B14F-4D97-AF65-F5344CB8AC3E}">
        <p14:creationId xmlns:p14="http://schemas.microsoft.com/office/powerpoint/2010/main" val="4013824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Screenshot of Approval</a:t>
            </a:r>
            <a:endParaRPr lang="en-IN" dirty="0"/>
          </a:p>
        </p:txBody>
      </p:sp>
      <p:pic>
        <p:nvPicPr>
          <p:cNvPr id="5" name="Content Placeholder 4"/>
          <p:cNvPicPr>
            <a:picLocks noGrp="1" noChangeAspect="1"/>
          </p:cNvPicPr>
          <p:nvPr>
            <p:ph idx="1"/>
          </p:nvPr>
        </p:nvPicPr>
        <p:blipFill rotWithShape="1">
          <a:blip r:embed="rId2"/>
          <a:srcRect t="17077"/>
          <a:stretch/>
        </p:blipFill>
        <p:spPr>
          <a:xfrm>
            <a:off x="4005329" y="1429556"/>
            <a:ext cx="3915177" cy="4016308"/>
          </a:xfrm>
          <a:prstGeom prst="rect">
            <a:avLst/>
          </a:prstGeom>
        </p:spPr>
      </p:pic>
      <p:pic>
        <p:nvPicPr>
          <p:cNvPr id="4" name="Picture 3"/>
          <p:cNvPicPr>
            <a:picLocks noChangeAspect="1"/>
          </p:cNvPicPr>
          <p:nvPr/>
        </p:nvPicPr>
        <p:blipFill>
          <a:blip r:embed="rId3"/>
          <a:stretch>
            <a:fillRect/>
          </a:stretch>
        </p:blipFill>
        <p:spPr>
          <a:xfrm>
            <a:off x="0" y="0"/>
            <a:ext cx="1841679" cy="901521"/>
          </a:xfrm>
          <a:prstGeom prst="rect">
            <a:avLst/>
          </a:prstGeom>
        </p:spPr>
      </p:pic>
    </p:spTree>
    <p:extLst>
      <p:ext uri="{BB962C8B-B14F-4D97-AF65-F5344CB8AC3E}">
        <p14:creationId xmlns:p14="http://schemas.microsoft.com/office/powerpoint/2010/main" val="659950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 xmlns:a16="http://schemas.microsoft.com/office/drawing/2014/main" id="{4548B8E2-9BBF-46CE-8301-AA5CF0A2906A}"/>
              </a:ext>
            </a:extLst>
          </p:cNvPr>
          <p:cNvSpPr/>
          <p:nvPr/>
        </p:nvSpPr>
        <p:spPr>
          <a:xfrm>
            <a:off x="169127" y="2515094"/>
            <a:ext cx="11853746" cy="3657106"/>
          </a:xfrm>
          <a:prstGeom prst="round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Content Placeholder 3"/>
          <p:cNvSpPr>
            <a:spLocks noGrp="1"/>
          </p:cNvSpPr>
          <p:nvPr>
            <p:ph idx="1"/>
          </p:nvPr>
        </p:nvSpPr>
        <p:spPr>
          <a:xfrm>
            <a:off x="264949" y="863245"/>
            <a:ext cx="6121987" cy="1499490"/>
          </a:xfrm>
          <a:solidFill>
            <a:schemeClr val="bg1">
              <a:lumMod val="95000"/>
            </a:schemeClr>
          </a:solidFill>
        </p:spPr>
        <p:txBody>
          <a:bodyPr anchor="ctr">
            <a:normAutofit/>
          </a:bodyPr>
          <a:lstStyle/>
          <a:p>
            <a:pPr>
              <a:lnSpc>
                <a:spcPct val="150000"/>
              </a:lnSpc>
            </a:pPr>
            <a:r>
              <a:rPr lang="en-US" sz="1200" dirty="0">
                <a:solidFill>
                  <a:schemeClr val="tx1"/>
                </a:solidFill>
                <a:latin typeface="Calibri" panose="020F0502020204030204" pitchFamily="34" charset="0"/>
              </a:rPr>
              <a:t>Each of the Sales Officers covers a doctor list of 120 doctors based on the territory coverage. They have segmented the list of doctors according to potential of a doctor to give business. No. of Doctors varies, based on the territory coverage and number of doctors availability within the territory. </a:t>
            </a:r>
          </a:p>
        </p:txBody>
      </p:sp>
      <p:sp>
        <p:nvSpPr>
          <p:cNvPr id="9" name="Rectangle 8"/>
          <p:cNvSpPr/>
          <p:nvPr/>
        </p:nvSpPr>
        <p:spPr>
          <a:xfrm>
            <a:off x="6019735" y="4024919"/>
            <a:ext cx="24878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95959"/>
                </a:solidFill>
                <a:effectLst/>
                <a:uLnTx/>
                <a:uFillTx/>
                <a:latin typeface="Calibri"/>
                <a:ea typeface="+mn-ea"/>
                <a:cs typeface="Arial" panose="020B0604020202020204" pitchFamily="34" charset="0"/>
              </a:rPr>
              <a:t> </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4252" t="64583" r="2510"/>
          <a:stretch/>
        </p:blipFill>
        <p:spPr>
          <a:xfrm rot="20822534">
            <a:off x="258064" y="2761394"/>
            <a:ext cx="1157051" cy="924652"/>
          </a:xfrm>
          <a:prstGeom prst="rect">
            <a:avLst/>
          </a:prstGeom>
        </p:spPr>
      </p:pic>
      <p:sp>
        <p:nvSpPr>
          <p:cNvPr id="6" name="TextBox 5"/>
          <p:cNvSpPr txBox="1"/>
          <p:nvPr/>
        </p:nvSpPr>
        <p:spPr>
          <a:xfrm>
            <a:off x="1342746" y="2641194"/>
            <a:ext cx="204697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Calibri"/>
                <a:ea typeface="+mn-ea"/>
                <a:cs typeface="Arial" panose="020B0604020202020204" pitchFamily="34" charset="0"/>
              </a:rPr>
              <a:t>Daily Doctors’ Call Average: 10-12</a:t>
            </a:r>
          </a:p>
        </p:txBody>
      </p:sp>
      <p:graphicFrame>
        <p:nvGraphicFramePr>
          <p:cNvPr id="13" name="Table 12">
            <a:extLst>
              <a:ext uri="{FF2B5EF4-FFF2-40B4-BE49-F238E27FC236}">
                <a16:creationId xmlns="" xmlns:a16="http://schemas.microsoft.com/office/drawing/2014/main" id="{571C1569-35D3-4A4C-9E30-3B96AB7A74B9}"/>
              </a:ext>
            </a:extLst>
          </p:cNvPr>
          <p:cNvGraphicFramePr>
            <a:graphicFrameLocks noGrp="1"/>
          </p:cNvGraphicFramePr>
          <p:nvPr>
            <p:extLst/>
          </p:nvPr>
        </p:nvGraphicFramePr>
        <p:xfrm>
          <a:off x="313078" y="3223720"/>
          <a:ext cx="11410375" cy="2522318"/>
        </p:xfrm>
        <a:graphic>
          <a:graphicData uri="http://schemas.openxmlformats.org/drawingml/2006/table">
            <a:tbl>
              <a:tblPr firstRow="1" bandRow="1">
                <a:tableStyleId>{BC89EF96-8CEA-46FF-86C4-4CE0E7609802}</a:tableStyleId>
              </a:tblPr>
              <a:tblGrid>
                <a:gridCol w="2290552">
                  <a:extLst>
                    <a:ext uri="{9D8B030D-6E8A-4147-A177-3AD203B41FA5}">
                      <a16:colId xmlns="" xmlns:a16="http://schemas.microsoft.com/office/drawing/2014/main" val="20002"/>
                    </a:ext>
                  </a:extLst>
                </a:gridCol>
                <a:gridCol w="1332685">
                  <a:extLst>
                    <a:ext uri="{9D8B030D-6E8A-4147-A177-3AD203B41FA5}">
                      <a16:colId xmlns="" xmlns:a16="http://schemas.microsoft.com/office/drawing/2014/main" val="3269123423"/>
                    </a:ext>
                  </a:extLst>
                </a:gridCol>
                <a:gridCol w="1332685">
                  <a:extLst>
                    <a:ext uri="{9D8B030D-6E8A-4147-A177-3AD203B41FA5}">
                      <a16:colId xmlns="" xmlns:a16="http://schemas.microsoft.com/office/drawing/2014/main" val="20004"/>
                    </a:ext>
                  </a:extLst>
                </a:gridCol>
                <a:gridCol w="1332685">
                  <a:extLst>
                    <a:ext uri="{9D8B030D-6E8A-4147-A177-3AD203B41FA5}">
                      <a16:colId xmlns="" xmlns:a16="http://schemas.microsoft.com/office/drawing/2014/main" val="3355044118"/>
                    </a:ext>
                  </a:extLst>
                </a:gridCol>
                <a:gridCol w="853628">
                  <a:extLst>
                    <a:ext uri="{9D8B030D-6E8A-4147-A177-3AD203B41FA5}">
                      <a16:colId xmlns="" xmlns:a16="http://schemas.microsoft.com/office/drawing/2014/main" val="3570042251"/>
                    </a:ext>
                  </a:extLst>
                </a:gridCol>
                <a:gridCol w="853628">
                  <a:extLst>
                    <a:ext uri="{9D8B030D-6E8A-4147-A177-3AD203B41FA5}">
                      <a16:colId xmlns="" xmlns:a16="http://schemas.microsoft.com/office/drawing/2014/main" val="1485537576"/>
                    </a:ext>
                  </a:extLst>
                </a:gridCol>
                <a:gridCol w="853628">
                  <a:extLst>
                    <a:ext uri="{9D8B030D-6E8A-4147-A177-3AD203B41FA5}">
                      <a16:colId xmlns="" xmlns:a16="http://schemas.microsoft.com/office/drawing/2014/main" val="2762087895"/>
                    </a:ext>
                  </a:extLst>
                </a:gridCol>
                <a:gridCol w="853628">
                  <a:extLst>
                    <a:ext uri="{9D8B030D-6E8A-4147-A177-3AD203B41FA5}">
                      <a16:colId xmlns="" xmlns:a16="http://schemas.microsoft.com/office/drawing/2014/main" val="3211213710"/>
                    </a:ext>
                  </a:extLst>
                </a:gridCol>
                <a:gridCol w="853628">
                  <a:extLst>
                    <a:ext uri="{9D8B030D-6E8A-4147-A177-3AD203B41FA5}">
                      <a16:colId xmlns="" xmlns:a16="http://schemas.microsoft.com/office/drawing/2014/main" val="1712318039"/>
                    </a:ext>
                  </a:extLst>
                </a:gridCol>
                <a:gridCol w="853628">
                  <a:extLst>
                    <a:ext uri="{9D8B030D-6E8A-4147-A177-3AD203B41FA5}">
                      <a16:colId xmlns="" xmlns:a16="http://schemas.microsoft.com/office/drawing/2014/main" val="4231739201"/>
                    </a:ext>
                  </a:extLst>
                </a:gridCol>
              </a:tblGrid>
              <a:tr h="306719">
                <a:tc rowSpan="3">
                  <a:txBody>
                    <a:bodyPr/>
                    <a:lstStyle/>
                    <a:p>
                      <a:pPr algn="ctr" rtl="0" fontAlgn="ctr"/>
                      <a:r>
                        <a:rPr lang="en-US" sz="1200" u="none" strike="noStrike" dirty="0">
                          <a:effectLst/>
                          <a:latin typeface="+mn-lt"/>
                        </a:rPr>
                        <a:t>SPECIALISTS</a:t>
                      </a:r>
                      <a:endParaRPr lang="en-US" sz="1200" b="1" i="0" u="none" strike="noStrike" dirty="0">
                        <a:solidFill>
                          <a:srgbClr val="595959"/>
                        </a:solidFill>
                        <a:effectLst/>
                        <a:latin typeface="+mn-lt"/>
                      </a:endParaRPr>
                    </a:p>
                  </a:txBody>
                  <a:tcPr marL="9525" marR="9525" marT="9525" marB="0" anchor="ctr"/>
                </a:tc>
                <a:tc gridSpan="4">
                  <a:txBody>
                    <a:bodyPr/>
                    <a:lstStyle/>
                    <a:p>
                      <a:pPr algn="ctr" rtl="0" fontAlgn="ctr"/>
                      <a:r>
                        <a:rPr lang="en-US" sz="1200" u="none" strike="noStrike" dirty="0">
                          <a:effectLst/>
                          <a:latin typeface="+mn-lt"/>
                        </a:rPr>
                        <a:t>CATEGORY (NO. OF CLINICIANS) AND AVERAGE CLINICIANS COVERAGE BY EACH Sales Officers</a:t>
                      </a:r>
                      <a:endParaRPr lang="en-US" sz="1200" b="1" i="0" u="none" strike="noStrike" dirty="0">
                        <a:solidFill>
                          <a:srgbClr val="595959"/>
                        </a:solidFill>
                        <a:effectLst/>
                        <a:latin typeface="+mn-lt"/>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rtl="0" fontAlgn="ctr"/>
                      <a:r>
                        <a:rPr lang="en-US" sz="1200" b="1" u="none" strike="noStrike" dirty="0">
                          <a:solidFill>
                            <a:srgbClr val="595959"/>
                          </a:solidFill>
                          <a:effectLst/>
                          <a:latin typeface="+mn-lt"/>
                        </a:rPr>
                        <a:t>BRAND POSITIONING BY EACH SPECIALITY</a:t>
                      </a:r>
                      <a:endParaRPr lang="en-US" sz="1200" b="1" i="0" u="none" strike="noStrike" dirty="0">
                        <a:solidFill>
                          <a:srgbClr val="595959"/>
                        </a:solidFill>
                        <a:effectLst/>
                        <a:latin typeface="+mn-lt"/>
                      </a:endParaRPr>
                    </a:p>
                  </a:txBody>
                  <a:tcPr marL="9525" marR="9525" marT="9525" marB="0" anchor="ctr"/>
                </a:tc>
                <a:tc hMerge="1">
                  <a:txBody>
                    <a:bodyPr/>
                    <a:lstStyle/>
                    <a:p>
                      <a:pPr algn="ctr" rtl="0" fontAlgn="ctr"/>
                      <a:endParaRPr lang="en-US" sz="1300" b="1" i="0" u="sng" strike="noStrike" dirty="0">
                        <a:solidFill>
                          <a:srgbClr val="595959"/>
                        </a:solidFill>
                        <a:effectLst/>
                        <a:latin typeface="Calibri" panose="020F0502020204030204" pitchFamily="34" charset="0"/>
                      </a:endParaRPr>
                    </a:p>
                  </a:txBody>
                  <a:tcPr marL="9525" marR="9525" marT="9525" marB="0" anchor="ctr"/>
                </a:tc>
                <a:tc hMerge="1">
                  <a:txBody>
                    <a:bodyPr/>
                    <a:lstStyle/>
                    <a:p>
                      <a:pPr algn="ctr" rtl="0" fontAlgn="ctr"/>
                      <a:endParaRPr lang="en-US" sz="1300" b="1" i="0" u="sng" strike="noStrike" dirty="0">
                        <a:solidFill>
                          <a:srgbClr val="595959"/>
                        </a:solidFill>
                        <a:effectLst/>
                        <a:latin typeface="Calibri" panose="020F0502020204030204" pitchFamily="34" charset="0"/>
                      </a:endParaRPr>
                    </a:p>
                  </a:txBody>
                  <a:tcPr marL="9525" marR="9525" marT="9525" marB="0" anchor="ctr"/>
                </a:tc>
                <a:tc hMerge="1">
                  <a:txBody>
                    <a:bodyPr/>
                    <a:lstStyle/>
                    <a:p>
                      <a:pPr algn="ctr" rtl="0" fontAlgn="ctr"/>
                      <a:endParaRPr lang="en-US" sz="1300" b="1" i="0" u="sng" strike="noStrike" dirty="0">
                        <a:solidFill>
                          <a:srgbClr val="595959"/>
                        </a:solidFill>
                        <a:effectLst/>
                        <a:latin typeface="Calibri" panose="020F0502020204030204" pitchFamily="34" charset="0"/>
                      </a:endParaRPr>
                    </a:p>
                  </a:txBody>
                  <a:tcPr marL="9525" marR="9525" marT="9525" marB="0" anchor="ctr"/>
                </a:tc>
                <a:tc hMerge="1">
                  <a:txBody>
                    <a:bodyPr/>
                    <a:lstStyle/>
                    <a:p>
                      <a:pPr algn="ctr" rtl="0" fontAlgn="ctr"/>
                      <a:endParaRPr lang="en-US" sz="1300" b="1" i="0" u="sng" strike="noStrike" dirty="0">
                        <a:solidFill>
                          <a:srgbClr val="595959"/>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0"/>
                  </a:ext>
                </a:extLst>
              </a:tr>
              <a:tr h="306719">
                <a:tc vMerge="1">
                  <a:txBody>
                    <a:bodyPr/>
                    <a:lstStyle/>
                    <a:p>
                      <a:endParaRPr lang="en-US"/>
                    </a:p>
                  </a:txBody>
                  <a:tcPr/>
                </a:tc>
                <a:tc>
                  <a:txBody>
                    <a:bodyPr/>
                    <a:lstStyle/>
                    <a:p>
                      <a:pPr marL="0" algn="ctr" defTabSz="914400" rtl="0" eaLnBrk="1" fontAlgn="ctr" latinLnBrk="0" hangingPunct="1"/>
                      <a:r>
                        <a:rPr lang="en-US" sz="1200" b="1" kern="1200" baseline="0" dirty="0">
                          <a:solidFill>
                            <a:schemeClr val="tx1"/>
                          </a:solidFill>
                          <a:latin typeface="+mn-lt"/>
                          <a:ea typeface="+mn-ea"/>
                          <a:cs typeface="+mn-cs"/>
                        </a:rPr>
                        <a:t>Super Core</a:t>
                      </a:r>
                      <a:endParaRPr lang="en-IN" sz="1200" b="1" kern="1200" dirty="0">
                        <a:solidFill>
                          <a:schemeClr val="lt1"/>
                        </a:solidFill>
                        <a:latin typeface="+mn-lt"/>
                        <a:ea typeface="+mn-ea"/>
                        <a:cs typeface="+mn-cs"/>
                      </a:endParaRPr>
                    </a:p>
                  </a:txBody>
                  <a:tcPr marT="45702" marB="45702" anchor="ctr"/>
                </a:tc>
                <a:tc>
                  <a:txBody>
                    <a:bodyPr/>
                    <a:lstStyle/>
                    <a:p>
                      <a:pPr algn="ctr"/>
                      <a:r>
                        <a:rPr lang="en-US" sz="1200" b="1" dirty="0">
                          <a:latin typeface="+mn-lt"/>
                        </a:rPr>
                        <a:t>Core</a:t>
                      </a:r>
                      <a:endParaRPr lang="en-IN" sz="1200" b="1" dirty="0">
                        <a:latin typeface="+mn-lt"/>
                      </a:endParaRPr>
                    </a:p>
                  </a:txBody>
                  <a:tcPr anchor="ctr"/>
                </a:tc>
                <a:tc>
                  <a:txBody>
                    <a:bodyPr/>
                    <a:lstStyle/>
                    <a:p>
                      <a:pPr algn="ctr"/>
                      <a:r>
                        <a:rPr lang="en-US" sz="1200" b="1" dirty="0">
                          <a:latin typeface="+mn-lt"/>
                        </a:rPr>
                        <a:t>Non-Core</a:t>
                      </a:r>
                    </a:p>
                  </a:txBody>
                  <a:tcPr anchor="ctr"/>
                </a:tc>
                <a:tc rowSpan="2">
                  <a:txBody>
                    <a:bodyPr/>
                    <a:lstStyle/>
                    <a:p>
                      <a:pPr algn="ctr" rtl="0" fontAlgn="b"/>
                      <a:r>
                        <a:rPr lang="en-US" sz="1200" b="1" u="sng" strike="noStrike" dirty="0">
                          <a:effectLst/>
                          <a:latin typeface="+mn-lt"/>
                        </a:rPr>
                        <a:t>Total</a:t>
                      </a:r>
                      <a:endParaRPr lang="en-US" sz="1200" b="1" i="0" u="sng" strike="noStrike" dirty="0">
                        <a:solidFill>
                          <a:srgbClr val="595959"/>
                        </a:solidFill>
                        <a:effectLst/>
                        <a:latin typeface="+mn-lt"/>
                      </a:endParaRPr>
                    </a:p>
                  </a:txBody>
                  <a:tcPr marL="9525" marR="9525" marT="9525" marB="0" anchor="ctr"/>
                </a:tc>
                <a:tc rowSpan="2">
                  <a:txBody>
                    <a:bodyPr/>
                    <a:lstStyle/>
                    <a:p>
                      <a:pPr algn="ctr" rtl="0" fontAlgn="b"/>
                      <a:r>
                        <a:rPr lang="en-US" sz="1200" b="0" u="sng" strike="noStrike" dirty="0">
                          <a:solidFill>
                            <a:srgbClr val="595959"/>
                          </a:solidFill>
                          <a:effectLst/>
                          <a:latin typeface="+mn-lt"/>
                        </a:rPr>
                        <a:t>P1</a:t>
                      </a:r>
                      <a:endParaRPr lang="en-US" sz="1200" b="0" i="0" u="sng" strike="noStrike" dirty="0">
                        <a:solidFill>
                          <a:srgbClr val="595959"/>
                        </a:solidFill>
                        <a:effectLst/>
                        <a:latin typeface="+mn-lt"/>
                      </a:endParaRPr>
                    </a:p>
                  </a:txBody>
                  <a:tcPr marL="9525" marR="9525" marT="9525" marB="0" anchor="ctr"/>
                </a:tc>
                <a:tc rowSpan="2">
                  <a:txBody>
                    <a:bodyPr/>
                    <a:lstStyle/>
                    <a:p>
                      <a:pPr algn="ctr" rtl="0" fontAlgn="b"/>
                      <a:r>
                        <a:rPr lang="en-US" sz="1200" b="0" u="sng" strike="noStrike" dirty="0">
                          <a:solidFill>
                            <a:srgbClr val="595959"/>
                          </a:solidFill>
                          <a:effectLst/>
                          <a:latin typeface="+mn-lt"/>
                        </a:rPr>
                        <a:t>P2</a:t>
                      </a:r>
                      <a:endParaRPr lang="en-US" sz="1200" b="0" i="0" u="sng" strike="noStrike" dirty="0">
                        <a:solidFill>
                          <a:srgbClr val="595959"/>
                        </a:solidFill>
                        <a:effectLst/>
                        <a:latin typeface="+mn-lt"/>
                      </a:endParaRPr>
                    </a:p>
                  </a:txBody>
                  <a:tcPr marL="9525" marR="9525" marT="9525" marB="0" anchor="ctr"/>
                </a:tc>
                <a:tc rowSpan="2">
                  <a:txBody>
                    <a:bodyPr/>
                    <a:lstStyle/>
                    <a:p>
                      <a:pPr algn="ctr" rtl="0" fontAlgn="b"/>
                      <a:r>
                        <a:rPr lang="en-US" sz="1200" b="0" u="sng" strike="noStrike" dirty="0">
                          <a:solidFill>
                            <a:srgbClr val="595959"/>
                          </a:solidFill>
                          <a:effectLst/>
                          <a:latin typeface="+mn-lt"/>
                        </a:rPr>
                        <a:t>P3</a:t>
                      </a:r>
                      <a:endParaRPr lang="en-US" sz="1200" b="0" i="0" u="sng" strike="noStrike" dirty="0">
                        <a:solidFill>
                          <a:srgbClr val="595959"/>
                        </a:solidFill>
                        <a:effectLst/>
                        <a:latin typeface="+mn-lt"/>
                      </a:endParaRPr>
                    </a:p>
                  </a:txBody>
                  <a:tcPr marL="9525" marR="9525" marT="9525" marB="0" anchor="ctr"/>
                </a:tc>
                <a:tc rowSpan="2">
                  <a:txBody>
                    <a:bodyPr/>
                    <a:lstStyle/>
                    <a:p>
                      <a:pPr algn="ctr" rtl="0" fontAlgn="b"/>
                      <a:r>
                        <a:rPr lang="en-US" sz="1200" b="0" u="sng" strike="noStrike" dirty="0">
                          <a:solidFill>
                            <a:srgbClr val="595959"/>
                          </a:solidFill>
                          <a:effectLst/>
                          <a:latin typeface="+mn-lt"/>
                        </a:rPr>
                        <a:t>P4</a:t>
                      </a:r>
                      <a:endParaRPr lang="en-US" sz="1200" b="0" i="0" u="sng" strike="noStrike" dirty="0">
                        <a:solidFill>
                          <a:srgbClr val="595959"/>
                        </a:solidFill>
                        <a:effectLst/>
                        <a:latin typeface="+mn-lt"/>
                      </a:endParaRPr>
                    </a:p>
                  </a:txBody>
                  <a:tcPr marL="9525" marR="9525" marT="9525" marB="0" anchor="ctr"/>
                </a:tc>
                <a:tc rowSpan="2">
                  <a:txBody>
                    <a:bodyPr/>
                    <a:lstStyle/>
                    <a:p>
                      <a:pPr algn="ctr" rtl="0" fontAlgn="b"/>
                      <a:r>
                        <a:rPr lang="en-US" sz="1200" b="0" u="sng" strike="noStrike" dirty="0">
                          <a:solidFill>
                            <a:srgbClr val="595959"/>
                          </a:solidFill>
                          <a:effectLst/>
                          <a:latin typeface="+mn-lt"/>
                        </a:rPr>
                        <a:t>P5</a:t>
                      </a:r>
                      <a:endParaRPr lang="en-US" sz="1200" b="0" i="0" u="sng" strike="noStrike" dirty="0">
                        <a:solidFill>
                          <a:srgbClr val="595959"/>
                        </a:solidFill>
                        <a:effectLst/>
                        <a:latin typeface="+mn-lt"/>
                      </a:endParaRPr>
                    </a:p>
                  </a:txBody>
                  <a:tcPr marL="9525" marR="9525" marT="9525" marB="0" anchor="ctr"/>
                </a:tc>
                <a:extLst>
                  <a:ext uri="{0D108BD9-81ED-4DB2-BD59-A6C34878D82A}">
                    <a16:rowId xmlns="" xmlns:a16="http://schemas.microsoft.com/office/drawing/2014/main" val="10001"/>
                  </a:ext>
                </a:extLst>
              </a:tr>
              <a:tr h="306719">
                <a:tc vMerge="1">
                  <a:txBody>
                    <a:bodyPr/>
                    <a:lstStyle/>
                    <a:p>
                      <a:endParaRPr lang="en-US"/>
                    </a:p>
                  </a:txBody>
                  <a:tcPr/>
                </a:tc>
                <a:tc>
                  <a:txBody>
                    <a:bodyPr/>
                    <a:lstStyle/>
                    <a:p>
                      <a:pPr algn="ctr" rtl="0" fontAlgn="ctr"/>
                      <a:r>
                        <a:rPr lang="en-US" sz="1200" u="sng" strike="noStrike">
                          <a:effectLst/>
                          <a:latin typeface="+mn-lt"/>
                        </a:rPr>
                        <a:t>(3 Visits/Month)</a:t>
                      </a:r>
                      <a:endParaRPr lang="en-US" sz="1200" b="0" i="0" u="sng" strike="noStrike">
                        <a:solidFill>
                          <a:srgbClr val="595959"/>
                        </a:solidFill>
                        <a:effectLst/>
                        <a:latin typeface="+mn-lt"/>
                      </a:endParaRPr>
                    </a:p>
                  </a:txBody>
                  <a:tcPr marL="9525" marR="9525" marT="9525" marB="0" anchor="ctr"/>
                </a:tc>
                <a:tc>
                  <a:txBody>
                    <a:bodyPr/>
                    <a:lstStyle/>
                    <a:p>
                      <a:pPr algn="ctr" rtl="0" fontAlgn="ctr"/>
                      <a:r>
                        <a:rPr lang="en-US" sz="1200" u="sng" strike="noStrike">
                          <a:effectLst/>
                          <a:latin typeface="+mn-lt"/>
                        </a:rPr>
                        <a:t>(2 Visits/Month)</a:t>
                      </a:r>
                      <a:endParaRPr lang="en-US" sz="1200" b="0" i="0" u="sng" strike="noStrike">
                        <a:solidFill>
                          <a:srgbClr val="595959"/>
                        </a:solidFill>
                        <a:effectLst/>
                        <a:latin typeface="+mn-lt"/>
                      </a:endParaRPr>
                    </a:p>
                  </a:txBody>
                  <a:tcPr marL="9525" marR="9525" marT="9525" marB="0" anchor="ctr"/>
                </a:tc>
                <a:tc>
                  <a:txBody>
                    <a:bodyPr/>
                    <a:lstStyle/>
                    <a:p>
                      <a:pPr algn="ctr" rtl="0" fontAlgn="ctr"/>
                      <a:r>
                        <a:rPr lang="en-US" sz="1200" u="sng" strike="noStrike">
                          <a:effectLst/>
                          <a:latin typeface="+mn-lt"/>
                        </a:rPr>
                        <a:t>(1 Visit/Month)</a:t>
                      </a:r>
                      <a:endParaRPr lang="en-US" sz="1200" b="0" i="0" u="sng" strike="noStrike">
                        <a:solidFill>
                          <a:srgbClr val="595959"/>
                        </a:solidFill>
                        <a:effectLst/>
                        <a:latin typeface="+mn-lt"/>
                      </a:endParaRPr>
                    </a:p>
                  </a:txBody>
                  <a:tcPr marL="9525" marR="9525" marT="9525"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07"/>
                  </a:ext>
                </a:extLst>
              </a:tr>
              <a:tr h="30671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kern="1200" dirty="0">
                          <a:effectLst/>
                        </a:rPr>
                        <a:t>Cardiologists</a:t>
                      </a:r>
                      <a:endParaRPr lang="en-US" sz="1200" u="none" strike="noStrike" kern="1200" dirty="0">
                        <a:solidFill>
                          <a:schemeClr val="tx1"/>
                        </a:solidFill>
                        <a:effectLst/>
                        <a:latin typeface="+mn-lt"/>
                        <a:ea typeface="+mn-ea"/>
                        <a:cs typeface="+mn-cs"/>
                      </a:endParaRPr>
                    </a:p>
                  </a:txBody>
                  <a:tcPr marL="9525" marR="9525" marT="9525" marB="0" anchor="ctr"/>
                </a:tc>
                <a:tc>
                  <a:txBody>
                    <a:bodyPr/>
                    <a:lstStyle/>
                    <a:p>
                      <a:pPr algn="ctr" fontAlgn="ctr"/>
                      <a:r>
                        <a:rPr lang="en-US" sz="1200" b="0" i="0" u="none" strike="noStrike" dirty="0">
                          <a:solidFill>
                            <a:schemeClr val="tx1"/>
                          </a:solidFill>
                          <a:effectLst/>
                          <a:latin typeface="+mn-lt"/>
                        </a:rPr>
                        <a:t>9</a:t>
                      </a:r>
                      <a:endParaRPr lang="en-US" sz="1200" b="0" i="0" u="none" strike="noStrike" dirty="0">
                        <a:solidFill>
                          <a:srgbClr val="000000"/>
                        </a:solidFill>
                        <a:effectLst/>
                        <a:latin typeface="+mn-lt"/>
                      </a:endParaRPr>
                    </a:p>
                  </a:txBody>
                  <a:tcPr marL="9525" marR="9525" marT="9525" marB="0" anchor="ctr"/>
                </a:tc>
                <a:tc>
                  <a:txBody>
                    <a:bodyPr/>
                    <a:lstStyle/>
                    <a:p>
                      <a:pPr algn="ctr" fontAlgn="ctr"/>
                      <a:r>
                        <a:rPr lang="en-US" sz="1200" u="none" strike="noStrike" dirty="0">
                          <a:effectLst/>
                        </a:rPr>
                        <a:t>6</a:t>
                      </a:r>
                      <a:endParaRPr lang="en-US" sz="1200" b="0" i="0" u="none" strike="noStrike" dirty="0">
                        <a:solidFill>
                          <a:srgbClr val="000000"/>
                        </a:solidFill>
                        <a:effectLst/>
                        <a:latin typeface="+mn-lt"/>
                      </a:endParaRPr>
                    </a:p>
                  </a:txBody>
                  <a:tcPr marL="9525" marR="9525" marT="9525" marB="0" anchor="ctr"/>
                </a:tc>
                <a:tc>
                  <a:txBody>
                    <a:bodyPr/>
                    <a:lstStyle/>
                    <a:p>
                      <a:pPr algn="ctr" rtl="0" fontAlgn="ctr"/>
                      <a:r>
                        <a:rPr lang="en-US" sz="1200" u="none" strike="noStrike" dirty="0">
                          <a:effectLst/>
                        </a:rPr>
                        <a:t>4</a:t>
                      </a:r>
                      <a:endParaRPr lang="en-US" sz="1200" b="0" i="0" u="none" strike="noStrike" dirty="0">
                        <a:solidFill>
                          <a:srgbClr val="595959"/>
                        </a:solidFill>
                        <a:effectLst/>
                        <a:latin typeface="+mn-lt"/>
                      </a:endParaRPr>
                    </a:p>
                  </a:txBody>
                  <a:tcPr marL="9525" marR="9525" marT="9525" marB="0" anchor="ctr"/>
                </a:tc>
                <a:tc>
                  <a:txBody>
                    <a:bodyPr/>
                    <a:lstStyle/>
                    <a:p>
                      <a:pPr algn="ctr" rtl="0" fontAlgn="ctr"/>
                      <a:r>
                        <a:rPr lang="en-US" sz="1200" u="none" strike="noStrike" dirty="0">
                          <a:effectLst/>
                        </a:rPr>
                        <a:t>19</a:t>
                      </a:r>
                      <a:endParaRPr lang="en-US" sz="1200" b="0" i="0" u="none" strike="noStrike" dirty="0">
                        <a:solidFill>
                          <a:srgbClr val="595959"/>
                        </a:solidFill>
                        <a:effectLst/>
                        <a:latin typeface="+mn-lt"/>
                      </a:endParaRPr>
                    </a:p>
                  </a:txBody>
                  <a:tcPr marL="9525" marR="9525" marT="9525" marB="0" anchor="ctr"/>
                </a:tc>
                <a:tc>
                  <a:txBody>
                    <a:bodyPr/>
                    <a:lstStyle/>
                    <a:p>
                      <a:pPr algn="ctr" fontAlgn="ctr"/>
                      <a:r>
                        <a:rPr lang="en-US" sz="1200" u="none" strike="noStrike" dirty="0" err="1">
                          <a:effectLst/>
                        </a:rPr>
                        <a:t>Rosuva</a:t>
                      </a:r>
                      <a:r>
                        <a:rPr lang="en-US" sz="1200" u="none" strike="noStrike" dirty="0">
                          <a:effectLst/>
                        </a:rPr>
                        <a:t> Gold </a:t>
                      </a:r>
                      <a:endParaRPr lang="en-US" sz="1200" b="0" i="0" u="none" strike="noStrike" dirty="0">
                        <a:solidFill>
                          <a:srgbClr val="000000"/>
                        </a:solidFill>
                        <a:effectLst/>
                        <a:latin typeface="+mn-lt"/>
                      </a:endParaRPr>
                    </a:p>
                  </a:txBody>
                  <a:tcPr marL="9525" marR="9525" marT="9525" marB="0" anchor="ctr"/>
                </a:tc>
                <a:tc>
                  <a:txBody>
                    <a:bodyPr/>
                    <a:lstStyle/>
                    <a:p>
                      <a:pPr algn="ctr" fontAlgn="ctr"/>
                      <a:r>
                        <a:rPr lang="en-US" sz="1200" u="none" strike="noStrike" dirty="0" err="1">
                          <a:effectLst/>
                        </a:rPr>
                        <a:t>Cardivas</a:t>
                      </a:r>
                      <a:r>
                        <a:rPr lang="en-US" sz="1200" u="none" strike="noStrike" dirty="0">
                          <a:effectLst/>
                        </a:rPr>
                        <a:t> In</a:t>
                      </a:r>
                      <a:endParaRPr lang="en-US" sz="1200" b="0" i="0" u="none" strike="noStrike" dirty="0">
                        <a:solidFill>
                          <a:srgbClr val="000000"/>
                        </a:solidFill>
                        <a:effectLst/>
                        <a:latin typeface="+mn-lt"/>
                      </a:endParaRPr>
                    </a:p>
                  </a:txBody>
                  <a:tcPr marL="9525" marR="9525" marT="9525" marB="0" anchor="ctr"/>
                </a:tc>
                <a:tc>
                  <a:txBody>
                    <a:bodyPr/>
                    <a:lstStyle/>
                    <a:p>
                      <a:pPr algn="ctr" fontAlgn="ctr"/>
                      <a:r>
                        <a:rPr lang="en-US" sz="1200" u="none" strike="noStrike" dirty="0" err="1">
                          <a:effectLst/>
                        </a:rPr>
                        <a:t>Inapure</a:t>
                      </a:r>
                      <a:r>
                        <a:rPr lang="en-US" sz="1200" u="none" strike="noStrike" dirty="0">
                          <a:effectLst/>
                        </a:rPr>
                        <a:t> </a:t>
                      </a:r>
                      <a:r>
                        <a:rPr lang="en-US" sz="1200" u="none" strike="noStrike" dirty="0" err="1">
                          <a:effectLst/>
                        </a:rPr>
                        <a:t>Er</a:t>
                      </a:r>
                      <a:endParaRPr lang="en-US" sz="1200" b="0" i="0" u="none" strike="noStrike" dirty="0">
                        <a:solidFill>
                          <a:srgbClr val="000000"/>
                        </a:solidFill>
                        <a:effectLst/>
                        <a:latin typeface="+mn-lt"/>
                      </a:endParaRPr>
                    </a:p>
                  </a:txBody>
                  <a:tcPr marL="9525" marR="9525" marT="9525" marB="0" anchor="ctr"/>
                </a:tc>
                <a:tc>
                  <a:txBody>
                    <a:bodyPr/>
                    <a:lstStyle/>
                    <a:p>
                      <a:pPr algn="ctr" fontAlgn="ctr"/>
                      <a:r>
                        <a:rPr lang="en-US" sz="1200" u="none" strike="noStrike" dirty="0" err="1">
                          <a:effectLst/>
                        </a:rPr>
                        <a:t>Rosuvas</a:t>
                      </a:r>
                      <a:r>
                        <a:rPr lang="en-US" sz="1200" u="none" strike="noStrike" dirty="0">
                          <a:effectLst/>
                        </a:rPr>
                        <a:t> </a:t>
                      </a:r>
                      <a:r>
                        <a:rPr lang="en-US" sz="1200" u="none" strike="noStrike" dirty="0" err="1">
                          <a:effectLst/>
                        </a:rPr>
                        <a:t>Cv</a:t>
                      </a:r>
                      <a:endParaRPr lang="en-US" sz="1200" b="0" i="0" u="none" strike="noStrike" dirty="0">
                        <a:solidFill>
                          <a:srgbClr val="000000"/>
                        </a:solidFill>
                        <a:effectLst/>
                        <a:latin typeface="+mn-lt"/>
                      </a:endParaRPr>
                    </a:p>
                  </a:txBody>
                  <a:tcPr marL="9525" marR="9525" marT="9525" marB="0" anchor="ctr"/>
                </a:tc>
                <a:tc>
                  <a:txBody>
                    <a:bodyPr/>
                    <a:lstStyle/>
                    <a:p>
                      <a:pPr algn="ctr" fontAlgn="ctr"/>
                      <a:r>
                        <a:rPr lang="en-US" sz="1200" u="none" strike="noStrike" dirty="0" err="1">
                          <a:effectLst/>
                        </a:rPr>
                        <a:t>Dabigo</a:t>
                      </a:r>
                      <a:endParaRPr lang="en-US" sz="1200" b="0" i="0" u="none" strike="noStrike" dirty="0">
                        <a:solidFill>
                          <a:srgbClr val="000000"/>
                        </a:solidFill>
                        <a:effectLst/>
                        <a:latin typeface="+mn-lt"/>
                      </a:endParaRPr>
                    </a:p>
                  </a:txBody>
                  <a:tcPr marL="9525" marR="9525" marT="9525" marB="0" anchor="ctr"/>
                </a:tc>
                <a:extLst>
                  <a:ext uri="{0D108BD9-81ED-4DB2-BD59-A6C34878D82A}">
                    <a16:rowId xmlns="" xmlns:a16="http://schemas.microsoft.com/office/drawing/2014/main" val="10003"/>
                  </a:ext>
                </a:extLst>
              </a:tr>
              <a:tr h="306719">
                <a:tc>
                  <a:txBody>
                    <a:bodyPr/>
                    <a:lstStyle/>
                    <a:p>
                      <a:pPr marL="0" algn="ctr" defTabSz="914400" rtl="0" eaLnBrk="1" fontAlgn="ctr" latinLnBrk="0" hangingPunct="1">
                        <a:spcBef>
                          <a:spcPts val="600"/>
                        </a:spcBef>
                      </a:pPr>
                      <a:r>
                        <a:rPr lang="en-US" sz="1200" u="none" strike="noStrike" kern="1200" dirty="0">
                          <a:effectLst/>
                        </a:rPr>
                        <a:t>Consulting Physicians</a:t>
                      </a:r>
                      <a:endParaRPr lang="en-US" sz="1200" u="none" strike="noStrike" kern="1200" dirty="0">
                        <a:solidFill>
                          <a:schemeClr val="tx1"/>
                        </a:solidFill>
                        <a:effectLst/>
                        <a:latin typeface="+mn-lt"/>
                        <a:ea typeface="+mn-ea"/>
                        <a:cs typeface="+mn-cs"/>
                      </a:endParaRPr>
                    </a:p>
                  </a:txBody>
                  <a:tcPr marL="9525" marR="9525" marT="9525" marB="0" anchor="ctr"/>
                </a:tc>
                <a:tc>
                  <a:txBody>
                    <a:bodyPr/>
                    <a:lstStyle/>
                    <a:p>
                      <a:pPr algn="ctr" fontAlgn="ctr"/>
                      <a:r>
                        <a:rPr lang="en-US" sz="1200" u="none" strike="noStrike">
                          <a:effectLst/>
                        </a:rPr>
                        <a:t>33</a:t>
                      </a:r>
                      <a:endParaRPr lang="en-US" sz="1200" b="0" i="0" u="none" strike="noStrike">
                        <a:solidFill>
                          <a:srgbClr val="000000"/>
                        </a:solidFill>
                        <a:effectLst/>
                        <a:latin typeface="+mn-lt"/>
                      </a:endParaRPr>
                    </a:p>
                  </a:txBody>
                  <a:tcPr marL="9525" marR="9525" marT="9525" marB="0" anchor="ctr"/>
                </a:tc>
                <a:tc>
                  <a:txBody>
                    <a:bodyPr/>
                    <a:lstStyle/>
                    <a:p>
                      <a:pPr algn="ctr" fontAlgn="ctr"/>
                      <a:r>
                        <a:rPr lang="en-US" sz="1200" u="none" strike="noStrike">
                          <a:effectLst/>
                        </a:rPr>
                        <a:t>20</a:t>
                      </a:r>
                      <a:endParaRPr lang="en-US" sz="1200" b="0" i="0" u="none" strike="noStrike">
                        <a:solidFill>
                          <a:srgbClr val="000000"/>
                        </a:solidFill>
                        <a:effectLst/>
                        <a:latin typeface="+mn-lt"/>
                      </a:endParaRPr>
                    </a:p>
                  </a:txBody>
                  <a:tcPr marL="9525" marR="9525" marT="9525" marB="0" anchor="ctr"/>
                </a:tc>
                <a:tc>
                  <a:txBody>
                    <a:bodyPr/>
                    <a:lstStyle/>
                    <a:p>
                      <a:pPr algn="ctr" rtl="0" fontAlgn="ctr"/>
                      <a:r>
                        <a:rPr lang="en-US" sz="1200" u="none" strike="noStrike" dirty="0">
                          <a:effectLst/>
                        </a:rPr>
                        <a:t>13</a:t>
                      </a:r>
                      <a:endParaRPr lang="en-US" sz="1200" b="0" i="0" u="none" strike="noStrike" dirty="0">
                        <a:solidFill>
                          <a:srgbClr val="595959"/>
                        </a:solidFill>
                        <a:effectLst/>
                        <a:latin typeface="+mn-lt"/>
                      </a:endParaRPr>
                    </a:p>
                  </a:txBody>
                  <a:tcPr marL="9525" marR="9525" marT="9525" marB="0" anchor="ctr"/>
                </a:tc>
                <a:tc>
                  <a:txBody>
                    <a:bodyPr/>
                    <a:lstStyle/>
                    <a:p>
                      <a:pPr algn="ctr" rtl="0" fontAlgn="ctr"/>
                      <a:r>
                        <a:rPr lang="en-US" sz="1200" u="none" strike="noStrike" dirty="0">
                          <a:effectLst/>
                        </a:rPr>
                        <a:t>66</a:t>
                      </a:r>
                      <a:endParaRPr lang="en-US" sz="1200" b="0" i="0" u="none" strike="noStrike" dirty="0">
                        <a:solidFill>
                          <a:srgbClr val="595959"/>
                        </a:solidFill>
                        <a:effectLst/>
                        <a:latin typeface="+mn-lt"/>
                      </a:endParaRPr>
                    </a:p>
                  </a:txBody>
                  <a:tcPr marL="9525" marR="9525" marT="9525" marB="0" anchor="ctr"/>
                </a:tc>
                <a:tc>
                  <a:txBody>
                    <a:bodyPr/>
                    <a:lstStyle/>
                    <a:p>
                      <a:pPr algn="ctr" fontAlgn="ctr"/>
                      <a:r>
                        <a:rPr lang="en-US" sz="1200" u="none" strike="noStrike" dirty="0" err="1">
                          <a:effectLst/>
                        </a:rPr>
                        <a:t>Rosuva</a:t>
                      </a:r>
                      <a:r>
                        <a:rPr lang="en-US" sz="1200" u="none" strike="noStrike" dirty="0">
                          <a:effectLst/>
                        </a:rPr>
                        <a:t> Gold </a:t>
                      </a:r>
                      <a:endParaRPr lang="en-US" sz="1200" b="0" i="0" u="none" strike="noStrike" dirty="0">
                        <a:solidFill>
                          <a:srgbClr val="000000"/>
                        </a:solidFill>
                        <a:effectLst/>
                        <a:latin typeface="+mn-lt"/>
                      </a:endParaRPr>
                    </a:p>
                  </a:txBody>
                  <a:tcPr marL="9525" marR="9525" marT="9525" marB="0" anchor="ctr"/>
                </a:tc>
                <a:tc>
                  <a:txBody>
                    <a:bodyPr/>
                    <a:lstStyle/>
                    <a:p>
                      <a:pPr algn="ctr" fontAlgn="ctr"/>
                      <a:r>
                        <a:rPr lang="en-US" sz="1200" u="none" strike="noStrike" dirty="0" err="1">
                          <a:effectLst/>
                        </a:rPr>
                        <a:t>Cardivas</a:t>
                      </a:r>
                      <a:r>
                        <a:rPr lang="en-US" sz="1200" u="none" strike="noStrike" dirty="0">
                          <a:effectLst/>
                        </a:rPr>
                        <a:t> In</a:t>
                      </a:r>
                      <a:endParaRPr lang="en-US" sz="1200" b="0" i="0" u="none" strike="noStrike" dirty="0">
                        <a:solidFill>
                          <a:srgbClr val="000000"/>
                        </a:solidFill>
                        <a:effectLst/>
                        <a:latin typeface="+mn-lt"/>
                      </a:endParaRPr>
                    </a:p>
                  </a:txBody>
                  <a:tcPr marL="9525" marR="9525" marT="9525" marB="0" anchor="ctr"/>
                </a:tc>
                <a:tc>
                  <a:txBody>
                    <a:bodyPr/>
                    <a:lstStyle/>
                    <a:p>
                      <a:pPr algn="ctr" fontAlgn="ctr"/>
                      <a:r>
                        <a:rPr lang="en-US" sz="1200" u="none" strike="noStrike" dirty="0" err="1">
                          <a:effectLst/>
                        </a:rPr>
                        <a:t>Rosuvas</a:t>
                      </a:r>
                      <a:r>
                        <a:rPr lang="en-US" sz="1200" u="none" strike="noStrike" dirty="0">
                          <a:effectLst/>
                        </a:rPr>
                        <a:t> </a:t>
                      </a:r>
                      <a:r>
                        <a:rPr lang="en-US" sz="1200" u="none" strike="noStrike" dirty="0" err="1">
                          <a:effectLst/>
                        </a:rPr>
                        <a:t>Cv</a:t>
                      </a:r>
                      <a:endParaRPr lang="en-US" sz="1200" b="0" i="0" u="none" strike="noStrike" dirty="0">
                        <a:solidFill>
                          <a:srgbClr val="000000"/>
                        </a:solidFill>
                        <a:effectLst/>
                        <a:latin typeface="+mn-lt"/>
                      </a:endParaRPr>
                    </a:p>
                  </a:txBody>
                  <a:tcPr marL="9525" marR="9525" marT="9525" marB="0" anchor="ctr"/>
                </a:tc>
                <a:tc>
                  <a:txBody>
                    <a:bodyPr/>
                    <a:lstStyle/>
                    <a:p>
                      <a:pPr algn="ctr" fontAlgn="ctr"/>
                      <a:r>
                        <a:rPr lang="en-US" sz="1200" u="none" strike="noStrike" dirty="0" err="1">
                          <a:effectLst/>
                        </a:rPr>
                        <a:t>Inapure</a:t>
                      </a:r>
                      <a:r>
                        <a:rPr lang="en-US" sz="1200" u="none" strike="noStrike" dirty="0">
                          <a:effectLst/>
                        </a:rPr>
                        <a:t> </a:t>
                      </a:r>
                      <a:r>
                        <a:rPr lang="en-US" sz="1200" u="none" strike="noStrike" dirty="0" err="1">
                          <a:effectLst/>
                        </a:rPr>
                        <a:t>Er</a:t>
                      </a:r>
                      <a:endParaRPr lang="en-US" sz="1200" b="0" i="0" u="none" strike="noStrike" dirty="0">
                        <a:solidFill>
                          <a:srgbClr val="000000"/>
                        </a:solidFill>
                        <a:effectLst/>
                        <a:latin typeface="+mn-lt"/>
                      </a:endParaRPr>
                    </a:p>
                  </a:txBody>
                  <a:tcPr marL="9525" marR="9525" marT="9525" marB="0" anchor="ctr"/>
                </a:tc>
                <a:tc>
                  <a:txBody>
                    <a:bodyPr/>
                    <a:lstStyle/>
                    <a:p>
                      <a:pPr algn="ctr" fontAlgn="ctr"/>
                      <a:r>
                        <a:rPr lang="en-US" sz="1200" u="none" strike="noStrike" dirty="0" err="1">
                          <a:effectLst/>
                        </a:rPr>
                        <a:t>Dabigo</a:t>
                      </a:r>
                      <a:endParaRPr lang="en-US" sz="1200" b="0" i="0" u="none" strike="noStrike" dirty="0">
                        <a:solidFill>
                          <a:srgbClr val="000000"/>
                        </a:solidFill>
                        <a:effectLst/>
                        <a:latin typeface="+mn-lt"/>
                      </a:endParaRPr>
                    </a:p>
                  </a:txBody>
                  <a:tcPr marL="9525" marR="9525" marT="9525" marB="0" anchor="ctr"/>
                </a:tc>
                <a:extLst>
                  <a:ext uri="{0D108BD9-81ED-4DB2-BD59-A6C34878D82A}">
                    <a16:rowId xmlns="" xmlns:a16="http://schemas.microsoft.com/office/drawing/2014/main" val="10004"/>
                  </a:ext>
                </a:extLst>
              </a:tr>
              <a:tr h="306719">
                <a:tc>
                  <a:txBody>
                    <a:bodyPr/>
                    <a:lstStyle/>
                    <a:p>
                      <a:pPr marL="0" algn="ctr" defTabSz="914400" rtl="0" eaLnBrk="1" fontAlgn="ctr" latinLnBrk="0" hangingPunct="1">
                        <a:spcBef>
                          <a:spcPts val="600"/>
                        </a:spcBef>
                      </a:pPr>
                      <a:r>
                        <a:rPr lang="en-US" sz="1200" u="none" strike="noStrike" kern="1200" dirty="0" err="1">
                          <a:effectLst/>
                        </a:rPr>
                        <a:t>Diabetologists</a:t>
                      </a:r>
                      <a:r>
                        <a:rPr lang="en-US" sz="1200" u="none" strike="noStrike" kern="1200" dirty="0">
                          <a:effectLst/>
                        </a:rPr>
                        <a:t>/Endocrinologists</a:t>
                      </a:r>
                      <a:endParaRPr lang="en-US" sz="1200" u="none" strike="noStrike" kern="1200" dirty="0">
                        <a:solidFill>
                          <a:schemeClr val="tx1"/>
                        </a:solidFill>
                        <a:effectLst/>
                        <a:latin typeface="+mn-lt"/>
                        <a:ea typeface="+mn-ea"/>
                        <a:cs typeface="+mn-cs"/>
                      </a:endParaRPr>
                    </a:p>
                  </a:txBody>
                  <a:tcPr marL="9525" marR="9525" marT="9525" marB="0" anchor="ctr"/>
                </a:tc>
                <a:tc>
                  <a:txBody>
                    <a:bodyPr/>
                    <a:lstStyle/>
                    <a:p>
                      <a:pPr algn="ctr" fontAlgn="ctr"/>
                      <a:r>
                        <a:rPr lang="en-US" sz="1200" u="none" strike="noStrike">
                          <a:effectLst/>
                        </a:rPr>
                        <a:t>11</a:t>
                      </a:r>
                      <a:endParaRPr lang="en-US" sz="1200" b="0" i="0" u="none" strike="noStrike">
                        <a:solidFill>
                          <a:srgbClr val="000000"/>
                        </a:solidFill>
                        <a:effectLst/>
                        <a:latin typeface="+mn-lt"/>
                      </a:endParaRPr>
                    </a:p>
                  </a:txBody>
                  <a:tcPr marL="9525" marR="9525" marT="9525" marB="0" anchor="ctr"/>
                </a:tc>
                <a:tc>
                  <a:txBody>
                    <a:bodyPr/>
                    <a:lstStyle/>
                    <a:p>
                      <a:pPr algn="ctr" fontAlgn="ctr"/>
                      <a:r>
                        <a:rPr lang="en-US" sz="1200" u="none" strike="noStrike">
                          <a:effectLst/>
                        </a:rPr>
                        <a:t>6</a:t>
                      </a:r>
                      <a:endParaRPr lang="en-US" sz="1200" b="0" i="0" u="none" strike="noStrike">
                        <a:solidFill>
                          <a:srgbClr val="000000"/>
                        </a:solidFill>
                        <a:effectLst/>
                        <a:latin typeface="+mn-lt"/>
                      </a:endParaRPr>
                    </a:p>
                  </a:txBody>
                  <a:tcPr marL="9525" marR="9525" marT="9525" marB="0" anchor="ctr"/>
                </a:tc>
                <a:tc>
                  <a:txBody>
                    <a:bodyPr/>
                    <a:lstStyle/>
                    <a:p>
                      <a:pPr algn="ctr" rtl="0" fontAlgn="ctr"/>
                      <a:r>
                        <a:rPr lang="en-US" sz="1200" u="none" strike="noStrike" dirty="0">
                          <a:effectLst/>
                        </a:rPr>
                        <a:t>4</a:t>
                      </a:r>
                      <a:endParaRPr lang="en-US" sz="1200" b="0" i="0" u="none" strike="noStrike" dirty="0">
                        <a:solidFill>
                          <a:srgbClr val="595959"/>
                        </a:solidFill>
                        <a:effectLst/>
                        <a:latin typeface="+mn-lt"/>
                      </a:endParaRPr>
                    </a:p>
                  </a:txBody>
                  <a:tcPr marL="9525" marR="9525" marT="9525" marB="0" anchor="ctr"/>
                </a:tc>
                <a:tc>
                  <a:txBody>
                    <a:bodyPr/>
                    <a:lstStyle/>
                    <a:p>
                      <a:pPr algn="ctr" rtl="0" fontAlgn="ctr"/>
                      <a:r>
                        <a:rPr lang="en-US" sz="1200" u="none" strike="noStrike" dirty="0">
                          <a:effectLst/>
                        </a:rPr>
                        <a:t>21</a:t>
                      </a:r>
                      <a:endParaRPr lang="en-US" sz="1200" b="0" i="0" u="none" strike="noStrike" dirty="0">
                        <a:solidFill>
                          <a:srgbClr val="595959"/>
                        </a:solidFill>
                        <a:effectLst/>
                        <a:latin typeface="+mn-lt"/>
                      </a:endParaRPr>
                    </a:p>
                  </a:txBody>
                  <a:tcPr marL="9525" marR="9525" marT="9525" marB="0" anchor="ctr"/>
                </a:tc>
                <a:tc>
                  <a:txBody>
                    <a:bodyPr/>
                    <a:lstStyle/>
                    <a:p>
                      <a:pPr algn="ctr" fontAlgn="ctr"/>
                      <a:r>
                        <a:rPr lang="en-US" sz="1200" u="none" strike="noStrike">
                          <a:effectLst/>
                        </a:rPr>
                        <a:t>Rosuvas</a:t>
                      </a:r>
                      <a:endParaRPr lang="en-US" sz="1200" b="0" i="0" u="none" strike="noStrike">
                        <a:solidFill>
                          <a:srgbClr val="000000"/>
                        </a:solidFill>
                        <a:effectLst/>
                        <a:latin typeface="+mn-lt"/>
                      </a:endParaRPr>
                    </a:p>
                  </a:txBody>
                  <a:tcPr marL="9525" marR="9525" marT="9525" marB="0" anchor="ctr"/>
                </a:tc>
                <a:tc>
                  <a:txBody>
                    <a:bodyPr/>
                    <a:lstStyle/>
                    <a:p>
                      <a:pPr algn="ctr" fontAlgn="ctr"/>
                      <a:r>
                        <a:rPr lang="en-US" sz="1200" u="none" strike="noStrike" dirty="0" err="1">
                          <a:effectLst/>
                        </a:rPr>
                        <a:t>Rosuva</a:t>
                      </a:r>
                      <a:r>
                        <a:rPr lang="en-US" sz="1200" u="none" strike="noStrike" dirty="0">
                          <a:effectLst/>
                        </a:rPr>
                        <a:t> Gold </a:t>
                      </a:r>
                      <a:endParaRPr lang="en-US" sz="1200" b="0" i="0" u="none" strike="noStrike" dirty="0">
                        <a:solidFill>
                          <a:srgbClr val="000000"/>
                        </a:solidFill>
                        <a:effectLst/>
                        <a:latin typeface="+mn-lt"/>
                      </a:endParaRPr>
                    </a:p>
                  </a:txBody>
                  <a:tcPr marL="9525" marR="9525" marT="9525" marB="0" anchor="ctr"/>
                </a:tc>
                <a:tc>
                  <a:txBody>
                    <a:bodyPr/>
                    <a:lstStyle/>
                    <a:p>
                      <a:pPr algn="ctr" fontAlgn="ctr"/>
                      <a:r>
                        <a:rPr lang="en-US" sz="1200" u="none" strike="noStrike" dirty="0" err="1">
                          <a:effectLst/>
                        </a:rPr>
                        <a:t>Dabigo</a:t>
                      </a:r>
                      <a:endParaRPr lang="en-US" sz="1200" b="0" i="0" u="none" strike="noStrike" dirty="0">
                        <a:solidFill>
                          <a:srgbClr val="000000"/>
                        </a:solidFill>
                        <a:effectLst/>
                        <a:latin typeface="+mn-lt"/>
                      </a:endParaRPr>
                    </a:p>
                  </a:txBody>
                  <a:tcPr marL="9525" marR="9525" marT="9525" marB="0" anchor="ctr"/>
                </a:tc>
                <a:tc>
                  <a:txBody>
                    <a:bodyPr/>
                    <a:lstStyle/>
                    <a:p>
                      <a:pPr algn="ctr" fontAlgn="ctr"/>
                      <a:r>
                        <a:rPr lang="en-US" sz="1200" u="none" strike="noStrike" dirty="0" err="1">
                          <a:effectLst/>
                        </a:rPr>
                        <a:t>Cardivas</a:t>
                      </a:r>
                      <a:endParaRPr lang="en-US" sz="1200" b="0" i="0" u="none" strike="noStrike" dirty="0">
                        <a:solidFill>
                          <a:srgbClr val="000000"/>
                        </a:solidFill>
                        <a:effectLst/>
                        <a:latin typeface="+mn-lt"/>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dirty="0" err="1">
                          <a:effectLst/>
                        </a:rPr>
                        <a:t>Inapure</a:t>
                      </a:r>
                      <a:r>
                        <a:rPr lang="en-US" sz="1200" u="none" strike="noStrike" dirty="0">
                          <a:effectLst/>
                        </a:rPr>
                        <a:t> </a:t>
                      </a:r>
                      <a:r>
                        <a:rPr lang="en-US" sz="1200" u="none" strike="noStrike" dirty="0" err="1">
                          <a:effectLst/>
                        </a:rPr>
                        <a:t>Er</a:t>
                      </a:r>
                      <a:endParaRPr lang="en-US" sz="1200" b="0" i="0" u="none" strike="noStrike" dirty="0">
                        <a:solidFill>
                          <a:srgbClr val="000000"/>
                        </a:solidFill>
                        <a:effectLst/>
                        <a:latin typeface="+mn-lt"/>
                      </a:endParaRPr>
                    </a:p>
                  </a:txBody>
                  <a:tcPr marL="9525" marR="9525" marT="9525" marB="0" anchor="ctr"/>
                </a:tc>
                <a:extLst>
                  <a:ext uri="{0D108BD9-81ED-4DB2-BD59-A6C34878D82A}">
                    <a16:rowId xmlns="" xmlns:a16="http://schemas.microsoft.com/office/drawing/2014/main" val="10005"/>
                  </a:ext>
                </a:extLst>
              </a:tr>
              <a:tr h="306719">
                <a:tc>
                  <a:txBody>
                    <a:bodyPr/>
                    <a:lstStyle/>
                    <a:p>
                      <a:pPr marL="0" algn="ctr" defTabSz="914400" rtl="0" eaLnBrk="1" fontAlgn="ctr" latinLnBrk="0" hangingPunct="1">
                        <a:spcBef>
                          <a:spcPts val="600"/>
                        </a:spcBef>
                      </a:pPr>
                      <a:r>
                        <a:rPr lang="en-US" sz="1200" u="none" strike="noStrike" kern="1200" dirty="0">
                          <a:effectLst/>
                        </a:rPr>
                        <a:t>Nephrologists</a:t>
                      </a:r>
                      <a:endParaRPr lang="en-US" sz="1200" u="none" strike="noStrike" kern="1200" dirty="0">
                        <a:solidFill>
                          <a:schemeClr val="tx1"/>
                        </a:solidFill>
                        <a:effectLst/>
                        <a:latin typeface="+mn-lt"/>
                        <a:ea typeface="+mn-ea"/>
                        <a:cs typeface="+mn-cs"/>
                      </a:endParaRPr>
                    </a:p>
                  </a:txBody>
                  <a:tcPr marL="9525" marR="9525" marT="9525" marB="0" anchor="ctr"/>
                </a:tc>
                <a:tc>
                  <a:txBody>
                    <a:bodyPr/>
                    <a:lstStyle/>
                    <a:p>
                      <a:pPr algn="ctr" fontAlgn="ctr"/>
                      <a:r>
                        <a:rPr lang="en-US" sz="1200" u="none" strike="noStrike" dirty="0">
                          <a:effectLst/>
                        </a:rPr>
                        <a:t>7</a:t>
                      </a:r>
                      <a:endParaRPr lang="en-US" sz="1200" b="0" i="0" u="none" strike="noStrike" dirty="0">
                        <a:solidFill>
                          <a:srgbClr val="000000"/>
                        </a:solidFill>
                        <a:effectLst/>
                        <a:latin typeface="+mn-lt"/>
                      </a:endParaRPr>
                    </a:p>
                  </a:txBody>
                  <a:tcPr marL="9525" marR="9525" marT="9525" marB="0" anchor="ctr"/>
                </a:tc>
                <a:tc>
                  <a:txBody>
                    <a:bodyPr/>
                    <a:lstStyle/>
                    <a:p>
                      <a:pPr algn="ctr" fontAlgn="ctr"/>
                      <a:r>
                        <a:rPr lang="en-US" sz="1200" u="none" strike="noStrike" dirty="0">
                          <a:effectLst/>
                        </a:rPr>
                        <a:t>4</a:t>
                      </a:r>
                      <a:endParaRPr lang="en-US" sz="1200" b="0" i="0" u="none" strike="noStrike" dirty="0">
                        <a:solidFill>
                          <a:srgbClr val="000000"/>
                        </a:solidFill>
                        <a:effectLst/>
                        <a:latin typeface="+mn-lt"/>
                      </a:endParaRPr>
                    </a:p>
                  </a:txBody>
                  <a:tcPr marL="9525" marR="9525" marT="9525" marB="0" anchor="ctr"/>
                </a:tc>
                <a:tc>
                  <a:txBody>
                    <a:bodyPr/>
                    <a:lstStyle/>
                    <a:p>
                      <a:pPr algn="ctr" rtl="0" fontAlgn="ctr"/>
                      <a:r>
                        <a:rPr lang="en-US" sz="1200" u="none" strike="noStrike" dirty="0">
                          <a:effectLst/>
                        </a:rPr>
                        <a:t>3</a:t>
                      </a:r>
                      <a:endParaRPr lang="en-US" sz="1200" b="0" i="0" u="none" strike="noStrike" dirty="0">
                        <a:solidFill>
                          <a:srgbClr val="595959"/>
                        </a:solidFill>
                        <a:effectLst/>
                        <a:latin typeface="+mn-lt"/>
                      </a:endParaRPr>
                    </a:p>
                  </a:txBody>
                  <a:tcPr marL="9525" marR="9525" marT="9525" marB="0" anchor="ctr"/>
                </a:tc>
                <a:tc>
                  <a:txBody>
                    <a:bodyPr/>
                    <a:lstStyle/>
                    <a:p>
                      <a:pPr algn="ctr" rtl="0" fontAlgn="ctr"/>
                      <a:r>
                        <a:rPr lang="en-US" sz="1200" u="none" strike="noStrike" dirty="0">
                          <a:effectLst/>
                        </a:rPr>
                        <a:t>14</a:t>
                      </a:r>
                      <a:endParaRPr lang="en-US" sz="1200" b="0" i="0" u="none" strike="noStrike" dirty="0">
                        <a:solidFill>
                          <a:srgbClr val="595959"/>
                        </a:solidFill>
                        <a:effectLst/>
                        <a:latin typeface="+mn-lt"/>
                      </a:endParaRPr>
                    </a:p>
                  </a:txBody>
                  <a:tcPr marL="9525" marR="9525" marT="9525" marB="0" anchor="ctr"/>
                </a:tc>
                <a:tc>
                  <a:txBody>
                    <a:bodyPr/>
                    <a:lstStyle/>
                    <a:p>
                      <a:pPr algn="ctr" fontAlgn="ctr"/>
                      <a:r>
                        <a:rPr lang="en-US" sz="1200" u="none" strike="noStrike" dirty="0" err="1">
                          <a:effectLst/>
                        </a:rPr>
                        <a:t>Rosuvas</a:t>
                      </a:r>
                      <a:endParaRPr lang="en-US" sz="1200" b="0" i="0" u="none" strike="noStrike" dirty="0">
                        <a:solidFill>
                          <a:srgbClr val="000000"/>
                        </a:solidFill>
                        <a:effectLst/>
                        <a:latin typeface="+mn-lt"/>
                      </a:endParaRPr>
                    </a:p>
                  </a:txBody>
                  <a:tcPr marL="9525" marR="9525" marT="9525" marB="0" anchor="ctr"/>
                </a:tc>
                <a:tc>
                  <a:txBody>
                    <a:bodyPr/>
                    <a:lstStyle/>
                    <a:p>
                      <a:pPr algn="ctr" fontAlgn="ctr"/>
                      <a:r>
                        <a:rPr lang="en-US" sz="1200" u="none" strike="noStrike" dirty="0" err="1">
                          <a:effectLst/>
                        </a:rPr>
                        <a:t>Rosuva</a:t>
                      </a:r>
                      <a:r>
                        <a:rPr lang="en-US" sz="1200" u="none" strike="noStrike" dirty="0">
                          <a:effectLst/>
                        </a:rPr>
                        <a:t> Gold </a:t>
                      </a:r>
                      <a:endParaRPr lang="en-US" sz="1200" b="0" i="0" u="none" strike="noStrike" dirty="0">
                        <a:solidFill>
                          <a:srgbClr val="000000"/>
                        </a:solidFill>
                        <a:effectLst/>
                        <a:latin typeface="+mn-lt"/>
                      </a:endParaRPr>
                    </a:p>
                  </a:txBody>
                  <a:tcPr marL="9525" marR="9525" marT="9525" marB="0" anchor="ctr"/>
                </a:tc>
                <a:tc>
                  <a:txBody>
                    <a:bodyPr/>
                    <a:lstStyle/>
                    <a:p>
                      <a:pPr algn="ctr" fontAlgn="ctr"/>
                      <a:r>
                        <a:rPr lang="en-US" sz="1200" u="none" strike="noStrike" dirty="0" err="1">
                          <a:effectLst/>
                        </a:rPr>
                        <a:t>Dabigo</a:t>
                      </a:r>
                      <a:endParaRPr lang="en-US" sz="1200" b="0" i="0" u="none" strike="noStrike" dirty="0">
                        <a:solidFill>
                          <a:srgbClr val="000000"/>
                        </a:solidFill>
                        <a:effectLst/>
                        <a:latin typeface="+mn-lt"/>
                      </a:endParaRPr>
                    </a:p>
                  </a:txBody>
                  <a:tcPr marL="9525" marR="9525" marT="9525" marB="0" anchor="ctr"/>
                </a:tc>
                <a:tc>
                  <a:txBody>
                    <a:bodyPr/>
                    <a:lstStyle/>
                    <a:p>
                      <a:pPr algn="ctr" fontAlgn="ctr"/>
                      <a:r>
                        <a:rPr lang="en-US" sz="1200" u="none" strike="noStrike" dirty="0" err="1">
                          <a:effectLst/>
                        </a:rPr>
                        <a:t>Cardivas</a:t>
                      </a:r>
                      <a:endParaRPr lang="en-US" sz="1200" b="0" i="0" u="none" strike="noStrike" dirty="0">
                        <a:solidFill>
                          <a:srgbClr val="000000"/>
                        </a:solidFill>
                        <a:effectLst/>
                        <a:latin typeface="+mn-lt"/>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dirty="0" err="1">
                          <a:effectLst/>
                        </a:rPr>
                        <a:t>Inapure</a:t>
                      </a:r>
                      <a:r>
                        <a:rPr lang="en-US" sz="1200" u="none" strike="noStrike" dirty="0">
                          <a:effectLst/>
                        </a:rPr>
                        <a:t> </a:t>
                      </a:r>
                      <a:r>
                        <a:rPr lang="en-US" sz="1200" u="none" strike="noStrike" dirty="0" err="1">
                          <a:effectLst/>
                        </a:rPr>
                        <a:t>Er</a:t>
                      </a:r>
                      <a:endParaRPr lang="en-US" sz="1200" b="0" i="0" u="none" strike="noStrike" dirty="0">
                        <a:solidFill>
                          <a:srgbClr val="000000"/>
                        </a:solidFill>
                        <a:effectLst/>
                        <a:latin typeface="+mn-lt"/>
                      </a:endParaRPr>
                    </a:p>
                  </a:txBody>
                  <a:tcPr marL="9525" marR="9525" marT="9525" marB="0" anchor="ctr"/>
                </a:tc>
                <a:extLst>
                  <a:ext uri="{0D108BD9-81ED-4DB2-BD59-A6C34878D82A}">
                    <a16:rowId xmlns="" xmlns:a16="http://schemas.microsoft.com/office/drawing/2014/main" val="10006"/>
                  </a:ext>
                </a:extLst>
              </a:tr>
              <a:tr h="306719">
                <a:tc>
                  <a:txBody>
                    <a:bodyPr/>
                    <a:lstStyle/>
                    <a:p>
                      <a:pPr marL="0" algn="ctr" defTabSz="914400" rtl="0" eaLnBrk="1" fontAlgn="b" latinLnBrk="0" hangingPunct="1">
                        <a:spcBef>
                          <a:spcPts val="600"/>
                        </a:spcBef>
                      </a:pPr>
                      <a:r>
                        <a:rPr lang="en-US" sz="1200" u="sng" strike="noStrike" kern="1200" dirty="0">
                          <a:effectLst/>
                        </a:rPr>
                        <a:t>Total</a:t>
                      </a:r>
                      <a:endParaRPr lang="en-US" sz="1200" b="1" i="1" u="sng" strike="noStrike" kern="1200" dirty="0">
                        <a:solidFill>
                          <a:schemeClr val="tx1"/>
                        </a:solidFill>
                        <a:effectLst/>
                        <a:latin typeface="+mn-lt"/>
                        <a:ea typeface="+mn-ea"/>
                        <a:cs typeface="+mn-cs"/>
                      </a:endParaRPr>
                    </a:p>
                  </a:txBody>
                  <a:tcPr marL="9525" marR="9525" marT="9525" marB="0" anchor="ctr"/>
                </a:tc>
                <a:tc>
                  <a:txBody>
                    <a:bodyPr/>
                    <a:lstStyle/>
                    <a:p>
                      <a:pPr algn="ctr" fontAlgn="ctr"/>
                      <a:r>
                        <a:rPr lang="en-US" sz="1200" u="sng" strike="noStrike">
                          <a:effectLst/>
                        </a:rPr>
                        <a:t>60</a:t>
                      </a:r>
                      <a:endParaRPr lang="en-US" sz="1200" b="1" i="1" u="sng" strike="noStrike">
                        <a:solidFill>
                          <a:srgbClr val="000000"/>
                        </a:solidFill>
                        <a:effectLst/>
                        <a:latin typeface="+mn-lt"/>
                      </a:endParaRPr>
                    </a:p>
                  </a:txBody>
                  <a:tcPr marL="9525" marR="9525" marT="9525" marB="0" anchor="ctr"/>
                </a:tc>
                <a:tc>
                  <a:txBody>
                    <a:bodyPr/>
                    <a:lstStyle/>
                    <a:p>
                      <a:pPr algn="ctr" fontAlgn="ctr"/>
                      <a:r>
                        <a:rPr lang="en-US" sz="1200" u="sng" strike="noStrike">
                          <a:effectLst/>
                        </a:rPr>
                        <a:t>36</a:t>
                      </a:r>
                      <a:endParaRPr lang="en-US" sz="1200" b="1" i="1" u="sng" strike="noStrike">
                        <a:solidFill>
                          <a:srgbClr val="000000"/>
                        </a:solidFill>
                        <a:effectLst/>
                        <a:latin typeface="+mn-lt"/>
                      </a:endParaRPr>
                    </a:p>
                  </a:txBody>
                  <a:tcPr marL="9525" marR="9525" marT="9525" marB="0" anchor="ctr"/>
                </a:tc>
                <a:tc>
                  <a:txBody>
                    <a:bodyPr/>
                    <a:lstStyle/>
                    <a:p>
                      <a:pPr algn="ctr" fontAlgn="ctr"/>
                      <a:r>
                        <a:rPr lang="en-US" sz="1200" u="sng" strike="noStrike" dirty="0">
                          <a:effectLst/>
                        </a:rPr>
                        <a:t>24</a:t>
                      </a:r>
                      <a:endParaRPr lang="en-US" sz="1200" b="1" i="1" u="sng" strike="noStrike" dirty="0">
                        <a:solidFill>
                          <a:srgbClr val="000000"/>
                        </a:solidFill>
                        <a:effectLst/>
                        <a:latin typeface="+mn-lt"/>
                      </a:endParaRPr>
                    </a:p>
                  </a:txBody>
                  <a:tcPr marL="9525" marR="9525" marT="9525" marB="0" anchor="ctr"/>
                </a:tc>
                <a:tc>
                  <a:txBody>
                    <a:bodyPr/>
                    <a:lstStyle/>
                    <a:p>
                      <a:pPr algn="ctr" rtl="0" fontAlgn="ctr"/>
                      <a:r>
                        <a:rPr lang="en-US" sz="1200" u="sng" strike="noStrike" dirty="0">
                          <a:effectLst/>
                        </a:rPr>
                        <a:t>120</a:t>
                      </a:r>
                      <a:endParaRPr lang="en-US" sz="1200" b="1" i="1" u="sng" strike="noStrike" dirty="0">
                        <a:solidFill>
                          <a:srgbClr val="595959"/>
                        </a:solidFill>
                        <a:effectLst/>
                        <a:latin typeface="+mn-lt"/>
                      </a:endParaRPr>
                    </a:p>
                  </a:txBody>
                  <a:tcPr marL="9525" marR="9525" marT="9525" marB="0" anchor="ctr"/>
                </a:tc>
                <a:tc>
                  <a:txBody>
                    <a:bodyPr/>
                    <a:lstStyle/>
                    <a:p>
                      <a:pPr algn="ctr" rtl="0" fontAlgn="b"/>
                      <a:endParaRPr lang="en-US" sz="1200" b="1" i="1" u="sng" strike="noStrike" dirty="0">
                        <a:solidFill>
                          <a:srgbClr val="000000"/>
                        </a:solidFill>
                        <a:effectLst/>
                        <a:latin typeface="+mn-lt"/>
                      </a:endParaRPr>
                    </a:p>
                  </a:txBody>
                  <a:tcPr marL="9525" marR="9525" marT="9525" marB="0" anchor="ctr">
                    <a:solidFill>
                      <a:schemeClr val="accent2"/>
                    </a:solidFill>
                  </a:tcPr>
                </a:tc>
                <a:tc>
                  <a:txBody>
                    <a:bodyPr/>
                    <a:lstStyle/>
                    <a:p>
                      <a:pPr algn="ctr" rtl="0" fontAlgn="b"/>
                      <a:endParaRPr lang="en-US" sz="1200" b="1" i="1" u="sng" strike="noStrike" dirty="0">
                        <a:solidFill>
                          <a:srgbClr val="000000"/>
                        </a:solidFill>
                        <a:effectLst/>
                        <a:latin typeface="+mn-lt"/>
                      </a:endParaRPr>
                    </a:p>
                  </a:txBody>
                  <a:tcPr marL="9525" marR="9525" marT="9525" marB="0" anchor="ctr">
                    <a:solidFill>
                      <a:schemeClr val="accent2"/>
                    </a:solidFill>
                  </a:tcPr>
                </a:tc>
                <a:tc>
                  <a:txBody>
                    <a:bodyPr/>
                    <a:lstStyle/>
                    <a:p>
                      <a:pPr algn="ctr" rtl="0" fontAlgn="b"/>
                      <a:endParaRPr lang="en-US" sz="1200" b="1" i="1" u="sng" strike="noStrike" dirty="0">
                        <a:solidFill>
                          <a:srgbClr val="000000"/>
                        </a:solidFill>
                        <a:effectLst/>
                        <a:latin typeface="+mn-lt"/>
                      </a:endParaRPr>
                    </a:p>
                  </a:txBody>
                  <a:tcPr marL="9525" marR="9525" marT="9525" marB="0" anchor="ctr">
                    <a:solidFill>
                      <a:schemeClr val="accent2"/>
                    </a:solidFill>
                  </a:tcPr>
                </a:tc>
                <a:tc>
                  <a:txBody>
                    <a:bodyPr/>
                    <a:lstStyle/>
                    <a:p>
                      <a:pPr algn="ctr" rtl="0" fontAlgn="b"/>
                      <a:endParaRPr lang="en-US" sz="1200" b="1" i="1" u="sng" strike="noStrike" dirty="0">
                        <a:solidFill>
                          <a:srgbClr val="000000"/>
                        </a:solidFill>
                        <a:effectLst/>
                        <a:latin typeface="+mn-lt"/>
                      </a:endParaRPr>
                    </a:p>
                  </a:txBody>
                  <a:tcPr marL="9525" marR="9525" marT="9525" marB="0" anchor="ctr">
                    <a:solidFill>
                      <a:schemeClr val="accent2"/>
                    </a:solidFill>
                  </a:tcPr>
                </a:tc>
                <a:tc>
                  <a:txBody>
                    <a:bodyPr/>
                    <a:lstStyle/>
                    <a:p>
                      <a:pPr algn="ctr" rtl="0" fontAlgn="b"/>
                      <a:endParaRPr lang="en-US" sz="1200" b="1" i="1" u="sng" strike="noStrike" dirty="0">
                        <a:solidFill>
                          <a:srgbClr val="000000"/>
                        </a:solidFill>
                        <a:effectLst/>
                        <a:latin typeface="+mn-lt"/>
                      </a:endParaRPr>
                    </a:p>
                  </a:txBody>
                  <a:tcPr marL="9525" marR="9525" marT="9525" marB="0" anchor="ctr">
                    <a:solidFill>
                      <a:schemeClr val="accent2"/>
                    </a:solidFill>
                  </a:tcPr>
                </a:tc>
                <a:extLst>
                  <a:ext uri="{0D108BD9-81ED-4DB2-BD59-A6C34878D82A}">
                    <a16:rowId xmlns="" xmlns:a16="http://schemas.microsoft.com/office/drawing/2014/main" val="10008"/>
                  </a:ext>
                </a:extLst>
              </a:tr>
            </a:tbl>
          </a:graphicData>
        </a:graphic>
      </p:graphicFrame>
      <p:sp>
        <p:nvSpPr>
          <p:cNvPr id="7" name="Title 6">
            <a:extLst>
              <a:ext uri="{FF2B5EF4-FFF2-40B4-BE49-F238E27FC236}">
                <a16:creationId xmlns="" xmlns:a16="http://schemas.microsoft.com/office/drawing/2014/main" id="{0AC397A4-4706-463B-A60A-53D68622A2F8}"/>
              </a:ext>
            </a:extLst>
          </p:cNvPr>
          <p:cNvSpPr>
            <a:spLocks noGrp="1"/>
          </p:cNvSpPr>
          <p:nvPr>
            <p:ph type="title"/>
          </p:nvPr>
        </p:nvSpPr>
        <p:spPr>
          <a:xfrm>
            <a:off x="2730321" y="0"/>
            <a:ext cx="8535588" cy="774148"/>
          </a:xfrm>
        </p:spPr>
        <p:txBody>
          <a:bodyPr/>
          <a:lstStyle/>
          <a:p>
            <a:r>
              <a:rPr lang="en-US" dirty="0"/>
              <a:t>Doctor Coverage, Visit Pattern &amp; Brand Positioning</a:t>
            </a:r>
          </a:p>
        </p:txBody>
      </p:sp>
      <p:graphicFrame>
        <p:nvGraphicFramePr>
          <p:cNvPr id="15" name="Table 14">
            <a:extLst>
              <a:ext uri="{FF2B5EF4-FFF2-40B4-BE49-F238E27FC236}">
                <a16:creationId xmlns="" xmlns:a16="http://schemas.microsoft.com/office/drawing/2014/main" id="{DBA899CD-D07D-4773-80FE-F94C9C5ADED1}"/>
              </a:ext>
            </a:extLst>
          </p:cNvPr>
          <p:cNvGraphicFramePr>
            <a:graphicFrameLocks noGrp="1"/>
          </p:cNvGraphicFramePr>
          <p:nvPr>
            <p:extLst/>
          </p:nvPr>
        </p:nvGraphicFramePr>
        <p:xfrm>
          <a:off x="6438089" y="1432321"/>
          <a:ext cx="5285364" cy="991688"/>
        </p:xfrm>
        <a:graphic>
          <a:graphicData uri="http://schemas.openxmlformats.org/drawingml/2006/table">
            <a:tbl>
              <a:tblPr firstRow="1" bandRow="1">
                <a:tableStyleId>{BC89EF96-8CEA-46FF-86C4-4CE0E7609802}</a:tableStyleId>
              </a:tblPr>
              <a:tblGrid>
                <a:gridCol w="1321341">
                  <a:extLst>
                    <a:ext uri="{9D8B030D-6E8A-4147-A177-3AD203B41FA5}">
                      <a16:colId xmlns="" xmlns:a16="http://schemas.microsoft.com/office/drawing/2014/main" val="20000"/>
                    </a:ext>
                  </a:extLst>
                </a:gridCol>
                <a:gridCol w="1321341">
                  <a:extLst>
                    <a:ext uri="{9D8B030D-6E8A-4147-A177-3AD203B41FA5}">
                      <a16:colId xmlns="" xmlns:a16="http://schemas.microsoft.com/office/drawing/2014/main" val="20001"/>
                    </a:ext>
                  </a:extLst>
                </a:gridCol>
                <a:gridCol w="1321341">
                  <a:extLst>
                    <a:ext uri="{9D8B030D-6E8A-4147-A177-3AD203B41FA5}">
                      <a16:colId xmlns="" xmlns:a16="http://schemas.microsoft.com/office/drawing/2014/main" val="20002"/>
                    </a:ext>
                  </a:extLst>
                </a:gridCol>
                <a:gridCol w="1321341">
                  <a:extLst>
                    <a:ext uri="{9D8B030D-6E8A-4147-A177-3AD203B41FA5}">
                      <a16:colId xmlns="" xmlns:a16="http://schemas.microsoft.com/office/drawing/2014/main" val="20003"/>
                    </a:ext>
                  </a:extLst>
                </a:gridCol>
              </a:tblGrid>
              <a:tr h="382088">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tc>
                  <a:txBody>
                    <a:bodyPr/>
                    <a:lstStyle/>
                    <a:p>
                      <a:pPr algn="ctr"/>
                      <a:endParaRPr lang="en-US" sz="1400" dirty="0"/>
                    </a:p>
                  </a:txBody>
                  <a:tcPr/>
                </a:tc>
                <a:extLst>
                  <a:ext uri="{0D108BD9-81ED-4DB2-BD59-A6C34878D82A}">
                    <a16:rowId xmlns="" xmlns:a16="http://schemas.microsoft.com/office/drawing/2014/main" val="10000"/>
                  </a:ext>
                </a:extLst>
              </a:tr>
              <a:tr h="302899">
                <a:tc>
                  <a:txBody>
                    <a:bodyPr/>
                    <a:lstStyle/>
                    <a:p>
                      <a:pPr algn="ctr"/>
                      <a:r>
                        <a:rPr lang="en-US" sz="1400" dirty="0"/>
                        <a:t>Doctors</a:t>
                      </a:r>
                    </a:p>
                  </a:txBody>
                  <a:tcPr/>
                </a:tc>
                <a:tc>
                  <a:txBody>
                    <a:bodyPr/>
                    <a:lstStyle/>
                    <a:p>
                      <a:pPr algn="ctr"/>
                      <a:r>
                        <a:rPr lang="en-US" sz="1400" dirty="0"/>
                        <a:t>10-12</a:t>
                      </a:r>
                    </a:p>
                  </a:txBody>
                  <a:tcPr/>
                </a:tc>
                <a:tc>
                  <a:txBody>
                    <a:bodyPr/>
                    <a:lstStyle/>
                    <a:p>
                      <a:pPr algn="ctr"/>
                      <a:r>
                        <a:rPr lang="en-US" sz="1400" dirty="0"/>
                        <a:t>8-9</a:t>
                      </a:r>
                    </a:p>
                  </a:txBody>
                  <a:tcPr/>
                </a:tc>
                <a:tc>
                  <a:txBody>
                    <a:bodyPr/>
                    <a:lstStyle/>
                    <a:p>
                      <a:pPr algn="ctr"/>
                      <a:r>
                        <a:rPr lang="en-US" sz="1400" dirty="0"/>
                        <a:t>10-12</a:t>
                      </a:r>
                    </a:p>
                  </a:txBody>
                  <a:tcPr/>
                </a:tc>
                <a:extLst>
                  <a:ext uri="{0D108BD9-81ED-4DB2-BD59-A6C34878D82A}">
                    <a16:rowId xmlns="" xmlns:a16="http://schemas.microsoft.com/office/drawing/2014/main" val="10002"/>
                  </a:ext>
                </a:extLst>
              </a:tr>
              <a:tr h="302899">
                <a:tc>
                  <a:txBody>
                    <a:bodyPr/>
                    <a:lstStyle/>
                    <a:p>
                      <a:pPr algn="ctr"/>
                      <a:r>
                        <a:rPr lang="en-US" sz="1400" dirty="0"/>
                        <a:t>Chemists</a:t>
                      </a:r>
                    </a:p>
                  </a:txBody>
                  <a:tcPr/>
                </a:tc>
                <a:tc>
                  <a:txBody>
                    <a:bodyPr/>
                    <a:lstStyle/>
                    <a:p>
                      <a:pPr algn="ctr"/>
                      <a:r>
                        <a:rPr lang="en-US" sz="1400" dirty="0"/>
                        <a:t>5-6</a:t>
                      </a:r>
                    </a:p>
                  </a:txBody>
                  <a:tcPr/>
                </a:tc>
                <a:tc>
                  <a:txBody>
                    <a:bodyPr/>
                    <a:lstStyle/>
                    <a:p>
                      <a:pPr algn="ctr"/>
                      <a:r>
                        <a:rPr lang="en-US" sz="1400" dirty="0"/>
                        <a:t>-</a:t>
                      </a:r>
                    </a:p>
                  </a:txBody>
                  <a:tcPr/>
                </a:tc>
                <a:tc>
                  <a:txBody>
                    <a:bodyPr/>
                    <a:lstStyle/>
                    <a:p>
                      <a:pPr algn="ctr"/>
                      <a:r>
                        <a:rPr lang="en-US" sz="1400" dirty="0"/>
                        <a:t>5-6</a:t>
                      </a:r>
                    </a:p>
                  </a:txBody>
                  <a:tcPr/>
                </a:tc>
                <a:extLst>
                  <a:ext uri="{0D108BD9-81ED-4DB2-BD59-A6C34878D82A}">
                    <a16:rowId xmlns="" xmlns:a16="http://schemas.microsoft.com/office/drawing/2014/main" val="10003"/>
                  </a:ext>
                </a:extLst>
              </a:tr>
            </a:tbl>
          </a:graphicData>
        </a:graphic>
      </p:graphicFrame>
      <p:sp>
        <p:nvSpPr>
          <p:cNvPr id="16" name="Rounded Rectangle 5">
            <a:extLst>
              <a:ext uri="{FF2B5EF4-FFF2-40B4-BE49-F238E27FC236}">
                <a16:creationId xmlns="" xmlns:a16="http://schemas.microsoft.com/office/drawing/2014/main" id="{00A28F5D-8DF8-4D91-A8FC-6FF5C7F94257}"/>
              </a:ext>
            </a:extLst>
          </p:cNvPr>
          <p:cNvSpPr/>
          <p:nvPr/>
        </p:nvSpPr>
        <p:spPr>
          <a:xfrm>
            <a:off x="7854047" y="1008744"/>
            <a:ext cx="2628900" cy="301890"/>
          </a:xfrm>
          <a:prstGeom prst="round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alibri" panose="020F0502020204030204" pitchFamily="34" charset="0"/>
              </a:rPr>
              <a:t>Daily Coverage</a:t>
            </a:r>
          </a:p>
        </p:txBody>
      </p:sp>
      <p:sp>
        <p:nvSpPr>
          <p:cNvPr id="17" name="Rounded Rectangle 78">
            <a:extLst>
              <a:ext uri="{FF2B5EF4-FFF2-40B4-BE49-F238E27FC236}">
                <a16:creationId xmlns="" xmlns:a16="http://schemas.microsoft.com/office/drawing/2014/main" id="{670BF394-861C-4DDB-A9E9-7A5306BF5E77}"/>
              </a:ext>
            </a:extLst>
          </p:cNvPr>
          <p:cNvSpPr/>
          <p:nvPr/>
        </p:nvSpPr>
        <p:spPr>
          <a:xfrm>
            <a:off x="7763046" y="1428735"/>
            <a:ext cx="1266727" cy="351210"/>
          </a:xfrm>
          <a:prstGeom prst="roundRect">
            <a:avLst/>
          </a:prstGeom>
          <a:gradFill flip="none" rotWithShape="1">
            <a:gsLst>
              <a:gs pos="0">
                <a:srgbClr val="70AD47">
                  <a:lumMod val="89000"/>
                </a:srgbClr>
              </a:gs>
              <a:gs pos="23000">
                <a:srgbClr val="70AD47">
                  <a:lumMod val="89000"/>
                </a:srgbClr>
              </a:gs>
              <a:gs pos="69000">
                <a:srgbClr val="70AD47">
                  <a:lumMod val="75000"/>
                </a:srgbClr>
              </a:gs>
              <a:gs pos="97000">
                <a:srgbClr val="70AD47">
                  <a:lumMod val="70000"/>
                </a:srgbClr>
              </a:gs>
            </a:gsLst>
            <a:path path="circle">
              <a:fillToRect l="50000" t="50000" r="50000" b="50000"/>
            </a:path>
            <a:tileRect/>
          </a:gradFill>
          <a:ln w="12700" cap="flat" cmpd="sng" algn="ctr">
            <a:solidFill>
              <a:srgbClr val="5B2E91">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100" b="1" i="1" u="none" strike="noStrike" kern="0" cap="none" spc="0" normalizeH="0" baseline="0" noProof="0" dirty="0">
                <a:ln>
                  <a:noFill/>
                </a:ln>
                <a:solidFill>
                  <a:prstClr val="white"/>
                </a:solidFill>
                <a:effectLst/>
                <a:uLnTx/>
                <a:uFillTx/>
                <a:latin typeface="Calibri" panose="020F0502020204030204" pitchFamily="34" charset="0"/>
                <a:ea typeface="Cambria Math" panose="02040503050406030204" pitchFamily="18" charset="0"/>
              </a:rPr>
              <a:t>PRE-LOCKDOWN</a:t>
            </a:r>
          </a:p>
        </p:txBody>
      </p:sp>
      <p:sp>
        <p:nvSpPr>
          <p:cNvPr id="18" name="Rounded Rectangle 79">
            <a:extLst>
              <a:ext uri="{FF2B5EF4-FFF2-40B4-BE49-F238E27FC236}">
                <a16:creationId xmlns="" xmlns:a16="http://schemas.microsoft.com/office/drawing/2014/main" id="{92AA1771-75B2-48DD-AFB0-7E63D23D6117}"/>
              </a:ext>
            </a:extLst>
          </p:cNvPr>
          <p:cNvSpPr/>
          <p:nvPr/>
        </p:nvSpPr>
        <p:spPr>
          <a:xfrm>
            <a:off x="9080926" y="1419419"/>
            <a:ext cx="1350868" cy="349062"/>
          </a:xfrm>
          <a:prstGeom prst="roundRect">
            <a:avLst/>
          </a:prstGeom>
          <a:gradFill flip="none" rotWithShape="1">
            <a:gsLst>
              <a:gs pos="0">
                <a:srgbClr val="EA1D25">
                  <a:lumMod val="67000"/>
                </a:srgbClr>
              </a:gs>
              <a:gs pos="48000">
                <a:srgbClr val="EA1D25">
                  <a:lumMod val="97000"/>
                  <a:lumOff val="3000"/>
                </a:srgbClr>
              </a:gs>
              <a:gs pos="100000">
                <a:srgbClr val="EA1D25">
                  <a:lumMod val="60000"/>
                  <a:lumOff val="40000"/>
                </a:srgbClr>
              </a:gs>
            </a:gsLst>
            <a:lin ang="16200000" scaled="1"/>
            <a:tileRect/>
          </a:gradFill>
          <a:ln w="12700" cap="flat" cmpd="sng" algn="ctr">
            <a:solidFill>
              <a:srgbClr val="5B2E91">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100" b="1" i="1" u="none" strike="noStrike" kern="0" cap="none" spc="0" normalizeH="0" baseline="0" noProof="0" dirty="0">
                <a:ln>
                  <a:noFill/>
                </a:ln>
                <a:solidFill>
                  <a:prstClr val="white"/>
                </a:solidFill>
                <a:effectLst/>
                <a:uLnTx/>
                <a:uFillTx/>
                <a:latin typeface="Calibri" panose="020F0502020204030204" pitchFamily="34" charset="0"/>
                <a:ea typeface="Cambria Math" panose="02040503050406030204" pitchFamily="18" charset="0"/>
              </a:rPr>
              <a:t>DURING-LOCKDOWN</a:t>
            </a:r>
          </a:p>
        </p:txBody>
      </p:sp>
      <p:sp>
        <p:nvSpPr>
          <p:cNvPr id="19" name="Rounded Rectangle 80">
            <a:extLst>
              <a:ext uri="{FF2B5EF4-FFF2-40B4-BE49-F238E27FC236}">
                <a16:creationId xmlns="" xmlns:a16="http://schemas.microsoft.com/office/drawing/2014/main" id="{5D0BB8B3-37C3-484B-9B9E-29A38E48092D}"/>
              </a:ext>
            </a:extLst>
          </p:cNvPr>
          <p:cNvSpPr/>
          <p:nvPr/>
        </p:nvSpPr>
        <p:spPr>
          <a:xfrm>
            <a:off x="10482947" y="1432128"/>
            <a:ext cx="1199268" cy="336353"/>
          </a:xfrm>
          <a:prstGeom prst="roundRect">
            <a:avLst/>
          </a:prstGeom>
          <a:gradFill flip="none" rotWithShape="1">
            <a:gsLst>
              <a:gs pos="0">
                <a:srgbClr val="5B2E91">
                  <a:lumMod val="67000"/>
                </a:srgbClr>
              </a:gs>
              <a:gs pos="48000">
                <a:srgbClr val="5B2E91">
                  <a:lumMod val="97000"/>
                  <a:lumOff val="3000"/>
                </a:srgbClr>
              </a:gs>
              <a:gs pos="100000">
                <a:srgbClr val="5B2E91">
                  <a:lumMod val="60000"/>
                  <a:lumOff val="40000"/>
                </a:srgbClr>
              </a:gs>
            </a:gsLst>
            <a:lin ang="16200000" scaled="1"/>
            <a:tileRect/>
          </a:gradFill>
          <a:ln w="12700" cap="flat" cmpd="sng" algn="ctr">
            <a:solidFill>
              <a:srgbClr val="5B2E91">
                <a:shade val="50000"/>
              </a:srgbClr>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100" b="1" i="1" u="none" strike="noStrike" kern="0" cap="none" spc="0" normalizeH="0" baseline="0" noProof="0" dirty="0">
                <a:ln>
                  <a:noFill/>
                </a:ln>
                <a:solidFill>
                  <a:prstClr val="white"/>
                </a:solidFill>
                <a:effectLst/>
                <a:uLnTx/>
                <a:uFillTx/>
                <a:latin typeface="Calibri" panose="020F0502020204030204" pitchFamily="34" charset="0"/>
                <a:ea typeface="Cambria Math" panose="02040503050406030204" pitchFamily="18" charset="0"/>
              </a:rPr>
              <a:t>POST LOCKDOWN</a:t>
            </a:r>
          </a:p>
        </p:txBody>
      </p:sp>
      <p:pic>
        <p:nvPicPr>
          <p:cNvPr id="20" name="Picture 19"/>
          <p:cNvPicPr>
            <a:picLocks noChangeAspect="1"/>
          </p:cNvPicPr>
          <p:nvPr/>
        </p:nvPicPr>
        <p:blipFill>
          <a:blip r:embed="rId4"/>
          <a:stretch>
            <a:fillRect/>
          </a:stretch>
        </p:blipFill>
        <p:spPr>
          <a:xfrm>
            <a:off x="0" y="1"/>
            <a:ext cx="1841679" cy="674498"/>
          </a:xfrm>
          <a:prstGeom prst="rect">
            <a:avLst/>
          </a:prstGeom>
        </p:spPr>
      </p:pic>
    </p:spTree>
    <p:extLst>
      <p:ext uri="{BB962C8B-B14F-4D97-AF65-F5344CB8AC3E}">
        <p14:creationId xmlns:p14="http://schemas.microsoft.com/office/powerpoint/2010/main" val="28372677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Isosceles Triangle 18"/>
          <p:cNvSpPr/>
          <p:nvPr/>
        </p:nvSpPr>
        <p:spPr>
          <a:xfrm>
            <a:off x="8532557" y="2137396"/>
            <a:ext cx="228600" cy="187036"/>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eaLnBrk="1" fontAlgn="auto" hangingPunct="1">
              <a:spcBef>
                <a:spcPts val="0"/>
              </a:spcBef>
              <a:spcAft>
                <a:spcPts val="0"/>
              </a:spcAft>
            </a:pPr>
            <a:endParaRPr lang="en-US" sz="1600" dirty="0" err="1">
              <a:solidFill>
                <a:prstClr val="white"/>
              </a:solidFill>
            </a:endParaRPr>
          </a:p>
        </p:txBody>
      </p:sp>
      <p:sp>
        <p:nvSpPr>
          <p:cNvPr id="2" name="Title 1"/>
          <p:cNvSpPr>
            <a:spLocks noGrp="1"/>
          </p:cNvSpPr>
          <p:nvPr>
            <p:ph type="title"/>
          </p:nvPr>
        </p:nvSpPr>
        <p:spPr>
          <a:xfrm>
            <a:off x="3026534" y="144809"/>
            <a:ext cx="9038542" cy="774148"/>
          </a:xfrm>
        </p:spPr>
        <p:txBody>
          <a:bodyPr/>
          <a:lstStyle/>
          <a:p>
            <a:r>
              <a:rPr lang="en-US" dirty="0">
                <a:latin typeface="Calibri" panose="020F0502020204030204" pitchFamily="34" charset="0"/>
              </a:rPr>
              <a:t>Communication media promotion segmentation</a:t>
            </a:r>
          </a:p>
        </p:txBody>
      </p:sp>
      <p:graphicFrame>
        <p:nvGraphicFramePr>
          <p:cNvPr id="30" name="Table 29"/>
          <p:cNvGraphicFramePr>
            <a:graphicFrameLocks noGrp="1"/>
          </p:cNvGraphicFramePr>
          <p:nvPr/>
        </p:nvGraphicFramePr>
        <p:xfrm>
          <a:off x="342900" y="803604"/>
          <a:ext cx="11192608" cy="2736762"/>
        </p:xfrm>
        <a:graphic>
          <a:graphicData uri="http://schemas.openxmlformats.org/drawingml/2006/table">
            <a:tbl>
              <a:tblPr firstRow="1" bandRow="1">
                <a:tableStyleId>{BC89EF96-8CEA-46FF-86C4-4CE0E7609802}</a:tableStyleId>
              </a:tblPr>
              <a:tblGrid>
                <a:gridCol w="3730870">
                  <a:extLst>
                    <a:ext uri="{9D8B030D-6E8A-4147-A177-3AD203B41FA5}">
                      <a16:colId xmlns="" xmlns:a16="http://schemas.microsoft.com/office/drawing/2014/main" val="20000"/>
                    </a:ext>
                  </a:extLst>
                </a:gridCol>
                <a:gridCol w="2487246">
                  <a:extLst>
                    <a:ext uri="{9D8B030D-6E8A-4147-A177-3AD203B41FA5}">
                      <a16:colId xmlns="" xmlns:a16="http://schemas.microsoft.com/office/drawing/2014/main" val="20002"/>
                    </a:ext>
                  </a:extLst>
                </a:gridCol>
                <a:gridCol w="2487246">
                  <a:extLst>
                    <a:ext uri="{9D8B030D-6E8A-4147-A177-3AD203B41FA5}">
                      <a16:colId xmlns="" xmlns:a16="http://schemas.microsoft.com/office/drawing/2014/main" val="20003"/>
                    </a:ext>
                  </a:extLst>
                </a:gridCol>
                <a:gridCol w="2487246">
                  <a:extLst>
                    <a:ext uri="{9D8B030D-6E8A-4147-A177-3AD203B41FA5}">
                      <a16:colId xmlns="" xmlns:a16="http://schemas.microsoft.com/office/drawing/2014/main" val="20004"/>
                    </a:ext>
                  </a:extLst>
                </a:gridCol>
              </a:tblGrid>
              <a:tr h="259011">
                <a:tc>
                  <a:txBody>
                    <a:bodyPr/>
                    <a:lstStyle/>
                    <a:p>
                      <a:endParaRPr lang="en-US" sz="1200" dirty="0"/>
                    </a:p>
                  </a:txBody>
                  <a:tcPr anchor="ctr"/>
                </a:tc>
                <a:tc gridSpan="3">
                  <a:txBody>
                    <a:bodyPr/>
                    <a:lstStyle/>
                    <a:p>
                      <a:pPr algn="ctr"/>
                      <a:r>
                        <a:rPr lang="en-US" sz="1200" dirty="0"/>
                        <a:t>2020</a:t>
                      </a:r>
                    </a:p>
                  </a:txBody>
                  <a:tcPr anchor="ctr"/>
                </a:tc>
                <a:tc hMerge="1">
                  <a:txBody>
                    <a:bodyPr/>
                    <a:lstStyle/>
                    <a:p>
                      <a:pPr algn="ctr"/>
                      <a:endParaRPr lang="en-US" sz="1200" dirty="0"/>
                    </a:p>
                  </a:txBody>
                  <a:tcPr/>
                </a:tc>
                <a:tc hMerge="1">
                  <a:txBody>
                    <a:bodyPr/>
                    <a:lstStyle/>
                    <a:p>
                      <a:endParaRPr lang="en-US"/>
                    </a:p>
                  </a:txBody>
                  <a:tcPr/>
                </a:tc>
                <a:extLst>
                  <a:ext uri="{0D108BD9-81ED-4DB2-BD59-A6C34878D82A}">
                    <a16:rowId xmlns="" xmlns:a16="http://schemas.microsoft.com/office/drawing/2014/main" val="10007"/>
                  </a:ext>
                </a:extLst>
              </a:tr>
              <a:tr h="259011">
                <a:tc rowSpan="2">
                  <a:txBody>
                    <a:bodyPr/>
                    <a:lstStyle/>
                    <a:p>
                      <a:r>
                        <a:rPr lang="en-US" sz="1200" dirty="0"/>
                        <a:t>Elements of media for brand promotion</a:t>
                      </a:r>
                    </a:p>
                  </a:txBody>
                  <a:tcPr anchor="ctr"/>
                </a:tc>
                <a:tc>
                  <a:txBody>
                    <a:bodyPr/>
                    <a:lstStyle/>
                    <a:p>
                      <a:pPr algn="ctr"/>
                      <a:r>
                        <a:rPr lang="en-US" sz="1200" dirty="0"/>
                        <a:t>Pre</a:t>
                      </a:r>
                      <a:r>
                        <a:rPr lang="en-US" sz="1200" baseline="0" dirty="0"/>
                        <a:t>-Lockdown</a:t>
                      </a:r>
                      <a:endParaRPr lang="en-US" sz="1200" dirty="0"/>
                    </a:p>
                  </a:txBody>
                  <a:tcPr anchor="ctr"/>
                </a:tc>
                <a:tc>
                  <a:txBody>
                    <a:bodyPr/>
                    <a:lstStyle/>
                    <a:p>
                      <a:pPr algn="ctr"/>
                      <a:r>
                        <a:rPr lang="en-US" sz="1200" dirty="0"/>
                        <a:t>During Lockdown</a:t>
                      </a:r>
                    </a:p>
                  </a:txBody>
                  <a:tcPr anchor="ctr"/>
                </a:tc>
                <a:tc>
                  <a:txBody>
                    <a:bodyPr/>
                    <a:lstStyle/>
                    <a:p>
                      <a:pPr algn="ctr"/>
                      <a:r>
                        <a:rPr lang="en-US" sz="1200" dirty="0"/>
                        <a:t>Post-Lockdown</a:t>
                      </a:r>
                    </a:p>
                  </a:txBody>
                  <a:tcPr anchor="ctr"/>
                </a:tc>
                <a:extLst>
                  <a:ext uri="{0D108BD9-81ED-4DB2-BD59-A6C34878D82A}">
                    <a16:rowId xmlns="" xmlns:a16="http://schemas.microsoft.com/office/drawing/2014/main" val="10000"/>
                  </a:ext>
                </a:extLst>
              </a:tr>
              <a:tr h="259011">
                <a:tc vMerge="1">
                  <a:txBody>
                    <a:bodyPr/>
                    <a:lstStyle/>
                    <a:p>
                      <a:endParaRPr lang="en-US" sz="1100" dirty="0"/>
                    </a:p>
                  </a:txBody>
                  <a:tcPr/>
                </a:tc>
                <a:tc>
                  <a:txBody>
                    <a:bodyPr/>
                    <a:lstStyle/>
                    <a:p>
                      <a:pPr marL="0" algn="ctr" defTabSz="914400" rtl="0" eaLnBrk="1" latinLnBrk="0" hangingPunct="1"/>
                      <a:r>
                        <a:rPr lang="en-US" sz="1200" kern="1200" dirty="0"/>
                        <a:t> (Jan-April)</a:t>
                      </a:r>
                      <a:endParaRPr lang="en-US" sz="1200" b="1" kern="1200" dirty="0">
                        <a:solidFill>
                          <a:schemeClr val="lt1"/>
                        </a:solidFill>
                        <a:latin typeface="+mn-lt"/>
                        <a:ea typeface="+mn-ea"/>
                        <a:cs typeface="+mn-cs"/>
                      </a:endParaRPr>
                    </a:p>
                  </a:txBody>
                  <a:tcPr anchor="ctr"/>
                </a:tc>
                <a:tc>
                  <a:txBody>
                    <a:bodyPr/>
                    <a:lstStyle/>
                    <a:p>
                      <a:pPr marL="0" algn="ctr" defTabSz="914400" rtl="0" eaLnBrk="1" latinLnBrk="0" hangingPunct="1"/>
                      <a:r>
                        <a:rPr lang="en-US" sz="1200" kern="1200" dirty="0"/>
                        <a:t>(May-June)</a:t>
                      </a:r>
                      <a:endParaRPr lang="en-US" sz="1200" b="1" kern="1200" dirty="0">
                        <a:solidFill>
                          <a:schemeClr val="lt1"/>
                        </a:solidFill>
                        <a:latin typeface="+mn-lt"/>
                        <a:ea typeface="+mn-ea"/>
                        <a:cs typeface="+mn-cs"/>
                      </a:endParaRPr>
                    </a:p>
                  </a:txBody>
                  <a:tcPr anchor="ctr"/>
                </a:tc>
                <a:tc>
                  <a:txBody>
                    <a:bodyPr/>
                    <a:lstStyle/>
                    <a:p>
                      <a:pPr marL="0" algn="ctr" defTabSz="914400" rtl="0" eaLnBrk="1" latinLnBrk="0" hangingPunct="1"/>
                      <a:r>
                        <a:rPr lang="en-US" sz="1200" kern="1200" dirty="0"/>
                        <a:t>(July– Oct)</a:t>
                      </a:r>
                      <a:endParaRPr lang="en-US" sz="1200" b="1" kern="1200" dirty="0">
                        <a:solidFill>
                          <a:schemeClr val="lt1"/>
                        </a:solidFill>
                        <a:latin typeface="+mn-lt"/>
                        <a:ea typeface="+mn-ea"/>
                        <a:cs typeface="+mn-cs"/>
                      </a:endParaRPr>
                    </a:p>
                  </a:txBody>
                  <a:tcPr anchor="ctr"/>
                </a:tc>
                <a:extLst>
                  <a:ext uri="{0D108BD9-81ED-4DB2-BD59-A6C34878D82A}">
                    <a16:rowId xmlns="" xmlns:a16="http://schemas.microsoft.com/office/drawing/2014/main" val="10001"/>
                  </a:ext>
                </a:extLst>
              </a:tr>
              <a:tr h="431685">
                <a:tc>
                  <a:txBody>
                    <a:bodyPr/>
                    <a:lstStyle/>
                    <a:p>
                      <a:r>
                        <a:rPr lang="en-US" sz="1200" dirty="0"/>
                        <a:t>Physical</a:t>
                      </a:r>
                      <a:r>
                        <a:rPr lang="en-US" sz="1200" baseline="0" dirty="0"/>
                        <a:t> (Face to Face communication)</a:t>
                      </a:r>
                      <a:endParaRPr lang="en-US" sz="1200" dirty="0"/>
                    </a:p>
                  </a:txBody>
                  <a:tcPr anchor="ctr"/>
                </a:tc>
                <a:tc>
                  <a:txBody>
                    <a:bodyPr/>
                    <a:lstStyle/>
                    <a:p>
                      <a:pPr marL="0" algn="ctr" defTabSz="914400" rtl="0" eaLnBrk="1" fontAlgn="b" latinLnBrk="0" hangingPunct="1"/>
                      <a:r>
                        <a:rPr lang="en-US" sz="1200" kern="1200" dirty="0">
                          <a:solidFill>
                            <a:schemeClr val="tx1"/>
                          </a:solidFill>
                        </a:rPr>
                        <a:t>70%</a:t>
                      </a:r>
                      <a:endParaRPr lang="en-US" sz="1200" kern="1200" dirty="0">
                        <a:solidFill>
                          <a:schemeClr val="tx1"/>
                        </a:solidFill>
                        <a:latin typeface="+mn-lt"/>
                        <a:ea typeface="+mn-ea"/>
                        <a:cs typeface="+mn-cs"/>
                      </a:endParaRPr>
                    </a:p>
                  </a:txBody>
                  <a:tcPr marL="9525" marR="9525" marT="9525" marB="0" anchor="ctr"/>
                </a:tc>
                <a:tc>
                  <a:txBody>
                    <a:bodyPr/>
                    <a:lstStyle/>
                    <a:p>
                      <a:pPr marL="0" algn="ctr" defTabSz="914400" rtl="0" eaLnBrk="1" fontAlgn="b" latinLnBrk="0" hangingPunct="1"/>
                      <a:r>
                        <a:rPr lang="en-US" sz="1200" kern="1200" dirty="0">
                          <a:solidFill>
                            <a:schemeClr val="tx1"/>
                          </a:solidFill>
                        </a:rPr>
                        <a:t>0%</a:t>
                      </a:r>
                      <a:endParaRPr lang="en-US" sz="1200" kern="1200" dirty="0">
                        <a:solidFill>
                          <a:schemeClr val="tx1"/>
                        </a:solidFill>
                        <a:latin typeface="+mn-lt"/>
                        <a:ea typeface="+mn-ea"/>
                        <a:cs typeface="+mn-cs"/>
                      </a:endParaRPr>
                    </a:p>
                  </a:txBody>
                  <a:tcPr marL="9525" marR="9525" marT="9525" marB="0" anchor="ctr"/>
                </a:tc>
                <a:tc>
                  <a:txBody>
                    <a:bodyPr/>
                    <a:lstStyle/>
                    <a:p>
                      <a:pPr marL="0" algn="ctr" defTabSz="914400" rtl="0" eaLnBrk="1" fontAlgn="b" latinLnBrk="0" hangingPunct="1"/>
                      <a:r>
                        <a:rPr lang="en-US" sz="1200" kern="1200" dirty="0">
                          <a:solidFill>
                            <a:schemeClr val="tx1"/>
                          </a:solidFill>
                        </a:rPr>
                        <a:t>50%</a:t>
                      </a:r>
                      <a:endParaRPr lang="en-US" sz="1200" kern="1200" dirty="0">
                        <a:solidFill>
                          <a:schemeClr val="tx1"/>
                        </a:solidFill>
                        <a:latin typeface="+mn-lt"/>
                        <a:ea typeface="+mn-ea"/>
                        <a:cs typeface="+mn-cs"/>
                      </a:endParaRPr>
                    </a:p>
                  </a:txBody>
                  <a:tcPr marL="9525" marR="9525" marT="9525" marB="0" anchor="ctr"/>
                </a:tc>
                <a:extLst>
                  <a:ext uri="{0D108BD9-81ED-4DB2-BD59-A6C34878D82A}">
                    <a16:rowId xmlns="" xmlns:a16="http://schemas.microsoft.com/office/drawing/2014/main" val="10002"/>
                  </a:ext>
                </a:extLst>
              </a:tr>
              <a:tr h="350144">
                <a:tc>
                  <a:txBody>
                    <a:bodyPr/>
                    <a:lstStyle/>
                    <a:p>
                      <a:r>
                        <a:rPr lang="en-US" sz="1200" dirty="0"/>
                        <a:t>Messages</a:t>
                      </a:r>
                      <a:r>
                        <a:rPr lang="en-US" sz="1200" baseline="0" dirty="0"/>
                        <a:t> (SMS)</a:t>
                      </a:r>
                      <a:endParaRPr lang="en-US" sz="1200" dirty="0"/>
                    </a:p>
                  </a:txBody>
                  <a:tcPr anchor="ctr"/>
                </a:tc>
                <a:tc>
                  <a:txBody>
                    <a:bodyPr/>
                    <a:lstStyle/>
                    <a:p>
                      <a:pPr marL="0" algn="ctr" defTabSz="914400" rtl="0" eaLnBrk="1" fontAlgn="b" latinLnBrk="0" hangingPunct="1"/>
                      <a:r>
                        <a:rPr lang="en-US" sz="1200" kern="1200" dirty="0">
                          <a:solidFill>
                            <a:schemeClr val="tx1"/>
                          </a:solidFill>
                        </a:rPr>
                        <a:t>5%</a:t>
                      </a:r>
                      <a:endParaRPr lang="en-US" sz="1200" kern="1200" dirty="0">
                        <a:solidFill>
                          <a:schemeClr val="tx1"/>
                        </a:solidFill>
                        <a:latin typeface="+mn-lt"/>
                        <a:ea typeface="+mn-ea"/>
                        <a:cs typeface="+mn-cs"/>
                      </a:endParaRPr>
                    </a:p>
                  </a:txBody>
                  <a:tcPr marL="9525" marR="9525" marT="9525" marB="0" anchor="ctr"/>
                </a:tc>
                <a:tc>
                  <a:txBody>
                    <a:bodyPr/>
                    <a:lstStyle/>
                    <a:p>
                      <a:pPr marL="0" algn="ctr" defTabSz="914400" rtl="0" eaLnBrk="1" fontAlgn="b" latinLnBrk="0" hangingPunct="1"/>
                      <a:r>
                        <a:rPr lang="en-US" sz="1200" kern="1200" dirty="0">
                          <a:solidFill>
                            <a:schemeClr val="tx1"/>
                          </a:solidFill>
                        </a:rPr>
                        <a:t>10%</a:t>
                      </a:r>
                      <a:endParaRPr lang="en-US" sz="1200" kern="1200" dirty="0">
                        <a:solidFill>
                          <a:schemeClr val="tx1"/>
                        </a:solidFill>
                        <a:latin typeface="+mn-lt"/>
                        <a:ea typeface="+mn-ea"/>
                        <a:cs typeface="+mn-cs"/>
                      </a:endParaRPr>
                    </a:p>
                  </a:txBody>
                  <a:tcPr marL="9525" marR="9525" marT="9525" marB="0" anchor="ctr"/>
                </a:tc>
                <a:tc>
                  <a:txBody>
                    <a:bodyPr/>
                    <a:lstStyle/>
                    <a:p>
                      <a:pPr marL="0" algn="ctr" defTabSz="914400" rtl="0" eaLnBrk="1" fontAlgn="b" latinLnBrk="0" hangingPunct="1"/>
                      <a:r>
                        <a:rPr lang="en-US" sz="1200" kern="1200" dirty="0">
                          <a:solidFill>
                            <a:schemeClr val="tx1"/>
                          </a:solidFill>
                        </a:rPr>
                        <a:t>10%</a:t>
                      </a:r>
                      <a:endParaRPr lang="en-US" sz="1200" kern="1200" dirty="0">
                        <a:solidFill>
                          <a:schemeClr val="tx1"/>
                        </a:solidFill>
                        <a:latin typeface="+mn-lt"/>
                        <a:ea typeface="+mn-ea"/>
                        <a:cs typeface="+mn-cs"/>
                      </a:endParaRPr>
                    </a:p>
                  </a:txBody>
                  <a:tcPr marL="9525" marR="9525" marT="9525" marB="0" anchor="ctr"/>
                </a:tc>
                <a:extLst>
                  <a:ext uri="{0D108BD9-81ED-4DB2-BD59-A6C34878D82A}">
                    <a16:rowId xmlns="" xmlns:a16="http://schemas.microsoft.com/office/drawing/2014/main" val="10003"/>
                  </a:ext>
                </a:extLst>
              </a:tr>
              <a:tr h="431685">
                <a:tc>
                  <a:txBody>
                    <a:bodyPr/>
                    <a:lstStyle/>
                    <a:p>
                      <a:r>
                        <a:rPr lang="en-US" sz="1200" dirty="0"/>
                        <a:t>WhatsApp</a:t>
                      </a:r>
                      <a:r>
                        <a:rPr lang="en-US" sz="1200" baseline="0" dirty="0"/>
                        <a:t> (Message/JPG Brand Reminders)/ Email</a:t>
                      </a:r>
                      <a:endParaRPr lang="en-US" sz="1200" dirty="0"/>
                    </a:p>
                  </a:txBody>
                  <a:tcPr anchor="ctr"/>
                </a:tc>
                <a:tc>
                  <a:txBody>
                    <a:bodyPr/>
                    <a:lstStyle/>
                    <a:p>
                      <a:pPr marL="0" algn="ctr" defTabSz="914400" rtl="0" eaLnBrk="1" fontAlgn="b" latinLnBrk="0" hangingPunct="1"/>
                      <a:r>
                        <a:rPr lang="en-US" sz="1200" kern="1200" dirty="0">
                          <a:solidFill>
                            <a:schemeClr val="tx1"/>
                          </a:solidFill>
                        </a:rPr>
                        <a:t>10%</a:t>
                      </a:r>
                      <a:endParaRPr lang="en-US" sz="1200" kern="1200" dirty="0">
                        <a:solidFill>
                          <a:schemeClr val="tx1"/>
                        </a:solidFill>
                        <a:latin typeface="+mn-lt"/>
                        <a:ea typeface="+mn-ea"/>
                        <a:cs typeface="+mn-cs"/>
                      </a:endParaRPr>
                    </a:p>
                  </a:txBody>
                  <a:tcPr marL="9525" marR="9525" marT="9525" marB="0" anchor="ctr"/>
                </a:tc>
                <a:tc>
                  <a:txBody>
                    <a:bodyPr/>
                    <a:lstStyle/>
                    <a:p>
                      <a:pPr marL="0" algn="ctr" defTabSz="914400" rtl="0" eaLnBrk="1" fontAlgn="b" latinLnBrk="0" hangingPunct="1"/>
                      <a:r>
                        <a:rPr lang="en-US" sz="1200" kern="1200" dirty="0">
                          <a:solidFill>
                            <a:schemeClr val="tx1"/>
                          </a:solidFill>
                        </a:rPr>
                        <a:t>40%</a:t>
                      </a:r>
                      <a:endParaRPr lang="en-US" sz="1200" kern="1200" dirty="0">
                        <a:solidFill>
                          <a:schemeClr val="tx1"/>
                        </a:solidFill>
                        <a:latin typeface="+mn-lt"/>
                        <a:ea typeface="+mn-ea"/>
                        <a:cs typeface="+mn-cs"/>
                      </a:endParaRPr>
                    </a:p>
                  </a:txBody>
                  <a:tcPr marL="9525" marR="9525" marT="9525" marB="0" anchor="ctr"/>
                </a:tc>
                <a:tc>
                  <a:txBody>
                    <a:bodyPr/>
                    <a:lstStyle/>
                    <a:p>
                      <a:pPr marL="0" algn="ctr" defTabSz="914400" rtl="0" eaLnBrk="1" fontAlgn="b" latinLnBrk="0" hangingPunct="1"/>
                      <a:r>
                        <a:rPr lang="en-US" sz="1200" kern="1200" dirty="0">
                          <a:solidFill>
                            <a:schemeClr val="tx1"/>
                          </a:solidFill>
                        </a:rPr>
                        <a:t>15%</a:t>
                      </a:r>
                      <a:endParaRPr lang="en-US" sz="1200" kern="1200" dirty="0">
                        <a:solidFill>
                          <a:schemeClr val="tx1"/>
                        </a:solidFill>
                        <a:latin typeface="+mn-lt"/>
                        <a:ea typeface="+mn-ea"/>
                        <a:cs typeface="+mn-cs"/>
                      </a:endParaRPr>
                    </a:p>
                  </a:txBody>
                  <a:tcPr marL="9525" marR="9525" marT="9525" marB="0" anchor="ctr"/>
                </a:tc>
                <a:extLst>
                  <a:ext uri="{0D108BD9-81ED-4DB2-BD59-A6C34878D82A}">
                    <a16:rowId xmlns="" xmlns:a16="http://schemas.microsoft.com/office/drawing/2014/main" val="10004"/>
                  </a:ext>
                </a:extLst>
              </a:tr>
              <a:tr h="350144">
                <a:tc>
                  <a:txBody>
                    <a:bodyPr/>
                    <a:lstStyle/>
                    <a:p>
                      <a:r>
                        <a:rPr lang="en-US" sz="1200" dirty="0"/>
                        <a:t>Telephonic calls</a:t>
                      </a:r>
                    </a:p>
                  </a:txBody>
                  <a:tcPr anchor="ctr"/>
                </a:tc>
                <a:tc>
                  <a:txBody>
                    <a:bodyPr/>
                    <a:lstStyle/>
                    <a:p>
                      <a:pPr marL="0" algn="ctr" defTabSz="914400" rtl="0" eaLnBrk="1" fontAlgn="b" latinLnBrk="0" hangingPunct="1"/>
                      <a:r>
                        <a:rPr lang="en-US" sz="1200" kern="1200" dirty="0">
                          <a:solidFill>
                            <a:schemeClr val="tx1"/>
                          </a:solidFill>
                        </a:rPr>
                        <a:t>10%</a:t>
                      </a:r>
                      <a:endParaRPr lang="en-US" sz="1200" kern="1200" dirty="0">
                        <a:solidFill>
                          <a:schemeClr val="tx1"/>
                        </a:solidFill>
                        <a:latin typeface="+mn-lt"/>
                        <a:ea typeface="+mn-ea"/>
                        <a:cs typeface="+mn-cs"/>
                      </a:endParaRPr>
                    </a:p>
                  </a:txBody>
                  <a:tcPr marL="9525" marR="9525" marT="9525" marB="0" anchor="ctr"/>
                </a:tc>
                <a:tc>
                  <a:txBody>
                    <a:bodyPr/>
                    <a:lstStyle/>
                    <a:p>
                      <a:pPr marL="0" algn="ctr" defTabSz="914400" rtl="0" eaLnBrk="1" fontAlgn="b" latinLnBrk="0" hangingPunct="1"/>
                      <a:r>
                        <a:rPr lang="en-US" sz="1200" kern="1200" dirty="0">
                          <a:solidFill>
                            <a:schemeClr val="tx1"/>
                          </a:solidFill>
                        </a:rPr>
                        <a:t>35%</a:t>
                      </a:r>
                      <a:endParaRPr lang="en-US" sz="1200" kern="1200" dirty="0">
                        <a:solidFill>
                          <a:schemeClr val="tx1"/>
                        </a:solidFill>
                        <a:latin typeface="+mn-lt"/>
                        <a:ea typeface="+mn-ea"/>
                        <a:cs typeface="+mn-cs"/>
                      </a:endParaRPr>
                    </a:p>
                  </a:txBody>
                  <a:tcPr marL="9525" marR="9525" marT="9525" marB="0" anchor="ctr"/>
                </a:tc>
                <a:tc>
                  <a:txBody>
                    <a:bodyPr/>
                    <a:lstStyle/>
                    <a:p>
                      <a:pPr marL="0" algn="ctr" defTabSz="914400" rtl="0" eaLnBrk="1" fontAlgn="b" latinLnBrk="0" hangingPunct="1"/>
                      <a:r>
                        <a:rPr lang="en-US" sz="1200" kern="1200" dirty="0">
                          <a:solidFill>
                            <a:schemeClr val="tx1"/>
                          </a:solidFill>
                        </a:rPr>
                        <a:t>15%</a:t>
                      </a:r>
                      <a:endParaRPr lang="en-US" sz="1200" kern="1200" dirty="0">
                        <a:solidFill>
                          <a:schemeClr val="tx1"/>
                        </a:solidFill>
                        <a:latin typeface="+mn-lt"/>
                        <a:ea typeface="+mn-ea"/>
                        <a:cs typeface="+mn-cs"/>
                      </a:endParaRPr>
                    </a:p>
                  </a:txBody>
                  <a:tcPr marL="9525" marR="9525" marT="9525" marB="0" anchor="ctr"/>
                </a:tc>
                <a:extLst>
                  <a:ext uri="{0D108BD9-81ED-4DB2-BD59-A6C34878D82A}">
                    <a16:rowId xmlns="" xmlns:a16="http://schemas.microsoft.com/office/drawing/2014/main" val="10005"/>
                  </a:ext>
                </a:extLst>
              </a:tr>
              <a:tr h="350144">
                <a:tc>
                  <a:txBody>
                    <a:bodyPr/>
                    <a:lstStyle/>
                    <a:p>
                      <a:r>
                        <a:rPr lang="en-US" sz="1200" dirty="0"/>
                        <a:t>E-detailing</a:t>
                      </a:r>
                    </a:p>
                  </a:txBody>
                  <a:tcPr anchor="ctr"/>
                </a:tc>
                <a:tc>
                  <a:txBody>
                    <a:bodyPr/>
                    <a:lstStyle/>
                    <a:p>
                      <a:pPr marL="0" algn="ctr" defTabSz="914400" rtl="0" eaLnBrk="1" fontAlgn="b" latinLnBrk="0" hangingPunct="1"/>
                      <a:r>
                        <a:rPr lang="en-US" sz="1200" kern="1200" dirty="0">
                          <a:solidFill>
                            <a:schemeClr val="tx1"/>
                          </a:solidFill>
                        </a:rPr>
                        <a:t>0%</a:t>
                      </a:r>
                      <a:endParaRPr lang="en-US" sz="1200" kern="1200" dirty="0">
                        <a:solidFill>
                          <a:schemeClr val="tx1"/>
                        </a:solidFill>
                        <a:latin typeface="+mn-lt"/>
                        <a:ea typeface="+mn-ea"/>
                        <a:cs typeface="+mn-cs"/>
                      </a:endParaRPr>
                    </a:p>
                  </a:txBody>
                  <a:tcPr marL="9525" marR="9525" marT="9525" marB="0" anchor="ctr"/>
                </a:tc>
                <a:tc>
                  <a:txBody>
                    <a:bodyPr/>
                    <a:lstStyle/>
                    <a:p>
                      <a:pPr marL="0" algn="ctr" defTabSz="914400" rtl="0" eaLnBrk="1" fontAlgn="b" latinLnBrk="0" hangingPunct="1"/>
                      <a:r>
                        <a:rPr lang="en-US" sz="1200" kern="1200" dirty="0">
                          <a:solidFill>
                            <a:schemeClr val="tx1"/>
                          </a:solidFill>
                        </a:rPr>
                        <a:t>25%</a:t>
                      </a:r>
                      <a:endParaRPr lang="en-US" sz="1200" kern="1200" dirty="0">
                        <a:solidFill>
                          <a:schemeClr val="tx1"/>
                        </a:solidFill>
                        <a:latin typeface="+mn-lt"/>
                        <a:ea typeface="+mn-ea"/>
                        <a:cs typeface="+mn-cs"/>
                      </a:endParaRPr>
                    </a:p>
                  </a:txBody>
                  <a:tcPr marL="9525" marR="9525" marT="9525" marB="0" anchor="ctr"/>
                </a:tc>
                <a:tc>
                  <a:txBody>
                    <a:bodyPr/>
                    <a:lstStyle/>
                    <a:p>
                      <a:pPr marL="0" algn="ctr" defTabSz="914400" rtl="0" eaLnBrk="1" fontAlgn="b" latinLnBrk="0" hangingPunct="1"/>
                      <a:r>
                        <a:rPr lang="en-US" sz="1200" kern="1200" dirty="0">
                          <a:solidFill>
                            <a:schemeClr val="tx1"/>
                          </a:solidFill>
                        </a:rPr>
                        <a:t>10%</a:t>
                      </a:r>
                      <a:endParaRPr lang="en-US" sz="1200" kern="1200" dirty="0">
                        <a:solidFill>
                          <a:schemeClr val="tx1"/>
                        </a:solidFill>
                        <a:latin typeface="+mn-lt"/>
                        <a:ea typeface="+mn-ea"/>
                        <a:cs typeface="+mn-cs"/>
                      </a:endParaRPr>
                    </a:p>
                  </a:txBody>
                  <a:tcPr marL="9525" marR="9525" marT="9525" marB="0" anchor="ctr"/>
                </a:tc>
                <a:extLst>
                  <a:ext uri="{0D108BD9-81ED-4DB2-BD59-A6C34878D82A}">
                    <a16:rowId xmlns="" xmlns:a16="http://schemas.microsoft.com/office/drawing/2014/main" val="10008"/>
                  </a:ext>
                </a:extLst>
              </a:tr>
            </a:tbl>
          </a:graphicData>
        </a:graphic>
      </p:graphicFrame>
      <p:sp>
        <p:nvSpPr>
          <p:cNvPr id="31" name="Isosceles Triangle 30"/>
          <p:cNvSpPr/>
          <p:nvPr/>
        </p:nvSpPr>
        <p:spPr>
          <a:xfrm flipH="1" flipV="1">
            <a:off x="8532557" y="1771396"/>
            <a:ext cx="228600" cy="17664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eaLnBrk="1" fontAlgn="auto" hangingPunct="1">
              <a:spcBef>
                <a:spcPts val="0"/>
              </a:spcBef>
              <a:spcAft>
                <a:spcPts val="0"/>
              </a:spcAft>
            </a:pPr>
            <a:endParaRPr lang="en-US" sz="1600" dirty="0" err="1">
              <a:solidFill>
                <a:prstClr val="white"/>
              </a:solidFill>
            </a:endParaRPr>
          </a:p>
        </p:txBody>
      </p:sp>
      <p:sp>
        <p:nvSpPr>
          <p:cNvPr id="32" name="Isosceles Triangle 31"/>
          <p:cNvSpPr/>
          <p:nvPr/>
        </p:nvSpPr>
        <p:spPr>
          <a:xfrm>
            <a:off x="8532557" y="2586096"/>
            <a:ext cx="228600" cy="187036"/>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eaLnBrk="1" fontAlgn="auto" hangingPunct="1">
              <a:spcBef>
                <a:spcPts val="0"/>
              </a:spcBef>
              <a:spcAft>
                <a:spcPts val="0"/>
              </a:spcAft>
            </a:pPr>
            <a:endParaRPr lang="en-US" sz="1600" dirty="0" err="1">
              <a:solidFill>
                <a:prstClr val="white"/>
              </a:solidFill>
            </a:endParaRPr>
          </a:p>
        </p:txBody>
      </p:sp>
      <p:sp>
        <p:nvSpPr>
          <p:cNvPr id="33" name="Isosceles Triangle 32"/>
          <p:cNvSpPr/>
          <p:nvPr/>
        </p:nvSpPr>
        <p:spPr>
          <a:xfrm>
            <a:off x="8532557" y="2963238"/>
            <a:ext cx="228600" cy="187036"/>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eaLnBrk="1" fontAlgn="auto" hangingPunct="1">
              <a:spcBef>
                <a:spcPts val="0"/>
              </a:spcBef>
              <a:spcAft>
                <a:spcPts val="0"/>
              </a:spcAft>
            </a:pPr>
            <a:endParaRPr lang="en-US" sz="1600" dirty="0" err="1">
              <a:solidFill>
                <a:prstClr val="white"/>
              </a:solidFill>
            </a:endParaRPr>
          </a:p>
        </p:txBody>
      </p:sp>
      <p:sp>
        <p:nvSpPr>
          <p:cNvPr id="34" name="Isosceles Triangle 33"/>
          <p:cNvSpPr/>
          <p:nvPr/>
        </p:nvSpPr>
        <p:spPr>
          <a:xfrm>
            <a:off x="8532557" y="3371027"/>
            <a:ext cx="228600" cy="187036"/>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eaLnBrk="1" fontAlgn="auto" hangingPunct="1">
              <a:spcBef>
                <a:spcPts val="0"/>
              </a:spcBef>
              <a:spcAft>
                <a:spcPts val="0"/>
              </a:spcAft>
            </a:pPr>
            <a:endParaRPr lang="en-US" sz="1600" dirty="0" err="1">
              <a:solidFill>
                <a:prstClr val="white"/>
              </a:solidFill>
            </a:endParaRPr>
          </a:p>
        </p:txBody>
      </p:sp>
      <p:sp>
        <p:nvSpPr>
          <p:cNvPr id="35" name="Isosceles Triangle 34"/>
          <p:cNvSpPr/>
          <p:nvPr/>
        </p:nvSpPr>
        <p:spPr>
          <a:xfrm flipH="1" flipV="1">
            <a:off x="10839029" y="2468630"/>
            <a:ext cx="228600" cy="17664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eaLnBrk="1" fontAlgn="auto" hangingPunct="1">
              <a:spcBef>
                <a:spcPts val="0"/>
              </a:spcBef>
              <a:spcAft>
                <a:spcPts val="0"/>
              </a:spcAft>
            </a:pPr>
            <a:endParaRPr lang="en-US" sz="1600" dirty="0" err="1">
              <a:solidFill>
                <a:prstClr val="white"/>
              </a:solidFill>
            </a:endParaRPr>
          </a:p>
        </p:txBody>
      </p:sp>
      <p:sp>
        <p:nvSpPr>
          <p:cNvPr id="36" name="Isosceles Triangle 35"/>
          <p:cNvSpPr/>
          <p:nvPr/>
        </p:nvSpPr>
        <p:spPr>
          <a:xfrm>
            <a:off x="10839029" y="1633150"/>
            <a:ext cx="228600" cy="187036"/>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eaLnBrk="1" fontAlgn="auto" hangingPunct="1">
              <a:spcBef>
                <a:spcPts val="0"/>
              </a:spcBef>
              <a:spcAft>
                <a:spcPts val="0"/>
              </a:spcAft>
            </a:pPr>
            <a:endParaRPr lang="en-US" sz="1600" dirty="0" err="1">
              <a:solidFill>
                <a:prstClr val="white"/>
              </a:solidFill>
            </a:endParaRPr>
          </a:p>
        </p:txBody>
      </p:sp>
      <p:sp>
        <p:nvSpPr>
          <p:cNvPr id="37" name="Isosceles Triangle 36"/>
          <p:cNvSpPr/>
          <p:nvPr/>
        </p:nvSpPr>
        <p:spPr>
          <a:xfrm flipH="1" flipV="1">
            <a:off x="10839029" y="3293720"/>
            <a:ext cx="228600" cy="17664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eaLnBrk="1" fontAlgn="auto" hangingPunct="1">
              <a:spcBef>
                <a:spcPts val="0"/>
              </a:spcBef>
              <a:spcAft>
                <a:spcPts val="0"/>
              </a:spcAft>
            </a:pPr>
            <a:endParaRPr lang="en-US" sz="1600" dirty="0" err="1">
              <a:solidFill>
                <a:prstClr val="white"/>
              </a:solidFill>
            </a:endParaRPr>
          </a:p>
        </p:txBody>
      </p:sp>
      <p:sp>
        <p:nvSpPr>
          <p:cNvPr id="38" name="Isosceles Triangle 37"/>
          <p:cNvSpPr/>
          <p:nvPr/>
        </p:nvSpPr>
        <p:spPr>
          <a:xfrm flipH="1" flipV="1">
            <a:off x="10839029" y="2881175"/>
            <a:ext cx="228600" cy="17664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eaLnBrk="1" fontAlgn="auto" hangingPunct="1">
              <a:spcBef>
                <a:spcPts val="0"/>
              </a:spcBef>
              <a:spcAft>
                <a:spcPts val="0"/>
              </a:spcAft>
            </a:pPr>
            <a:endParaRPr lang="en-US" sz="1600" dirty="0" err="1">
              <a:solidFill>
                <a:prstClr val="white"/>
              </a:solidFill>
            </a:endParaRPr>
          </a:p>
        </p:txBody>
      </p:sp>
      <p:sp>
        <p:nvSpPr>
          <p:cNvPr id="25" name="Isosceles Triangle 24">
            <a:extLst>
              <a:ext uri="{FF2B5EF4-FFF2-40B4-BE49-F238E27FC236}">
                <a16:creationId xmlns="" xmlns:a16="http://schemas.microsoft.com/office/drawing/2014/main" id="{6988084F-3CEA-401E-A2C7-FC9395352C49}"/>
              </a:ext>
            </a:extLst>
          </p:cNvPr>
          <p:cNvSpPr/>
          <p:nvPr/>
        </p:nvSpPr>
        <p:spPr>
          <a:xfrm>
            <a:off x="8532557" y="4905343"/>
            <a:ext cx="228600" cy="187036"/>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eaLnBrk="1" fontAlgn="auto" hangingPunct="1">
              <a:spcBef>
                <a:spcPts val="0"/>
              </a:spcBef>
              <a:spcAft>
                <a:spcPts val="0"/>
              </a:spcAft>
            </a:pPr>
            <a:endParaRPr lang="en-US" sz="1600" dirty="0" err="1">
              <a:solidFill>
                <a:prstClr val="white"/>
              </a:solidFill>
            </a:endParaRPr>
          </a:p>
        </p:txBody>
      </p:sp>
      <p:graphicFrame>
        <p:nvGraphicFramePr>
          <p:cNvPr id="26" name="Table 25">
            <a:extLst>
              <a:ext uri="{FF2B5EF4-FFF2-40B4-BE49-F238E27FC236}">
                <a16:creationId xmlns="" xmlns:a16="http://schemas.microsoft.com/office/drawing/2014/main" id="{65A12341-FE1D-4862-A6A5-9955E5050F4F}"/>
              </a:ext>
            </a:extLst>
          </p:cNvPr>
          <p:cNvGraphicFramePr>
            <a:graphicFrameLocks noGrp="1"/>
          </p:cNvGraphicFramePr>
          <p:nvPr/>
        </p:nvGraphicFramePr>
        <p:xfrm>
          <a:off x="342900" y="3571551"/>
          <a:ext cx="11192608" cy="2736762"/>
        </p:xfrm>
        <a:graphic>
          <a:graphicData uri="http://schemas.openxmlformats.org/drawingml/2006/table">
            <a:tbl>
              <a:tblPr firstRow="1" bandRow="1">
                <a:tableStyleId>{E8B1032C-EA38-4F05-BA0D-38AFFFC7BED3}</a:tableStyleId>
              </a:tblPr>
              <a:tblGrid>
                <a:gridCol w="3730870">
                  <a:extLst>
                    <a:ext uri="{9D8B030D-6E8A-4147-A177-3AD203B41FA5}">
                      <a16:colId xmlns="" xmlns:a16="http://schemas.microsoft.com/office/drawing/2014/main" val="20000"/>
                    </a:ext>
                  </a:extLst>
                </a:gridCol>
                <a:gridCol w="2487246">
                  <a:extLst>
                    <a:ext uri="{9D8B030D-6E8A-4147-A177-3AD203B41FA5}">
                      <a16:colId xmlns="" xmlns:a16="http://schemas.microsoft.com/office/drawing/2014/main" val="20002"/>
                    </a:ext>
                  </a:extLst>
                </a:gridCol>
                <a:gridCol w="2487246">
                  <a:extLst>
                    <a:ext uri="{9D8B030D-6E8A-4147-A177-3AD203B41FA5}">
                      <a16:colId xmlns="" xmlns:a16="http://schemas.microsoft.com/office/drawing/2014/main" val="20003"/>
                    </a:ext>
                  </a:extLst>
                </a:gridCol>
                <a:gridCol w="2487246">
                  <a:extLst>
                    <a:ext uri="{9D8B030D-6E8A-4147-A177-3AD203B41FA5}">
                      <a16:colId xmlns="" xmlns:a16="http://schemas.microsoft.com/office/drawing/2014/main" val="20004"/>
                    </a:ext>
                  </a:extLst>
                </a:gridCol>
              </a:tblGrid>
              <a:tr h="259011">
                <a:tc>
                  <a:txBody>
                    <a:bodyPr/>
                    <a:lstStyle/>
                    <a:p>
                      <a:endParaRPr lang="en-US" sz="1200" dirty="0"/>
                    </a:p>
                  </a:txBody>
                  <a:tcPr anchor="ctr"/>
                </a:tc>
                <a:tc gridSpan="3">
                  <a:txBody>
                    <a:bodyPr/>
                    <a:lstStyle/>
                    <a:p>
                      <a:pPr algn="ctr"/>
                      <a:r>
                        <a:rPr lang="en-US" sz="1200" dirty="0"/>
                        <a:t>2021</a:t>
                      </a:r>
                    </a:p>
                  </a:txBody>
                  <a:tcPr anchor="ctr"/>
                </a:tc>
                <a:tc hMerge="1">
                  <a:txBody>
                    <a:bodyPr/>
                    <a:lstStyle/>
                    <a:p>
                      <a:pPr algn="ctr"/>
                      <a:endParaRPr lang="en-US" sz="1200" dirty="0"/>
                    </a:p>
                  </a:txBody>
                  <a:tcPr/>
                </a:tc>
                <a:tc hMerge="1">
                  <a:txBody>
                    <a:bodyPr/>
                    <a:lstStyle/>
                    <a:p>
                      <a:endParaRPr lang="en-US"/>
                    </a:p>
                  </a:txBody>
                  <a:tcPr/>
                </a:tc>
                <a:extLst>
                  <a:ext uri="{0D108BD9-81ED-4DB2-BD59-A6C34878D82A}">
                    <a16:rowId xmlns="" xmlns:a16="http://schemas.microsoft.com/office/drawing/2014/main" val="10007"/>
                  </a:ext>
                </a:extLst>
              </a:tr>
              <a:tr h="259011">
                <a:tc rowSpan="2">
                  <a:txBody>
                    <a:bodyPr/>
                    <a:lstStyle/>
                    <a:p>
                      <a:r>
                        <a:rPr lang="en-US" sz="1200" dirty="0"/>
                        <a:t>Elements of media for brand promotion</a:t>
                      </a:r>
                    </a:p>
                  </a:txBody>
                  <a:tcPr anchor="ctr"/>
                </a:tc>
                <a:tc>
                  <a:txBody>
                    <a:bodyPr/>
                    <a:lstStyle/>
                    <a:p>
                      <a:pPr algn="ctr"/>
                      <a:r>
                        <a:rPr lang="en-US" sz="1200" dirty="0"/>
                        <a:t>Pre</a:t>
                      </a:r>
                      <a:r>
                        <a:rPr lang="en-US" sz="1200" baseline="0" dirty="0"/>
                        <a:t>-Lockdown</a:t>
                      </a:r>
                      <a:endParaRPr lang="en-US" sz="1200" dirty="0"/>
                    </a:p>
                  </a:txBody>
                  <a:tcPr anchor="ctr"/>
                </a:tc>
                <a:tc>
                  <a:txBody>
                    <a:bodyPr/>
                    <a:lstStyle/>
                    <a:p>
                      <a:pPr algn="ctr"/>
                      <a:r>
                        <a:rPr lang="en-US" sz="1200" dirty="0"/>
                        <a:t>During Lockdown</a:t>
                      </a:r>
                    </a:p>
                  </a:txBody>
                  <a:tcPr anchor="ctr"/>
                </a:tc>
                <a:tc>
                  <a:txBody>
                    <a:bodyPr/>
                    <a:lstStyle/>
                    <a:p>
                      <a:pPr algn="ctr"/>
                      <a:r>
                        <a:rPr lang="en-US" sz="1200" dirty="0"/>
                        <a:t>Post-Lockdown</a:t>
                      </a:r>
                    </a:p>
                  </a:txBody>
                  <a:tcPr anchor="ctr"/>
                </a:tc>
                <a:extLst>
                  <a:ext uri="{0D108BD9-81ED-4DB2-BD59-A6C34878D82A}">
                    <a16:rowId xmlns="" xmlns:a16="http://schemas.microsoft.com/office/drawing/2014/main" val="10000"/>
                  </a:ext>
                </a:extLst>
              </a:tr>
              <a:tr h="259011">
                <a:tc vMerge="1">
                  <a:txBody>
                    <a:bodyPr/>
                    <a:lstStyle/>
                    <a:p>
                      <a:endParaRPr lang="en-US" sz="1100" dirty="0"/>
                    </a:p>
                  </a:txBody>
                  <a:tcPr/>
                </a:tc>
                <a:tc>
                  <a:txBody>
                    <a:bodyPr/>
                    <a:lstStyle/>
                    <a:p>
                      <a:pPr marL="0" algn="ctr" defTabSz="914400" rtl="0" eaLnBrk="1" latinLnBrk="0" hangingPunct="1"/>
                      <a:r>
                        <a:rPr lang="en-US" sz="1200" kern="1200" dirty="0"/>
                        <a:t> (Jan-April)</a:t>
                      </a:r>
                      <a:endParaRPr lang="en-US" sz="1200" b="1" kern="1200" dirty="0">
                        <a:solidFill>
                          <a:schemeClr val="lt1"/>
                        </a:solidFill>
                        <a:latin typeface="+mn-lt"/>
                        <a:ea typeface="+mn-ea"/>
                        <a:cs typeface="+mn-cs"/>
                      </a:endParaRPr>
                    </a:p>
                  </a:txBody>
                  <a:tcPr anchor="ctr"/>
                </a:tc>
                <a:tc>
                  <a:txBody>
                    <a:bodyPr/>
                    <a:lstStyle/>
                    <a:p>
                      <a:pPr marL="0" algn="ctr" defTabSz="914400" rtl="0" eaLnBrk="1" latinLnBrk="0" hangingPunct="1"/>
                      <a:r>
                        <a:rPr lang="en-US" sz="1200" kern="1200" dirty="0"/>
                        <a:t>(May-June)</a:t>
                      </a:r>
                      <a:endParaRPr lang="en-US" sz="1200" b="1" kern="1200" dirty="0">
                        <a:solidFill>
                          <a:schemeClr val="lt1"/>
                        </a:solidFill>
                        <a:latin typeface="+mn-lt"/>
                        <a:ea typeface="+mn-ea"/>
                        <a:cs typeface="+mn-cs"/>
                      </a:endParaRPr>
                    </a:p>
                  </a:txBody>
                  <a:tcPr anchor="ctr"/>
                </a:tc>
                <a:tc>
                  <a:txBody>
                    <a:bodyPr/>
                    <a:lstStyle/>
                    <a:p>
                      <a:pPr marL="0" algn="ctr" defTabSz="914400" rtl="0" eaLnBrk="1" latinLnBrk="0" hangingPunct="1"/>
                      <a:r>
                        <a:rPr lang="en-US" sz="1200" kern="1200" dirty="0"/>
                        <a:t>(July– Oct)</a:t>
                      </a:r>
                      <a:endParaRPr lang="en-US" sz="1200" b="1" kern="1200" dirty="0">
                        <a:solidFill>
                          <a:schemeClr val="lt1"/>
                        </a:solidFill>
                        <a:latin typeface="+mn-lt"/>
                        <a:ea typeface="+mn-ea"/>
                        <a:cs typeface="+mn-cs"/>
                      </a:endParaRPr>
                    </a:p>
                  </a:txBody>
                  <a:tcPr anchor="ctr"/>
                </a:tc>
                <a:extLst>
                  <a:ext uri="{0D108BD9-81ED-4DB2-BD59-A6C34878D82A}">
                    <a16:rowId xmlns="" xmlns:a16="http://schemas.microsoft.com/office/drawing/2014/main" val="10001"/>
                  </a:ext>
                </a:extLst>
              </a:tr>
              <a:tr h="431685">
                <a:tc>
                  <a:txBody>
                    <a:bodyPr/>
                    <a:lstStyle/>
                    <a:p>
                      <a:r>
                        <a:rPr lang="en-US" sz="1200" dirty="0"/>
                        <a:t>Physical</a:t>
                      </a:r>
                      <a:r>
                        <a:rPr lang="en-US" sz="1200" baseline="0" dirty="0"/>
                        <a:t> (Face to Face communication)</a:t>
                      </a:r>
                      <a:endParaRPr lang="en-US" sz="1200" dirty="0"/>
                    </a:p>
                  </a:txBody>
                  <a:tcPr anchor="ctr"/>
                </a:tc>
                <a:tc>
                  <a:txBody>
                    <a:bodyPr/>
                    <a:lstStyle/>
                    <a:p>
                      <a:pPr marL="0" algn="ctr" defTabSz="914400" rtl="0" eaLnBrk="1" fontAlgn="b" latinLnBrk="0" hangingPunct="1"/>
                      <a:r>
                        <a:rPr lang="en-US" sz="1200" kern="1200" dirty="0">
                          <a:solidFill>
                            <a:schemeClr val="tx1"/>
                          </a:solidFill>
                        </a:rPr>
                        <a:t>70%</a:t>
                      </a:r>
                      <a:endParaRPr lang="en-US" sz="1200" kern="1200" dirty="0">
                        <a:solidFill>
                          <a:schemeClr val="tx1"/>
                        </a:solidFill>
                        <a:latin typeface="+mn-lt"/>
                        <a:ea typeface="+mn-ea"/>
                        <a:cs typeface="+mn-cs"/>
                      </a:endParaRPr>
                    </a:p>
                  </a:txBody>
                  <a:tcPr marL="9525" marR="9525" marT="9525" marB="0" anchor="ctr"/>
                </a:tc>
                <a:tc>
                  <a:txBody>
                    <a:bodyPr/>
                    <a:lstStyle/>
                    <a:p>
                      <a:pPr marL="0" algn="ctr" defTabSz="914400" rtl="0" eaLnBrk="1" fontAlgn="b" latinLnBrk="0" hangingPunct="1"/>
                      <a:r>
                        <a:rPr lang="en-US" sz="1200" kern="1200" dirty="0">
                          <a:solidFill>
                            <a:schemeClr val="tx1"/>
                          </a:solidFill>
                        </a:rPr>
                        <a:t>0%</a:t>
                      </a:r>
                      <a:endParaRPr lang="en-US" sz="1200" kern="1200" dirty="0">
                        <a:solidFill>
                          <a:schemeClr val="tx1"/>
                        </a:solidFill>
                        <a:latin typeface="+mn-lt"/>
                        <a:ea typeface="+mn-ea"/>
                        <a:cs typeface="+mn-cs"/>
                      </a:endParaRPr>
                    </a:p>
                  </a:txBody>
                  <a:tcPr marL="9525" marR="9525" marT="9525" marB="0" anchor="ctr"/>
                </a:tc>
                <a:tc>
                  <a:txBody>
                    <a:bodyPr/>
                    <a:lstStyle/>
                    <a:p>
                      <a:pPr marL="0" algn="ctr" defTabSz="914400" rtl="0" eaLnBrk="1" fontAlgn="b" latinLnBrk="0" hangingPunct="1"/>
                      <a:r>
                        <a:rPr lang="en-US" sz="1200" kern="1200" dirty="0">
                          <a:solidFill>
                            <a:schemeClr val="tx1"/>
                          </a:solidFill>
                        </a:rPr>
                        <a:t>50%</a:t>
                      </a:r>
                      <a:endParaRPr lang="en-US" sz="1200" kern="1200" dirty="0">
                        <a:solidFill>
                          <a:schemeClr val="tx1"/>
                        </a:solidFill>
                        <a:latin typeface="+mn-lt"/>
                        <a:ea typeface="+mn-ea"/>
                        <a:cs typeface="+mn-cs"/>
                      </a:endParaRPr>
                    </a:p>
                  </a:txBody>
                  <a:tcPr marL="9525" marR="9525" marT="9525" marB="0" anchor="ctr"/>
                </a:tc>
                <a:extLst>
                  <a:ext uri="{0D108BD9-81ED-4DB2-BD59-A6C34878D82A}">
                    <a16:rowId xmlns="" xmlns:a16="http://schemas.microsoft.com/office/drawing/2014/main" val="10002"/>
                  </a:ext>
                </a:extLst>
              </a:tr>
              <a:tr h="350144">
                <a:tc>
                  <a:txBody>
                    <a:bodyPr/>
                    <a:lstStyle/>
                    <a:p>
                      <a:r>
                        <a:rPr lang="en-US" sz="1200" dirty="0"/>
                        <a:t>Messages</a:t>
                      </a:r>
                      <a:r>
                        <a:rPr lang="en-US" sz="1200" baseline="0" dirty="0"/>
                        <a:t> (SMS)</a:t>
                      </a:r>
                      <a:endParaRPr lang="en-US" sz="1200" dirty="0"/>
                    </a:p>
                  </a:txBody>
                  <a:tcPr anchor="ctr"/>
                </a:tc>
                <a:tc>
                  <a:txBody>
                    <a:bodyPr/>
                    <a:lstStyle/>
                    <a:p>
                      <a:pPr marL="0" algn="ctr" defTabSz="914400" rtl="0" eaLnBrk="1" fontAlgn="b" latinLnBrk="0" hangingPunct="1"/>
                      <a:r>
                        <a:rPr lang="en-US" sz="1200" kern="1200" dirty="0">
                          <a:solidFill>
                            <a:schemeClr val="tx1"/>
                          </a:solidFill>
                        </a:rPr>
                        <a:t>5%</a:t>
                      </a:r>
                      <a:endParaRPr lang="en-US" sz="1200" kern="1200" dirty="0">
                        <a:solidFill>
                          <a:schemeClr val="tx1"/>
                        </a:solidFill>
                        <a:latin typeface="+mn-lt"/>
                        <a:ea typeface="+mn-ea"/>
                        <a:cs typeface="+mn-cs"/>
                      </a:endParaRPr>
                    </a:p>
                  </a:txBody>
                  <a:tcPr marL="9525" marR="9525" marT="9525" marB="0" anchor="ctr"/>
                </a:tc>
                <a:tc>
                  <a:txBody>
                    <a:bodyPr/>
                    <a:lstStyle/>
                    <a:p>
                      <a:pPr marL="0" algn="ctr" defTabSz="914400" rtl="0" eaLnBrk="1" fontAlgn="b" latinLnBrk="0" hangingPunct="1"/>
                      <a:r>
                        <a:rPr lang="en-US" sz="1200" kern="1200" dirty="0">
                          <a:solidFill>
                            <a:schemeClr val="tx1"/>
                          </a:solidFill>
                        </a:rPr>
                        <a:t>10%</a:t>
                      </a:r>
                      <a:endParaRPr lang="en-US" sz="1200" kern="1200" dirty="0">
                        <a:solidFill>
                          <a:schemeClr val="tx1"/>
                        </a:solidFill>
                        <a:latin typeface="+mn-lt"/>
                        <a:ea typeface="+mn-ea"/>
                        <a:cs typeface="+mn-cs"/>
                      </a:endParaRPr>
                    </a:p>
                  </a:txBody>
                  <a:tcPr marL="9525" marR="9525" marT="9525" marB="0" anchor="ctr"/>
                </a:tc>
                <a:tc>
                  <a:txBody>
                    <a:bodyPr/>
                    <a:lstStyle/>
                    <a:p>
                      <a:pPr marL="0" algn="ctr" defTabSz="914400" rtl="0" eaLnBrk="1" fontAlgn="b" latinLnBrk="0" hangingPunct="1"/>
                      <a:r>
                        <a:rPr lang="en-US" sz="1200" kern="1200" dirty="0">
                          <a:solidFill>
                            <a:schemeClr val="tx1"/>
                          </a:solidFill>
                        </a:rPr>
                        <a:t>10%</a:t>
                      </a:r>
                      <a:endParaRPr lang="en-US" sz="1200" kern="1200" dirty="0">
                        <a:solidFill>
                          <a:schemeClr val="tx1"/>
                        </a:solidFill>
                        <a:latin typeface="+mn-lt"/>
                        <a:ea typeface="+mn-ea"/>
                        <a:cs typeface="+mn-cs"/>
                      </a:endParaRPr>
                    </a:p>
                  </a:txBody>
                  <a:tcPr marL="9525" marR="9525" marT="9525" marB="0" anchor="ctr"/>
                </a:tc>
                <a:extLst>
                  <a:ext uri="{0D108BD9-81ED-4DB2-BD59-A6C34878D82A}">
                    <a16:rowId xmlns="" xmlns:a16="http://schemas.microsoft.com/office/drawing/2014/main" val="10003"/>
                  </a:ext>
                </a:extLst>
              </a:tr>
              <a:tr h="431685">
                <a:tc>
                  <a:txBody>
                    <a:bodyPr/>
                    <a:lstStyle/>
                    <a:p>
                      <a:r>
                        <a:rPr lang="en-US" sz="1200" dirty="0"/>
                        <a:t>WhatsApp</a:t>
                      </a:r>
                      <a:r>
                        <a:rPr lang="en-US" sz="1200" baseline="0" dirty="0"/>
                        <a:t> (Message/JPG Brand Reminders)/ Email</a:t>
                      </a:r>
                      <a:endParaRPr lang="en-US" sz="1200" dirty="0"/>
                    </a:p>
                  </a:txBody>
                  <a:tcPr anchor="ctr"/>
                </a:tc>
                <a:tc>
                  <a:txBody>
                    <a:bodyPr/>
                    <a:lstStyle/>
                    <a:p>
                      <a:pPr marL="0" algn="ctr" defTabSz="914400" rtl="0" eaLnBrk="1" fontAlgn="b" latinLnBrk="0" hangingPunct="1"/>
                      <a:r>
                        <a:rPr lang="en-US" sz="1200" kern="1200" dirty="0">
                          <a:solidFill>
                            <a:schemeClr val="tx1"/>
                          </a:solidFill>
                        </a:rPr>
                        <a:t>10%</a:t>
                      </a:r>
                      <a:endParaRPr lang="en-US" sz="1200" kern="1200" dirty="0">
                        <a:solidFill>
                          <a:schemeClr val="tx1"/>
                        </a:solidFill>
                        <a:latin typeface="+mn-lt"/>
                        <a:ea typeface="+mn-ea"/>
                        <a:cs typeface="+mn-cs"/>
                      </a:endParaRPr>
                    </a:p>
                  </a:txBody>
                  <a:tcPr marL="9525" marR="9525" marT="9525" marB="0" anchor="ctr"/>
                </a:tc>
                <a:tc>
                  <a:txBody>
                    <a:bodyPr/>
                    <a:lstStyle/>
                    <a:p>
                      <a:pPr marL="0" algn="ctr" defTabSz="914400" rtl="0" eaLnBrk="1" fontAlgn="b" latinLnBrk="0" hangingPunct="1"/>
                      <a:r>
                        <a:rPr lang="en-US" sz="1200" kern="1200" dirty="0">
                          <a:solidFill>
                            <a:schemeClr val="tx1"/>
                          </a:solidFill>
                        </a:rPr>
                        <a:t>40%</a:t>
                      </a:r>
                      <a:endParaRPr lang="en-US" sz="1200" kern="1200" dirty="0">
                        <a:solidFill>
                          <a:schemeClr val="tx1"/>
                        </a:solidFill>
                        <a:latin typeface="+mn-lt"/>
                        <a:ea typeface="+mn-ea"/>
                        <a:cs typeface="+mn-cs"/>
                      </a:endParaRPr>
                    </a:p>
                  </a:txBody>
                  <a:tcPr marL="9525" marR="9525" marT="9525" marB="0" anchor="ctr"/>
                </a:tc>
                <a:tc>
                  <a:txBody>
                    <a:bodyPr/>
                    <a:lstStyle/>
                    <a:p>
                      <a:pPr marL="0" algn="ctr" defTabSz="914400" rtl="0" eaLnBrk="1" fontAlgn="b" latinLnBrk="0" hangingPunct="1"/>
                      <a:r>
                        <a:rPr lang="en-US" sz="1200" kern="1200" dirty="0">
                          <a:solidFill>
                            <a:schemeClr val="tx1"/>
                          </a:solidFill>
                        </a:rPr>
                        <a:t>15%</a:t>
                      </a:r>
                      <a:endParaRPr lang="en-US" sz="1200" kern="1200" dirty="0">
                        <a:solidFill>
                          <a:schemeClr val="tx1"/>
                        </a:solidFill>
                        <a:latin typeface="+mn-lt"/>
                        <a:ea typeface="+mn-ea"/>
                        <a:cs typeface="+mn-cs"/>
                      </a:endParaRPr>
                    </a:p>
                  </a:txBody>
                  <a:tcPr marL="9525" marR="9525" marT="9525" marB="0" anchor="ctr"/>
                </a:tc>
                <a:extLst>
                  <a:ext uri="{0D108BD9-81ED-4DB2-BD59-A6C34878D82A}">
                    <a16:rowId xmlns="" xmlns:a16="http://schemas.microsoft.com/office/drawing/2014/main" val="10004"/>
                  </a:ext>
                </a:extLst>
              </a:tr>
              <a:tr h="350144">
                <a:tc>
                  <a:txBody>
                    <a:bodyPr/>
                    <a:lstStyle/>
                    <a:p>
                      <a:r>
                        <a:rPr lang="en-US" sz="1200" dirty="0"/>
                        <a:t>Telephonic calls</a:t>
                      </a:r>
                    </a:p>
                  </a:txBody>
                  <a:tcPr anchor="ctr"/>
                </a:tc>
                <a:tc>
                  <a:txBody>
                    <a:bodyPr/>
                    <a:lstStyle/>
                    <a:p>
                      <a:pPr marL="0" algn="ctr" defTabSz="914400" rtl="0" eaLnBrk="1" fontAlgn="b" latinLnBrk="0" hangingPunct="1"/>
                      <a:r>
                        <a:rPr lang="en-US" sz="1200" kern="1200" dirty="0">
                          <a:solidFill>
                            <a:schemeClr val="tx1"/>
                          </a:solidFill>
                        </a:rPr>
                        <a:t>10%</a:t>
                      </a:r>
                      <a:endParaRPr lang="en-US" sz="1200" kern="1200" dirty="0">
                        <a:solidFill>
                          <a:schemeClr val="tx1"/>
                        </a:solidFill>
                        <a:latin typeface="+mn-lt"/>
                        <a:ea typeface="+mn-ea"/>
                        <a:cs typeface="+mn-cs"/>
                      </a:endParaRPr>
                    </a:p>
                  </a:txBody>
                  <a:tcPr marL="9525" marR="9525" marT="9525" marB="0" anchor="ctr"/>
                </a:tc>
                <a:tc>
                  <a:txBody>
                    <a:bodyPr/>
                    <a:lstStyle/>
                    <a:p>
                      <a:pPr marL="0" algn="ctr" defTabSz="914400" rtl="0" eaLnBrk="1" fontAlgn="b" latinLnBrk="0" hangingPunct="1"/>
                      <a:r>
                        <a:rPr lang="en-US" sz="1200" kern="1200" dirty="0">
                          <a:solidFill>
                            <a:schemeClr val="tx1"/>
                          </a:solidFill>
                        </a:rPr>
                        <a:t>35%</a:t>
                      </a:r>
                      <a:endParaRPr lang="en-US" sz="1200" kern="1200" dirty="0">
                        <a:solidFill>
                          <a:schemeClr val="tx1"/>
                        </a:solidFill>
                        <a:latin typeface="+mn-lt"/>
                        <a:ea typeface="+mn-ea"/>
                        <a:cs typeface="+mn-cs"/>
                      </a:endParaRPr>
                    </a:p>
                  </a:txBody>
                  <a:tcPr marL="9525" marR="9525" marT="9525" marB="0" anchor="ctr"/>
                </a:tc>
                <a:tc>
                  <a:txBody>
                    <a:bodyPr/>
                    <a:lstStyle/>
                    <a:p>
                      <a:pPr marL="0" algn="ctr" defTabSz="914400" rtl="0" eaLnBrk="1" fontAlgn="b" latinLnBrk="0" hangingPunct="1"/>
                      <a:r>
                        <a:rPr lang="en-US" sz="1200" kern="1200" dirty="0">
                          <a:solidFill>
                            <a:schemeClr val="tx1"/>
                          </a:solidFill>
                        </a:rPr>
                        <a:t>15%</a:t>
                      </a:r>
                      <a:endParaRPr lang="en-US" sz="1200" kern="1200" dirty="0">
                        <a:solidFill>
                          <a:schemeClr val="tx1"/>
                        </a:solidFill>
                        <a:latin typeface="+mn-lt"/>
                        <a:ea typeface="+mn-ea"/>
                        <a:cs typeface="+mn-cs"/>
                      </a:endParaRPr>
                    </a:p>
                  </a:txBody>
                  <a:tcPr marL="9525" marR="9525" marT="9525" marB="0" anchor="ctr"/>
                </a:tc>
                <a:extLst>
                  <a:ext uri="{0D108BD9-81ED-4DB2-BD59-A6C34878D82A}">
                    <a16:rowId xmlns="" xmlns:a16="http://schemas.microsoft.com/office/drawing/2014/main" val="10005"/>
                  </a:ext>
                </a:extLst>
              </a:tr>
              <a:tr h="350144">
                <a:tc>
                  <a:txBody>
                    <a:bodyPr/>
                    <a:lstStyle/>
                    <a:p>
                      <a:r>
                        <a:rPr lang="en-US" sz="1200" dirty="0"/>
                        <a:t>E-detailing</a:t>
                      </a:r>
                    </a:p>
                  </a:txBody>
                  <a:tcPr anchor="ctr"/>
                </a:tc>
                <a:tc>
                  <a:txBody>
                    <a:bodyPr/>
                    <a:lstStyle/>
                    <a:p>
                      <a:pPr marL="0" algn="ctr" defTabSz="914400" rtl="0" eaLnBrk="1" fontAlgn="b" latinLnBrk="0" hangingPunct="1"/>
                      <a:r>
                        <a:rPr lang="en-US" sz="1200" kern="1200" dirty="0">
                          <a:solidFill>
                            <a:schemeClr val="tx1"/>
                          </a:solidFill>
                        </a:rPr>
                        <a:t>0%</a:t>
                      </a:r>
                      <a:endParaRPr lang="en-US" sz="1200" kern="1200" dirty="0">
                        <a:solidFill>
                          <a:schemeClr val="tx1"/>
                        </a:solidFill>
                        <a:latin typeface="+mn-lt"/>
                        <a:ea typeface="+mn-ea"/>
                        <a:cs typeface="+mn-cs"/>
                      </a:endParaRPr>
                    </a:p>
                  </a:txBody>
                  <a:tcPr marL="9525" marR="9525" marT="9525" marB="0" anchor="ctr"/>
                </a:tc>
                <a:tc>
                  <a:txBody>
                    <a:bodyPr/>
                    <a:lstStyle/>
                    <a:p>
                      <a:pPr marL="0" algn="ctr" defTabSz="914400" rtl="0" eaLnBrk="1" fontAlgn="b" latinLnBrk="0" hangingPunct="1"/>
                      <a:r>
                        <a:rPr lang="en-US" sz="1200" kern="1200" dirty="0">
                          <a:solidFill>
                            <a:schemeClr val="tx1"/>
                          </a:solidFill>
                        </a:rPr>
                        <a:t>25%</a:t>
                      </a:r>
                      <a:endParaRPr lang="en-US" sz="1200" kern="1200" dirty="0">
                        <a:solidFill>
                          <a:schemeClr val="tx1"/>
                        </a:solidFill>
                        <a:latin typeface="+mn-lt"/>
                        <a:ea typeface="+mn-ea"/>
                        <a:cs typeface="+mn-cs"/>
                      </a:endParaRPr>
                    </a:p>
                  </a:txBody>
                  <a:tcPr marL="9525" marR="9525" marT="9525" marB="0" anchor="ctr"/>
                </a:tc>
                <a:tc>
                  <a:txBody>
                    <a:bodyPr/>
                    <a:lstStyle/>
                    <a:p>
                      <a:pPr marL="0" algn="ctr" defTabSz="914400" rtl="0" eaLnBrk="1" fontAlgn="b" latinLnBrk="0" hangingPunct="1"/>
                      <a:r>
                        <a:rPr lang="en-US" sz="1200" kern="1200" dirty="0">
                          <a:solidFill>
                            <a:schemeClr val="tx1"/>
                          </a:solidFill>
                        </a:rPr>
                        <a:t>10%</a:t>
                      </a:r>
                      <a:endParaRPr lang="en-US" sz="1200" kern="1200" dirty="0">
                        <a:solidFill>
                          <a:schemeClr val="tx1"/>
                        </a:solidFill>
                        <a:latin typeface="+mn-lt"/>
                        <a:ea typeface="+mn-ea"/>
                        <a:cs typeface="+mn-cs"/>
                      </a:endParaRPr>
                    </a:p>
                  </a:txBody>
                  <a:tcPr marL="9525" marR="9525" marT="9525" marB="0" anchor="ctr"/>
                </a:tc>
                <a:extLst>
                  <a:ext uri="{0D108BD9-81ED-4DB2-BD59-A6C34878D82A}">
                    <a16:rowId xmlns="" xmlns:a16="http://schemas.microsoft.com/office/drawing/2014/main" val="10008"/>
                  </a:ext>
                </a:extLst>
              </a:tr>
            </a:tbl>
          </a:graphicData>
        </a:graphic>
      </p:graphicFrame>
      <p:sp>
        <p:nvSpPr>
          <p:cNvPr id="27" name="Isosceles Triangle 26">
            <a:extLst>
              <a:ext uri="{FF2B5EF4-FFF2-40B4-BE49-F238E27FC236}">
                <a16:creationId xmlns="" xmlns:a16="http://schemas.microsoft.com/office/drawing/2014/main" id="{68022EB3-6F6B-4189-A0FB-B184BED96F0E}"/>
              </a:ext>
            </a:extLst>
          </p:cNvPr>
          <p:cNvSpPr/>
          <p:nvPr/>
        </p:nvSpPr>
        <p:spPr>
          <a:xfrm flipH="1" flipV="1">
            <a:off x="8532557" y="4539343"/>
            <a:ext cx="228600" cy="17664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eaLnBrk="1" fontAlgn="auto" hangingPunct="1">
              <a:spcBef>
                <a:spcPts val="0"/>
              </a:spcBef>
              <a:spcAft>
                <a:spcPts val="0"/>
              </a:spcAft>
            </a:pPr>
            <a:endParaRPr lang="en-US" sz="1600" dirty="0" err="1">
              <a:solidFill>
                <a:prstClr val="white"/>
              </a:solidFill>
            </a:endParaRPr>
          </a:p>
        </p:txBody>
      </p:sp>
      <p:sp>
        <p:nvSpPr>
          <p:cNvPr id="28" name="Isosceles Triangle 27">
            <a:extLst>
              <a:ext uri="{FF2B5EF4-FFF2-40B4-BE49-F238E27FC236}">
                <a16:creationId xmlns="" xmlns:a16="http://schemas.microsoft.com/office/drawing/2014/main" id="{868F0E14-8334-4999-916A-07E4A2D48627}"/>
              </a:ext>
            </a:extLst>
          </p:cNvPr>
          <p:cNvSpPr/>
          <p:nvPr/>
        </p:nvSpPr>
        <p:spPr>
          <a:xfrm>
            <a:off x="8532557" y="5354043"/>
            <a:ext cx="228600" cy="187036"/>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eaLnBrk="1" fontAlgn="auto" hangingPunct="1">
              <a:spcBef>
                <a:spcPts val="0"/>
              </a:spcBef>
              <a:spcAft>
                <a:spcPts val="0"/>
              </a:spcAft>
            </a:pPr>
            <a:endParaRPr lang="en-US" sz="1600" dirty="0" err="1">
              <a:solidFill>
                <a:prstClr val="white"/>
              </a:solidFill>
            </a:endParaRPr>
          </a:p>
        </p:txBody>
      </p:sp>
      <p:sp>
        <p:nvSpPr>
          <p:cNvPr id="29" name="Isosceles Triangle 28">
            <a:extLst>
              <a:ext uri="{FF2B5EF4-FFF2-40B4-BE49-F238E27FC236}">
                <a16:creationId xmlns="" xmlns:a16="http://schemas.microsoft.com/office/drawing/2014/main" id="{240B5ED9-99D7-436C-8A7C-62C196255A58}"/>
              </a:ext>
            </a:extLst>
          </p:cNvPr>
          <p:cNvSpPr/>
          <p:nvPr/>
        </p:nvSpPr>
        <p:spPr>
          <a:xfrm>
            <a:off x="8532557" y="5731185"/>
            <a:ext cx="228600" cy="187036"/>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eaLnBrk="1" fontAlgn="auto" hangingPunct="1">
              <a:spcBef>
                <a:spcPts val="0"/>
              </a:spcBef>
              <a:spcAft>
                <a:spcPts val="0"/>
              </a:spcAft>
            </a:pPr>
            <a:endParaRPr lang="en-US" sz="1600" dirty="0" err="1">
              <a:solidFill>
                <a:prstClr val="white"/>
              </a:solidFill>
            </a:endParaRPr>
          </a:p>
        </p:txBody>
      </p:sp>
      <p:sp>
        <p:nvSpPr>
          <p:cNvPr id="39" name="Isosceles Triangle 38">
            <a:extLst>
              <a:ext uri="{FF2B5EF4-FFF2-40B4-BE49-F238E27FC236}">
                <a16:creationId xmlns="" xmlns:a16="http://schemas.microsoft.com/office/drawing/2014/main" id="{3DB049E3-5700-41F4-8B6A-DF5751F4C5FF}"/>
              </a:ext>
            </a:extLst>
          </p:cNvPr>
          <p:cNvSpPr/>
          <p:nvPr/>
        </p:nvSpPr>
        <p:spPr>
          <a:xfrm>
            <a:off x="8532557" y="6138974"/>
            <a:ext cx="228600" cy="187036"/>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eaLnBrk="1" fontAlgn="auto" hangingPunct="1">
              <a:spcBef>
                <a:spcPts val="0"/>
              </a:spcBef>
              <a:spcAft>
                <a:spcPts val="0"/>
              </a:spcAft>
            </a:pPr>
            <a:endParaRPr lang="en-US" sz="1600" dirty="0" err="1">
              <a:solidFill>
                <a:prstClr val="white"/>
              </a:solidFill>
            </a:endParaRPr>
          </a:p>
        </p:txBody>
      </p:sp>
      <p:sp>
        <p:nvSpPr>
          <p:cNvPr id="40" name="Isosceles Triangle 39">
            <a:extLst>
              <a:ext uri="{FF2B5EF4-FFF2-40B4-BE49-F238E27FC236}">
                <a16:creationId xmlns="" xmlns:a16="http://schemas.microsoft.com/office/drawing/2014/main" id="{6EAE965F-2740-4204-9F38-291346B04E68}"/>
              </a:ext>
            </a:extLst>
          </p:cNvPr>
          <p:cNvSpPr/>
          <p:nvPr/>
        </p:nvSpPr>
        <p:spPr>
          <a:xfrm flipH="1" flipV="1">
            <a:off x="10839029" y="5236577"/>
            <a:ext cx="228600" cy="17664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eaLnBrk="1" fontAlgn="auto" hangingPunct="1">
              <a:spcBef>
                <a:spcPts val="0"/>
              </a:spcBef>
              <a:spcAft>
                <a:spcPts val="0"/>
              </a:spcAft>
            </a:pPr>
            <a:endParaRPr lang="en-US" sz="1600" dirty="0" err="1">
              <a:solidFill>
                <a:prstClr val="white"/>
              </a:solidFill>
            </a:endParaRPr>
          </a:p>
        </p:txBody>
      </p:sp>
      <p:sp>
        <p:nvSpPr>
          <p:cNvPr id="41" name="Isosceles Triangle 40">
            <a:extLst>
              <a:ext uri="{FF2B5EF4-FFF2-40B4-BE49-F238E27FC236}">
                <a16:creationId xmlns="" xmlns:a16="http://schemas.microsoft.com/office/drawing/2014/main" id="{F7654CC4-95F0-4755-9B99-BD422C03ECE3}"/>
              </a:ext>
            </a:extLst>
          </p:cNvPr>
          <p:cNvSpPr/>
          <p:nvPr/>
        </p:nvSpPr>
        <p:spPr>
          <a:xfrm>
            <a:off x="10839029" y="4401097"/>
            <a:ext cx="228600" cy="187036"/>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eaLnBrk="1" fontAlgn="auto" hangingPunct="1">
              <a:spcBef>
                <a:spcPts val="0"/>
              </a:spcBef>
              <a:spcAft>
                <a:spcPts val="0"/>
              </a:spcAft>
            </a:pPr>
            <a:endParaRPr lang="en-US" sz="1600" dirty="0" err="1">
              <a:solidFill>
                <a:prstClr val="white"/>
              </a:solidFill>
            </a:endParaRPr>
          </a:p>
        </p:txBody>
      </p:sp>
      <p:sp>
        <p:nvSpPr>
          <p:cNvPr id="42" name="Isosceles Triangle 41">
            <a:extLst>
              <a:ext uri="{FF2B5EF4-FFF2-40B4-BE49-F238E27FC236}">
                <a16:creationId xmlns="" xmlns:a16="http://schemas.microsoft.com/office/drawing/2014/main" id="{085E09C1-FFEA-4D24-96AB-00ADDE2AEF21}"/>
              </a:ext>
            </a:extLst>
          </p:cNvPr>
          <p:cNvSpPr/>
          <p:nvPr/>
        </p:nvSpPr>
        <p:spPr>
          <a:xfrm flipH="1" flipV="1">
            <a:off x="10839029" y="6061667"/>
            <a:ext cx="228600" cy="17664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eaLnBrk="1" fontAlgn="auto" hangingPunct="1">
              <a:spcBef>
                <a:spcPts val="0"/>
              </a:spcBef>
              <a:spcAft>
                <a:spcPts val="0"/>
              </a:spcAft>
            </a:pPr>
            <a:endParaRPr lang="en-US" sz="1600" dirty="0" err="1">
              <a:solidFill>
                <a:prstClr val="white"/>
              </a:solidFill>
            </a:endParaRPr>
          </a:p>
        </p:txBody>
      </p:sp>
      <p:sp>
        <p:nvSpPr>
          <p:cNvPr id="43" name="Isosceles Triangle 42">
            <a:extLst>
              <a:ext uri="{FF2B5EF4-FFF2-40B4-BE49-F238E27FC236}">
                <a16:creationId xmlns="" xmlns:a16="http://schemas.microsoft.com/office/drawing/2014/main" id="{D8BFDF18-6398-4E2A-A4F3-5FCF464B2187}"/>
              </a:ext>
            </a:extLst>
          </p:cNvPr>
          <p:cNvSpPr/>
          <p:nvPr/>
        </p:nvSpPr>
        <p:spPr>
          <a:xfrm flipH="1" flipV="1">
            <a:off x="10839029" y="5649122"/>
            <a:ext cx="228600" cy="17664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eaLnBrk="1" fontAlgn="auto" hangingPunct="1">
              <a:spcBef>
                <a:spcPts val="0"/>
              </a:spcBef>
              <a:spcAft>
                <a:spcPts val="0"/>
              </a:spcAft>
            </a:pPr>
            <a:endParaRPr lang="en-US" sz="1600" dirty="0" err="1">
              <a:solidFill>
                <a:prstClr val="white"/>
              </a:solidFill>
            </a:endParaRPr>
          </a:p>
        </p:txBody>
      </p:sp>
      <p:pic>
        <p:nvPicPr>
          <p:cNvPr id="23" name="Picture 22"/>
          <p:cNvPicPr>
            <a:picLocks noChangeAspect="1"/>
          </p:cNvPicPr>
          <p:nvPr/>
        </p:nvPicPr>
        <p:blipFill>
          <a:blip r:embed="rId2"/>
          <a:stretch>
            <a:fillRect/>
          </a:stretch>
        </p:blipFill>
        <p:spPr>
          <a:xfrm>
            <a:off x="0" y="1"/>
            <a:ext cx="1841679" cy="674498"/>
          </a:xfrm>
          <a:prstGeom prst="rect">
            <a:avLst/>
          </a:prstGeom>
        </p:spPr>
      </p:pic>
    </p:spTree>
    <p:extLst>
      <p:ext uri="{BB962C8B-B14F-4D97-AF65-F5344CB8AC3E}">
        <p14:creationId xmlns:p14="http://schemas.microsoft.com/office/powerpoint/2010/main" val="5683332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Top Corners Rounded 11">
            <a:hlinkClick r:id="" action="ppaction://noaction"/>
          </p:cNvPr>
          <p:cNvSpPr/>
          <p:nvPr/>
        </p:nvSpPr>
        <p:spPr>
          <a:xfrm>
            <a:off x="673279" y="708093"/>
            <a:ext cx="7521575" cy="560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tabLst>
                <a:tab pos="4654434" algn="l"/>
              </a:tabLst>
              <a:defRPr/>
            </a:pPr>
            <a:r>
              <a:rPr lang="en-US" sz="3200" b="1" dirty="0">
                <a:solidFill>
                  <a:schemeClr val="bg1"/>
                </a:solidFill>
                <a:latin typeface="+mj-lt"/>
                <a:cs typeface="Calibri" panose="020F0502020204030204" pitchFamily="34" charset="0"/>
              </a:rPr>
              <a:t>TACTICS OF PROMOTION </a:t>
            </a:r>
          </a:p>
        </p:txBody>
      </p:sp>
      <p:pic>
        <p:nvPicPr>
          <p:cNvPr id="20483" name="Picture 12"/>
          <p:cNvPicPr>
            <a:picLocks noChangeAspect="1"/>
          </p:cNvPicPr>
          <p:nvPr/>
        </p:nvPicPr>
        <p:blipFill>
          <a:blip r:embed="rId2" cstate="print">
            <a:extLst>
              <a:ext uri="{28A0092B-C50C-407E-A947-70E740481C1C}">
                <a14:useLocalDpi xmlns:a14="http://schemas.microsoft.com/office/drawing/2010/main" val="0"/>
              </a:ext>
            </a:extLst>
          </a:blip>
          <a:srcRect l="33627" b="12889"/>
          <a:stretch>
            <a:fillRect/>
          </a:stretch>
        </p:blipFill>
        <p:spPr bwMode="auto">
          <a:xfrm>
            <a:off x="2806700" y="1498600"/>
            <a:ext cx="6022975"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stretch>
            <a:fillRect/>
          </a:stretch>
        </p:blipFill>
        <p:spPr>
          <a:xfrm>
            <a:off x="0" y="1"/>
            <a:ext cx="1841679" cy="674498"/>
          </a:xfrm>
          <a:prstGeom prst="rect">
            <a:avLst/>
          </a:prstGeom>
        </p:spPr>
      </p:pic>
    </p:spTree>
    <p:extLst>
      <p:ext uri="{BB962C8B-B14F-4D97-AF65-F5344CB8AC3E}">
        <p14:creationId xmlns:p14="http://schemas.microsoft.com/office/powerpoint/2010/main" val="21695664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0788" y="226778"/>
            <a:ext cx="4381743" cy="774148"/>
          </a:xfrm>
        </p:spPr>
        <p:txBody>
          <a:bodyPr/>
          <a:lstStyle/>
          <a:p>
            <a:r>
              <a:rPr lang="en-US" dirty="0">
                <a:cs typeface="Calibri Light" panose="020F0302020204030204" pitchFamily="34" charset="0"/>
              </a:rPr>
              <a:t>Scientific Event</a:t>
            </a:r>
            <a:endParaRPr lang="en-IN" dirty="0"/>
          </a:p>
        </p:txBody>
      </p:sp>
      <p:sp>
        <p:nvSpPr>
          <p:cNvPr id="6" name="Content Placeholder 5"/>
          <p:cNvSpPr>
            <a:spLocks noGrp="1"/>
          </p:cNvSpPr>
          <p:nvPr>
            <p:ph idx="1"/>
          </p:nvPr>
        </p:nvSpPr>
        <p:spPr>
          <a:xfrm>
            <a:off x="243289" y="1000926"/>
            <a:ext cx="10729511" cy="398383"/>
          </a:xfrm>
        </p:spPr>
        <p:txBody>
          <a:bodyPr/>
          <a:lstStyle/>
          <a:p>
            <a:r>
              <a:rPr lang="en-US" sz="1400" dirty="0">
                <a:solidFill>
                  <a:schemeClr val="tx1"/>
                </a:solidFill>
              </a:rPr>
              <a:t>A scientific Update event was held at </a:t>
            </a:r>
            <a:r>
              <a:rPr lang="en-US" sz="1400" dirty="0">
                <a:solidFill>
                  <a:schemeClr val="tx1"/>
                </a:solidFill>
                <a:cs typeface="Calibri Light" panose="020F0302020204030204" pitchFamily="34" charset="0"/>
              </a:rPr>
              <a:t>Ramada by Wyndham, Gurugram on </a:t>
            </a:r>
            <a:r>
              <a:rPr lang="en-US" sz="1400" dirty="0">
                <a:solidFill>
                  <a:schemeClr val="tx1"/>
                </a:solidFill>
              </a:rPr>
              <a:t>8</a:t>
            </a:r>
            <a:r>
              <a:rPr lang="en-US" sz="1400" baseline="30000" dirty="0">
                <a:solidFill>
                  <a:schemeClr val="tx1"/>
                </a:solidFill>
              </a:rPr>
              <a:t>th</a:t>
            </a:r>
            <a:r>
              <a:rPr lang="en-US" sz="1400" dirty="0">
                <a:solidFill>
                  <a:schemeClr val="tx1"/>
                </a:solidFill>
              </a:rPr>
              <a:t> August, 2021 was organized by Sun Pharma.</a:t>
            </a:r>
            <a:r>
              <a:rPr lang="en-US" sz="1400" dirty="0">
                <a:solidFill>
                  <a:schemeClr val="tx1"/>
                </a:solidFill>
                <a:cs typeface="Calibri Light" panose="020F0302020204030204" pitchFamily="34" charset="0"/>
              </a:rPr>
              <a:t> </a:t>
            </a:r>
            <a:r>
              <a:rPr lang="en-US" sz="1400" dirty="0">
                <a:solidFill>
                  <a:schemeClr val="tx1"/>
                </a:solidFill>
              </a:rPr>
              <a:t> </a:t>
            </a:r>
            <a:endParaRPr lang="en-US" sz="1400" dirty="0">
              <a:solidFill>
                <a:schemeClr val="dk1"/>
              </a:solidFill>
              <a:cs typeface="Calibri Light" panose="020F0302020204030204" pitchFamily="34" charset="0"/>
            </a:endParaRPr>
          </a:p>
          <a:p>
            <a:pPr marL="0" indent="0">
              <a:buNone/>
            </a:pPr>
            <a:r>
              <a:rPr lang="en-IN" sz="1400" dirty="0">
                <a:solidFill>
                  <a:schemeClr val="tx1"/>
                </a:solidFill>
              </a:rPr>
              <a:t> </a:t>
            </a:r>
            <a:endParaRPr lang="en-US" sz="1400" dirty="0">
              <a:solidFill>
                <a:schemeClr val="tx1"/>
              </a:solidFill>
            </a:endParaRPr>
          </a:p>
        </p:txBody>
      </p:sp>
      <p:graphicFrame>
        <p:nvGraphicFramePr>
          <p:cNvPr id="7" name="Table 6">
            <a:extLst>
              <a:ext uri="{FF2B5EF4-FFF2-40B4-BE49-F238E27FC236}">
                <a16:creationId xmlns="" xmlns:a16="http://schemas.microsoft.com/office/drawing/2014/main" id="{5F9719BB-5484-D34B-9920-566FDCF30BA8}"/>
              </a:ext>
            </a:extLst>
          </p:cNvPr>
          <p:cNvGraphicFramePr>
            <a:graphicFrameLocks noGrp="1"/>
          </p:cNvGraphicFramePr>
          <p:nvPr/>
        </p:nvGraphicFramePr>
        <p:xfrm>
          <a:off x="346186" y="2064786"/>
          <a:ext cx="6081360" cy="3181316"/>
        </p:xfrm>
        <a:graphic>
          <a:graphicData uri="http://schemas.openxmlformats.org/drawingml/2006/table">
            <a:tbl>
              <a:tblPr firstRow="1" bandRow="1">
                <a:tableStyleId>{BDBED569-4797-4DF1-A0F4-6AAB3CD982D8}</a:tableStyleId>
              </a:tblPr>
              <a:tblGrid>
                <a:gridCol w="2001729">
                  <a:extLst>
                    <a:ext uri="{9D8B030D-6E8A-4147-A177-3AD203B41FA5}">
                      <a16:colId xmlns="" xmlns:a16="http://schemas.microsoft.com/office/drawing/2014/main" val="54746407"/>
                    </a:ext>
                  </a:extLst>
                </a:gridCol>
                <a:gridCol w="1876265">
                  <a:extLst>
                    <a:ext uri="{9D8B030D-6E8A-4147-A177-3AD203B41FA5}">
                      <a16:colId xmlns="" xmlns:a16="http://schemas.microsoft.com/office/drawing/2014/main" val="3052414409"/>
                    </a:ext>
                  </a:extLst>
                </a:gridCol>
                <a:gridCol w="2203366">
                  <a:extLst>
                    <a:ext uri="{9D8B030D-6E8A-4147-A177-3AD203B41FA5}">
                      <a16:colId xmlns="" xmlns:a16="http://schemas.microsoft.com/office/drawing/2014/main" val="3501683075"/>
                    </a:ext>
                  </a:extLst>
                </a:gridCol>
              </a:tblGrid>
              <a:tr h="4903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95959"/>
                          </a:solidFill>
                          <a:effectLst/>
                          <a:uLnTx/>
                          <a:uFillTx/>
                          <a:latin typeface="+mn-lt"/>
                          <a:ea typeface="+mn-ea"/>
                          <a:cs typeface="Calibri Light" panose="020F0302020204030204" pitchFamily="34" charset="0"/>
                        </a:rPr>
                        <a:t>Name of Event</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Scientific</a:t>
                      </a:r>
                      <a:r>
                        <a:rPr lang="en-US" sz="1400" baseline="0" dirty="0">
                          <a:solidFill>
                            <a:schemeClr val="tx1"/>
                          </a:solidFill>
                        </a:rPr>
                        <a:t> Update</a:t>
                      </a:r>
                      <a:endParaRPr lang="en-US" sz="1400" b="0" i="0" u="none" strike="noStrike" dirty="0">
                        <a:solidFill>
                          <a:schemeClr val="tx1"/>
                        </a:solidFill>
                        <a:latin typeface="+mn-lt"/>
                      </a:endParaRPr>
                    </a:p>
                  </a:txBody>
                  <a:tcPr anchor="ctr"/>
                </a:tc>
                <a:tc hMerge="1">
                  <a:txBody>
                    <a:bodyPr/>
                    <a:lstStyle/>
                    <a:p>
                      <a:endParaRPr lang="en-IN"/>
                    </a:p>
                  </a:txBody>
                  <a:tcPr/>
                </a:tc>
                <a:extLst>
                  <a:ext uri="{0D108BD9-81ED-4DB2-BD59-A6C34878D82A}">
                    <a16:rowId xmlns="" xmlns:a16="http://schemas.microsoft.com/office/drawing/2014/main" val="711847694"/>
                  </a:ext>
                </a:extLst>
              </a:tr>
              <a:tr h="399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95959"/>
                          </a:solidFill>
                          <a:effectLst/>
                          <a:uLnTx/>
                          <a:uFillTx/>
                          <a:latin typeface="+mn-lt"/>
                          <a:ea typeface="+mn-ea"/>
                          <a:cs typeface="Calibri Light" panose="020F0302020204030204" pitchFamily="34" charset="0"/>
                        </a:rPr>
                        <a:t>Date of Activity</a:t>
                      </a:r>
                    </a:p>
                  </a:txBody>
                  <a:tcPr anchor="ct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28</a:t>
                      </a:r>
                      <a:r>
                        <a:rPr kumimoji="0" lang="en-US" sz="1400" b="0" i="0" u="none" strike="noStrike" kern="1200" cap="none" spc="0" normalizeH="0" baseline="30000" noProof="0" dirty="0">
                          <a:ln>
                            <a:noFill/>
                          </a:ln>
                          <a:solidFill>
                            <a:schemeClr val="tx1"/>
                          </a:solidFill>
                          <a:effectLst/>
                          <a:uLnTx/>
                          <a:uFillTx/>
                          <a:latin typeface="+mn-lt"/>
                          <a:ea typeface="+mn-ea"/>
                          <a:cs typeface="+mn-cs"/>
                        </a:rPr>
                        <a:t>th</a:t>
                      </a:r>
                      <a:r>
                        <a:rPr kumimoji="0" lang="en-US" sz="1400" b="0" i="0" u="none" strike="noStrike" kern="1200" cap="none" spc="0" normalizeH="0" baseline="0" noProof="0" dirty="0">
                          <a:ln>
                            <a:noFill/>
                          </a:ln>
                          <a:solidFill>
                            <a:schemeClr val="tx1"/>
                          </a:solidFill>
                          <a:effectLst/>
                          <a:uLnTx/>
                          <a:uFillTx/>
                          <a:latin typeface="+mn-lt"/>
                          <a:ea typeface="+mn-ea"/>
                          <a:cs typeface="+mn-cs"/>
                        </a:rPr>
                        <a:t> August, 2021</a:t>
                      </a:r>
                    </a:p>
                  </a:txBody>
                  <a:tcPr anchor="ctr"/>
                </a:tc>
                <a:tc hMerge="1">
                  <a:txBody>
                    <a:bodyPr/>
                    <a:lstStyle/>
                    <a:p>
                      <a:endParaRPr lang="en-IN"/>
                    </a:p>
                  </a:txBody>
                  <a:tcPr/>
                </a:tc>
                <a:extLst>
                  <a:ext uri="{0D108BD9-81ED-4DB2-BD59-A6C34878D82A}">
                    <a16:rowId xmlns="" xmlns:a16="http://schemas.microsoft.com/office/drawing/2014/main" val="791201320"/>
                  </a:ext>
                </a:extLst>
              </a:tr>
              <a:tr h="3319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95959"/>
                          </a:solidFill>
                          <a:effectLst/>
                          <a:uLnTx/>
                          <a:uFillTx/>
                          <a:latin typeface="+mn-lt"/>
                          <a:ea typeface="+mn-ea"/>
                          <a:cs typeface="Calibri Light" panose="020F0302020204030204" pitchFamily="34" charset="0"/>
                        </a:rPr>
                        <a:t>Specialty Focused</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mn-cs"/>
                        </a:rPr>
                        <a:t>Cardiologists</a:t>
                      </a:r>
                      <a:endParaRPr lang="en-US" sz="1400" b="0" kern="1200" dirty="0">
                        <a:solidFill>
                          <a:schemeClr val="tx1"/>
                        </a:solidFill>
                        <a:latin typeface="+mn-lt"/>
                        <a:ea typeface="+mn-ea"/>
                        <a:cs typeface="Calibri Light" panose="020F0302020204030204" pitchFamily="34" charset="0"/>
                      </a:endParaRPr>
                    </a:p>
                  </a:txBody>
                  <a:tcPr anchor="ctr"/>
                </a:tc>
                <a:tc hMerge="1">
                  <a:txBody>
                    <a:bodyPr/>
                    <a:lstStyle/>
                    <a:p>
                      <a:endParaRPr lang="en-IN"/>
                    </a:p>
                  </a:txBody>
                  <a:tcPr/>
                </a:tc>
                <a:extLst>
                  <a:ext uri="{0D108BD9-81ED-4DB2-BD59-A6C34878D82A}">
                    <a16:rowId xmlns="" xmlns:a16="http://schemas.microsoft.com/office/drawing/2014/main" val="513213683"/>
                  </a:ext>
                </a:extLst>
              </a:tr>
              <a:tr h="346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95959"/>
                          </a:solidFill>
                          <a:effectLst/>
                          <a:uLnTx/>
                          <a:uFillTx/>
                          <a:latin typeface="+mn-lt"/>
                          <a:ea typeface="+mn-ea"/>
                          <a:cs typeface="Calibri Light" panose="020F0302020204030204" pitchFamily="34" charset="0"/>
                        </a:rPr>
                        <a:t>Brand/ Division Focused</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Calibri Light" panose="020F0302020204030204" pitchFamily="34" charset="0"/>
                        </a:rPr>
                        <a:t>Brand Focused (Rosuvas)</a:t>
                      </a:r>
                    </a:p>
                  </a:txBody>
                  <a:tcPr anchor="ctr"/>
                </a:tc>
                <a:tc hMerge="1">
                  <a:txBody>
                    <a:bodyPr/>
                    <a:lstStyle/>
                    <a:p>
                      <a:endParaRPr lang="en-IN"/>
                    </a:p>
                  </a:txBody>
                  <a:tcPr/>
                </a:tc>
                <a:extLst>
                  <a:ext uri="{0D108BD9-81ED-4DB2-BD59-A6C34878D82A}">
                    <a16:rowId xmlns="" xmlns:a16="http://schemas.microsoft.com/office/drawing/2014/main" val="1681481385"/>
                  </a:ext>
                </a:extLst>
              </a:tr>
              <a:tr h="346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95959"/>
                          </a:solidFill>
                          <a:effectLst/>
                          <a:uLnTx/>
                          <a:uFillTx/>
                          <a:latin typeface="+mn-lt"/>
                          <a:ea typeface="+mn-ea"/>
                          <a:cs typeface="Calibri Light" panose="020F0302020204030204" pitchFamily="34" charset="0"/>
                        </a:rPr>
                        <a:t>Location</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Calibri Light" panose="020F0302020204030204" pitchFamily="34" charset="0"/>
                        </a:rPr>
                        <a:t>Ramada by Wyndham</a:t>
                      </a:r>
                      <a:r>
                        <a:rPr lang="en-US" sz="1400" b="0" kern="1200" baseline="0" dirty="0">
                          <a:solidFill>
                            <a:schemeClr val="tx1"/>
                          </a:solidFill>
                          <a:latin typeface="+mn-lt"/>
                          <a:ea typeface="+mn-ea"/>
                          <a:cs typeface="Calibri Light" panose="020F0302020204030204" pitchFamily="34" charset="0"/>
                        </a:rPr>
                        <a:t>, Gurugram</a:t>
                      </a:r>
                      <a:endParaRPr lang="en-US" sz="1400" b="0" kern="1200" dirty="0">
                        <a:solidFill>
                          <a:schemeClr val="tx1"/>
                        </a:solidFill>
                        <a:latin typeface="+mn-lt"/>
                        <a:ea typeface="+mn-ea"/>
                        <a:cs typeface="Calibri Light" panose="020F0302020204030204" pitchFamily="34" charset="0"/>
                      </a:endParaRPr>
                    </a:p>
                  </a:txBody>
                  <a:tcPr anchor="ctr"/>
                </a:tc>
                <a:tc hMerge="1">
                  <a:txBody>
                    <a:bodyPr/>
                    <a:lstStyle/>
                    <a:p>
                      <a:endParaRPr lang="en-US"/>
                    </a:p>
                  </a:txBody>
                  <a:tcPr/>
                </a:tc>
                <a:extLst>
                  <a:ext uri="{0D108BD9-81ED-4DB2-BD59-A6C34878D82A}">
                    <a16:rowId xmlns="" xmlns:a16="http://schemas.microsoft.com/office/drawing/2014/main" val="10004"/>
                  </a:ext>
                </a:extLst>
              </a:tr>
              <a:tr h="534072">
                <a:tc>
                  <a:txBody>
                    <a:bodyPr/>
                    <a:lstStyle/>
                    <a:p>
                      <a:pPr algn="ctr"/>
                      <a:r>
                        <a:rPr lang="en-US" sz="1400" b="1" dirty="0">
                          <a:latin typeface="+mn-lt"/>
                        </a:rPr>
                        <a:t>Topic</a:t>
                      </a:r>
                      <a:endParaRPr lang="en-IN" sz="1400" b="1" dirty="0">
                        <a:latin typeface="+mn-lt"/>
                      </a:endParaRPr>
                    </a:p>
                  </a:txBody>
                  <a:tcPr anchor="ctr"/>
                </a:tc>
                <a:tc>
                  <a:txBody>
                    <a:bodyPr/>
                    <a:lstStyle/>
                    <a:p>
                      <a:pPr algn="ctr"/>
                      <a:r>
                        <a:rPr lang="en-US" sz="1400" b="1" dirty="0">
                          <a:solidFill>
                            <a:schemeClr val="tx1"/>
                          </a:solidFill>
                          <a:latin typeface="+mn-lt"/>
                        </a:rPr>
                        <a:t>Speaker (Specialty)</a:t>
                      </a:r>
                      <a:endParaRPr lang="en-IN" sz="1400" b="1" dirty="0">
                        <a:solidFill>
                          <a:schemeClr val="tx1"/>
                        </a:solidFill>
                        <a:latin typeface="+mn-lt"/>
                      </a:endParaRPr>
                    </a:p>
                  </a:txBody>
                  <a:tcPr anchor="ctr"/>
                </a:tc>
                <a:tc>
                  <a:txBody>
                    <a:bodyPr/>
                    <a:lstStyle/>
                    <a:p>
                      <a:pPr algn="ctr"/>
                      <a:r>
                        <a:rPr kumimoji="0" lang="en-US" sz="1400" b="1" i="0" u="none" strike="noStrike" kern="1200" cap="none" spc="0" normalizeH="0" baseline="0" noProof="0" dirty="0">
                          <a:ln>
                            <a:noFill/>
                          </a:ln>
                          <a:solidFill>
                            <a:schemeClr val="tx1"/>
                          </a:solidFill>
                          <a:effectLst/>
                          <a:uLnTx/>
                          <a:uFillTx/>
                          <a:latin typeface="+mn-lt"/>
                          <a:ea typeface="+mn-ea"/>
                          <a:cs typeface="+mn-cs"/>
                        </a:rPr>
                        <a:t>Name of Clinic/ Hospital, City (State)</a:t>
                      </a:r>
                      <a:endParaRPr lang="en-IN" sz="1400" b="1" dirty="0">
                        <a:solidFill>
                          <a:schemeClr val="tx1"/>
                        </a:solidFill>
                        <a:latin typeface="+mn-lt"/>
                      </a:endParaRPr>
                    </a:p>
                  </a:txBody>
                  <a:tcPr anchor="ctr"/>
                </a:tc>
                <a:extLst>
                  <a:ext uri="{0D108BD9-81ED-4DB2-BD59-A6C34878D82A}">
                    <a16:rowId xmlns="" xmlns:a16="http://schemas.microsoft.com/office/drawing/2014/main" val="3418914803"/>
                  </a:ext>
                </a:extLst>
              </a:tr>
              <a:tr h="450667">
                <a:tc>
                  <a:txBody>
                    <a:bodyPr/>
                    <a:lstStyle/>
                    <a:p>
                      <a:pPr algn="ctr"/>
                      <a:r>
                        <a:rPr lang="en-US" sz="1400" dirty="0"/>
                        <a:t>ACC AHA Guideline on management</a:t>
                      </a:r>
                      <a:r>
                        <a:rPr lang="en-US" sz="1400" baseline="0" dirty="0"/>
                        <a:t> of blood cholesterol</a:t>
                      </a:r>
                      <a:endParaRPr lang="en-US" sz="1400" dirty="0"/>
                    </a:p>
                  </a:txBody>
                  <a:tcPr anchor="ctr"/>
                </a:tc>
                <a:tc>
                  <a:txBody>
                    <a:bodyPr/>
                    <a:lstStyle/>
                    <a:p>
                      <a:pPr algn="ctr"/>
                      <a:r>
                        <a:rPr kumimoji="0" lang="en-IN" sz="1400" b="0" i="0" u="none" strike="noStrike" kern="1200" cap="none" spc="0" normalizeH="0" baseline="0" dirty="0" err="1">
                          <a:ln>
                            <a:noFill/>
                          </a:ln>
                          <a:solidFill>
                            <a:srgbClr val="595959"/>
                          </a:solidFill>
                          <a:effectLst/>
                          <a:uLnTx/>
                          <a:uFillTx/>
                          <a:latin typeface="+mn-lt"/>
                          <a:ea typeface="+mn-ea"/>
                          <a:cs typeface="+mn-cs"/>
                        </a:rPr>
                        <a:t>Dr.</a:t>
                      </a:r>
                      <a:r>
                        <a:rPr kumimoji="0" lang="en-IN" sz="1400" b="0" i="0" u="none" strike="noStrike" kern="1200" cap="none" spc="0" normalizeH="0" baseline="0" dirty="0">
                          <a:ln>
                            <a:noFill/>
                          </a:ln>
                          <a:solidFill>
                            <a:srgbClr val="595959"/>
                          </a:solidFill>
                          <a:effectLst/>
                          <a:uLnTx/>
                          <a:uFillTx/>
                          <a:latin typeface="+mn-lt"/>
                          <a:ea typeface="+mn-ea"/>
                          <a:cs typeface="+mn-cs"/>
                        </a:rPr>
                        <a:t> Mahesh </a:t>
                      </a:r>
                      <a:r>
                        <a:rPr kumimoji="0" lang="en-IN" sz="1400" b="0" i="0" u="none" strike="noStrike" kern="1200" cap="none" spc="0" normalizeH="0" baseline="0" dirty="0" err="1">
                          <a:ln>
                            <a:noFill/>
                          </a:ln>
                          <a:solidFill>
                            <a:srgbClr val="595959"/>
                          </a:solidFill>
                          <a:effectLst/>
                          <a:uLnTx/>
                          <a:uFillTx/>
                          <a:latin typeface="+mn-lt"/>
                          <a:ea typeface="+mn-ea"/>
                          <a:cs typeface="+mn-cs"/>
                        </a:rPr>
                        <a:t>Wadhwani</a:t>
                      </a:r>
                      <a:endParaRPr kumimoji="0" lang="en-IN" sz="1400" b="0" i="0" u="none" strike="noStrike" kern="1200" cap="none" spc="0" normalizeH="0" baseline="0" dirty="0">
                        <a:ln>
                          <a:noFill/>
                        </a:ln>
                        <a:solidFill>
                          <a:srgbClr val="595959"/>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95959"/>
                          </a:solidFill>
                          <a:effectLst/>
                          <a:uLnTx/>
                          <a:uFillTx/>
                          <a:latin typeface="+mn-lt"/>
                          <a:ea typeface="+mn-ea"/>
                          <a:cs typeface="+mn-cs"/>
                        </a:rPr>
                        <a:t>(Cardiologist)</a:t>
                      </a:r>
                      <a:endParaRPr kumimoji="0" lang="en-US" sz="1400" b="0" i="0" u="none" strike="noStrike" kern="1200" cap="none" spc="0" normalizeH="0" baseline="0" dirty="0">
                        <a:ln>
                          <a:noFill/>
                        </a:ln>
                        <a:solidFill>
                          <a:srgbClr val="595959"/>
                        </a:solidFill>
                        <a:effectLst/>
                        <a:uLnTx/>
                        <a:uFillTx/>
                        <a:latin typeface="+mn-lt"/>
                        <a:ea typeface="+mn-ea"/>
                        <a:cs typeface="+mn-cs"/>
                      </a:endParaRPr>
                    </a:p>
                  </a:txBody>
                  <a:tcPr anchor="ctr"/>
                </a:tc>
                <a:tc>
                  <a:txBody>
                    <a:bodyPr/>
                    <a:lstStyle/>
                    <a:p>
                      <a:pPr algn="ctr"/>
                      <a:r>
                        <a:rPr kumimoji="0" lang="en-IN" sz="1400" b="0" i="0" u="none" strike="noStrike" kern="1200" cap="none" spc="0" normalizeH="0" baseline="0" dirty="0">
                          <a:ln>
                            <a:noFill/>
                          </a:ln>
                          <a:solidFill>
                            <a:srgbClr val="595959"/>
                          </a:solidFill>
                          <a:effectLst/>
                          <a:uLnTx/>
                          <a:uFillTx/>
                          <a:latin typeface="+mn-lt"/>
                          <a:ea typeface="+mn-ea"/>
                          <a:cs typeface="+mn-cs"/>
                        </a:rPr>
                        <a:t>Paras Hospital, Gurugram (Haryana)</a:t>
                      </a:r>
                    </a:p>
                  </a:txBody>
                  <a:tcPr anchor="ctr"/>
                </a:tc>
                <a:extLst>
                  <a:ext uri="{0D108BD9-81ED-4DB2-BD59-A6C34878D82A}">
                    <a16:rowId xmlns="" xmlns:a16="http://schemas.microsoft.com/office/drawing/2014/main" val="10006"/>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4503" y="1480585"/>
            <a:ext cx="4246483" cy="4258277"/>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p:cNvPicPr>
            <a:picLocks noChangeAspect="1"/>
          </p:cNvPicPr>
          <p:nvPr/>
        </p:nvPicPr>
        <p:blipFill>
          <a:blip r:embed="rId3"/>
          <a:stretch>
            <a:fillRect/>
          </a:stretch>
        </p:blipFill>
        <p:spPr>
          <a:xfrm>
            <a:off x="0" y="1"/>
            <a:ext cx="1841679" cy="674498"/>
          </a:xfrm>
          <a:prstGeom prst="rect">
            <a:avLst/>
          </a:prstGeom>
        </p:spPr>
      </p:pic>
    </p:spTree>
    <p:extLst>
      <p:ext uri="{BB962C8B-B14F-4D97-AF65-F5344CB8AC3E}">
        <p14:creationId xmlns:p14="http://schemas.microsoft.com/office/powerpoint/2010/main" val="35886709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5020" y="154325"/>
            <a:ext cx="7580166" cy="774148"/>
          </a:xfrm>
        </p:spPr>
        <p:txBody>
          <a:bodyPr/>
          <a:lstStyle/>
          <a:p>
            <a:r>
              <a:rPr lang="en-US" dirty="0"/>
              <a:t>Virtual Conference: In Collaboration with Indian Medical Society (Cont’d)</a:t>
            </a:r>
          </a:p>
        </p:txBody>
      </p:sp>
      <p:sp>
        <p:nvSpPr>
          <p:cNvPr id="3" name="Content Placeholder 2"/>
          <p:cNvSpPr>
            <a:spLocks noGrp="1"/>
          </p:cNvSpPr>
          <p:nvPr>
            <p:ph idx="1"/>
          </p:nvPr>
        </p:nvSpPr>
        <p:spPr>
          <a:xfrm>
            <a:off x="342900" y="1050325"/>
            <a:ext cx="10546773" cy="432486"/>
          </a:xfrm>
        </p:spPr>
        <p:txBody>
          <a:bodyPr/>
          <a:lstStyle/>
          <a:p>
            <a:r>
              <a:rPr lang="en-US" sz="1400" dirty="0">
                <a:solidFill>
                  <a:schemeClr val="tx1"/>
                </a:solidFill>
              </a:rPr>
              <a:t>23rd Annual Conference of Cardiological Society of India, Odisha Chapter was organised on 6th – 7th November, 2021. Sun Pharma was one of the sponsors of the event.</a:t>
            </a:r>
          </a:p>
        </p:txBody>
      </p:sp>
      <p:pic>
        <p:nvPicPr>
          <p:cNvPr id="6146" name="Picture 2" descr="C:\Users\Bhavya1\Desktop\Practice school\254838801_200170198929448_1533178224686778576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445" y="1987102"/>
            <a:ext cx="5104371" cy="293501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6147" name="Picture 3" descr="C:\Users\Bhavya1\Desktop\Practice school\255029165_200170195596115_8030246539618339256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3488" y="1991737"/>
            <a:ext cx="5068704" cy="291919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0" y="1"/>
            <a:ext cx="1841679" cy="674498"/>
          </a:xfrm>
          <a:prstGeom prst="rect">
            <a:avLst/>
          </a:prstGeom>
        </p:spPr>
      </p:pic>
    </p:spTree>
    <p:extLst>
      <p:ext uri="{BB962C8B-B14F-4D97-AF65-F5344CB8AC3E}">
        <p14:creationId xmlns:p14="http://schemas.microsoft.com/office/powerpoint/2010/main" val="12191031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2900" y="226778"/>
            <a:ext cx="5774615" cy="774148"/>
          </a:xfrm>
        </p:spPr>
        <p:txBody>
          <a:bodyPr/>
          <a:lstStyle/>
          <a:p>
            <a:r>
              <a:rPr lang="en-US" dirty="0">
                <a:cs typeface="Calibri Light" panose="020F0302020204030204" pitchFamily="34" charset="0"/>
              </a:rPr>
              <a:t>Conferences:</a:t>
            </a:r>
            <a:r>
              <a:rPr lang="en-US" dirty="0"/>
              <a:t> In Collaboration with Indian Medical Societies/Bodies</a:t>
            </a:r>
            <a:r>
              <a:rPr lang="en-US" dirty="0">
                <a:cs typeface="Calibri Light" panose="020F0302020204030204" pitchFamily="34" charset="0"/>
              </a:rPr>
              <a:t>( Cont’d)</a:t>
            </a:r>
            <a:endParaRPr lang="en-IN" dirty="0"/>
          </a:p>
        </p:txBody>
      </p:sp>
      <p:sp>
        <p:nvSpPr>
          <p:cNvPr id="6" name="Content Placeholder 5"/>
          <p:cNvSpPr>
            <a:spLocks noGrp="1"/>
          </p:cNvSpPr>
          <p:nvPr>
            <p:ph idx="1"/>
          </p:nvPr>
        </p:nvSpPr>
        <p:spPr>
          <a:xfrm>
            <a:off x="243289" y="1000926"/>
            <a:ext cx="10729511" cy="883292"/>
          </a:xfrm>
        </p:spPr>
        <p:txBody>
          <a:bodyPr/>
          <a:lstStyle/>
          <a:p>
            <a:r>
              <a:rPr lang="en-IN" sz="1400" dirty="0">
                <a:solidFill>
                  <a:schemeClr val="tx1"/>
                </a:solidFill>
              </a:rPr>
              <a:t>17</a:t>
            </a:r>
            <a:r>
              <a:rPr lang="en-IN" sz="1400" baseline="30000" dirty="0">
                <a:solidFill>
                  <a:schemeClr val="tx1"/>
                </a:solidFill>
              </a:rPr>
              <a:t>th</a:t>
            </a:r>
            <a:r>
              <a:rPr lang="en-IN" sz="1400" dirty="0">
                <a:solidFill>
                  <a:schemeClr val="tx1"/>
                </a:solidFill>
              </a:rPr>
              <a:t> Annual  Conference of  RSSDI Delhi Chapter was held on 18</a:t>
            </a:r>
            <a:r>
              <a:rPr lang="en-IN" sz="1400" baseline="30000" dirty="0">
                <a:solidFill>
                  <a:schemeClr val="tx1"/>
                </a:solidFill>
              </a:rPr>
              <a:t>th</a:t>
            </a:r>
            <a:r>
              <a:rPr lang="en-IN" sz="1400" dirty="0">
                <a:solidFill>
                  <a:schemeClr val="tx1"/>
                </a:solidFill>
              </a:rPr>
              <a:t> - 19</a:t>
            </a:r>
            <a:r>
              <a:rPr lang="en-IN" sz="1400" baseline="30000" dirty="0">
                <a:solidFill>
                  <a:schemeClr val="tx1"/>
                </a:solidFill>
              </a:rPr>
              <a:t>th</a:t>
            </a:r>
            <a:r>
              <a:rPr lang="en-IN" sz="1400" dirty="0">
                <a:solidFill>
                  <a:schemeClr val="tx1"/>
                </a:solidFill>
              </a:rPr>
              <a:t> December, 2021 at Hotel The Lalit, New Delhi. The stall is being placed by Sun Pharma at the event. The 2 days conference was successfully conducted by the presence of 50 speaker along with more than 500 delegates took part in this event.</a:t>
            </a:r>
            <a:endParaRPr lang="en-IN" sz="1400" baseline="30000" dirty="0">
              <a:solidFill>
                <a:schemeClr val="tx1"/>
              </a:solidFill>
            </a:endParaRPr>
          </a:p>
          <a:p>
            <a:pPr marL="0" indent="0">
              <a:buNone/>
            </a:pPr>
            <a:r>
              <a:rPr lang="en-IN" sz="1400" dirty="0">
                <a:solidFill>
                  <a:schemeClr val="tx1"/>
                </a:solidFill>
              </a:rPr>
              <a:t> </a:t>
            </a:r>
            <a:endParaRPr lang="en-US" sz="1400" dirty="0">
              <a:solidFill>
                <a:schemeClr val="tx1"/>
              </a:solidFill>
            </a:endParaRPr>
          </a:p>
        </p:txBody>
      </p:sp>
      <p:graphicFrame>
        <p:nvGraphicFramePr>
          <p:cNvPr id="9" name="Table 8"/>
          <p:cNvGraphicFramePr>
            <a:graphicFrameLocks noGrp="1"/>
          </p:cNvGraphicFramePr>
          <p:nvPr/>
        </p:nvGraphicFramePr>
        <p:xfrm>
          <a:off x="337592" y="2136908"/>
          <a:ext cx="4982554" cy="2384430"/>
        </p:xfrm>
        <a:graphic>
          <a:graphicData uri="http://schemas.openxmlformats.org/drawingml/2006/table">
            <a:tbl>
              <a:tblPr firstRow="1" bandRow="1">
                <a:tableStyleId>{22838BEF-8BB2-4498-84A7-C5851F593DF1}</a:tableStyleId>
              </a:tblPr>
              <a:tblGrid>
                <a:gridCol w="1557351">
                  <a:extLst>
                    <a:ext uri="{9D8B030D-6E8A-4147-A177-3AD203B41FA5}">
                      <a16:colId xmlns="" xmlns:a16="http://schemas.microsoft.com/office/drawing/2014/main" val="20000"/>
                    </a:ext>
                  </a:extLst>
                </a:gridCol>
                <a:gridCol w="3425203">
                  <a:extLst>
                    <a:ext uri="{9D8B030D-6E8A-4147-A177-3AD203B41FA5}">
                      <a16:colId xmlns="" xmlns:a16="http://schemas.microsoft.com/office/drawing/2014/main" val="20001"/>
                    </a:ext>
                  </a:extLst>
                </a:gridCol>
              </a:tblGrid>
              <a:tr h="524403">
                <a:tc>
                  <a:txBody>
                    <a:bodyPr/>
                    <a:lstStyle/>
                    <a:p>
                      <a:pPr algn="ctr"/>
                      <a:r>
                        <a:rPr lang="en-US" sz="1400" b="1" dirty="0">
                          <a:latin typeface="+mn-lt"/>
                          <a:cs typeface="Calibri Light" panose="020F0302020204030204" pitchFamily="34" charset="0"/>
                        </a:rPr>
                        <a:t>Name of Event</a:t>
                      </a:r>
                    </a:p>
                  </a:txBody>
                  <a:tcPr anchor="ctr"/>
                </a:tc>
                <a:tc>
                  <a:txBody>
                    <a:bodyPr/>
                    <a:lstStyle/>
                    <a:p>
                      <a:pPr algn="ctr"/>
                      <a:r>
                        <a:rPr lang="en-IN" sz="1400" dirty="0">
                          <a:solidFill>
                            <a:schemeClr val="tx1"/>
                          </a:solidFill>
                        </a:rPr>
                        <a:t>17</a:t>
                      </a:r>
                      <a:r>
                        <a:rPr lang="en-IN" sz="1400" baseline="30000" dirty="0">
                          <a:solidFill>
                            <a:schemeClr val="tx1"/>
                          </a:solidFill>
                        </a:rPr>
                        <a:t>th</a:t>
                      </a:r>
                      <a:r>
                        <a:rPr lang="en-IN" sz="1400" dirty="0">
                          <a:solidFill>
                            <a:schemeClr val="tx1"/>
                          </a:solidFill>
                        </a:rPr>
                        <a:t> Annual  Conference of  RSSDI Delhi Chapter</a:t>
                      </a:r>
                      <a:endParaRPr lang="en-US" sz="1400" b="1" dirty="0">
                        <a:latin typeface="+mn-lt"/>
                        <a:cs typeface="Calibri Light" panose="020F0302020204030204" pitchFamily="34" charset="0"/>
                      </a:endParaRPr>
                    </a:p>
                  </a:txBody>
                  <a:tcPr anchor="ctr"/>
                </a:tc>
                <a:extLst>
                  <a:ext uri="{0D108BD9-81ED-4DB2-BD59-A6C34878D82A}">
                    <a16:rowId xmlns="" xmlns:a16="http://schemas.microsoft.com/office/drawing/2014/main" val="10000"/>
                  </a:ext>
                </a:extLst>
              </a:tr>
              <a:tr h="620009">
                <a:tc>
                  <a:txBody>
                    <a:bodyPr/>
                    <a:lstStyle/>
                    <a:p>
                      <a:pPr algn="ctr"/>
                      <a:r>
                        <a:rPr lang="en-US" sz="1400" b="1" dirty="0">
                          <a:latin typeface="+mn-lt"/>
                          <a:cs typeface="Calibri Light" panose="020F0302020204030204" pitchFamily="34" charset="0"/>
                        </a:rPr>
                        <a:t>Date of Activity</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dirty="0">
                          <a:solidFill>
                            <a:schemeClr val="tx1"/>
                          </a:solidFill>
                        </a:rPr>
                        <a:t>18</a:t>
                      </a:r>
                      <a:r>
                        <a:rPr lang="en-IN" sz="1400" baseline="30000" dirty="0">
                          <a:solidFill>
                            <a:schemeClr val="tx1"/>
                          </a:solidFill>
                        </a:rPr>
                        <a:t>th</a:t>
                      </a:r>
                      <a:r>
                        <a:rPr lang="en-IN" sz="1400" dirty="0">
                          <a:solidFill>
                            <a:schemeClr val="tx1"/>
                          </a:solidFill>
                        </a:rPr>
                        <a:t> -</a:t>
                      </a:r>
                      <a:r>
                        <a:rPr lang="en-IN" sz="1400" baseline="0" dirty="0">
                          <a:solidFill>
                            <a:schemeClr val="tx1"/>
                          </a:solidFill>
                        </a:rPr>
                        <a:t> </a:t>
                      </a:r>
                      <a:r>
                        <a:rPr lang="en-IN" sz="1400" dirty="0">
                          <a:solidFill>
                            <a:schemeClr val="tx1"/>
                          </a:solidFill>
                        </a:rPr>
                        <a:t>19</a:t>
                      </a:r>
                      <a:r>
                        <a:rPr lang="en-IN" sz="1400" baseline="30000" dirty="0">
                          <a:solidFill>
                            <a:schemeClr val="tx1"/>
                          </a:solidFill>
                        </a:rPr>
                        <a:t>th</a:t>
                      </a:r>
                      <a:r>
                        <a:rPr lang="en-IN" sz="1400" dirty="0">
                          <a:solidFill>
                            <a:schemeClr val="tx1"/>
                          </a:solidFill>
                        </a:rPr>
                        <a:t> December, 2021</a:t>
                      </a:r>
                      <a:endParaRPr lang="en-US" sz="1400" dirty="0">
                        <a:latin typeface="+mn-lt"/>
                      </a:endParaRPr>
                    </a:p>
                  </a:txBody>
                  <a:tcPr anchor="ctr"/>
                </a:tc>
                <a:extLst>
                  <a:ext uri="{0D108BD9-81ED-4DB2-BD59-A6C34878D82A}">
                    <a16:rowId xmlns="" xmlns:a16="http://schemas.microsoft.com/office/drawing/2014/main" val="10001"/>
                  </a:ext>
                </a:extLst>
              </a:tr>
              <a:tr h="62000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mn-lt"/>
                          <a:cs typeface="Calibri Light" panose="020F0302020204030204" pitchFamily="34" charset="0"/>
                        </a:rPr>
                        <a:t>Specialty Focused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rPr>
                        <a:t>Endocrinologists, Diabetologists and CPs</a:t>
                      </a:r>
                      <a:endParaRPr lang="en-US" sz="1400" kern="1200" dirty="0">
                        <a:solidFill>
                          <a:schemeClr val="tx1"/>
                        </a:solidFill>
                        <a:latin typeface="Calibri Light" panose="020F0302020204030204" pitchFamily="34" charset="0"/>
                        <a:ea typeface="+mn-ea"/>
                        <a:cs typeface="Calibri Light" panose="020F0302020204030204" pitchFamily="34" charset="0"/>
                      </a:endParaRPr>
                    </a:p>
                  </a:txBody>
                  <a:tcPr anchor="ctr"/>
                </a:tc>
                <a:extLst>
                  <a:ext uri="{0D108BD9-81ED-4DB2-BD59-A6C34878D82A}">
                    <a16:rowId xmlns="" xmlns:a16="http://schemas.microsoft.com/office/drawing/2014/main" val="10002"/>
                  </a:ext>
                </a:extLst>
              </a:tr>
              <a:tr h="62000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latin typeface="+mn-lt"/>
                          <a:cs typeface="Calibri Light" panose="020F0302020204030204" pitchFamily="34" charset="0"/>
                        </a:rPr>
                        <a:t>Brand/</a:t>
                      </a:r>
                      <a:r>
                        <a:rPr lang="en-US" sz="1400" b="1" baseline="0" dirty="0">
                          <a:latin typeface="+mn-lt"/>
                          <a:cs typeface="Calibri Light" panose="020F0302020204030204" pitchFamily="34" charset="0"/>
                        </a:rPr>
                        <a:t> Division </a:t>
                      </a:r>
                      <a:r>
                        <a:rPr lang="en-US" sz="1400" b="1" dirty="0">
                          <a:latin typeface="+mn-lt"/>
                          <a:cs typeface="Calibri Light" panose="020F0302020204030204" pitchFamily="34" charset="0"/>
                        </a:rPr>
                        <a:t>Focused</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n-lt"/>
                          <a:ea typeface="+mn-ea"/>
                          <a:cs typeface="Calibri Light" panose="020F0302020204030204" pitchFamily="34" charset="0"/>
                        </a:rPr>
                        <a:t>Division Focused</a:t>
                      </a:r>
                    </a:p>
                  </a:txBody>
                  <a:tcPr anchor="ctr"/>
                </a:tc>
                <a:extLst>
                  <a:ext uri="{0D108BD9-81ED-4DB2-BD59-A6C34878D82A}">
                    <a16:rowId xmlns="" xmlns:a16="http://schemas.microsoft.com/office/drawing/2014/main" val="10003"/>
                  </a:ext>
                </a:extLst>
              </a:tr>
            </a:tbl>
          </a:graphicData>
        </a:graphic>
      </p:graphicFrame>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4242" b="24242"/>
          <a:stretch/>
        </p:blipFill>
        <p:spPr>
          <a:xfrm>
            <a:off x="6703391" y="2136908"/>
            <a:ext cx="3163253" cy="3532911"/>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p:cNvPicPr>
            <a:picLocks noChangeAspect="1"/>
          </p:cNvPicPr>
          <p:nvPr/>
        </p:nvPicPr>
        <p:blipFill>
          <a:blip r:embed="rId3"/>
          <a:stretch>
            <a:fillRect/>
          </a:stretch>
        </p:blipFill>
        <p:spPr>
          <a:xfrm>
            <a:off x="0" y="1"/>
            <a:ext cx="1841679" cy="674498"/>
          </a:xfrm>
          <a:prstGeom prst="rect">
            <a:avLst/>
          </a:prstGeom>
        </p:spPr>
      </p:pic>
    </p:spTree>
    <p:extLst>
      <p:ext uri="{BB962C8B-B14F-4D97-AF65-F5344CB8AC3E}">
        <p14:creationId xmlns:p14="http://schemas.microsoft.com/office/powerpoint/2010/main" val="4657652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2939" y="169620"/>
            <a:ext cx="6456741" cy="774148"/>
          </a:xfrm>
        </p:spPr>
        <p:txBody>
          <a:bodyPr/>
          <a:lstStyle/>
          <a:p>
            <a:r>
              <a:rPr lang="en-IN" dirty="0"/>
              <a:t>Webinars: Hear You </a:t>
            </a:r>
            <a:r>
              <a:rPr lang="en-IN" dirty="0" smtClean="0"/>
              <a:t>Heart</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p:txBody>
      </p:sp>
      <p:pic>
        <p:nvPicPr>
          <p:cNvPr id="6" name="Picture 54" descr="एक या अधिक लोग और वह टेक्स्ट जिसमें 'LIVE Dr. I.V.M.R. Tammi Raju MD (Medicine), DM (Cardiology), Interventional Cardiologist, ASRAM Hospital, Eluru HEAR YOURHEART Suno Dil Ki... Topic: Heart Diseases. All you need to know? speak Health LIVE Date: 1st July 2021 Time: 5 PM' लिखा है की फ़ोटो हो सकती है">
            <a:extLst>
              <a:ext uri="{FF2B5EF4-FFF2-40B4-BE49-F238E27FC236}">
                <a16:creationId xmlns="" xmlns:a16="http://schemas.microsoft.com/office/drawing/2014/main" id="{C73800AC-2B01-49CE-933C-95D072DDE9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939" y="1464515"/>
            <a:ext cx="3384000" cy="3384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7" name="Picture 52" descr="एक या अधिक लोग, चश्मे और वह टेक्स्ट जिसमें 'LIVE Dr. Ravindra Sangolkar MBBS, MD (Medicine), DNB (Cardiology) Consultant Interventional Cardiologist, Sangolkar Heart Care Centre, Sangli, Maharashtra HEAR YOURHEART Suno Dil Ki... Topic: Heart Disease: All that you need to know Äspeak Health LIVE Date: 5th July 2021 Time: 5 PM' लिखा है की फ़ोटो हो सकती है">
            <a:extLst>
              <a:ext uri="{FF2B5EF4-FFF2-40B4-BE49-F238E27FC236}">
                <a16:creationId xmlns="" xmlns:a16="http://schemas.microsoft.com/office/drawing/2014/main" id="{E3709B39-DCA0-4B15-BF73-D748C31EAC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7145" y="1476872"/>
            <a:ext cx="3384000" cy="3384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8" name="Picture 50" descr="एक या अधिक लोग और वह टेक्स्ट जिसमें 'LIVE Dr. A. Guru Prakash Consultant Interventional Cardiologist MD, DM (Cardilogy) Yashoda Hospitals, Somajiguda HEAR YOURHEART Suno Dil Ki... Topic: Latest Advances In Heart Failure 'speak Health f LIVE Date: 7th July 2021 Time: 5 PM' लिखा है की फ़ोटो हो सकती है">
            <a:extLst>
              <a:ext uri="{FF2B5EF4-FFF2-40B4-BE49-F238E27FC236}">
                <a16:creationId xmlns="" xmlns:a16="http://schemas.microsoft.com/office/drawing/2014/main" id="{6D76AA74-36E2-4F00-8185-825F884BDFA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6495" y="1489229"/>
            <a:ext cx="3384000" cy="3384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stretch>
            <a:fillRect/>
          </a:stretch>
        </p:blipFill>
        <p:spPr>
          <a:xfrm>
            <a:off x="0" y="1"/>
            <a:ext cx="1841679" cy="674498"/>
          </a:xfrm>
          <a:prstGeom prst="rect">
            <a:avLst/>
          </a:prstGeom>
        </p:spPr>
      </p:pic>
    </p:spTree>
    <p:extLst>
      <p:ext uri="{BB962C8B-B14F-4D97-AF65-F5344CB8AC3E}">
        <p14:creationId xmlns:p14="http://schemas.microsoft.com/office/powerpoint/2010/main" val="38144031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D370AA-DBB6-4B25-BE3F-63C4D3A31E9D}"/>
              </a:ext>
            </a:extLst>
          </p:cNvPr>
          <p:cNvSpPr>
            <a:spLocks noGrp="1"/>
          </p:cNvSpPr>
          <p:nvPr>
            <p:ph type="title"/>
          </p:nvPr>
        </p:nvSpPr>
        <p:spPr>
          <a:xfrm>
            <a:off x="3631842" y="109878"/>
            <a:ext cx="6610120" cy="774148"/>
          </a:xfrm>
        </p:spPr>
        <p:txBody>
          <a:bodyPr/>
          <a:lstStyle/>
          <a:p>
            <a:r>
              <a:rPr lang="en-IN" dirty="0"/>
              <a:t>CMEs &amp; Other Academic Events</a:t>
            </a:r>
          </a:p>
        </p:txBody>
      </p:sp>
      <p:sp>
        <p:nvSpPr>
          <p:cNvPr id="20" name="Oval 19">
            <a:extLst>
              <a:ext uri="{FF2B5EF4-FFF2-40B4-BE49-F238E27FC236}">
                <a16:creationId xmlns="" xmlns:a16="http://schemas.microsoft.com/office/drawing/2014/main" id="{E5E32339-AA71-4D96-BBC6-3D5753041F3D}"/>
              </a:ext>
            </a:extLst>
          </p:cNvPr>
          <p:cNvSpPr/>
          <p:nvPr/>
        </p:nvSpPr>
        <p:spPr>
          <a:xfrm>
            <a:off x="2741350" y="6070547"/>
            <a:ext cx="312382" cy="30175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IN" sz="900" b="1" dirty="0">
                <a:solidFill>
                  <a:prstClr val="white"/>
                </a:solidFill>
              </a:rPr>
              <a:t>M</a:t>
            </a:r>
            <a:endParaRPr lang="en-US" sz="900" b="1" dirty="0">
              <a:solidFill>
                <a:prstClr val="white"/>
              </a:solidFill>
            </a:endParaRPr>
          </a:p>
        </p:txBody>
      </p:sp>
      <p:sp>
        <p:nvSpPr>
          <p:cNvPr id="21" name="Oval 20">
            <a:extLst>
              <a:ext uri="{FF2B5EF4-FFF2-40B4-BE49-F238E27FC236}">
                <a16:creationId xmlns="" xmlns:a16="http://schemas.microsoft.com/office/drawing/2014/main" id="{16FE5421-5CE9-4A78-8A42-3C4729647D19}"/>
              </a:ext>
            </a:extLst>
          </p:cNvPr>
          <p:cNvSpPr/>
          <p:nvPr/>
        </p:nvSpPr>
        <p:spPr>
          <a:xfrm>
            <a:off x="3834690" y="6070547"/>
            <a:ext cx="312382" cy="30175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IN" sz="900" b="1" dirty="0">
                <a:solidFill>
                  <a:prstClr val="white"/>
                </a:solidFill>
              </a:rPr>
              <a:t>Q</a:t>
            </a:r>
            <a:endParaRPr lang="en-US" sz="900" b="1" dirty="0">
              <a:solidFill>
                <a:prstClr val="white"/>
              </a:solidFill>
            </a:endParaRPr>
          </a:p>
        </p:txBody>
      </p:sp>
      <p:sp>
        <p:nvSpPr>
          <p:cNvPr id="22" name="Oval 21">
            <a:extLst>
              <a:ext uri="{FF2B5EF4-FFF2-40B4-BE49-F238E27FC236}">
                <a16:creationId xmlns="" xmlns:a16="http://schemas.microsoft.com/office/drawing/2014/main" id="{82172AD3-AC0F-41DE-9187-F4C7061BA630}"/>
              </a:ext>
            </a:extLst>
          </p:cNvPr>
          <p:cNvSpPr/>
          <p:nvPr/>
        </p:nvSpPr>
        <p:spPr>
          <a:xfrm>
            <a:off x="5016135" y="6070547"/>
            <a:ext cx="312382" cy="30175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IN" sz="900" b="1" dirty="0">
                <a:solidFill>
                  <a:prstClr val="white"/>
                </a:solidFill>
              </a:rPr>
              <a:t>H</a:t>
            </a:r>
            <a:endParaRPr lang="en-US" sz="900" b="1" dirty="0">
              <a:solidFill>
                <a:prstClr val="white"/>
              </a:solidFill>
            </a:endParaRPr>
          </a:p>
        </p:txBody>
      </p:sp>
      <p:sp>
        <p:nvSpPr>
          <p:cNvPr id="23" name="Oval 22">
            <a:extLst>
              <a:ext uri="{FF2B5EF4-FFF2-40B4-BE49-F238E27FC236}">
                <a16:creationId xmlns="" xmlns:a16="http://schemas.microsoft.com/office/drawing/2014/main" id="{7042B6D8-E2CF-4FB7-B8DF-D58C4FB3C147}"/>
              </a:ext>
            </a:extLst>
          </p:cNvPr>
          <p:cNvSpPr/>
          <p:nvPr/>
        </p:nvSpPr>
        <p:spPr>
          <a:xfrm>
            <a:off x="6351745" y="6070547"/>
            <a:ext cx="312382" cy="30175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IN" sz="900" b="1" dirty="0">
                <a:solidFill>
                  <a:prstClr val="white"/>
                </a:solidFill>
              </a:rPr>
              <a:t>A</a:t>
            </a:r>
            <a:endParaRPr lang="en-US" sz="900" b="1" dirty="0">
              <a:solidFill>
                <a:prstClr val="white"/>
              </a:solidFill>
            </a:endParaRPr>
          </a:p>
        </p:txBody>
      </p:sp>
      <p:sp>
        <p:nvSpPr>
          <p:cNvPr id="24" name="Oval 23">
            <a:extLst>
              <a:ext uri="{FF2B5EF4-FFF2-40B4-BE49-F238E27FC236}">
                <a16:creationId xmlns="" xmlns:a16="http://schemas.microsoft.com/office/drawing/2014/main" id="{9184C1FF-1F33-4185-9A30-0A3B1B98A1A2}"/>
              </a:ext>
            </a:extLst>
          </p:cNvPr>
          <p:cNvSpPr/>
          <p:nvPr/>
        </p:nvSpPr>
        <p:spPr>
          <a:xfrm>
            <a:off x="7544131" y="6070547"/>
            <a:ext cx="582105" cy="3017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IN" sz="900" b="1" dirty="0">
                <a:solidFill>
                  <a:prstClr val="white"/>
                </a:solidFill>
              </a:rPr>
              <a:t>OD</a:t>
            </a:r>
            <a:endParaRPr lang="en-US" sz="900" b="1" dirty="0">
              <a:solidFill>
                <a:prstClr val="white"/>
              </a:solidFill>
            </a:endParaRPr>
          </a:p>
        </p:txBody>
      </p:sp>
      <p:sp>
        <p:nvSpPr>
          <p:cNvPr id="25" name="TextBox 24">
            <a:extLst>
              <a:ext uri="{FF2B5EF4-FFF2-40B4-BE49-F238E27FC236}">
                <a16:creationId xmlns="" xmlns:a16="http://schemas.microsoft.com/office/drawing/2014/main" id="{E196B14A-C582-4C16-96E6-C6269AFF1C25}"/>
              </a:ext>
            </a:extLst>
          </p:cNvPr>
          <p:cNvSpPr txBox="1"/>
          <p:nvPr/>
        </p:nvSpPr>
        <p:spPr>
          <a:xfrm>
            <a:off x="3072313" y="6090618"/>
            <a:ext cx="725521" cy="261610"/>
          </a:xfrm>
          <a:prstGeom prst="rect">
            <a:avLst/>
          </a:prstGeom>
          <a:noFill/>
        </p:spPr>
        <p:txBody>
          <a:bodyPr wrap="none" rtlCol="0">
            <a:spAutoFit/>
          </a:bodyPr>
          <a:lstStyle/>
          <a:p>
            <a:pPr eaLnBrk="0" fontAlgn="base" hangingPunct="0">
              <a:spcBef>
                <a:spcPct val="0"/>
              </a:spcBef>
              <a:spcAft>
                <a:spcPct val="0"/>
              </a:spcAft>
            </a:pPr>
            <a:r>
              <a:rPr lang="en-IN" sz="1100" dirty="0">
                <a:solidFill>
                  <a:srgbClr val="595959"/>
                </a:solidFill>
                <a:cs typeface="Arial" panose="020B0604020202020204" pitchFamily="34" charset="0"/>
              </a:rPr>
              <a:t>Monthly </a:t>
            </a:r>
            <a:endParaRPr lang="en-US" sz="1100" dirty="0">
              <a:solidFill>
                <a:srgbClr val="595959"/>
              </a:solidFill>
              <a:cs typeface="Arial" panose="020B0604020202020204" pitchFamily="34" charset="0"/>
            </a:endParaRPr>
          </a:p>
        </p:txBody>
      </p:sp>
      <p:sp>
        <p:nvSpPr>
          <p:cNvPr id="26" name="TextBox 25">
            <a:extLst>
              <a:ext uri="{FF2B5EF4-FFF2-40B4-BE49-F238E27FC236}">
                <a16:creationId xmlns="" xmlns:a16="http://schemas.microsoft.com/office/drawing/2014/main" id="{971BB538-DC2A-4A69-A6C9-113DDB45C1FC}"/>
              </a:ext>
            </a:extLst>
          </p:cNvPr>
          <p:cNvSpPr txBox="1"/>
          <p:nvPr/>
        </p:nvSpPr>
        <p:spPr>
          <a:xfrm>
            <a:off x="4166182" y="6090618"/>
            <a:ext cx="791900" cy="261610"/>
          </a:xfrm>
          <a:prstGeom prst="rect">
            <a:avLst/>
          </a:prstGeom>
          <a:noFill/>
        </p:spPr>
        <p:txBody>
          <a:bodyPr wrap="none" rtlCol="0">
            <a:spAutoFit/>
          </a:bodyPr>
          <a:lstStyle/>
          <a:p>
            <a:pPr eaLnBrk="0" fontAlgn="base" hangingPunct="0">
              <a:spcBef>
                <a:spcPct val="0"/>
              </a:spcBef>
              <a:spcAft>
                <a:spcPct val="0"/>
              </a:spcAft>
            </a:pPr>
            <a:r>
              <a:rPr lang="en-IN" sz="1100" dirty="0">
                <a:solidFill>
                  <a:srgbClr val="595959"/>
                </a:solidFill>
                <a:cs typeface="Arial" panose="020B0604020202020204" pitchFamily="34" charset="0"/>
              </a:rPr>
              <a:t>Quarterly </a:t>
            </a:r>
            <a:endParaRPr lang="en-US" sz="1100" dirty="0">
              <a:solidFill>
                <a:srgbClr val="595959"/>
              </a:solidFill>
              <a:cs typeface="Arial" panose="020B0604020202020204" pitchFamily="34" charset="0"/>
            </a:endParaRPr>
          </a:p>
        </p:txBody>
      </p:sp>
      <p:sp>
        <p:nvSpPr>
          <p:cNvPr id="27" name="TextBox 26">
            <a:extLst>
              <a:ext uri="{FF2B5EF4-FFF2-40B4-BE49-F238E27FC236}">
                <a16:creationId xmlns="" xmlns:a16="http://schemas.microsoft.com/office/drawing/2014/main" id="{09B1F461-B1F8-4D5F-990B-3D6961A93885}"/>
              </a:ext>
            </a:extLst>
          </p:cNvPr>
          <p:cNvSpPr txBox="1"/>
          <p:nvPr/>
        </p:nvSpPr>
        <p:spPr>
          <a:xfrm>
            <a:off x="5380882" y="6090618"/>
            <a:ext cx="856620" cy="261610"/>
          </a:xfrm>
          <a:prstGeom prst="rect">
            <a:avLst/>
          </a:prstGeom>
          <a:noFill/>
        </p:spPr>
        <p:txBody>
          <a:bodyPr wrap="none" rtlCol="0">
            <a:spAutoFit/>
          </a:bodyPr>
          <a:lstStyle/>
          <a:p>
            <a:pPr eaLnBrk="0" fontAlgn="base" hangingPunct="0">
              <a:spcBef>
                <a:spcPct val="0"/>
              </a:spcBef>
              <a:spcAft>
                <a:spcPct val="0"/>
              </a:spcAft>
            </a:pPr>
            <a:r>
              <a:rPr lang="en-IN" sz="1100" dirty="0">
                <a:solidFill>
                  <a:srgbClr val="595959"/>
                </a:solidFill>
                <a:cs typeface="Arial" panose="020B0604020202020204" pitchFamily="34" charset="0"/>
              </a:rPr>
              <a:t>Half yearly </a:t>
            </a:r>
            <a:endParaRPr lang="en-US" sz="1100" dirty="0">
              <a:solidFill>
                <a:srgbClr val="595959"/>
              </a:solidFill>
              <a:cs typeface="Arial" panose="020B0604020202020204" pitchFamily="34" charset="0"/>
            </a:endParaRPr>
          </a:p>
        </p:txBody>
      </p:sp>
      <p:sp>
        <p:nvSpPr>
          <p:cNvPr id="28" name="TextBox 27">
            <a:extLst>
              <a:ext uri="{FF2B5EF4-FFF2-40B4-BE49-F238E27FC236}">
                <a16:creationId xmlns="" xmlns:a16="http://schemas.microsoft.com/office/drawing/2014/main" id="{A625CB76-6235-4E09-9C03-94DCF13E920B}"/>
              </a:ext>
            </a:extLst>
          </p:cNvPr>
          <p:cNvSpPr txBox="1"/>
          <p:nvPr/>
        </p:nvSpPr>
        <p:spPr>
          <a:xfrm>
            <a:off x="6683137" y="6090618"/>
            <a:ext cx="740456" cy="261610"/>
          </a:xfrm>
          <a:prstGeom prst="rect">
            <a:avLst/>
          </a:prstGeom>
          <a:noFill/>
        </p:spPr>
        <p:txBody>
          <a:bodyPr wrap="none" rtlCol="0">
            <a:spAutoFit/>
          </a:bodyPr>
          <a:lstStyle/>
          <a:p>
            <a:pPr eaLnBrk="0" fontAlgn="base" hangingPunct="0">
              <a:spcBef>
                <a:spcPct val="0"/>
              </a:spcBef>
              <a:spcAft>
                <a:spcPct val="0"/>
              </a:spcAft>
            </a:pPr>
            <a:r>
              <a:rPr lang="en-IN" sz="1100" dirty="0">
                <a:solidFill>
                  <a:srgbClr val="595959"/>
                </a:solidFill>
                <a:cs typeface="Arial" panose="020B0604020202020204" pitchFamily="34" charset="0"/>
              </a:rPr>
              <a:t>Annually </a:t>
            </a:r>
            <a:endParaRPr lang="en-US" sz="1100" dirty="0">
              <a:solidFill>
                <a:srgbClr val="595959"/>
              </a:solidFill>
              <a:cs typeface="Arial" panose="020B0604020202020204" pitchFamily="34" charset="0"/>
            </a:endParaRPr>
          </a:p>
        </p:txBody>
      </p:sp>
      <p:sp>
        <p:nvSpPr>
          <p:cNvPr id="29" name="TextBox 28">
            <a:extLst>
              <a:ext uri="{FF2B5EF4-FFF2-40B4-BE49-F238E27FC236}">
                <a16:creationId xmlns="" xmlns:a16="http://schemas.microsoft.com/office/drawing/2014/main" id="{3F3D0F93-7C7F-4945-BABA-E2CF34EEBC01}"/>
              </a:ext>
            </a:extLst>
          </p:cNvPr>
          <p:cNvSpPr txBox="1"/>
          <p:nvPr/>
        </p:nvSpPr>
        <p:spPr>
          <a:xfrm>
            <a:off x="8126236" y="6090618"/>
            <a:ext cx="1057415" cy="261610"/>
          </a:xfrm>
          <a:prstGeom prst="rect">
            <a:avLst/>
          </a:prstGeom>
          <a:noFill/>
        </p:spPr>
        <p:txBody>
          <a:bodyPr wrap="none" rtlCol="0">
            <a:spAutoFit/>
          </a:bodyPr>
          <a:lstStyle/>
          <a:p>
            <a:pPr eaLnBrk="0" fontAlgn="base" hangingPunct="0">
              <a:spcBef>
                <a:spcPct val="0"/>
              </a:spcBef>
              <a:spcAft>
                <a:spcPct val="0"/>
              </a:spcAft>
            </a:pPr>
            <a:r>
              <a:rPr lang="en-IN" sz="1100" dirty="0">
                <a:solidFill>
                  <a:srgbClr val="595959"/>
                </a:solidFill>
              </a:rPr>
              <a:t>On Demand</a:t>
            </a:r>
            <a:r>
              <a:rPr lang="en-IN" sz="1100" dirty="0">
                <a:solidFill>
                  <a:srgbClr val="595959"/>
                </a:solidFill>
                <a:cs typeface="Arial" panose="020B0604020202020204" pitchFamily="34" charset="0"/>
              </a:rPr>
              <a:t>  </a:t>
            </a:r>
            <a:endParaRPr lang="en-US" sz="1100" dirty="0">
              <a:solidFill>
                <a:srgbClr val="595959"/>
              </a:solidFill>
              <a:cs typeface="Arial" panose="020B0604020202020204" pitchFamily="34" charset="0"/>
            </a:endParaRPr>
          </a:p>
        </p:txBody>
      </p:sp>
      <p:graphicFrame>
        <p:nvGraphicFramePr>
          <p:cNvPr id="16" name="Table 15"/>
          <p:cNvGraphicFramePr>
            <a:graphicFrameLocks noGrp="1"/>
          </p:cNvGraphicFramePr>
          <p:nvPr>
            <p:extLst/>
          </p:nvPr>
        </p:nvGraphicFramePr>
        <p:xfrm>
          <a:off x="358281" y="1425563"/>
          <a:ext cx="11588879" cy="4450871"/>
        </p:xfrm>
        <a:graphic>
          <a:graphicData uri="http://schemas.openxmlformats.org/drawingml/2006/table">
            <a:tbl>
              <a:tblPr firstRow="1" bandRow="1">
                <a:tableStyleId>{BDBED569-4797-4DF1-A0F4-6AAB3CD982D8}</a:tableStyleId>
              </a:tblPr>
              <a:tblGrid>
                <a:gridCol w="869462">
                  <a:extLst>
                    <a:ext uri="{9D8B030D-6E8A-4147-A177-3AD203B41FA5}">
                      <a16:colId xmlns="" xmlns:a16="http://schemas.microsoft.com/office/drawing/2014/main" val="20000"/>
                    </a:ext>
                  </a:extLst>
                </a:gridCol>
                <a:gridCol w="762402">
                  <a:extLst>
                    <a:ext uri="{9D8B030D-6E8A-4147-A177-3AD203B41FA5}">
                      <a16:colId xmlns="" xmlns:a16="http://schemas.microsoft.com/office/drawing/2014/main" val="20001"/>
                    </a:ext>
                  </a:extLst>
                </a:gridCol>
                <a:gridCol w="882672">
                  <a:extLst>
                    <a:ext uri="{9D8B030D-6E8A-4147-A177-3AD203B41FA5}">
                      <a16:colId xmlns="" xmlns:a16="http://schemas.microsoft.com/office/drawing/2014/main" val="20002"/>
                    </a:ext>
                  </a:extLst>
                </a:gridCol>
                <a:gridCol w="1392152">
                  <a:extLst>
                    <a:ext uri="{9D8B030D-6E8A-4147-A177-3AD203B41FA5}">
                      <a16:colId xmlns="" xmlns:a16="http://schemas.microsoft.com/office/drawing/2014/main" val="20003"/>
                    </a:ext>
                  </a:extLst>
                </a:gridCol>
                <a:gridCol w="1112249">
                  <a:extLst>
                    <a:ext uri="{9D8B030D-6E8A-4147-A177-3AD203B41FA5}">
                      <a16:colId xmlns="" xmlns:a16="http://schemas.microsoft.com/office/drawing/2014/main" val="20006"/>
                    </a:ext>
                  </a:extLst>
                </a:gridCol>
                <a:gridCol w="1092250">
                  <a:extLst>
                    <a:ext uri="{9D8B030D-6E8A-4147-A177-3AD203B41FA5}">
                      <a16:colId xmlns="" xmlns:a16="http://schemas.microsoft.com/office/drawing/2014/main" val="20007"/>
                    </a:ext>
                  </a:extLst>
                </a:gridCol>
                <a:gridCol w="1235925">
                  <a:extLst>
                    <a:ext uri="{9D8B030D-6E8A-4147-A177-3AD203B41FA5}">
                      <a16:colId xmlns="" xmlns:a16="http://schemas.microsoft.com/office/drawing/2014/main" val="20004"/>
                    </a:ext>
                  </a:extLst>
                </a:gridCol>
                <a:gridCol w="1235925">
                  <a:extLst>
                    <a:ext uri="{9D8B030D-6E8A-4147-A177-3AD203B41FA5}">
                      <a16:colId xmlns="" xmlns:a16="http://schemas.microsoft.com/office/drawing/2014/main" val="20008"/>
                    </a:ext>
                  </a:extLst>
                </a:gridCol>
                <a:gridCol w="3005842">
                  <a:extLst>
                    <a:ext uri="{9D8B030D-6E8A-4147-A177-3AD203B41FA5}">
                      <a16:colId xmlns="" xmlns:a16="http://schemas.microsoft.com/office/drawing/2014/main" val="20005"/>
                    </a:ext>
                  </a:extLst>
                </a:gridCol>
              </a:tblGrid>
              <a:tr h="588684">
                <a:tc>
                  <a:txBody>
                    <a:bodyPr/>
                    <a:lstStyle/>
                    <a:p>
                      <a:pPr algn="ctr"/>
                      <a:r>
                        <a:rPr lang="en-IN" sz="1400" dirty="0"/>
                        <a:t>Events</a:t>
                      </a:r>
                      <a:endParaRPr lang="en-IN" sz="1400" dirty="0">
                        <a:solidFill>
                          <a:schemeClr val="bg1"/>
                        </a:solidFill>
                        <a:latin typeface="+mn-lt"/>
                      </a:endParaRPr>
                    </a:p>
                  </a:txBody>
                  <a:tcPr anchor="ctr"/>
                </a:tc>
                <a:tc>
                  <a:txBody>
                    <a:bodyPr/>
                    <a:lstStyle/>
                    <a:p>
                      <a:pPr algn="ctr"/>
                      <a:r>
                        <a:rPr lang="en-IN" sz="1400" dirty="0"/>
                        <a:t>Frequency</a:t>
                      </a:r>
                      <a:endParaRPr lang="en-IN" sz="1400" dirty="0">
                        <a:solidFill>
                          <a:schemeClr val="bg1"/>
                        </a:solidFill>
                        <a:latin typeface="+mn-lt"/>
                      </a:endParaRPr>
                    </a:p>
                  </a:txBody>
                  <a:tcPr anchor="ctr"/>
                </a:tc>
                <a:tc>
                  <a:txBody>
                    <a:bodyPr/>
                    <a:lstStyle/>
                    <a:p>
                      <a:pPr algn="ctr"/>
                      <a:r>
                        <a:rPr lang="en-IN" sz="1400" dirty="0"/>
                        <a:t>Approx.</a:t>
                      </a:r>
                      <a:r>
                        <a:rPr lang="en-IN" sz="1400" baseline="0" dirty="0"/>
                        <a:t> No. of doctors invited</a:t>
                      </a:r>
                      <a:endParaRPr lang="en-IN" sz="1400" dirty="0">
                        <a:solidFill>
                          <a:schemeClr val="bg1"/>
                        </a:solidFill>
                        <a:latin typeface="+mn-lt"/>
                      </a:endParaRPr>
                    </a:p>
                  </a:txBody>
                  <a:tcPr anchor="ctr"/>
                </a:tc>
                <a:tc>
                  <a:txBody>
                    <a:bodyPr/>
                    <a:lstStyle/>
                    <a:p>
                      <a:pPr algn="ctr"/>
                      <a:r>
                        <a:rPr lang="en-IN" sz="1400" dirty="0"/>
                        <a:t>Type of doctors</a:t>
                      </a:r>
                      <a:endParaRPr lang="en-IN" sz="1400" dirty="0">
                        <a:solidFill>
                          <a:schemeClr val="bg1"/>
                        </a:solidFill>
                        <a:latin typeface="+mn-lt"/>
                      </a:endParaRPr>
                    </a:p>
                  </a:txBody>
                  <a:tcPr anchor="ctr"/>
                </a:tc>
                <a:tc>
                  <a:txBody>
                    <a:bodyPr/>
                    <a:lstStyle/>
                    <a:p>
                      <a:pPr algn="ctr"/>
                      <a:r>
                        <a:rPr lang="en-IN" sz="1400" dirty="0"/>
                        <a:t>Responsibility </a:t>
                      </a:r>
                      <a:endParaRPr lang="en-IN" sz="1400" dirty="0">
                        <a:solidFill>
                          <a:schemeClr val="bg1"/>
                        </a:solidFill>
                        <a:latin typeface="+mn-lt"/>
                      </a:endParaRPr>
                    </a:p>
                  </a:txBody>
                  <a:tcPr anchor="ctr"/>
                </a:tc>
                <a:tc>
                  <a:txBody>
                    <a:bodyPr/>
                    <a:lstStyle/>
                    <a:p>
                      <a:pPr algn="ctr"/>
                      <a:r>
                        <a:rPr lang="en-IN" sz="1400" b="1" kern="1200" dirty="0">
                          <a:solidFill>
                            <a:schemeClr val="tx1"/>
                          </a:solidFill>
                          <a:latin typeface="+mn-lt"/>
                          <a:ea typeface="+mn-ea"/>
                          <a:cs typeface="+mn-cs"/>
                        </a:rPr>
                        <a:t>No of Events to be carried out in</a:t>
                      </a:r>
                      <a:r>
                        <a:rPr lang="en-IN" sz="1400" b="1" kern="1200" baseline="0" dirty="0">
                          <a:solidFill>
                            <a:schemeClr val="tx1"/>
                          </a:solidFill>
                          <a:latin typeface="+mn-lt"/>
                          <a:ea typeface="+mn-ea"/>
                          <a:cs typeface="+mn-cs"/>
                        </a:rPr>
                        <a:t> the quarter</a:t>
                      </a:r>
                      <a:endParaRPr lang="en-IN" sz="1400" b="1" kern="1200" dirty="0">
                        <a:solidFill>
                          <a:schemeClr val="tx1"/>
                        </a:solidFill>
                        <a:latin typeface="+mn-lt"/>
                        <a:ea typeface="+mn-ea"/>
                        <a:cs typeface="+mn-cs"/>
                      </a:endParaRPr>
                    </a:p>
                  </a:txBody>
                  <a:tcPr anchor="ctr"/>
                </a:tc>
                <a:tc>
                  <a:txBody>
                    <a:bodyPr/>
                    <a:lstStyle/>
                    <a:p>
                      <a:pPr algn="ctr"/>
                      <a:r>
                        <a:rPr lang="en-US" sz="1400" kern="1200" dirty="0"/>
                        <a:t>Budget/ Program</a:t>
                      </a:r>
                      <a:endParaRPr lang="en-IN" sz="1400" b="1" kern="1200" dirty="0">
                        <a:solidFill>
                          <a:schemeClr val="tx1"/>
                        </a:solidFill>
                        <a:latin typeface="+mn-lt"/>
                        <a:ea typeface="+mn-ea"/>
                        <a:cs typeface="+mn-cs"/>
                      </a:endParaRPr>
                    </a:p>
                  </a:txBody>
                  <a:tcPr anchor="ctr"/>
                </a:tc>
                <a:tc>
                  <a:txBody>
                    <a:bodyPr/>
                    <a:lstStyle/>
                    <a:p>
                      <a:pPr algn="ctr"/>
                      <a:r>
                        <a:rPr lang="en-IN" sz="1400" b="1" kern="1200" dirty="0">
                          <a:solidFill>
                            <a:schemeClr val="tx1"/>
                          </a:solidFill>
                          <a:latin typeface="+mn-lt"/>
                          <a:ea typeface="+mn-ea"/>
                          <a:cs typeface="+mn-cs"/>
                        </a:rPr>
                        <a:t>Location of the</a:t>
                      </a:r>
                      <a:r>
                        <a:rPr lang="en-IN" sz="1400" b="1" kern="1200" baseline="0" dirty="0">
                          <a:solidFill>
                            <a:schemeClr val="tx1"/>
                          </a:solidFill>
                          <a:latin typeface="+mn-lt"/>
                          <a:ea typeface="+mn-ea"/>
                          <a:cs typeface="+mn-cs"/>
                        </a:rPr>
                        <a:t> event</a:t>
                      </a:r>
                      <a:endParaRPr lang="en-IN" sz="1400" b="1" kern="1200" dirty="0">
                        <a:solidFill>
                          <a:schemeClr val="tx1"/>
                        </a:solidFill>
                        <a:latin typeface="+mn-lt"/>
                        <a:ea typeface="+mn-ea"/>
                        <a:cs typeface="+mn-cs"/>
                      </a:endParaRPr>
                    </a:p>
                  </a:txBody>
                  <a:tcPr anchor="ctr"/>
                </a:tc>
                <a:tc>
                  <a:txBody>
                    <a:bodyPr/>
                    <a:lstStyle/>
                    <a:p>
                      <a:pPr algn="ctr"/>
                      <a:r>
                        <a:rPr lang="en-IN" sz="1400" dirty="0">
                          <a:solidFill>
                            <a:schemeClr val="tx1"/>
                          </a:solidFill>
                          <a:latin typeface="+mn-lt"/>
                        </a:rPr>
                        <a:t>Objective</a:t>
                      </a:r>
                      <a:endParaRPr lang="en-IN" sz="1400" dirty="0">
                        <a:solidFill>
                          <a:schemeClr val="bg1"/>
                        </a:solidFill>
                        <a:latin typeface="+mn-lt"/>
                      </a:endParaRPr>
                    </a:p>
                  </a:txBody>
                  <a:tcPr anchor="ctr"/>
                </a:tc>
                <a:extLst>
                  <a:ext uri="{0D108BD9-81ED-4DB2-BD59-A6C34878D82A}">
                    <a16:rowId xmlns="" xmlns:a16="http://schemas.microsoft.com/office/drawing/2014/main" val="10002"/>
                  </a:ext>
                </a:extLst>
              </a:tr>
              <a:tr h="1382691">
                <a:tc>
                  <a:txBody>
                    <a:bodyPr/>
                    <a:lstStyle/>
                    <a:p>
                      <a:pPr algn="ctr"/>
                      <a:r>
                        <a:rPr lang="en-IN" sz="1200" dirty="0"/>
                        <a:t>Regional Based CMEs</a:t>
                      </a:r>
                      <a:endParaRPr lang="en-IN" sz="1200" b="0" dirty="0"/>
                    </a:p>
                  </a:txBody>
                  <a:tcPr marL="60960" marR="60960" marT="60960" marB="60960" anchor="ctr"/>
                </a:tc>
                <a:tc>
                  <a:txBody>
                    <a:bodyPr/>
                    <a:lstStyle/>
                    <a:p>
                      <a:pPr algn="ctr"/>
                      <a:endParaRPr lang="en-IN" sz="1200" dirty="0">
                        <a:latin typeface="+mn-lt"/>
                      </a:endParaRPr>
                    </a:p>
                  </a:txBody>
                  <a:tcPr marL="60960" marR="60960" marT="60960" marB="60960" anchor="ctr"/>
                </a:tc>
                <a:tc>
                  <a:txBody>
                    <a:bodyPr/>
                    <a:lstStyle/>
                    <a:p>
                      <a:pPr algn="ctr"/>
                      <a:r>
                        <a:rPr lang="en-IN" sz="1200" dirty="0">
                          <a:latin typeface="+mn-lt"/>
                        </a:rPr>
                        <a:t>25-30</a:t>
                      </a:r>
                    </a:p>
                  </a:txBody>
                  <a:tcPr marL="60960" marR="60960" marT="60960" marB="6096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200" kern="1200">
                          <a:solidFill>
                            <a:schemeClr val="dk1"/>
                          </a:solidFill>
                          <a:latin typeface="+mn-lt"/>
                          <a:ea typeface="+mn-ea"/>
                          <a:cs typeface="+mn-cs"/>
                        </a:rPr>
                        <a:t>Cardiologists, Endocrinologists/</a:t>
                      </a:r>
                      <a:r>
                        <a:rPr lang="en-IN" sz="1200" kern="1200" baseline="0">
                          <a:solidFill>
                            <a:schemeClr val="dk1"/>
                          </a:solidFill>
                          <a:latin typeface="+mn-lt"/>
                          <a:ea typeface="+mn-ea"/>
                          <a:cs typeface="+mn-cs"/>
                        </a:rPr>
                        <a:t> </a:t>
                      </a:r>
                      <a:r>
                        <a:rPr lang="en-IN" sz="1200" kern="1200">
                          <a:solidFill>
                            <a:schemeClr val="dk1"/>
                          </a:solidFill>
                          <a:latin typeface="+mn-lt"/>
                          <a:ea typeface="+mn-ea"/>
                          <a:cs typeface="+mn-cs"/>
                        </a:rPr>
                        <a:t>Diabetologists, Nephrologists, </a:t>
                      </a:r>
                      <a:r>
                        <a:rPr lang="en-IN" sz="1200">
                          <a:latin typeface="+mn-lt"/>
                        </a:rPr>
                        <a:t>Consulting</a:t>
                      </a:r>
                      <a:r>
                        <a:rPr lang="en-IN" sz="1200" baseline="0">
                          <a:latin typeface="+mn-lt"/>
                        </a:rPr>
                        <a:t> physicians</a:t>
                      </a:r>
                      <a:endParaRPr lang="en-US" sz="1200" b="0" i="0" u="none" strike="noStrike" kern="1200" dirty="0">
                        <a:solidFill>
                          <a:schemeClr val="tx1"/>
                        </a:solidFill>
                        <a:effectLst/>
                        <a:latin typeface="+mn-lt"/>
                        <a:ea typeface="+mn-ea"/>
                        <a:cs typeface="Arial" panose="020B0604020202020204" pitchFamily="34" charset="0"/>
                      </a:endParaRPr>
                    </a:p>
                  </a:txBody>
                  <a:tcPr anchor="ctr"/>
                </a:tc>
                <a:tc>
                  <a:txBody>
                    <a:bodyPr/>
                    <a:lstStyle/>
                    <a:p>
                      <a:pPr marL="0" algn="ctr" defTabSz="914400" rtl="0" eaLnBrk="1" latinLnBrk="0" hangingPunct="1"/>
                      <a:r>
                        <a:rPr lang="en-US" sz="1200" kern="1200" baseline="0" dirty="0">
                          <a:solidFill>
                            <a:schemeClr val="tx1"/>
                          </a:solidFill>
                          <a:latin typeface="+mn-lt"/>
                          <a:ea typeface="+mn-ea"/>
                          <a:cs typeface="+mn-cs"/>
                        </a:rPr>
                        <a:t>Regional Sales Managers/ Area Sales Managers</a:t>
                      </a:r>
                    </a:p>
                  </a:txBody>
                  <a:tcPr anchor="ctr"/>
                </a:tc>
                <a:tc>
                  <a:txBody>
                    <a:bodyPr/>
                    <a:lstStyle/>
                    <a:p>
                      <a:pPr algn="ctr"/>
                      <a:r>
                        <a:rPr lang="en-IN" sz="1200" dirty="0">
                          <a:latin typeface="+mn-lt"/>
                        </a:rPr>
                        <a:t>1</a:t>
                      </a:r>
                    </a:p>
                  </a:txBody>
                  <a:tcPr anchor="ctr"/>
                </a:tc>
                <a:tc>
                  <a:txBody>
                    <a:bodyPr/>
                    <a:lstStyle/>
                    <a:p>
                      <a:pPr algn="ctr"/>
                      <a:r>
                        <a:rPr lang="en-US" sz="1200" dirty="0">
                          <a:latin typeface="+mn-lt"/>
                        </a:rPr>
                        <a:t>Rs.50,000</a:t>
                      </a:r>
                      <a:endParaRPr lang="en-IN" sz="1200" dirty="0">
                        <a:latin typeface="+mn-lt"/>
                      </a:endParaRPr>
                    </a:p>
                  </a:txBody>
                  <a:tcPr anchor="ctr"/>
                </a:tc>
                <a:tc>
                  <a:txBody>
                    <a:bodyPr/>
                    <a:lstStyle/>
                    <a:p>
                      <a:pPr algn="ctr"/>
                      <a:r>
                        <a:rPr lang="en-IN" sz="1200" dirty="0">
                          <a:latin typeface="+mn-lt"/>
                        </a:rPr>
                        <a:t>Hotel</a:t>
                      </a:r>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200" baseline="0" dirty="0"/>
                        <a:t>This session was conducted to discuss about  Cardiac Problems &amp; its management. In this session KOLs gave their valuable insights regarding Clinical Management, latest treatment and about effect of lifestyle change of the patients Having Heart Problems.</a:t>
                      </a:r>
                    </a:p>
                  </a:txBody>
                  <a:tcPr marL="60960" marR="60960" marT="60960" marB="60960" anchor="ctr"/>
                </a:tc>
                <a:extLst>
                  <a:ext uri="{0D108BD9-81ED-4DB2-BD59-A6C34878D82A}">
                    <a16:rowId xmlns="" xmlns:a16="http://schemas.microsoft.com/office/drawing/2014/main" val="10003"/>
                  </a:ext>
                </a:extLst>
              </a:tr>
              <a:tr h="1909940">
                <a:tc>
                  <a:txBody>
                    <a:bodyPr/>
                    <a:lstStyle/>
                    <a:p>
                      <a:pPr marL="0" marR="0" indent="0" algn="ctr" defTabSz="914400" rtl="0" eaLnBrk="1" fontAlgn="auto" latinLnBrk="0" hangingPunct="1">
                        <a:lnSpc>
                          <a:spcPct val="100000"/>
                        </a:lnSpc>
                        <a:spcBef>
                          <a:spcPts val="200"/>
                        </a:spcBef>
                        <a:spcAft>
                          <a:spcPts val="0"/>
                        </a:spcAft>
                        <a:buClrTx/>
                        <a:buSzTx/>
                        <a:buFontTx/>
                        <a:buNone/>
                        <a:tabLst/>
                        <a:defRPr/>
                      </a:pPr>
                      <a:r>
                        <a:rPr lang="en-IN" sz="1200" b="0" i="0" dirty="0"/>
                        <a:t>HQ</a:t>
                      </a:r>
                      <a:r>
                        <a:rPr lang="en-IN" sz="1200" b="0" i="0" baseline="0" dirty="0"/>
                        <a:t> Based CMEs</a:t>
                      </a:r>
                      <a:endParaRPr lang="en-IN" sz="1200" b="0" i="0" dirty="0"/>
                    </a:p>
                  </a:txBody>
                  <a:tcPr marL="60960" marR="60960" marT="27432" marB="27432" anchor="ctr"/>
                </a:tc>
                <a:tc>
                  <a:txBody>
                    <a:bodyPr/>
                    <a:lstStyle/>
                    <a:p>
                      <a:pPr algn="ctr">
                        <a:spcBef>
                          <a:spcPts val="200"/>
                        </a:spcBef>
                      </a:pPr>
                      <a:endParaRPr lang="en-IN" sz="1200" dirty="0">
                        <a:latin typeface="+mn-lt"/>
                      </a:endParaRPr>
                    </a:p>
                  </a:txBody>
                  <a:tcPr marL="60960" marR="60960" marT="27432" marB="27432" anchor="ctr"/>
                </a:tc>
                <a:tc>
                  <a:txBody>
                    <a:bodyPr/>
                    <a:lstStyle/>
                    <a:p>
                      <a:pPr algn="ctr">
                        <a:spcBef>
                          <a:spcPts val="200"/>
                        </a:spcBef>
                      </a:pPr>
                      <a:r>
                        <a:rPr lang="en-IN" sz="1200" dirty="0">
                          <a:latin typeface="+mn-lt"/>
                        </a:rPr>
                        <a:t>15-20</a:t>
                      </a:r>
                    </a:p>
                  </a:txBody>
                  <a:tcPr marL="60960" marR="60960" marT="27432" marB="2743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200" kern="1200" dirty="0">
                          <a:solidFill>
                            <a:schemeClr val="dk1"/>
                          </a:solidFill>
                          <a:latin typeface="+mn-lt"/>
                          <a:ea typeface="+mn-ea"/>
                          <a:cs typeface="+mn-cs"/>
                        </a:rPr>
                        <a:t>Cardiologists, Endocrinologists/</a:t>
                      </a:r>
                      <a:r>
                        <a:rPr lang="en-IN" sz="1200" kern="1200" baseline="0" dirty="0">
                          <a:solidFill>
                            <a:schemeClr val="dk1"/>
                          </a:solidFill>
                          <a:latin typeface="+mn-lt"/>
                          <a:ea typeface="+mn-ea"/>
                          <a:cs typeface="+mn-cs"/>
                        </a:rPr>
                        <a:t> </a:t>
                      </a:r>
                      <a:r>
                        <a:rPr lang="en-IN" sz="1200" kern="1200" dirty="0" err="1">
                          <a:solidFill>
                            <a:schemeClr val="dk1"/>
                          </a:solidFill>
                          <a:latin typeface="+mn-lt"/>
                          <a:ea typeface="+mn-ea"/>
                          <a:cs typeface="+mn-cs"/>
                        </a:rPr>
                        <a:t>Diabetologists</a:t>
                      </a:r>
                      <a:r>
                        <a:rPr lang="en-IN" sz="1200" kern="1200" dirty="0">
                          <a:solidFill>
                            <a:schemeClr val="dk1"/>
                          </a:solidFill>
                          <a:latin typeface="+mn-lt"/>
                          <a:ea typeface="+mn-ea"/>
                          <a:cs typeface="+mn-cs"/>
                        </a:rPr>
                        <a:t>, Nephrologists, </a:t>
                      </a:r>
                      <a:r>
                        <a:rPr lang="en-IN" sz="1200" dirty="0">
                          <a:latin typeface="+mn-lt"/>
                        </a:rPr>
                        <a:t>Consulting</a:t>
                      </a:r>
                      <a:r>
                        <a:rPr lang="en-IN" sz="1200" baseline="0" dirty="0">
                          <a:latin typeface="+mn-lt"/>
                        </a:rPr>
                        <a:t> physicians</a:t>
                      </a:r>
                      <a:endParaRPr lang="en-US" sz="1200" b="0" i="0" u="none" strike="noStrike" kern="1200" dirty="0">
                        <a:solidFill>
                          <a:schemeClr val="tx1"/>
                        </a:solidFill>
                        <a:effectLst/>
                        <a:latin typeface="+mn-lt"/>
                        <a:ea typeface="+mn-ea"/>
                        <a:cs typeface="Arial" panose="020B0604020202020204" pitchFamily="34" charset="0"/>
                      </a:endParaRPr>
                    </a:p>
                  </a:txBody>
                  <a:tcPr anchor="ctr"/>
                </a:tc>
                <a:tc>
                  <a:txBody>
                    <a:bodyPr/>
                    <a:lstStyle/>
                    <a:p>
                      <a:pPr marL="0" algn="ctr" defTabSz="914400" rtl="0" eaLnBrk="1" latinLnBrk="0" hangingPunct="1"/>
                      <a:r>
                        <a:rPr lang="en-US" sz="1200" kern="1200" baseline="0" dirty="0">
                          <a:solidFill>
                            <a:schemeClr val="tx1"/>
                          </a:solidFill>
                          <a:latin typeface="+mn-lt"/>
                          <a:ea typeface="+mn-ea"/>
                          <a:cs typeface="+mn-cs"/>
                        </a:rPr>
                        <a:t>Sales Officers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200" dirty="0">
                          <a:latin typeface="+mn-lt"/>
                        </a:rPr>
                        <a:t>3</a:t>
                      </a:r>
                    </a:p>
                  </a:txBody>
                  <a:tcPr marL="60960" marR="60960" marT="27432" marB="2743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mn-lt"/>
                        </a:rPr>
                        <a:t>Rs. 15,000</a:t>
                      </a:r>
                      <a:endParaRPr lang="en-IN" sz="1200" dirty="0">
                        <a:latin typeface="+mn-lt"/>
                      </a:endParaRPr>
                    </a:p>
                  </a:txBody>
                  <a:tcPr marL="60960" marR="60960" marT="27432" marB="2743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200" dirty="0">
                          <a:latin typeface="+mn-lt"/>
                        </a:rPr>
                        <a:t>Hotel</a:t>
                      </a:r>
                    </a:p>
                  </a:txBody>
                  <a:tcPr marL="60960" marR="60960" marT="27432" marB="27432" anchor="ctr"/>
                </a:tc>
                <a:tc>
                  <a:txBody>
                    <a:bodyPr/>
                    <a:lstStyle/>
                    <a:p>
                      <a:pPr marL="0" marR="0" lvl="1" indent="0" algn="ctr" defTabSz="914400" rtl="0" eaLnBrk="1" fontAlgn="auto" latinLnBrk="0" hangingPunct="1">
                        <a:lnSpc>
                          <a:spcPct val="100000"/>
                        </a:lnSpc>
                        <a:spcBef>
                          <a:spcPts val="600"/>
                        </a:spcBef>
                        <a:spcAft>
                          <a:spcPts val="0"/>
                        </a:spcAft>
                        <a:buClrTx/>
                        <a:buSzTx/>
                        <a:buFontTx/>
                        <a:buNone/>
                        <a:tabLst/>
                        <a:defRPr/>
                      </a:pPr>
                      <a:r>
                        <a:rPr lang="en-US" sz="1200" baseline="0" dirty="0"/>
                        <a:t>In this get together session, Sales Officers arranges lunch/dinner as per the event timing.</a:t>
                      </a:r>
                    </a:p>
                    <a:p>
                      <a:pPr marL="0" marR="0" lvl="1" indent="0" algn="ctr" defTabSz="914400" rtl="0" eaLnBrk="1" fontAlgn="auto" latinLnBrk="0" hangingPunct="1">
                        <a:lnSpc>
                          <a:spcPct val="100000"/>
                        </a:lnSpc>
                        <a:spcBef>
                          <a:spcPts val="600"/>
                        </a:spcBef>
                        <a:spcAft>
                          <a:spcPts val="0"/>
                        </a:spcAft>
                        <a:buClrTx/>
                        <a:buSzTx/>
                        <a:buFontTx/>
                        <a:buNone/>
                        <a:tabLst/>
                        <a:defRPr/>
                      </a:pPr>
                      <a:r>
                        <a:rPr lang="en-US" sz="1200" baseline="0" dirty="0"/>
                        <a:t>Objective of this get together is to promote the brand to each clinician participated and generate new prescribers.</a:t>
                      </a:r>
                    </a:p>
                  </a:txBody>
                  <a:tcPr marL="60960" marR="60960" marT="27432" marB="27432" anchor="ctr"/>
                </a:tc>
                <a:extLst>
                  <a:ext uri="{0D108BD9-81ED-4DB2-BD59-A6C34878D82A}">
                    <a16:rowId xmlns="" xmlns:a16="http://schemas.microsoft.com/office/drawing/2014/main" val="10004"/>
                  </a:ext>
                </a:extLst>
              </a:tr>
            </a:tbl>
          </a:graphicData>
        </a:graphic>
      </p:graphicFrame>
      <p:sp>
        <p:nvSpPr>
          <p:cNvPr id="17" name="Content Placeholder 5"/>
          <p:cNvSpPr>
            <a:spLocks noGrp="1"/>
          </p:cNvSpPr>
          <p:nvPr>
            <p:ph idx="1"/>
          </p:nvPr>
        </p:nvSpPr>
        <p:spPr>
          <a:xfrm>
            <a:off x="266700" y="884026"/>
            <a:ext cx="11649075" cy="487573"/>
          </a:xfrm>
        </p:spPr>
        <p:txBody>
          <a:bodyPr/>
          <a:lstStyle/>
          <a:p>
            <a:pPr marL="0" eaLnBrk="1" hangingPunct="1"/>
            <a:r>
              <a:rPr lang="en-US" sz="1400" dirty="0">
                <a:solidFill>
                  <a:schemeClr val="tx1"/>
                </a:solidFill>
                <a:cs typeface="+mn-cs"/>
              </a:rPr>
              <a:t>As part of company’s educational initiative and KOL engagement programs, it carries CMEs across the country. The details of CMEs are mentioned in the table below:</a:t>
            </a:r>
          </a:p>
        </p:txBody>
      </p:sp>
      <p:sp>
        <p:nvSpPr>
          <p:cNvPr id="19" name="Oval 18">
            <a:extLst>
              <a:ext uri="{FF2B5EF4-FFF2-40B4-BE49-F238E27FC236}">
                <a16:creationId xmlns="" xmlns:a16="http://schemas.microsoft.com/office/drawing/2014/main" id="{16FE5421-5CE9-4A78-8A42-3C4729647D19}"/>
              </a:ext>
            </a:extLst>
          </p:cNvPr>
          <p:cNvSpPr/>
          <p:nvPr/>
        </p:nvSpPr>
        <p:spPr>
          <a:xfrm>
            <a:off x="1392420" y="2974884"/>
            <a:ext cx="312382" cy="30175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IN" sz="900" b="1" dirty="0">
                <a:solidFill>
                  <a:prstClr val="white"/>
                </a:solidFill>
              </a:rPr>
              <a:t>Q</a:t>
            </a:r>
            <a:endParaRPr lang="en-US" sz="900" b="1" dirty="0">
              <a:solidFill>
                <a:prstClr val="white"/>
              </a:solidFill>
            </a:endParaRPr>
          </a:p>
        </p:txBody>
      </p:sp>
      <p:sp>
        <p:nvSpPr>
          <p:cNvPr id="30" name="Oval 29">
            <a:extLst>
              <a:ext uri="{FF2B5EF4-FFF2-40B4-BE49-F238E27FC236}">
                <a16:creationId xmlns="" xmlns:a16="http://schemas.microsoft.com/office/drawing/2014/main" id="{16FE5421-5CE9-4A78-8A42-3C4729647D19}"/>
              </a:ext>
            </a:extLst>
          </p:cNvPr>
          <p:cNvSpPr/>
          <p:nvPr/>
        </p:nvSpPr>
        <p:spPr>
          <a:xfrm>
            <a:off x="1392420" y="4879922"/>
            <a:ext cx="312382" cy="30175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IN" sz="900" b="1" dirty="0">
                <a:solidFill>
                  <a:prstClr val="white"/>
                </a:solidFill>
              </a:rPr>
              <a:t>Q</a:t>
            </a:r>
            <a:endParaRPr lang="en-US" sz="900" b="1" dirty="0">
              <a:solidFill>
                <a:prstClr val="white"/>
              </a:solidFill>
            </a:endParaRPr>
          </a:p>
        </p:txBody>
      </p:sp>
      <p:pic>
        <p:nvPicPr>
          <p:cNvPr id="18" name="Picture 17"/>
          <p:cNvPicPr>
            <a:picLocks noChangeAspect="1"/>
          </p:cNvPicPr>
          <p:nvPr/>
        </p:nvPicPr>
        <p:blipFill>
          <a:blip r:embed="rId3"/>
          <a:stretch>
            <a:fillRect/>
          </a:stretch>
        </p:blipFill>
        <p:spPr>
          <a:xfrm>
            <a:off x="0" y="1"/>
            <a:ext cx="1841679" cy="674498"/>
          </a:xfrm>
          <a:prstGeom prst="rect">
            <a:avLst/>
          </a:prstGeom>
        </p:spPr>
      </p:pic>
    </p:spTree>
    <p:extLst>
      <p:ext uri="{BB962C8B-B14F-4D97-AF65-F5344CB8AC3E}">
        <p14:creationId xmlns:p14="http://schemas.microsoft.com/office/powerpoint/2010/main" val="12114350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D370AA-DBB6-4B25-BE3F-63C4D3A31E9D}"/>
              </a:ext>
            </a:extLst>
          </p:cNvPr>
          <p:cNvSpPr>
            <a:spLocks noGrp="1"/>
          </p:cNvSpPr>
          <p:nvPr>
            <p:ph type="title"/>
          </p:nvPr>
        </p:nvSpPr>
        <p:spPr>
          <a:xfrm>
            <a:off x="3245477" y="165637"/>
            <a:ext cx="6996486" cy="774148"/>
          </a:xfrm>
        </p:spPr>
        <p:txBody>
          <a:bodyPr/>
          <a:lstStyle/>
          <a:p>
            <a:r>
              <a:rPr lang="en-IN" dirty="0"/>
              <a:t>RTMs &amp; Other Academic Events (Cont’d)</a:t>
            </a:r>
          </a:p>
        </p:txBody>
      </p:sp>
      <p:sp>
        <p:nvSpPr>
          <p:cNvPr id="20" name="Oval 19">
            <a:extLst>
              <a:ext uri="{FF2B5EF4-FFF2-40B4-BE49-F238E27FC236}">
                <a16:creationId xmlns="" xmlns:a16="http://schemas.microsoft.com/office/drawing/2014/main" id="{E5E32339-AA71-4D96-BBC6-3D5753041F3D}"/>
              </a:ext>
            </a:extLst>
          </p:cNvPr>
          <p:cNvSpPr/>
          <p:nvPr/>
        </p:nvSpPr>
        <p:spPr>
          <a:xfrm>
            <a:off x="2741350" y="6070547"/>
            <a:ext cx="312382" cy="301752"/>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IN" sz="900" b="1" dirty="0">
                <a:solidFill>
                  <a:prstClr val="white"/>
                </a:solidFill>
              </a:rPr>
              <a:t>M</a:t>
            </a:r>
            <a:endParaRPr lang="en-US" sz="900" b="1" dirty="0">
              <a:solidFill>
                <a:prstClr val="white"/>
              </a:solidFill>
            </a:endParaRPr>
          </a:p>
        </p:txBody>
      </p:sp>
      <p:sp>
        <p:nvSpPr>
          <p:cNvPr id="21" name="Oval 20">
            <a:extLst>
              <a:ext uri="{FF2B5EF4-FFF2-40B4-BE49-F238E27FC236}">
                <a16:creationId xmlns="" xmlns:a16="http://schemas.microsoft.com/office/drawing/2014/main" id="{16FE5421-5CE9-4A78-8A42-3C4729647D19}"/>
              </a:ext>
            </a:extLst>
          </p:cNvPr>
          <p:cNvSpPr/>
          <p:nvPr/>
        </p:nvSpPr>
        <p:spPr>
          <a:xfrm>
            <a:off x="3834690" y="6070547"/>
            <a:ext cx="312382" cy="30175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IN" sz="900" b="1" dirty="0">
                <a:solidFill>
                  <a:prstClr val="white"/>
                </a:solidFill>
              </a:rPr>
              <a:t>Q</a:t>
            </a:r>
            <a:endParaRPr lang="en-US" sz="900" b="1" dirty="0">
              <a:solidFill>
                <a:prstClr val="white"/>
              </a:solidFill>
            </a:endParaRPr>
          </a:p>
        </p:txBody>
      </p:sp>
      <p:sp>
        <p:nvSpPr>
          <p:cNvPr id="22" name="Oval 21">
            <a:extLst>
              <a:ext uri="{FF2B5EF4-FFF2-40B4-BE49-F238E27FC236}">
                <a16:creationId xmlns="" xmlns:a16="http://schemas.microsoft.com/office/drawing/2014/main" id="{82172AD3-AC0F-41DE-9187-F4C7061BA630}"/>
              </a:ext>
            </a:extLst>
          </p:cNvPr>
          <p:cNvSpPr/>
          <p:nvPr/>
        </p:nvSpPr>
        <p:spPr>
          <a:xfrm>
            <a:off x="5016135" y="6070547"/>
            <a:ext cx="312382" cy="30175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IN" sz="900" b="1" dirty="0">
                <a:solidFill>
                  <a:prstClr val="white"/>
                </a:solidFill>
              </a:rPr>
              <a:t>H</a:t>
            </a:r>
            <a:endParaRPr lang="en-US" sz="900" b="1" dirty="0">
              <a:solidFill>
                <a:prstClr val="white"/>
              </a:solidFill>
            </a:endParaRPr>
          </a:p>
        </p:txBody>
      </p:sp>
      <p:sp>
        <p:nvSpPr>
          <p:cNvPr id="23" name="Oval 22">
            <a:extLst>
              <a:ext uri="{FF2B5EF4-FFF2-40B4-BE49-F238E27FC236}">
                <a16:creationId xmlns="" xmlns:a16="http://schemas.microsoft.com/office/drawing/2014/main" id="{7042B6D8-E2CF-4FB7-B8DF-D58C4FB3C147}"/>
              </a:ext>
            </a:extLst>
          </p:cNvPr>
          <p:cNvSpPr/>
          <p:nvPr/>
        </p:nvSpPr>
        <p:spPr>
          <a:xfrm>
            <a:off x="6351745" y="6070547"/>
            <a:ext cx="312382" cy="30175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IN" sz="900" b="1" dirty="0">
                <a:solidFill>
                  <a:prstClr val="white"/>
                </a:solidFill>
              </a:rPr>
              <a:t>A</a:t>
            </a:r>
            <a:endParaRPr lang="en-US" sz="900" b="1" dirty="0">
              <a:solidFill>
                <a:prstClr val="white"/>
              </a:solidFill>
            </a:endParaRPr>
          </a:p>
        </p:txBody>
      </p:sp>
      <p:sp>
        <p:nvSpPr>
          <p:cNvPr id="24" name="Oval 23">
            <a:extLst>
              <a:ext uri="{FF2B5EF4-FFF2-40B4-BE49-F238E27FC236}">
                <a16:creationId xmlns="" xmlns:a16="http://schemas.microsoft.com/office/drawing/2014/main" id="{9184C1FF-1F33-4185-9A30-0A3B1B98A1A2}"/>
              </a:ext>
            </a:extLst>
          </p:cNvPr>
          <p:cNvSpPr/>
          <p:nvPr/>
        </p:nvSpPr>
        <p:spPr>
          <a:xfrm>
            <a:off x="7544131" y="6070547"/>
            <a:ext cx="582105" cy="3017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IN" sz="900" b="1" dirty="0">
                <a:solidFill>
                  <a:prstClr val="white"/>
                </a:solidFill>
              </a:rPr>
              <a:t>OD</a:t>
            </a:r>
            <a:endParaRPr lang="en-US" sz="900" b="1" dirty="0">
              <a:solidFill>
                <a:prstClr val="white"/>
              </a:solidFill>
            </a:endParaRPr>
          </a:p>
        </p:txBody>
      </p:sp>
      <p:sp>
        <p:nvSpPr>
          <p:cNvPr id="25" name="TextBox 24">
            <a:extLst>
              <a:ext uri="{FF2B5EF4-FFF2-40B4-BE49-F238E27FC236}">
                <a16:creationId xmlns="" xmlns:a16="http://schemas.microsoft.com/office/drawing/2014/main" id="{E196B14A-C582-4C16-96E6-C6269AFF1C25}"/>
              </a:ext>
            </a:extLst>
          </p:cNvPr>
          <p:cNvSpPr txBox="1"/>
          <p:nvPr/>
        </p:nvSpPr>
        <p:spPr>
          <a:xfrm>
            <a:off x="3072313" y="6090618"/>
            <a:ext cx="725521" cy="261610"/>
          </a:xfrm>
          <a:prstGeom prst="rect">
            <a:avLst/>
          </a:prstGeom>
          <a:noFill/>
        </p:spPr>
        <p:txBody>
          <a:bodyPr wrap="none" rtlCol="0">
            <a:spAutoFit/>
          </a:bodyPr>
          <a:lstStyle/>
          <a:p>
            <a:pPr eaLnBrk="0" fontAlgn="base" hangingPunct="0">
              <a:spcBef>
                <a:spcPct val="0"/>
              </a:spcBef>
              <a:spcAft>
                <a:spcPct val="0"/>
              </a:spcAft>
            </a:pPr>
            <a:r>
              <a:rPr lang="en-IN" sz="1100" dirty="0">
                <a:solidFill>
                  <a:srgbClr val="595959"/>
                </a:solidFill>
                <a:cs typeface="Arial" panose="020B0604020202020204" pitchFamily="34" charset="0"/>
              </a:rPr>
              <a:t>Monthly </a:t>
            </a:r>
            <a:endParaRPr lang="en-US" sz="1100" dirty="0">
              <a:solidFill>
                <a:srgbClr val="595959"/>
              </a:solidFill>
              <a:cs typeface="Arial" panose="020B0604020202020204" pitchFamily="34" charset="0"/>
            </a:endParaRPr>
          </a:p>
        </p:txBody>
      </p:sp>
      <p:sp>
        <p:nvSpPr>
          <p:cNvPr id="26" name="TextBox 25">
            <a:extLst>
              <a:ext uri="{FF2B5EF4-FFF2-40B4-BE49-F238E27FC236}">
                <a16:creationId xmlns="" xmlns:a16="http://schemas.microsoft.com/office/drawing/2014/main" id="{971BB538-DC2A-4A69-A6C9-113DDB45C1FC}"/>
              </a:ext>
            </a:extLst>
          </p:cNvPr>
          <p:cNvSpPr txBox="1"/>
          <p:nvPr/>
        </p:nvSpPr>
        <p:spPr>
          <a:xfrm>
            <a:off x="4166182" y="6090618"/>
            <a:ext cx="791900" cy="261610"/>
          </a:xfrm>
          <a:prstGeom prst="rect">
            <a:avLst/>
          </a:prstGeom>
          <a:noFill/>
        </p:spPr>
        <p:txBody>
          <a:bodyPr wrap="none" rtlCol="0">
            <a:spAutoFit/>
          </a:bodyPr>
          <a:lstStyle/>
          <a:p>
            <a:pPr eaLnBrk="0" fontAlgn="base" hangingPunct="0">
              <a:spcBef>
                <a:spcPct val="0"/>
              </a:spcBef>
              <a:spcAft>
                <a:spcPct val="0"/>
              </a:spcAft>
            </a:pPr>
            <a:r>
              <a:rPr lang="en-IN" sz="1100" dirty="0">
                <a:solidFill>
                  <a:srgbClr val="595959"/>
                </a:solidFill>
                <a:cs typeface="Arial" panose="020B0604020202020204" pitchFamily="34" charset="0"/>
              </a:rPr>
              <a:t>Quarterly </a:t>
            </a:r>
            <a:endParaRPr lang="en-US" sz="1100" dirty="0">
              <a:solidFill>
                <a:srgbClr val="595959"/>
              </a:solidFill>
              <a:cs typeface="Arial" panose="020B0604020202020204" pitchFamily="34" charset="0"/>
            </a:endParaRPr>
          </a:p>
        </p:txBody>
      </p:sp>
      <p:sp>
        <p:nvSpPr>
          <p:cNvPr id="27" name="TextBox 26">
            <a:extLst>
              <a:ext uri="{FF2B5EF4-FFF2-40B4-BE49-F238E27FC236}">
                <a16:creationId xmlns="" xmlns:a16="http://schemas.microsoft.com/office/drawing/2014/main" id="{09B1F461-B1F8-4D5F-990B-3D6961A93885}"/>
              </a:ext>
            </a:extLst>
          </p:cNvPr>
          <p:cNvSpPr txBox="1"/>
          <p:nvPr/>
        </p:nvSpPr>
        <p:spPr>
          <a:xfrm>
            <a:off x="5380882" y="6090618"/>
            <a:ext cx="856620" cy="261610"/>
          </a:xfrm>
          <a:prstGeom prst="rect">
            <a:avLst/>
          </a:prstGeom>
          <a:noFill/>
        </p:spPr>
        <p:txBody>
          <a:bodyPr wrap="none" rtlCol="0">
            <a:spAutoFit/>
          </a:bodyPr>
          <a:lstStyle/>
          <a:p>
            <a:pPr eaLnBrk="0" fontAlgn="base" hangingPunct="0">
              <a:spcBef>
                <a:spcPct val="0"/>
              </a:spcBef>
              <a:spcAft>
                <a:spcPct val="0"/>
              </a:spcAft>
            </a:pPr>
            <a:r>
              <a:rPr lang="en-IN" sz="1100" dirty="0">
                <a:solidFill>
                  <a:srgbClr val="595959"/>
                </a:solidFill>
                <a:cs typeface="Arial" panose="020B0604020202020204" pitchFamily="34" charset="0"/>
              </a:rPr>
              <a:t>Half yearly </a:t>
            </a:r>
            <a:endParaRPr lang="en-US" sz="1100" dirty="0">
              <a:solidFill>
                <a:srgbClr val="595959"/>
              </a:solidFill>
              <a:cs typeface="Arial" panose="020B0604020202020204" pitchFamily="34" charset="0"/>
            </a:endParaRPr>
          </a:p>
        </p:txBody>
      </p:sp>
      <p:sp>
        <p:nvSpPr>
          <p:cNvPr id="28" name="TextBox 27">
            <a:extLst>
              <a:ext uri="{FF2B5EF4-FFF2-40B4-BE49-F238E27FC236}">
                <a16:creationId xmlns="" xmlns:a16="http://schemas.microsoft.com/office/drawing/2014/main" id="{A625CB76-6235-4E09-9C03-94DCF13E920B}"/>
              </a:ext>
            </a:extLst>
          </p:cNvPr>
          <p:cNvSpPr txBox="1"/>
          <p:nvPr/>
        </p:nvSpPr>
        <p:spPr>
          <a:xfrm>
            <a:off x="6683137" y="6090618"/>
            <a:ext cx="740456" cy="261610"/>
          </a:xfrm>
          <a:prstGeom prst="rect">
            <a:avLst/>
          </a:prstGeom>
          <a:noFill/>
        </p:spPr>
        <p:txBody>
          <a:bodyPr wrap="none" rtlCol="0">
            <a:spAutoFit/>
          </a:bodyPr>
          <a:lstStyle/>
          <a:p>
            <a:pPr eaLnBrk="0" fontAlgn="base" hangingPunct="0">
              <a:spcBef>
                <a:spcPct val="0"/>
              </a:spcBef>
              <a:spcAft>
                <a:spcPct val="0"/>
              </a:spcAft>
            </a:pPr>
            <a:r>
              <a:rPr lang="en-IN" sz="1100" dirty="0">
                <a:solidFill>
                  <a:srgbClr val="595959"/>
                </a:solidFill>
                <a:cs typeface="Arial" panose="020B0604020202020204" pitchFamily="34" charset="0"/>
              </a:rPr>
              <a:t>Annually </a:t>
            </a:r>
            <a:endParaRPr lang="en-US" sz="1100" dirty="0">
              <a:solidFill>
                <a:srgbClr val="595959"/>
              </a:solidFill>
              <a:cs typeface="Arial" panose="020B0604020202020204" pitchFamily="34" charset="0"/>
            </a:endParaRPr>
          </a:p>
        </p:txBody>
      </p:sp>
      <p:sp>
        <p:nvSpPr>
          <p:cNvPr id="29" name="TextBox 28">
            <a:extLst>
              <a:ext uri="{FF2B5EF4-FFF2-40B4-BE49-F238E27FC236}">
                <a16:creationId xmlns="" xmlns:a16="http://schemas.microsoft.com/office/drawing/2014/main" id="{3F3D0F93-7C7F-4945-BABA-E2CF34EEBC01}"/>
              </a:ext>
            </a:extLst>
          </p:cNvPr>
          <p:cNvSpPr txBox="1"/>
          <p:nvPr/>
        </p:nvSpPr>
        <p:spPr>
          <a:xfrm>
            <a:off x="8126236" y="6090618"/>
            <a:ext cx="1057415" cy="261610"/>
          </a:xfrm>
          <a:prstGeom prst="rect">
            <a:avLst/>
          </a:prstGeom>
          <a:noFill/>
        </p:spPr>
        <p:txBody>
          <a:bodyPr wrap="none" rtlCol="0">
            <a:spAutoFit/>
          </a:bodyPr>
          <a:lstStyle/>
          <a:p>
            <a:pPr eaLnBrk="0" fontAlgn="base" hangingPunct="0">
              <a:spcBef>
                <a:spcPct val="0"/>
              </a:spcBef>
              <a:spcAft>
                <a:spcPct val="0"/>
              </a:spcAft>
            </a:pPr>
            <a:r>
              <a:rPr lang="en-IN" sz="1100" dirty="0">
                <a:solidFill>
                  <a:srgbClr val="595959"/>
                </a:solidFill>
              </a:rPr>
              <a:t>On Demand</a:t>
            </a:r>
            <a:r>
              <a:rPr lang="en-IN" sz="1100" dirty="0">
                <a:solidFill>
                  <a:srgbClr val="595959"/>
                </a:solidFill>
                <a:cs typeface="Arial" panose="020B0604020202020204" pitchFamily="34" charset="0"/>
              </a:rPr>
              <a:t>  </a:t>
            </a:r>
            <a:endParaRPr lang="en-US" sz="1100" dirty="0">
              <a:solidFill>
                <a:srgbClr val="595959"/>
              </a:solidFill>
              <a:cs typeface="Arial" panose="020B0604020202020204" pitchFamily="34" charset="0"/>
            </a:endParaRPr>
          </a:p>
        </p:txBody>
      </p:sp>
      <p:graphicFrame>
        <p:nvGraphicFramePr>
          <p:cNvPr id="30" name="Table 29"/>
          <p:cNvGraphicFramePr>
            <a:graphicFrameLocks noGrp="1"/>
          </p:cNvGraphicFramePr>
          <p:nvPr/>
        </p:nvGraphicFramePr>
        <p:xfrm>
          <a:off x="358281" y="1425563"/>
          <a:ext cx="11588880" cy="3068180"/>
        </p:xfrm>
        <a:graphic>
          <a:graphicData uri="http://schemas.openxmlformats.org/drawingml/2006/table">
            <a:tbl>
              <a:tblPr firstRow="1" bandRow="1">
                <a:tableStyleId>{BDBED569-4797-4DF1-A0F4-6AAB3CD982D8}</a:tableStyleId>
              </a:tblPr>
              <a:tblGrid>
                <a:gridCol w="889993">
                  <a:extLst>
                    <a:ext uri="{9D8B030D-6E8A-4147-A177-3AD203B41FA5}">
                      <a16:colId xmlns="" xmlns:a16="http://schemas.microsoft.com/office/drawing/2014/main" val="20000"/>
                    </a:ext>
                  </a:extLst>
                </a:gridCol>
                <a:gridCol w="780406">
                  <a:extLst>
                    <a:ext uri="{9D8B030D-6E8A-4147-A177-3AD203B41FA5}">
                      <a16:colId xmlns="" xmlns:a16="http://schemas.microsoft.com/office/drawing/2014/main" val="20001"/>
                    </a:ext>
                  </a:extLst>
                </a:gridCol>
                <a:gridCol w="1037368">
                  <a:extLst>
                    <a:ext uri="{9D8B030D-6E8A-4147-A177-3AD203B41FA5}">
                      <a16:colId xmlns="" xmlns:a16="http://schemas.microsoft.com/office/drawing/2014/main" val="20002"/>
                    </a:ext>
                  </a:extLst>
                </a:gridCol>
                <a:gridCol w="1291175">
                  <a:extLst>
                    <a:ext uri="{9D8B030D-6E8A-4147-A177-3AD203B41FA5}">
                      <a16:colId xmlns="" xmlns:a16="http://schemas.microsoft.com/office/drawing/2014/main" val="20003"/>
                    </a:ext>
                  </a:extLst>
                </a:gridCol>
                <a:gridCol w="1080773">
                  <a:extLst>
                    <a:ext uri="{9D8B030D-6E8A-4147-A177-3AD203B41FA5}">
                      <a16:colId xmlns="" xmlns:a16="http://schemas.microsoft.com/office/drawing/2014/main" val="20007"/>
                    </a:ext>
                  </a:extLst>
                </a:gridCol>
                <a:gridCol w="1080773">
                  <a:extLst>
                    <a:ext uri="{9D8B030D-6E8A-4147-A177-3AD203B41FA5}">
                      <a16:colId xmlns="" xmlns:a16="http://schemas.microsoft.com/office/drawing/2014/main" val="20006"/>
                    </a:ext>
                  </a:extLst>
                </a:gridCol>
                <a:gridCol w="1175785">
                  <a:extLst>
                    <a:ext uri="{9D8B030D-6E8A-4147-A177-3AD203B41FA5}">
                      <a16:colId xmlns="" xmlns:a16="http://schemas.microsoft.com/office/drawing/2014/main" val="20004"/>
                    </a:ext>
                  </a:extLst>
                </a:gridCol>
                <a:gridCol w="1175785">
                  <a:extLst>
                    <a:ext uri="{9D8B030D-6E8A-4147-A177-3AD203B41FA5}">
                      <a16:colId xmlns="" xmlns:a16="http://schemas.microsoft.com/office/drawing/2014/main" val="20008"/>
                    </a:ext>
                  </a:extLst>
                </a:gridCol>
                <a:gridCol w="3076822">
                  <a:extLst>
                    <a:ext uri="{9D8B030D-6E8A-4147-A177-3AD203B41FA5}">
                      <a16:colId xmlns="" xmlns:a16="http://schemas.microsoft.com/office/drawing/2014/main" val="20005"/>
                    </a:ext>
                  </a:extLst>
                </a:gridCol>
              </a:tblGrid>
              <a:tr h="588684">
                <a:tc>
                  <a:txBody>
                    <a:bodyPr/>
                    <a:lstStyle/>
                    <a:p>
                      <a:pPr algn="ctr"/>
                      <a:r>
                        <a:rPr lang="en-IN" sz="1400" dirty="0"/>
                        <a:t>Events</a:t>
                      </a:r>
                      <a:endParaRPr lang="en-IN" sz="1400" dirty="0">
                        <a:solidFill>
                          <a:schemeClr val="bg1"/>
                        </a:solidFill>
                        <a:latin typeface="+mn-lt"/>
                      </a:endParaRPr>
                    </a:p>
                  </a:txBody>
                  <a:tcPr anchor="ctr"/>
                </a:tc>
                <a:tc>
                  <a:txBody>
                    <a:bodyPr/>
                    <a:lstStyle/>
                    <a:p>
                      <a:pPr algn="ctr"/>
                      <a:r>
                        <a:rPr lang="en-IN" sz="1400" dirty="0"/>
                        <a:t>Frequency</a:t>
                      </a:r>
                      <a:endParaRPr lang="en-IN" sz="1400" dirty="0">
                        <a:solidFill>
                          <a:schemeClr val="bg1"/>
                        </a:solidFill>
                        <a:latin typeface="+mn-lt"/>
                      </a:endParaRPr>
                    </a:p>
                  </a:txBody>
                  <a:tcPr anchor="ctr"/>
                </a:tc>
                <a:tc>
                  <a:txBody>
                    <a:bodyPr/>
                    <a:lstStyle/>
                    <a:p>
                      <a:pPr algn="ctr"/>
                      <a:r>
                        <a:rPr lang="en-IN" sz="1400" dirty="0"/>
                        <a:t>Approx.</a:t>
                      </a:r>
                      <a:r>
                        <a:rPr lang="en-IN" sz="1400" baseline="0" dirty="0"/>
                        <a:t> No. of doctors invited</a:t>
                      </a:r>
                      <a:endParaRPr lang="en-IN" sz="1400" dirty="0">
                        <a:solidFill>
                          <a:schemeClr val="bg1"/>
                        </a:solidFill>
                        <a:latin typeface="+mn-lt"/>
                      </a:endParaRPr>
                    </a:p>
                  </a:txBody>
                  <a:tcPr anchor="ctr"/>
                </a:tc>
                <a:tc>
                  <a:txBody>
                    <a:bodyPr/>
                    <a:lstStyle/>
                    <a:p>
                      <a:pPr algn="ctr"/>
                      <a:r>
                        <a:rPr lang="en-IN" sz="1400" dirty="0"/>
                        <a:t>Type of doctors</a:t>
                      </a:r>
                      <a:endParaRPr lang="en-IN" sz="1400" dirty="0">
                        <a:solidFill>
                          <a:schemeClr val="bg1"/>
                        </a:solidFill>
                        <a:latin typeface="+mn-lt"/>
                      </a:endParaRPr>
                    </a:p>
                  </a:txBody>
                  <a:tcPr anchor="ctr"/>
                </a:tc>
                <a:tc>
                  <a:txBody>
                    <a:bodyPr/>
                    <a:lstStyle/>
                    <a:p>
                      <a:pPr algn="ctr"/>
                      <a:r>
                        <a:rPr lang="en-IN" sz="1400" dirty="0"/>
                        <a:t>Responsibility </a:t>
                      </a:r>
                      <a:endParaRPr lang="en-IN" sz="1400" dirty="0">
                        <a:solidFill>
                          <a:schemeClr val="bg1"/>
                        </a:solidFill>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b="1" kern="1200" dirty="0">
                          <a:solidFill>
                            <a:schemeClr val="tx1"/>
                          </a:solidFill>
                          <a:latin typeface="+mn-lt"/>
                          <a:ea typeface="+mn-ea"/>
                          <a:cs typeface="+mn-cs"/>
                        </a:rPr>
                        <a:t>No of Events to be carried out by each MR</a:t>
                      </a:r>
                    </a:p>
                  </a:txBody>
                  <a:tcPr anchor="ctr"/>
                </a:tc>
                <a:tc>
                  <a:txBody>
                    <a:bodyPr/>
                    <a:lstStyle/>
                    <a:p>
                      <a:pPr algn="ctr"/>
                      <a:r>
                        <a:rPr lang="en-US" sz="1400" kern="1200" dirty="0"/>
                        <a:t>Budget/ Program</a:t>
                      </a:r>
                      <a:endParaRPr lang="en-IN" sz="1400" b="1" kern="1200" dirty="0">
                        <a:solidFill>
                          <a:schemeClr val="tx1"/>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400" b="1" kern="1200" dirty="0">
                          <a:solidFill>
                            <a:schemeClr val="tx1"/>
                          </a:solidFill>
                          <a:latin typeface="+mn-lt"/>
                          <a:ea typeface="+mn-ea"/>
                          <a:cs typeface="+mn-cs"/>
                        </a:rPr>
                        <a:t>Location of the</a:t>
                      </a:r>
                      <a:r>
                        <a:rPr lang="en-IN" sz="1400" b="1" kern="1200" baseline="0" dirty="0">
                          <a:solidFill>
                            <a:schemeClr val="tx1"/>
                          </a:solidFill>
                          <a:latin typeface="+mn-lt"/>
                          <a:ea typeface="+mn-ea"/>
                          <a:cs typeface="+mn-cs"/>
                        </a:rPr>
                        <a:t> event</a:t>
                      </a:r>
                      <a:endParaRPr lang="en-IN" sz="1400" b="1" kern="1200" dirty="0">
                        <a:solidFill>
                          <a:schemeClr val="tx1"/>
                        </a:solidFill>
                        <a:latin typeface="+mn-lt"/>
                        <a:ea typeface="+mn-ea"/>
                        <a:cs typeface="+mn-cs"/>
                      </a:endParaRPr>
                    </a:p>
                  </a:txBody>
                  <a:tcPr anchor="ctr"/>
                </a:tc>
                <a:tc>
                  <a:txBody>
                    <a:bodyPr/>
                    <a:lstStyle/>
                    <a:p>
                      <a:pPr algn="ctr"/>
                      <a:r>
                        <a:rPr lang="en-IN" sz="1400" dirty="0">
                          <a:solidFill>
                            <a:schemeClr val="tx1"/>
                          </a:solidFill>
                          <a:latin typeface="+mn-lt"/>
                        </a:rPr>
                        <a:t>Objective</a:t>
                      </a:r>
                      <a:endParaRPr lang="en-IN" sz="1400" dirty="0">
                        <a:solidFill>
                          <a:schemeClr val="bg1"/>
                        </a:solidFill>
                        <a:latin typeface="+mn-lt"/>
                      </a:endParaRPr>
                    </a:p>
                  </a:txBody>
                  <a:tcPr anchor="ctr"/>
                </a:tc>
                <a:extLst>
                  <a:ext uri="{0D108BD9-81ED-4DB2-BD59-A6C34878D82A}">
                    <a16:rowId xmlns="" xmlns:a16="http://schemas.microsoft.com/office/drawing/2014/main" val="10002"/>
                  </a:ext>
                </a:extLst>
              </a:tr>
              <a:tr h="1909940">
                <a:tc>
                  <a:txBody>
                    <a:bodyPr/>
                    <a:lstStyle/>
                    <a:p>
                      <a:pPr marL="0" marR="0" indent="0" algn="ctr" defTabSz="914400" rtl="0" eaLnBrk="1" fontAlgn="auto" latinLnBrk="0" hangingPunct="1">
                        <a:lnSpc>
                          <a:spcPct val="100000"/>
                        </a:lnSpc>
                        <a:spcBef>
                          <a:spcPts val="200"/>
                        </a:spcBef>
                        <a:spcAft>
                          <a:spcPts val="0"/>
                        </a:spcAft>
                        <a:buClrTx/>
                        <a:buSzTx/>
                        <a:buFontTx/>
                        <a:buNone/>
                        <a:tabLst/>
                        <a:defRPr/>
                      </a:pPr>
                      <a:r>
                        <a:rPr lang="en-IN" sz="1200" b="0" i="0" dirty="0"/>
                        <a:t>RTMs</a:t>
                      </a:r>
                    </a:p>
                  </a:txBody>
                  <a:tcPr marL="60960" marR="60960" marT="27432" marB="27432" anchor="ctr"/>
                </a:tc>
                <a:tc>
                  <a:txBody>
                    <a:bodyPr/>
                    <a:lstStyle/>
                    <a:p>
                      <a:pPr algn="ctr">
                        <a:spcBef>
                          <a:spcPts val="200"/>
                        </a:spcBef>
                      </a:pPr>
                      <a:endParaRPr lang="en-IN" sz="1200" dirty="0">
                        <a:latin typeface="+mn-lt"/>
                      </a:endParaRPr>
                    </a:p>
                  </a:txBody>
                  <a:tcPr marL="60960" marR="60960" marT="27432" marB="27432" anchor="ctr"/>
                </a:tc>
                <a:tc>
                  <a:txBody>
                    <a:bodyPr/>
                    <a:lstStyle/>
                    <a:p>
                      <a:pPr algn="ctr">
                        <a:spcBef>
                          <a:spcPts val="200"/>
                        </a:spcBef>
                      </a:pPr>
                      <a:r>
                        <a:rPr lang="en-IN" sz="1200" dirty="0">
                          <a:latin typeface="+mn-lt"/>
                        </a:rPr>
                        <a:t>8-10</a:t>
                      </a:r>
                    </a:p>
                  </a:txBody>
                  <a:tcPr marL="60960" marR="60960" marT="27432" marB="2743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200" kern="1200" dirty="0">
                          <a:solidFill>
                            <a:schemeClr val="dk1"/>
                          </a:solidFill>
                          <a:latin typeface="+mn-lt"/>
                          <a:ea typeface="+mn-ea"/>
                          <a:cs typeface="+mn-cs"/>
                        </a:rPr>
                        <a:t>Cardiologists, Endocrinologists/</a:t>
                      </a:r>
                      <a:r>
                        <a:rPr lang="en-IN" sz="1200" kern="1200" baseline="0" dirty="0">
                          <a:solidFill>
                            <a:schemeClr val="dk1"/>
                          </a:solidFill>
                          <a:latin typeface="+mn-lt"/>
                          <a:ea typeface="+mn-ea"/>
                          <a:cs typeface="+mn-cs"/>
                        </a:rPr>
                        <a:t> </a:t>
                      </a:r>
                      <a:r>
                        <a:rPr lang="en-IN" sz="1200" kern="1200" dirty="0" err="1">
                          <a:solidFill>
                            <a:schemeClr val="dk1"/>
                          </a:solidFill>
                          <a:latin typeface="+mn-lt"/>
                          <a:ea typeface="+mn-ea"/>
                          <a:cs typeface="+mn-cs"/>
                        </a:rPr>
                        <a:t>Diabetologists</a:t>
                      </a:r>
                      <a:r>
                        <a:rPr lang="en-IN" sz="1200" kern="1200" dirty="0">
                          <a:solidFill>
                            <a:schemeClr val="dk1"/>
                          </a:solidFill>
                          <a:latin typeface="+mn-lt"/>
                          <a:ea typeface="+mn-ea"/>
                          <a:cs typeface="+mn-cs"/>
                        </a:rPr>
                        <a:t>, Nephrologists, </a:t>
                      </a:r>
                      <a:r>
                        <a:rPr lang="en-IN" sz="1200" dirty="0">
                          <a:latin typeface="+mn-lt"/>
                        </a:rPr>
                        <a:t>Consulting</a:t>
                      </a:r>
                      <a:r>
                        <a:rPr lang="en-IN" sz="1200" baseline="0" dirty="0">
                          <a:latin typeface="+mn-lt"/>
                        </a:rPr>
                        <a:t> physicians</a:t>
                      </a:r>
                      <a:endParaRPr lang="en-US" sz="1200" b="0" i="0" u="none" strike="noStrike" kern="1200" dirty="0">
                        <a:solidFill>
                          <a:schemeClr val="tx1"/>
                        </a:solidFill>
                        <a:effectLst/>
                        <a:latin typeface="+mn-lt"/>
                        <a:ea typeface="+mn-ea"/>
                        <a:cs typeface="Arial" panose="020B0604020202020204" pitchFamily="34" charset="0"/>
                      </a:endParaRPr>
                    </a:p>
                  </a:txBody>
                  <a:tcPr anchor="ctr"/>
                </a:tc>
                <a:tc>
                  <a:txBody>
                    <a:bodyPr/>
                    <a:lstStyle/>
                    <a:p>
                      <a:pPr marL="0" algn="ctr" defTabSz="914400" rtl="0" eaLnBrk="1" latinLnBrk="0" hangingPunct="1"/>
                      <a:r>
                        <a:rPr lang="en-US" sz="1200" kern="1200" baseline="0" dirty="0">
                          <a:solidFill>
                            <a:schemeClr val="tx1"/>
                          </a:solidFill>
                          <a:latin typeface="+mn-lt"/>
                          <a:ea typeface="+mn-ea"/>
                          <a:cs typeface="+mn-cs"/>
                        </a:rPr>
                        <a:t>Sales Officers</a:t>
                      </a:r>
                    </a:p>
                  </a:txBody>
                  <a:tcPr anchor="ctr"/>
                </a:tc>
                <a:tc>
                  <a:txBody>
                    <a:bodyPr/>
                    <a:lstStyle/>
                    <a:p>
                      <a:pPr marL="0" marR="0" lvl="0" indent="0" algn="ctr" defTabSz="914400" rtl="0" eaLnBrk="1" fontAlgn="auto" latinLnBrk="0" hangingPunct="1">
                        <a:lnSpc>
                          <a:spcPct val="100000"/>
                        </a:lnSpc>
                        <a:spcBef>
                          <a:spcPts val="200"/>
                        </a:spcBef>
                        <a:spcAft>
                          <a:spcPts val="0"/>
                        </a:spcAft>
                        <a:buClrTx/>
                        <a:buSzTx/>
                        <a:buFontTx/>
                        <a:buNone/>
                        <a:tabLst/>
                        <a:defRPr/>
                      </a:pPr>
                      <a:r>
                        <a:rPr lang="en-IN" sz="1200" dirty="0">
                          <a:latin typeface="+mn-lt"/>
                        </a:rPr>
                        <a:t>1</a:t>
                      </a:r>
                    </a:p>
                  </a:txBody>
                  <a:tcPr marL="60960" marR="60960" marT="27432" marB="27432"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n-lt"/>
                        </a:rPr>
                        <a:t>Rs. 5,000</a:t>
                      </a:r>
                      <a:endParaRPr lang="en-IN" sz="1200" dirty="0">
                        <a:latin typeface="+mn-lt"/>
                      </a:endParaRPr>
                    </a:p>
                  </a:txBody>
                  <a:tcPr marL="60960" marR="60960" marT="27432" marB="27432" anchor="ctr"/>
                </a:tc>
                <a:tc>
                  <a:txBody>
                    <a:bodyPr/>
                    <a:lstStyle/>
                    <a:p>
                      <a:pPr marL="0" marR="0" lvl="0" indent="0" algn="ctr" defTabSz="914400" rtl="0" eaLnBrk="1" fontAlgn="auto" latinLnBrk="0" hangingPunct="1">
                        <a:lnSpc>
                          <a:spcPct val="100000"/>
                        </a:lnSpc>
                        <a:spcBef>
                          <a:spcPts val="200"/>
                        </a:spcBef>
                        <a:spcAft>
                          <a:spcPts val="0"/>
                        </a:spcAft>
                        <a:buClrTx/>
                        <a:buSzTx/>
                        <a:buFontTx/>
                        <a:buNone/>
                        <a:tabLst/>
                        <a:defRPr/>
                      </a:pPr>
                      <a:r>
                        <a:rPr lang="en-IN" sz="1200" dirty="0">
                          <a:latin typeface="+mn-lt"/>
                        </a:rPr>
                        <a:t>Hospital</a:t>
                      </a:r>
                      <a:r>
                        <a:rPr lang="en-IN" sz="1200" baseline="0" dirty="0">
                          <a:latin typeface="+mn-lt"/>
                        </a:rPr>
                        <a:t> </a:t>
                      </a:r>
                      <a:r>
                        <a:rPr lang="en-IN" sz="1200" dirty="0">
                          <a:latin typeface="+mn-lt"/>
                        </a:rPr>
                        <a:t>Conference</a:t>
                      </a:r>
                      <a:r>
                        <a:rPr lang="en-IN" sz="1200" baseline="0" dirty="0">
                          <a:latin typeface="+mn-lt"/>
                        </a:rPr>
                        <a:t> or </a:t>
                      </a:r>
                      <a:r>
                        <a:rPr lang="en-IN" sz="1200" dirty="0">
                          <a:latin typeface="+mn-lt"/>
                        </a:rPr>
                        <a:t> Meeting Room</a:t>
                      </a:r>
                    </a:p>
                  </a:txBody>
                  <a:tcPr marL="60960" marR="60960" marT="27432" marB="27432" anchor="ctr"/>
                </a:tc>
                <a:tc>
                  <a:txBody>
                    <a:bodyPr/>
                    <a:lstStyle/>
                    <a:p>
                      <a:pPr algn="ctr">
                        <a:spcBef>
                          <a:spcPts val="600"/>
                        </a:spcBef>
                      </a:pPr>
                      <a:r>
                        <a:rPr lang="en-US" sz="1200" baseline="0" dirty="0">
                          <a:latin typeface="+mn-lt"/>
                        </a:rPr>
                        <a:t>The objective of round table meeting is to increase the sale of the Cardiac products in particular hospital. And to discuss points related to business.</a:t>
                      </a:r>
                    </a:p>
                  </a:txBody>
                  <a:tcPr marL="60960" marR="60960" marT="27432" marB="27432" anchor="ctr"/>
                </a:tc>
                <a:extLst>
                  <a:ext uri="{0D108BD9-81ED-4DB2-BD59-A6C34878D82A}">
                    <a16:rowId xmlns="" xmlns:a16="http://schemas.microsoft.com/office/drawing/2014/main" val="10001"/>
                  </a:ext>
                </a:extLst>
              </a:tr>
            </a:tbl>
          </a:graphicData>
        </a:graphic>
      </p:graphicFrame>
      <p:sp>
        <p:nvSpPr>
          <p:cNvPr id="17" name="Oval 16">
            <a:extLst>
              <a:ext uri="{FF2B5EF4-FFF2-40B4-BE49-F238E27FC236}">
                <a16:creationId xmlns="" xmlns:a16="http://schemas.microsoft.com/office/drawing/2014/main" id="{16FE5421-5CE9-4A78-8A42-3C4729647D19}"/>
              </a:ext>
            </a:extLst>
          </p:cNvPr>
          <p:cNvSpPr/>
          <p:nvPr/>
        </p:nvSpPr>
        <p:spPr>
          <a:xfrm>
            <a:off x="1488392" y="3373583"/>
            <a:ext cx="312382" cy="30175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IN" sz="900" b="1" dirty="0">
                <a:solidFill>
                  <a:prstClr val="white"/>
                </a:solidFill>
              </a:rPr>
              <a:t>Q</a:t>
            </a:r>
            <a:endParaRPr lang="en-US" sz="900" b="1" dirty="0">
              <a:solidFill>
                <a:prstClr val="white"/>
              </a:solidFill>
            </a:endParaRPr>
          </a:p>
        </p:txBody>
      </p:sp>
      <p:pic>
        <p:nvPicPr>
          <p:cNvPr id="15" name="Picture 14"/>
          <p:cNvPicPr>
            <a:picLocks noChangeAspect="1"/>
          </p:cNvPicPr>
          <p:nvPr/>
        </p:nvPicPr>
        <p:blipFill>
          <a:blip r:embed="rId3"/>
          <a:stretch>
            <a:fillRect/>
          </a:stretch>
        </p:blipFill>
        <p:spPr>
          <a:xfrm>
            <a:off x="0" y="1"/>
            <a:ext cx="1841679" cy="674498"/>
          </a:xfrm>
          <a:prstGeom prst="rect">
            <a:avLst/>
          </a:prstGeom>
        </p:spPr>
      </p:pic>
    </p:spTree>
    <p:extLst>
      <p:ext uri="{BB962C8B-B14F-4D97-AF65-F5344CB8AC3E}">
        <p14:creationId xmlns:p14="http://schemas.microsoft.com/office/powerpoint/2010/main" val="6117845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Table 32"/>
          <p:cNvGraphicFramePr>
            <a:graphicFrameLocks noGrp="1"/>
          </p:cNvGraphicFramePr>
          <p:nvPr/>
        </p:nvGraphicFramePr>
        <p:xfrm>
          <a:off x="279041" y="1419381"/>
          <a:ext cx="11608162" cy="1851496"/>
        </p:xfrm>
        <a:graphic>
          <a:graphicData uri="http://schemas.openxmlformats.org/drawingml/2006/table">
            <a:tbl>
              <a:tblPr firstRow="1" bandRow="1">
                <a:tableStyleId>{BDBED569-4797-4DF1-A0F4-6AAB3CD982D8}</a:tableStyleId>
              </a:tblPr>
              <a:tblGrid>
                <a:gridCol w="1255841">
                  <a:extLst>
                    <a:ext uri="{9D8B030D-6E8A-4147-A177-3AD203B41FA5}">
                      <a16:colId xmlns="" xmlns:a16="http://schemas.microsoft.com/office/drawing/2014/main" val="20000"/>
                    </a:ext>
                  </a:extLst>
                </a:gridCol>
                <a:gridCol w="1082456">
                  <a:extLst>
                    <a:ext uri="{9D8B030D-6E8A-4147-A177-3AD203B41FA5}">
                      <a16:colId xmlns="" xmlns:a16="http://schemas.microsoft.com/office/drawing/2014/main" val="20003"/>
                    </a:ext>
                  </a:extLst>
                </a:gridCol>
                <a:gridCol w="783087">
                  <a:extLst>
                    <a:ext uri="{9D8B030D-6E8A-4147-A177-3AD203B41FA5}">
                      <a16:colId xmlns="" xmlns:a16="http://schemas.microsoft.com/office/drawing/2014/main" val="20006"/>
                    </a:ext>
                  </a:extLst>
                </a:gridCol>
                <a:gridCol w="1528763">
                  <a:extLst>
                    <a:ext uri="{9D8B030D-6E8A-4147-A177-3AD203B41FA5}">
                      <a16:colId xmlns="" xmlns:a16="http://schemas.microsoft.com/office/drawing/2014/main" val="20002"/>
                    </a:ext>
                  </a:extLst>
                </a:gridCol>
                <a:gridCol w="1500189">
                  <a:extLst>
                    <a:ext uri="{9D8B030D-6E8A-4147-A177-3AD203B41FA5}">
                      <a16:colId xmlns="" xmlns:a16="http://schemas.microsoft.com/office/drawing/2014/main" val="2984170423"/>
                    </a:ext>
                  </a:extLst>
                </a:gridCol>
                <a:gridCol w="1128713">
                  <a:extLst>
                    <a:ext uri="{9D8B030D-6E8A-4147-A177-3AD203B41FA5}">
                      <a16:colId xmlns="" xmlns:a16="http://schemas.microsoft.com/office/drawing/2014/main" val="20004"/>
                    </a:ext>
                  </a:extLst>
                </a:gridCol>
                <a:gridCol w="4329113">
                  <a:extLst>
                    <a:ext uri="{9D8B030D-6E8A-4147-A177-3AD203B41FA5}">
                      <a16:colId xmlns="" xmlns:a16="http://schemas.microsoft.com/office/drawing/2014/main" val="20005"/>
                    </a:ext>
                  </a:extLst>
                </a:gridCol>
              </a:tblGrid>
              <a:tr h="662776">
                <a:tc>
                  <a:txBody>
                    <a:bodyPr/>
                    <a:lstStyle/>
                    <a:p>
                      <a:pPr algn="ctr"/>
                      <a:r>
                        <a:rPr lang="en-IN" sz="1400" dirty="0"/>
                        <a:t>Name</a:t>
                      </a:r>
                      <a:r>
                        <a:rPr lang="en-IN" sz="1400" baseline="0" dirty="0"/>
                        <a:t> of Camp</a:t>
                      </a:r>
                      <a:endParaRPr lang="en-IN" sz="1400" dirty="0">
                        <a:solidFill>
                          <a:schemeClr val="bg1"/>
                        </a:solidFill>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b="1" kern="1200" dirty="0">
                          <a:solidFill>
                            <a:schemeClr val="tx1"/>
                          </a:solidFill>
                          <a:latin typeface="+mn-lt"/>
                          <a:ea typeface="+mn-ea"/>
                          <a:cs typeface="+mn-cs"/>
                        </a:rPr>
                        <a:t>Brands/</a:t>
                      </a:r>
                    </a:p>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b="1" kern="1200" dirty="0">
                          <a:solidFill>
                            <a:schemeClr val="tx1"/>
                          </a:solidFill>
                          <a:latin typeface="+mn-lt"/>
                          <a:ea typeface="+mn-ea"/>
                          <a:cs typeface="+mn-cs"/>
                        </a:rPr>
                        <a:t>Targeted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b="1" kern="1200" dirty="0">
                          <a:solidFill>
                            <a:schemeClr val="tx1"/>
                          </a:solidFill>
                          <a:latin typeface="+mn-lt"/>
                          <a:ea typeface="+mn-ea"/>
                          <a:cs typeface="+mn-cs"/>
                        </a:rPr>
                        <a:t>Frequency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b="1" kern="1200" dirty="0">
                          <a:solidFill>
                            <a:schemeClr val="tx1"/>
                          </a:solidFill>
                          <a:latin typeface="+mn-lt"/>
                          <a:ea typeface="+mn-ea"/>
                          <a:cs typeface="+mn-cs"/>
                        </a:rPr>
                        <a:t>Approx. No. of doctors targeted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dirty="0"/>
                        <a:t>Type of doctors targeted </a:t>
                      </a:r>
                      <a:endParaRPr lang="en-IN" sz="1400" dirty="0">
                        <a:solidFill>
                          <a:schemeClr val="bg1"/>
                        </a:solidFill>
                        <a:latin typeface="+mn-lt"/>
                      </a:endParaRPr>
                    </a:p>
                  </a:txBody>
                  <a:tcPr anchor="ctr"/>
                </a:tc>
                <a:tc>
                  <a:txBody>
                    <a:bodyPr/>
                    <a:lstStyle/>
                    <a:p>
                      <a:pPr algn="ctr"/>
                      <a:r>
                        <a:rPr lang="en-IN" sz="1400" dirty="0"/>
                        <a:t>Responsibility </a:t>
                      </a:r>
                      <a:endParaRPr lang="en-IN" sz="1400" dirty="0">
                        <a:solidFill>
                          <a:schemeClr val="bg1"/>
                        </a:solidFill>
                        <a:latin typeface="+mn-lt"/>
                      </a:endParaRPr>
                    </a:p>
                  </a:txBody>
                  <a:tcPr anchor="ctr"/>
                </a:tc>
                <a:tc>
                  <a:txBody>
                    <a:bodyPr/>
                    <a:lstStyle/>
                    <a:p>
                      <a:pPr algn="ctr"/>
                      <a:r>
                        <a:rPr lang="en-IN" sz="1400" dirty="0"/>
                        <a:t>Description</a:t>
                      </a:r>
                      <a:r>
                        <a:rPr lang="en-IN" sz="1400" baseline="0" dirty="0"/>
                        <a:t> of the camp</a:t>
                      </a:r>
                      <a:endParaRPr lang="en-IN" sz="1400" dirty="0">
                        <a:solidFill>
                          <a:schemeClr val="bg1"/>
                        </a:solidFill>
                        <a:latin typeface="+mn-lt"/>
                      </a:endParaRPr>
                    </a:p>
                  </a:txBody>
                  <a:tcPr anchor="ctr"/>
                </a:tc>
                <a:extLst>
                  <a:ext uri="{0D108BD9-81ED-4DB2-BD59-A6C34878D82A}">
                    <a16:rowId xmlns="" xmlns:a16="http://schemas.microsoft.com/office/drawing/2014/main" val="10002"/>
                  </a:ext>
                </a:extLst>
              </a:tr>
              <a:tr h="621352">
                <a:tc>
                  <a:txBody>
                    <a:bodyPr/>
                    <a:lstStyle/>
                    <a:p>
                      <a:pPr algn="ctr"/>
                      <a:r>
                        <a:rPr lang="en-IN" sz="1200" kern="1200" dirty="0">
                          <a:solidFill>
                            <a:schemeClr val="tx1"/>
                          </a:solidFill>
                          <a:latin typeface="+mn-lt"/>
                          <a:ea typeface="+mn-ea"/>
                          <a:cs typeface="Arial" panose="020B0604020202020204" pitchFamily="34" charset="0"/>
                        </a:rPr>
                        <a:t>Lipid Profile Test</a:t>
                      </a:r>
                    </a:p>
                  </a:txBody>
                  <a:tcPr anchor="ctr"/>
                </a:tc>
                <a:tc>
                  <a:txBody>
                    <a:bodyPr/>
                    <a:lstStyle/>
                    <a:p>
                      <a:pPr algn="ctr"/>
                      <a:r>
                        <a:rPr lang="en-US" sz="1200" dirty="0" err="1"/>
                        <a:t>Rosuvas</a:t>
                      </a:r>
                      <a:endParaRPr lang="en-US" sz="1200" dirty="0"/>
                    </a:p>
                  </a:txBody>
                  <a:tcPr anchor="ctr"/>
                </a:tc>
                <a:tc>
                  <a:txBody>
                    <a:bodyPr/>
                    <a:lstStyle/>
                    <a:p>
                      <a:pPr algn="ctr"/>
                      <a:r>
                        <a:rPr lang="en-IN" sz="1200" kern="1200" dirty="0">
                          <a:solidFill>
                            <a:schemeClr val="tx1"/>
                          </a:solidFill>
                          <a:latin typeface="+mn-lt"/>
                          <a:ea typeface="+mn-ea"/>
                          <a:cs typeface="Arial" panose="020B0604020202020204" pitchFamily="34" charset="0"/>
                        </a:rPr>
                        <a:t>M</a:t>
                      </a:r>
                    </a:p>
                  </a:txBody>
                  <a:tcPr anchor="ctr"/>
                </a:tc>
                <a:tc>
                  <a:txBody>
                    <a:bodyPr/>
                    <a:lstStyle/>
                    <a:p>
                      <a:pPr algn="ctr"/>
                      <a:r>
                        <a:rPr lang="en-IN" sz="1200" kern="1200" dirty="0">
                          <a:solidFill>
                            <a:schemeClr val="tx1"/>
                          </a:solidFill>
                          <a:latin typeface="+mn-lt"/>
                          <a:ea typeface="+mn-ea"/>
                          <a:cs typeface="Arial" panose="020B0604020202020204" pitchFamily="34" charset="0"/>
                        </a:rPr>
                        <a:t>5</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200" kern="1200" dirty="0">
                          <a:solidFill>
                            <a:schemeClr val="dk1"/>
                          </a:solidFill>
                          <a:latin typeface="+mn-lt"/>
                          <a:ea typeface="+mn-ea"/>
                          <a:cs typeface="+mn-cs"/>
                        </a:rPr>
                        <a:t>Cardiologists, Endocrinologists/</a:t>
                      </a:r>
                      <a:r>
                        <a:rPr lang="en-IN" sz="1200" kern="1200" baseline="0" dirty="0">
                          <a:solidFill>
                            <a:schemeClr val="dk1"/>
                          </a:solidFill>
                          <a:latin typeface="+mn-lt"/>
                          <a:ea typeface="+mn-ea"/>
                          <a:cs typeface="+mn-cs"/>
                        </a:rPr>
                        <a:t> </a:t>
                      </a:r>
                      <a:r>
                        <a:rPr lang="en-IN" sz="1200" kern="1200" dirty="0">
                          <a:solidFill>
                            <a:schemeClr val="dk1"/>
                          </a:solidFill>
                          <a:latin typeface="+mn-lt"/>
                          <a:ea typeface="+mn-ea"/>
                          <a:cs typeface="+mn-cs"/>
                        </a:rPr>
                        <a:t>Diabetologists, Nephrologists, </a:t>
                      </a:r>
                      <a:r>
                        <a:rPr lang="en-IN" sz="1200" dirty="0">
                          <a:latin typeface="+mn-lt"/>
                        </a:rPr>
                        <a:t>Consulting</a:t>
                      </a:r>
                      <a:r>
                        <a:rPr lang="en-IN" sz="1200" baseline="0" dirty="0">
                          <a:latin typeface="+mn-lt"/>
                        </a:rPr>
                        <a:t> physicians</a:t>
                      </a:r>
                      <a:endParaRPr lang="en-US" sz="1200" b="0" i="0" u="none" strike="noStrike" kern="1200" dirty="0">
                        <a:solidFill>
                          <a:schemeClr val="tx1"/>
                        </a:solidFill>
                        <a:effectLst/>
                        <a:latin typeface="+mn-lt"/>
                        <a:ea typeface="+mn-ea"/>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200" kern="1200" dirty="0">
                          <a:solidFill>
                            <a:schemeClr val="tx1"/>
                          </a:solidFill>
                          <a:latin typeface="+mn-lt"/>
                          <a:ea typeface="+mn-ea"/>
                          <a:cs typeface="Arial" panose="020B0604020202020204" pitchFamily="34" charset="0"/>
                        </a:rPr>
                        <a:t>Sales Officers</a:t>
                      </a:r>
                    </a:p>
                  </a:txBody>
                  <a:tcPr anchor="ctr"/>
                </a:tc>
                <a:tc>
                  <a:txBody>
                    <a:bodyPr/>
                    <a:lstStyle/>
                    <a:p>
                      <a:pPr algn="ctr"/>
                      <a:r>
                        <a:rPr lang="en-IN" sz="1200" kern="1200" dirty="0">
                          <a:solidFill>
                            <a:schemeClr val="tx1"/>
                          </a:solidFill>
                          <a:latin typeface="+mn-lt"/>
                          <a:ea typeface="+mn-ea"/>
                          <a:cs typeface="Arial" panose="020B0604020202020204" pitchFamily="34" charset="0"/>
                        </a:rPr>
                        <a:t>Aim of this camp is to find out the bad, god and triglycerides level. Sales Officers cover 20-25 patients in this camp they have lipid profile machine called as Mission Machine</a:t>
                      </a:r>
                    </a:p>
                  </a:txBody>
                  <a:tcPr anchor="ctr"/>
                </a:tc>
                <a:extLst>
                  <a:ext uri="{0D108BD9-81ED-4DB2-BD59-A6C34878D82A}">
                    <a16:rowId xmlns="" xmlns:a16="http://schemas.microsoft.com/office/drawing/2014/main" val="1866176049"/>
                  </a:ext>
                </a:extLst>
              </a:tr>
            </a:tbl>
          </a:graphicData>
        </a:graphic>
      </p:graphicFrame>
      <p:sp>
        <p:nvSpPr>
          <p:cNvPr id="17" name="Content Placeholder 1"/>
          <p:cNvSpPr>
            <a:spLocks noGrp="1"/>
          </p:cNvSpPr>
          <p:nvPr>
            <p:ph idx="1"/>
          </p:nvPr>
        </p:nvSpPr>
        <p:spPr>
          <a:xfrm>
            <a:off x="413769" y="999081"/>
            <a:ext cx="10343391" cy="320559"/>
          </a:xfrm>
        </p:spPr>
        <p:txBody>
          <a:bodyPr anchor="ctr"/>
          <a:lstStyle/>
          <a:p>
            <a:r>
              <a:rPr lang="en-US" sz="1400" dirty="0">
                <a:solidFill>
                  <a:schemeClr val="tx1"/>
                </a:solidFill>
              </a:rPr>
              <a:t>Following camps were held in pre-COVID.</a:t>
            </a:r>
            <a:endParaRPr lang="en-US" sz="1400" b="1" dirty="0">
              <a:solidFill>
                <a:schemeClr val="tx1"/>
              </a:solidFill>
            </a:endParaRPr>
          </a:p>
        </p:txBody>
      </p:sp>
      <p:sp>
        <p:nvSpPr>
          <p:cNvPr id="2" name="Title 1">
            <a:extLst>
              <a:ext uri="{FF2B5EF4-FFF2-40B4-BE49-F238E27FC236}">
                <a16:creationId xmlns="" xmlns:a16="http://schemas.microsoft.com/office/drawing/2014/main" id="{BFC8CB0D-483B-42DF-98DA-EC14C166EA9D}"/>
              </a:ext>
            </a:extLst>
          </p:cNvPr>
          <p:cNvSpPr>
            <a:spLocks noGrp="1"/>
          </p:cNvSpPr>
          <p:nvPr>
            <p:ph type="title"/>
          </p:nvPr>
        </p:nvSpPr>
        <p:spPr>
          <a:xfrm>
            <a:off x="5370490" y="224933"/>
            <a:ext cx="4751990" cy="774148"/>
          </a:xfrm>
        </p:spPr>
        <p:txBody>
          <a:bodyPr/>
          <a:lstStyle/>
          <a:p>
            <a:r>
              <a:rPr lang="en-IN" dirty="0"/>
              <a:t>Camps</a:t>
            </a:r>
          </a:p>
        </p:txBody>
      </p:sp>
      <p:pic>
        <p:nvPicPr>
          <p:cNvPr id="5" name="Picture 4"/>
          <p:cNvPicPr>
            <a:picLocks noChangeAspect="1"/>
          </p:cNvPicPr>
          <p:nvPr/>
        </p:nvPicPr>
        <p:blipFill>
          <a:blip r:embed="rId3"/>
          <a:stretch>
            <a:fillRect/>
          </a:stretch>
        </p:blipFill>
        <p:spPr>
          <a:xfrm>
            <a:off x="0" y="1"/>
            <a:ext cx="1841679" cy="674498"/>
          </a:xfrm>
          <a:prstGeom prst="rect">
            <a:avLst/>
          </a:prstGeom>
        </p:spPr>
      </p:pic>
    </p:spTree>
    <p:extLst>
      <p:ext uri="{BB962C8B-B14F-4D97-AF65-F5344CB8AC3E}">
        <p14:creationId xmlns:p14="http://schemas.microsoft.com/office/powerpoint/2010/main" val="924360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Introduction</a:t>
            </a:r>
            <a:endParaRPr lang="en-IN" dirty="0"/>
          </a:p>
        </p:txBody>
      </p:sp>
      <p:sp>
        <p:nvSpPr>
          <p:cNvPr id="3" name="Content Placeholder 2"/>
          <p:cNvSpPr>
            <a:spLocks noGrp="1"/>
          </p:cNvSpPr>
          <p:nvPr>
            <p:ph idx="1"/>
          </p:nvPr>
        </p:nvSpPr>
        <p:spPr>
          <a:xfrm>
            <a:off x="342900" y="1349375"/>
            <a:ext cx="11106418" cy="4843463"/>
          </a:xfrm>
        </p:spPr>
        <p:txBody>
          <a:bodyPr/>
          <a:lstStyle/>
          <a:p>
            <a:pPr>
              <a:lnSpc>
                <a:spcPct val="200000"/>
              </a:lnSpc>
            </a:pPr>
            <a:r>
              <a:rPr lang="en-US" sz="1600" dirty="0" smtClean="0">
                <a:latin typeface="Century Gothic" panose="020B0502020202020204" pitchFamily="34" charset="0"/>
              </a:rPr>
              <a:t>This is a market assessment study of </a:t>
            </a:r>
            <a:r>
              <a:rPr lang="en-US" sz="1600" dirty="0" err="1" smtClean="0">
                <a:latin typeface="Century Gothic" panose="020B0502020202020204" pitchFamily="34" charset="0"/>
              </a:rPr>
              <a:t>Rosuvas</a:t>
            </a:r>
            <a:r>
              <a:rPr lang="en-US" sz="1600" dirty="0" smtClean="0">
                <a:latin typeface="Century Gothic" panose="020B0502020202020204" pitchFamily="34" charset="0"/>
              </a:rPr>
              <a:t>.</a:t>
            </a:r>
          </a:p>
          <a:p>
            <a:pPr>
              <a:lnSpc>
                <a:spcPct val="200000"/>
              </a:lnSpc>
            </a:pPr>
            <a:r>
              <a:rPr lang="en-US" sz="1600" dirty="0">
                <a:latin typeface="Century Gothic" panose="020B0502020202020204" pitchFamily="34" charset="0"/>
              </a:rPr>
              <a:t> </a:t>
            </a:r>
            <a:r>
              <a:rPr lang="en-US" sz="1600" dirty="0" smtClean="0">
                <a:latin typeface="Century Gothic" panose="020B0502020202020204" pitchFamily="34" charset="0"/>
              </a:rPr>
              <a:t>It belongs </a:t>
            </a:r>
            <a:r>
              <a:rPr lang="en-US" sz="1600" dirty="0">
                <a:latin typeface="Century Gothic" panose="020B0502020202020204" pitchFamily="34" charset="0"/>
              </a:rPr>
              <a:t>to a group of medicines called </a:t>
            </a:r>
            <a:r>
              <a:rPr lang="en-US" sz="1600" dirty="0" smtClean="0">
                <a:latin typeface="Century Gothic" panose="020B0502020202020204" pitchFamily="34" charset="0"/>
              </a:rPr>
              <a:t>statins.</a:t>
            </a:r>
          </a:p>
          <a:p>
            <a:pPr>
              <a:lnSpc>
                <a:spcPct val="200000"/>
              </a:lnSpc>
            </a:pPr>
            <a:r>
              <a:rPr lang="en-US" sz="1600" dirty="0">
                <a:latin typeface="Century Gothic" panose="020B0502020202020204" pitchFamily="34" charset="0"/>
              </a:rPr>
              <a:t>It is used to lower cholesterol and reduce the risk of heart disease</a:t>
            </a:r>
            <a:r>
              <a:rPr lang="en-US" sz="1600" dirty="0" smtClean="0">
                <a:latin typeface="Century Gothic" panose="020B0502020202020204" pitchFamily="34" charset="0"/>
              </a:rPr>
              <a:t>.</a:t>
            </a:r>
          </a:p>
          <a:p>
            <a:pPr>
              <a:lnSpc>
                <a:spcPct val="200000"/>
              </a:lnSpc>
            </a:pPr>
            <a:r>
              <a:rPr lang="en-US" sz="1600" dirty="0" smtClean="0">
                <a:latin typeface="Century Gothic" panose="020B0502020202020204" pitchFamily="34" charset="0"/>
              </a:rPr>
              <a:t>It </a:t>
            </a:r>
            <a:r>
              <a:rPr lang="en-US" sz="1600" dirty="0">
                <a:latin typeface="Century Gothic" panose="020B0502020202020204" pitchFamily="34" charset="0"/>
              </a:rPr>
              <a:t>is a widely prescribed medicine and is regarded as safe for long-term </a:t>
            </a:r>
            <a:r>
              <a:rPr lang="en-US" sz="1600" dirty="0" smtClean="0">
                <a:latin typeface="Century Gothic" panose="020B0502020202020204" pitchFamily="34" charset="0"/>
              </a:rPr>
              <a:t>use</a:t>
            </a:r>
          </a:p>
          <a:p>
            <a:pPr>
              <a:lnSpc>
                <a:spcPct val="200000"/>
              </a:lnSpc>
            </a:pPr>
            <a:r>
              <a:rPr lang="en-US" sz="1600" dirty="0">
                <a:latin typeface="Century Gothic" panose="020B0502020202020204" pitchFamily="34" charset="0"/>
              </a:rPr>
              <a:t>It is available in various SKUs - </a:t>
            </a:r>
            <a:r>
              <a:rPr lang="en-US" sz="1600" dirty="0" err="1">
                <a:latin typeface="Century Gothic" panose="020B0502020202020204" pitchFamily="34" charset="0"/>
              </a:rPr>
              <a:t>Rosuvas</a:t>
            </a:r>
            <a:r>
              <a:rPr lang="en-US" sz="1600" dirty="0">
                <a:latin typeface="Century Gothic" panose="020B0502020202020204" pitchFamily="34" charset="0"/>
              </a:rPr>
              <a:t> </a:t>
            </a:r>
            <a:r>
              <a:rPr lang="en-US" sz="1600" dirty="0" err="1" smtClean="0">
                <a:latin typeface="Century Gothic" panose="020B0502020202020204" pitchFamily="34" charset="0"/>
              </a:rPr>
              <a:t>Cv</a:t>
            </a:r>
            <a:r>
              <a:rPr lang="en-IN" sz="1600" dirty="0" smtClean="0">
                <a:latin typeface="Century Gothic" panose="020B0502020202020204" pitchFamily="34" charset="0"/>
              </a:rPr>
              <a:t>, </a:t>
            </a:r>
            <a:r>
              <a:rPr lang="en-IN" sz="1600" dirty="0" err="1" smtClean="0">
                <a:latin typeface="Century Gothic" panose="020B0502020202020204" pitchFamily="34" charset="0"/>
              </a:rPr>
              <a:t>Rosuva</a:t>
            </a:r>
            <a:r>
              <a:rPr lang="en-IN" sz="1600" dirty="0" smtClean="0">
                <a:latin typeface="Century Gothic" panose="020B0502020202020204" pitchFamily="34" charset="0"/>
              </a:rPr>
              <a:t> Gold, </a:t>
            </a:r>
            <a:r>
              <a:rPr lang="en-IN" sz="1600" dirty="0" err="1" smtClean="0">
                <a:latin typeface="Century Gothic" panose="020B0502020202020204" pitchFamily="34" charset="0"/>
              </a:rPr>
              <a:t>Rosuvas</a:t>
            </a:r>
            <a:r>
              <a:rPr lang="en-IN" sz="1600" dirty="0" smtClean="0">
                <a:latin typeface="Century Gothic" panose="020B0502020202020204" pitchFamily="34" charset="0"/>
              </a:rPr>
              <a:t> 10 etc.</a:t>
            </a:r>
          </a:p>
          <a:p>
            <a:pPr>
              <a:lnSpc>
                <a:spcPct val="200000"/>
              </a:lnSpc>
            </a:pPr>
            <a:endParaRPr lang="en-US" sz="1600" dirty="0">
              <a:latin typeface="Century Gothic" panose="020B0502020202020204" pitchFamily="34" charset="0"/>
            </a:endParaRPr>
          </a:p>
        </p:txBody>
      </p:sp>
      <p:pic>
        <p:nvPicPr>
          <p:cNvPr id="4" name="Picture 3"/>
          <p:cNvPicPr>
            <a:picLocks noChangeAspect="1"/>
          </p:cNvPicPr>
          <p:nvPr/>
        </p:nvPicPr>
        <p:blipFill>
          <a:blip r:embed="rId2"/>
          <a:stretch>
            <a:fillRect/>
          </a:stretch>
        </p:blipFill>
        <p:spPr>
          <a:xfrm>
            <a:off x="0" y="0"/>
            <a:ext cx="1841679" cy="901521"/>
          </a:xfrm>
          <a:prstGeom prst="rect">
            <a:avLst/>
          </a:prstGeom>
        </p:spPr>
      </p:pic>
    </p:spTree>
    <p:extLst>
      <p:ext uri="{BB962C8B-B14F-4D97-AF65-F5344CB8AC3E}">
        <p14:creationId xmlns:p14="http://schemas.microsoft.com/office/powerpoint/2010/main" val="24648649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C8CB0D-483B-42DF-98DA-EC14C166EA9D}"/>
              </a:ext>
            </a:extLst>
          </p:cNvPr>
          <p:cNvSpPr>
            <a:spLocks noGrp="1"/>
          </p:cNvSpPr>
          <p:nvPr>
            <p:ph type="title"/>
          </p:nvPr>
        </p:nvSpPr>
        <p:spPr>
          <a:xfrm>
            <a:off x="4958366" y="287425"/>
            <a:ext cx="4751990" cy="774148"/>
          </a:xfrm>
        </p:spPr>
        <p:txBody>
          <a:bodyPr/>
          <a:lstStyle/>
          <a:p>
            <a:r>
              <a:rPr lang="en-IN" dirty="0" smtClean="0"/>
              <a:t>SWOT Analysis</a:t>
            </a:r>
            <a:endParaRPr lang="en-IN" dirty="0"/>
          </a:p>
        </p:txBody>
      </p:sp>
      <p:pic>
        <p:nvPicPr>
          <p:cNvPr id="5" name="Picture 4"/>
          <p:cNvPicPr>
            <a:picLocks noChangeAspect="1"/>
          </p:cNvPicPr>
          <p:nvPr/>
        </p:nvPicPr>
        <p:blipFill>
          <a:blip r:embed="rId3"/>
          <a:stretch>
            <a:fillRect/>
          </a:stretch>
        </p:blipFill>
        <p:spPr>
          <a:xfrm>
            <a:off x="0" y="1"/>
            <a:ext cx="1841679" cy="674498"/>
          </a:xfrm>
          <a:prstGeom prst="rect">
            <a:avLst/>
          </a:prstGeom>
        </p:spPr>
      </p:pic>
      <p:grpSp>
        <p:nvGrpSpPr>
          <p:cNvPr id="7" name="Google Shape;941;p33"/>
          <p:cNvGrpSpPr/>
          <p:nvPr/>
        </p:nvGrpSpPr>
        <p:grpSpPr>
          <a:xfrm>
            <a:off x="6166581" y="3745978"/>
            <a:ext cx="5025293" cy="2439485"/>
            <a:chOff x="4796613" y="3113925"/>
            <a:chExt cx="3305775" cy="1492126"/>
          </a:xfrm>
        </p:grpSpPr>
        <p:sp>
          <p:nvSpPr>
            <p:cNvPr id="8" name="Google Shape;942;p33"/>
            <p:cNvSpPr/>
            <p:nvPr/>
          </p:nvSpPr>
          <p:spPr>
            <a:xfrm>
              <a:off x="7017288" y="3317425"/>
              <a:ext cx="1085100" cy="1085100"/>
            </a:xfrm>
            <a:prstGeom prst="ellipse">
              <a:avLst/>
            </a:prstGeom>
            <a:solidFill>
              <a:srgbClr val="FFFFFF"/>
            </a:solidFill>
            <a:ln w="2857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Arial"/>
                <a:ea typeface="+mn-ea"/>
                <a:cs typeface="+mn-cs"/>
              </a:endParaRPr>
            </a:p>
          </p:txBody>
        </p:sp>
        <p:sp>
          <p:nvSpPr>
            <p:cNvPr id="9" name="Google Shape;943;p33"/>
            <p:cNvSpPr/>
            <p:nvPr/>
          </p:nvSpPr>
          <p:spPr>
            <a:xfrm>
              <a:off x="4796613" y="3403351"/>
              <a:ext cx="2753100" cy="1202700"/>
            </a:xfrm>
            <a:prstGeom prst="roundRect">
              <a:avLst>
                <a:gd name="adj" fmla="val 16667"/>
              </a:avLst>
            </a:prstGeom>
            <a:solidFill>
              <a:srgbClr val="CCFFCC"/>
            </a:solidFill>
            <a:ln>
              <a:noFill/>
            </a:ln>
          </p:spPr>
          <p:txBody>
            <a:bodyPr spcFirstLastPara="1" wrap="square" lIns="487667" tIns="121900" rIns="487667" bIns="121900" anchor="ctr" anchorCtr="0">
              <a:noAutofit/>
            </a:bodyPr>
            <a:lstStyle/>
            <a:p>
              <a:pPr marL="171450" marR="0" lvl="0" indent="-171450" algn="ctr" defTabSz="914400" rtl="0" eaLnBrk="1" fontAlgn="auto" latinLnBrk="0" hangingPunct="1">
                <a:lnSpc>
                  <a:spcPct val="100000"/>
                </a:lnSpc>
                <a:spcBef>
                  <a:spcPts val="0"/>
                </a:spcBef>
                <a:spcAft>
                  <a:spcPts val="0"/>
                </a:spcAft>
                <a:buClr>
                  <a:prstClr val="black"/>
                </a:buClr>
                <a:buSzPts val="1100"/>
                <a:buFont typeface="Arial" panose="020B0604020202020204" pitchFamily="34" charset="0"/>
                <a:buChar char="•"/>
                <a:tabLst/>
                <a:defRPr/>
              </a:pPr>
              <a:endParaRPr kumimoji="0" sz="1200" b="0" i="0" u="none" strike="noStrike" kern="1200" cap="none" spc="0" normalizeH="0" baseline="0" noProof="0" dirty="0">
                <a:ln>
                  <a:noFill/>
                </a:ln>
                <a:solidFill>
                  <a:srgbClr val="434343"/>
                </a:solidFill>
                <a:effectLst/>
                <a:uLnTx/>
                <a:uFillTx/>
                <a:latin typeface="Century Gothic"/>
                <a:ea typeface="Roboto"/>
                <a:cs typeface="Roboto"/>
                <a:sym typeface="Roboto"/>
              </a:endParaRPr>
            </a:p>
          </p:txBody>
        </p:sp>
        <p:sp>
          <p:nvSpPr>
            <p:cNvPr id="10" name="Google Shape;944;p33"/>
            <p:cNvSpPr/>
            <p:nvPr/>
          </p:nvSpPr>
          <p:spPr>
            <a:xfrm>
              <a:off x="4796613" y="3113925"/>
              <a:ext cx="2751000" cy="453300"/>
            </a:xfrm>
            <a:prstGeom prst="round2SameRect">
              <a:avLst>
                <a:gd name="adj1" fmla="val 50000"/>
                <a:gd name="adj2" fmla="val 0"/>
              </a:avLst>
            </a:prstGeom>
            <a:solidFill>
              <a:schemeClr val="accent5"/>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kumimoji="0" lang="en" sz="2267" b="0" i="0" u="none" strike="noStrike" kern="1200" cap="none" spc="0" normalizeH="0" baseline="0" noProof="0">
                  <a:ln>
                    <a:noFill/>
                  </a:ln>
                  <a:solidFill>
                    <a:srgbClr val="FFFFFF"/>
                  </a:solidFill>
                  <a:effectLst/>
                  <a:uLnTx/>
                  <a:uFillTx/>
                  <a:latin typeface="Fira Sans Extra Condensed Medium"/>
                  <a:ea typeface="Fira Sans Extra Condensed Medium"/>
                  <a:cs typeface="Fira Sans Extra Condensed Medium"/>
                  <a:sym typeface="Fira Sans Extra Condensed Medium"/>
                </a:rPr>
                <a:t>THREATS</a:t>
              </a:r>
              <a:endParaRPr kumimoji="0" sz="24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1" name="Google Shape;945;p33"/>
          <p:cNvGrpSpPr/>
          <p:nvPr/>
        </p:nvGrpSpPr>
        <p:grpSpPr>
          <a:xfrm>
            <a:off x="10466515" y="4882733"/>
            <a:ext cx="505528" cy="494623"/>
            <a:chOff x="-41117650" y="3605525"/>
            <a:chExt cx="324500" cy="317500"/>
          </a:xfrm>
        </p:grpSpPr>
        <p:sp>
          <p:nvSpPr>
            <p:cNvPr id="12" name="Google Shape;946;p33"/>
            <p:cNvSpPr/>
            <p:nvPr/>
          </p:nvSpPr>
          <p:spPr>
            <a:xfrm>
              <a:off x="-41016850" y="3605525"/>
              <a:ext cx="106350" cy="105375"/>
            </a:xfrm>
            <a:custGeom>
              <a:avLst/>
              <a:gdLst/>
              <a:ahLst/>
              <a:cxnLst/>
              <a:rect l="l" t="t" r="r" b="b"/>
              <a:pathLst>
                <a:path w="4254" h="4215" extrusionOk="0">
                  <a:moveTo>
                    <a:pt x="2064" y="1"/>
                  </a:moveTo>
                  <a:cubicBezTo>
                    <a:pt x="1954" y="1"/>
                    <a:pt x="1844" y="40"/>
                    <a:pt x="1765" y="119"/>
                  </a:cubicBezTo>
                  <a:lnTo>
                    <a:pt x="1" y="1883"/>
                  </a:lnTo>
                  <a:lnTo>
                    <a:pt x="2332" y="4214"/>
                  </a:lnTo>
                  <a:lnTo>
                    <a:pt x="4096" y="2450"/>
                  </a:lnTo>
                  <a:cubicBezTo>
                    <a:pt x="4254" y="2293"/>
                    <a:pt x="4254" y="2009"/>
                    <a:pt x="4096" y="1852"/>
                  </a:cubicBezTo>
                  <a:lnTo>
                    <a:pt x="2364" y="119"/>
                  </a:lnTo>
                  <a:cubicBezTo>
                    <a:pt x="2285" y="40"/>
                    <a:pt x="2175" y="1"/>
                    <a:pt x="2064"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Arial"/>
                <a:ea typeface="+mn-ea"/>
                <a:cs typeface="+mn-cs"/>
              </a:endParaRPr>
            </a:p>
          </p:txBody>
        </p:sp>
        <p:sp>
          <p:nvSpPr>
            <p:cNvPr id="13" name="Google Shape;947;p33"/>
            <p:cNvSpPr/>
            <p:nvPr/>
          </p:nvSpPr>
          <p:spPr>
            <a:xfrm>
              <a:off x="-40900275" y="3721300"/>
              <a:ext cx="107125" cy="105375"/>
            </a:xfrm>
            <a:custGeom>
              <a:avLst/>
              <a:gdLst/>
              <a:ahLst/>
              <a:cxnLst/>
              <a:rect l="l" t="t" r="r" b="b"/>
              <a:pathLst>
                <a:path w="4285" h="4215" extrusionOk="0">
                  <a:moveTo>
                    <a:pt x="2064" y="1"/>
                  </a:moveTo>
                  <a:cubicBezTo>
                    <a:pt x="1954" y="1"/>
                    <a:pt x="1843" y="40"/>
                    <a:pt x="1765" y="119"/>
                  </a:cubicBezTo>
                  <a:lnTo>
                    <a:pt x="0" y="1915"/>
                  </a:lnTo>
                  <a:lnTo>
                    <a:pt x="2300" y="4215"/>
                  </a:lnTo>
                  <a:lnTo>
                    <a:pt x="4128" y="2482"/>
                  </a:lnTo>
                  <a:cubicBezTo>
                    <a:pt x="4285" y="2324"/>
                    <a:pt x="4285" y="2072"/>
                    <a:pt x="4128" y="1915"/>
                  </a:cubicBezTo>
                  <a:lnTo>
                    <a:pt x="2363" y="119"/>
                  </a:lnTo>
                  <a:cubicBezTo>
                    <a:pt x="2285" y="40"/>
                    <a:pt x="2174" y="1"/>
                    <a:pt x="2064"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Arial"/>
                <a:ea typeface="+mn-ea"/>
                <a:cs typeface="+mn-cs"/>
              </a:endParaRPr>
            </a:p>
          </p:txBody>
        </p:sp>
        <p:sp>
          <p:nvSpPr>
            <p:cNvPr id="14" name="Google Shape;948;p33"/>
            <p:cNvSpPr/>
            <p:nvPr/>
          </p:nvSpPr>
          <p:spPr>
            <a:xfrm>
              <a:off x="-41117650" y="3668350"/>
              <a:ext cx="262300" cy="254675"/>
            </a:xfrm>
            <a:custGeom>
              <a:avLst/>
              <a:gdLst/>
              <a:ahLst/>
              <a:cxnLst/>
              <a:rect l="l" t="t" r="r" b="b"/>
              <a:pathLst>
                <a:path w="10492" h="10187" extrusionOk="0">
                  <a:moveTo>
                    <a:pt x="3497" y="0"/>
                  </a:moveTo>
                  <a:lnTo>
                    <a:pt x="1764" y="1733"/>
                  </a:lnTo>
                  <a:cubicBezTo>
                    <a:pt x="1166" y="2332"/>
                    <a:pt x="725" y="3088"/>
                    <a:pt x="504" y="3812"/>
                  </a:cubicBezTo>
                  <a:cubicBezTo>
                    <a:pt x="0" y="5514"/>
                    <a:pt x="410" y="7404"/>
                    <a:pt x="1764" y="8759"/>
                  </a:cubicBezTo>
                  <a:cubicBezTo>
                    <a:pt x="2667" y="9661"/>
                    <a:pt x="3919" y="10187"/>
                    <a:pt x="5273" y="10187"/>
                  </a:cubicBezTo>
                  <a:cubicBezTo>
                    <a:pt x="5384" y="10187"/>
                    <a:pt x="5496" y="10183"/>
                    <a:pt x="5608" y="10176"/>
                  </a:cubicBezTo>
                  <a:cubicBezTo>
                    <a:pt x="6679" y="10082"/>
                    <a:pt x="7876" y="9609"/>
                    <a:pt x="8758" y="8759"/>
                  </a:cubicBezTo>
                  <a:lnTo>
                    <a:pt x="10491" y="7026"/>
                  </a:lnTo>
                  <a:lnTo>
                    <a:pt x="8191" y="4694"/>
                  </a:lnTo>
                  <a:lnTo>
                    <a:pt x="6396" y="6396"/>
                  </a:lnTo>
                  <a:cubicBezTo>
                    <a:pt x="6077" y="6715"/>
                    <a:pt x="5645" y="6880"/>
                    <a:pt x="5214" y="6880"/>
                  </a:cubicBezTo>
                  <a:cubicBezTo>
                    <a:pt x="4794" y="6880"/>
                    <a:pt x="4375" y="6722"/>
                    <a:pt x="4064" y="6396"/>
                  </a:cubicBezTo>
                  <a:cubicBezTo>
                    <a:pt x="3434" y="5766"/>
                    <a:pt x="3434" y="4694"/>
                    <a:pt x="4064" y="4064"/>
                  </a:cubicBezTo>
                  <a:lnTo>
                    <a:pt x="5797" y="2332"/>
                  </a:lnTo>
                  <a:lnTo>
                    <a:pt x="3497"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949;p33"/>
          <p:cNvGrpSpPr/>
          <p:nvPr/>
        </p:nvGrpSpPr>
        <p:grpSpPr>
          <a:xfrm>
            <a:off x="352425" y="1027696"/>
            <a:ext cx="5407341" cy="2256417"/>
            <a:chOff x="1041663" y="1391725"/>
            <a:chExt cx="3285075" cy="1512240"/>
          </a:xfrm>
        </p:grpSpPr>
        <p:sp>
          <p:nvSpPr>
            <p:cNvPr id="16" name="Google Shape;950;p33"/>
            <p:cNvSpPr/>
            <p:nvPr/>
          </p:nvSpPr>
          <p:spPr>
            <a:xfrm>
              <a:off x="3241638" y="1595238"/>
              <a:ext cx="1085100" cy="1085100"/>
            </a:xfrm>
            <a:prstGeom prst="ellipse">
              <a:avLst/>
            </a:prstGeom>
            <a:solidFill>
              <a:srgbClr val="FFFFFF"/>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r" defTabSz="914400" rtl="0" eaLnBrk="1" fontAlgn="auto" latinLnBrk="0" hangingPunct="1">
                <a:lnSpc>
                  <a:spcPct val="100000"/>
                </a:lnSpc>
                <a:spcBef>
                  <a:spcPts val="0"/>
                </a:spcBef>
                <a:spcAft>
                  <a:spcPts val="0"/>
                </a:spcAft>
                <a:buClr>
                  <a:prstClr val="black"/>
                </a:buClr>
                <a:buSzPts val="1100"/>
                <a:buFontTx/>
                <a:buNone/>
                <a:tabLst/>
                <a:defRPr/>
              </a:pPr>
              <a:endParaRPr kumimoji="0" sz="2400" b="0" i="0" u="none" strike="noStrike" kern="1200" cap="none" spc="0" normalizeH="0" baseline="0" noProof="0">
                <a:ln>
                  <a:noFill/>
                </a:ln>
                <a:solidFill>
                  <a:prstClr val="black"/>
                </a:solidFill>
                <a:effectLst/>
                <a:uLnTx/>
                <a:uFillTx/>
                <a:latin typeface="Arial"/>
                <a:ea typeface="+mn-ea"/>
                <a:cs typeface="+mn-cs"/>
              </a:endParaRPr>
            </a:p>
          </p:txBody>
        </p:sp>
        <p:sp>
          <p:nvSpPr>
            <p:cNvPr id="18" name="Google Shape;951;p33"/>
            <p:cNvSpPr/>
            <p:nvPr/>
          </p:nvSpPr>
          <p:spPr>
            <a:xfrm>
              <a:off x="1041663" y="1701265"/>
              <a:ext cx="2755500" cy="1202700"/>
            </a:xfrm>
            <a:prstGeom prst="roundRect">
              <a:avLst>
                <a:gd name="adj" fmla="val 16667"/>
              </a:avLst>
            </a:prstGeom>
            <a:solidFill>
              <a:srgbClr val="CCFFCC"/>
            </a:solidFill>
            <a:ln>
              <a:noFill/>
            </a:ln>
          </p:spPr>
          <p:txBody>
            <a:bodyPr spcFirstLastPara="1" wrap="square" lIns="487667" tIns="121900" rIns="487667" bIns="121900" anchor="ctr" anchorCtr="0">
              <a:noAutofit/>
            </a:bodyPr>
            <a:lstStyle/>
            <a:p>
              <a:pPr marL="171450" marR="0" lvl="2" indent="-171450" algn="ctr" defTabSz="914400" rtl="0" eaLnBrk="1" fontAlgn="auto" latinLnBrk="0" hangingPunct="1">
                <a:lnSpc>
                  <a:spcPct val="100000"/>
                </a:lnSpc>
                <a:spcBef>
                  <a:spcPts val="0"/>
                </a:spcBef>
                <a:spcAft>
                  <a:spcPts val="0"/>
                </a:spcAft>
                <a:buClr>
                  <a:prstClr val="black"/>
                </a:buClr>
                <a:buSzPts val="1100"/>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Century Gothic"/>
                <a:ea typeface="+mn-ea"/>
                <a:cs typeface="+mn-cs"/>
              </a:endParaRPr>
            </a:p>
          </p:txBody>
        </p:sp>
        <p:sp>
          <p:nvSpPr>
            <p:cNvPr id="19" name="Google Shape;952;p33"/>
            <p:cNvSpPr/>
            <p:nvPr/>
          </p:nvSpPr>
          <p:spPr>
            <a:xfrm>
              <a:off x="1041663" y="1391725"/>
              <a:ext cx="2753100" cy="453300"/>
            </a:xfrm>
            <a:prstGeom prst="round2SameRect">
              <a:avLst>
                <a:gd name="adj1" fmla="val 50000"/>
                <a:gd name="adj2" fmla="val 0"/>
              </a:avLst>
            </a:prstGeom>
            <a:solidFill>
              <a:schemeClr val="accent1"/>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kumimoji="0" lang="en" sz="2267" b="0" i="0" u="none" strike="noStrike" kern="1200" cap="none" spc="0" normalizeH="0" baseline="0" noProof="0" dirty="0">
                  <a:ln>
                    <a:noFill/>
                  </a:ln>
                  <a:solidFill>
                    <a:srgbClr val="FFFFFF"/>
                  </a:solidFill>
                  <a:effectLst/>
                  <a:uLnTx/>
                  <a:uFillTx/>
                  <a:latin typeface="Fira Sans Extra Condensed Medium"/>
                  <a:ea typeface="Fira Sans Extra Condensed Medium"/>
                  <a:cs typeface="Fira Sans Extra Condensed Medium"/>
                  <a:sym typeface="Fira Sans Extra Condensed Medium"/>
                </a:rPr>
                <a:t>STRENGTHS</a:t>
              </a:r>
              <a:endParaRPr kumimoji="0" sz="24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0" name="Google Shape;953;p33"/>
          <p:cNvGrpSpPr/>
          <p:nvPr/>
        </p:nvGrpSpPr>
        <p:grpSpPr>
          <a:xfrm>
            <a:off x="5050466" y="2082090"/>
            <a:ext cx="493299" cy="493260"/>
            <a:chOff x="-40011050" y="3972375"/>
            <a:chExt cx="316650" cy="316625"/>
          </a:xfrm>
        </p:grpSpPr>
        <p:sp>
          <p:nvSpPr>
            <p:cNvPr id="21" name="Google Shape;954;p33"/>
            <p:cNvSpPr/>
            <p:nvPr/>
          </p:nvSpPr>
          <p:spPr>
            <a:xfrm>
              <a:off x="-40011050" y="3972375"/>
              <a:ext cx="316650" cy="232350"/>
            </a:xfrm>
            <a:custGeom>
              <a:avLst/>
              <a:gdLst/>
              <a:ahLst/>
              <a:cxnLst/>
              <a:rect l="l" t="t" r="r" b="b"/>
              <a:pathLst>
                <a:path w="12666" h="9294" extrusionOk="0">
                  <a:moveTo>
                    <a:pt x="11405" y="1701"/>
                  </a:moveTo>
                  <a:cubicBezTo>
                    <a:pt x="11626" y="1701"/>
                    <a:pt x="11846" y="1890"/>
                    <a:pt x="11846" y="2142"/>
                  </a:cubicBezTo>
                  <a:cubicBezTo>
                    <a:pt x="11846" y="3749"/>
                    <a:pt x="11090" y="4663"/>
                    <a:pt x="9956" y="4978"/>
                  </a:cubicBezTo>
                  <a:cubicBezTo>
                    <a:pt x="10051" y="4631"/>
                    <a:pt x="10145" y="4222"/>
                    <a:pt x="10145" y="3844"/>
                  </a:cubicBezTo>
                  <a:lnTo>
                    <a:pt x="10145" y="1701"/>
                  </a:lnTo>
                  <a:close/>
                  <a:moveTo>
                    <a:pt x="2584" y="1701"/>
                  </a:moveTo>
                  <a:lnTo>
                    <a:pt x="2584" y="3812"/>
                  </a:lnTo>
                  <a:cubicBezTo>
                    <a:pt x="2584" y="4222"/>
                    <a:pt x="2647" y="4600"/>
                    <a:pt x="2773" y="5009"/>
                  </a:cubicBezTo>
                  <a:cubicBezTo>
                    <a:pt x="1639" y="4694"/>
                    <a:pt x="851" y="3781"/>
                    <a:pt x="851" y="2142"/>
                  </a:cubicBezTo>
                  <a:cubicBezTo>
                    <a:pt x="851" y="1890"/>
                    <a:pt x="1040" y="1701"/>
                    <a:pt x="1292" y="1701"/>
                  </a:cubicBezTo>
                  <a:close/>
                  <a:moveTo>
                    <a:pt x="4065" y="3655"/>
                  </a:moveTo>
                  <a:cubicBezTo>
                    <a:pt x="4317" y="3655"/>
                    <a:pt x="4506" y="3875"/>
                    <a:pt x="4506" y="4096"/>
                  </a:cubicBezTo>
                  <a:cubicBezTo>
                    <a:pt x="4506" y="4631"/>
                    <a:pt x="4821" y="5041"/>
                    <a:pt x="5262" y="5261"/>
                  </a:cubicBezTo>
                  <a:cubicBezTo>
                    <a:pt x="5451" y="5324"/>
                    <a:pt x="5577" y="5608"/>
                    <a:pt x="5482" y="5797"/>
                  </a:cubicBezTo>
                  <a:cubicBezTo>
                    <a:pt x="5431" y="5952"/>
                    <a:pt x="5229" y="6065"/>
                    <a:pt x="5054" y="6065"/>
                  </a:cubicBezTo>
                  <a:cubicBezTo>
                    <a:pt x="5017" y="6065"/>
                    <a:pt x="4980" y="6060"/>
                    <a:pt x="4947" y="6049"/>
                  </a:cubicBezTo>
                  <a:cubicBezTo>
                    <a:pt x="4128" y="5734"/>
                    <a:pt x="3655" y="4946"/>
                    <a:pt x="3655" y="4096"/>
                  </a:cubicBezTo>
                  <a:cubicBezTo>
                    <a:pt x="3655" y="3875"/>
                    <a:pt x="3844" y="3655"/>
                    <a:pt x="4065" y="3655"/>
                  </a:cubicBezTo>
                  <a:close/>
                  <a:moveTo>
                    <a:pt x="2993" y="0"/>
                  </a:moveTo>
                  <a:cubicBezTo>
                    <a:pt x="2741" y="0"/>
                    <a:pt x="2552" y="189"/>
                    <a:pt x="2552" y="441"/>
                  </a:cubicBezTo>
                  <a:lnTo>
                    <a:pt x="2552" y="882"/>
                  </a:lnTo>
                  <a:lnTo>
                    <a:pt x="1261" y="882"/>
                  </a:lnTo>
                  <a:cubicBezTo>
                    <a:pt x="536" y="882"/>
                    <a:pt x="1" y="1418"/>
                    <a:pt x="1" y="2142"/>
                  </a:cubicBezTo>
                  <a:cubicBezTo>
                    <a:pt x="1" y="4568"/>
                    <a:pt x="1513" y="5797"/>
                    <a:pt x="3183" y="5923"/>
                  </a:cubicBezTo>
                  <a:cubicBezTo>
                    <a:pt x="4159" y="7372"/>
                    <a:pt x="5073" y="7089"/>
                    <a:pt x="5073" y="7687"/>
                  </a:cubicBezTo>
                  <a:cubicBezTo>
                    <a:pt x="5073" y="8286"/>
                    <a:pt x="4821" y="8884"/>
                    <a:pt x="4443" y="9294"/>
                  </a:cubicBezTo>
                  <a:lnTo>
                    <a:pt x="8192" y="9294"/>
                  </a:lnTo>
                  <a:cubicBezTo>
                    <a:pt x="7782" y="8884"/>
                    <a:pt x="7562" y="8286"/>
                    <a:pt x="7562" y="7687"/>
                  </a:cubicBezTo>
                  <a:cubicBezTo>
                    <a:pt x="7562" y="7089"/>
                    <a:pt x="8507" y="7372"/>
                    <a:pt x="9484" y="5923"/>
                  </a:cubicBezTo>
                  <a:cubicBezTo>
                    <a:pt x="11216" y="5797"/>
                    <a:pt x="12666" y="4537"/>
                    <a:pt x="12666" y="2142"/>
                  </a:cubicBezTo>
                  <a:cubicBezTo>
                    <a:pt x="12666" y="1418"/>
                    <a:pt x="12098" y="882"/>
                    <a:pt x="11405" y="882"/>
                  </a:cubicBezTo>
                  <a:lnTo>
                    <a:pt x="10145" y="882"/>
                  </a:lnTo>
                  <a:lnTo>
                    <a:pt x="10145" y="441"/>
                  </a:lnTo>
                  <a:cubicBezTo>
                    <a:pt x="10145" y="189"/>
                    <a:pt x="9956" y="0"/>
                    <a:pt x="970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Arial"/>
                <a:ea typeface="+mn-ea"/>
                <a:cs typeface="+mn-cs"/>
              </a:endParaRPr>
            </a:p>
          </p:txBody>
        </p:sp>
        <p:sp>
          <p:nvSpPr>
            <p:cNvPr id="22" name="Google Shape;955;p33"/>
            <p:cNvSpPr/>
            <p:nvPr/>
          </p:nvSpPr>
          <p:spPr>
            <a:xfrm>
              <a:off x="-39950400" y="4225975"/>
              <a:ext cx="194575" cy="63025"/>
            </a:xfrm>
            <a:custGeom>
              <a:avLst/>
              <a:gdLst/>
              <a:ahLst/>
              <a:cxnLst/>
              <a:rect l="l" t="t" r="r" b="b"/>
              <a:pathLst>
                <a:path w="7783" h="2521" extrusionOk="0">
                  <a:moveTo>
                    <a:pt x="757" y="1"/>
                  </a:moveTo>
                  <a:lnTo>
                    <a:pt x="63" y="1954"/>
                  </a:lnTo>
                  <a:cubicBezTo>
                    <a:pt x="0" y="2237"/>
                    <a:pt x="158" y="2521"/>
                    <a:pt x="473" y="2521"/>
                  </a:cubicBezTo>
                  <a:lnTo>
                    <a:pt x="7278" y="2521"/>
                  </a:lnTo>
                  <a:cubicBezTo>
                    <a:pt x="7593" y="2521"/>
                    <a:pt x="7782" y="2237"/>
                    <a:pt x="7688" y="1954"/>
                  </a:cubicBezTo>
                  <a:lnTo>
                    <a:pt x="6995"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3" name="Google Shape;956;p33"/>
          <p:cNvGrpSpPr/>
          <p:nvPr/>
        </p:nvGrpSpPr>
        <p:grpSpPr>
          <a:xfrm>
            <a:off x="352425" y="3745978"/>
            <a:ext cx="5407341" cy="2327797"/>
            <a:chOff x="1041663" y="3113925"/>
            <a:chExt cx="3285075" cy="1492125"/>
          </a:xfrm>
        </p:grpSpPr>
        <p:sp>
          <p:nvSpPr>
            <p:cNvPr id="24" name="Google Shape;957;p33"/>
            <p:cNvSpPr/>
            <p:nvPr/>
          </p:nvSpPr>
          <p:spPr>
            <a:xfrm>
              <a:off x="3241638" y="3317425"/>
              <a:ext cx="1085100" cy="1085100"/>
            </a:xfrm>
            <a:prstGeom prst="ellipse">
              <a:avLst/>
            </a:prstGeom>
            <a:solidFill>
              <a:srgbClr val="FFFFFF"/>
            </a:solidFill>
            <a:ln w="2857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958;p33"/>
            <p:cNvSpPr/>
            <p:nvPr/>
          </p:nvSpPr>
          <p:spPr>
            <a:xfrm>
              <a:off x="1041663" y="3403350"/>
              <a:ext cx="2755500" cy="1202700"/>
            </a:xfrm>
            <a:prstGeom prst="roundRect">
              <a:avLst>
                <a:gd name="adj" fmla="val 16667"/>
              </a:avLst>
            </a:prstGeom>
            <a:solidFill>
              <a:srgbClr val="CCFFCC"/>
            </a:solidFill>
            <a:ln>
              <a:noFill/>
            </a:ln>
          </p:spPr>
          <p:txBody>
            <a:bodyPr spcFirstLastPara="1" wrap="square" lIns="487667" tIns="121900" rIns="487667" bIns="121900" anchor="ctr" anchorCtr="0">
              <a:noAutofit/>
            </a:bodyPr>
            <a:lstStyle/>
            <a:p>
              <a:pPr marL="171450" marR="0" lvl="0" indent="-171450" algn="ctr" defTabSz="914400" rtl="0" eaLnBrk="1" fontAlgn="auto" latinLnBrk="0" hangingPunct="1">
                <a:lnSpc>
                  <a:spcPct val="100000"/>
                </a:lnSpc>
                <a:spcBef>
                  <a:spcPts val="0"/>
                </a:spcBef>
                <a:spcAft>
                  <a:spcPts val="0"/>
                </a:spcAft>
                <a:buClr>
                  <a:prstClr val="black"/>
                </a:buClr>
                <a:buSzPts val="1100"/>
                <a:buFont typeface="Arial" panose="020B0604020202020204" pitchFamily="34" charset="0"/>
                <a:buChar char="•"/>
                <a:tabLst/>
                <a:defRPr/>
              </a:pPr>
              <a:endParaRPr kumimoji="0" sz="12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26" name="Google Shape;959;p33"/>
            <p:cNvSpPr/>
            <p:nvPr/>
          </p:nvSpPr>
          <p:spPr>
            <a:xfrm>
              <a:off x="1041663" y="3113925"/>
              <a:ext cx="2753100" cy="453300"/>
            </a:xfrm>
            <a:prstGeom prst="round2SameRect">
              <a:avLst>
                <a:gd name="adj1" fmla="val 50000"/>
                <a:gd name="adj2" fmla="val 0"/>
              </a:avLst>
            </a:prstGeom>
            <a:solidFill>
              <a:schemeClr val="accent4"/>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kumimoji="0" lang="en" sz="2267" b="0" i="0" u="none" strike="noStrike" kern="1200" cap="none" spc="0" normalizeH="0" baseline="0" noProof="0" dirty="0">
                  <a:ln>
                    <a:noFill/>
                  </a:ln>
                  <a:solidFill>
                    <a:srgbClr val="FFFFFF"/>
                  </a:solidFill>
                  <a:effectLst/>
                  <a:uLnTx/>
                  <a:uFillTx/>
                  <a:latin typeface="Fira Sans Extra Condensed Medium"/>
                  <a:ea typeface="Fira Sans Extra Condensed Medium"/>
                  <a:cs typeface="Fira Sans Extra Condensed Medium"/>
                  <a:sym typeface="Fira Sans Extra Condensed Medium"/>
                </a:rPr>
                <a:t>OPPORTUNITIES</a:t>
              </a:r>
              <a:endParaRPr kumimoji="0" sz="24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7" name="Google Shape;960;p33"/>
          <p:cNvGrpSpPr/>
          <p:nvPr/>
        </p:nvGrpSpPr>
        <p:grpSpPr>
          <a:xfrm>
            <a:off x="5049647" y="4735091"/>
            <a:ext cx="386616" cy="470444"/>
            <a:chOff x="-24709100" y="3888875"/>
            <a:chExt cx="243400" cy="296175"/>
          </a:xfrm>
        </p:grpSpPr>
        <p:sp>
          <p:nvSpPr>
            <p:cNvPr id="28" name="Google Shape;961;p33"/>
            <p:cNvSpPr/>
            <p:nvPr/>
          </p:nvSpPr>
          <p:spPr>
            <a:xfrm>
              <a:off x="-24587800" y="3888875"/>
              <a:ext cx="105575" cy="227650"/>
            </a:xfrm>
            <a:custGeom>
              <a:avLst/>
              <a:gdLst/>
              <a:ahLst/>
              <a:cxnLst/>
              <a:rect l="l" t="t" r="r" b="b"/>
              <a:pathLst>
                <a:path w="4223" h="9106" extrusionOk="0">
                  <a:moveTo>
                    <a:pt x="2836" y="662"/>
                  </a:moveTo>
                  <a:lnTo>
                    <a:pt x="2836" y="1387"/>
                  </a:lnTo>
                  <a:lnTo>
                    <a:pt x="2143" y="1387"/>
                  </a:lnTo>
                  <a:lnTo>
                    <a:pt x="2143" y="662"/>
                  </a:lnTo>
                  <a:close/>
                  <a:moveTo>
                    <a:pt x="1072" y="4884"/>
                  </a:moveTo>
                  <a:cubicBezTo>
                    <a:pt x="1261" y="4884"/>
                    <a:pt x="1418" y="5041"/>
                    <a:pt x="1418" y="5230"/>
                  </a:cubicBezTo>
                  <a:cubicBezTo>
                    <a:pt x="1418" y="5451"/>
                    <a:pt x="1261" y="5608"/>
                    <a:pt x="1072" y="5608"/>
                  </a:cubicBezTo>
                  <a:cubicBezTo>
                    <a:pt x="851" y="5608"/>
                    <a:pt x="694" y="5451"/>
                    <a:pt x="694" y="5230"/>
                  </a:cubicBezTo>
                  <a:cubicBezTo>
                    <a:pt x="694" y="5041"/>
                    <a:pt x="851" y="4884"/>
                    <a:pt x="1072" y="4884"/>
                  </a:cubicBezTo>
                  <a:close/>
                  <a:moveTo>
                    <a:pt x="3498" y="6302"/>
                  </a:moveTo>
                  <a:lnTo>
                    <a:pt x="3498" y="6648"/>
                  </a:lnTo>
                  <a:cubicBezTo>
                    <a:pt x="3498" y="6869"/>
                    <a:pt x="3340" y="6995"/>
                    <a:pt x="3151" y="6995"/>
                  </a:cubicBezTo>
                  <a:lnTo>
                    <a:pt x="1765" y="6995"/>
                  </a:lnTo>
                  <a:cubicBezTo>
                    <a:pt x="1576" y="6995"/>
                    <a:pt x="1418" y="6869"/>
                    <a:pt x="1418" y="6648"/>
                  </a:cubicBezTo>
                  <a:lnTo>
                    <a:pt x="1418" y="6302"/>
                  </a:lnTo>
                  <a:close/>
                  <a:moveTo>
                    <a:pt x="1072" y="1"/>
                  </a:moveTo>
                  <a:cubicBezTo>
                    <a:pt x="851" y="1"/>
                    <a:pt x="694" y="158"/>
                    <a:pt x="694" y="347"/>
                  </a:cubicBezTo>
                  <a:cubicBezTo>
                    <a:pt x="694" y="568"/>
                    <a:pt x="851" y="725"/>
                    <a:pt x="1072" y="725"/>
                  </a:cubicBezTo>
                  <a:lnTo>
                    <a:pt x="1418" y="725"/>
                  </a:lnTo>
                  <a:lnTo>
                    <a:pt x="1418" y="1450"/>
                  </a:lnTo>
                  <a:cubicBezTo>
                    <a:pt x="1009" y="1576"/>
                    <a:pt x="694" y="1985"/>
                    <a:pt x="694" y="2458"/>
                  </a:cubicBezTo>
                  <a:lnTo>
                    <a:pt x="694" y="4285"/>
                  </a:lnTo>
                  <a:cubicBezTo>
                    <a:pt x="316" y="4443"/>
                    <a:pt x="1" y="4821"/>
                    <a:pt x="1" y="5293"/>
                  </a:cubicBezTo>
                  <a:cubicBezTo>
                    <a:pt x="1" y="5703"/>
                    <a:pt x="284" y="6112"/>
                    <a:pt x="694" y="6270"/>
                  </a:cubicBezTo>
                  <a:lnTo>
                    <a:pt x="694" y="6648"/>
                  </a:lnTo>
                  <a:cubicBezTo>
                    <a:pt x="694" y="7089"/>
                    <a:pt x="977" y="7499"/>
                    <a:pt x="1418" y="7656"/>
                  </a:cubicBezTo>
                  <a:lnTo>
                    <a:pt x="1418" y="8759"/>
                  </a:lnTo>
                  <a:cubicBezTo>
                    <a:pt x="1418" y="8948"/>
                    <a:pt x="1576" y="9105"/>
                    <a:pt x="1765" y="9105"/>
                  </a:cubicBezTo>
                  <a:lnTo>
                    <a:pt x="3151" y="9105"/>
                  </a:lnTo>
                  <a:cubicBezTo>
                    <a:pt x="3340" y="9105"/>
                    <a:pt x="3498" y="8948"/>
                    <a:pt x="3498" y="8759"/>
                  </a:cubicBezTo>
                  <a:lnTo>
                    <a:pt x="3498" y="7656"/>
                  </a:lnTo>
                  <a:cubicBezTo>
                    <a:pt x="3907" y="7499"/>
                    <a:pt x="4222" y="7121"/>
                    <a:pt x="4222" y="6648"/>
                  </a:cubicBezTo>
                  <a:lnTo>
                    <a:pt x="4222" y="5955"/>
                  </a:lnTo>
                  <a:lnTo>
                    <a:pt x="4222" y="2458"/>
                  </a:lnTo>
                  <a:cubicBezTo>
                    <a:pt x="4222" y="2017"/>
                    <a:pt x="3939" y="1607"/>
                    <a:pt x="3498" y="1450"/>
                  </a:cubicBezTo>
                  <a:lnTo>
                    <a:pt x="3498" y="725"/>
                  </a:lnTo>
                  <a:lnTo>
                    <a:pt x="3876" y="725"/>
                  </a:lnTo>
                  <a:cubicBezTo>
                    <a:pt x="4065" y="725"/>
                    <a:pt x="4222" y="568"/>
                    <a:pt x="4222" y="347"/>
                  </a:cubicBezTo>
                  <a:cubicBezTo>
                    <a:pt x="4222" y="158"/>
                    <a:pt x="4065" y="1"/>
                    <a:pt x="387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62;p33"/>
            <p:cNvSpPr/>
            <p:nvPr/>
          </p:nvSpPr>
          <p:spPr>
            <a:xfrm>
              <a:off x="-24536600" y="4132250"/>
              <a:ext cx="70900" cy="17350"/>
            </a:xfrm>
            <a:custGeom>
              <a:avLst/>
              <a:gdLst/>
              <a:ahLst/>
              <a:cxnLst/>
              <a:rect l="l" t="t" r="r" b="b"/>
              <a:pathLst>
                <a:path w="2836" h="694" extrusionOk="0">
                  <a:moveTo>
                    <a:pt x="0" y="1"/>
                  </a:moveTo>
                  <a:lnTo>
                    <a:pt x="347" y="694"/>
                  </a:lnTo>
                  <a:lnTo>
                    <a:pt x="2489" y="694"/>
                  </a:lnTo>
                  <a:cubicBezTo>
                    <a:pt x="2678" y="694"/>
                    <a:pt x="2836" y="536"/>
                    <a:pt x="2836" y="347"/>
                  </a:cubicBezTo>
                  <a:cubicBezTo>
                    <a:pt x="2836" y="158"/>
                    <a:pt x="2678" y="1"/>
                    <a:pt x="248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Arial"/>
                <a:ea typeface="+mn-ea"/>
                <a:cs typeface="+mn-cs"/>
              </a:endParaRPr>
            </a:p>
          </p:txBody>
        </p:sp>
        <p:sp>
          <p:nvSpPr>
            <p:cNvPr id="30" name="Google Shape;963;p33"/>
            <p:cNvSpPr/>
            <p:nvPr/>
          </p:nvSpPr>
          <p:spPr>
            <a:xfrm>
              <a:off x="-24709100" y="3963700"/>
              <a:ext cx="208750" cy="221350"/>
            </a:xfrm>
            <a:custGeom>
              <a:avLst/>
              <a:gdLst/>
              <a:ahLst/>
              <a:cxnLst/>
              <a:rect l="l" t="t" r="r" b="b"/>
              <a:pathLst>
                <a:path w="8350" h="8854" extrusionOk="0">
                  <a:moveTo>
                    <a:pt x="4884" y="1"/>
                  </a:moveTo>
                  <a:cubicBezTo>
                    <a:pt x="2931" y="473"/>
                    <a:pt x="1419" y="2237"/>
                    <a:pt x="1419" y="4380"/>
                  </a:cubicBezTo>
                  <a:lnTo>
                    <a:pt x="1419" y="8192"/>
                  </a:lnTo>
                  <a:lnTo>
                    <a:pt x="410" y="8192"/>
                  </a:lnTo>
                  <a:cubicBezTo>
                    <a:pt x="389" y="8189"/>
                    <a:pt x="368" y="8188"/>
                    <a:pt x="347" y="8188"/>
                  </a:cubicBezTo>
                  <a:cubicBezTo>
                    <a:pt x="132" y="8188"/>
                    <a:pt x="1" y="8334"/>
                    <a:pt x="1" y="8507"/>
                  </a:cubicBezTo>
                  <a:cubicBezTo>
                    <a:pt x="1" y="8696"/>
                    <a:pt x="158" y="8853"/>
                    <a:pt x="347" y="8853"/>
                  </a:cubicBezTo>
                  <a:lnTo>
                    <a:pt x="8003" y="8853"/>
                  </a:lnTo>
                  <a:cubicBezTo>
                    <a:pt x="8192" y="8853"/>
                    <a:pt x="8350" y="8696"/>
                    <a:pt x="8350" y="8507"/>
                  </a:cubicBezTo>
                  <a:cubicBezTo>
                    <a:pt x="8350" y="8318"/>
                    <a:pt x="8192" y="8160"/>
                    <a:pt x="8003" y="8160"/>
                  </a:cubicBezTo>
                  <a:lnTo>
                    <a:pt x="6806" y="8160"/>
                  </a:lnTo>
                  <a:lnTo>
                    <a:pt x="6239" y="6963"/>
                  </a:lnTo>
                  <a:cubicBezTo>
                    <a:pt x="6207" y="6869"/>
                    <a:pt x="6018" y="6774"/>
                    <a:pt x="5924" y="6774"/>
                  </a:cubicBezTo>
                  <a:lnTo>
                    <a:pt x="4191" y="6774"/>
                  </a:lnTo>
                  <a:lnTo>
                    <a:pt x="4191" y="3655"/>
                  </a:lnTo>
                  <a:cubicBezTo>
                    <a:pt x="4191" y="3435"/>
                    <a:pt x="4254" y="3245"/>
                    <a:pt x="4380" y="3088"/>
                  </a:cubicBezTo>
                  <a:cubicBezTo>
                    <a:pt x="4254" y="2836"/>
                    <a:pt x="4191" y="2552"/>
                    <a:pt x="4191" y="2300"/>
                  </a:cubicBezTo>
                  <a:cubicBezTo>
                    <a:pt x="4191" y="1733"/>
                    <a:pt x="4443" y="1229"/>
                    <a:pt x="4884" y="914"/>
                  </a:cubicBezTo>
                  <a:lnTo>
                    <a:pt x="4884"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1" name="Google Shape;964;p33"/>
          <p:cNvGrpSpPr/>
          <p:nvPr/>
        </p:nvGrpSpPr>
        <p:grpSpPr>
          <a:xfrm>
            <a:off x="6083045" y="1035778"/>
            <a:ext cx="5108830" cy="2248335"/>
            <a:chOff x="4796613" y="1391725"/>
            <a:chExt cx="3305775" cy="1492125"/>
          </a:xfrm>
        </p:grpSpPr>
        <p:sp>
          <p:nvSpPr>
            <p:cNvPr id="32" name="Google Shape;965;p33"/>
            <p:cNvSpPr/>
            <p:nvPr/>
          </p:nvSpPr>
          <p:spPr>
            <a:xfrm>
              <a:off x="7017288" y="1595238"/>
              <a:ext cx="1085100" cy="1085100"/>
            </a:xfrm>
            <a:prstGeom prst="ellipse">
              <a:avLst/>
            </a:prstGeom>
            <a:solidFill>
              <a:srgbClr val="FFFFFF"/>
            </a:solidFill>
            <a:ln w="2857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Arial"/>
                <a:ea typeface="+mn-ea"/>
                <a:cs typeface="+mn-cs"/>
              </a:endParaRPr>
            </a:p>
          </p:txBody>
        </p:sp>
        <p:sp>
          <p:nvSpPr>
            <p:cNvPr id="34" name="Google Shape;966;p33"/>
            <p:cNvSpPr/>
            <p:nvPr/>
          </p:nvSpPr>
          <p:spPr>
            <a:xfrm>
              <a:off x="4796613" y="1681150"/>
              <a:ext cx="2753100" cy="1202700"/>
            </a:xfrm>
            <a:prstGeom prst="roundRect">
              <a:avLst>
                <a:gd name="adj" fmla="val 16667"/>
              </a:avLst>
            </a:prstGeom>
            <a:solidFill>
              <a:srgbClr val="CCFFCC"/>
            </a:solidFill>
            <a:ln>
              <a:noFill/>
            </a:ln>
          </p:spPr>
          <p:txBody>
            <a:bodyPr spcFirstLastPara="1" wrap="square" lIns="487667" tIns="121900" rIns="487667" bIns="121900" anchor="ctr" anchorCtr="0">
              <a:noAutofit/>
            </a:bodyPr>
            <a:lstStyle/>
            <a:p>
              <a:pPr marL="171450" marR="0" lvl="0" indent="-171450" algn="ctr" defTabSz="914400" rtl="0" eaLnBrk="1" fontAlgn="auto" latinLnBrk="0" hangingPunct="1">
                <a:lnSpc>
                  <a:spcPct val="100000"/>
                </a:lnSpc>
                <a:spcBef>
                  <a:spcPts val="0"/>
                </a:spcBef>
                <a:spcAft>
                  <a:spcPts val="0"/>
                </a:spcAft>
                <a:buClr>
                  <a:prstClr val="black"/>
                </a:buClr>
                <a:buSzPts val="1100"/>
                <a:buFont typeface="Arial" panose="020B0604020202020204" pitchFamily="34" charset="0"/>
                <a:buChar char="•"/>
                <a:tabLst/>
                <a:defRPr/>
              </a:pPr>
              <a:endParaRPr kumimoji="0" sz="1200" b="0" i="0" u="none" strike="noStrike" kern="1200" cap="none" spc="0" normalizeH="0" baseline="0" noProof="0" dirty="0">
                <a:ln>
                  <a:noFill/>
                </a:ln>
                <a:solidFill>
                  <a:srgbClr val="434343"/>
                </a:solidFill>
                <a:effectLst/>
                <a:uLnTx/>
                <a:uFillTx/>
                <a:latin typeface="Century Gothic"/>
                <a:ea typeface="Roboto"/>
                <a:cs typeface="Roboto"/>
                <a:sym typeface="Roboto"/>
              </a:endParaRPr>
            </a:p>
          </p:txBody>
        </p:sp>
        <p:sp>
          <p:nvSpPr>
            <p:cNvPr id="35" name="Google Shape;967;p33"/>
            <p:cNvSpPr/>
            <p:nvPr/>
          </p:nvSpPr>
          <p:spPr>
            <a:xfrm>
              <a:off x="4796613" y="1391725"/>
              <a:ext cx="2751000" cy="453300"/>
            </a:xfrm>
            <a:prstGeom prst="round2SameRect">
              <a:avLst>
                <a:gd name="adj1" fmla="val 50000"/>
                <a:gd name="adj2" fmla="val 0"/>
              </a:avLst>
            </a:prstGeom>
            <a:solidFill>
              <a:schemeClr val="accent6"/>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Tx/>
                <a:buNone/>
                <a:tabLst/>
                <a:defRPr/>
              </a:pPr>
              <a:r>
                <a:rPr kumimoji="0" lang="en" sz="2267" b="0" i="0" u="none" strike="noStrike" kern="1200" cap="none" spc="0" normalizeH="0" baseline="0" noProof="0">
                  <a:ln>
                    <a:noFill/>
                  </a:ln>
                  <a:solidFill>
                    <a:srgbClr val="FFFFFF"/>
                  </a:solidFill>
                  <a:effectLst/>
                  <a:uLnTx/>
                  <a:uFillTx/>
                  <a:latin typeface="Fira Sans Extra Condensed Medium"/>
                  <a:ea typeface="Fira Sans Extra Condensed Medium"/>
                  <a:cs typeface="Fira Sans Extra Condensed Medium"/>
                  <a:sym typeface="Fira Sans Extra Condensed Medium"/>
                </a:rPr>
                <a:t>WEAKNESSES</a:t>
              </a:r>
              <a:endParaRPr kumimoji="0" sz="24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6" name="Google Shape;968;p33"/>
          <p:cNvGrpSpPr/>
          <p:nvPr/>
        </p:nvGrpSpPr>
        <p:grpSpPr>
          <a:xfrm>
            <a:off x="10470337" y="2201726"/>
            <a:ext cx="476679" cy="470127"/>
            <a:chOff x="-25834600" y="3915850"/>
            <a:chExt cx="300100" cy="295975"/>
          </a:xfrm>
        </p:grpSpPr>
        <p:sp>
          <p:nvSpPr>
            <p:cNvPr id="37" name="Google Shape;969;p33"/>
            <p:cNvSpPr/>
            <p:nvPr/>
          </p:nvSpPr>
          <p:spPr>
            <a:xfrm>
              <a:off x="-25677875" y="3915850"/>
              <a:ext cx="143375" cy="137675"/>
            </a:xfrm>
            <a:custGeom>
              <a:avLst/>
              <a:gdLst/>
              <a:ahLst/>
              <a:cxnLst/>
              <a:rect l="l" t="t" r="r" b="b"/>
              <a:pathLst>
                <a:path w="5735" h="5507" extrusionOk="0">
                  <a:moveTo>
                    <a:pt x="1123" y="1"/>
                  </a:moveTo>
                  <a:cubicBezTo>
                    <a:pt x="859" y="1"/>
                    <a:pt x="599" y="103"/>
                    <a:pt x="410" y="308"/>
                  </a:cubicBezTo>
                  <a:cubicBezTo>
                    <a:pt x="1" y="686"/>
                    <a:pt x="1" y="1379"/>
                    <a:pt x="410" y="1757"/>
                  </a:cubicBezTo>
                  <a:lnTo>
                    <a:pt x="3813" y="5191"/>
                  </a:lnTo>
                  <a:cubicBezTo>
                    <a:pt x="4033" y="5380"/>
                    <a:pt x="4285" y="5506"/>
                    <a:pt x="4569" y="5506"/>
                  </a:cubicBezTo>
                  <a:cubicBezTo>
                    <a:pt x="4853" y="5506"/>
                    <a:pt x="5136" y="5380"/>
                    <a:pt x="5325" y="5191"/>
                  </a:cubicBezTo>
                  <a:cubicBezTo>
                    <a:pt x="5735" y="4781"/>
                    <a:pt x="5735" y="4120"/>
                    <a:pt x="5325" y="3742"/>
                  </a:cubicBezTo>
                  <a:lnTo>
                    <a:pt x="1860" y="308"/>
                  </a:lnTo>
                  <a:cubicBezTo>
                    <a:pt x="1655" y="103"/>
                    <a:pt x="1387" y="1"/>
                    <a:pt x="112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Arial"/>
                <a:ea typeface="+mn-ea"/>
                <a:cs typeface="+mn-cs"/>
              </a:endParaRPr>
            </a:p>
          </p:txBody>
        </p:sp>
        <p:sp>
          <p:nvSpPr>
            <p:cNvPr id="38" name="Google Shape;970;p33"/>
            <p:cNvSpPr/>
            <p:nvPr/>
          </p:nvSpPr>
          <p:spPr>
            <a:xfrm>
              <a:off x="-25834600" y="4167700"/>
              <a:ext cx="43350" cy="44125"/>
            </a:xfrm>
            <a:custGeom>
              <a:avLst/>
              <a:gdLst/>
              <a:ahLst/>
              <a:cxnLst/>
              <a:rect l="l" t="t" r="r" b="b"/>
              <a:pathLst>
                <a:path w="1734" h="1765" extrusionOk="0">
                  <a:moveTo>
                    <a:pt x="756" y="0"/>
                  </a:moveTo>
                  <a:lnTo>
                    <a:pt x="221" y="630"/>
                  </a:lnTo>
                  <a:cubicBezTo>
                    <a:pt x="95" y="756"/>
                    <a:pt x="0" y="945"/>
                    <a:pt x="0" y="1103"/>
                  </a:cubicBezTo>
                  <a:cubicBezTo>
                    <a:pt x="0" y="1292"/>
                    <a:pt x="95" y="1449"/>
                    <a:pt x="221" y="1575"/>
                  </a:cubicBezTo>
                  <a:cubicBezTo>
                    <a:pt x="347" y="1702"/>
                    <a:pt x="536" y="1765"/>
                    <a:pt x="693" y="1765"/>
                  </a:cubicBezTo>
                  <a:cubicBezTo>
                    <a:pt x="882" y="1765"/>
                    <a:pt x="1040" y="1702"/>
                    <a:pt x="1166" y="1575"/>
                  </a:cubicBezTo>
                  <a:lnTo>
                    <a:pt x="1733" y="977"/>
                  </a:lnTo>
                  <a:lnTo>
                    <a:pt x="756" y="0"/>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Arial"/>
                <a:ea typeface="+mn-ea"/>
                <a:cs typeface="+mn-cs"/>
              </a:endParaRPr>
            </a:p>
          </p:txBody>
        </p:sp>
        <p:sp>
          <p:nvSpPr>
            <p:cNvPr id="39" name="Google Shape;971;p33"/>
            <p:cNvSpPr/>
            <p:nvPr/>
          </p:nvSpPr>
          <p:spPr>
            <a:xfrm>
              <a:off x="-25800725" y="3972375"/>
              <a:ext cx="206375" cy="207950"/>
            </a:xfrm>
            <a:custGeom>
              <a:avLst/>
              <a:gdLst/>
              <a:ahLst/>
              <a:cxnLst/>
              <a:rect l="l" t="t" r="r" b="b"/>
              <a:pathLst>
                <a:path w="8255" h="8318" extrusionOk="0">
                  <a:moveTo>
                    <a:pt x="4285" y="2457"/>
                  </a:moveTo>
                  <a:lnTo>
                    <a:pt x="5797" y="3938"/>
                  </a:lnTo>
                  <a:lnTo>
                    <a:pt x="5261" y="4474"/>
                  </a:lnTo>
                  <a:cubicBezTo>
                    <a:pt x="4868" y="4868"/>
                    <a:pt x="4342" y="5064"/>
                    <a:pt x="3814" y="5064"/>
                  </a:cubicBezTo>
                  <a:cubicBezTo>
                    <a:pt x="3708" y="5064"/>
                    <a:pt x="3602" y="5057"/>
                    <a:pt x="3497" y="5041"/>
                  </a:cubicBezTo>
                  <a:lnTo>
                    <a:pt x="3214" y="5009"/>
                  </a:lnTo>
                  <a:lnTo>
                    <a:pt x="3182" y="4726"/>
                  </a:lnTo>
                  <a:cubicBezTo>
                    <a:pt x="3119" y="4096"/>
                    <a:pt x="3308" y="3434"/>
                    <a:pt x="3781" y="2962"/>
                  </a:cubicBezTo>
                  <a:lnTo>
                    <a:pt x="4285" y="2457"/>
                  </a:lnTo>
                  <a:close/>
                  <a:moveTo>
                    <a:pt x="4789" y="0"/>
                  </a:moveTo>
                  <a:lnTo>
                    <a:pt x="3056" y="1796"/>
                  </a:lnTo>
                  <a:cubicBezTo>
                    <a:pt x="2174" y="2678"/>
                    <a:pt x="1733" y="4001"/>
                    <a:pt x="1890" y="5261"/>
                  </a:cubicBezTo>
                  <a:lnTo>
                    <a:pt x="1922" y="5419"/>
                  </a:lnTo>
                  <a:lnTo>
                    <a:pt x="0" y="7341"/>
                  </a:lnTo>
                  <a:lnTo>
                    <a:pt x="977" y="8317"/>
                  </a:lnTo>
                  <a:lnTo>
                    <a:pt x="2898" y="6396"/>
                  </a:lnTo>
                  <a:lnTo>
                    <a:pt x="3056" y="6427"/>
                  </a:lnTo>
                  <a:cubicBezTo>
                    <a:pt x="3214" y="6459"/>
                    <a:pt x="3371" y="6459"/>
                    <a:pt x="3592" y="6459"/>
                  </a:cubicBezTo>
                  <a:cubicBezTo>
                    <a:pt x="4694" y="6459"/>
                    <a:pt x="5734" y="6049"/>
                    <a:pt x="6522" y="5261"/>
                  </a:cubicBezTo>
                  <a:lnTo>
                    <a:pt x="8254" y="3466"/>
                  </a:lnTo>
                  <a:lnTo>
                    <a:pt x="7278" y="2489"/>
                  </a:lnTo>
                  <a:lnTo>
                    <a:pt x="6301" y="3466"/>
                  </a:lnTo>
                  <a:lnTo>
                    <a:pt x="4852" y="2016"/>
                  </a:lnTo>
                  <a:lnTo>
                    <a:pt x="5828" y="1040"/>
                  </a:lnTo>
                  <a:lnTo>
                    <a:pt x="4789" y="0"/>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Arial"/>
                <a:ea typeface="+mn-ea"/>
                <a:cs typeface="+mn-cs"/>
              </a:endParaRPr>
            </a:p>
          </p:txBody>
        </p:sp>
      </p:grpSp>
      <p:sp>
        <p:nvSpPr>
          <p:cNvPr id="40" name="TextBox 39"/>
          <p:cNvSpPr txBox="1"/>
          <p:nvPr/>
        </p:nvSpPr>
        <p:spPr>
          <a:xfrm>
            <a:off x="6166581" y="4817773"/>
            <a:ext cx="3884866" cy="600164"/>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
                <a:prstClr val="black"/>
              </a:buClr>
              <a:buSzPts val="11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Century Gothic"/>
                <a:ea typeface="+mn-ea"/>
                <a:cs typeface="+mn-cs"/>
                <a:sym typeface="Roboto"/>
              </a:rPr>
              <a:t>There</a:t>
            </a:r>
            <a:r>
              <a:rPr kumimoji="0" lang="en-US" sz="1100" b="0" i="0" u="none" strike="noStrike" kern="1200" cap="none" spc="0" normalizeH="0" noProof="0" dirty="0" smtClean="0">
                <a:ln>
                  <a:noFill/>
                </a:ln>
                <a:solidFill>
                  <a:prstClr val="black"/>
                </a:solidFill>
                <a:effectLst/>
                <a:uLnTx/>
                <a:uFillTx/>
                <a:latin typeface="Century Gothic"/>
                <a:ea typeface="+mn-ea"/>
                <a:cs typeface="+mn-cs"/>
                <a:sym typeface="Roboto"/>
              </a:rPr>
              <a:t> are a lot of competitive brands of </a:t>
            </a:r>
            <a:r>
              <a:rPr kumimoji="0" lang="en-US" sz="1100" b="0" i="0" u="none" strike="noStrike" kern="1200" cap="none" spc="0" normalizeH="0" noProof="0" dirty="0" err="1" smtClean="0">
                <a:ln>
                  <a:noFill/>
                </a:ln>
                <a:solidFill>
                  <a:prstClr val="black"/>
                </a:solidFill>
                <a:effectLst/>
                <a:uLnTx/>
                <a:uFillTx/>
                <a:latin typeface="Century Gothic"/>
                <a:ea typeface="+mn-ea"/>
                <a:cs typeface="+mn-cs"/>
                <a:sym typeface="Roboto"/>
              </a:rPr>
              <a:t>rosuvas</a:t>
            </a:r>
            <a:r>
              <a:rPr kumimoji="0" lang="en-US" sz="1100" b="0" i="0" u="none" strike="noStrike" kern="1200" cap="none" spc="0" normalizeH="0" noProof="0" dirty="0" smtClean="0">
                <a:ln>
                  <a:noFill/>
                </a:ln>
                <a:solidFill>
                  <a:prstClr val="black"/>
                </a:solidFill>
                <a:effectLst/>
                <a:uLnTx/>
                <a:uFillTx/>
                <a:latin typeface="Century Gothic"/>
                <a:ea typeface="+mn-ea"/>
                <a:cs typeface="+mn-cs"/>
                <a:sym typeface="Roboto"/>
              </a:rPr>
              <a:t> in the market</a:t>
            </a:r>
            <a:r>
              <a:rPr kumimoji="0" lang="en-US" sz="1100" b="0" i="0" u="none" strike="noStrike" kern="1200" cap="none" spc="0" normalizeH="0" baseline="0" noProof="0" dirty="0" smtClean="0">
                <a:ln>
                  <a:noFill/>
                </a:ln>
                <a:solidFill>
                  <a:prstClr val="black"/>
                </a:solidFill>
                <a:effectLst/>
                <a:uLnTx/>
                <a:uFillTx/>
                <a:latin typeface="Century Gothic"/>
                <a:ea typeface="+mn-ea"/>
                <a:cs typeface="+mn-cs"/>
                <a:sym typeface="Roboto"/>
              </a:rPr>
              <a:t>.</a:t>
            </a:r>
          </a:p>
          <a:p>
            <a:pPr marL="171450" marR="0" lvl="0" indent="-171450" algn="l" defTabSz="914400" rtl="0" eaLnBrk="1" fontAlgn="auto" latinLnBrk="0" hangingPunct="1">
              <a:lnSpc>
                <a:spcPct val="100000"/>
              </a:lnSpc>
              <a:spcBef>
                <a:spcPts val="0"/>
              </a:spcBef>
              <a:spcAft>
                <a:spcPts val="0"/>
              </a:spcAft>
              <a:buClr>
                <a:prstClr val="black"/>
              </a:buClr>
              <a:buSzPts val="1100"/>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Century Gothic"/>
              <a:ea typeface="+mn-ea"/>
              <a:cs typeface="+mn-cs"/>
              <a:sym typeface="Roboto"/>
            </a:endParaRPr>
          </a:p>
        </p:txBody>
      </p:sp>
      <p:sp>
        <p:nvSpPr>
          <p:cNvPr id="41" name="TextBox 40"/>
          <p:cNvSpPr txBox="1"/>
          <p:nvPr/>
        </p:nvSpPr>
        <p:spPr>
          <a:xfrm>
            <a:off x="418769" y="4752013"/>
            <a:ext cx="4352411" cy="1107996"/>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
                <a:prstClr val="black"/>
              </a:buClr>
              <a:buSzPts val="11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Century Gothic"/>
                <a:ea typeface="+mn-ea"/>
                <a:cs typeface="+mn-cs"/>
              </a:rPr>
              <a:t>A</a:t>
            </a:r>
            <a:r>
              <a:rPr kumimoji="0" lang="en-US" sz="1100" b="0" i="0" u="none" strike="noStrike" kern="1200" cap="none" spc="0" normalizeH="0" noProof="0" dirty="0" smtClean="0">
                <a:ln>
                  <a:noFill/>
                </a:ln>
                <a:solidFill>
                  <a:prstClr val="black"/>
                </a:solidFill>
                <a:effectLst/>
                <a:uLnTx/>
                <a:uFillTx/>
                <a:latin typeface="Century Gothic"/>
                <a:ea typeface="+mn-ea"/>
                <a:cs typeface="+mn-cs"/>
              </a:rPr>
              <a:t> highly skilled sales force is deployed for the sales of </a:t>
            </a:r>
            <a:r>
              <a:rPr kumimoji="0" lang="en-US" sz="1100" b="0" i="0" u="none" strike="noStrike" kern="1200" cap="none" spc="0" normalizeH="0" noProof="0" dirty="0" err="1" smtClean="0">
                <a:ln>
                  <a:noFill/>
                </a:ln>
                <a:solidFill>
                  <a:prstClr val="black"/>
                </a:solidFill>
                <a:effectLst/>
                <a:uLnTx/>
                <a:uFillTx/>
                <a:latin typeface="Century Gothic"/>
                <a:ea typeface="+mn-ea"/>
                <a:cs typeface="+mn-cs"/>
              </a:rPr>
              <a:t>Rosuvas</a:t>
            </a:r>
            <a:r>
              <a:rPr kumimoji="0" lang="en-US" sz="1100" b="0" i="0" u="none" strike="noStrike" kern="1200" cap="none" spc="0" normalizeH="0" noProof="0" dirty="0" smtClean="0">
                <a:ln>
                  <a:noFill/>
                </a:ln>
                <a:solidFill>
                  <a:prstClr val="black"/>
                </a:solidFill>
                <a:effectLst/>
                <a:uLnTx/>
                <a:uFillTx/>
                <a:latin typeface="Century Gothic"/>
                <a:ea typeface="+mn-ea"/>
                <a:cs typeface="+mn-cs"/>
              </a:rPr>
              <a:t> which ultimately leads to increased sales.</a:t>
            </a:r>
          </a:p>
          <a:p>
            <a:pPr marL="171450" marR="0" lvl="0" indent="-171450" algn="l" defTabSz="914400" rtl="0" eaLnBrk="1" fontAlgn="auto" latinLnBrk="0" hangingPunct="1">
              <a:lnSpc>
                <a:spcPct val="100000"/>
              </a:lnSpc>
              <a:spcBef>
                <a:spcPts val="0"/>
              </a:spcBef>
              <a:spcAft>
                <a:spcPts val="0"/>
              </a:spcAft>
              <a:buClr>
                <a:prstClr val="black"/>
              </a:buClr>
              <a:buSzPts val="1100"/>
              <a:buFont typeface="Arial" panose="020B0604020202020204" pitchFamily="34" charset="0"/>
              <a:buChar char="•"/>
              <a:tabLst/>
              <a:defRPr/>
            </a:pPr>
            <a:r>
              <a:rPr lang="en-US" sz="1100" baseline="0" dirty="0" err="1" smtClean="0">
                <a:solidFill>
                  <a:prstClr val="black"/>
                </a:solidFill>
                <a:latin typeface="Century Gothic"/>
              </a:rPr>
              <a:t>Rosuvas</a:t>
            </a:r>
            <a:r>
              <a:rPr lang="en-US" sz="1100" dirty="0" smtClean="0">
                <a:solidFill>
                  <a:prstClr val="black"/>
                </a:solidFill>
                <a:latin typeface="Century Gothic"/>
              </a:rPr>
              <a:t> being an antihypertensive has very vast segment of prescribers. For Example – cardiologists, </a:t>
            </a:r>
            <a:r>
              <a:rPr lang="en-US" sz="1100" dirty="0" err="1" smtClean="0">
                <a:solidFill>
                  <a:prstClr val="black"/>
                </a:solidFill>
                <a:latin typeface="Century Gothic"/>
              </a:rPr>
              <a:t>diabetologists</a:t>
            </a:r>
            <a:r>
              <a:rPr lang="en-US" sz="1100" dirty="0" smtClean="0">
                <a:solidFill>
                  <a:prstClr val="black"/>
                </a:solidFill>
                <a:latin typeface="Century Gothic"/>
              </a:rPr>
              <a:t>, endocrinologists etc.</a:t>
            </a:r>
          </a:p>
          <a:p>
            <a:pPr marL="171450" marR="0" lvl="0" indent="-171450" algn="l" defTabSz="914400" rtl="0" eaLnBrk="1" fontAlgn="auto" latinLnBrk="0" hangingPunct="1">
              <a:lnSpc>
                <a:spcPct val="100000"/>
              </a:lnSpc>
              <a:spcBef>
                <a:spcPts val="0"/>
              </a:spcBef>
              <a:spcAft>
                <a:spcPts val="0"/>
              </a:spcAft>
              <a:buClr>
                <a:prstClr val="black"/>
              </a:buClr>
              <a:buSzPts val="1100"/>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Century Gothic"/>
              <a:ea typeface="+mn-ea"/>
              <a:cs typeface="+mn-cs"/>
            </a:endParaRPr>
          </a:p>
        </p:txBody>
      </p:sp>
      <p:sp>
        <p:nvSpPr>
          <p:cNvPr id="42" name="TextBox 41">
            <a:extLst>
              <a:ext uri="{FF2B5EF4-FFF2-40B4-BE49-F238E27FC236}">
                <a16:creationId xmlns="" xmlns:a16="http://schemas.microsoft.com/office/drawing/2014/main" id="{C433D4D2-AD5B-865B-91EB-CA268E3BDB1F}"/>
              </a:ext>
            </a:extLst>
          </p:cNvPr>
          <p:cNvSpPr txBox="1"/>
          <p:nvPr/>
        </p:nvSpPr>
        <p:spPr>
          <a:xfrm>
            <a:off x="6154107" y="2073040"/>
            <a:ext cx="4125178" cy="769441"/>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
                <a:prstClr val="black"/>
              </a:buClr>
              <a:buSzPts val="1100"/>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Century Gothic"/>
                <a:ea typeface="+mn-ea"/>
                <a:cs typeface="+mn-cs"/>
                <a:sym typeface="Roboto"/>
              </a:rPr>
              <a:t>Its</a:t>
            </a:r>
            <a:r>
              <a:rPr kumimoji="0" lang="en-US" sz="1100" b="0" i="0" u="none" strike="noStrike" kern="1200" cap="none" spc="0" normalizeH="0" noProof="0" dirty="0" smtClean="0">
                <a:ln>
                  <a:noFill/>
                </a:ln>
                <a:solidFill>
                  <a:prstClr val="black"/>
                </a:solidFill>
                <a:effectLst/>
                <a:uLnTx/>
                <a:uFillTx/>
                <a:latin typeface="Century Gothic"/>
                <a:ea typeface="+mn-ea"/>
                <a:cs typeface="+mn-cs"/>
                <a:sym typeface="Roboto"/>
              </a:rPr>
              <a:t> price is a bit higher as compared to other cheaper brands which can be </a:t>
            </a:r>
            <a:r>
              <a:rPr lang="en-US" sz="1100" dirty="0" smtClean="0">
                <a:solidFill>
                  <a:prstClr val="black"/>
                </a:solidFill>
                <a:latin typeface="Century Gothic"/>
                <a:sym typeface="Roboto"/>
              </a:rPr>
              <a:t>in some cases a threat for  the sales.</a:t>
            </a:r>
          </a:p>
          <a:p>
            <a:pPr marL="171450" marR="0" lvl="0" indent="-171450" algn="l" defTabSz="914400" rtl="0" eaLnBrk="1" fontAlgn="auto" latinLnBrk="0" hangingPunct="1">
              <a:lnSpc>
                <a:spcPct val="100000"/>
              </a:lnSpc>
              <a:spcBef>
                <a:spcPts val="0"/>
              </a:spcBef>
              <a:spcAft>
                <a:spcPts val="0"/>
              </a:spcAft>
              <a:buClr>
                <a:prstClr val="black"/>
              </a:buClr>
              <a:buSzPts val="1100"/>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Century Gothic"/>
              <a:ea typeface="+mn-ea"/>
              <a:cs typeface="+mn-cs"/>
              <a:sym typeface="Roboto"/>
            </a:endParaRPr>
          </a:p>
        </p:txBody>
      </p:sp>
      <p:sp>
        <p:nvSpPr>
          <p:cNvPr id="43" name="TextBox 42">
            <a:extLst>
              <a:ext uri="{FF2B5EF4-FFF2-40B4-BE49-F238E27FC236}">
                <a16:creationId xmlns="" xmlns:a16="http://schemas.microsoft.com/office/drawing/2014/main" id="{9FF4A515-862E-EBA7-97FA-432DDB019318}"/>
              </a:ext>
            </a:extLst>
          </p:cNvPr>
          <p:cNvSpPr txBox="1"/>
          <p:nvPr/>
        </p:nvSpPr>
        <p:spPr>
          <a:xfrm>
            <a:off x="445890" y="1878217"/>
            <a:ext cx="4492035" cy="1107996"/>
          </a:xfrm>
          <a:prstGeom prst="rect">
            <a:avLst/>
          </a:prstGeom>
          <a:noFill/>
        </p:spPr>
        <p:txBody>
          <a:bodyPr wrap="square" rtlCol="0">
            <a:spAutoFit/>
          </a:bodyPr>
          <a:lstStyle/>
          <a:p>
            <a:pPr marL="171450" marR="0" lvl="2" indent="-171450" algn="l" defTabSz="914400" rtl="0" eaLnBrk="1" fontAlgn="auto" latinLnBrk="0" hangingPunct="1">
              <a:lnSpc>
                <a:spcPct val="100000"/>
              </a:lnSpc>
              <a:spcBef>
                <a:spcPts val="0"/>
              </a:spcBef>
              <a:spcAft>
                <a:spcPts val="0"/>
              </a:spcAft>
              <a:buClr>
                <a:prstClr val="black"/>
              </a:buClr>
              <a:buSzPts val="1100"/>
              <a:buFont typeface="Arial" panose="020B0604020202020204" pitchFamily="34" charset="0"/>
              <a:buChar char="•"/>
              <a:tabLst/>
              <a:defRPr/>
            </a:pPr>
            <a:r>
              <a:rPr lang="en-IN" sz="1100" dirty="0" err="1" smtClean="0">
                <a:solidFill>
                  <a:srgbClr val="000000"/>
                </a:solidFill>
                <a:latin typeface="Century Gothic"/>
                <a:sym typeface="Roboto"/>
              </a:rPr>
              <a:t>Rosuvas</a:t>
            </a:r>
            <a:r>
              <a:rPr kumimoji="0" lang="en-IN" sz="1100" b="0" i="0" u="none" strike="noStrike" kern="1200" cap="none" spc="0" normalizeH="0" baseline="0" noProof="0" dirty="0" smtClean="0">
                <a:ln>
                  <a:noFill/>
                </a:ln>
                <a:solidFill>
                  <a:srgbClr val="000000"/>
                </a:solidFill>
                <a:effectLst/>
                <a:uLnTx/>
                <a:uFillTx/>
                <a:latin typeface="Century Gothic"/>
                <a:ea typeface="+mn-ea"/>
                <a:cs typeface="+mn-cs"/>
                <a:sym typeface="Roboto"/>
              </a:rPr>
              <a:t> </a:t>
            </a:r>
            <a:r>
              <a:rPr kumimoji="0" lang="en-IN" sz="1100" b="0" i="0" u="none" strike="noStrike" kern="1200" cap="none" spc="0" normalizeH="0" baseline="0" noProof="0" dirty="0">
                <a:ln>
                  <a:noFill/>
                </a:ln>
                <a:solidFill>
                  <a:srgbClr val="000000"/>
                </a:solidFill>
                <a:effectLst/>
                <a:uLnTx/>
                <a:uFillTx/>
                <a:latin typeface="Century Gothic"/>
                <a:ea typeface="+mn-ea"/>
                <a:cs typeface="+mn-cs"/>
                <a:sym typeface="Roboto"/>
              </a:rPr>
              <a:t>is a legacy </a:t>
            </a:r>
            <a:r>
              <a:rPr kumimoji="0" lang="en-IN" sz="1100" b="0" i="0" u="none" strike="noStrike" kern="1200" cap="none" spc="0" normalizeH="0" baseline="0" noProof="0" dirty="0" smtClean="0">
                <a:ln>
                  <a:noFill/>
                </a:ln>
                <a:solidFill>
                  <a:srgbClr val="000000"/>
                </a:solidFill>
                <a:effectLst/>
                <a:uLnTx/>
                <a:uFillTx/>
                <a:latin typeface="Century Gothic"/>
                <a:ea typeface="+mn-ea"/>
                <a:cs typeface="+mn-cs"/>
                <a:sym typeface="Roboto"/>
              </a:rPr>
              <a:t>brand </a:t>
            </a:r>
            <a:r>
              <a:rPr kumimoji="0" lang="en-IN" sz="1100" b="0" i="0" u="none" strike="noStrike" kern="1200" cap="none" spc="0" normalizeH="0" baseline="0" noProof="0" dirty="0">
                <a:ln>
                  <a:noFill/>
                </a:ln>
                <a:solidFill>
                  <a:srgbClr val="000000"/>
                </a:solidFill>
                <a:effectLst/>
                <a:uLnTx/>
                <a:uFillTx/>
                <a:latin typeface="Century Gothic"/>
                <a:ea typeface="+mn-ea"/>
                <a:cs typeface="+mn-cs"/>
                <a:sym typeface="Roboto"/>
              </a:rPr>
              <a:t>in this segment and </a:t>
            </a:r>
            <a:r>
              <a:rPr lang="en-IN" sz="1100" dirty="0" smtClean="0">
                <a:solidFill>
                  <a:srgbClr val="000000"/>
                </a:solidFill>
                <a:latin typeface="Century Gothic"/>
                <a:sym typeface="Roboto"/>
              </a:rPr>
              <a:t>Sun </a:t>
            </a:r>
            <a:r>
              <a:rPr lang="en-IN" sz="1100" dirty="0" err="1" smtClean="0">
                <a:solidFill>
                  <a:srgbClr val="000000"/>
                </a:solidFill>
                <a:latin typeface="Century Gothic"/>
                <a:sym typeface="Roboto"/>
              </a:rPr>
              <a:t>Pharma</a:t>
            </a:r>
            <a:r>
              <a:rPr kumimoji="0" lang="en-IN" sz="1100" b="0" i="0" u="none" strike="noStrike" kern="1200" cap="none" spc="0" normalizeH="0" baseline="0" noProof="0" dirty="0" smtClean="0">
                <a:ln>
                  <a:noFill/>
                </a:ln>
                <a:solidFill>
                  <a:srgbClr val="000000"/>
                </a:solidFill>
                <a:effectLst/>
                <a:uLnTx/>
                <a:uFillTx/>
                <a:latin typeface="Century Gothic"/>
                <a:ea typeface="+mn-ea"/>
                <a:cs typeface="+mn-cs"/>
                <a:sym typeface="Roboto"/>
              </a:rPr>
              <a:t> </a:t>
            </a:r>
            <a:r>
              <a:rPr kumimoji="0" lang="en-IN" sz="1100" b="0" i="0" u="none" strike="noStrike" kern="1200" cap="none" spc="0" normalizeH="0" baseline="0" noProof="0" dirty="0">
                <a:ln>
                  <a:noFill/>
                </a:ln>
                <a:solidFill>
                  <a:srgbClr val="000000"/>
                </a:solidFill>
                <a:effectLst/>
                <a:uLnTx/>
                <a:uFillTx/>
                <a:latin typeface="Century Gothic"/>
                <a:ea typeface="+mn-ea"/>
                <a:cs typeface="+mn-cs"/>
                <a:sym typeface="Roboto"/>
              </a:rPr>
              <a:t>is running campaign to highlight the legacy as well</a:t>
            </a:r>
            <a:r>
              <a:rPr kumimoji="0" lang="en-IN" sz="1100" b="0" i="0" u="none" strike="noStrike" kern="1200" cap="none" spc="0" normalizeH="0" baseline="0" noProof="0" dirty="0" smtClean="0">
                <a:ln>
                  <a:noFill/>
                </a:ln>
                <a:solidFill>
                  <a:srgbClr val="000000"/>
                </a:solidFill>
                <a:effectLst/>
                <a:uLnTx/>
                <a:uFillTx/>
                <a:latin typeface="Century Gothic"/>
                <a:ea typeface="+mn-ea"/>
                <a:cs typeface="+mn-cs"/>
                <a:sym typeface="Roboto"/>
              </a:rPr>
              <a:t>.</a:t>
            </a:r>
          </a:p>
          <a:p>
            <a:pPr marL="171450" marR="0" lvl="2" indent="-171450" algn="l" defTabSz="914400" rtl="0" eaLnBrk="1" fontAlgn="auto" latinLnBrk="0" hangingPunct="1">
              <a:lnSpc>
                <a:spcPct val="100000"/>
              </a:lnSpc>
              <a:spcBef>
                <a:spcPts val="0"/>
              </a:spcBef>
              <a:spcAft>
                <a:spcPts val="0"/>
              </a:spcAft>
              <a:buClr>
                <a:prstClr val="black"/>
              </a:buClr>
              <a:buSzPts val="1100"/>
              <a:buFont typeface="Arial" panose="020B0604020202020204" pitchFamily="34" charset="0"/>
              <a:buChar char="•"/>
              <a:tabLst/>
              <a:defRPr/>
            </a:pPr>
            <a:r>
              <a:rPr lang="en-IN" sz="1100" dirty="0">
                <a:solidFill>
                  <a:srgbClr val="000000"/>
                </a:solidFill>
                <a:latin typeface="Century Gothic"/>
                <a:sym typeface="Roboto"/>
              </a:rPr>
              <a:t>P</a:t>
            </a:r>
            <a:r>
              <a:rPr lang="en-IN" sz="1100" dirty="0" smtClean="0">
                <a:solidFill>
                  <a:srgbClr val="000000"/>
                </a:solidFill>
                <a:latin typeface="Century Gothic"/>
                <a:sym typeface="Roboto"/>
              </a:rPr>
              <a:t>lenty </a:t>
            </a:r>
            <a:r>
              <a:rPr lang="en-IN" sz="1100" dirty="0" smtClean="0">
                <a:solidFill>
                  <a:srgbClr val="000000"/>
                </a:solidFill>
                <a:latin typeface="Century Gothic"/>
                <a:sym typeface="Roboto"/>
              </a:rPr>
              <a:t>of </a:t>
            </a:r>
            <a:r>
              <a:rPr lang="en-IN" sz="1100" dirty="0" smtClean="0">
                <a:solidFill>
                  <a:srgbClr val="000000"/>
                </a:solidFill>
                <a:latin typeface="Century Gothic"/>
                <a:sym typeface="Roboto"/>
              </a:rPr>
              <a:t>camps are being conducted </a:t>
            </a:r>
            <a:r>
              <a:rPr lang="en-IN" sz="1100" dirty="0" smtClean="0">
                <a:solidFill>
                  <a:srgbClr val="000000"/>
                </a:solidFill>
                <a:latin typeface="Century Gothic"/>
                <a:sym typeface="Roboto"/>
              </a:rPr>
              <a:t>for increasing the sales of </a:t>
            </a:r>
            <a:r>
              <a:rPr lang="en-IN" sz="1100" dirty="0" err="1" smtClean="0">
                <a:solidFill>
                  <a:srgbClr val="000000"/>
                </a:solidFill>
                <a:latin typeface="Century Gothic"/>
                <a:sym typeface="Roboto"/>
              </a:rPr>
              <a:t>Rosuvas</a:t>
            </a:r>
            <a:r>
              <a:rPr lang="en-IN" sz="1100" dirty="0" smtClean="0">
                <a:solidFill>
                  <a:srgbClr val="000000"/>
                </a:solidFill>
                <a:latin typeface="Century Gothic"/>
                <a:sym typeface="Roboto"/>
              </a:rPr>
              <a:t>.</a:t>
            </a:r>
          </a:p>
          <a:p>
            <a:pPr marL="171450" marR="0" lvl="2" indent="-171450" algn="l" defTabSz="914400" rtl="0" eaLnBrk="1" fontAlgn="auto" latinLnBrk="0" hangingPunct="1">
              <a:lnSpc>
                <a:spcPct val="100000"/>
              </a:lnSpc>
              <a:spcBef>
                <a:spcPts val="0"/>
              </a:spcBef>
              <a:spcAft>
                <a:spcPts val="0"/>
              </a:spcAft>
              <a:buClr>
                <a:prstClr val="black"/>
              </a:buClr>
              <a:buSzPts val="1100"/>
              <a:buFont typeface="Arial" panose="020B0604020202020204" pitchFamily="34" charset="0"/>
              <a:buChar char="•"/>
              <a:tabLst/>
              <a:defRPr/>
            </a:pPr>
            <a:r>
              <a:rPr lang="en-IN" sz="1100" dirty="0">
                <a:solidFill>
                  <a:srgbClr val="000000"/>
                </a:solidFill>
                <a:latin typeface="Century Gothic"/>
                <a:sym typeface="Roboto"/>
              </a:rPr>
              <a:t>V</a:t>
            </a:r>
            <a:r>
              <a:rPr kumimoji="0" lang="en-IN" sz="1100" b="0" i="0" u="none" strike="noStrike" kern="1200" cap="none" spc="0" normalizeH="0" noProof="0" dirty="0" err="1" smtClean="0">
                <a:ln>
                  <a:noFill/>
                </a:ln>
                <a:solidFill>
                  <a:srgbClr val="000000"/>
                </a:solidFill>
                <a:effectLst/>
                <a:uLnTx/>
                <a:uFillTx/>
                <a:latin typeface="Century Gothic"/>
                <a:ea typeface="+mn-ea"/>
                <a:cs typeface="+mn-cs"/>
                <a:sym typeface="Roboto"/>
              </a:rPr>
              <a:t>arious</a:t>
            </a:r>
            <a:r>
              <a:rPr kumimoji="0" lang="en-IN" sz="1100" b="0" i="0" u="none" strike="noStrike" kern="1200" cap="none" spc="0" normalizeH="0" noProof="0" dirty="0" smtClean="0">
                <a:ln>
                  <a:noFill/>
                </a:ln>
                <a:solidFill>
                  <a:srgbClr val="000000"/>
                </a:solidFill>
                <a:effectLst/>
                <a:uLnTx/>
                <a:uFillTx/>
                <a:latin typeface="Century Gothic"/>
                <a:ea typeface="+mn-ea"/>
                <a:cs typeface="+mn-cs"/>
                <a:sym typeface="Roboto"/>
              </a:rPr>
              <a:t> </a:t>
            </a:r>
            <a:r>
              <a:rPr kumimoji="0" lang="en-IN" sz="1100" b="0" i="0" u="none" strike="noStrike" kern="1200" cap="none" spc="0" normalizeH="0" noProof="0" dirty="0" err="1" smtClean="0">
                <a:ln>
                  <a:noFill/>
                </a:ln>
                <a:solidFill>
                  <a:srgbClr val="000000"/>
                </a:solidFill>
                <a:effectLst/>
                <a:uLnTx/>
                <a:uFillTx/>
                <a:latin typeface="Century Gothic"/>
                <a:ea typeface="+mn-ea"/>
                <a:cs typeface="+mn-cs"/>
                <a:sym typeface="Roboto"/>
              </a:rPr>
              <a:t>promotiona</a:t>
            </a:r>
            <a:r>
              <a:rPr lang="en-IN" sz="1100" dirty="0" smtClean="0">
                <a:solidFill>
                  <a:srgbClr val="000000"/>
                </a:solidFill>
                <a:latin typeface="Century Gothic"/>
                <a:sym typeface="Roboto"/>
              </a:rPr>
              <a:t>l activities for the promotion of </a:t>
            </a:r>
            <a:r>
              <a:rPr lang="en-IN" sz="1100" dirty="0" err="1" smtClean="0">
                <a:solidFill>
                  <a:srgbClr val="000000"/>
                </a:solidFill>
                <a:latin typeface="Century Gothic"/>
                <a:sym typeface="Roboto"/>
              </a:rPr>
              <a:t>Rosuvas</a:t>
            </a:r>
            <a:r>
              <a:rPr lang="en-IN" sz="1100" dirty="0" smtClean="0">
                <a:solidFill>
                  <a:srgbClr val="000000"/>
                </a:solidFill>
                <a:latin typeface="Century Gothic"/>
                <a:sym typeface="Roboto"/>
              </a:rPr>
              <a:t> including conferences, CMEs, etc. are conducted</a:t>
            </a:r>
            <a:endParaRPr kumimoji="0" lang="en-US" sz="1100" b="0" i="0" u="none" strike="noStrike" kern="1200" cap="none" spc="0" normalizeH="0" baseline="0" noProof="0" dirty="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18492474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C8CB0D-483B-42DF-98DA-EC14C166EA9D}"/>
              </a:ext>
            </a:extLst>
          </p:cNvPr>
          <p:cNvSpPr>
            <a:spLocks noGrp="1"/>
          </p:cNvSpPr>
          <p:nvPr>
            <p:ph type="title"/>
          </p:nvPr>
        </p:nvSpPr>
        <p:spPr>
          <a:xfrm>
            <a:off x="4958366" y="287425"/>
            <a:ext cx="4751990" cy="774148"/>
          </a:xfrm>
        </p:spPr>
        <p:txBody>
          <a:bodyPr/>
          <a:lstStyle/>
          <a:p>
            <a:r>
              <a:rPr lang="en-US" dirty="0" smtClean="0"/>
              <a:t>Limitations</a:t>
            </a:r>
            <a:endParaRPr lang="en-IN" dirty="0"/>
          </a:p>
        </p:txBody>
      </p:sp>
      <p:pic>
        <p:nvPicPr>
          <p:cNvPr id="5" name="Picture 4"/>
          <p:cNvPicPr>
            <a:picLocks noChangeAspect="1"/>
          </p:cNvPicPr>
          <p:nvPr/>
        </p:nvPicPr>
        <p:blipFill>
          <a:blip r:embed="rId3"/>
          <a:stretch>
            <a:fillRect/>
          </a:stretch>
        </p:blipFill>
        <p:spPr>
          <a:xfrm>
            <a:off x="0" y="1"/>
            <a:ext cx="1841679" cy="674498"/>
          </a:xfrm>
          <a:prstGeom prst="rect">
            <a:avLst/>
          </a:prstGeom>
        </p:spPr>
      </p:pic>
      <p:sp>
        <p:nvSpPr>
          <p:cNvPr id="44" name="Content Placeholder 2"/>
          <p:cNvSpPr>
            <a:spLocks noGrp="1"/>
          </p:cNvSpPr>
          <p:nvPr>
            <p:ph idx="1"/>
          </p:nvPr>
        </p:nvSpPr>
        <p:spPr>
          <a:xfrm>
            <a:off x="342900" y="1349375"/>
            <a:ext cx="11106418" cy="4843463"/>
          </a:xfrm>
        </p:spPr>
        <p:txBody>
          <a:bodyPr/>
          <a:lstStyle/>
          <a:p>
            <a:pPr>
              <a:lnSpc>
                <a:spcPct val="200000"/>
              </a:lnSpc>
            </a:pPr>
            <a:r>
              <a:rPr lang="en-US" sz="1600" dirty="0" smtClean="0">
                <a:latin typeface="Century Gothic" panose="020B0502020202020204" pitchFamily="34" charset="0"/>
              </a:rPr>
              <a:t>Information about the </a:t>
            </a:r>
            <a:r>
              <a:rPr lang="en-US" sz="1600" dirty="0" err="1" smtClean="0">
                <a:latin typeface="Century Gothic" panose="020B0502020202020204" pitchFamily="34" charset="0"/>
              </a:rPr>
              <a:t>rosuvas</a:t>
            </a:r>
            <a:r>
              <a:rPr lang="en-US" sz="1600" dirty="0" smtClean="0">
                <a:latin typeface="Century Gothic" panose="020B0502020202020204" pitchFamily="34" charset="0"/>
              </a:rPr>
              <a:t> was collected from the ex – employees of the sales team of </a:t>
            </a:r>
            <a:r>
              <a:rPr lang="en-US" sz="1600" dirty="0" err="1" smtClean="0">
                <a:latin typeface="Century Gothic" panose="020B0502020202020204" pitchFamily="34" charset="0"/>
              </a:rPr>
              <a:t>rosuvas</a:t>
            </a:r>
            <a:r>
              <a:rPr lang="en-US" sz="1600" dirty="0" smtClean="0">
                <a:latin typeface="Century Gothic" panose="020B0502020202020204" pitchFamily="34" charset="0"/>
              </a:rPr>
              <a:t>.</a:t>
            </a:r>
          </a:p>
          <a:p>
            <a:pPr>
              <a:lnSpc>
                <a:spcPct val="200000"/>
              </a:lnSpc>
            </a:pPr>
            <a:r>
              <a:rPr lang="en-US" sz="1600" dirty="0" smtClean="0">
                <a:latin typeface="Century Gothic" panose="020B0502020202020204" pitchFamily="34" charset="0"/>
              </a:rPr>
              <a:t>Only 12 people were interviewed to collects the data points.</a:t>
            </a:r>
            <a:endParaRPr lang="en-US" sz="1600" dirty="0">
              <a:latin typeface="Century Gothic" panose="020B0502020202020204" pitchFamily="34" charset="0"/>
            </a:endParaRPr>
          </a:p>
        </p:txBody>
      </p:sp>
    </p:spTree>
    <p:extLst>
      <p:ext uri="{BB962C8B-B14F-4D97-AF65-F5344CB8AC3E}">
        <p14:creationId xmlns:p14="http://schemas.microsoft.com/office/powerpoint/2010/main" val="39992955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1305" y="98867"/>
            <a:ext cx="1546332" cy="628374"/>
          </a:xfrm>
        </p:spPr>
        <p:txBody>
          <a:bodyPr/>
          <a:lstStyle/>
          <a:p>
            <a:r>
              <a:rPr lang="en-US" dirty="0" smtClean="0"/>
              <a:t>Discussion</a:t>
            </a:r>
            <a:endParaRPr lang="en-IN" dirty="0"/>
          </a:p>
        </p:txBody>
      </p:sp>
      <p:sp>
        <p:nvSpPr>
          <p:cNvPr id="16" name="Freeform 42"/>
          <p:cNvSpPr>
            <a:spLocks/>
          </p:cNvSpPr>
          <p:nvPr/>
        </p:nvSpPr>
        <p:spPr bwMode="auto">
          <a:xfrm>
            <a:off x="3109388" y="2405002"/>
            <a:ext cx="2543972" cy="1944960"/>
          </a:xfrm>
          <a:custGeom>
            <a:avLst/>
            <a:gdLst>
              <a:gd name="T0" fmla="*/ 605 w 605"/>
              <a:gd name="T1" fmla="*/ 46 h 468"/>
              <a:gd name="T2" fmla="*/ 559 w 605"/>
              <a:gd name="T3" fmla="*/ 0 h 468"/>
              <a:gd name="T4" fmla="*/ 46 w 605"/>
              <a:gd name="T5" fmla="*/ 0 h 468"/>
              <a:gd name="T6" fmla="*/ 0 w 605"/>
              <a:gd name="T7" fmla="*/ 46 h 468"/>
              <a:gd name="T8" fmla="*/ 0 w 605"/>
              <a:gd name="T9" fmla="*/ 468 h 468"/>
              <a:gd name="T10" fmla="*/ 605 w 605"/>
              <a:gd name="T11" fmla="*/ 468 h 468"/>
              <a:gd name="T12" fmla="*/ 605 w 605"/>
              <a:gd name="T13" fmla="*/ 46 h 468"/>
            </a:gdLst>
            <a:ahLst/>
            <a:cxnLst>
              <a:cxn ang="0">
                <a:pos x="T0" y="T1"/>
              </a:cxn>
              <a:cxn ang="0">
                <a:pos x="T2" y="T3"/>
              </a:cxn>
              <a:cxn ang="0">
                <a:pos x="T4" y="T5"/>
              </a:cxn>
              <a:cxn ang="0">
                <a:pos x="T6" y="T7"/>
              </a:cxn>
              <a:cxn ang="0">
                <a:pos x="T8" y="T9"/>
              </a:cxn>
              <a:cxn ang="0">
                <a:pos x="T10" y="T11"/>
              </a:cxn>
              <a:cxn ang="0">
                <a:pos x="T12" y="T13"/>
              </a:cxn>
            </a:cxnLst>
            <a:rect l="0" t="0" r="r" b="b"/>
            <a:pathLst>
              <a:path w="605" h="468">
                <a:moveTo>
                  <a:pt x="605" y="46"/>
                </a:moveTo>
                <a:cubicBezTo>
                  <a:pt x="605" y="20"/>
                  <a:pt x="584" y="0"/>
                  <a:pt x="559" y="0"/>
                </a:cubicBezTo>
                <a:cubicBezTo>
                  <a:pt x="46" y="0"/>
                  <a:pt x="46" y="0"/>
                  <a:pt x="46" y="0"/>
                </a:cubicBezTo>
                <a:cubicBezTo>
                  <a:pt x="20" y="0"/>
                  <a:pt x="0" y="20"/>
                  <a:pt x="0" y="46"/>
                </a:cubicBezTo>
                <a:cubicBezTo>
                  <a:pt x="0" y="468"/>
                  <a:pt x="0" y="468"/>
                  <a:pt x="0" y="468"/>
                </a:cubicBezTo>
                <a:cubicBezTo>
                  <a:pt x="605" y="468"/>
                  <a:pt x="605" y="468"/>
                  <a:pt x="605" y="468"/>
                </a:cubicBezTo>
                <a:lnTo>
                  <a:pt x="605" y="46"/>
                </a:ln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pPr eaLnBrk="0" fontAlgn="base" hangingPunct="0">
              <a:spcBef>
                <a:spcPts val="600"/>
              </a:spcBef>
              <a:spcAft>
                <a:spcPts val="600"/>
              </a:spcAft>
            </a:pPr>
            <a:r>
              <a:rPr lang="en-US" sz="1400" dirty="0">
                <a:solidFill>
                  <a:prstClr val="white"/>
                </a:solidFill>
                <a:cs typeface="Arial" panose="020B0604020202020204" pitchFamily="34" charset="0"/>
              </a:rPr>
              <a:t>Marketing and Promotion Spent: Rs. 25.00 Crs.</a:t>
            </a:r>
          </a:p>
        </p:txBody>
      </p:sp>
      <p:sp>
        <p:nvSpPr>
          <p:cNvPr id="17" name="Freeform 43"/>
          <p:cNvSpPr>
            <a:spLocks/>
          </p:cNvSpPr>
          <p:nvPr/>
        </p:nvSpPr>
        <p:spPr bwMode="auto">
          <a:xfrm>
            <a:off x="3119747" y="4240291"/>
            <a:ext cx="2543972" cy="437273"/>
          </a:xfrm>
          <a:custGeom>
            <a:avLst/>
            <a:gdLst>
              <a:gd name="T0" fmla="*/ 0 w 605"/>
              <a:gd name="T1" fmla="*/ 58 h 104"/>
              <a:gd name="T2" fmla="*/ 46 w 605"/>
              <a:gd name="T3" fmla="*/ 104 h 104"/>
              <a:gd name="T4" fmla="*/ 559 w 605"/>
              <a:gd name="T5" fmla="*/ 104 h 104"/>
              <a:gd name="T6" fmla="*/ 605 w 605"/>
              <a:gd name="T7" fmla="*/ 58 h 104"/>
              <a:gd name="T8" fmla="*/ 605 w 605"/>
              <a:gd name="T9" fmla="*/ 0 h 104"/>
              <a:gd name="T10" fmla="*/ 0 w 605"/>
              <a:gd name="T11" fmla="*/ 0 h 104"/>
              <a:gd name="T12" fmla="*/ 0 w 605"/>
              <a:gd name="T13" fmla="*/ 58 h 104"/>
            </a:gdLst>
            <a:ahLst/>
            <a:cxnLst>
              <a:cxn ang="0">
                <a:pos x="T0" y="T1"/>
              </a:cxn>
              <a:cxn ang="0">
                <a:pos x="T2" y="T3"/>
              </a:cxn>
              <a:cxn ang="0">
                <a:pos x="T4" y="T5"/>
              </a:cxn>
              <a:cxn ang="0">
                <a:pos x="T6" y="T7"/>
              </a:cxn>
              <a:cxn ang="0">
                <a:pos x="T8" y="T9"/>
              </a:cxn>
              <a:cxn ang="0">
                <a:pos x="T10" y="T11"/>
              </a:cxn>
              <a:cxn ang="0">
                <a:pos x="T12" y="T13"/>
              </a:cxn>
            </a:cxnLst>
            <a:rect l="0" t="0" r="r" b="b"/>
            <a:pathLst>
              <a:path w="605" h="104">
                <a:moveTo>
                  <a:pt x="0" y="58"/>
                </a:moveTo>
                <a:cubicBezTo>
                  <a:pt x="0" y="83"/>
                  <a:pt x="20" y="104"/>
                  <a:pt x="46" y="104"/>
                </a:cubicBezTo>
                <a:cubicBezTo>
                  <a:pt x="559" y="104"/>
                  <a:pt x="559" y="104"/>
                  <a:pt x="559" y="104"/>
                </a:cubicBezTo>
                <a:cubicBezTo>
                  <a:pt x="584" y="104"/>
                  <a:pt x="605" y="83"/>
                  <a:pt x="605" y="58"/>
                </a:cubicBezTo>
                <a:cubicBezTo>
                  <a:pt x="605" y="0"/>
                  <a:pt x="605" y="0"/>
                  <a:pt x="605" y="0"/>
                </a:cubicBezTo>
                <a:cubicBezTo>
                  <a:pt x="0" y="0"/>
                  <a:pt x="0" y="0"/>
                  <a:pt x="0" y="0"/>
                </a:cubicBezTo>
                <a:lnTo>
                  <a:pt x="0" y="58"/>
                </a:lnTo>
                <a:close/>
              </a:path>
            </a:pathLst>
          </a:custGeom>
          <a:solidFill>
            <a:schemeClr val="bg1"/>
          </a:solidFill>
          <a:ln>
            <a:noFill/>
          </a:ln>
          <a:effectLst>
            <a:outerShdw blurRad="50800" dist="38100" dir="2700000" algn="tl" rotWithShape="0">
              <a:schemeClr val="bg1">
                <a:lumMod val="75000"/>
                <a:alpha val="40000"/>
              </a:schemeClr>
            </a:outerShdw>
          </a:effectLst>
        </p:spPr>
        <p:txBody>
          <a:bodyPr vert="horz" wrap="square" lIns="121920" tIns="60960" rIns="121920" bIns="60960" numCol="1" anchor="ctr" anchorCtr="0" compatLnSpc="1">
            <a:prstTxWarp prst="textNoShape">
              <a:avLst/>
            </a:prstTxWarp>
          </a:bodyPr>
          <a:lstStyle/>
          <a:p>
            <a:pPr defTabSz="533387" eaLnBrk="0" fontAlgn="base" hangingPunct="0">
              <a:spcBef>
                <a:spcPct val="0"/>
              </a:spcBef>
              <a:spcAft>
                <a:spcPts val="800"/>
              </a:spcAft>
            </a:pPr>
            <a:r>
              <a:rPr lang="en-US" sz="1200" b="1" dirty="0">
                <a:solidFill>
                  <a:srgbClr val="4472C4"/>
                </a:solidFill>
                <a:cs typeface="Arial" panose="020B0604020202020204" pitchFamily="34" charset="0"/>
              </a:rPr>
              <a:t>Promo Budget</a:t>
            </a:r>
          </a:p>
        </p:txBody>
      </p:sp>
      <p:sp>
        <p:nvSpPr>
          <p:cNvPr id="18" name="Freeform 42"/>
          <p:cNvSpPr>
            <a:spLocks/>
          </p:cNvSpPr>
          <p:nvPr/>
        </p:nvSpPr>
        <p:spPr bwMode="auto">
          <a:xfrm>
            <a:off x="3067592" y="805218"/>
            <a:ext cx="2026458" cy="997414"/>
          </a:xfrm>
          <a:custGeom>
            <a:avLst/>
            <a:gdLst>
              <a:gd name="T0" fmla="*/ 605 w 605"/>
              <a:gd name="T1" fmla="*/ 46 h 468"/>
              <a:gd name="T2" fmla="*/ 559 w 605"/>
              <a:gd name="T3" fmla="*/ 0 h 468"/>
              <a:gd name="T4" fmla="*/ 46 w 605"/>
              <a:gd name="T5" fmla="*/ 0 h 468"/>
              <a:gd name="T6" fmla="*/ 0 w 605"/>
              <a:gd name="T7" fmla="*/ 46 h 468"/>
              <a:gd name="T8" fmla="*/ 0 w 605"/>
              <a:gd name="T9" fmla="*/ 468 h 468"/>
              <a:gd name="T10" fmla="*/ 605 w 605"/>
              <a:gd name="T11" fmla="*/ 468 h 468"/>
              <a:gd name="T12" fmla="*/ 605 w 605"/>
              <a:gd name="T13" fmla="*/ 46 h 468"/>
            </a:gdLst>
            <a:ahLst/>
            <a:cxnLst>
              <a:cxn ang="0">
                <a:pos x="T0" y="T1"/>
              </a:cxn>
              <a:cxn ang="0">
                <a:pos x="T2" y="T3"/>
              </a:cxn>
              <a:cxn ang="0">
                <a:pos x="T4" y="T5"/>
              </a:cxn>
              <a:cxn ang="0">
                <a:pos x="T6" y="T7"/>
              </a:cxn>
              <a:cxn ang="0">
                <a:pos x="T8" y="T9"/>
              </a:cxn>
              <a:cxn ang="0">
                <a:pos x="T10" y="T11"/>
              </a:cxn>
              <a:cxn ang="0">
                <a:pos x="T12" y="T13"/>
              </a:cxn>
            </a:cxnLst>
            <a:rect l="0" t="0" r="r" b="b"/>
            <a:pathLst>
              <a:path w="605" h="468">
                <a:moveTo>
                  <a:pt x="605" y="46"/>
                </a:moveTo>
                <a:cubicBezTo>
                  <a:pt x="605" y="20"/>
                  <a:pt x="584" y="0"/>
                  <a:pt x="559" y="0"/>
                </a:cubicBezTo>
                <a:cubicBezTo>
                  <a:pt x="46" y="0"/>
                  <a:pt x="46" y="0"/>
                  <a:pt x="46" y="0"/>
                </a:cubicBezTo>
                <a:cubicBezTo>
                  <a:pt x="20" y="0"/>
                  <a:pt x="0" y="20"/>
                  <a:pt x="0" y="46"/>
                </a:cubicBezTo>
                <a:cubicBezTo>
                  <a:pt x="0" y="468"/>
                  <a:pt x="0" y="468"/>
                  <a:pt x="0" y="468"/>
                </a:cubicBezTo>
                <a:cubicBezTo>
                  <a:pt x="605" y="468"/>
                  <a:pt x="605" y="468"/>
                  <a:pt x="605" y="468"/>
                </a:cubicBezTo>
                <a:lnTo>
                  <a:pt x="605" y="46"/>
                </a:lnTo>
                <a:close/>
              </a:path>
            </a:pathLst>
          </a:custGeom>
          <a:solidFill>
            <a:schemeClr val="accent2">
              <a:lumMod val="60000"/>
              <a:lumOff val="40000"/>
            </a:schemeClr>
          </a:solidFill>
          <a:ln>
            <a:noFill/>
          </a:ln>
        </p:spPr>
        <p:txBody>
          <a:bodyPr vert="horz" wrap="square" lIns="121920" tIns="60960" rIns="121920" bIns="60960" numCol="1" anchor="t" anchorCtr="0" compatLnSpc="1">
            <a:prstTxWarp prst="textNoShape">
              <a:avLst/>
            </a:prstTxWarp>
          </a:bodyPr>
          <a:lstStyle/>
          <a:p>
            <a:pPr eaLnBrk="0" fontAlgn="base" hangingPunct="0">
              <a:spcBef>
                <a:spcPts val="600"/>
              </a:spcBef>
              <a:spcAft>
                <a:spcPts val="600"/>
              </a:spcAft>
            </a:pPr>
            <a:r>
              <a:rPr lang="en-US" sz="1400" dirty="0">
                <a:solidFill>
                  <a:prstClr val="white"/>
                </a:solidFill>
                <a:cs typeface="Arial" panose="020B0604020202020204" pitchFamily="34" charset="0"/>
              </a:rPr>
              <a:t>Division is responsible for </a:t>
            </a:r>
            <a:r>
              <a:rPr lang="en-US" sz="1400" dirty="0" err="1" smtClean="0">
                <a:solidFill>
                  <a:prstClr val="white"/>
                </a:solidFill>
                <a:cs typeface="Arial" panose="020B0604020202020204" pitchFamily="34" charset="0"/>
              </a:rPr>
              <a:t>Rosuvas</a:t>
            </a:r>
            <a:r>
              <a:rPr lang="en-US" sz="1400" dirty="0" smtClean="0">
                <a:solidFill>
                  <a:prstClr val="white"/>
                </a:solidFill>
                <a:cs typeface="Arial" panose="020B0604020202020204" pitchFamily="34" charset="0"/>
              </a:rPr>
              <a:t> </a:t>
            </a:r>
            <a:r>
              <a:rPr lang="en-US" sz="1400" dirty="0">
                <a:solidFill>
                  <a:prstClr val="white"/>
                </a:solidFill>
                <a:cs typeface="Arial" panose="020B0604020202020204" pitchFamily="34" charset="0"/>
              </a:rPr>
              <a:t>product promotion: classic Division</a:t>
            </a:r>
          </a:p>
        </p:txBody>
      </p:sp>
      <p:sp>
        <p:nvSpPr>
          <p:cNvPr id="19" name="Freeform 43"/>
          <p:cNvSpPr>
            <a:spLocks/>
          </p:cNvSpPr>
          <p:nvPr/>
        </p:nvSpPr>
        <p:spPr bwMode="auto">
          <a:xfrm>
            <a:off x="3067592" y="1806048"/>
            <a:ext cx="2543972" cy="437273"/>
          </a:xfrm>
          <a:custGeom>
            <a:avLst/>
            <a:gdLst>
              <a:gd name="T0" fmla="*/ 0 w 605"/>
              <a:gd name="T1" fmla="*/ 58 h 104"/>
              <a:gd name="T2" fmla="*/ 46 w 605"/>
              <a:gd name="T3" fmla="*/ 104 h 104"/>
              <a:gd name="T4" fmla="*/ 559 w 605"/>
              <a:gd name="T5" fmla="*/ 104 h 104"/>
              <a:gd name="T6" fmla="*/ 605 w 605"/>
              <a:gd name="T7" fmla="*/ 58 h 104"/>
              <a:gd name="T8" fmla="*/ 605 w 605"/>
              <a:gd name="T9" fmla="*/ 0 h 104"/>
              <a:gd name="T10" fmla="*/ 0 w 605"/>
              <a:gd name="T11" fmla="*/ 0 h 104"/>
              <a:gd name="T12" fmla="*/ 0 w 605"/>
              <a:gd name="T13" fmla="*/ 58 h 104"/>
            </a:gdLst>
            <a:ahLst/>
            <a:cxnLst>
              <a:cxn ang="0">
                <a:pos x="T0" y="T1"/>
              </a:cxn>
              <a:cxn ang="0">
                <a:pos x="T2" y="T3"/>
              </a:cxn>
              <a:cxn ang="0">
                <a:pos x="T4" y="T5"/>
              </a:cxn>
              <a:cxn ang="0">
                <a:pos x="T6" y="T7"/>
              </a:cxn>
              <a:cxn ang="0">
                <a:pos x="T8" y="T9"/>
              </a:cxn>
              <a:cxn ang="0">
                <a:pos x="T10" y="T11"/>
              </a:cxn>
              <a:cxn ang="0">
                <a:pos x="T12" y="T13"/>
              </a:cxn>
            </a:cxnLst>
            <a:rect l="0" t="0" r="r" b="b"/>
            <a:pathLst>
              <a:path w="605" h="104">
                <a:moveTo>
                  <a:pt x="0" y="58"/>
                </a:moveTo>
                <a:cubicBezTo>
                  <a:pt x="0" y="83"/>
                  <a:pt x="20" y="104"/>
                  <a:pt x="46" y="104"/>
                </a:cubicBezTo>
                <a:cubicBezTo>
                  <a:pt x="559" y="104"/>
                  <a:pt x="559" y="104"/>
                  <a:pt x="559" y="104"/>
                </a:cubicBezTo>
                <a:cubicBezTo>
                  <a:pt x="584" y="104"/>
                  <a:pt x="605" y="83"/>
                  <a:pt x="605" y="58"/>
                </a:cubicBezTo>
                <a:cubicBezTo>
                  <a:pt x="605" y="0"/>
                  <a:pt x="605" y="0"/>
                  <a:pt x="605" y="0"/>
                </a:cubicBezTo>
                <a:cubicBezTo>
                  <a:pt x="0" y="0"/>
                  <a:pt x="0" y="0"/>
                  <a:pt x="0" y="0"/>
                </a:cubicBezTo>
                <a:lnTo>
                  <a:pt x="0" y="58"/>
                </a:lnTo>
                <a:close/>
              </a:path>
            </a:pathLst>
          </a:custGeom>
          <a:solidFill>
            <a:schemeClr val="bg1"/>
          </a:solidFill>
          <a:ln>
            <a:noFill/>
          </a:ln>
          <a:effectLst>
            <a:outerShdw blurRad="50800" dist="38100" dir="2700000" algn="tl" rotWithShape="0">
              <a:schemeClr val="bg1">
                <a:lumMod val="75000"/>
                <a:alpha val="40000"/>
              </a:schemeClr>
            </a:outerShdw>
          </a:effectLst>
        </p:spPr>
        <p:txBody>
          <a:bodyPr vert="horz" wrap="square" lIns="121920" tIns="60960" rIns="121920" bIns="60960" numCol="1" anchor="ctr" anchorCtr="0" compatLnSpc="1">
            <a:prstTxWarp prst="textNoShape">
              <a:avLst/>
            </a:prstTxWarp>
          </a:bodyPr>
          <a:lstStyle/>
          <a:p>
            <a:pPr defTabSz="533387" eaLnBrk="0" fontAlgn="base" hangingPunct="0">
              <a:spcBef>
                <a:spcPct val="0"/>
              </a:spcBef>
              <a:spcAft>
                <a:spcPts val="800"/>
              </a:spcAft>
            </a:pPr>
            <a:r>
              <a:rPr lang="en-IN" sz="1200" b="1" dirty="0">
                <a:solidFill>
                  <a:srgbClr val="4472C4"/>
                </a:solidFill>
                <a:cs typeface="Arial" panose="020B0604020202020204" pitchFamily="34" charset="0"/>
              </a:rPr>
              <a:t>Divisions</a:t>
            </a:r>
            <a:endParaRPr lang="en-US" sz="1200" b="1" dirty="0">
              <a:solidFill>
                <a:srgbClr val="4472C4"/>
              </a:solidFill>
              <a:cs typeface="Arial" panose="020B0604020202020204" pitchFamily="34" charset="0"/>
            </a:endParaRPr>
          </a:p>
        </p:txBody>
      </p:sp>
      <p:sp>
        <p:nvSpPr>
          <p:cNvPr id="20" name="Freeform 42"/>
          <p:cNvSpPr>
            <a:spLocks/>
          </p:cNvSpPr>
          <p:nvPr/>
        </p:nvSpPr>
        <p:spPr bwMode="auto">
          <a:xfrm>
            <a:off x="190492" y="2189771"/>
            <a:ext cx="2770217" cy="1885881"/>
          </a:xfrm>
          <a:custGeom>
            <a:avLst/>
            <a:gdLst>
              <a:gd name="T0" fmla="*/ 605 w 605"/>
              <a:gd name="T1" fmla="*/ 46 h 468"/>
              <a:gd name="T2" fmla="*/ 559 w 605"/>
              <a:gd name="T3" fmla="*/ 0 h 468"/>
              <a:gd name="T4" fmla="*/ 46 w 605"/>
              <a:gd name="T5" fmla="*/ 0 h 468"/>
              <a:gd name="T6" fmla="*/ 0 w 605"/>
              <a:gd name="T7" fmla="*/ 46 h 468"/>
              <a:gd name="T8" fmla="*/ 0 w 605"/>
              <a:gd name="T9" fmla="*/ 468 h 468"/>
              <a:gd name="T10" fmla="*/ 605 w 605"/>
              <a:gd name="T11" fmla="*/ 468 h 468"/>
              <a:gd name="T12" fmla="*/ 605 w 605"/>
              <a:gd name="T13" fmla="*/ 46 h 468"/>
            </a:gdLst>
            <a:ahLst/>
            <a:cxnLst>
              <a:cxn ang="0">
                <a:pos x="T0" y="T1"/>
              </a:cxn>
              <a:cxn ang="0">
                <a:pos x="T2" y="T3"/>
              </a:cxn>
              <a:cxn ang="0">
                <a:pos x="T4" y="T5"/>
              </a:cxn>
              <a:cxn ang="0">
                <a:pos x="T6" y="T7"/>
              </a:cxn>
              <a:cxn ang="0">
                <a:pos x="T8" y="T9"/>
              </a:cxn>
              <a:cxn ang="0">
                <a:pos x="T10" y="T11"/>
              </a:cxn>
              <a:cxn ang="0">
                <a:pos x="T12" y="T13"/>
              </a:cxn>
            </a:cxnLst>
            <a:rect l="0" t="0" r="r" b="b"/>
            <a:pathLst>
              <a:path w="605" h="468">
                <a:moveTo>
                  <a:pt x="605" y="46"/>
                </a:moveTo>
                <a:cubicBezTo>
                  <a:pt x="605" y="20"/>
                  <a:pt x="584" y="0"/>
                  <a:pt x="559" y="0"/>
                </a:cubicBezTo>
                <a:cubicBezTo>
                  <a:pt x="46" y="0"/>
                  <a:pt x="46" y="0"/>
                  <a:pt x="46" y="0"/>
                </a:cubicBezTo>
                <a:cubicBezTo>
                  <a:pt x="20" y="0"/>
                  <a:pt x="0" y="20"/>
                  <a:pt x="0" y="46"/>
                </a:cubicBezTo>
                <a:cubicBezTo>
                  <a:pt x="0" y="468"/>
                  <a:pt x="0" y="468"/>
                  <a:pt x="0" y="468"/>
                </a:cubicBezTo>
                <a:cubicBezTo>
                  <a:pt x="605" y="468"/>
                  <a:pt x="605" y="468"/>
                  <a:pt x="605" y="468"/>
                </a:cubicBezTo>
                <a:lnTo>
                  <a:pt x="605" y="46"/>
                </a:lnTo>
                <a:close/>
              </a:path>
            </a:pathLst>
          </a:custGeom>
          <a:solidFill>
            <a:schemeClr val="accent4">
              <a:lumMod val="75000"/>
            </a:schemeClr>
          </a:solidFill>
          <a:ln>
            <a:noFill/>
          </a:ln>
        </p:spPr>
        <p:txBody>
          <a:bodyPr vert="horz" wrap="square" lIns="121920" tIns="60960" rIns="121920" bIns="60960" numCol="1" anchor="t" anchorCtr="0" compatLnSpc="1">
            <a:prstTxWarp prst="textNoShape">
              <a:avLst/>
            </a:prstTxWarp>
          </a:bodyPr>
          <a:lstStyle/>
          <a:p>
            <a:pPr eaLnBrk="0" fontAlgn="base" hangingPunct="0">
              <a:spcBef>
                <a:spcPts val="600"/>
              </a:spcBef>
            </a:pPr>
            <a:r>
              <a:rPr lang="en-US" sz="1300" b="1" dirty="0">
                <a:solidFill>
                  <a:prstClr val="white"/>
                </a:solidFill>
                <a:cs typeface="Arial" panose="020B0604020202020204" pitchFamily="34" charset="0"/>
              </a:rPr>
              <a:t>Cluster Head: 1</a:t>
            </a:r>
          </a:p>
          <a:p>
            <a:pPr eaLnBrk="0" fontAlgn="base" hangingPunct="0">
              <a:spcBef>
                <a:spcPts val="600"/>
              </a:spcBef>
            </a:pPr>
            <a:r>
              <a:rPr lang="en-US" sz="1300" b="1" dirty="0">
                <a:solidFill>
                  <a:prstClr val="white"/>
                </a:solidFill>
                <a:cs typeface="Arial" panose="020B0604020202020204" pitchFamily="34" charset="0"/>
              </a:rPr>
              <a:t>Division Head: 1</a:t>
            </a:r>
          </a:p>
          <a:p>
            <a:pPr eaLnBrk="0" fontAlgn="base" hangingPunct="0">
              <a:spcBef>
                <a:spcPts val="600"/>
              </a:spcBef>
            </a:pPr>
            <a:r>
              <a:rPr lang="en-US" sz="1300" b="1" dirty="0">
                <a:solidFill>
                  <a:prstClr val="white"/>
                </a:solidFill>
                <a:cs typeface="Arial" panose="020B0604020202020204" pitchFamily="34" charset="0"/>
              </a:rPr>
              <a:t>National Sales Manager: 1</a:t>
            </a:r>
          </a:p>
          <a:p>
            <a:pPr eaLnBrk="0" fontAlgn="base" hangingPunct="0">
              <a:spcBef>
                <a:spcPts val="600"/>
              </a:spcBef>
            </a:pPr>
            <a:r>
              <a:rPr lang="en-US" sz="1300" b="1" dirty="0">
                <a:solidFill>
                  <a:prstClr val="white"/>
                </a:solidFill>
                <a:cs typeface="Arial" panose="020B0604020202020204" pitchFamily="34" charset="0"/>
              </a:rPr>
              <a:t>Zonal Sales Managers: 4</a:t>
            </a:r>
          </a:p>
          <a:p>
            <a:pPr eaLnBrk="0" fontAlgn="base" hangingPunct="0">
              <a:spcBef>
                <a:spcPts val="600"/>
              </a:spcBef>
            </a:pPr>
            <a:r>
              <a:rPr lang="en-US" sz="1300" b="1" dirty="0">
                <a:solidFill>
                  <a:prstClr val="white"/>
                </a:solidFill>
                <a:cs typeface="Arial" panose="020B0604020202020204" pitchFamily="34" charset="0"/>
              </a:rPr>
              <a:t>Regional Sales Managers: 17</a:t>
            </a:r>
          </a:p>
          <a:p>
            <a:pPr eaLnBrk="0" fontAlgn="base" hangingPunct="0">
              <a:spcBef>
                <a:spcPts val="600"/>
              </a:spcBef>
            </a:pPr>
            <a:r>
              <a:rPr lang="en-US" sz="1300" b="1" dirty="0">
                <a:solidFill>
                  <a:prstClr val="white"/>
                </a:solidFill>
                <a:cs typeface="Arial" panose="020B0604020202020204" pitchFamily="34" charset="0"/>
              </a:rPr>
              <a:t>Area Sales Managers: 67</a:t>
            </a:r>
          </a:p>
          <a:p>
            <a:pPr eaLnBrk="0" fontAlgn="base" hangingPunct="0">
              <a:spcBef>
                <a:spcPts val="600"/>
              </a:spcBef>
            </a:pPr>
            <a:r>
              <a:rPr lang="en-US" sz="1300" b="1" dirty="0">
                <a:solidFill>
                  <a:prstClr val="white"/>
                </a:solidFill>
                <a:cs typeface="Arial" panose="020B0604020202020204" pitchFamily="34" charset="0"/>
              </a:rPr>
              <a:t>Sales Officers: 280</a:t>
            </a:r>
          </a:p>
        </p:txBody>
      </p:sp>
      <p:sp>
        <p:nvSpPr>
          <p:cNvPr id="21" name="Freeform 43"/>
          <p:cNvSpPr>
            <a:spLocks/>
          </p:cNvSpPr>
          <p:nvPr/>
        </p:nvSpPr>
        <p:spPr bwMode="auto">
          <a:xfrm>
            <a:off x="120254" y="4088745"/>
            <a:ext cx="2760912" cy="375191"/>
          </a:xfrm>
          <a:custGeom>
            <a:avLst/>
            <a:gdLst>
              <a:gd name="T0" fmla="*/ 0 w 605"/>
              <a:gd name="T1" fmla="*/ 58 h 104"/>
              <a:gd name="T2" fmla="*/ 46 w 605"/>
              <a:gd name="T3" fmla="*/ 104 h 104"/>
              <a:gd name="T4" fmla="*/ 559 w 605"/>
              <a:gd name="T5" fmla="*/ 104 h 104"/>
              <a:gd name="T6" fmla="*/ 605 w 605"/>
              <a:gd name="T7" fmla="*/ 58 h 104"/>
              <a:gd name="T8" fmla="*/ 605 w 605"/>
              <a:gd name="T9" fmla="*/ 0 h 104"/>
              <a:gd name="T10" fmla="*/ 0 w 605"/>
              <a:gd name="T11" fmla="*/ 0 h 104"/>
              <a:gd name="T12" fmla="*/ 0 w 605"/>
              <a:gd name="T13" fmla="*/ 58 h 104"/>
            </a:gdLst>
            <a:ahLst/>
            <a:cxnLst>
              <a:cxn ang="0">
                <a:pos x="T0" y="T1"/>
              </a:cxn>
              <a:cxn ang="0">
                <a:pos x="T2" y="T3"/>
              </a:cxn>
              <a:cxn ang="0">
                <a:pos x="T4" y="T5"/>
              </a:cxn>
              <a:cxn ang="0">
                <a:pos x="T6" y="T7"/>
              </a:cxn>
              <a:cxn ang="0">
                <a:pos x="T8" y="T9"/>
              </a:cxn>
              <a:cxn ang="0">
                <a:pos x="T10" y="T11"/>
              </a:cxn>
              <a:cxn ang="0">
                <a:pos x="T12" y="T13"/>
              </a:cxn>
            </a:cxnLst>
            <a:rect l="0" t="0" r="r" b="b"/>
            <a:pathLst>
              <a:path w="605" h="104">
                <a:moveTo>
                  <a:pt x="0" y="58"/>
                </a:moveTo>
                <a:cubicBezTo>
                  <a:pt x="0" y="83"/>
                  <a:pt x="20" y="104"/>
                  <a:pt x="46" y="104"/>
                </a:cubicBezTo>
                <a:cubicBezTo>
                  <a:pt x="559" y="104"/>
                  <a:pt x="559" y="104"/>
                  <a:pt x="559" y="104"/>
                </a:cubicBezTo>
                <a:cubicBezTo>
                  <a:pt x="584" y="104"/>
                  <a:pt x="605" y="83"/>
                  <a:pt x="605" y="58"/>
                </a:cubicBezTo>
                <a:cubicBezTo>
                  <a:pt x="605" y="0"/>
                  <a:pt x="605" y="0"/>
                  <a:pt x="605" y="0"/>
                </a:cubicBezTo>
                <a:cubicBezTo>
                  <a:pt x="0" y="0"/>
                  <a:pt x="0" y="0"/>
                  <a:pt x="0" y="0"/>
                </a:cubicBezTo>
                <a:lnTo>
                  <a:pt x="0" y="58"/>
                </a:lnTo>
                <a:close/>
              </a:path>
            </a:pathLst>
          </a:custGeom>
          <a:solidFill>
            <a:schemeClr val="bg1"/>
          </a:solidFill>
          <a:ln>
            <a:noFill/>
          </a:ln>
          <a:effectLst>
            <a:outerShdw blurRad="50800" dist="38100" dir="2700000" algn="tl" rotWithShape="0">
              <a:schemeClr val="bg1">
                <a:lumMod val="75000"/>
                <a:alpha val="40000"/>
              </a:schemeClr>
            </a:outerShdw>
          </a:effectLst>
        </p:spPr>
        <p:txBody>
          <a:bodyPr vert="horz" wrap="square" lIns="121920" tIns="60960" rIns="121920" bIns="60960" numCol="1" anchor="ctr" anchorCtr="0" compatLnSpc="1">
            <a:prstTxWarp prst="textNoShape">
              <a:avLst/>
            </a:prstTxWarp>
          </a:bodyPr>
          <a:lstStyle/>
          <a:p>
            <a:pPr defTabSz="533387" eaLnBrk="0" fontAlgn="base" hangingPunct="0">
              <a:spcBef>
                <a:spcPct val="0"/>
              </a:spcBef>
              <a:spcAft>
                <a:spcPts val="800"/>
              </a:spcAft>
              <a:defRPr/>
            </a:pPr>
            <a:r>
              <a:rPr lang="en-US" sz="1200" b="1" dirty="0">
                <a:solidFill>
                  <a:srgbClr val="4472C4"/>
                </a:solidFill>
                <a:cs typeface="Arial" panose="020B0604020202020204" pitchFamily="34" charset="0"/>
              </a:rPr>
              <a:t>Sales Team </a:t>
            </a:r>
          </a:p>
        </p:txBody>
      </p:sp>
      <p:sp>
        <p:nvSpPr>
          <p:cNvPr id="24" name="Freeform 42"/>
          <p:cNvSpPr>
            <a:spLocks/>
          </p:cNvSpPr>
          <p:nvPr/>
        </p:nvSpPr>
        <p:spPr bwMode="auto">
          <a:xfrm>
            <a:off x="3175829" y="4715015"/>
            <a:ext cx="2317261" cy="1303604"/>
          </a:xfrm>
          <a:custGeom>
            <a:avLst/>
            <a:gdLst>
              <a:gd name="T0" fmla="*/ 605 w 605"/>
              <a:gd name="T1" fmla="*/ 46 h 468"/>
              <a:gd name="T2" fmla="*/ 559 w 605"/>
              <a:gd name="T3" fmla="*/ 0 h 468"/>
              <a:gd name="T4" fmla="*/ 46 w 605"/>
              <a:gd name="T5" fmla="*/ 0 h 468"/>
              <a:gd name="T6" fmla="*/ 0 w 605"/>
              <a:gd name="T7" fmla="*/ 46 h 468"/>
              <a:gd name="T8" fmla="*/ 0 w 605"/>
              <a:gd name="T9" fmla="*/ 468 h 468"/>
              <a:gd name="T10" fmla="*/ 605 w 605"/>
              <a:gd name="T11" fmla="*/ 468 h 468"/>
              <a:gd name="T12" fmla="*/ 605 w 605"/>
              <a:gd name="T13" fmla="*/ 46 h 468"/>
            </a:gdLst>
            <a:ahLst/>
            <a:cxnLst>
              <a:cxn ang="0">
                <a:pos x="T0" y="T1"/>
              </a:cxn>
              <a:cxn ang="0">
                <a:pos x="T2" y="T3"/>
              </a:cxn>
              <a:cxn ang="0">
                <a:pos x="T4" y="T5"/>
              </a:cxn>
              <a:cxn ang="0">
                <a:pos x="T6" y="T7"/>
              </a:cxn>
              <a:cxn ang="0">
                <a:pos x="T8" y="T9"/>
              </a:cxn>
              <a:cxn ang="0">
                <a:pos x="T10" y="T11"/>
              </a:cxn>
              <a:cxn ang="0">
                <a:pos x="T12" y="T13"/>
              </a:cxn>
            </a:cxnLst>
            <a:rect l="0" t="0" r="r" b="b"/>
            <a:pathLst>
              <a:path w="605" h="468">
                <a:moveTo>
                  <a:pt x="605" y="46"/>
                </a:moveTo>
                <a:cubicBezTo>
                  <a:pt x="605" y="20"/>
                  <a:pt x="584" y="0"/>
                  <a:pt x="559" y="0"/>
                </a:cubicBezTo>
                <a:cubicBezTo>
                  <a:pt x="46" y="0"/>
                  <a:pt x="46" y="0"/>
                  <a:pt x="46" y="0"/>
                </a:cubicBezTo>
                <a:cubicBezTo>
                  <a:pt x="20" y="0"/>
                  <a:pt x="0" y="20"/>
                  <a:pt x="0" y="46"/>
                </a:cubicBezTo>
                <a:cubicBezTo>
                  <a:pt x="0" y="468"/>
                  <a:pt x="0" y="468"/>
                  <a:pt x="0" y="468"/>
                </a:cubicBezTo>
                <a:cubicBezTo>
                  <a:pt x="605" y="468"/>
                  <a:pt x="605" y="468"/>
                  <a:pt x="605" y="468"/>
                </a:cubicBezTo>
                <a:lnTo>
                  <a:pt x="605" y="46"/>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pPr eaLnBrk="0" fontAlgn="base" hangingPunct="0">
              <a:spcBef>
                <a:spcPts val="600"/>
              </a:spcBef>
              <a:spcAft>
                <a:spcPts val="600"/>
              </a:spcAft>
            </a:pPr>
            <a:r>
              <a:rPr lang="en-US" sz="1400" dirty="0">
                <a:solidFill>
                  <a:prstClr val="white"/>
                </a:solidFill>
                <a:cs typeface="Arial" panose="020B0604020202020204" pitchFamily="34" charset="0"/>
              </a:rPr>
              <a:t>Distribution network:</a:t>
            </a:r>
          </a:p>
          <a:p>
            <a:pPr eaLnBrk="0" fontAlgn="base" hangingPunct="0">
              <a:spcBef>
                <a:spcPts val="600"/>
              </a:spcBef>
              <a:spcAft>
                <a:spcPts val="600"/>
              </a:spcAft>
            </a:pPr>
            <a:r>
              <a:rPr lang="en-US" sz="1400" dirty="0">
                <a:solidFill>
                  <a:prstClr val="white"/>
                </a:solidFill>
                <a:cs typeface="Arial" panose="020B0604020202020204" pitchFamily="34" charset="0"/>
              </a:rPr>
              <a:t>CFAs: 26</a:t>
            </a:r>
          </a:p>
          <a:p>
            <a:pPr eaLnBrk="0" fontAlgn="base" hangingPunct="0">
              <a:spcBef>
                <a:spcPts val="600"/>
              </a:spcBef>
              <a:spcAft>
                <a:spcPts val="600"/>
              </a:spcAft>
            </a:pPr>
            <a:r>
              <a:rPr lang="en-US" sz="1400" dirty="0">
                <a:solidFill>
                  <a:prstClr val="white"/>
                </a:solidFill>
                <a:cs typeface="Arial" panose="020B0604020202020204" pitchFamily="34" charset="0"/>
              </a:rPr>
              <a:t>Distributors/Stockists : 2,800</a:t>
            </a:r>
          </a:p>
        </p:txBody>
      </p:sp>
      <p:sp>
        <p:nvSpPr>
          <p:cNvPr id="25" name="Freeform 43"/>
          <p:cNvSpPr>
            <a:spLocks/>
          </p:cNvSpPr>
          <p:nvPr/>
        </p:nvSpPr>
        <p:spPr bwMode="auto">
          <a:xfrm>
            <a:off x="3100013" y="6059366"/>
            <a:ext cx="2760912" cy="474562"/>
          </a:xfrm>
          <a:custGeom>
            <a:avLst/>
            <a:gdLst>
              <a:gd name="T0" fmla="*/ 0 w 605"/>
              <a:gd name="T1" fmla="*/ 58 h 104"/>
              <a:gd name="T2" fmla="*/ 46 w 605"/>
              <a:gd name="T3" fmla="*/ 104 h 104"/>
              <a:gd name="T4" fmla="*/ 559 w 605"/>
              <a:gd name="T5" fmla="*/ 104 h 104"/>
              <a:gd name="T6" fmla="*/ 605 w 605"/>
              <a:gd name="T7" fmla="*/ 58 h 104"/>
              <a:gd name="T8" fmla="*/ 605 w 605"/>
              <a:gd name="T9" fmla="*/ 0 h 104"/>
              <a:gd name="T10" fmla="*/ 0 w 605"/>
              <a:gd name="T11" fmla="*/ 0 h 104"/>
              <a:gd name="T12" fmla="*/ 0 w 605"/>
              <a:gd name="T13" fmla="*/ 58 h 104"/>
            </a:gdLst>
            <a:ahLst/>
            <a:cxnLst>
              <a:cxn ang="0">
                <a:pos x="T0" y="T1"/>
              </a:cxn>
              <a:cxn ang="0">
                <a:pos x="T2" y="T3"/>
              </a:cxn>
              <a:cxn ang="0">
                <a:pos x="T4" y="T5"/>
              </a:cxn>
              <a:cxn ang="0">
                <a:pos x="T6" y="T7"/>
              </a:cxn>
              <a:cxn ang="0">
                <a:pos x="T8" y="T9"/>
              </a:cxn>
              <a:cxn ang="0">
                <a:pos x="T10" y="T11"/>
              </a:cxn>
              <a:cxn ang="0">
                <a:pos x="T12" y="T13"/>
              </a:cxn>
            </a:cxnLst>
            <a:rect l="0" t="0" r="r" b="b"/>
            <a:pathLst>
              <a:path w="605" h="104">
                <a:moveTo>
                  <a:pt x="0" y="58"/>
                </a:moveTo>
                <a:cubicBezTo>
                  <a:pt x="0" y="83"/>
                  <a:pt x="20" y="104"/>
                  <a:pt x="46" y="104"/>
                </a:cubicBezTo>
                <a:cubicBezTo>
                  <a:pt x="559" y="104"/>
                  <a:pt x="559" y="104"/>
                  <a:pt x="559" y="104"/>
                </a:cubicBezTo>
                <a:cubicBezTo>
                  <a:pt x="584" y="104"/>
                  <a:pt x="605" y="83"/>
                  <a:pt x="605" y="58"/>
                </a:cubicBezTo>
                <a:cubicBezTo>
                  <a:pt x="605" y="0"/>
                  <a:pt x="605" y="0"/>
                  <a:pt x="605" y="0"/>
                </a:cubicBezTo>
                <a:cubicBezTo>
                  <a:pt x="0" y="0"/>
                  <a:pt x="0" y="0"/>
                  <a:pt x="0" y="0"/>
                </a:cubicBezTo>
                <a:lnTo>
                  <a:pt x="0" y="58"/>
                </a:lnTo>
                <a:close/>
              </a:path>
            </a:pathLst>
          </a:custGeom>
          <a:solidFill>
            <a:schemeClr val="bg1"/>
          </a:solidFill>
          <a:ln>
            <a:noFill/>
          </a:ln>
          <a:effectLst>
            <a:outerShdw blurRad="50800" dist="38100" dir="2700000" algn="tl" rotWithShape="0">
              <a:schemeClr val="bg1">
                <a:lumMod val="75000"/>
                <a:alpha val="40000"/>
              </a:schemeClr>
            </a:outerShdw>
          </a:effectLst>
        </p:spPr>
        <p:txBody>
          <a:bodyPr vert="horz" wrap="square" lIns="121920" tIns="60960" rIns="121920" bIns="60960" numCol="1" anchor="ctr" anchorCtr="0" compatLnSpc="1">
            <a:prstTxWarp prst="textNoShape">
              <a:avLst/>
            </a:prstTxWarp>
          </a:bodyPr>
          <a:lstStyle/>
          <a:p>
            <a:pPr defTabSz="533387" eaLnBrk="0" fontAlgn="base" hangingPunct="0">
              <a:spcBef>
                <a:spcPct val="0"/>
              </a:spcBef>
              <a:spcAft>
                <a:spcPts val="800"/>
              </a:spcAft>
            </a:pPr>
            <a:r>
              <a:rPr lang="en-US" sz="1200" b="1" dirty="0">
                <a:solidFill>
                  <a:srgbClr val="4472C4"/>
                </a:solidFill>
                <a:cs typeface="Arial" panose="020B0604020202020204" pitchFamily="34" charset="0"/>
              </a:rPr>
              <a:t>Distribution</a:t>
            </a:r>
            <a:endParaRPr lang="en-IN" sz="1200" b="1" dirty="0">
              <a:solidFill>
                <a:srgbClr val="4472C4"/>
              </a:solidFill>
              <a:cs typeface="Arial" panose="020B0604020202020204" pitchFamily="34" charset="0"/>
            </a:endParaRPr>
          </a:p>
        </p:txBody>
      </p:sp>
      <p:grpSp>
        <p:nvGrpSpPr>
          <p:cNvPr id="35" name="Group 34"/>
          <p:cNvGrpSpPr/>
          <p:nvPr/>
        </p:nvGrpSpPr>
        <p:grpSpPr>
          <a:xfrm>
            <a:off x="5183598" y="5340479"/>
            <a:ext cx="824464" cy="793383"/>
            <a:chOff x="-978299" y="1750295"/>
            <a:chExt cx="824464" cy="793383"/>
          </a:xfrm>
        </p:grpSpPr>
        <p:sp>
          <p:nvSpPr>
            <p:cNvPr id="36" name="Oval 35"/>
            <p:cNvSpPr/>
            <p:nvPr/>
          </p:nvSpPr>
          <p:spPr>
            <a:xfrm>
              <a:off x="-978299" y="1750295"/>
              <a:ext cx="824464" cy="793383"/>
            </a:xfrm>
            <a:prstGeom prst="ellipse">
              <a:avLst/>
            </a:prstGeom>
            <a:solidFill>
              <a:schemeClr val="accent4"/>
            </a:solidFill>
            <a:ln>
              <a:noFill/>
            </a:ln>
            <a:effectLst>
              <a:outerShdw blurRad="50800" dist="38100" dir="2700000" algn="tl" rotWithShape="0">
                <a:schemeClr val="tx2">
                  <a:lumMod val="50000"/>
                  <a:alpha val="40000"/>
                </a:schemeClr>
              </a:outerShdw>
            </a:effectLst>
          </p:spPr>
          <p:txBody>
            <a:bodyPr rtlCol="0" anchor="ctr"/>
            <a:lstStyle/>
            <a:p>
              <a:pPr algn="ctr" eaLnBrk="0" fontAlgn="base" hangingPunct="0">
                <a:spcBef>
                  <a:spcPct val="0"/>
                </a:spcBef>
                <a:spcAft>
                  <a:spcPct val="0"/>
                </a:spcAft>
              </a:pPr>
              <a:endParaRPr lang="en-US" sz="1200" dirty="0">
                <a:solidFill>
                  <a:srgbClr val="595959"/>
                </a:solidFill>
                <a:cs typeface="Arial" panose="020B0604020202020204" pitchFamily="34" charset="0"/>
              </a:endParaRPr>
            </a:p>
          </p:txBody>
        </p:sp>
        <p:grpSp>
          <p:nvGrpSpPr>
            <p:cNvPr id="37" name="Group 36"/>
            <p:cNvGrpSpPr/>
            <p:nvPr/>
          </p:nvGrpSpPr>
          <p:grpSpPr>
            <a:xfrm>
              <a:off x="-833356" y="1857380"/>
              <a:ext cx="534578" cy="579212"/>
              <a:chOff x="-606426" y="2139951"/>
              <a:chExt cx="817563" cy="885824"/>
            </a:xfrm>
            <a:solidFill>
              <a:schemeClr val="bg1"/>
            </a:solidFill>
          </p:grpSpPr>
          <p:sp>
            <p:nvSpPr>
              <p:cNvPr id="38" name="Freeform 37"/>
              <p:cNvSpPr>
                <a:spLocks noEditPoints="1"/>
              </p:cNvSpPr>
              <p:nvPr/>
            </p:nvSpPr>
            <p:spPr bwMode="auto">
              <a:xfrm>
                <a:off x="-606426" y="2525713"/>
                <a:ext cx="720725" cy="500062"/>
              </a:xfrm>
              <a:custGeom>
                <a:avLst/>
                <a:gdLst>
                  <a:gd name="T0" fmla="*/ 421 w 588"/>
                  <a:gd name="T1" fmla="*/ 20 h 408"/>
                  <a:gd name="T2" fmla="*/ 431 w 588"/>
                  <a:gd name="T3" fmla="*/ 34 h 408"/>
                  <a:gd name="T4" fmla="*/ 491 w 588"/>
                  <a:gd name="T5" fmla="*/ 124 h 408"/>
                  <a:gd name="T6" fmla="*/ 421 w 588"/>
                  <a:gd name="T7" fmla="*/ 211 h 408"/>
                  <a:gd name="T8" fmla="*/ 308 w 588"/>
                  <a:gd name="T9" fmla="*/ 151 h 408"/>
                  <a:gd name="T10" fmla="*/ 363 w 588"/>
                  <a:gd name="T11" fmla="*/ 34 h 408"/>
                  <a:gd name="T12" fmla="*/ 373 w 588"/>
                  <a:gd name="T13" fmla="*/ 20 h 408"/>
                  <a:gd name="T14" fmla="*/ 372 w 588"/>
                  <a:gd name="T15" fmla="*/ 0 h 408"/>
                  <a:gd name="T16" fmla="*/ 296 w 588"/>
                  <a:gd name="T17" fmla="*/ 0 h 408"/>
                  <a:gd name="T18" fmla="*/ 255 w 588"/>
                  <a:gd name="T19" fmla="*/ 39 h 408"/>
                  <a:gd name="T20" fmla="*/ 121 w 588"/>
                  <a:gd name="T21" fmla="*/ 39 h 408"/>
                  <a:gd name="T22" fmla="*/ 85 w 588"/>
                  <a:gd name="T23" fmla="*/ 59 h 408"/>
                  <a:gd name="T24" fmla="*/ 11 w 588"/>
                  <a:gd name="T25" fmla="*/ 176 h 408"/>
                  <a:gd name="T26" fmla="*/ 2 w 588"/>
                  <a:gd name="T27" fmla="*/ 208 h 408"/>
                  <a:gd name="T28" fmla="*/ 1 w 588"/>
                  <a:gd name="T29" fmla="*/ 306 h 408"/>
                  <a:gd name="T30" fmla="*/ 49 w 588"/>
                  <a:gd name="T31" fmla="*/ 354 h 408"/>
                  <a:gd name="T32" fmla="*/ 66 w 588"/>
                  <a:gd name="T33" fmla="*/ 364 h 408"/>
                  <a:gd name="T34" fmla="*/ 134 w 588"/>
                  <a:gd name="T35" fmla="*/ 407 h 408"/>
                  <a:gd name="T36" fmla="*/ 199 w 588"/>
                  <a:gd name="T37" fmla="*/ 364 h 408"/>
                  <a:gd name="T38" fmla="*/ 216 w 588"/>
                  <a:gd name="T39" fmla="*/ 354 h 408"/>
                  <a:gd name="T40" fmla="*/ 366 w 588"/>
                  <a:gd name="T41" fmla="*/ 354 h 408"/>
                  <a:gd name="T42" fmla="*/ 386 w 588"/>
                  <a:gd name="T43" fmla="*/ 366 h 408"/>
                  <a:gd name="T44" fmla="*/ 450 w 588"/>
                  <a:gd name="T45" fmla="*/ 407 h 408"/>
                  <a:gd name="T46" fmla="*/ 514 w 588"/>
                  <a:gd name="T47" fmla="*/ 371 h 408"/>
                  <a:gd name="T48" fmla="*/ 544 w 588"/>
                  <a:gd name="T49" fmla="*/ 354 h 408"/>
                  <a:gd name="T50" fmla="*/ 553 w 588"/>
                  <a:gd name="T51" fmla="*/ 354 h 408"/>
                  <a:gd name="T52" fmla="*/ 588 w 588"/>
                  <a:gd name="T53" fmla="*/ 319 h 408"/>
                  <a:gd name="T54" fmla="*/ 588 w 588"/>
                  <a:gd name="T55" fmla="*/ 37 h 408"/>
                  <a:gd name="T56" fmla="*/ 552 w 588"/>
                  <a:gd name="T57" fmla="*/ 0 h 408"/>
                  <a:gd name="T58" fmla="*/ 422 w 588"/>
                  <a:gd name="T59" fmla="*/ 0 h 408"/>
                  <a:gd name="T60" fmla="*/ 421 w 588"/>
                  <a:gd name="T61" fmla="*/ 20 h 408"/>
                  <a:gd name="T62" fmla="*/ 134 w 588"/>
                  <a:gd name="T63" fmla="*/ 371 h 408"/>
                  <a:gd name="T64" fmla="*/ 96 w 588"/>
                  <a:gd name="T65" fmla="*/ 333 h 408"/>
                  <a:gd name="T66" fmla="*/ 133 w 588"/>
                  <a:gd name="T67" fmla="*/ 297 h 408"/>
                  <a:gd name="T68" fmla="*/ 170 w 588"/>
                  <a:gd name="T69" fmla="*/ 334 h 408"/>
                  <a:gd name="T70" fmla="*/ 134 w 588"/>
                  <a:gd name="T71" fmla="*/ 371 h 408"/>
                  <a:gd name="T72" fmla="*/ 168 w 588"/>
                  <a:gd name="T73" fmla="*/ 187 h 408"/>
                  <a:gd name="T74" fmla="*/ 119 w 588"/>
                  <a:gd name="T75" fmla="*/ 187 h 408"/>
                  <a:gd name="T76" fmla="*/ 72 w 588"/>
                  <a:gd name="T77" fmla="*/ 187 h 408"/>
                  <a:gd name="T78" fmla="*/ 63 w 588"/>
                  <a:gd name="T79" fmla="*/ 172 h 408"/>
                  <a:gd name="T80" fmla="*/ 114 w 588"/>
                  <a:gd name="T81" fmla="*/ 92 h 408"/>
                  <a:gd name="T82" fmla="*/ 123 w 588"/>
                  <a:gd name="T83" fmla="*/ 85 h 408"/>
                  <a:gd name="T84" fmla="*/ 174 w 588"/>
                  <a:gd name="T85" fmla="*/ 85 h 408"/>
                  <a:gd name="T86" fmla="*/ 180 w 588"/>
                  <a:gd name="T87" fmla="*/ 95 h 408"/>
                  <a:gd name="T88" fmla="*/ 181 w 588"/>
                  <a:gd name="T89" fmla="*/ 176 h 408"/>
                  <a:gd name="T90" fmla="*/ 168 w 588"/>
                  <a:gd name="T91" fmla="*/ 187 h 408"/>
                  <a:gd name="T92" fmla="*/ 451 w 588"/>
                  <a:gd name="T93" fmla="*/ 371 h 408"/>
                  <a:gd name="T94" fmla="*/ 415 w 588"/>
                  <a:gd name="T95" fmla="*/ 334 h 408"/>
                  <a:gd name="T96" fmla="*/ 451 w 588"/>
                  <a:gd name="T97" fmla="*/ 297 h 408"/>
                  <a:gd name="T98" fmla="*/ 488 w 588"/>
                  <a:gd name="T99" fmla="*/ 333 h 408"/>
                  <a:gd name="T100" fmla="*/ 451 w 588"/>
                  <a:gd name="T101" fmla="*/ 371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88" h="408">
                    <a:moveTo>
                      <a:pt x="421" y="20"/>
                    </a:moveTo>
                    <a:cubicBezTo>
                      <a:pt x="422" y="28"/>
                      <a:pt x="424" y="31"/>
                      <a:pt x="431" y="34"/>
                    </a:cubicBezTo>
                    <a:cubicBezTo>
                      <a:pt x="469" y="48"/>
                      <a:pt x="493" y="86"/>
                      <a:pt x="491" y="124"/>
                    </a:cubicBezTo>
                    <a:cubicBezTo>
                      <a:pt x="489" y="167"/>
                      <a:pt x="461" y="201"/>
                      <a:pt x="421" y="211"/>
                    </a:cubicBezTo>
                    <a:cubicBezTo>
                      <a:pt x="374" y="224"/>
                      <a:pt x="323" y="197"/>
                      <a:pt x="308" y="151"/>
                    </a:cubicBezTo>
                    <a:cubicBezTo>
                      <a:pt x="293" y="103"/>
                      <a:pt x="316" y="52"/>
                      <a:pt x="363" y="34"/>
                    </a:cubicBezTo>
                    <a:cubicBezTo>
                      <a:pt x="371" y="31"/>
                      <a:pt x="373" y="27"/>
                      <a:pt x="373" y="20"/>
                    </a:cubicBezTo>
                    <a:cubicBezTo>
                      <a:pt x="373" y="13"/>
                      <a:pt x="373" y="7"/>
                      <a:pt x="372" y="0"/>
                    </a:cubicBezTo>
                    <a:cubicBezTo>
                      <a:pt x="347" y="0"/>
                      <a:pt x="321" y="0"/>
                      <a:pt x="296" y="0"/>
                    </a:cubicBezTo>
                    <a:cubicBezTo>
                      <a:pt x="265" y="0"/>
                      <a:pt x="258" y="7"/>
                      <a:pt x="255" y="39"/>
                    </a:cubicBezTo>
                    <a:cubicBezTo>
                      <a:pt x="210" y="39"/>
                      <a:pt x="166" y="40"/>
                      <a:pt x="121" y="39"/>
                    </a:cubicBezTo>
                    <a:cubicBezTo>
                      <a:pt x="105" y="39"/>
                      <a:pt x="94" y="45"/>
                      <a:pt x="85" y="59"/>
                    </a:cubicBezTo>
                    <a:cubicBezTo>
                      <a:pt x="61" y="98"/>
                      <a:pt x="35" y="136"/>
                      <a:pt x="11" y="176"/>
                    </a:cubicBezTo>
                    <a:cubicBezTo>
                      <a:pt x="6" y="185"/>
                      <a:pt x="2" y="197"/>
                      <a:pt x="2" y="208"/>
                    </a:cubicBezTo>
                    <a:cubicBezTo>
                      <a:pt x="0" y="241"/>
                      <a:pt x="1" y="274"/>
                      <a:pt x="1" y="306"/>
                    </a:cubicBezTo>
                    <a:cubicBezTo>
                      <a:pt x="1" y="351"/>
                      <a:pt x="4" y="354"/>
                      <a:pt x="49" y="354"/>
                    </a:cubicBezTo>
                    <a:cubicBezTo>
                      <a:pt x="58" y="354"/>
                      <a:pt x="62" y="356"/>
                      <a:pt x="66" y="364"/>
                    </a:cubicBezTo>
                    <a:cubicBezTo>
                      <a:pt x="80" y="392"/>
                      <a:pt x="103" y="407"/>
                      <a:pt x="134" y="407"/>
                    </a:cubicBezTo>
                    <a:cubicBezTo>
                      <a:pt x="164" y="407"/>
                      <a:pt x="187" y="392"/>
                      <a:pt x="199" y="364"/>
                    </a:cubicBezTo>
                    <a:cubicBezTo>
                      <a:pt x="203" y="356"/>
                      <a:pt x="208" y="354"/>
                      <a:pt x="216" y="354"/>
                    </a:cubicBezTo>
                    <a:cubicBezTo>
                      <a:pt x="266" y="354"/>
                      <a:pt x="316" y="354"/>
                      <a:pt x="366" y="354"/>
                    </a:cubicBezTo>
                    <a:cubicBezTo>
                      <a:pt x="376" y="354"/>
                      <a:pt x="381" y="356"/>
                      <a:pt x="386" y="366"/>
                    </a:cubicBezTo>
                    <a:cubicBezTo>
                      <a:pt x="399" y="392"/>
                      <a:pt x="421" y="406"/>
                      <a:pt x="450" y="407"/>
                    </a:cubicBezTo>
                    <a:cubicBezTo>
                      <a:pt x="478" y="408"/>
                      <a:pt x="502" y="396"/>
                      <a:pt x="514" y="371"/>
                    </a:cubicBezTo>
                    <a:cubicBezTo>
                      <a:pt x="522" y="356"/>
                      <a:pt x="530" y="352"/>
                      <a:pt x="544" y="354"/>
                    </a:cubicBezTo>
                    <a:cubicBezTo>
                      <a:pt x="547" y="354"/>
                      <a:pt x="550" y="354"/>
                      <a:pt x="553" y="354"/>
                    </a:cubicBezTo>
                    <a:cubicBezTo>
                      <a:pt x="580" y="354"/>
                      <a:pt x="588" y="345"/>
                      <a:pt x="588" y="319"/>
                    </a:cubicBezTo>
                    <a:cubicBezTo>
                      <a:pt x="588" y="225"/>
                      <a:pt x="588" y="131"/>
                      <a:pt x="588" y="37"/>
                    </a:cubicBezTo>
                    <a:cubicBezTo>
                      <a:pt x="588" y="9"/>
                      <a:pt x="580" y="0"/>
                      <a:pt x="552" y="0"/>
                    </a:cubicBezTo>
                    <a:cubicBezTo>
                      <a:pt x="509" y="0"/>
                      <a:pt x="465" y="0"/>
                      <a:pt x="422" y="0"/>
                    </a:cubicBezTo>
                    <a:cubicBezTo>
                      <a:pt x="421" y="7"/>
                      <a:pt x="421" y="13"/>
                      <a:pt x="421" y="20"/>
                    </a:cubicBezTo>
                    <a:close/>
                    <a:moveTo>
                      <a:pt x="134" y="371"/>
                    </a:moveTo>
                    <a:cubicBezTo>
                      <a:pt x="114" y="371"/>
                      <a:pt x="96" y="353"/>
                      <a:pt x="96" y="333"/>
                    </a:cubicBezTo>
                    <a:cubicBezTo>
                      <a:pt x="96" y="314"/>
                      <a:pt x="113" y="297"/>
                      <a:pt x="133" y="297"/>
                    </a:cubicBezTo>
                    <a:cubicBezTo>
                      <a:pt x="153" y="297"/>
                      <a:pt x="169" y="314"/>
                      <a:pt x="170" y="334"/>
                    </a:cubicBezTo>
                    <a:cubicBezTo>
                      <a:pt x="170" y="353"/>
                      <a:pt x="153" y="370"/>
                      <a:pt x="134" y="371"/>
                    </a:cubicBezTo>
                    <a:close/>
                    <a:moveTo>
                      <a:pt x="168" y="187"/>
                    </a:moveTo>
                    <a:cubicBezTo>
                      <a:pt x="152" y="187"/>
                      <a:pt x="135" y="187"/>
                      <a:pt x="119" y="187"/>
                    </a:cubicBezTo>
                    <a:cubicBezTo>
                      <a:pt x="103" y="187"/>
                      <a:pt x="88" y="187"/>
                      <a:pt x="72" y="187"/>
                    </a:cubicBezTo>
                    <a:cubicBezTo>
                      <a:pt x="59" y="187"/>
                      <a:pt x="57" y="183"/>
                      <a:pt x="63" y="172"/>
                    </a:cubicBezTo>
                    <a:cubicBezTo>
                      <a:pt x="80" y="145"/>
                      <a:pt x="97" y="118"/>
                      <a:pt x="114" y="92"/>
                    </a:cubicBezTo>
                    <a:cubicBezTo>
                      <a:pt x="116" y="89"/>
                      <a:pt x="120" y="85"/>
                      <a:pt x="123" y="85"/>
                    </a:cubicBezTo>
                    <a:cubicBezTo>
                      <a:pt x="140" y="84"/>
                      <a:pt x="157" y="84"/>
                      <a:pt x="174" y="85"/>
                    </a:cubicBezTo>
                    <a:cubicBezTo>
                      <a:pt x="176" y="85"/>
                      <a:pt x="180" y="91"/>
                      <a:pt x="180" y="95"/>
                    </a:cubicBezTo>
                    <a:cubicBezTo>
                      <a:pt x="181" y="122"/>
                      <a:pt x="180" y="149"/>
                      <a:pt x="181" y="176"/>
                    </a:cubicBezTo>
                    <a:cubicBezTo>
                      <a:pt x="181" y="185"/>
                      <a:pt x="176" y="187"/>
                      <a:pt x="168" y="187"/>
                    </a:cubicBezTo>
                    <a:close/>
                    <a:moveTo>
                      <a:pt x="451" y="371"/>
                    </a:moveTo>
                    <a:cubicBezTo>
                      <a:pt x="431" y="370"/>
                      <a:pt x="415" y="354"/>
                      <a:pt x="415" y="334"/>
                    </a:cubicBezTo>
                    <a:cubicBezTo>
                      <a:pt x="415" y="313"/>
                      <a:pt x="431" y="297"/>
                      <a:pt x="451" y="297"/>
                    </a:cubicBezTo>
                    <a:cubicBezTo>
                      <a:pt x="471" y="297"/>
                      <a:pt x="488" y="313"/>
                      <a:pt x="488" y="333"/>
                    </a:cubicBezTo>
                    <a:cubicBezTo>
                      <a:pt x="488" y="354"/>
                      <a:pt x="471" y="371"/>
                      <a:pt x="451" y="3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en-US" sz="1200" dirty="0">
                  <a:solidFill>
                    <a:srgbClr val="595959"/>
                  </a:solidFill>
                  <a:cs typeface="Arial" panose="020B0604020202020204" pitchFamily="34" charset="0"/>
                </a:endParaRPr>
              </a:p>
            </p:txBody>
          </p:sp>
          <p:sp>
            <p:nvSpPr>
              <p:cNvPr id="39" name="Freeform 38"/>
              <p:cNvSpPr>
                <a:spLocks noEditPoints="1"/>
              </p:cNvSpPr>
              <p:nvPr/>
            </p:nvSpPr>
            <p:spPr bwMode="auto">
              <a:xfrm>
                <a:off x="-449263" y="2139951"/>
                <a:ext cx="660400" cy="385762"/>
              </a:xfrm>
              <a:custGeom>
                <a:avLst/>
                <a:gdLst>
                  <a:gd name="T0" fmla="*/ 526 w 539"/>
                  <a:gd name="T1" fmla="*/ 136 h 314"/>
                  <a:gd name="T2" fmla="*/ 453 w 539"/>
                  <a:gd name="T3" fmla="*/ 84 h 314"/>
                  <a:gd name="T4" fmla="*/ 380 w 539"/>
                  <a:gd name="T5" fmla="*/ 137 h 314"/>
                  <a:gd name="T6" fmla="*/ 372 w 539"/>
                  <a:gd name="T7" fmla="*/ 151 h 314"/>
                  <a:gd name="T8" fmla="*/ 299 w 539"/>
                  <a:gd name="T9" fmla="*/ 214 h 314"/>
                  <a:gd name="T10" fmla="*/ 294 w 539"/>
                  <a:gd name="T11" fmla="*/ 219 h 314"/>
                  <a:gd name="T12" fmla="*/ 294 w 539"/>
                  <a:gd name="T13" fmla="*/ 165 h 314"/>
                  <a:gd name="T14" fmla="*/ 301 w 539"/>
                  <a:gd name="T15" fmla="*/ 154 h 314"/>
                  <a:gd name="T16" fmla="*/ 345 w 539"/>
                  <a:gd name="T17" fmla="*/ 69 h 314"/>
                  <a:gd name="T18" fmla="*/ 255 w 539"/>
                  <a:gd name="T19" fmla="*/ 7 h 314"/>
                  <a:gd name="T20" fmla="*/ 192 w 539"/>
                  <a:gd name="T21" fmla="*/ 93 h 314"/>
                  <a:gd name="T22" fmla="*/ 244 w 539"/>
                  <a:gd name="T23" fmla="*/ 157 h 314"/>
                  <a:gd name="T24" fmla="*/ 244 w 539"/>
                  <a:gd name="T25" fmla="*/ 221 h 314"/>
                  <a:gd name="T26" fmla="*/ 177 w 539"/>
                  <a:gd name="T27" fmla="*/ 156 h 314"/>
                  <a:gd name="T28" fmla="*/ 157 w 539"/>
                  <a:gd name="T29" fmla="*/ 134 h 314"/>
                  <a:gd name="T30" fmla="*/ 61 w 539"/>
                  <a:gd name="T31" fmla="*/ 87 h 314"/>
                  <a:gd name="T32" fmla="*/ 11 w 539"/>
                  <a:gd name="T33" fmla="*/ 181 h 314"/>
                  <a:gd name="T34" fmla="*/ 102 w 539"/>
                  <a:gd name="T35" fmla="*/ 237 h 314"/>
                  <a:gd name="T36" fmla="*/ 156 w 539"/>
                  <a:gd name="T37" fmla="*/ 194 h 314"/>
                  <a:gd name="T38" fmla="*/ 172 w 539"/>
                  <a:gd name="T39" fmla="*/ 202 h 314"/>
                  <a:gd name="T40" fmla="*/ 244 w 539"/>
                  <a:gd name="T41" fmla="*/ 314 h 314"/>
                  <a:gd name="T42" fmla="*/ 294 w 539"/>
                  <a:gd name="T43" fmla="*/ 314 h 314"/>
                  <a:gd name="T44" fmla="*/ 317 w 539"/>
                  <a:gd name="T45" fmla="*/ 254 h 314"/>
                  <a:gd name="T46" fmla="*/ 382 w 539"/>
                  <a:gd name="T47" fmla="*/ 194 h 314"/>
                  <a:gd name="T48" fmla="*/ 388 w 539"/>
                  <a:gd name="T49" fmla="*/ 203 h 314"/>
                  <a:gd name="T50" fmla="*/ 488 w 539"/>
                  <a:gd name="T51" fmla="*/ 231 h 314"/>
                  <a:gd name="T52" fmla="*/ 526 w 539"/>
                  <a:gd name="T53" fmla="*/ 136 h 314"/>
                  <a:gd name="T54" fmla="*/ 86 w 539"/>
                  <a:gd name="T55" fmla="*/ 206 h 314"/>
                  <a:gd name="T56" fmla="*/ 40 w 539"/>
                  <a:gd name="T57" fmla="*/ 161 h 314"/>
                  <a:gd name="T58" fmla="*/ 86 w 539"/>
                  <a:gd name="T59" fmla="*/ 116 h 314"/>
                  <a:gd name="T60" fmla="*/ 130 w 539"/>
                  <a:gd name="T61" fmla="*/ 160 h 314"/>
                  <a:gd name="T62" fmla="*/ 86 w 539"/>
                  <a:gd name="T63" fmla="*/ 206 h 314"/>
                  <a:gd name="T64" fmla="*/ 224 w 539"/>
                  <a:gd name="T65" fmla="*/ 83 h 314"/>
                  <a:gd name="T66" fmla="*/ 270 w 539"/>
                  <a:gd name="T67" fmla="*/ 38 h 314"/>
                  <a:gd name="T68" fmla="*/ 314 w 539"/>
                  <a:gd name="T69" fmla="*/ 83 h 314"/>
                  <a:gd name="T70" fmla="*/ 269 w 539"/>
                  <a:gd name="T71" fmla="*/ 128 h 314"/>
                  <a:gd name="T72" fmla="*/ 224 w 539"/>
                  <a:gd name="T73" fmla="*/ 83 h 314"/>
                  <a:gd name="T74" fmla="*/ 452 w 539"/>
                  <a:gd name="T75" fmla="*/ 206 h 314"/>
                  <a:gd name="T76" fmla="*/ 408 w 539"/>
                  <a:gd name="T77" fmla="*/ 161 h 314"/>
                  <a:gd name="T78" fmla="*/ 453 w 539"/>
                  <a:gd name="T79" fmla="*/ 116 h 314"/>
                  <a:gd name="T80" fmla="*/ 498 w 539"/>
                  <a:gd name="T81" fmla="*/ 160 h 314"/>
                  <a:gd name="T82" fmla="*/ 452 w 539"/>
                  <a:gd name="T83" fmla="*/ 206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9" h="314">
                    <a:moveTo>
                      <a:pt x="526" y="136"/>
                    </a:moveTo>
                    <a:cubicBezTo>
                      <a:pt x="516" y="105"/>
                      <a:pt x="486" y="84"/>
                      <a:pt x="453" y="84"/>
                    </a:cubicBezTo>
                    <a:cubicBezTo>
                      <a:pt x="419" y="84"/>
                      <a:pt x="390" y="105"/>
                      <a:pt x="380" y="137"/>
                    </a:cubicBezTo>
                    <a:cubicBezTo>
                      <a:pt x="378" y="142"/>
                      <a:pt x="376" y="149"/>
                      <a:pt x="372" y="151"/>
                    </a:cubicBezTo>
                    <a:cubicBezTo>
                      <a:pt x="340" y="164"/>
                      <a:pt x="318" y="187"/>
                      <a:pt x="299" y="214"/>
                    </a:cubicBezTo>
                    <a:cubicBezTo>
                      <a:pt x="298" y="216"/>
                      <a:pt x="296" y="217"/>
                      <a:pt x="294" y="219"/>
                    </a:cubicBezTo>
                    <a:cubicBezTo>
                      <a:pt x="294" y="200"/>
                      <a:pt x="294" y="182"/>
                      <a:pt x="294" y="165"/>
                    </a:cubicBezTo>
                    <a:cubicBezTo>
                      <a:pt x="293" y="159"/>
                      <a:pt x="296" y="156"/>
                      <a:pt x="301" y="154"/>
                    </a:cubicBezTo>
                    <a:cubicBezTo>
                      <a:pt x="335" y="138"/>
                      <a:pt x="351" y="106"/>
                      <a:pt x="345" y="69"/>
                    </a:cubicBezTo>
                    <a:cubicBezTo>
                      <a:pt x="338" y="28"/>
                      <a:pt x="298" y="0"/>
                      <a:pt x="255" y="7"/>
                    </a:cubicBezTo>
                    <a:cubicBezTo>
                      <a:pt x="216" y="14"/>
                      <a:pt x="187" y="54"/>
                      <a:pt x="192" y="93"/>
                    </a:cubicBezTo>
                    <a:cubicBezTo>
                      <a:pt x="197" y="125"/>
                      <a:pt x="215" y="145"/>
                      <a:pt x="244" y="157"/>
                    </a:cubicBezTo>
                    <a:cubicBezTo>
                      <a:pt x="244" y="178"/>
                      <a:pt x="244" y="198"/>
                      <a:pt x="244" y="221"/>
                    </a:cubicBezTo>
                    <a:cubicBezTo>
                      <a:pt x="225" y="193"/>
                      <a:pt x="206" y="169"/>
                      <a:pt x="177" y="156"/>
                    </a:cubicBezTo>
                    <a:cubicBezTo>
                      <a:pt x="167" y="151"/>
                      <a:pt x="161" y="145"/>
                      <a:pt x="157" y="134"/>
                    </a:cubicBezTo>
                    <a:cubicBezTo>
                      <a:pt x="144" y="95"/>
                      <a:pt x="101" y="75"/>
                      <a:pt x="61" y="87"/>
                    </a:cubicBezTo>
                    <a:cubicBezTo>
                      <a:pt x="23" y="99"/>
                      <a:pt x="0" y="142"/>
                      <a:pt x="11" y="181"/>
                    </a:cubicBezTo>
                    <a:cubicBezTo>
                      <a:pt x="22" y="221"/>
                      <a:pt x="62" y="246"/>
                      <a:pt x="102" y="237"/>
                    </a:cubicBezTo>
                    <a:cubicBezTo>
                      <a:pt x="126" y="231"/>
                      <a:pt x="144" y="217"/>
                      <a:pt x="156" y="194"/>
                    </a:cubicBezTo>
                    <a:cubicBezTo>
                      <a:pt x="162" y="197"/>
                      <a:pt x="167" y="199"/>
                      <a:pt x="172" y="202"/>
                    </a:cubicBezTo>
                    <a:cubicBezTo>
                      <a:pt x="211" y="231"/>
                      <a:pt x="238" y="267"/>
                      <a:pt x="244" y="314"/>
                    </a:cubicBezTo>
                    <a:cubicBezTo>
                      <a:pt x="261" y="314"/>
                      <a:pt x="277" y="314"/>
                      <a:pt x="294" y="314"/>
                    </a:cubicBezTo>
                    <a:cubicBezTo>
                      <a:pt x="296" y="293"/>
                      <a:pt x="304" y="272"/>
                      <a:pt x="317" y="254"/>
                    </a:cubicBezTo>
                    <a:cubicBezTo>
                      <a:pt x="333" y="228"/>
                      <a:pt x="353" y="206"/>
                      <a:pt x="382" y="194"/>
                    </a:cubicBezTo>
                    <a:cubicBezTo>
                      <a:pt x="384" y="197"/>
                      <a:pt x="386" y="200"/>
                      <a:pt x="388" y="203"/>
                    </a:cubicBezTo>
                    <a:cubicBezTo>
                      <a:pt x="410" y="237"/>
                      <a:pt x="452" y="248"/>
                      <a:pt x="488" y="231"/>
                    </a:cubicBezTo>
                    <a:cubicBezTo>
                      <a:pt x="522" y="214"/>
                      <a:pt x="539" y="173"/>
                      <a:pt x="526" y="136"/>
                    </a:cubicBezTo>
                    <a:close/>
                    <a:moveTo>
                      <a:pt x="86" y="206"/>
                    </a:moveTo>
                    <a:cubicBezTo>
                      <a:pt x="61" y="206"/>
                      <a:pt x="40" y="186"/>
                      <a:pt x="40" y="161"/>
                    </a:cubicBezTo>
                    <a:cubicBezTo>
                      <a:pt x="40" y="137"/>
                      <a:pt x="60" y="117"/>
                      <a:pt x="86" y="116"/>
                    </a:cubicBezTo>
                    <a:cubicBezTo>
                      <a:pt x="110" y="116"/>
                      <a:pt x="130" y="136"/>
                      <a:pt x="130" y="160"/>
                    </a:cubicBezTo>
                    <a:cubicBezTo>
                      <a:pt x="130" y="186"/>
                      <a:pt x="111" y="206"/>
                      <a:pt x="86" y="206"/>
                    </a:cubicBezTo>
                    <a:close/>
                    <a:moveTo>
                      <a:pt x="224" y="83"/>
                    </a:moveTo>
                    <a:cubicBezTo>
                      <a:pt x="224" y="59"/>
                      <a:pt x="246" y="37"/>
                      <a:pt x="270" y="38"/>
                    </a:cubicBezTo>
                    <a:cubicBezTo>
                      <a:pt x="294" y="39"/>
                      <a:pt x="314" y="59"/>
                      <a:pt x="314" y="83"/>
                    </a:cubicBezTo>
                    <a:cubicBezTo>
                      <a:pt x="314" y="108"/>
                      <a:pt x="294" y="129"/>
                      <a:pt x="269" y="128"/>
                    </a:cubicBezTo>
                    <a:cubicBezTo>
                      <a:pt x="244" y="128"/>
                      <a:pt x="224" y="108"/>
                      <a:pt x="224" y="83"/>
                    </a:cubicBezTo>
                    <a:close/>
                    <a:moveTo>
                      <a:pt x="452" y="206"/>
                    </a:moveTo>
                    <a:cubicBezTo>
                      <a:pt x="428" y="206"/>
                      <a:pt x="408" y="186"/>
                      <a:pt x="408" y="161"/>
                    </a:cubicBezTo>
                    <a:cubicBezTo>
                      <a:pt x="408" y="136"/>
                      <a:pt x="428" y="116"/>
                      <a:pt x="453" y="116"/>
                    </a:cubicBezTo>
                    <a:cubicBezTo>
                      <a:pt x="478" y="116"/>
                      <a:pt x="498" y="136"/>
                      <a:pt x="498" y="160"/>
                    </a:cubicBezTo>
                    <a:cubicBezTo>
                      <a:pt x="499" y="186"/>
                      <a:pt x="478" y="206"/>
                      <a:pt x="452" y="2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en-US" sz="1200" dirty="0">
                  <a:solidFill>
                    <a:srgbClr val="595959"/>
                  </a:solidFill>
                  <a:cs typeface="Arial" panose="020B0604020202020204" pitchFamily="34" charset="0"/>
                </a:endParaRPr>
              </a:p>
            </p:txBody>
          </p:sp>
        </p:grpSp>
      </p:grpSp>
      <p:sp>
        <p:nvSpPr>
          <p:cNvPr id="40" name="Freeform 42"/>
          <p:cNvSpPr>
            <a:spLocks/>
          </p:cNvSpPr>
          <p:nvPr/>
        </p:nvSpPr>
        <p:spPr bwMode="auto">
          <a:xfrm>
            <a:off x="248688" y="712525"/>
            <a:ext cx="2378981" cy="1117386"/>
          </a:xfrm>
          <a:custGeom>
            <a:avLst/>
            <a:gdLst>
              <a:gd name="T0" fmla="*/ 605 w 605"/>
              <a:gd name="T1" fmla="*/ 46 h 468"/>
              <a:gd name="T2" fmla="*/ 559 w 605"/>
              <a:gd name="T3" fmla="*/ 0 h 468"/>
              <a:gd name="T4" fmla="*/ 46 w 605"/>
              <a:gd name="T5" fmla="*/ 0 h 468"/>
              <a:gd name="T6" fmla="*/ 0 w 605"/>
              <a:gd name="T7" fmla="*/ 46 h 468"/>
              <a:gd name="T8" fmla="*/ 0 w 605"/>
              <a:gd name="T9" fmla="*/ 468 h 468"/>
              <a:gd name="T10" fmla="*/ 605 w 605"/>
              <a:gd name="T11" fmla="*/ 468 h 468"/>
              <a:gd name="T12" fmla="*/ 605 w 605"/>
              <a:gd name="T13" fmla="*/ 46 h 468"/>
            </a:gdLst>
            <a:ahLst/>
            <a:cxnLst>
              <a:cxn ang="0">
                <a:pos x="T0" y="T1"/>
              </a:cxn>
              <a:cxn ang="0">
                <a:pos x="T2" y="T3"/>
              </a:cxn>
              <a:cxn ang="0">
                <a:pos x="T4" y="T5"/>
              </a:cxn>
              <a:cxn ang="0">
                <a:pos x="T6" y="T7"/>
              </a:cxn>
              <a:cxn ang="0">
                <a:pos x="T8" y="T9"/>
              </a:cxn>
              <a:cxn ang="0">
                <a:pos x="T10" y="T11"/>
              </a:cxn>
              <a:cxn ang="0">
                <a:pos x="T12" y="T13"/>
              </a:cxn>
            </a:cxnLst>
            <a:rect l="0" t="0" r="r" b="b"/>
            <a:pathLst>
              <a:path w="605" h="468">
                <a:moveTo>
                  <a:pt x="605" y="46"/>
                </a:moveTo>
                <a:cubicBezTo>
                  <a:pt x="605" y="20"/>
                  <a:pt x="584" y="0"/>
                  <a:pt x="559" y="0"/>
                </a:cubicBezTo>
                <a:cubicBezTo>
                  <a:pt x="46" y="0"/>
                  <a:pt x="46" y="0"/>
                  <a:pt x="46" y="0"/>
                </a:cubicBezTo>
                <a:cubicBezTo>
                  <a:pt x="20" y="0"/>
                  <a:pt x="0" y="20"/>
                  <a:pt x="0" y="46"/>
                </a:cubicBezTo>
                <a:cubicBezTo>
                  <a:pt x="0" y="468"/>
                  <a:pt x="0" y="468"/>
                  <a:pt x="0" y="468"/>
                </a:cubicBezTo>
                <a:cubicBezTo>
                  <a:pt x="605" y="468"/>
                  <a:pt x="605" y="468"/>
                  <a:pt x="605" y="468"/>
                </a:cubicBezTo>
                <a:lnTo>
                  <a:pt x="605" y="46"/>
                </a:lnTo>
                <a:close/>
              </a:path>
            </a:pathLst>
          </a:custGeom>
          <a:solidFill>
            <a:schemeClr val="accent1">
              <a:lumMod val="60000"/>
              <a:lumOff val="40000"/>
            </a:schemeClr>
          </a:solidFill>
          <a:ln>
            <a:noFill/>
          </a:ln>
        </p:spPr>
        <p:txBody>
          <a:bodyPr vert="horz" wrap="square" lIns="121920" tIns="60960" rIns="121920" bIns="60960" numCol="1" anchor="t" anchorCtr="0" compatLnSpc="1">
            <a:prstTxWarp prst="textNoShape">
              <a:avLst/>
            </a:prstTxWarp>
          </a:bodyPr>
          <a:lstStyle/>
          <a:p>
            <a:pPr eaLnBrk="0" fontAlgn="base" hangingPunct="0">
              <a:spcBef>
                <a:spcPts val="600"/>
              </a:spcBef>
              <a:spcAft>
                <a:spcPts val="600"/>
              </a:spcAft>
            </a:pPr>
            <a:r>
              <a:rPr lang="en-US" sz="1400" dirty="0">
                <a:solidFill>
                  <a:prstClr val="white"/>
                </a:solidFill>
                <a:cs typeface="Calibri" panose="020F0502020204030204" pitchFamily="34" charset="0"/>
              </a:rPr>
              <a:t>Sales of DEC MAT 2021: Rs. 365.00 Crs</a:t>
            </a:r>
          </a:p>
          <a:p>
            <a:pPr eaLnBrk="0" fontAlgn="base" hangingPunct="0">
              <a:spcBef>
                <a:spcPts val="600"/>
              </a:spcBef>
              <a:spcAft>
                <a:spcPts val="600"/>
              </a:spcAft>
            </a:pPr>
            <a:r>
              <a:rPr lang="en-US" sz="1400" dirty="0">
                <a:solidFill>
                  <a:prstClr val="white"/>
                </a:solidFill>
                <a:cs typeface="Calibri" panose="020F0502020204030204" pitchFamily="34" charset="0"/>
              </a:rPr>
              <a:t>Growth of DEC MAT 2021 over 2020: 5%</a:t>
            </a:r>
          </a:p>
          <a:p>
            <a:pPr eaLnBrk="0" fontAlgn="base" hangingPunct="0">
              <a:spcBef>
                <a:spcPts val="600"/>
              </a:spcBef>
              <a:spcAft>
                <a:spcPts val="600"/>
              </a:spcAft>
            </a:pPr>
            <a:endParaRPr lang="en-US" sz="1400" dirty="0">
              <a:solidFill>
                <a:prstClr val="white"/>
              </a:solidFill>
              <a:cs typeface="Calibri" panose="020F0502020204030204" pitchFamily="34" charset="0"/>
            </a:endParaRPr>
          </a:p>
        </p:txBody>
      </p:sp>
      <p:sp>
        <p:nvSpPr>
          <p:cNvPr id="41" name="Freeform 43"/>
          <p:cNvSpPr>
            <a:spLocks/>
          </p:cNvSpPr>
          <p:nvPr/>
        </p:nvSpPr>
        <p:spPr bwMode="auto">
          <a:xfrm>
            <a:off x="248688" y="1833327"/>
            <a:ext cx="2543972" cy="346411"/>
          </a:xfrm>
          <a:custGeom>
            <a:avLst/>
            <a:gdLst>
              <a:gd name="T0" fmla="*/ 0 w 605"/>
              <a:gd name="T1" fmla="*/ 58 h 104"/>
              <a:gd name="T2" fmla="*/ 46 w 605"/>
              <a:gd name="T3" fmla="*/ 104 h 104"/>
              <a:gd name="T4" fmla="*/ 559 w 605"/>
              <a:gd name="T5" fmla="*/ 104 h 104"/>
              <a:gd name="T6" fmla="*/ 605 w 605"/>
              <a:gd name="T7" fmla="*/ 58 h 104"/>
              <a:gd name="T8" fmla="*/ 605 w 605"/>
              <a:gd name="T9" fmla="*/ 0 h 104"/>
              <a:gd name="T10" fmla="*/ 0 w 605"/>
              <a:gd name="T11" fmla="*/ 0 h 104"/>
              <a:gd name="T12" fmla="*/ 0 w 605"/>
              <a:gd name="T13" fmla="*/ 58 h 104"/>
            </a:gdLst>
            <a:ahLst/>
            <a:cxnLst>
              <a:cxn ang="0">
                <a:pos x="T0" y="T1"/>
              </a:cxn>
              <a:cxn ang="0">
                <a:pos x="T2" y="T3"/>
              </a:cxn>
              <a:cxn ang="0">
                <a:pos x="T4" y="T5"/>
              </a:cxn>
              <a:cxn ang="0">
                <a:pos x="T6" y="T7"/>
              </a:cxn>
              <a:cxn ang="0">
                <a:pos x="T8" y="T9"/>
              </a:cxn>
              <a:cxn ang="0">
                <a:pos x="T10" y="T11"/>
              </a:cxn>
              <a:cxn ang="0">
                <a:pos x="T12" y="T13"/>
              </a:cxn>
            </a:cxnLst>
            <a:rect l="0" t="0" r="r" b="b"/>
            <a:pathLst>
              <a:path w="605" h="104">
                <a:moveTo>
                  <a:pt x="0" y="58"/>
                </a:moveTo>
                <a:cubicBezTo>
                  <a:pt x="0" y="83"/>
                  <a:pt x="20" y="104"/>
                  <a:pt x="46" y="104"/>
                </a:cubicBezTo>
                <a:cubicBezTo>
                  <a:pt x="559" y="104"/>
                  <a:pt x="559" y="104"/>
                  <a:pt x="559" y="104"/>
                </a:cubicBezTo>
                <a:cubicBezTo>
                  <a:pt x="584" y="104"/>
                  <a:pt x="605" y="83"/>
                  <a:pt x="605" y="58"/>
                </a:cubicBezTo>
                <a:cubicBezTo>
                  <a:pt x="605" y="0"/>
                  <a:pt x="605" y="0"/>
                  <a:pt x="605" y="0"/>
                </a:cubicBezTo>
                <a:cubicBezTo>
                  <a:pt x="0" y="0"/>
                  <a:pt x="0" y="0"/>
                  <a:pt x="0" y="0"/>
                </a:cubicBezTo>
                <a:lnTo>
                  <a:pt x="0" y="58"/>
                </a:lnTo>
                <a:close/>
              </a:path>
            </a:pathLst>
          </a:custGeom>
          <a:solidFill>
            <a:schemeClr val="bg1"/>
          </a:solidFill>
          <a:ln>
            <a:noFill/>
          </a:ln>
          <a:effectLst>
            <a:outerShdw blurRad="50800" dist="38100" dir="2700000" algn="tl" rotWithShape="0">
              <a:schemeClr val="bg1">
                <a:lumMod val="75000"/>
                <a:alpha val="40000"/>
              </a:schemeClr>
            </a:outerShdw>
          </a:effectLst>
        </p:spPr>
        <p:txBody>
          <a:bodyPr vert="horz" wrap="square" lIns="121920" tIns="60960" rIns="121920" bIns="60960" numCol="1" anchor="ctr" anchorCtr="0" compatLnSpc="1">
            <a:prstTxWarp prst="textNoShape">
              <a:avLst/>
            </a:prstTxWarp>
          </a:bodyPr>
          <a:lstStyle/>
          <a:p>
            <a:pPr defTabSz="533387" eaLnBrk="0" fontAlgn="base" hangingPunct="0">
              <a:spcBef>
                <a:spcPct val="0"/>
              </a:spcBef>
              <a:spcAft>
                <a:spcPts val="800"/>
              </a:spcAft>
            </a:pPr>
            <a:r>
              <a:rPr lang="en-IN" sz="1200" b="1" dirty="0">
                <a:solidFill>
                  <a:srgbClr val="4472C4"/>
                </a:solidFill>
                <a:cs typeface="Arial" panose="020B0604020202020204" pitchFamily="34" charset="0"/>
              </a:rPr>
              <a:t>Sales</a:t>
            </a:r>
          </a:p>
        </p:txBody>
      </p:sp>
      <p:grpSp>
        <p:nvGrpSpPr>
          <p:cNvPr id="42" name="Group 41"/>
          <p:cNvGrpSpPr/>
          <p:nvPr/>
        </p:nvGrpSpPr>
        <p:grpSpPr>
          <a:xfrm>
            <a:off x="2220688" y="1155627"/>
            <a:ext cx="824464" cy="793383"/>
            <a:chOff x="2664422" y="1984758"/>
            <a:chExt cx="824464" cy="793383"/>
          </a:xfrm>
        </p:grpSpPr>
        <p:sp>
          <p:nvSpPr>
            <p:cNvPr id="43" name="Oval 42"/>
            <p:cNvSpPr/>
            <p:nvPr/>
          </p:nvSpPr>
          <p:spPr>
            <a:xfrm>
              <a:off x="2664422" y="1984758"/>
              <a:ext cx="824464" cy="793383"/>
            </a:xfrm>
            <a:prstGeom prst="ellipse">
              <a:avLst/>
            </a:prstGeom>
            <a:solidFill>
              <a:schemeClr val="accent4"/>
            </a:solidFill>
            <a:ln>
              <a:noFill/>
            </a:ln>
            <a:effectLst>
              <a:outerShdw blurRad="50800" dist="38100" dir="2700000" algn="tl" rotWithShape="0">
                <a:schemeClr val="tx2">
                  <a:lumMod val="50000"/>
                  <a:alpha val="40000"/>
                </a:schemeClr>
              </a:outerShdw>
            </a:effectLst>
          </p:spPr>
          <p:txBody>
            <a:bodyPr rtlCol="0" anchor="ctr"/>
            <a:lstStyle/>
            <a:p>
              <a:pPr algn="ctr" eaLnBrk="0" fontAlgn="base" hangingPunct="0">
                <a:spcBef>
                  <a:spcPct val="0"/>
                </a:spcBef>
                <a:spcAft>
                  <a:spcPct val="0"/>
                </a:spcAft>
              </a:pPr>
              <a:endParaRPr lang="en-US" sz="1200" dirty="0">
                <a:solidFill>
                  <a:srgbClr val="595959"/>
                </a:solidFill>
                <a:cs typeface="Arial" panose="020B0604020202020204" pitchFamily="34" charset="0"/>
              </a:endParaRPr>
            </a:p>
          </p:txBody>
        </p:sp>
        <p:grpSp>
          <p:nvGrpSpPr>
            <p:cNvPr id="44" name="Group 15"/>
            <p:cNvGrpSpPr/>
            <p:nvPr/>
          </p:nvGrpSpPr>
          <p:grpSpPr>
            <a:xfrm>
              <a:off x="2799734" y="2089533"/>
              <a:ext cx="523629" cy="523629"/>
              <a:chOff x="947736" y="1716083"/>
              <a:chExt cx="663574" cy="663574"/>
            </a:xfrm>
            <a:solidFill>
              <a:schemeClr val="bg1"/>
            </a:solidFill>
          </p:grpSpPr>
          <p:sp>
            <p:nvSpPr>
              <p:cNvPr id="45" name="Freeform 5"/>
              <p:cNvSpPr>
                <a:spLocks/>
              </p:cNvSpPr>
              <p:nvPr/>
            </p:nvSpPr>
            <p:spPr bwMode="auto">
              <a:xfrm>
                <a:off x="947736" y="1716083"/>
                <a:ext cx="663574" cy="387349"/>
              </a:xfrm>
              <a:custGeom>
                <a:avLst/>
                <a:gdLst>
                  <a:gd name="T0" fmla="*/ 1008 w 1866"/>
                  <a:gd name="T1" fmla="*/ 750 h 1089"/>
                  <a:gd name="T2" fmla="*/ 1596 w 1866"/>
                  <a:gd name="T3" fmla="*/ 163 h 1089"/>
                  <a:gd name="T4" fmla="*/ 1592 w 1866"/>
                  <a:gd name="T5" fmla="*/ 152 h 1089"/>
                  <a:gd name="T6" fmla="*/ 1522 w 1866"/>
                  <a:gd name="T7" fmla="*/ 152 h 1089"/>
                  <a:gd name="T8" fmla="*/ 1470 w 1866"/>
                  <a:gd name="T9" fmla="*/ 151 h 1089"/>
                  <a:gd name="T10" fmla="*/ 1403 w 1866"/>
                  <a:gd name="T11" fmla="*/ 78 h 1089"/>
                  <a:gd name="T12" fmla="*/ 1463 w 1866"/>
                  <a:gd name="T13" fmla="*/ 3 h 1089"/>
                  <a:gd name="T14" fmla="*/ 1498 w 1866"/>
                  <a:gd name="T15" fmla="*/ 0 h 1089"/>
                  <a:gd name="T16" fmla="*/ 1770 w 1866"/>
                  <a:gd name="T17" fmla="*/ 0 h 1089"/>
                  <a:gd name="T18" fmla="*/ 1865 w 1866"/>
                  <a:gd name="T19" fmla="*/ 95 h 1089"/>
                  <a:gd name="T20" fmla="*/ 1865 w 1866"/>
                  <a:gd name="T21" fmla="*/ 375 h 1089"/>
                  <a:gd name="T22" fmla="*/ 1822 w 1866"/>
                  <a:gd name="T23" fmla="*/ 454 h 1089"/>
                  <a:gd name="T24" fmla="*/ 1714 w 1866"/>
                  <a:gd name="T25" fmla="*/ 392 h 1089"/>
                  <a:gd name="T26" fmla="*/ 1713 w 1866"/>
                  <a:gd name="T27" fmla="*/ 304 h 1089"/>
                  <a:gd name="T28" fmla="*/ 1710 w 1866"/>
                  <a:gd name="T29" fmla="*/ 266 h 1089"/>
                  <a:gd name="T30" fmla="*/ 1677 w 1866"/>
                  <a:gd name="T31" fmla="*/ 296 h 1089"/>
                  <a:gd name="T32" fmla="*/ 1095 w 1866"/>
                  <a:gd name="T33" fmla="*/ 879 h 1089"/>
                  <a:gd name="T34" fmla="*/ 931 w 1866"/>
                  <a:gd name="T35" fmla="*/ 878 h 1089"/>
                  <a:gd name="T36" fmla="*/ 658 w 1866"/>
                  <a:gd name="T37" fmla="*/ 603 h 1089"/>
                  <a:gd name="T38" fmla="*/ 626 w 1866"/>
                  <a:gd name="T39" fmla="*/ 573 h 1089"/>
                  <a:gd name="T40" fmla="*/ 591 w 1866"/>
                  <a:gd name="T41" fmla="*/ 607 h 1089"/>
                  <a:gd name="T42" fmla="*/ 164 w 1866"/>
                  <a:gd name="T43" fmla="*/ 1034 h 1089"/>
                  <a:gd name="T44" fmla="*/ 132 w 1866"/>
                  <a:gd name="T45" fmla="*/ 1064 h 1089"/>
                  <a:gd name="T46" fmla="*/ 33 w 1866"/>
                  <a:gd name="T47" fmla="*/ 1063 h 1089"/>
                  <a:gd name="T48" fmla="*/ 24 w 1866"/>
                  <a:gd name="T49" fmla="*/ 961 h 1089"/>
                  <a:gd name="T50" fmla="*/ 45 w 1866"/>
                  <a:gd name="T51" fmla="*/ 938 h 1089"/>
                  <a:gd name="T52" fmla="*/ 560 w 1866"/>
                  <a:gd name="T53" fmla="*/ 423 h 1089"/>
                  <a:gd name="T54" fmla="*/ 693 w 1866"/>
                  <a:gd name="T55" fmla="*/ 423 h 1089"/>
                  <a:gd name="T56" fmla="*/ 976 w 1866"/>
                  <a:gd name="T57" fmla="*/ 706 h 1089"/>
                  <a:gd name="T58" fmla="*/ 1008 w 1866"/>
                  <a:gd name="T59" fmla="*/ 750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66" h="1089">
                    <a:moveTo>
                      <a:pt x="1008" y="750"/>
                    </a:moveTo>
                    <a:cubicBezTo>
                      <a:pt x="1211" y="548"/>
                      <a:pt x="1403" y="355"/>
                      <a:pt x="1596" y="163"/>
                    </a:cubicBezTo>
                    <a:cubicBezTo>
                      <a:pt x="1594" y="159"/>
                      <a:pt x="1593" y="156"/>
                      <a:pt x="1592" y="152"/>
                    </a:cubicBezTo>
                    <a:cubicBezTo>
                      <a:pt x="1568" y="152"/>
                      <a:pt x="1545" y="153"/>
                      <a:pt x="1522" y="152"/>
                    </a:cubicBezTo>
                    <a:cubicBezTo>
                      <a:pt x="1504" y="152"/>
                      <a:pt x="1487" y="153"/>
                      <a:pt x="1470" y="151"/>
                    </a:cubicBezTo>
                    <a:cubicBezTo>
                      <a:pt x="1431" y="146"/>
                      <a:pt x="1404" y="116"/>
                      <a:pt x="1403" y="78"/>
                    </a:cubicBezTo>
                    <a:cubicBezTo>
                      <a:pt x="1402" y="43"/>
                      <a:pt x="1426" y="12"/>
                      <a:pt x="1463" y="3"/>
                    </a:cubicBezTo>
                    <a:cubicBezTo>
                      <a:pt x="1474" y="0"/>
                      <a:pt x="1486" y="0"/>
                      <a:pt x="1498" y="0"/>
                    </a:cubicBezTo>
                    <a:cubicBezTo>
                      <a:pt x="1589" y="0"/>
                      <a:pt x="1680" y="0"/>
                      <a:pt x="1770" y="0"/>
                    </a:cubicBezTo>
                    <a:cubicBezTo>
                      <a:pt x="1838" y="0"/>
                      <a:pt x="1865" y="28"/>
                      <a:pt x="1865" y="95"/>
                    </a:cubicBezTo>
                    <a:cubicBezTo>
                      <a:pt x="1866" y="188"/>
                      <a:pt x="1865" y="282"/>
                      <a:pt x="1865" y="375"/>
                    </a:cubicBezTo>
                    <a:cubicBezTo>
                      <a:pt x="1865" y="409"/>
                      <a:pt x="1855" y="438"/>
                      <a:pt x="1822" y="454"/>
                    </a:cubicBezTo>
                    <a:cubicBezTo>
                      <a:pt x="1773" y="478"/>
                      <a:pt x="1719" y="447"/>
                      <a:pt x="1714" y="392"/>
                    </a:cubicBezTo>
                    <a:cubicBezTo>
                      <a:pt x="1711" y="363"/>
                      <a:pt x="1713" y="333"/>
                      <a:pt x="1713" y="304"/>
                    </a:cubicBezTo>
                    <a:cubicBezTo>
                      <a:pt x="1713" y="294"/>
                      <a:pt x="1711" y="284"/>
                      <a:pt x="1710" y="266"/>
                    </a:cubicBezTo>
                    <a:cubicBezTo>
                      <a:pt x="1695" y="279"/>
                      <a:pt x="1686" y="287"/>
                      <a:pt x="1677" y="296"/>
                    </a:cubicBezTo>
                    <a:cubicBezTo>
                      <a:pt x="1482" y="490"/>
                      <a:pt x="1287" y="683"/>
                      <a:pt x="1095" y="879"/>
                    </a:cubicBezTo>
                    <a:cubicBezTo>
                      <a:pt x="1039" y="935"/>
                      <a:pt x="998" y="948"/>
                      <a:pt x="931" y="878"/>
                    </a:cubicBezTo>
                    <a:cubicBezTo>
                      <a:pt x="843" y="784"/>
                      <a:pt x="749" y="694"/>
                      <a:pt x="658" y="603"/>
                    </a:cubicBezTo>
                    <a:cubicBezTo>
                      <a:pt x="648" y="594"/>
                      <a:pt x="639" y="585"/>
                      <a:pt x="626" y="573"/>
                    </a:cubicBezTo>
                    <a:cubicBezTo>
                      <a:pt x="613" y="585"/>
                      <a:pt x="602" y="596"/>
                      <a:pt x="591" y="607"/>
                    </a:cubicBezTo>
                    <a:cubicBezTo>
                      <a:pt x="448" y="749"/>
                      <a:pt x="306" y="892"/>
                      <a:pt x="164" y="1034"/>
                    </a:cubicBezTo>
                    <a:cubicBezTo>
                      <a:pt x="153" y="1044"/>
                      <a:pt x="143" y="1055"/>
                      <a:pt x="132" y="1064"/>
                    </a:cubicBezTo>
                    <a:cubicBezTo>
                      <a:pt x="101" y="1089"/>
                      <a:pt x="61" y="1088"/>
                      <a:pt x="33" y="1063"/>
                    </a:cubicBezTo>
                    <a:cubicBezTo>
                      <a:pt x="4" y="1036"/>
                      <a:pt x="0" y="994"/>
                      <a:pt x="24" y="961"/>
                    </a:cubicBezTo>
                    <a:cubicBezTo>
                      <a:pt x="30" y="953"/>
                      <a:pt x="38" y="945"/>
                      <a:pt x="45" y="938"/>
                    </a:cubicBezTo>
                    <a:cubicBezTo>
                      <a:pt x="217" y="766"/>
                      <a:pt x="388" y="594"/>
                      <a:pt x="560" y="423"/>
                    </a:cubicBezTo>
                    <a:cubicBezTo>
                      <a:pt x="608" y="375"/>
                      <a:pt x="645" y="375"/>
                      <a:pt x="693" y="423"/>
                    </a:cubicBezTo>
                    <a:cubicBezTo>
                      <a:pt x="788" y="517"/>
                      <a:pt x="882" y="612"/>
                      <a:pt x="976" y="706"/>
                    </a:cubicBezTo>
                    <a:cubicBezTo>
                      <a:pt x="987" y="718"/>
                      <a:pt x="995" y="732"/>
                      <a:pt x="1008" y="750"/>
                    </a:cubicBezTo>
                    <a:close/>
                  </a:path>
                </a:pathLst>
              </a:custGeom>
              <a:grpFill/>
              <a:ln w="20638" cap="flat">
                <a:noFill/>
                <a:prstDash val="solid"/>
                <a:miter lim="800000"/>
                <a:headEnd/>
                <a:tailEnd/>
              </a:ln>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en-US" sz="1200" dirty="0">
                  <a:solidFill>
                    <a:srgbClr val="595959"/>
                  </a:solidFill>
                  <a:cs typeface="Arial" panose="020B0604020202020204" pitchFamily="34" charset="0"/>
                </a:endParaRPr>
              </a:p>
            </p:txBody>
          </p:sp>
          <p:sp>
            <p:nvSpPr>
              <p:cNvPr id="46" name="Freeform 6"/>
              <p:cNvSpPr>
                <a:spLocks/>
              </p:cNvSpPr>
              <p:nvPr/>
            </p:nvSpPr>
            <p:spPr bwMode="auto">
              <a:xfrm>
                <a:off x="1501772" y="1909761"/>
                <a:ext cx="53975" cy="468311"/>
              </a:xfrm>
              <a:custGeom>
                <a:avLst/>
                <a:gdLst>
                  <a:gd name="T0" fmla="*/ 1 w 153"/>
                  <a:gd name="T1" fmla="*/ 658 h 1317"/>
                  <a:gd name="T2" fmla="*/ 1 w 153"/>
                  <a:gd name="T3" fmla="*/ 107 h 1317"/>
                  <a:gd name="T4" fmla="*/ 1 w 153"/>
                  <a:gd name="T5" fmla="*/ 75 h 1317"/>
                  <a:gd name="T6" fmla="*/ 74 w 153"/>
                  <a:gd name="T7" fmla="*/ 1 h 1317"/>
                  <a:gd name="T8" fmla="*/ 152 w 153"/>
                  <a:gd name="T9" fmla="*/ 71 h 1317"/>
                  <a:gd name="T10" fmla="*/ 152 w 153"/>
                  <a:gd name="T11" fmla="*/ 99 h 1317"/>
                  <a:gd name="T12" fmla="*/ 152 w 153"/>
                  <a:gd name="T13" fmla="*/ 1218 h 1317"/>
                  <a:gd name="T14" fmla="*/ 151 w 153"/>
                  <a:gd name="T15" fmla="*/ 1249 h 1317"/>
                  <a:gd name="T16" fmla="*/ 72 w 153"/>
                  <a:gd name="T17" fmla="*/ 1314 h 1317"/>
                  <a:gd name="T18" fmla="*/ 1 w 153"/>
                  <a:gd name="T19" fmla="*/ 1241 h 1317"/>
                  <a:gd name="T20" fmla="*/ 1 w 153"/>
                  <a:gd name="T21" fmla="*/ 1110 h 1317"/>
                  <a:gd name="T22" fmla="*/ 1 w 153"/>
                  <a:gd name="T23" fmla="*/ 658 h 1317"/>
                  <a:gd name="T24" fmla="*/ 1 w 153"/>
                  <a:gd name="T25" fmla="*/ 658 h 1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3" h="1317">
                    <a:moveTo>
                      <a:pt x="1" y="658"/>
                    </a:moveTo>
                    <a:cubicBezTo>
                      <a:pt x="1" y="474"/>
                      <a:pt x="1" y="291"/>
                      <a:pt x="1" y="107"/>
                    </a:cubicBezTo>
                    <a:cubicBezTo>
                      <a:pt x="1" y="96"/>
                      <a:pt x="0" y="86"/>
                      <a:pt x="1" y="75"/>
                    </a:cubicBezTo>
                    <a:cubicBezTo>
                      <a:pt x="4" y="31"/>
                      <a:pt x="33" y="2"/>
                      <a:pt x="74" y="1"/>
                    </a:cubicBezTo>
                    <a:cubicBezTo>
                      <a:pt x="115" y="0"/>
                      <a:pt x="147" y="29"/>
                      <a:pt x="152" y="71"/>
                    </a:cubicBezTo>
                    <a:cubicBezTo>
                      <a:pt x="153" y="80"/>
                      <a:pt x="152" y="90"/>
                      <a:pt x="152" y="99"/>
                    </a:cubicBezTo>
                    <a:cubicBezTo>
                      <a:pt x="152" y="472"/>
                      <a:pt x="153" y="845"/>
                      <a:pt x="152" y="1218"/>
                    </a:cubicBezTo>
                    <a:cubicBezTo>
                      <a:pt x="152" y="1228"/>
                      <a:pt x="153" y="1239"/>
                      <a:pt x="151" y="1249"/>
                    </a:cubicBezTo>
                    <a:cubicBezTo>
                      <a:pt x="144" y="1288"/>
                      <a:pt x="109" y="1317"/>
                      <a:pt x="72" y="1314"/>
                    </a:cubicBezTo>
                    <a:cubicBezTo>
                      <a:pt x="33" y="1312"/>
                      <a:pt x="3" y="1282"/>
                      <a:pt x="1" y="1241"/>
                    </a:cubicBezTo>
                    <a:cubicBezTo>
                      <a:pt x="0" y="1197"/>
                      <a:pt x="1" y="1154"/>
                      <a:pt x="1" y="1110"/>
                    </a:cubicBezTo>
                    <a:cubicBezTo>
                      <a:pt x="1" y="959"/>
                      <a:pt x="1" y="809"/>
                      <a:pt x="1" y="658"/>
                    </a:cubicBezTo>
                    <a:cubicBezTo>
                      <a:pt x="1" y="658"/>
                      <a:pt x="1" y="658"/>
                      <a:pt x="1" y="658"/>
                    </a:cubicBezTo>
                    <a:close/>
                  </a:path>
                </a:pathLst>
              </a:custGeom>
              <a:grpFill/>
              <a:ln w="20638" cap="flat">
                <a:noFill/>
                <a:prstDash val="solid"/>
                <a:miter lim="800000"/>
                <a:headEnd/>
                <a:tailEnd/>
              </a:ln>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en-US" sz="1200" dirty="0">
                  <a:solidFill>
                    <a:srgbClr val="595959"/>
                  </a:solidFill>
                  <a:cs typeface="Arial" panose="020B0604020202020204" pitchFamily="34" charset="0"/>
                </a:endParaRPr>
              </a:p>
            </p:txBody>
          </p:sp>
          <p:sp>
            <p:nvSpPr>
              <p:cNvPr id="47" name="Freeform 7"/>
              <p:cNvSpPr>
                <a:spLocks/>
              </p:cNvSpPr>
              <p:nvPr/>
            </p:nvSpPr>
            <p:spPr bwMode="auto">
              <a:xfrm>
                <a:off x="1390647" y="2020885"/>
                <a:ext cx="53975" cy="357186"/>
              </a:xfrm>
              <a:custGeom>
                <a:avLst/>
                <a:gdLst>
                  <a:gd name="T0" fmla="*/ 152 w 152"/>
                  <a:gd name="T1" fmla="*/ 500 h 1006"/>
                  <a:gd name="T2" fmla="*/ 151 w 152"/>
                  <a:gd name="T3" fmla="*/ 904 h 1006"/>
                  <a:gd name="T4" fmla="*/ 150 w 152"/>
                  <a:gd name="T5" fmla="*/ 940 h 1006"/>
                  <a:gd name="T6" fmla="*/ 79 w 152"/>
                  <a:gd name="T7" fmla="*/ 1004 h 1006"/>
                  <a:gd name="T8" fmla="*/ 3 w 152"/>
                  <a:gd name="T9" fmla="*/ 946 h 1006"/>
                  <a:gd name="T10" fmla="*/ 0 w 152"/>
                  <a:gd name="T11" fmla="*/ 910 h 1006"/>
                  <a:gd name="T12" fmla="*/ 0 w 152"/>
                  <a:gd name="T13" fmla="*/ 95 h 1006"/>
                  <a:gd name="T14" fmla="*/ 4 w 152"/>
                  <a:gd name="T15" fmla="*/ 55 h 1006"/>
                  <a:gd name="T16" fmla="*/ 79 w 152"/>
                  <a:gd name="T17" fmla="*/ 1 h 1006"/>
                  <a:gd name="T18" fmla="*/ 149 w 152"/>
                  <a:gd name="T19" fmla="*/ 60 h 1006"/>
                  <a:gd name="T20" fmla="*/ 151 w 152"/>
                  <a:gd name="T21" fmla="*/ 100 h 1006"/>
                  <a:gd name="T22" fmla="*/ 152 w 152"/>
                  <a:gd name="T23" fmla="*/ 500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2" h="1006">
                    <a:moveTo>
                      <a:pt x="152" y="500"/>
                    </a:moveTo>
                    <a:cubicBezTo>
                      <a:pt x="152" y="635"/>
                      <a:pt x="152" y="769"/>
                      <a:pt x="151" y="904"/>
                    </a:cubicBezTo>
                    <a:cubicBezTo>
                      <a:pt x="151" y="916"/>
                      <a:pt x="152" y="928"/>
                      <a:pt x="150" y="940"/>
                    </a:cubicBezTo>
                    <a:cubicBezTo>
                      <a:pt x="145" y="975"/>
                      <a:pt x="115" y="1003"/>
                      <a:pt x="79" y="1004"/>
                    </a:cubicBezTo>
                    <a:cubicBezTo>
                      <a:pt x="44" y="1006"/>
                      <a:pt x="11" y="982"/>
                      <a:pt x="3" y="946"/>
                    </a:cubicBezTo>
                    <a:cubicBezTo>
                      <a:pt x="0" y="935"/>
                      <a:pt x="0" y="922"/>
                      <a:pt x="0" y="910"/>
                    </a:cubicBezTo>
                    <a:cubicBezTo>
                      <a:pt x="0" y="639"/>
                      <a:pt x="0" y="367"/>
                      <a:pt x="0" y="95"/>
                    </a:cubicBezTo>
                    <a:cubicBezTo>
                      <a:pt x="0" y="82"/>
                      <a:pt x="1" y="68"/>
                      <a:pt x="4" y="55"/>
                    </a:cubicBezTo>
                    <a:cubicBezTo>
                      <a:pt x="13" y="21"/>
                      <a:pt x="43" y="0"/>
                      <a:pt x="79" y="1"/>
                    </a:cubicBezTo>
                    <a:cubicBezTo>
                      <a:pt x="113" y="2"/>
                      <a:pt x="142" y="25"/>
                      <a:pt x="149" y="60"/>
                    </a:cubicBezTo>
                    <a:cubicBezTo>
                      <a:pt x="152" y="73"/>
                      <a:pt x="151" y="87"/>
                      <a:pt x="151" y="100"/>
                    </a:cubicBezTo>
                    <a:cubicBezTo>
                      <a:pt x="152" y="233"/>
                      <a:pt x="152" y="367"/>
                      <a:pt x="152" y="500"/>
                    </a:cubicBezTo>
                    <a:close/>
                  </a:path>
                </a:pathLst>
              </a:custGeom>
              <a:grpFill/>
              <a:ln w="20638" cap="flat">
                <a:noFill/>
                <a:prstDash val="solid"/>
                <a:miter lim="800000"/>
                <a:headEnd/>
                <a:tailEnd/>
              </a:ln>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en-US" sz="1200" dirty="0">
                  <a:solidFill>
                    <a:srgbClr val="595959"/>
                  </a:solidFill>
                  <a:cs typeface="Arial" panose="020B0604020202020204" pitchFamily="34" charset="0"/>
                </a:endParaRPr>
              </a:p>
            </p:txBody>
          </p:sp>
          <p:sp>
            <p:nvSpPr>
              <p:cNvPr id="48" name="Freeform 8"/>
              <p:cNvSpPr>
                <a:spLocks/>
              </p:cNvSpPr>
              <p:nvPr/>
            </p:nvSpPr>
            <p:spPr bwMode="auto">
              <a:xfrm>
                <a:off x="1169985" y="2019295"/>
                <a:ext cx="55563" cy="358774"/>
              </a:xfrm>
              <a:custGeom>
                <a:avLst/>
                <a:gdLst>
                  <a:gd name="T0" fmla="*/ 153 w 153"/>
                  <a:gd name="T1" fmla="*/ 505 h 1007"/>
                  <a:gd name="T2" fmla="*/ 153 w 153"/>
                  <a:gd name="T3" fmla="*/ 897 h 1007"/>
                  <a:gd name="T4" fmla="*/ 150 w 153"/>
                  <a:gd name="T5" fmla="*/ 945 h 1007"/>
                  <a:gd name="T6" fmla="*/ 80 w 153"/>
                  <a:gd name="T7" fmla="*/ 1005 h 1007"/>
                  <a:gd name="T8" fmla="*/ 6 w 153"/>
                  <a:gd name="T9" fmla="*/ 954 h 1007"/>
                  <a:gd name="T10" fmla="*/ 1 w 153"/>
                  <a:gd name="T11" fmla="*/ 911 h 1007"/>
                  <a:gd name="T12" fmla="*/ 0 w 153"/>
                  <a:gd name="T13" fmla="*/ 99 h 1007"/>
                  <a:gd name="T14" fmla="*/ 4 w 153"/>
                  <a:gd name="T15" fmla="*/ 60 h 1007"/>
                  <a:gd name="T16" fmla="*/ 80 w 153"/>
                  <a:gd name="T17" fmla="*/ 2 h 1007"/>
                  <a:gd name="T18" fmla="*/ 151 w 153"/>
                  <a:gd name="T19" fmla="*/ 65 h 1007"/>
                  <a:gd name="T20" fmla="*/ 153 w 153"/>
                  <a:gd name="T21" fmla="*/ 113 h 1007"/>
                  <a:gd name="T22" fmla="*/ 153 w 153"/>
                  <a:gd name="T23" fmla="*/ 505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3" h="1007">
                    <a:moveTo>
                      <a:pt x="153" y="505"/>
                    </a:moveTo>
                    <a:cubicBezTo>
                      <a:pt x="153" y="636"/>
                      <a:pt x="153" y="767"/>
                      <a:pt x="153" y="897"/>
                    </a:cubicBezTo>
                    <a:cubicBezTo>
                      <a:pt x="153" y="913"/>
                      <a:pt x="153" y="929"/>
                      <a:pt x="150" y="945"/>
                    </a:cubicBezTo>
                    <a:cubicBezTo>
                      <a:pt x="144" y="979"/>
                      <a:pt x="114" y="1004"/>
                      <a:pt x="80" y="1005"/>
                    </a:cubicBezTo>
                    <a:cubicBezTo>
                      <a:pt x="48" y="1007"/>
                      <a:pt x="16" y="986"/>
                      <a:pt x="6" y="954"/>
                    </a:cubicBezTo>
                    <a:cubicBezTo>
                      <a:pt x="2" y="941"/>
                      <a:pt x="1" y="926"/>
                      <a:pt x="1" y="911"/>
                    </a:cubicBezTo>
                    <a:cubicBezTo>
                      <a:pt x="0" y="641"/>
                      <a:pt x="0" y="370"/>
                      <a:pt x="0" y="99"/>
                    </a:cubicBezTo>
                    <a:cubicBezTo>
                      <a:pt x="0" y="86"/>
                      <a:pt x="1" y="73"/>
                      <a:pt x="4" y="60"/>
                    </a:cubicBezTo>
                    <a:cubicBezTo>
                      <a:pt x="12" y="23"/>
                      <a:pt x="43" y="0"/>
                      <a:pt x="80" y="2"/>
                    </a:cubicBezTo>
                    <a:cubicBezTo>
                      <a:pt x="117" y="4"/>
                      <a:pt x="145" y="28"/>
                      <a:pt x="151" y="65"/>
                    </a:cubicBezTo>
                    <a:cubicBezTo>
                      <a:pt x="153" y="81"/>
                      <a:pt x="153" y="97"/>
                      <a:pt x="153" y="113"/>
                    </a:cubicBezTo>
                    <a:cubicBezTo>
                      <a:pt x="153" y="244"/>
                      <a:pt x="153" y="375"/>
                      <a:pt x="153" y="505"/>
                    </a:cubicBezTo>
                    <a:close/>
                  </a:path>
                </a:pathLst>
              </a:custGeom>
              <a:grpFill/>
              <a:ln w="20638" cap="flat">
                <a:noFill/>
                <a:prstDash val="solid"/>
                <a:miter lim="800000"/>
                <a:headEnd/>
                <a:tailEnd/>
              </a:ln>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en-US" sz="1200" dirty="0">
                  <a:solidFill>
                    <a:srgbClr val="595959"/>
                  </a:solidFill>
                  <a:cs typeface="Arial" panose="020B0604020202020204" pitchFamily="34" charset="0"/>
                </a:endParaRPr>
              </a:p>
            </p:txBody>
          </p:sp>
          <p:sp>
            <p:nvSpPr>
              <p:cNvPr id="49" name="Freeform 9"/>
              <p:cNvSpPr>
                <a:spLocks/>
              </p:cNvSpPr>
              <p:nvPr/>
            </p:nvSpPr>
            <p:spPr bwMode="auto">
              <a:xfrm>
                <a:off x="1060447" y="2074857"/>
                <a:ext cx="53975" cy="304800"/>
              </a:xfrm>
              <a:custGeom>
                <a:avLst/>
                <a:gdLst>
                  <a:gd name="T0" fmla="*/ 1 w 153"/>
                  <a:gd name="T1" fmla="*/ 426 h 855"/>
                  <a:gd name="T2" fmla="*/ 1 w 153"/>
                  <a:gd name="T3" fmla="*/ 102 h 855"/>
                  <a:gd name="T4" fmla="*/ 1 w 153"/>
                  <a:gd name="T5" fmla="*/ 74 h 855"/>
                  <a:gd name="T6" fmla="*/ 72 w 153"/>
                  <a:gd name="T7" fmla="*/ 2 h 855"/>
                  <a:gd name="T8" fmla="*/ 151 w 153"/>
                  <a:gd name="T9" fmla="*/ 66 h 855"/>
                  <a:gd name="T10" fmla="*/ 152 w 153"/>
                  <a:gd name="T11" fmla="*/ 94 h 855"/>
                  <a:gd name="T12" fmla="*/ 152 w 153"/>
                  <a:gd name="T13" fmla="*/ 757 h 855"/>
                  <a:gd name="T14" fmla="*/ 143 w 153"/>
                  <a:gd name="T15" fmla="*/ 808 h 855"/>
                  <a:gd name="T16" fmla="*/ 64 w 153"/>
                  <a:gd name="T17" fmla="*/ 849 h 855"/>
                  <a:gd name="T18" fmla="*/ 2 w 153"/>
                  <a:gd name="T19" fmla="*/ 785 h 855"/>
                  <a:gd name="T20" fmla="*/ 1 w 153"/>
                  <a:gd name="T21" fmla="*/ 753 h 855"/>
                  <a:gd name="T22" fmla="*/ 1 w 153"/>
                  <a:gd name="T23" fmla="*/ 426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3" h="855">
                    <a:moveTo>
                      <a:pt x="1" y="426"/>
                    </a:moveTo>
                    <a:cubicBezTo>
                      <a:pt x="1" y="318"/>
                      <a:pt x="1" y="210"/>
                      <a:pt x="1" y="102"/>
                    </a:cubicBezTo>
                    <a:cubicBezTo>
                      <a:pt x="1" y="93"/>
                      <a:pt x="1" y="83"/>
                      <a:pt x="1" y="74"/>
                    </a:cubicBezTo>
                    <a:cubicBezTo>
                      <a:pt x="4" y="33"/>
                      <a:pt x="33" y="4"/>
                      <a:pt x="72" y="2"/>
                    </a:cubicBezTo>
                    <a:cubicBezTo>
                      <a:pt x="112" y="0"/>
                      <a:pt x="144" y="26"/>
                      <a:pt x="151" y="66"/>
                    </a:cubicBezTo>
                    <a:cubicBezTo>
                      <a:pt x="153" y="75"/>
                      <a:pt x="152" y="85"/>
                      <a:pt x="152" y="94"/>
                    </a:cubicBezTo>
                    <a:cubicBezTo>
                      <a:pt x="152" y="315"/>
                      <a:pt x="153" y="536"/>
                      <a:pt x="152" y="757"/>
                    </a:cubicBezTo>
                    <a:cubicBezTo>
                      <a:pt x="152" y="774"/>
                      <a:pt x="149" y="792"/>
                      <a:pt x="143" y="808"/>
                    </a:cubicBezTo>
                    <a:cubicBezTo>
                      <a:pt x="131" y="838"/>
                      <a:pt x="95" y="855"/>
                      <a:pt x="64" y="849"/>
                    </a:cubicBezTo>
                    <a:cubicBezTo>
                      <a:pt x="30" y="843"/>
                      <a:pt x="6" y="819"/>
                      <a:pt x="2" y="785"/>
                    </a:cubicBezTo>
                    <a:cubicBezTo>
                      <a:pt x="0" y="775"/>
                      <a:pt x="1" y="764"/>
                      <a:pt x="1" y="753"/>
                    </a:cubicBezTo>
                    <a:cubicBezTo>
                      <a:pt x="1" y="644"/>
                      <a:pt x="1" y="535"/>
                      <a:pt x="1" y="426"/>
                    </a:cubicBezTo>
                    <a:close/>
                  </a:path>
                </a:pathLst>
              </a:custGeom>
              <a:grpFill/>
              <a:ln w="20638" cap="flat">
                <a:noFill/>
                <a:prstDash val="solid"/>
                <a:miter lim="800000"/>
                <a:headEnd/>
                <a:tailEnd/>
              </a:ln>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en-US" sz="1200" dirty="0">
                  <a:solidFill>
                    <a:srgbClr val="595959"/>
                  </a:solidFill>
                  <a:cs typeface="Arial" panose="020B0604020202020204" pitchFamily="34" charset="0"/>
                </a:endParaRPr>
              </a:p>
            </p:txBody>
          </p:sp>
          <p:sp>
            <p:nvSpPr>
              <p:cNvPr id="50" name="Freeform 10"/>
              <p:cNvSpPr>
                <a:spLocks/>
              </p:cNvSpPr>
              <p:nvPr/>
            </p:nvSpPr>
            <p:spPr bwMode="auto">
              <a:xfrm>
                <a:off x="1281110" y="2103436"/>
                <a:ext cx="53975" cy="274637"/>
              </a:xfrm>
              <a:custGeom>
                <a:avLst/>
                <a:gdLst>
                  <a:gd name="T0" fmla="*/ 151 w 152"/>
                  <a:gd name="T1" fmla="*/ 384 h 773"/>
                  <a:gd name="T2" fmla="*/ 151 w 152"/>
                  <a:gd name="T3" fmla="*/ 672 h 773"/>
                  <a:gd name="T4" fmla="*/ 150 w 152"/>
                  <a:gd name="T5" fmla="*/ 708 h 773"/>
                  <a:gd name="T6" fmla="*/ 75 w 152"/>
                  <a:gd name="T7" fmla="*/ 773 h 773"/>
                  <a:gd name="T8" fmla="*/ 1 w 152"/>
                  <a:gd name="T9" fmla="*/ 707 h 773"/>
                  <a:gd name="T10" fmla="*/ 0 w 152"/>
                  <a:gd name="T11" fmla="*/ 671 h 773"/>
                  <a:gd name="T12" fmla="*/ 0 w 152"/>
                  <a:gd name="T13" fmla="*/ 103 h 773"/>
                  <a:gd name="T14" fmla="*/ 1 w 152"/>
                  <a:gd name="T15" fmla="*/ 67 h 773"/>
                  <a:gd name="T16" fmla="*/ 79 w 152"/>
                  <a:gd name="T17" fmla="*/ 1 h 773"/>
                  <a:gd name="T18" fmla="*/ 151 w 152"/>
                  <a:gd name="T19" fmla="*/ 68 h 773"/>
                  <a:gd name="T20" fmla="*/ 151 w 152"/>
                  <a:gd name="T21" fmla="*/ 100 h 773"/>
                  <a:gd name="T22" fmla="*/ 151 w 152"/>
                  <a:gd name="T23" fmla="*/ 38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2" h="773">
                    <a:moveTo>
                      <a:pt x="151" y="384"/>
                    </a:moveTo>
                    <a:cubicBezTo>
                      <a:pt x="151" y="480"/>
                      <a:pt x="151" y="576"/>
                      <a:pt x="151" y="672"/>
                    </a:cubicBezTo>
                    <a:cubicBezTo>
                      <a:pt x="151" y="684"/>
                      <a:pt x="152" y="696"/>
                      <a:pt x="150" y="708"/>
                    </a:cubicBezTo>
                    <a:cubicBezTo>
                      <a:pt x="145" y="745"/>
                      <a:pt x="112" y="773"/>
                      <a:pt x="75" y="773"/>
                    </a:cubicBezTo>
                    <a:cubicBezTo>
                      <a:pt x="38" y="772"/>
                      <a:pt x="6" y="743"/>
                      <a:pt x="1" y="707"/>
                    </a:cubicBezTo>
                    <a:cubicBezTo>
                      <a:pt x="0" y="695"/>
                      <a:pt x="0" y="683"/>
                      <a:pt x="0" y="671"/>
                    </a:cubicBezTo>
                    <a:cubicBezTo>
                      <a:pt x="0" y="482"/>
                      <a:pt x="0" y="292"/>
                      <a:pt x="0" y="103"/>
                    </a:cubicBezTo>
                    <a:cubicBezTo>
                      <a:pt x="0" y="91"/>
                      <a:pt x="0" y="79"/>
                      <a:pt x="1" y="67"/>
                    </a:cubicBezTo>
                    <a:cubicBezTo>
                      <a:pt x="6" y="28"/>
                      <a:pt x="38" y="0"/>
                      <a:pt x="79" y="1"/>
                    </a:cubicBezTo>
                    <a:cubicBezTo>
                      <a:pt x="116" y="2"/>
                      <a:pt x="147" y="30"/>
                      <a:pt x="151" y="68"/>
                    </a:cubicBezTo>
                    <a:cubicBezTo>
                      <a:pt x="152" y="79"/>
                      <a:pt x="151" y="90"/>
                      <a:pt x="151" y="100"/>
                    </a:cubicBezTo>
                    <a:cubicBezTo>
                      <a:pt x="151" y="195"/>
                      <a:pt x="151" y="290"/>
                      <a:pt x="151" y="384"/>
                    </a:cubicBezTo>
                    <a:close/>
                  </a:path>
                </a:pathLst>
              </a:custGeom>
              <a:grpFill/>
              <a:ln w="20638" cap="flat">
                <a:noFill/>
                <a:prstDash val="solid"/>
                <a:miter lim="800000"/>
                <a:headEnd/>
                <a:tailEnd/>
              </a:ln>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en-US" sz="1200" dirty="0">
                  <a:solidFill>
                    <a:srgbClr val="595959"/>
                  </a:solidFill>
                  <a:cs typeface="Arial" panose="020B0604020202020204" pitchFamily="34" charset="0"/>
                </a:endParaRPr>
              </a:p>
            </p:txBody>
          </p:sp>
          <p:sp>
            <p:nvSpPr>
              <p:cNvPr id="51" name="Freeform 11"/>
              <p:cNvSpPr>
                <a:spLocks/>
              </p:cNvSpPr>
              <p:nvPr/>
            </p:nvSpPr>
            <p:spPr bwMode="auto">
              <a:xfrm>
                <a:off x="949325" y="2151063"/>
                <a:ext cx="55563" cy="227012"/>
              </a:xfrm>
              <a:custGeom>
                <a:avLst/>
                <a:gdLst>
                  <a:gd name="T0" fmla="*/ 153 w 153"/>
                  <a:gd name="T1" fmla="*/ 328 h 636"/>
                  <a:gd name="T2" fmla="*/ 153 w 153"/>
                  <a:gd name="T3" fmla="*/ 528 h 636"/>
                  <a:gd name="T4" fmla="*/ 153 w 153"/>
                  <a:gd name="T5" fmla="*/ 552 h 636"/>
                  <a:gd name="T6" fmla="*/ 75 w 153"/>
                  <a:gd name="T7" fmla="*/ 635 h 636"/>
                  <a:gd name="T8" fmla="*/ 1 w 153"/>
                  <a:gd name="T9" fmla="*/ 553 h 636"/>
                  <a:gd name="T10" fmla="*/ 1 w 153"/>
                  <a:gd name="T11" fmla="*/ 98 h 636"/>
                  <a:gd name="T12" fmla="*/ 113 w 153"/>
                  <a:gd name="T13" fmla="*/ 28 h 636"/>
                  <a:gd name="T14" fmla="*/ 153 w 153"/>
                  <a:gd name="T15" fmla="*/ 101 h 636"/>
                  <a:gd name="T16" fmla="*/ 153 w 153"/>
                  <a:gd name="T17" fmla="*/ 301 h 636"/>
                  <a:gd name="T18" fmla="*/ 153 w 153"/>
                  <a:gd name="T19" fmla="*/ 328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636">
                    <a:moveTo>
                      <a:pt x="153" y="328"/>
                    </a:moveTo>
                    <a:cubicBezTo>
                      <a:pt x="153" y="395"/>
                      <a:pt x="153" y="461"/>
                      <a:pt x="153" y="528"/>
                    </a:cubicBezTo>
                    <a:cubicBezTo>
                      <a:pt x="153" y="536"/>
                      <a:pt x="153" y="544"/>
                      <a:pt x="153" y="552"/>
                    </a:cubicBezTo>
                    <a:cubicBezTo>
                      <a:pt x="151" y="602"/>
                      <a:pt x="119" y="636"/>
                      <a:pt x="75" y="635"/>
                    </a:cubicBezTo>
                    <a:cubicBezTo>
                      <a:pt x="33" y="635"/>
                      <a:pt x="1" y="601"/>
                      <a:pt x="1" y="553"/>
                    </a:cubicBezTo>
                    <a:cubicBezTo>
                      <a:pt x="0" y="402"/>
                      <a:pt x="0" y="250"/>
                      <a:pt x="1" y="98"/>
                    </a:cubicBezTo>
                    <a:cubicBezTo>
                      <a:pt x="2" y="36"/>
                      <a:pt x="61" y="0"/>
                      <a:pt x="113" y="28"/>
                    </a:cubicBezTo>
                    <a:cubicBezTo>
                      <a:pt x="141" y="44"/>
                      <a:pt x="153" y="69"/>
                      <a:pt x="153" y="101"/>
                    </a:cubicBezTo>
                    <a:cubicBezTo>
                      <a:pt x="153" y="168"/>
                      <a:pt x="153" y="234"/>
                      <a:pt x="153" y="301"/>
                    </a:cubicBezTo>
                    <a:cubicBezTo>
                      <a:pt x="153" y="310"/>
                      <a:pt x="153" y="319"/>
                      <a:pt x="153" y="328"/>
                    </a:cubicBezTo>
                    <a:close/>
                  </a:path>
                </a:pathLst>
              </a:custGeom>
              <a:grpFill/>
              <a:ln w="20638" cap="flat">
                <a:noFill/>
                <a:prstDash val="solid"/>
                <a:miter lim="800000"/>
                <a:headEnd/>
                <a:tailEnd/>
              </a:ln>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en-US" sz="1200" dirty="0">
                  <a:solidFill>
                    <a:srgbClr val="595959"/>
                  </a:solidFill>
                  <a:cs typeface="Arial" panose="020B0604020202020204" pitchFamily="34" charset="0"/>
                </a:endParaRPr>
              </a:p>
            </p:txBody>
          </p:sp>
        </p:grpSp>
      </p:grpSp>
      <p:grpSp>
        <p:nvGrpSpPr>
          <p:cNvPr id="52" name="Group 51"/>
          <p:cNvGrpSpPr/>
          <p:nvPr/>
        </p:nvGrpSpPr>
        <p:grpSpPr>
          <a:xfrm>
            <a:off x="5344190" y="3756612"/>
            <a:ext cx="824464" cy="793383"/>
            <a:chOff x="5800123" y="2000961"/>
            <a:chExt cx="824464" cy="793383"/>
          </a:xfrm>
        </p:grpSpPr>
        <p:sp>
          <p:nvSpPr>
            <p:cNvPr id="53" name="Oval 52"/>
            <p:cNvSpPr/>
            <p:nvPr/>
          </p:nvSpPr>
          <p:spPr>
            <a:xfrm>
              <a:off x="5800123" y="2000961"/>
              <a:ext cx="824464" cy="793383"/>
            </a:xfrm>
            <a:prstGeom prst="ellipse">
              <a:avLst/>
            </a:prstGeom>
            <a:solidFill>
              <a:schemeClr val="accent4"/>
            </a:solidFill>
            <a:ln>
              <a:noFill/>
            </a:ln>
            <a:effectLst>
              <a:outerShdw blurRad="50800" dist="38100" dir="2700000" algn="tl" rotWithShape="0">
                <a:schemeClr val="tx2">
                  <a:lumMod val="50000"/>
                  <a:alpha val="40000"/>
                </a:schemeClr>
              </a:outerShdw>
            </a:effectLst>
          </p:spPr>
          <p:txBody>
            <a:bodyPr rtlCol="0" anchor="ctr"/>
            <a:lstStyle/>
            <a:p>
              <a:pPr algn="ctr" eaLnBrk="0" fontAlgn="base" hangingPunct="0">
                <a:spcBef>
                  <a:spcPct val="0"/>
                </a:spcBef>
                <a:spcAft>
                  <a:spcPct val="0"/>
                </a:spcAft>
              </a:pPr>
              <a:endParaRPr lang="en-US" sz="1200" dirty="0">
                <a:solidFill>
                  <a:srgbClr val="595959"/>
                </a:solidFill>
                <a:cs typeface="Arial" panose="020B0604020202020204" pitchFamily="34" charset="0"/>
              </a:endParaRPr>
            </a:p>
          </p:txBody>
        </p:sp>
        <p:grpSp>
          <p:nvGrpSpPr>
            <p:cNvPr id="54" name="Group 53"/>
            <p:cNvGrpSpPr/>
            <p:nvPr/>
          </p:nvGrpSpPr>
          <p:grpSpPr>
            <a:xfrm>
              <a:off x="5979038" y="2092256"/>
              <a:ext cx="519457" cy="605873"/>
              <a:chOff x="-623888" y="1635125"/>
              <a:chExt cx="858838" cy="1001712"/>
            </a:xfrm>
            <a:solidFill>
              <a:schemeClr val="bg1"/>
            </a:solidFill>
          </p:grpSpPr>
          <p:sp>
            <p:nvSpPr>
              <p:cNvPr id="55" name="Freeform 6"/>
              <p:cNvSpPr>
                <a:spLocks noEditPoints="1"/>
              </p:cNvSpPr>
              <p:nvPr/>
            </p:nvSpPr>
            <p:spPr bwMode="auto">
              <a:xfrm>
                <a:off x="-428625" y="1884363"/>
                <a:ext cx="420688" cy="412750"/>
              </a:xfrm>
              <a:custGeom>
                <a:avLst/>
                <a:gdLst>
                  <a:gd name="T0" fmla="*/ 79 w 285"/>
                  <a:gd name="T1" fmla="*/ 0 h 280"/>
                  <a:gd name="T2" fmla="*/ 107 w 285"/>
                  <a:gd name="T3" fmla="*/ 11 h 280"/>
                  <a:gd name="T4" fmla="*/ 144 w 285"/>
                  <a:gd name="T5" fmla="*/ 48 h 280"/>
                  <a:gd name="T6" fmla="*/ 154 w 285"/>
                  <a:gd name="T7" fmla="*/ 49 h 280"/>
                  <a:gd name="T8" fmla="*/ 226 w 285"/>
                  <a:gd name="T9" fmla="*/ 55 h 280"/>
                  <a:gd name="T10" fmla="*/ 232 w 285"/>
                  <a:gd name="T11" fmla="*/ 128 h 280"/>
                  <a:gd name="T12" fmla="*/ 233 w 285"/>
                  <a:gd name="T13" fmla="*/ 137 h 280"/>
                  <a:gd name="T14" fmla="*/ 271 w 285"/>
                  <a:gd name="T15" fmla="*/ 175 h 280"/>
                  <a:gd name="T16" fmla="*/ 275 w 285"/>
                  <a:gd name="T17" fmla="*/ 223 h 280"/>
                  <a:gd name="T18" fmla="*/ 263 w 285"/>
                  <a:gd name="T19" fmla="*/ 230 h 280"/>
                  <a:gd name="T20" fmla="*/ 168 w 285"/>
                  <a:gd name="T21" fmla="*/ 249 h 280"/>
                  <a:gd name="T22" fmla="*/ 104 w 285"/>
                  <a:gd name="T23" fmla="*/ 278 h 280"/>
                  <a:gd name="T24" fmla="*/ 93 w 285"/>
                  <a:gd name="T25" fmla="*/ 277 h 280"/>
                  <a:gd name="T26" fmla="*/ 3 w 285"/>
                  <a:gd name="T27" fmla="*/ 187 h 280"/>
                  <a:gd name="T28" fmla="*/ 2 w 285"/>
                  <a:gd name="T29" fmla="*/ 177 h 280"/>
                  <a:gd name="T30" fmla="*/ 49 w 285"/>
                  <a:gd name="T31" fmla="*/ 39 h 280"/>
                  <a:gd name="T32" fmla="*/ 51 w 285"/>
                  <a:gd name="T33" fmla="*/ 24 h 280"/>
                  <a:gd name="T34" fmla="*/ 75 w 285"/>
                  <a:gd name="T35" fmla="*/ 0 h 280"/>
                  <a:gd name="T36" fmla="*/ 79 w 285"/>
                  <a:gd name="T37" fmla="*/ 0 h 280"/>
                  <a:gd name="T38" fmla="*/ 221 w 285"/>
                  <a:gd name="T39" fmla="*/ 95 h 280"/>
                  <a:gd name="T40" fmla="*/ 171 w 285"/>
                  <a:gd name="T41" fmla="*/ 64 h 280"/>
                  <a:gd name="T42" fmla="*/ 168 w 285"/>
                  <a:gd name="T43" fmla="*/ 72 h 280"/>
                  <a:gd name="T44" fmla="*/ 210 w 285"/>
                  <a:gd name="T45" fmla="*/ 114 h 280"/>
                  <a:gd name="T46" fmla="*/ 216 w 285"/>
                  <a:gd name="T47" fmla="*/ 112 h 280"/>
                  <a:gd name="T48" fmla="*/ 221 w 285"/>
                  <a:gd name="T49" fmla="*/ 95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5" h="280">
                    <a:moveTo>
                      <a:pt x="79" y="0"/>
                    </a:moveTo>
                    <a:cubicBezTo>
                      <a:pt x="91" y="0"/>
                      <a:pt x="100" y="4"/>
                      <a:pt x="107" y="11"/>
                    </a:cubicBezTo>
                    <a:cubicBezTo>
                      <a:pt x="119" y="23"/>
                      <a:pt x="131" y="35"/>
                      <a:pt x="144" y="48"/>
                    </a:cubicBezTo>
                    <a:cubicBezTo>
                      <a:pt x="147" y="51"/>
                      <a:pt x="149" y="52"/>
                      <a:pt x="154" y="49"/>
                    </a:cubicBezTo>
                    <a:cubicBezTo>
                      <a:pt x="177" y="33"/>
                      <a:pt x="207" y="35"/>
                      <a:pt x="226" y="55"/>
                    </a:cubicBezTo>
                    <a:cubicBezTo>
                      <a:pt x="246" y="75"/>
                      <a:pt x="248" y="104"/>
                      <a:pt x="232" y="128"/>
                    </a:cubicBezTo>
                    <a:cubicBezTo>
                      <a:pt x="230" y="132"/>
                      <a:pt x="230" y="134"/>
                      <a:pt x="233" y="137"/>
                    </a:cubicBezTo>
                    <a:cubicBezTo>
                      <a:pt x="246" y="150"/>
                      <a:pt x="259" y="162"/>
                      <a:pt x="271" y="175"/>
                    </a:cubicBezTo>
                    <a:cubicBezTo>
                      <a:pt x="284" y="188"/>
                      <a:pt x="285" y="208"/>
                      <a:pt x="275" y="223"/>
                    </a:cubicBezTo>
                    <a:cubicBezTo>
                      <a:pt x="272" y="227"/>
                      <a:pt x="268" y="229"/>
                      <a:pt x="263" y="230"/>
                    </a:cubicBezTo>
                    <a:cubicBezTo>
                      <a:pt x="231" y="233"/>
                      <a:pt x="199" y="239"/>
                      <a:pt x="168" y="249"/>
                    </a:cubicBezTo>
                    <a:cubicBezTo>
                      <a:pt x="146" y="256"/>
                      <a:pt x="124" y="265"/>
                      <a:pt x="104" y="278"/>
                    </a:cubicBezTo>
                    <a:cubicBezTo>
                      <a:pt x="100" y="280"/>
                      <a:pt x="97" y="280"/>
                      <a:pt x="93" y="277"/>
                    </a:cubicBezTo>
                    <a:cubicBezTo>
                      <a:pt x="63" y="246"/>
                      <a:pt x="33" y="216"/>
                      <a:pt x="3" y="187"/>
                    </a:cubicBezTo>
                    <a:cubicBezTo>
                      <a:pt x="0" y="183"/>
                      <a:pt x="0" y="181"/>
                      <a:pt x="2" y="177"/>
                    </a:cubicBezTo>
                    <a:cubicBezTo>
                      <a:pt x="29" y="135"/>
                      <a:pt x="42" y="88"/>
                      <a:pt x="49" y="39"/>
                    </a:cubicBezTo>
                    <a:cubicBezTo>
                      <a:pt x="49" y="34"/>
                      <a:pt x="50" y="29"/>
                      <a:pt x="51" y="24"/>
                    </a:cubicBezTo>
                    <a:cubicBezTo>
                      <a:pt x="52" y="9"/>
                      <a:pt x="60" y="2"/>
                      <a:pt x="75" y="0"/>
                    </a:cubicBezTo>
                    <a:cubicBezTo>
                      <a:pt x="77" y="0"/>
                      <a:pt x="78" y="0"/>
                      <a:pt x="79" y="0"/>
                    </a:cubicBezTo>
                    <a:close/>
                    <a:moveTo>
                      <a:pt x="221" y="95"/>
                    </a:moveTo>
                    <a:cubicBezTo>
                      <a:pt x="220" y="69"/>
                      <a:pt x="193" y="52"/>
                      <a:pt x="171" y="64"/>
                    </a:cubicBezTo>
                    <a:cubicBezTo>
                      <a:pt x="167" y="66"/>
                      <a:pt x="164" y="68"/>
                      <a:pt x="168" y="72"/>
                    </a:cubicBezTo>
                    <a:cubicBezTo>
                      <a:pt x="182" y="86"/>
                      <a:pt x="196" y="100"/>
                      <a:pt x="210" y="114"/>
                    </a:cubicBezTo>
                    <a:cubicBezTo>
                      <a:pt x="213" y="117"/>
                      <a:pt x="214" y="115"/>
                      <a:pt x="216" y="112"/>
                    </a:cubicBezTo>
                    <a:cubicBezTo>
                      <a:pt x="219" y="107"/>
                      <a:pt x="221" y="101"/>
                      <a:pt x="221"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en-US" sz="1200" dirty="0">
                  <a:solidFill>
                    <a:srgbClr val="595959"/>
                  </a:solidFill>
                  <a:cs typeface="Arial" panose="020B0604020202020204" pitchFamily="34" charset="0"/>
                </a:endParaRPr>
              </a:p>
            </p:txBody>
          </p:sp>
          <p:sp>
            <p:nvSpPr>
              <p:cNvPr id="56" name="Freeform 7"/>
              <p:cNvSpPr>
                <a:spLocks/>
              </p:cNvSpPr>
              <p:nvPr/>
            </p:nvSpPr>
            <p:spPr bwMode="auto">
              <a:xfrm>
                <a:off x="-611187" y="2178050"/>
                <a:ext cx="301625" cy="295275"/>
              </a:xfrm>
              <a:custGeom>
                <a:avLst/>
                <a:gdLst>
                  <a:gd name="T0" fmla="*/ 79 w 204"/>
                  <a:gd name="T1" fmla="*/ 200 h 200"/>
                  <a:gd name="T2" fmla="*/ 48 w 204"/>
                  <a:gd name="T3" fmla="*/ 187 h 200"/>
                  <a:gd name="T4" fmla="*/ 17 w 204"/>
                  <a:gd name="T5" fmla="*/ 156 h 200"/>
                  <a:gd name="T6" fmla="*/ 18 w 204"/>
                  <a:gd name="T7" fmla="*/ 93 h 200"/>
                  <a:gd name="T8" fmla="*/ 79 w 204"/>
                  <a:gd name="T9" fmla="*/ 31 h 200"/>
                  <a:gd name="T10" fmla="*/ 106 w 204"/>
                  <a:gd name="T11" fmla="*/ 3 h 200"/>
                  <a:gd name="T12" fmla="*/ 114 w 204"/>
                  <a:gd name="T13" fmla="*/ 3 h 200"/>
                  <a:gd name="T14" fmla="*/ 201 w 204"/>
                  <a:gd name="T15" fmla="*/ 90 h 200"/>
                  <a:gd name="T16" fmla="*/ 201 w 204"/>
                  <a:gd name="T17" fmla="*/ 97 h 200"/>
                  <a:gd name="T18" fmla="*/ 109 w 204"/>
                  <a:gd name="T19" fmla="*/ 188 h 200"/>
                  <a:gd name="T20" fmla="*/ 79 w 204"/>
                  <a:gd name="T2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200">
                    <a:moveTo>
                      <a:pt x="79" y="200"/>
                    </a:moveTo>
                    <a:cubicBezTo>
                      <a:pt x="67" y="200"/>
                      <a:pt x="57" y="195"/>
                      <a:pt x="48" y="187"/>
                    </a:cubicBezTo>
                    <a:cubicBezTo>
                      <a:pt x="38" y="177"/>
                      <a:pt x="28" y="166"/>
                      <a:pt x="17" y="156"/>
                    </a:cubicBezTo>
                    <a:cubicBezTo>
                      <a:pt x="0" y="138"/>
                      <a:pt x="0" y="111"/>
                      <a:pt x="18" y="93"/>
                    </a:cubicBezTo>
                    <a:cubicBezTo>
                      <a:pt x="38" y="72"/>
                      <a:pt x="59" y="52"/>
                      <a:pt x="79" y="31"/>
                    </a:cubicBezTo>
                    <a:cubicBezTo>
                      <a:pt x="88" y="22"/>
                      <a:pt x="97" y="13"/>
                      <a:pt x="106" y="3"/>
                    </a:cubicBezTo>
                    <a:cubicBezTo>
                      <a:pt x="109" y="0"/>
                      <a:pt x="111" y="0"/>
                      <a:pt x="114" y="3"/>
                    </a:cubicBezTo>
                    <a:cubicBezTo>
                      <a:pt x="143" y="32"/>
                      <a:pt x="172" y="61"/>
                      <a:pt x="201" y="90"/>
                    </a:cubicBezTo>
                    <a:cubicBezTo>
                      <a:pt x="204" y="92"/>
                      <a:pt x="204" y="94"/>
                      <a:pt x="201" y="97"/>
                    </a:cubicBezTo>
                    <a:cubicBezTo>
                      <a:pt x="170" y="127"/>
                      <a:pt x="140" y="158"/>
                      <a:pt x="109" y="188"/>
                    </a:cubicBezTo>
                    <a:cubicBezTo>
                      <a:pt x="101" y="196"/>
                      <a:pt x="91" y="200"/>
                      <a:pt x="79"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en-US" sz="1200" dirty="0">
                  <a:solidFill>
                    <a:srgbClr val="595959"/>
                  </a:solidFill>
                  <a:cs typeface="Arial" panose="020B0604020202020204" pitchFamily="34" charset="0"/>
                </a:endParaRPr>
              </a:p>
            </p:txBody>
          </p:sp>
          <p:sp>
            <p:nvSpPr>
              <p:cNvPr id="57" name="Freeform 8"/>
              <p:cNvSpPr>
                <a:spLocks/>
              </p:cNvSpPr>
              <p:nvPr/>
            </p:nvSpPr>
            <p:spPr bwMode="auto">
              <a:xfrm>
                <a:off x="-404812" y="2352675"/>
                <a:ext cx="254000" cy="284162"/>
              </a:xfrm>
              <a:custGeom>
                <a:avLst/>
                <a:gdLst>
                  <a:gd name="T0" fmla="*/ 0 w 172"/>
                  <a:gd name="T1" fmla="*/ 70 h 193"/>
                  <a:gd name="T2" fmla="*/ 8 w 172"/>
                  <a:gd name="T3" fmla="*/ 51 h 193"/>
                  <a:gd name="T4" fmla="*/ 52 w 172"/>
                  <a:gd name="T5" fmla="*/ 7 h 193"/>
                  <a:gd name="T6" fmla="*/ 69 w 172"/>
                  <a:gd name="T7" fmla="*/ 8 h 193"/>
                  <a:gd name="T8" fmla="*/ 163 w 172"/>
                  <a:gd name="T9" fmla="*/ 112 h 193"/>
                  <a:gd name="T10" fmla="*/ 164 w 172"/>
                  <a:gd name="T11" fmla="*/ 142 h 193"/>
                  <a:gd name="T12" fmla="*/ 132 w 172"/>
                  <a:gd name="T13" fmla="*/ 179 h 193"/>
                  <a:gd name="T14" fmla="*/ 81 w 172"/>
                  <a:gd name="T15" fmla="*/ 175 h 193"/>
                  <a:gd name="T16" fmla="*/ 59 w 172"/>
                  <a:gd name="T17" fmla="*/ 150 h 193"/>
                  <a:gd name="T18" fmla="*/ 35 w 172"/>
                  <a:gd name="T19" fmla="*/ 122 h 193"/>
                  <a:gd name="T20" fmla="*/ 19 w 172"/>
                  <a:gd name="T21" fmla="*/ 106 h 193"/>
                  <a:gd name="T22" fmla="*/ 0 w 172"/>
                  <a:gd name="T23" fmla="*/ 7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2" h="193">
                    <a:moveTo>
                      <a:pt x="0" y="70"/>
                    </a:moveTo>
                    <a:cubicBezTo>
                      <a:pt x="0" y="62"/>
                      <a:pt x="3" y="56"/>
                      <a:pt x="8" y="51"/>
                    </a:cubicBezTo>
                    <a:cubicBezTo>
                      <a:pt x="23" y="36"/>
                      <a:pt x="37" y="22"/>
                      <a:pt x="52" y="7"/>
                    </a:cubicBezTo>
                    <a:cubicBezTo>
                      <a:pt x="59" y="0"/>
                      <a:pt x="62" y="0"/>
                      <a:pt x="69" y="8"/>
                    </a:cubicBezTo>
                    <a:cubicBezTo>
                      <a:pt x="101" y="42"/>
                      <a:pt x="132" y="77"/>
                      <a:pt x="163" y="112"/>
                    </a:cubicBezTo>
                    <a:cubicBezTo>
                      <a:pt x="172" y="121"/>
                      <a:pt x="172" y="132"/>
                      <a:pt x="164" y="142"/>
                    </a:cubicBezTo>
                    <a:cubicBezTo>
                      <a:pt x="153" y="154"/>
                      <a:pt x="143" y="167"/>
                      <a:pt x="132" y="179"/>
                    </a:cubicBezTo>
                    <a:cubicBezTo>
                      <a:pt x="119" y="193"/>
                      <a:pt x="95" y="192"/>
                      <a:pt x="81" y="175"/>
                    </a:cubicBezTo>
                    <a:cubicBezTo>
                      <a:pt x="73" y="167"/>
                      <a:pt x="66" y="159"/>
                      <a:pt x="59" y="150"/>
                    </a:cubicBezTo>
                    <a:cubicBezTo>
                      <a:pt x="51" y="141"/>
                      <a:pt x="43" y="131"/>
                      <a:pt x="35" y="122"/>
                    </a:cubicBezTo>
                    <a:cubicBezTo>
                      <a:pt x="30" y="116"/>
                      <a:pt x="25" y="110"/>
                      <a:pt x="19" y="106"/>
                    </a:cubicBezTo>
                    <a:cubicBezTo>
                      <a:pt x="7" y="97"/>
                      <a:pt x="1" y="85"/>
                      <a:pt x="0"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en-US" sz="1200" dirty="0">
                  <a:solidFill>
                    <a:srgbClr val="595959"/>
                  </a:solidFill>
                  <a:cs typeface="Arial" panose="020B0604020202020204" pitchFamily="34" charset="0"/>
                </a:endParaRPr>
              </a:p>
            </p:txBody>
          </p:sp>
          <p:sp>
            <p:nvSpPr>
              <p:cNvPr id="58" name="Freeform 9"/>
              <p:cNvSpPr>
                <a:spLocks/>
              </p:cNvSpPr>
              <p:nvPr/>
            </p:nvSpPr>
            <p:spPr bwMode="auto">
              <a:xfrm>
                <a:off x="-171450" y="1635125"/>
                <a:ext cx="406400" cy="404812"/>
              </a:xfrm>
              <a:custGeom>
                <a:avLst/>
                <a:gdLst>
                  <a:gd name="T0" fmla="*/ 24 w 275"/>
                  <a:gd name="T1" fmla="*/ 0 h 275"/>
                  <a:gd name="T2" fmla="*/ 271 w 275"/>
                  <a:gd name="T3" fmla="*/ 210 h 275"/>
                  <a:gd name="T4" fmla="*/ 275 w 275"/>
                  <a:gd name="T5" fmla="*/ 260 h 275"/>
                  <a:gd name="T6" fmla="*/ 264 w 275"/>
                  <a:gd name="T7" fmla="*/ 275 h 275"/>
                  <a:gd name="T8" fmla="*/ 254 w 275"/>
                  <a:gd name="T9" fmla="*/ 260 h 275"/>
                  <a:gd name="T10" fmla="*/ 139 w 275"/>
                  <a:gd name="T11" fmla="*/ 54 h 275"/>
                  <a:gd name="T12" fmla="*/ 20 w 275"/>
                  <a:gd name="T13" fmla="*/ 21 h 275"/>
                  <a:gd name="T14" fmla="*/ 10 w 275"/>
                  <a:gd name="T15" fmla="*/ 21 h 275"/>
                  <a:gd name="T16" fmla="*/ 0 w 275"/>
                  <a:gd name="T17" fmla="*/ 11 h 275"/>
                  <a:gd name="T18" fmla="*/ 10 w 275"/>
                  <a:gd name="T19" fmla="*/ 0 h 275"/>
                  <a:gd name="T20" fmla="*/ 24 w 275"/>
                  <a:gd name="T21"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5" h="275">
                    <a:moveTo>
                      <a:pt x="24" y="0"/>
                    </a:moveTo>
                    <a:cubicBezTo>
                      <a:pt x="144" y="1"/>
                      <a:pt x="251" y="92"/>
                      <a:pt x="271" y="210"/>
                    </a:cubicBezTo>
                    <a:cubicBezTo>
                      <a:pt x="274" y="227"/>
                      <a:pt x="275" y="243"/>
                      <a:pt x="275" y="260"/>
                    </a:cubicBezTo>
                    <a:cubicBezTo>
                      <a:pt x="275" y="270"/>
                      <a:pt x="271" y="275"/>
                      <a:pt x="264" y="275"/>
                    </a:cubicBezTo>
                    <a:cubicBezTo>
                      <a:pt x="257" y="275"/>
                      <a:pt x="254" y="270"/>
                      <a:pt x="254" y="260"/>
                    </a:cubicBezTo>
                    <a:cubicBezTo>
                      <a:pt x="253" y="171"/>
                      <a:pt x="215" y="102"/>
                      <a:pt x="139" y="54"/>
                    </a:cubicBezTo>
                    <a:cubicBezTo>
                      <a:pt x="103" y="32"/>
                      <a:pt x="63" y="22"/>
                      <a:pt x="20" y="21"/>
                    </a:cubicBezTo>
                    <a:cubicBezTo>
                      <a:pt x="17" y="21"/>
                      <a:pt x="13" y="21"/>
                      <a:pt x="10" y="21"/>
                    </a:cubicBezTo>
                    <a:cubicBezTo>
                      <a:pt x="4" y="21"/>
                      <a:pt x="1" y="17"/>
                      <a:pt x="0" y="11"/>
                    </a:cubicBezTo>
                    <a:cubicBezTo>
                      <a:pt x="0" y="5"/>
                      <a:pt x="4" y="1"/>
                      <a:pt x="10" y="0"/>
                    </a:cubicBezTo>
                    <a:cubicBezTo>
                      <a:pt x="14" y="0"/>
                      <a:pt x="19" y="0"/>
                      <a:pt x="2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en-US" sz="1200" dirty="0">
                  <a:solidFill>
                    <a:srgbClr val="595959"/>
                  </a:solidFill>
                  <a:cs typeface="Arial" panose="020B0604020202020204" pitchFamily="34" charset="0"/>
                </a:endParaRPr>
              </a:p>
            </p:txBody>
          </p:sp>
          <p:sp>
            <p:nvSpPr>
              <p:cNvPr id="59" name="Freeform 10"/>
              <p:cNvSpPr>
                <a:spLocks/>
              </p:cNvSpPr>
              <p:nvPr/>
            </p:nvSpPr>
            <p:spPr bwMode="auto">
              <a:xfrm>
                <a:off x="-173037" y="1725613"/>
                <a:ext cx="317500" cy="315912"/>
              </a:xfrm>
              <a:custGeom>
                <a:avLst/>
                <a:gdLst>
                  <a:gd name="T0" fmla="*/ 25 w 215"/>
                  <a:gd name="T1" fmla="*/ 1 h 215"/>
                  <a:gd name="T2" fmla="*/ 212 w 215"/>
                  <a:gd name="T3" fmla="*/ 164 h 215"/>
                  <a:gd name="T4" fmla="*/ 215 w 215"/>
                  <a:gd name="T5" fmla="*/ 201 h 215"/>
                  <a:gd name="T6" fmla="*/ 204 w 215"/>
                  <a:gd name="T7" fmla="*/ 215 h 215"/>
                  <a:gd name="T8" fmla="*/ 193 w 215"/>
                  <a:gd name="T9" fmla="*/ 201 h 215"/>
                  <a:gd name="T10" fmla="*/ 119 w 215"/>
                  <a:gd name="T11" fmla="*/ 53 h 215"/>
                  <a:gd name="T12" fmla="*/ 17 w 215"/>
                  <a:gd name="T13" fmla="*/ 22 h 215"/>
                  <a:gd name="T14" fmla="*/ 10 w 215"/>
                  <a:gd name="T15" fmla="*/ 22 h 215"/>
                  <a:gd name="T16" fmla="*/ 0 w 215"/>
                  <a:gd name="T17" fmla="*/ 11 h 215"/>
                  <a:gd name="T18" fmla="*/ 10 w 215"/>
                  <a:gd name="T19" fmla="*/ 1 h 215"/>
                  <a:gd name="T20" fmla="*/ 25 w 215"/>
                  <a:gd name="T21" fmla="*/ 1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215">
                    <a:moveTo>
                      <a:pt x="25" y="1"/>
                    </a:moveTo>
                    <a:cubicBezTo>
                      <a:pt x="120" y="4"/>
                      <a:pt x="196" y="71"/>
                      <a:pt x="212" y="164"/>
                    </a:cubicBezTo>
                    <a:cubicBezTo>
                      <a:pt x="214" y="176"/>
                      <a:pt x="215" y="189"/>
                      <a:pt x="215" y="201"/>
                    </a:cubicBezTo>
                    <a:cubicBezTo>
                      <a:pt x="214" y="210"/>
                      <a:pt x="210" y="215"/>
                      <a:pt x="204" y="215"/>
                    </a:cubicBezTo>
                    <a:cubicBezTo>
                      <a:pt x="197" y="214"/>
                      <a:pt x="193" y="209"/>
                      <a:pt x="193" y="201"/>
                    </a:cubicBezTo>
                    <a:cubicBezTo>
                      <a:pt x="194" y="139"/>
                      <a:pt x="169" y="89"/>
                      <a:pt x="119" y="53"/>
                    </a:cubicBezTo>
                    <a:cubicBezTo>
                      <a:pt x="89" y="31"/>
                      <a:pt x="54" y="21"/>
                      <a:pt x="17" y="22"/>
                    </a:cubicBezTo>
                    <a:cubicBezTo>
                      <a:pt x="14" y="22"/>
                      <a:pt x="12" y="22"/>
                      <a:pt x="10" y="22"/>
                    </a:cubicBezTo>
                    <a:cubicBezTo>
                      <a:pt x="4" y="21"/>
                      <a:pt x="0" y="16"/>
                      <a:pt x="0" y="11"/>
                    </a:cubicBezTo>
                    <a:cubicBezTo>
                      <a:pt x="1" y="5"/>
                      <a:pt x="4" y="1"/>
                      <a:pt x="10" y="1"/>
                    </a:cubicBezTo>
                    <a:cubicBezTo>
                      <a:pt x="15" y="0"/>
                      <a:pt x="20" y="1"/>
                      <a:pt x="25"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en-US" sz="1200" dirty="0">
                  <a:solidFill>
                    <a:srgbClr val="595959"/>
                  </a:solidFill>
                  <a:cs typeface="Arial" panose="020B0604020202020204" pitchFamily="34" charset="0"/>
                </a:endParaRPr>
              </a:p>
            </p:txBody>
          </p:sp>
          <p:sp>
            <p:nvSpPr>
              <p:cNvPr id="60" name="Freeform 11"/>
              <p:cNvSpPr>
                <a:spLocks/>
              </p:cNvSpPr>
              <p:nvPr/>
            </p:nvSpPr>
            <p:spPr bwMode="auto">
              <a:xfrm>
                <a:off x="-171450" y="1817688"/>
                <a:ext cx="228600" cy="222250"/>
              </a:xfrm>
              <a:custGeom>
                <a:avLst/>
                <a:gdLst>
                  <a:gd name="T0" fmla="*/ 22 w 154"/>
                  <a:gd name="T1" fmla="*/ 0 h 151"/>
                  <a:gd name="T2" fmla="*/ 151 w 154"/>
                  <a:gd name="T3" fmla="*/ 136 h 151"/>
                  <a:gd name="T4" fmla="*/ 141 w 154"/>
                  <a:gd name="T5" fmla="*/ 151 h 151"/>
                  <a:gd name="T6" fmla="*/ 130 w 154"/>
                  <a:gd name="T7" fmla="*/ 136 h 151"/>
                  <a:gd name="T8" fmla="*/ 43 w 154"/>
                  <a:gd name="T9" fmla="*/ 23 h 151"/>
                  <a:gd name="T10" fmla="*/ 14 w 154"/>
                  <a:gd name="T11" fmla="*/ 21 h 151"/>
                  <a:gd name="T12" fmla="*/ 0 w 154"/>
                  <a:gd name="T13" fmla="*/ 10 h 151"/>
                  <a:gd name="T14" fmla="*/ 13 w 154"/>
                  <a:gd name="T15" fmla="*/ 0 h 151"/>
                  <a:gd name="T16" fmla="*/ 22 w 154"/>
                  <a:gd name="T1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51">
                    <a:moveTo>
                      <a:pt x="22" y="0"/>
                    </a:moveTo>
                    <a:cubicBezTo>
                      <a:pt x="96" y="1"/>
                      <a:pt x="154" y="63"/>
                      <a:pt x="151" y="136"/>
                    </a:cubicBezTo>
                    <a:cubicBezTo>
                      <a:pt x="151" y="146"/>
                      <a:pt x="148" y="151"/>
                      <a:pt x="141" y="151"/>
                    </a:cubicBezTo>
                    <a:cubicBezTo>
                      <a:pt x="134" y="151"/>
                      <a:pt x="130" y="145"/>
                      <a:pt x="130" y="136"/>
                    </a:cubicBezTo>
                    <a:cubicBezTo>
                      <a:pt x="131" y="81"/>
                      <a:pt x="96" y="36"/>
                      <a:pt x="43" y="23"/>
                    </a:cubicBezTo>
                    <a:cubicBezTo>
                      <a:pt x="34" y="21"/>
                      <a:pt x="24" y="21"/>
                      <a:pt x="14" y="21"/>
                    </a:cubicBezTo>
                    <a:cubicBezTo>
                      <a:pt x="5" y="21"/>
                      <a:pt x="0" y="17"/>
                      <a:pt x="0" y="10"/>
                    </a:cubicBezTo>
                    <a:cubicBezTo>
                      <a:pt x="0" y="4"/>
                      <a:pt x="5" y="0"/>
                      <a:pt x="13" y="0"/>
                    </a:cubicBezTo>
                    <a:cubicBezTo>
                      <a:pt x="16" y="0"/>
                      <a:pt x="19"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en-US" sz="1200" dirty="0">
                  <a:solidFill>
                    <a:srgbClr val="595959"/>
                  </a:solidFill>
                  <a:cs typeface="Arial" panose="020B0604020202020204" pitchFamily="34" charset="0"/>
                </a:endParaRPr>
              </a:p>
            </p:txBody>
          </p:sp>
          <p:sp>
            <p:nvSpPr>
              <p:cNvPr id="61" name="Freeform 12"/>
              <p:cNvSpPr>
                <a:spLocks/>
              </p:cNvSpPr>
              <p:nvPr/>
            </p:nvSpPr>
            <p:spPr bwMode="auto">
              <a:xfrm>
                <a:off x="-623888" y="2414588"/>
                <a:ext cx="79375" cy="74612"/>
              </a:xfrm>
              <a:custGeom>
                <a:avLst/>
                <a:gdLst>
                  <a:gd name="T0" fmla="*/ 41 w 54"/>
                  <a:gd name="T1" fmla="*/ 51 h 51"/>
                  <a:gd name="T2" fmla="*/ 31 w 54"/>
                  <a:gd name="T3" fmla="*/ 47 h 51"/>
                  <a:gd name="T4" fmla="*/ 7 w 54"/>
                  <a:gd name="T5" fmla="*/ 22 h 51"/>
                  <a:gd name="T6" fmla="*/ 7 w 54"/>
                  <a:gd name="T7" fmla="*/ 2 h 51"/>
                  <a:gd name="T8" fmla="*/ 13 w 54"/>
                  <a:gd name="T9" fmla="*/ 2 h 51"/>
                  <a:gd name="T10" fmla="*/ 51 w 54"/>
                  <a:gd name="T11" fmla="*/ 40 h 51"/>
                  <a:gd name="T12" fmla="*/ 51 w 54"/>
                  <a:gd name="T13" fmla="*/ 46 h 51"/>
                  <a:gd name="T14" fmla="*/ 41 w 54"/>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1">
                    <a:moveTo>
                      <a:pt x="41" y="51"/>
                    </a:moveTo>
                    <a:cubicBezTo>
                      <a:pt x="37" y="51"/>
                      <a:pt x="34" y="50"/>
                      <a:pt x="31" y="47"/>
                    </a:cubicBezTo>
                    <a:cubicBezTo>
                      <a:pt x="23" y="39"/>
                      <a:pt x="14" y="31"/>
                      <a:pt x="7" y="22"/>
                    </a:cubicBezTo>
                    <a:cubicBezTo>
                      <a:pt x="0" y="16"/>
                      <a:pt x="1" y="7"/>
                      <a:pt x="7" y="2"/>
                    </a:cubicBezTo>
                    <a:cubicBezTo>
                      <a:pt x="9" y="0"/>
                      <a:pt x="11" y="0"/>
                      <a:pt x="13" y="2"/>
                    </a:cubicBezTo>
                    <a:cubicBezTo>
                      <a:pt x="26" y="15"/>
                      <a:pt x="38" y="27"/>
                      <a:pt x="51" y="40"/>
                    </a:cubicBezTo>
                    <a:cubicBezTo>
                      <a:pt x="54" y="42"/>
                      <a:pt x="53" y="44"/>
                      <a:pt x="51" y="46"/>
                    </a:cubicBezTo>
                    <a:cubicBezTo>
                      <a:pt x="48" y="49"/>
                      <a:pt x="45" y="51"/>
                      <a:pt x="41"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en-US" sz="1200" dirty="0">
                  <a:solidFill>
                    <a:srgbClr val="595959"/>
                  </a:solidFill>
                  <a:cs typeface="Arial" panose="020B0604020202020204" pitchFamily="34" charset="0"/>
                </a:endParaRPr>
              </a:p>
            </p:txBody>
          </p:sp>
        </p:grpSp>
      </p:grpSp>
      <p:grpSp>
        <p:nvGrpSpPr>
          <p:cNvPr id="62" name="Group 61"/>
          <p:cNvGrpSpPr/>
          <p:nvPr/>
        </p:nvGrpSpPr>
        <p:grpSpPr>
          <a:xfrm>
            <a:off x="4848129" y="1180117"/>
            <a:ext cx="824464" cy="793383"/>
            <a:chOff x="9507596" y="2217149"/>
            <a:chExt cx="824464" cy="793383"/>
          </a:xfrm>
        </p:grpSpPr>
        <p:sp>
          <p:nvSpPr>
            <p:cNvPr id="63" name="Oval 62"/>
            <p:cNvSpPr/>
            <p:nvPr/>
          </p:nvSpPr>
          <p:spPr>
            <a:xfrm>
              <a:off x="9507596" y="2217149"/>
              <a:ext cx="824464" cy="793383"/>
            </a:xfrm>
            <a:prstGeom prst="ellipse">
              <a:avLst/>
            </a:prstGeom>
            <a:solidFill>
              <a:schemeClr val="accent4"/>
            </a:solidFill>
            <a:ln>
              <a:noFill/>
            </a:ln>
            <a:effectLst>
              <a:outerShdw blurRad="50800" dist="38100" dir="2700000" algn="tl" rotWithShape="0">
                <a:schemeClr val="tx2">
                  <a:lumMod val="50000"/>
                  <a:alpha val="40000"/>
                </a:schemeClr>
              </a:outerShdw>
            </a:effectLst>
          </p:spPr>
          <p:txBody>
            <a:bodyPr rtlCol="0" anchor="ctr"/>
            <a:lstStyle/>
            <a:p>
              <a:pPr algn="ctr" eaLnBrk="0" fontAlgn="base" hangingPunct="0">
                <a:spcBef>
                  <a:spcPct val="0"/>
                </a:spcBef>
                <a:spcAft>
                  <a:spcPct val="0"/>
                </a:spcAft>
              </a:pPr>
              <a:endParaRPr lang="en-US" sz="1200" dirty="0">
                <a:solidFill>
                  <a:srgbClr val="595959"/>
                </a:solidFill>
                <a:cs typeface="Arial" panose="020B0604020202020204" pitchFamily="34" charset="0"/>
              </a:endParaRPr>
            </a:p>
          </p:txBody>
        </p:sp>
        <p:grpSp>
          <p:nvGrpSpPr>
            <p:cNvPr id="64" name="Group 17"/>
            <p:cNvGrpSpPr/>
            <p:nvPr/>
          </p:nvGrpSpPr>
          <p:grpSpPr>
            <a:xfrm>
              <a:off x="9593650" y="2312939"/>
              <a:ext cx="625462" cy="601803"/>
              <a:chOff x="-2351088" y="3714750"/>
              <a:chExt cx="1636712" cy="1574800"/>
            </a:xfrm>
            <a:solidFill>
              <a:schemeClr val="bg1"/>
            </a:solidFill>
          </p:grpSpPr>
          <p:sp>
            <p:nvSpPr>
              <p:cNvPr id="65" name="Freeform 16"/>
              <p:cNvSpPr>
                <a:spLocks noEditPoints="1"/>
              </p:cNvSpPr>
              <p:nvPr/>
            </p:nvSpPr>
            <p:spPr bwMode="auto">
              <a:xfrm>
                <a:off x="-2212976" y="3714750"/>
                <a:ext cx="1498600" cy="1574800"/>
              </a:xfrm>
              <a:custGeom>
                <a:avLst/>
                <a:gdLst>
                  <a:gd name="T0" fmla="*/ 204 w 1116"/>
                  <a:gd name="T1" fmla="*/ 763 h 1173"/>
                  <a:gd name="T2" fmla="*/ 176 w 1116"/>
                  <a:gd name="T3" fmla="*/ 707 h 1173"/>
                  <a:gd name="T4" fmla="*/ 218 w 1116"/>
                  <a:gd name="T5" fmla="*/ 588 h 1173"/>
                  <a:gd name="T6" fmla="*/ 104 w 1116"/>
                  <a:gd name="T7" fmla="*/ 572 h 1173"/>
                  <a:gd name="T8" fmla="*/ 154 w 1116"/>
                  <a:gd name="T9" fmla="*/ 539 h 1173"/>
                  <a:gd name="T10" fmla="*/ 137 w 1116"/>
                  <a:gd name="T11" fmla="*/ 396 h 1173"/>
                  <a:gd name="T12" fmla="*/ 23 w 1116"/>
                  <a:gd name="T13" fmla="*/ 382 h 1173"/>
                  <a:gd name="T14" fmla="*/ 74 w 1116"/>
                  <a:gd name="T15" fmla="*/ 265 h 1173"/>
                  <a:gd name="T16" fmla="*/ 171 w 1116"/>
                  <a:gd name="T17" fmla="*/ 363 h 1173"/>
                  <a:gd name="T18" fmla="*/ 305 w 1116"/>
                  <a:gd name="T19" fmla="*/ 368 h 1173"/>
                  <a:gd name="T20" fmla="*/ 252 w 1116"/>
                  <a:gd name="T21" fmla="*/ 302 h 1173"/>
                  <a:gd name="T22" fmla="*/ 298 w 1116"/>
                  <a:gd name="T23" fmla="*/ 260 h 1173"/>
                  <a:gd name="T24" fmla="*/ 355 w 1116"/>
                  <a:gd name="T25" fmla="*/ 323 h 1173"/>
                  <a:gd name="T26" fmla="*/ 419 w 1116"/>
                  <a:gd name="T27" fmla="*/ 246 h 1173"/>
                  <a:gd name="T28" fmla="*/ 444 w 1116"/>
                  <a:gd name="T29" fmla="*/ 175 h 1173"/>
                  <a:gd name="T30" fmla="*/ 488 w 1116"/>
                  <a:gd name="T31" fmla="*/ 273 h 1173"/>
                  <a:gd name="T32" fmla="*/ 541 w 1116"/>
                  <a:gd name="T33" fmla="*/ 117 h 1173"/>
                  <a:gd name="T34" fmla="*/ 632 w 1116"/>
                  <a:gd name="T35" fmla="*/ 15 h 1173"/>
                  <a:gd name="T36" fmla="*/ 604 w 1116"/>
                  <a:gd name="T37" fmla="*/ 190 h 1173"/>
                  <a:gd name="T38" fmla="*/ 800 w 1116"/>
                  <a:gd name="T39" fmla="*/ 511 h 1173"/>
                  <a:gd name="T40" fmla="*/ 881 w 1116"/>
                  <a:gd name="T41" fmla="*/ 485 h 1173"/>
                  <a:gd name="T42" fmla="*/ 900 w 1116"/>
                  <a:gd name="T43" fmla="*/ 539 h 1173"/>
                  <a:gd name="T44" fmla="*/ 811 w 1116"/>
                  <a:gd name="T45" fmla="*/ 577 h 1173"/>
                  <a:gd name="T46" fmla="*/ 960 w 1116"/>
                  <a:gd name="T47" fmla="*/ 706 h 1173"/>
                  <a:gd name="T48" fmla="*/ 1099 w 1116"/>
                  <a:gd name="T49" fmla="*/ 723 h 1173"/>
                  <a:gd name="T50" fmla="*/ 975 w 1116"/>
                  <a:gd name="T51" fmla="*/ 789 h 1173"/>
                  <a:gd name="T52" fmla="*/ 770 w 1116"/>
                  <a:gd name="T53" fmla="*/ 746 h 1173"/>
                  <a:gd name="T54" fmla="*/ 782 w 1116"/>
                  <a:gd name="T55" fmla="*/ 797 h 1173"/>
                  <a:gd name="T56" fmla="*/ 819 w 1116"/>
                  <a:gd name="T57" fmla="*/ 893 h 1173"/>
                  <a:gd name="T58" fmla="*/ 741 w 1116"/>
                  <a:gd name="T59" fmla="*/ 846 h 1173"/>
                  <a:gd name="T60" fmla="*/ 608 w 1116"/>
                  <a:gd name="T61" fmla="*/ 863 h 1173"/>
                  <a:gd name="T62" fmla="*/ 638 w 1116"/>
                  <a:gd name="T63" fmla="*/ 966 h 1173"/>
                  <a:gd name="T64" fmla="*/ 580 w 1116"/>
                  <a:gd name="T65" fmla="*/ 985 h 1173"/>
                  <a:gd name="T66" fmla="*/ 543 w 1116"/>
                  <a:gd name="T67" fmla="*/ 871 h 1173"/>
                  <a:gd name="T68" fmla="*/ 401 w 1116"/>
                  <a:gd name="T69" fmla="*/ 1026 h 1173"/>
                  <a:gd name="T70" fmla="*/ 417 w 1116"/>
                  <a:gd name="T71" fmla="*/ 1130 h 1173"/>
                  <a:gd name="T72" fmla="*/ 285 w 1116"/>
                  <a:gd name="T73" fmla="*/ 1119 h 1173"/>
                  <a:gd name="T74" fmla="*/ 377 w 1116"/>
                  <a:gd name="T75" fmla="*/ 937 h 1173"/>
                  <a:gd name="T76" fmla="*/ 260 w 1116"/>
                  <a:gd name="T77" fmla="*/ 737 h 1173"/>
                  <a:gd name="T78" fmla="*/ 450 w 1116"/>
                  <a:gd name="T79" fmla="*/ 354 h 1173"/>
                  <a:gd name="T80" fmla="*/ 451 w 1116"/>
                  <a:gd name="T81" fmla="*/ 483 h 1173"/>
                  <a:gd name="T82" fmla="*/ 614 w 1116"/>
                  <a:gd name="T83" fmla="*/ 773 h 1173"/>
                  <a:gd name="T84" fmla="*/ 538 w 1116"/>
                  <a:gd name="T85" fmla="*/ 770 h 1173"/>
                  <a:gd name="T86" fmla="*/ 614 w 1116"/>
                  <a:gd name="T87" fmla="*/ 773 h 1173"/>
                  <a:gd name="T88" fmla="*/ 339 w 1116"/>
                  <a:gd name="T89" fmla="*/ 525 h 1173"/>
                  <a:gd name="T90" fmla="*/ 337 w 1116"/>
                  <a:gd name="T91" fmla="*/ 600 h 1173"/>
                  <a:gd name="T92" fmla="*/ 670 w 1116"/>
                  <a:gd name="T93" fmla="*/ 623 h 1173"/>
                  <a:gd name="T94" fmla="*/ 673 w 1116"/>
                  <a:gd name="T95" fmla="*/ 696 h 1173"/>
                  <a:gd name="T96" fmla="*/ 670 w 1116"/>
                  <a:gd name="T97" fmla="*/ 623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6" h="1173">
                    <a:moveTo>
                      <a:pt x="260" y="737"/>
                    </a:moveTo>
                    <a:cubicBezTo>
                      <a:pt x="240" y="746"/>
                      <a:pt x="222" y="756"/>
                      <a:pt x="204" y="763"/>
                    </a:cubicBezTo>
                    <a:cubicBezTo>
                      <a:pt x="183" y="771"/>
                      <a:pt x="167" y="766"/>
                      <a:pt x="160" y="751"/>
                    </a:cubicBezTo>
                    <a:cubicBezTo>
                      <a:pt x="152" y="735"/>
                      <a:pt x="158" y="718"/>
                      <a:pt x="176" y="707"/>
                    </a:cubicBezTo>
                    <a:cubicBezTo>
                      <a:pt x="195" y="697"/>
                      <a:pt x="213" y="687"/>
                      <a:pt x="234" y="676"/>
                    </a:cubicBezTo>
                    <a:cubicBezTo>
                      <a:pt x="229" y="647"/>
                      <a:pt x="224" y="620"/>
                      <a:pt x="218" y="588"/>
                    </a:cubicBezTo>
                    <a:cubicBezTo>
                      <a:pt x="189" y="591"/>
                      <a:pt x="162" y="594"/>
                      <a:pt x="135" y="597"/>
                    </a:cubicBezTo>
                    <a:cubicBezTo>
                      <a:pt x="118" y="598"/>
                      <a:pt x="106" y="590"/>
                      <a:pt x="104" y="572"/>
                    </a:cubicBezTo>
                    <a:cubicBezTo>
                      <a:pt x="103" y="556"/>
                      <a:pt x="112" y="547"/>
                      <a:pt x="126" y="543"/>
                    </a:cubicBezTo>
                    <a:cubicBezTo>
                      <a:pt x="135" y="541"/>
                      <a:pt x="144" y="540"/>
                      <a:pt x="154" y="539"/>
                    </a:cubicBezTo>
                    <a:cubicBezTo>
                      <a:pt x="176" y="535"/>
                      <a:pt x="198" y="532"/>
                      <a:pt x="219" y="528"/>
                    </a:cubicBezTo>
                    <a:cubicBezTo>
                      <a:pt x="221" y="470"/>
                      <a:pt x="186" y="412"/>
                      <a:pt x="137" y="396"/>
                    </a:cubicBezTo>
                    <a:cubicBezTo>
                      <a:pt x="127" y="393"/>
                      <a:pt x="112" y="399"/>
                      <a:pt x="100" y="402"/>
                    </a:cubicBezTo>
                    <a:cubicBezTo>
                      <a:pt x="70" y="410"/>
                      <a:pt x="44" y="405"/>
                      <a:pt x="23" y="382"/>
                    </a:cubicBezTo>
                    <a:cubicBezTo>
                      <a:pt x="5" y="362"/>
                      <a:pt x="0" y="338"/>
                      <a:pt x="10" y="311"/>
                    </a:cubicBezTo>
                    <a:cubicBezTo>
                      <a:pt x="20" y="283"/>
                      <a:pt x="44" y="266"/>
                      <a:pt x="74" y="265"/>
                    </a:cubicBezTo>
                    <a:cubicBezTo>
                      <a:pt x="105" y="264"/>
                      <a:pt x="131" y="281"/>
                      <a:pt x="142" y="310"/>
                    </a:cubicBezTo>
                    <a:cubicBezTo>
                      <a:pt x="150" y="329"/>
                      <a:pt x="145" y="352"/>
                      <a:pt x="171" y="363"/>
                    </a:cubicBezTo>
                    <a:cubicBezTo>
                      <a:pt x="203" y="378"/>
                      <a:pt x="236" y="386"/>
                      <a:pt x="271" y="379"/>
                    </a:cubicBezTo>
                    <a:cubicBezTo>
                      <a:pt x="281" y="377"/>
                      <a:pt x="291" y="372"/>
                      <a:pt x="305" y="368"/>
                    </a:cubicBezTo>
                    <a:cubicBezTo>
                      <a:pt x="299" y="358"/>
                      <a:pt x="296" y="350"/>
                      <a:pt x="290" y="343"/>
                    </a:cubicBezTo>
                    <a:cubicBezTo>
                      <a:pt x="278" y="329"/>
                      <a:pt x="264" y="317"/>
                      <a:pt x="252" y="302"/>
                    </a:cubicBezTo>
                    <a:cubicBezTo>
                      <a:pt x="240" y="286"/>
                      <a:pt x="241" y="272"/>
                      <a:pt x="255" y="260"/>
                    </a:cubicBezTo>
                    <a:cubicBezTo>
                      <a:pt x="267" y="248"/>
                      <a:pt x="283" y="247"/>
                      <a:pt x="298" y="260"/>
                    </a:cubicBezTo>
                    <a:cubicBezTo>
                      <a:pt x="310" y="270"/>
                      <a:pt x="320" y="282"/>
                      <a:pt x="331" y="294"/>
                    </a:cubicBezTo>
                    <a:cubicBezTo>
                      <a:pt x="341" y="305"/>
                      <a:pt x="350" y="317"/>
                      <a:pt x="355" y="323"/>
                    </a:cubicBezTo>
                    <a:cubicBezTo>
                      <a:pt x="366" y="324"/>
                      <a:pt x="369" y="325"/>
                      <a:pt x="371" y="325"/>
                    </a:cubicBezTo>
                    <a:cubicBezTo>
                      <a:pt x="427" y="304"/>
                      <a:pt x="427" y="304"/>
                      <a:pt x="419" y="246"/>
                    </a:cubicBezTo>
                    <a:cubicBezTo>
                      <a:pt x="418" y="234"/>
                      <a:pt x="414" y="222"/>
                      <a:pt x="414" y="210"/>
                    </a:cubicBezTo>
                    <a:cubicBezTo>
                      <a:pt x="413" y="190"/>
                      <a:pt x="425" y="176"/>
                      <a:pt x="444" y="175"/>
                    </a:cubicBezTo>
                    <a:cubicBezTo>
                      <a:pt x="464" y="173"/>
                      <a:pt x="473" y="184"/>
                      <a:pt x="476" y="202"/>
                    </a:cubicBezTo>
                    <a:cubicBezTo>
                      <a:pt x="480" y="226"/>
                      <a:pt x="484" y="249"/>
                      <a:pt x="488" y="273"/>
                    </a:cubicBezTo>
                    <a:cubicBezTo>
                      <a:pt x="533" y="253"/>
                      <a:pt x="571" y="190"/>
                      <a:pt x="562" y="150"/>
                    </a:cubicBezTo>
                    <a:cubicBezTo>
                      <a:pt x="560" y="138"/>
                      <a:pt x="548" y="128"/>
                      <a:pt x="541" y="117"/>
                    </a:cubicBezTo>
                    <a:cubicBezTo>
                      <a:pt x="523" y="90"/>
                      <a:pt x="526" y="53"/>
                      <a:pt x="548" y="29"/>
                    </a:cubicBezTo>
                    <a:cubicBezTo>
                      <a:pt x="570" y="6"/>
                      <a:pt x="603" y="0"/>
                      <a:pt x="632" y="15"/>
                    </a:cubicBezTo>
                    <a:cubicBezTo>
                      <a:pt x="679" y="39"/>
                      <a:pt x="683" y="110"/>
                      <a:pt x="636" y="136"/>
                    </a:cubicBezTo>
                    <a:cubicBezTo>
                      <a:pt x="613" y="150"/>
                      <a:pt x="606" y="166"/>
                      <a:pt x="604" y="190"/>
                    </a:cubicBezTo>
                    <a:cubicBezTo>
                      <a:pt x="599" y="241"/>
                      <a:pt x="611" y="289"/>
                      <a:pt x="653" y="319"/>
                    </a:cubicBezTo>
                    <a:cubicBezTo>
                      <a:pt x="721" y="368"/>
                      <a:pt x="775" y="425"/>
                      <a:pt x="800" y="511"/>
                    </a:cubicBezTo>
                    <a:cubicBezTo>
                      <a:pt x="818" y="505"/>
                      <a:pt x="832" y="499"/>
                      <a:pt x="847" y="494"/>
                    </a:cubicBezTo>
                    <a:cubicBezTo>
                      <a:pt x="858" y="491"/>
                      <a:pt x="870" y="486"/>
                      <a:pt x="881" y="485"/>
                    </a:cubicBezTo>
                    <a:cubicBezTo>
                      <a:pt x="896" y="483"/>
                      <a:pt x="907" y="490"/>
                      <a:pt x="912" y="504"/>
                    </a:cubicBezTo>
                    <a:cubicBezTo>
                      <a:pt x="916" y="519"/>
                      <a:pt x="913" y="532"/>
                      <a:pt x="900" y="539"/>
                    </a:cubicBezTo>
                    <a:cubicBezTo>
                      <a:pt x="883" y="548"/>
                      <a:pt x="866" y="554"/>
                      <a:pt x="848" y="562"/>
                    </a:cubicBezTo>
                    <a:cubicBezTo>
                      <a:pt x="837" y="567"/>
                      <a:pt x="824" y="571"/>
                      <a:pt x="811" y="577"/>
                    </a:cubicBezTo>
                    <a:cubicBezTo>
                      <a:pt x="821" y="629"/>
                      <a:pt x="850" y="661"/>
                      <a:pt x="892" y="682"/>
                    </a:cubicBezTo>
                    <a:cubicBezTo>
                      <a:pt x="914" y="692"/>
                      <a:pt x="938" y="698"/>
                      <a:pt x="960" y="706"/>
                    </a:cubicBezTo>
                    <a:cubicBezTo>
                      <a:pt x="975" y="712"/>
                      <a:pt x="985" y="703"/>
                      <a:pt x="996" y="696"/>
                    </a:cubicBezTo>
                    <a:cubicBezTo>
                      <a:pt x="1036" y="673"/>
                      <a:pt x="1080" y="685"/>
                      <a:pt x="1099" y="723"/>
                    </a:cubicBezTo>
                    <a:cubicBezTo>
                      <a:pt x="1116" y="757"/>
                      <a:pt x="1104" y="798"/>
                      <a:pt x="1071" y="816"/>
                    </a:cubicBezTo>
                    <a:cubicBezTo>
                      <a:pt x="1037" y="835"/>
                      <a:pt x="987" y="825"/>
                      <a:pt x="975" y="789"/>
                    </a:cubicBezTo>
                    <a:cubicBezTo>
                      <a:pt x="964" y="752"/>
                      <a:pt x="936" y="746"/>
                      <a:pt x="908" y="736"/>
                    </a:cubicBezTo>
                    <a:cubicBezTo>
                      <a:pt x="860" y="718"/>
                      <a:pt x="814" y="719"/>
                      <a:pt x="770" y="746"/>
                    </a:cubicBezTo>
                    <a:cubicBezTo>
                      <a:pt x="766" y="749"/>
                      <a:pt x="762" y="753"/>
                      <a:pt x="754" y="759"/>
                    </a:cubicBezTo>
                    <a:cubicBezTo>
                      <a:pt x="764" y="772"/>
                      <a:pt x="772" y="785"/>
                      <a:pt x="782" y="797"/>
                    </a:cubicBezTo>
                    <a:cubicBezTo>
                      <a:pt x="794" y="812"/>
                      <a:pt x="807" y="827"/>
                      <a:pt x="819" y="843"/>
                    </a:cubicBezTo>
                    <a:cubicBezTo>
                      <a:pt x="834" y="864"/>
                      <a:pt x="834" y="882"/>
                      <a:pt x="819" y="893"/>
                    </a:cubicBezTo>
                    <a:cubicBezTo>
                      <a:pt x="805" y="905"/>
                      <a:pt x="787" y="902"/>
                      <a:pt x="771" y="883"/>
                    </a:cubicBezTo>
                    <a:cubicBezTo>
                      <a:pt x="760" y="871"/>
                      <a:pt x="751" y="858"/>
                      <a:pt x="741" y="846"/>
                    </a:cubicBezTo>
                    <a:cubicBezTo>
                      <a:pt x="731" y="834"/>
                      <a:pt x="720" y="822"/>
                      <a:pt x="708" y="808"/>
                    </a:cubicBezTo>
                    <a:cubicBezTo>
                      <a:pt x="675" y="826"/>
                      <a:pt x="643" y="844"/>
                      <a:pt x="608" y="863"/>
                    </a:cubicBezTo>
                    <a:cubicBezTo>
                      <a:pt x="615" y="888"/>
                      <a:pt x="622" y="912"/>
                      <a:pt x="629" y="936"/>
                    </a:cubicBezTo>
                    <a:cubicBezTo>
                      <a:pt x="632" y="946"/>
                      <a:pt x="636" y="956"/>
                      <a:pt x="638" y="966"/>
                    </a:cubicBezTo>
                    <a:cubicBezTo>
                      <a:pt x="641" y="983"/>
                      <a:pt x="636" y="996"/>
                      <a:pt x="620" y="1002"/>
                    </a:cubicBezTo>
                    <a:cubicBezTo>
                      <a:pt x="603" y="1008"/>
                      <a:pt x="587" y="1002"/>
                      <a:pt x="580" y="985"/>
                    </a:cubicBezTo>
                    <a:cubicBezTo>
                      <a:pt x="571" y="964"/>
                      <a:pt x="566" y="942"/>
                      <a:pt x="559" y="920"/>
                    </a:cubicBezTo>
                    <a:cubicBezTo>
                      <a:pt x="555" y="905"/>
                      <a:pt x="549" y="890"/>
                      <a:pt x="543" y="871"/>
                    </a:cubicBezTo>
                    <a:cubicBezTo>
                      <a:pt x="490" y="877"/>
                      <a:pt x="452" y="903"/>
                      <a:pt x="428" y="947"/>
                    </a:cubicBezTo>
                    <a:cubicBezTo>
                      <a:pt x="415" y="971"/>
                      <a:pt x="407" y="999"/>
                      <a:pt x="401" y="1026"/>
                    </a:cubicBezTo>
                    <a:cubicBezTo>
                      <a:pt x="399" y="1035"/>
                      <a:pt x="405" y="1048"/>
                      <a:pt x="411" y="1058"/>
                    </a:cubicBezTo>
                    <a:cubicBezTo>
                      <a:pt x="425" y="1081"/>
                      <a:pt x="429" y="1105"/>
                      <a:pt x="417" y="1130"/>
                    </a:cubicBezTo>
                    <a:cubicBezTo>
                      <a:pt x="405" y="1156"/>
                      <a:pt x="377" y="1173"/>
                      <a:pt x="349" y="1171"/>
                    </a:cubicBezTo>
                    <a:cubicBezTo>
                      <a:pt x="320" y="1169"/>
                      <a:pt x="293" y="1147"/>
                      <a:pt x="285" y="1119"/>
                    </a:cubicBezTo>
                    <a:cubicBezTo>
                      <a:pt x="277" y="1090"/>
                      <a:pt x="287" y="1052"/>
                      <a:pt x="314" y="1042"/>
                    </a:cubicBezTo>
                    <a:cubicBezTo>
                      <a:pt x="367" y="1024"/>
                      <a:pt x="369" y="979"/>
                      <a:pt x="377" y="937"/>
                    </a:cubicBezTo>
                    <a:cubicBezTo>
                      <a:pt x="385" y="893"/>
                      <a:pt x="370" y="853"/>
                      <a:pt x="340" y="820"/>
                    </a:cubicBezTo>
                    <a:cubicBezTo>
                      <a:pt x="315" y="792"/>
                      <a:pt x="288" y="766"/>
                      <a:pt x="260" y="737"/>
                    </a:cubicBezTo>
                    <a:close/>
                    <a:moveTo>
                      <a:pt x="514" y="418"/>
                    </a:moveTo>
                    <a:cubicBezTo>
                      <a:pt x="513" y="384"/>
                      <a:pt x="484" y="354"/>
                      <a:pt x="450" y="354"/>
                    </a:cubicBezTo>
                    <a:cubicBezTo>
                      <a:pt x="414" y="354"/>
                      <a:pt x="384" y="385"/>
                      <a:pt x="386" y="421"/>
                    </a:cubicBezTo>
                    <a:cubicBezTo>
                      <a:pt x="387" y="455"/>
                      <a:pt x="417" y="484"/>
                      <a:pt x="451" y="483"/>
                    </a:cubicBezTo>
                    <a:cubicBezTo>
                      <a:pt x="485" y="482"/>
                      <a:pt x="514" y="452"/>
                      <a:pt x="514" y="418"/>
                    </a:cubicBezTo>
                    <a:close/>
                    <a:moveTo>
                      <a:pt x="614" y="773"/>
                    </a:moveTo>
                    <a:cubicBezTo>
                      <a:pt x="615" y="753"/>
                      <a:pt x="598" y="734"/>
                      <a:pt x="578" y="733"/>
                    </a:cubicBezTo>
                    <a:cubicBezTo>
                      <a:pt x="559" y="732"/>
                      <a:pt x="539" y="750"/>
                      <a:pt x="538" y="770"/>
                    </a:cubicBezTo>
                    <a:cubicBezTo>
                      <a:pt x="537" y="789"/>
                      <a:pt x="555" y="809"/>
                      <a:pt x="574" y="810"/>
                    </a:cubicBezTo>
                    <a:cubicBezTo>
                      <a:pt x="595" y="811"/>
                      <a:pt x="613" y="794"/>
                      <a:pt x="614" y="773"/>
                    </a:cubicBezTo>
                    <a:close/>
                    <a:moveTo>
                      <a:pt x="376" y="564"/>
                    </a:moveTo>
                    <a:cubicBezTo>
                      <a:pt x="376" y="543"/>
                      <a:pt x="359" y="525"/>
                      <a:pt x="339" y="525"/>
                    </a:cubicBezTo>
                    <a:cubicBezTo>
                      <a:pt x="319" y="524"/>
                      <a:pt x="301" y="542"/>
                      <a:pt x="301" y="562"/>
                    </a:cubicBezTo>
                    <a:cubicBezTo>
                      <a:pt x="300" y="583"/>
                      <a:pt x="317" y="600"/>
                      <a:pt x="337" y="600"/>
                    </a:cubicBezTo>
                    <a:cubicBezTo>
                      <a:pt x="358" y="601"/>
                      <a:pt x="375" y="584"/>
                      <a:pt x="376" y="564"/>
                    </a:cubicBezTo>
                    <a:close/>
                    <a:moveTo>
                      <a:pt x="670" y="623"/>
                    </a:moveTo>
                    <a:cubicBezTo>
                      <a:pt x="650" y="624"/>
                      <a:pt x="635" y="640"/>
                      <a:pt x="635" y="659"/>
                    </a:cubicBezTo>
                    <a:cubicBezTo>
                      <a:pt x="635" y="681"/>
                      <a:pt x="651" y="697"/>
                      <a:pt x="673" y="696"/>
                    </a:cubicBezTo>
                    <a:cubicBezTo>
                      <a:pt x="693" y="695"/>
                      <a:pt x="707" y="680"/>
                      <a:pt x="707" y="660"/>
                    </a:cubicBezTo>
                    <a:cubicBezTo>
                      <a:pt x="708" y="640"/>
                      <a:pt x="690" y="623"/>
                      <a:pt x="670" y="6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en-US" sz="1200" dirty="0">
                  <a:solidFill>
                    <a:srgbClr val="595959"/>
                  </a:solidFill>
                  <a:cs typeface="Arial" panose="020B0604020202020204" pitchFamily="34" charset="0"/>
                </a:endParaRPr>
              </a:p>
            </p:txBody>
          </p:sp>
          <p:sp>
            <p:nvSpPr>
              <p:cNvPr id="66" name="Freeform 17"/>
              <p:cNvSpPr>
                <a:spLocks/>
              </p:cNvSpPr>
              <p:nvPr/>
            </p:nvSpPr>
            <p:spPr bwMode="auto">
              <a:xfrm>
                <a:off x="-2351088" y="4535488"/>
                <a:ext cx="139700" cy="139700"/>
              </a:xfrm>
              <a:custGeom>
                <a:avLst/>
                <a:gdLst>
                  <a:gd name="T0" fmla="*/ 52 w 103"/>
                  <a:gd name="T1" fmla="*/ 1 h 103"/>
                  <a:gd name="T2" fmla="*/ 102 w 103"/>
                  <a:gd name="T3" fmla="*/ 52 h 103"/>
                  <a:gd name="T4" fmla="*/ 50 w 103"/>
                  <a:gd name="T5" fmla="*/ 102 h 103"/>
                  <a:gd name="T6" fmla="*/ 1 w 103"/>
                  <a:gd name="T7" fmla="*/ 50 h 103"/>
                  <a:gd name="T8" fmla="*/ 52 w 103"/>
                  <a:gd name="T9" fmla="*/ 1 h 103"/>
                </a:gdLst>
                <a:ahLst/>
                <a:cxnLst>
                  <a:cxn ang="0">
                    <a:pos x="T0" y="T1"/>
                  </a:cxn>
                  <a:cxn ang="0">
                    <a:pos x="T2" y="T3"/>
                  </a:cxn>
                  <a:cxn ang="0">
                    <a:pos x="T4" y="T5"/>
                  </a:cxn>
                  <a:cxn ang="0">
                    <a:pos x="T6" y="T7"/>
                  </a:cxn>
                  <a:cxn ang="0">
                    <a:pos x="T8" y="T9"/>
                  </a:cxn>
                </a:cxnLst>
                <a:rect l="0" t="0" r="r" b="b"/>
                <a:pathLst>
                  <a:path w="103" h="103">
                    <a:moveTo>
                      <a:pt x="52" y="1"/>
                    </a:moveTo>
                    <a:cubicBezTo>
                      <a:pt x="80" y="1"/>
                      <a:pt x="103" y="25"/>
                      <a:pt x="102" y="52"/>
                    </a:cubicBezTo>
                    <a:cubicBezTo>
                      <a:pt x="101" y="79"/>
                      <a:pt x="77" y="103"/>
                      <a:pt x="50" y="102"/>
                    </a:cubicBezTo>
                    <a:cubicBezTo>
                      <a:pt x="22" y="102"/>
                      <a:pt x="0" y="78"/>
                      <a:pt x="1" y="50"/>
                    </a:cubicBezTo>
                    <a:cubicBezTo>
                      <a:pt x="1" y="22"/>
                      <a:pt x="24" y="0"/>
                      <a:pt x="5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en-US" sz="1200" dirty="0">
                  <a:solidFill>
                    <a:srgbClr val="595959"/>
                  </a:solidFill>
                  <a:cs typeface="Arial" panose="020B0604020202020204" pitchFamily="34" charset="0"/>
                </a:endParaRPr>
              </a:p>
            </p:txBody>
          </p:sp>
        </p:grpSp>
      </p:grpSp>
      <p:sp>
        <p:nvSpPr>
          <p:cNvPr id="5" name="TextBox 4"/>
          <p:cNvSpPr txBox="1"/>
          <p:nvPr/>
        </p:nvSpPr>
        <p:spPr>
          <a:xfrm>
            <a:off x="5652121" y="4668780"/>
            <a:ext cx="669158" cy="307777"/>
          </a:xfrm>
          <a:prstGeom prst="rect">
            <a:avLst/>
          </a:prstGeom>
          <a:noFill/>
        </p:spPr>
        <p:txBody>
          <a:bodyPr wrap="none" rtlCol="0">
            <a:spAutoFit/>
          </a:bodyPr>
          <a:lstStyle/>
          <a:p>
            <a:pPr eaLnBrk="0" fontAlgn="base" hangingPunct="0">
              <a:spcBef>
                <a:spcPct val="0"/>
              </a:spcBef>
              <a:spcAft>
                <a:spcPct val="0"/>
              </a:spcAft>
            </a:pPr>
            <a:r>
              <a:rPr lang="en-US" sz="1400" dirty="0">
                <a:solidFill>
                  <a:prstClr val="white"/>
                </a:solidFill>
                <a:cs typeface="Arial" panose="020B0604020202020204" pitchFamily="34" charset="0"/>
              </a:rPr>
              <a:t>Tactics</a:t>
            </a:r>
          </a:p>
        </p:txBody>
      </p:sp>
      <p:sp>
        <p:nvSpPr>
          <p:cNvPr id="95" name="Freeform 42"/>
          <p:cNvSpPr>
            <a:spLocks/>
          </p:cNvSpPr>
          <p:nvPr/>
        </p:nvSpPr>
        <p:spPr bwMode="auto">
          <a:xfrm>
            <a:off x="144516" y="4442684"/>
            <a:ext cx="2555058" cy="1750730"/>
          </a:xfrm>
          <a:custGeom>
            <a:avLst/>
            <a:gdLst>
              <a:gd name="T0" fmla="*/ 605 w 605"/>
              <a:gd name="T1" fmla="*/ 46 h 468"/>
              <a:gd name="T2" fmla="*/ 559 w 605"/>
              <a:gd name="T3" fmla="*/ 0 h 468"/>
              <a:gd name="T4" fmla="*/ 46 w 605"/>
              <a:gd name="T5" fmla="*/ 0 h 468"/>
              <a:gd name="T6" fmla="*/ 0 w 605"/>
              <a:gd name="T7" fmla="*/ 46 h 468"/>
              <a:gd name="T8" fmla="*/ 0 w 605"/>
              <a:gd name="T9" fmla="*/ 468 h 468"/>
              <a:gd name="T10" fmla="*/ 605 w 605"/>
              <a:gd name="T11" fmla="*/ 468 h 468"/>
              <a:gd name="T12" fmla="*/ 605 w 605"/>
              <a:gd name="T13" fmla="*/ 46 h 468"/>
            </a:gdLst>
            <a:ahLst/>
            <a:cxnLst>
              <a:cxn ang="0">
                <a:pos x="T0" y="T1"/>
              </a:cxn>
              <a:cxn ang="0">
                <a:pos x="T2" y="T3"/>
              </a:cxn>
              <a:cxn ang="0">
                <a:pos x="T4" y="T5"/>
              </a:cxn>
              <a:cxn ang="0">
                <a:pos x="T6" y="T7"/>
              </a:cxn>
              <a:cxn ang="0">
                <a:pos x="T8" y="T9"/>
              </a:cxn>
              <a:cxn ang="0">
                <a:pos x="T10" y="T11"/>
              </a:cxn>
              <a:cxn ang="0">
                <a:pos x="T12" y="T13"/>
              </a:cxn>
            </a:cxnLst>
            <a:rect l="0" t="0" r="r" b="b"/>
            <a:pathLst>
              <a:path w="605" h="468">
                <a:moveTo>
                  <a:pt x="605" y="46"/>
                </a:moveTo>
                <a:cubicBezTo>
                  <a:pt x="605" y="20"/>
                  <a:pt x="584" y="0"/>
                  <a:pt x="559" y="0"/>
                </a:cubicBezTo>
                <a:cubicBezTo>
                  <a:pt x="46" y="0"/>
                  <a:pt x="46" y="0"/>
                  <a:pt x="46" y="0"/>
                </a:cubicBezTo>
                <a:cubicBezTo>
                  <a:pt x="20" y="0"/>
                  <a:pt x="0" y="20"/>
                  <a:pt x="0" y="46"/>
                </a:cubicBezTo>
                <a:cubicBezTo>
                  <a:pt x="0" y="468"/>
                  <a:pt x="0" y="468"/>
                  <a:pt x="0" y="468"/>
                </a:cubicBezTo>
                <a:cubicBezTo>
                  <a:pt x="605" y="468"/>
                  <a:pt x="605" y="468"/>
                  <a:pt x="605" y="468"/>
                </a:cubicBezTo>
                <a:lnTo>
                  <a:pt x="605" y="46"/>
                </a:lnTo>
                <a:close/>
              </a:path>
            </a:pathLst>
          </a:custGeom>
          <a:solidFill>
            <a:schemeClr val="accent5">
              <a:lumMod val="75000"/>
            </a:schemeClr>
          </a:solidFill>
          <a:ln>
            <a:noFill/>
          </a:ln>
        </p:spPr>
        <p:txBody>
          <a:bodyPr vert="horz" wrap="square" lIns="121920" tIns="60960" rIns="121920" bIns="60960" numCol="1" anchor="t" anchorCtr="0" compatLnSpc="1">
            <a:prstTxWarp prst="textNoShape">
              <a:avLst/>
            </a:prstTxWarp>
          </a:bodyPr>
          <a:lstStyle/>
          <a:p>
            <a:pPr eaLnBrk="0" fontAlgn="base" hangingPunct="0">
              <a:spcBef>
                <a:spcPts val="600"/>
              </a:spcBef>
              <a:spcAft>
                <a:spcPts val="600"/>
              </a:spcAft>
            </a:pPr>
            <a:r>
              <a:rPr lang="en-US" sz="1400" dirty="0">
                <a:solidFill>
                  <a:prstClr val="white"/>
                </a:solidFill>
                <a:cs typeface="Arial" panose="020B0604020202020204" pitchFamily="34" charset="0"/>
              </a:rPr>
              <a:t>Marketing Team: (9)</a:t>
            </a:r>
          </a:p>
          <a:p>
            <a:pPr eaLnBrk="0" fontAlgn="base" hangingPunct="0">
              <a:spcBef>
                <a:spcPts val="600"/>
              </a:spcBef>
              <a:spcAft>
                <a:spcPts val="600"/>
              </a:spcAft>
            </a:pPr>
            <a:r>
              <a:rPr lang="en-US" sz="1400" dirty="0">
                <a:solidFill>
                  <a:prstClr val="white"/>
                </a:solidFill>
                <a:cs typeface="Arial" panose="020B0604020202020204" pitchFamily="34" charset="0"/>
              </a:rPr>
              <a:t>Marketing Managers (1)</a:t>
            </a:r>
          </a:p>
          <a:p>
            <a:pPr eaLnBrk="0" fontAlgn="base" hangingPunct="0">
              <a:spcBef>
                <a:spcPts val="600"/>
              </a:spcBef>
              <a:spcAft>
                <a:spcPts val="600"/>
              </a:spcAft>
            </a:pPr>
            <a:r>
              <a:rPr lang="en-US" sz="1400" dirty="0">
                <a:solidFill>
                  <a:prstClr val="white"/>
                </a:solidFill>
                <a:cs typeface="Arial" panose="020B0604020202020204" pitchFamily="34" charset="0"/>
              </a:rPr>
              <a:t>Group Product Manager (1)</a:t>
            </a:r>
          </a:p>
          <a:p>
            <a:pPr eaLnBrk="0" fontAlgn="base" hangingPunct="0">
              <a:spcBef>
                <a:spcPts val="600"/>
              </a:spcBef>
              <a:spcAft>
                <a:spcPts val="600"/>
              </a:spcAft>
            </a:pPr>
            <a:r>
              <a:rPr lang="en-US" sz="1400" dirty="0">
                <a:solidFill>
                  <a:prstClr val="white"/>
                </a:solidFill>
                <a:cs typeface="Arial" panose="020B0604020202020204" pitchFamily="34" charset="0"/>
              </a:rPr>
              <a:t>Product Managers (2)</a:t>
            </a:r>
          </a:p>
          <a:p>
            <a:pPr eaLnBrk="0" fontAlgn="base" hangingPunct="0">
              <a:spcBef>
                <a:spcPts val="600"/>
              </a:spcBef>
              <a:spcAft>
                <a:spcPts val="600"/>
              </a:spcAft>
            </a:pPr>
            <a:r>
              <a:rPr lang="en-US" sz="1400" dirty="0">
                <a:solidFill>
                  <a:prstClr val="white"/>
                </a:solidFill>
                <a:cs typeface="Arial" panose="020B0604020202020204" pitchFamily="34" charset="0"/>
              </a:rPr>
              <a:t>Product Executives (5)</a:t>
            </a:r>
          </a:p>
        </p:txBody>
      </p:sp>
      <p:sp>
        <p:nvSpPr>
          <p:cNvPr id="96" name="Freeform 43"/>
          <p:cNvSpPr>
            <a:spLocks/>
          </p:cNvSpPr>
          <p:nvPr/>
        </p:nvSpPr>
        <p:spPr bwMode="auto">
          <a:xfrm>
            <a:off x="129516" y="6179815"/>
            <a:ext cx="2659208" cy="293783"/>
          </a:xfrm>
          <a:custGeom>
            <a:avLst/>
            <a:gdLst>
              <a:gd name="T0" fmla="*/ 0 w 605"/>
              <a:gd name="T1" fmla="*/ 58 h 104"/>
              <a:gd name="T2" fmla="*/ 46 w 605"/>
              <a:gd name="T3" fmla="*/ 104 h 104"/>
              <a:gd name="T4" fmla="*/ 559 w 605"/>
              <a:gd name="T5" fmla="*/ 104 h 104"/>
              <a:gd name="T6" fmla="*/ 605 w 605"/>
              <a:gd name="T7" fmla="*/ 58 h 104"/>
              <a:gd name="T8" fmla="*/ 605 w 605"/>
              <a:gd name="T9" fmla="*/ 0 h 104"/>
              <a:gd name="T10" fmla="*/ 0 w 605"/>
              <a:gd name="T11" fmla="*/ 0 h 104"/>
              <a:gd name="T12" fmla="*/ 0 w 605"/>
              <a:gd name="T13" fmla="*/ 58 h 104"/>
            </a:gdLst>
            <a:ahLst/>
            <a:cxnLst>
              <a:cxn ang="0">
                <a:pos x="T0" y="T1"/>
              </a:cxn>
              <a:cxn ang="0">
                <a:pos x="T2" y="T3"/>
              </a:cxn>
              <a:cxn ang="0">
                <a:pos x="T4" y="T5"/>
              </a:cxn>
              <a:cxn ang="0">
                <a:pos x="T6" y="T7"/>
              </a:cxn>
              <a:cxn ang="0">
                <a:pos x="T8" y="T9"/>
              </a:cxn>
              <a:cxn ang="0">
                <a:pos x="T10" y="T11"/>
              </a:cxn>
              <a:cxn ang="0">
                <a:pos x="T12" y="T13"/>
              </a:cxn>
            </a:cxnLst>
            <a:rect l="0" t="0" r="r" b="b"/>
            <a:pathLst>
              <a:path w="605" h="104">
                <a:moveTo>
                  <a:pt x="0" y="58"/>
                </a:moveTo>
                <a:cubicBezTo>
                  <a:pt x="0" y="83"/>
                  <a:pt x="20" y="104"/>
                  <a:pt x="46" y="104"/>
                </a:cubicBezTo>
                <a:cubicBezTo>
                  <a:pt x="559" y="104"/>
                  <a:pt x="559" y="104"/>
                  <a:pt x="559" y="104"/>
                </a:cubicBezTo>
                <a:cubicBezTo>
                  <a:pt x="584" y="104"/>
                  <a:pt x="605" y="83"/>
                  <a:pt x="605" y="58"/>
                </a:cubicBezTo>
                <a:cubicBezTo>
                  <a:pt x="605" y="0"/>
                  <a:pt x="605" y="0"/>
                  <a:pt x="605" y="0"/>
                </a:cubicBezTo>
                <a:cubicBezTo>
                  <a:pt x="0" y="0"/>
                  <a:pt x="0" y="0"/>
                  <a:pt x="0" y="0"/>
                </a:cubicBezTo>
                <a:lnTo>
                  <a:pt x="0" y="58"/>
                </a:lnTo>
                <a:close/>
              </a:path>
            </a:pathLst>
          </a:custGeom>
          <a:solidFill>
            <a:schemeClr val="bg1"/>
          </a:solidFill>
          <a:ln>
            <a:noFill/>
          </a:ln>
          <a:effectLst>
            <a:outerShdw blurRad="50800" dist="38100" dir="2700000" algn="tl" rotWithShape="0">
              <a:schemeClr val="bg1">
                <a:lumMod val="75000"/>
                <a:alpha val="40000"/>
              </a:schemeClr>
            </a:outerShdw>
          </a:effectLst>
        </p:spPr>
        <p:txBody>
          <a:bodyPr vert="horz" wrap="square" lIns="121920" tIns="60960" rIns="121920" bIns="60960" numCol="1" anchor="ctr" anchorCtr="0" compatLnSpc="1">
            <a:prstTxWarp prst="textNoShape">
              <a:avLst/>
            </a:prstTxWarp>
          </a:bodyPr>
          <a:lstStyle/>
          <a:p>
            <a:pPr defTabSz="533387" eaLnBrk="0" fontAlgn="base" hangingPunct="0">
              <a:spcBef>
                <a:spcPct val="0"/>
              </a:spcBef>
              <a:spcAft>
                <a:spcPts val="800"/>
              </a:spcAft>
              <a:defRPr/>
            </a:pPr>
            <a:r>
              <a:rPr lang="en-US" sz="1200" b="1" dirty="0">
                <a:solidFill>
                  <a:srgbClr val="4472C4"/>
                </a:solidFill>
                <a:cs typeface="Arial" panose="020B0604020202020204" pitchFamily="34" charset="0"/>
              </a:rPr>
              <a:t>Marketing Team</a:t>
            </a:r>
          </a:p>
        </p:txBody>
      </p:sp>
      <p:grpSp>
        <p:nvGrpSpPr>
          <p:cNvPr id="97" name="Group 96"/>
          <p:cNvGrpSpPr/>
          <p:nvPr/>
        </p:nvGrpSpPr>
        <p:grpSpPr>
          <a:xfrm>
            <a:off x="2154627" y="5540417"/>
            <a:ext cx="965120" cy="853025"/>
            <a:chOff x="-925129" y="3941138"/>
            <a:chExt cx="824464" cy="793383"/>
          </a:xfrm>
        </p:grpSpPr>
        <p:sp>
          <p:nvSpPr>
            <p:cNvPr id="98" name="Oval 97"/>
            <p:cNvSpPr/>
            <p:nvPr/>
          </p:nvSpPr>
          <p:spPr>
            <a:xfrm>
              <a:off x="-925129" y="3941138"/>
              <a:ext cx="824464" cy="793383"/>
            </a:xfrm>
            <a:prstGeom prst="ellipse">
              <a:avLst/>
            </a:prstGeom>
            <a:solidFill>
              <a:schemeClr val="accent4"/>
            </a:solidFill>
            <a:ln>
              <a:noFill/>
            </a:ln>
            <a:effectLst>
              <a:outerShdw blurRad="50800" dist="38100" dir="2700000" algn="tl" rotWithShape="0">
                <a:schemeClr val="tx2">
                  <a:lumMod val="50000"/>
                  <a:alpha val="40000"/>
                </a:schemeClr>
              </a:outerShdw>
            </a:effectLst>
          </p:spPr>
          <p:txBody>
            <a:bodyPr rtlCol="0" anchor="ctr"/>
            <a:lstStyle/>
            <a:p>
              <a:pPr algn="ctr" eaLnBrk="0" fontAlgn="base" hangingPunct="0">
                <a:spcBef>
                  <a:spcPct val="0"/>
                </a:spcBef>
                <a:spcAft>
                  <a:spcPct val="0"/>
                </a:spcAft>
              </a:pPr>
              <a:endParaRPr lang="en-US" sz="1200" dirty="0">
                <a:solidFill>
                  <a:srgbClr val="595959"/>
                </a:solidFill>
                <a:cs typeface="Arial" panose="020B0604020202020204" pitchFamily="34" charset="0"/>
              </a:endParaRPr>
            </a:p>
          </p:txBody>
        </p:sp>
        <p:grpSp>
          <p:nvGrpSpPr>
            <p:cNvPr id="99" name="Group 98"/>
            <p:cNvGrpSpPr/>
            <p:nvPr/>
          </p:nvGrpSpPr>
          <p:grpSpPr>
            <a:xfrm>
              <a:off x="-802230" y="4046545"/>
              <a:ext cx="578667" cy="582568"/>
              <a:chOff x="-411163" y="2984501"/>
              <a:chExt cx="638176" cy="679450"/>
            </a:xfrm>
            <a:solidFill>
              <a:schemeClr val="bg1"/>
            </a:solidFill>
          </p:grpSpPr>
          <p:sp>
            <p:nvSpPr>
              <p:cNvPr id="100" name="Freeform 16"/>
              <p:cNvSpPr>
                <a:spLocks/>
              </p:cNvSpPr>
              <p:nvPr/>
            </p:nvSpPr>
            <p:spPr bwMode="auto">
              <a:xfrm>
                <a:off x="-217488" y="3143251"/>
                <a:ext cx="249238" cy="520700"/>
              </a:xfrm>
              <a:custGeom>
                <a:avLst/>
                <a:gdLst>
                  <a:gd name="T0" fmla="*/ 104 w 185"/>
                  <a:gd name="T1" fmla="*/ 58 h 388"/>
                  <a:gd name="T2" fmla="*/ 125 w 185"/>
                  <a:gd name="T3" fmla="*/ 7 h 388"/>
                  <a:gd name="T4" fmla="*/ 136 w 185"/>
                  <a:gd name="T5" fmla="*/ 1 h 388"/>
                  <a:gd name="T6" fmla="*/ 168 w 185"/>
                  <a:gd name="T7" fmla="*/ 15 h 388"/>
                  <a:gd name="T8" fmla="*/ 185 w 185"/>
                  <a:gd name="T9" fmla="*/ 50 h 388"/>
                  <a:gd name="T10" fmla="*/ 185 w 185"/>
                  <a:gd name="T11" fmla="*/ 190 h 388"/>
                  <a:gd name="T12" fmla="*/ 170 w 185"/>
                  <a:gd name="T13" fmla="*/ 208 h 388"/>
                  <a:gd name="T14" fmla="*/ 153 w 185"/>
                  <a:gd name="T15" fmla="*/ 192 h 388"/>
                  <a:gd name="T16" fmla="*/ 153 w 185"/>
                  <a:gd name="T17" fmla="*/ 174 h 388"/>
                  <a:gd name="T18" fmla="*/ 151 w 185"/>
                  <a:gd name="T19" fmla="*/ 174 h 388"/>
                  <a:gd name="T20" fmla="*/ 151 w 185"/>
                  <a:gd name="T21" fmla="*/ 180 h 388"/>
                  <a:gd name="T22" fmla="*/ 151 w 185"/>
                  <a:gd name="T23" fmla="*/ 379 h 388"/>
                  <a:gd name="T24" fmla="*/ 143 w 185"/>
                  <a:gd name="T25" fmla="*/ 388 h 388"/>
                  <a:gd name="T26" fmla="*/ 106 w 185"/>
                  <a:gd name="T27" fmla="*/ 388 h 388"/>
                  <a:gd name="T28" fmla="*/ 99 w 185"/>
                  <a:gd name="T29" fmla="*/ 381 h 388"/>
                  <a:gd name="T30" fmla="*/ 95 w 185"/>
                  <a:gd name="T31" fmla="*/ 282 h 388"/>
                  <a:gd name="T32" fmla="*/ 92 w 185"/>
                  <a:gd name="T33" fmla="*/ 254 h 388"/>
                  <a:gd name="T34" fmla="*/ 91 w 185"/>
                  <a:gd name="T35" fmla="*/ 273 h 388"/>
                  <a:gd name="T36" fmla="*/ 87 w 185"/>
                  <a:gd name="T37" fmla="*/ 381 h 388"/>
                  <a:gd name="T38" fmla="*/ 81 w 185"/>
                  <a:gd name="T39" fmla="*/ 388 h 388"/>
                  <a:gd name="T40" fmla="*/ 42 w 185"/>
                  <a:gd name="T41" fmla="*/ 388 h 388"/>
                  <a:gd name="T42" fmla="*/ 35 w 185"/>
                  <a:gd name="T43" fmla="*/ 381 h 388"/>
                  <a:gd name="T44" fmla="*/ 35 w 185"/>
                  <a:gd name="T45" fmla="*/ 203 h 388"/>
                  <a:gd name="T46" fmla="*/ 35 w 185"/>
                  <a:gd name="T47" fmla="*/ 174 h 388"/>
                  <a:gd name="T48" fmla="*/ 33 w 185"/>
                  <a:gd name="T49" fmla="*/ 174 h 388"/>
                  <a:gd name="T50" fmla="*/ 33 w 185"/>
                  <a:gd name="T51" fmla="*/ 190 h 388"/>
                  <a:gd name="T52" fmla="*/ 17 w 185"/>
                  <a:gd name="T53" fmla="*/ 208 h 388"/>
                  <a:gd name="T54" fmla="*/ 1 w 185"/>
                  <a:gd name="T55" fmla="*/ 190 h 388"/>
                  <a:gd name="T56" fmla="*/ 1 w 185"/>
                  <a:gd name="T57" fmla="*/ 89 h 388"/>
                  <a:gd name="T58" fmla="*/ 1 w 185"/>
                  <a:gd name="T59" fmla="*/ 49 h 388"/>
                  <a:gd name="T60" fmla="*/ 16 w 185"/>
                  <a:gd name="T61" fmla="*/ 16 h 388"/>
                  <a:gd name="T62" fmla="*/ 51 w 185"/>
                  <a:gd name="T63" fmla="*/ 1 h 388"/>
                  <a:gd name="T64" fmla="*/ 61 w 185"/>
                  <a:gd name="T65" fmla="*/ 7 h 388"/>
                  <a:gd name="T66" fmla="*/ 83 w 185"/>
                  <a:gd name="T67" fmla="*/ 59 h 388"/>
                  <a:gd name="T68" fmla="*/ 93 w 185"/>
                  <a:gd name="T69" fmla="*/ 83 h 388"/>
                  <a:gd name="T70" fmla="*/ 104 w 185"/>
                  <a:gd name="T71" fmla="*/ 5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5" h="388">
                    <a:moveTo>
                      <a:pt x="104" y="58"/>
                    </a:moveTo>
                    <a:cubicBezTo>
                      <a:pt x="111" y="41"/>
                      <a:pt x="118" y="24"/>
                      <a:pt x="125" y="7"/>
                    </a:cubicBezTo>
                    <a:cubicBezTo>
                      <a:pt x="128" y="2"/>
                      <a:pt x="131" y="0"/>
                      <a:pt x="136" y="1"/>
                    </a:cubicBezTo>
                    <a:cubicBezTo>
                      <a:pt x="148" y="3"/>
                      <a:pt x="159" y="8"/>
                      <a:pt x="168" y="15"/>
                    </a:cubicBezTo>
                    <a:cubicBezTo>
                      <a:pt x="180" y="24"/>
                      <a:pt x="185" y="35"/>
                      <a:pt x="185" y="50"/>
                    </a:cubicBezTo>
                    <a:cubicBezTo>
                      <a:pt x="185" y="96"/>
                      <a:pt x="185" y="143"/>
                      <a:pt x="185" y="190"/>
                    </a:cubicBezTo>
                    <a:cubicBezTo>
                      <a:pt x="185" y="200"/>
                      <a:pt x="179" y="207"/>
                      <a:pt x="170" y="208"/>
                    </a:cubicBezTo>
                    <a:cubicBezTo>
                      <a:pt x="161" y="209"/>
                      <a:pt x="153" y="202"/>
                      <a:pt x="153" y="192"/>
                    </a:cubicBezTo>
                    <a:cubicBezTo>
                      <a:pt x="152" y="186"/>
                      <a:pt x="153" y="180"/>
                      <a:pt x="153" y="174"/>
                    </a:cubicBezTo>
                    <a:cubicBezTo>
                      <a:pt x="152" y="174"/>
                      <a:pt x="152" y="174"/>
                      <a:pt x="151" y="174"/>
                    </a:cubicBezTo>
                    <a:cubicBezTo>
                      <a:pt x="151" y="176"/>
                      <a:pt x="151" y="178"/>
                      <a:pt x="151" y="180"/>
                    </a:cubicBezTo>
                    <a:cubicBezTo>
                      <a:pt x="151" y="247"/>
                      <a:pt x="151" y="313"/>
                      <a:pt x="151" y="379"/>
                    </a:cubicBezTo>
                    <a:cubicBezTo>
                      <a:pt x="151" y="388"/>
                      <a:pt x="151" y="388"/>
                      <a:pt x="143" y="388"/>
                    </a:cubicBezTo>
                    <a:cubicBezTo>
                      <a:pt x="131" y="388"/>
                      <a:pt x="118" y="387"/>
                      <a:pt x="106" y="388"/>
                    </a:cubicBezTo>
                    <a:cubicBezTo>
                      <a:pt x="101" y="388"/>
                      <a:pt x="99" y="386"/>
                      <a:pt x="99" y="381"/>
                    </a:cubicBezTo>
                    <a:cubicBezTo>
                      <a:pt x="98" y="348"/>
                      <a:pt x="96" y="315"/>
                      <a:pt x="95" y="282"/>
                    </a:cubicBezTo>
                    <a:cubicBezTo>
                      <a:pt x="94" y="273"/>
                      <a:pt x="94" y="263"/>
                      <a:pt x="92" y="254"/>
                    </a:cubicBezTo>
                    <a:cubicBezTo>
                      <a:pt x="92" y="260"/>
                      <a:pt x="92" y="267"/>
                      <a:pt x="91" y="273"/>
                    </a:cubicBezTo>
                    <a:cubicBezTo>
                      <a:pt x="90" y="309"/>
                      <a:pt x="89" y="345"/>
                      <a:pt x="87" y="381"/>
                    </a:cubicBezTo>
                    <a:cubicBezTo>
                      <a:pt x="87" y="386"/>
                      <a:pt x="86" y="388"/>
                      <a:pt x="81" y="388"/>
                    </a:cubicBezTo>
                    <a:cubicBezTo>
                      <a:pt x="68" y="387"/>
                      <a:pt x="55" y="387"/>
                      <a:pt x="42" y="388"/>
                    </a:cubicBezTo>
                    <a:cubicBezTo>
                      <a:pt x="36" y="388"/>
                      <a:pt x="35" y="386"/>
                      <a:pt x="35" y="381"/>
                    </a:cubicBezTo>
                    <a:cubicBezTo>
                      <a:pt x="35" y="321"/>
                      <a:pt x="35" y="262"/>
                      <a:pt x="35" y="203"/>
                    </a:cubicBezTo>
                    <a:cubicBezTo>
                      <a:pt x="35" y="193"/>
                      <a:pt x="35" y="184"/>
                      <a:pt x="35" y="174"/>
                    </a:cubicBezTo>
                    <a:cubicBezTo>
                      <a:pt x="34" y="174"/>
                      <a:pt x="34" y="174"/>
                      <a:pt x="33" y="174"/>
                    </a:cubicBezTo>
                    <a:cubicBezTo>
                      <a:pt x="33" y="179"/>
                      <a:pt x="33" y="185"/>
                      <a:pt x="33" y="190"/>
                    </a:cubicBezTo>
                    <a:cubicBezTo>
                      <a:pt x="33" y="201"/>
                      <a:pt x="27" y="208"/>
                      <a:pt x="17" y="208"/>
                    </a:cubicBezTo>
                    <a:cubicBezTo>
                      <a:pt x="7" y="208"/>
                      <a:pt x="1" y="201"/>
                      <a:pt x="1" y="190"/>
                    </a:cubicBezTo>
                    <a:cubicBezTo>
                      <a:pt x="1" y="156"/>
                      <a:pt x="1" y="122"/>
                      <a:pt x="1" y="89"/>
                    </a:cubicBezTo>
                    <a:cubicBezTo>
                      <a:pt x="1" y="76"/>
                      <a:pt x="1" y="62"/>
                      <a:pt x="1" y="49"/>
                    </a:cubicBezTo>
                    <a:cubicBezTo>
                      <a:pt x="0" y="35"/>
                      <a:pt x="6" y="25"/>
                      <a:pt x="16" y="16"/>
                    </a:cubicBezTo>
                    <a:cubicBezTo>
                      <a:pt x="26" y="8"/>
                      <a:pt x="38" y="3"/>
                      <a:pt x="51" y="1"/>
                    </a:cubicBezTo>
                    <a:cubicBezTo>
                      <a:pt x="56" y="0"/>
                      <a:pt x="59" y="2"/>
                      <a:pt x="61" y="7"/>
                    </a:cubicBezTo>
                    <a:cubicBezTo>
                      <a:pt x="68" y="24"/>
                      <a:pt x="75" y="42"/>
                      <a:pt x="83" y="59"/>
                    </a:cubicBezTo>
                    <a:cubicBezTo>
                      <a:pt x="86" y="66"/>
                      <a:pt x="89" y="74"/>
                      <a:pt x="93" y="83"/>
                    </a:cubicBezTo>
                    <a:cubicBezTo>
                      <a:pt x="97" y="73"/>
                      <a:pt x="100" y="66"/>
                      <a:pt x="104"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en-US" sz="1200" dirty="0">
                  <a:solidFill>
                    <a:srgbClr val="595959"/>
                  </a:solidFill>
                  <a:cs typeface="Arial" panose="020B0604020202020204" pitchFamily="34" charset="0"/>
                </a:endParaRPr>
              </a:p>
            </p:txBody>
          </p:sp>
          <p:sp>
            <p:nvSpPr>
              <p:cNvPr id="101" name="Freeform 17"/>
              <p:cNvSpPr>
                <a:spLocks/>
              </p:cNvSpPr>
              <p:nvPr/>
            </p:nvSpPr>
            <p:spPr bwMode="auto">
              <a:xfrm>
                <a:off x="46038" y="3152776"/>
                <a:ext cx="180975" cy="392113"/>
              </a:xfrm>
              <a:custGeom>
                <a:avLst/>
                <a:gdLst>
                  <a:gd name="T0" fmla="*/ 73 w 135"/>
                  <a:gd name="T1" fmla="*/ 43 h 292"/>
                  <a:gd name="T2" fmla="*/ 89 w 135"/>
                  <a:gd name="T3" fmla="*/ 6 h 292"/>
                  <a:gd name="T4" fmla="*/ 100 w 135"/>
                  <a:gd name="T5" fmla="*/ 1 h 292"/>
                  <a:gd name="T6" fmla="*/ 127 w 135"/>
                  <a:gd name="T7" fmla="*/ 15 h 292"/>
                  <a:gd name="T8" fmla="*/ 135 w 135"/>
                  <a:gd name="T9" fmla="*/ 34 h 292"/>
                  <a:gd name="T10" fmla="*/ 135 w 135"/>
                  <a:gd name="T11" fmla="*/ 139 h 292"/>
                  <a:gd name="T12" fmla="*/ 135 w 135"/>
                  <a:gd name="T13" fmla="*/ 140 h 292"/>
                  <a:gd name="T14" fmla="*/ 123 w 135"/>
                  <a:gd name="T15" fmla="*/ 156 h 292"/>
                  <a:gd name="T16" fmla="*/ 111 w 135"/>
                  <a:gd name="T17" fmla="*/ 140 h 292"/>
                  <a:gd name="T18" fmla="*/ 111 w 135"/>
                  <a:gd name="T19" fmla="*/ 129 h 292"/>
                  <a:gd name="T20" fmla="*/ 110 w 135"/>
                  <a:gd name="T21" fmla="*/ 138 h 292"/>
                  <a:gd name="T22" fmla="*/ 109 w 135"/>
                  <a:gd name="T23" fmla="*/ 284 h 292"/>
                  <a:gd name="T24" fmla="*/ 101 w 135"/>
                  <a:gd name="T25" fmla="*/ 292 h 292"/>
                  <a:gd name="T26" fmla="*/ 76 w 135"/>
                  <a:gd name="T27" fmla="*/ 292 h 292"/>
                  <a:gd name="T28" fmla="*/ 70 w 135"/>
                  <a:gd name="T29" fmla="*/ 286 h 292"/>
                  <a:gd name="T30" fmla="*/ 67 w 135"/>
                  <a:gd name="T31" fmla="*/ 203 h 292"/>
                  <a:gd name="T32" fmla="*/ 66 w 135"/>
                  <a:gd name="T33" fmla="*/ 186 h 292"/>
                  <a:gd name="T34" fmla="*/ 64 w 135"/>
                  <a:gd name="T35" fmla="*/ 204 h 292"/>
                  <a:gd name="T36" fmla="*/ 62 w 135"/>
                  <a:gd name="T37" fmla="*/ 283 h 292"/>
                  <a:gd name="T38" fmla="*/ 52 w 135"/>
                  <a:gd name="T39" fmla="*/ 292 h 292"/>
                  <a:gd name="T40" fmla="*/ 29 w 135"/>
                  <a:gd name="T41" fmla="*/ 292 h 292"/>
                  <a:gd name="T42" fmla="*/ 22 w 135"/>
                  <a:gd name="T43" fmla="*/ 284 h 292"/>
                  <a:gd name="T44" fmla="*/ 22 w 135"/>
                  <a:gd name="T45" fmla="*/ 154 h 292"/>
                  <a:gd name="T46" fmla="*/ 21 w 135"/>
                  <a:gd name="T47" fmla="*/ 147 h 292"/>
                  <a:gd name="T48" fmla="*/ 12 w 135"/>
                  <a:gd name="T49" fmla="*/ 156 h 292"/>
                  <a:gd name="T50" fmla="*/ 3 w 135"/>
                  <a:gd name="T51" fmla="*/ 149 h 292"/>
                  <a:gd name="T52" fmla="*/ 3 w 135"/>
                  <a:gd name="T53" fmla="*/ 63 h 292"/>
                  <a:gd name="T54" fmla="*/ 0 w 135"/>
                  <a:gd name="T55" fmla="*/ 23 h 292"/>
                  <a:gd name="T56" fmla="*/ 3 w 135"/>
                  <a:gd name="T57" fmla="*/ 16 h 292"/>
                  <a:gd name="T58" fmla="*/ 33 w 135"/>
                  <a:gd name="T59" fmla="*/ 0 h 292"/>
                  <a:gd name="T60" fmla="*/ 42 w 135"/>
                  <a:gd name="T61" fmla="*/ 6 h 292"/>
                  <a:gd name="T62" fmla="*/ 58 w 135"/>
                  <a:gd name="T63" fmla="*/ 43 h 292"/>
                  <a:gd name="T64" fmla="*/ 66 w 135"/>
                  <a:gd name="T65" fmla="*/ 61 h 292"/>
                  <a:gd name="T66" fmla="*/ 73 w 135"/>
                  <a:gd name="T67" fmla="*/ 4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292">
                    <a:moveTo>
                      <a:pt x="73" y="43"/>
                    </a:moveTo>
                    <a:cubicBezTo>
                      <a:pt x="79" y="31"/>
                      <a:pt x="84" y="19"/>
                      <a:pt x="89" y="6"/>
                    </a:cubicBezTo>
                    <a:cubicBezTo>
                      <a:pt x="91" y="1"/>
                      <a:pt x="95" y="0"/>
                      <a:pt x="100" y="1"/>
                    </a:cubicBezTo>
                    <a:cubicBezTo>
                      <a:pt x="110" y="3"/>
                      <a:pt x="120" y="7"/>
                      <a:pt x="127" y="15"/>
                    </a:cubicBezTo>
                    <a:cubicBezTo>
                      <a:pt x="132" y="20"/>
                      <a:pt x="135" y="27"/>
                      <a:pt x="135" y="34"/>
                    </a:cubicBezTo>
                    <a:cubicBezTo>
                      <a:pt x="135" y="69"/>
                      <a:pt x="135" y="104"/>
                      <a:pt x="135" y="139"/>
                    </a:cubicBezTo>
                    <a:cubicBezTo>
                      <a:pt x="135" y="139"/>
                      <a:pt x="135" y="140"/>
                      <a:pt x="135" y="140"/>
                    </a:cubicBezTo>
                    <a:cubicBezTo>
                      <a:pt x="135" y="151"/>
                      <a:pt x="131" y="156"/>
                      <a:pt x="123" y="156"/>
                    </a:cubicBezTo>
                    <a:cubicBezTo>
                      <a:pt x="115" y="156"/>
                      <a:pt x="111" y="151"/>
                      <a:pt x="111" y="140"/>
                    </a:cubicBezTo>
                    <a:cubicBezTo>
                      <a:pt x="111" y="137"/>
                      <a:pt x="111" y="134"/>
                      <a:pt x="111" y="129"/>
                    </a:cubicBezTo>
                    <a:cubicBezTo>
                      <a:pt x="109" y="133"/>
                      <a:pt x="110" y="135"/>
                      <a:pt x="110" y="138"/>
                    </a:cubicBezTo>
                    <a:cubicBezTo>
                      <a:pt x="109" y="186"/>
                      <a:pt x="109" y="235"/>
                      <a:pt x="109" y="284"/>
                    </a:cubicBezTo>
                    <a:cubicBezTo>
                      <a:pt x="109" y="292"/>
                      <a:pt x="109" y="292"/>
                      <a:pt x="101" y="292"/>
                    </a:cubicBezTo>
                    <a:cubicBezTo>
                      <a:pt x="93" y="292"/>
                      <a:pt x="85" y="292"/>
                      <a:pt x="76" y="292"/>
                    </a:cubicBezTo>
                    <a:cubicBezTo>
                      <a:pt x="72" y="292"/>
                      <a:pt x="70" y="291"/>
                      <a:pt x="70" y="286"/>
                    </a:cubicBezTo>
                    <a:cubicBezTo>
                      <a:pt x="69" y="258"/>
                      <a:pt x="68" y="231"/>
                      <a:pt x="67" y="203"/>
                    </a:cubicBezTo>
                    <a:cubicBezTo>
                      <a:pt x="67" y="197"/>
                      <a:pt x="67" y="191"/>
                      <a:pt x="66" y="186"/>
                    </a:cubicBezTo>
                    <a:cubicBezTo>
                      <a:pt x="64" y="192"/>
                      <a:pt x="64" y="198"/>
                      <a:pt x="64" y="204"/>
                    </a:cubicBezTo>
                    <a:cubicBezTo>
                      <a:pt x="63" y="230"/>
                      <a:pt x="63" y="257"/>
                      <a:pt x="62" y="283"/>
                    </a:cubicBezTo>
                    <a:cubicBezTo>
                      <a:pt x="61" y="292"/>
                      <a:pt x="61" y="292"/>
                      <a:pt x="52" y="292"/>
                    </a:cubicBezTo>
                    <a:cubicBezTo>
                      <a:pt x="44" y="292"/>
                      <a:pt x="37" y="291"/>
                      <a:pt x="29" y="292"/>
                    </a:cubicBezTo>
                    <a:cubicBezTo>
                      <a:pt x="23" y="292"/>
                      <a:pt x="22" y="290"/>
                      <a:pt x="22" y="284"/>
                    </a:cubicBezTo>
                    <a:cubicBezTo>
                      <a:pt x="22" y="241"/>
                      <a:pt x="22" y="198"/>
                      <a:pt x="22" y="154"/>
                    </a:cubicBezTo>
                    <a:cubicBezTo>
                      <a:pt x="22" y="152"/>
                      <a:pt x="22" y="150"/>
                      <a:pt x="21" y="147"/>
                    </a:cubicBezTo>
                    <a:cubicBezTo>
                      <a:pt x="19" y="151"/>
                      <a:pt x="16" y="155"/>
                      <a:pt x="12" y="156"/>
                    </a:cubicBezTo>
                    <a:cubicBezTo>
                      <a:pt x="6" y="158"/>
                      <a:pt x="3" y="156"/>
                      <a:pt x="3" y="149"/>
                    </a:cubicBezTo>
                    <a:cubicBezTo>
                      <a:pt x="3" y="120"/>
                      <a:pt x="3" y="92"/>
                      <a:pt x="3" y="63"/>
                    </a:cubicBezTo>
                    <a:cubicBezTo>
                      <a:pt x="3" y="49"/>
                      <a:pt x="4" y="36"/>
                      <a:pt x="0" y="23"/>
                    </a:cubicBezTo>
                    <a:cubicBezTo>
                      <a:pt x="0" y="20"/>
                      <a:pt x="2" y="18"/>
                      <a:pt x="3" y="16"/>
                    </a:cubicBezTo>
                    <a:cubicBezTo>
                      <a:pt x="11" y="7"/>
                      <a:pt x="21" y="2"/>
                      <a:pt x="33" y="0"/>
                    </a:cubicBezTo>
                    <a:cubicBezTo>
                      <a:pt x="38" y="0"/>
                      <a:pt x="40" y="1"/>
                      <a:pt x="42" y="6"/>
                    </a:cubicBezTo>
                    <a:cubicBezTo>
                      <a:pt x="47" y="18"/>
                      <a:pt x="52" y="31"/>
                      <a:pt x="58" y="43"/>
                    </a:cubicBezTo>
                    <a:cubicBezTo>
                      <a:pt x="60" y="49"/>
                      <a:pt x="62" y="54"/>
                      <a:pt x="66" y="61"/>
                    </a:cubicBezTo>
                    <a:cubicBezTo>
                      <a:pt x="69" y="54"/>
                      <a:pt x="71" y="49"/>
                      <a:pt x="73"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en-US" sz="1200" dirty="0">
                  <a:solidFill>
                    <a:srgbClr val="595959"/>
                  </a:solidFill>
                  <a:cs typeface="Arial" panose="020B0604020202020204" pitchFamily="34" charset="0"/>
                </a:endParaRPr>
              </a:p>
            </p:txBody>
          </p:sp>
          <p:sp>
            <p:nvSpPr>
              <p:cNvPr id="102" name="Freeform 18"/>
              <p:cNvSpPr>
                <a:spLocks/>
              </p:cNvSpPr>
              <p:nvPr/>
            </p:nvSpPr>
            <p:spPr bwMode="auto">
              <a:xfrm>
                <a:off x="-411163" y="3149601"/>
                <a:ext cx="182563" cy="395288"/>
              </a:xfrm>
              <a:custGeom>
                <a:avLst/>
                <a:gdLst>
                  <a:gd name="T0" fmla="*/ 77 w 135"/>
                  <a:gd name="T1" fmla="*/ 46 h 295"/>
                  <a:gd name="T2" fmla="*/ 93 w 135"/>
                  <a:gd name="T3" fmla="*/ 9 h 295"/>
                  <a:gd name="T4" fmla="*/ 103 w 135"/>
                  <a:gd name="T5" fmla="*/ 4 h 295"/>
                  <a:gd name="T6" fmla="*/ 131 w 135"/>
                  <a:gd name="T7" fmla="*/ 18 h 295"/>
                  <a:gd name="T8" fmla="*/ 134 w 135"/>
                  <a:gd name="T9" fmla="*/ 29 h 295"/>
                  <a:gd name="T10" fmla="*/ 132 w 135"/>
                  <a:gd name="T11" fmla="*/ 44 h 295"/>
                  <a:gd name="T12" fmla="*/ 132 w 135"/>
                  <a:gd name="T13" fmla="*/ 150 h 295"/>
                  <a:gd name="T14" fmla="*/ 129 w 135"/>
                  <a:gd name="T15" fmla="*/ 159 h 295"/>
                  <a:gd name="T16" fmla="*/ 117 w 135"/>
                  <a:gd name="T17" fmla="*/ 154 h 295"/>
                  <a:gd name="T18" fmla="*/ 115 w 135"/>
                  <a:gd name="T19" fmla="*/ 145 h 295"/>
                  <a:gd name="T20" fmla="*/ 115 w 135"/>
                  <a:gd name="T21" fmla="*/ 133 h 295"/>
                  <a:gd name="T22" fmla="*/ 113 w 135"/>
                  <a:gd name="T23" fmla="*/ 139 h 295"/>
                  <a:gd name="T24" fmla="*/ 113 w 135"/>
                  <a:gd name="T25" fmla="*/ 287 h 295"/>
                  <a:gd name="T26" fmla="*/ 105 w 135"/>
                  <a:gd name="T27" fmla="*/ 295 h 295"/>
                  <a:gd name="T28" fmla="*/ 81 w 135"/>
                  <a:gd name="T29" fmla="*/ 295 h 295"/>
                  <a:gd name="T30" fmla="*/ 74 w 135"/>
                  <a:gd name="T31" fmla="*/ 288 h 295"/>
                  <a:gd name="T32" fmla="*/ 72 w 135"/>
                  <a:gd name="T33" fmla="*/ 247 h 295"/>
                  <a:gd name="T34" fmla="*/ 70 w 135"/>
                  <a:gd name="T35" fmla="*/ 208 h 295"/>
                  <a:gd name="T36" fmla="*/ 70 w 135"/>
                  <a:gd name="T37" fmla="*/ 188 h 295"/>
                  <a:gd name="T38" fmla="*/ 68 w 135"/>
                  <a:gd name="T39" fmla="*/ 188 h 295"/>
                  <a:gd name="T40" fmla="*/ 68 w 135"/>
                  <a:gd name="T41" fmla="*/ 208 h 295"/>
                  <a:gd name="T42" fmla="*/ 65 w 135"/>
                  <a:gd name="T43" fmla="*/ 288 h 295"/>
                  <a:gd name="T44" fmla="*/ 59 w 135"/>
                  <a:gd name="T45" fmla="*/ 295 h 295"/>
                  <a:gd name="T46" fmla="*/ 34 w 135"/>
                  <a:gd name="T47" fmla="*/ 295 h 295"/>
                  <a:gd name="T48" fmla="*/ 25 w 135"/>
                  <a:gd name="T49" fmla="*/ 287 h 295"/>
                  <a:gd name="T50" fmla="*/ 26 w 135"/>
                  <a:gd name="T51" fmla="*/ 158 h 295"/>
                  <a:gd name="T52" fmla="*/ 26 w 135"/>
                  <a:gd name="T53" fmla="*/ 151 h 295"/>
                  <a:gd name="T54" fmla="*/ 24 w 135"/>
                  <a:gd name="T55" fmla="*/ 151 h 295"/>
                  <a:gd name="T56" fmla="*/ 9 w 135"/>
                  <a:gd name="T57" fmla="*/ 159 h 295"/>
                  <a:gd name="T58" fmla="*/ 0 w 135"/>
                  <a:gd name="T59" fmla="*/ 144 h 295"/>
                  <a:gd name="T60" fmla="*/ 0 w 135"/>
                  <a:gd name="T61" fmla="*/ 42 h 295"/>
                  <a:gd name="T62" fmla="*/ 19 w 135"/>
                  <a:gd name="T63" fmla="*/ 10 h 295"/>
                  <a:gd name="T64" fmla="*/ 24 w 135"/>
                  <a:gd name="T65" fmla="*/ 7 h 295"/>
                  <a:gd name="T66" fmla="*/ 49 w 135"/>
                  <a:gd name="T67" fmla="*/ 17 h 295"/>
                  <a:gd name="T68" fmla="*/ 62 w 135"/>
                  <a:gd name="T69" fmla="*/ 45 h 295"/>
                  <a:gd name="T70" fmla="*/ 70 w 135"/>
                  <a:gd name="T71" fmla="*/ 64 h 295"/>
                  <a:gd name="T72" fmla="*/ 77 w 135"/>
                  <a:gd name="T73" fmla="*/ 4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295">
                    <a:moveTo>
                      <a:pt x="77" y="46"/>
                    </a:moveTo>
                    <a:cubicBezTo>
                      <a:pt x="83" y="34"/>
                      <a:pt x="88" y="21"/>
                      <a:pt x="93" y="9"/>
                    </a:cubicBezTo>
                    <a:cubicBezTo>
                      <a:pt x="95" y="4"/>
                      <a:pt x="98" y="3"/>
                      <a:pt x="103" y="4"/>
                    </a:cubicBezTo>
                    <a:cubicBezTo>
                      <a:pt x="114" y="6"/>
                      <a:pt x="124" y="10"/>
                      <a:pt x="131" y="18"/>
                    </a:cubicBezTo>
                    <a:cubicBezTo>
                      <a:pt x="134" y="21"/>
                      <a:pt x="135" y="24"/>
                      <a:pt x="134" y="29"/>
                    </a:cubicBezTo>
                    <a:cubicBezTo>
                      <a:pt x="132" y="34"/>
                      <a:pt x="132" y="39"/>
                      <a:pt x="132" y="44"/>
                    </a:cubicBezTo>
                    <a:cubicBezTo>
                      <a:pt x="132" y="79"/>
                      <a:pt x="132" y="115"/>
                      <a:pt x="132" y="150"/>
                    </a:cubicBezTo>
                    <a:cubicBezTo>
                      <a:pt x="132" y="153"/>
                      <a:pt x="134" y="158"/>
                      <a:pt x="129" y="159"/>
                    </a:cubicBezTo>
                    <a:cubicBezTo>
                      <a:pt x="124" y="160"/>
                      <a:pt x="120" y="158"/>
                      <a:pt x="117" y="154"/>
                    </a:cubicBezTo>
                    <a:cubicBezTo>
                      <a:pt x="115" y="151"/>
                      <a:pt x="115" y="148"/>
                      <a:pt x="115" y="145"/>
                    </a:cubicBezTo>
                    <a:cubicBezTo>
                      <a:pt x="115" y="142"/>
                      <a:pt x="115" y="138"/>
                      <a:pt x="115" y="133"/>
                    </a:cubicBezTo>
                    <a:cubicBezTo>
                      <a:pt x="113" y="135"/>
                      <a:pt x="113" y="137"/>
                      <a:pt x="113" y="139"/>
                    </a:cubicBezTo>
                    <a:cubicBezTo>
                      <a:pt x="113" y="188"/>
                      <a:pt x="113" y="238"/>
                      <a:pt x="113" y="287"/>
                    </a:cubicBezTo>
                    <a:cubicBezTo>
                      <a:pt x="113" y="295"/>
                      <a:pt x="113" y="295"/>
                      <a:pt x="105" y="295"/>
                    </a:cubicBezTo>
                    <a:cubicBezTo>
                      <a:pt x="97" y="295"/>
                      <a:pt x="89" y="295"/>
                      <a:pt x="81" y="295"/>
                    </a:cubicBezTo>
                    <a:cubicBezTo>
                      <a:pt x="76" y="295"/>
                      <a:pt x="74" y="294"/>
                      <a:pt x="74" y="288"/>
                    </a:cubicBezTo>
                    <a:cubicBezTo>
                      <a:pt x="74" y="275"/>
                      <a:pt x="73" y="261"/>
                      <a:pt x="72" y="247"/>
                    </a:cubicBezTo>
                    <a:cubicBezTo>
                      <a:pt x="71" y="234"/>
                      <a:pt x="71" y="221"/>
                      <a:pt x="70" y="208"/>
                    </a:cubicBezTo>
                    <a:cubicBezTo>
                      <a:pt x="70" y="201"/>
                      <a:pt x="70" y="194"/>
                      <a:pt x="70" y="188"/>
                    </a:cubicBezTo>
                    <a:cubicBezTo>
                      <a:pt x="70" y="188"/>
                      <a:pt x="69" y="188"/>
                      <a:pt x="68" y="188"/>
                    </a:cubicBezTo>
                    <a:cubicBezTo>
                      <a:pt x="68" y="194"/>
                      <a:pt x="68" y="201"/>
                      <a:pt x="68" y="208"/>
                    </a:cubicBezTo>
                    <a:cubicBezTo>
                      <a:pt x="67" y="235"/>
                      <a:pt x="66" y="262"/>
                      <a:pt x="65" y="288"/>
                    </a:cubicBezTo>
                    <a:cubicBezTo>
                      <a:pt x="65" y="293"/>
                      <a:pt x="64" y="295"/>
                      <a:pt x="59" y="295"/>
                    </a:cubicBezTo>
                    <a:cubicBezTo>
                      <a:pt x="50" y="295"/>
                      <a:pt x="42" y="294"/>
                      <a:pt x="34" y="295"/>
                    </a:cubicBezTo>
                    <a:cubicBezTo>
                      <a:pt x="27" y="295"/>
                      <a:pt x="25" y="293"/>
                      <a:pt x="25" y="287"/>
                    </a:cubicBezTo>
                    <a:cubicBezTo>
                      <a:pt x="26" y="244"/>
                      <a:pt x="26" y="201"/>
                      <a:pt x="26" y="158"/>
                    </a:cubicBezTo>
                    <a:cubicBezTo>
                      <a:pt x="26" y="156"/>
                      <a:pt x="26" y="153"/>
                      <a:pt x="26" y="151"/>
                    </a:cubicBezTo>
                    <a:cubicBezTo>
                      <a:pt x="25" y="151"/>
                      <a:pt x="24" y="151"/>
                      <a:pt x="24" y="151"/>
                    </a:cubicBezTo>
                    <a:cubicBezTo>
                      <a:pt x="19" y="159"/>
                      <a:pt x="15" y="161"/>
                      <a:pt x="9" y="159"/>
                    </a:cubicBezTo>
                    <a:cubicBezTo>
                      <a:pt x="3" y="157"/>
                      <a:pt x="0" y="153"/>
                      <a:pt x="0" y="144"/>
                    </a:cubicBezTo>
                    <a:cubicBezTo>
                      <a:pt x="0" y="110"/>
                      <a:pt x="1" y="76"/>
                      <a:pt x="0" y="42"/>
                    </a:cubicBezTo>
                    <a:cubicBezTo>
                      <a:pt x="0" y="26"/>
                      <a:pt x="7" y="17"/>
                      <a:pt x="19" y="10"/>
                    </a:cubicBezTo>
                    <a:cubicBezTo>
                      <a:pt x="21" y="9"/>
                      <a:pt x="22" y="8"/>
                      <a:pt x="24" y="7"/>
                    </a:cubicBezTo>
                    <a:cubicBezTo>
                      <a:pt x="40" y="0"/>
                      <a:pt x="42" y="1"/>
                      <a:pt x="49" y="17"/>
                    </a:cubicBezTo>
                    <a:cubicBezTo>
                      <a:pt x="53" y="26"/>
                      <a:pt x="56" y="36"/>
                      <a:pt x="62" y="45"/>
                    </a:cubicBezTo>
                    <a:cubicBezTo>
                      <a:pt x="64" y="51"/>
                      <a:pt x="66" y="57"/>
                      <a:pt x="70" y="64"/>
                    </a:cubicBezTo>
                    <a:cubicBezTo>
                      <a:pt x="73" y="57"/>
                      <a:pt x="75" y="52"/>
                      <a:pt x="77"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en-US" sz="1200" dirty="0">
                  <a:solidFill>
                    <a:srgbClr val="595959"/>
                  </a:solidFill>
                  <a:cs typeface="Arial" panose="020B0604020202020204" pitchFamily="34" charset="0"/>
                </a:endParaRPr>
              </a:p>
            </p:txBody>
          </p:sp>
          <p:sp>
            <p:nvSpPr>
              <p:cNvPr id="103" name="Freeform 19"/>
              <p:cNvSpPr>
                <a:spLocks/>
              </p:cNvSpPr>
              <p:nvPr/>
            </p:nvSpPr>
            <p:spPr bwMode="auto">
              <a:xfrm>
                <a:off x="-152400" y="2984501"/>
                <a:ext cx="123825" cy="152400"/>
              </a:xfrm>
              <a:custGeom>
                <a:avLst/>
                <a:gdLst>
                  <a:gd name="T0" fmla="*/ 83 w 92"/>
                  <a:gd name="T1" fmla="*/ 40 h 114"/>
                  <a:gd name="T2" fmla="*/ 88 w 92"/>
                  <a:gd name="T3" fmla="*/ 55 h 114"/>
                  <a:gd name="T4" fmla="*/ 89 w 92"/>
                  <a:gd name="T5" fmla="*/ 67 h 114"/>
                  <a:gd name="T6" fmla="*/ 81 w 92"/>
                  <a:gd name="T7" fmla="*/ 79 h 114"/>
                  <a:gd name="T8" fmla="*/ 78 w 92"/>
                  <a:gd name="T9" fmla="*/ 84 h 114"/>
                  <a:gd name="T10" fmla="*/ 59 w 92"/>
                  <a:gd name="T11" fmla="*/ 107 h 114"/>
                  <a:gd name="T12" fmla="*/ 29 w 92"/>
                  <a:gd name="T13" fmla="*/ 105 h 114"/>
                  <a:gd name="T14" fmla="*/ 15 w 92"/>
                  <a:gd name="T15" fmla="*/ 84 h 114"/>
                  <a:gd name="T16" fmla="*/ 10 w 92"/>
                  <a:gd name="T17" fmla="*/ 79 h 114"/>
                  <a:gd name="T18" fmla="*/ 5 w 92"/>
                  <a:gd name="T19" fmla="*/ 75 h 114"/>
                  <a:gd name="T20" fmla="*/ 0 w 92"/>
                  <a:gd name="T21" fmla="*/ 59 h 114"/>
                  <a:gd name="T22" fmla="*/ 2 w 92"/>
                  <a:gd name="T23" fmla="*/ 55 h 114"/>
                  <a:gd name="T24" fmla="*/ 6 w 92"/>
                  <a:gd name="T25" fmla="*/ 42 h 114"/>
                  <a:gd name="T26" fmla="*/ 7 w 92"/>
                  <a:gd name="T27" fmla="*/ 34 h 114"/>
                  <a:gd name="T28" fmla="*/ 27 w 92"/>
                  <a:gd name="T29" fmla="*/ 12 h 114"/>
                  <a:gd name="T30" fmla="*/ 43 w 92"/>
                  <a:gd name="T31" fmla="*/ 6 h 114"/>
                  <a:gd name="T32" fmla="*/ 83 w 92"/>
                  <a:gd name="T33" fmla="*/ 34 h 114"/>
                  <a:gd name="T34" fmla="*/ 83 w 92"/>
                  <a:gd name="T35" fmla="*/ 4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 h="114">
                    <a:moveTo>
                      <a:pt x="83" y="40"/>
                    </a:moveTo>
                    <a:cubicBezTo>
                      <a:pt x="84" y="46"/>
                      <a:pt x="81" y="51"/>
                      <a:pt x="88" y="55"/>
                    </a:cubicBezTo>
                    <a:cubicBezTo>
                      <a:pt x="92" y="57"/>
                      <a:pt x="90" y="63"/>
                      <a:pt x="89" y="67"/>
                    </a:cubicBezTo>
                    <a:cubicBezTo>
                      <a:pt x="88" y="73"/>
                      <a:pt x="88" y="79"/>
                      <a:pt x="81" y="79"/>
                    </a:cubicBezTo>
                    <a:cubicBezTo>
                      <a:pt x="79" y="79"/>
                      <a:pt x="78" y="82"/>
                      <a:pt x="78" y="84"/>
                    </a:cubicBezTo>
                    <a:cubicBezTo>
                      <a:pt x="74" y="93"/>
                      <a:pt x="68" y="101"/>
                      <a:pt x="59" y="107"/>
                    </a:cubicBezTo>
                    <a:cubicBezTo>
                      <a:pt x="49" y="114"/>
                      <a:pt x="39" y="113"/>
                      <a:pt x="29" y="105"/>
                    </a:cubicBezTo>
                    <a:cubicBezTo>
                      <a:pt x="23" y="99"/>
                      <a:pt x="18" y="92"/>
                      <a:pt x="15" y="84"/>
                    </a:cubicBezTo>
                    <a:cubicBezTo>
                      <a:pt x="14" y="81"/>
                      <a:pt x="14" y="79"/>
                      <a:pt x="10" y="79"/>
                    </a:cubicBezTo>
                    <a:cubicBezTo>
                      <a:pt x="7" y="79"/>
                      <a:pt x="6" y="77"/>
                      <a:pt x="5" y="75"/>
                    </a:cubicBezTo>
                    <a:cubicBezTo>
                      <a:pt x="2" y="70"/>
                      <a:pt x="1" y="65"/>
                      <a:pt x="0" y="59"/>
                    </a:cubicBezTo>
                    <a:cubicBezTo>
                      <a:pt x="0" y="58"/>
                      <a:pt x="0" y="56"/>
                      <a:pt x="2" y="55"/>
                    </a:cubicBezTo>
                    <a:cubicBezTo>
                      <a:pt x="8" y="52"/>
                      <a:pt x="6" y="47"/>
                      <a:pt x="6" y="42"/>
                    </a:cubicBezTo>
                    <a:cubicBezTo>
                      <a:pt x="6" y="39"/>
                      <a:pt x="6" y="36"/>
                      <a:pt x="7" y="34"/>
                    </a:cubicBezTo>
                    <a:cubicBezTo>
                      <a:pt x="8" y="20"/>
                      <a:pt x="13" y="14"/>
                      <a:pt x="27" y="12"/>
                    </a:cubicBezTo>
                    <a:cubicBezTo>
                      <a:pt x="33" y="11"/>
                      <a:pt x="38" y="8"/>
                      <a:pt x="43" y="6"/>
                    </a:cubicBezTo>
                    <a:cubicBezTo>
                      <a:pt x="61" y="0"/>
                      <a:pt x="82" y="15"/>
                      <a:pt x="83" y="34"/>
                    </a:cubicBezTo>
                    <a:cubicBezTo>
                      <a:pt x="83" y="36"/>
                      <a:pt x="83" y="39"/>
                      <a:pt x="83"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en-US" sz="1200" dirty="0">
                  <a:solidFill>
                    <a:srgbClr val="595959"/>
                  </a:solidFill>
                  <a:cs typeface="Arial" panose="020B0604020202020204" pitchFamily="34" charset="0"/>
                </a:endParaRPr>
              </a:p>
            </p:txBody>
          </p:sp>
          <p:sp>
            <p:nvSpPr>
              <p:cNvPr id="104" name="Freeform 20"/>
              <p:cNvSpPr>
                <a:spLocks/>
              </p:cNvSpPr>
              <p:nvPr/>
            </p:nvSpPr>
            <p:spPr bwMode="auto">
              <a:xfrm>
                <a:off x="87313" y="3030538"/>
                <a:ext cx="95250" cy="117475"/>
              </a:xfrm>
              <a:custGeom>
                <a:avLst/>
                <a:gdLst>
                  <a:gd name="T0" fmla="*/ 63 w 71"/>
                  <a:gd name="T1" fmla="*/ 32 h 87"/>
                  <a:gd name="T2" fmla="*/ 67 w 71"/>
                  <a:gd name="T3" fmla="*/ 43 h 87"/>
                  <a:gd name="T4" fmla="*/ 64 w 71"/>
                  <a:gd name="T5" fmla="*/ 61 h 87"/>
                  <a:gd name="T6" fmla="*/ 58 w 71"/>
                  <a:gd name="T7" fmla="*/ 66 h 87"/>
                  <a:gd name="T8" fmla="*/ 48 w 71"/>
                  <a:gd name="T9" fmla="*/ 80 h 87"/>
                  <a:gd name="T10" fmla="*/ 22 w 71"/>
                  <a:gd name="T11" fmla="*/ 79 h 87"/>
                  <a:gd name="T12" fmla="*/ 14 w 71"/>
                  <a:gd name="T13" fmla="*/ 69 h 87"/>
                  <a:gd name="T14" fmla="*/ 6 w 71"/>
                  <a:gd name="T15" fmla="*/ 60 h 87"/>
                  <a:gd name="T16" fmla="*/ 4 w 71"/>
                  <a:gd name="T17" fmla="*/ 41 h 87"/>
                  <a:gd name="T18" fmla="*/ 5 w 71"/>
                  <a:gd name="T19" fmla="*/ 37 h 87"/>
                  <a:gd name="T20" fmla="*/ 6 w 71"/>
                  <a:gd name="T21" fmla="*/ 27 h 87"/>
                  <a:gd name="T22" fmla="*/ 22 w 71"/>
                  <a:gd name="T23" fmla="*/ 10 h 87"/>
                  <a:gd name="T24" fmla="*/ 31 w 71"/>
                  <a:gd name="T25" fmla="*/ 7 h 87"/>
                  <a:gd name="T26" fmla="*/ 63 w 71"/>
                  <a:gd name="T27" fmla="*/ 26 h 87"/>
                  <a:gd name="T28" fmla="*/ 63 w 71"/>
                  <a:gd name="T29" fmla="*/ 3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87">
                    <a:moveTo>
                      <a:pt x="63" y="32"/>
                    </a:moveTo>
                    <a:cubicBezTo>
                      <a:pt x="64" y="36"/>
                      <a:pt x="63" y="40"/>
                      <a:pt x="67" y="43"/>
                    </a:cubicBezTo>
                    <a:cubicBezTo>
                      <a:pt x="71" y="46"/>
                      <a:pt x="68" y="59"/>
                      <a:pt x="64" y="61"/>
                    </a:cubicBezTo>
                    <a:cubicBezTo>
                      <a:pt x="61" y="62"/>
                      <a:pt x="60" y="64"/>
                      <a:pt x="58" y="66"/>
                    </a:cubicBezTo>
                    <a:cubicBezTo>
                      <a:pt x="56" y="72"/>
                      <a:pt x="52" y="76"/>
                      <a:pt x="48" y="80"/>
                    </a:cubicBezTo>
                    <a:cubicBezTo>
                      <a:pt x="39" y="87"/>
                      <a:pt x="30" y="87"/>
                      <a:pt x="22" y="79"/>
                    </a:cubicBezTo>
                    <a:cubicBezTo>
                      <a:pt x="18" y="76"/>
                      <a:pt x="16" y="73"/>
                      <a:pt x="14" y="69"/>
                    </a:cubicBezTo>
                    <a:cubicBezTo>
                      <a:pt x="12" y="65"/>
                      <a:pt x="11" y="62"/>
                      <a:pt x="6" y="60"/>
                    </a:cubicBezTo>
                    <a:cubicBezTo>
                      <a:pt x="1" y="57"/>
                      <a:pt x="0" y="46"/>
                      <a:pt x="4" y="41"/>
                    </a:cubicBezTo>
                    <a:cubicBezTo>
                      <a:pt x="5" y="40"/>
                      <a:pt x="5" y="38"/>
                      <a:pt x="5" y="37"/>
                    </a:cubicBezTo>
                    <a:cubicBezTo>
                      <a:pt x="6" y="33"/>
                      <a:pt x="5" y="30"/>
                      <a:pt x="6" y="27"/>
                    </a:cubicBezTo>
                    <a:cubicBezTo>
                      <a:pt x="7" y="16"/>
                      <a:pt x="11" y="11"/>
                      <a:pt x="22" y="10"/>
                    </a:cubicBezTo>
                    <a:cubicBezTo>
                      <a:pt x="25" y="10"/>
                      <a:pt x="28" y="9"/>
                      <a:pt x="31" y="7"/>
                    </a:cubicBezTo>
                    <a:cubicBezTo>
                      <a:pt x="42" y="0"/>
                      <a:pt x="62" y="11"/>
                      <a:pt x="63" y="26"/>
                    </a:cubicBezTo>
                    <a:cubicBezTo>
                      <a:pt x="63" y="28"/>
                      <a:pt x="63" y="30"/>
                      <a:pt x="63"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en-US" sz="1200" dirty="0">
                  <a:solidFill>
                    <a:srgbClr val="595959"/>
                  </a:solidFill>
                  <a:cs typeface="Arial" panose="020B0604020202020204" pitchFamily="34" charset="0"/>
                </a:endParaRPr>
              </a:p>
            </p:txBody>
          </p:sp>
          <p:sp>
            <p:nvSpPr>
              <p:cNvPr id="105" name="Freeform 21"/>
              <p:cNvSpPr>
                <a:spLocks/>
              </p:cNvSpPr>
              <p:nvPr/>
            </p:nvSpPr>
            <p:spPr bwMode="auto">
              <a:xfrm>
                <a:off x="-363538" y="3032126"/>
                <a:ext cx="95250" cy="115888"/>
              </a:xfrm>
              <a:custGeom>
                <a:avLst/>
                <a:gdLst>
                  <a:gd name="T0" fmla="*/ 63 w 71"/>
                  <a:gd name="T1" fmla="*/ 31 h 86"/>
                  <a:gd name="T2" fmla="*/ 67 w 71"/>
                  <a:gd name="T3" fmla="*/ 42 h 86"/>
                  <a:gd name="T4" fmla="*/ 63 w 71"/>
                  <a:gd name="T5" fmla="*/ 60 h 86"/>
                  <a:gd name="T6" fmla="*/ 58 w 71"/>
                  <a:gd name="T7" fmla="*/ 65 h 86"/>
                  <a:gd name="T8" fmla="*/ 46 w 71"/>
                  <a:gd name="T9" fmla="*/ 80 h 86"/>
                  <a:gd name="T10" fmla="*/ 22 w 71"/>
                  <a:gd name="T11" fmla="*/ 79 h 86"/>
                  <a:gd name="T12" fmla="*/ 15 w 71"/>
                  <a:gd name="T13" fmla="*/ 70 h 86"/>
                  <a:gd name="T14" fmla="*/ 5 w 71"/>
                  <a:gd name="T15" fmla="*/ 58 h 86"/>
                  <a:gd name="T16" fmla="*/ 4 w 71"/>
                  <a:gd name="T17" fmla="*/ 41 h 86"/>
                  <a:gd name="T18" fmla="*/ 5 w 71"/>
                  <a:gd name="T19" fmla="*/ 35 h 86"/>
                  <a:gd name="T20" fmla="*/ 6 w 71"/>
                  <a:gd name="T21" fmla="*/ 23 h 86"/>
                  <a:gd name="T22" fmla="*/ 19 w 71"/>
                  <a:gd name="T23" fmla="*/ 10 h 86"/>
                  <a:gd name="T24" fmla="*/ 32 w 71"/>
                  <a:gd name="T25" fmla="*/ 5 h 86"/>
                  <a:gd name="T26" fmla="*/ 63 w 71"/>
                  <a:gd name="T27" fmla="*/ 24 h 86"/>
                  <a:gd name="T28" fmla="*/ 63 w 71"/>
                  <a:gd name="T29" fmla="*/ 3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86">
                    <a:moveTo>
                      <a:pt x="63" y="31"/>
                    </a:moveTo>
                    <a:cubicBezTo>
                      <a:pt x="63" y="35"/>
                      <a:pt x="62" y="39"/>
                      <a:pt x="67" y="42"/>
                    </a:cubicBezTo>
                    <a:cubicBezTo>
                      <a:pt x="71" y="45"/>
                      <a:pt x="68" y="58"/>
                      <a:pt x="63" y="60"/>
                    </a:cubicBezTo>
                    <a:cubicBezTo>
                      <a:pt x="60" y="61"/>
                      <a:pt x="59" y="63"/>
                      <a:pt x="58" y="65"/>
                    </a:cubicBezTo>
                    <a:cubicBezTo>
                      <a:pt x="56" y="71"/>
                      <a:pt x="52" y="76"/>
                      <a:pt x="46" y="80"/>
                    </a:cubicBezTo>
                    <a:cubicBezTo>
                      <a:pt x="38" y="86"/>
                      <a:pt x="30" y="86"/>
                      <a:pt x="22" y="79"/>
                    </a:cubicBezTo>
                    <a:cubicBezTo>
                      <a:pt x="19" y="76"/>
                      <a:pt x="17" y="74"/>
                      <a:pt x="15" y="70"/>
                    </a:cubicBezTo>
                    <a:cubicBezTo>
                      <a:pt x="13" y="66"/>
                      <a:pt x="11" y="61"/>
                      <a:pt x="5" y="58"/>
                    </a:cubicBezTo>
                    <a:cubicBezTo>
                      <a:pt x="0" y="56"/>
                      <a:pt x="0" y="45"/>
                      <a:pt x="4" y="41"/>
                    </a:cubicBezTo>
                    <a:cubicBezTo>
                      <a:pt x="5" y="39"/>
                      <a:pt x="5" y="37"/>
                      <a:pt x="5" y="35"/>
                    </a:cubicBezTo>
                    <a:cubicBezTo>
                      <a:pt x="6" y="31"/>
                      <a:pt x="5" y="27"/>
                      <a:pt x="6" y="23"/>
                    </a:cubicBezTo>
                    <a:cubicBezTo>
                      <a:pt x="7" y="15"/>
                      <a:pt x="11" y="11"/>
                      <a:pt x="19" y="10"/>
                    </a:cubicBezTo>
                    <a:cubicBezTo>
                      <a:pt x="24" y="9"/>
                      <a:pt x="28" y="7"/>
                      <a:pt x="32" y="5"/>
                    </a:cubicBezTo>
                    <a:cubicBezTo>
                      <a:pt x="44" y="0"/>
                      <a:pt x="61" y="11"/>
                      <a:pt x="63" y="24"/>
                    </a:cubicBezTo>
                    <a:cubicBezTo>
                      <a:pt x="63" y="27"/>
                      <a:pt x="63" y="29"/>
                      <a:pt x="63"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en-US" sz="1200" dirty="0">
                  <a:solidFill>
                    <a:srgbClr val="595959"/>
                  </a:solidFill>
                  <a:cs typeface="Arial" panose="020B0604020202020204" pitchFamily="34" charset="0"/>
                </a:endParaRPr>
              </a:p>
            </p:txBody>
          </p:sp>
          <p:sp>
            <p:nvSpPr>
              <p:cNvPr id="106" name="Freeform 22"/>
              <p:cNvSpPr>
                <a:spLocks/>
              </p:cNvSpPr>
              <p:nvPr/>
            </p:nvSpPr>
            <p:spPr bwMode="auto">
              <a:xfrm>
                <a:off x="-109538" y="3151188"/>
                <a:ext cx="34925" cy="103188"/>
              </a:xfrm>
              <a:custGeom>
                <a:avLst/>
                <a:gdLst>
                  <a:gd name="T0" fmla="*/ 24 w 26"/>
                  <a:gd name="T1" fmla="*/ 51 h 76"/>
                  <a:gd name="T2" fmla="*/ 13 w 26"/>
                  <a:gd name="T3" fmla="*/ 76 h 76"/>
                  <a:gd name="T4" fmla="*/ 3 w 26"/>
                  <a:gd name="T5" fmla="*/ 52 h 76"/>
                  <a:gd name="T6" fmla="*/ 7 w 26"/>
                  <a:gd name="T7" fmla="*/ 20 h 76"/>
                  <a:gd name="T8" fmla="*/ 0 w 26"/>
                  <a:gd name="T9" fmla="*/ 0 h 76"/>
                  <a:gd name="T10" fmla="*/ 25 w 26"/>
                  <a:gd name="T11" fmla="*/ 0 h 76"/>
                  <a:gd name="T12" fmla="*/ 26 w 26"/>
                  <a:gd name="T13" fmla="*/ 1 h 76"/>
                  <a:gd name="T14" fmla="*/ 21 w 26"/>
                  <a:gd name="T15" fmla="*/ 30 h 76"/>
                  <a:gd name="T16" fmla="*/ 24 w 26"/>
                  <a:gd name="T17"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76">
                    <a:moveTo>
                      <a:pt x="24" y="51"/>
                    </a:moveTo>
                    <a:cubicBezTo>
                      <a:pt x="20" y="59"/>
                      <a:pt x="17" y="66"/>
                      <a:pt x="13" y="76"/>
                    </a:cubicBezTo>
                    <a:cubicBezTo>
                      <a:pt x="9" y="67"/>
                      <a:pt x="6" y="59"/>
                      <a:pt x="3" y="52"/>
                    </a:cubicBezTo>
                    <a:cubicBezTo>
                      <a:pt x="4" y="41"/>
                      <a:pt x="5" y="30"/>
                      <a:pt x="7" y="20"/>
                    </a:cubicBezTo>
                    <a:cubicBezTo>
                      <a:pt x="8" y="12"/>
                      <a:pt x="6" y="6"/>
                      <a:pt x="0" y="0"/>
                    </a:cubicBezTo>
                    <a:cubicBezTo>
                      <a:pt x="9" y="0"/>
                      <a:pt x="17" y="0"/>
                      <a:pt x="25" y="0"/>
                    </a:cubicBezTo>
                    <a:cubicBezTo>
                      <a:pt x="25" y="1"/>
                      <a:pt x="26" y="1"/>
                      <a:pt x="26" y="1"/>
                    </a:cubicBezTo>
                    <a:cubicBezTo>
                      <a:pt x="16" y="10"/>
                      <a:pt x="20" y="20"/>
                      <a:pt x="21" y="30"/>
                    </a:cubicBezTo>
                    <a:cubicBezTo>
                      <a:pt x="22" y="37"/>
                      <a:pt x="23" y="44"/>
                      <a:pt x="24"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en-US" sz="1200" dirty="0">
                  <a:solidFill>
                    <a:srgbClr val="595959"/>
                  </a:solidFill>
                  <a:cs typeface="Arial" panose="020B0604020202020204" pitchFamily="34" charset="0"/>
                </a:endParaRPr>
              </a:p>
            </p:txBody>
          </p:sp>
          <p:sp>
            <p:nvSpPr>
              <p:cNvPr id="107" name="Freeform 23"/>
              <p:cNvSpPr>
                <a:spLocks/>
              </p:cNvSpPr>
              <p:nvPr/>
            </p:nvSpPr>
            <p:spPr bwMode="auto">
              <a:xfrm>
                <a:off x="-331788" y="3160713"/>
                <a:ext cx="26988" cy="74613"/>
              </a:xfrm>
              <a:custGeom>
                <a:avLst/>
                <a:gdLst>
                  <a:gd name="T0" fmla="*/ 18 w 20"/>
                  <a:gd name="T1" fmla="*/ 38 h 56"/>
                  <a:gd name="T2" fmla="*/ 11 w 20"/>
                  <a:gd name="T3" fmla="*/ 56 h 56"/>
                  <a:gd name="T4" fmla="*/ 3 w 20"/>
                  <a:gd name="T5" fmla="*/ 37 h 56"/>
                  <a:gd name="T6" fmla="*/ 5 w 20"/>
                  <a:gd name="T7" fmla="*/ 18 h 56"/>
                  <a:gd name="T8" fmla="*/ 0 w 20"/>
                  <a:gd name="T9" fmla="*/ 0 h 56"/>
                  <a:gd name="T10" fmla="*/ 20 w 20"/>
                  <a:gd name="T11" fmla="*/ 0 h 56"/>
                  <a:gd name="T12" fmla="*/ 18 w 20"/>
                  <a:gd name="T13" fmla="*/ 38 h 56"/>
                </a:gdLst>
                <a:ahLst/>
                <a:cxnLst>
                  <a:cxn ang="0">
                    <a:pos x="T0" y="T1"/>
                  </a:cxn>
                  <a:cxn ang="0">
                    <a:pos x="T2" y="T3"/>
                  </a:cxn>
                  <a:cxn ang="0">
                    <a:pos x="T4" y="T5"/>
                  </a:cxn>
                  <a:cxn ang="0">
                    <a:pos x="T6" y="T7"/>
                  </a:cxn>
                  <a:cxn ang="0">
                    <a:pos x="T8" y="T9"/>
                  </a:cxn>
                  <a:cxn ang="0">
                    <a:pos x="T10" y="T11"/>
                  </a:cxn>
                  <a:cxn ang="0">
                    <a:pos x="T12" y="T13"/>
                  </a:cxn>
                </a:cxnLst>
                <a:rect l="0" t="0" r="r" b="b"/>
                <a:pathLst>
                  <a:path w="20" h="56">
                    <a:moveTo>
                      <a:pt x="18" y="38"/>
                    </a:moveTo>
                    <a:cubicBezTo>
                      <a:pt x="16" y="44"/>
                      <a:pt x="14" y="49"/>
                      <a:pt x="11" y="56"/>
                    </a:cubicBezTo>
                    <a:cubicBezTo>
                      <a:pt x="7" y="49"/>
                      <a:pt x="5" y="43"/>
                      <a:pt x="3" y="37"/>
                    </a:cubicBezTo>
                    <a:cubicBezTo>
                      <a:pt x="4" y="31"/>
                      <a:pt x="4" y="25"/>
                      <a:pt x="5" y="18"/>
                    </a:cubicBezTo>
                    <a:cubicBezTo>
                      <a:pt x="6" y="12"/>
                      <a:pt x="7" y="5"/>
                      <a:pt x="0" y="0"/>
                    </a:cubicBezTo>
                    <a:cubicBezTo>
                      <a:pt x="8" y="0"/>
                      <a:pt x="14" y="0"/>
                      <a:pt x="20" y="0"/>
                    </a:cubicBezTo>
                    <a:cubicBezTo>
                      <a:pt x="10" y="12"/>
                      <a:pt x="19" y="25"/>
                      <a:pt x="18"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en-US" sz="1200" dirty="0">
                  <a:solidFill>
                    <a:srgbClr val="595959"/>
                  </a:solidFill>
                  <a:cs typeface="Arial" panose="020B0604020202020204" pitchFamily="34" charset="0"/>
                </a:endParaRPr>
              </a:p>
            </p:txBody>
          </p:sp>
          <p:sp>
            <p:nvSpPr>
              <p:cNvPr id="108" name="Freeform 24"/>
              <p:cNvSpPr>
                <a:spLocks/>
              </p:cNvSpPr>
              <p:nvPr/>
            </p:nvSpPr>
            <p:spPr bwMode="auto">
              <a:xfrm>
                <a:off x="122238" y="3160713"/>
                <a:ext cx="23813" cy="74613"/>
              </a:xfrm>
              <a:custGeom>
                <a:avLst/>
                <a:gdLst>
                  <a:gd name="T0" fmla="*/ 16 w 18"/>
                  <a:gd name="T1" fmla="*/ 38 h 56"/>
                  <a:gd name="T2" fmla="*/ 9 w 18"/>
                  <a:gd name="T3" fmla="*/ 56 h 56"/>
                  <a:gd name="T4" fmla="*/ 1 w 18"/>
                  <a:gd name="T5" fmla="*/ 38 h 56"/>
                  <a:gd name="T6" fmla="*/ 5 w 18"/>
                  <a:gd name="T7" fmla="*/ 10 h 56"/>
                  <a:gd name="T8" fmla="*/ 0 w 18"/>
                  <a:gd name="T9" fmla="*/ 0 h 56"/>
                  <a:gd name="T10" fmla="*/ 18 w 18"/>
                  <a:gd name="T11" fmla="*/ 0 h 56"/>
                  <a:gd name="T12" fmla="*/ 16 w 18"/>
                  <a:gd name="T13" fmla="*/ 38 h 56"/>
                </a:gdLst>
                <a:ahLst/>
                <a:cxnLst>
                  <a:cxn ang="0">
                    <a:pos x="T0" y="T1"/>
                  </a:cxn>
                  <a:cxn ang="0">
                    <a:pos x="T2" y="T3"/>
                  </a:cxn>
                  <a:cxn ang="0">
                    <a:pos x="T4" y="T5"/>
                  </a:cxn>
                  <a:cxn ang="0">
                    <a:pos x="T6" y="T7"/>
                  </a:cxn>
                  <a:cxn ang="0">
                    <a:pos x="T8" y="T9"/>
                  </a:cxn>
                  <a:cxn ang="0">
                    <a:pos x="T10" y="T11"/>
                  </a:cxn>
                  <a:cxn ang="0">
                    <a:pos x="T12" y="T13"/>
                  </a:cxn>
                </a:cxnLst>
                <a:rect l="0" t="0" r="r" b="b"/>
                <a:pathLst>
                  <a:path w="18" h="56">
                    <a:moveTo>
                      <a:pt x="16" y="38"/>
                    </a:moveTo>
                    <a:cubicBezTo>
                      <a:pt x="14" y="44"/>
                      <a:pt x="12" y="49"/>
                      <a:pt x="9" y="56"/>
                    </a:cubicBezTo>
                    <a:cubicBezTo>
                      <a:pt x="5" y="49"/>
                      <a:pt x="3" y="44"/>
                      <a:pt x="1" y="38"/>
                    </a:cubicBezTo>
                    <a:cubicBezTo>
                      <a:pt x="2" y="29"/>
                      <a:pt x="3" y="19"/>
                      <a:pt x="5" y="10"/>
                    </a:cubicBezTo>
                    <a:cubicBezTo>
                      <a:pt x="5" y="6"/>
                      <a:pt x="0" y="4"/>
                      <a:pt x="0" y="0"/>
                    </a:cubicBezTo>
                    <a:cubicBezTo>
                      <a:pt x="6" y="0"/>
                      <a:pt x="12" y="0"/>
                      <a:pt x="18" y="0"/>
                    </a:cubicBezTo>
                    <a:cubicBezTo>
                      <a:pt x="8" y="12"/>
                      <a:pt x="17" y="25"/>
                      <a:pt x="16"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en-US" sz="1200" dirty="0">
                  <a:solidFill>
                    <a:srgbClr val="595959"/>
                  </a:solidFill>
                  <a:cs typeface="Arial" panose="020B0604020202020204" pitchFamily="34" charset="0"/>
                </a:endParaRPr>
              </a:p>
            </p:txBody>
          </p:sp>
        </p:grpSp>
      </p:grpSp>
      <p:graphicFrame>
        <p:nvGraphicFramePr>
          <p:cNvPr id="143" name="Table 142"/>
          <p:cNvGraphicFramePr>
            <a:graphicFrameLocks noGrp="1"/>
          </p:cNvGraphicFramePr>
          <p:nvPr/>
        </p:nvGraphicFramePr>
        <p:xfrm>
          <a:off x="6230950" y="1040312"/>
          <a:ext cx="5285364" cy="991688"/>
        </p:xfrm>
        <a:graphic>
          <a:graphicData uri="http://schemas.openxmlformats.org/drawingml/2006/table">
            <a:tbl>
              <a:tblPr firstRow="1" bandRow="1">
                <a:tableStyleId>{BDBED569-4797-4DF1-A0F4-6AAB3CD982D8}</a:tableStyleId>
              </a:tblPr>
              <a:tblGrid>
                <a:gridCol w="1321341">
                  <a:extLst>
                    <a:ext uri="{9D8B030D-6E8A-4147-A177-3AD203B41FA5}">
                      <a16:colId xmlns="" xmlns:a16="http://schemas.microsoft.com/office/drawing/2014/main" val="20000"/>
                    </a:ext>
                  </a:extLst>
                </a:gridCol>
                <a:gridCol w="1321341">
                  <a:extLst>
                    <a:ext uri="{9D8B030D-6E8A-4147-A177-3AD203B41FA5}">
                      <a16:colId xmlns="" xmlns:a16="http://schemas.microsoft.com/office/drawing/2014/main" val="20001"/>
                    </a:ext>
                  </a:extLst>
                </a:gridCol>
                <a:gridCol w="1321341">
                  <a:extLst>
                    <a:ext uri="{9D8B030D-6E8A-4147-A177-3AD203B41FA5}">
                      <a16:colId xmlns="" xmlns:a16="http://schemas.microsoft.com/office/drawing/2014/main" val="20002"/>
                    </a:ext>
                  </a:extLst>
                </a:gridCol>
                <a:gridCol w="1321341">
                  <a:extLst>
                    <a:ext uri="{9D8B030D-6E8A-4147-A177-3AD203B41FA5}">
                      <a16:colId xmlns="" xmlns:a16="http://schemas.microsoft.com/office/drawing/2014/main" val="20003"/>
                    </a:ext>
                  </a:extLst>
                </a:gridCol>
              </a:tblGrid>
              <a:tr h="382088">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 xmlns:a16="http://schemas.microsoft.com/office/drawing/2014/main" val="10000"/>
                  </a:ext>
                </a:extLst>
              </a:tr>
              <a:tr h="302899">
                <a:tc>
                  <a:txBody>
                    <a:bodyPr/>
                    <a:lstStyle/>
                    <a:p>
                      <a:r>
                        <a:rPr lang="en-US" sz="1400" dirty="0"/>
                        <a:t>Chemists</a:t>
                      </a:r>
                    </a:p>
                  </a:txBody>
                  <a:tcPr/>
                </a:tc>
                <a:tc>
                  <a:txBody>
                    <a:bodyPr/>
                    <a:lstStyle/>
                    <a:p>
                      <a:pPr algn="ctr"/>
                      <a:r>
                        <a:rPr lang="en-US" sz="1400" dirty="0"/>
                        <a:t>7-8</a:t>
                      </a:r>
                    </a:p>
                  </a:txBody>
                  <a:tcPr/>
                </a:tc>
                <a:tc>
                  <a:txBody>
                    <a:bodyPr/>
                    <a:lstStyle/>
                    <a:p>
                      <a:pPr algn="ctr"/>
                      <a:r>
                        <a:rPr lang="en-US" sz="1400" dirty="0"/>
                        <a:t>-</a:t>
                      </a:r>
                    </a:p>
                  </a:txBody>
                  <a:tcPr/>
                </a:tc>
                <a:tc>
                  <a:txBody>
                    <a:bodyPr/>
                    <a:lstStyle/>
                    <a:p>
                      <a:pPr algn="ctr"/>
                      <a:r>
                        <a:rPr lang="en-US" sz="1400" dirty="0"/>
                        <a:t>7-8</a:t>
                      </a:r>
                    </a:p>
                  </a:txBody>
                  <a:tcPr/>
                </a:tc>
                <a:extLst>
                  <a:ext uri="{0D108BD9-81ED-4DB2-BD59-A6C34878D82A}">
                    <a16:rowId xmlns="" xmlns:a16="http://schemas.microsoft.com/office/drawing/2014/main" val="10001"/>
                  </a:ext>
                </a:extLst>
              </a:tr>
              <a:tr h="302899">
                <a:tc>
                  <a:txBody>
                    <a:bodyPr/>
                    <a:lstStyle/>
                    <a:p>
                      <a:r>
                        <a:rPr lang="en-US" sz="1400" dirty="0"/>
                        <a:t>Doctors</a:t>
                      </a:r>
                    </a:p>
                  </a:txBody>
                  <a:tcPr/>
                </a:tc>
                <a:tc>
                  <a:txBody>
                    <a:bodyPr/>
                    <a:lstStyle/>
                    <a:p>
                      <a:pPr algn="ctr"/>
                      <a:r>
                        <a:rPr lang="en-US" sz="1400" dirty="0"/>
                        <a:t>10-11</a:t>
                      </a:r>
                    </a:p>
                  </a:txBody>
                  <a:tcPr/>
                </a:tc>
                <a:tc>
                  <a:txBody>
                    <a:bodyPr/>
                    <a:lstStyle/>
                    <a:p>
                      <a:pPr algn="ctr"/>
                      <a:r>
                        <a:rPr lang="en-US" sz="1400" dirty="0"/>
                        <a:t>8-9</a:t>
                      </a:r>
                    </a:p>
                  </a:txBody>
                  <a:tcPr/>
                </a:tc>
                <a:tc>
                  <a:txBody>
                    <a:bodyPr/>
                    <a:lstStyle/>
                    <a:p>
                      <a:pPr algn="ctr"/>
                      <a:r>
                        <a:rPr lang="en-US" sz="1400" dirty="0"/>
                        <a:t>10-11</a:t>
                      </a:r>
                    </a:p>
                  </a:txBody>
                  <a:tcPr/>
                </a:tc>
                <a:extLst>
                  <a:ext uri="{0D108BD9-81ED-4DB2-BD59-A6C34878D82A}">
                    <a16:rowId xmlns="" xmlns:a16="http://schemas.microsoft.com/office/drawing/2014/main" val="10002"/>
                  </a:ext>
                </a:extLst>
              </a:tr>
            </a:tbl>
          </a:graphicData>
        </a:graphic>
      </p:graphicFrame>
      <p:sp>
        <p:nvSpPr>
          <p:cNvPr id="145" name="Rounded Rectangle 144"/>
          <p:cNvSpPr/>
          <p:nvPr/>
        </p:nvSpPr>
        <p:spPr>
          <a:xfrm>
            <a:off x="7493449" y="5124679"/>
            <a:ext cx="2833511" cy="501162"/>
          </a:xfrm>
          <a:prstGeom prst="roundRect">
            <a:avLst/>
          </a:prstGeom>
          <a:pattFill prst="pct70">
            <a:fgClr>
              <a:schemeClr val="accent2">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1400" dirty="0">
                <a:solidFill>
                  <a:srgbClr val="595959"/>
                </a:solidFill>
              </a:rPr>
              <a:t>Online Store Affiliations</a:t>
            </a:r>
          </a:p>
        </p:txBody>
      </p:sp>
      <p:graphicFrame>
        <p:nvGraphicFramePr>
          <p:cNvPr id="148" name="Table 147"/>
          <p:cNvGraphicFramePr>
            <a:graphicFrameLocks noGrp="1"/>
          </p:cNvGraphicFramePr>
          <p:nvPr>
            <p:extLst>
              <p:ext uri="{D42A27DB-BD31-4B8C-83A1-F6EECF244321}">
                <p14:modId xmlns:p14="http://schemas.microsoft.com/office/powerpoint/2010/main" val="1004422786"/>
              </p:ext>
            </p:extLst>
          </p:nvPr>
        </p:nvGraphicFramePr>
        <p:xfrm>
          <a:off x="6223028" y="2113637"/>
          <a:ext cx="5303564" cy="2705114"/>
        </p:xfrm>
        <a:graphic>
          <a:graphicData uri="http://schemas.openxmlformats.org/drawingml/2006/table">
            <a:tbl>
              <a:tblPr firstRow="1" bandRow="1">
                <a:tableStyleId>{BDBED569-4797-4DF1-A0F4-6AAB3CD982D8}</a:tableStyleId>
              </a:tblPr>
              <a:tblGrid>
                <a:gridCol w="2968095">
                  <a:extLst>
                    <a:ext uri="{9D8B030D-6E8A-4147-A177-3AD203B41FA5}">
                      <a16:colId xmlns="" xmlns:a16="http://schemas.microsoft.com/office/drawing/2014/main" val="20000"/>
                    </a:ext>
                  </a:extLst>
                </a:gridCol>
                <a:gridCol w="2335469">
                  <a:extLst>
                    <a:ext uri="{9D8B030D-6E8A-4147-A177-3AD203B41FA5}">
                      <a16:colId xmlns="" xmlns:a16="http://schemas.microsoft.com/office/drawing/2014/main" val="20001"/>
                    </a:ext>
                  </a:extLst>
                </a:gridCol>
              </a:tblGrid>
              <a:tr h="905361">
                <a:tc>
                  <a:txBody>
                    <a:bodyPr/>
                    <a:lstStyle/>
                    <a:p>
                      <a:pPr algn="ctr"/>
                      <a:r>
                        <a:rPr lang="en-US" sz="1400" dirty="0"/>
                        <a:t>Name of the specialty</a:t>
                      </a:r>
                      <a:endParaRPr lang="en-US" sz="1400" b="1" dirty="0">
                        <a:latin typeface="+mn-lt"/>
                      </a:endParaRPr>
                    </a:p>
                  </a:txBody>
                  <a:tcPr anchor="ctr"/>
                </a:tc>
                <a:tc>
                  <a:txBody>
                    <a:bodyPr/>
                    <a:lstStyle/>
                    <a:p>
                      <a:pPr algn="ctr"/>
                      <a:r>
                        <a:rPr lang="en-US" sz="1400" dirty="0"/>
                        <a:t>Average</a:t>
                      </a:r>
                      <a:r>
                        <a:rPr lang="en-US" sz="1400" baseline="0" dirty="0"/>
                        <a:t> Doctor </a:t>
                      </a:r>
                      <a:r>
                        <a:rPr lang="en-US" sz="1400" dirty="0"/>
                        <a:t>Coverage by each Sales Officers</a:t>
                      </a:r>
                      <a:endParaRPr lang="en-US" sz="1400" b="1" dirty="0">
                        <a:latin typeface="+mn-lt"/>
                      </a:endParaRPr>
                    </a:p>
                  </a:txBody>
                  <a:tcPr anchor="ctr"/>
                </a:tc>
                <a:extLst>
                  <a:ext uri="{0D108BD9-81ED-4DB2-BD59-A6C34878D82A}">
                    <a16:rowId xmlns="" xmlns:a16="http://schemas.microsoft.com/office/drawing/2014/main" val="10000"/>
                  </a:ext>
                </a:extLst>
              </a:tr>
              <a:tr h="290428">
                <a:tc>
                  <a:txBody>
                    <a:bodyPr/>
                    <a:lstStyle/>
                    <a:p>
                      <a:pPr marL="0" algn="ctr" defTabSz="914400" rtl="0" eaLnBrk="1" fontAlgn="ctr" latinLnBrk="0" hangingPunct="1">
                        <a:spcBef>
                          <a:spcPts val="600"/>
                        </a:spcBef>
                      </a:pPr>
                      <a:r>
                        <a:rPr lang="en-US" sz="1200" u="none" strike="noStrike" kern="1200" dirty="0">
                          <a:effectLst/>
                        </a:rPr>
                        <a:t>Consulting Physicians</a:t>
                      </a:r>
                      <a:endParaRPr lang="en-US" sz="1200" u="none" strike="noStrike" kern="1200" dirty="0">
                        <a:solidFill>
                          <a:schemeClr val="tx1"/>
                        </a:solidFill>
                        <a:effectLst/>
                        <a:latin typeface="+mn-lt"/>
                        <a:ea typeface="+mn-ea"/>
                        <a:cs typeface="+mn-cs"/>
                      </a:endParaRPr>
                    </a:p>
                  </a:txBody>
                  <a:tcPr marL="9525" marR="9525" marT="9525" marB="0" anchor="ctr"/>
                </a:tc>
                <a:tc>
                  <a:txBody>
                    <a:bodyPr/>
                    <a:lstStyle/>
                    <a:p>
                      <a:pPr algn="ctr" rtl="0" fontAlgn="ctr"/>
                      <a:r>
                        <a:rPr lang="en-US" sz="1300" b="1" i="0" u="none" strike="noStrike">
                          <a:solidFill>
                            <a:srgbClr val="595959"/>
                          </a:solidFill>
                          <a:effectLst/>
                          <a:latin typeface="Calibri" panose="020F0502020204030204" pitchFamily="34" charset="0"/>
                        </a:rPr>
                        <a:t>66</a:t>
                      </a:r>
                    </a:p>
                  </a:txBody>
                  <a:tcPr marL="0" marR="0" marT="0" marB="0" anchor="ctr"/>
                </a:tc>
                <a:extLst>
                  <a:ext uri="{0D108BD9-81ED-4DB2-BD59-A6C34878D82A}">
                    <a16:rowId xmlns="" xmlns:a16="http://schemas.microsoft.com/office/drawing/2014/main" val="10002"/>
                  </a:ext>
                </a:extLst>
              </a:tr>
              <a:tr h="464469">
                <a:tc>
                  <a:txBody>
                    <a:bodyPr/>
                    <a:lstStyle/>
                    <a:p>
                      <a:pPr marL="0" algn="ctr" defTabSz="914400" rtl="0" eaLnBrk="1" fontAlgn="ctr" latinLnBrk="0" hangingPunct="1">
                        <a:spcBef>
                          <a:spcPts val="600"/>
                        </a:spcBef>
                      </a:pPr>
                      <a:r>
                        <a:rPr lang="en-US" sz="1200" u="none" strike="noStrike" kern="1200" dirty="0">
                          <a:effectLst/>
                        </a:rPr>
                        <a:t>Diabetologists/Endocrinologists</a:t>
                      </a:r>
                      <a:endParaRPr lang="en-US" sz="1200" u="none" strike="noStrike" kern="1200" dirty="0">
                        <a:solidFill>
                          <a:schemeClr val="tx1"/>
                        </a:solidFill>
                        <a:effectLst/>
                        <a:latin typeface="+mn-lt"/>
                        <a:ea typeface="+mn-ea"/>
                        <a:cs typeface="+mn-cs"/>
                      </a:endParaRPr>
                    </a:p>
                  </a:txBody>
                  <a:tcPr marL="9525" marR="9525" marT="9525" marB="0" anchor="ctr"/>
                </a:tc>
                <a:tc>
                  <a:txBody>
                    <a:bodyPr/>
                    <a:lstStyle/>
                    <a:p>
                      <a:pPr algn="ctr" rtl="0" fontAlgn="ctr"/>
                      <a:r>
                        <a:rPr lang="en-US" sz="1300" b="1" i="0" u="none" strike="noStrike">
                          <a:solidFill>
                            <a:srgbClr val="595959"/>
                          </a:solidFill>
                          <a:effectLst/>
                          <a:latin typeface="Calibri" panose="020F0502020204030204" pitchFamily="34" charset="0"/>
                        </a:rPr>
                        <a:t>21</a:t>
                      </a:r>
                    </a:p>
                  </a:txBody>
                  <a:tcPr marL="0" marR="0" marT="0" marB="0" anchor="ctr"/>
                </a:tc>
                <a:extLst>
                  <a:ext uri="{0D108BD9-81ED-4DB2-BD59-A6C34878D82A}">
                    <a16:rowId xmlns="" xmlns:a16="http://schemas.microsoft.com/office/drawing/2014/main" val="10003"/>
                  </a:ext>
                </a:extLst>
              </a:tr>
              <a:tr h="46446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u="none" strike="noStrike" kern="1200" dirty="0">
                          <a:effectLst/>
                        </a:rPr>
                        <a:t>Cardiologists</a:t>
                      </a:r>
                      <a:endParaRPr lang="en-US" sz="1200" u="none" strike="noStrike" kern="1200" dirty="0">
                        <a:solidFill>
                          <a:schemeClr val="tx1"/>
                        </a:solidFill>
                        <a:effectLst/>
                        <a:latin typeface="+mn-lt"/>
                        <a:ea typeface="+mn-ea"/>
                        <a:cs typeface="+mn-cs"/>
                      </a:endParaRPr>
                    </a:p>
                  </a:txBody>
                  <a:tcPr marL="9525" marR="9525" marT="9525" marB="0" anchor="ctr"/>
                </a:tc>
                <a:tc>
                  <a:txBody>
                    <a:bodyPr/>
                    <a:lstStyle/>
                    <a:p>
                      <a:pPr algn="ctr" rtl="0" fontAlgn="ctr"/>
                      <a:r>
                        <a:rPr lang="en-US" sz="1300" b="1" i="0" u="none" strike="noStrike" dirty="0">
                          <a:solidFill>
                            <a:srgbClr val="595959"/>
                          </a:solidFill>
                          <a:effectLst/>
                          <a:latin typeface="Calibri" panose="020F0502020204030204" pitchFamily="34" charset="0"/>
                        </a:rPr>
                        <a:t>19</a:t>
                      </a:r>
                    </a:p>
                  </a:txBody>
                  <a:tcPr marL="0" marR="0" marT="0" marB="0" anchor="ctr"/>
                </a:tc>
                <a:extLst>
                  <a:ext uri="{0D108BD9-81ED-4DB2-BD59-A6C34878D82A}">
                    <a16:rowId xmlns="" xmlns:a16="http://schemas.microsoft.com/office/drawing/2014/main" val="2216637326"/>
                  </a:ext>
                </a:extLst>
              </a:tr>
              <a:tr h="331846">
                <a:tc>
                  <a:txBody>
                    <a:bodyPr/>
                    <a:lstStyle/>
                    <a:p>
                      <a:pPr marL="0" algn="ctr" defTabSz="914400" rtl="0" eaLnBrk="1" fontAlgn="ctr" latinLnBrk="0" hangingPunct="1">
                        <a:spcBef>
                          <a:spcPts val="600"/>
                        </a:spcBef>
                      </a:pPr>
                      <a:r>
                        <a:rPr lang="en-US" sz="1200" u="none" strike="noStrike" kern="1200" dirty="0">
                          <a:effectLst/>
                        </a:rPr>
                        <a:t>Nephrologists</a:t>
                      </a:r>
                      <a:endParaRPr lang="en-US" sz="1200" u="none" strike="noStrike" kern="1200" dirty="0">
                        <a:solidFill>
                          <a:schemeClr val="tx1"/>
                        </a:solidFill>
                        <a:effectLst/>
                        <a:latin typeface="+mn-lt"/>
                        <a:ea typeface="+mn-ea"/>
                        <a:cs typeface="+mn-cs"/>
                      </a:endParaRPr>
                    </a:p>
                  </a:txBody>
                  <a:tcPr marL="9525" marR="9525" marT="9525" marB="0" anchor="ctr"/>
                </a:tc>
                <a:tc>
                  <a:txBody>
                    <a:bodyPr/>
                    <a:lstStyle/>
                    <a:p>
                      <a:pPr algn="ctr" rtl="0" fontAlgn="ctr"/>
                      <a:r>
                        <a:rPr lang="en-US" sz="1300" b="1" i="0" u="none" strike="noStrike" dirty="0">
                          <a:solidFill>
                            <a:srgbClr val="595959"/>
                          </a:solidFill>
                          <a:effectLst/>
                          <a:latin typeface="Calibri" panose="020F0502020204030204" pitchFamily="34" charset="0"/>
                        </a:rPr>
                        <a:t>14</a:t>
                      </a:r>
                    </a:p>
                  </a:txBody>
                  <a:tcPr marL="0" marR="0" marT="0" marB="0" anchor="ctr"/>
                </a:tc>
                <a:extLst>
                  <a:ext uri="{0D108BD9-81ED-4DB2-BD59-A6C34878D82A}">
                    <a16:rowId xmlns="" xmlns:a16="http://schemas.microsoft.com/office/drawing/2014/main" val="10004"/>
                  </a:ext>
                </a:extLst>
              </a:tr>
              <a:tr h="248541">
                <a:tc>
                  <a:txBody>
                    <a:bodyPr/>
                    <a:lstStyle/>
                    <a:p>
                      <a:pPr algn="ctr" fontAlgn="b"/>
                      <a:r>
                        <a:rPr lang="en-US" sz="1200" b="1" i="1" u="sng" strike="noStrike" dirty="0">
                          <a:effectLst/>
                        </a:rPr>
                        <a:t>Total</a:t>
                      </a:r>
                      <a:endParaRPr lang="en-US" sz="1200" b="1" i="1" u="sng" strike="noStrike" dirty="0">
                        <a:solidFill>
                          <a:srgbClr val="000000"/>
                        </a:solidFill>
                        <a:effectLst/>
                        <a:latin typeface="Calibri" panose="020F0502020204030204" pitchFamily="34" charset="0"/>
                      </a:endParaRPr>
                    </a:p>
                  </a:txBody>
                  <a:tcPr marL="9525" marR="9525" marT="9525" marB="0" anchor="ctr"/>
                </a:tc>
                <a:tc>
                  <a:txBody>
                    <a:bodyPr/>
                    <a:lstStyle/>
                    <a:p>
                      <a:pPr algn="ctr"/>
                      <a:r>
                        <a:rPr lang="en-IN" sz="1300" b="1" i="1" u="sng" strike="noStrike" kern="1200" dirty="0">
                          <a:solidFill>
                            <a:schemeClr val="tx1"/>
                          </a:solidFill>
                          <a:effectLst/>
                          <a:latin typeface="+mn-lt"/>
                          <a:ea typeface="+mn-ea"/>
                          <a:cs typeface="+mn-cs"/>
                        </a:rPr>
                        <a:t>120</a:t>
                      </a:r>
                    </a:p>
                  </a:txBody>
                  <a:tcPr marL="9525" marR="9525" marT="9525" marB="0" anchor="ctr"/>
                </a:tc>
                <a:extLst>
                  <a:ext uri="{0D108BD9-81ED-4DB2-BD59-A6C34878D82A}">
                    <a16:rowId xmlns="" xmlns:a16="http://schemas.microsoft.com/office/drawing/2014/main" val="4180661943"/>
                  </a:ext>
                </a:extLst>
              </a:tr>
            </a:tbl>
          </a:graphicData>
        </a:graphic>
      </p:graphicFrame>
      <p:pic>
        <p:nvPicPr>
          <p:cNvPr id="150" name="Picture 149"/>
          <p:cNvPicPr>
            <a:picLocks noChangeAspect="1"/>
          </p:cNvPicPr>
          <p:nvPr/>
        </p:nvPicPr>
        <p:blipFill rotWithShape="1">
          <a:blip r:embed="rId2" cstate="print">
            <a:extLst>
              <a:ext uri="{28A0092B-C50C-407E-A947-70E740481C1C}">
                <a14:useLocalDpi xmlns:a14="http://schemas.microsoft.com/office/drawing/2010/main" val="0"/>
              </a:ext>
            </a:extLst>
          </a:blip>
          <a:srcRect l="22958" t="15028" r="24626" b="16531"/>
          <a:stretch/>
        </p:blipFill>
        <p:spPr>
          <a:xfrm>
            <a:off x="6540628" y="5659687"/>
            <a:ext cx="451555" cy="589610"/>
          </a:xfrm>
          <a:prstGeom prst="rect">
            <a:avLst/>
          </a:prstGeom>
        </p:spPr>
      </p:pic>
      <p:pic>
        <p:nvPicPr>
          <p:cNvPr id="169" name="Picture 4" descr="D:\AnkitaShivhare\pharmeasy"/>
          <p:cNvPicPr>
            <a:picLocks noChangeAspect="1" noChangeArrowheads="1"/>
          </p:cNvPicPr>
          <p:nvPr/>
        </p:nvPicPr>
        <p:blipFill>
          <a:blip r:embed="rId3" cstate="print"/>
          <a:srcRect/>
          <a:stretch>
            <a:fillRect/>
          </a:stretch>
        </p:blipFill>
        <p:spPr bwMode="auto">
          <a:xfrm>
            <a:off x="7181867" y="5651258"/>
            <a:ext cx="800560" cy="800560"/>
          </a:xfrm>
          <a:prstGeom prst="rect">
            <a:avLst/>
          </a:prstGeom>
          <a:noFill/>
        </p:spPr>
      </p:pic>
      <p:pic>
        <p:nvPicPr>
          <p:cNvPr id="170" name="Picture 5" descr="D:\AnkitaShivhare\netmeds.jpg"/>
          <p:cNvPicPr>
            <a:picLocks noChangeAspect="1" noChangeArrowheads="1"/>
          </p:cNvPicPr>
          <p:nvPr/>
        </p:nvPicPr>
        <p:blipFill>
          <a:blip r:embed="rId4"/>
          <a:srcRect/>
          <a:stretch>
            <a:fillRect/>
          </a:stretch>
        </p:blipFill>
        <p:spPr bwMode="auto">
          <a:xfrm>
            <a:off x="7832177" y="5760963"/>
            <a:ext cx="1041610" cy="693144"/>
          </a:xfrm>
          <a:prstGeom prst="rect">
            <a:avLst/>
          </a:prstGeom>
          <a:noFill/>
        </p:spPr>
      </p:pic>
      <p:pic>
        <p:nvPicPr>
          <p:cNvPr id="171" name="Picture 170">
            <a:extLst>
              <a:ext uri="{FF2B5EF4-FFF2-40B4-BE49-F238E27FC236}">
                <a16:creationId xmlns="" xmlns:a16="http://schemas.microsoft.com/office/drawing/2014/main" id="{423DF392-A31E-47E2-A4EE-EF600A03D9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40858" y="5739929"/>
            <a:ext cx="798830" cy="710071"/>
          </a:xfrm>
          <a:prstGeom prst="rect">
            <a:avLst/>
          </a:prstGeom>
        </p:spPr>
      </p:pic>
      <p:pic>
        <p:nvPicPr>
          <p:cNvPr id="172" name="Picture 17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19389" y="5902470"/>
            <a:ext cx="858271" cy="298136"/>
          </a:xfrm>
          <a:prstGeom prst="rect">
            <a:avLst/>
          </a:prstGeom>
        </p:spPr>
      </p:pic>
      <p:sp>
        <p:nvSpPr>
          <p:cNvPr id="6" name="Rounded Rectangle 5"/>
          <p:cNvSpPr/>
          <p:nvPr/>
        </p:nvSpPr>
        <p:spPr>
          <a:xfrm>
            <a:off x="7595755" y="685246"/>
            <a:ext cx="2628900" cy="301890"/>
          </a:xfrm>
          <a:prstGeom prst="roundRect">
            <a:avLst/>
          </a:prstGeom>
          <a:pattFill prst="pct5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dirty="0">
                <a:solidFill>
                  <a:srgbClr val="595959"/>
                </a:solidFill>
              </a:rPr>
              <a:t>Daily Coverage</a:t>
            </a:r>
          </a:p>
        </p:txBody>
      </p:sp>
      <p:sp>
        <p:nvSpPr>
          <p:cNvPr id="79" name="Rounded Rectangle 78"/>
          <p:cNvSpPr/>
          <p:nvPr/>
        </p:nvSpPr>
        <p:spPr>
          <a:xfrm>
            <a:off x="7717114" y="1096841"/>
            <a:ext cx="1043063" cy="266922"/>
          </a:xfrm>
          <a:prstGeom prst="roundRect">
            <a:avLst/>
          </a:prstGeom>
          <a:gradFill flip="none" rotWithShape="1">
            <a:gsLst>
              <a:gs pos="0">
                <a:srgbClr val="70AD47">
                  <a:lumMod val="89000"/>
                </a:srgbClr>
              </a:gs>
              <a:gs pos="23000">
                <a:srgbClr val="70AD47">
                  <a:lumMod val="89000"/>
                </a:srgbClr>
              </a:gs>
              <a:gs pos="69000">
                <a:srgbClr val="70AD47">
                  <a:lumMod val="75000"/>
                </a:srgbClr>
              </a:gs>
              <a:gs pos="97000">
                <a:srgbClr val="70AD47">
                  <a:lumMod val="70000"/>
                </a:srgbClr>
              </a:gs>
            </a:gsLst>
            <a:path path="circle">
              <a:fillToRect l="50000" t="50000" r="50000" b="50000"/>
            </a:path>
            <a:tileRect/>
          </a:gradFill>
          <a:ln w="12700" cap="flat" cmpd="sng" algn="ctr">
            <a:solidFill>
              <a:srgbClr val="5B2E91">
                <a:shade val="50000"/>
              </a:srgbClr>
            </a:solidFill>
            <a:prstDash val="solid"/>
            <a:miter lim="800000"/>
          </a:ln>
          <a:effectLst/>
        </p:spPr>
        <p:txBody>
          <a:bodyPr rtlCol="0" anchor="ctr"/>
          <a:lstStyle/>
          <a:p>
            <a:pPr algn="ctr" eaLnBrk="0" fontAlgn="base" hangingPunct="0">
              <a:spcBef>
                <a:spcPct val="0"/>
              </a:spcBef>
              <a:spcAft>
                <a:spcPct val="0"/>
              </a:spcAft>
              <a:defRPr/>
            </a:pPr>
            <a:r>
              <a:rPr lang="en-US" sz="800" b="1" i="1" kern="0" dirty="0">
                <a:solidFill>
                  <a:prstClr val="white"/>
                </a:solidFill>
                <a:ea typeface="Cambria Math" panose="02040503050406030204" pitchFamily="18" charset="0"/>
                <a:cs typeface="Arial" panose="020B0604020202020204" pitchFamily="34" charset="0"/>
              </a:rPr>
              <a:t>PRE-LOCKDOWN</a:t>
            </a:r>
          </a:p>
        </p:txBody>
      </p:sp>
      <p:sp>
        <p:nvSpPr>
          <p:cNvPr id="80" name="Rounded Rectangle 79"/>
          <p:cNvSpPr/>
          <p:nvPr/>
        </p:nvSpPr>
        <p:spPr>
          <a:xfrm>
            <a:off x="8915657" y="1107329"/>
            <a:ext cx="1213239" cy="228869"/>
          </a:xfrm>
          <a:prstGeom prst="roundRect">
            <a:avLst/>
          </a:prstGeom>
          <a:gradFill flip="none" rotWithShape="1">
            <a:gsLst>
              <a:gs pos="0">
                <a:srgbClr val="EA1D25">
                  <a:lumMod val="67000"/>
                </a:srgbClr>
              </a:gs>
              <a:gs pos="48000">
                <a:srgbClr val="EA1D25">
                  <a:lumMod val="97000"/>
                  <a:lumOff val="3000"/>
                </a:srgbClr>
              </a:gs>
              <a:gs pos="100000">
                <a:srgbClr val="EA1D25">
                  <a:lumMod val="60000"/>
                  <a:lumOff val="40000"/>
                </a:srgbClr>
              </a:gs>
            </a:gsLst>
            <a:lin ang="16200000" scaled="1"/>
            <a:tileRect/>
          </a:gradFill>
          <a:ln w="12700" cap="flat" cmpd="sng" algn="ctr">
            <a:solidFill>
              <a:srgbClr val="5B2E91">
                <a:shade val="50000"/>
              </a:srgbClr>
            </a:solidFill>
            <a:prstDash val="solid"/>
            <a:miter lim="800000"/>
          </a:ln>
          <a:effectLst/>
        </p:spPr>
        <p:txBody>
          <a:bodyPr rtlCol="0" anchor="ctr"/>
          <a:lstStyle/>
          <a:p>
            <a:pPr algn="ctr" eaLnBrk="0" fontAlgn="base" hangingPunct="0">
              <a:spcBef>
                <a:spcPct val="0"/>
              </a:spcBef>
              <a:spcAft>
                <a:spcPct val="0"/>
              </a:spcAft>
              <a:defRPr/>
            </a:pPr>
            <a:r>
              <a:rPr lang="en-US" sz="800" b="1" i="1" kern="0" dirty="0">
                <a:solidFill>
                  <a:prstClr val="white"/>
                </a:solidFill>
                <a:ea typeface="Cambria Math" panose="02040503050406030204" pitchFamily="18" charset="0"/>
                <a:cs typeface="Arial" panose="020B0604020202020204" pitchFamily="34" charset="0"/>
              </a:rPr>
              <a:t>DURING-LOCKDOWN</a:t>
            </a:r>
          </a:p>
        </p:txBody>
      </p:sp>
      <p:sp>
        <p:nvSpPr>
          <p:cNvPr id="81" name="Rounded Rectangle 80"/>
          <p:cNvSpPr/>
          <p:nvPr/>
        </p:nvSpPr>
        <p:spPr>
          <a:xfrm>
            <a:off x="10224655" y="1084750"/>
            <a:ext cx="1202695" cy="279013"/>
          </a:xfrm>
          <a:prstGeom prst="roundRect">
            <a:avLst/>
          </a:prstGeom>
          <a:gradFill flip="none" rotWithShape="1">
            <a:gsLst>
              <a:gs pos="0">
                <a:srgbClr val="5B2E91">
                  <a:lumMod val="67000"/>
                </a:srgbClr>
              </a:gs>
              <a:gs pos="48000">
                <a:srgbClr val="5B2E91">
                  <a:lumMod val="97000"/>
                  <a:lumOff val="3000"/>
                </a:srgbClr>
              </a:gs>
              <a:gs pos="100000">
                <a:srgbClr val="5B2E91">
                  <a:lumMod val="60000"/>
                  <a:lumOff val="40000"/>
                </a:srgbClr>
              </a:gs>
            </a:gsLst>
            <a:lin ang="16200000" scaled="1"/>
            <a:tileRect/>
          </a:gradFill>
          <a:ln w="12700" cap="flat" cmpd="sng" algn="ctr">
            <a:solidFill>
              <a:srgbClr val="5B2E91">
                <a:shade val="50000"/>
              </a:srgbClr>
            </a:solidFill>
            <a:prstDash val="solid"/>
            <a:miter lim="800000"/>
          </a:ln>
          <a:effectLst/>
        </p:spPr>
        <p:txBody>
          <a:bodyPr rtlCol="0" anchor="ctr"/>
          <a:lstStyle/>
          <a:p>
            <a:pPr algn="ctr" eaLnBrk="0" fontAlgn="base" hangingPunct="0">
              <a:spcBef>
                <a:spcPct val="0"/>
              </a:spcBef>
              <a:spcAft>
                <a:spcPct val="0"/>
              </a:spcAft>
              <a:defRPr/>
            </a:pPr>
            <a:r>
              <a:rPr lang="en-US" sz="800" b="1" i="1" kern="0" dirty="0">
                <a:solidFill>
                  <a:prstClr val="white"/>
                </a:solidFill>
                <a:ea typeface="Cambria Math" panose="02040503050406030204" pitchFamily="18" charset="0"/>
                <a:cs typeface="Arial" panose="020B0604020202020204" pitchFamily="34" charset="0"/>
              </a:rPr>
              <a:t>POST LOCKDOWN</a:t>
            </a:r>
          </a:p>
        </p:txBody>
      </p:sp>
      <p:grpSp>
        <p:nvGrpSpPr>
          <p:cNvPr id="67" name="Group 66"/>
          <p:cNvGrpSpPr/>
          <p:nvPr/>
        </p:nvGrpSpPr>
        <p:grpSpPr>
          <a:xfrm>
            <a:off x="2261173" y="3805674"/>
            <a:ext cx="820684" cy="762532"/>
            <a:chOff x="-925129" y="3941138"/>
            <a:chExt cx="824464" cy="793383"/>
          </a:xfrm>
        </p:grpSpPr>
        <p:sp>
          <p:nvSpPr>
            <p:cNvPr id="68" name="Oval 67"/>
            <p:cNvSpPr/>
            <p:nvPr/>
          </p:nvSpPr>
          <p:spPr>
            <a:xfrm>
              <a:off x="-925129" y="3941138"/>
              <a:ext cx="824464" cy="793383"/>
            </a:xfrm>
            <a:prstGeom prst="ellipse">
              <a:avLst/>
            </a:prstGeom>
            <a:solidFill>
              <a:schemeClr val="accent4"/>
            </a:solidFill>
            <a:ln>
              <a:noFill/>
            </a:ln>
            <a:effectLst>
              <a:outerShdw blurRad="50800" dist="38100" dir="2700000" algn="tl" rotWithShape="0">
                <a:schemeClr val="tx2">
                  <a:lumMod val="50000"/>
                  <a:alpha val="40000"/>
                </a:schemeClr>
              </a:outerShdw>
            </a:effectLst>
          </p:spPr>
          <p:txBody>
            <a:bodyPr rtlCol="0" anchor="ctr"/>
            <a:lstStyle/>
            <a:p>
              <a:pPr algn="ctr" eaLnBrk="0" fontAlgn="base" hangingPunct="0">
                <a:spcBef>
                  <a:spcPct val="0"/>
                </a:spcBef>
                <a:spcAft>
                  <a:spcPct val="0"/>
                </a:spcAft>
              </a:pPr>
              <a:endParaRPr lang="en-US" sz="1200" dirty="0">
                <a:solidFill>
                  <a:srgbClr val="595959"/>
                </a:solidFill>
                <a:cs typeface="Arial" panose="020B0604020202020204" pitchFamily="34" charset="0"/>
              </a:endParaRPr>
            </a:p>
          </p:txBody>
        </p:sp>
        <p:grpSp>
          <p:nvGrpSpPr>
            <p:cNvPr id="69" name="Group 68"/>
            <p:cNvGrpSpPr/>
            <p:nvPr/>
          </p:nvGrpSpPr>
          <p:grpSpPr>
            <a:xfrm>
              <a:off x="-802230" y="4046545"/>
              <a:ext cx="578667" cy="582568"/>
              <a:chOff x="-411163" y="2984501"/>
              <a:chExt cx="638176" cy="679450"/>
            </a:xfrm>
            <a:solidFill>
              <a:schemeClr val="bg1"/>
            </a:solidFill>
          </p:grpSpPr>
          <p:sp>
            <p:nvSpPr>
              <p:cNvPr id="70" name="Freeform 16"/>
              <p:cNvSpPr>
                <a:spLocks/>
              </p:cNvSpPr>
              <p:nvPr/>
            </p:nvSpPr>
            <p:spPr bwMode="auto">
              <a:xfrm>
                <a:off x="-217488" y="3143251"/>
                <a:ext cx="249238" cy="520700"/>
              </a:xfrm>
              <a:custGeom>
                <a:avLst/>
                <a:gdLst>
                  <a:gd name="T0" fmla="*/ 104 w 185"/>
                  <a:gd name="T1" fmla="*/ 58 h 388"/>
                  <a:gd name="T2" fmla="*/ 125 w 185"/>
                  <a:gd name="T3" fmla="*/ 7 h 388"/>
                  <a:gd name="T4" fmla="*/ 136 w 185"/>
                  <a:gd name="T5" fmla="*/ 1 h 388"/>
                  <a:gd name="T6" fmla="*/ 168 w 185"/>
                  <a:gd name="T7" fmla="*/ 15 h 388"/>
                  <a:gd name="T8" fmla="*/ 185 w 185"/>
                  <a:gd name="T9" fmla="*/ 50 h 388"/>
                  <a:gd name="T10" fmla="*/ 185 w 185"/>
                  <a:gd name="T11" fmla="*/ 190 h 388"/>
                  <a:gd name="T12" fmla="*/ 170 w 185"/>
                  <a:gd name="T13" fmla="*/ 208 h 388"/>
                  <a:gd name="T14" fmla="*/ 153 w 185"/>
                  <a:gd name="T15" fmla="*/ 192 h 388"/>
                  <a:gd name="T16" fmla="*/ 153 w 185"/>
                  <a:gd name="T17" fmla="*/ 174 h 388"/>
                  <a:gd name="T18" fmla="*/ 151 w 185"/>
                  <a:gd name="T19" fmla="*/ 174 h 388"/>
                  <a:gd name="T20" fmla="*/ 151 w 185"/>
                  <a:gd name="T21" fmla="*/ 180 h 388"/>
                  <a:gd name="T22" fmla="*/ 151 w 185"/>
                  <a:gd name="T23" fmla="*/ 379 h 388"/>
                  <a:gd name="T24" fmla="*/ 143 w 185"/>
                  <a:gd name="T25" fmla="*/ 388 h 388"/>
                  <a:gd name="T26" fmla="*/ 106 w 185"/>
                  <a:gd name="T27" fmla="*/ 388 h 388"/>
                  <a:gd name="T28" fmla="*/ 99 w 185"/>
                  <a:gd name="T29" fmla="*/ 381 h 388"/>
                  <a:gd name="T30" fmla="*/ 95 w 185"/>
                  <a:gd name="T31" fmla="*/ 282 h 388"/>
                  <a:gd name="T32" fmla="*/ 92 w 185"/>
                  <a:gd name="T33" fmla="*/ 254 h 388"/>
                  <a:gd name="T34" fmla="*/ 91 w 185"/>
                  <a:gd name="T35" fmla="*/ 273 h 388"/>
                  <a:gd name="T36" fmla="*/ 87 w 185"/>
                  <a:gd name="T37" fmla="*/ 381 h 388"/>
                  <a:gd name="T38" fmla="*/ 81 w 185"/>
                  <a:gd name="T39" fmla="*/ 388 h 388"/>
                  <a:gd name="T40" fmla="*/ 42 w 185"/>
                  <a:gd name="T41" fmla="*/ 388 h 388"/>
                  <a:gd name="T42" fmla="*/ 35 w 185"/>
                  <a:gd name="T43" fmla="*/ 381 h 388"/>
                  <a:gd name="T44" fmla="*/ 35 w 185"/>
                  <a:gd name="T45" fmla="*/ 203 h 388"/>
                  <a:gd name="T46" fmla="*/ 35 w 185"/>
                  <a:gd name="T47" fmla="*/ 174 h 388"/>
                  <a:gd name="T48" fmla="*/ 33 w 185"/>
                  <a:gd name="T49" fmla="*/ 174 h 388"/>
                  <a:gd name="T50" fmla="*/ 33 w 185"/>
                  <a:gd name="T51" fmla="*/ 190 h 388"/>
                  <a:gd name="T52" fmla="*/ 17 w 185"/>
                  <a:gd name="T53" fmla="*/ 208 h 388"/>
                  <a:gd name="T54" fmla="*/ 1 w 185"/>
                  <a:gd name="T55" fmla="*/ 190 h 388"/>
                  <a:gd name="T56" fmla="*/ 1 w 185"/>
                  <a:gd name="T57" fmla="*/ 89 h 388"/>
                  <a:gd name="T58" fmla="*/ 1 w 185"/>
                  <a:gd name="T59" fmla="*/ 49 h 388"/>
                  <a:gd name="T60" fmla="*/ 16 w 185"/>
                  <a:gd name="T61" fmla="*/ 16 h 388"/>
                  <a:gd name="T62" fmla="*/ 51 w 185"/>
                  <a:gd name="T63" fmla="*/ 1 h 388"/>
                  <a:gd name="T64" fmla="*/ 61 w 185"/>
                  <a:gd name="T65" fmla="*/ 7 h 388"/>
                  <a:gd name="T66" fmla="*/ 83 w 185"/>
                  <a:gd name="T67" fmla="*/ 59 h 388"/>
                  <a:gd name="T68" fmla="*/ 93 w 185"/>
                  <a:gd name="T69" fmla="*/ 83 h 388"/>
                  <a:gd name="T70" fmla="*/ 104 w 185"/>
                  <a:gd name="T71" fmla="*/ 5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5" h="388">
                    <a:moveTo>
                      <a:pt x="104" y="58"/>
                    </a:moveTo>
                    <a:cubicBezTo>
                      <a:pt x="111" y="41"/>
                      <a:pt x="118" y="24"/>
                      <a:pt x="125" y="7"/>
                    </a:cubicBezTo>
                    <a:cubicBezTo>
                      <a:pt x="128" y="2"/>
                      <a:pt x="131" y="0"/>
                      <a:pt x="136" y="1"/>
                    </a:cubicBezTo>
                    <a:cubicBezTo>
                      <a:pt x="148" y="3"/>
                      <a:pt x="159" y="8"/>
                      <a:pt x="168" y="15"/>
                    </a:cubicBezTo>
                    <a:cubicBezTo>
                      <a:pt x="180" y="24"/>
                      <a:pt x="185" y="35"/>
                      <a:pt x="185" y="50"/>
                    </a:cubicBezTo>
                    <a:cubicBezTo>
                      <a:pt x="185" y="96"/>
                      <a:pt x="185" y="143"/>
                      <a:pt x="185" y="190"/>
                    </a:cubicBezTo>
                    <a:cubicBezTo>
                      <a:pt x="185" y="200"/>
                      <a:pt x="179" y="207"/>
                      <a:pt x="170" y="208"/>
                    </a:cubicBezTo>
                    <a:cubicBezTo>
                      <a:pt x="161" y="209"/>
                      <a:pt x="153" y="202"/>
                      <a:pt x="153" y="192"/>
                    </a:cubicBezTo>
                    <a:cubicBezTo>
                      <a:pt x="152" y="186"/>
                      <a:pt x="153" y="180"/>
                      <a:pt x="153" y="174"/>
                    </a:cubicBezTo>
                    <a:cubicBezTo>
                      <a:pt x="152" y="174"/>
                      <a:pt x="152" y="174"/>
                      <a:pt x="151" y="174"/>
                    </a:cubicBezTo>
                    <a:cubicBezTo>
                      <a:pt x="151" y="176"/>
                      <a:pt x="151" y="178"/>
                      <a:pt x="151" y="180"/>
                    </a:cubicBezTo>
                    <a:cubicBezTo>
                      <a:pt x="151" y="247"/>
                      <a:pt x="151" y="313"/>
                      <a:pt x="151" y="379"/>
                    </a:cubicBezTo>
                    <a:cubicBezTo>
                      <a:pt x="151" y="388"/>
                      <a:pt x="151" y="388"/>
                      <a:pt x="143" y="388"/>
                    </a:cubicBezTo>
                    <a:cubicBezTo>
                      <a:pt x="131" y="388"/>
                      <a:pt x="118" y="387"/>
                      <a:pt x="106" y="388"/>
                    </a:cubicBezTo>
                    <a:cubicBezTo>
                      <a:pt x="101" y="388"/>
                      <a:pt x="99" y="386"/>
                      <a:pt x="99" y="381"/>
                    </a:cubicBezTo>
                    <a:cubicBezTo>
                      <a:pt x="98" y="348"/>
                      <a:pt x="96" y="315"/>
                      <a:pt x="95" y="282"/>
                    </a:cubicBezTo>
                    <a:cubicBezTo>
                      <a:pt x="94" y="273"/>
                      <a:pt x="94" y="263"/>
                      <a:pt x="92" y="254"/>
                    </a:cubicBezTo>
                    <a:cubicBezTo>
                      <a:pt x="92" y="260"/>
                      <a:pt x="92" y="267"/>
                      <a:pt x="91" y="273"/>
                    </a:cubicBezTo>
                    <a:cubicBezTo>
                      <a:pt x="90" y="309"/>
                      <a:pt x="89" y="345"/>
                      <a:pt x="87" y="381"/>
                    </a:cubicBezTo>
                    <a:cubicBezTo>
                      <a:pt x="87" y="386"/>
                      <a:pt x="86" y="388"/>
                      <a:pt x="81" y="388"/>
                    </a:cubicBezTo>
                    <a:cubicBezTo>
                      <a:pt x="68" y="387"/>
                      <a:pt x="55" y="387"/>
                      <a:pt x="42" y="388"/>
                    </a:cubicBezTo>
                    <a:cubicBezTo>
                      <a:pt x="36" y="388"/>
                      <a:pt x="35" y="386"/>
                      <a:pt x="35" y="381"/>
                    </a:cubicBezTo>
                    <a:cubicBezTo>
                      <a:pt x="35" y="321"/>
                      <a:pt x="35" y="262"/>
                      <a:pt x="35" y="203"/>
                    </a:cubicBezTo>
                    <a:cubicBezTo>
                      <a:pt x="35" y="193"/>
                      <a:pt x="35" y="184"/>
                      <a:pt x="35" y="174"/>
                    </a:cubicBezTo>
                    <a:cubicBezTo>
                      <a:pt x="34" y="174"/>
                      <a:pt x="34" y="174"/>
                      <a:pt x="33" y="174"/>
                    </a:cubicBezTo>
                    <a:cubicBezTo>
                      <a:pt x="33" y="179"/>
                      <a:pt x="33" y="185"/>
                      <a:pt x="33" y="190"/>
                    </a:cubicBezTo>
                    <a:cubicBezTo>
                      <a:pt x="33" y="201"/>
                      <a:pt x="27" y="208"/>
                      <a:pt x="17" y="208"/>
                    </a:cubicBezTo>
                    <a:cubicBezTo>
                      <a:pt x="7" y="208"/>
                      <a:pt x="1" y="201"/>
                      <a:pt x="1" y="190"/>
                    </a:cubicBezTo>
                    <a:cubicBezTo>
                      <a:pt x="1" y="156"/>
                      <a:pt x="1" y="122"/>
                      <a:pt x="1" y="89"/>
                    </a:cubicBezTo>
                    <a:cubicBezTo>
                      <a:pt x="1" y="76"/>
                      <a:pt x="1" y="62"/>
                      <a:pt x="1" y="49"/>
                    </a:cubicBezTo>
                    <a:cubicBezTo>
                      <a:pt x="0" y="35"/>
                      <a:pt x="6" y="25"/>
                      <a:pt x="16" y="16"/>
                    </a:cubicBezTo>
                    <a:cubicBezTo>
                      <a:pt x="26" y="8"/>
                      <a:pt x="38" y="3"/>
                      <a:pt x="51" y="1"/>
                    </a:cubicBezTo>
                    <a:cubicBezTo>
                      <a:pt x="56" y="0"/>
                      <a:pt x="59" y="2"/>
                      <a:pt x="61" y="7"/>
                    </a:cubicBezTo>
                    <a:cubicBezTo>
                      <a:pt x="68" y="24"/>
                      <a:pt x="75" y="42"/>
                      <a:pt x="83" y="59"/>
                    </a:cubicBezTo>
                    <a:cubicBezTo>
                      <a:pt x="86" y="66"/>
                      <a:pt x="89" y="74"/>
                      <a:pt x="93" y="83"/>
                    </a:cubicBezTo>
                    <a:cubicBezTo>
                      <a:pt x="97" y="73"/>
                      <a:pt x="100" y="66"/>
                      <a:pt x="104"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en-US" sz="1200" dirty="0">
                  <a:solidFill>
                    <a:srgbClr val="595959"/>
                  </a:solidFill>
                  <a:cs typeface="Arial" panose="020B0604020202020204" pitchFamily="34" charset="0"/>
                </a:endParaRPr>
              </a:p>
            </p:txBody>
          </p:sp>
          <p:sp>
            <p:nvSpPr>
              <p:cNvPr id="71" name="Freeform 17"/>
              <p:cNvSpPr>
                <a:spLocks/>
              </p:cNvSpPr>
              <p:nvPr/>
            </p:nvSpPr>
            <p:spPr bwMode="auto">
              <a:xfrm>
                <a:off x="46038" y="3152776"/>
                <a:ext cx="180975" cy="392113"/>
              </a:xfrm>
              <a:custGeom>
                <a:avLst/>
                <a:gdLst>
                  <a:gd name="T0" fmla="*/ 73 w 135"/>
                  <a:gd name="T1" fmla="*/ 43 h 292"/>
                  <a:gd name="T2" fmla="*/ 89 w 135"/>
                  <a:gd name="T3" fmla="*/ 6 h 292"/>
                  <a:gd name="T4" fmla="*/ 100 w 135"/>
                  <a:gd name="T5" fmla="*/ 1 h 292"/>
                  <a:gd name="T6" fmla="*/ 127 w 135"/>
                  <a:gd name="T7" fmla="*/ 15 h 292"/>
                  <a:gd name="T8" fmla="*/ 135 w 135"/>
                  <a:gd name="T9" fmla="*/ 34 h 292"/>
                  <a:gd name="T10" fmla="*/ 135 w 135"/>
                  <a:gd name="T11" fmla="*/ 139 h 292"/>
                  <a:gd name="T12" fmla="*/ 135 w 135"/>
                  <a:gd name="T13" fmla="*/ 140 h 292"/>
                  <a:gd name="T14" fmla="*/ 123 w 135"/>
                  <a:gd name="T15" fmla="*/ 156 h 292"/>
                  <a:gd name="T16" fmla="*/ 111 w 135"/>
                  <a:gd name="T17" fmla="*/ 140 h 292"/>
                  <a:gd name="T18" fmla="*/ 111 w 135"/>
                  <a:gd name="T19" fmla="*/ 129 h 292"/>
                  <a:gd name="T20" fmla="*/ 110 w 135"/>
                  <a:gd name="T21" fmla="*/ 138 h 292"/>
                  <a:gd name="T22" fmla="*/ 109 w 135"/>
                  <a:gd name="T23" fmla="*/ 284 h 292"/>
                  <a:gd name="T24" fmla="*/ 101 w 135"/>
                  <a:gd name="T25" fmla="*/ 292 h 292"/>
                  <a:gd name="T26" fmla="*/ 76 w 135"/>
                  <a:gd name="T27" fmla="*/ 292 h 292"/>
                  <a:gd name="T28" fmla="*/ 70 w 135"/>
                  <a:gd name="T29" fmla="*/ 286 h 292"/>
                  <a:gd name="T30" fmla="*/ 67 w 135"/>
                  <a:gd name="T31" fmla="*/ 203 h 292"/>
                  <a:gd name="T32" fmla="*/ 66 w 135"/>
                  <a:gd name="T33" fmla="*/ 186 h 292"/>
                  <a:gd name="T34" fmla="*/ 64 w 135"/>
                  <a:gd name="T35" fmla="*/ 204 h 292"/>
                  <a:gd name="T36" fmla="*/ 62 w 135"/>
                  <a:gd name="T37" fmla="*/ 283 h 292"/>
                  <a:gd name="T38" fmla="*/ 52 w 135"/>
                  <a:gd name="T39" fmla="*/ 292 h 292"/>
                  <a:gd name="T40" fmla="*/ 29 w 135"/>
                  <a:gd name="T41" fmla="*/ 292 h 292"/>
                  <a:gd name="T42" fmla="*/ 22 w 135"/>
                  <a:gd name="T43" fmla="*/ 284 h 292"/>
                  <a:gd name="T44" fmla="*/ 22 w 135"/>
                  <a:gd name="T45" fmla="*/ 154 h 292"/>
                  <a:gd name="T46" fmla="*/ 21 w 135"/>
                  <a:gd name="T47" fmla="*/ 147 h 292"/>
                  <a:gd name="T48" fmla="*/ 12 w 135"/>
                  <a:gd name="T49" fmla="*/ 156 h 292"/>
                  <a:gd name="T50" fmla="*/ 3 w 135"/>
                  <a:gd name="T51" fmla="*/ 149 h 292"/>
                  <a:gd name="T52" fmla="*/ 3 w 135"/>
                  <a:gd name="T53" fmla="*/ 63 h 292"/>
                  <a:gd name="T54" fmla="*/ 0 w 135"/>
                  <a:gd name="T55" fmla="*/ 23 h 292"/>
                  <a:gd name="T56" fmla="*/ 3 w 135"/>
                  <a:gd name="T57" fmla="*/ 16 h 292"/>
                  <a:gd name="T58" fmla="*/ 33 w 135"/>
                  <a:gd name="T59" fmla="*/ 0 h 292"/>
                  <a:gd name="T60" fmla="*/ 42 w 135"/>
                  <a:gd name="T61" fmla="*/ 6 h 292"/>
                  <a:gd name="T62" fmla="*/ 58 w 135"/>
                  <a:gd name="T63" fmla="*/ 43 h 292"/>
                  <a:gd name="T64" fmla="*/ 66 w 135"/>
                  <a:gd name="T65" fmla="*/ 61 h 292"/>
                  <a:gd name="T66" fmla="*/ 73 w 135"/>
                  <a:gd name="T67" fmla="*/ 4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292">
                    <a:moveTo>
                      <a:pt x="73" y="43"/>
                    </a:moveTo>
                    <a:cubicBezTo>
                      <a:pt x="79" y="31"/>
                      <a:pt x="84" y="19"/>
                      <a:pt x="89" y="6"/>
                    </a:cubicBezTo>
                    <a:cubicBezTo>
                      <a:pt x="91" y="1"/>
                      <a:pt x="95" y="0"/>
                      <a:pt x="100" y="1"/>
                    </a:cubicBezTo>
                    <a:cubicBezTo>
                      <a:pt x="110" y="3"/>
                      <a:pt x="120" y="7"/>
                      <a:pt x="127" y="15"/>
                    </a:cubicBezTo>
                    <a:cubicBezTo>
                      <a:pt x="132" y="20"/>
                      <a:pt x="135" y="27"/>
                      <a:pt x="135" y="34"/>
                    </a:cubicBezTo>
                    <a:cubicBezTo>
                      <a:pt x="135" y="69"/>
                      <a:pt x="135" y="104"/>
                      <a:pt x="135" y="139"/>
                    </a:cubicBezTo>
                    <a:cubicBezTo>
                      <a:pt x="135" y="139"/>
                      <a:pt x="135" y="140"/>
                      <a:pt x="135" y="140"/>
                    </a:cubicBezTo>
                    <a:cubicBezTo>
                      <a:pt x="135" y="151"/>
                      <a:pt x="131" y="156"/>
                      <a:pt x="123" y="156"/>
                    </a:cubicBezTo>
                    <a:cubicBezTo>
                      <a:pt x="115" y="156"/>
                      <a:pt x="111" y="151"/>
                      <a:pt x="111" y="140"/>
                    </a:cubicBezTo>
                    <a:cubicBezTo>
                      <a:pt x="111" y="137"/>
                      <a:pt x="111" y="134"/>
                      <a:pt x="111" y="129"/>
                    </a:cubicBezTo>
                    <a:cubicBezTo>
                      <a:pt x="109" y="133"/>
                      <a:pt x="110" y="135"/>
                      <a:pt x="110" y="138"/>
                    </a:cubicBezTo>
                    <a:cubicBezTo>
                      <a:pt x="109" y="186"/>
                      <a:pt x="109" y="235"/>
                      <a:pt x="109" y="284"/>
                    </a:cubicBezTo>
                    <a:cubicBezTo>
                      <a:pt x="109" y="292"/>
                      <a:pt x="109" y="292"/>
                      <a:pt x="101" y="292"/>
                    </a:cubicBezTo>
                    <a:cubicBezTo>
                      <a:pt x="93" y="292"/>
                      <a:pt x="85" y="292"/>
                      <a:pt x="76" y="292"/>
                    </a:cubicBezTo>
                    <a:cubicBezTo>
                      <a:pt x="72" y="292"/>
                      <a:pt x="70" y="291"/>
                      <a:pt x="70" y="286"/>
                    </a:cubicBezTo>
                    <a:cubicBezTo>
                      <a:pt x="69" y="258"/>
                      <a:pt x="68" y="231"/>
                      <a:pt x="67" y="203"/>
                    </a:cubicBezTo>
                    <a:cubicBezTo>
                      <a:pt x="67" y="197"/>
                      <a:pt x="67" y="191"/>
                      <a:pt x="66" y="186"/>
                    </a:cubicBezTo>
                    <a:cubicBezTo>
                      <a:pt x="64" y="192"/>
                      <a:pt x="64" y="198"/>
                      <a:pt x="64" y="204"/>
                    </a:cubicBezTo>
                    <a:cubicBezTo>
                      <a:pt x="63" y="230"/>
                      <a:pt x="63" y="257"/>
                      <a:pt x="62" y="283"/>
                    </a:cubicBezTo>
                    <a:cubicBezTo>
                      <a:pt x="61" y="292"/>
                      <a:pt x="61" y="292"/>
                      <a:pt x="52" y="292"/>
                    </a:cubicBezTo>
                    <a:cubicBezTo>
                      <a:pt x="44" y="292"/>
                      <a:pt x="37" y="291"/>
                      <a:pt x="29" y="292"/>
                    </a:cubicBezTo>
                    <a:cubicBezTo>
                      <a:pt x="23" y="292"/>
                      <a:pt x="22" y="290"/>
                      <a:pt x="22" y="284"/>
                    </a:cubicBezTo>
                    <a:cubicBezTo>
                      <a:pt x="22" y="241"/>
                      <a:pt x="22" y="198"/>
                      <a:pt x="22" y="154"/>
                    </a:cubicBezTo>
                    <a:cubicBezTo>
                      <a:pt x="22" y="152"/>
                      <a:pt x="22" y="150"/>
                      <a:pt x="21" y="147"/>
                    </a:cubicBezTo>
                    <a:cubicBezTo>
                      <a:pt x="19" y="151"/>
                      <a:pt x="16" y="155"/>
                      <a:pt x="12" y="156"/>
                    </a:cubicBezTo>
                    <a:cubicBezTo>
                      <a:pt x="6" y="158"/>
                      <a:pt x="3" y="156"/>
                      <a:pt x="3" y="149"/>
                    </a:cubicBezTo>
                    <a:cubicBezTo>
                      <a:pt x="3" y="120"/>
                      <a:pt x="3" y="92"/>
                      <a:pt x="3" y="63"/>
                    </a:cubicBezTo>
                    <a:cubicBezTo>
                      <a:pt x="3" y="49"/>
                      <a:pt x="4" y="36"/>
                      <a:pt x="0" y="23"/>
                    </a:cubicBezTo>
                    <a:cubicBezTo>
                      <a:pt x="0" y="20"/>
                      <a:pt x="2" y="18"/>
                      <a:pt x="3" y="16"/>
                    </a:cubicBezTo>
                    <a:cubicBezTo>
                      <a:pt x="11" y="7"/>
                      <a:pt x="21" y="2"/>
                      <a:pt x="33" y="0"/>
                    </a:cubicBezTo>
                    <a:cubicBezTo>
                      <a:pt x="38" y="0"/>
                      <a:pt x="40" y="1"/>
                      <a:pt x="42" y="6"/>
                    </a:cubicBezTo>
                    <a:cubicBezTo>
                      <a:pt x="47" y="18"/>
                      <a:pt x="52" y="31"/>
                      <a:pt x="58" y="43"/>
                    </a:cubicBezTo>
                    <a:cubicBezTo>
                      <a:pt x="60" y="49"/>
                      <a:pt x="62" y="54"/>
                      <a:pt x="66" y="61"/>
                    </a:cubicBezTo>
                    <a:cubicBezTo>
                      <a:pt x="69" y="54"/>
                      <a:pt x="71" y="49"/>
                      <a:pt x="73"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en-US" sz="1200" dirty="0">
                  <a:solidFill>
                    <a:srgbClr val="595959"/>
                  </a:solidFill>
                  <a:cs typeface="Arial" panose="020B0604020202020204" pitchFamily="34" charset="0"/>
                </a:endParaRPr>
              </a:p>
            </p:txBody>
          </p:sp>
          <p:sp>
            <p:nvSpPr>
              <p:cNvPr id="72" name="Freeform 18"/>
              <p:cNvSpPr>
                <a:spLocks/>
              </p:cNvSpPr>
              <p:nvPr/>
            </p:nvSpPr>
            <p:spPr bwMode="auto">
              <a:xfrm>
                <a:off x="-411163" y="3149601"/>
                <a:ext cx="182563" cy="395288"/>
              </a:xfrm>
              <a:custGeom>
                <a:avLst/>
                <a:gdLst>
                  <a:gd name="T0" fmla="*/ 77 w 135"/>
                  <a:gd name="T1" fmla="*/ 46 h 295"/>
                  <a:gd name="T2" fmla="*/ 93 w 135"/>
                  <a:gd name="T3" fmla="*/ 9 h 295"/>
                  <a:gd name="T4" fmla="*/ 103 w 135"/>
                  <a:gd name="T5" fmla="*/ 4 h 295"/>
                  <a:gd name="T6" fmla="*/ 131 w 135"/>
                  <a:gd name="T7" fmla="*/ 18 h 295"/>
                  <a:gd name="T8" fmla="*/ 134 w 135"/>
                  <a:gd name="T9" fmla="*/ 29 h 295"/>
                  <a:gd name="T10" fmla="*/ 132 w 135"/>
                  <a:gd name="T11" fmla="*/ 44 h 295"/>
                  <a:gd name="T12" fmla="*/ 132 w 135"/>
                  <a:gd name="T13" fmla="*/ 150 h 295"/>
                  <a:gd name="T14" fmla="*/ 129 w 135"/>
                  <a:gd name="T15" fmla="*/ 159 h 295"/>
                  <a:gd name="T16" fmla="*/ 117 w 135"/>
                  <a:gd name="T17" fmla="*/ 154 h 295"/>
                  <a:gd name="T18" fmla="*/ 115 w 135"/>
                  <a:gd name="T19" fmla="*/ 145 h 295"/>
                  <a:gd name="T20" fmla="*/ 115 w 135"/>
                  <a:gd name="T21" fmla="*/ 133 h 295"/>
                  <a:gd name="T22" fmla="*/ 113 w 135"/>
                  <a:gd name="T23" fmla="*/ 139 h 295"/>
                  <a:gd name="T24" fmla="*/ 113 w 135"/>
                  <a:gd name="T25" fmla="*/ 287 h 295"/>
                  <a:gd name="T26" fmla="*/ 105 w 135"/>
                  <a:gd name="T27" fmla="*/ 295 h 295"/>
                  <a:gd name="T28" fmla="*/ 81 w 135"/>
                  <a:gd name="T29" fmla="*/ 295 h 295"/>
                  <a:gd name="T30" fmla="*/ 74 w 135"/>
                  <a:gd name="T31" fmla="*/ 288 h 295"/>
                  <a:gd name="T32" fmla="*/ 72 w 135"/>
                  <a:gd name="T33" fmla="*/ 247 h 295"/>
                  <a:gd name="T34" fmla="*/ 70 w 135"/>
                  <a:gd name="T35" fmla="*/ 208 h 295"/>
                  <a:gd name="T36" fmla="*/ 70 w 135"/>
                  <a:gd name="T37" fmla="*/ 188 h 295"/>
                  <a:gd name="T38" fmla="*/ 68 w 135"/>
                  <a:gd name="T39" fmla="*/ 188 h 295"/>
                  <a:gd name="T40" fmla="*/ 68 w 135"/>
                  <a:gd name="T41" fmla="*/ 208 h 295"/>
                  <a:gd name="T42" fmla="*/ 65 w 135"/>
                  <a:gd name="T43" fmla="*/ 288 h 295"/>
                  <a:gd name="T44" fmla="*/ 59 w 135"/>
                  <a:gd name="T45" fmla="*/ 295 h 295"/>
                  <a:gd name="T46" fmla="*/ 34 w 135"/>
                  <a:gd name="T47" fmla="*/ 295 h 295"/>
                  <a:gd name="T48" fmla="*/ 25 w 135"/>
                  <a:gd name="T49" fmla="*/ 287 h 295"/>
                  <a:gd name="T50" fmla="*/ 26 w 135"/>
                  <a:gd name="T51" fmla="*/ 158 h 295"/>
                  <a:gd name="T52" fmla="*/ 26 w 135"/>
                  <a:gd name="T53" fmla="*/ 151 h 295"/>
                  <a:gd name="T54" fmla="*/ 24 w 135"/>
                  <a:gd name="T55" fmla="*/ 151 h 295"/>
                  <a:gd name="T56" fmla="*/ 9 w 135"/>
                  <a:gd name="T57" fmla="*/ 159 h 295"/>
                  <a:gd name="T58" fmla="*/ 0 w 135"/>
                  <a:gd name="T59" fmla="*/ 144 h 295"/>
                  <a:gd name="T60" fmla="*/ 0 w 135"/>
                  <a:gd name="T61" fmla="*/ 42 h 295"/>
                  <a:gd name="T62" fmla="*/ 19 w 135"/>
                  <a:gd name="T63" fmla="*/ 10 h 295"/>
                  <a:gd name="T64" fmla="*/ 24 w 135"/>
                  <a:gd name="T65" fmla="*/ 7 h 295"/>
                  <a:gd name="T66" fmla="*/ 49 w 135"/>
                  <a:gd name="T67" fmla="*/ 17 h 295"/>
                  <a:gd name="T68" fmla="*/ 62 w 135"/>
                  <a:gd name="T69" fmla="*/ 45 h 295"/>
                  <a:gd name="T70" fmla="*/ 70 w 135"/>
                  <a:gd name="T71" fmla="*/ 64 h 295"/>
                  <a:gd name="T72" fmla="*/ 77 w 135"/>
                  <a:gd name="T73" fmla="*/ 4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295">
                    <a:moveTo>
                      <a:pt x="77" y="46"/>
                    </a:moveTo>
                    <a:cubicBezTo>
                      <a:pt x="83" y="34"/>
                      <a:pt x="88" y="21"/>
                      <a:pt x="93" y="9"/>
                    </a:cubicBezTo>
                    <a:cubicBezTo>
                      <a:pt x="95" y="4"/>
                      <a:pt x="98" y="3"/>
                      <a:pt x="103" y="4"/>
                    </a:cubicBezTo>
                    <a:cubicBezTo>
                      <a:pt x="114" y="6"/>
                      <a:pt x="124" y="10"/>
                      <a:pt x="131" y="18"/>
                    </a:cubicBezTo>
                    <a:cubicBezTo>
                      <a:pt x="134" y="21"/>
                      <a:pt x="135" y="24"/>
                      <a:pt x="134" y="29"/>
                    </a:cubicBezTo>
                    <a:cubicBezTo>
                      <a:pt x="132" y="34"/>
                      <a:pt x="132" y="39"/>
                      <a:pt x="132" y="44"/>
                    </a:cubicBezTo>
                    <a:cubicBezTo>
                      <a:pt x="132" y="79"/>
                      <a:pt x="132" y="115"/>
                      <a:pt x="132" y="150"/>
                    </a:cubicBezTo>
                    <a:cubicBezTo>
                      <a:pt x="132" y="153"/>
                      <a:pt x="134" y="158"/>
                      <a:pt x="129" y="159"/>
                    </a:cubicBezTo>
                    <a:cubicBezTo>
                      <a:pt x="124" y="160"/>
                      <a:pt x="120" y="158"/>
                      <a:pt x="117" y="154"/>
                    </a:cubicBezTo>
                    <a:cubicBezTo>
                      <a:pt x="115" y="151"/>
                      <a:pt x="115" y="148"/>
                      <a:pt x="115" y="145"/>
                    </a:cubicBezTo>
                    <a:cubicBezTo>
                      <a:pt x="115" y="142"/>
                      <a:pt x="115" y="138"/>
                      <a:pt x="115" y="133"/>
                    </a:cubicBezTo>
                    <a:cubicBezTo>
                      <a:pt x="113" y="135"/>
                      <a:pt x="113" y="137"/>
                      <a:pt x="113" y="139"/>
                    </a:cubicBezTo>
                    <a:cubicBezTo>
                      <a:pt x="113" y="188"/>
                      <a:pt x="113" y="238"/>
                      <a:pt x="113" y="287"/>
                    </a:cubicBezTo>
                    <a:cubicBezTo>
                      <a:pt x="113" y="295"/>
                      <a:pt x="113" y="295"/>
                      <a:pt x="105" y="295"/>
                    </a:cubicBezTo>
                    <a:cubicBezTo>
                      <a:pt x="97" y="295"/>
                      <a:pt x="89" y="295"/>
                      <a:pt x="81" y="295"/>
                    </a:cubicBezTo>
                    <a:cubicBezTo>
                      <a:pt x="76" y="295"/>
                      <a:pt x="74" y="294"/>
                      <a:pt x="74" y="288"/>
                    </a:cubicBezTo>
                    <a:cubicBezTo>
                      <a:pt x="74" y="275"/>
                      <a:pt x="73" y="261"/>
                      <a:pt x="72" y="247"/>
                    </a:cubicBezTo>
                    <a:cubicBezTo>
                      <a:pt x="71" y="234"/>
                      <a:pt x="71" y="221"/>
                      <a:pt x="70" y="208"/>
                    </a:cubicBezTo>
                    <a:cubicBezTo>
                      <a:pt x="70" y="201"/>
                      <a:pt x="70" y="194"/>
                      <a:pt x="70" y="188"/>
                    </a:cubicBezTo>
                    <a:cubicBezTo>
                      <a:pt x="70" y="188"/>
                      <a:pt x="69" y="188"/>
                      <a:pt x="68" y="188"/>
                    </a:cubicBezTo>
                    <a:cubicBezTo>
                      <a:pt x="68" y="194"/>
                      <a:pt x="68" y="201"/>
                      <a:pt x="68" y="208"/>
                    </a:cubicBezTo>
                    <a:cubicBezTo>
                      <a:pt x="67" y="235"/>
                      <a:pt x="66" y="262"/>
                      <a:pt x="65" y="288"/>
                    </a:cubicBezTo>
                    <a:cubicBezTo>
                      <a:pt x="65" y="293"/>
                      <a:pt x="64" y="295"/>
                      <a:pt x="59" y="295"/>
                    </a:cubicBezTo>
                    <a:cubicBezTo>
                      <a:pt x="50" y="295"/>
                      <a:pt x="42" y="294"/>
                      <a:pt x="34" y="295"/>
                    </a:cubicBezTo>
                    <a:cubicBezTo>
                      <a:pt x="27" y="295"/>
                      <a:pt x="25" y="293"/>
                      <a:pt x="25" y="287"/>
                    </a:cubicBezTo>
                    <a:cubicBezTo>
                      <a:pt x="26" y="244"/>
                      <a:pt x="26" y="201"/>
                      <a:pt x="26" y="158"/>
                    </a:cubicBezTo>
                    <a:cubicBezTo>
                      <a:pt x="26" y="156"/>
                      <a:pt x="26" y="153"/>
                      <a:pt x="26" y="151"/>
                    </a:cubicBezTo>
                    <a:cubicBezTo>
                      <a:pt x="25" y="151"/>
                      <a:pt x="24" y="151"/>
                      <a:pt x="24" y="151"/>
                    </a:cubicBezTo>
                    <a:cubicBezTo>
                      <a:pt x="19" y="159"/>
                      <a:pt x="15" y="161"/>
                      <a:pt x="9" y="159"/>
                    </a:cubicBezTo>
                    <a:cubicBezTo>
                      <a:pt x="3" y="157"/>
                      <a:pt x="0" y="153"/>
                      <a:pt x="0" y="144"/>
                    </a:cubicBezTo>
                    <a:cubicBezTo>
                      <a:pt x="0" y="110"/>
                      <a:pt x="1" y="76"/>
                      <a:pt x="0" y="42"/>
                    </a:cubicBezTo>
                    <a:cubicBezTo>
                      <a:pt x="0" y="26"/>
                      <a:pt x="7" y="17"/>
                      <a:pt x="19" y="10"/>
                    </a:cubicBezTo>
                    <a:cubicBezTo>
                      <a:pt x="21" y="9"/>
                      <a:pt x="22" y="8"/>
                      <a:pt x="24" y="7"/>
                    </a:cubicBezTo>
                    <a:cubicBezTo>
                      <a:pt x="40" y="0"/>
                      <a:pt x="42" y="1"/>
                      <a:pt x="49" y="17"/>
                    </a:cubicBezTo>
                    <a:cubicBezTo>
                      <a:pt x="53" y="26"/>
                      <a:pt x="56" y="36"/>
                      <a:pt x="62" y="45"/>
                    </a:cubicBezTo>
                    <a:cubicBezTo>
                      <a:pt x="64" y="51"/>
                      <a:pt x="66" y="57"/>
                      <a:pt x="70" y="64"/>
                    </a:cubicBezTo>
                    <a:cubicBezTo>
                      <a:pt x="73" y="57"/>
                      <a:pt x="75" y="52"/>
                      <a:pt x="77"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en-US" sz="1200" dirty="0">
                  <a:solidFill>
                    <a:srgbClr val="595959"/>
                  </a:solidFill>
                  <a:cs typeface="Arial" panose="020B0604020202020204" pitchFamily="34" charset="0"/>
                </a:endParaRPr>
              </a:p>
            </p:txBody>
          </p:sp>
          <p:sp>
            <p:nvSpPr>
              <p:cNvPr id="73" name="Freeform 19"/>
              <p:cNvSpPr>
                <a:spLocks/>
              </p:cNvSpPr>
              <p:nvPr/>
            </p:nvSpPr>
            <p:spPr bwMode="auto">
              <a:xfrm>
                <a:off x="-152400" y="2984501"/>
                <a:ext cx="123825" cy="152400"/>
              </a:xfrm>
              <a:custGeom>
                <a:avLst/>
                <a:gdLst>
                  <a:gd name="T0" fmla="*/ 83 w 92"/>
                  <a:gd name="T1" fmla="*/ 40 h 114"/>
                  <a:gd name="T2" fmla="*/ 88 w 92"/>
                  <a:gd name="T3" fmla="*/ 55 h 114"/>
                  <a:gd name="T4" fmla="*/ 89 w 92"/>
                  <a:gd name="T5" fmla="*/ 67 h 114"/>
                  <a:gd name="T6" fmla="*/ 81 w 92"/>
                  <a:gd name="T7" fmla="*/ 79 h 114"/>
                  <a:gd name="T8" fmla="*/ 78 w 92"/>
                  <a:gd name="T9" fmla="*/ 84 h 114"/>
                  <a:gd name="T10" fmla="*/ 59 w 92"/>
                  <a:gd name="T11" fmla="*/ 107 h 114"/>
                  <a:gd name="T12" fmla="*/ 29 w 92"/>
                  <a:gd name="T13" fmla="*/ 105 h 114"/>
                  <a:gd name="T14" fmla="*/ 15 w 92"/>
                  <a:gd name="T15" fmla="*/ 84 h 114"/>
                  <a:gd name="T16" fmla="*/ 10 w 92"/>
                  <a:gd name="T17" fmla="*/ 79 h 114"/>
                  <a:gd name="T18" fmla="*/ 5 w 92"/>
                  <a:gd name="T19" fmla="*/ 75 h 114"/>
                  <a:gd name="T20" fmla="*/ 0 w 92"/>
                  <a:gd name="T21" fmla="*/ 59 h 114"/>
                  <a:gd name="T22" fmla="*/ 2 w 92"/>
                  <a:gd name="T23" fmla="*/ 55 h 114"/>
                  <a:gd name="T24" fmla="*/ 6 w 92"/>
                  <a:gd name="T25" fmla="*/ 42 h 114"/>
                  <a:gd name="T26" fmla="*/ 7 w 92"/>
                  <a:gd name="T27" fmla="*/ 34 h 114"/>
                  <a:gd name="T28" fmla="*/ 27 w 92"/>
                  <a:gd name="T29" fmla="*/ 12 h 114"/>
                  <a:gd name="T30" fmla="*/ 43 w 92"/>
                  <a:gd name="T31" fmla="*/ 6 h 114"/>
                  <a:gd name="T32" fmla="*/ 83 w 92"/>
                  <a:gd name="T33" fmla="*/ 34 h 114"/>
                  <a:gd name="T34" fmla="*/ 83 w 92"/>
                  <a:gd name="T35" fmla="*/ 4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 h="114">
                    <a:moveTo>
                      <a:pt x="83" y="40"/>
                    </a:moveTo>
                    <a:cubicBezTo>
                      <a:pt x="84" y="46"/>
                      <a:pt x="81" y="51"/>
                      <a:pt x="88" y="55"/>
                    </a:cubicBezTo>
                    <a:cubicBezTo>
                      <a:pt x="92" y="57"/>
                      <a:pt x="90" y="63"/>
                      <a:pt x="89" y="67"/>
                    </a:cubicBezTo>
                    <a:cubicBezTo>
                      <a:pt x="88" y="73"/>
                      <a:pt x="88" y="79"/>
                      <a:pt x="81" y="79"/>
                    </a:cubicBezTo>
                    <a:cubicBezTo>
                      <a:pt x="79" y="79"/>
                      <a:pt x="78" y="82"/>
                      <a:pt x="78" y="84"/>
                    </a:cubicBezTo>
                    <a:cubicBezTo>
                      <a:pt x="74" y="93"/>
                      <a:pt x="68" y="101"/>
                      <a:pt x="59" y="107"/>
                    </a:cubicBezTo>
                    <a:cubicBezTo>
                      <a:pt x="49" y="114"/>
                      <a:pt x="39" y="113"/>
                      <a:pt x="29" y="105"/>
                    </a:cubicBezTo>
                    <a:cubicBezTo>
                      <a:pt x="23" y="99"/>
                      <a:pt x="18" y="92"/>
                      <a:pt x="15" y="84"/>
                    </a:cubicBezTo>
                    <a:cubicBezTo>
                      <a:pt x="14" y="81"/>
                      <a:pt x="14" y="79"/>
                      <a:pt x="10" y="79"/>
                    </a:cubicBezTo>
                    <a:cubicBezTo>
                      <a:pt x="7" y="79"/>
                      <a:pt x="6" y="77"/>
                      <a:pt x="5" y="75"/>
                    </a:cubicBezTo>
                    <a:cubicBezTo>
                      <a:pt x="2" y="70"/>
                      <a:pt x="1" y="65"/>
                      <a:pt x="0" y="59"/>
                    </a:cubicBezTo>
                    <a:cubicBezTo>
                      <a:pt x="0" y="58"/>
                      <a:pt x="0" y="56"/>
                      <a:pt x="2" y="55"/>
                    </a:cubicBezTo>
                    <a:cubicBezTo>
                      <a:pt x="8" y="52"/>
                      <a:pt x="6" y="47"/>
                      <a:pt x="6" y="42"/>
                    </a:cubicBezTo>
                    <a:cubicBezTo>
                      <a:pt x="6" y="39"/>
                      <a:pt x="6" y="36"/>
                      <a:pt x="7" y="34"/>
                    </a:cubicBezTo>
                    <a:cubicBezTo>
                      <a:pt x="8" y="20"/>
                      <a:pt x="13" y="14"/>
                      <a:pt x="27" y="12"/>
                    </a:cubicBezTo>
                    <a:cubicBezTo>
                      <a:pt x="33" y="11"/>
                      <a:pt x="38" y="8"/>
                      <a:pt x="43" y="6"/>
                    </a:cubicBezTo>
                    <a:cubicBezTo>
                      <a:pt x="61" y="0"/>
                      <a:pt x="82" y="15"/>
                      <a:pt x="83" y="34"/>
                    </a:cubicBezTo>
                    <a:cubicBezTo>
                      <a:pt x="83" y="36"/>
                      <a:pt x="83" y="39"/>
                      <a:pt x="83"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en-US" sz="1200" dirty="0">
                  <a:solidFill>
                    <a:srgbClr val="595959"/>
                  </a:solidFill>
                  <a:cs typeface="Arial" panose="020B0604020202020204" pitchFamily="34" charset="0"/>
                </a:endParaRPr>
              </a:p>
            </p:txBody>
          </p:sp>
          <p:sp>
            <p:nvSpPr>
              <p:cNvPr id="74" name="Freeform 20"/>
              <p:cNvSpPr>
                <a:spLocks/>
              </p:cNvSpPr>
              <p:nvPr/>
            </p:nvSpPr>
            <p:spPr bwMode="auto">
              <a:xfrm>
                <a:off x="87313" y="3030538"/>
                <a:ext cx="95250" cy="117475"/>
              </a:xfrm>
              <a:custGeom>
                <a:avLst/>
                <a:gdLst>
                  <a:gd name="T0" fmla="*/ 63 w 71"/>
                  <a:gd name="T1" fmla="*/ 32 h 87"/>
                  <a:gd name="T2" fmla="*/ 67 w 71"/>
                  <a:gd name="T3" fmla="*/ 43 h 87"/>
                  <a:gd name="T4" fmla="*/ 64 w 71"/>
                  <a:gd name="T5" fmla="*/ 61 h 87"/>
                  <a:gd name="T6" fmla="*/ 58 w 71"/>
                  <a:gd name="T7" fmla="*/ 66 h 87"/>
                  <a:gd name="T8" fmla="*/ 48 w 71"/>
                  <a:gd name="T9" fmla="*/ 80 h 87"/>
                  <a:gd name="T10" fmla="*/ 22 w 71"/>
                  <a:gd name="T11" fmla="*/ 79 h 87"/>
                  <a:gd name="T12" fmla="*/ 14 w 71"/>
                  <a:gd name="T13" fmla="*/ 69 h 87"/>
                  <a:gd name="T14" fmla="*/ 6 w 71"/>
                  <a:gd name="T15" fmla="*/ 60 h 87"/>
                  <a:gd name="T16" fmla="*/ 4 w 71"/>
                  <a:gd name="T17" fmla="*/ 41 h 87"/>
                  <a:gd name="T18" fmla="*/ 5 w 71"/>
                  <a:gd name="T19" fmla="*/ 37 h 87"/>
                  <a:gd name="T20" fmla="*/ 6 w 71"/>
                  <a:gd name="T21" fmla="*/ 27 h 87"/>
                  <a:gd name="T22" fmla="*/ 22 w 71"/>
                  <a:gd name="T23" fmla="*/ 10 h 87"/>
                  <a:gd name="T24" fmla="*/ 31 w 71"/>
                  <a:gd name="T25" fmla="*/ 7 h 87"/>
                  <a:gd name="T26" fmla="*/ 63 w 71"/>
                  <a:gd name="T27" fmla="*/ 26 h 87"/>
                  <a:gd name="T28" fmla="*/ 63 w 71"/>
                  <a:gd name="T29" fmla="*/ 3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87">
                    <a:moveTo>
                      <a:pt x="63" y="32"/>
                    </a:moveTo>
                    <a:cubicBezTo>
                      <a:pt x="64" y="36"/>
                      <a:pt x="63" y="40"/>
                      <a:pt x="67" y="43"/>
                    </a:cubicBezTo>
                    <a:cubicBezTo>
                      <a:pt x="71" y="46"/>
                      <a:pt x="68" y="59"/>
                      <a:pt x="64" y="61"/>
                    </a:cubicBezTo>
                    <a:cubicBezTo>
                      <a:pt x="61" y="62"/>
                      <a:pt x="60" y="64"/>
                      <a:pt x="58" y="66"/>
                    </a:cubicBezTo>
                    <a:cubicBezTo>
                      <a:pt x="56" y="72"/>
                      <a:pt x="52" y="76"/>
                      <a:pt x="48" y="80"/>
                    </a:cubicBezTo>
                    <a:cubicBezTo>
                      <a:pt x="39" y="87"/>
                      <a:pt x="30" y="87"/>
                      <a:pt x="22" y="79"/>
                    </a:cubicBezTo>
                    <a:cubicBezTo>
                      <a:pt x="18" y="76"/>
                      <a:pt x="16" y="73"/>
                      <a:pt x="14" y="69"/>
                    </a:cubicBezTo>
                    <a:cubicBezTo>
                      <a:pt x="12" y="65"/>
                      <a:pt x="11" y="62"/>
                      <a:pt x="6" y="60"/>
                    </a:cubicBezTo>
                    <a:cubicBezTo>
                      <a:pt x="1" y="57"/>
                      <a:pt x="0" y="46"/>
                      <a:pt x="4" y="41"/>
                    </a:cubicBezTo>
                    <a:cubicBezTo>
                      <a:pt x="5" y="40"/>
                      <a:pt x="5" y="38"/>
                      <a:pt x="5" y="37"/>
                    </a:cubicBezTo>
                    <a:cubicBezTo>
                      <a:pt x="6" y="33"/>
                      <a:pt x="5" y="30"/>
                      <a:pt x="6" y="27"/>
                    </a:cubicBezTo>
                    <a:cubicBezTo>
                      <a:pt x="7" y="16"/>
                      <a:pt x="11" y="11"/>
                      <a:pt x="22" y="10"/>
                    </a:cubicBezTo>
                    <a:cubicBezTo>
                      <a:pt x="25" y="10"/>
                      <a:pt x="28" y="9"/>
                      <a:pt x="31" y="7"/>
                    </a:cubicBezTo>
                    <a:cubicBezTo>
                      <a:pt x="42" y="0"/>
                      <a:pt x="62" y="11"/>
                      <a:pt x="63" y="26"/>
                    </a:cubicBezTo>
                    <a:cubicBezTo>
                      <a:pt x="63" y="28"/>
                      <a:pt x="63" y="30"/>
                      <a:pt x="63"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en-US" sz="1200" dirty="0">
                  <a:solidFill>
                    <a:srgbClr val="595959"/>
                  </a:solidFill>
                  <a:cs typeface="Arial" panose="020B0604020202020204" pitchFamily="34" charset="0"/>
                </a:endParaRPr>
              </a:p>
            </p:txBody>
          </p:sp>
          <p:sp>
            <p:nvSpPr>
              <p:cNvPr id="75" name="Freeform 21"/>
              <p:cNvSpPr>
                <a:spLocks/>
              </p:cNvSpPr>
              <p:nvPr/>
            </p:nvSpPr>
            <p:spPr bwMode="auto">
              <a:xfrm>
                <a:off x="-363538" y="3032126"/>
                <a:ext cx="95250" cy="115888"/>
              </a:xfrm>
              <a:custGeom>
                <a:avLst/>
                <a:gdLst>
                  <a:gd name="T0" fmla="*/ 63 w 71"/>
                  <a:gd name="T1" fmla="*/ 31 h 86"/>
                  <a:gd name="T2" fmla="*/ 67 w 71"/>
                  <a:gd name="T3" fmla="*/ 42 h 86"/>
                  <a:gd name="T4" fmla="*/ 63 w 71"/>
                  <a:gd name="T5" fmla="*/ 60 h 86"/>
                  <a:gd name="T6" fmla="*/ 58 w 71"/>
                  <a:gd name="T7" fmla="*/ 65 h 86"/>
                  <a:gd name="T8" fmla="*/ 46 w 71"/>
                  <a:gd name="T9" fmla="*/ 80 h 86"/>
                  <a:gd name="T10" fmla="*/ 22 w 71"/>
                  <a:gd name="T11" fmla="*/ 79 h 86"/>
                  <a:gd name="T12" fmla="*/ 15 w 71"/>
                  <a:gd name="T13" fmla="*/ 70 h 86"/>
                  <a:gd name="T14" fmla="*/ 5 w 71"/>
                  <a:gd name="T15" fmla="*/ 58 h 86"/>
                  <a:gd name="T16" fmla="*/ 4 w 71"/>
                  <a:gd name="T17" fmla="*/ 41 h 86"/>
                  <a:gd name="T18" fmla="*/ 5 w 71"/>
                  <a:gd name="T19" fmla="*/ 35 h 86"/>
                  <a:gd name="T20" fmla="*/ 6 w 71"/>
                  <a:gd name="T21" fmla="*/ 23 h 86"/>
                  <a:gd name="T22" fmla="*/ 19 w 71"/>
                  <a:gd name="T23" fmla="*/ 10 h 86"/>
                  <a:gd name="T24" fmla="*/ 32 w 71"/>
                  <a:gd name="T25" fmla="*/ 5 h 86"/>
                  <a:gd name="T26" fmla="*/ 63 w 71"/>
                  <a:gd name="T27" fmla="*/ 24 h 86"/>
                  <a:gd name="T28" fmla="*/ 63 w 71"/>
                  <a:gd name="T29" fmla="*/ 3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86">
                    <a:moveTo>
                      <a:pt x="63" y="31"/>
                    </a:moveTo>
                    <a:cubicBezTo>
                      <a:pt x="63" y="35"/>
                      <a:pt x="62" y="39"/>
                      <a:pt x="67" y="42"/>
                    </a:cubicBezTo>
                    <a:cubicBezTo>
                      <a:pt x="71" y="45"/>
                      <a:pt x="68" y="58"/>
                      <a:pt x="63" y="60"/>
                    </a:cubicBezTo>
                    <a:cubicBezTo>
                      <a:pt x="60" y="61"/>
                      <a:pt x="59" y="63"/>
                      <a:pt x="58" y="65"/>
                    </a:cubicBezTo>
                    <a:cubicBezTo>
                      <a:pt x="56" y="71"/>
                      <a:pt x="52" y="76"/>
                      <a:pt x="46" y="80"/>
                    </a:cubicBezTo>
                    <a:cubicBezTo>
                      <a:pt x="38" y="86"/>
                      <a:pt x="30" y="86"/>
                      <a:pt x="22" y="79"/>
                    </a:cubicBezTo>
                    <a:cubicBezTo>
                      <a:pt x="19" y="76"/>
                      <a:pt x="17" y="74"/>
                      <a:pt x="15" y="70"/>
                    </a:cubicBezTo>
                    <a:cubicBezTo>
                      <a:pt x="13" y="66"/>
                      <a:pt x="11" y="61"/>
                      <a:pt x="5" y="58"/>
                    </a:cubicBezTo>
                    <a:cubicBezTo>
                      <a:pt x="0" y="56"/>
                      <a:pt x="0" y="45"/>
                      <a:pt x="4" y="41"/>
                    </a:cubicBezTo>
                    <a:cubicBezTo>
                      <a:pt x="5" y="39"/>
                      <a:pt x="5" y="37"/>
                      <a:pt x="5" y="35"/>
                    </a:cubicBezTo>
                    <a:cubicBezTo>
                      <a:pt x="6" y="31"/>
                      <a:pt x="5" y="27"/>
                      <a:pt x="6" y="23"/>
                    </a:cubicBezTo>
                    <a:cubicBezTo>
                      <a:pt x="7" y="15"/>
                      <a:pt x="11" y="11"/>
                      <a:pt x="19" y="10"/>
                    </a:cubicBezTo>
                    <a:cubicBezTo>
                      <a:pt x="24" y="9"/>
                      <a:pt x="28" y="7"/>
                      <a:pt x="32" y="5"/>
                    </a:cubicBezTo>
                    <a:cubicBezTo>
                      <a:pt x="44" y="0"/>
                      <a:pt x="61" y="11"/>
                      <a:pt x="63" y="24"/>
                    </a:cubicBezTo>
                    <a:cubicBezTo>
                      <a:pt x="63" y="27"/>
                      <a:pt x="63" y="29"/>
                      <a:pt x="63"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en-US" sz="1200" dirty="0">
                  <a:solidFill>
                    <a:srgbClr val="595959"/>
                  </a:solidFill>
                  <a:cs typeface="Arial" panose="020B0604020202020204" pitchFamily="34" charset="0"/>
                </a:endParaRPr>
              </a:p>
            </p:txBody>
          </p:sp>
          <p:sp>
            <p:nvSpPr>
              <p:cNvPr id="76" name="Freeform 22"/>
              <p:cNvSpPr>
                <a:spLocks/>
              </p:cNvSpPr>
              <p:nvPr/>
            </p:nvSpPr>
            <p:spPr bwMode="auto">
              <a:xfrm>
                <a:off x="-109538" y="3151188"/>
                <a:ext cx="34925" cy="103188"/>
              </a:xfrm>
              <a:custGeom>
                <a:avLst/>
                <a:gdLst>
                  <a:gd name="T0" fmla="*/ 24 w 26"/>
                  <a:gd name="T1" fmla="*/ 51 h 76"/>
                  <a:gd name="T2" fmla="*/ 13 w 26"/>
                  <a:gd name="T3" fmla="*/ 76 h 76"/>
                  <a:gd name="T4" fmla="*/ 3 w 26"/>
                  <a:gd name="T5" fmla="*/ 52 h 76"/>
                  <a:gd name="T6" fmla="*/ 7 w 26"/>
                  <a:gd name="T7" fmla="*/ 20 h 76"/>
                  <a:gd name="T8" fmla="*/ 0 w 26"/>
                  <a:gd name="T9" fmla="*/ 0 h 76"/>
                  <a:gd name="T10" fmla="*/ 25 w 26"/>
                  <a:gd name="T11" fmla="*/ 0 h 76"/>
                  <a:gd name="T12" fmla="*/ 26 w 26"/>
                  <a:gd name="T13" fmla="*/ 1 h 76"/>
                  <a:gd name="T14" fmla="*/ 21 w 26"/>
                  <a:gd name="T15" fmla="*/ 30 h 76"/>
                  <a:gd name="T16" fmla="*/ 24 w 26"/>
                  <a:gd name="T17"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76">
                    <a:moveTo>
                      <a:pt x="24" y="51"/>
                    </a:moveTo>
                    <a:cubicBezTo>
                      <a:pt x="20" y="59"/>
                      <a:pt x="17" y="66"/>
                      <a:pt x="13" y="76"/>
                    </a:cubicBezTo>
                    <a:cubicBezTo>
                      <a:pt x="9" y="67"/>
                      <a:pt x="6" y="59"/>
                      <a:pt x="3" y="52"/>
                    </a:cubicBezTo>
                    <a:cubicBezTo>
                      <a:pt x="4" y="41"/>
                      <a:pt x="5" y="30"/>
                      <a:pt x="7" y="20"/>
                    </a:cubicBezTo>
                    <a:cubicBezTo>
                      <a:pt x="8" y="12"/>
                      <a:pt x="6" y="6"/>
                      <a:pt x="0" y="0"/>
                    </a:cubicBezTo>
                    <a:cubicBezTo>
                      <a:pt x="9" y="0"/>
                      <a:pt x="17" y="0"/>
                      <a:pt x="25" y="0"/>
                    </a:cubicBezTo>
                    <a:cubicBezTo>
                      <a:pt x="25" y="1"/>
                      <a:pt x="26" y="1"/>
                      <a:pt x="26" y="1"/>
                    </a:cubicBezTo>
                    <a:cubicBezTo>
                      <a:pt x="16" y="10"/>
                      <a:pt x="20" y="20"/>
                      <a:pt x="21" y="30"/>
                    </a:cubicBezTo>
                    <a:cubicBezTo>
                      <a:pt x="22" y="37"/>
                      <a:pt x="23" y="44"/>
                      <a:pt x="24"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en-US" sz="1200" dirty="0">
                  <a:solidFill>
                    <a:srgbClr val="595959"/>
                  </a:solidFill>
                  <a:cs typeface="Arial" panose="020B0604020202020204" pitchFamily="34" charset="0"/>
                </a:endParaRPr>
              </a:p>
            </p:txBody>
          </p:sp>
          <p:sp>
            <p:nvSpPr>
              <p:cNvPr id="77" name="Freeform 23"/>
              <p:cNvSpPr>
                <a:spLocks/>
              </p:cNvSpPr>
              <p:nvPr/>
            </p:nvSpPr>
            <p:spPr bwMode="auto">
              <a:xfrm>
                <a:off x="-331788" y="3160713"/>
                <a:ext cx="26988" cy="74613"/>
              </a:xfrm>
              <a:custGeom>
                <a:avLst/>
                <a:gdLst>
                  <a:gd name="T0" fmla="*/ 18 w 20"/>
                  <a:gd name="T1" fmla="*/ 38 h 56"/>
                  <a:gd name="T2" fmla="*/ 11 w 20"/>
                  <a:gd name="T3" fmla="*/ 56 h 56"/>
                  <a:gd name="T4" fmla="*/ 3 w 20"/>
                  <a:gd name="T5" fmla="*/ 37 h 56"/>
                  <a:gd name="T6" fmla="*/ 5 w 20"/>
                  <a:gd name="T7" fmla="*/ 18 h 56"/>
                  <a:gd name="T8" fmla="*/ 0 w 20"/>
                  <a:gd name="T9" fmla="*/ 0 h 56"/>
                  <a:gd name="T10" fmla="*/ 20 w 20"/>
                  <a:gd name="T11" fmla="*/ 0 h 56"/>
                  <a:gd name="T12" fmla="*/ 18 w 20"/>
                  <a:gd name="T13" fmla="*/ 38 h 56"/>
                </a:gdLst>
                <a:ahLst/>
                <a:cxnLst>
                  <a:cxn ang="0">
                    <a:pos x="T0" y="T1"/>
                  </a:cxn>
                  <a:cxn ang="0">
                    <a:pos x="T2" y="T3"/>
                  </a:cxn>
                  <a:cxn ang="0">
                    <a:pos x="T4" y="T5"/>
                  </a:cxn>
                  <a:cxn ang="0">
                    <a:pos x="T6" y="T7"/>
                  </a:cxn>
                  <a:cxn ang="0">
                    <a:pos x="T8" y="T9"/>
                  </a:cxn>
                  <a:cxn ang="0">
                    <a:pos x="T10" y="T11"/>
                  </a:cxn>
                  <a:cxn ang="0">
                    <a:pos x="T12" y="T13"/>
                  </a:cxn>
                </a:cxnLst>
                <a:rect l="0" t="0" r="r" b="b"/>
                <a:pathLst>
                  <a:path w="20" h="56">
                    <a:moveTo>
                      <a:pt x="18" y="38"/>
                    </a:moveTo>
                    <a:cubicBezTo>
                      <a:pt x="16" y="44"/>
                      <a:pt x="14" y="49"/>
                      <a:pt x="11" y="56"/>
                    </a:cubicBezTo>
                    <a:cubicBezTo>
                      <a:pt x="7" y="49"/>
                      <a:pt x="5" y="43"/>
                      <a:pt x="3" y="37"/>
                    </a:cubicBezTo>
                    <a:cubicBezTo>
                      <a:pt x="4" y="31"/>
                      <a:pt x="4" y="25"/>
                      <a:pt x="5" y="18"/>
                    </a:cubicBezTo>
                    <a:cubicBezTo>
                      <a:pt x="6" y="12"/>
                      <a:pt x="7" y="5"/>
                      <a:pt x="0" y="0"/>
                    </a:cubicBezTo>
                    <a:cubicBezTo>
                      <a:pt x="8" y="0"/>
                      <a:pt x="14" y="0"/>
                      <a:pt x="20" y="0"/>
                    </a:cubicBezTo>
                    <a:cubicBezTo>
                      <a:pt x="10" y="12"/>
                      <a:pt x="19" y="25"/>
                      <a:pt x="18"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en-US" sz="1200" dirty="0">
                  <a:solidFill>
                    <a:srgbClr val="595959"/>
                  </a:solidFill>
                  <a:cs typeface="Arial" panose="020B0604020202020204" pitchFamily="34" charset="0"/>
                </a:endParaRPr>
              </a:p>
            </p:txBody>
          </p:sp>
          <p:sp>
            <p:nvSpPr>
              <p:cNvPr id="78" name="Freeform 24"/>
              <p:cNvSpPr>
                <a:spLocks/>
              </p:cNvSpPr>
              <p:nvPr/>
            </p:nvSpPr>
            <p:spPr bwMode="auto">
              <a:xfrm>
                <a:off x="122238" y="3160713"/>
                <a:ext cx="23813" cy="74613"/>
              </a:xfrm>
              <a:custGeom>
                <a:avLst/>
                <a:gdLst>
                  <a:gd name="T0" fmla="*/ 16 w 18"/>
                  <a:gd name="T1" fmla="*/ 38 h 56"/>
                  <a:gd name="T2" fmla="*/ 9 w 18"/>
                  <a:gd name="T3" fmla="*/ 56 h 56"/>
                  <a:gd name="T4" fmla="*/ 1 w 18"/>
                  <a:gd name="T5" fmla="*/ 38 h 56"/>
                  <a:gd name="T6" fmla="*/ 5 w 18"/>
                  <a:gd name="T7" fmla="*/ 10 h 56"/>
                  <a:gd name="T8" fmla="*/ 0 w 18"/>
                  <a:gd name="T9" fmla="*/ 0 h 56"/>
                  <a:gd name="T10" fmla="*/ 18 w 18"/>
                  <a:gd name="T11" fmla="*/ 0 h 56"/>
                  <a:gd name="T12" fmla="*/ 16 w 18"/>
                  <a:gd name="T13" fmla="*/ 38 h 56"/>
                </a:gdLst>
                <a:ahLst/>
                <a:cxnLst>
                  <a:cxn ang="0">
                    <a:pos x="T0" y="T1"/>
                  </a:cxn>
                  <a:cxn ang="0">
                    <a:pos x="T2" y="T3"/>
                  </a:cxn>
                  <a:cxn ang="0">
                    <a:pos x="T4" y="T5"/>
                  </a:cxn>
                  <a:cxn ang="0">
                    <a:pos x="T6" y="T7"/>
                  </a:cxn>
                  <a:cxn ang="0">
                    <a:pos x="T8" y="T9"/>
                  </a:cxn>
                  <a:cxn ang="0">
                    <a:pos x="T10" y="T11"/>
                  </a:cxn>
                  <a:cxn ang="0">
                    <a:pos x="T12" y="T13"/>
                  </a:cxn>
                </a:cxnLst>
                <a:rect l="0" t="0" r="r" b="b"/>
                <a:pathLst>
                  <a:path w="18" h="56">
                    <a:moveTo>
                      <a:pt x="16" y="38"/>
                    </a:moveTo>
                    <a:cubicBezTo>
                      <a:pt x="14" y="44"/>
                      <a:pt x="12" y="49"/>
                      <a:pt x="9" y="56"/>
                    </a:cubicBezTo>
                    <a:cubicBezTo>
                      <a:pt x="5" y="49"/>
                      <a:pt x="3" y="44"/>
                      <a:pt x="1" y="38"/>
                    </a:cubicBezTo>
                    <a:cubicBezTo>
                      <a:pt x="2" y="29"/>
                      <a:pt x="3" y="19"/>
                      <a:pt x="5" y="10"/>
                    </a:cubicBezTo>
                    <a:cubicBezTo>
                      <a:pt x="5" y="6"/>
                      <a:pt x="0" y="4"/>
                      <a:pt x="0" y="0"/>
                    </a:cubicBezTo>
                    <a:cubicBezTo>
                      <a:pt x="6" y="0"/>
                      <a:pt x="12" y="0"/>
                      <a:pt x="18" y="0"/>
                    </a:cubicBezTo>
                    <a:cubicBezTo>
                      <a:pt x="8" y="12"/>
                      <a:pt x="17" y="25"/>
                      <a:pt x="16"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eaLnBrk="0" fontAlgn="base" hangingPunct="0">
                  <a:spcBef>
                    <a:spcPct val="0"/>
                  </a:spcBef>
                  <a:spcAft>
                    <a:spcPct val="0"/>
                  </a:spcAft>
                </a:pPr>
                <a:endParaRPr lang="en-US" sz="1200" dirty="0">
                  <a:solidFill>
                    <a:srgbClr val="595959"/>
                  </a:solidFill>
                  <a:cs typeface="Arial" panose="020B0604020202020204" pitchFamily="34" charset="0"/>
                </a:endParaRPr>
              </a:p>
            </p:txBody>
          </p:sp>
        </p:grpSp>
      </p:grpSp>
      <p:pic>
        <p:nvPicPr>
          <p:cNvPr id="82" name="Picture 81"/>
          <p:cNvPicPr>
            <a:picLocks noChangeAspect="1"/>
          </p:cNvPicPr>
          <p:nvPr/>
        </p:nvPicPr>
        <p:blipFill>
          <a:blip r:embed="rId7"/>
          <a:stretch>
            <a:fillRect/>
          </a:stretch>
        </p:blipFill>
        <p:spPr>
          <a:xfrm>
            <a:off x="0" y="1"/>
            <a:ext cx="1841679" cy="674498"/>
          </a:xfrm>
          <a:prstGeom prst="rect">
            <a:avLst/>
          </a:prstGeom>
        </p:spPr>
      </p:pic>
    </p:spTree>
    <p:extLst>
      <p:ext uri="{BB962C8B-B14F-4D97-AF65-F5344CB8AC3E}">
        <p14:creationId xmlns:p14="http://schemas.microsoft.com/office/powerpoint/2010/main" val="20783648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6301" y="189019"/>
            <a:ext cx="1974047" cy="628374"/>
          </a:xfrm>
        </p:spPr>
        <p:txBody>
          <a:bodyPr/>
          <a:lstStyle/>
          <a:p>
            <a:r>
              <a:rPr lang="en-US" dirty="0" smtClean="0"/>
              <a:t>Conclusion</a:t>
            </a:r>
            <a:endParaRPr lang="en-IN" dirty="0"/>
          </a:p>
        </p:txBody>
      </p:sp>
      <p:pic>
        <p:nvPicPr>
          <p:cNvPr id="82" name="Picture 81"/>
          <p:cNvPicPr>
            <a:picLocks noChangeAspect="1"/>
          </p:cNvPicPr>
          <p:nvPr/>
        </p:nvPicPr>
        <p:blipFill>
          <a:blip r:embed="rId2"/>
          <a:stretch>
            <a:fillRect/>
          </a:stretch>
        </p:blipFill>
        <p:spPr>
          <a:xfrm>
            <a:off x="0" y="1"/>
            <a:ext cx="1841679" cy="674498"/>
          </a:xfrm>
          <a:prstGeom prst="rect">
            <a:avLst/>
          </a:prstGeom>
        </p:spPr>
      </p:pic>
      <p:sp>
        <p:nvSpPr>
          <p:cNvPr id="83" name="Content Placeholder 2"/>
          <p:cNvSpPr>
            <a:spLocks noGrp="1"/>
          </p:cNvSpPr>
          <p:nvPr>
            <p:ph idx="1"/>
          </p:nvPr>
        </p:nvSpPr>
        <p:spPr>
          <a:xfrm>
            <a:off x="342900" y="1349375"/>
            <a:ext cx="11106418" cy="4843463"/>
          </a:xfrm>
        </p:spPr>
        <p:txBody>
          <a:bodyPr/>
          <a:lstStyle/>
          <a:p>
            <a:pPr marL="0" indent="0">
              <a:lnSpc>
                <a:spcPct val="200000"/>
              </a:lnSpc>
              <a:buNone/>
            </a:pPr>
            <a:r>
              <a:rPr lang="en-US" sz="1600" dirty="0" smtClean="0">
                <a:latin typeface="Century Gothic" panose="020B0502020202020204" pitchFamily="34" charset="0"/>
              </a:rPr>
              <a:t>From the market assessment study of </a:t>
            </a:r>
            <a:r>
              <a:rPr lang="en-US" sz="1600" dirty="0" err="1" smtClean="0">
                <a:latin typeface="Century Gothic" panose="020B0502020202020204" pitchFamily="34" charset="0"/>
              </a:rPr>
              <a:t>rosuvas</a:t>
            </a:r>
            <a:r>
              <a:rPr lang="en-US" sz="1600" dirty="0" smtClean="0">
                <a:latin typeface="Century Gothic" panose="020B0502020202020204" pitchFamily="34" charset="0"/>
              </a:rPr>
              <a:t>, following things can be concluded –</a:t>
            </a:r>
          </a:p>
          <a:p>
            <a:pPr>
              <a:lnSpc>
                <a:spcPct val="200000"/>
              </a:lnSpc>
            </a:pPr>
            <a:r>
              <a:rPr lang="en-US" sz="1600" dirty="0" err="1" smtClean="0">
                <a:latin typeface="Century Gothic" panose="020B0502020202020204" pitchFamily="34" charset="0"/>
              </a:rPr>
              <a:t>Rosuvas</a:t>
            </a:r>
            <a:r>
              <a:rPr lang="en-US" sz="1600" dirty="0" smtClean="0">
                <a:latin typeface="Century Gothic" panose="020B0502020202020204" pitchFamily="34" charset="0"/>
              </a:rPr>
              <a:t> is a leading brand for the </a:t>
            </a:r>
            <a:r>
              <a:rPr lang="en-US" sz="1600" dirty="0" err="1" smtClean="0">
                <a:latin typeface="Century Gothic" panose="020B0502020202020204" pitchFamily="34" charset="0"/>
              </a:rPr>
              <a:t>rosuvastatin</a:t>
            </a:r>
            <a:r>
              <a:rPr lang="en-US" sz="1600" dirty="0" smtClean="0">
                <a:latin typeface="Century Gothic" panose="020B0502020202020204" pitchFamily="34" charset="0"/>
              </a:rPr>
              <a:t> drug.</a:t>
            </a:r>
          </a:p>
          <a:p>
            <a:pPr>
              <a:lnSpc>
                <a:spcPct val="200000"/>
              </a:lnSpc>
            </a:pPr>
            <a:r>
              <a:rPr lang="en-US" sz="1600" dirty="0" smtClean="0">
                <a:latin typeface="Century Gothic" panose="020B0502020202020204" pitchFamily="34" charset="0"/>
              </a:rPr>
              <a:t>Sales of </a:t>
            </a:r>
            <a:r>
              <a:rPr lang="en-US" sz="1600" dirty="0" err="1" smtClean="0">
                <a:latin typeface="Century Gothic" panose="020B0502020202020204" pitchFamily="34" charset="0"/>
              </a:rPr>
              <a:t>rosuvas</a:t>
            </a:r>
            <a:r>
              <a:rPr lang="en-US" sz="1600" dirty="0" smtClean="0">
                <a:latin typeface="Century Gothic" panose="020B0502020202020204" pitchFamily="34" charset="0"/>
              </a:rPr>
              <a:t> has increased as compared to previous year.</a:t>
            </a:r>
          </a:p>
          <a:p>
            <a:pPr>
              <a:lnSpc>
                <a:spcPct val="200000"/>
              </a:lnSpc>
            </a:pPr>
            <a:r>
              <a:rPr lang="en-US" sz="1600" dirty="0" smtClean="0">
                <a:latin typeface="Century Gothic" panose="020B0502020202020204" pitchFamily="34" charset="0"/>
              </a:rPr>
              <a:t>There was a huge reduction in the no. of doctors covered during </a:t>
            </a:r>
            <a:r>
              <a:rPr lang="en-US" sz="1600" dirty="0" err="1" smtClean="0">
                <a:latin typeface="Century Gothic" panose="020B0502020202020204" pitchFamily="34" charset="0"/>
              </a:rPr>
              <a:t>covid</a:t>
            </a:r>
            <a:r>
              <a:rPr lang="en-US" sz="1600" dirty="0" smtClean="0">
                <a:latin typeface="Century Gothic" panose="020B0502020202020204" pitchFamily="34" charset="0"/>
              </a:rPr>
              <a:t> time and the visit to chemists was almost null.</a:t>
            </a:r>
          </a:p>
          <a:p>
            <a:pPr>
              <a:lnSpc>
                <a:spcPct val="200000"/>
              </a:lnSpc>
            </a:pPr>
            <a:r>
              <a:rPr lang="en-US" sz="1600" dirty="0" smtClean="0">
                <a:latin typeface="Century Gothic" panose="020B0502020202020204" pitchFamily="34" charset="0"/>
              </a:rPr>
              <a:t>The mode of promotion during lockdown and mode of communication with doctors was completely switched to digital mode.</a:t>
            </a:r>
          </a:p>
          <a:p>
            <a:pPr>
              <a:lnSpc>
                <a:spcPct val="200000"/>
              </a:lnSpc>
            </a:pPr>
            <a:endParaRPr lang="en-US" sz="1600" dirty="0" smtClean="0">
              <a:latin typeface="Century Gothic" panose="020B0502020202020204" pitchFamily="34" charset="0"/>
            </a:endParaRPr>
          </a:p>
          <a:p>
            <a:pPr>
              <a:lnSpc>
                <a:spcPct val="200000"/>
              </a:lnSpc>
            </a:pPr>
            <a:endParaRPr lang="en-US" sz="1600" dirty="0" smtClean="0">
              <a:latin typeface="Century Gothic" panose="020B0502020202020204" pitchFamily="34" charset="0"/>
            </a:endParaRPr>
          </a:p>
          <a:p>
            <a:pPr>
              <a:lnSpc>
                <a:spcPct val="200000"/>
              </a:lnSpc>
            </a:pPr>
            <a:endParaRPr lang="en-US" sz="1600" dirty="0" smtClean="0">
              <a:latin typeface="Century Gothic" panose="020B0502020202020204" pitchFamily="34" charset="0"/>
            </a:endParaRPr>
          </a:p>
        </p:txBody>
      </p:sp>
    </p:spTree>
    <p:extLst>
      <p:ext uri="{BB962C8B-B14F-4D97-AF65-F5344CB8AC3E}">
        <p14:creationId xmlns:p14="http://schemas.microsoft.com/office/powerpoint/2010/main" val="3056065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Refrences</a:t>
            </a:r>
            <a:endParaRPr lang="en-IN" dirty="0"/>
          </a:p>
        </p:txBody>
      </p:sp>
      <p:sp>
        <p:nvSpPr>
          <p:cNvPr id="3" name="Content Placeholder 2"/>
          <p:cNvSpPr>
            <a:spLocks noGrp="1"/>
          </p:cNvSpPr>
          <p:nvPr>
            <p:ph idx="1"/>
          </p:nvPr>
        </p:nvSpPr>
        <p:spPr>
          <a:xfrm>
            <a:off x="342900" y="1349375"/>
            <a:ext cx="11106418" cy="4843463"/>
          </a:xfrm>
        </p:spPr>
        <p:txBody>
          <a:bodyPr/>
          <a:lstStyle/>
          <a:p>
            <a:pPr marL="0" indent="0">
              <a:lnSpc>
                <a:spcPct val="200000"/>
              </a:lnSpc>
              <a:buNone/>
            </a:pPr>
            <a:r>
              <a:rPr lang="en-US" sz="1600" dirty="0">
                <a:latin typeface="Century Gothic" panose="020B0502020202020204" pitchFamily="34" charset="0"/>
              </a:rPr>
              <a:t>1. Pharmaceutical Branding Strategies and </a:t>
            </a:r>
            <a:r>
              <a:rPr lang="en-US" sz="1600" dirty="0" smtClean="0">
                <a:latin typeface="Century Gothic" panose="020B0502020202020204" pitchFamily="34" charset="0"/>
              </a:rPr>
              <a:t>Communication International </a:t>
            </a:r>
            <a:r>
              <a:rPr lang="en-US" sz="1600" dirty="0">
                <a:latin typeface="Century Gothic" panose="020B0502020202020204" pitchFamily="34" charset="0"/>
              </a:rPr>
              <a:t>Journal of Pure and Applied Mathematics, Volume 118 No. 18 2018, 1209-1220</a:t>
            </a:r>
          </a:p>
          <a:p>
            <a:pPr marL="0" indent="0">
              <a:lnSpc>
                <a:spcPct val="200000"/>
              </a:lnSpc>
              <a:buNone/>
            </a:pPr>
            <a:r>
              <a:rPr lang="en-US" sz="1600" dirty="0" smtClean="0">
                <a:latin typeface="Century Gothic" panose="020B0502020202020204" pitchFamily="34" charset="0"/>
              </a:rPr>
              <a:t>2</a:t>
            </a:r>
            <a:r>
              <a:rPr lang="en-US" sz="1600" dirty="0">
                <a:latin typeface="Century Gothic" panose="020B0502020202020204" pitchFamily="34" charset="0"/>
              </a:rPr>
              <a:t>. Pharmaceutical Marketing: A Literature </a:t>
            </a:r>
            <a:r>
              <a:rPr lang="en-US" sz="1600" dirty="0" smtClean="0">
                <a:latin typeface="Century Gothic" panose="020B0502020202020204" pitchFamily="34" charset="0"/>
              </a:rPr>
              <a:t>Review April </a:t>
            </a:r>
            <a:r>
              <a:rPr lang="en-US" sz="1600" dirty="0">
                <a:latin typeface="Century Gothic" panose="020B0502020202020204" pitchFamily="34" charset="0"/>
              </a:rPr>
              <a:t>2022International Journal of Engineering and Management Research 12(2):</a:t>
            </a:r>
            <a:r>
              <a:rPr lang="en-US" sz="1600" dirty="0" smtClean="0">
                <a:latin typeface="Century Gothic" panose="020B0502020202020204" pitchFamily="34" charset="0"/>
              </a:rPr>
              <a:t>56-63</a:t>
            </a:r>
          </a:p>
          <a:p>
            <a:pPr marL="0" indent="0">
              <a:lnSpc>
                <a:spcPct val="200000"/>
              </a:lnSpc>
              <a:buNone/>
            </a:pPr>
            <a:r>
              <a:rPr lang="en-US" sz="1600" dirty="0" smtClean="0">
                <a:latin typeface="Century Gothic" panose="020B0502020202020204" pitchFamily="34" charset="0"/>
              </a:rPr>
              <a:t>3.</a:t>
            </a:r>
            <a:r>
              <a:rPr lang="en-US" sz="1600" u="sng" dirty="0">
                <a:solidFill>
                  <a:schemeClr val="tx1"/>
                </a:solidFill>
                <a:hlinkClick r:id="rId2"/>
              </a:rPr>
              <a:t> https://sunpharma.com/</a:t>
            </a:r>
            <a:endParaRPr lang="en-US" sz="1600" u="sng" dirty="0">
              <a:solidFill>
                <a:schemeClr val="tx1"/>
              </a:solidFill>
            </a:endParaRPr>
          </a:p>
          <a:p>
            <a:pPr marL="0" indent="0">
              <a:lnSpc>
                <a:spcPct val="200000"/>
              </a:lnSpc>
              <a:buNone/>
            </a:pPr>
            <a:r>
              <a:rPr lang="en-US" sz="1600" dirty="0" smtClean="0">
                <a:latin typeface="Century Gothic" panose="020B0502020202020204" pitchFamily="34" charset="0"/>
              </a:rPr>
              <a:t>4.</a:t>
            </a:r>
            <a:r>
              <a:rPr lang="en-US" sz="1600" u="sng" dirty="0">
                <a:solidFill>
                  <a:schemeClr val="tx1"/>
                </a:solidFill>
                <a:hlinkClick r:id="rId3"/>
              </a:rPr>
              <a:t> https://in.linkedin.com/company/sun-pharma</a:t>
            </a:r>
            <a:endParaRPr lang="en-US" sz="1600" u="sng" dirty="0">
              <a:solidFill>
                <a:schemeClr val="tx1"/>
              </a:solidFill>
            </a:endParaRPr>
          </a:p>
          <a:p>
            <a:pPr marL="0" indent="0">
              <a:lnSpc>
                <a:spcPct val="200000"/>
              </a:lnSpc>
              <a:buNone/>
            </a:pPr>
            <a:r>
              <a:rPr lang="en-US" sz="1600" dirty="0" smtClean="0">
                <a:latin typeface="Century Gothic" panose="020B0502020202020204" pitchFamily="34" charset="0"/>
              </a:rPr>
              <a:t>5.</a:t>
            </a:r>
            <a:r>
              <a:rPr lang="en-US" sz="1600" u="sng" dirty="0">
                <a:solidFill>
                  <a:schemeClr val="tx1"/>
                </a:solidFill>
                <a:hlinkClick r:id="rId4"/>
              </a:rPr>
              <a:t> https://www.facebook.com/SunPharmaLive/</a:t>
            </a:r>
            <a:endParaRPr lang="en-US" sz="1600" u="sng" dirty="0">
              <a:solidFill>
                <a:schemeClr val="tx1"/>
              </a:solidFill>
            </a:endParaRPr>
          </a:p>
          <a:p>
            <a:pPr marL="0" indent="0">
              <a:lnSpc>
                <a:spcPct val="200000"/>
              </a:lnSpc>
              <a:buNone/>
            </a:pPr>
            <a:endParaRPr lang="en-US" sz="1600" dirty="0">
              <a:latin typeface="Century Gothic" panose="020B0502020202020204" pitchFamily="34" charset="0"/>
            </a:endParaRPr>
          </a:p>
          <a:p>
            <a:pPr marL="0" indent="0">
              <a:lnSpc>
                <a:spcPct val="200000"/>
              </a:lnSpc>
              <a:buNone/>
            </a:pPr>
            <a:endParaRPr lang="en-IN" sz="1600" dirty="0">
              <a:latin typeface="Century Gothic" panose="020B0502020202020204" pitchFamily="34" charset="0"/>
            </a:endParaRPr>
          </a:p>
        </p:txBody>
      </p:sp>
      <p:pic>
        <p:nvPicPr>
          <p:cNvPr id="4" name="Picture 3"/>
          <p:cNvPicPr>
            <a:picLocks noChangeAspect="1"/>
          </p:cNvPicPr>
          <p:nvPr/>
        </p:nvPicPr>
        <p:blipFill>
          <a:blip r:embed="rId5"/>
          <a:stretch>
            <a:fillRect/>
          </a:stretch>
        </p:blipFill>
        <p:spPr>
          <a:xfrm>
            <a:off x="0" y="0"/>
            <a:ext cx="1841679" cy="901521"/>
          </a:xfrm>
          <a:prstGeom prst="rect">
            <a:avLst/>
          </a:prstGeom>
        </p:spPr>
      </p:pic>
    </p:spTree>
    <p:extLst>
      <p:ext uri="{BB962C8B-B14F-4D97-AF65-F5344CB8AC3E}">
        <p14:creationId xmlns:p14="http://schemas.microsoft.com/office/powerpoint/2010/main" val="15466155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841679" cy="901521"/>
          </a:xfrm>
          <a:prstGeom prst="rect">
            <a:avLst/>
          </a:prstGeom>
        </p:spPr>
      </p:pic>
      <p:sp>
        <p:nvSpPr>
          <p:cNvPr id="7" name="Rounded Rectangle 6"/>
          <p:cNvSpPr/>
          <p:nvPr/>
        </p:nvSpPr>
        <p:spPr>
          <a:xfrm>
            <a:off x="2849042" y="2511381"/>
            <a:ext cx="5988676" cy="109470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i="1" dirty="0" err="1" smtClean="0">
                <a:solidFill>
                  <a:schemeClr val="tx1">
                    <a:lumMod val="50000"/>
                  </a:schemeClr>
                </a:solidFill>
              </a:rPr>
              <a:t>Thankyou</a:t>
            </a:r>
            <a:endParaRPr lang="en-IN" sz="4000" b="1" i="1" dirty="0">
              <a:solidFill>
                <a:schemeClr val="tx1">
                  <a:lumMod val="50000"/>
                </a:schemeClr>
              </a:solidFill>
            </a:endParaRPr>
          </a:p>
        </p:txBody>
      </p:sp>
    </p:spTree>
    <p:extLst>
      <p:ext uri="{BB962C8B-B14F-4D97-AF65-F5344CB8AC3E}">
        <p14:creationId xmlns:p14="http://schemas.microsoft.com/office/powerpoint/2010/main" val="2531802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Objective of Study</a:t>
            </a:r>
            <a:endParaRPr lang="en-IN" dirty="0"/>
          </a:p>
        </p:txBody>
      </p:sp>
      <p:sp>
        <p:nvSpPr>
          <p:cNvPr id="3" name="Content Placeholder 2"/>
          <p:cNvSpPr>
            <a:spLocks noGrp="1"/>
          </p:cNvSpPr>
          <p:nvPr>
            <p:ph idx="1"/>
          </p:nvPr>
        </p:nvSpPr>
        <p:spPr>
          <a:xfrm>
            <a:off x="342900" y="1210615"/>
            <a:ext cx="11119297" cy="4121240"/>
          </a:xfrm>
        </p:spPr>
        <p:txBody>
          <a:bodyPr/>
          <a:lstStyle/>
          <a:p>
            <a:pPr marL="0" indent="0">
              <a:lnSpc>
                <a:spcPct val="100000"/>
              </a:lnSpc>
              <a:buNone/>
            </a:pPr>
            <a:r>
              <a:rPr lang="en-US" sz="1600" b="1" i="1" u="sng" dirty="0" smtClean="0">
                <a:latin typeface="Century Gothic" panose="020B0502020202020204" pitchFamily="34" charset="0"/>
              </a:rPr>
              <a:t>Primary Objective :</a:t>
            </a:r>
          </a:p>
          <a:p>
            <a:pPr>
              <a:lnSpc>
                <a:spcPct val="100000"/>
              </a:lnSpc>
            </a:pPr>
            <a:r>
              <a:rPr lang="en-US" sz="1600" dirty="0" smtClean="0">
                <a:latin typeface="Century Gothic" panose="020B0502020202020204" pitchFamily="34" charset="0"/>
              </a:rPr>
              <a:t>To </a:t>
            </a:r>
            <a:r>
              <a:rPr lang="en-US" sz="1600" dirty="0">
                <a:latin typeface="Century Gothic" panose="020B0502020202020204" pitchFamily="34" charset="0"/>
              </a:rPr>
              <a:t>s</a:t>
            </a:r>
            <a:r>
              <a:rPr lang="en-US" sz="1600" dirty="0" smtClean="0">
                <a:latin typeface="Century Gothic" panose="020B0502020202020204" pitchFamily="34" charset="0"/>
              </a:rPr>
              <a:t>tudy </a:t>
            </a:r>
            <a:r>
              <a:rPr lang="en-US" sz="1600" dirty="0">
                <a:latin typeface="Century Gothic" panose="020B0502020202020204" pitchFamily="34" charset="0"/>
              </a:rPr>
              <a:t>the </a:t>
            </a:r>
            <a:r>
              <a:rPr lang="en-US" sz="1600" dirty="0" smtClean="0">
                <a:latin typeface="Century Gothic" panose="020B0502020202020204" pitchFamily="34" charset="0"/>
              </a:rPr>
              <a:t>perception of ex – employees of sales team about the market status of </a:t>
            </a:r>
            <a:r>
              <a:rPr lang="en-US" sz="1600" dirty="0" err="1" smtClean="0">
                <a:latin typeface="Century Gothic" panose="020B0502020202020204" pitchFamily="34" charset="0"/>
              </a:rPr>
              <a:t>Rosuvas</a:t>
            </a:r>
            <a:r>
              <a:rPr lang="en-US" sz="1600" dirty="0" smtClean="0">
                <a:latin typeface="Century Gothic" panose="020B0502020202020204" pitchFamily="34" charset="0"/>
              </a:rPr>
              <a:t> in </a:t>
            </a:r>
            <a:r>
              <a:rPr lang="en-US" sz="1600" dirty="0" smtClean="0">
                <a:latin typeface="Century Gothic" panose="020B0502020202020204" pitchFamily="34" charset="0"/>
              </a:rPr>
              <a:t>India </a:t>
            </a:r>
            <a:r>
              <a:rPr lang="en-US" sz="1600" dirty="0" err="1" smtClean="0">
                <a:latin typeface="Century Gothic" panose="020B0502020202020204" pitchFamily="34" charset="0"/>
              </a:rPr>
              <a:t>Pharma</a:t>
            </a:r>
            <a:r>
              <a:rPr lang="en-US" sz="1600" dirty="0" smtClean="0">
                <a:latin typeface="Century Gothic" panose="020B0502020202020204" pitchFamily="34" charset="0"/>
              </a:rPr>
              <a:t> Market.</a:t>
            </a:r>
            <a:endParaRPr lang="en-US" sz="1600" dirty="0" smtClean="0">
              <a:latin typeface="Century Gothic" panose="020B0502020202020204" pitchFamily="34" charset="0"/>
            </a:endParaRPr>
          </a:p>
          <a:p>
            <a:pPr marL="0" indent="0">
              <a:lnSpc>
                <a:spcPct val="100000"/>
              </a:lnSpc>
              <a:buNone/>
            </a:pPr>
            <a:endParaRPr lang="en-US" sz="1600" b="1" i="1" u="sng" dirty="0" smtClean="0">
              <a:latin typeface="Century Gothic" panose="020B0502020202020204" pitchFamily="34" charset="0"/>
            </a:endParaRPr>
          </a:p>
          <a:p>
            <a:pPr marL="0" indent="0">
              <a:lnSpc>
                <a:spcPct val="100000"/>
              </a:lnSpc>
              <a:buNone/>
            </a:pPr>
            <a:r>
              <a:rPr lang="en-US" sz="1600" b="1" i="1" u="sng" dirty="0" smtClean="0">
                <a:latin typeface="Century Gothic" panose="020B0502020202020204" pitchFamily="34" charset="0"/>
              </a:rPr>
              <a:t>Secondary </a:t>
            </a:r>
            <a:r>
              <a:rPr lang="en-US" sz="1600" b="1" i="1" u="sng" dirty="0">
                <a:latin typeface="Century Gothic" panose="020B0502020202020204" pitchFamily="34" charset="0"/>
              </a:rPr>
              <a:t>Objective </a:t>
            </a:r>
            <a:r>
              <a:rPr lang="en-US" sz="1600" b="1" i="1" u="sng" dirty="0" smtClean="0">
                <a:latin typeface="Century Gothic" panose="020B0502020202020204" pitchFamily="34" charset="0"/>
              </a:rPr>
              <a:t>:</a:t>
            </a:r>
            <a:endParaRPr lang="en-US" sz="1600" dirty="0">
              <a:latin typeface="Century Gothic" panose="020B0502020202020204" pitchFamily="34" charset="0"/>
            </a:endParaRPr>
          </a:p>
          <a:p>
            <a:pPr>
              <a:lnSpc>
                <a:spcPct val="100000"/>
              </a:lnSpc>
            </a:pPr>
            <a:r>
              <a:rPr lang="en-US" sz="1600" dirty="0" smtClean="0">
                <a:latin typeface="Century Gothic" panose="020B0502020202020204" pitchFamily="34" charset="0"/>
              </a:rPr>
              <a:t>To find out </a:t>
            </a:r>
            <a:r>
              <a:rPr lang="en-US" sz="1600" dirty="0" smtClean="0">
                <a:latin typeface="Century Gothic" panose="020B0502020202020204" pitchFamily="34" charset="0"/>
              </a:rPr>
              <a:t>the perception of ex – employees of sales team  about the sales </a:t>
            </a:r>
            <a:r>
              <a:rPr lang="en-US" sz="1600" dirty="0">
                <a:latin typeface="Century Gothic" panose="020B0502020202020204" pitchFamily="34" charset="0"/>
              </a:rPr>
              <a:t>(2021-2022)</a:t>
            </a:r>
          </a:p>
          <a:p>
            <a:pPr>
              <a:lnSpc>
                <a:spcPct val="100000"/>
              </a:lnSpc>
            </a:pPr>
            <a:r>
              <a:rPr lang="en-US" sz="1600" dirty="0" smtClean="0">
                <a:latin typeface="Century Gothic" panose="020B0502020202020204" pitchFamily="34" charset="0"/>
              </a:rPr>
              <a:t>To identify resource</a:t>
            </a:r>
            <a:r>
              <a:rPr lang="en-US" sz="1600" dirty="0">
                <a:latin typeface="Century Gothic" panose="020B0502020202020204" pitchFamily="34" charset="0"/>
              </a:rPr>
              <a:t>; </a:t>
            </a:r>
            <a:r>
              <a:rPr lang="en-US" sz="1600" dirty="0" smtClean="0">
                <a:latin typeface="Century Gothic" panose="020B0502020202020204" pitchFamily="34" charset="0"/>
              </a:rPr>
              <a:t>team </a:t>
            </a:r>
            <a:r>
              <a:rPr lang="en-US" sz="1600" dirty="0">
                <a:latin typeface="Century Gothic" panose="020B0502020202020204" pitchFamily="34" charset="0"/>
              </a:rPr>
              <a:t>s</a:t>
            </a:r>
            <a:r>
              <a:rPr lang="en-US" sz="1600" dirty="0" smtClean="0">
                <a:latin typeface="Century Gothic" panose="020B0502020202020204" pitchFamily="34" charset="0"/>
              </a:rPr>
              <a:t>tructure </a:t>
            </a:r>
            <a:r>
              <a:rPr lang="en-US" sz="1600" dirty="0">
                <a:latin typeface="Century Gothic" panose="020B0502020202020204" pitchFamily="34" charset="0"/>
              </a:rPr>
              <a:t>– Sales and Marketing</a:t>
            </a:r>
          </a:p>
          <a:p>
            <a:pPr>
              <a:lnSpc>
                <a:spcPct val="100000"/>
              </a:lnSpc>
            </a:pPr>
            <a:r>
              <a:rPr lang="en-US" sz="1600" dirty="0" smtClean="0">
                <a:latin typeface="Century Gothic" panose="020B0502020202020204" pitchFamily="34" charset="0"/>
              </a:rPr>
              <a:t>To identify the </a:t>
            </a:r>
            <a:r>
              <a:rPr lang="en-US" sz="1600" dirty="0" smtClean="0">
                <a:latin typeface="Century Gothic" panose="020B0502020202020204" pitchFamily="34" charset="0"/>
              </a:rPr>
              <a:t>clinician </a:t>
            </a:r>
            <a:r>
              <a:rPr lang="en-US" sz="1600" dirty="0">
                <a:latin typeface="Century Gothic" panose="020B0502020202020204" pitchFamily="34" charset="0"/>
              </a:rPr>
              <a:t>focus; specialties </a:t>
            </a:r>
            <a:r>
              <a:rPr lang="en-US" sz="1600" dirty="0" smtClean="0">
                <a:latin typeface="Century Gothic" panose="020B0502020202020204" pitchFamily="34" charset="0"/>
              </a:rPr>
              <a:t>targeted</a:t>
            </a:r>
            <a:endParaRPr lang="en-US" sz="1600" dirty="0">
              <a:latin typeface="Century Gothic" panose="020B0502020202020204" pitchFamily="34" charset="0"/>
            </a:endParaRPr>
          </a:p>
          <a:p>
            <a:pPr>
              <a:lnSpc>
                <a:spcPct val="100000"/>
              </a:lnSpc>
            </a:pPr>
            <a:r>
              <a:rPr lang="en-US" sz="1600" dirty="0" smtClean="0">
                <a:latin typeface="Century Gothic" panose="020B0502020202020204" pitchFamily="34" charset="0"/>
              </a:rPr>
              <a:t>To determine </a:t>
            </a:r>
            <a:r>
              <a:rPr lang="en-US" sz="1600" dirty="0" smtClean="0">
                <a:latin typeface="Century Gothic" panose="020B0502020202020204" pitchFamily="34" charset="0"/>
              </a:rPr>
              <a:t>strategy </a:t>
            </a:r>
            <a:r>
              <a:rPr lang="en-US" sz="1600" dirty="0">
                <a:latin typeface="Century Gothic" panose="020B0502020202020204" pitchFamily="34" charset="0"/>
              </a:rPr>
              <a:t>on segmentation, positioning and targeting brand</a:t>
            </a:r>
          </a:p>
          <a:p>
            <a:pPr>
              <a:lnSpc>
                <a:spcPct val="100000"/>
              </a:lnSpc>
            </a:pPr>
            <a:r>
              <a:rPr lang="en-US" sz="1600" dirty="0" smtClean="0">
                <a:latin typeface="Century Gothic" panose="020B0502020202020204" pitchFamily="34" charset="0"/>
              </a:rPr>
              <a:t>To find out the Tactics of Promotion</a:t>
            </a:r>
            <a:endParaRPr lang="en-US" sz="1600" dirty="0">
              <a:latin typeface="Century Gothic" panose="020B0502020202020204" pitchFamily="34" charset="0"/>
            </a:endParaRPr>
          </a:p>
          <a:p>
            <a:pPr>
              <a:lnSpc>
                <a:spcPct val="100000"/>
              </a:lnSpc>
            </a:pPr>
            <a:r>
              <a:rPr lang="en-US" sz="1600" dirty="0" smtClean="0">
                <a:latin typeface="Century Gothic" panose="020B0502020202020204" pitchFamily="34" charset="0"/>
              </a:rPr>
              <a:t>To carry out the SWOT Analysis</a:t>
            </a:r>
            <a:endParaRPr lang="en-US" sz="1600" dirty="0">
              <a:latin typeface="Century Gothic" panose="020B0502020202020204" pitchFamily="34" charset="0"/>
            </a:endParaRPr>
          </a:p>
        </p:txBody>
      </p:sp>
      <p:pic>
        <p:nvPicPr>
          <p:cNvPr id="4" name="Picture 3"/>
          <p:cNvPicPr>
            <a:picLocks noChangeAspect="1"/>
          </p:cNvPicPr>
          <p:nvPr/>
        </p:nvPicPr>
        <p:blipFill>
          <a:blip r:embed="rId2"/>
          <a:stretch>
            <a:fillRect/>
          </a:stretch>
        </p:blipFill>
        <p:spPr>
          <a:xfrm>
            <a:off x="0" y="0"/>
            <a:ext cx="1841679" cy="901521"/>
          </a:xfrm>
          <a:prstGeom prst="rect">
            <a:avLst/>
          </a:prstGeom>
        </p:spPr>
      </p:pic>
    </p:spTree>
    <p:extLst>
      <p:ext uri="{BB962C8B-B14F-4D97-AF65-F5344CB8AC3E}">
        <p14:creationId xmlns:p14="http://schemas.microsoft.com/office/powerpoint/2010/main" val="3268153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Methodology</a:t>
            </a:r>
            <a:endParaRPr lang="en-IN" dirty="0"/>
          </a:p>
        </p:txBody>
      </p:sp>
      <p:sp>
        <p:nvSpPr>
          <p:cNvPr id="3" name="Content Placeholder 2"/>
          <p:cNvSpPr>
            <a:spLocks noGrp="1"/>
          </p:cNvSpPr>
          <p:nvPr>
            <p:ph idx="1"/>
          </p:nvPr>
        </p:nvSpPr>
        <p:spPr>
          <a:xfrm>
            <a:off x="342900" y="901148"/>
            <a:ext cx="11119297" cy="5036013"/>
          </a:xfrm>
        </p:spPr>
        <p:txBody>
          <a:bodyPr/>
          <a:lstStyle/>
          <a:p>
            <a:pPr>
              <a:lnSpc>
                <a:spcPct val="100000"/>
              </a:lnSpc>
            </a:pPr>
            <a:r>
              <a:rPr lang="en-US" sz="1600" b="1" u="sng" dirty="0">
                <a:latin typeface="Century Gothic" panose="020B0502020202020204" pitchFamily="34" charset="0"/>
              </a:rPr>
              <a:t>Study Design </a:t>
            </a:r>
            <a:r>
              <a:rPr lang="en-US" sz="1600" dirty="0">
                <a:latin typeface="Century Gothic" panose="020B0502020202020204" pitchFamily="34" charset="0"/>
              </a:rPr>
              <a:t>– The study is </a:t>
            </a:r>
            <a:r>
              <a:rPr lang="en-US" sz="1600" dirty="0" smtClean="0">
                <a:latin typeface="Century Gothic" panose="020B0502020202020204" pitchFamily="34" charset="0"/>
              </a:rPr>
              <a:t>retrospective </a:t>
            </a:r>
            <a:r>
              <a:rPr lang="en-US" sz="1600" dirty="0">
                <a:latin typeface="Century Gothic" panose="020B0502020202020204" pitchFamily="34" charset="0"/>
              </a:rPr>
              <a:t>in nature.</a:t>
            </a:r>
          </a:p>
          <a:p>
            <a:pPr>
              <a:lnSpc>
                <a:spcPct val="100000"/>
              </a:lnSpc>
            </a:pPr>
            <a:endParaRPr lang="en-US" sz="1600" dirty="0">
              <a:latin typeface="Century Gothic" panose="020B0502020202020204" pitchFamily="34" charset="0"/>
            </a:endParaRPr>
          </a:p>
          <a:p>
            <a:pPr>
              <a:lnSpc>
                <a:spcPct val="100000"/>
              </a:lnSpc>
            </a:pPr>
            <a:r>
              <a:rPr lang="en-US" sz="1600" b="1" u="sng" dirty="0">
                <a:latin typeface="Century Gothic" panose="020B0502020202020204" pitchFamily="34" charset="0"/>
              </a:rPr>
              <a:t>Selection Criteria </a:t>
            </a:r>
            <a:r>
              <a:rPr lang="en-US" sz="1600" dirty="0">
                <a:latin typeface="Century Gothic" panose="020B0502020202020204" pitchFamily="34" charset="0"/>
              </a:rPr>
              <a:t>– Include all </a:t>
            </a:r>
            <a:r>
              <a:rPr lang="en-US" sz="1600" dirty="0" smtClean="0">
                <a:latin typeface="Century Gothic" panose="020B0502020202020204" pitchFamily="34" charset="0"/>
              </a:rPr>
              <a:t>the ex – employees of sales team, who </a:t>
            </a:r>
            <a:r>
              <a:rPr lang="en-US" sz="1600" dirty="0" smtClean="0">
                <a:latin typeface="Century Gothic" panose="020B0502020202020204" pitchFamily="34" charset="0"/>
              </a:rPr>
              <a:t>are promoting the brand </a:t>
            </a:r>
            <a:r>
              <a:rPr lang="en-US" sz="1600" dirty="0" err="1" smtClean="0">
                <a:latin typeface="Century Gothic" panose="020B0502020202020204" pitchFamily="34" charset="0"/>
              </a:rPr>
              <a:t>rosuvas</a:t>
            </a:r>
            <a:endParaRPr lang="en-US" sz="1600" dirty="0">
              <a:latin typeface="Century Gothic" panose="020B0502020202020204" pitchFamily="34" charset="0"/>
            </a:endParaRPr>
          </a:p>
          <a:p>
            <a:pPr>
              <a:lnSpc>
                <a:spcPct val="100000"/>
              </a:lnSpc>
            </a:pPr>
            <a:r>
              <a:rPr lang="en-US" sz="1600" b="1" u="sng" dirty="0">
                <a:latin typeface="Century Gothic" panose="020B0502020202020204" pitchFamily="34" charset="0"/>
              </a:rPr>
              <a:t>Sampling Technique </a:t>
            </a:r>
            <a:r>
              <a:rPr lang="en-US" sz="1600" dirty="0">
                <a:latin typeface="Century Gothic" panose="020B0502020202020204" pitchFamily="34" charset="0"/>
              </a:rPr>
              <a:t>– Convenience Sampling with sample size of </a:t>
            </a:r>
            <a:r>
              <a:rPr lang="en-US" sz="1600" dirty="0" smtClean="0">
                <a:latin typeface="Century Gothic" panose="020B0502020202020204" pitchFamily="34" charset="0"/>
              </a:rPr>
              <a:t>12</a:t>
            </a:r>
            <a:r>
              <a:rPr lang="en-US" sz="1600" dirty="0" smtClean="0">
                <a:latin typeface="Century Gothic" panose="020B0502020202020204" pitchFamily="34" charset="0"/>
              </a:rPr>
              <a:t>.</a:t>
            </a:r>
            <a:endParaRPr lang="en-US" sz="1600" dirty="0">
              <a:latin typeface="Century Gothic" panose="020B0502020202020204" pitchFamily="34" charset="0"/>
            </a:endParaRPr>
          </a:p>
          <a:p>
            <a:pPr>
              <a:lnSpc>
                <a:spcPct val="100000"/>
              </a:lnSpc>
            </a:pPr>
            <a:endParaRPr lang="en-US" sz="1600" dirty="0">
              <a:latin typeface="Century Gothic" panose="020B0502020202020204" pitchFamily="34" charset="0"/>
            </a:endParaRPr>
          </a:p>
        </p:txBody>
      </p:sp>
      <p:pic>
        <p:nvPicPr>
          <p:cNvPr id="4" name="Picture 3"/>
          <p:cNvPicPr>
            <a:picLocks noChangeAspect="1"/>
          </p:cNvPicPr>
          <p:nvPr/>
        </p:nvPicPr>
        <p:blipFill>
          <a:blip r:embed="rId2"/>
          <a:stretch>
            <a:fillRect/>
          </a:stretch>
        </p:blipFill>
        <p:spPr>
          <a:xfrm>
            <a:off x="0" y="0"/>
            <a:ext cx="1841679" cy="901521"/>
          </a:xfrm>
          <a:prstGeom prst="rect">
            <a:avLst/>
          </a:prstGeom>
        </p:spPr>
      </p:pic>
      <p:graphicFrame>
        <p:nvGraphicFramePr>
          <p:cNvPr id="5" name="Content Placeholder 4">
            <a:extLst>
              <a:ext uri="{FF2B5EF4-FFF2-40B4-BE49-F238E27FC236}">
                <a16:creationId xmlns="" xmlns:a16="http://schemas.microsoft.com/office/drawing/2014/main" id="{895AD1F1-0119-D95C-45D8-BE732BF9672A}"/>
              </a:ext>
            </a:extLst>
          </p:cNvPr>
          <p:cNvGraphicFramePr>
            <a:graphicFrameLocks/>
          </p:cNvGraphicFramePr>
          <p:nvPr>
            <p:extLst>
              <p:ext uri="{D42A27DB-BD31-4B8C-83A1-F6EECF244321}">
                <p14:modId xmlns:p14="http://schemas.microsoft.com/office/powerpoint/2010/main" val="3605466561"/>
              </p:ext>
            </p:extLst>
          </p:nvPr>
        </p:nvGraphicFramePr>
        <p:xfrm>
          <a:off x="2443742" y="3287120"/>
          <a:ext cx="6638691" cy="1284653"/>
        </p:xfrm>
        <a:graphic>
          <a:graphicData uri="http://schemas.openxmlformats.org/drawingml/2006/table">
            <a:tbl>
              <a:tblPr firstRow="1" bandRow="1">
                <a:tableStyleId>{B301B821-A1FF-4177-AEE7-76D212191A09}</a:tableStyleId>
              </a:tblPr>
              <a:tblGrid>
                <a:gridCol w="4169186">
                  <a:extLst>
                    <a:ext uri="{9D8B030D-6E8A-4147-A177-3AD203B41FA5}">
                      <a16:colId xmlns="" xmlns:a16="http://schemas.microsoft.com/office/drawing/2014/main" val="20000"/>
                    </a:ext>
                  </a:extLst>
                </a:gridCol>
                <a:gridCol w="2469505">
                  <a:extLst>
                    <a:ext uri="{9D8B030D-6E8A-4147-A177-3AD203B41FA5}">
                      <a16:colId xmlns="" xmlns:a16="http://schemas.microsoft.com/office/drawing/2014/main" val="20001"/>
                    </a:ext>
                  </a:extLst>
                </a:gridCol>
              </a:tblGrid>
              <a:tr h="691744">
                <a:tc>
                  <a:txBody>
                    <a:bodyPr/>
                    <a:lstStyle/>
                    <a:p>
                      <a:r>
                        <a:rPr lang="en-IN" sz="1200" dirty="0">
                          <a:latin typeface="+mj-lt"/>
                        </a:rPr>
                        <a:t>Stake</a:t>
                      </a:r>
                      <a:r>
                        <a:rPr lang="en-IN" sz="1200" baseline="0" dirty="0">
                          <a:latin typeface="+mj-lt"/>
                        </a:rPr>
                        <a:t>holders  for</a:t>
                      </a:r>
                      <a:endParaRPr lang="en-IN" sz="1200" dirty="0">
                        <a:latin typeface="+mj-lt"/>
                      </a:endParaRPr>
                    </a:p>
                  </a:txBody>
                  <a:tcPr marL="101379" marR="101379" marT="45728" marB="45728" anchor="ctr"/>
                </a:tc>
                <a:tc>
                  <a:txBody>
                    <a:bodyPr/>
                    <a:lstStyle/>
                    <a:p>
                      <a:pPr algn="ctr"/>
                      <a:r>
                        <a:rPr lang="en-IN" sz="1200" dirty="0">
                          <a:latin typeface="+mj-lt"/>
                        </a:rPr>
                        <a:t>Number</a:t>
                      </a:r>
                      <a:r>
                        <a:rPr lang="en-IN" sz="1200" baseline="0" dirty="0">
                          <a:latin typeface="+mj-lt"/>
                        </a:rPr>
                        <a:t> of interviews/respondents-a to be targeted  per brand</a:t>
                      </a:r>
                      <a:endParaRPr lang="en-IN" sz="1200" dirty="0">
                        <a:latin typeface="+mj-lt"/>
                      </a:endParaRPr>
                    </a:p>
                  </a:txBody>
                  <a:tcPr marL="101379" marR="101379" marT="45728" marB="45728" anchor="ctr"/>
                </a:tc>
                <a:extLst>
                  <a:ext uri="{0D108BD9-81ED-4DB2-BD59-A6C34878D82A}">
                    <a16:rowId xmlns="" xmlns:a16="http://schemas.microsoft.com/office/drawing/2014/main" val="10000"/>
                  </a:ext>
                </a:extLst>
              </a:tr>
              <a:tr h="592909">
                <a:tc>
                  <a:txBody>
                    <a:bodyPr/>
                    <a:lstStyle/>
                    <a:p>
                      <a:r>
                        <a:rPr lang="en-IN" sz="1200" dirty="0">
                          <a:solidFill>
                            <a:schemeClr val="tx2">
                              <a:lumMod val="10000"/>
                            </a:schemeClr>
                          </a:solidFill>
                          <a:latin typeface="+mj-lt"/>
                        </a:rPr>
                        <a:t>Personnel from different functions of the target company –</a:t>
                      </a:r>
                      <a:r>
                        <a:rPr lang="en-IN" sz="1200" baseline="0" dirty="0">
                          <a:solidFill>
                            <a:schemeClr val="tx2">
                              <a:lumMod val="10000"/>
                            </a:schemeClr>
                          </a:solidFill>
                          <a:latin typeface="+mj-lt"/>
                        </a:rPr>
                        <a:t> s</a:t>
                      </a:r>
                      <a:r>
                        <a:rPr lang="en-IN" sz="1200" dirty="0">
                          <a:solidFill>
                            <a:schemeClr val="tx2">
                              <a:lumMod val="10000"/>
                            </a:schemeClr>
                          </a:solidFill>
                          <a:latin typeface="+mj-lt"/>
                        </a:rPr>
                        <a:t>ales</a:t>
                      </a:r>
                      <a:r>
                        <a:rPr lang="en-IN" sz="1200" baseline="0" dirty="0">
                          <a:solidFill>
                            <a:schemeClr val="tx2">
                              <a:lumMod val="10000"/>
                            </a:schemeClr>
                          </a:solidFill>
                          <a:latin typeface="+mj-lt"/>
                        </a:rPr>
                        <a:t> Team, [</a:t>
                      </a:r>
                      <a:r>
                        <a:rPr lang="en-US" sz="1200" baseline="0" dirty="0">
                          <a:solidFill>
                            <a:schemeClr val="tx2">
                              <a:lumMod val="10000"/>
                            </a:schemeClr>
                          </a:solidFill>
                          <a:latin typeface="+mj-lt"/>
                        </a:rPr>
                        <a:t>3</a:t>
                      </a:r>
                      <a:r>
                        <a:rPr lang="en-US" sz="1200" dirty="0">
                          <a:solidFill>
                            <a:schemeClr val="tx2">
                              <a:lumMod val="10000"/>
                            </a:schemeClr>
                          </a:solidFill>
                          <a:latin typeface="+mj-lt"/>
                        </a:rPr>
                        <a:t> respondents from each region; East, West, North &amp; South]</a:t>
                      </a:r>
                    </a:p>
                  </a:txBody>
                  <a:tcPr marL="68579" marR="68579" marT="0" marB="0" anchor="ctr"/>
                </a:tc>
                <a:tc>
                  <a:txBody>
                    <a:bodyPr/>
                    <a:lstStyle/>
                    <a:p>
                      <a:pPr algn="ctr"/>
                      <a:r>
                        <a:rPr lang="en-IN" sz="1200" dirty="0">
                          <a:solidFill>
                            <a:schemeClr val="tx2">
                              <a:lumMod val="10000"/>
                            </a:schemeClr>
                          </a:solidFill>
                          <a:latin typeface="+mj-lt"/>
                        </a:rPr>
                        <a:t>12</a:t>
                      </a:r>
                    </a:p>
                  </a:txBody>
                  <a:tcPr marL="68579" marR="68579" marT="0" marB="0" anchor="ct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8085328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Methodology</a:t>
            </a:r>
            <a:endParaRPr lang="en-IN" dirty="0"/>
          </a:p>
        </p:txBody>
      </p:sp>
      <p:pic>
        <p:nvPicPr>
          <p:cNvPr id="4" name="Picture 3"/>
          <p:cNvPicPr>
            <a:picLocks noChangeAspect="1"/>
          </p:cNvPicPr>
          <p:nvPr/>
        </p:nvPicPr>
        <p:blipFill>
          <a:blip r:embed="rId2"/>
          <a:stretch>
            <a:fillRect/>
          </a:stretch>
        </p:blipFill>
        <p:spPr>
          <a:xfrm>
            <a:off x="0" y="0"/>
            <a:ext cx="1841679" cy="901521"/>
          </a:xfrm>
          <a:prstGeom prst="rect">
            <a:avLst/>
          </a:prstGeom>
        </p:spPr>
      </p:pic>
      <p:sp>
        <p:nvSpPr>
          <p:cNvPr id="9" name="Text Placeholder 2">
            <a:extLst>
              <a:ext uri="{FF2B5EF4-FFF2-40B4-BE49-F238E27FC236}">
                <a16:creationId xmlns="" xmlns:a16="http://schemas.microsoft.com/office/drawing/2014/main" id="{9B11F082-9A1A-F3CB-5D64-29B3DF579770}"/>
              </a:ext>
            </a:extLst>
          </p:cNvPr>
          <p:cNvSpPr txBox="1">
            <a:spLocks/>
          </p:cNvSpPr>
          <p:nvPr/>
        </p:nvSpPr>
        <p:spPr bwMode="auto">
          <a:xfrm>
            <a:off x="342900" y="1259968"/>
            <a:ext cx="7505700" cy="3955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28600" indent="-228600" algn="l" rtl="0" eaLnBrk="0" fontAlgn="base" hangingPunct="0">
              <a:lnSpc>
                <a:spcPct val="90000"/>
              </a:lnSpc>
              <a:spcBef>
                <a:spcPts val="1000"/>
              </a:spcBef>
              <a:spcAft>
                <a:spcPct val="0"/>
              </a:spcAft>
              <a:buClr>
                <a:srgbClr val="EA1D25"/>
              </a:buClr>
              <a:buFont typeface="Wingdings" panose="05000000000000000000" pitchFamily="2" charset="2"/>
              <a:buChar char="§"/>
              <a:defRPr sz="2800" kern="1200">
                <a:solidFill>
                  <a:schemeClr val="tx1">
                    <a:lumMod val="50000"/>
                  </a:schemeClr>
                </a:solidFill>
                <a:latin typeface="+mn-lt"/>
                <a:ea typeface="+mn-ea"/>
                <a:cs typeface="Arial" panose="020B0604020202020204" pitchFamily="34" charset="0"/>
              </a:defRPr>
            </a:lvl1pPr>
            <a:lvl2pPr marL="685800" indent="-228600" algn="l" rtl="0" eaLnBrk="0" fontAlgn="base" hangingPunct="0">
              <a:lnSpc>
                <a:spcPct val="90000"/>
              </a:lnSpc>
              <a:spcBef>
                <a:spcPts val="500"/>
              </a:spcBef>
              <a:spcAft>
                <a:spcPct val="0"/>
              </a:spcAft>
              <a:buClr>
                <a:srgbClr val="EA1D25"/>
              </a:buClr>
              <a:buFont typeface="Arial" panose="020B0604020202020204" pitchFamily="34" charset="0"/>
              <a:buChar char="•"/>
              <a:defRPr sz="2400" kern="1200">
                <a:solidFill>
                  <a:schemeClr val="tx1">
                    <a:lumMod val="50000"/>
                  </a:schemeClr>
                </a:solidFill>
                <a:latin typeface="+mn-lt"/>
                <a:ea typeface="+mn-ea"/>
                <a:cs typeface="Arial" panose="020B0604020202020204" pitchFamily="34" charset="0"/>
              </a:defRPr>
            </a:lvl2pPr>
            <a:lvl3pPr marL="1143000" indent="-228600" algn="l" rtl="0" eaLnBrk="0" fontAlgn="base" hangingPunct="0">
              <a:lnSpc>
                <a:spcPct val="90000"/>
              </a:lnSpc>
              <a:spcBef>
                <a:spcPts val="500"/>
              </a:spcBef>
              <a:spcAft>
                <a:spcPct val="0"/>
              </a:spcAft>
              <a:buClr>
                <a:srgbClr val="EA1D25"/>
              </a:buClr>
              <a:buFont typeface="Arial" panose="020B0604020202020204" pitchFamily="34" charset="0"/>
              <a:buChar char="–"/>
              <a:defRPr sz="2000" kern="1200">
                <a:solidFill>
                  <a:schemeClr val="tx1">
                    <a:lumMod val="50000"/>
                  </a:schemeClr>
                </a:solidFill>
                <a:latin typeface="+mn-lt"/>
                <a:ea typeface="+mn-ea"/>
                <a:cs typeface="Arial" panose="020B0604020202020204" pitchFamily="34" charset="0"/>
              </a:defRPr>
            </a:lvl3pPr>
            <a:lvl4pPr marL="1600200" indent="-228600" algn="l" rtl="0" eaLnBrk="0" fontAlgn="base" hangingPunct="0">
              <a:lnSpc>
                <a:spcPct val="90000"/>
              </a:lnSpc>
              <a:spcBef>
                <a:spcPts val="500"/>
              </a:spcBef>
              <a:spcAft>
                <a:spcPct val="0"/>
              </a:spcAft>
              <a:buClr>
                <a:srgbClr val="EA1D25"/>
              </a:buClr>
              <a:buFont typeface="Arial" panose="020B0604020202020204" pitchFamily="34" charset="0"/>
              <a:buChar char="•"/>
              <a:defRPr kern="1200">
                <a:solidFill>
                  <a:schemeClr val="tx1">
                    <a:lumMod val="50000"/>
                  </a:schemeClr>
                </a:solidFill>
                <a:latin typeface="+mn-lt"/>
                <a:ea typeface="+mn-ea"/>
                <a:cs typeface="Arial" panose="020B0604020202020204" pitchFamily="34" charset="0"/>
              </a:defRPr>
            </a:lvl4pPr>
            <a:lvl5pPr marL="2057400" indent="-228600" algn="l" rtl="0" eaLnBrk="0" fontAlgn="base" hangingPunct="0">
              <a:lnSpc>
                <a:spcPct val="90000"/>
              </a:lnSpc>
              <a:spcBef>
                <a:spcPts val="500"/>
              </a:spcBef>
              <a:spcAft>
                <a:spcPct val="0"/>
              </a:spcAft>
              <a:buClr>
                <a:srgbClr val="EA1D25"/>
              </a:buClr>
              <a:buFont typeface="Arial" panose="020B0604020202020204" pitchFamily="34" charset="0"/>
              <a:buChar char="–"/>
              <a:defRPr kern="1200">
                <a:solidFill>
                  <a:schemeClr val="tx1">
                    <a:lumMod val="50000"/>
                  </a:schemeClr>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480">
              <a:lnSpc>
                <a:spcPct val="107000"/>
              </a:lnSpc>
              <a:spcAft>
                <a:spcPts val="800"/>
              </a:spcAft>
            </a:pPr>
            <a:r>
              <a:rPr lang="en-US" sz="1600" b="1" u="sng" dirty="0" smtClean="0">
                <a:latin typeface="Century Gothic" panose="020B0502020202020204" pitchFamily="34" charset="0"/>
                <a:ea typeface="Calibri" panose="020F0502020204030204" pitchFamily="34" charset="0"/>
                <a:cs typeface="Times New Roman" panose="02020603050405020304" pitchFamily="18" charset="0"/>
              </a:rPr>
              <a:t>Technique of Collection –</a:t>
            </a:r>
            <a:r>
              <a:rPr lang="en-US" sz="1600" dirty="0" smtClean="0">
                <a:latin typeface="Century Gothic" panose="020B0502020202020204" pitchFamily="34" charset="0"/>
                <a:ea typeface="Calibri" panose="020F0502020204030204" pitchFamily="34" charset="0"/>
                <a:cs typeface="Times New Roman" panose="02020603050405020304" pitchFamily="18" charset="0"/>
              </a:rPr>
              <a:t> In-Depth Interview</a:t>
            </a:r>
            <a:endParaRPr lang="en-IN" sz="1600" dirty="0" smtClean="0">
              <a:latin typeface="Century Gothic" panose="020B0502020202020204" pitchFamily="34" charset="0"/>
              <a:ea typeface="Calibri" panose="020F0502020204030204" pitchFamily="34" charset="0"/>
              <a:cs typeface="Times New Roman" panose="02020603050405020304" pitchFamily="18" charset="0"/>
            </a:endParaRPr>
          </a:p>
          <a:p>
            <a:pPr marL="30480">
              <a:lnSpc>
                <a:spcPct val="107000"/>
              </a:lnSpc>
              <a:spcAft>
                <a:spcPts val="800"/>
              </a:spcAft>
            </a:pPr>
            <a:r>
              <a:rPr lang="en-US" sz="1600" b="1" u="sng" dirty="0" smtClean="0">
                <a:latin typeface="Century Gothic" panose="020B0502020202020204" pitchFamily="34" charset="0"/>
                <a:ea typeface="Calibri" panose="020F0502020204030204" pitchFamily="34" charset="0"/>
                <a:cs typeface="Times New Roman" panose="02020603050405020304" pitchFamily="18" charset="0"/>
              </a:rPr>
              <a:t>Method and Tool to be used –</a:t>
            </a:r>
            <a:r>
              <a:rPr lang="en-US" sz="1600" dirty="0" smtClean="0">
                <a:latin typeface="Century Gothic" panose="020B0502020202020204" pitchFamily="34" charset="0"/>
                <a:ea typeface="Calibri" panose="020F0502020204030204" pitchFamily="34" charset="0"/>
                <a:cs typeface="Times New Roman" panose="02020603050405020304" pitchFamily="18" charset="0"/>
              </a:rPr>
              <a:t> </a:t>
            </a:r>
            <a:r>
              <a:rPr lang="en-US" sz="1600" b="1" dirty="0" smtClean="0">
                <a:latin typeface="Century Gothic" panose="020B0502020202020204" pitchFamily="34" charset="0"/>
                <a:ea typeface="Calibri" panose="020F0502020204030204" pitchFamily="34" charset="0"/>
                <a:cs typeface="Times New Roman" panose="02020603050405020304" pitchFamily="18" charset="0"/>
              </a:rPr>
              <a:t>1. Primary Data </a:t>
            </a:r>
            <a:r>
              <a:rPr lang="en-US" sz="1600" dirty="0" smtClean="0">
                <a:latin typeface="Century Gothic" panose="020B0502020202020204" pitchFamily="34" charset="0"/>
                <a:ea typeface="Calibri" panose="020F0502020204030204" pitchFamily="34" charset="0"/>
                <a:cs typeface="Times New Roman" panose="02020603050405020304" pitchFamily="18" charset="0"/>
              </a:rPr>
              <a:t>– In-depth interviews were conducted to collect the data.</a:t>
            </a:r>
          </a:p>
          <a:p>
            <a:pPr marL="0" indent="0">
              <a:lnSpc>
                <a:spcPct val="107000"/>
              </a:lnSpc>
              <a:spcAft>
                <a:spcPts val="800"/>
              </a:spcAft>
              <a:buFont typeface="Wingdings" panose="05000000000000000000" pitchFamily="2" charset="2"/>
              <a:buNone/>
            </a:pPr>
            <a:r>
              <a:rPr lang="en-US" sz="1600" dirty="0" smtClean="0">
                <a:latin typeface="Century Gothic" panose="020B0502020202020204" pitchFamily="34" charset="0"/>
                <a:ea typeface="Calibri" panose="020F0502020204030204" pitchFamily="34" charset="0"/>
                <a:cs typeface="Times New Roman" panose="02020603050405020304" pitchFamily="18" charset="0"/>
              </a:rPr>
              <a:t>                                                             </a:t>
            </a:r>
            <a:r>
              <a:rPr lang="en-US" sz="1600" b="1" dirty="0" smtClean="0">
                <a:latin typeface="Century Gothic" panose="020B0502020202020204" pitchFamily="34" charset="0"/>
                <a:ea typeface="Calibri" panose="020F0502020204030204" pitchFamily="34" charset="0"/>
                <a:cs typeface="Times New Roman" panose="02020603050405020304" pitchFamily="18" charset="0"/>
              </a:rPr>
              <a:t>2. Secondary Data </a:t>
            </a:r>
            <a:r>
              <a:rPr lang="en-US" sz="1600" dirty="0" smtClean="0">
                <a:latin typeface="Century Gothic" panose="020B0502020202020204" pitchFamily="34" charset="0"/>
                <a:ea typeface="Calibri" panose="020F0502020204030204" pitchFamily="34" charset="0"/>
                <a:cs typeface="Times New Roman" panose="02020603050405020304" pitchFamily="18" charset="0"/>
              </a:rPr>
              <a:t>– Checklist were used to collect information about conferences, CMEs, RTMs, Campaigns, Camps and other promotional activities.</a:t>
            </a:r>
            <a:endParaRPr lang="en-IN" sz="1600" dirty="0" smtClean="0">
              <a:latin typeface="Century Gothic" panose="020B0502020202020204" pitchFamily="34" charset="0"/>
              <a:ea typeface="Calibri" panose="020F0502020204030204" pitchFamily="34" charset="0"/>
              <a:cs typeface="Times New Roman" panose="02020603050405020304" pitchFamily="18" charset="0"/>
            </a:endParaRPr>
          </a:p>
          <a:p>
            <a:r>
              <a:rPr lang="en-IN" sz="1600" b="1" u="sng" dirty="0" smtClean="0">
                <a:latin typeface="Century Gothic" panose="020B0502020202020204" pitchFamily="34" charset="0"/>
              </a:rPr>
              <a:t>Checklist for Conferences</a:t>
            </a:r>
            <a:r>
              <a:rPr lang="en-IN" sz="1600" dirty="0" smtClean="0">
                <a:latin typeface="Century Gothic" panose="020B0502020202020204" pitchFamily="34" charset="0"/>
              </a:rPr>
              <a:t>.</a:t>
            </a:r>
            <a:endParaRPr lang="en-IN" sz="1600" dirty="0">
              <a:latin typeface="Century Gothic" panose="020B0502020202020204" pitchFamily="34" charset="0"/>
            </a:endParaRPr>
          </a:p>
        </p:txBody>
      </p:sp>
      <p:pic>
        <p:nvPicPr>
          <p:cNvPr id="10" name="Picture 9">
            <a:extLst>
              <a:ext uri="{FF2B5EF4-FFF2-40B4-BE49-F238E27FC236}">
                <a16:creationId xmlns="" xmlns:a16="http://schemas.microsoft.com/office/drawing/2014/main" id="{EEC24067-60EA-AD83-AD80-78A7C1B10D5D}"/>
              </a:ext>
            </a:extLst>
          </p:cNvPr>
          <p:cNvPicPr>
            <a:picLocks noChangeAspect="1"/>
          </p:cNvPicPr>
          <p:nvPr/>
        </p:nvPicPr>
        <p:blipFill>
          <a:blip r:embed="rId3"/>
          <a:stretch>
            <a:fillRect/>
          </a:stretch>
        </p:blipFill>
        <p:spPr>
          <a:xfrm>
            <a:off x="5419596" y="3429508"/>
            <a:ext cx="3943345" cy="2829624"/>
          </a:xfrm>
          <a:prstGeom prst="rect">
            <a:avLst/>
          </a:prstGeom>
        </p:spPr>
      </p:pic>
      <p:sp>
        <p:nvSpPr>
          <p:cNvPr id="11" name="Arrow: Right 7">
            <a:extLst>
              <a:ext uri="{FF2B5EF4-FFF2-40B4-BE49-F238E27FC236}">
                <a16:creationId xmlns="" xmlns:a16="http://schemas.microsoft.com/office/drawing/2014/main" id="{5B205CA4-7547-5691-BC9E-FB35052C6416}"/>
              </a:ext>
            </a:extLst>
          </p:cNvPr>
          <p:cNvSpPr/>
          <p:nvPr/>
        </p:nvSpPr>
        <p:spPr>
          <a:xfrm>
            <a:off x="3688907" y="4185005"/>
            <a:ext cx="1353014" cy="1784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159697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Data Analysis</a:t>
            </a:r>
            <a:endParaRPr lang="en-IN" dirty="0"/>
          </a:p>
        </p:txBody>
      </p:sp>
      <p:pic>
        <p:nvPicPr>
          <p:cNvPr id="4" name="Picture 3"/>
          <p:cNvPicPr>
            <a:picLocks noChangeAspect="1"/>
          </p:cNvPicPr>
          <p:nvPr/>
        </p:nvPicPr>
        <p:blipFill>
          <a:blip r:embed="rId2"/>
          <a:stretch>
            <a:fillRect/>
          </a:stretch>
        </p:blipFill>
        <p:spPr>
          <a:xfrm>
            <a:off x="0" y="0"/>
            <a:ext cx="1841679" cy="901521"/>
          </a:xfrm>
          <a:prstGeom prst="rect">
            <a:avLst/>
          </a:prstGeom>
        </p:spPr>
      </p:pic>
      <p:sp>
        <p:nvSpPr>
          <p:cNvPr id="7" name="Text Placeholder 2">
            <a:extLst>
              <a:ext uri="{FF2B5EF4-FFF2-40B4-BE49-F238E27FC236}">
                <a16:creationId xmlns="" xmlns:a16="http://schemas.microsoft.com/office/drawing/2014/main" id="{2AB9AADA-E9C2-69B3-D014-718781886D7A}"/>
              </a:ext>
            </a:extLst>
          </p:cNvPr>
          <p:cNvSpPr txBox="1">
            <a:spLocks/>
          </p:cNvSpPr>
          <p:nvPr/>
        </p:nvSpPr>
        <p:spPr bwMode="auto">
          <a:xfrm>
            <a:off x="819149" y="1419922"/>
            <a:ext cx="10024861" cy="301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Clr>
                <a:srgbClr val="EA1D25"/>
              </a:buClr>
              <a:buFont typeface="Wingdings" panose="05000000000000000000" pitchFamily="2" charset="2"/>
              <a:buChar char="§"/>
              <a:defRPr sz="2800" kern="1200">
                <a:solidFill>
                  <a:schemeClr val="tx1">
                    <a:lumMod val="50000"/>
                  </a:schemeClr>
                </a:solidFill>
                <a:latin typeface="+mn-lt"/>
                <a:ea typeface="+mn-ea"/>
                <a:cs typeface="Arial" panose="020B0604020202020204" pitchFamily="34" charset="0"/>
              </a:defRPr>
            </a:lvl1pPr>
            <a:lvl2pPr marL="685800" indent="-228600" algn="l" rtl="0" eaLnBrk="0" fontAlgn="base" hangingPunct="0">
              <a:lnSpc>
                <a:spcPct val="90000"/>
              </a:lnSpc>
              <a:spcBef>
                <a:spcPts val="500"/>
              </a:spcBef>
              <a:spcAft>
                <a:spcPct val="0"/>
              </a:spcAft>
              <a:buClr>
                <a:srgbClr val="EA1D25"/>
              </a:buClr>
              <a:buFont typeface="Arial" panose="020B0604020202020204" pitchFamily="34" charset="0"/>
              <a:buChar char="•"/>
              <a:defRPr sz="2400" kern="1200">
                <a:solidFill>
                  <a:schemeClr val="tx1">
                    <a:lumMod val="50000"/>
                  </a:schemeClr>
                </a:solidFill>
                <a:latin typeface="+mn-lt"/>
                <a:ea typeface="+mn-ea"/>
                <a:cs typeface="Arial" panose="020B0604020202020204" pitchFamily="34" charset="0"/>
              </a:defRPr>
            </a:lvl2pPr>
            <a:lvl3pPr marL="1143000" indent="-228600" algn="l" rtl="0" eaLnBrk="0" fontAlgn="base" hangingPunct="0">
              <a:lnSpc>
                <a:spcPct val="90000"/>
              </a:lnSpc>
              <a:spcBef>
                <a:spcPts val="500"/>
              </a:spcBef>
              <a:spcAft>
                <a:spcPct val="0"/>
              </a:spcAft>
              <a:buClr>
                <a:srgbClr val="EA1D25"/>
              </a:buClr>
              <a:buFont typeface="Arial" panose="020B0604020202020204" pitchFamily="34" charset="0"/>
              <a:buChar char="–"/>
              <a:defRPr sz="2000" kern="1200">
                <a:solidFill>
                  <a:schemeClr val="tx1">
                    <a:lumMod val="50000"/>
                  </a:schemeClr>
                </a:solidFill>
                <a:latin typeface="+mn-lt"/>
                <a:ea typeface="+mn-ea"/>
                <a:cs typeface="Arial" panose="020B0604020202020204" pitchFamily="34" charset="0"/>
              </a:defRPr>
            </a:lvl3pPr>
            <a:lvl4pPr marL="1600200" indent="-228600" algn="l" rtl="0" eaLnBrk="0" fontAlgn="base" hangingPunct="0">
              <a:lnSpc>
                <a:spcPct val="90000"/>
              </a:lnSpc>
              <a:spcBef>
                <a:spcPts val="500"/>
              </a:spcBef>
              <a:spcAft>
                <a:spcPct val="0"/>
              </a:spcAft>
              <a:buClr>
                <a:srgbClr val="EA1D25"/>
              </a:buClr>
              <a:buFont typeface="Arial" panose="020B0604020202020204" pitchFamily="34" charset="0"/>
              <a:buChar char="•"/>
              <a:defRPr kern="1200">
                <a:solidFill>
                  <a:schemeClr val="tx1">
                    <a:lumMod val="50000"/>
                  </a:schemeClr>
                </a:solidFill>
                <a:latin typeface="+mn-lt"/>
                <a:ea typeface="+mn-ea"/>
                <a:cs typeface="Arial" panose="020B0604020202020204" pitchFamily="34" charset="0"/>
              </a:defRPr>
            </a:lvl4pPr>
            <a:lvl5pPr marL="2057400" indent="-228600" algn="l" rtl="0" eaLnBrk="0" fontAlgn="base" hangingPunct="0">
              <a:lnSpc>
                <a:spcPct val="90000"/>
              </a:lnSpc>
              <a:spcBef>
                <a:spcPts val="500"/>
              </a:spcBef>
              <a:spcAft>
                <a:spcPct val="0"/>
              </a:spcAft>
              <a:buClr>
                <a:srgbClr val="EA1D25"/>
              </a:buClr>
              <a:buFont typeface="Arial" panose="020B0604020202020204" pitchFamily="34" charset="0"/>
              <a:buChar char="–"/>
              <a:defRPr kern="1200">
                <a:solidFill>
                  <a:schemeClr val="tx1">
                    <a:lumMod val="50000"/>
                  </a:schemeClr>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150000"/>
              </a:lnSpc>
              <a:buFontTx/>
              <a:buChar char="•"/>
              <a:defRPr/>
            </a:pPr>
            <a:r>
              <a:rPr lang="en-US" altLang="en-US" sz="1600" dirty="0" smtClean="0">
                <a:solidFill>
                  <a:schemeClr val="tx1"/>
                </a:solidFill>
                <a:latin typeface="Century Gothic" panose="020B0502020202020204" pitchFamily="34" charset="0"/>
              </a:rPr>
              <a:t>The data collected by primary research is being </a:t>
            </a:r>
            <a:r>
              <a:rPr lang="en-US" altLang="en-US" sz="1600" dirty="0" smtClean="0">
                <a:solidFill>
                  <a:schemeClr val="tx1"/>
                </a:solidFill>
                <a:latin typeface="Century Gothic" panose="020B0502020202020204" pitchFamily="34" charset="0"/>
              </a:rPr>
              <a:t>analyzed </a:t>
            </a:r>
            <a:r>
              <a:rPr lang="en-US" altLang="en-US" sz="1600" dirty="0" smtClean="0">
                <a:solidFill>
                  <a:schemeClr val="tx1"/>
                </a:solidFill>
                <a:latin typeface="Century Gothic" panose="020B0502020202020204" pitchFamily="34" charset="0"/>
              </a:rPr>
              <a:t>using Microsoft Excel.</a:t>
            </a:r>
          </a:p>
          <a:p>
            <a:pPr eaLnBrk="1" hangingPunct="1">
              <a:lnSpc>
                <a:spcPct val="150000"/>
              </a:lnSpc>
              <a:buFontTx/>
              <a:buChar char="•"/>
              <a:defRPr/>
            </a:pPr>
            <a:r>
              <a:rPr lang="en-US" altLang="en-US" sz="1600" dirty="0" smtClean="0">
                <a:solidFill>
                  <a:schemeClr val="tx1"/>
                </a:solidFill>
                <a:latin typeface="Century Gothic" panose="020B0502020202020204" pitchFamily="34" charset="0"/>
              </a:rPr>
              <a:t>Analysis includes calculation of sales – </a:t>
            </a:r>
          </a:p>
          <a:p>
            <a:pPr algn="ctr" eaLnBrk="1" hangingPunct="1">
              <a:lnSpc>
                <a:spcPct val="150000"/>
              </a:lnSpc>
              <a:buFont typeface="Wingdings" panose="05000000000000000000" pitchFamily="2" charset="2"/>
              <a:buChar char="q"/>
              <a:defRPr/>
            </a:pPr>
            <a:r>
              <a:rPr lang="en-US" altLang="en-US" sz="1600" dirty="0" smtClean="0">
                <a:solidFill>
                  <a:schemeClr val="tx1"/>
                </a:solidFill>
                <a:latin typeface="Century Gothic" panose="020B0502020202020204" pitchFamily="34" charset="0"/>
              </a:rPr>
              <a:t>Zone wise</a:t>
            </a:r>
            <a:endParaRPr lang="en-US" altLang="en-US" sz="1600" dirty="0">
              <a:solidFill>
                <a:schemeClr val="tx1"/>
              </a:solidFill>
              <a:latin typeface="Century Gothic" panose="020B0502020202020204" pitchFamily="34" charset="0"/>
            </a:endParaRPr>
          </a:p>
          <a:p>
            <a:pPr algn="ctr" eaLnBrk="1" hangingPunct="1">
              <a:lnSpc>
                <a:spcPct val="150000"/>
              </a:lnSpc>
              <a:buFont typeface="Wingdings" panose="05000000000000000000" pitchFamily="2" charset="2"/>
              <a:buChar char="q"/>
              <a:defRPr/>
            </a:pPr>
            <a:r>
              <a:rPr lang="en-US" altLang="en-US" sz="1600" dirty="0" smtClean="0">
                <a:solidFill>
                  <a:schemeClr val="tx1"/>
                </a:solidFill>
                <a:latin typeface="Century Gothic" panose="020B0502020202020204" pitchFamily="34" charset="0"/>
              </a:rPr>
              <a:t>Specialty wise</a:t>
            </a:r>
          </a:p>
          <a:p>
            <a:pPr algn="ctr" eaLnBrk="1" hangingPunct="1">
              <a:lnSpc>
                <a:spcPct val="150000"/>
              </a:lnSpc>
              <a:buFont typeface="Wingdings" panose="05000000000000000000" pitchFamily="2" charset="2"/>
              <a:buChar char="q"/>
              <a:defRPr/>
            </a:pPr>
            <a:r>
              <a:rPr lang="en-US" altLang="en-US" sz="1600" dirty="0" smtClean="0">
                <a:solidFill>
                  <a:schemeClr val="tx1"/>
                </a:solidFill>
                <a:latin typeface="Century Gothic" panose="020B0502020202020204" pitchFamily="34" charset="0"/>
              </a:rPr>
              <a:t>Channel wise</a:t>
            </a:r>
          </a:p>
          <a:p>
            <a:pPr eaLnBrk="1" hangingPunct="1">
              <a:lnSpc>
                <a:spcPct val="150000"/>
              </a:lnSpc>
              <a:defRPr/>
            </a:pPr>
            <a:r>
              <a:rPr lang="en-US" altLang="en-US" sz="1600" dirty="0" smtClean="0">
                <a:solidFill>
                  <a:schemeClr val="tx1"/>
                </a:solidFill>
                <a:latin typeface="Century Gothic" panose="020B0502020202020204" pitchFamily="34" charset="0"/>
              </a:rPr>
              <a:t>Calculation of sales force in each zone.</a:t>
            </a:r>
          </a:p>
          <a:p>
            <a:pPr eaLnBrk="1" hangingPunct="1">
              <a:lnSpc>
                <a:spcPct val="150000"/>
              </a:lnSpc>
              <a:defRPr/>
            </a:pPr>
            <a:endParaRPr lang="en-US" altLang="en-US" sz="1600" dirty="0" smtClean="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794344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841679" cy="901521"/>
          </a:xfrm>
          <a:prstGeom prst="rect">
            <a:avLst/>
          </a:prstGeom>
        </p:spPr>
      </p:pic>
      <p:sp>
        <p:nvSpPr>
          <p:cNvPr id="7" name="Rounded Rectangle 6"/>
          <p:cNvSpPr/>
          <p:nvPr/>
        </p:nvSpPr>
        <p:spPr>
          <a:xfrm>
            <a:off x="2849042" y="2511381"/>
            <a:ext cx="5988676" cy="109470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b="1" i="1" dirty="0" smtClean="0">
                <a:solidFill>
                  <a:schemeClr val="tx1">
                    <a:lumMod val="50000"/>
                  </a:schemeClr>
                </a:solidFill>
              </a:rPr>
              <a:t>RESULTS</a:t>
            </a:r>
            <a:endParaRPr lang="en-IN" sz="4000" b="1" i="1" dirty="0">
              <a:solidFill>
                <a:schemeClr val="tx1">
                  <a:lumMod val="50000"/>
                </a:schemeClr>
              </a:solidFill>
            </a:endParaRPr>
          </a:p>
        </p:txBody>
      </p:sp>
    </p:spTree>
    <p:extLst>
      <p:ext uri="{BB962C8B-B14F-4D97-AF65-F5344CB8AC3E}">
        <p14:creationId xmlns:p14="http://schemas.microsoft.com/office/powerpoint/2010/main" val="1454431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925" y="1876425"/>
            <a:ext cx="11106150"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Top Corners Rounded 11">
            <a:hlinkClick r:id="" action="ppaction://noaction"/>
          </p:cNvPr>
          <p:cNvSpPr/>
          <p:nvPr/>
        </p:nvSpPr>
        <p:spPr>
          <a:xfrm>
            <a:off x="647521" y="674499"/>
            <a:ext cx="7521575" cy="560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en-US" sz="3200" b="1" dirty="0">
                <a:solidFill>
                  <a:srgbClr val="595959"/>
                </a:solidFill>
                <a:latin typeface="+mj-lt"/>
                <a:cs typeface="Calibri" panose="020F0502020204030204" pitchFamily="34" charset="0"/>
              </a:rPr>
              <a:t>SALES ASSESSMENT </a:t>
            </a:r>
          </a:p>
        </p:txBody>
      </p:sp>
      <p:pic>
        <p:nvPicPr>
          <p:cNvPr id="4" name="Picture 3"/>
          <p:cNvPicPr>
            <a:picLocks noChangeAspect="1"/>
          </p:cNvPicPr>
          <p:nvPr/>
        </p:nvPicPr>
        <p:blipFill>
          <a:blip r:embed="rId4"/>
          <a:stretch>
            <a:fillRect/>
          </a:stretch>
        </p:blipFill>
        <p:spPr>
          <a:xfrm>
            <a:off x="0" y="1"/>
            <a:ext cx="1841679" cy="674498"/>
          </a:xfrm>
          <a:prstGeom prst="rect">
            <a:avLst/>
          </a:prstGeom>
        </p:spPr>
      </p:pic>
    </p:spTree>
    <p:extLst>
      <p:ext uri="{BB962C8B-B14F-4D97-AF65-F5344CB8AC3E}">
        <p14:creationId xmlns:p14="http://schemas.microsoft.com/office/powerpoint/2010/main" val="396485157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olor">
      <a:dk1>
        <a:srgbClr val="595959"/>
      </a:dk1>
      <a:lt1>
        <a:sysClr val="window" lastClr="FFFFFF"/>
      </a:lt1>
      <a:dk2>
        <a:srgbClr val="44546A"/>
      </a:dk2>
      <a:lt2>
        <a:srgbClr val="E7E6E6"/>
      </a:lt2>
      <a:accent1>
        <a:srgbClr val="5B2E91"/>
      </a:accent1>
      <a:accent2>
        <a:srgbClr val="EA1D25"/>
      </a:accent2>
      <a:accent3>
        <a:srgbClr val="A5A5A5"/>
      </a:accent3>
      <a:accent4>
        <a:srgbClr val="FFC000"/>
      </a:accent4>
      <a:accent5>
        <a:srgbClr val="4472C4"/>
      </a:accent5>
      <a:accent6>
        <a:srgbClr val="70AD47"/>
      </a:accent6>
      <a:hlink>
        <a:srgbClr val="0563C1"/>
      </a:hlink>
      <a:folHlink>
        <a:srgbClr val="954F72"/>
      </a:folHlink>
    </a:clrScheme>
    <a:fontScheme name="Conginant fo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olor">
      <a:dk1>
        <a:srgbClr val="595959"/>
      </a:dk1>
      <a:lt1>
        <a:sysClr val="window" lastClr="FFFFFF"/>
      </a:lt1>
      <a:dk2>
        <a:srgbClr val="44546A"/>
      </a:dk2>
      <a:lt2>
        <a:srgbClr val="E7E6E6"/>
      </a:lt2>
      <a:accent1>
        <a:srgbClr val="5B2E91"/>
      </a:accent1>
      <a:accent2>
        <a:srgbClr val="EA1D25"/>
      </a:accent2>
      <a:accent3>
        <a:srgbClr val="A5A5A5"/>
      </a:accent3>
      <a:accent4>
        <a:srgbClr val="FFC000"/>
      </a:accent4>
      <a:accent5>
        <a:srgbClr val="4472C4"/>
      </a:accent5>
      <a:accent6>
        <a:srgbClr val="70AD47"/>
      </a:accent6>
      <a:hlink>
        <a:srgbClr val="0563C1"/>
      </a:hlink>
      <a:folHlink>
        <a:srgbClr val="954F72"/>
      </a:folHlink>
    </a:clrScheme>
    <a:fontScheme name="Conginant fo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olor">
      <a:dk1>
        <a:srgbClr val="595959"/>
      </a:dk1>
      <a:lt1>
        <a:sysClr val="window" lastClr="FFFFFF"/>
      </a:lt1>
      <a:dk2>
        <a:srgbClr val="44546A"/>
      </a:dk2>
      <a:lt2>
        <a:srgbClr val="E7E6E6"/>
      </a:lt2>
      <a:accent1>
        <a:srgbClr val="5B2E91"/>
      </a:accent1>
      <a:accent2>
        <a:srgbClr val="EA1D25"/>
      </a:accent2>
      <a:accent3>
        <a:srgbClr val="A5A5A5"/>
      </a:accent3>
      <a:accent4>
        <a:srgbClr val="FFC000"/>
      </a:accent4>
      <a:accent5>
        <a:srgbClr val="4472C4"/>
      </a:accent5>
      <a:accent6>
        <a:srgbClr val="70AD47"/>
      </a:accent6>
      <a:hlink>
        <a:srgbClr val="0563C1"/>
      </a:hlink>
      <a:folHlink>
        <a:srgbClr val="954F72"/>
      </a:folHlink>
    </a:clrScheme>
    <a:fontScheme name="Conginant fo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color">
      <a:dk1>
        <a:srgbClr val="595959"/>
      </a:dk1>
      <a:lt1>
        <a:sysClr val="window" lastClr="FFFFFF"/>
      </a:lt1>
      <a:dk2>
        <a:srgbClr val="44546A"/>
      </a:dk2>
      <a:lt2>
        <a:srgbClr val="E7E6E6"/>
      </a:lt2>
      <a:accent1>
        <a:srgbClr val="5B2E91"/>
      </a:accent1>
      <a:accent2>
        <a:srgbClr val="EA1D25"/>
      </a:accent2>
      <a:accent3>
        <a:srgbClr val="A5A5A5"/>
      </a:accent3>
      <a:accent4>
        <a:srgbClr val="FFC000"/>
      </a:accent4>
      <a:accent5>
        <a:srgbClr val="4472C4"/>
      </a:accent5>
      <a:accent6>
        <a:srgbClr val="70AD47"/>
      </a:accent6>
      <a:hlink>
        <a:srgbClr val="0563C1"/>
      </a:hlink>
      <a:folHlink>
        <a:srgbClr val="954F72"/>
      </a:folHlink>
    </a:clrScheme>
    <a:fontScheme name="Conginant fo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2093</TotalTime>
  <Words>2441</Words>
  <Application>Microsoft Office PowerPoint</Application>
  <PresentationFormat>Widescreen</PresentationFormat>
  <Paragraphs>533</Paragraphs>
  <Slides>35</Slides>
  <Notes>14</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35</vt:i4>
      </vt:variant>
    </vt:vector>
  </HeadingPairs>
  <TitlesOfParts>
    <vt:vector size="48" baseType="lpstr">
      <vt:lpstr>Arial</vt:lpstr>
      <vt:lpstr>Calibri</vt:lpstr>
      <vt:lpstr>Calibri Light</vt:lpstr>
      <vt:lpstr>Cambria Math</vt:lpstr>
      <vt:lpstr>Century Gothic</vt:lpstr>
      <vt:lpstr>Fira Sans Extra Condensed Medium</vt:lpstr>
      <vt:lpstr>Roboto</vt:lpstr>
      <vt:lpstr>Times New Roman</vt:lpstr>
      <vt:lpstr>Wingdings</vt:lpstr>
      <vt:lpstr>1_Office Theme</vt:lpstr>
      <vt:lpstr>Office Theme</vt:lpstr>
      <vt:lpstr>2_Office Theme</vt:lpstr>
      <vt:lpstr>3_Office Theme</vt:lpstr>
      <vt:lpstr>Perception of Rosuvas Sales Force Of Sun Pharma  Cognitrex Consultants Private Limited   By Meghna Bhatia (PG/21/058) Under the guidance of  Dr. Preetha G.S.  </vt:lpstr>
      <vt:lpstr>Screenshot of Approval</vt:lpstr>
      <vt:lpstr>Introduction</vt:lpstr>
      <vt:lpstr>Objective of Study</vt:lpstr>
      <vt:lpstr>Methodology</vt:lpstr>
      <vt:lpstr>Methodology</vt:lpstr>
      <vt:lpstr>Data Analysis</vt:lpstr>
      <vt:lpstr>PowerPoint Presentation</vt:lpstr>
      <vt:lpstr>PowerPoint Presentation</vt:lpstr>
      <vt:lpstr>Sales Assessment</vt:lpstr>
      <vt:lpstr>PowerPoint Presentation</vt:lpstr>
      <vt:lpstr>Sales Structure of Classic Division</vt:lpstr>
      <vt:lpstr>PowerPoint Presentation</vt:lpstr>
      <vt:lpstr>Indications Covered &amp; Key Communication Messages</vt:lpstr>
      <vt:lpstr>Indications Covered &amp; Key Communication Messages (Cont’d)</vt:lpstr>
      <vt:lpstr>Visual Aids and Detailing for Focused Brands</vt:lpstr>
      <vt:lpstr>Visual Aids and Detailing for Focused Brands (Cont’d)</vt:lpstr>
      <vt:lpstr>PowerPoint Presentation</vt:lpstr>
      <vt:lpstr>Doctor Segmentation</vt:lpstr>
      <vt:lpstr>Doctor Coverage, Visit Pattern &amp; Brand Positioning</vt:lpstr>
      <vt:lpstr>Communication media promotion segmentation</vt:lpstr>
      <vt:lpstr>PowerPoint Presentation</vt:lpstr>
      <vt:lpstr>Scientific Event</vt:lpstr>
      <vt:lpstr>Virtual Conference: In Collaboration with Indian Medical Society (Cont’d)</vt:lpstr>
      <vt:lpstr>Conferences: In Collaboration with Indian Medical Societies/Bodies( Cont’d)</vt:lpstr>
      <vt:lpstr>Webinars: Hear You Heart</vt:lpstr>
      <vt:lpstr>CMEs &amp; Other Academic Events</vt:lpstr>
      <vt:lpstr>RTMs &amp; Other Academic Events (Cont’d)</vt:lpstr>
      <vt:lpstr>Camps</vt:lpstr>
      <vt:lpstr>SWOT Analysis</vt:lpstr>
      <vt:lpstr>Limitations</vt:lpstr>
      <vt:lpstr>Discussion</vt:lpstr>
      <vt:lpstr>Conclusion</vt:lpstr>
      <vt:lpstr>Refrences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Competitive Assessment of Rosuvas (Sun Pharma-classic Division)</dc:title>
  <dc:creator>USER</dc:creator>
  <cp:lastModifiedBy>USER</cp:lastModifiedBy>
  <cp:revision>46</cp:revision>
  <dcterms:created xsi:type="dcterms:W3CDTF">2023-06-13T18:01:14Z</dcterms:created>
  <dcterms:modified xsi:type="dcterms:W3CDTF">2023-06-17T11:53:09Z</dcterms:modified>
</cp:coreProperties>
</file>