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4" r:id="rId4"/>
    <p:sldId id="260" r:id="rId5"/>
    <p:sldId id="259" r:id="rId6"/>
    <p:sldId id="261" r:id="rId7"/>
    <p:sldId id="276" r:id="rId8"/>
    <p:sldId id="263" r:id="rId9"/>
    <p:sldId id="262" r:id="rId10"/>
    <p:sldId id="277" r:id="rId11"/>
    <p:sldId id="278" r:id="rId12"/>
    <p:sldId id="265" r:id="rId13"/>
    <p:sldId id="267" r:id="rId14"/>
    <p:sldId id="273" r:id="rId15"/>
    <p:sldId id="275" r:id="rId16"/>
    <p:sldId id="268" r:id="rId17"/>
    <p:sldId id="271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3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Study Outcome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548-401D-B37A-A27892B1857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548-401D-B37A-A27892B1857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Sheet1!$G$3:$G$4</c:f>
              <c:strCache>
                <c:ptCount val="2"/>
                <c:pt idx="0">
                  <c:v>Positive Outcome</c:v>
                </c:pt>
                <c:pt idx="1">
                  <c:v>Negative Outcome</c:v>
                </c:pt>
              </c:strCache>
            </c:strRef>
          </c:cat>
          <c:val>
            <c:numRef>
              <c:f>Sheet1!$H$3:$H$4</c:f>
              <c:numCache>
                <c:formatCode>General</c:formatCode>
                <c:ptCount val="2"/>
                <c:pt idx="0">
                  <c:v>18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48-401D-B37A-A27892B1857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Study Outcome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50"/>
      <c:rAngAx val="0"/>
      <c:perspective val="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Sheet2!$H$28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Sheet2!$G$29:$G$32</c:f>
              <c:strCache>
                <c:ptCount val="4"/>
                <c:pt idx="0">
                  <c:v>HR </c:v>
                </c:pt>
                <c:pt idx="1">
                  <c:v>Sleep</c:v>
                </c:pt>
                <c:pt idx="2">
                  <c:v>HR &amp; EE</c:v>
                </c:pt>
                <c:pt idx="3">
                  <c:v>BP</c:v>
                </c:pt>
              </c:strCache>
            </c:strRef>
          </c:cat>
          <c:val>
            <c:numRef>
              <c:f>Sheet2!$H$29:$H$32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A0-4454-9BCD-6B28035181B1}"/>
            </c:ext>
          </c:extLst>
        </c:ser>
        <c:ser>
          <c:idx val="1"/>
          <c:order val="1"/>
          <c:tx>
            <c:strRef>
              <c:f>Sheet2!$I$28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Sheet2!$G$29:$G$32</c:f>
              <c:strCache>
                <c:ptCount val="4"/>
                <c:pt idx="0">
                  <c:v>HR </c:v>
                </c:pt>
                <c:pt idx="1">
                  <c:v>Sleep</c:v>
                </c:pt>
                <c:pt idx="2">
                  <c:v>HR &amp; EE</c:v>
                </c:pt>
                <c:pt idx="3">
                  <c:v>BP</c:v>
                </c:pt>
              </c:strCache>
            </c:strRef>
          </c:cat>
          <c:val>
            <c:numRef>
              <c:f>Sheet2!$I$29:$I$32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A0-4454-9BCD-6B2803518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402360784"/>
        <c:axId val="1402083344"/>
        <c:axId val="0"/>
      </c:bar3DChart>
      <c:catAx>
        <c:axId val="140236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2083344"/>
        <c:crosses val="autoZero"/>
        <c:auto val="1"/>
        <c:lblAlgn val="ctr"/>
        <c:lblOffset val="100"/>
        <c:noMultiLvlLbl val="0"/>
      </c:catAx>
      <c:valAx>
        <c:axId val="140208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236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29-07-2023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29-07-2023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29-07-2023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63188B-C92D-4606-95DB-0601ED0EC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927A7B7-1B6D-432E-B2C4-E71C6C361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15">
            <a:extLst>
              <a:ext uri="{FF2B5EF4-FFF2-40B4-BE49-F238E27FC236}">
                <a16:creationId xmlns:a16="http://schemas.microsoft.com/office/drawing/2014/main" id="{E27DBEE0-99A4-4464-9371-C89D97E7A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7136182 w 12192000"/>
              <a:gd name="connsiteY1" fmla="*/ 0 h 6858000"/>
              <a:gd name="connsiteX2" fmla="*/ 7136182 w 12192000"/>
              <a:gd name="connsiteY2" fmla="*/ 335 h 6858000"/>
              <a:gd name="connsiteX3" fmla="*/ 7215619 w 12192000"/>
              <a:gd name="connsiteY3" fmla="*/ 2368586 h 6858000"/>
              <a:gd name="connsiteX4" fmla="*/ 7295436 w 12192000"/>
              <a:gd name="connsiteY4" fmla="*/ 3753611 h 6858000"/>
              <a:gd name="connsiteX5" fmla="*/ 7397299 w 12192000"/>
              <a:gd name="connsiteY5" fmla="*/ 4072305 h 6858000"/>
              <a:gd name="connsiteX6" fmla="*/ 7445569 w 12192000"/>
              <a:gd name="connsiteY6" fmla="*/ 4526719 h 6858000"/>
              <a:gd name="connsiteX7" fmla="*/ 7531468 w 12192000"/>
              <a:gd name="connsiteY7" fmla="*/ 5116854 h 6858000"/>
              <a:gd name="connsiteX8" fmla="*/ 7590760 w 12192000"/>
              <a:gd name="connsiteY8" fmla="*/ 5630249 h 6858000"/>
              <a:gd name="connsiteX9" fmla="*/ 7884185 w 12192000"/>
              <a:gd name="connsiteY9" fmla="*/ 5724081 h 6858000"/>
              <a:gd name="connsiteX10" fmla="*/ 8115655 w 12192000"/>
              <a:gd name="connsiteY10" fmla="*/ 5424488 h 6858000"/>
              <a:gd name="connsiteX11" fmla="*/ 8264267 w 12192000"/>
              <a:gd name="connsiteY11" fmla="*/ 5616845 h 6858000"/>
              <a:gd name="connsiteX12" fmla="*/ 8453928 w 12192000"/>
              <a:gd name="connsiteY12" fmla="*/ 5348754 h 6858000"/>
              <a:gd name="connsiteX13" fmla="*/ 8615844 w 12192000"/>
              <a:gd name="connsiteY13" fmla="*/ 5190580 h 6858000"/>
              <a:gd name="connsiteX14" fmla="*/ 8701363 w 12192000"/>
              <a:gd name="connsiteY14" fmla="*/ 4645684 h 6858000"/>
              <a:gd name="connsiteX15" fmla="*/ 8801704 w 12192000"/>
              <a:gd name="connsiteY15" fmla="*/ 4490862 h 6858000"/>
              <a:gd name="connsiteX16" fmla="*/ 8859097 w 12192000"/>
              <a:gd name="connsiteY16" fmla="*/ 4649036 h 6858000"/>
              <a:gd name="connsiteX17" fmla="*/ 8816528 w 12192000"/>
              <a:gd name="connsiteY17" fmla="*/ 5258608 h 6858000"/>
              <a:gd name="connsiteX18" fmla="*/ 8908507 w 12192000"/>
              <a:gd name="connsiteY18" fmla="*/ 5148354 h 6858000"/>
              <a:gd name="connsiteX19" fmla="*/ 9112612 w 12192000"/>
              <a:gd name="connsiteY19" fmla="*/ 4460032 h 6858000"/>
              <a:gd name="connsiteX20" fmla="*/ 9242220 w 12192000"/>
              <a:gd name="connsiteY20" fmla="*/ 4342071 h 6858000"/>
              <a:gd name="connsiteX21" fmla="*/ 9341422 w 12192000"/>
              <a:gd name="connsiteY21" fmla="*/ 4562911 h 6858000"/>
              <a:gd name="connsiteX22" fmla="*/ 9480152 w 12192000"/>
              <a:gd name="connsiteY22" fmla="*/ 5150031 h 6858000"/>
              <a:gd name="connsiteX23" fmla="*/ 9561110 w 12192000"/>
              <a:gd name="connsiteY23" fmla="*/ 4866524 h 6858000"/>
              <a:gd name="connsiteX24" fmla="*/ 9881520 w 12192000"/>
              <a:gd name="connsiteY24" fmla="*/ 4313922 h 6858000"/>
              <a:gd name="connsiteX25" fmla="*/ 10094366 w 12192000"/>
              <a:gd name="connsiteY25" fmla="*/ 4813241 h 6858000"/>
              <a:gd name="connsiteX26" fmla="*/ 10237276 w 12192000"/>
              <a:gd name="connsiteY26" fmla="*/ 4416132 h 6858000"/>
              <a:gd name="connsiteX27" fmla="*/ 10324315 w 12192000"/>
              <a:gd name="connsiteY27" fmla="*/ 4322299 h 6858000"/>
              <a:gd name="connsiteX28" fmla="*/ 10344080 w 12192000"/>
              <a:gd name="connsiteY28" fmla="*/ 4373907 h 6858000"/>
              <a:gd name="connsiteX29" fmla="*/ 10527280 w 12192000"/>
              <a:gd name="connsiteY29" fmla="*/ 3490211 h 6858000"/>
              <a:gd name="connsiteX30" fmla="*/ 10594174 w 12192000"/>
              <a:gd name="connsiteY30" fmla="*/ 3861183 h 6858000"/>
              <a:gd name="connsiteX31" fmla="*/ 11258180 w 12192000"/>
              <a:gd name="connsiteY31" fmla="*/ 1488576 h 6858000"/>
              <a:gd name="connsiteX32" fmla="*/ 11362322 w 12192000"/>
              <a:gd name="connsiteY32" fmla="*/ 0 h 6858000"/>
              <a:gd name="connsiteX33" fmla="*/ 12192000 w 12192000"/>
              <a:gd name="connsiteY33" fmla="*/ 0 h 6858000"/>
              <a:gd name="connsiteX34" fmla="*/ 12192000 w 12192000"/>
              <a:gd name="connsiteY34" fmla="*/ 6858000 h 6858000"/>
              <a:gd name="connsiteX35" fmla="*/ 0 w 12192000"/>
              <a:gd name="connsiteY3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7136182" y="0"/>
                </a:lnTo>
                <a:lnTo>
                  <a:pt x="7136182" y="335"/>
                </a:lnTo>
                <a:cubicBezTo>
                  <a:pt x="7149485" y="1194346"/>
                  <a:pt x="7215999" y="2368586"/>
                  <a:pt x="7215619" y="2368586"/>
                </a:cubicBezTo>
                <a:cubicBezTo>
                  <a:pt x="7215999" y="2370261"/>
                  <a:pt x="7261609" y="3524058"/>
                  <a:pt x="7295436" y="3753611"/>
                </a:cubicBezTo>
                <a:cubicBezTo>
                  <a:pt x="7329643" y="3986516"/>
                  <a:pt x="7366892" y="3841746"/>
                  <a:pt x="7397299" y="4072305"/>
                </a:cubicBezTo>
                <a:cubicBezTo>
                  <a:pt x="7410602" y="4226792"/>
                  <a:pt x="7396538" y="4381615"/>
                  <a:pt x="7445569" y="4526719"/>
                </a:cubicBezTo>
                <a:cubicBezTo>
                  <a:pt x="7442148" y="4749905"/>
                  <a:pt x="7507522" y="4896349"/>
                  <a:pt x="7531468" y="5116854"/>
                </a:cubicBezTo>
                <a:cubicBezTo>
                  <a:pt x="7542490" y="5292454"/>
                  <a:pt x="7518165" y="5467049"/>
                  <a:pt x="7590760" y="5630249"/>
                </a:cubicBezTo>
                <a:cubicBezTo>
                  <a:pt x="7648913" y="5755916"/>
                  <a:pt x="7723029" y="5854440"/>
                  <a:pt x="7884185" y="5724081"/>
                </a:cubicBezTo>
                <a:cubicBezTo>
                  <a:pt x="7883045" y="5562555"/>
                  <a:pt x="8152523" y="5586684"/>
                  <a:pt x="8115655" y="5424488"/>
                </a:cubicBezTo>
                <a:cubicBezTo>
                  <a:pt x="8237281" y="5459341"/>
                  <a:pt x="8173428" y="5573280"/>
                  <a:pt x="8264267" y="5616845"/>
                </a:cubicBezTo>
                <a:cubicBezTo>
                  <a:pt x="8342565" y="5535411"/>
                  <a:pt x="8290493" y="5372882"/>
                  <a:pt x="8453928" y="5348754"/>
                </a:cubicBezTo>
                <a:cubicBezTo>
                  <a:pt x="8621165" y="5384611"/>
                  <a:pt x="8603300" y="5278045"/>
                  <a:pt x="8615844" y="5190580"/>
                </a:cubicBezTo>
                <a:cubicBezTo>
                  <a:pt x="8640930" y="4983479"/>
                  <a:pt x="8661074" y="4848093"/>
                  <a:pt x="8701363" y="4645684"/>
                </a:cubicBezTo>
                <a:cubicBezTo>
                  <a:pt x="8712764" y="4595082"/>
                  <a:pt x="8689960" y="4479468"/>
                  <a:pt x="8801704" y="4490862"/>
                </a:cubicBezTo>
                <a:cubicBezTo>
                  <a:pt x="8887983" y="4501920"/>
                  <a:pt x="8855296" y="4593407"/>
                  <a:pt x="8859097" y="4649036"/>
                </a:cubicBezTo>
                <a:cubicBezTo>
                  <a:pt x="8892544" y="4963372"/>
                  <a:pt x="8818808" y="4944941"/>
                  <a:pt x="8816528" y="5258608"/>
                </a:cubicBezTo>
                <a:cubicBezTo>
                  <a:pt x="8816147" y="5271006"/>
                  <a:pt x="8871260" y="5282066"/>
                  <a:pt x="8908507" y="5148354"/>
                </a:cubicBezTo>
                <a:cubicBezTo>
                  <a:pt x="8981484" y="4884620"/>
                  <a:pt x="9068522" y="4676850"/>
                  <a:pt x="9112612" y="4460032"/>
                </a:cubicBezTo>
                <a:cubicBezTo>
                  <a:pt x="9165063" y="4506612"/>
                  <a:pt x="9210294" y="4296495"/>
                  <a:pt x="9242220" y="4342071"/>
                </a:cubicBezTo>
                <a:cubicBezTo>
                  <a:pt x="9257044" y="4418812"/>
                  <a:pt x="9283648" y="4492872"/>
                  <a:pt x="9341422" y="4562911"/>
                </a:cubicBezTo>
                <a:cubicBezTo>
                  <a:pt x="9391213" y="4774703"/>
                  <a:pt x="9336860" y="4972085"/>
                  <a:pt x="9480152" y="5150031"/>
                </a:cubicBezTo>
                <a:cubicBezTo>
                  <a:pt x="9480152" y="5150031"/>
                  <a:pt x="9482432" y="5095407"/>
                  <a:pt x="9561110" y="4866524"/>
                </a:cubicBezTo>
                <a:cubicBezTo>
                  <a:pt x="9624583" y="4682212"/>
                  <a:pt x="9705921" y="4777385"/>
                  <a:pt x="9881520" y="4313922"/>
                </a:cubicBezTo>
                <a:cubicBezTo>
                  <a:pt x="9929790" y="4492202"/>
                  <a:pt x="9821466" y="4720414"/>
                  <a:pt x="10094366" y="4813241"/>
                </a:cubicBezTo>
                <a:cubicBezTo>
                  <a:pt x="10147197" y="4677855"/>
                  <a:pt x="10106528" y="4511974"/>
                  <a:pt x="10237276" y="4416132"/>
                </a:cubicBezTo>
                <a:cubicBezTo>
                  <a:pt x="10275285" y="4388317"/>
                  <a:pt x="10302651" y="4356481"/>
                  <a:pt x="10324315" y="4322299"/>
                </a:cubicBezTo>
                <a:cubicBezTo>
                  <a:pt x="10330777" y="4339726"/>
                  <a:pt x="10337619" y="4357821"/>
                  <a:pt x="10344080" y="4373907"/>
                </a:cubicBezTo>
                <a:cubicBezTo>
                  <a:pt x="10370306" y="4346763"/>
                  <a:pt x="10519678" y="3662796"/>
                  <a:pt x="10527280" y="3490211"/>
                </a:cubicBezTo>
                <a:cubicBezTo>
                  <a:pt x="10565288" y="3612863"/>
                  <a:pt x="10594174" y="3861183"/>
                  <a:pt x="10594174" y="3861183"/>
                </a:cubicBezTo>
                <a:cubicBezTo>
                  <a:pt x="10594174" y="3861183"/>
                  <a:pt x="10758371" y="3809910"/>
                  <a:pt x="11258180" y="1488576"/>
                </a:cubicBezTo>
                <a:cubicBezTo>
                  <a:pt x="11297708" y="1305268"/>
                  <a:pt x="11334195" y="675255"/>
                  <a:pt x="11362322" y="0"/>
                </a:cubicBez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406005"/>
            <a:ext cx="5257800" cy="2806704"/>
          </a:xfrm>
        </p:spPr>
        <p:txBody>
          <a:bodyPr anchor="b">
            <a:normAutofit/>
          </a:bodyPr>
          <a:lstStyle/>
          <a:p>
            <a:pPr algn="l"/>
            <a:r>
              <a:rPr lang="en-US" sz="3700" b="0" i="0" dirty="0">
                <a:effectLst/>
                <a:latin typeface="Times New Roman" panose="02020603050405020304" pitchFamily="18" charset="0"/>
              </a:rPr>
              <a:t>“To ascertain the capability of Apple and Fitbit watches to detect mental stress in adults”</a:t>
            </a:r>
            <a:br>
              <a:rPr lang="en-IN" sz="3700" dirty="0"/>
            </a:br>
            <a:r>
              <a:rPr lang="en-IN" sz="37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Curio Digital Therapeutics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1" y="4279787"/>
            <a:ext cx="2514599" cy="1172208"/>
          </a:xfrm>
        </p:spPr>
        <p:txBody>
          <a:bodyPr>
            <a:noAutofit/>
          </a:bodyPr>
          <a:lstStyle/>
          <a:p>
            <a:pPr algn="l"/>
            <a:r>
              <a:rPr lang="en-IN" sz="1600" b="1" dirty="0"/>
              <a:t>Presented By: </a:t>
            </a:r>
          </a:p>
          <a:p>
            <a:pPr algn="l"/>
            <a:r>
              <a:rPr lang="en-IN" sz="1600" b="1" dirty="0" err="1"/>
              <a:t>Dr.</a:t>
            </a:r>
            <a:r>
              <a:rPr lang="en-IN" sz="1600" b="1" dirty="0"/>
              <a:t> Malvika Lodhi</a:t>
            </a:r>
          </a:p>
          <a:p>
            <a:pPr algn="l"/>
            <a:r>
              <a:rPr lang="en-IN" sz="1600" b="1" dirty="0"/>
              <a:t>PG/21/055</a:t>
            </a:r>
          </a:p>
          <a:p>
            <a:pPr algn="l"/>
            <a:endParaRPr lang="en-IN" sz="16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791" y="1351359"/>
            <a:ext cx="2743201" cy="13930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IN" smtClean="0"/>
              <a:pPr>
                <a:spcAft>
                  <a:spcPts val="600"/>
                </a:spcAft>
              </a:pPr>
              <a:t>1</a:t>
            </a:fld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A641F6-621E-60B4-DC4B-EC0EF4CD9A06}"/>
              </a:ext>
            </a:extLst>
          </p:cNvPr>
          <p:cNvSpPr txBox="1"/>
          <p:nvPr/>
        </p:nvSpPr>
        <p:spPr>
          <a:xfrm>
            <a:off x="9419303" y="4301197"/>
            <a:ext cx="2352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1600" b="1" dirty="0"/>
              <a:t>Faculty Mentor:</a:t>
            </a:r>
          </a:p>
          <a:p>
            <a:pPr algn="l"/>
            <a:r>
              <a:rPr lang="en-IN" sz="1600" b="1" dirty="0" err="1"/>
              <a:t>Dr.</a:t>
            </a:r>
            <a:r>
              <a:rPr lang="en-IN" sz="1600" b="1" dirty="0"/>
              <a:t> Mukesh Ravi </a:t>
            </a:r>
            <a:r>
              <a:rPr lang="en-IN" sz="1600" b="1" dirty="0" err="1"/>
              <a:t>Raushan</a:t>
            </a:r>
            <a:endParaRPr lang="en-IN" sz="1600" b="1" dirty="0"/>
          </a:p>
          <a:p>
            <a:pPr algn="l"/>
            <a:r>
              <a:rPr lang="en-IN" sz="1600" b="1" dirty="0"/>
              <a:t>IIHMR Delhi</a:t>
            </a:r>
          </a:p>
        </p:txBody>
      </p:sp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Literature Review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CEA2448A-19CB-F943-DFE0-36EBA3F968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335595"/>
              </p:ext>
            </p:extLst>
          </p:nvPr>
        </p:nvGraphicFramePr>
        <p:xfrm>
          <a:off x="1061884" y="1557815"/>
          <a:ext cx="9979741" cy="4685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3111">
                  <a:extLst>
                    <a:ext uri="{9D8B030D-6E8A-4147-A177-3AD203B41FA5}">
                      <a16:colId xmlns:a16="http://schemas.microsoft.com/office/drawing/2014/main" val="3455945605"/>
                    </a:ext>
                  </a:extLst>
                </a:gridCol>
                <a:gridCol w="1882070">
                  <a:extLst>
                    <a:ext uri="{9D8B030D-6E8A-4147-A177-3AD203B41FA5}">
                      <a16:colId xmlns:a16="http://schemas.microsoft.com/office/drawing/2014/main" val="3496740569"/>
                    </a:ext>
                  </a:extLst>
                </a:gridCol>
                <a:gridCol w="6144560">
                  <a:extLst>
                    <a:ext uri="{9D8B030D-6E8A-4147-A177-3AD203B41FA5}">
                      <a16:colId xmlns:a16="http://schemas.microsoft.com/office/drawing/2014/main" val="837584207"/>
                    </a:ext>
                  </a:extLst>
                </a:gridCol>
              </a:tblGrid>
              <a:tr h="213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Study Focus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Outcome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extLst>
                  <a:ext uri="{0D108BD9-81ED-4DB2-BD59-A6C34878D82A}">
                    <a16:rowId xmlns:a16="http://schemas.microsoft.com/office/drawing/2014/main" val="3484877129"/>
                  </a:ext>
                </a:extLst>
              </a:tr>
              <a:tr h="10908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Nuss et al, 2019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BP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Apple Watch overestimated BP in women and underestimated BP in men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Pooled relative error was 24.3%, 18.6% for men, and 19.9% for women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Neither device showed accurate results compared with BP measured.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extLst>
                  <a:ext uri="{0D108BD9-81ED-4DB2-BD59-A6C34878D82A}">
                    <a16:rowId xmlns:a16="http://schemas.microsoft.com/office/drawing/2014/main" val="1730840888"/>
                  </a:ext>
                </a:extLst>
              </a:tr>
              <a:tr h="10908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Thomson et al 2019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ECG correlation was strongest for very light intensity with a &gt;0.90 concordance correlation coefficient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Most relative error rates were &lt;5% with a maximum of 5.73%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Apple Watch was more accurate in recording HR than the Fitbit Charge HR 2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extLst>
                  <a:ext uri="{0D108BD9-81ED-4DB2-BD59-A6C34878D82A}">
                    <a16:rowId xmlns:a16="http://schemas.microsoft.com/office/drawing/2014/main" val="2786539309"/>
                  </a:ext>
                </a:extLst>
              </a:tr>
              <a:tr h="8649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Nelson and Allen, 2019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Apple Watch 3 was generally accurate across a 24-hour period compared with ECG; the mean difference was −1.8 bpm, the mean absolute error was 5.86%, and the mean agreement was 95</a:t>
                      </a:r>
                      <a:endParaRPr lang="en-US" sz="12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Apple Watch was more accurate than Fitbit Charge </a:t>
                      </a:r>
                      <a:endParaRPr lang="en-US" sz="12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extLst>
                  <a:ext uri="{0D108BD9-81ED-4DB2-BD59-A6C34878D82A}">
                    <a16:rowId xmlns:a16="http://schemas.microsoft.com/office/drawing/2014/main" val="560150382"/>
                  </a:ext>
                </a:extLst>
              </a:tr>
              <a:tr h="10908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Falter et al, 2019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 and EE in patients with cardiovascular disease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Apple Watch showed good correlation without systematic error comparing Apple Watch PPG HR with ECG ground truth.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Apple Watch showed a systematic overestimation of EE compared with indirect calorimetry.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Apple Watch HR accuracy was clinically acceptable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280" marR="0" marT="39427" marB="39427"/>
                </a:tc>
                <a:extLst>
                  <a:ext uri="{0D108BD9-81ED-4DB2-BD59-A6C34878D82A}">
                    <a16:rowId xmlns:a16="http://schemas.microsoft.com/office/drawing/2014/main" val="2317450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23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Literature Review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3D208BD-A505-24A3-8958-2712F4E3A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260620"/>
              </p:ext>
            </p:extLst>
          </p:nvPr>
        </p:nvGraphicFramePr>
        <p:xfrm>
          <a:off x="1101213" y="1634084"/>
          <a:ext cx="9910916" cy="4634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8371">
                  <a:extLst>
                    <a:ext uri="{9D8B030D-6E8A-4147-A177-3AD203B41FA5}">
                      <a16:colId xmlns:a16="http://schemas.microsoft.com/office/drawing/2014/main" val="1812053565"/>
                    </a:ext>
                  </a:extLst>
                </a:gridCol>
                <a:gridCol w="1944956">
                  <a:extLst>
                    <a:ext uri="{9D8B030D-6E8A-4147-A177-3AD203B41FA5}">
                      <a16:colId xmlns:a16="http://schemas.microsoft.com/office/drawing/2014/main" val="4090641248"/>
                    </a:ext>
                  </a:extLst>
                </a:gridCol>
                <a:gridCol w="5947589">
                  <a:extLst>
                    <a:ext uri="{9D8B030D-6E8A-4147-A177-3AD203B41FA5}">
                      <a16:colId xmlns:a16="http://schemas.microsoft.com/office/drawing/2014/main" val="3955212725"/>
                    </a:ext>
                  </a:extLst>
                </a:gridCol>
              </a:tblGrid>
              <a:tr h="355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endParaRPr lang="en-US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tx1"/>
                          </a:solidFill>
                          <a:effectLst/>
                        </a:rPr>
                        <a:t>Study Focus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</a:rPr>
                        <a:t>Outcome</a:t>
                      </a:r>
                      <a:endParaRPr lang="en-US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extLst>
                  <a:ext uri="{0D108BD9-81ED-4DB2-BD59-A6C34878D82A}">
                    <a16:rowId xmlns:a16="http://schemas.microsoft.com/office/drawing/2014/main" val="1226498600"/>
                  </a:ext>
                </a:extLst>
              </a:tr>
              <a:tr h="10440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Düking et al, 2020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 and EE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Apple Watch 4 showed the highest validity in measuring HR, followed by Polar Vantage V, Garmin Fenix 5, and Fitbit Versa</a:t>
                      </a:r>
                      <a:endParaRPr lang="en-US" sz="16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The coefficient of variation for HR was 0.9% to 4.3% and, for EE, it was 13.5% to 27.1%</a:t>
                      </a:r>
                      <a:endParaRPr lang="en-US" sz="16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extLst>
                  <a:ext uri="{0D108BD9-81ED-4DB2-BD59-A6C34878D82A}">
                    <a16:rowId xmlns:a16="http://schemas.microsoft.com/office/drawing/2014/main" val="971206367"/>
                  </a:ext>
                </a:extLst>
              </a:tr>
              <a:tr h="11456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Espinosa et al, 2020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Step counting and HR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The walking error was 2.6%; jogging error was 5.1%</a:t>
                      </a:r>
                      <a:endParaRPr lang="en-US" sz="16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HR limit of agreement was −2.2 to 1.8 bpm for walking and −3.5 to 4.3 bpm for jogging</a:t>
                      </a:r>
                      <a:endParaRPr lang="en-US" sz="16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Apple Watch displayed a high level of agreement and was highly accurate</a:t>
                      </a:r>
                      <a:endParaRPr lang="en-US" sz="16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extLst>
                  <a:ext uri="{0D108BD9-81ED-4DB2-BD59-A6C34878D82A}">
                    <a16:rowId xmlns:a16="http://schemas.microsoft.com/office/drawing/2014/main" val="3513117989"/>
                  </a:ext>
                </a:extLst>
              </a:tr>
              <a:tr h="1318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Seshadri et al, 2020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 in patients with AF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Patients with AF showed a correlation coefficient of 0.7 between Apple Watch 4 and telemetry</a:t>
                      </a:r>
                      <a:endParaRPr lang="en-US" sz="16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Apple Watch 4 HR was more accurate for patients in the AF condition than for those not in the AF condition</a:t>
                      </a:r>
                      <a:endParaRPr lang="en-US" sz="1600" kern="10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0">
                          <a:effectLst/>
                        </a:rPr>
                        <a:t>Caution suggested in Apple Watch HR monitoring in patients with arrhythmia</a:t>
                      </a:r>
                      <a:endParaRPr lang="en-US" sz="16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extLst>
                  <a:ext uri="{0D108BD9-81ED-4DB2-BD59-A6C34878D82A}">
                    <a16:rowId xmlns:a16="http://schemas.microsoft.com/office/drawing/2014/main" val="2608534194"/>
                  </a:ext>
                </a:extLst>
              </a:tr>
              <a:tr h="7714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Huynh et al, 2021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HR in patients with obstructive sleep apnea and AF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kern="100" dirty="0">
                          <a:effectLst/>
                        </a:rPr>
                        <a:t>C</a:t>
                      </a:r>
                      <a:r>
                        <a:rPr lang="en-US" sz="1200" kern="0" dirty="0">
                          <a:effectLst/>
                        </a:rPr>
                        <a:t>orrelation coefficient was 0.88, suggesting acceptable agreement between Apple Watch 1 and telemetry.</a:t>
                      </a:r>
                      <a:endParaRPr lang="en-US" sz="16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957" marR="0" marT="45652" marB="45652"/>
                </a:tc>
                <a:extLst>
                  <a:ext uri="{0D108BD9-81ED-4DB2-BD59-A6C34878D82A}">
                    <a16:rowId xmlns:a16="http://schemas.microsoft.com/office/drawing/2014/main" val="324791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502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510" y="1825625"/>
            <a:ext cx="9635613" cy="43513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Apple Watch showed acceptable heart rate measurement with increased errors during movement, while Fitbit Watch had some limitations.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Apple Watch generally provided better results for energy expenditure despite overestimation compared to Fitbit </a:t>
            </a:r>
            <a:r>
              <a:rPr lang="en-US" sz="2000" dirty="0"/>
              <a:t>Wa</a:t>
            </a:r>
            <a:r>
              <a:rPr lang="en-US" sz="2000" b="0" i="0" dirty="0">
                <a:effectLst/>
              </a:rPr>
              <a:t>tch.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Both Apple Watch and Fitbit Watch demonstrated high agreement in heart rate variability and energy expenditure measurements.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Blood pressure detection results were mixed, with potential for ongoing monitoring.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Apple Watch &amp; Fitbit watch recorded sleep and wakefulness accurately.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sz="1800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Söhne"/>
              </a:rPr>
              <a:t>Limited evidence exists regarding the effectiveness of Apple Watch and Fitbit in measuring mental stress.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Söhne"/>
              </a:rPr>
              <a:t>Physiological indicators such as increased heart rate, blood pressure, ECG changes, and sleep disturbances can indicate mental stress.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Söhne"/>
              </a:rPr>
              <a:t>Correlating multiple data points and integrating subjective self-reporting can enhance stress assessment.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Söhne"/>
              </a:rPr>
              <a:t>Mental stress is influenced by subjective experiences and external factors, which may not be fully captured by wearables alone.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Söhne"/>
              </a:rPr>
              <a:t>Further research is needed to validate these findings and enhance the accuracy of wearable devices in assessing mental stress.</a:t>
            </a:r>
          </a:p>
        </p:txBody>
      </p:sp>
      <p:pic>
        <p:nvPicPr>
          <p:cNvPr id="9" name="Content Placeholder 8" descr="A smart watch with icons around it&#10;&#10;Description automatically generated with low confidence">
            <a:extLst>
              <a:ext uri="{FF2B5EF4-FFF2-40B4-BE49-F238E27FC236}">
                <a16:creationId xmlns:a16="http://schemas.microsoft.com/office/drawing/2014/main" id="{B400CFBD-D57A-95D3-6705-79F1DDFAE8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45" y="2032000"/>
            <a:ext cx="3484870" cy="348487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218" y="1825625"/>
            <a:ext cx="10311581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Binsch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O,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Wabeke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T,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Valk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P. Comparison of three different physiological wristband sensor systems and their applicability for resilience- and work load monitoring. 2016 IEEE 13th International Conference on Wearable and Implantable Body Sensor Networks (BSN). 2016 Jun;</a:t>
            </a:r>
            <a:endParaRPr lang="en-US" sz="1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Shcherbina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A,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Mattsson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C,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Waggott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D, Salisbury H,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Christle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J, Hastie T, et al. Accuracy in Wrist-Worn, Sensor-Based Measurements of Heart Rate and Energy Expenditure in a Diverse Cohort. Journal of Personalized Medicine [Internet]. 2017 May 24;7(2):3. Available from: https://www.mdpi.com/2075-4426/7/2/3</a:t>
            </a:r>
            <a:endParaRPr lang="en-US" sz="1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Dooley EE,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Golaszewski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NM, Bartholomew JB. Estimating Accuracy at Exercise Intensities: A Comparative Study of Self-Monitoring Heart Rate and Physical Activity Wearable Devices. JMIR mHealth and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uHealth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[Internet]. 2017 Mar 16 [cited 2019 May 27];5(3):e34. Available from: https://mhealth.jmir.org/2017/3/e34</a:t>
            </a:r>
            <a:endParaRPr lang="en-US" sz="1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Wang R, Blackburn G, Desai M, Phelan D,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Gillinov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L, Houghtaling P, et al. Accuracy of Wrist-Worn Heart Rate Monitors. JAMA Cardiology [Internet]. 2017 Jan 1;2(1):104. Available from: https://jamanetwork.com/journals/jamacardiology/article-abstract/2566167</a:t>
            </a:r>
            <a:endParaRPr lang="en-US" sz="1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Hernando D, Roca S, Sancho J,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Alesanco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Á, </a:t>
            </a:r>
            <a:r>
              <a:rPr lang="en-US" sz="1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Bailón</a:t>
            </a:r>
            <a:r>
              <a:rPr lang="en-US" sz="1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R. Validation of the Apple Watch for Heart Rate Variability Measurements during Relax and Mental Stress in Healthy Subjects. Sensors [Internet]. 2018 Aug 10;18(8):2619. Available from: https://www.mdpi.com/1424-8220/18/8/2619</a:t>
            </a:r>
            <a:endParaRPr lang="en-US" sz="1800" dirty="0">
              <a:effectLst/>
              <a:ea typeface="Noto Sans Symbols"/>
              <a:cs typeface="Noto Sans Symbol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134268-4513-37D3-0CD4-7355FA6F9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9A6D-D019-D48D-AE7F-2479FB60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61CEB-FD45-30C6-BD56-8BD7D4EED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endParaRPr lang="en-US" sz="2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Nuss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KJ, Thomson EA, Courtney JB, Comstock A,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Reinwald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S, Blake S, et al. Assessment of Accuracy of Overall Energy Expenditure Measurements for the Fitbit Charge HR 2 and Apple Watch. American Journal of Health Behavior. 2019 May 1;43(3):498–505.</a:t>
            </a:r>
            <a:endParaRPr lang="en-US" sz="2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Thomson EA,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Nuss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K, Comstock A,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Reinwald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S, Blake S, Pimentel RE, et al. Heart rate measures from the Apple Watch, Fitbit Charge HR 2, and electrocardiogram across different exercise intensities. Journal of sports sciences [Internet]. 2019;37(12):1411–9. Available from: https://www.ncbi.nlm.nih.gov/pubmed/30657025/</a:t>
            </a:r>
            <a:endParaRPr lang="en-US" sz="2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Nelson BW, Allen NB. Accuracy of Consumer Wearable Heart Rate Measurement During an Ecologically Valid 24-Hour Period: Intraindividual Validation Study. JMIR mHealth and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uHealth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[Internet]. 2019 Mar 11;7(3):e10828. Available from: https://www.ncbi.nlm.nih.gov/pmc/articles/PMC6431828/</a:t>
            </a:r>
            <a:endParaRPr lang="en-US" sz="2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Falter M,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Budts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W,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Goetschalckx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K, Cornelissen V, Buys R. Accuracy of Apple Watch Measurements for Heart Rate and Energy Expenditure in Patients With Cardiovascular Disease: Cross-Sectional Study. JMIR mHealth and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uHealth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. 2019 Mar 19;7(3):e11889.</a:t>
            </a:r>
            <a:endParaRPr lang="en-US" sz="2800" dirty="0">
              <a:effectLst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Düking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P,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Giessing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L, Frenkel MO, Koehler K, Holmberg HC,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Sperlich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 B. Wrist-Worn Wearables for Monitoring Heart Rate and Energy Expenditure While Sitting or Performing Light-to-Vigorous Physical Activity: Validation Study. JMIR mHealth and </a:t>
            </a:r>
            <a:r>
              <a:rPr lang="en-US" sz="28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uHealth</a:t>
            </a:r>
            <a:r>
              <a:rPr lang="en-US" sz="2800" dirty="0">
                <a:solidFill>
                  <a:srgbClr val="374151"/>
                </a:solidFill>
                <a:effectLst/>
                <a:ea typeface="Times New Roman" panose="02020603050405020304" pitchFamily="18" charset="0"/>
                <a:cs typeface="Noto Sans Symbols"/>
              </a:rPr>
              <a:t>. 2020 May 6;8(5):e16716.</a:t>
            </a:r>
            <a:endParaRPr lang="en-US" sz="28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E94648-4472-CE6A-76DA-FA2C8C3C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8484A-9B36-559D-366A-EE4E0138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3046B5-556E-CF7C-A9C9-4EE3E9BFD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67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3296"/>
            <a:ext cx="9144000" cy="1152663"/>
          </a:xfrm>
        </p:spPr>
        <p:txBody>
          <a:bodyPr anchor="ctr">
            <a:normAutofit/>
          </a:bodyPr>
          <a:lstStyle/>
          <a:p>
            <a:r>
              <a:rPr lang="en-IN" sz="4400">
                <a:latin typeface="Brush Script MT" panose="03060802040406070304" pitchFamily="66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596" y="1635425"/>
            <a:ext cx="3217333" cy="163380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IN" smtClean="0"/>
              <a:pPr>
                <a:spcAft>
                  <a:spcPts val="600"/>
                </a:spcAft>
              </a:pPr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F32DC538-3C77-FFAC-3605-D35F263D3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9" b="1494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IN" b="1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Curio Digital Therapeutics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Brush Script MT" panose="03060802040406070304" pitchFamily="66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26AD20E6-394B-4DF0-96A5-9647FF39C943}" type="slidenum">
              <a:rPr lang="en-US">
                <a:solidFill>
                  <a:srgbClr val="FFFFFF"/>
                </a:solidFill>
              </a:rPr>
              <a:pPr defTabSz="457200">
                <a:spcAft>
                  <a:spcPts val="600"/>
                </a:spcAft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84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1A88A452-7018-ADF5-3D10-EA94971961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44" b="6656"/>
          <a:stretch/>
        </p:blipFill>
        <p:spPr>
          <a:xfrm>
            <a:off x="0" y="0"/>
            <a:ext cx="12191981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Curio Digital Therapeutics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  <a:defRPr/>
            </a:pPr>
            <a:fld id="{26AD20E6-394B-4DF0-96A5-9647FF39C943}" type="slidenum">
              <a:rPr lang="en-US">
                <a:solidFill>
                  <a:srgbClr val="FFFFFF"/>
                </a:solidFill>
              </a:rPr>
              <a:pPr defTabSz="457200">
                <a:spcAft>
                  <a:spcPts val="600"/>
                </a:spcAft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92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/>
              <a:t>Mentor Approval</a:t>
            </a:r>
            <a:endParaRPr lang="en-IN" b="1" dirty="0"/>
          </a:p>
        </p:txBody>
      </p:sp>
      <p:pic>
        <p:nvPicPr>
          <p:cNvPr id="8" name="Content Placeholder 7" descr="A screenshot of a phone&#10;&#10;Description automatically generated with medium confidence">
            <a:extLst>
              <a:ext uri="{FF2B5EF4-FFF2-40B4-BE49-F238E27FC236}">
                <a16:creationId xmlns:a16="http://schemas.microsoft.com/office/drawing/2014/main" id="{BEF76DB7-EF94-46CA-BEB0-0BCA31A910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27378"/>
          <a:stretch/>
        </p:blipFill>
        <p:spPr>
          <a:xfrm>
            <a:off x="3614056" y="1861882"/>
            <a:ext cx="5431973" cy="449446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7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278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1700" b="0" i="0" dirty="0">
              <a:effectLst/>
            </a:endParaRPr>
          </a:p>
          <a:p>
            <a:r>
              <a:rPr lang="en-US" sz="1700" b="0" i="0" dirty="0">
                <a:effectLst/>
              </a:rPr>
              <a:t>Wearable technology like Apple Watch and Fitbit Watch has gained popularity.</a:t>
            </a:r>
          </a:p>
          <a:p>
            <a:r>
              <a:rPr lang="en-US" sz="1700" b="0" i="0" dirty="0">
                <a:effectLst/>
              </a:rPr>
              <a:t>These devices offer fitness tracking, heart rate monitoring, and sleep tracking features.</a:t>
            </a:r>
          </a:p>
          <a:p>
            <a:r>
              <a:rPr lang="en-US" sz="1700" b="0" i="0" dirty="0">
                <a:effectLst/>
              </a:rPr>
              <a:t>Interest is growing in their potential for managing mental health, particularly stress.</a:t>
            </a:r>
          </a:p>
          <a:p>
            <a:r>
              <a:rPr lang="en-US" sz="1700" b="0" i="0" dirty="0">
                <a:effectLst/>
              </a:rPr>
              <a:t>Mental stress is a pressing concern in today's fast-paced society.</a:t>
            </a:r>
          </a:p>
          <a:p>
            <a:r>
              <a:rPr lang="en-US" sz="1700" b="0" i="0" dirty="0">
                <a:effectLst/>
              </a:rPr>
              <a:t>This literature review explores research on the effectiveness of Apple Watch and Fitbit Watch in detecting mental stress-related physiological changes</a:t>
            </a:r>
          </a:p>
        </p:txBody>
      </p:sp>
      <p:pic>
        <p:nvPicPr>
          <p:cNvPr id="13" name="Picture 12" descr="A person using a smart watch&#10;&#10;Description automatically generated with medium confidence">
            <a:extLst>
              <a:ext uri="{FF2B5EF4-FFF2-40B4-BE49-F238E27FC236}">
                <a16:creationId xmlns:a16="http://schemas.microsoft.com/office/drawing/2014/main" id="{4864AB65-D37E-B1AA-63F0-F4AE3BD9CC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9" r="9304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26AD20E6-394B-4DF0-96A5-9647FF39C943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74F02B-FEC7-C333-49CC-D3B6B17BA7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557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pPr algn="ctr"/>
            <a:r>
              <a:rPr lang="en-IN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Primary Objective: </a:t>
            </a:r>
            <a:r>
              <a:rPr lang="en-US" sz="2000" b="0" i="0" dirty="0">
                <a:effectLst/>
              </a:rPr>
              <a:t>To examine the efficacy of Apple Watch and Fitbit Watch in detecting mental stress in adults.</a:t>
            </a:r>
          </a:p>
          <a:p>
            <a:pPr marL="0" indent="0">
              <a:buNone/>
            </a:pPr>
            <a:endParaRPr lang="en-US" sz="2000" b="0" i="0" dirty="0">
              <a:effectLst/>
            </a:endParaRPr>
          </a:p>
          <a:p>
            <a:pPr marL="0" indent="0">
              <a:buNone/>
            </a:pPr>
            <a:r>
              <a:rPr lang="en-US" sz="2000" b="1" dirty="0"/>
              <a:t>Secondary objective: </a:t>
            </a:r>
            <a:r>
              <a:rPr lang="en-US" sz="2000" b="0" i="0" dirty="0">
                <a:effectLst/>
              </a:rPr>
              <a:t>Identify current and potential physiological or physiologically related monitoring capabilities of the Apple Watch and Fitbit Watch that are relevant to mental health monitoring.</a:t>
            </a:r>
          </a:p>
          <a:p>
            <a:endParaRPr lang="en-I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IN" smtClean="0"/>
              <a:pPr>
                <a:spcAft>
                  <a:spcPts val="600"/>
                </a:spcAft>
              </a:pPr>
              <a:t>4</a:t>
            </a:fld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3F6AA1-4A3B-74CC-9BB4-2C811F4E83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52" y="2325596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sz="2000" b="0" i="0" dirty="0">
              <a:effectLst/>
            </a:endParaRPr>
          </a:p>
          <a:p>
            <a:pPr algn="l"/>
            <a:r>
              <a:rPr lang="en-US" sz="2000" b="1" i="0" dirty="0">
                <a:effectLst/>
              </a:rPr>
              <a:t>Study Design</a:t>
            </a:r>
            <a:r>
              <a:rPr lang="en-US" sz="2000" b="0" i="0" dirty="0">
                <a:effectLst/>
              </a:rPr>
              <a:t>: Literature review</a:t>
            </a:r>
          </a:p>
          <a:p>
            <a:pPr algn="l"/>
            <a:r>
              <a:rPr lang="en-US" sz="2000" b="1" dirty="0"/>
              <a:t>Study Period</a:t>
            </a:r>
            <a:r>
              <a:rPr lang="en-US" sz="2000" dirty="0"/>
              <a:t>: 3 months</a:t>
            </a:r>
          </a:p>
          <a:p>
            <a:pPr algn="l"/>
            <a:r>
              <a:rPr lang="en-US" sz="2000" b="1" i="0" dirty="0">
                <a:effectLst/>
              </a:rPr>
              <a:t>Type of Data</a:t>
            </a:r>
            <a:r>
              <a:rPr lang="en-US" sz="2000" b="0" i="0" dirty="0">
                <a:effectLst/>
              </a:rPr>
              <a:t>: Secondary data obtained from published literature</a:t>
            </a:r>
          </a:p>
          <a:p>
            <a:pPr algn="l"/>
            <a:r>
              <a:rPr lang="en-US" sz="2000" b="1" i="0" dirty="0">
                <a:effectLst/>
              </a:rPr>
              <a:t>Method of Data Collection</a:t>
            </a:r>
            <a:r>
              <a:rPr lang="en-US" sz="2000" b="0" i="0" dirty="0">
                <a:effectLst/>
              </a:rPr>
              <a:t>:</a:t>
            </a:r>
          </a:p>
          <a:p>
            <a:pPr lvl="1"/>
            <a:r>
              <a:rPr lang="en-US" sz="1800" dirty="0"/>
              <a:t>E</a:t>
            </a:r>
            <a:r>
              <a:rPr lang="en-US" sz="1800" b="0" i="0" dirty="0">
                <a:effectLst/>
              </a:rPr>
              <a:t>lectronic databases, including PubMed and Google Scholar.</a:t>
            </a:r>
          </a:p>
          <a:p>
            <a:pPr lvl="1"/>
            <a:r>
              <a:rPr lang="en-US" sz="1800" dirty="0"/>
              <a:t>Keywords: Apple Watch, Fitbit Watch, wearable technology, mental stress, mental health, and stress management, sleep, Heart Rate, Energy expenditure.</a:t>
            </a:r>
          </a:p>
          <a:p>
            <a:pPr lvl="1"/>
            <a:r>
              <a:rPr lang="en-US" sz="1800" b="0" i="0" dirty="0">
                <a:effectLst/>
              </a:rPr>
              <a:t>Screened the titles and abstracts of the identified studies.</a:t>
            </a:r>
          </a:p>
          <a:p>
            <a:pPr lvl="1"/>
            <a:r>
              <a:rPr lang="en-US" sz="1800" b="0" i="0" dirty="0">
                <a:effectLst/>
              </a:rPr>
              <a:t>Selected studies based on their relevance to the objectives and the inclusion/exclusion criteria.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557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F77E6-6698-55B6-C98F-1338F8539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sz="2000" b="1" dirty="0"/>
          </a:p>
          <a:p>
            <a:pPr algn="l"/>
            <a:r>
              <a:rPr lang="en-US" sz="2000" b="1" dirty="0"/>
              <a:t>Inclusion Criteria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Studies examining the use of Apple Watch and Fitbit Watch in detecting heart rate, sleep, blood pressure, exercise expenditure, and atrial fibrillation.</a:t>
            </a:r>
          </a:p>
          <a:p>
            <a:pPr lvl="1"/>
            <a:r>
              <a:rPr lang="en-US" sz="2000" dirty="0"/>
              <a:t>Studies published between 2016 - 2022.</a:t>
            </a:r>
          </a:p>
          <a:p>
            <a:pPr lvl="1"/>
            <a:endParaRPr lang="en-US" sz="2000" dirty="0"/>
          </a:p>
          <a:p>
            <a:pPr algn="l"/>
            <a:r>
              <a:rPr lang="en-US" sz="2000" b="1" dirty="0"/>
              <a:t>Exclusion Criteria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Studies focusing on children and old adults.</a:t>
            </a:r>
          </a:p>
          <a:p>
            <a:pPr lvl="1"/>
            <a:r>
              <a:rPr lang="en-US" sz="2000" dirty="0"/>
              <a:t>Studies using other wearable devices or mobile apps.</a:t>
            </a:r>
          </a:p>
          <a:p>
            <a:pPr lvl="1"/>
            <a:r>
              <a:rPr lang="en-US" sz="2000" dirty="0"/>
              <a:t>Studies not reporting on physiological or physiologically related monitoring capabilities of the Apple Watch and Fitbit Watch.</a:t>
            </a:r>
          </a:p>
          <a:p>
            <a:pPr lvl="1"/>
            <a:r>
              <a:rPr lang="en-US" sz="2000" dirty="0"/>
              <a:t>Studies not relevant to the research question.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87D6205-761B-1B8D-5D4D-E6A86037E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351982"/>
              </p:ext>
            </p:extLst>
          </p:nvPr>
        </p:nvGraphicFramePr>
        <p:xfrm>
          <a:off x="1740309" y="3495662"/>
          <a:ext cx="3942736" cy="236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8069">
                  <a:extLst>
                    <a:ext uri="{9D8B030D-6E8A-4147-A177-3AD203B41FA5}">
                      <a16:colId xmlns:a16="http://schemas.microsoft.com/office/drawing/2014/main" val="3872021218"/>
                    </a:ext>
                  </a:extLst>
                </a:gridCol>
                <a:gridCol w="1444667">
                  <a:extLst>
                    <a:ext uri="{9D8B030D-6E8A-4147-A177-3AD203B41FA5}">
                      <a16:colId xmlns:a16="http://schemas.microsoft.com/office/drawing/2014/main" val="2332438651"/>
                    </a:ext>
                  </a:extLst>
                </a:gridCol>
              </a:tblGrid>
              <a:tr h="1066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Studies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574898"/>
                  </a:ext>
                </a:extLst>
              </a:tr>
              <a:tr h="641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Positive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635435"/>
                  </a:ext>
                </a:extLst>
              </a:tr>
              <a:tr h="6602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Negative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002854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111BEC7-CDAF-9DBD-21A2-97788C63B4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726921"/>
              </p:ext>
            </p:extLst>
          </p:nvPr>
        </p:nvGraphicFramePr>
        <p:xfrm>
          <a:off x="6676106" y="3495662"/>
          <a:ext cx="3690904" cy="2367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077055A-504E-AECA-D58D-2E3CCB6ACF13}"/>
              </a:ext>
            </a:extLst>
          </p:cNvPr>
          <p:cNvSpPr txBox="1"/>
          <p:nvPr/>
        </p:nvSpPr>
        <p:spPr>
          <a:xfrm>
            <a:off x="1592826" y="1885011"/>
            <a:ext cx="8774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i="0" dirty="0">
                <a:effectLst/>
                <a:latin typeface="Söhne"/>
              </a:rPr>
              <a:t>A total of 521 paper titles were identified, with 115 reviewed in full.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Söh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Söhne"/>
              </a:rPr>
              <a:t> Out of the reviewed papers, 25 (22%) were related to Apple Watch and Fitbit Watch validation or comparison studies.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9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B2CFAD0-B123-7157-3AE2-EF7747D4D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301377"/>
              </p:ext>
            </p:extLst>
          </p:nvPr>
        </p:nvGraphicFramePr>
        <p:xfrm>
          <a:off x="1765298" y="1700515"/>
          <a:ext cx="3878579" cy="2922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3716">
                  <a:extLst>
                    <a:ext uri="{9D8B030D-6E8A-4147-A177-3AD203B41FA5}">
                      <a16:colId xmlns:a16="http://schemas.microsoft.com/office/drawing/2014/main" val="2089982523"/>
                    </a:ext>
                  </a:extLst>
                </a:gridCol>
                <a:gridCol w="1478991">
                  <a:extLst>
                    <a:ext uri="{9D8B030D-6E8A-4147-A177-3AD203B41FA5}">
                      <a16:colId xmlns:a16="http://schemas.microsoft.com/office/drawing/2014/main" val="2876460016"/>
                    </a:ext>
                  </a:extLst>
                </a:gridCol>
                <a:gridCol w="965872">
                  <a:extLst>
                    <a:ext uri="{9D8B030D-6E8A-4147-A177-3AD203B41FA5}">
                      <a16:colId xmlns:a16="http://schemas.microsoft.com/office/drawing/2014/main" val="2249012366"/>
                    </a:ext>
                  </a:extLst>
                </a:gridCol>
              </a:tblGrid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Study Outcome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17067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Study Focus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Positive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Negative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458688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HR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5727354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Sleep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827421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HR &amp; EE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2410977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2335302"/>
                  </a:ext>
                </a:extLst>
              </a:tr>
              <a:tr h="417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06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78420C7-D40A-38D0-83AA-4F3DC6C3EF79}"/>
              </a:ext>
            </a:extLst>
          </p:cNvPr>
          <p:cNvSpPr txBox="1"/>
          <p:nvPr/>
        </p:nvSpPr>
        <p:spPr>
          <a:xfrm>
            <a:off x="1765297" y="5157482"/>
            <a:ext cx="91410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Most studies showed that the Apple Watch &amp; Fitbit Watch could measure heart rate acceptably correctly.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Both watches were able to record sleep and wakefulness accurately.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Accurate Blood pressure measurements are difficult for both devices, with the Apple Watch generally providing the best results.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D21DB96-C9CC-9B68-31A2-53BB2BEBE0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634283"/>
              </p:ext>
            </p:extLst>
          </p:nvPr>
        </p:nvGraphicFramePr>
        <p:xfrm>
          <a:off x="6548122" y="1690688"/>
          <a:ext cx="3878580" cy="2922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Literature Review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DC5B6D56-B140-6DAD-BA09-F1F999F926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658538"/>
              </p:ext>
            </p:extLst>
          </p:nvPr>
        </p:nvGraphicFramePr>
        <p:xfrm>
          <a:off x="1274163" y="1773530"/>
          <a:ext cx="9758596" cy="4630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832">
                  <a:extLst>
                    <a:ext uri="{9D8B030D-6E8A-4147-A177-3AD203B41FA5}">
                      <a16:colId xmlns:a16="http://schemas.microsoft.com/office/drawing/2014/main" val="3542291098"/>
                    </a:ext>
                  </a:extLst>
                </a:gridCol>
                <a:gridCol w="1338844">
                  <a:extLst>
                    <a:ext uri="{9D8B030D-6E8A-4147-A177-3AD203B41FA5}">
                      <a16:colId xmlns:a16="http://schemas.microsoft.com/office/drawing/2014/main" val="247570162"/>
                    </a:ext>
                  </a:extLst>
                </a:gridCol>
                <a:gridCol w="6509920">
                  <a:extLst>
                    <a:ext uri="{9D8B030D-6E8A-4147-A177-3AD203B41FA5}">
                      <a16:colId xmlns:a16="http://schemas.microsoft.com/office/drawing/2014/main" val="102597706"/>
                    </a:ext>
                  </a:extLst>
                </a:gridCol>
              </a:tblGrid>
              <a:tr h="176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Study</a:t>
                      </a:r>
                      <a:endPara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Study focus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Outcome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extLst>
                  <a:ext uri="{0D108BD9-81ED-4DB2-BD59-A6C34878D82A}">
                    <a16:rowId xmlns:a16="http://schemas.microsoft.com/office/drawing/2014/main" val="2846487954"/>
                  </a:ext>
                </a:extLst>
              </a:tr>
              <a:tr h="1136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Shcherbina et al 2017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HR and EE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Lowest error in HR and EE for cycling; highest error for walking</a:t>
                      </a:r>
                      <a:endParaRPr lang="en-US" sz="1400" dirty="0">
                        <a:effectLst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‎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Apple Watch achieved the lowest overall error in HR and EE of the tested devices (Basis Peak, Fitbit Surge, Microsoft Band, Mio Alpha 2, </a:t>
                      </a:r>
                      <a:r>
                        <a:rPr lang="en-US" sz="1200" dirty="0" err="1">
                          <a:effectLst/>
                        </a:rPr>
                        <a:t>PulseOn</a:t>
                      </a:r>
                      <a:r>
                        <a:rPr lang="en-US" sz="1200" dirty="0">
                          <a:effectLst/>
                        </a:rPr>
                        <a:t>, and Samsung Gear S2)</a:t>
                      </a:r>
                      <a:endParaRPr lang="en-US" sz="1400" dirty="0">
                        <a:effectLst/>
                      </a:endParaRPr>
                    </a:p>
                  </a:txBody>
                  <a:tcPr marL="97828" marR="0" marT="32609" marB="32609"/>
                </a:tc>
                <a:extLst>
                  <a:ext uri="{0D108BD9-81ED-4DB2-BD59-A6C34878D82A}">
                    <a16:rowId xmlns:a16="http://schemas.microsoft.com/office/drawing/2014/main" val="1255883131"/>
                  </a:ext>
                </a:extLst>
              </a:tr>
              <a:tr h="12886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Dooley et al, 2017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HR and EE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Apple Watch HR mean absolute percentage error was between 1.14% and 6.70%, not significantly different during baseline and vigorous-intensity treadmill exercise; lower HR in light- or moderate-intensity treadmill exercise and recovery</a:t>
                      </a:r>
                      <a:endParaRPr lang="en-US" sz="1400" dirty="0">
                        <a:effectLst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‎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EE mean absolute percentage error was between 14.07% and 210.84%, measuring higher EE in all states compared with the criterion measure (Parvo Medics </a:t>
                      </a:r>
                      <a:r>
                        <a:rPr lang="en-US" sz="1200" dirty="0" err="1">
                          <a:effectLst/>
                        </a:rPr>
                        <a:t>TrueOne</a:t>
                      </a:r>
                      <a:r>
                        <a:rPr lang="en-US" sz="1200" dirty="0">
                          <a:effectLst/>
                        </a:rPr>
                        <a:t> 2400)</a:t>
                      </a:r>
                      <a:endParaRPr lang="en-US" sz="1400" dirty="0">
                        <a:effectLst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‎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HR and EE results were mostly better than other tested devices (Fitbit Charge HR and Garmin Forerunner 225)‎</a:t>
                      </a:r>
                    </a:p>
                  </a:txBody>
                  <a:tcPr marL="97828" marR="0" marT="32609" marB="32609"/>
                </a:tc>
                <a:extLst>
                  <a:ext uri="{0D108BD9-81ED-4DB2-BD59-A6C34878D82A}">
                    <a16:rowId xmlns:a16="http://schemas.microsoft.com/office/drawing/2014/main" val="1387347105"/>
                  </a:ext>
                </a:extLst>
              </a:tr>
              <a:tr h="410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Abt et al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Maximal HR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Apple Watch had good to very good criterion validity for measuring maximal HR with no substantial under- or overestimation‎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extLst>
                  <a:ext uri="{0D108BD9-81ED-4DB2-BD59-A6C34878D82A}">
                    <a16:rowId xmlns:a16="http://schemas.microsoft.com/office/drawing/2014/main" val="3763831216"/>
                  </a:ext>
                </a:extLst>
              </a:tr>
              <a:tr h="5977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Roomkham et al 2019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Sleep monitoring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Apple Watch had high accuracy (97.3%) and sensitivity (99.1%) in detecting sleep and adequate specificity (75.8%) in detecting wakefulness</a:t>
                      </a:r>
                      <a:endParaRPr lang="en-US" sz="1400" dirty="0">
                        <a:effectLst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‎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7828" marR="0" marT="32609" marB="32609"/>
                </a:tc>
                <a:extLst>
                  <a:ext uri="{0D108BD9-81ED-4DB2-BD59-A6C34878D82A}">
                    <a16:rowId xmlns:a16="http://schemas.microsoft.com/office/drawing/2014/main" val="85645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4532</TotalTime>
  <Words>1854</Words>
  <Application>Microsoft Office PowerPoint</Application>
  <PresentationFormat>Widescreen</PresentationFormat>
  <Paragraphs>194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“To ascertain the capability of Apple and Fitbit watches to detect mental stress in adults” Curio Digital Therapeutics</vt:lpstr>
      <vt:lpstr>Mentor Approval</vt:lpstr>
      <vt:lpstr>Introduction </vt:lpstr>
      <vt:lpstr>Objectives</vt:lpstr>
      <vt:lpstr>Methodology </vt:lpstr>
      <vt:lpstr>Methodology </vt:lpstr>
      <vt:lpstr>Results </vt:lpstr>
      <vt:lpstr>Results </vt:lpstr>
      <vt:lpstr>Literature Review </vt:lpstr>
      <vt:lpstr>Literature Review </vt:lpstr>
      <vt:lpstr>Literature Review </vt:lpstr>
      <vt:lpstr>Discussion </vt:lpstr>
      <vt:lpstr>Conclusion</vt:lpstr>
      <vt:lpstr>References</vt:lpstr>
      <vt:lpstr>References</vt:lpstr>
      <vt:lpstr>Thank You</vt:lpstr>
      <vt:lpstr>Curio Digital Therapeutics</vt:lpstr>
      <vt:lpstr>Curio Digital Therapeutics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Malvika lodhi</cp:lastModifiedBy>
  <cp:revision>12</cp:revision>
  <dcterms:created xsi:type="dcterms:W3CDTF">2022-05-20T15:11:38Z</dcterms:created>
  <dcterms:modified xsi:type="dcterms:W3CDTF">2023-07-29T10:42:29Z</dcterms:modified>
</cp:coreProperties>
</file>