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57" r:id="rId3"/>
    <p:sldId id="274" r:id="rId4"/>
    <p:sldId id="275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73" r:id="rId15"/>
    <p:sldId id="268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4660"/>
  </p:normalViewPr>
  <p:slideViewPr>
    <p:cSldViewPr snapToGrid="0">
      <p:cViewPr varScale="1">
        <p:scale>
          <a:sx n="81" d="100"/>
          <a:sy n="81" d="100"/>
        </p:scale>
        <p:origin x="69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DADEAB-65A9-4D27-91F1-847F9702FCEC}" type="doc">
      <dgm:prSet loTypeId="urn:microsoft.com/office/officeart/2005/8/layout/bList2" loCatId="list" qsTypeId="urn:microsoft.com/office/officeart/2005/8/quickstyle/simple1" qsCatId="simple" csTypeId="urn:microsoft.com/office/officeart/2005/8/colors/colorful4" csCatId="colorful" phldr="1"/>
      <dgm:spPr/>
    </dgm:pt>
    <dgm:pt modelId="{0241063D-CB2F-4A8C-AC78-9AEF4213EAD7}">
      <dgm:prSet phldrT="[Text]"/>
      <dgm:spPr/>
      <dgm:t>
        <a:bodyPr/>
        <a:lstStyle/>
        <a:p>
          <a:r>
            <a:rPr lang="en-IN" dirty="0" err="1"/>
            <a:t>NivaBupa</a:t>
          </a:r>
          <a:endParaRPr lang="en-IN" dirty="0"/>
        </a:p>
      </dgm:t>
    </dgm:pt>
    <dgm:pt modelId="{528EC77F-DD60-4572-A9BF-0BAA869E006A}" type="parTrans" cxnId="{FEF608A8-058E-48EC-94A0-E115AF04AC92}">
      <dgm:prSet/>
      <dgm:spPr/>
      <dgm:t>
        <a:bodyPr/>
        <a:lstStyle/>
        <a:p>
          <a:endParaRPr lang="en-IN"/>
        </a:p>
      </dgm:t>
    </dgm:pt>
    <dgm:pt modelId="{C8EF2A78-840D-489B-B22B-0B1E25205D91}" type="sibTrans" cxnId="{FEF608A8-058E-48EC-94A0-E115AF04AC92}">
      <dgm:prSet/>
      <dgm:spPr/>
      <dgm:t>
        <a:bodyPr/>
        <a:lstStyle/>
        <a:p>
          <a:endParaRPr lang="en-IN"/>
        </a:p>
      </dgm:t>
    </dgm:pt>
    <dgm:pt modelId="{D5743DB1-66EF-4462-8F94-B652A6BF1CDC}">
      <dgm:prSet phldrT="[Text]"/>
      <dgm:spPr/>
      <dgm:t>
        <a:bodyPr/>
        <a:lstStyle/>
        <a:p>
          <a:r>
            <a:rPr lang="en-IN" dirty="0"/>
            <a:t>Reliance </a:t>
          </a:r>
        </a:p>
      </dgm:t>
    </dgm:pt>
    <dgm:pt modelId="{06157F82-D48A-44A9-8B3F-B7EECA9DEE2F}" type="parTrans" cxnId="{826EDEB1-D812-43B2-9FBA-0B1AF41709EE}">
      <dgm:prSet/>
      <dgm:spPr/>
      <dgm:t>
        <a:bodyPr/>
        <a:lstStyle/>
        <a:p>
          <a:endParaRPr lang="en-IN"/>
        </a:p>
      </dgm:t>
    </dgm:pt>
    <dgm:pt modelId="{79986487-54D4-4CF3-BD69-CA6EC3621183}" type="sibTrans" cxnId="{826EDEB1-D812-43B2-9FBA-0B1AF41709EE}">
      <dgm:prSet/>
      <dgm:spPr/>
      <dgm:t>
        <a:bodyPr/>
        <a:lstStyle/>
        <a:p>
          <a:endParaRPr lang="en-IN"/>
        </a:p>
      </dgm:t>
    </dgm:pt>
    <dgm:pt modelId="{4090B6AA-7C06-4441-A41D-386806DF7FC4}">
      <dgm:prSet phldrT="[Text]"/>
      <dgm:spPr/>
      <dgm:t>
        <a:bodyPr/>
        <a:lstStyle/>
        <a:p>
          <a:r>
            <a:rPr lang="en-IN" dirty="0" err="1"/>
            <a:t>Iffco</a:t>
          </a:r>
          <a:r>
            <a:rPr lang="en-IN" dirty="0"/>
            <a:t> </a:t>
          </a:r>
          <a:r>
            <a:rPr lang="en-IN" dirty="0" err="1"/>
            <a:t>Tokio</a:t>
          </a:r>
          <a:endParaRPr lang="en-IN" dirty="0"/>
        </a:p>
      </dgm:t>
    </dgm:pt>
    <dgm:pt modelId="{42C3C969-D795-4A69-805C-5FCD397198D6}" type="parTrans" cxnId="{FAFC6F92-A929-44F4-BA07-C6EE8658427C}">
      <dgm:prSet/>
      <dgm:spPr/>
      <dgm:t>
        <a:bodyPr/>
        <a:lstStyle/>
        <a:p>
          <a:endParaRPr lang="en-IN"/>
        </a:p>
      </dgm:t>
    </dgm:pt>
    <dgm:pt modelId="{24541288-601E-4079-B341-F728C9905463}" type="sibTrans" cxnId="{FAFC6F92-A929-44F4-BA07-C6EE8658427C}">
      <dgm:prSet/>
      <dgm:spPr/>
      <dgm:t>
        <a:bodyPr/>
        <a:lstStyle/>
        <a:p>
          <a:endParaRPr lang="en-IN"/>
        </a:p>
      </dgm:t>
    </dgm:pt>
    <dgm:pt modelId="{70B7CDBC-FA22-4736-A6B4-C05415388351}">
      <dgm:prSet custT="1"/>
      <dgm:spPr/>
      <dgm:t>
        <a:bodyPr/>
        <a:lstStyle/>
        <a:p>
          <a:r>
            <a:rPr lang="en-IN" sz="2400" dirty="0"/>
            <a:t>Premium for Individual- 22746/-</a:t>
          </a:r>
        </a:p>
      </dgm:t>
    </dgm:pt>
    <dgm:pt modelId="{19049EAB-AB26-4D4D-9633-50C595814899}" type="parTrans" cxnId="{1589FF38-A06B-4918-B9EC-F8E778B02A34}">
      <dgm:prSet/>
      <dgm:spPr/>
      <dgm:t>
        <a:bodyPr/>
        <a:lstStyle/>
        <a:p>
          <a:endParaRPr lang="en-IN"/>
        </a:p>
      </dgm:t>
    </dgm:pt>
    <dgm:pt modelId="{53E447BF-8809-44D2-9147-92AB0BCB8DE0}" type="sibTrans" cxnId="{1589FF38-A06B-4918-B9EC-F8E778B02A34}">
      <dgm:prSet/>
      <dgm:spPr/>
      <dgm:t>
        <a:bodyPr/>
        <a:lstStyle/>
        <a:p>
          <a:endParaRPr lang="en-IN"/>
        </a:p>
      </dgm:t>
    </dgm:pt>
    <dgm:pt modelId="{F85B4595-226E-45EC-BAA3-7497533AC067}">
      <dgm:prSet custT="1"/>
      <dgm:spPr/>
      <dgm:t>
        <a:bodyPr/>
        <a:lstStyle/>
        <a:p>
          <a:r>
            <a:rPr lang="en-IN" sz="2400" dirty="0"/>
            <a:t>Premium for Family floater 46782/-</a:t>
          </a:r>
        </a:p>
      </dgm:t>
    </dgm:pt>
    <dgm:pt modelId="{1E8CDBA4-4D45-4CAF-B333-B8F782DB02EA}" type="parTrans" cxnId="{2D636BF1-2D86-412C-980A-731C4DE8AE73}">
      <dgm:prSet/>
      <dgm:spPr/>
      <dgm:t>
        <a:bodyPr/>
        <a:lstStyle/>
        <a:p>
          <a:endParaRPr lang="en-IN"/>
        </a:p>
      </dgm:t>
    </dgm:pt>
    <dgm:pt modelId="{2DDD7011-6A14-4F69-82A3-9D0DEBF44EEC}" type="sibTrans" cxnId="{2D636BF1-2D86-412C-980A-731C4DE8AE73}">
      <dgm:prSet/>
      <dgm:spPr/>
      <dgm:t>
        <a:bodyPr/>
        <a:lstStyle/>
        <a:p>
          <a:endParaRPr lang="en-IN"/>
        </a:p>
      </dgm:t>
    </dgm:pt>
    <dgm:pt modelId="{D593BBFB-0804-44B5-9D52-20E2B12B21C5}">
      <dgm:prSet custT="1"/>
      <dgm:spPr/>
      <dgm:t>
        <a:bodyPr/>
        <a:lstStyle/>
        <a:p>
          <a:r>
            <a:rPr lang="en-IN" sz="2400" dirty="0"/>
            <a:t>Premium for Individual – 10467/-</a:t>
          </a:r>
        </a:p>
      </dgm:t>
    </dgm:pt>
    <dgm:pt modelId="{6D4FC983-D17C-433B-84D6-8D15642FBB41}" type="parTrans" cxnId="{A67BCC60-D6CB-48FE-86B7-F7D0F3980CB6}">
      <dgm:prSet/>
      <dgm:spPr/>
      <dgm:t>
        <a:bodyPr/>
        <a:lstStyle/>
        <a:p>
          <a:endParaRPr lang="en-IN"/>
        </a:p>
      </dgm:t>
    </dgm:pt>
    <dgm:pt modelId="{AC9FA086-696B-458F-83C9-CCD0A1C7E3C7}" type="sibTrans" cxnId="{A67BCC60-D6CB-48FE-86B7-F7D0F3980CB6}">
      <dgm:prSet/>
      <dgm:spPr/>
      <dgm:t>
        <a:bodyPr/>
        <a:lstStyle/>
        <a:p>
          <a:endParaRPr lang="en-IN"/>
        </a:p>
      </dgm:t>
    </dgm:pt>
    <dgm:pt modelId="{4BF9C473-353C-4679-BD90-200E0D188454}">
      <dgm:prSet custT="1"/>
      <dgm:spPr/>
      <dgm:t>
        <a:bodyPr/>
        <a:lstStyle/>
        <a:p>
          <a:r>
            <a:rPr lang="en-IN" sz="2400" dirty="0"/>
            <a:t>Premium for family floater 27839/-</a:t>
          </a:r>
        </a:p>
      </dgm:t>
    </dgm:pt>
    <dgm:pt modelId="{3E0879F7-96D5-4422-8AAB-630227FA1C0D}" type="parTrans" cxnId="{CBD57044-1CE9-43D9-9F54-431C318C2F18}">
      <dgm:prSet/>
      <dgm:spPr/>
      <dgm:t>
        <a:bodyPr/>
        <a:lstStyle/>
        <a:p>
          <a:endParaRPr lang="en-IN"/>
        </a:p>
      </dgm:t>
    </dgm:pt>
    <dgm:pt modelId="{C5CDD440-9068-41AD-840F-D0D365886654}" type="sibTrans" cxnId="{CBD57044-1CE9-43D9-9F54-431C318C2F18}">
      <dgm:prSet/>
      <dgm:spPr/>
      <dgm:t>
        <a:bodyPr/>
        <a:lstStyle/>
        <a:p>
          <a:endParaRPr lang="en-IN"/>
        </a:p>
      </dgm:t>
    </dgm:pt>
    <dgm:pt modelId="{FAB01E5B-B79F-44B6-B8A1-FEA06270CB05}">
      <dgm:prSet custT="1"/>
      <dgm:spPr/>
      <dgm:t>
        <a:bodyPr/>
        <a:lstStyle/>
        <a:p>
          <a:r>
            <a:rPr lang="en-IN" sz="2400" dirty="0"/>
            <a:t>Premium for Individual- 15897/-</a:t>
          </a:r>
        </a:p>
      </dgm:t>
    </dgm:pt>
    <dgm:pt modelId="{E7BC4B63-8023-46AE-8230-719C35800C1A}" type="parTrans" cxnId="{691850A7-C82E-4E4C-878A-3718CC4B7121}">
      <dgm:prSet/>
      <dgm:spPr/>
      <dgm:t>
        <a:bodyPr/>
        <a:lstStyle/>
        <a:p>
          <a:endParaRPr lang="en-IN"/>
        </a:p>
      </dgm:t>
    </dgm:pt>
    <dgm:pt modelId="{291BED10-7550-4703-9D88-CDD31A343540}" type="sibTrans" cxnId="{691850A7-C82E-4E4C-878A-3718CC4B7121}">
      <dgm:prSet/>
      <dgm:spPr/>
      <dgm:t>
        <a:bodyPr/>
        <a:lstStyle/>
        <a:p>
          <a:endParaRPr lang="en-IN"/>
        </a:p>
      </dgm:t>
    </dgm:pt>
    <dgm:pt modelId="{7D4B203E-26F1-427F-8699-3D5B516CD250}">
      <dgm:prSet custT="1"/>
      <dgm:spPr/>
      <dgm:t>
        <a:bodyPr/>
        <a:lstStyle/>
        <a:p>
          <a:r>
            <a:rPr lang="en-IN" sz="2400" dirty="0"/>
            <a:t>Premium for family floater 30876/-</a:t>
          </a:r>
        </a:p>
      </dgm:t>
    </dgm:pt>
    <dgm:pt modelId="{EB296E2D-AE0C-4958-894A-3B8B66AC4215}" type="parTrans" cxnId="{BD203B83-3F0D-484C-B785-908DC32B56E4}">
      <dgm:prSet/>
      <dgm:spPr/>
      <dgm:t>
        <a:bodyPr/>
        <a:lstStyle/>
        <a:p>
          <a:endParaRPr lang="en-IN"/>
        </a:p>
      </dgm:t>
    </dgm:pt>
    <dgm:pt modelId="{3252BC4D-F8F4-4034-A8FA-FE8606B75DBB}" type="sibTrans" cxnId="{BD203B83-3F0D-484C-B785-908DC32B56E4}">
      <dgm:prSet/>
      <dgm:spPr/>
      <dgm:t>
        <a:bodyPr/>
        <a:lstStyle/>
        <a:p>
          <a:endParaRPr lang="en-IN"/>
        </a:p>
      </dgm:t>
    </dgm:pt>
    <dgm:pt modelId="{7DD6C715-934C-4D92-BD59-1A6EA8EC9E68}" type="pres">
      <dgm:prSet presAssocID="{73DADEAB-65A9-4D27-91F1-847F9702FCEC}" presName="diagram" presStyleCnt="0">
        <dgm:presLayoutVars>
          <dgm:dir/>
          <dgm:animLvl val="lvl"/>
          <dgm:resizeHandles val="exact"/>
        </dgm:presLayoutVars>
      </dgm:prSet>
      <dgm:spPr/>
    </dgm:pt>
    <dgm:pt modelId="{5E38691C-1E66-4407-9CFE-233386F59A1B}" type="pres">
      <dgm:prSet presAssocID="{0241063D-CB2F-4A8C-AC78-9AEF4213EAD7}" presName="compNode" presStyleCnt="0"/>
      <dgm:spPr/>
    </dgm:pt>
    <dgm:pt modelId="{D05B464D-AE24-48EC-AC65-124C5075A0CD}" type="pres">
      <dgm:prSet presAssocID="{0241063D-CB2F-4A8C-AC78-9AEF4213EAD7}" presName="childRect" presStyleLbl="bgAcc1" presStyleIdx="0" presStyleCnt="3">
        <dgm:presLayoutVars>
          <dgm:bulletEnabled val="1"/>
        </dgm:presLayoutVars>
      </dgm:prSet>
      <dgm:spPr/>
    </dgm:pt>
    <dgm:pt modelId="{E7ABC90E-1B43-4F5D-A62D-0AFC84CDA982}" type="pres">
      <dgm:prSet presAssocID="{0241063D-CB2F-4A8C-AC78-9AEF4213EAD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44C7C0D-813B-4577-895A-5471F0A344E1}" type="pres">
      <dgm:prSet presAssocID="{0241063D-CB2F-4A8C-AC78-9AEF4213EAD7}" presName="parentRect" presStyleLbl="alignNode1" presStyleIdx="0" presStyleCnt="3"/>
      <dgm:spPr/>
    </dgm:pt>
    <dgm:pt modelId="{3ADD890C-43B7-4826-8885-34092007763D}" type="pres">
      <dgm:prSet presAssocID="{0241063D-CB2F-4A8C-AC78-9AEF4213EAD7}" presName="adorn" presStyleLbl="fgAccFollowNode1" presStyleIdx="0" presStyleCnt="3" custScaleX="9346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EE681AC5-98C3-40EB-99E4-78AA2781C276}" type="pres">
      <dgm:prSet presAssocID="{C8EF2A78-840D-489B-B22B-0B1E25205D91}" presName="sibTrans" presStyleLbl="sibTrans2D1" presStyleIdx="0" presStyleCnt="0"/>
      <dgm:spPr/>
    </dgm:pt>
    <dgm:pt modelId="{7E420F32-9705-4917-BE81-D3E0833C8D99}" type="pres">
      <dgm:prSet presAssocID="{D5743DB1-66EF-4462-8F94-B652A6BF1CDC}" presName="compNode" presStyleCnt="0"/>
      <dgm:spPr/>
    </dgm:pt>
    <dgm:pt modelId="{38207034-6069-4586-A25A-7BBFE8A586AB}" type="pres">
      <dgm:prSet presAssocID="{D5743DB1-66EF-4462-8F94-B652A6BF1CDC}" presName="childRect" presStyleLbl="bgAcc1" presStyleIdx="1" presStyleCnt="3">
        <dgm:presLayoutVars>
          <dgm:bulletEnabled val="1"/>
        </dgm:presLayoutVars>
      </dgm:prSet>
      <dgm:spPr/>
    </dgm:pt>
    <dgm:pt modelId="{E96DB9A0-D3CC-4926-B884-163C906C2325}" type="pres">
      <dgm:prSet presAssocID="{D5743DB1-66EF-4462-8F94-B652A6BF1CD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9B07A8D-2E32-4FE9-918B-C246B90E6DAB}" type="pres">
      <dgm:prSet presAssocID="{D5743DB1-66EF-4462-8F94-B652A6BF1CDC}" presName="parentRect" presStyleLbl="alignNode1" presStyleIdx="1" presStyleCnt="3"/>
      <dgm:spPr/>
    </dgm:pt>
    <dgm:pt modelId="{E1710B62-4283-414C-83AC-E79AFF3A64D9}" type="pres">
      <dgm:prSet presAssocID="{D5743DB1-66EF-4462-8F94-B652A6BF1CDC}" presName="adorn" presStyleLbl="fgAccFollow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D68A3442-F8C6-4CA0-9F0F-6ADE1557E8A7}" type="pres">
      <dgm:prSet presAssocID="{79986487-54D4-4CF3-BD69-CA6EC3621183}" presName="sibTrans" presStyleLbl="sibTrans2D1" presStyleIdx="0" presStyleCnt="0"/>
      <dgm:spPr/>
    </dgm:pt>
    <dgm:pt modelId="{9536C86D-5577-46EE-842D-D70333BDF781}" type="pres">
      <dgm:prSet presAssocID="{4090B6AA-7C06-4441-A41D-386806DF7FC4}" presName="compNode" presStyleCnt="0"/>
      <dgm:spPr/>
    </dgm:pt>
    <dgm:pt modelId="{1B8F66ED-3432-4746-8802-D3E34307CF43}" type="pres">
      <dgm:prSet presAssocID="{4090B6AA-7C06-4441-A41D-386806DF7FC4}" presName="childRect" presStyleLbl="bgAcc1" presStyleIdx="2" presStyleCnt="3">
        <dgm:presLayoutVars>
          <dgm:bulletEnabled val="1"/>
        </dgm:presLayoutVars>
      </dgm:prSet>
      <dgm:spPr/>
    </dgm:pt>
    <dgm:pt modelId="{7C25004E-6681-41DA-866D-DEE16752AEE5}" type="pres">
      <dgm:prSet presAssocID="{4090B6AA-7C06-4441-A41D-386806DF7FC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8EDDC99-CA82-4940-A223-7759C46A8D51}" type="pres">
      <dgm:prSet presAssocID="{4090B6AA-7C06-4441-A41D-386806DF7FC4}" presName="parentRect" presStyleLbl="alignNode1" presStyleIdx="2" presStyleCnt="3"/>
      <dgm:spPr/>
    </dgm:pt>
    <dgm:pt modelId="{AE35E883-7AFD-4791-859A-0F6C4777CF48}" type="pres">
      <dgm:prSet presAssocID="{4090B6AA-7C06-4441-A41D-386806DF7FC4}" presName="adorn" presStyleLbl="fgAccFollow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</dgm:ptLst>
  <dgm:cxnLst>
    <dgm:cxn modelId="{9635F00D-7A89-4368-BA1E-4CC28FBAE5A3}" type="presOf" srcId="{D593BBFB-0804-44B5-9D52-20E2B12B21C5}" destId="{38207034-6069-4586-A25A-7BBFE8A586AB}" srcOrd="0" destOrd="0" presId="urn:microsoft.com/office/officeart/2005/8/layout/bList2"/>
    <dgm:cxn modelId="{E5569622-CAA3-4801-AF56-93AEFD354ED1}" type="presOf" srcId="{F85B4595-226E-45EC-BAA3-7497533AC067}" destId="{D05B464D-AE24-48EC-AC65-124C5075A0CD}" srcOrd="0" destOrd="1" presId="urn:microsoft.com/office/officeart/2005/8/layout/bList2"/>
    <dgm:cxn modelId="{69FC4429-A438-4CF8-9547-7F3A0461E3A2}" type="presOf" srcId="{4090B6AA-7C06-4441-A41D-386806DF7FC4}" destId="{B8EDDC99-CA82-4940-A223-7759C46A8D51}" srcOrd="1" destOrd="0" presId="urn:microsoft.com/office/officeart/2005/8/layout/bList2"/>
    <dgm:cxn modelId="{5E323331-496A-43BA-AAAE-D33C44711FA0}" type="presOf" srcId="{4090B6AA-7C06-4441-A41D-386806DF7FC4}" destId="{7C25004E-6681-41DA-866D-DEE16752AEE5}" srcOrd="0" destOrd="0" presId="urn:microsoft.com/office/officeart/2005/8/layout/bList2"/>
    <dgm:cxn modelId="{A5D5DD37-9415-47E6-BA4A-2BC53C1B1137}" type="presOf" srcId="{C8EF2A78-840D-489B-B22B-0B1E25205D91}" destId="{EE681AC5-98C3-40EB-99E4-78AA2781C276}" srcOrd="0" destOrd="0" presId="urn:microsoft.com/office/officeart/2005/8/layout/bList2"/>
    <dgm:cxn modelId="{1589FF38-A06B-4918-B9EC-F8E778B02A34}" srcId="{0241063D-CB2F-4A8C-AC78-9AEF4213EAD7}" destId="{70B7CDBC-FA22-4736-A6B4-C05415388351}" srcOrd="0" destOrd="0" parTransId="{19049EAB-AB26-4D4D-9633-50C595814899}" sibTransId="{53E447BF-8809-44D2-9147-92AB0BCB8DE0}"/>
    <dgm:cxn modelId="{606D7840-531B-4132-BD34-53B42304F787}" type="presOf" srcId="{73DADEAB-65A9-4D27-91F1-847F9702FCEC}" destId="{7DD6C715-934C-4D92-BD59-1A6EA8EC9E68}" srcOrd="0" destOrd="0" presId="urn:microsoft.com/office/officeart/2005/8/layout/bList2"/>
    <dgm:cxn modelId="{A67BCC60-D6CB-48FE-86B7-F7D0F3980CB6}" srcId="{D5743DB1-66EF-4462-8F94-B652A6BF1CDC}" destId="{D593BBFB-0804-44B5-9D52-20E2B12B21C5}" srcOrd="0" destOrd="0" parTransId="{6D4FC983-D17C-433B-84D6-8D15642FBB41}" sibTransId="{AC9FA086-696B-458F-83C9-CCD0A1C7E3C7}"/>
    <dgm:cxn modelId="{94D57F61-D6BC-47A9-81E9-740B2565BE46}" type="presOf" srcId="{D5743DB1-66EF-4462-8F94-B652A6BF1CDC}" destId="{E96DB9A0-D3CC-4926-B884-163C906C2325}" srcOrd="0" destOrd="0" presId="urn:microsoft.com/office/officeart/2005/8/layout/bList2"/>
    <dgm:cxn modelId="{CBD57044-1CE9-43D9-9F54-431C318C2F18}" srcId="{D5743DB1-66EF-4462-8F94-B652A6BF1CDC}" destId="{4BF9C473-353C-4679-BD90-200E0D188454}" srcOrd="1" destOrd="0" parTransId="{3E0879F7-96D5-4422-8AAB-630227FA1C0D}" sibTransId="{C5CDD440-9068-41AD-840F-D0D365886654}"/>
    <dgm:cxn modelId="{6A4EE946-555D-43F7-A1E8-08C7DEC77434}" type="presOf" srcId="{0241063D-CB2F-4A8C-AC78-9AEF4213EAD7}" destId="{D44C7C0D-813B-4577-895A-5471F0A344E1}" srcOrd="1" destOrd="0" presId="urn:microsoft.com/office/officeart/2005/8/layout/bList2"/>
    <dgm:cxn modelId="{C0342C7C-75F6-445C-A454-21632A3473E2}" type="presOf" srcId="{70B7CDBC-FA22-4736-A6B4-C05415388351}" destId="{D05B464D-AE24-48EC-AC65-124C5075A0CD}" srcOrd="0" destOrd="0" presId="urn:microsoft.com/office/officeart/2005/8/layout/bList2"/>
    <dgm:cxn modelId="{218EB97F-3068-4350-BAF8-624327F292B1}" type="presOf" srcId="{7D4B203E-26F1-427F-8699-3D5B516CD250}" destId="{1B8F66ED-3432-4746-8802-D3E34307CF43}" srcOrd="0" destOrd="1" presId="urn:microsoft.com/office/officeart/2005/8/layout/bList2"/>
    <dgm:cxn modelId="{BD203B83-3F0D-484C-B785-908DC32B56E4}" srcId="{4090B6AA-7C06-4441-A41D-386806DF7FC4}" destId="{7D4B203E-26F1-427F-8699-3D5B516CD250}" srcOrd="1" destOrd="0" parTransId="{EB296E2D-AE0C-4958-894A-3B8B66AC4215}" sibTransId="{3252BC4D-F8F4-4034-A8FA-FE8606B75DBB}"/>
    <dgm:cxn modelId="{FAFC6F92-A929-44F4-BA07-C6EE8658427C}" srcId="{73DADEAB-65A9-4D27-91F1-847F9702FCEC}" destId="{4090B6AA-7C06-4441-A41D-386806DF7FC4}" srcOrd="2" destOrd="0" parTransId="{42C3C969-D795-4A69-805C-5FCD397198D6}" sibTransId="{24541288-601E-4079-B341-F728C9905463}"/>
    <dgm:cxn modelId="{BC0F8E9D-8985-4DD9-B8A2-F51694D79DAD}" type="presOf" srcId="{79986487-54D4-4CF3-BD69-CA6EC3621183}" destId="{D68A3442-F8C6-4CA0-9F0F-6ADE1557E8A7}" srcOrd="0" destOrd="0" presId="urn:microsoft.com/office/officeart/2005/8/layout/bList2"/>
    <dgm:cxn modelId="{4E60FFA1-3CAA-4652-B50C-A18EC3746B60}" type="presOf" srcId="{4BF9C473-353C-4679-BD90-200E0D188454}" destId="{38207034-6069-4586-A25A-7BBFE8A586AB}" srcOrd="0" destOrd="1" presId="urn:microsoft.com/office/officeart/2005/8/layout/bList2"/>
    <dgm:cxn modelId="{691850A7-C82E-4E4C-878A-3718CC4B7121}" srcId="{4090B6AA-7C06-4441-A41D-386806DF7FC4}" destId="{FAB01E5B-B79F-44B6-B8A1-FEA06270CB05}" srcOrd="0" destOrd="0" parTransId="{E7BC4B63-8023-46AE-8230-719C35800C1A}" sibTransId="{291BED10-7550-4703-9D88-CDD31A343540}"/>
    <dgm:cxn modelId="{FEF608A8-058E-48EC-94A0-E115AF04AC92}" srcId="{73DADEAB-65A9-4D27-91F1-847F9702FCEC}" destId="{0241063D-CB2F-4A8C-AC78-9AEF4213EAD7}" srcOrd="0" destOrd="0" parTransId="{528EC77F-DD60-4572-A9BF-0BAA869E006A}" sibTransId="{C8EF2A78-840D-489B-B22B-0B1E25205D91}"/>
    <dgm:cxn modelId="{2A1938AF-1694-47A7-8A70-6618C528EA41}" type="presOf" srcId="{FAB01E5B-B79F-44B6-B8A1-FEA06270CB05}" destId="{1B8F66ED-3432-4746-8802-D3E34307CF43}" srcOrd="0" destOrd="0" presId="urn:microsoft.com/office/officeart/2005/8/layout/bList2"/>
    <dgm:cxn modelId="{826EDEB1-D812-43B2-9FBA-0B1AF41709EE}" srcId="{73DADEAB-65A9-4D27-91F1-847F9702FCEC}" destId="{D5743DB1-66EF-4462-8F94-B652A6BF1CDC}" srcOrd="1" destOrd="0" parTransId="{06157F82-D48A-44A9-8B3F-B7EECA9DEE2F}" sibTransId="{79986487-54D4-4CF3-BD69-CA6EC3621183}"/>
    <dgm:cxn modelId="{2070CEC2-CC13-40C3-83A2-3B38E6261B84}" type="presOf" srcId="{0241063D-CB2F-4A8C-AC78-9AEF4213EAD7}" destId="{E7ABC90E-1B43-4F5D-A62D-0AFC84CDA982}" srcOrd="0" destOrd="0" presId="urn:microsoft.com/office/officeart/2005/8/layout/bList2"/>
    <dgm:cxn modelId="{24D0DDC6-1C59-4208-B6E5-CB18B02972DB}" type="presOf" srcId="{D5743DB1-66EF-4462-8F94-B652A6BF1CDC}" destId="{B9B07A8D-2E32-4FE9-918B-C246B90E6DAB}" srcOrd="1" destOrd="0" presId="urn:microsoft.com/office/officeart/2005/8/layout/bList2"/>
    <dgm:cxn modelId="{2D636BF1-2D86-412C-980A-731C4DE8AE73}" srcId="{0241063D-CB2F-4A8C-AC78-9AEF4213EAD7}" destId="{F85B4595-226E-45EC-BAA3-7497533AC067}" srcOrd="1" destOrd="0" parTransId="{1E8CDBA4-4D45-4CAF-B333-B8F782DB02EA}" sibTransId="{2DDD7011-6A14-4F69-82A3-9D0DEBF44EEC}"/>
    <dgm:cxn modelId="{B3E342F3-9C78-4E4A-A94E-4DD42F9933ED}" type="presParOf" srcId="{7DD6C715-934C-4D92-BD59-1A6EA8EC9E68}" destId="{5E38691C-1E66-4407-9CFE-233386F59A1B}" srcOrd="0" destOrd="0" presId="urn:microsoft.com/office/officeart/2005/8/layout/bList2"/>
    <dgm:cxn modelId="{C84983BB-0A62-4EDC-8220-22E8ABEA5190}" type="presParOf" srcId="{5E38691C-1E66-4407-9CFE-233386F59A1B}" destId="{D05B464D-AE24-48EC-AC65-124C5075A0CD}" srcOrd="0" destOrd="0" presId="urn:microsoft.com/office/officeart/2005/8/layout/bList2"/>
    <dgm:cxn modelId="{6519CFD3-8F93-4A06-954E-511BD6A1C61D}" type="presParOf" srcId="{5E38691C-1E66-4407-9CFE-233386F59A1B}" destId="{E7ABC90E-1B43-4F5D-A62D-0AFC84CDA982}" srcOrd="1" destOrd="0" presId="urn:microsoft.com/office/officeart/2005/8/layout/bList2"/>
    <dgm:cxn modelId="{031FC8CE-C5D7-448A-9135-FC9A2166116D}" type="presParOf" srcId="{5E38691C-1E66-4407-9CFE-233386F59A1B}" destId="{D44C7C0D-813B-4577-895A-5471F0A344E1}" srcOrd="2" destOrd="0" presId="urn:microsoft.com/office/officeart/2005/8/layout/bList2"/>
    <dgm:cxn modelId="{51EE100C-4BC2-4A44-B0E1-E3D1F3EEC9AF}" type="presParOf" srcId="{5E38691C-1E66-4407-9CFE-233386F59A1B}" destId="{3ADD890C-43B7-4826-8885-34092007763D}" srcOrd="3" destOrd="0" presId="urn:microsoft.com/office/officeart/2005/8/layout/bList2"/>
    <dgm:cxn modelId="{4B332993-C9B8-4E67-82C6-AC39F29E710F}" type="presParOf" srcId="{7DD6C715-934C-4D92-BD59-1A6EA8EC9E68}" destId="{EE681AC5-98C3-40EB-99E4-78AA2781C276}" srcOrd="1" destOrd="0" presId="urn:microsoft.com/office/officeart/2005/8/layout/bList2"/>
    <dgm:cxn modelId="{8A1A776A-138A-4597-A424-52472D260AF6}" type="presParOf" srcId="{7DD6C715-934C-4D92-BD59-1A6EA8EC9E68}" destId="{7E420F32-9705-4917-BE81-D3E0833C8D99}" srcOrd="2" destOrd="0" presId="urn:microsoft.com/office/officeart/2005/8/layout/bList2"/>
    <dgm:cxn modelId="{9180CF45-1C63-49F3-81A6-6A1C232CF7E9}" type="presParOf" srcId="{7E420F32-9705-4917-BE81-D3E0833C8D99}" destId="{38207034-6069-4586-A25A-7BBFE8A586AB}" srcOrd="0" destOrd="0" presId="urn:microsoft.com/office/officeart/2005/8/layout/bList2"/>
    <dgm:cxn modelId="{056D98D8-F700-4B3D-B11C-589D05B87BA3}" type="presParOf" srcId="{7E420F32-9705-4917-BE81-D3E0833C8D99}" destId="{E96DB9A0-D3CC-4926-B884-163C906C2325}" srcOrd="1" destOrd="0" presId="urn:microsoft.com/office/officeart/2005/8/layout/bList2"/>
    <dgm:cxn modelId="{285BBFDE-23B3-45E5-8EE5-F10E4725C87D}" type="presParOf" srcId="{7E420F32-9705-4917-BE81-D3E0833C8D99}" destId="{B9B07A8D-2E32-4FE9-918B-C246B90E6DAB}" srcOrd="2" destOrd="0" presId="urn:microsoft.com/office/officeart/2005/8/layout/bList2"/>
    <dgm:cxn modelId="{9823DC96-AFDA-484A-83AB-FDE1AA4F86C9}" type="presParOf" srcId="{7E420F32-9705-4917-BE81-D3E0833C8D99}" destId="{E1710B62-4283-414C-83AC-E79AFF3A64D9}" srcOrd="3" destOrd="0" presId="urn:microsoft.com/office/officeart/2005/8/layout/bList2"/>
    <dgm:cxn modelId="{D574C178-FF5F-4284-927E-3C1A09343A9D}" type="presParOf" srcId="{7DD6C715-934C-4D92-BD59-1A6EA8EC9E68}" destId="{D68A3442-F8C6-4CA0-9F0F-6ADE1557E8A7}" srcOrd="3" destOrd="0" presId="urn:microsoft.com/office/officeart/2005/8/layout/bList2"/>
    <dgm:cxn modelId="{28AB2BC2-F5B0-4C5E-A564-DD60FDF9051A}" type="presParOf" srcId="{7DD6C715-934C-4D92-BD59-1A6EA8EC9E68}" destId="{9536C86D-5577-46EE-842D-D70333BDF781}" srcOrd="4" destOrd="0" presId="urn:microsoft.com/office/officeart/2005/8/layout/bList2"/>
    <dgm:cxn modelId="{463B1C27-78F2-458B-8C25-907B370D9001}" type="presParOf" srcId="{9536C86D-5577-46EE-842D-D70333BDF781}" destId="{1B8F66ED-3432-4746-8802-D3E34307CF43}" srcOrd="0" destOrd="0" presId="urn:microsoft.com/office/officeart/2005/8/layout/bList2"/>
    <dgm:cxn modelId="{9C97158C-8C88-49DD-AB5A-DAE80ADE96A4}" type="presParOf" srcId="{9536C86D-5577-46EE-842D-D70333BDF781}" destId="{7C25004E-6681-41DA-866D-DEE16752AEE5}" srcOrd="1" destOrd="0" presId="urn:microsoft.com/office/officeart/2005/8/layout/bList2"/>
    <dgm:cxn modelId="{019B2FC4-C269-4067-A1B1-7EBC9077B534}" type="presParOf" srcId="{9536C86D-5577-46EE-842D-D70333BDF781}" destId="{B8EDDC99-CA82-4940-A223-7759C46A8D51}" srcOrd="2" destOrd="0" presId="urn:microsoft.com/office/officeart/2005/8/layout/bList2"/>
    <dgm:cxn modelId="{E735DC33-6D5F-4635-A033-84C49A8A500D}" type="presParOf" srcId="{9536C86D-5577-46EE-842D-D70333BDF781}" destId="{AE35E883-7AFD-4791-859A-0F6C4777CF48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B464D-AE24-48EC-AC65-124C5075A0CD}">
      <dsp:nvSpPr>
        <dsp:cNvPr id="0" name=""/>
        <dsp:cNvSpPr/>
      </dsp:nvSpPr>
      <dsp:spPr>
        <a:xfrm>
          <a:off x="8133" y="276296"/>
          <a:ext cx="2945313" cy="219861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/>
            <a:t>Premium for Individual- 22746/-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/>
            <a:t>Premium for Family floater 46782/-</a:t>
          </a:r>
        </a:p>
      </dsp:txBody>
      <dsp:txXfrm>
        <a:off x="59649" y="327812"/>
        <a:ext cx="2842281" cy="2147098"/>
      </dsp:txXfrm>
    </dsp:sp>
    <dsp:sp modelId="{D44C7C0D-813B-4577-895A-5471F0A344E1}">
      <dsp:nvSpPr>
        <dsp:cNvPr id="0" name=""/>
        <dsp:cNvSpPr/>
      </dsp:nvSpPr>
      <dsp:spPr>
        <a:xfrm>
          <a:off x="8133" y="2474911"/>
          <a:ext cx="2945313" cy="9454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0" rIns="39370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kern="1200" dirty="0" err="1"/>
            <a:t>NivaBupa</a:t>
          </a:r>
          <a:endParaRPr lang="en-IN" sz="3100" kern="1200" dirty="0"/>
        </a:p>
      </dsp:txBody>
      <dsp:txXfrm>
        <a:off x="8133" y="2474911"/>
        <a:ext cx="2074164" cy="945404"/>
      </dsp:txXfrm>
    </dsp:sp>
    <dsp:sp modelId="{3ADD890C-43B7-4826-8885-34092007763D}">
      <dsp:nvSpPr>
        <dsp:cNvPr id="0" name=""/>
        <dsp:cNvSpPr/>
      </dsp:nvSpPr>
      <dsp:spPr>
        <a:xfrm>
          <a:off x="2199289" y="2625080"/>
          <a:ext cx="963513" cy="103085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07034-6069-4586-A25A-7BBFE8A586AB}">
      <dsp:nvSpPr>
        <dsp:cNvPr id="0" name=""/>
        <dsp:cNvSpPr/>
      </dsp:nvSpPr>
      <dsp:spPr>
        <a:xfrm>
          <a:off x="3418192" y="276296"/>
          <a:ext cx="2945313" cy="219861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764177"/>
              <a:satOff val="-5123"/>
              <a:lumOff val="-5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/>
            <a:t>Premium for Individual – 10467/-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/>
            <a:t>Premium for family floater 27839/-</a:t>
          </a:r>
        </a:p>
      </dsp:txBody>
      <dsp:txXfrm>
        <a:off x="3469708" y="327812"/>
        <a:ext cx="2842281" cy="2147098"/>
      </dsp:txXfrm>
    </dsp:sp>
    <dsp:sp modelId="{B9B07A8D-2E32-4FE9-918B-C246B90E6DAB}">
      <dsp:nvSpPr>
        <dsp:cNvPr id="0" name=""/>
        <dsp:cNvSpPr/>
      </dsp:nvSpPr>
      <dsp:spPr>
        <a:xfrm>
          <a:off x="3418192" y="2474911"/>
          <a:ext cx="2945313" cy="945404"/>
        </a:xfrm>
        <a:prstGeom prst="rect">
          <a:avLst/>
        </a:prstGeom>
        <a:solidFill>
          <a:schemeClr val="accent4">
            <a:hueOff val="-764177"/>
            <a:satOff val="-5123"/>
            <a:lumOff val="-5295"/>
            <a:alphaOff val="0"/>
          </a:schemeClr>
        </a:solidFill>
        <a:ln w="12700" cap="flat" cmpd="sng" algn="ctr">
          <a:solidFill>
            <a:schemeClr val="accent4">
              <a:hueOff val="-764177"/>
              <a:satOff val="-5123"/>
              <a:lumOff val="-5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0" rIns="39370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kern="1200" dirty="0"/>
            <a:t>Reliance </a:t>
          </a:r>
        </a:p>
      </dsp:txBody>
      <dsp:txXfrm>
        <a:off x="3418192" y="2474911"/>
        <a:ext cx="2074164" cy="945404"/>
      </dsp:txXfrm>
    </dsp:sp>
    <dsp:sp modelId="{E1710B62-4283-414C-83AC-E79AFF3A64D9}">
      <dsp:nvSpPr>
        <dsp:cNvPr id="0" name=""/>
        <dsp:cNvSpPr/>
      </dsp:nvSpPr>
      <dsp:spPr>
        <a:xfrm>
          <a:off x="5575674" y="2625080"/>
          <a:ext cx="1030859" cy="103085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accent4">
              <a:tint val="40000"/>
              <a:alpha val="90000"/>
              <a:hueOff val="-724163"/>
              <a:satOff val="-9914"/>
              <a:lumOff val="-13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F66ED-3432-4746-8802-D3E34307CF43}">
      <dsp:nvSpPr>
        <dsp:cNvPr id="0" name=""/>
        <dsp:cNvSpPr/>
      </dsp:nvSpPr>
      <dsp:spPr>
        <a:xfrm>
          <a:off x="6861923" y="276296"/>
          <a:ext cx="2945313" cy="219861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528355"/>
              <a:satOff val="-10245"/>
              <a:lumOff val="-105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/>
            <a:t>Premium for Individual- 15897/-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/>
            <a:t>Premium for family floater 30876/-</a:t>
          </a:r>
        </a:p>
      </dsp:txBody>
      <dsp:txXfrm>
        <a:off x="6913439" y="327812"/>
        <a:ext cx="2842281" cy="2147098"/>
      </dsp:txXfrm>
    </dsp:sp>
    <dsp:sp modelId="{B8EDDC99-CA82-4940-A223-7759C46A8D51}">
      <dsp:nvSpPr>
        <dsp:cNvPr id="0" name=""/>
        <dsp:cNvSpPr/>
      </dsp:nvSpPr>
      <dsp:spPr>
        <a:xfrm>
          <a:off x="6861923" y="2474911"/>
          <a:ext cx="2945313" cy="945404"/>
        </a:xfrm>
        <a:prstGeom prst="rect">
          <a:avLst/>
        </a:prstGeom>
        <a:solidFill>
          <a:schemeClr val="accent4">
            <a:hueOff val="-1528355"/>
            <a:satOff val="-10245"/>
            <a:lumOff val="-10589"/>
            <a:alphaOff val="0"/>
          </a:schemeClr>
        </a:solidFill>
        <a:ln w="12700" cap="flat" cmpd="sng" algn="ctr">
          <a:solidFill>
            <a:schemeClr val="accent4">
              <a:hueOff val="-1528355"/>
              <a:satOff val="-10245"/>
              <a:lumOff val="-105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0" rIns="39370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kern="1200" dirty="0" err="1"/>
            <a:t>Iffco</a:t>
          </a:r>
          <a:r>
            <a:rPr lang="en-IN" sz="3100" kern="1200" dirty="0"/>
            <a:t> </a:t>
          </a:r>
          <a:r>
            <a:rPr lang="en-IN" sz="3100" kern="1200" dirty="0" err="1"/>
            <a:t>Tokio</a:t>
          </a:r>
          <a:endParaRPr lang="en-IN" sz="3100" kern="1200" dirty="0"/>
        </a:p>
      </dsp:txBody>
      <dsp:txXfrm>
        <a:off x="6861923" y="2474911"/>
        <a:ext cx="2074164" cy="945404"/>
      </dsp:txXfrm>
    </dsp:sp>
    <dsp:sp modelId="{AE35E883-7AFD-4791-859A-0F6C4777CF48}">
      <dsp:nvSpPr>
        <dsp:cNvPr id="0" name=""/>
        <dsp:cNvSpPr/>
      </dsp:nvSpPr>
      <dsp:spPr>
        <a:xfrm>
          <a:off x="9019406" y="2625080"/>
          <a:ext cx="1030859" cy="103085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12700" cap="flat" cmpd="sng" algn="ctr">
          <a:solidFill>
            <a:schemeClr val="accent4">
              <a:tint val="40000"/>
              <a:alpha val="90000"/>
              <a:hueOff val="-1448327"/>
              <a:satOff val="-19828"/>
              <a:lumOff val="-26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7A45B-3F67-4A46-B80E-86DB28E7B237}" type="datetimeFigureOut">
              <a:rPr lang="en-IN" smtClean="0"/>
              <a:t>03-07-2023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BCBBF-3B14-49EE-839D-F9D0F54BEC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773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BCBBF-3B14-49EE-839D-F9D0F54BECC4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1729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147C0E5-F472-4823-852C-D183FA2F2488}" type="datetime1">
              <a:rPr lang="en-IN" smtClean="0"/>
              <a:t>03-07-2023</a:t>
            </a:fld>
            <a:endParaRPr lang="en-I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3123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CF6C-BC1F-457E-8C73-045A403582E6}" type="datetime1">
              <a:rPr lang="en-IN" smtClean="0"/>
              <a:t>03-07-2023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103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070E-952C-41C9-9ABB-C56A7BE64D88}" type="datetime1">
              <a:rPr lang="en-IN" smtClean="0"/>
              <a:t>03-07-2023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4764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FBC0-878C-4FB7-8E1F-1D6F6FF7C223}" type="datetime1">
              <a:rPr lang="en-IN" smtClean="0"/>
              <a:t>03-07-2023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226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D685ADF-9D55-472F-A142-0A5A20BA4577}" type="datetime1">
              <a:rPr lang="en-IN" smtClean="0"/>
              <a:t>03-07-2023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0857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A866-57B6-4C39-8809-FBA78A30FCC9}" type="datetime1">
              <a:rPr lang="en-IN" smtClean="0"/>
              <a:t>03-07-2023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492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4237-4DA9-498D-81CC-7DEBFDE0146A}" type="datetime1">
              <a:rPr lang="en-IN" smtClean="0"/>
              <a:t>03-07-2023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221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9E31-0E2B-4B8B-A4CD-804F6A5D47A9}" type="datetime1">
              <a:rPr lang="en-IN" smtClean="0"/>
              <a:t>03-07-2023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6884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5607-A4BB-4D67-95B9-C9085ECC35A9}" type="datetime1">
              <a:rPr lang="en-IN" smtClean="0"/>
              <a:t>03-07-2023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297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9E65-501E-4E79-B301-EC94E1C8867E}" type="datetime1">
              <a:rPr lang="en-IN" smtClean="0"/>
              <a:t>03-07-2023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553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A12769F-3E27-4D36-A194-1A84EAEDBFA1}" type="datetime1">
              <a:rPr lang="en-IN" smtClean="0"/>
              <a:t>03-07-2023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491445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A12769F-3E27-4D36-A194-1A84EAEDBFA1}" type="datetime1">
              <a:rPr lang="en-IN" smtClean="0"/>
              <a:t>03-07-2023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61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Health_insurance_in_India#cite_ref-9" TargetMode="External"/><Relationship Id="rId13" Type="http://schemas.openxmlformats.org/officeDocument/2006/relationships/hyperlink" Target="http://www.policyholder.gov.in/uploads/CEDocuments/Health%20Insurance%20Handbook.pdf" TargetMode="External"/><Relationship Id="rId18" Type="http://schemas.openxmlformats.org/officeDocument/2006/relationships/hyperlink" Target="https://www.ncbi.nlm.nih.gov/pmc/articles/PMC4191467/" TargetMode="External"/><Relationship Id="rId3" Type="http://schemas.openxmlformats.org/officeDocument/2006/relationships/hyperlink" Target="https://en.wikipedia.org/wiki/Health_insurance_in_India#cite_ref-4" TargetMode="External"/><Relationship Id="rId7" Type="http://schemas.openxmlformats.org/officeDocument/2006/relationships/hyperlink" Target="https://en.wikipedia.org/wiki/Health_insurance_in_India#cite_ref-8" TargetMode="External"/><Relationship Id="rId12" Type="http://schemas.openxmlformats.org/officeDocument/2006/relationships/hyperlink" Target="https://en.wikipedia.org/wiki/Health_insurance_in_India#cite_ref-11" TargetMode="External"/><Relationship Id="rId17" Type="http://schemas.openxmlformats.org/officeDocument/2006/relationships/hyperlink" Target="https://scholar.google.com/scholar_lookup?title=Self-Insured+Health+Benefits%E2%80%94Trends+and+Issues&amp;author=GR+Markus&amp;publication_year=1981&amp;" TargetMode="External"/><Relationship Id="rId2" Type="http://schemas.openxmlformats.org/officeDocument/2006/relationships/hyperlink" Target="https://www.ispor.org/consortiums/asia/NewsAcrossAsia_Spring2016.pdf" TargetMode="External"/><Relationship Id="rId16" Type="http://schemas.openxmlformats.org/officeDocument/2006/relationships/hyperlink" Target="https://scholar.google.com/scholar_lookup?title=Source+Book+of+Health+Insurance+Data,+1982-1983&amp;publication_year=1983&amp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orldbank.org/en/news/feature/2012/10/11/government-sponsored-health-insurance-in-india-are-you-covered" TargetMode="External"/><Relationship Id="rId11" Type="http://schemas.openxmlformats.org/officeDocument/2006/relationships/hyperlink" Target="http://www.cppr.in/article/health-insurance-and-telecom-markets-a-comparative-study/" TargetMode="External"/><Relationship Id="rId5" Type="http://schemas.openxmlformats.org/officeDocument/2006/relationships/hyperlink" Target="https://en.wikipedia.org/wiki/Health_insurance_in_India#cite_ref-7" TargetMode="External"/><Relationship Id="rId15" Type="http://schemas.openxmlformats.org/officeDocument/2006/relationships/hyperlink" Target="http://www.livemint.com/Money/XaY2aTDmg5U21vK2nOnYTM/Section-80D-provides-tax-benefits-for-mediclaim-premium.html" TargetMode="External"/><Relationship Id="rId10" Type="http://schemas.openxmlformats.org/officeDocument/2006/relationships/hyperlink" Target="https://en.wikipedia.org/wiki/Health_insurance_in_India#cite_ref-10" TargetMode="External"/><Relationship Id="rId19" Type="http://schemas.openxmlformats.org/officeDocument/2006/relationships/image" Target="../media/image4.png"/><Relationship Id="rId4" Type="http://schemas.openxmlformats.org/officeDocument/2006/relationships/hyperlink" Target="http://www.financialexpress.com/news/4-factors-that-impacted-health-insurance-industry-in-2013/1212100" TargetMode="External"/><Relationship Id="rId9" Type="http://schemas.openxmlformats.org/officeDocument/2006/relationships/hyperlink" Target="https://www.ibef.org/download/insurance-jan-2019.pdf" TargetMode="External"/><Relationship Id="rId14" Type="http://schemas.openxmlformats.org/officeDocument/2006/relationships/hyperlink" Target="https://en.wikipedia.org/wiki/Health_insurance_in_India#cite_ref-1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9BD04-9EFD-5298-48E0-BBFFD1042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896" y="1606395"/>
            <a:ext cx="9068586" cy="2590800"/>
          </a:xfrm>
        </p:spPr>
        <p:txBody>
          <a:bodyPr>
            <a:normAutofit/>
          </a:bodyPr>
          <a:lstStyle/>
          <a:p>
            <a:r>
              <a:rPr lang="en-IN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en-IN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Comparative study of various health insurance products</a:t>
            </a:r>
            <a:endParaRPr lang="en-IN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3AE62-677A-E7A9-D759-F10B648DE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06531"/>
          </a:xfrm>
        </p:spPr>
        <p:txBody>
          <a:bodyPr>
            <a:normAutofit/>
          </a:bodyPr>
          <a:lstStyle/>
          <a:p>
            <a:r>
              <a:rPr lang="en-IN" dirty="0"/>
              <a:t>Dissertation at Reliance General insurance Pvt Ltd.</a:t>
            </a:r>
          </a:p>
          <a:p>
            <a:r>
              <a:rPr lang="en-IN" dirty="0"/>
              <a:t>Sales Vertical &amp; Support</a:t>
            </a:r>
          </a:p>
          <a:p>
            <a:r>
              <a:rPr lang="en-IN" dirty="0"/>
              <a:t>Faculty Mentor- </a:t>
            </a:r>
            <a:r>
              <a:rPr lang="en-IN" dirty="0" err="1"/>
              <a:t>Dr.Ratika</a:t>
            </a:r>
            <a:r>
              <a:rPr lang="en-IN" dirty="0"/>
              <a:t> Samdani (Assistant Professor)</a:t>
            </a:r>
          </a:p>
          <a:p>
            <a:r>
              <a:rPr lang="en-IN" dirty="0"/>
              <a:t>IIHMR Delhi</a:t>
            </a:r>
          </a:p>
          <a:p>
            <a:r>
              <a:rPr lang="en-IN" dirty="0"/>
              <a:t>Presented by- </a:t>
            </a:r>
            <a:r>
              <a:rPr lang="en-IN" dirty="0" err="1"/>
              <a:t>Lizza</a:t>
            </a:r>
            <a:r>
              <a:rPr lang="en-IN" dirty="0"/>
              <a:t> Rajput (052)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4A4A6-17A9-4392-BB4C-06FEF16CF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97BFF-5EB9-4347-6E13-67AD995E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5D235C-68B3-B360-0BE2-EE01D3293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10B688-7089-7EB8-386D-F5C8606FC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35670"/>
            <a:ext cx="2064470" cy="88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25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Results (3/3)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C537E-F258-FF89-BDC8-88EC70E7B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668B9E-FFED-72D7-8936-12D60B63D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959EEA-065A-222F-8684-6493CEBC8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1" y="1736316"/>
            <a:ext cx="6611725" cy="45479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E601DE-126F-E635-FC8C-26CEC01DC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992" y="1657624"/>
            <a:ext cx="4882299" cy="22816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7BC4B2-1C33-F0D2-975A-EFC52EE96B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35670"/>
            <a:ext cx="2064470" cy="8866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EBAA47-2F5E-6EF2-BB08-A32A7467ED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4837" y="3939236"/>
            <a:ext cx="5437163" cy="23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13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9676-68AE-B31D-2B17-777B3CE4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Discussion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AE405-828D-19A8-A3BF-17A9B1F9E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Among all three health-Insurance policies, It is observed that </a:t>
            </a:r>
            <a:r>
              <a:rPr lang="en-IN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Niva</a:t>
            </a:r>
            <a:r>
              <a:rPr lang="en-IN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-Bupa and Reliance are having many same characteristics except one/two.</a:t>
            </a:r>
          </a:p>
          <a:p>
            <a:endParaRPr lang="en-IN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IN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Maximum number of Pre-Post and </a:t>
            </a:r>
            <a:r>
              <a:rPr lang="en-IN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AyushPre</a:t>
            </a:r>
            <a:r>
              <a:rPr lang="en-IN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/Post is given by Reliance </a:t>
            </a:r>
            <a:r>
              <a:rPr lang="en-IN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Infnity</a:t>
            </a:r>
            <a:r>
              <a:rPr lang="en-IN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policy, and lowest is given by </a:t>
            </a:r>
            <a:r>
              <a:rPr lang="en-IN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iffco-tokio</a:t>
            </a:r>
            <a:endParaRPr lang="en-IN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which are same for these three companies are SI, room rent, ICU-limit, day care, pre/post only. </a:t>
            </a:r>
          </a:p>
          <a:p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that are specified and better in reliance are PED, Maternity, road ambulance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E8C70-D405-03BF-6CEE-48677636D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86BD3-7B28-3873-3378-A9DBB9E3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11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261C97-CF15-220B-FFE7-145AE48C1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68E122-17A3-09DA-3EB9-05A45DD71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35670"/>
            <a:ext cx="2064470" cy="88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70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5BDE-C1E4-2068-7ED7-1D9DDC4B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Discussion (2/2)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D6D9691-A875-6750-E2F7-D63D3531C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Irrespective of premium, people who are having less knowledge of all the Parameters of the policy ends up purchasing at very higher price with a limited services at are available at a lower price within a same Insurance company or other. </a:t>
            </a:r>
          </a:p>
          <a:p>
            <a:endParaRPr lang="en-IN" sz="2400" dirty="0"/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Among three insurance policies Reliance general Insurance is giving at a lowest price with all the parameters and discounts also in a market. </a:t>
            </a:r>
          </a:p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4B806-E805-17DC-360E-E996C56D4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413FC-7659-4BBD-06AF-798C6C1C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12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5CF6E8-DCFB-270F-3407-DF7FB0254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16C8D4-7C3F-155C-1D42-13E14319E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35670"/>
            <a:ext cx="2064470" cy="88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27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9676-68AE-B31D-2B17-777B3CE4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AE405-828D-19A8-A3BF-17A9B1F9E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232" y="2892525"/>
            <a:ext cx="4214568" cy="170309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covered?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not covered?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Claim Process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Unique selling points</a:t>
            </a:r>
          </a:p>
          <a:p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04681-6BE2-30DB-6630-A78A118C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A2AEE-BCF7-2356-2A0D-334825D42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13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E54A9D-4B6F-6671-1709-E2CF64355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A281F9-C2C1-F975-24C4-800472EF8725}"/>
              </a:ext>
            </a:extLst>
          </p:cNvPr>
          <p:cNvSpPr txBox="1"/>
          <p:nvPr/>
        </p:nvSpPr>
        <p:spPr>
          <a:xfrm>
            <a:off x="741575" y="2620650"/>
            <a:ext cx="56490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some parameters that should be considered by every individual before buying any health policy.</a:t>
            </a:r>
          </a:p>
          <a:p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9145E3-53C1-9122-5B31-2C9C28B08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45097"/>
            <a:ext cx="2064470" cy="88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68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0CEC-B205-D614-ACFB-9620DEF0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b="1" dirty="0"/>
              <a:t>References (Only Vancouver Style)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CD5A5-350C-07B1-88E3-70F677EEF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25000" lnSpcReduction="20000"/>
          </a:bodyPr>
          <a:lstStyle/>
          <a:p>
            <a:endParaRPr lang="en-IN" sz="5600" dirty="0"/>
          </a:p>
          <a:p>
            <a:pPr>
              <a:buFont typeface="+mj-lt"/>
              <a:buAutoNum type="arabicPeriod"/>
            </a:pPr>
            <a:r>
              <a:rPr lang="en-IN" sz="5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N" sz="56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Ambrish</a:t>
            </a:r>
            <a:r>
              <a:rPr lang="en-IN" sz="5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Singh. Current Situation of Health Care Coverage in India, ISPOR, News Across Asia, Volume 5 Number 1 April–July 2016. Available at: </a:t>
            </a:r>
            <a:r>
              <a:rPr lang="en-IN" sz="5600" u="none" strike="noStrike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https://www.ispor.org/consortiums/asia/NewsAcrossAsia_Spring2016.pdf</a:t>
            </a:r>
            <a:endParaRPr lang="en-IN" sz="560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IN" sz="5600" u="none" strike="noStrike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Jump up"/>
              </a:rPr>
              <a:t>^</a:t>
            </a:r>
            <a:r>
              <a:rPr lang="en-IN" sz="5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"Études </a:t>
            </a:r>
            <a:r>
              <a:rPr lang="en-IN" sz="56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économiques</a:t>
            </a:r>
            <a:r>
              <a:rPr lang="en-IN" sz="5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IN" sz="56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l'OCDE</a:t>
            </a:r>
            <a:r>
              <a:rPr lang="en-IN" sz="5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: </a:t>
            </a:r>
            <a:r>
              <a:rPr lang="en-IN" sz="56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Inde</a:t>
            </a:r>
            <a:r>
              <a:rPr lang="en-IN" sz="5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2007". Études </a:t>
            </a:r>
            <a:r>
              <a:rPr lang="en-IN" sz="56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économiques</a:t>
            </a:r>
            <a:r>
              <a:rPr lang="en-IN" sz="5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IN" sz="56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l'OCDE</a:t>
            </a:r>
            <a:r>
              <a:rPr lang="en-IN" sz="5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N" sz="56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Inde</a:t>
            </a:r>
            <a:r>
              <a:rPr lang="en-IN" sz="5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2008-11-26.</a:t>
            </a:r>
          </a:p>
          <a:p>
            <a:pPr>
              <a:buFont typeface="+mj-lt"/>
              <a:buAutoNum type="arabicPeriod"/>
            </a:pPr>
            <a:r>
              <a:rPr lang="en-US" sz="5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5600" u="none" strike="noStrike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"4 factors that impacted health insurance industry in 2013"</a:t>
            </a:r>
            <a:r>
              <a:rPr lang="en-US" sz="5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Financial Express. 30 December 2013. Retrieved 13 January 2014.</a:t>
            </a:r>
          </a:p>
          <a:p>
            <a:pPr>
              <a:buFont typeface="+mj-lt"/>
              <a:buAutoNum type="arabicPeriod"/>
            </a:pPr>
            <a:r>
              <a:rPr lang="en-US" sz="5600" u="none" strike="noStrike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Jump up"/>
              </a:rPr>
              <a:t>^</a:t>
            </a:r>
            <a:r>
              <a:rPr lang="en-US" sz="5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5600" u="none" strike="noStrike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"Government-Sponsored Health Insurance in India: Are You Covered?"</a:t>
            </a:r>
            <a:r>
              <a:rPr lang="en-US" sz="5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World Bank. Retrieved 13 January 2014.</a:t>
            </a:r>
          </a:p>
          <a:p>
            <a:pPr>
              <a:buFont typeface="+mj-lt"/>
              <a:buAutoNum type="arabicPeriod"/>
            </a:pPr>
            <a:r>
              <a:rPr lang="en-US" sz="5600" u="none" strike="noStrike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Jump up"/>
              </a:rPr>
              <a:t>^</a:t>
            </a:r>
            <a:r>
              <a:rPr lang="en-US" sz="5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5600" u="none" strike="noStrike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"4 factors that impacted health insurance industry in 2013"</a:t>
            </a:r>
            <a:r>
              <a:rPr lang="en-US" sz="5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Financial Express. 30 December 2013. Retrieved 13 January 2014.</a:t>
            </a:r>
          </a:p>
          <a:p>
            <a:pPr>
              <a:buFont typeface="+mj-lt"/>
              <a:buAutoNum type="arabicPeriod"/>
            </a:pPr>
            <a:r>
              <a:rPr lang="en-US" sz="5600" u="none" strike="noStrike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 tooltip="Jump up"/>
              </a:rPr>
              <a:t>^</a:t>
            </a:r>
            <a:r>
              <a:rPr lang="en-US" sz="5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5600" u="none" strike="noStrike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"Indian Brand Equity Foundation - Insurance"</a:t>
            </a:r>
            <a:r>
              <a:rPr lang="en-US" sz="5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(PDF).</a:t>
            </a:r>
          </a:p>
          <a:p>
            <a:pPr>
              <a:buFont typeface="+mj-lt"/>
              <a:buAutoNum type="arabicPeriod"/>
            </a:pPr>
            <a:r>
              <a:rPr lang="en-US" sz="5600" u="none" strike="noStrike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 tooltip="Jump up"/>
              </a:rPr>
              <a:t>^</a:t>
            </a:r>
            <a:r>
              <a:rPr lang="en-US" sz="5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5600" u="none" strike="noStrike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"Health Insurance and Telecom Markets – A Comparative Study"</a:t>
            </a:r>
            <a:r>
              <a:rPr lang="en-US" sz="5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23 March 2015.</a:t>
            </a:r>
          </a:p>
          <a:p>
            <a:pPr>
              <a:buFont typeface="+mj-lt"/>
              <a:buAutoNum type="arabicPeriod"/>
            </a:pPr>
            <a:r>
              <a:rPr lang="en-US" sz="5600" u="none" strike="noStrike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2" tooltip="Jump up"/>
              </a:rPr>
              <a:t>^</a:t>
            </a:r>
            <a:r>
              <a:rPr lang="en-US" sz="5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5600" u="none" strike="noStrike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"Handbook on Health Insurance"</a:t>
            </a:r>
            <a:r>
              <a:rPr lang="en-US" sz="5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(PDF). Insurance Regulatory and Development Authority. Retrieved 13 January 2014.</a:t>
            </a:r>
          </a:p>
          <a:p>
            <a:pPr>
              <a:buFont typeface="+mj-lt"/>
              <a:buAutoNum type="arabicPeriod"/>
            </a:pPr>
            <a:r>
              <a:rPr lang="en-US" sz="5600" u="none" strike="noStrike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4" tooltip="Jump up"/>
              </a:rPr>
              <a:t>^</a:t>
            </a:r>
            <a:r>
              <a:rPr lang="en-US" sz="5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5600" u="none" strike="noStrike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"Section 80D provides tax benefits for </a:t>
            </a:r>
            <a:r>
              <a:rPr lang="en-US" sz="5600" u="none" strike="noStrike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mediclaim</a:t>
            </a:r>
            <a:r>
              <a:rPr lang="en-US" sz="5600" u="none" strike="noStrike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 premium"</a:t>
            </a:r>
            <a:r>
              <a:rPr lang="en-US" sz="5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Live Mint. 24 June 2013. Retrieved 13 January 2014</a:t>
            </a:r>
          </a:p>
          <a:p>
            <a:pPr marL="514350" indent="-514350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56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10. Health Insurance Association of America. Source Book of Health Insurance Data, 1982-1983. Washington: Health Insurance Association of America; 1983. [</a:t>
            </a:r>
            <a:r>
              <a:rPr lang="en-US" sz="5600" u="sng" dirty="0">
                <a:solidFill>
                  <a:srgbClr val="376F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Google Scholar</a:t>
            </a:r>
            <a:r>
              <a:rPr lang="en-US" sz="56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514350" indent="-514350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56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11. Markus GR. Self-Insured Health Benefits—Trends and Issues. Washington: The Library of Congress; Apr. 1981. Congressional Research Service Report No. 81-100EPW. [</a:t>
            </a:r>
            <a:r>
              <a:rPr lang="en-US" sz="5600" u="sng" dirty="0">
                <a:solidFill>
                  <a:srgbClr val="376F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Google Scholar</a:t>
            </a:r>
            <a:r>
              <a:rPr lang="en-US" sz="56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560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Vandali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IN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Biradar</a:t>
            </a:r>
            <a:r>
              <a:rPr lang="en-IN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2018)</a:t>
            </a:r>
            <a:r>
              <a:rPr lang="en-US" sz="56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Overview Study of Health Insurance in India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ournal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Clinical and Nursing Research 2018, 2(2): 10-12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5600" u="sng" dirty="0">
                <a:solidFill>
                  <a:srgbClr val="376F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5600" u="sng" dirty="0">
                <a:solidFill>
                  <a:srgbClr val="376F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Arnett et al.</a:t>
            </a:r>
            <a:r>
              <a:rPr lang="en-IN" sz="5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N" sz="5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”</a:t>
            </a:r>
            <a:r>
              <a:rPr lang="en-US" sz="5600" b="0" i="0" u="sng" dirty="0">
                <a:solidFill>
                  <a:srgbClr val="376F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Health Care </a:t>
            </a:r>
            <a:r>
              <a:rPr lang="en-US" sz="5600" b="0" i="0" u="sng" dirty="0" err="1">
                <a:solidFill>
                  <a:srgbClr val="376F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Financ</a:t>
            </a:r>
            <a:r>
              <a:rPr lang="en-US" sz="5600" b="0" i="0" u="sng" dirty="0">
                <a:solidFill>
                  <a:srgbClr val="376F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 Rev.</a:t>
            </a:r>
            <a:r>
              <a:rPr lang="en-US" sz="5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1984 Winter; 6(2): 31–42.</a:t>
            </a:r>
            <a:r>
              <a:rPr lang="en-IN" sz="5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Private health insurance: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endParaRPr lang="en-US" sz="500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endParaRPr lang="en-US" sz="290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+mj-lt"/>
              <a:buAutoNum type="arabicPeriod"/>
            </a:pPr>
            <a:endParaRPr lang="en-US" b="0" i="0" dirty="0">
              <a:effectLst/>
              <a:latin typeface="Arial" panose="020B0604020202020204" pitchFamily="34" charset="0"/>
            </a:endParaRP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6BC351-F8F3-57C7-6516-D8352B33A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78F48-EED0-0966-D30D-CA2F4B9E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14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F2EE9D-AF24-B4D6-ADE1-BA9775490E6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35670"/>
            <a:ext cx="2064470" cy="88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3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A40DA-CCAF-AA4D-F02C-E8A499F3A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362A6F-B772-4C22-FFAA-7F43C56C04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Any Questions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C9A4B-7D60-AC6E-3EFB-C49D8A77D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20748-CF29-ED49-B8D8-5DEBC4A5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15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C1BA95-363B-4D43-B4A1-2FAE931EE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543602-4205-ADC8-40B6-8375B445B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35670"/>
            <a:ext cx="2064470" cy="88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46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1393A-C23C-A11B-B552-8F3AB06E5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Pictorial Journey (1/2)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399382D-EB37-81A1-5474-59EA7E7D4F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79874" y="988775"/>
            <a:ext cx="3857628" cy="5864822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87AAF-6A0B-1393-C469-6E06803B7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27019A-DBE3-DD9F-379F-7EBC515DB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16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6EFB6A-07B6-4CDD-50BD-FF618D398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03012" y="1413430"/>
            <a:ext cx="3857625" cy="47833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8B5114-E14F-799A-D9F3-CFD96921DB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35670"/>
            <a:ext cx="2064470" cy="88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34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1393A-C23C-A11B-B552-8F3AB06E5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Pictorial Journey (2/2)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40A9BE1-4EF7-1849-05E0-B9A83A260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83" y="1618236"/>
            <a:ext cx="3904170" cy="4351338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BA5A0-C039-E6BF-8014-4934B4E40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12292-B42A-7AC1-7086-3818B43D0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17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FFB110-0366-296E-F060-A9476B605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61595" y="401131"/>
            <a:ext cx="385762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BF4D0F-8D47-446B-49C0-4191AAB4B0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35670"/>
            <a:ext cx="2064470" cy="88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84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2094-D36A-007C-818C-6DC4FC39F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Mentor Approval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A33A587-9B69-5341-06EB-6D30091DEA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71860"/>
            <a:ext cx="10803903" cy="3009705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4D377-7310-FC9A-E728-3B686E1BE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9F59A-EE54-15E1-6F90-F1AB79C0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2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3EA6A3-2D9E-C718-EBF4-5B7AFD95B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F068FC-A2F1-21EB-BD2D-C1378F3E4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35670"/>
            <a:ext cx="2064470" cy="88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94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2094-D36A-007C-818C-6DC4FC39F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Introduction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4169-B653-8FCC-211C-27ABE8FE0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Health insurance is a type of insurance that covers medical expenses that arise due to an illness. These expenses could be related to hospitalization costs, the cost of medicines, or doctor consultation fees (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Vandali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Biradar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2018)</a:t>
            </a:r>
            <a:endParaRPr lang="en-US" sz="200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 a contract between a policyholder and the insurance company which covers medical expenses that might occur due to illness, injury or accident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N" sz="20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Jenkins, 2011)</a:t>
            </a:r>
            <a:endParaRPr lang="en-US" sz="20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srgbClr val="333333"/>
              </a:solidFill>
              <a:latin typeface="Work Sans" panose="020B0604020202020204" pitchFamily="2" charset="0"/>
            </a:endParaRPr>
          </a:p>
          <a:p>
            <a:r>
              <a:rPr lang="en-US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you have a health insurance policy, then some or all the medical expenses will be borne by the insurance company, against which an insured is supposed to pay a certain amount known as premium (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Vandali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Biradar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2018)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4D377-7310-FC9A-E728-3B686E1BE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9F59A-EE54-15E1-6F90-F1AB79C0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3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3EA6A3-2D9E-C718-EBF4-5B7AFD95B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385D71-B3AD-0D11-45BC-BE9454C6E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35670"/>
            <a:ext cx="2064470" cy="88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10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4D318-3EDD-D9A8-FA39-071F040EF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Introduction (2/2)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BF1E0-0F96-3AD9-2428-DE3469650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07" y="1820143"/>
            <a:ext cx="5050967" cy="3735421"/>
          </a:xfrm>
        </p:spPr>
        <p:txBody>
          <a:bodyPr>
            <a:normAutofit lnSpcReduction="10000"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premium, deductible, and policy limitations are the three main elements that make up the majority of insurance contracts (</a:t>
            </a:r>
            <a:r>
              <a:rPr lang="en-IN" sz="1800" dirty="0">
                <a:solidFill>
                  <a:srgbClr val="626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Dhanuraj,2014)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growing area of the Indian economy is health insurance. India's gross domestic product for 2011 included 3.9% of health-related spending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N" sz="1800" dirty="0">
                <a:solidFill>
                  <a:srgbClr val="626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Dhanuraj,2014)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2FCACE-D06F-021E-AB51-40B90C68D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18F2EF-8904-78B3-E0CD-0A48E81C5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4</a:t>
            </a:fld>
            <a:endParaRPr lang="en-IN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03EA7C-5718-A983-C630-1833CB1910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780707"/>
              </p:ext>
            </p:extLst>
          </p:nvPr>
        </p:nvGraphicFramePr>
        <p:xfrm>
          <a:off x="6899635" y="1463675"/>
          <a:ext cx="4114800" cy="5090795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35247262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28698134"/>
                    </a:ext>
                  </a:extLst>
                </a:gridCol>
              </a:tblGrid>
              <a:tr h="283208">
                <a:tc>
                  <a:txBody>
                    <a:bodyPr/>
                    <a:lstStyle/>
                    <a:p>
                      <a:r>
                        <a:rPr lang="en-US" sz="1300" dirty="0">
                          <a:effectLst/>
                        </a:rPr>
                        <a:t>Types</a:t>
                      </a:r>
                      <a:endParaRPr lang="en-IN" sz="1300" dirty="0">
                        <a:effectLst/>
                      </a:endParaRPr>
                    </a:p>
                  </a:txBody>
                  <a:tcPr marL="26794" marR="26794" marT="26794" marB="2679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effectLst/>
                        </a:rPr>
                        <a:t>F</a:t>
                      </a:r>
                      <a:r>
                        <a:rPr lang="en-IN" sz="1300" dirty="0">
                          <a:effectLst/>
                        </a:rPr>
                        <a:t>or</a:t>
                      </a:r>
                    </a:p>
                  </a:txBody>
                  <a:tcPr marL="26794" marR="26794" marT="26794" marB="2679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908016"/>
                  </a:ext>
                </a:extLst>
              </a:tr>
              <a:tr h="529650">
                <a:tc>
                  <a:txBody>
                    <a:bodyPr/>
                    <a:lstStyle/>
                    <a:p>
                      <a:r>
                        <a:rPr lang="en-IN" sz="1300" dirty="0">
                          <a:effectLst/>
                        </a:rPr>
                        <a:t>Individual Health insurance</a:t>
                      </a:r>
                    </a:p>
                  </a:txBody>
                  <a:tcPr marL="26794" marR="26794" marT="26794" marB="2679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300" dirty="0">
                          <a:effectLst/>
                        </a:rPr>
                        <a:t>Individual</a:t>
                      </a:r>
                    </a:p>
                  </a:txBody>
                  <a:tcPr marL="26794" marR="26794" marT="26794" marB="2679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058209"/>
                  </a:ext>
                </a:extLst>
              </a:tr>
              <a:tr h="422869">
                <a:tc>
                  <a:txBody>
                    <a:bodyPr/>
                    <a:lstStyle/>
                    <a:p>
                      <a:r>
                        <a:rPr lang="en-IN" sz="1300">
                          <a:effectLst/>
                        </a:rPr>
                        <a:t>Family Health Insurance</a:t>
                      </a:r>
                    </a:p>
                  </a:txBody>
                  <a:tcPr marL="26794" marR="26794" marT="26794" marB="2679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Entire Family- Self, Spouse, Children, and Parents</a:t>
                      </a:r>
                    </a:p>
                  </a:txBody>
                  <a:tcPr marL="26794" marR="26794" marT="26794" marB="2679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965523"/>
                  </a:ext>
                </a:extLst>
              </a:tr>
              <a:tr h="422869">
                <a:tc>
                  <a:txBody>
                    <a:bodyPr/>
                    <a:lstStyle/>
                    <a:p>
                      <a:r>
                        <a:rPr lang="en-IN" sz="1300" dirty="0">
                          <a:effectLst/>
                        </a:rPr>
                        <a:t>Critical Illness Insurance</a:t>
                      </a:r>
                    </a:p>
                  </a:txBody>
                  <a:tcPr marL="26794" marR="26794" marT="26794" marB="2679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Used for funding expensive treatments</a:t>
                      </a:r>
                    </a:p>
                  </a:txBody>
                  <a:tcPr marL="26794" marR="26794" marT="26794" marB="2679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190662"/>
                  </a:ext>
                </a:extLst>
              </a:tr>
              <a:tr h="852827">
                <a:tc>
                  <a:txBody>
                    <a:bodyPr/>
                    <a:lstStyle/>
                    <a:p>
                      <a:r>
                        <a:rPr lang="en-IN" sz="1300">
                          <a:effectLst/>
                        </a:rPr>
                        <a:t>Senior Citizen Health Insurance</a:t>
                      </a:r>
                    </a:p>
                  </a:txBody>
                  <a:tcPr marL="26794" marR="26794" marT="26794" marB="2679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effectLst/>
                        </a:rPr>
                        <a:t>Citizens of age 65 and above</a:t>
                      </a:r>
                    </a:p>
                  </a:txBody>
                  <a:tcPr marL="26794" marR="26794" marT="26794" marB="2679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614065"/>
                  </a:ext>
                </a:extLst>
              </a:tr>
              <a:tr h="795362">
                <a:tc>
                  <a:txBody>
                    <a:bodyPr/>
                    <a:lstStyle/>
                    <a:p>
                      <a:r>
                        <a:rPr lang="en-IN" sz="1300">
                          <a:effectLst/>
                        </a:rPr>
                        <a:t>Top Up Health Insurance</a:t>
                      </a:r>
                    </a:p>
                  </a:txBody>
                  <a:tcPr marL="26794" marR="26794" marT="26794" marB="2679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effectLst/>
                        </a:rPr>
                        <a:t>This insurance plan is beneficial when the sum insured of the existing policy gets exhausted.</a:t>
                      </a:r>
                    </a:p>
                  </a:txBody>
                  <a:tcPr marL="26794" marR="26794" marT="26794" marB="2679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600045"/>
                  </a:ext>
                </a:extLst>
              </a:tr>
              <a:tr h="570892">
                <a:tc>
                  <a:txBody>
                    <a:bodyPr/>
                    <a:lstStyle/>
                    <a:p>
                      <a:r>
                        <a:rPr lang="en-IN" sz="1300">
                          <a:effectLst/>
                        </a:rPr>
                        <a:t>Hospital Daily Cash</a:t>
                      </a:r>
                    </a:p>
                  </a:txBody>
                  <a:tcPr marL="26794" marR="26794" marT="26794" marB="2679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300" dirty="0">
                          <a:effectLst/>
                        </a:rPr>
                        <a:t>Daily hospital expenses</a:t>
                      </a:r>
                    </a:p>
                  </a:txBody>
                  <a:tcPr marL="26794" marR="26794" marT="26794" marB="2679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07419"/>
                  </a:ext>
                </a:extLst>
              </a:tr>
              <a:tr h="609116">
                <a:tc>
                  <a:txBody>
                    <a:bodyPr/>
                    <a:lstStyle/>
                    <a:p>
                      <a:r>
                        <a:rPr lang="en-IN" sz="1300">
                          <a:effectLst/>
                        </a:rPr>
                        <a:t>Personal Accident Insurance</a:t>
                      </a:r>
                    </a:p>
                  </a:txBody>
                  <a:tcPr marL="26794" marR="26794" marT="26794" marB="2679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effectLst/>
                        </a:rPr>
                        <a:t>It can be used in case of any loss or damage to the owner or driver.</a:t>
                      </a:r>
                    </a:p>
                  </a:txBody>
                  <a:tcPr marL="26794" marR="26794" marT="26794" marB="2679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41901"/>
                  </a:ext>
                </a:extLst>
              </a:tr>
              <a:tr h="246699">
                <a:tc>
                  <a:txBody>
                    <a:bodyPr/>
                    <a:lstStyle/>
                    <a:p>
                      <a:r>
                        <a:rPr lang="en-IN" sz="1300" dirty="0">
                          <a:effectLst/>
                        </a:rPr>
                        <a:t>Group Health Insurance</a:t>
                      </a:r>
                    </a:p>
                  </a:txBody>
                  <a:tcPr marL="26794" marR="26794" marT="26794" marB="2679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300" dirty="0"/>
                        <a:t>For a Group of people </a:t>
                      </a:r>
                    </a:p>
                  </a:txBody>
                  <a:tcPr marL="64305" marR="64305" marT="32153" marB="3215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3062499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3A8571C-6A74-6D2E-4694-342C593D0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35670"/>
            <a:ext cx="2064470" cy="88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23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Objectives of 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D7DE2-7518-3B77-F975-509EE81FC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study the products of health insurance in India and their comparison among three Companies on various Important parameters.(Pre/post Hospitalization, Maternity Benefit).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en-IN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I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study premiums of different types of sector.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4328F-626B-70E2-D0C5-F16A1E592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5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DE848F-23EA-DD10-7CA9-E5A35CA4C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3E1DD0-A50E-0180-3718-9EEC4B609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63951"/>
            <a:ext cx="2064470" cy="88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87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6DAF6-311E-0255-B1ED-7410C028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Methodology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65C76-273B-9A86-DBC1-54F437B85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IN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I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Research Methodology</a:t>
            </a:r>
          </a:p>
          <a:p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By carrying out an Analytical study the performance of non-  life insurance companies in India are determined.  The present study is based on secondary data.</a:t>
            </a:r>
          </a:p>
          <a:p>
            <a:endParaRPr lang="en-IN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Data for this study are obtained from the IRDA (Insurance Regulatory Development Authority) annual reports, Bulletins, and statement of accounts of the various Life Insurance Companies. </a:t>
            </a:r>
          </a:p>
          <a:p>
            <a:endParaRPr lang="en-IN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26005-CE28-7D60-D38A-A20359BF8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49770-9203-2BD7-A999-EDFBD11B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6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6665F7-D441-D56F-3223-09638E620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F65253-FEBC-406F-FF6E-39B40697C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35670"/>
            <a:ext cx="2064470" cy="88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09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72BA-4BE1-529E-07EC-8F4A53233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Methodology (2/2)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F77E6-6698-55B6-C98F-1338F8539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en-IN" sz="18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IN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Period of the Study</a:t>
            </a:r>
            <a:endParaRPr lang="en-I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 study covers a period of 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</a:rPr>
              <a:t>two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years from the accounting year 2020-2022 and the essential data for this period have been collected from IRDA Annual Report. </a:t>
            </a:r>
            <a:endParaRPr lang="en-IN" sz="1800" dirty="0"/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en-IN" sz="18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IN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Sampling Design </a:t>
            </a:r>
            <a:endParaRPr lang="en-IN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Among 24 Life Insurance and 33 general insurance companies have been selected through the Purposive sampling method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DCD10-8A3E-7240-0E8B-DDE634E0B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90905-61DD-7573-FB83-64447E29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7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A07901-579C-BFCC-7D89-A24BBE44C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4EAED1-552D-59F4-0D0F-FFA9D6D36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35670"/>
            <a:ext cx="2064470" cy="88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44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Results (1/3)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0E2DC-1F64-6150-E936-2EFC08A56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very fist step of buying any health policy we should be checking it by analysing these parameters 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B1AD0-3937-0010-0111-E6BE0A37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9D843-D489-0698-8F13-E18D7AC3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8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7E35C9-8D50-F7CA-E6F1-C10B29E0A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D70E4E-57B8-60B2-11B2-BAA925D7447C}"/>
              </a:ext>
            </a:extLst>
          </p:cNvPr>
          <p:cNvSpPr txBox="1"/>
          <p:nvPr/>
        </p:nvSpPr>
        <p:spPr>
          <a:xfrm>
            <a:off x="1186208" y="3027262"/>
            <a:ext cx="3365369" cy="25237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range of plans offered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hospitals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Claim settlement ratio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Claim Bases Loading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Premium rates &amp; Reviews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Co-Payment Clause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 Waiting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51B6C9-B8D1-E572-7B47-1CC7165CA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35670"/>
            <a:ext cx="2064470" cy="8866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369AE6-50BB-2105-9046-CC2801865093}"/>
              </a:ext>
            </a:extLst>
          </p:cNvPr>
          <p:cNvSpPr txBox="1"/>
          <p:nvPr/>
        </p:nvSpPr>
        <p:spPr>
          <a:xfrm>
            <a:off x="7411826" y="2718580"/>
            <a:ext cx="3117914" cy="34583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Inclusion &amp; Exclusion Criteria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Entry &amp; Exist age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Discounts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Renewal Process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Buying Procedures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Any Check-ups Required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Portability of the policy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73306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Results (2/3)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C8CAC17-13D6-F8BF-EE91-02AAC00FE2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095176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452A5-4A37-38F4-E86E-331DB996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510F1-C90F-1644-E1E6-E6F7AEB43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9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E056D7-024E-A9C1-BBD7-5EE6669F64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1DF86C-BF6A-44F3-AA3D-C699AA5474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45097"/>
            <a:ext cx="2064470" cy="88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767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1078</TotalTime>
  <Words>1304</Words>
  <Application>Microsoft Office PowerPoint</Application>
  <PresentationFormat>Widescreen</PresentationFormat>
  <Paragraphs>159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Garamond</vt:lpstr>
      <vt:lpstr>Times New Roman</vt:lpstr>
      <vt:lpstr>Work Sans</vt:lpstr>
      <vt:lpstr>Savon</vt:lpstr>
      <vt:lpstr>A Comparative study of various health insurance products</vt:lpstr>
      <vt:lpstr>Mentor Approval</vt:lpstr>
      <vt:lpstr>Introduction (1/2)</vt:lpstr>
      <vt:lpstr>Introduction (2/2)</vt:lpstr>
      <vt:lpstr>Objectives of  Study</vt:lpstr>
      <vt:lpstr>Methodology (1/2)</vt:lpstr>
      <vt:lpstr>Methodology (2/2)</vt:lpstr>
      <vt:lpstr>Results (1/3)</vt:lpstr>
      <vt:lpstr>Results (2/3)</vt:lpstr>
      <vt:lpstr>Results (3/3)</vt:lpstr>
      <vt:lpstr>Discussion (1/2)</vt:lpstr>
      <vt:lpstr>Discussion (2/2)</vt:lpstr>
      <vt:lpstr>Conclusion</vt:lpstr>
      <vt:lpstr>References (Only Vancouver Style)</vt:lpstr>
      <vt:lpstr>Thank You</vt:lpstr>
      <vt:lpstr>Pictorial Journey (1/2)</vt:lpstr>
      <vt:lpstr>Pictorial Journey (2/2)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Name Organization</dc:title>
  <dc:creator>Dr. Sidharth Sekhar Mishra</dc:creator>
  <cp:lastModifiedBy>Leeza Rajput</cp:lastModifiedBy>
  <cp:revision>18</cp:revision>
  <dcterms:created xsi:type="dcterms:W3CDTF">2022-05-20T15:11:38Z</dcterms:created>
  <dcterms:modified xsi:type="dcterms:W3CDTF">2023-07-03T03:46:01Z</dcterms:modified>
</cp:coreProperties>
</file>