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92" r:id="rId4"/>
    <p:sldId id="282" r:id="rId5"/>
    <p:sldId id="257" r:id="rId6"/>
    <p:sldId id="293" r:id="rId7"/>
    <p:sldId id="260" r:id="rId8"/>
    <p:sldId id="259" r:id="rId9"/>
    <p:sldId id="286" r:id="rId10"/>
    <p:sldId id="285" r:id="rId11"/>
    <p:sldId id="287" r:id="rId12"/>
    <p:sldId id="289" r:id="rId13"/>
    <p:sldId id="290" r:id="rId14"/>
    <p:sldId id="267" r:id="rId15"/>
    <p:sldId id="277" r:id="rId16"/>
    <p:sldId id="291"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C59"/>
    <a:srgbClr val="E18117"/>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291" autoAdjust="0"/>
  </p:normalViewPr>
  <p:slideViewPr>
    <p:cSldViewPr snapToGrid="0">
      <p:cViewPr varScale="1">
        <p:scale>
          <a:sx n="68" d="100"/>
          <a:sy n="68"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pikasingh6969@outlook.com" userId="7c36602eed331f88" providerId="LiveId" clId="{188A2F05-4431-49CC-AE16-DB8266F83C51}"/>
    <pc:docChg chg="undo custSel addSld modSld">
      <pc:chgData name="lipikasingh6969@outlook.com" userId="7c36602eed331f88" providerId="LiveId" clId="{188A2F05-4431-49CC-AE16-DB8266F83C51}" dt="2023-06-25T13:05:40.973" v="103" actId="1440"/>
      <pc:docMkLst>
        <pc:docMk/>
      </pc:docMkLst>
      <pc:sldChg chg="addSp modSp mod">
        <pc:chgData name="lipikasingh6969@outlook.com" userId="7c36602eed331f88" providerId="LiveId" clId="{188A2F05-4431-49CC-AE16-DB8266F83C51}" dt="2023-06-25T13:01:09.488" v="89" actId="1076"/>
        <pc:sldMkLst>
          <pc:docMk/>
          <pc:sldMk cId="0" sldId="257"/>
        </pc:sldMkLst>
        <pc:spChg chg="mod">
          <ac:chgData name="lipikasingh6969@outlook.com" userId="7c36602eed331f88" providerId="LiveId" clId="{188A2F05-4431-49CC-AE16-DB8266F83C51}" dt="2023-06-25T13:00:48.515" v="87" actId="1076"/>
          <ac:spMkLst>
            <pc:docMk/>
            <pc:sldMk cId="0" sldId="257"/>
            <ac:spMk id="5" creationId="{00000000-0000-0000-0000-000000000000}"/>
          </ac:spMkLst>
        </pc:spChg>
        <pc:picChg chg="add mod modCrop">
          <ac:chgData name="lipikasingh6969@outlook.com" userId="7c36602eed331f88" providerId="LiveId" clId="{188A2F05-4431-49CC-AE16-DB8266F83C51}" dt="2023-06-25T13:01:09.488" v="89" actId="1076"/>
          <ac:picMkLst>
            <pc:docMk/>
            <pc:sldMk cId="0" sldId="257"/>
            <ac:picMk id="8" creationId="{AFAB3DF6-D51E-A4BB-E200-592C7316EA21}"/>
          </ac:picMkLst>
        </pc:picChg>
        <pc:picChg chg="mod">
          <ac:chgData name="lipikasingh6969@outlook.com" userId="7c36602eed331f88" providerId="LiveId" clId="{188A2F05-4431-49CC-AE16-DB8266F83C51}" dt="2023-06-25T13:01:00.332" v="88" actId="1076"/>
          <ac:picMkLst>
            <pc:docMk/>
            <pc:sldMk cId="0" sldId="257"/>
            <ac:picMk id="9" creationId="{00000000-0000-0000-0000-000000000000}"/>
          </ac:picMkLst>
        </pc:picChg>
      </pc:sldChg>
      <pc:sldChg chg="modSp mod">
        <pc:chgData name="lipikasingh6969@outlook.com" userId="7c36602eed331f88" providerId="LiveId" clId="{188A2F05-4431-49CC-AE16-DB8266F83C51}" dt="2023-06-25T12:52:42.900" v="52" actId="20577"/>
        <pc:sldMkLst>
          <pc:docMk/>
          <pc:sldMk cId="0" sldId="260"/>
        </pc:sldMkLst>
        <pc:spChg chg="mod">
          <ac:chgData name="lipikasingh6969@outlook.com" userId="7c36602eed331f88" providerId="LiveId" clId="{188A2F05-4431-49CC-AE16-DB8266F83C51}" dt="2023-06-25T12:52:42.900" v="52" actId="20577"/>
          <ac:spMkLst>
            <pc:docMk/>
            <pc:sldMk cId="0" sldId="260"/>
            <ac:spMk id="3" creationId="{00000000-0000-0000-0000-000000000000}"/>
          </ac:spMkLst>
        </pc:spChg>
      </pc:sldChg>
      <pc:sldChg chg="modSp mod">
        <pc:chgData name="lipikasingh6969@outlook.com" userId="7c36602eed331f88" providerId="LiveId" clId="{188A2F05-4431-49CC-AE16-DB8266F83C51}" dt="2023-06-25T12:52:30.946" v="48" actId="20577"/>
        <pc:sldMkLst>
          <pc:docMk/>
          <pc:sldMk cId="2167237480" sldId="290"/>
        </pc:sldMkLst>
        <pc:spChg chg="mod">
          <ac:chgData name="lipikasingh6969@outlook.com" userId="7c36602eed331f88" providerId="LiveId" clId="{188A2F05-4431-49CC-AE16-DB8266F83C51}" dt="2023-06-25T12:52:30.946" v="48" actId="20577"/>
          <ac:spMkLst>
            <pc:docMk/>
            <pc:sldMk cId="2167237480" sldId="290"/>
            <ac:spMk id="9" creationId="{845A41AF-3E57-CECC-1C65-C9C6D334E403}"/>
          </ac:spMkLst>
        </pc:spChg>
      </pc:sldChg>
      <pc:sldChg chg="addSp delSp modSp new mod">
        <pc:chgData name="lipikasingh6969@outlook.com" userId="7c36602eed331f88" providerId="LiveId" clId="{188A2F05-4431-49CC-AE16-DB8266F83C51}" dt="2023-06-25T13:05:40.973" v="103" actId="1440"/>
        <pc:sldMkLst>
          <pc:docMk/>
          <pc:sldMk cId="2400984666" sldId="293"/>
        </pc:sldMkLst>
        <pc:spChg chg="del">
          <ac:chgData name="lipikasingh6969@outlook.com" userId="7c36602eed331f88" providerId="LiveId" clId="{188A2F05-4431-49CC-AE16-DB8266F83C51}" dt="2023-06-25T13:01:39.352" v="91" actId="478"/>
          <ac:spMkLst>
            <pc:docMk/>
            <pc:sldMk cId="2400984666" sldId="293"/>
            <ac:spMk id="2" creationId="{648493B1-F4E9-5A5A-5830-39003F6D68FF}"/>
          </ac:spMkLst>
        </pc:spChg>
        <pc:spChg chg="del">
          <ac:chgData name="lipikasingh6969@outlook.com" userId="7c36602eed331f88" providerId="LiveId" clId="{188A2F05-4431-49CC-AE16-DB8266F83C51}" dt="2023-06-25T13:01:42.174" v="92" actId="478"/>
          <ac:spMkLst>
            <pc:docMk/>
            <pc:sldMk cId="2400984666" sldId="293"/>
            <ac:spMk id="3" creationId="{8677A05E-B8C4-EF75-28C1-21A2965CB158}"/>
          </ac:spMkLst>
        </pc:spChg>
        <pc:spChg chg="del">
          <ac:chgData name="lipikasingh6969@outlook.com" userId="7c36602eed331f88" providerId="LiveId" clId="{188A2F05-4431-49CC-AE16-DB8266F83C51}" dt="2023-06-25T13:01:45.206" v="93" actId="478"/>
          <ac:spMkLst>
            <pc:docMk/>
            <pc:sldMk cId="2400984666" sldId="293"/>
            <ac:spMk id="4" creationId="{85152FDD-E59D-F1CB-337F-DB1D96937EBF}"/>
          </ac:spMkLst>
        </pc:spChg>
        <pc:spChg chg="add del">
          <ac:chgData name="lipikasingh6969@outlook.com" userId="7c36602eed331f88" providerId="LiveId" clId="{188A2F05-4431-49CC-AE16-DB8266F83C51}" dt="2023-06-25T13:01:59.833" v="96" actId="478"/>
          <ac:spMkLst>
            <pc:docMk/>
            <pc:sldMk cId="2400984666" sldId="293"/>
            <ac:spMk id="5" creationId="{FC911C5B-FF8E-D062-37F4-79BD29CE2556}"/>
          </ac:spMkLst>
        </pc:spChg>
        <pc:picChg chg="add mod">
          <ac:chgData name="lipikasingh6969@outlook.com" userId="7c36602eed331f88" providerId="LiveId" clId="{188A2F05-4431-49CC-AE16-DB8266F83C51}" dt="2023-06-25T13:02:07.098" v="97"/>
          <ac:picMkLst>
            <pc:docMk/>
            <pc:sldMk cId="2400984666" sldId="293"/>
            <ac:picMk id="6" creationId="{8F755743-73B2-388B-D379-AD3B8F1831B7}"/>
          </ac:picMkLst>
        </pc:picChg>
        <pc:picChg chg="add mod modCrop">
          <ac:chgData name="lipikasingh6969@outlook.com" userId="7c36602eed331f88" providerId="LiveId" clId="{188A2F05-4431-49CC-AE16-DB8266F83C51}" dt="2023-06-25T13:05:40.973" v="103" actId="1440"/>
          <ac:picMkLst>
            <pc:docMk/>
            <pc:sldMk cId="2400984666" sldId="293"/>
            <ac:picMk id="8" creationId="{DBE90182-D60D-FB06-9891-0D8BD2885D0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7c36602eed331f88/Desktop/perception%20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7c36602eed331f88/Desktop/perception%20results%20coppyy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7c36602eed331f88/Desktop/perception%20results%20coppyyy.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000" u="sng"/>
              <a:t>END</a:t>
            </a:r>
            <a:r>
              <a:rPr lang="en-US" sz="2000" u="sng" baseline="0"/>
              <a:t> USERS JOB PROFILES</a:t>
            </a:r>
            <a:endParaRPr lang="en-US" sz="2000" u="sng"/>
          </a:p>
        </c:rich>
      </c:tx>
      <c:layout>
        <c:manualLayout>
          <c:xMode val="edge"/>
          <c:yMode val="edge"/>
          <c:x val="0.22629697114306993"/>
          <c:y val="3.4269562489670224E-2"/>
        </c:manualLayout>
      </c:layout>
      <c:overlay val="0"/>
      <c:spPr>
        <a:noFill/>
        <a:ln>
          <a:noFill/>
        </a:ln>
        <a:effectLst/>
      </c:spPr>
      <c:txPr>
        <a:bodyPr rot="0" spcFirstLastPara="1" vertOverflow="ellipsis" vert="horz" wrap="square" anchor="ctr" anchorCtr="1"/>
        <a:lstStyle/>
        <a:p>
          <a:pPr>
            <a:defRPr sz="2000" b="1" i="0" u="sng"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5187703809751055"/>
          <c:y val="0.1151796460514249"/>
          <c:w val="0.49310119809403991"/>
          <c:h val="0.73730817559745754"/>
        </c:manualLayout>
      </c:layout>
      <c:pieChart>
        <c:varyColors val="1"/>
        <c:ser>
          <c:idx val="0"/>
          <c:order val="0"/>
          <c:tx>
            <c:strRef>
              <c:f>'[perception results.xlsx]Sheet1'!$B$1</c:f>
              <c:strCache>
                <c:ptCount val="1"/>
                <c:pt idx="0">
                  <c:v>Number</c:v>
                </c:pt>
              </c:strCache>
            </c:strRef>
          </c:tx>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A39-4E77-8FC1-1105C8A5053B}"/>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A39-4E77-8FC1-1105C8A5053B}"/>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A39-4E77-8FC1-1105C8A5053B}"/>
              </c:ext>
            </c:extLst>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A39-4E77-8FC1-1105C8A5053B}"/>
              </c:ext>
            </c:extLst>
          </c:dPt>
          <c:dPt>
            <c:idx val="4"/>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5A39-4E77-8FC1-1105C8A5053B}"/>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'[perception results.xlsx]Sheet1'!$A$2:$A$6</c:f>
              <c:strCache>
                <c:ptCount val="5"/>
                <c:pt idx="0">
                  <c:v>Doctors</c:v>
                </c:pt>
                <c:pt idx="1">
                  <c:v>Nurses</c:v>
                </c:pt>
                <c:pt idx="2">
                  <c:v>Pharmacists</c:v>
                </c:pt>
                <c:pt idx="3">
                  <c:v>Executives</c:v>
                </c:pt>
                <c:pt idx="4">
                  <c:v>Coordinators</c:v>
                </c:pt>
              </c:strCache>
            </c:strRef>
          </c:cat>
          <c:val>
            <c:numRef>
              <c:f>'[perception results.xlsx]Sheet1'!$B$2:$B$6</c:f>
              <c:numCache>
                <c:formatCode>General</c:formatCode>
                <c:ptCount val="5"/>
                <c:pt idx="0">
                  <c:v>82</c:v>
                </c:pt>
                <c:pt idx="1">
                  <c:v>138</c:v>
                </c:pt>
                <c:pt idx="2">
                  <c:v>22</c:v>
                </c:pt>
                <c:pt idx="3">
                  <c:v>34</c:v>
                </c:pt>
                <c:pt idx="4">
                  <c:v>34</c:v>
                </c:pt>
              </c:numCache>
            </c:numRef>
          </c:val>
          <c:extLst>
            <c:ext xmlns:c16="http://schemas.microsoft.com/office/drawing/2014/chart" uri="{C3380CC4-5D6E-409C-BE32-E72D297353CC}">
              <c16:uniqueId val="{0000000A-5A39-4E77-8FC1-1105C8A5053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9120626450619291E-2"/>
          <c:y val="0.83433409900170785"/>
          <c:w val="0.92175856633623277"/>
          <c:h val="0.1485311197534570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sng"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8104511087343131"/>
          <c:y val="0.16871349009697184"/>
          <c:w val="0.50777316389086891"/>
          <c:h val="0.70934988357450968"/>
        </c:manualLayout>
      </c:layout>
      <c:pieChart>
        <c:varyColors val="1"/>
        <c:ser>
          <c:idx val="0"/>
          <c:order val="0"/>
          <c:tx>
            <c:strRef>
              <c:f>'[perception results coppyyy.xlsx]Analysis'!$A$2</c:f>
              <c:strCache>
                <c:ptCount val="1"/>
                <c:pt idx="0">
                  <c:v>How user-friendly it is?</c:v>
                </c:pt>
              </c:strCache>
            </c:strRef>
          </c:tx>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0AB-48D6-88A5-D51C2BA586E6}"/>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0AB-48D6-88A5-D51C2BA586E6}"/>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'[perception results coppyyy.xlsx]Analysis'!$B$1:$C$1</c:f>
              <c:strCache>
                <c:ptCount val="2"/>
                <c:pt idx="0">
                  <c:v>Yes </c:v>
                </c:pt>
                <c:pt idx="1">
                  <c:v>No</c:v>
                </c:pt>
              </c:strCache>
            </c:strRef>
          </c:cat>
          <c:val>
            <c:numRef>
              <c:f>'[perception results coppyyy.xlsx]Analysis'!$B$2:$C$2</c:f>
              <c:numCache>
                <c:formatCode>General</c:formatCode>
                <c:ptCount val="2"/>
                <c:pt idx="0">
                  <c:v>86.7</c:v>
                </c:pt>
                <c:pt idx="1">
                  <c:v>13.3</c:v>
                </c:pt>
              </c:numCache>
            </c:numRef>
          </c:val>
          <c:extLst>
            <c:ext xmlns:c16="http://schemas.microsoft.com/office/drawing/2014/chart" uri="{C3380CC4-5D6E-409C-BE32-E72D297353CC}">
              <c16:uniqueId val="{00000004-80AB-48D6-88A5-D51C2BA586E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7.408405744027248E-2"/>
          <c:y val="0.84051436902434229"/>
          <c:w val="0.267975232752869"/>
          <c:h val="9.6744312935909446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sng"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710646552774213"/>
          <c:y val="0.15825660375701381"/>
          <c:w val="0.51276339168887386"/>
          <c:h val="0.71632114113448164"/>
        </c:manualLayout>
      </c:layout>
      <c:pieChart>
        <c:varyColors val="1"/>
        <c:ser>
          <c:idx val="0"/>
          <c:order val="0"/>
          <c:tx>
            <c:strRef>
              <c:f>'[perception results coppyyy.xlsx]Analysis'!$A$3</c:f>
              <c:strCache>
                <c:ptCount val="1"/>
                <c:pt idx="0">
                  <c:v>Efficiency</c:v>
                </c:pt>
              </c:strCache>
            </c:strRef>
          </c:tx>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C78-4177-A303-4B080F340EB9}"/>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C78-4177-A303-4B080F340EB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'[perception results coppyyy.xlsx]Analysis'!$B$1:$C$1</c:f>
              <c:strCache>
                <c:ptCount val="2"/>
                <c:pt idx="0">
                  <c:v>Yes </c:v>
                </c:pt>
                <c:pt idx="1">
                  <c:v>No</c:v>
                </c:pt>
              </c:strCache>
            </c:strRef>
          </c:cat>
          <c:val>
            <c:numRef>
              <c:f>'[perception results coppyyy.xlsx]Analysis'!$B$3:$C$3</c:f>
              <c:numCache>
                <c:formatCode>General</c:formatCode>
                <c:ptCount val="2"/>
                <c:pt idx="0">
                  <c:v>90.09</c:v>
                </c:pt>
                <c:pt idx="1">
                  <c:v>9.9</c:v>
                </c:pt>
              </c:numCache>
            </c:numRef>
          </c:val>
          <c:extLst>
            <c:ext xmlns:c16="http://schemas.microsoft.com/office/drawing/2014/chart" uri="{C3380CC4-5D6E-409C-BE32-E72D297353CC}">
              <c16:uniqueId val="{00000004-EC78-4177-A303-4B080F340EB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1683247058712582E-2"/>
          <c:y val="0.83906577463845522"/>
          <c:w val="0.29772799250601384"/>
          <c:h val="0.1051641648817685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25-06-2023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47C0E5-F472-4823-852C-D183FA2F2488}" type="datetime1">
              <a:rPr lang="en-IN" smtClean="0"/>
              <a:t>25-06-2023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2769F-3E27-4D36-A194-1A84EAEDBFA1}" type="datetime1">
              <a:rPr lang="en-IN" smtClean="0"/>
              <a:t>25-06-2023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2769F-3E27-4D36-A194-1A84EAEDBFA1}" type="datetime1">
              <a:rPr lang="en-IN" smtClean="0"/>
              <a:t>25-06-2023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147C0E5-F472-4823-852C-D183FA2F2488}" type="datetime1">
              <a:rPr lang="en-IN" smtClean="0"/>
              <a:t>25-06-2023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A12769F-3E27-4D36-A194-1A84EAEDBFA1}" type="datetime1">
              <a:rPr lang="en-IN" smtClean="0"/>
              <a:t>25-06-2023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25-06-2023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A12769F-3E27-4D36-A194-1A84EAEDBFA1}" type="datetime1">
              <a:rPr lang="en-IN" smtClean="0"/>
              <a:t>25-06-2023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A12769F-3E27-4D36-A194-1A84EAEDBFA1}" type="datetime1">
              <a:rPr lang="en-IN" smtClean="0"/>
              <a:t>25-06-2023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3D29E31-0E2B-4B8B-A4CD-804F6A5D47A9}" type="datetime1">
              <a:rPr lang="en-IN" smtClean="0"/>
              <a:t>25-06-2023</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25-06-2023</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12769F-3E27-4D36-A194-1A84EAEDBFA1}" type="datetime1">
              <a:rPr lang="en-IN" smtClean="0"/>
              <a:t>25-06-2023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12769F-3E27-4D36-A194-1A84EAEDBFA1}" type="datetime1">
              <a:rPr lang="en-IN" smtClean="0"/>
              <a:t>25-06-2023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25-06-2023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A12769F-3E27-4D36-A194-1A84EAEDBFA1}" type="datetime1">
              <a:rPr lang="en-IN" smtClean="0"/>
              <a:t>25-06-2023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A12769F-3E27-4D36-A194-1A84EAEDBFA1}" type="datetime1">
              <a:rPr lang="en-IN" smtClean="0"/>
              <a:t>25-06-2023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D685ADF-9D55-472F-A142-0A5A20BA4577}" type="datetime1">
              <a:rPr lang="en-IN" smtClean="0"/>
              <a:t>25-06-2023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A12769F-3E27-4D36-A194-1A84EAEDBFA1}" type="datetime1">
              <a:rPr lang="en-IN" smtClean="0"/>
              <a:t>25-06-2023</a:t>
            </a:fld>
            <a:endParaRPr lang="en-IN"/>
          </a:p>
        </p:txBody>
      </p:sp>
      <p:sp>
        <p:nvSpPr>
          <p:cNvPr id="9" name="Footer Placeholder 8"/>
          <p:cNvSpPr>
            <a:spLocks noGrp="1"/>
          </p:cNvSpPr>
          <p:nvPr>
            <p:ph type="ftr" sz="quarter" idx="11"/>
          </p:nvPr>
        </p:nvSpPr>
        <p:spPr/>
        <p:txBody>
          <a:bodyPr/>
          <a:lstStyle/>
          <a:p>
            <a:r>
              <a:rPr lang="en-US"/>
              <a:t>You are not allowed to add slides to this presentation</a:t>
            </a:r>
            <a:endParaRPr lang="en-IN"/>
          </a:p>
        </p:txBody>
      </p:sp>
      <p:sp>
        <p:nvSpPr>
          <p:cNvPr id="10" name="Slide Number Placeholder 9"/>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A12769F-3E27-4D36-A194-1A84EAEDBFA1}" type="datetime1">
              <a:rPr lang="en-IN" smtClean="0"/>
              <a:t>25-06-2023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25-06-2023</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25-06-2023</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A12769F-3E27-4D36-A194-1A84EAEDBFA1}" type="datetime1">
              <a:rPr lang="en-IN" smtClean="0"/>
              <a:t>25-06-2023</a:t>
            </a:fld>
            <a:endParaRPr lang="en-IN"/>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You are not allowed to add slides to this presentation</a:t>
            </a:r>
            <a:endParaRPr lang="en-IN"/>
          </a:p>
        </p:txBody>
      </p:sp>
      <p:sp>
        <p:nvSpPr>
          <p:cNvPr id="11" name="Slide Number Placeholder 10"/>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751C047-BE12-4A43-A323-58AFB768CD35}" type="datetime1">
              <a:rPr lang="en-IN" smtClean="0"/>
              <a:t>25-06-2023</a:t>
            </a:fld>
            <a:endParaRPr lang="en-IN"/>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You are not allowed to add slides to this presentation</a:t>
            </a:r>
            <a:endParaRPr lang="en-IN"/>
          </a:p>
        </p:txBody>
      </p:sp>
      <p:sp>
        <p:nvSpPr>
          <p:cNvPr id="10" name="Slide Number Placeholder 9"/>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A12769F-3E27-4D36-A194-1A84EAEDBFA1}" type="datetime1">
              <a:rPr lang="en-IN" smtClean="0"/>
              <a:t>25-06-2023</a:t>
            </a:fld>
            <a:endParaRPr lang="en-IN"/>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6AD20E6-394B-4DF0-96A5-9647FF39C943}"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25-06-2023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pii/S1130862121001352" TargetMode="Externa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https://medinform.jmir.org/2022/5/e32305/" TargetMode="External"/><Relationship Id="rId5" Type="http://schemas.openxmlformats.org/officeDocument/2006/relationships/hyperlink" Target="https://www.mdpi.com/2075-1729/10/12/327" TargetMode="External"/><Relationship Id="rId4" Type="http://schemas.openxmlformats.org/officeDocument/2006/relationships/hyperlink" Target="http://dx.doi.org/10.1136/bmjhci-2019-10009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9561" y="1334125"/>
            <a:ext cx="10103370" cy="3099216"/>
          </a:xfrm>
        </p:spPr>
        <p:txBody>
          <a:bodyPr>
            <a:normAutofit fontScale="90000"/>
          </a:bodyPr>
          <a:lstStyle/>
          <a:p>
            <a:r>
              <a:rPr lang="en-IN" sz="2700" b="1" u="sng" dirty="0">
                <a:solidFill>
                  <a:srgbClr val="FF0000"/>
                </a:solidFill>
                <a:latin typeface="Comic Sans MS" pitchFamily="66" charset="0"/>
              </a:rPr>
              <a:t>PERCEPTION OF END USERS AFTER PROVIDING HANDS ON TRAINING ON DUMMY COMPUTERIZED PATIENT RECORD SYSTEM (CPRS) PRIOR TO ITS IMPLEMENTATION.</a:t>
            </a:r>
            <a:br>
              <a:rPr lang="en-IN" sz="3200" b="1" u="sng" dirty="0">
                <a:solidFill>
                  <a:srgbClr val="FF0000"/>
                </a:solidFill>
                <a:latin typeface="Comic Sans MS" pitchFamily="66" charset="0"/>
              </a:rPr>
            </a:br>
            <a:br>
              <a:rPr lang="en-IN" sz="3200" b="1" u="sng" dirty="0">
                <a:solidFill>
                  <a:srgbClr val="FF0000"/>
                </a:solidFill>
                <a:latin typeface="Comic Sans MS" pitchFamily="66" charset="0"/>
              </a:rPr>
            </a:br>
            <a:r>
              <a:rPr lang="en-IN" sz="2700" b="1" u="sng" dirty="0">
                <a:solidFill>
                  <a:srgbClr val="FF0000"/>
                </a:solidFill>
                <a:latin typeface="Comic Sans MS" pitchFamily="66" charset="0"/>
              </a:rPr>
              <a:t>AT</a:t>
            </a:r>
            <a:br>
              <a:rPr lang="en-IN" sz="2700" b="1" dirty="0">
                <a:solidFill>
                  <a:srgbClr val="FF0000"/>
                </a:solidFill>
                <a:latin typeface="+mn-lt"/>
              </a:rPr>
            </a:br>
            <a:br>
              <a:rPr lang="en-IN" sz="2700" b="1" dirty="0">
                <a:solidFill>
                  <a:srgbClr val="FF0000"/>
                </a:solidFill>
                <a:latin typeface="+mn-lt"/>
              </a:rPr>
            </a:br>
            <a:r>
              <a:rPr lang="en-IN" sz="2700" b="1" u="sng" dirty="0">
                <a:solidFill>
                  <a:srgbClr val="FF0000"/>
                </a:solidFill>
                <a:latin typeface="Comic Sans MS" pitchFamily="66" charset="0"/>
              </a:rPr>
              <a:t>BLK-MAX SUPER SPECIALITY HOSPITAL</a:t>
            </a:r>
          </a:p>
        </p:txBody>
      </p:sp>
      <p:sp>
        <p:nvSpPr>
          <p:cNvPr id="3" name="Subtitle 2"/>
          <p:cNvSpPr>
            <a:spLocks noGrp="1"/>
          </p:cNvSpPr>
          <p:nvPr>
            <p:ph type="subTitle" idx="1"/>
          </p:nvPr>
        </p:nvSpPr>
        <p:spPr>
          <a:xfrm>
            <a:off x="6351246" y="4129791"/>
            <a:ext cx="5896131" cy="2728209"/>
          </a:xfrm>
        </p:spPr>
        <p:txBody>
          <a:bodyPr>
            <a:normAutofit fontScale="85000" lnSpcReduction="20000"/>
          </a:bodyPr>
          <a:lstStyle/>
          <a:p>
            <a:endParaRPr lang="en-IN" b="1" dirty="0"/>
          </a:p>
          <a:p>
            <a:endParaRPr lang="en-IN" b="1" dirty="0"/>
          </a:p>
          <a:p>
            <a:endParaRPr lang="en-IN" b="1" dirty="0"/>
          </a:p>
          <a:p>
            <a:r>
              <a:rPr lang="en-IN" b="1" dirty="0">
                <a:latin typeface="Comic Sans MS" pitchFamily="66" charset="0"/>
              </a:rPr>
              <a:t>Presented by- </a:t>
            </a:r>
            <a:r>
              <a:rPr lang="en-IN" b="1" dirty="0" err="1">
                <a:latin typeface="Comic Sans MS" pitchFamily="66" charset="0"/>
              </a:rPr>
              <a:t>Dr.Lipika</a:t>
            </a:r>
            <a:r>
              <a:rPr lang="en-IN" b="1" dirty="0">
                <a:latin typeface="Comic Sans MS" pitchFamily="66" charset="0"/>
              </a:rPr>
              <a:t> Singh</a:t>
            </a:r>
          </a:p>
          <a:p>
            <a:r>
              <a:rPr lang="en-IN" b="1" dirty="0">
                <a:latin typeface="Comic Sans MS" pitchFamily="66" charset="0"/>
              </a:rPr>
              <a:t>Faculty mentor- </a:t>
            </a:r>
            <a:r>
              <a:rPr lang="en-IN" b="1" dirty="0" err="1">
                <a:latin typeface="Comic Sans MS" pitchFamily="66" charset="0"/>
              </a:rPr>
              <a:t>Dr.Punit</a:t>
            </a:r>
            <a:r>
              <a:rPr lang="en-IN" b="1" dirty="0">
                <a:latin typeface="Comic Sans MS" pitchFamily="66" charset="0"/>
              </a:rPr>
              <a:t> Yadav </a:t>
            </a:r>
          </a:p>
          <a:p>
            <a:r>
              <a:rPr lang="en-IN" b="1" dirty="0">
                <a:latin typeface="Comic Sans MS" pitchFamily="66" charset="0"/>
              </a:rPr>
              <a:t>                   (Professor)</a:t>
            </a:r>
          </a:p>
          <a:p>
            <a:endParaRPr lang="en-IN" b="1" dirty="0">
              <a:latin typeface="Comic Sans MS" pitchFamily="66" charset="0"/>
            </a:endParaRPr>
          </a:p>
          <a:p>
            <a:r>
              <a:rPr lang="en-IN" b="1" dirty="0">
                <a:latin typeface="Comic Sans MS" pitchFamily="66" charset="0"/>
              </a:rPr>
              <a:t>IIHMR Delhi</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BFA34A-2EEC-F4A6-3657-F07FA0259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
        <p:nvSpPr>
          <p:cNvPr id="8" name="TextBox 7">
            <a:extLst>
              <a:ext uri="{FF2B5EF4-FFF2-40B4-BE49-F238E27FC236}">
                <a16:creationId xmlns:a16="http://schemas.microsoft.com/office/drawing/2014/main" id="{8DE3B99B-EE78-A5F8-C9A8-61138C50CA6A}"/>
              </a:ext>
            </a:extLst>
          </p:cNvPr>
          <p:cNvSpPr txBox="1"/>
          <p:nvPr/>
        </p:nvSpPr>
        <p:spPr>
          <a:xfrm>
            <a:off x="3046828" y="396797"/>
            <a:ext cx="6098344" cy="707886"/>
          </a:xfrm>
          <a:prstGeom prst="rect">
            <a:avLst/>
          </a:prstGeom>
          <a:noFill/>
        </p:spPr>
        <p:txBody>
          <a:bodyPr wrap="square">
            <a:spAutoFit/>
          </a:bodyPr>
          <a:lstStyle/>
          <a:p>
            <a:pPr algn="ctr"/>
            <a:r>
              <a:rPr lang="en-US" sz="4000" b="1" u="sng" dirty="0">
                <a:latin typeface="Comic Sans MS" panose="030F0702030302020204" pitchFamily="66" charset="0"/>
              </a:rPr>
              <a:t>RESULTS</a:t>
            </a:r>
            <a:endParaRPr lang="en-IN" sz="4000" b="1" u="sng" dirty="0">
              <a:latin typeface="Comic Sans MS" panose="030F0702030302020204" pitchFamily="66" charset="0"/>
            </a:endParaRPr>
          </a:p>
        </p:txBody>
      </p:sp>
      <p:sp>
        <p:nvSpPr>
          <p:cNvPr id="2" name="TextBox 1">
            <a:extLst>
              <a:ext uri="{FF2B5EF4-FFF2-40B4-BE49-F238E27FC236}">
                <a16:creationId xmlns:a16="http://schemas.microsoft.com/office/drawing/2014/main" id="{F9E85985-7723-6690-1A2C-B63C4F22E692}"/>
              </a:ext>
            </a:extLst>
          </p:cNvPr>
          <p:cNvSpPr txBox="1"/>
          <p:nvPr/>
        </p:nvSpPr>
        <p:spPr>
          <a:xfrm>
            <a:off x="501854" y="6107260"/>
            <a:ext cx="5209311" cy="461665"/>
          </a:xfrm>
          <a:prstGeom prst="rect">
            <a:avLst/>
          </a:prstGeom>
          <a:noFill/>
        </p:spPr>
        <p:txBody>
          <a:bodyPr wrap="none" rtlCol="0">
            <a:spAutoFit/>
          </a:bodyPr>
          <a:lstStyle/>
          <a:p>
            <a:r>
              <a:rPr lang="en-US" sz="2400" b="1" u="sng" dirty="0"/>
              <a:t>Figure No. 2- Pie chart of category no. 1</a:t>
            </a:r>
            <a:endParaRPr lang="en-IN" sz="2400" b="1" u="sng" dirty="0"/>
          </a:p>
        </p:txBody>
      </p:sp>
      <p:graphicFrame>
        <p:nvGraphicFramePr>
          <p:cNvPr id="3" name="Chart 2">
            <a:extLst>
              <a:ext uri="{FF2B5EF4-FFF2-40B4-BE49-F238E27FC236}">
                <a16:creationId xmlns:a16="http://schemas.microsoft.com/office/drawing/2014/main" id="{A3C3D869-9866-1491-F016-7B8D59A6CE07}"/>
              </a:ext>
            </a:extLst>
          </p:cNvPr>
          <p:cNvGraphicFramePr>
            <a:graphicFrameLocks/>
          </p:cNvGraphicFramePr>
          <p:nvPr>
            <p:extLst>
              <p:ext uri="{D42A27DB-BD31-4B8C-83A1-F6EECF244321}">
                <p14:modId xmlns:p14="http://schemas.microsoft.com/office/powerpoint/2010/main" val="3624886720"/>
              </p:ext>
            </p:extLst>
          </p:nvPr>
        </p:nvGraphicFramePr>
        <p:xfrm>
          <a:off x="501854" y="1607233"/>
          <a:ext cx="5089948" cy="41460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CED8790-8F3F-4552-FF2A-0C8A5B88618F}"/>
              </a:ext>
            </a:extLst>
          </p:cNvPr>
          <p:cNvSpPr txBox="1"/>
          <p:nvPr/>
        </p:nvSpPr>
        <p:spPr>
          <a:xfrm>
            <a:off x="6355292" y="6107259"/>
            <a:ext cx="5209311" cy="461665"/>
          </a:xfrm>
          <a:prstGeom prst="rect">
            <a:avLst/>
          </a:prstGeom>
          <a:noFill/>
        </p:spPr>
        <p:txBody>
          <a:bodyPr wrap="none" rtlCol="0">
            <a:spAutoFit/>
          </a:bodyPr>
          <a:lstStyle/>
          <a:p>
            <a:r>
              <a:rPr lang="en-US" sz="2400" b="1" u="sng" dirty="0"/>
              <a:t>Figure No. 3- Pie chart of category no. 2</a:t>
            </a:r>
            <a:endParaRPr lang="en-IN" sz="2400" b="1" u="sng" dirty="0"/>
          </a:p>
        </p:txBody>
      </p:sp>
      <p:graphicFrame>
        <p:nvGraphicFramePr>
          <p:cNvPr id="5" name="Chart 4">
            <a:extLst>
              <a:ext uri="{FF2B5EF4-FFF2-40B4-BE49-F238E27FC236}">
                <a16:creationId xmlns:a16="http://schemas.microsoft.com/office/drawing/2014/main" id="{B8C5754A-B203-3E37-2DA7-0F208990702C}"/>
              </a:ext>
            </a:extLst>
          </p:cNvPr>
          <p:cNvGraphicFramePr>
            <a:graphicFrameLocks/>
          </p:cNvGraphicFramePr>
          <p:nvPr>
            <p:extLst>
              <p:ext uri="{D42A27DB-BD31-4B8C-83A1-F6EECF244321}">
                <p14:modId xmlns:p14="http://schemas.microsoft.com/office/powerpoint/2010/main" val="1623371090"/>
              </p:ext>
            </p:extLst>
          </p:nvPr>
        </p:nvGraphicFramePr>
        <p:xfrm>
          <a:off x="6414973" y="1607233"/>
          <a:ext cx="5089948" cy="41460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4977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FE358C-B133-7181-FF71-70363B804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
        <p:nvSpPr>
          <p:cNvPr id="7" name="TextBox 6">
            <a:extLst>
              <a:ext uri="{FF2B5EF4-FFF2-40B4-BE49-F238E27FC236}">
                <a16:creationId xmlns:a16="http://schemas.microsoft.com/office/drawing/2014/main" id="{AA2B868B-18FC-820F-EF61-622FE09EB5F6}"/>
              </a:ext>
            </a:extLst>
          </p:cNvPr>
          <p:cNvSpPr txBox="1"/>
          <p:nvPr/>
        </p:nvSpPr>
        <p:spPr>
          <a:xfrm>
            <a:off x="4251585" y="396797"/>
            <a:ext cx="3688830" cy="707886"/>
          </a:xfrm>
          <a:prstGeom prst="rect">
            <a:avLst/>
          </a:prstGeom>
          <a:noFill/>
        </p:spPr>
        <p:txBody>
          <a:bodyPr wrap="none" rtlCol="0">
            <a:spAutoFit/>
          </a:bodyPr>
          <a:lstStyle/>
          <a:p>
            <a:r>
              <a:rPr lang="en-US" sz="4000" b="1" u="sng" dirty="0">
                <a:latin typeface="Comic Sans MS" panose="030F0702030302020204" pitchFamily="66" charset="0"/>
              </a:rPr>
              <a:t>DISCUSSION</a:t>
            </a:r>
            <a:endParaRPr lang="en-IN" sz="4000" b="1" u="sng" dirty="0">
              <a:latin typeface="Comic Sans MS" panose="030F0702030302020204" pitchFamily="66" charset="0"/>
            </a:endParaRPr>
          </a:p>
        </p:txBody>
      </p:sp>
      <p:sp>
        <p:nvSpPr>
          <p:cNvPr id="8" name="TextBox 7">
            <a:extLst>
              <a:ext uri="{FF2B5EF4-FFF2-40B4-BE49-F238E27FC236}">
                <a16:creationId xmlns:a16="http://schemas.microsoft.com/office/drawing/2014/main" id="{382FD148-0726-0D4E-41CB-B7B260A74F2C}"/>
              </a:ext>
            </a:extLst>
          </p:cNvPr>
          <p:cNvSpPr txBox="1"/>
          <p:nvPr/>
        </p:nvSpPr>
        <p:spPr>
          <a:xfrm>
            <a:off x="534572" y="1776046"/>
            <a:ext cx="11505029"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This study was conducted to access the perception of end users towards CPRS. In this study sample of 310 end users were analyzed.</a:t>
            </a:r>
          </a:p>
          <a:p>
            <a:pPr marL="285750" indent="-285750">
              <a:buFont typeface="Arial" panose="020B0604020202020204" pitchFamily="34" charset="0"/>
              <a:buChar char="•"/>
            </a:pPr>
            <a:r>
              <a:rPr lang="en-US" sz="2000" b="1" dirty="0"/>
              <a:t>Responses from the Google form were categorized into two major categories namely how user-friendly it is, and its efficiency.</a:t>
            </a:r>
          </a:p>
          <a:p>
            <a:pPr marL="285750" indent="-285750">
              <a:buFont typeface="Arial" panose="020B0604020202020204" pitchFamily="34" charset="0"/>
              <a:buChar char="•"/>
            </a:pPr>
            <a:r>
              <a:rPr lang="en-US" sz="2000" b="1" dirty="0"/>
              <a:t>How user-friendly it is?- 86.7% thought it was user-friendly and 13.3% thought it was not user-friendly because some of them were not that good with the technologies and thinks that it was much easier earlier rather than going on the platform and checking the previous documentation, some of the end users were not aware of the product because they were new staff and were not trained yet.</a:t>
            </a:r>
          </a:p>
          <a:p>
            <a:pPr marL="285750" indent="-285750">
              <a:buFont typeface="Arial" panose="020B0604020202020204" pitchFamily="34" charset="0"/>
              <a:buChar char="•"/>
            </a:pPr>
            <a:r>
              <a:rPr lang="en-US" sz="2000" b="1" dirty="0"/>
              <a:t>Efficiency- 90.09% of end users thought it was efficient and will be beneficial for the organization and 9.90 % of end users thought it was not that efficient because it will be time-consuming and the workload will be increased due to sudden changes in the process which will be difficult for them to adapt.</a:t>
            </a:r>
          </a:p>
        </p:txBody>
      </p:sp>
    </p:spTree>
    <p:extLst>
      <p:ext uri="{BB962C8B-B14F-4D97-AF65-F5344CB8AC3E}">
        <p14:creationId xmlns:p14="http://schemas.microsoft.com/office/powerpoint/2010/main" val="355944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3C86F0-175E-1DED-9EE0-E1AB80AE1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
        <p:nvSpPr>
          <p:cNvPr id="8" name="TextBox 7">
            <a:extLst>
              <a:ext uri="{FF2B5EF4-FFF2-40B4-BE49-F238E27FC236}">
                <a16:creationId xmlns:a16="http://schemas.microsoft.com/office/drawing/2014/main" id="{6610F5A0-2422-AE97-DA3E-1CB317E23990}"/>
              </a:ext>
            </a:extLst>
          </p:cNvPr>
          <p:cNvSpPr txBox="1"/>
          <p:nvPr/>
        </p:nvSpPr>
        <p:spPr>
          <a:xfrm>
            <a:off x="4282440" y="422128"/>
            <a:ext cx="6096000" cy="707886"/>
          </a:xfrm>
          <a:prstGeom prst="rect">
            <a:avLst/>
          </a:prstGeom>
          <a:noFill/>
        </p:spPr>
        <p:txBody>
          <a:bodyPr wrap="square">
            <a:spAutoFit/>
          </a:bodyPr>
          <a:lstStyle/>
          <a:p>
            <a:r>
              <a:rPr lang="en-US" sz="4000" b="1" u="sng" dirty="0">
                <a:latin typeface="Comic Sans MS" panose="030F0702030302020204" pitchFamily="66" charset="0"/>
              </a:rPr>
              <a:t>CONCLUSION</a:t>
            </a:r>
            <a:endParaRPr lang="en-IN" sz="4000" b="1" u="sng" dirty="0">
              <a:latin typeface="Comic Sans MS" panose="030F0702030302020204" pitchFamily="66" charset="0"/>
            </a:endParaRPr>
          </a:p>
        </p:txBody>
      </p:sp>
      <p:sp>
        <p:nvSpPr>
          <p:cNvPr id="9" name="TextBox 8">
            <a:extLst>
              <a:ext uri="{FF2B5EF4-FFF2-40B4-BE49-F238E27FC236}">
                <a16:creationId xmlns:a16="http://schemas.microsoft.com/office/drawing/2014/main" id="{845A41AF-3E57-CECC-1C65-C9C6D334E403}"/>
              </a:ext>
            </a:extLst>
          </p:cNvPr>
          <p:cNvSpPr txBox="1"/>
          <p:nvPr/>
        </p:nvSpPr>
        <p:spPr>
          <a:xfrm>
            <a:off x="790668" y="1813560"/>
            <a:ext cx="10610663" cy="3231654"/>
          </a:xfrm>
          <a:prstGeom prst="rect">
            <a:avLst/>
          </a:prstGeom>
          <a:noFill/>
        </p:spPr>
        <p:txBody>
          <a:bodyPr wrap="square" rtlCol="0">
            <a:spAutoFit/>
          </a:bodyPr>
          <a:lstStyle/>
          <a:p>
            <a:pPr marL="285750" indent="-285750">
              <a:buFont typeface="Arial" panose="020B0604020202020204" pitchFamily="34" charset="0"/>
              <a:buChar char="•"/>
            </a:pPr>
            <a:r>
              <a:rPr lang="en-US" sz="2000" b="1" dirty="0"/>
              <a:t>After observing a positive perception of end users towards CPRS it can be concluded that CPRS is good to go live in BLK-Max super specialty hospital.</a:t>
            </a:r>
          </a:p>
          <a:p>
            <a:pPr marL="285750" indent="-285750">
              <a:buFont typeface="Arial" panose="020B0604020202020204" pitchFamily="34" charset="0"/>
              <a:buChar char="•"/>
            </a:pPr>
            <a:r>
              <a:rPr lang="en-US" sz="2000" b="1" dirty="0"/>
              <a:t>CPRS will increase the efficiency and productivity of the work of end users. It will also enhance the patient safety and quality of care.</a:t>
            </a:r>
          </a:p>
          <a:p>
            <a:pPr marL="285750" indent="-285750">
              <a:buFont typeface="Arial" panose="020B0604020202020204" pitchFamily="34" charset="0"/>
              <a:buChar char="•"/>
            </a:pPr>
            <a:r>
              <a:rPr lang="en-US" sz="2000" b="1" dirty="0"/>
              <a:t>CPRS will improve the documentation process.</a:t>
            </a:r>
          </a:p>
          <a:p>
            <a:pPr marL="285750" indent="-285750">
              <a:buFont typeface="Arial" panose="020B0604020202020204" pitchFamily="34" charset="0"/>
              <a:buChar char="•"/>
            </a:pPr>
            <a:endParaRPr lang="en-US" sz="2000" b="1" dirty="0"/>
          </a:p>
          <a:p>
            <a:r>
              <a:rPr lang="en-US" sz="2000" b="1" dirty="0"/>
              <a:t>     </a:t>
            </a:r>
            <a:r>
              <a:rPr lang="en-US" sz="2400" b="1" u="sng" dirty="0"/>
              <a:t>Recommendations-</a:t>
            </a:r>
          </a:p>
          <a:p>
            <a:pPr marL="285750" indent="-285750">
              <a:buFont typeface="Arial" panose="020B0604020202020204" pitchFamily="34" charset="0"/>
              <a:buChar char="•"/>
            </a:pPr>
            <a:r>
              <a:rPr lang="en-US" sz="2000" b="1" dirty="0"/>
              <a:t>End users who are facing problems or are not being trained in the first place should be trained properly so that they will change their negative perception into a positive perception that CPRS will only benefit the hospital in the proper management of patient information and records.</a:t>
            </a:r>
            <a:endParaRPr lang="en-IN" sz="2000" b="1" dirty="0"/>
          </a:p>
        </p:txBody>
      </p:sp>
    </p:spTree>
    <p:extLst>
      <p:ext uri="{BB962C8B-B14F-4D97-AF65-F5344CB8AC3E}">
        <p14:creationId xmlns:p14="http://schemas.microsoft.com/office/powerpoint/2010/main" val="2167237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latin typeface="Comic Sans MS" pitchFamily="66" charset="0"/>
              </a:rPr>
              <a:t>LIMITATIONS</a:t>
            </a:r>
            <a:endParaRPr lang="en-IN" sz="4000" b="1" u="sng" dirty="0">
              <a:latin typeface="Comic Sans MS" pitchFamily="66" charset="0"/>
            </a:endParaRPr>
          </a:p>
        </p:txBody>
      </p:sp>
      <p:sp>
        <p:nvSpPr>
          <p:cNvPr id="3" name="Content Placeholder 2"/>
          <p:cNvSpPr>
            <a:spLocks noGrp="1"/>
          </p:cNvSpPr>
          <p:nvPr>
            <p:ph idx="1"/>
          </p:nvPr>
        </p:nvSpPr>
        <p:spPr>
          <a:xfrm>
            <a:off x="1107117" y="1962296"/>
            <a:ext cx="10515600" cy="4351338"/>
          </a:xfrm>
        </p:spPr>
        <p:txBody>
          <a:bodyPr>
            <a:normAutofit/>
          </a:bodyPr>
          <a:lstStyle/>
          <a:p>
            <a:r>
              <a:rPr lang="en-US" sz="2000" b="1" i="0" dirty="0">
                <a:effectLst/>
              </a:rPr>
              <a:t>This study was only conducted during the time of my internship period which was for 3 months so no data </a:t>
            </a:r>
            <a:r>
              <a:rPr lang="en-US" sz="2000" b="1" dirty="0"/>
              <a:t>was</a:t>
            </a:r>
            <a:r>
              <a:rPr lang="en-US" sz="2000" b="1" i="0" dirty="0">
                <a:effectLst/>
              </a:rPr>
              <a:t> collected after that.</a:t>
            </a:r>
          </a:p>
          <a:p>
            <a:r>
              <a:rPr lang="en-US" sz="2000" b="1" dirty="0"/>
              <a:t>Some of the target audiences were not able to attend the training sessions because of the lack of timing. </a:t>
            </a:r>
          </a:p>
          <a:p>
            <a:r>
              <a:rPr lang="en-US" sz="2000" b="1" i="0" dirty="0">
                <a:effectLst/>
              </a:rPr>
              <a:t>This </a:t>
            </a:r>
            <a:r>
              <a:rPr lang="en-US" sz="2000" b="1" dirty="0"/>
              <a:t>study was only conducted for end users in BLK-Max hospital and not outside of the hospital.</a:t>
            </a:r>
          </a:p>
          <a:p>
            <a:r>
              <a:rPr lang="en-US" sz="2000" b="1" i="0" dirty="0">
                <a:effectLst/>
              </a:rPr>
              <a:t>No in-depth knowledge was taken.</a:t>
            </a:r>
            <a:endParaRPr lang="en-IN" sz="2000" b="1" i="0" dirty="0">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2C984B-2F54-BB55-5646-72075BF6D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
        <p:nvSpPr>
          <p:cNvPr id="3" name="TextBox 2">
            <a:extLst>
              <a:ext uri="{FF2B5EF4-FFF2-40B4-BE49-F238E27FC236}">
                <a16:creationId xmlns:a16="http://schemas.microsoft.com/office/drawing/2014/main" id="{E115E21D-A9B1-21BC-B242-292E04883F86}"/>
              </a:ext>
            </a:extLst>
          </p:cNvPr>
          <p:cNvSpPr txBox="1"/>
          <p:nvPr/>
        </p:nvSpPr>
        <p:spPr>
          <a:xfrm>
            <a:off x="4333338" y="213360"/>
            <a:ext cx="3525324" cy="707886"/>
          </a:xfrm>
          <a:prstGeom prst="rect">
            <a:avLst/>
          </a:prstGeom>
          <a:noFill/>
        </p:spPr>
        <p:txBody>
          <a:bodyPr wrap="none" rtlCol="0">
            <a:spAutoFit/>
          </a:bodyPr>
          <a:lstStyle/>
          <a:p>
            <a:r>
              <a:rPr lang="en-US" sz="4000" b="1" u="sng" dirty="0">
                <a:latin typeface="Comic Sans MS" panose="030F0702030302020204" pitchFamily="66" charset="0"/>
              </a:rPr>
              <a:t>REFERENCES</a:t>
            </a:r>
            <a:endParaRPr lang="en-IN" sz="4000" b="1" u="sng" dirty="0">
              <a:latin typeface="Comic Sans MS" panose="030F0702030302020204" pitchFamily="66" charset="0"/>
            </a:endParaRPr>
          </a:p>
        </p:txBody>
      </p:sp>
      <p:graphicFrame>
        <p:nvGraphicFramePr>
          <p:cNvPr id="6" name="Table 5">
            <a:extLst>
              <a:ext uri="{FF2B5EF4-FFF2-40B4-BE49-F238E27FC236}">
                <a16:creationId xmlns:a16="http://schemas.microsoft.com/office/drawing/2014/main" id="{13F57A2C-439C-27AA-D6A1-709D603C9E71}"/>
              </a:ext>
            </a:extLst>
          </p:cNvPr>
          <p:cNvGraphicFramePr>
            <a:graphicFrameLocks noGrp="1"/>
          </p:cNvGraphicFramePr>
          <p:nvPr>
            <p:extLst>
              <p:ext uri="{D42A27DB-BD31-4B8C-83A1-F6EECF244321}">
                <p14:modId xmlns:p14="http://schemas.microsoft.com/office/powerpoint/2010/main" val="2203779776"/>
              </p:ext>
            </p:extLst>
          </p:nvPr>
        </p:nvGraphicFramePr>
        <p:xfrm>
          <a:off x="365760" y="1280160"/>
          <a:ext cx="10965180" cy="5852160"/>
        </p:xfrm>
        <a:graphic>
          <a:graphicData uri="http://schemas.openxmlformats.org/drawingml/2006/table">
            <a:tbl>
              <a:tblPr/>
              <a:tblGrid>
                <a:gridCol w="1147771">
                  <a:extLst>
                    <a:ext uri="{9D8B030D-6E8A-4147-A177-3AD203B41FA5}">
                      <a16:colId xmlns:a16="http://schemas.microsoft.com/office/drawing/2014/main" val="2462014445"/>
                    </a:ext>
                  </a:extLst>
                </a:gridCol>
                <a:gridCol w="9817409">
                  <a:extLst>
                    <a:ext uri="{9D8B030D-6E8A-4147-A177-3AD203B41FA5}">
                      <a16:colId xmlns:a16="http://schemas.microsoft.com/office/drawing/2014/main" val="2291535087"/>
                    </a:ext>
                  </a:extLst>
                </a:gridCol>
              </a:tblGrid>
              <a:tr h="0">
                <a:tc>
                  <a:txBody>
                    <a:bodyPr/>
                    <a:lstStyle/>
                    <a:p>
                      <a:pPr marL="285750" indent="-285750" algn="l" fontAlgn="t">
                        <a:buFont typeface="Arial" panose="020B0604020202020204" pitchFamily="34" charset="0"/>
                        <a:buChar char="•"/>
                      </a:pPr>
                      <a:endParaRPr lang="en-US" dirty="0">
                        <a:effectLst/>
                      </a:endParaRPr>
                    </a:p>
                  </a:txBody>
                  <a:tcPr>
                    <a:lnL>
                      <a:noFill/>
                    </a:lnL>
                    <a:lnR>
                      <a:noFill/>
                    </a:lnR>
                    <a:lnT>
                      <a:noFill/>
                    </a:lnT>
                    <a:lnB>
                      <a:noFill/>
                    </a:lnB>
                  </a:tcPr>
                </a:tc>
                <a:tc>
                  <a:txBody>
                    <a:bodyPr/>
                    <a:lstStyle/>
                    <a:p>
                      <a:pPr marL="285750" indent="-285750" algn="l" fontAlgn="t">
                        <a:buFont typeface="Arial" panose="020B0604020202020204" pitchFamily="34" charset="0"/>
                        <a:buChar char="•"/>
                      </a:pPr>
                      <a:r>
                        <a:rPr lang="en-US" sz="1800" b="1" i="0" kern="1200" dirty="0">
                          <a:solidFill>
                            <a:schemeClr val="tx1"/>
                          </a:solidFill>
                          <a:effectLst/>
                          <a:latin typeface="+mn-lt"/>
                          <a:ea typeface="+mn-ea"/>
                          <a:cs typeface="+mn-cs"/>
                        </a:rPr>
                        <a:t>Kartika Y, </a:t>
                      </a:r>
                      <a:r>
                        <a:rPr lang="en-US" sz="1800" b="1" i="0" kern="1200" dirty="0" err="1">
                          <a:solidFill>
                            <a:schemeClr val="tx1"/>
                          </a:solidFill>
                          <a:effectLst/>
                          <a:latin typeface="+mn-lt"/>
                          <a:ea typeface="+mn-ea"/>
                          <a:cs typeface="+mn-cs"/>
                        </a:rPr>
                        <a:t>Rusetiyanti</a:t>
                      </a:r>
                      <a:r>
                        <a:rPr lang="en-US" sz="1800" b="1" i="0" kern="1200" dirty="0">
                          <a:solidFill>
                            <a:schemeClr val="tx1"/>
                          </a:solidFill>
                          <a:effectLst/>
                          <a:latin typeface="+mn-lt"/>
                          <a:ea typeface="+mn-ea"/>
                          <a:cs typeface="+mn-cs"/>
                        </a:rPr>
                        <a:t> N, Pertiwi AAP. Nurses and physicians’ perceptions on the Electronic Health Record implementation. </a:t>
                      </a:r>
                      <a:r>
                        <a:rPr lang="en-US" sz="1800" b="1" i="0" kern="1200" dirty="0" err="1">
                          <a:solidFill>
                            <a:schemeClr val="tx1"/>
                          </a:solidFill>
                          <a:effectLst/>
                          <a:latin typeface="+mn-lt"/>
                          <a:ea typeface="+mn-ea"/>
                          <a:cs typeface="+mn-cs"/>
                        </a:rPr>
                        <a:t>Enferm</a:t>
                      </a:r>
                      <a:r>
                        <a:rPr lang="en-US" sz="1800" b="1" i="0" kern="1200" dirty="0">
                          <a:solidFill>
                            <a:schemeClr val="tx1"/>
                          </a:solidFill>
                          <a:effectLst/>
                          <a:latin typeface="+mn-lt"/>
                          <a:ea typeface="+mn-ea"/>
                          <a:cs typeface="+mn-cs"/>
                        </a:rPr>
                        <a:t> Clin [Internet]. 2021;31:521–5. </a:t>
                      </a:r>
                    </a:p>
                    <a:p>
                      <a:pPr marL="0" indent="0" algn="l" fontAlgn="t">
                        <a:buFont typeface="Arial" panose="020B0604020202020204" pitchFamily="34" charset="0"/>
                        <a:buNone/>
                      </a:pPr>
                      <a:r>
                        <a:rPr lang="en-US" sz="1800" b="1" i="0" kern="1200" dirty="0">
                          <a:solidFill>
                            <a:schemeClr val="tx1"/>
                          </a:solidFill>
                          <a:effectLst/>
                          <a:latin typeface="+mn-lt"/>
                          <a:ea typeface="+mn-ea"/>
                          <a:cs typeface="+mn-cs"/>
                        </a:rPr>
                        <a:t>     Available from: </a:t>
                      </a:r>
                      <a:r>
                        <a:rPr lang="en-US" sz="1800" b="1" i="0" kern="1200" dirty="0">
                          <a:solidFill>
                            <a:schemeClr val="tx1"/>
                          </a:solidFill>
                          <a:effectLst/>
                          <a:latin typeface="+mn-lt"/>
                          <a:ea typeface="+mn-ea"/>
                          <a:cs typeface="+mn-cs"/>
                          <a:hlinkClick r:id="rId3"/>
                        </a:rPr>
                        <a:t>https://www.sciencedirect.com/science/article/pii/S1130862121001352</a:t>
                      </a:r>
                      <a:endParaRPr lang="en-US" sz="1800" b="1" i="0" kern="1200" dirty="0">
                        <a:solidFill>
                          <a:schemeClr val="tx1"/>
                        </a:solidFill>
                        <a:effectLst/>
                        <a:latin typeface="+mn-lt"/>
                        <a:ea typeface="+mn-ea"/>
                        <a:cs typeface="+mn-cs"/>
                      </a:endParaRPr>
                    </a:p>
                    <a:p>
                      <a:pPr marL="285750" indent="-285750" algn="l" fontAlgn="t">
                        <a:buFont typeface="Arial" panose="020B0604020202020204" pitchFamily="34" charset="0"/>
                        <a:buChar char="•"/>
                      </a:pPr>
                      <a:r>
                        <a:rPr lang="en-US" sz="1800" b="1" i="0" kern="1200" dirty="0" err="1">
                          <a:solidFill>
                            <a:schemeClr val="tx1"/>
                          </a:solidFill>
                          <a:effectLst/>
                          <a:latin typeface="+mn-lt"/>
                          <a:ea typeface="+mn-ea"/>
                          <a:cs typeface="+mn-cs"/>
                        </a:rPr>
                        <a:t>Alanazi</a:t>
                      </a:r>
                      <a:r>
                        <a:rPr lang="en-US" sz="1800" b="1" i="0" kern="1200" dirty="0">
                          <a:solidFill>
                            <a:schemeClr val="tx1"/>
                          </a:solidFill>
                          <a:effectLst/>
                          <a:latin typeface="+mn-lt"/>
                          <a:ea typeface="+mn-ea"/>
                          <a:cs typeface="+mn-cs"/>
                        </a:rPr>
                        <a:t> B, Butler-Henderson K, </a:t>
                      </a:r>
                      <a:r>
                        <a:rPr lang="en-US" sz="1800" b="1" i="0" kern="1200" dirty="0" err="1">
                          <a:solidFill>
                            <a:schemeClr val="tx1"/>
                          </a:solidFill>
                          <a:effectLst/>
                          <a:latin typeface="+mn-lt"/>
                          <a:ea typeface="+mn-ea"/>
                          <a:cs typeface="+mn-cs"/>
                        </a:rPr>
                        <a:t>Alanazi</a:t>
                      </a:r>
                      <a:r>
                        <a:rPr lang="en-US" sz="1800" b="1" i="0" kern="1200" dirty="0">
                          <a:solidFill>
                            <a:schemeClr val="tx1"/>
                          </a:solidFill>
                          <a:effectLst/>
                          <a:latin typeface="+mn-lt"/>
                          <a:ea typeface="+mn-ea"/>
                          <a:cs typeface="+mn-cs"/>
                        </a:rPr>
                        <a:t> M. Perceptions of healthcare professionals about the adoption and use of EHR in Gulf Cooperation Council countries: a systematic review. BMJ Health Care Inform [Internet]. 2020;27(1):e100099. </a:t>
                      </a:r>
                    </a:p>
                    <a:p>
                      <a:pPr marL="0" indent="0" algn="l" fontAlgn="t">
                        <a:buFont typeface="Arial" panose="020B0604020202020204" pitchFamily="34" charset="0"/>
                        <a:buNone/>
                      </a:pPr>
                      <a:r>
                        <a:rPr lang="en-US" sz="1800" b="1" i="0" kern="1200" dirty="0">
                          <a:solidFill>
                            <a:schemeClr val="tx1"/>
                          </a:solidFill>
                          <a:effectLst/>
                          <a:latin typeface="+mn-lt"/>
                          <a:ea typeface="+mn-ea"/>
                          <a:cs typeface="+mn-cs"/>
                        </a:rPr>
                        <a:t>      Available from: </a:t>
                      </a:r>
                      <a:r>
                        <a:rPr lang="en-US" sz="1800" b="1" i="0" kern="1200" dirty="0">
                          <a:solidFill>
                            <a:schemeClr val="tx1"/>
                          </a:solidFill>
                          <a:effectLst/>
                          <a:latin typeface="+mn-lt"/>
                          <a:ea typeface="+mn-ea"/>
                          <a:cs typeface="+mn-cs"/>
                          <a:hlinkClick r:id="rId4"/>
                        </a:rPr>
                        <a:t>http://dx.doi.org/10.1136/bmjhci-2019-100099</a:t>
                      </a:r>
                      <a:endParaRPr lang="en-US" sz="1800" b="1" i="0" kern="1200" dirty="0">
                        <a:solidFill>
                          <a:schemeClr val="tx1"/>
                        </a:solidFill>
                        <a:effectLst/>
                        <a:latin typeface="+mn-lt"/>
                        <a:ea typeface="+mn-ea"/>
                        <a:cs typeface="+mn-cs"/>
                      </a:endParaRPr>
                    </a:p>
                    <a:p>
                      <a:pPr marL="285750" indent="-285750" algn="l" fontAlgn="t">
                        <a:buFont typeface="Arial" panose="020B0604020202020204" pitchFamily="34" charset="0"/>
                        <a:buChar char="•"/>
                      </a:pPr>
                      <a:r>
                        <a:rPr lang="en-US" sz="1800" b="1" i="0" kern="1200" dirty="0">
                          <a:solidFill>
                            <a:schemeClr val="tx1"/>
                          </a:solidFill>
                          <a:effectLst/>
                          <a:latin typeface="+mn-lt"/>
                          <a:ea typeface="+mn-ea"/>
                          <a:cs typeface="+mn-cs"/>
                        </a:rPr>
                        <a:t>Tsai CH, </a:t>
                      </a:r>
                      <a:r>
                        <a:rPr lang="en-US" sz="1800" b="1" i="0" kern="1200" dirty="0" err="1">
                          <a:solidFill>
                            <a:schemeClr val="tx1"/>
                          </a:solidFill>
                          <a:effectLst/>
                          <a:latin typeface="+mn-lt"/>
                          <a:ea typeface="+mn-ea"/>
                          <a:cs typeface="+mn-cs"/>
                        </a:rPr>
                        <a:t>Eghdam</a:t>
                      </a:r>
                      <a:r>
                        <a:rPr lang="en-US" sz="1800" b="1" i="0" kern="1200" dirty="0">
                          <a:solidFill>
                            <a:schemeClr val="tx1"/>
                          </a:solidFill>
                          <a:effectLst/>
                          <a:latin typeface="+mn-lt"/>
                          <a:ea typeface="+mn-ea"/>
                          <a:cs typeface="+mn-cs"/>
                        </a:rPr>
                        <a:t> A, </a:t>
                      </a:r>
                      <a:r>
                        <a:rPr lang="en-US" sz="1800" b="1" i="0" kern="1200" dirty="0" err="1">
                          <a:solidFill>
                            <a:schemeClr val="tx1"/>
                          </a:solidFill>
                          <a:effectLst/>
                          <a:latin typeface="+mn-lt"/>
                          <a:ea typeface="+mn-ea"/>
                          <a:cs typeface="+mn-cs"/>
                        </a:rPr>
                        <a:t>Davoody</a:t>
                      </a:r>
                      <a:r>
                        <a:rPr lang="en-US" sz="1800" b="1" i="0" kern="1200" dirty="0">
                          <a:solidFill>
                            <a:schemeClr val="tx1"/>
                          </a:solidFill>
                          <a:effectLst/>
                          <a:latin typeface="+mn-lt"/>
                          <a:ea typeface="+mn-ea"/>
                          <a:cs typeface="+mn-cs"/>
                        </a:rPr>
                        <a:t> N, Wright G, </a:t>
                      </a:r>
                      <a:r>
                        <a:rPr lang="en-US" sz="1800" b="1" i="0" kern="1200" dirty="0" err="1">
                          <a:solidFill>
                            <a:schemeClr val="tx1"/>
                          </a:solidFill>
                          <a:effectLst/>
                          <a:latin typeface="+mn-lt"/>
                          <a:ea typeface="+mn-ea"/>
                          <a:cs typeface="+mn-cs"/>
                        </a:rPr>
                        <a:t>Flowerday</a:t>
                      </a:r>
                      <a:r>
                        <a:rPr lang="en-US" sz="1800" b="1" i="0" kern="1200" dirty="0">
                          <a:solidFill>
                            <a:schemeClr val="tx1"/>
                          </a:solidFill>
                          <a:effectLst/>
                          <a:latin typeface="+mn-lt"/>
                          <a:ea typeface="+mn-ea"/>
                          <a:cs typeface="+mn-cs"/>
                        </a:rPr>
                        <a:t> S, Koch S. Effects of electronic health record implementation and barriers to adoption and use: A scoping review and qualitative analysis of the content. Life (Basel) [Internet]. 2020 [cited 2023 Jun 13];10(12):327.</a:t>
                      </a:r>
                    </a:p>
                    <a:p>
                      <a:pPr marL="0" indent="0" algn="l" fontAlgn="t">
                        <a:buFont typeface="Arial" panose="020B0604020202020204" pitchFamily="34" charset="0"/>
                        <a:buNone/>
                      </a:pPr>
                      <a:r>
                        <a:rPr lang="en-US" sz="1800" b="1" i="0" kern="1200" dirty="0">
                          <a:solidFill>
                            <a:schemeClr val="tx1"/>
                          </a:solidFill>
                          <a:effectLst/>
                          <a:latin typeface="+mn-lt"/>
                          <a:ea typeface="+mn-ea"/>
                          <a:cs typeface="+mn-cs"/>
                        </a:rPr>
                        <a:t>     Available from: </a:t>
                      </a:r>
                      <a:r>
                        <a:rPr lang="en-US" sz="1800" b="1" i="0" kern="1200" dirty="0">
                          <a:solidFill>
                            <a:schemeClr val="tx1"/>
                          </a:solidFill>
                          <a:effectLst/>
                          <a:latin typeface="+mn-lt"/>
                          <a:ea typeface="+mn-ea"/>
                          <a:cs typeface="+mn-cs"/>
                          <a:hlinkClick r:id="rId5"/>
                        </a:rPr>
                        <a:t>https://www.mdpi.com/2075-1729/10/12/327</a:t>
                      </a:r>
                      <a:endParaRPr lang="en-US" sz="1800" b="1" i="0" kern="1200" dirty="0">
                        <a:solidFill>
                          <a:schemeClr val="tx1"/>
                        </a:solidFill>
                        <a:effectLst/>
                        <a:latin typeface="+mn-lt"/>
                        <a:ea typeface="+mn-ea"/>
                        <a:cs typeface="+mn-cs"/>
                      </a:endParaRPr>
                    </a:p>
                    <a:p>
                      <a:pPr marL="285750" indent="-285750">
                        <a:buFont typeface="Arial" panose="020B0604020202020204" pitchFamily="34" charset="0"/>
                        <a:buChar char="•"/>
                      </a:pPr>
                      <a:r>
                        <a:rPr lang="en-IN" sz="1800" b="1" kern="1200" dirty="0">
                          <a:solidFill>
                            <a:schemeClr val="tx1"/>
                          </a:solidFill>
                          <a:effectLst/>
                          <a:latin typeface="+mn-lt"/>
                          <a:ea typeface="+mn-ea"/>
                          <a:cs typeface="+mn-cs"/>
                        </a:rPr>
                        <a:t>Fraser HSF, Mugisha M, </a:t>
                      </a:r>
                      <a:r>
                        <a:rPr lang="en-IN" sz="1800" b="1" kern="1200" dirty="0" err="1">
                          <a:solidFill>
                            <a:schemeClr val="tx1"/>
                          </a:solidFill>
                          <a:effectLst/>
                          <a:latin typeface="+mn-lt"/>
                          <a:ea typeface="+mn-ea"/>
                          <a:cs typeface="+mn-cs"/>
                        </a:rPr>
                        <a:t>Remera</a:t>
                      </a:r>
                      <a:r>
                        <a:rPr lang="en-IN" sz="1800" b="1" kern="1200" dirty="0">
                          <a:solidFill>
                            <a:schemeClr val="tx1"/>
                          </a:solidFill>
                          <a:effectLst/>
                          <a:latin typeface="+mn-lt"/>
                          <a:ea typeface="+mn-ea"/>
                          <a:cs typeface="+mn-cs"/>
                        </a:rPr>
                        <a:t> E, </a:t>
                      </a:r>
                      <a:r>
                        <a:rPr lang="en-IN" sz="1800" b="1" kern="1200" dirty="0" err="1">
                          <a:solidFill>
                            <a:schemeClr val="tx1"/>
                          </a:solidFill>
                          <a:effectLst/>
                          <a:latin typeface="+mn-lt"/>
                          <a:ea typeface="+mn-ea"/>
                          <a:cs typeface="+mn-cs"/>
                        </a:rPr>
                        <a:t>Ngenzi</a:t>
                      </a:r>
                      <a:r>
                        <a:rPr lang="en-IN" sz="1800" b="1" kern="1200" dirty="0">
                          <a:solidFill>
                            <a:schemeClr val="tx1"/>
                          </a:solidFill>
                          <a:effectLst/>
                          <a:latin typeface="+mn-lt"/>
                          <a:ea typeface="+mn-ea"/>
                          <a:cs typeface="+mn-cs"/>
                        </a:rPr>
                        <a:t> JL, Richards J, </a:t>
                      </a:r>
                      <a:r>
                        <a:rPr lang="en-IN" sz="1800" b="1" kern="1200" dirty="0" err="1">
                          <a:solidFill>
                            <a:schemeClr val="tx1"/>
                          </a:solidFill>
                          <a:effectLst/>
                          <a:latin typeface="+mn-lt"/>
                          <a:ea typeface="+mn-ea"/>
                          <a:cs typeface="+mn-cs"/>
                        </a:rPr>
                        <a:t>Santas</a:t>
                      </a:r>
                      <a:r>
                        <a:rPr lang="en-IN" sz="1800" b="1" kern="1200" dirty="0">
                          <a:solidFill>
                            <a:schemeClr val="tx1"/>
                          </a:solidFill>
                          <a:effectLst/>
                          <a:latin typeface="+mn-lt"/>
                          <a:ea typeface="+mn-ea"/>
                          <a:cs typeface="+mn-cs"/>
                        </a:rPr>
                        <a:t> X, et al. User perceptions and use of an enhanced electronic health record in Rwanda with and without clinical alerts: Cross-sectional survey. JMIR Med Inform [Internet]. 2022 [cited 2023 Jun 13];10(5):e32305. </a:t>
                      </a:r>
                    </a:p>
                    <a:p>
                      <a:pPr marL="0" indent="0">
                        <a:buFont typeface="Arial" panose="020B0604020202020204" pitchFamily="34" charset="0"/>
                        <a:buNone/>
                      </a:pPr>
                      <a:r>
                        <a:rPr lang="en-IN" sz="1800" b="1" kern="1200" dirty="0">
                          <a:solidFill>
                            <a:schemeClr val="tx1"/>
                          </a:solidFill>
                          <a:effectLst/>
                          <a:latin typeface="+mn-lt"/>
                          <a:ea typeface="+mn-ea"/>
                          <a:cs typeface="+mn-cs"/>
                        </a:rPr>
                        <a:t>     Available from: </a:t>
                      </a:r>
                      <a:r>
                        <a:rPr lang="en-IN" sz="1800" b="1" kern="1200" dirty="0">
                          <a:solidFill>
                            <a:schemeClr val="tx1"/>
                          </a:solidFill>
                          <a:effectLst/>
                          <a:latin typeface="+mn-lt"/>
                          <a:ea typeface="+mn-ea"/>
                          <a:cs typeface="+mn-cs"/>
                          <a:hlinkClick r:id="rId6"/>
                        </a:rPr>
                        <a:t>https://medinform.jmir.org/2022/5/e32305/</a:t>
                      </a:r>
                      <a:endParaRPr lang="en-IN" sz="1800" b="1"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b="1" i="0" kern="1200" dirty="0">
                          <a:solidFill>
                            <a:schemeClr val="tx1"/>
                          </a:solidFill>
                          <a:effectLst/>
                          <a:latin typeface="+mn-lt"/>
                          <a:ea typeface="+mn-ea"/>
                          <a:cs typeface="+mn-cs"/>
                        </a:rPr>
                        <a:t>Unni P, </a:t>
                      </a:r>
                      <a:r>
                        <a:rPr lang="en-US" sz="1800" b="1" i="0" kern="1200" dirty="0" err="1">
                          <a:solidFill>
                            <a:schemeClr val="tx1"/>
                          </a:solidFill>
                          <a:effectLst/>
                          <a:latin typeface="+mn-lt"/>
                          <a:ea typeface="+mn-ea"/>
                          <a:cs typeface="+mn-cs"/>
                        </a:rPr>
                        <a:t>Staes</a:t>
                      </a:r>
                      <a:r>
                        <a:rPr lang="en-US" sz="1800" b="1" i="0" kern="1200" dirty="0">
                          <a:solidFill>
                            <a:schemeClr val="tx1"/>
                          </a:solidFill>
                          <a:effectLst/>
                          <a:latin typeface="+mn-lt"/>
                          <a:ea typeface="+mn-ea"/>
                          <a:cs typeface="+mn-cs"/>
                        </a:rPr>
                        <a:t> C, Weeks H, Kramer H, </a:t>
                      </a:r>
                      <a:r>
                        <a:rPr lang="en-US" sz="1800" b="1" i="0" kern="1200" dirty="0" err="1">
                          <a:solidFill>
                            <a:schemeClr val="tx1"/>
                          </a:solidFill>
                          <a:effectLst/>
                          <a:latin typeface="+mn-lt"/>
                          <a:ea typeface="+mn-ea"/>
                          <a:cs typeface="+mn-cs"/>
                        </a:rPr>
                        <a:t>Borbolla</a:t>
                      </a:r>
                      <a:r>
                        <a:rPr lang="en-US" sz="1800" b="1" i="0" kern="1200" dirty="0">
                          <a:solidFill>
                            <a:schemeClr val="tx1"/>
                          </a:solidFill>
                          <a:effectLst/>
                          <a:latin typeface="+mn-lt"/>
                          <a:ea typeface="+mn-ea"/>
                          <a:cs typeface="+mn-cs"/>
                        </a:rPr>
                        <a:t> D, </a:t>
                      </a:r>
                      <a:r>
                        <a:rPr lang="en-US" sz="1800" b="1" i="0" kern="1200" dirty="0" err="1">
                          <a:solidFill>
                            <a:schemeClr val="tx1"/>
                          </a:solidFill>
                          <a:effectLst/>
                          <a:latin typeface="+mn-lt"/>
                          <a:ea typeface="+mn-ea"/>
                          <a:cs typeface="+mn-cs"/>
                        </a:rPr>
                        <a:t>Slager</a:t>
                      </a:r>
                      <a:r>
                        <a:rPr lang="en-US" sz="1800" b="1" i="0" kern="1200" dirty="0">
                          <a:solidFill>
                            <a:schemeClr val="tx1"/>
                          </a:solidFill>
                          <a:effectLst/>
                          <a:latin typeface="+mn-lt"/>
                          <a:ea typeface="+mn-ea"/>
                          <a:cs typeface="+mn-cs"/>
                        </a:rPr>
                        <a:t> S, et al. Why aren’t they happy? An analysis of end-user satisfaction with Electronic health records. AMIA Annu </a:t>
                      </a:r>
                      <a:r>
                        <a:rPr lang="en-US" sz="1800" b="1" i="0" kern="1200" dirty="0" err="1">
                          <a:solidFill>
                            <a:schemeClr val="tx1"/>
                          </a:solidFill>
                          <a:effectLst/>
                          <a:latin typeface="+mn-lt"/>
                          <a:ea typeface="+mn-ea"/>
                          <a:cs typeface="+mn-cs"/>
                        </a:rPr>
                        <a:t>Symp</a:t>
                      </a:r>
                      <a:r>
                        <a:rPr lang="en-US" sz="1800" b="1" i="0" kern="1200" dirty="0">
                          <a:solidFill>
                            <a:schemeClr val="tx1"/>
                          </a:solidFill>
                          <a:effectLst/>
                          <a:latin typeface="+mn-lt"/>
                          <a:ea typeface="+mn-ea"/>
                          <a:cs typeface="+mn-cs"/>
                        </a:rPr>
                        <a:t> Proc. 2016;2016:2026–35.</a:t>
                      </a:r>
                      <a:endParaRPr lang="en-IN" sz="1800" b="1" kern="1200" dirty="0">
                        <a:solidFill>
                          <a:schemeClr val="tx1"/>
                        </a:solidFill>
                        <a:effectLst/>
                        <a:latin typeface="+mn-lt"/>
                        <a:ea typeface="+mn-ea"/>
                        <a:cs typeface="+mn-cs"/>
                      </a:endParaRPr>
                    </a:p>
                    <a:p>
                      <a:br>
                        <a:rPr lang="en-IN" sz="1800" b="0" i="0" kern="1200" dirty="0">
                          <a:solidFill>
                            <a:schemeClr val="tx1"/>
                          </a:solidFill>
                          <a:effectLst/>
                          <a:latin typeface="+mn-lt"/>
                          <a:ea typeface="+mn-ea"/>
                          <a:cs typeface="+mn-cs"/>
                        </a:rPr>
                      </a:br>
                      <a:endParaRPr lang="en-IN" sz="1800" b="0" i="0" kern="1200" dirty="0">
                        <a:solidFill>
                          <a:schemeClr val="tx1"/>
                        </a:solidFill>
                        <a:effectLst/>
                        <a:latin typeface="+mn-lt"/>
                        <a:ea typeface="+mn-ea"/>
                        <a:cs typeface="+mn-cs"/>
                      </a:endParaRPr>
                    </a:p>
                    <a:p>
                      <a:endParaRPr lang="en-US" dirty="0">
                        <a:effectLst/>
                      </a:endParaRPr>
                    </a:p>
                  </a:txBody>
                  <a:tcPr>
                    <a:lnL>
                      <a:noFill/>
                    </a:lnL>
                    <a:lnR>
                      <a:noFill/>
                    </a:lnR>
                    <a:lnT>
                      <a:noFill/>
                    </a:lnT>
                    <a:lnB>
                      <a:noFill/>
                    </a:lnB>
                  </a:tcPr>
                </a:tc>
                <a:extLst>
                  <a:ext uri="{0D108BD9-81ED-4DB2-BD59-A6C34878D82A}">
                    <a16:rowId xmlns:a16="http://schemas.microsoft.com/office/drawing/2014/main" val="3186673707"/>
                  </a:ext>
                </a:extLst>
              </a:tr>
            </a:tbl>
          </a:graphicData>
        </a:graphic>
      </p:graphicFrame>
      <p:sp>
        <p:nvSpPr>
          <p:cNvPr id="7" name="Rectangle 1">
            <a:extLst>
              <a:ext uri="{FF2B5EF4-FFF2-40B4-BE49-F238E27FC236}">
                <a16:creationId xmlns:a16="http://schemas.microsoft.com/office/drawing/2014/main" id="{F7A11420-7E62-A85E-2295-41320F660FE2}"/>
              </a:ext>
            </a:extLst>
          </p:cNvPr>
          <p:cNvSpPr>
            <a:spLocks noChangeArrowheads="1"/>
          </p:cNvSpPr>
          <p:nvPr/>
        </p:nvSpPr>
        <p:spPr bwMode="auto">
          <a:xfrm>
            <a:off x="3937000" y="3087260"/>
            <a:ext cx="54660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EC08BE-5A10-CBF4-4177-1EA4C0BE5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
        <p:nvSpPr>
          <p:cNvPr id="7" name="TextBox 6">
            <a:extLst>
              <a:ext uri="{FF2B5EF4-FFF2-40B4-BE49-F238E27FC236}">
                <a16:creationId xmlns:a16="http://schemas.microsoft.com/office/drawing/2014/main" id="{56D93384-303B-8153-7EE4-C529EFF6A984}"/>
              </a:ext>
            </a:extLst>
          </p:cNvPr>
          <p:cNvSpPr txBox="1"/>
          <p:nvPr/>
        </p:nvSpPr>
        <p:spPr>
          <a:xfrm>
            <a:off x="3180779" y="275746"/>
            <a:ext cx="5830442" cy="707886"/>
          </a:xfrm>
          <a:prstGeom prst="rect">
            <a:avLst/>
          </a:prstGeom>
          <a:noFill/>
        </p:spPr>
        <p:txBody>
          <a:bodyPr wrap="none" rtlCol="0">
            <a:spAutoFit/>
          </a:bodyPr>
          <a:lstStyle/>
          <a:p>
            <a:r>
              <a:rPr lang="en-US" sz="4000" b="1" u="sng" dirty="0">
                <a:latin typeface="Comic Sans MS" panose="030F0702030302020204" pitchFamily="66" charset="0"/>
              </a:rPr>
              <a:t>PICTORIAL JOURNEY</a:t>
            </a:r>
            <a:endParaRPr lang="en-IN" sz="4000" b="1" u="sng" dirty="0">
              <a:latin typeface="Comic Sans MS" panose="030F0702030302020204" pitchFamily="66" charset="0"/>
            </a:endParaRPr>
          </a:p>
        </p:txBody>
      </p:sp>
      <p:pic>
        <p:nvPicPr>
          <p:cNvPr id="9" name="Picture 8">
            <a:extLst>
              <a:ext uri="{FF2B5EF4-FFF2-40B4-BE49-F238E27FC236}">
                <a16:creationId xmlns:a16="http://schemas.microsoft.com/office/drawing/2014/main" id="{32920AA5-4B1C-1CA8-A76F-1B8B15E63AB1}"/>
              </a:ext>
            </a:extLst>
          </p:cNvPr>
          <p:cNvPicPr>
            <a:picLocks noChangeAspect="1"/>
          </p:cNvPicPr>
          <p:nvPr/>
        </p:nvPicPr>
        <p:blipFill rotWithShape="1">
          <a:blip r:embed="rId3">
            <a:extLst>
              <a:ext uri="{28A0092B-C50C-407E-A947-70E740481C1C}">
                <a14:useLocalDpi xmlns:a14="http://schemas.microsoft.com/office/drawing/2010/main" val="0"/>
              </a:ext>
            </a:extLst>
          </a:blip>
          <a:srcRect r="5500" b="34000"/>
          <a:stretch/>
        </p:blipFill>
        <p:spPr>
          <a:xfrm>
            <a:off x="1775460" y="1165860"/>
            <a:ext cx="8641080" cy="4526280"/>
          </a:xfrm>
          <a:prstGeom prst="rect">
            <a:avLst/>
          </a:prstGeom>
          <a:effectLst>
            <a:glow rad="63500">
              <a:schemeClr val="accent2">
                <a:satMod val="175000"/>
                <a:alpha val="40000"/>
              </a:schemeClr>
            </a:glow>
            <a:softEdge rad="127000"/>
          </a:effectLst>
        </p:spPr>
      </p:pic>
      <p:sp>
        <p:nvSpPr>
          <p:cNvPr id="10" name="TextBox 9">
            <a:extLst>
              <a:ext uri="{FF2B5EF4-FFF2-40B4-BE49-F238E27FC236}">
                <a16:creationId xmlns:a16="http://schemas.microsoft.com/office/drawing/2014/main" id="{875BD427-214F-63BF-0720-8062DE242D89}"/>
              </a:ext>
            </a:extLst>
          </p:cNvPr>
          <p:cNvSpPr txBox="1"/>
          <p:nvPr/>
        </p:nvSpPr>
        <p:spPr>
          <a:xfrm>
            <a:off x="3297926" y="6056597"/>
            <a:ext cx="6354625" cy="523220"/>
          </a:xfrm>
          <a:prstGeom prst="rect">
            <a:avLst/>
          </a:prstGeom>
          <a:noFill/>
        </p:spPr>
        <p:txBody>
          <a:bodyPr wrap="none" rtlCol="0">
            <a:spAutoFit/>
          </a:bodyPr>
          <a:lstStyle/>
          <a:p>
            <a:r>
              <a:rPr lang="en-US" sz="2800" b="1" u="sng" dirty="0">
                <a:solidFill>
                  <a:srgbClr val="FF0000"/>
                </a:solidFill>
                <a:latin typeface="Comic Sans MS" panose="030F0702030302020204" pitchFamily="66" charset="0"/>
              </a:rPr>
              <a:t>BLK-MAX IT DEPARTMENT TEAM</a:t>
            </a:r>
            <a:endParaRPr lang="en-IN" sz="2800" b="1" u="sng"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19042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pic>
        <p:nvPicPr>
          <p:cNvPr id="2" name="Picture 1"/>
          <p:cNvPicPr>
            <a:picLocks noChangeAspect="1"/>
          </p:cNvPicPr>
          <p:nvPr/>
        </p:nvPicPr>
        <p:blipFill>
          <a:blip r:embed="rId3"/>
          <a:stretch>
            <a:fillRect/>
          </a:stretch>
        </p:blipFill>
        <p:spPr>
          <a:xfrm>
            <a:off x="1884319" y="750740"/>
            <a:ext cx="8700554" cy="57957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B60A78-3869-61BA-88EB-451F0F4D0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
        <p:nvSpPr>
          <p:cNvPr id="7" name="TextBox 6">
            <a:extLst>
              <a:ext uri="{FF2B5EF4-FFF2-40B4-BE49-F238E27FC236}">
                <a16:creationId xmlns:a16="http://schemas.microsoft.com/office/drawing/2014/main" id="{D1313684-5F4A-CA3E-126D-4398F6E4C47E}"/>
              </a:ext>
            </a:extLst>
          </p:cNvPr>
          <p:cNvSpPr txBox="1"/>
          <p:nvPr/>
        </p:nvSpPr>
        <p:spPr>
          <a:xfrm flipH="1">
            <a:off x="2295525" y="171450"/>
            <a:ext cx="8029575" cy="707886"/>
          </a:xfrm>
          <a:prstGeom prst="rect">
            <a:avLst/>
          </a:prstGeom>
          <a:noFill/>
        </p:spPr>
        <p:txBody>
          <a:bodyPr wrap="square" rtlCol="0">
            <a:spAutoFit/>
          </a:bodyPr>
          <a:lstStyle/>
          <a:p>
            <a:r>
              <a:rPr lang="en-IN" sz="4000" b="1" u="sng" dirty="0">
                <a:latin typeface="Comic Sans MS" panose="030F0702030302020204" pitchFamily="66" charset="0"/>
              </a:rPr>
              <a:t>SCREENSHOT OF APPROVAL</a:t>
            </a:r>
          </a:p>
        </p:txBody>
      </p:sp>
      <p:pic>
        <p:nvPicPr>
          <p:cNvPr id="9" name="Picture 8">
            <a:extLst>
              <a:ext uri="{FF2B5EF4-FFF2-40B4-BE49-F238E27FC236}">
                <a16:creationId xmlns:a16="http://schemas.microsoft.com/office/drawing/2014/main" id="{C7C8A5FB-6B9C-D22E-C186-6224A76EF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637" y="962026"/>
            <a:ext cx="5800725" cy="5753100"/>
          </a:xfrm>
          <a:prstGeom prst="rect">
            <a:avLst/>
          </a:prstGeom>
        </p:spPr>
      </p:pic>
    </p:spTree>
    <p:extLst>
      <p:ext uri="{BB962C8B-B14F-4D97-AF65-F5344CB8AC3E}">
        <p14:creationId xmlns:p14="http://schemas.microsoft.com/office/powerpoint/2010/main" val="168569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D1A3C6-C3EB-A782-F512-62E811814CE1}"/>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2BF3AFD1-0F57-501C-CEC6-1777FD77B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
        <p:nvSpPr>
          <p:cNvPr id="9" name="TextBox 8">
            <a:extLst>
              <a:ext uri="{FF2B5EF4-FFF2-40B4-BE49-F238E27FC236}">
                <a16:creationId xmlns:a16="http://schemas.microsoft.com/office/drawing/2014/main" id="{D6184FDB-F69C-39C3-9404-CA95F16C2F9A}"/>
              </a:ext>
            </a:extLst>
          </p:cNvPr>
          <p:cNvSpPr txBox="1"/>
          <p:nvPr/>
        </p:nvSpPr>
        <p:spPr>
          <a:xfrm>
            <a:off x="3886200" y="396797"/>
            <a:ext cx="6096000" cy="707886"/>
          </a:xfrm>
          <a:prstGeom prst="rect">
            <a:avLst/>
          </a:prstGeom>
          <a:noFill/>
        </p:spPr>
        <p:txBody>
          <a:bodyPr wrap="square">
            <a:spAutoFit/>
          </a:bodyPr>
          <a:lstStyle/>
          <a:p>
            <a:r>
              <a:rPr lang="en-IN" sz="4000" b="1" u="sng" dirty="0">
                <a:latin typeface="Comic Sans MS" pitchFamily="66" charset="0"/>
              </a:rPr>
              <a:t>INTRODUCTION</a:t>
            </a:r>
            <a:endParaRPr lang="en-IN" sz="4000" dirty="0"/>
          </a:p>
        </p:txBody>
      </p:sp>
      <p:pic>
        <p:nvPicPr>
          <p:cNvPr id="13" name="Picture 12">
            <a:extLst>
              <a:ext uri="{FF2B5EF4-FFF2-40B4-BE49-F238E27FC236}">
                <a16:creationId xmlns:a16="http://schemas.microsoft.com/office/drawing/2014/main" id="{85EB015E-480C-AB32-B8A7-6578997C2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1717" y="750740"/>
            <a:ext cx="2938028" cy="1652641"/>
          </a:xfrm>
          <a:prstGeom prst="rect">
            <a:avLst/>
          </a:prstGeom>
        </p:spPr>
      </p:pic>
      <p:sp>
        <p:nvSpPr>
          <p:cNvPr id="15" name="TextBox 14">
            <a:extLst>
              <a:ext uri="{FF2B5EF4-FFF2-40B4-BE49-F238E27FC236}">
                <a16:creationId xmlns:a16="http://schemas.microsoft.com/office/drawing/2014/main" id="{59C8ADDE-97BC-B0D9-ADBC-FA196309B5DB}"/>
              </a:ext>
            </a:extLst>
          </p:cNvPr>
          <p:cNvSpPr txBox="1"/>
          <p:nvPr/>
        </p:nvSpPr>
        <p:spPr>
          <a:xfrm>
            <a:off x="4968240" y="1786998"/>
            <a:ext cx="6096000" cy="461665"/>
          </a:xfrm>
          <a:prstGeom prst="rect">
            <a:avLst/>
          </a:prstGeom>
          <a:noFill/>
        </p:spPr>
        <p:txBody>
          <a:bodyPr wrap="square">
            <a:spAutoFit/>
          </a:bodyPr>
          <a:lstStyle/>
          <a:p>
            <a:r>
              <a:rPr lang="en-US" sz="2400" b="1" u="sng" dirty="0">
                <a:latin typeface="Comic Sans MS" panose="030F0702030302020204" pitchFamily="66" charset="0"/>
              </a:rPr>
              <a:t>PERCEPTION</a:t>
            </a:r>
            <a:endParaRPr lang="en-IN" sz="2400" b="1" u="sng" dirty="0">
              <a:latin typeface="Comic Sans MS" panose="030F0702030302020204" pitchFamily="66" charset="0"/>
            </a:endParaRPr>
          </a:p>
        </p:txBody>
      </p:sp>
      <p:sp>
        <p:nvSpPr>
          <p:cNvPr id="16" name="TextBox 15">
            <a:extLst>
              <a:ext uri="{FF2B5EF4-FFF2-40B4-BE49-F238E27FC236}">
                <a16:creationId xmlns:a16="http://schemas.microsoft.com/office/drawing/2014/main" id="{2A76357C-0D63-8094-62B0-87D53B26D285}"/>
              </a:ext>
            </a:extLst>
          </p:cNvPr>
          <p:cNvSpPr txBox="1"/>
          <p:nvPr/>
        </p:nvSpPr>
        <p:spPr>
          <a:xfrm>
            <a:off x="495300" y="2920265"/>
            <a:ext cx="11201400"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P</a:t>
            </a:r>
            <a:r>
              <a:rPr lang="en-US" sz="2000" b="1" i="0" dirty="0">
                <a:effectLst/>
              </a:rPr>
              <a:t>rocess by which we interpret and make sense of sensory information from our environment.</a:t>
            </a:r>
          </a:p>
          <a:p>
            <a:pPr marL="285750" indent="-285750">
              <a:buFont typeface="Arial" panose="020B0604020202020204" pitchFamily="34" charset="0"/>
              <a:buChar char="•"/>
            </a:pPr>
            <a:r>
              <a:rPr lang="en-US" sz="2000" b="1" i="0" dirty="0">
                <a:effectLst/>
              </a:rPr>
              <a:t>Involves the way we select, organize, and interpret sensory stimuli to create our understanding of the world around us.</a:t>
            </a:r>
          </a:p>
          <a:p>
            <a:pPr marL="285750" indent="-285750">
              <a:buFont typeface="Arial" panose="020B0604020202020204" pitchFamily="34" charset="0"/>
              <a:buChar char="•"/>
            </a:pPr>
            <a:r>
              <a:rPr lang="en-US" sz="2000" b="1" dirty="0"/>
              <a:t>C</a:t>
            </a:r>
            <a:r>
              <a:rPr lang="en-US" sz="2000" b="1" i="0" dirty="0">
                <a:effectLst/>
              </a:rPr>
              <a:t>omplex cognitive process involving sensory input integration with our existing knowledge, beliefs, and experiences.</a:t>
            </a:r>
            <a:endParaRPr lang="en-US" sz="2000" b="1" dirty="0"/>
          </a:p>
          <a:p>
            <a:pPr marL="285750" indent="-285750">
              <a:buFont typeface="Arial" panose="020B0604020202020204" pitchFamily="34" charset="0"/>
              <a:buChar char="•"/>
            </a:pPr>
            <a:r>
              <a:rPr lang="en-US" sz="2000" b="1" dirty="0"/>
              <a:t>C</a:t>
            </a:r>
            <a:r>
              <a:rPr lang="en-US" sz="2000" b="1" i="0" dirty="0">
                <a:effectLst/>
              </a:rPr>
              <a:t>an vary from person to person, as individuals may interpret and perceive the same stimuli differently based on their unique characteristics, past experiences, and personal biases. Factors such as emotions, motivation, and cognitive abilities can also influence perception</a:t>
            </a:r>
            <a:r>
              <a:rPr lang="en-US" sz="2000" b="1" i="0" dirty="0">
                <a:solidFill>
                  <a:srgbClr val="374151"/>
                </a:solidFill>
                <a:effectLst/>
              </a:rPr>
              <a:t>.</a:t>
            </a:r>
            <a:endParaRPr lang="en-IN" sz="2000" b="1" dirty="0"/>
          </a:p>
        </p:txBody>
      </p:sp>
    </p:spTree>
    <p:extLst>
      <p:ext uri="{BB962C8B-B14F-4D97-AF65-F5344CB8AC3E}">
        <p14:creationId xmlns:p14="http://schemas.microsoft.com/office/powerpoint/2010/main" val="173696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514" y="209438"/>
            <a:ext cx="7658686" cy="1325563"/>
          </a:xfrm>
        </p:spPr>
        <p:txBody>
          <a:bodyPr>
            <a:normAutofit/>
          </a:bodyPr>
          <a:lstStyle/>
          <a:p>
            <a:pPr algn="ctr"/>
            <a:r>
              <a:rPr lang="en-IN" sz="4000" b="1" u="sng" dirty="0">
                <a:latin typeface="Comic Sans MS" pitchFamily="66" charset="0"/>
              </a:rPr>
              <a:t>INTRODUCTION</a:t>
            </a:r>
          </a:p>
        </p:txBody>
      </p:sp>
      <p:sp>
        <p:nvSpPr>
          <p:cNvPr id="3" name="Content Placeholder 2"/>
          <p:cNvSpPr>
            <a:spLocks noGrp="1"/>
          </p:cNvSpPr>
          <p:nvPr>
            <p:ph idx="1"/>
          </p:nvPr>
        </p:nvSpPr>
        <p:spPr>
          <a:xfrm>
            <a:off x="685800" y="2666999"/>
            <a:ext cx="10817223" cy="3690939"/>
          </a:xfrm>
        </p:spPr>
        <p:txBody>
          <a:bodyPr>
            <a:noAutofit/>
          </a:bodyPr>
          <a:lstStyle/>
          <a:p>
            <a:r>
              <a:rPr lang="en-US" sz="2000" b="1" dirty="0"/>
              <a:t>It is an integrated system that saves patients information.</a:t>
            </a:r>
          </a:p>
          <a:p>
            <a:r>
              <a:rPr lang="en-US" sz="2000" b="1" dirty="0"/>
              <a:t>It includes an individual’s health records information (status), demographic, medical, and financial information.</a:t>
            </a:r>
            <a:endParaRPr lang="en-IN" sz="2000" b="1" dirty="0"/>
          </a:p>
          <a:p>
            <a:r>
              <a:rPr lang="en-US" sz="2000" b="1" dirty="0"/>
              <a:t>It gives medical staff better access to data, faster data retrieval, higher-quality data, and a wider variety of data display options, automated patient records can enhance the delivery of healthcare services.</a:t>
            </a:r>
          </a:p>
          <a:p>
            <a:r>
              <a:rPr lang="en-US" sz="2000" b="1" dirty="0"/>
              <a:t>Automated patient records can also help decision-making and quality assurance activities and provide clinical reminders to assist in patient care.</a:t>
            </a:r>
          </a:p>
          <a:p>
            <a:r>
              <a:rPr lang="en-US" sz="2000" b="1" dirty="0"/>
              <a:t>It electronically captures clinical data for assessment and can improve outcomes in research programs.</a:t>
            </a:r>
          </a:p>
          <a:p>
            <a:r>
              <a:rPr lang="en-US" sz="2000" b="1" dirty="0"/>
              <a:t>Automated patient records can boost hospital efficiency by saving expenses and improving staff productivity</a:t>
            </a:r>
            <a:r>
              <a:rPr lang="en-US" sz="2000" dirty="0"/>
              <a:t>.</a:t>
            </a:r>
            <a:endParaRPr lang="en-IN" sz="2000" dirty="0"/>
          </a:p>
        </p:txBody>
      </p:sp>
      <p:sp>
        <p:nvSpPr>
          <p:cNvPr id="4" name="Slide Number Placeholder 3"/>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522" y="1688278"/>
            <a:ext cx="649071" cy="825442"/>
          </a:xfrm>
          <a:prstGeom prst="rect">
            <a:avLst/>
          </a:prstGeom>
        </p:spPr>
      </p:pic>
      <p:sp>
        <p:nvSpPr>
          <p:cNvPr id="5" name="TextBox 4"/>
          <p:cNvSpPr txBox="1"/>
          <p:nvPr/>
        </p:nvSpPr>
        <p:spPr>
          <a:xfrm>
            <a:off x="2894428" y="1870167"/>
            <a:ext cx="6511636" cy="461665"/>
          </a:xfrm>
          <a:prstGeom prst="rect">
            <a:avLst/>
          </a:prstGeom>
          <a:noFill/>
        </p:spPr>
        <p:txBody>
          <a:bodyPr wrap="square" rtlCol="0">
            <a:spAutoFit/>
          </a:bodyPr>
          <a:lstStyle/>
          <a:p>
            <a:r>
              <a:rPr lang="en-US" sz="2400" b="1" u="sng" dirty="0"/>
              <a:t>COMPUTERIZED PATIENT RECORD SYSTEM</a:t>
            </a:r>
            <a:endParaRPr lang="en-IN" sz="2400" b="1" u="sng" dirty="0"/>
          </a:p>
        </p:txBody>
      </p:sp>
      <p:pic>
        <p:nvPicPr>
          <p:cNvPr id="8" name="Picture 7">
            <a:extLst>
              <a:ext uri="{FF2B5EF4-FFF2-40B4-BE49-F238E27FC236}">
                <a16:creationId xmlns:a16="http://schemas.microsoft.com/office/drawing/2014/main" id="{AFAB3DF6-D51E-A4BB-E200-592C7316EA21}"/>
              </a:ext>
            </a:extLst>
          </p:cNvPr>
          <p:cNvPicPr>
            <a:picLocks noChangeAspect="1"/>
          </p:cNvPicPr>
          <p:nvPr/>
        </p:nvPicPr>
        <p:blipFill rotWithShape="1">
          <a:blip r:embed="rId4">
            <a:extLst>
              <a:ext uri="{28A0092B-C50C-407E-A947-70E740481C1C}">
                <a14:useLocalDpi xmlns:a14="http://schemas.microsoft.com/office/drawing/2010/main" val="0"/>
              </a:ext>
            </a:extLst>
          </a:blip>
          <a:srcRect l="27505" t="10463" r="27389" b="11641"/>
          <a:stretch/>
        </p:blipFill>
        <p:spPr>
          <a:xfrm>
            <a:off x="9643298" y="292745"/>
            <a:ext cx="2208627" cy="20390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755743-73B2-388B-D379-AD3B8F183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pic>
        <p:nvPicPr>
          <p:cNvPr id="8" name="Picture 7">
            <a:extLst>
              <a:ext uri="{FF2B5EF4-FFF2-40B4-BE49-F238E27FC236}">
                <a16:creationId xmlns:a16="http://schemas.microsoft.com/office/drawing/2014/main" id="{DBE90182-D60D-FB06-9891-0D8BD2885D06}"/>
              </a:ext>
            </a:extLst>
          </p:cNvPr>
          <p:cNvPicPr>
            <a:picLocks noChangeAspect="1"/>
          </p:cNvPicPr>
          <p:nvPr/>
        </p:nvPicPr>
        <p:blipFill rotWithShape="1">
          <a:blip r:embed="rId3">
            <a:extLst>
              <a:ext uri="{28A0092B-C50C-407E-A947-70E740481C1C}">
                <a14:useLocalDpi xmlns:a14="http://schemas.microsoft.com/office/drawing/2010/main" val="0"/>
              </a:ext>
            </a:extLst>
          </a:blip>
          <a:srcRect b="12600"/>
          <a:stretch/>
        </p:blipFill>
        <p:spPr>
          <a:xfrm>
            <a:off x="696351" y="1150446"/>
            <a:ext cx="10799298" cy="53066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0098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878" y="408542"/>
            <a:ext cx="7982243" cy="1325563"/>
          </a:xfrm>
        </p:spPr>
        <p:txBody>
          <a:bodyPr>
            <a:normAutofit/>
          </a:bodyPr>
          <a:lstStyle/>
          <a:p>
            <a:pPr algn="ctr"/>
            <a:r>
              <a:rPr lang="en-IN" sz="4000" b="1" u="sng" dirty="0">
                <a:latin typeface="Comic Sans MS" pitchFamily="66" charset="0"/>
              </a:rPr>
              <a:t>OBJECTIVE</a:t>
            </a:r>
          </a:p>
        </p:txBody>
      </p:sp>
      <p:sp>
        <p:nvSpPr>
          <p:cNvPr id="3" name="Content Placeholder 2"/>
          <p:cNvSpPr>
            <a:spLocks noGrp="1"/>
          </p:cNvSpPr>
          <p:nvPr>
            <p:ph idx="1"/>
          </p:nvPr>
        </p:nvSpPr>
        <p:spPr>
          <a:xfrm>
            <a:off x="1288366" y="2200003"/>
            <a:ext cx="10515600" cy="2169600"/>
          </a:xfrm>
        </p:spPr>
        <p:txBody>
          <a:bodyPr/>
          <a:lstStyle/>
          <a:p>
            <a:pPr marL="342900" lvl="0" indent="-342900">
              <a:lnSpc>
                <a:spcPct val="107000"/>
              </a:lnSpc>
              <a:buFont typeface="Symbol" pitchFamily="18" charset="2"/>
              <a:buChar char=""/>
            </a:pPr>
            <a:r>
              <a:rPr lang="en-IN" sz="2400" dirty="0">
                <a:latin typeface="Calibri" pitchFamily="34" charset="0"/>
                <a:ea typeface="DengXian" panose="020B0503020204020204" pitchFamily="2" charset="-122"/>
                <a:cs typeface="Calibri" pitchFamily="34" charset="0"/>
              </a:rPr>
              <a:t>T</a:t>
            </a:r>
            <a:r>
              <a:rPr lang="en-IN" sz="2400" dirty="0">
                <a:effectLst/>
                <a:latin typeface="Calibri" pitchFamily="34" charset="0"/>
                <a:ea typeface="DengXian" panose="020B0503020204020204" pitchFamily="2" charset="-122"/>
                <a:cs typeface="Calibri" pitchFamily="34" charset="0"/>
              </a:rPr>
              <a:t>o access the perception of end users after providing hands-on training on dummy CPRS </a:t>
            </a:r>
            <a:r>
              <a:rPr lang="en-IN" sz="2400" dirty="0">
                <a:latin typeface="Calibri" pitchFamily="34" charset="0"/>
                <a:ea typeface="DengXian" panose="020B0503020204020204" pitchFamily="2" charset="-122"/>
                <a:cs typeface="Calibri" pitchFamily="34" charset="0"/>
              </a:rPr>
              <a:t>prior to</a:t>
            </a:r>
            <a:r>
              <a:rPr lang="en-IN" sz="2400" dirty="0">
                <a:effectLst/>
                <a:latin typeface="Calibri" pitchFamily="34" charset="0"/>
                <a:ea typeface="DengXian" panose="020B0503020204020204" pitchFamily="2" charset="-122"/>
                <a:cs typeface="Calibri" pitchFamily="34" charset="0"/>
              </a:rPr>
              <a:t> its implementation </a:t>
            </a:r>
            <a:r>
              <a:rPr lang="en-IN" sz="2400" dirty="0">
                <a:latin typeface="Calibri" pitchFamily="34" charset="0"/>
                <a:ea typeface="DengXian" panose="020B0503020204020204" pitchFamily="2" charset="-122"/>
                <a:cs typeface="Calibri" pitchFamily="34" charset="0"/>
              </a:rPr>
              <a:t>in BLK-Max Super Speciality Hospital.</a:t>
            </a:r>
            <a:endParaRPr lang="en-IN" sz="2400" dirty="0">
              <a:effectLst/>
              <a:latin typeface="Calibri" pitchFamily="34" charset="0"/>
              <a:ea typeface="Calibri" pitchFamily="34" charset="0"/>
              <a:cs typeface="Calibri"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644" y="3925620"/>
            <a:ext cx="6199044" cy="27245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218" y="-21895"/>
            <a:ext cx="10018713" cy="1752599"/>
          </a:xfrm>
        </p:spPr>
        <p:txBody>
          <a:bodyPr>
            <a:normAutofit/>
          </a:bodyPr>
          <a:lstStyle/>
          <a:p>
            <a:pPr algn="ctr"/>
            <a:r>
              <a:rPr lang="en-IN" sz="4000" b="1" u="sng" dirty="0">
                <a:latin typeface="Comic Sans MS" pitchFamily="66" charset="0"/>
              </a:rPr>
              <a:t>METHODOLOGY</a:t>
            </a:r>
          </a:p>
        </p:txBody>
      </p:sp>
      <p:sp>
        <p:nvSpPr>
          <p:cNvPr id="3" name="Content Placeholder 2"/>
          <p:cNvSpPr>
            <a:spLocks noGrp="1"/>
          </p:cNvSpPr>
          <p:nvPr>
            <p:ph idx="1"/>
          </p:nvPr>
        </p:nvSpPr>
        <p:spPr>
          <a:xfrm>
            <a:off x="1068630" y="2011488"/>
            <a:ext cx="10649888" cy="4129143"/>
          </a:xfrm>
        </p:spPr>
        <p:txBody>
          <a:bodyPr>
            <a:normAutofit/>
          </a:bodyPr>
          <a:lstStyle/>
          <a:p>
            <a:pPr lvl="0"/>
            <a:r>
              <a:rPr lang="en-US" sz="2000" b="1" u="sng" dirty="0"/>
              <a:t>Study Type- </a:t>
            </a:r>
            <a:r>
              <a:rPr lang="en-US" sz="2000" b="1" dirty="0"/>
              <a:t> Mixed research study with qualitative and quantitative analysis. </a:t>
            </a:r>
          </a:p>
          <a:p>
            <a:pPr lvl="0"/>
            <a:r>
              <a:rPr lang="en-US" sz="2000" b="1" u="sng" dirty="0"/>
              <a:t>Study Design- </a:t>
            </a:r>
            <a:r>
              <a:rPr lang="en-US" sz="2000" b="1" dirty="0"/>
              <a:t> Observational Study.</a:t>
            </a:r>
          </a:p>
          <a:p>
            <a:pPr lvl="0"/>
            <a:r>
              <a:rPr lang="en-US" sz="2000" b="1" u="sng" dirty="0"/>
              <a:t>Sample Size- </a:t>
            </a:r>
            <a:r>
              <a:rPr lang="en-US" sz="2000" b="1" dirty="0"/>
              <a:t> 310.</a:t>
            </a:r>
            <a:endParaRPr lang="en-IN" sz="2000" b="1" dirty="0"/>
          </a:p>
          <a:p>
            <a:pPr lvl="0"/>
            <a:r>
              <a:rPr lang="en-US" sz="2000" b="1" u="sng" dirty="0"/>
              <a:t>Target Audience- </a:t>
            </a:r>
            <a:r>
              <a:rPr lang="en-US" sz="2000" b="1" dirty="0"/>
              <a:t> Doctors, nurses, coordinators, executives, and pharmacists.</a:t>
            </a:r>
            <a:endParaRPr lang="en-IN" sz="2000" b="1" dirty="0"/>
          </a:p>
          <a:p>
            <a:pPr lvl="0"/>
            <a:r>
              <a:rPr lang="en-US" sz="2000" b="1" u="sng" dirty="0"/>
              <a:t>Duration of the study- </a:t>
            </a:r>
            <a:r>
              <a:rPr lang="en-US" sz="2000" b="1" dirty="0"/>
              <a:t> 3 months.</a:t>
            </a:r>
            <a:endParaRPr lang="en-IN" sz="2000" b="1" dirty="0"/>
          </a:p>
          <a:p>
            <a:pPr lvl="0"/>
            <a:r>
              <a:rPr lang="en-US" sz="2000" b="1" u="sng" dirty="0"/>
              <a:t>Data collection method- </a:t>
            </a:r>
            <a:r>
              <a:rPr lang="en-US" sz="2000" b="1" dirty="0"/>
              <a:t> Data was collected from our target audience through google forms by preparing a questionnaire.</a:t>
            </a:r>
            <a:endParaRPr lang="en-IN" sz="2000" b="1" dirty="0"/>
          </a:p>
          <a:p>
            <a:pPr lvl="0"/>
            <a:r>
              <a:rPr lang="en-US" sz="2000" b="1" u="sng" dirty="0"/>
              <a:t>Inclusion Criteria- </a:t>
            </a:r>
            <a:r>
              <a:rPr lang="en-US" sz="2000" b="1" dirty="0"/>
              <a:t> Doctors, nurses, coordinators, executives, and pharmacists.</a:t>
            </a:r>
            <a:endParaRPr lang="en-IN" sz="2000" b="1" dirty="0"/>
          </a:p>
          <a:p>
            <a:pPr lvl="0"/>
            <a:r>
              <a:rPr lang="en-US" sz="2000" b="1" u="sng" dirty="0"/>
              <a:t>Exclusion Criteria- </a:t>
            </a:r>
            <a:r>
              <a:rPr lang="en-US" sz="2000" b="1" dirty="0"/>
              <a:t> Staff outside inclusion criteria.</a:t>
            </a:r>
            <a:endParaRPr lang="en-IN" sz="2000" b="1" dirty="0"/>
          </a:p>
          <a:p>
            <a:endParaRPr lang="en-IN" sz="2000" b="1" dirty="0"/>
          </a:p>
          <a:p>
            <a:endParaRPr lang="en-IN" dirty="0"/>
          </a:p>
        </p:txBody>
      </p:sp>
      <p:sp>
        <p:nvSpPr>
          <p:cNvPr id="4" name="Slide Number Placeholder 3"/>
          <p:cNvSpPr>
            <a:spLocks noGrp="1"/>
          </p:cNvSpPr>
          <p:nvPr>
            <p:ph type="sldNum" sz="quarter" idx="12"/>
          </p:nvPr>
        </p:nvSpPr>
        <p:spPr/>
        <p:txBody>
          <a:bodyPr/>
          <a:lstStyle/>
          <a:p>
            <a:fld id="{26AD20E6-394B-4DF0-96A5-9647FF39C943}" type="slidenum">
              <a:rPr lang="en-IN" smtClean="0"/>
              <a:t>7</a:t>
            </a:fld>
            <a:endParaRPr lang="en-I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81C336-094E-6FE7-D351-9A4B0ECAE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
        <p:nvSpPr>
          <p:cNvPr id="8" name="TextBox 7">
            <a:extLst>
              <a:ext uri="{FF2B5EF4-FFF2-40B4-BE49-F238E27FC236}">
                <a16:creationId xmlns:a16="http://schemas.microsoft.com/office/drawing/2014/main" id="{221312DB-1B10-6DA2-1FB6-6C5603456CA1}"/>
              </a:ext>
            </a:extLst>
          </p:cNvPr>
          <p:cNvSpPr txBox="1"/>
          <p:nvPr/>
        </p:nvSpPr>
        <p:spPr>
          <a:xfrm>
            <a:off x="2824089" y="230331"/>
            <a:ext cx="6098344" cy="707886"/>
          </a:xfrm>
          <a:prstGeom prst="rect">
            <a:avLst/>
          </a:prstGeom>
          <a:noFill/>
        </p:spPr>
        <p:txBody>
          <a:bodyPr wrap="square">
            <a:spAutoFit/>
          </a:bodyPr>
          <a:lstStyle/>
          <a:p>
            <a:pPr algn="ctr"/>
            <a:r>
              <a:rPr lang="en-US" sz="4000" b="1" u="sng" dirty="0">
                <a:latin typeface="Comic Sans MS" panose="030F0702030302020204" pitchFamily="66" charset="0"/>
              </a:rPr>
              <a:t>RESULTS</a:t>
            </a:r>
            <a:endParaRPr lang="en-IN" sz="4000" b="1" u="sng" dirty="0">
              <a:latin typeface="Comic Sans MS" panose="030F0702030302020204" pitchFamily="66" charset="0"/>
            </a:endParaRPr>
          </a:p>
        </p:txBody>
      </p:sp>
      <p:sp>
        <p:nvSpPr>
          <p:cNvPr id="3" name="TextBox 2">
            <a:extLst>
              <a:ext uri="{FF2B5EF4-FFF2-40B4-BE49-F238E27FC236}">
                <a16:creationId xmlns:a16="http://schemas.microsoft.com/office/drawing/2014/main" id="{40EFC5B9-8E7D-7FE9-7565-AADB08C18795}"/>
              </a:ext>
            </a:extLst>
          </p:cNvPr>
          <p:cNvSpPr txBox="1"/>
          <p:nvPr/>
        </p:nvSpPr>
        <p:spPr>
          <a:xfrm>
            <a:off x="6418810" y="2274838"/>
            <a:ext cx="5773190" cy="2308324"/>
          </a:xfrm>
          <a:prstGeom prst="rect">
            <a:avLst/>
          </a:prstGeom>
          <a:noFill/>
        </p:spPr>
        <p:txBody>
          <a:bodyPr wrap="square" rtlCol="0">
            <a:spAutoFit/>
          </a:bodyPr>
          <a:lstStyle/>
          <a:p>
            <a:r>
              <a:rPr lang="en-US" sz="2400" b="1" u="sng" dirty="0"/>
              <a:t>Figure No. 1-</a:t>
            </a:r>
            <a:r>
              <a:rPr lang="en-US" sz="2400" b="1" dirty="0"/>
              <a:t>  Showing the number of end users according to their job profiles. 82 (26.5%) were doctors, 138 (44.5%) were nurses, 22 (7.1%) were pharmacists, 34 (11%) were executives and 34 (11%) were coordinators.</a:t>
            </a:r>
            <a:endParaRPr lang="en-IN" sz="2400" b="1" dirty="0"/>
          </a:p>
        </p:txBody>
      </p:sp>
      <p:graphicFrame>
        <p:nvGraphicFramePr>
          <p:cNvPr id="5" name="Chart 4">
            <a:extLst>
              <a:ext uri="{FF2B5EF4-FFF2-40B4-BE49-F238E27FC236}">
                <a16:creationId xmlns:a16="http://schemas.microsoft.com/office/drawing/2014/main" id="{AB48FA82-1AC7-473B-02EF-FC80D8C750BB}"/>
              </a:ext>
            </a:extLst>
          </p:cNvPr>
          <p:cNvGraphicFramePr>
            <a:graphicFrameLocks/>
          </p:cNvGraphicFramePr>
          <p:nvPr>
            <p:extLst>
              <p:ext uri="{D42A27DB-BD31-4B8C-83A1-F6EECF244321}">
                <p14:modId xmlns:p14="http://schemas.microsoft.com/office/powerpoint/2010/main" val="2323475768"/>
              </p:ext>
            </p:extLst>
          </p:nvPr>
        </p:nvGraphicFramePr>
        <p:xfrm>
          <a:off x="563880" y="1630148"/>
          <a:ext cx="5532120" cy="4447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1467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AC56-5E1C-AA18-0D0C-A62EEB54D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
        <p:nvSpPr>
          <p:cNvPr id="8" name="TextBox 7">
            <a:extLst>
              <a:ext uri="{FF2B5EF4-FFF2-40B4-BE49-F238E27FC236}">
                <a16:creationId xmlns:a16="http://schemas.microsoft.com/office/drawing/2014/main" id="{762896BA-F8B3-ACBF-7CA2-3A0F4A09C19D}"/>
              </a:ext>
            </a:extLst>
          </p:cNvPr>
          <p:cNvSpPr txBox="1"/>
          <p:nvPr/>
        </p:nvSpPr>
        <p:spPr>
          <a:xfrm>
            <a:off x="2894426" y="93517"/>
            <a:ext cx="6098344" cy="707886"/>
          </a:xfrm>
          <a:prstGeom prst="rect">
            <a:avLst/>
          </a:prstGeom>
          <a:noFill/>
        </p:spPr>
        <p:txBody>
          <a:bodyPr wrap="square">
            <a:spAutoFit/>
          </a:bodyPr>
          <a:lstStyle/>
          <a:p>
            <a:pPr algn="ctr"/>
            <a:r>
              <a:rPr lang="en-US" sz="4000" b="1" u="sng" dirty="0">
                <a:latin typeface="Comic Sans MS" panose="030F0702030302020204" pitchFamily="66" charset="0"/>
              </a:rPr>
              <a:t>RESULTS</a:t>
            </a:r>
            <a:endParaRPr lang="en-IN" sz="4000" b="1" u="sng" dirty="0">
              <a:latin typeface="Comic Sans MS" panose="030F0702030302020204" pitchFamily="66" charset="0"/>
            </a:endParaRPr>
          </a:p>
        </p:txBody>
      </p:sp>
      <p:sp>
        <p:nvSpPr>
          <p:cNvPr id="2" name="TextBox 1">
            <a:extLst>
              <a:ext uri="{FF2B5EF4-FFF2-40B4-BE49-F238E27FC236}">
                <a16:creationId xmlns:a16="http://schemas.microsoft.com/office/drawing/2014/main" id="{5B07E945-4837-54D6-0668-4B46880C1F33}"/>
              </a:ext>
            </a:extLst>
          </p:cNvPr>
          <p:cNvSpPr txBox="1"/>
          <p:nvPr/>
        </p:nvSpPr>
        <p:spPr>
          <a:xfrm>
            <a:off x="1063591" y="6293216"/>
            <a:ext cx="9760011" cy="461665"/>
          </a:xfrm>
          <a:prstGeom prst="rect">
            <a:avLst/>
          </a:prstGeom>
          <a:noFill/>
        </p:spPr>
        <p:txBody>
          <a:bodyPr wrap="square" rtlCol="0">
            <a:spAutoFit/>
          </a:bodyPr>
          <a:lstStyle/>
          <a:p>
            <a:pPr algn="ctr"/>
            <a:r>
              <a:rPr lang="en-US" sz="2400" b="1" u="sng" dirty="0"/>
              <a:t>Table No. 1- Category wise analysis  </a:t>
            </a:r>
            <a:endParaRPr lang="en-IN" sz="2400" b="1" u="sng" dirty="0"/>
          </a:p>
        </p:txBody>
      </p:sp>
      <p:graphicFrame>
        <p:nvGraphicFramePr>
          <p:cNvPr id="4" name="Table 3">
            <a:extLst>
              <a:ext uri="{FF2B5EF4-FFF2-40B4-BE49-F238E27FC236}">
                <a16:creationId xmlns:a16="http://schemas.microsoft.com/office/drawing/2014/main" id="{422E0664-4543-8B1A-C2B7-7F6DA349083D}"/>
              </a:ext>
            </a:extLst>
          </p:cNvPr>
          <p:cNvGraphicFramePr>
            <a:graphicFrameLocks noGrp="1"/>
          </p:cNvGraphicFramePr>
          <p:nvPr>
            <p:extLst>
              <p:ext uri="{D42A27DB-BD31-4B8C-83A1-F6EECF244321}">
                <p14:modId xmlns:p14="http://schemas.microsoft.com/office/powerpoint/2010/main" val="1306654316"/>
              </p:ext>
            </p:extLst>
          </p:nvPr>
        </p:nvGraphicFramePr>
        <p:xfrm>
          <a:off x="1577716" y="900332"/>
          <a:ext cx="9592031" cy="5302673"/>
        </p:xfrm>
        <a:graphic>
          <a:graphicData uri="http://schemas.openxmlformats.org/drawingml/2006/table">
            <a:tbl>
              <a:tblPr>
                <a:tableStyleId>{5C22544A-7EE6-4342-B048-85BDC9FD1C3A}</a:tableStyleId>
              </a:tblPr>
              <a:tblGrid>
                <a:gridCol w="2565243">
                  <a:extLst>
                    <a:ext uri="{9D8B030D-6E8A-4147-A177-3AD203B41FA5}">
                      <a16:colId xmlns:a16="http://schemas.microsoft.com/office/drawing/2014/main" val="1567436135"/>
                    </a:ext>
                  </a:extLst>
                </a:gridCol>
                <a:gridCol w="1476959">
                  <a:extLst>
                    <a:ext uri="{9D8B030D-6E8A-4147-A177-3AD203B41FA5}">
                      <a16:colId xmlns:a16="http://schemas.microsoft.com/office/drawing/2014/main" val="2573356602"/>
                    </a:ext>
                  </a:extLst>
                </a:gridCol>
                <a:gridCol w="1496390">
                  <a:extLst>
                    <a:ext uri="{9D8B030D-6E8A-4147-A177-3AD203B41FA5}">
                      <a16:colId xmlns:a16="http://schemas.microsoft.com/office/drawing/2014/main" val="4010217888"/>
                    </a:ext>
                  </a:extLst>
                </a:gridCol>
                <a:gridCol w="2069895">
                  <a:extLst>
                    <a:ext uri="{9D8B030D-6E8A-4147-A177-3AD203B41FA5}">
                      <a16:colId xmlns:a16="http://schemas.microsoft.com/office/drawing/2014/main" val="2457262664"/>
                    </a:ext>
                  </a:extLst>
                </a:gridCol>
                <a:gridCol w="1983544">
                  <a:extLst>
                    <a:ext uri="{9D8B030D-6E8A-4147-A177-3AD203B41FA5}">
                      <a16:colId xmlns:a16="http://schemas.microsoft.com/office/drawing/2014/main" val="3359681134"/>
                    </a:ext>
                  </a:extLst>
                </a:gridCol>
              </a:tblGrid>
              <a:tr h="557249">
                <a:tc>
                  <a:txBody>
                    <a:bodyPr/>
                    <a:lstStyle/>
                    <a:p>
                      <a:pPr algn="ctr" fontAlgn="b">
                        <a:lnSpc>
                          <a:spcPct val="150000"/>
                        </a:lnSpc>
                      </a:pPr>
                      <a:r>
                        <a:rPr lang="en-IN" sz="1800" b="1" u="none" strike="noStrike" dirty="0">
                          <a:effectLst/>
                        </a:rPr>
                        <a:t>Categories</a:t>
                      </a:r>
                      <a:endParaRPr lang="en-IN"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50000"/>
                        </a:lnSpc>
                      </a:pPr>
                      <a:r>
                        <a:rPr lang="en-IN" sz="1800" b="1" u="none" strike="noStrike" dirty="0">
                          <a:effectLst/>
                        </a:rPr>
                        <a:t>Yes </a:t>
                      </a:r>
                      <a:endParaRPr lang="en-IN"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50000"/>
                        </a:lnSpc>
                      </a:pPr>
                      <a:r>
                        <a:rPr lang="en-IN" sz="1800" b="1" u="none" strike="noStrike" dirty="0">
                          <a:effectLst/>
                        </a:rPr>
                        <a:t>No </a:t>
                      </a:r>
                      <a:endParaRPr lang="en-IN"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50000"/>
                        </a:lnSpc>
                      </a:pPr>
                      <a:r>
                        <a:rPr lang="en-IN" sz="1800" b="1" u="none" strike="noStrike" dirty="0">
                          <a:effectLst/>
                        </a:rPr>
                        <a:t>Total Average of Yes</a:t>
                      </a:r>
                      <a:endParaRPr lang="en-IN"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50000"/>
                        </a:lnSpc>
                      </a:pPr>
                      <a:r>
                        <a:rPr lang="en-IN" sz="1800" b="1" u="none" strike="noStrike" dirty="0">
                          <a:effectLst/>
                        </a:rPr>
                        <a:t>Total Average of No</a:t>
                      </a:r>
                      <a:endParaRPr lang="en-IN"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02036133"/>
                  </a:ext>
                </a:extLst>
              </a:tr>
              <a:tr h="296589">
                <a:tc>
                  <a:txBody>
                    <a:bodyPr/>
                    <a:lstStyle/>
                    <a:p>
                      <a:pPr algn="ctr" fontAlgn="b"/>
                      <a:r>
                        <a:rPr lang="en-IN" sz="1800" b="1" u="none" strike="noStrike" dirty="0">
                          <a:effectLst/>
                        </a:rPr>
                        <a:t>How user-friendly it is?</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dirty="0">
                          <a:effectLst/>
                        </a:rPr>
                        <a:t>97.4</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dirty="0">
                          <a:effectLst/>
                        </a:rPr>
                        <a:t>2.6</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a:effectLst/>
                        </a:rPr>
                        <a:t> </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38051498"/>
                  </a:ext>
                </a:extLst>
              </a:tr>
              <a:tr h="296589">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dirty="0">
                          <a:effectLst/>
                        </a:rPr>
                        <a:t>94.5</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dirty="0">
                          <a:effectLst/>
                        </a:rPr>
                        <a:t>5.5</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101187324"/>
                  </a:ext>
                </a:extLst>
              </a:tr>
              <a:tr h="296589">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a:effectLst/>
                        </a:rPr>
                        <a:t>79</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dirty="0">
                          <a:effectLst/>
                        </a:rPr>
                        <a:t>21</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dirty="0">
                          <a:effectLst/>
                        </a:rPr>
                        <a:t>86.7</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n-IN" sz="1800" b="1" u="none" strike="noStrike" dirty="0">
                          <a:effectLst/>
                        </a:rPr>
                        <a:t>13.3</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516906273"/>
                  </a:ext>
                </a:extLst>
              </a:tr>
              <a:tr h="296589">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dirty="0">
                          <a:effectLst/>
                        </a:rPr>
                        <a:t>81.6</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dirty="0">
                          <a:effectLst/>
                        </a:rPr>
                        <a:t>18.4</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426371859"/>
                  </a:ext>
                </a:extLst>
              </a:tr>
              <a:tr h="296589">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a:effectLst/>
                        </a:rPr>
                        <a:t>81</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a:effectLst/>
                        </a:rPr>
                        <a:t>19</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65856256"/>
                  </a:ext>
                </a:extLst>
              </a:tr>
              <a:tr h="296589">
                <a:tc>
                  <a:txBody>
                    <a:bodyPr/>
                    <a:lstStyle/>
                    <a:p>
                      <a:pPr algn="ctr" fontAlgn="b"/>
                      <a:r>
                        <a:rPr lang="en-IN" sz="1800" b="1" u="none" strike="noStrike" dirty="0">
                          <a:effectLst/>
                        </a:rPr>
                        <a:t>Efficiency</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94.5</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5.5</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a:effectLst/>
                        </a:rPr>
                        <a:t> </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278444021"/>
                  </a:ext>
                </a:extLst>
              </a:tr>
              <a:tr h="296589">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dirty="0">
                          <a:effectLst/>
                        </a:rPr>
                        <a:t>95.2</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4.8</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639984023"/>
                  </a:ext>
                </a:extLst>
              </a:tr>
              <a:tr h="296589">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dirty="0">
                          <a:effectLst/>
                        </a:rPr>
                        <a:t>95.5</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a:effectLst/>
                        </a:rPr>
                        <a:t>4.5</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533468273"/>
                  </a:ext>
                </a:extLst>
              </a:tr>
              <a:tr h="296589">
                <a:tc>
                  <a:txBody>
                    <a:bodyPr/>
                    <a:lstStyle/>
                    <a:p>
                      <a:pPr algn="ctr" fontAlgn="b"/>
                      <a:r>
                        <a:rPr lang="en-IN" sz="1800" b="1" u="none" strike="noStrike">
                          <a:effectLst/>
                        </a:rPr>
                        <a:t> </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dirty="0">
                          <a:effectLst/>
                        </a:rPr>
                        <a:t>97.7</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a:effectLst/>
                        </a:rPr>
                        <a:t>2.3</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131517143"/>
                  </a:ext>
                </a:extLst>
              </a:tr>
              <a:tr h="296589">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a:effectLst/>
                        </a:rPr>
                        <a:t>96.5</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3.5</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90.09</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IN" sz="1800" b="1" u="none" strike="noStrike">
                          <a:effectLst/>
                        </a:rPr>
                        <a:t>9.9</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779888866"/>
                  </a:ext>
                </a:extLst>
              </a:tr>
              <a:tr h="296589">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a:effectLst/>
                        </a:rPr>
                        <a:t>96.1</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3.9</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591748408"/>
                  </a:ext>
                </a:extLst>
              </a:tr>
              <a:tr h="296589">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a:effectLst/>
                        </a:rPr>
                        <a:t>32.6</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67.4</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274901541"/>
                  </a:ext>
                </a:extLst>
              </a:tr>
              <a:tr h="296589">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a:effectLst/>
                        </a:rPr>
                        <a:t>97.1</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2.9</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032573947"/>
                  </a:ext>
                </a:extLst>
              </a:tr>
              <a:tr h="296589">
                <a:tc>
                  <a:txBody>
                    <a:bodyPr/>
                    <a:lstStyle/>
                    <a:p>
                      <a:pPr algn="ctr" fontAlgn="b"/>
                      <a:r>
                        <a:rPr lang="en-IN" sz="1800" b="1" u="none" strike="noStrike">
                          <a:effectLst/>
                        </a:rPr>
                        <a:t> </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a:effectLst/>
                        </a:rPr>
                        <a:t>96.8</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a:effectLst/>
                        </a:rPr>
                        <a:t>3.2</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855638710"/>
                  </a:ext>
                </a:extLst>
              </a:tr>
              <a:tr h="296589">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a:effectLst/>
                        </a:rPr>
                        <a:t>91.3</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a:effectLst/>
                        </a:rPr>
                        <a:t>8.7</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537106165"/>
                  </a:ext>
                </a:extLst>
              </a:tr>
              <a:tr h="296589">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1800" b="1" u="none" strike="noStrike">
                          <a:effectLst/>
                        </a:rPr>
                        <a:t>97.7</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a:effectLst/>
                        </a:rPr>
                        <a:t>2.3</a:t>
                      </a:r>
                      <a:endParaRPr lang="en-IN"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91814633"/>
                  </a:ext>
                </a:extLst>
              </a:tr>
            </a:tbl>
          </a:graphicData>
        </a:graphic>
      </p:graphicFrame>
    </p:spTree>
    <p:extLst>
      <p:ext uri="{BB962C8B-B14F-4D97-AF65-F5344CB8AC3E}">
        <p14:creationId xmlns:p14="http://schemas.microsoft.com/office/powerpoint/2010/main" val="209517880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8398</TotalTime>
  <Words>1225</Words>
  <Application>Microsoft Office PowerPoint</Application>
  <PresentationFormat>Widescreen</PresentationFormat>
  <Paragraphs>164</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Comic Sans MS</vt:lpstr>
      <vt:lpstr>Gill Sans MT</vt:lpstr>
      <vt:lpstr>Symbol</vt:lpstr>
      <vt:lpstr>Parcel</vt:lpstr>
      <vt:lpstr>Office Theme</vt:lpstr>
      <vt:lpstr>PERCEPTION OF END USERS AFTER PROVIDING HANDS ON TRAINING ON DUMMY COMPUTERIZED PATIENT RECORD SYSTEM (CPRS) PRIOR TO ITS IMPLEMENTATION.  AT  BLK-MAX SUPER SPECIALITY HOSPITAL</vt:lpstr>
      <vt:lpstr>PowerPoint Presentation</vt:lpstr>
      <vt:lpstr>PowerPoint Presentation</vt:lpstr>
      <vt:lpstr>INTRODUCTION</vt:lpstr>
      <vt:lpstr>PowerPoint Presentation</vt:lpstr>
      <vt:lpstr>OBJECTIVE</vt:lpstr>
      <vt:lpstr>METHODOLOGY</vt:lpstr>
      <vt:lpstr>PowerPoint Presentation</vt:lpstr>
      <vt:lpstr>PowerPoint Presentation</vt:lpstr>
      <vt:lpstr>PowerPoint Presentation</vt:lpstr>
      <vt:lpstr>PowerPoint Presentation</vt:lpstr>
      <vt:lpstr>PowerPoint Presentation</vt:lpstr>
      <vt:lpstr>LIMITATIONS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lipikasingh6969@outlook.com</cp:lastModifiedBy>
  <cp:revision>56</cp:revision>
  <dcterms:created xsi:type="dcterms:W3CDTF">2022-05-20T15:11:00Z</dcterms:created>
  <dcterms:modified xsi:type="dcterms:W3CDTF">2023-06-25T13:06:33Z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1033-10.1.0.5656</vt:lpwstr>
  </property>
</Properties>
</file>