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20kriti%20mathur\Desktop\dissertation\top%2050%20(2).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r.%20kriti%20mathur\Desktop\dissertation\top%205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Total CSR Expenditure (Cr)</a:t>
            </a:r>
            <a:r>
              <a:rPr lang="en-US" b="1" baseline="0">
                <a:solidFill>
                  <a:schemeClr val="tx1"/>
                </a:solidFill>
              </a:rPr>
              <a:t> in last three FY</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'highest-lowest dev sec expend'!$B$95</c:f>
              <c:strCache>
                <c:ptCount val="1"/>
                <c:pt idx="0">
                  <c:v>Total CSR Expenditure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flat" cmpd="sng" algn="ctr">
                <a:solidFill>
                  <a:srgbClr val="FF0000"/>
                </a:solidFill>
                <a:prstDash val="solid"/>
                <a:miter lim="800000"/>
              </a:ln>
              <a:effectLst/>
            </c:spPr>
            <c:trendlineType val="linear"/>
            <c:dispRSqr val="0"/>
            <c:dispEq val="0"/>
          </c:trendline>
          <c:cat>
            <c:strRef>
              <c:f>'highest-lowest dev sec expend'!$A$96:$A$98</c:f>
              <c:strCache>
                <c:ptCount val="3"/>
                <c:pt idx="0">
                  <c:v>2018-19</c:v>
                </c:pt>
                <c:pt idx="1">
                  <c:v>2019-20</c:v>
                </c:pt>
                <c:pt idx="2">
                  <c:v>2020-21</c:v>
                </c:pt>
              </c:strCache>
            </c:strRef>
          </c:cat>
          <c:val>
            <c:numRef>
              <c:f>'highest-lowest dev sec expend'!$B$96:$B$98</c:f>
              <c:numCache>
                <c:formatCode>General</c:formatCode>
                <c:ptCount val="3"/>
                <c:pt idx="0">
                  <c:v>20218</c:v>
                </c:pt>
                <c:pt idx="1">
                  <c:v>24966</c:v>
                </c:pt>
                <c:pt idx="2">
                  <c:v>26211</c:v>
                </c:pt>
              </c:numCache>
            </c:numRef>
          </c:val>
          <c:extLst>
            <c:ext xmlns:c16="http://schemas.microsoft.com/office/drawing/2014/chart" uri="{C3380CC4-5D6E-409C-BE32-E72D297353CC}">
              <c16:uniqueId val="{00000001-8F3C-4DF2-9926-0934EEF58D9E}"/>
            </c:ext>
          </c:extLst>
        </c:ser>
        <c:dLbls>
          <c:dLblPos val="outEnd"/>
          <c:showLegendKey val="0"/>
          <c:showVal val="1"/>
          <c:showCatName val="0"/>
          <c:showSerName val="0"/>
          <c:showPercent val="0"/>
          <c:showBubbleSize val="0"/>
        </c:dLbls>
        <c:gapWidth val="219"/>
        <c:overlap val="-27"/>
        <c:axId val="522061168"/>
        <c:axId val="522050608"/>
      </c:barChart>
      <c:catAx>
        <c:axId val="52206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050608"/>
        <c:crosses val="autoZero"/>
        <c:auto val="1"/>
        <c:lblAlgn val="ctr"/>
        <c:lblOffset val="100"/>
        <c:noMultiLvlLbl val="0"/>
      </c:catAx>
      <c:valAx>
        <c:axId val="522050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06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'CSR funds across DevSecnRegns'!$B$4:$B$32</cx:f>
        <cx:lvl ptCount="29">
          <cx:pt idx="0">Education</cx:pt>
          <cx:pt idx="1">Environmental Sustainability</cx:pt>
          <cx:pt idx="2">Livelihood Enhancement Projects</cx:pt>
          <cx:pt idx="3">Prime Minister'S National Relief Fund</cx:pt>
          <cx:pt idx="4">Rural Development Projects</cx:pt>
          <cx:pt idx="5">Safe Drinking Water</cx:pt>
          <cx:pt idx="6">Slum Area Development</cx:pt>
          <cx:pt idx="7">Conservation Of Natural Resources</cx:pt>
          <cx:pt idx="8">Art And Culture</cx:pt>
          <cx:pt idx="9">Socio-Economic Inequalities</cx:pt>
          <cx:pt idx="10">Swachh Bharat Kosh</cx:pt>
          <cx:pt idx="11">Training To Promote Sports</cx:pt>
          <cx:pt idx="12">Women Empowerment</cx:pt>
          <cx:pt idx="13">Armed Forces, Veterans, War Widows/ Dependants</cx:pt>
          <cx:pt idx="14">Clean Ganga Fund</cx:pt>
          <cx:pt idx="15">Gender Equality</cx:pt>
          <cx:pt idx="16">Health Care</cx:pt>
          <cx:pt idx="17">Nec/ Not Mentioned</cx:pt>
          <cx:pt idx="18">Agro Forestry</cx:pt>
          <cx:pt idx="19">Other Central Government Funds</cx:pt>
          <cx:pt idx="20">Animal Welfare</cx:pt>
          <cx:pt idx="21">Poverty, Eradicating Hunger, Malnutrition</cx:pt>
          <cx:pt idx="22">Sanitation</cx:pt>
          <cx:pt idx="23">Senior Citizens Welfare</cx:pt>
          <cx:pt idx="24">Setting Up Homes And Hostels For Women</cx:pt>
          <cx:pt idx="25">Setting Up Orphanage</cx:pt>
          <cx:pt idx="26">Special Education</cx:pt>
          <cx:pt idx="27">Technology Incubators</cx:pt>
          <cx:pt idx="28">Vocational Skills</cx:pt>
        </cx:lvl>
      </cx:strDim>
      <cx:numDim type="val">
        <cx:f>'CSR funds across DevSecnRegns'!$J$4:$J$32</cx:f>
        <cx:lvl ptCount="29" formatCode="0.0%">
          <cx:pt idx="0">0.27991567409390339</cx:pt>
          <cx:pt idx="1">0.054191342377829764</cx:pt>
          <cx:pt idx="2">0.040964120030091991</cx:pt>
          <cx:pt idx="3">0.039484872979586784</cx:pt>
          <cx:pt idx="4">0.092246692073877493</cx:pt>
          <cx:pt idx="5">0.0095912244134451399</cx:pt>
          <cx:pt idx="6">0.0025625248356209301</cx:pt>
          <cx:pt idx="7">0.0059689530401741426</cx:pt>
          <cx:pt idx="8">0.023148024292651403</cx:pt>
          <cx:pt idx="9">0.0074601057813613748</cx:pt>
          <cx:pt idx="10">0.0043465575675861552</cx:pt>
          <cx:pt idx="11">0.012011441228678485</cx:pt>
          <cx:pt idx="12">0.0098342405703077968</cx:pt>
          <cx:pt idx="13">0.0033096419426557511</cx:pt>
          <cx:pt idx="14">0.00039400832810066556</cx:pt>
          <cx:pt idx="15">0.0025018758466171663</cx:pt>
          <cx:pt idx="16">0.22198790577920438</cx:pt>
          <cx:pt idx="17">0.01111487268684686</cx:pt>
          <cx:pt idx="18">0.002143444523613397</cx:pt>
          <cx:pt idx="19">0.045961428643663101</cx:pt>
          <cx:pt idx="20">0.0055746645781750764</cx:pt>
          <cx:pt idx="21">0.052708173452746948</cx:pt>
          <cx:pt idx="22">0.019152054298913798</cx:pt>
          <cx:pt idx="23">0.0021755198549802835</cx:pt>
          <cx:pt idx="24">0.0021014244388532833</cx:pt>
          <cx:pt idx="25">0.00099825714695109973</cx:pt>
          <cx:pt idx="26">0.0082954650663924351</cx:pt>
          <cx:pt idx="27">0.0020760723210480145</cx:pt>
          <cx:pt idx="28">0.037779417806122977</cx:pt>
        </cx:lvl>
      </cx:numDim>
    </cx:data>
  </cx:chartData>
  <cx:chart>
    <cx:title pos="t" align="ctr" overlay="0">
      <cx:tx>
        <cx:txData>
          <cx:v>Cumulative distribution for last three fianacial years</cx:v>
        </cx:txData>
      </cx:tx>
      <cx:spPr>
        <a:solidFill>
          <a:sysClr val="window" lastClr="FFFFFF"/>
        </a:solidFill>
      </cx:spPr>
      <cx:txPr>
        <a:bodyPr rot="0" spcFirstLastPara="1" vertOverflow="ellipsis" vert="horz" wrap="square" lIns="38100" tIns="19050" rIns="38100" bIns="19050" anchor="ctr" anchorCtr="1" compatLnSpc="0"/>
        <a:lstStyle/>
        <a:p>
          <a:pPr algn="ctr" rtl="0">
            <a:defRPr sz="1260" b="0" i="0" u="none" strike="noStrike" kern="1200" spc="0" baseline="0">
              <a:solidFill>
                <a:sysClr val="windowText" lastClr="000000">
                  <a:lumMod val="65000"/>
                  <a:lumOff val="35000"/>
                </a:sysClr>
              </a:solidFill>
              <a:latin typeface="+mn-lt"/>
              <a:ea typeface="+mn-ea"/>
              <a:cs typeface="+mn-cs"/>
            </a:defRPr>
          </a:pPr>
          <a:r>
            <a:rPr kumimoji="0" lang="en-US" sz="1400" b="1" i="0" u="none" strike="noStrike" kern="1200" cap="none" spc="0" normalizeH="0" baseline="0" noProof="0">
              <a:ln>
                <a:noFill/>
              </a:ln>
              <a:solidFill>
                <a:schemeClr val="tx1"/>
              </a:solidFill>
              <a:effectLst/>
              <a:uLnTx/>
              <a:uFillTx/>
              <a:latin typeface="Calibri" panose="020F0502020204030204"/>
            </a:rPr>
            <a:t>Cumulative distribution for last three fianacial years</a:t>
          </a:r>
        </a:p>
      </cx:txPr>
    </cx:title>
    <cx:plotArea>
      <cx:plotAreaRegion>
        <cx:series layoutId="clusteredColumn" uniqueId="{B77151DD-EB1A-4CBC-900C-342C956A983E}">
          <cx:tx>
            <cx:txData>
              <cx:f>'CSR funds across DevSecnRegns'!$J$3</cx:f>
              <cx:v>% Distribution</cx:v>
            </cx:txData>
          </cx:tx>
          <cx:dataId val="0"/>
          <cx:layoutPr>
            <cx:aggregation/>
          </cx:layoutPr>
          <cx:axisId val="0"/>
        </cx:series>
        <cx:series layoutId="paretoLine" ownerIdx="0" uniqueId="{72B94178-D89E-4FF2-ACA0-8406266A37DF}">
          <cx:axisId val="2"/>
        </cx:series>
      </cx:plotAreaRegion>
      <cx:axis id="0" hidden="1">
        <cx:valScaling/>
        <cx:tickLabels/>
      </cx:axis>
      <cx:axis id="1">
        <cx:catScaling/>
        <cx:tickLabels/>
      </cx:axis>
      <cx:axis id="2">
        <cx:valScaling max="1" min="0"/>
        <cx:units unit="percentage"/>
        <cx:tickLabels/>
      </cx:axis>
    </cx:plotArea>
  </cx:chart>
  <cx:spPr>
    <a:ln>
      <a:solidFill>
        <a:schemeClr val="bg2"/>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0EEF-3CF2-5E06-64BE-17C79FBB5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F39A679-2998-2191-012E-AA2435AD2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1E4B51C-126F-78FE-4907-514C1328C782}"/>
              </a:ext>
            </a:extLst>
          </p:cNvPr>
          <p:cNvSpPr>
            <a:spLocks noGrp="1"/>
          </p:cNvSpPr>
          <p:nvPr>
            <p:ph type="dt" sz="half" idx="10"/>
          </p:nvPr>
        </p:nvSpPr>
        <p:spPr/>
        <p:txBody>
          <a:bodyPr/>
          <a:lstStyle/>
          <a:p>
            <a:fld id="{098A0168-EB40-45AF-89A1-87DE0A55FFC6}" type="datetime1">
              <a:rPr lang="en-US" smtClean="0"/>
              <a:t>6/15/2023</a:t>
            </a:fld>
            <a:endParaRPr lang="en-US"/>
          </a:p>
        </p:txBody>
      </p:sp>
      <p:sp>
        <p:nvSpPr>
          <p:cNvPr id="5" name="Footer Placeholder 4">
            <a:extLst>
              <a:ext uri="{FF2B5EF4-FFF2-40B4-BE49-F238E27FC236}">
                <a16:creationId xmlns:a16="http://schemas.microsoft.com/office/drawing/2014/main" id="{E24895B3-2B62-B956-BF0F-0A6917C2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6550C-92B0-BA4C-367F-D41C98A3363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147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FE21-577D-2F2D-8E4F-982A44D425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EA4E5A-BA61-94FD-6278-C872854FD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02537-3BC0-F215-F6B2-3FA05F1FE202}"/>
              </a:ext>
            </a:extLst>
          </p:cNvPr>
          <p:cNvSpPr>
            <a:spLocks noGrp="1"/>
          </p:cNvSpPr>
          <p:nvPr>
            <p:ph type="dt" sz="half" idx="10"/>
          </p:nvPr>
        </p:nvSpPr>
        <p:spPr/>
        <p:txBody>
          <a:bodyPr/>
          <a:lstStyle/>
          <a:p>
            <a:fld id="{8F8CA68F-747D-436A-B5BB-2EBC3ED499E4}" type="datetime1">
              <a:rPr lang="en-US" smtClean="0"/>
              <a:t>6/15/2023</a:t>
            </a:fld>
            <a:endParaRPr lang="en-US"/>
          </a:p>
        </p:txBody>
      </p:sp>
      <p:sp>
        <p:nvSpPr>
          <p:cNvPr id="5" name="Footer Placeholder 4">
            <a:extLst>
              <a:ext uri="{FF2B5EF4-FFF2-40B4-BE49-F238E27FC236}">
                <a16:creationId xmlns:a16="http://schemas.microsoft.com/office/drawing/2014/main" id="{2B0CE523-E788-84C4-B159-BDE65857F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6D33D-B15D-44CD-3917-E588A126311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9073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1C14A1-EFA4-43CE-0634-5AF4037F7F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8902067-BB3E-0180-18BD-EDD7EF784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03D314-7BCE-0DC0-D8BE-37E9152F0697}"/>
              </a:ext>
            </a:extLst>
          </p:cNvPr>
          <p:cNvSpPr>
            <a:spLocks noGrp="1"/>
          </p:cNvSpPr>
          <p:nvPr>
            <p:ph type="dt" sz="half" idx="10"/>
          </p:nvPr>
        </p:nvSpPr>
        <p:spPr/>
        <p:txBody>
          <a:bodyPr/>
          <a:lstStyle/>
          <a:p>
            <a:fld id="{6DD8DC11-9E39-40A0-B3DC-E3F2AD04A616}" type="datetime1">
              <a:rPr lang="en-US" smtClean="0"/>
              <a:t>6/15/2023</a:t>
            </a:fld>
            <a:endParaRPr lang="en-US"/>
          </a:p>
        </p:txBody>
      </p:sp>
      <p:sp>
        <p:nvSpPr>
          <p:cNvPr id="5" name="Footer Placeholder 4">
            <a:extLst>
              <a:ext uri="{FF2B5EF4-FFF2-40B4-BE49-F238E27FC236}">
                <a16:creationId xmlns:a16="http://schemas.microsoft.com/office/drawing/2014/main" id="{E61B150C-CAAF-1A58-754D-349FBE4D6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00131-E753-4CC4-361E-FEF3BB2427BD}"/>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4349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A259-EFD1-0FE1-4F16-65193357E6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AF5D066-E77D-DB87-224A-BC88A9B74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3C16A54-117F-E3D1-CA9D-CF0ADAC0BE2E}"/>
              </a:ext>
            </a:extLst>
          </p:cNvPr>
          <p:cNvSpPr>
            <a:spLocks noGrp="1"/>
          </p:cNvSpPr>
          <p:nvPr>
            <p:ph type="dt" sz="half" idx="10"/>
          </p:nvPr>
        </p:nvSpPr>
        <p:spPr/>
        <p:txBody>
          <a:bodyPr/>
          <a:lstStyle/>
          <a:p>
            <a:fld id="{BE0A88F0-556B-4BB7-8AAB-D63AEB65C662}" type="datetime1">
              <a:rPr lang="en-US" smtClean="0"/>
              <a:t>6/15/2023</a:t>
            </a:fld>
            <a:endParaRPr lang="en-US"/>
          </a:p>
        </p:txBody>
      </p:sp>
      <p:sp>
        <p:nvSpPr>
          <p:cNvPr id="5" name="Footer Placeholder 4">
            <a:extLst>
              <a:ext uri="{FF2B5EF4-FFF2-40B4-BE49-F238E27FC236}">
                <a16:creationId xmlns:a16="http://schemas.microsoft.com/office/drawing/2014/main" id="{677AC6CA-5341-28DC-35DE-60D754CCA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F0C04-FBF7-7A7E-CA1B-99B51758CAC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49792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D63A-B132-FB12-11C3-314E40157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AF041E8-EECB-B725-806C-B4E9721E1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ED703-0F40-EF88-AA1E-2D2C758BDFA5}"/>
              </a:ext>
            </a:extLst>
          </p:cNvPr>
          <p:cNvSpPr>
            <a:spLocks noGrp="1"/>
          </p:cNvSpPr>
          <p:nvPr>
            <p:ph type="dt" sz="half" idx="10"/>
          </p:nvPr>
        </p:nvSpPr>
        <p:spPr/>
        <p:txBody>
          <a:bodyPr/>
          <a:lstStyle/>
          <a:p>
            <a:fld id="{60E05506-6815-4E0E-B1DE-ECA35C2016DF}" type="datetime1">
              <a:rPr lang="en-US" smtClean="0"/>
              <a:t>6/15/2023</a:t>
            </a:fld>
            <a:endParaRPr lang="en-US"/>
          </a:p>
        </p:txBody>
      </p:sp>
      <p:sp>
        <p:nvSpPr>
          <p:cNvPr id="5" name="Footer Placeholder 4">
            <a:extLst>
              <a:ext uri="{FF2B5EF4-FFF2-40B4-BE49-F238E27FC236}">
                <a16:creationId xmlns:a16="http://schemas.microsoft.com/office/drawing/2014/main" id="{6D11BB3E-FEE0-88D8-C7E6-895F12A11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DFB38-A547-7E6A-77A3-ECD901CB574E}"/>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69970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1533-FE56-AB48-2BAB-41E3405377E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DBEE45-D26F-104B-5211-7937A90D0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3ECCCA-BBF3-1B9E-FE31-737F8C0DE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2A90890-5725-C364-7EB0-44A7577E6B19}"/>
              </a:ext>
            </a:extLst>
          </p:cNvPr>
          <p:cNvSpPr>
            <a:spLocks noGrp="1"/>
          </p:cNvSpPr>
          <p:nvPr>
            <p:ph type="dt" sz="half" idx="10"/>
          </p:nvPr>
        </p:nvSpPr>
        <p:spPr/>
        <p:txBody>
          <a:bodyPr/>
          <a:lstStyle/>
          <a:p>
            <a:fld id="{FC6E85F7-A724-48A4-9D33-CEBC5174E865}" type="datetime1">
              <a:rPr lang="en-US" smtClean="0"/>
              <a:t>6/15/2023</a:t>
            </a:fld>
            <a:endParaRPr lang="en-US"/>
          </a:p>
        </p:txBody>
      </p:sp>
      <p:sp>
        <p:nvSpPr>
          <p:cNvPr id="6" name="Footer Placeholder 5">
            <a:extLst>
              <a:ext uri="{FF2B5EF4-FFF2-40B4-BE49-F238E27FC236}">
                <a16:creationId xmlns:a16="http://schemas.microsoft.com/office/drawing/2014/main" id="{1290B3CC-5DF3-75D7-E551-26D38FA0B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69D40-8843-ABDE-368B-E6DB9DA04E53}"/>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00152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7311-6643-3A9A-6F76-22577169A8A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03A03D-D122-BB6E-BB2E-961A85D6B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B18B74-0959-6EBE-8C44-F6B75D900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244C90A-4F20-94E4-3853-17EA94749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0CF70-EC7B-ABC2-3E07-3D5F981DFA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7D96A58-5716-117C-35A4-B7F7C358BEB0}"/>
              </a:ext>
            </a:extLst>
          </p:cNvPr>
          <p:cNvSpPr>
            <a:spLocks noGrp="1"/>
          </p:cNvSpPr>
          <p:nvPr>
            <p:ph type="dt" sz="half" idx="10"/>
          </p:nvPr>
        </p:nvSpPr>
        <p:spPr/>
        <p:txBody>
          <a:bodyPr/>
          <a:lstStyle/>
          <a:p>
            <a:fld id="{42806E7A-BDD3-46A3-BEE2-EB821F9236B4}" type="datetime1">
              <a:rPr lang="en-US" smtClean="0"/>
              <a:t>6/15/2023</a:t>
            </a:fld>
            <a:endParaRPr lang="en-US"/>
          </a:p>
        </p:txBody>
      </p:sp>
      <p:sp>
        <p:nvSpPr>
          <p:cNvPr id="8" name="Footer Placeholder 7">
            <a:extLst>
              <a:ext uri="{FF2B5EF4-FFF2-40B4-BE49-F238E27FC236}">
                <a16:creationId xmlns:a16="http://schemas.microsoft.com/office/drawing/2014/main" id="{F9C143BA-EB45-5A8E-AF9C-B058B1EC4B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34595-73EA-7597-3E9C-8BA263C8F3E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0135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2AB4-9E51-B559-85FD-375AFBA68BC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50ECE55-D77A-C5D2-50BC-2EFC46A18B7A}"/>
              </a:ext>
            </a:extLst>
          </p:cNvPr>
          <p:cNvSpPr>
            <a:spLocks noGrp="1"/>
          </p:cNvSpPr>
          <p:nvPr>
            <p:ph type="dt" sz="half" idx="10"/>
          </p:nvPr>
        </p:nvSpPr>
        <p:spPr/>
        <p:txBody>
          <a:bodyPr/>
          <a:lstStyle/>
          <a:p>
            <a:fld id="{9ED1540C-9440-4E7A-B71A-BEFEE06869E3}" type="datetime1">
              <a:rPr lang="en-US" smtClean="0"/>
              <a:t>6/15/2023</a:t>
            </a:fld>
            <a:endParaRPr lang="en-US"/>
          </a:p>
        </p:txBody>
      </p:sp>
      <p:sp>
        <p:nvSpPr>
          <p:cNvPr id="4" name="Footer Placeholder 3">
            <a:extLst>
              <a:ext uri="{FF2B5EF4-FFF2-40B4-BE49-F238E27FC236}">
                <a16:creationId xmlns:a16="http://schemas.microsoft.com/office/drawing/2014/main" id="{5B5E2C9B-CC0D-21E1-23F8-297D4C48D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F8627-2E98-5E4D-04AD-C6ADE82FE718}"/>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66449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537AE-960D-EC3B-035E-33B4BC721ECC}"/>
              </a:ext>
            </a:extLst>
          </p:cNvPr>
          <p:cNvSpPr>
            <a:spLocks noGrp="1"/>
          </p:cNvSpPr>
          <p:nvPr>
            <p:ph type="dt" sz="half" idx="10"/>
          </p:nvPr>
        </p:nvSpPr>
        <p:spPr/>
        <p:txBody>
          <a:bodyPr/>
          <a:lstStyle/>
          <a:p>
            <a:fld id="{E0318DDB-88AC-4039-B59C-B05DC4C9C16C}" type="datetime1">
              <a:rPr lang="en-US" smtClean="0"/>
              <a:t>6/15/2023</a:t>
            </a:fld>
            <a:endParaRPr lang="en-US"/>
          </a:p>
        </p:txBody>
      </p:sp>
      <p:sp>
        <p:nvSpPr>
          <p:cNvPr id="3" name="Footer Placeholder 2">
            <a:extLst>
              <a:ext uri="{FF2B5EF4-FFF2-40B4-BE49-F238E27FC236}">
                <a16:creationId xmlns:a16="http://schemas.microsoft.com/office/drawing/2014/main" id="{F6626EED-9071-FE6B-099E-82ADADDA2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045A88-FB7D-BCCB-B395-FF94CF8E9185}"/>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98220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92BD-FEB9-65E5-9A8C-FAE96650E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1B2B190-62E2-ED1C-6DB2-D40B6084F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03F3F56-7033-03AE-FD3F-168E46541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B7CD1-6A28-C2B0-679E-F761BF31A275}"/>
              </a:ext>
            </a:extLst>
          </p:cNvPr>
          <p:cNvSpPr>
            <a:spLocks noGrp="1"/>
          </p:cNvSpPr>
          <p:nvPr>
            <p:ph type="dt" sz="half" idx="10"/>
          </p:nvPr>
        </p:nvSpPr>
        <p:spPr/>
        <p:txBody>
          <a:bodyPr/>
          <a:lstStyle/>
          <a:p>
            <a:fld id="{E082ABFB-60E7-4BA1-866A-7059F058065B}" type="datetime1">
              <a:rPr lang="en-US" smtClean="0"/>
              <a:t>6/15/2023</a:t>
            </a:fld>
            <a:endParaRPr lang="en-US"/>
          </a:p>
        </p:txBody>
      </p:sp>
      <p:sp>
        <p:nvSpPr>
          <p:cNvPr id="6" name="Footer Placeholder 5">
            <a:extLst>
              <a:ext uri="{FF2B5EF4-FFF2-40B4-BE49-F238E27FC236}">
                <a16:creationId xmlns:a16="http://schemas.microsoft.com/office/drawing/2014/main" id="{D379097B-1DCA-55C3-FF2E-EA7BA9BD7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46669-1C5A-7C98-B45E-ABFCC9241084}"/>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925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EE19-6902-1097-3B5A-A8C800D3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946C4C-2BC3-24AE-EB52-FFDDF1CFF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EC9144E-5D31-819C-6D69-0F3983241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771A2-0A42-8DFC-BAC8-F44CEE6A4461}"/>
              </a:ext>
            </a:extLst>
          </p:cNvPr>
          <p:cNvSpPr>
            <a:spLocks noGrp="1"/>
          </p:cNvSpPr>
          <p:nvPr>
            <p:ph type="dt" sz="half" idx="10"/>
          </p:nvPr>
        </p:nvSpPr>
        <p:spPr/>
        <p:txBody>
          <a:bodyPr/>
          <a:lstStyle/>
          <a:p>
            <a:fld id="{2694112F-55F4-4776-A323-7418930321C8}" type="datetime1">
              <a:rPr lang="en-US" smtClean="0"/>
              <a:t>6/15/2023</a:t>
            </a:fld>
            <a:endParaRPr lang="en-US"/>
          </a:p>
        </p:txBody>
      </p:sp>
      <p:sp>
        <p:nvSpPr>
          <p:cNvPr id="6" name="Footer Placeholder 5">
            <a:extLst>
              <a:ext uri="{FF2B5EF4-FFF2-40B4-BE49-F238E27FC236}">
                <a16:creationId xmlns:a16="http://schemas.microsoft.com/office/drawing/2014/main" id="{9A68A1E0-EAE7-6972-719E-F5E7E843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6FB07-B0F1-9387-DB6F-4F33516DC2CD}"/>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6983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D1646-93DA-A476-6853-97C01449F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B9FCD5E-053E-7D58-7845-456C7457D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213BFB7-FEEF-247A-0DCD-99DA2E58B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EA57F-793F-4683-BD8A-741FD4B89154}" type="datetime1">
              <a:rPr lang="en-US" smtClean="0"/>
              <a:t>6/15/2023</a:t>
            </a:fld>
            <a:endParaRPr lang="en-US" dirty="0"/>
          </a:p>
        </p:txBody>
      </p:sp>
      <p:sp>
        <p:nvSpPr>
          <p:cNvPr id="5" name="Footer Placeholder 4">
            <a:extLst>
              <a:ext uri="{FF2B5EF4-FFF2-40B4-BE49-F238E27FC236}">
                <a16:creationId xmlns:a16="http://schemas.microsoft.com/office/drawing/2014/main" id="{0AC459A1-3788-6E4C-8C86-16E48B54C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F88516-6C75-FFE8-1D88-D841FD9EC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2C36F-4504-47C0-B82F-A167342A2754}" type="slidenum">
              <a:rPr lang="en-US" smtClean="0"/>
              <a:t>‹#›</a:t>
            </a:fld>
            <a:endParaRPr lang="en-US" dirty="0"/>
          </a:p>
        </p:txBody>
      </p:sp>
    </p:spTree>
    <p:extLst>
      <p:ext uri="{BB962C8B-B14F-4D97-AF65-F5344CB8AC3E}">
        <p14:creationId xmlns:p14="http://schemas.microsoft.com/office/powerpoint/2010/main" val="139074523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semcom.ac.in/smtr/SMTR%20PDF/SMTR%20OCT%202018.pdf#page=88" TargetMode="External"/><Relationship Id="rId7" Type="http://schemas.openxmlformats.org/officeDocument/2006/relationships/image" Target="../media/image4.png"/><Relationship Id="rId2" Type="http://schemas.openxmlformats.org/officeDocument/2006/relationships/hyperlink" Target="https://www.teriin.org/sites/default/files/2021-09/CSR_during_COVID-19_Knowledge_Paper.pdf" TargetMode="External"/><Relationship Id="rId1" Type="http://schemas.openxmlformats.org/officeDocument/2006/relationships/slideLayout" Target="../slideLayouts/slideLayout7.xml"/><Relationship Id="rId6" Type="http://schemas.openxmlformats.org/officeDocument/2006/relationships/hyperlink" Target="https://www.csr.gov.in/content/csr/global/master/home/home.html" TargetMode="External"/><Relationship Id="rId5" Type="http://schemas.openxmlformats.org/officeDocument/2006/relationships/hyperlink" Target="https://ssrn.com/abstract=3495954" TargetMode="External"/><Relationship Id="rId4" Type="http://schemas.openxmlformats.org/officeDocument/2006/relationships/hyperlink" Target="https://d1wqtxts1xzle7.cloudfront.net/85132145/1106_PUB_WP_120_Sangeeta-libre.pdf?1651184765=&amp;response-content-disposition=inline%3B+filename%3DThe_Corporate_Social_Responsibility_Act.pdf&amp;Expires=1686421785&amp;Signature=N~1dciu0woGYzv5Atmmrxz5QwNJgAMJksD5vpNBtMBEQ3O4EdP5v9VEl0TGT0u8e9OGeROaH20dBo-FIlEAHFT6j4Ry-NN1i73eScfbYW-O-DHGtooBJIi1SgpseVeN48SooqQ6KhfGZISpga6UOpBm9-OkcjKlfRXCGlOKCXZB2FqoikuLcIeE4tGbFYYGRJiILn0lGJQeHJuuO-lz3EUtRAgo4iGk6SsD0~rBSHBl1uyGYwjE1a-HoJxbL~WsBqOUA4deROVp40DW2laKFGwPdTyGfuOkYsllSbca42D17rtpsPtfKalb9YulD0qKcTe~0Mu3LQZ8wSO5Rpf4vpA__&amp;Key-Pair-Id=APKAJLOHF5GGSLRBV4ZA"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w angle view of a skyscraper&#10;&#10;Description automatically generated with low confidence">
            <a:extLst>
              <a:ext uri="{FF2B5EF4-FFF2-40B4-BE49-F238E27FC236}">
                <a16:creationId xmlns:a16="http://schemas.microsoft.com/office/drawing/2014/main" id="{0E378BE3-9485-EF89-DD18-39CAC7F68DE1}"/>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8952" b="6462"/>
          <a:stretch/>
        </p:blipFill>
        <p:spPr>
          <a:xfrm>
            <a:off x="21" y="-2"/>
            <a:ext cx="12191979" cy="6857989"/>
          </a:xfrm>
          <a:prstGeom prst="rect">
            <a:avLst/>
          </a:prstGeom>
        </p:spPr>
      </p:pic>
      <p:sp>
        <p:nvSpPr>
          <p:cNvPr id="2" name="Title 1">
            <a:extLst>
              <a:ext uri="{FF2B5EF4-FFF2-40B4-BE49-F238E27FC236}">
                <a16:creationId xmlns:a16="http://schemas.microsoft.com/office/drawing/2014/main" id="{019D2D19-A634-A08D-1E03-AE799702CD5F}"/>
              </a:ext>
            </a:extLst>
          </p:cNvPr>
          <p:cNvSpPr>
            <a:spLocks noGrp="1"/>
          </p:cNvSpPr>
          <p:nvPr>
            <p:ph type="ctrTitle"/>
          </p:nvPr>
        </p:nvSpPr>
        <p:spPr>
          <a:xfrm>
            <a:off x="-7201" y="694910"/>
            <a:ext cx="12177921" cy="1361553"/>
          </a:xfrm>
        </p:spPr>
        <p:txBody>
          <a:bodyPr anchor="t">
            <a:noAutofit/>
          </a:bodyPr>
          <a:lstStyle/>
          <a:p>
            <a:r>
              <a:rPr lang="en-IN" sz="3200" b="1" kern="100" dirty="0">
                <a:solidFill>
                  <a:schemeClr val="tx1">
                    <a:lumMod val="95000"/>
                    <a:lumOff val="5000"/>
                  </a:schemeClr>
                </a:solidFill>
                <a:effectLst/>
                <a:latin typeface="Arial Black" panose="020B0A04020102020204" pitchFamily="34" charset="0"/>
                <a:ea typeface="Calibri" panose="020F0502020204030204" pitchFamily="34" charset="0"/>
                <a:cs typeface="Times New Roman" panose="02020603050405020304" pitchFamily="18" charset="0"/>
              </a:rPr>
              <a:t>CSR Expenditure analysis: A Study on Healthcare Sector Expenditure Trends in India</a:t>
            </a:r>
            <a:br>
              <a:rPr lang="en-IN" sz="3200" kern="100" dirty="0">
                <a:solidFill>
                  <a:srgbClr val="FFFFFF"/>
                </a:solidFill>
                <a:effectLst/>
                <a:latin typeface="Arial Black" panose="020B0A04020102020204" pitchFamily="34" charset="0"/>
                <a:ea typeface="Calibri" panose="020F0502020204030204" pitchFamily="34" charset="0"/>
                <a:cs typeface="Times New Roman" panose="02020603050405020304" pitchFamily="18" charset="0"/>
              </a:rPr>
            </a:br>
            <a:endParaRPr lang="en-IN" sz="3200" dirty="0">
              <a:solidFill>
                <a:srgbClr val="FFFFFF"/>
              </a:solidFill>
              <a:latin typeface="Arial Black" panose="020B0A04020102020204" pitchFamily="34" charset="0"/>
            </a:endParaRPr>
          </a:p>
        </p:txBody>
      </p:sp>
      <p:sp>
        <p:nvSpPr>
          <p:cNvPr id="3" name="Subtitle 2">
            <a:extLst>
              <a:ext uri="{FF2B5EF4-FFF2-40B4-BE49-F238E27FC236}">
                <a16:creationId xmlns:a16="http://schemas.microsoft.com/office/drawing/2014/main" id="{FD40D23F-8DB7-77BC-CC1B-4407E161ED0D}"/>
              </a:ext>
            </a:extLst>
          </p:cNvPr>
          <p:cNvSpPr>
            <a:spLocks noGrp="1"/>
          </p:cNvSpPr>
          <p:nvPr>
            <p:ph type="subTitle" idx="1"/>
          </p:nvPr>
        </p:nvSpPr>
        <p:spPr>
          <a:xfrm>
            <a:off x="14811" y="5790430"/>
            <a:ext cx="3591035" cy="1047338"/>
          </a:xfrm>
        </p:spPr>
        <p:txBody>
          <a:bodyPr anchor="ctr">
            <a:noAutofit/>
          </a:bodyPr>
          <a:lstStyle/>
          <a:p>
            <a:pPr algn="l">
              <a:lnSpc>
                <a:spcPct val="90000"/>
              </a:lnSpc>
            </a:pPr>
            <a:r>
              <a:rPr lang="en-IN" sz="1600" dirty="0">
                <a:solidFill>
                  <a:schemeClr val="tx1">
                    <a:lumMod val="95000"/>
                    <a:lumOff val="5000"/>
                  </a:schemeClr>
                </a:solidFill>
                <a:latin typeface="Arial Black" panose="020B0A04020102020204" pitchFamily="34" charset="0"/>
              </a:rPr>
              <a:t>Dr. Kriti Mathur</a:t>
            </a:r>
          </a:p>
          <a:p>
            <a:pPr algn="l">
              <a:lnSpc>
                <a:spcPct val="90000"/>
              </a:lnSpc>
            </a:pPr>
            <a:r>
              <a:rPr lang="en-IN" sz="1600" dirty="0">
                <a:solidFill>
                  <a:schemeClr val="tx1">
                    <a:lumMod val="95000"/>
                    <a:lumOff val="5000"/>
                  </a:schemeClr>
                </a:solidFill>
                <a:latin typeface="Arial Black" panose="020B0A04020102020204" pitchFamily="34" charset="0"/>
              </a:rPr>
              <a:t>Mentor: Dr. Rohini Ruhil</a:t>
            </a:r>
          </a:p>
          <a:p>
            <a:pPr algn="l">
              <a:lnSpc>
                <a:spcPct val="90000"/>
              </a:lnSpc>
            </a:pPr>
            <a:r>
              <a:rPr lang="en-IN" sz="1600" dirty="0">
                <a:solidFill>
                  <a:schemeClr val="tx1">
                    <a:lumMod val="95000"/>
                    <a:lumOff val="5000"/>
                  </a:schemeClr>
                </a:solidFill>
                <a:latin typeface="Arial Black" panose="020B0A04020102020204" pitchFamily="34" charset="0"/>
              </a:rPr>
              <a:t>IIHMR Delhi</a:t>
            </a:r>
          </a:p>
        </p:txBody>
      </p:sp>
      <p:pic>
        <p:nvPicPr>
          <p:cNvPr id="7" name="Picture 6">
            <a:extLst>
              <a:ext uri="{FF2B5EF4-FFF2-40B4-BE49-F238E27FC236}">
                <a16:creationId xmlns:a16="http://schemas.microsoft.com/office/drawing/2014/main" id="{549A52A8-0A68-5EFC-31CF-1C3FC3EB5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807" y="2751375"/>
            <a:ext cx="2695903" cy="1268959"/>
          </a:xfrm>
          <a:prstGeom prst="rect">
            <a:avLst/>
          </a:prstGeom>
        </p:spPr>
      </p:pic>
    </p:spTree>
    <p:extLst>
      <p:ext uri="{BB962C8B-B14F-4D97-AF65-F5344CB8AC3E}">
        <p14:creationId xmlns:p14="http://schemas.microsoft.com/office/powerpoint/2010/main" val="233536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97C26-72C3-0291-4DC7-60F22DFCF046}"/>
              </a:ext>
            </a:extLst>
          </p:cNvPr>
          <p:cNvSpPr>
            <a:spLocks noGrp="1"/>
          </p:cNvSpPr>
          <p:nvPr>
            <p:ph type="sldNum" sz="quarter" idx="12"/>
          </p:nvPr>
        </p:nvSpPr>
        <p:spPr/>
        <p:txBody>
          <a:bodyPr/>
          <a:lstStyle/>
          <a:p>
            <a:fld id="{81D2C36F-4504-47C0-B82F-A167342A2754}" type="slidenum">
              <a:rPr lang="en-US" smtClean="0"/>
              <a:t>10</a:t>
            </a:fld>
            <a:endParaRPr lang="en-US" dirty="0"/>
          </a:p>
        </p:txBody>
      </p:sp>
      <p:sp>
        <p:nvSpPr>
          <p:cNvPr id="5" name="Rectangle 4">
            <a:extLst>
              <a:ext uri="{FF2B5EF4-FFF2-40B4-BE49-F238E27FC236}">
                <a16:creationId xmlns:a16="http://schemas.microsoft.com/office/drawing/2014/main" id="{C82DA303-5C6B-82A5-3C84-9F2A1C272EE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4A1AFA48-62A0-7859-7912-393CD3F8EEA9}"/>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Results</a:t>
            </a:r>
            <a:endParaRPr lang="en-IN" b="1" dirty="0">
              <a:solidFill>
                <a:schemeClr val="bg1">
                  <a:lumMod val="95000"/>
                </a:schemeClr>
              </a:solidFill>
            </a:endParaRPr>
          </a:p>
        </p:txBody>
      </p:sp>
      <p:cxnSp>
        <p:nvCxnSpPr>
          <p:cNvPr id="14" name="Straight Connector 13">
            <a:extLst>
              <a:ext uri="{FF2B5EF4-FFF2-40B4-BE49-F238E27FC236}">
                <a16:creationId xmlns:a16="http://schemas.microsoft.com/office/drawing/2014/main" id="{D13D9936-80EF-F078-8F07-76D91840E9B0}"/>
              </a:ext>
            </a:extLst>
          </p:cNvPr>
          <p:cNvCxnSpPr/>
          <p:nvPr/>
        </p:nvCxnSpPr>
        <p:spPr>
          <a:xfrm>
            <a:off x="0" y="3738880"/>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513D57-D188-F010-6629-515394E22ABB}"/>
              </a:ext>
            </a:extLst>
          </p:cNvPr>
          <p:cNvSpPr txBox="1"/>
          <p:nvPr/>
        </p:nvSpPr>
        <p:spPr>
          <a:xfrm>
            <a:off x="2651760" y="3351405"/>
            <a:ext cx="1005840" cy="369332"/>
          </a:xfrm>
          <a:prstGeom prst="rect">
            <a:avLst/>
          </a:prstGeom>
          <a:noFill/>
        </p:spPr>
        <p:txBody>
          <a:bodyPr wrap="square" rtlCol="0">
            <a:spAutoFit/>
          </a:bodyPr>
          <a:lstStyle/>
          <a:p>
            <a:r>
              <a:rPr lang="en-IN" dirty="0"/>
              <a:t>Figure 6</a:t>
            </a:r>
          </a:p>
        </p:txBody>
      </p:sp>
      <p:sp>
        <p:nvSpPr>
          <p:cNvPr id="16" name="TextBox 15">
            <a:extLst>
              <a:ext uri="{FF2B5EF4-FFF2-40B4-BE49-F238E27FC236}">
                <a16:creationId xmlns:a16="http://schemas.microsoft.com/office/drawing/2014/main" id="{34FC5454-A9B2-9F68-C83B-B58900330695}"/>
              </a:ext>
            </a:extLst>
          </p:cNvPr>
          <p:cNvSpPr txBox="1"/>
          <p:nvPr/>
        </p:nvSpPr>
        <p:spPr>
          <a:xfrm>
            <a:off x="8727440" y="3359317"/>
            <a:ext cx="1005840" cy="369332"/>
          </a:xfrm>
          <a:prstGeom prst="rect">
            <a:avLst/>
          </a:prstGeom>
          <a:noFill/>
        </p:spPr>
        <p:txBody>
          <a:bodyPr wrap="square" rtlCol="0">
            <a:spAutoFit/>
          </a:bodyPr>
          <a:lstStyle/>
          <a:p>
            <a:r>
              <a:rPr lang="en-IN" dirty="0"/>
              <a:t>Figure 7</a:t>
            </a:r>
          </a:p>
        </p:txBody>
      </p:sp>
      <p:sp>
        <p:nvSpPr>
          <p:cNvPr id="17" name="TextBox 16">
            <a:extLst>
              <a:ext uri="{FF2B5EF4-FFF2-40B4-BE49-F238E27FC236}">
                <a16:creationId xmlns:a16="http://schemas.microsoft.com/office/drawing/2014/main" id="{892ED651-A697-E1DB-19A9-3F6EC874F644}"/>
              </a:ext>
            </a:extLst>
          </p:cNvPr>
          <p:cNvSpPr txBox="1"/>
          <p:nvPr/>
        </p:nvSpPr>
        <p:spPr>
          <a:xfrm>
            <a:off x="2651760" y="6470427"/>
            <a:ext cx="1005840" cy="369332"/>
          </a:xfrm>
          <a:prstGeom prst="rect">
            <a:avLst/>
          </a:prstGeom>
          <a:noFill/>
        </p:spPr>
        <p:txBody>
          <a:bodyPr wrap="square" rtlCol="0">
            <a:spAutoFit/>
          </a:bodyPr>
          <a:lstStyle/>
          <a:p>
            <a:r>
              <a:rPr lang="en-IN" dirty="0"/>
              <a:t>Figure 8</a:t>
            </a:r>
          </a:p>
        </p:txBody>
      </p:sp>
      <p:sp>
        <p:nvSpPr>
          <p:cNvPr id="18" name="TextBox 17">
            <a:extLst>
              <a:ext uri="{FF2B5EF4-FFF2-40B4-BE49-F238E27FC236}">
                <a16:creationId xmlns:a16="http://schemas.microsoft.com/office/drawing/2014/main" id="{E99A78E8-4966-8D07-D52D-AEAE6752CDCA}"/>
              </a:ext>
            </a:extLst>
          </p:cNvPr>
          <p:cNvSpPr txBox="1"/>
          <p:nvPr/>
        </p:nvSpPr>
        <p:spPr>
          <a:xfrm>
            <a:off x="8727440" y="6477278"/>
            <a:ext cx="1005840" cy="369332"/>
          </a:xfrm>
          <a:prstGeom prst="rect">
            <a:avLst/>
          </a:prstGeom>
          <a:noFill/>
        </p:spPr>
        <p:txBody>
          <a:bodyPr wrap="square" rtlCol="0">
            <a:spAutoFit/>
          </a:bodyPr>
          <a:lstStyle/>
          <a:p>
            <a:r>
              <a:rPr lang="en-IN" dirty="0"/>
              <a:t>Figure 9</a:t>
            </a:r>
          </a:p>
        </p:txBody>
      </p:sp>
      <p:cxnSp>
        <p:nvCxnSpPr>
          <p:cNvPr id="19" name="Straight Connector 18">
            <a:extLst>
              <a:ext uri="{FF2B5EF4-FFF2-40B4-BE49-F238E27FC236}">
                <a16:creationId xmlns:a16="http://schemas.microsoft.com/office/drawing/2014/main" id="{9049F940-FCE9-FDB1-1A38-605A92FC699A}"/>
              </a:ext>
            </a:extLst>
          </p:cNvPr>
          <p:cNvCxnSpPr>
            <a:cxnSpLocks/>
          </p:cNvCxnSpPr>
          <p:nvPr/>
        </p:nvCxnSpPr>
        <p:spPr>
          <a:xfrm>
            <a:off x="6024880" y="846038"/>
            <a:ext cx="16987" cy="6011962"/>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535A902-FD1A-38C1-407A-856E1F745F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 y="959226"/>
            <a:ext cx="5723413" cy="2426782"/>
          </a:xfrm>
          <a:prstGeom prst="rect">
            <a:avLst/>
          </a:prstGeom>
          <a:noFill/>
        </p:spPr>
      </p:pic>
      <p:cxnSp>
        <p:nvCxnSpPr>
          <p:cNvPr id="3" name="Straight Connector 2">
            <a:extLst>
              <a:ext uri="{FF2B5EF4-FFF2-40B4-BE49-F238E27FC236}">
                <a16:creationId xmlns:a16="http://schemas.microsoft.com/office/drawing/2014/main" id="{A58F49AF-BF02-C871-2C3F-C5181F99BE8B}"/>
              </a:ext>
            </a:extLst>
          </p:cNvPr>
          <p:cNvCxnSpPr>
            <a:cxnSpLocks/>
          </p:cNvCxnSpPr>
          <p:nvPr/>
        </p:nvCxnSpPr>
        <p:spPr>
          <a:xfrm flipV="1">
            <a:off x="1412240" y="1284313"/>
            <a:ext cx="1371600" cy="8883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0E76C66-4C0C-6AD4-578E-F7E085AB34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7280" y="959226"/>
            <a:ext cx="5882640" cy="2426781"/>
          </a:xfrm>
          <a:prstGeom prst="rect">
            <a:avLst/>
          </a:prstGeom>
          <a:noFill/>
        </p:spPr>
      </p:pic>
      <p:pic>
        <p:nvPicPr>
          <p:cNvPr id="20" name="Picture 19">
            <a:extLst>
              <a:ext uri="{FF2B5EF4-FFF2-40B4-BE49-F238E27FC236}">
                <a16:creationId xmlns:a16="http://schemas.microsoft.com/office/drawing/2014/main" id="{4B353DCD-5380-542F-EA86-739804BE18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080" y="3911600"/>
            <a:ext cx="5723413" cy="2561280"/>
          </a:xfrm>
          <a:prstGeom prst="rect">
            <a:avLst/>
          </a:prstGeom>
          <a:noFill/>
        </p:spPr>
      </p:pic>
      <p:pic>
        <p:nvPicPr>
          <p:cNvPr id="21" name="Picture 20">
            <a:extLst>
              <a:ext uri="{FF2B5EF4-FFF2-40B4-BE49-F238E27FC236}">
                <a16:creationId xmlns:a16="http://schemas.microsoft.com/office/drawing/2014/main" id="{2EBBA292-1D60-D6E1-9869-56D71356FF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1254" y="3911600"/>
            <a:ext cx="5848666" cy="2561279"/>
          </a:xfrm>
          <a:prstGeom prst="rect">
            <a:avLst/>
          </a:prstGeom>
          <a:noFill/>
        </p:spPr>
      </p:pic>
      <p:pic>
        <p:nvPicPr>
          <p:cNvPr id="22" name="Picture 21">
            <a:extLst>
              <a:ext uri="{FF2B5EF4-FFF2-40B4-BE49-F238E27FC236}">
                <a16:creationId xmlns:a16="http://schemas.microsoft.com/office/drawing/2014/main" id="{DA1B2945-A276-323A-D38B-8D13AF25666A}"/>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91738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97C26-72C3-0291-4DC7-60F22DFCF046}"/>
              </a:ext>
            </a:extLst>
          </p:cNvPr>
          <p:cNvSpPr>
            <a:spLocks noGrp="1"/>
          </p:cNvSpPr>
          <p:nvPr>
            <p:ph type="sldNum" sz="quarter" idx="12"/>
          </p:nvPr>
        </p:nvSpPr>
        <p:spPr/>
        <p:txBody>
          <a:bodyPr/>
          <a:lstStyle/>
          <a:p>
            <a:fld id="{81D2C36F-4504-47C0-B82F-A167342A2754}" type="slidenum">
              <a:rPr lang="en-US" smtClean="0"/>
              <a:t>11</a:t>
            </a:fld>
            <a:endParaRPr lang="en-US"/>
          </a:p>
        </p:txBody>
      </p:sp>
      <p:sp>
        <p:nvSpPr>
          <p:cNvPr id="5" name="Rectangle 4">
            <a:extLst>
              <a:ext uri="{FF2B5EF4-FFF2-40B4-BE49-F238E27FC236}">
                <a16:creationId xmlns:a16="http://schemas.microsoft.com/office/drawing/2014/main" id="{C82DA303-5C6B-82A5-3C84-9F2A1C272EE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4A1AFA48-62A0-7859-7912-393CD3F8EEA9}"/>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Results</a:t>
            </a:r>
            <a:endParaRPr lang="en-IN" b="1" dirty="0">
              <a:solidFill>
                <a:schemeClr val="bg1">
                  <a:lumMod val="95000"/>
                </a:schemeClr>
              </a:solidFill>
            </a:endParaRPr>
          </a:p>
        </p:txBody>
      </p:sp>
      <p:pic>
        <p:nvPicPr>
          <p:cNvPr id="9" name="Picture 8">
            <a:extLst>
              <a:ext uri="{FF2B5EF4-FFF2-40B4-BE49-F238E27FC236}">
                <a16:creationId xmlns:a16="http://schemas.microsoft.com/office/drawing/2014/main" id="{2EE9A8CB-2358-4B31-0DD1-551653028B4E}"/>
              </a:ext>
            </a:extLst>
          </p:cNvPr>
          <p:cNvPicPr>
            <a:picLocks noChangeAspect="1"/>
          </p:cNvPicPr>
          <p:nvPr/>
        </p:nvPicPr>
        <p:blipFill>
          <a:blip r:embed="rId2"/>
          <a:stretch>
            <a:fillRect/>
          </a:stretch>
        </p:blipFill>
        <p:spPr>
          <a:xfrm>
            <a:off x="214428" y="931441"/>
            <a:ext cx="11754052" cy="2722036"/>
          </a:xfrm>
          <a:prstGeom prst="rect">
            <a:avLst/>
          </a:prstGeom>
        </p:spPr>
      </p:pic>
      <p:pic>
        <p:nvPicPr>
          <p:cNvPr id="11" name="Picture 10">
            <a:extLst>
              <a:ext uri="{FF2B5EF4-FFF2-40B4-BE49-F238E27FC236}">
                <a16:creationId xmlns:a16="http://schemas.microsoft.com/office/drawing/2014/main" id="{153DDB30-31F0-6C3B-E0E6-AF3E87D0B956}"/>
              </a:ext>
            </a:extLst>
          </p:cNvPr>
          <p:cNvPicPr>
            <a:picLocks noChangeAspect="1"/>
          </p:cNvPicPr>
          <p:nvPr/>
        </p:nvPicPr>
        <p:blipFill>
          <a:blip r:embed="rId3"/>
          <a:stretch>
            <a:fillRect/>
          </a:stretch>
        </p:blipFill>
        <p:spPr>
          <a:xfrm>
            <a:off x="223520" y="3870959"/>
            <a:ext cx="11744960" cy="2878670"/>
          </a:xfrm>
          <a:prstGeom prst="rect">
            <a:avLst/>
          </a:prstGeom>
        </p:spPr>
      </p:pic>
      <p:sp>
        <p:nvSpPr>
          <p:cNvPr id="12" name="TextBox 11">
            <a:extLst>
              <a:ext uri="{FF2B5EF4-FFF2-40B4-BE49-F238E27FC236}">
                <a16:creationId xmlns:a16="http://schemas.microsoft.com/office/drawing/2014/main" id="{FCCD7B24-8FC6-FB19-BA45-23963DC5AFED}"/>
              </a:ext>
            </a:extLst>
          </p:cNvPr>
          <p:cNvSpPr txBox="1"/>
          <p:nvPr/>
        </p:nvSpPr>
        <p:spPr>
          <a:xfrm>
            <a:off x="11084560" y="931441"/>
            <a:ext cx="802640" cy="646331"/>
          </a:xfrm>
          <a:prstGeom prst="rect">
            <a:avLst/>
          </a:prstGeom>
          <a:noFill/>
        </p:spPr>
        <p:txBody>
          <a:bodyPr wrap="square" rtlCol="0">
            <a:spAutoFit/>
          </a:bodyPr>
          <a:lstStyle/>
          <a:p>
            <a:pPr algn="ctr"/>
            <a:r>
              <a:rPr lang="en-IN" dirty="0"/>
              <a:t>Figure 10</a:t>
            </a:r>
          </a:p>
        </p:txBody>
      </p:sp>
      <p:sp>
        <p:nvSpPr>
          <p:cNvPr id="22" name="TextBox 21">
            <a:extLst>
              <a:ext uri="{FF2B5EF4-FFF2-40B4-BE49-F238E27FC236}">
                <a16:creationId xmlns:a16="http://schemas.microsoft.com/office/drawing/2014/main" id="{C48C6370-8CFA-2489-B499-0E6E4C3F6EF5}"/>
              </a:ext>
            </a:extLst>
          </p:cNvPr>
          <p:cNvSpPr txBox="1"/>
          <p:nvPr/>
        </p:nvSpPr>
        <p:spPr>
          <a:xfrm>
            <a:off x="11165840" y="3870959"/>
            <a:ext cx="802640" cy="646331"/>
          </a:xfrm>
          <a:prstGeom prst="rect">
            <a:avLst/>
          </a:prstGeom>
          <a:noFill/>
        </p:spPr>
        <p:txBody>
          <a:bodyPr wrap="square" rtlCol="0">
            <a:spAutoFit/>
          </a:bodyPr>
          <a:lstStyle/>
          <a:p>
            <a:pPr algn="ctr"/>
            <a:r>
              <a:rPr lang="en-IN" dirty="0"/>
              <a:t>Figure 11</a:t>
            </a:r>
          </a:p>
        </p:txBody>
      </p:sp>
      <p:pic>
        <p:nvPicPr>
          <p:cNvPr id="23" name="Picture 22">
            <a:extLst>
              <a:ext uri="{FF2B5EF4-FFF2-40B4-BE49-F238E27FC236}">
                <a16:creationId xmlns:a16="http://schemas.microsoft.com/office/drawing/2014/main" id="{1041CEAA-29EE-135F-750D-8210594AAC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205942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97C26-72C3-0291-4DC7-60F22DFCF046}"/>
              </a:ext>
            </a:extLst>
          </p:cNvPr>
          <p:cNvSpPr>
            <a:spLocks noGrp="1"/>
          </p:cNvSpPr>
          <p:nvPr>
            <p:ph type="sldNum" sz="quarter" idx="12"/>
          </p:nvPr>
        </p:nvSpPr>
        <p:spPr/>
        <p:txBody>
          <a:bodyPr/>
          <a:lstStyle/>
          <a:p>
            <a:fld id="{81D2C36F-4504-47C0-B82F-A167342A2754}" type="slidenum">
              <a:rPr lang="en-US" smtClean="0"/>
              <a:t>12</a:t>
            </a:fld>
            <a:endParaRPr lang="en-US"/>
          </a:p>
        </p:txBody>
      </p:sp>
      <p:sp>
        <p:nvSpPr>
          <p:cNvPr id="5" name="Rectangle 4">
            <a:extLst>
              <a:ext uri="{FF2B5EF4-FFF2-40B4-BE49-F238E27FC236}">
                <a16:creationId xmlns:a16="http://schemas.microsoft.com/office/drawing/2014/main" id="{C82DA303-5C6B-82A5-3C84-9F2A1C272EE8}"/>
              </a:ext>
            </a:extLst>
          </p:cNvPr>
          <p:cNvSpPr/>
          <p:nvPr/>
        </p:nvSpPr>
        <p:spPr>
          <a:xfrm>
            <a:off x="0" y="-5820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4A1AFA48-62A0-7859-7912-393CD3F8EEA9}"/>
              </a:ext>
            </a:extLst>
          </p:cNvPr>
          <p:cNvSpPr txBox="1">
            <a:spLocks/>
          </p:cNvSpPr>
          <p:nvPr/>
        </p:nvSpPr>
        <p:spPr>
          <a:xfrm>
            <a:off x="21422" y="11853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Results</a:t>
            </a:r>
            <a:endParaRPr lang="en-IN" b="1" dirty="0">
              <a:solidFill>
                <a:schemeClr val="bg1">
                  <a:lumMod val="95000"/>
                </a:schemeClr>
              </a:solidFill>
            </a:endParaRPr>
          </a:p>
        </p:txBody>
      </p:sp>
      <p:pic>
        <p:nvPicPr>
          <p:cNvPr id="3" name="Picture 2">
            <a:extLst>
              <a:ext uri="{FF2B5EF4-FFF2-40B4-BE49-F238E27FC236}">
                <a16:creationId xmlns:a16="http://schemas.microsoft.com/office/drawing/2014/main" id="{30C2F4BA-B86F-3F1C-F56D-63CEFEFEAB28}"/>
              </a:ext>
            </a:extLst>
          </p:cNvPr>
          <p:cNvPicPr>
            <a:picLocks noChangeAspect="1"/>
          </p:cNvPicPr>
          <p:nvPr/>
        </p:nvPicPr>
        <p:blipFill>
          <a:blip r:embed="rId2"/>
          <a:stretch>
            <a:fillRect/>
          </a:stretch>
        </p:blipFill>
        <p:spPr>
          <a:xfrm>
            <a:off x="177800" y="1108174"/>
            <a:ext cx="11836400" cy="3088541"/>
          </a:xfrm>
          <a:prstGeom prst="rect">
            <a:avLst/>
          </a:prstGeom>
        </p:spPr>
      </p:pic>
      <p:sp>
        <p:nvSpPr>
          <p:cNvPr id="7" name="TextBox 6">
            <a:extLst>
              <a:ext uri="{FF2B5EF4-FFF2-40B4-BE49-F238E27FC236}">
                <a16:creationId xmlns:a16="http://schemas.microsoft.com/office/drawing/2014/main" id="{7D1DCDA2-8759-43C0-EE54-F0DF5F796A39}"/>
              </a:ext>
            </a:extLst>
          </p:cNvPr>
          <p:cNvSpPr txBox="1"/>
          <p:nvPr/>
        </p:nvSpPr>
        <p:spPr>
          <a:xfrm>
            <a:off x="647007" y="5011648"/>
            <a:ext cx="10897986" cy="1077218"/>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Figure 10, 11, and 12 depicts the declared CSR budget in contrast to the actual expenditure in FY 2018-19, 2019-20, and 2020-21 respectively. Many corporates have unspent budget from what was initially declared. These unspent budgets are transferred into a multi-year projects account or PM Relief Fund account under the 2019 CSR amendment of schedule VII</a:t>
            </a:r>
          </a:p>
        </p:txBody>
      </p:sp>
      <p:sp>
        <p:nvSpPr>
          <p:cNvPr id="8" name="TextBox 7">
            <a:extLst>
              <a:ext uri="{FF2B5EF4-FFF2-40B4-BE49-F238E27FC236}">
                <a16:creationId xmlns:a16="http://schemas.microsoft.com/office/drawing/2014/main" id="{97D2450C-ACB2-B105-75FA-533D5D0EC409}"/>
              </a:ext>
            </a:extLst>
          </p:cNvPr>
          <p:cNvSpPr txBox="1"/>
          <p:nvPr/>
        </p:nvSpPr>
        <p:spPr>
          <a:xfrm>
            <a:off x="6105404" y="4224120"/>
            <a:ext cx="1068313" cy="441453"/>
          </a:xfrm>
          <a:prstGeom prst="rect">
            <a:avLst/>
          </a:prstGeom>
          <a:noFill/>
        </p:spPr>
        <p:txBody>
          <a:bodyPr wrap="square" rtlCol="0">
            <a:spAutoFit/>
          </a:bodyPr>
          <a:lstStyle/>
          <a:p>
            <a:pPr algn="ctr"/>
            <a:r>
              <a:rPr lang="en-IN" dirty="0"/>
              <a:t>Figure 12</a:t>
            </a:r>
          </a:p>
        </p:txBody>
      </p:sp>
      <p:pic>
        <p:nvPicPr>
          <p:cNvPr id="10" name="Picture 9">
            <a:extLst>
              <a:ext uri="{FF2B5EF4-FFF2-40B4-BE49-F238E27FC236}">
                <a16:creationId xmlns:a16="http://schemas.microsoft.com/office/drawing/2014/main" id="{395B16A1-DA3A-3B5B-311F-982AF8CE17C9}"/>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203166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C14F-6720-19A1-5132-CF4ABB4CC1C5}"/>
              </a:ext>
            </a:extLst>
          </p:cNvPr>
          <p:cNvSpPr>
            <a:spLocks noGrp="1"/>
          </p:cNvSpPr>
          <p:nvPr>
            <p:ph type="sldNum" sz="quarter" idx="12"/>
          </p:nvPr>
        </p:nvSpPr>
        <p:spPr/>
        <p:txBody>
          <a:bodyPr/>
          <a:lstStyle/>
          <a:p>
            <a:fld id="{81D2C36F-4504-47C0-B82F-A167342A2754}" type="slidenum">
              <a:rPr lang="en-US" smtClean="0"/>
              <a:t>13</a:t>
            </a:fld>
            <a:endParaRPr lang="en-US"/>
          </a:p>
        </p:txBody>
      </p:sp>
      <p:sp>
        <p:nvSpPr>
          <p:cNvPr id="5" name="TextBox 4">
            <a:extLst>
              <a:ext uri="{FF2B5EF4-FFF2-40B4-BE49-F238E27FC236}">
                <a16:creationId xmlns:a16="http://schemas.microsoft.com/office/drawing/2014/main" id="{B19A10AD-A32B-749D-D555-39221DF2A839}"/>
              </a:ext>
            </a:extLst>
          </p:cNvPr>
          <p:cNvSpPr txBox="1"/>
          <p:nvPr/>
        </p:nvSpPr>
        <p:spPr>
          <a:xfrm>
            <a:off x="647007" y="1590040"/>
            <a:ext cx="10897986" cy="4247317"/>
          </a:xfrm>
          <a:prstGeom prst="rect">
            <a:avLst/>
          </a:prstGeom>
          <a:noFill/>
        </p:spPr>
        <p:txBody>
          <a:bodyPr wrap="square" rtlCol="0">
            <a:spAutoFit/>
          </a:bodyPr>
          <a:lstStyle/>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The study depicts an overall increase in total CSR expenditure, with a significant rise in the fiscal year 2019-20, likely influenced by the emergence of the COVID-19 pandemic.</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majority of the CSR expenditure has been done in 5 developmental areas being Education, Healthcare, Rural Development, Environmental Sustainability, and Poverty eradication hunger and malnutrition in the decreasing order of their percentage expenditure.</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It can also be seen that healthcare has witnessed the highest growth in the expenditure after the emergence of the COVID-19 pandemic that is after FY 2018-19</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Many corporates have unspent budget from what was initially declared. These unspent budgets are transferred into a multi-year projects account or schedule VII activities like PM Relief Fund account under the CSR amendment of rule 10 </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It highlights the willingness of corporates to contribute to the development and improvement of healthcare services, especially in response to the challenges posed by the pandemic</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After the amendment of the CSR law under Amendment Rule  10, contribution to healthcare development can be seen which are attributable  to the long-term impact evaluation of healthcare initiatives </a:t>
            </a:r>
          </a:p>
        </p:txBody>
      </p:sp>
      <p:sp>
        <p:nvSpPr>
          <p:cNvPr id="6" name="Rectangle 5">
            <a:extLst>
              <a:ext uri="{FF2B5EF4-FFF2-40B4-BE49-F238E27FC236}">
                <a16:creationId xmlns:a16="http://schemas.microsoft.com/office/drawing/2014/main" id="{05A7479B-54D9-5BE3-254E-953E95604CCB}"/>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1">
            <a:extLst>
              <a:ext uri="{FF2B5EF4-FFF2-40B4-BE49-F238E27FC236}">
                <a16:creationId xmlns:a16="http://schemas.microsoft.com/office/drawing/2014/main" id="{5D01C6D0-B25F-B51F-F114-0E9445546066}"/>
              </a:ext>
            </a:extLst>
          </p:cNvPr>
          <p:cNvSpPr txBox="1">
            <a:spLocks/>
          </p:cNvSpPr>
          <p:nvPr/>
        </p:nvSpPr>
        <p:spPr>
          <a:xfrm>
            <a:off x="21422" y="3725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chemeClr val="bg1">
                    <a:lumMod val="95000"/>
                  </a:schemeClr>
                </a:solidFill>
              </a:rPr>
              <a:t>Discussion</a:t>
            </a:r>
          </a:p>
        </p:txBody>
      </p:sp>
      <p:pic>
        <p:nvPicPr>
          <p:cNvPr id="8" name="Picture 7">
            <a:extLst>
              <a:ext uri="{FF2B5EF4-FFF2-40B4-BE49-F238E27FC236}">
                <a16:creationId xmlns:a16="http://schemas.microsoft.com/office/drawing/2014/main" id="{96295049-31CD-E0F9-BD88-F841AE96BC96}"/>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131412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C14F-6720-19A1-5132-CF4ABB4CC1C5}"/>
              </a:ext>
            </a:extLst>
          </p:cNvPr>
          <p:cNvSpPr>
            <a:spLocks noGrp="1"/>
          </p:cNvSpPr>
          <p:nvPr>
            <p:ph type="sldNum" sz="quarter" idx="12"/>
          </p:nvPr>
        </p:nvSpPr>
        <p:spPr/>
        <p:txBody>
          <a:bodyPr/>
          <a:lstStyle/>
          <a:p>
            <a:fld id="{81D2C36F-4504-47C0-B82F-A167342A2754}" type="slidenum">
              <a:rPr lang="en-US" smtClean="0"/>
              <a:t>14</a:t>
            </a:fld>
            <a:endParaRPr lang="en-US"/>
          </a:p>
        </p:txBody>
      </p:sp>
      <p:sp>
        <p:nvSpPr>
          <p:cNvPr id="5" name="TextBox 4">
            <a:extLst>
              <a:ext uri="{FF2B5EF4-FFF2-40B4-BE49-F238E27FC236}">
                <a16:creationId xmlns:a16="http://schemas.microsoft.com/office/drawing/2014/main" id="{B19A10AD-A32B-749D-D555-39221DF2A839}"/>
              </a:ext>
            </a:extLst>
          </p:cNvPr>
          <p:cNvSpPr txBox="1"/>
          <p:nvPr/>
        </p:nvSpPr>
        <p:spPr>
          <a:xfrm>
            <a:off x="647007" y="2067560"/>
            <a:ext cx="10897986" cy="2585323"/>
          </a:xfrm>
          <a:prstGeom prst="rect">
            <a:avLst/>
          </a:prstGeom>
          <a:noFill/>
        </p:spPr>
        <p:txBody>
          <a:bodyPr wrap="square" rtlCol="0">
            <a:spAutoFit/>
          </a:bodyPr>
          <a:lstStyle/>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The findings of this study hold important implications for various stakeholders as policymakers can gain valuable insights into the allocation of CSR funds and identify areas where additional support may be required</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The study has certain limitations as it was entirely attributed to the publicly declared reports which might have some unreported or missing data</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Secondly, the major focus of the study was to identify the trends in healthcare sector.</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Thirdly, the study was limited to a specific timeframe of the mentioned fiscal years which might not rightly identify the future trends</a:t>
            </a:r>
          </a:p>
          <a:p>
            <a:pPr algn="just"/>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5A7479B-54D9-5BE3-254E-953E95604CCB}"/>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1">
            <a:extLst>
              <a:ext uri="{FF2B5EF4-FFF2-40B4-BE49-F238E27FC236}">
                <a16:creationId xmlns:a16="http://schemas.microsoft.com/office/drawing/2014/main" id="{5D01C6D0-B25F-B51F-F114-0E9445546066}"/>
              </a:ext>
            </a:extLst>
          </p:cNvPr>
          <p:cNvSpPr txBox="1">
            <a:spLocks/>
          </p:cNvSpPr>
          <p:nvPr/>
        </p:nvSpPr>
        <p:spPr>
          <a:xfrm>
            <a:off x="21422" y="3725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chemeClr val="bg1">
                    <a:lumMod val="95000"/>
                  </a:schemeClr>
                </a:solidFill>
              </a:rPr>
              <a:t>Discussion</a:t>
            </a:r>
          </a:p>
        </p:txBody>
      </p:sp>
      <p:pic>
        <p:nvPicPr>
          <p:cNvPr id="2" name="Picture 1">
            <a:extLst>
              <a:ext uri="{FF2B5EF4-FFF2-40B4-BE49-F238E27FC236}">
                <a16:creationId xmlns:a16="http://schemas.microsoft.com/office/drawing/2014/main" id="{74E4DFB3-22DE-BA69-7141-1AE37996E948}"/>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91613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C14F-6720-19A1-5132-CF4ABB4CC1C5}"/>
              </a:ext>
            </a:extLst>
          </p:cNvPr>
          <p:cNvSpPr>
            <a:spLocks noGrp="1"/>
          </p:cNvSpPr>
          <p:nvPr>
            <p:ph type="sldNum" sz="quarter" idx="12"/>
          </p:nvPr>
        </p:nvSpPr>
        <p:spPr/>
        <p:txBody>
          <a:bodyPr/>
          <a:lstStyle/>
          <a:p>
            <a:fld id="{81D2C36F-4504-47C0-B82F-A167342A2754}" type="slidenum">
              <a:rPr lang="en-US" smtClean="0"/>
              <a:t>15</a:t>
            </a:fld>
            <a:endParaRPr lang="en-US"/>
          </a:p>
        </p:txBody>
      </p:sp>
      <p:sp>
        <p:nvSpPr>
          <p:cNvPr id="5" name="TextBox 4">
            <a:extLst>
              <a:ext uri="{FF2B5EF4-FFF2-40B4-BE49-F238E27FC236}">
                <a16:creationId xmlns:a16="http://schemas.microsoft.com/office/drawing/2014/main" id="{B19A10AD-A32B-749D-D555-39221DF2A839}"/>
              </a:ext>
            </a:extLst>
          </p:cNvPr>
          <p:cNvSpPr txBox="1"/>
          <p:nvPr/>
        </p:nvSpPr>
        <p:spPr>
          <a:xfrm>
            <a:off x="647007" y="2067560"/>
            <a:ext cx="10897986" cy="2031325"/>
          </a:xfrm>
          <a:prstGeom prst="rect">
            <a:avLst/>
          </a:prstGeom>
          <a:noFill/>
        </p:spPr>
        <p:txBody>
          <a:bodyPr wrap="square" rtlCol="0">
            <a:spAutoFit/>
          </a:bodyPr>
          <a:lstStyle/>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The analysis of CSR expenditure in the healthcare sector over the studied financial years in India indicates an increasing trend and highlights the responsiveness of corporates to address healthcare needs</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The finding of the study provides valuable insights to the policy makers, NGOs, corporates to further align their CSR expenditure with the need of the developmental sector</a:t>
            </a:r>
          </a:p>
          <a:p>
            <a:pPr marL="285750" indent="-285750" algn="just">
              <a:buFont typeface="Arial" panose="020B0604020202020204" pitchFamily="34" charset="0"/>
              <a:buChar char="•"/>
            </a:pPr>
            <a:r>
              <a:rPr lang="en-IN" dirty="0">
                <a:solidFill>
                  <a:schemeClr val="tx1">
                    <a:lumMod val="95000"/>
                    <a:lumOff val="5000"/>
                  </a:schemeClr>
                </a:solidFill>
                <a:latin typeface="Arial" panose="020B0604020202020204" pitchFamily="34" charset="0"/>
                <a:cs typeface="Arial" panose="020B0604020202020204" pitchFamily="34" charset="0"/>
              </a:rPr>
              <a:t>Even with its limitations the study sets up a stage for further studies and analyses to deepen the understanding of CSR expenditure</a:t>
            </a:r>
          </a:p>
        </p:txBody>
      </p:sp>
      <p:sp>
        <p:nvSpPr>
          <p:cNvPr id="6" name="Rectangle 5">
            <a:extLst>
              <a:ext uri="{FF2B5EF4-FFF2-40B4-BE49-F238E27FC236}">
                <a16:creationId xmlns:a16="http://schemas.microsoft.com/office/drawing/2014/main" id="{05A7479B-54D9-5BE3-254E-953E95604CCB}"/>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1">
            <a:extLst>
              <a:ext uri="{FF2B5EF4-FFF2-40B4-BE49-F238E27FC236}">
                <a16:creationId xmlns:a16="http://schemas.microsoft.com/office/drawing/2014/main" id="{5D01C6D0-B25F-B51F-F114-0E9445546066}"/>
              </a:ext>
            </a:extLst>
          </p:cNvPr>
          <p:cNvSpPr txBox="1">
            <a:spLocks/>
          </p:cNvSpPr>
          <p:nvPr/>
        </p:nvSpPr>
        <p:spPr>
          <a:xfrm>
            <a:off x="21422" y="3725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chemeClr val="bg1">
                    <a:lumMod val="95000"/>
                  </a:schemeClr>
                </a:solidFill>
              </a:rPr>
              <a:t>Conclusion</a:t>
            </a:r>
          </a:p>
        </p:txBody>
      </p:sp>
      <p:pic>
        <p:nvPicPr>
          <p:cNvPr id="2" name="Picture 1">
            <a:extLst>
              <a:ext uri="{FF2B5EF4-FFF2-40B4-BE49-F238E27FC236}">
                <a16:creationId xmlns:a16="http://schemas.microsoft.com/office/drawing/2014/main" id="{B3693498-A906-F10E-6B52-A1404F64877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1740704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C14F-6720-19A1-5132-CF4ABB4CC1C5}"/>
              </a:ext>
            </a:extLst>
          </p:cNvPr>
          <p:cNvSpPr>
            <a:spLocks noGrp="1"/>
          </p:cNvSpPr>
          <p:nvPr>
            <p:ph type="sldNum" sz="quarter" idx="12"/>
          </p:nvPr>
        </p:nvSpPr>
        <p:spPr/>
        <p:txBody>
          <a:bodyPr/>
          <a:lstStyle/>
          <a:p>
            <a:fld id="{81D2C36F-4504-47C0-B82F-A167342A2754}" type="slidenum">
              <a:rPr lang="en-US" smtClean="0"/>
              <a:t>16</a:t>
            </a:fld>
            <a:endParaRPr lang="en-US"/>
          </a:p>
        </p:txBody>
      </p:sp>
      <p:sp>
        <p:nvSpPr>
          <p:cNvPr id="5" name="TextBox 4">
            <a:extLst>
              <a:ext uri="{FF2B5EF4-FFF2-40B4-BE49-F238E27FC236}">
                <a16:creationId xmlns:a16="http://schemas.microsoft.com/office/drawing/2014/main" id="{B19A10AD-A32B-749D-D555-39221DF2A839}"/>
              </a:ext>
            </a:extLst>
          </p:cNvPr>
          <p:cNvSpPr txBox="1"/>
          <p:nvPr/>
        </p:nvSpPr>
        <p:spPr>
          <a:xfrm>
            <a:off x="647007" y="2067560"/>
            <a:ext cx="10897986" cy="369332"/>
          </a:xfrm>
          <a:prstGeom prst="rect">
            <a:avLst/>
          </a:prstGeom>
          <a:noFill/>
        </p:spPr>
        <p:txBody>
          <a:bodyPr wrap="square" rtlCol="0">
            <a:spAutoFit/>
          </a:bodyPr>
          <a:lstStyle/>
          <a:p>
            <a:pPr marL="285750" indent="-285750" algn="just">
              <a:buFont typeface="Arial" panose="020B0604020202020204" pitchFamily="34" charset="0"/>
              <a:buChar char="•"/>
            </a:pPr>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5A7479B-54D9-5BE3-254E-953E95604CCB}"/>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1">
            <a:extLst>
              <a:ext uri="{FF2B5EF4-FFF2-40B4-BE49-F238E27FC236}">
                <a16:creationId xmlns:a16="http://schemas.microsoft.com/office/drawing/2014/main" id="{5D01C6D0-B25F-B51F-F114-0E9445546066}"/>
              </a:ext>
            </a:extLst>
          </p:cNvPr>
          <p:cNvSpPr txBox="1">
            <a:spLocks/>
          </p:cNvSpPr>
          <p:nvPr/>
        </p:nvSpPr>
        <p:spPr>
          <a:xfrm>
            <a:off x="21422" y="3725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solidFill>
                  <a:schemeClr val="bg1">
                    <a:lumMod val="95000"/>
                  </a:schemeClr>
                </a:solidFill>
              </a:rPr>
              <a:t>References</a:t>
            </a:r>
          </a:p>
        </p:txBody>
      </p:sp>
      <p:sp>
        <p:nvSpPr>
          <p:cNvPr id="8" name="TextBox 7">
            <a:extLst>
              <a:ext uri="{FF2B5EF4-FFF2-40B4-BE49-F238E27FC236}">
                <a16:creationId xmlns:a16="http://schemas.microsoft.com/office/drawing/2014/main" id="{383EF033-8E93-8436-E78E-ED2BDD688738}"/>
              </a:ext>
            </a:extLst>
          </p:cNvPr>
          <p:cNvSpPr txBox="1"/>
          <p:nvPr/>
        </p:nvSpPr>
        <p:spPr>
          <a:xfrm>
            <a:off x="304800" y="1089164"/>
            <a:ext cx="11135360" cy="5262979"/>
          </a:xfrm>
          <a:prstGeom prst="rect">
            <a:avLst/>
          </a:prstGeom>
          <a:noFill/>
        </p:spPr>
        <p:txBody>
          <a:bodyPr wrap="square" rtlCol="0">
            <a:spAutoFit/>
          </a:bodyPr>
          <a:lstStyle/>
          <a:p>
            <a:pPr marL="342900" marR="0" lvl="0" indent="-342900" algn="just" fontAlgn="base">
              <a:lnSpc>
                <a:spcPct val="100000"/>
              </a:lnSpc>
              <a:spcBef>
                <a:spcPct val="0"/>
              </a:spcBef>
              <a:spcAft>
                <a:spcPct val="0"/>
              </a:spcAft>
              <a:buClrTx/>
              <a:buSzTx/>
              <a:buFont typeface="+mj-lt"/>
              <a:buAutoNum type="arabicPeriod"/>
              <a:tabLst/>
            </a:pPr>
            <a:r>
              <a:rPr lang="en-US" altLang="en-US" sz="1600" dirty="0">
                <a:latin typeface="Times New Roman" panose="02020603050405020304" pitchFamily="18" charset="0"/>
              </a:rPr>
              <a:t>Thakur AK, </a:t>
            </a:r>
            <a:r>
              <a:rPr lang="en-US" altLang="en-US" sz="1600" dirty="0" err="1">
                <a:latin typeface="Times New Roman" panose="02020603050405020304" pitchFamily="18" charset="0"/>
              </a:rPr>
              <a:t>Bamal</a:t>
            </a:r>
            <a:r>
              <a:rPr lang="en-US" altLang="en-US" sz="1600" dirty="0">
                <a:latin typeface="Times New Roman" panose="02020603050405020304" pitchFamily="18" charset="0"/>
              </a:rPr>
              <a:t> A. CSR During COVID-19: Experience and Learnings. [Internet]. 2021 [cited 2023 Jun 13]. Available from: </a:t>
            </a:r>
            <a:r>
              <a:rPr lang="en-US" altLang="en-US" sz="1600" dirty="0">
                <a:latin typeface="Times New Roman" panose="02020603050405020304" pitchFamily="18" charset="0"/>
                <a:hlinkClick r:id="rId2">
                  <a:extLst>
                    <a:ext uri="{A12FA001-AC4F-418D-AE19-62706E023703}">
                      <ahyp:hlinkClr xmlns:ahyp="http://schemas.microsoft.com/office/drawing/2018/hyperlinkcolor" val="tx"/>
                    </a:ext>
                  </a:extLst>
                </a:hlinkClick>
              </a:rPr>
              <a:t>https://www.teriin.org/sites/default/files/2021-09/CSR_during_COVID-19_Knowledge_Paper.pdf</a:t>
            </a:r>
            <a:endParaRPr lang="en-US" altLang="en-US" sz="1600" dirty="0">
              <a:latin typeface="Times New Roman" panose="02020603050405020304" pitchFamily="18" charset="0"/>
            </a:endParaRPr>
          </a:p>
          <a:p>
            <a:pPr marL="342900" marR="0" lvl="0" indent="-342900" algn="just" fontAlgn="base">
              <a:lnSpc>
                <a:spcPct val="100000"/>
              </a:lnSpc>
              <a:spcBef>
                <a:spcPct val="0"/>
              </a:spcBef>
              <a:spcAft>
                <a:spcPct val="0"/>
              </a:spcAft>
              <a:buClrTx/>
              <a:buSzTx/>
              <a:buFont typeface="+mj-lt"/>
              <a:buAutoNum type="arabicPeriod"/>
              <a:tabLst/>
            </a:pPr>
            <a:r>
              <a:rPr lang="en-US" altLang="en-US" sz="1600" dirty="0">
                <a:latin typeface="Times New Roman" panose="02020603050405020304" pitchFamily="18" charset="0"/>
              </a:rPr>
              <a:t>Dave R. A Study on Corporate Social Responsibility Expenditure of Selected Companies in India 2018 [cited 2023 Jun 13]. Available from: </a:t>
            </a:r>
            <a:r>
              <a:rPr lang="en-US" altLang="en-US" sz="1600" dirty="0">
                <a:latin typeface="Times New Roman" panose="02020603050405020304" pitchFamily="18" charset="0"/>
                <a:hlinkClick r:id="rId3">
                  <a:extLst>
                    <a:ext uri="{A12FA001-AC4F-418D-AE19-62706E023703}">
                      <ahyp:hlinkClr xmlns:ahyp="http://schemas.microsoft.com/office/drawing/2018/hyperlinkcolor" val="tx"/>
                    </a:ext>
                  </a:extLst>
                </a:hlinkClick>
              </a:rPr>
              <a:t>http://www.semcom.ac.in/smtr/SMTR%20PDF/SMTR%20OCT%202018.pdf#page=88</a:t>
            </a:r>
            <a:endParaRPr lang="en-US" altLang="en-US" sz="1600" dirty="0">
              <a:latin typeface="Times New Roman" panose="02020603050405020304" pitchFamily="18" charset="0"/>
            </a:endParaRPr>
          </a:p>
          <a:p>
            <a:pPr marL="342900" marR="0" lvl="0" indent="-342900" algn="just" fontAlgn="base">
              <a:lnSpc>
                <a:spcPct val="100000"/>
              </a:lnSpc>
              <a:spcBef>
                <a:spcPct val="0"/>
              </a:spcBef>
              <a:spcAft>
                <a:spcPct val="0"/>
              </a:spcAft>
              <a:buClrTx/>
              <a:buSzTx/>
              <a:buFont typeface="+mj-lt"/>
              <a:buAutoNum type="arabicPeriod"/>
              <a:tabLst/>
            </a:pPr>
            <a:r>
              <a:rPr lang="en-US" altLang="en-US" sz="1600" dirty="0">
                <a:latin typeface="Times New Roman" panose="02020603050405020304" pitchFamily="18" charset="0"/>
              </a:rPr>
              <a:t>Bansal S, Khanna M, Jain S. The Corporate Social Responsibility Act in India: An Early Assessment. May 2017 [cited 2023 Jun 13]. Available from: </a:t>
            </a:r>
            <a:r>
              <a:rPr lang="en-US" altLang="en-US" sz="1600" dirty="0">
                <a:latin typeface="Times New Roman" panose="02020603050405020304" pitchFamily="18" charset="0"/>
                <a:hlinkClick r:id="rId4">
                  <a:extLst>
                    <a:ext uri="{A12FA001-AC4F-418D-AE19-62706E023703}">
                      <ahyp:hlinkClr xmlns:ahyp="http://schemas.microsoft.com/office/drawing/2018/hyperlinkcolor" val="tx"/>
                    </a:ext>
                  </a:extLst>
                </a:hlinkClick>
              </a:rPr>
              <a:t>https://d1wqtxts1xzle7.cloudfront.net/85132145/1106_PUB_WP_120_Sangeeta-libre.pdf?1651184765=&amp;response-content-disposition=inline%3B+filename%3DThe_Corporate_Social_Responsibility_Act.pdf&amp;Expires=1686421785&amp;Signature=N~1dciu0woGYzv5Atmmrxz5QwNJgAMJksD5vpNBtMBEQ3O4EdP5v9VEl0TGT0u8e9OGeROaH20dBo-FIlEAHFT6j4Ry-NN1i73eScfbYW-O-DHGtooBJIi1SgpseVeN48SooqQ6KhfGZISpga6UOpBm9-OkcjKlfRXCGlOKCXZB2FqoikuLcIeE4tGbFYYGRJiILn0lGJQeHJuuO-lz3EUtRAgo4iGk6SsD0~rBSHBl1uyGYwjE1a-HoJxbL~WsBqOUA4deROVp40DW2laKFGwPdTyGfuOkYsllSbca42D17rtpsPtfKalb9YulD0qKcTe~0Mu3LQZ8wSO5Rpf4vpA__&amp;Key-Pair-Id=APKAJLOHF5GGSLRBV4ZA</a:t>
            </a:r>
            <a:endParaRPr lang="en-US" altLang="en-US" sz="1600" dirty="0">
              <a:latin typeface="Times New Roman" panose="02020603050405020304" pitchFamily="18" charset="0"/>
            </a:endParaRPr>
          </a:p>
          <a:p>
            <a:pPr marL="342900" marR="0" lvl="0" indent="-342900" algn="just" fontAlgn="base">
              <a:lnSpc>
                <a:spcPct val="100000"/>
              </a:lnSpc>
              <a:spcBef>
                <a:spcPct val="0"/>
              </a:spcBef>
              <a:spcAft>
                <a:spcPct val="0"/>
              </a:spcAft>
              <a:buClrTx/>
              <a:buSzTx/>
              <a:buFont typeface="+mj-lt"/>
              <a:buAutoNum type="arabicPeriod"/>
              <a:tabLst/>
            </a:pPr>
            <a:r>
              <a:rPr lang="en-US" altLang="en-US" sz="1600" dirty="0">
                <a:latin typeface="Times New Roman" panose="02020603050405020304" pitchFamily="18" charset="0"/>
              </a:rPr>
              <a:t>ProQuest. Corporate Social Responsibility: Trend and Way Forward. 2020 [cited 2023 Jun 13]. Available from: [Corporate Social Responsibility : Trend and Way - ProQuest]</a:t>
            </a:r>
          </a:p>
          <a:p>
            <a:pPr marL="342900" marR="0" lvl="0" indent="-342900" algn="just" fontAlgn="base">
              <a:lnSpc>
                <a:spcPct val="100000"/>
              </a:lnSpc>
              <a:spcBef>
                <a:spcPct val="0"/>
              </a:spcBef>
              <a:spcAft>
                <a:spcPct val="0"/>
              </a:spcAft>
              <a:buClrTx/>
              <a:buSzTx/>
              <a:buFont typeface="+mj-lt"/>
              <a:buAutoNum type="arabicPeriod"/>
              <a:tabLst/>
            </a:pPr>
            <a:r>
              <a:rPr lang="en-US" altLang="en-US" sz="1600" dirty="0" err="1">
                <a:latin typeface="Times New Roman" panose="02020603050405020304" pitchFamily="18" charset="0"/>
              </a:rPr>
              <a:t>Dhammika</a:t>
            </a:r>
            <a:r>
              <a:rPr lang="en-US" altLang="en-US" sz="1600" dirty="0">
                <a:latin typeface="Times New Roman" panose="02020603050405020304" pitchFamily="18" charset="0"/>
              </a:rPr>
              <a:t> Dharmapala, </a:t>
            </a:r>
            <a:r>
              <a:rPr lang="en-US" altLang="en-US" sz="1600" dirty="0" err="1">
                <a:latin typeface="Times New Roman" panose="02020603050405020304" pitchFamily="18" charset="0"/>
              </a:rPr>
              <a:t>Vikramaditya</a:t>
            </a:r>
            <a:r>
              <a:rPr lang="en-US" altLang="en-US" sz="1600" dirty="0">
                <a:latin typeface="Times New Roman" panose="02020603050405020304" pitchFamily="18" charset="0"/>
              </a:rPr>
              <a:t> Khanna. The impact of mandated corporate social responsibility: Evidence from India’s Companies Act of 2013.[cited 2023 Jun 13]. Available from: [The impact of mandated corporate social responsibility: Evid</a:t>
            </a:r>
          </a:p>
          <a:p>
            <a:pPr marL="342900" indent="-342900" algn="just" fontAlgn="base">
              <a:spcBef>
                <a:spcPct val="0"/>
              </a:spcBef>
              <a:spcAft>
                <a:spcPct val="0"/>
              </a:spcAft>
              <a:buFont typeface="+mj-lt"/>
              <a:buAutoNum type="arabicPeriod"/>
            </a:pPr>
            <a:r>
              <a:rPr lang="en-US" sz="1600" dirty="0">
                <a:latin typeface="Times New Roman" panose="02020603050405020304" pitchFamily="18" charset="0"/>
              </a:rPr>
              <a:t>Ashok ML, N Dr Abhishek, MS </a:t>
            </a:r>
            <a:r>
              <a:rPr lang="en-US" sz="1600" dirty="0" err="1">
                <a:latin typeface="Times New Roman" panose="02020603050405020304" pitchFamily="18" charset="0"/>
              </a:rPr>
              <a:t>Divyashree</a:t>
            </a:r>
            <a:r>
              <a:rPr lang="en-US" sz="1600" dirty="0">
                <a:latin typeface="Times New Roman" panose="02020603050405020304" pitchFamily="18" charset="0"/>
              </a:rPr>
              <a:t>. Accounting for Corporate Social Responsibility in India: An Analysis of Selected Companies in India. Indian Journal of Accounting. 2019 Dec;51(2):19-26. Available from: SSRN: </a:t>
            </a:r>
            <a:r>
              <a:rPr lang="en-US" sz="1600" dirty="0">
                <a:latin typeface="Times New Roman" panose="02020603050405020304" pitchFamily="18" charset="0"/>
                <a:hlinkClick r:id="rId5">
                  <a:extLst>
                    <a:ext uri="{A12FA001-AC4F-418D-AE19-62706E023703}">
                      <ahyp:hlinkClr xmlns:ahyp="http://schemas.microsoft.com/office/drawing/2018/hyperlinkcolor" val="tx"/>
                    </a:ext>
                  </a:extLst>
                </a:hlinkClick>
              </a:rPr>
              <a:t>https://ssrn.com/abstract=3495954</a:t>
            </a:r>
            <a:endParaRPr lang="en-US" sz="1600" dirty="0">
              <a:latin typeface="Times New Roman" panose="02020603050405020304" pitchFamily="18" charset="0"/>
            </a:endParaRPr>
          </a:p>
          <a:p>
            <a:pPr marL="342900" marR="0" lvl="0" indent="-342900" algn="just" fontAlgn="base">
              <a:lnSpc>
                <a:spcPct val="100000"/>
              </a:lnSpc>
              <a:spcBef>
                <a:spcPct val="0"/>
              </a:spcBef>
              <a:spcAft>
                <a:spcPct val="0"/>
              </a:spcAft>
              <a:buClrTx/>
              <a:buSzTx/>
              <a:buFont typeface="+mj-lt"/>
              <a:buAutoNum type="arabicPeriod"/>
              <a:tabLst/>
            </a:pPr>
            <a:r>
              <a:rPr lang="en-IN" sz="1600" dirty="0">
                <a:latin typeface="Times New Roman" panose="02020603050405020304" pitchFamily="18" charset="0"/>
                <a:hlinkClick r:id="rId6">
                  <a:extLst>
                    <a:ext uri="{A12FA001-AC4F-418D-AE19-62706E023703}">
                      <ahyp:hlinkClr xmlns:ahyp="http://schemas.microsoft.com/office/drawing/2018/hyperlinkcolor" val="tx"/>
                    </a:ext>
                  </a:extLst>
                </a:hlinkClick>
              </a:rPr>
              <a:t>https://www.csr.gov.in/content/csr/global/master/home/home.html</a:t>
            </a:r>
            <a:endParaRPr lang="en-IN" sz="1600" dirty="0">
              <a:latin typeface="Times New Roman" panose="02020603050405020304" pitchFamily="18" charset="0"/>
            </a:endParaRPr>
          </a:p>
        </p:txBody>
      </p:sp>
      <p:pic>
        <p:nvPicPr>
          <p:cNvPr id="9" name="Picture 8">
            <a:extLst>
              <a:ext uri="{FF2B5EF4-FFF2-40B4-BE49-F238E27FC236}">
                <a16:creationId xmlns:a16="http://schemas.microsoft.com/office/drawing/2014/main" id="{1C7B4781-330C-C9CB-A8FD-61E289B3EBE5}"/>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10349537" y="-81801"/>
            <a:ext cx="1822143" cy="857681"/>
          </a:xfrm>
          <a:prstGeom prst="rect">
            <a:avLst/>
          </a:prstGeom>
        </p:spPr>
      </p:pic>
    </p:spTree>
    <p:extLst>
      <p:ext uri="{BB962C8B-B14F-4D97-AF65-F5344CB8AC3E}">
        <p14:creationId xmlns:p14="http://schemas.microsoft.com/office/powerpoint/2010/main" val="16503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C14F-6720-19A1-5132-CF4ABB4CC1C5}"/>
              </a:ext>
            </a:extLst>
          </p:cNvPr>
          <p:cNvSpPr>
            <a:spLocks noGrp="1"/>
          </p:cNvSpPr>
          <p:nvPr>
            <p:ph type="sldNum" sz="quarter" idx="12"/>
          </p:nvPr>
        </p:nvSpPr>
        <p:spPr/>
        <p:txBody>
          <a:bodyPr/>
          <a:lstStyle/>
          <a:p>
            <a:fld id="{81D2C36F-4504-47C0-B82F-A167342A2754}" type="slidenum">
              <a:rPr lang="en-US" smtClean="0"/>
              <a:t>17</a:t>
            </a:fld>
            <a:endParaRPr lang="en-US"/>
          </a:p>
        </p:txBody>
      </p:sp>
      <p:sp>
        <p:nvSpPr>
          <p:cNvPr id="5" name="TextBox 4">
            <a:extLst>
              <a:ext uri="{FF2B5EF4-FFF2-40B4-BE49-F238E27FC236}">
                <a16:creationId xmlns:a16="http://schemas.microsoft.com/office/drawing/2014/main" id="{B19A10AD-A32B-749D-D555-39221DF2A839}"/>
              </a:ext>
            </a:extLst>
          </p:cNvPr>
          <p:cNvSpPr txBox="1"/>
          <p:nvPr/>
        </p:nvSpPr>
        <p:spPr>
          <a:xfrm>
            <a:off x="647007" y="2067560"/>
            <a:ext cx="10897986" cy="369332"/>
          </a:xfrm>
          <a:prstGeom prst="rect">
            <a:avLst/>
          </a:prstGeom>
          <a:noFill/>
        </p:spPr>
        <p:txBody>
          <a:bodyPr wrap="square" rtlCol="0">
            <a:spAutoFit/>
          </a:bodyPr>
          <a:lstStyle/>
          <a:p>
            <a:pPr marL="285750" indent="-285750" algn="just">
              <a:buFont typeface="Arial" panose="020B0604020202020204" pitchFamily="34" charset="0"/>
              <a:buChar char="•"/>
            </a:pPr>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5A7479B-54D9-5BE3-254E-953E95604CCB}"/>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1C7B4781-330C-C9CB-A8FD-61E289B3EBE5}"/>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81801"/>
            <a:ext cx="1822143" cy="857681"/>
          </a:xfrm>
          <a:prstGeom prst="rect">
            <a:avLst/>
          </a:prstGeom>
        </p:spPr>
      </p:pic>
      <p:sp>
        <p:nvSpPr>
          <p:cNvPr id="2" name="Rectangle 1">
            <a:extLst>
              <a:ext uri="{FF2B5EF4-FFF2-40B4-BE49-F238E27FC236}">
                <a16:creationId xmlns:a16="http://schemas.microsoft.com/office/drawing/2014/main" id="{81917C67-8E21-F558-21EE-C421602C3DDF}"/>
              </a:ext>
            </a:extLst>
          </p:cNvPr>
          <p:cNvSpPr/>
          <p:nvPr/>
        </p:nvSpPr>
        <p:spPr>
          <a:xfrm>
            <a:off x="2448689" y="2967335"/>
            <a:ext cx="7294626" cy="1569660"/>
          </a:xfrm>
          <a:prstGeom prst="rect">
            <a:avLst/>
          </a:prstGeom>
          <a:noFill/>
        </p:spPr>
        <p:txBody>
          <a:bodyPr wrap="none" lIns="91440" tIns="45720" rIns="91440" bIns="45720">
            <a:spAutoFit/>
          </a:bodyPr>
          <a:lstStyle/>
          <a:p>
            <a:pPr algn="ctr"/>
            <a:r>
              <a:rPr lang="en-US" sz="9600" b="0" cap="none" spc="0" dirty="0">
                <a:ln w="0"/>
                <a:solidFill>
                  <a:schemeClr val="accent1"/>
                </a:solidFill>
                <a:effectLst>
                  <a:outerShdw blurRad="38100" dist="25400" dir="5400000" algn="ctr" rotWithShape="0">
                    <a:srgbClr val="6E747A">
                      <a:alpha val="43000"/>
                    </a:srgbClr>
                  </a:outerShdw>
                </a:effectLst>
                <a:latin typeface="Arial Black" panose="020B0A04020102020204" pitchFamily="34" charset="0"/>
              </a:rPr>
              <a:t>Thank You</a:t>
            </a:r>
          </a:p>
        </p:txBody>
      </p:sp>
    </p:spTree>
    <p:extLst>
      <p:ext uri="{BB962C8B-B14F-4D97-AF65-F5344CB8AC3E}">
        <p14:creationId xmlns:p14="http://schemas.microsoft.com/office/powerpoint/2010/main" val="207265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B462335D-99DD-4538-910B-BAE5F1A14C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000" t="18519" r="879" b="6530"/>
          <a:stretch/>
        </p:blipFill>
        <p:spPr>
          <a:xfrm>
            <a:off x="2730176" y="946549"/>
            <a:ext cx="6731649" cy="5777701"/>
          </a:xfrm>
        </p:spPr>
      </p:pic>
      <p:sp>
        <p:nvSpPr>
          <p:cNvPr id="6" name="Slide Number Placeholder 5">
            <a:extLst>
              <a:ext uri="{FF2B5EF4-FFF2-40B4-BE49-F238E27FC236}">
                <a16:creationId xmlns:a16="http://schemas.microsoft.com/office/drawing/2014/main" id="{CD0BA2EF-1F43-C505-0002-33AD43AC9170}"/>
              </a:ext>
            </a:extLst>
          </p:cNvPr>
          <p:cNvSpPr>
            <a:spLocks noGrp="1"/>
          </p:cNvSpPr>
          <p:nvPr>
            <p:ph type="sldNum" sz="quarter" idx="12"/>
          </p:nvPr>
        </p:nvSpPr>
        <p:spPr/>
        <p:txBody>
          <a:bodyPr/>
          <a:lstStyle/>
          <a:p>
            <a:fld id="{81D2C36F-4504-47C0-B82F-A167342A2754}" type="slidenum">
              <a:rPr lang="en-US" smtClean="0"/>
              <a:t>2</a:t>
            </a:fld>
            <a:endParaRPr lang="en-US"/>
          </a:p>
        </p:txBody>
      </p:sp>
      <p:sp>
        <p:nvSpPr>
          <p:cNvPr id="9" name="Rectangle 8">
            <a:extLst>
              <a:ext uri="{FF2B5EF4-FFF2-40B4-BE49-F238E27FC236}">
                <a16:creationId xmlns:a16="http://schemas.microsoft.com/office/drawing/2014/main" id="{87EFC05E-7CB5-BDCB-2709-23D3404B068B}"/>
              </a:ext>
            </a:extLst>
          </p:cNvPr>
          <p:cNvSpPr/>
          <p:nvPr/>
        </p:nvSpPr>
        <p:spPr>
          <a:xfrm>
            <a:off x="0" y="-97677"/>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itle 6">
            <a:extLst>
              <a:ext uri="{FF2B5EF4-FFF2-40B4-BE49-F238E27FC236}">
                <a16:creationId xmlns:a16="http://schemas.microsoft.com/office/drawing/2014/main" id="{C24E02CE-5621-BD1C-FF19-A25870677463}"/>
              </a:ext>
            </a:extLst>
          </p:cNvPr>
          <p:cNvSpPr>
            <a:spLocks noGrp="1"/>
          </p:cNvSpPr>
          <p:nvPr>
            <p:ph type="title"/>
          </p:nvPr>
        </p:nvSpPr>
        <p:spPr>
          <a:xfrm>
            <a:off x="46019" y="78634"/>
            <a:ext cx="4459643" cy="618385"/>
          </a:xfrm>
        </p:spPr>
        <p:txBody>
          <a:bodyPr>
            <a:normAutofit fontScale="90000"/>
          </a:bodyPr>
          <a:lstStyle/>
          <a:p>
            <a:pPr algn="ctr"/>
            <a:r>
              <a:rPr lang="en-IN" sz="3600" dirty="0">
                <a:solidFill>
                  <a:schemeClr val="bg1">
                    <a:lumMod val="95000"/>
                  </a:schemeClr>
                </a:solidFill>
                <a:latin typeface="Arial Black" panose="020B0A04020102020204" pitchFamily="34" charset="0"/>
              </a:rPr>
              <a:t>Mentor’s approval</a:t>
            </a:r>
          </a:p>
        </p:txBody>
      </p:sp>
      <p:pic>
        <p:nvPicPr>
          <p:cNvPr id="11" name="Picture 10">
            <a:extLst>
              <a:ext uri="{FF2B5EF4-FFF2-40B4-BE49-F238E27FC236}">
                <a16:creationId xmlns:a16="http://schemas.microsoft.com/office/drawing/2014/main" id="{518CF067-8FBA-40FA-8FD0-34C227A4B19A}"/>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83459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E7DF24-3CA7-5085-8154-60F525C5ADD8}"/>
              </a:ext>
            </a:extLst>
          </p:cNvPr>
          <p:cNvSpPr/>
          <p:nvPr/>
        </p:nvSpPr>
        <p:spPr>
          <a:xfrm>
            <a:off x="0" y="-97677"/>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itle 6">
            <a:extLst>
              <a:ext uri="{FF2B5EF4-FFF2-40B4-BE49-F238E27FC236}">
                <a16:creationId xmlns:a16="http://schemas.microsoft.com/office/drawing/2014/main" id="{95AA5DA7-B44A-33EC-76A1-4D4D3D6B13C5}"/>
              </a:ext>
            </a:extLst>
          </p:cNvPr>
          <p:cNvSpPr>
            <a:spLocks noGrp="1"/>
          </p:cNvSpPr>
          <p:nvPr>
            <p:ph type="title"/>
          </p:nvPr>
        </p:nvSpPr>
        <p:spPr>
          <a:xfrm>
            <a:off x="11263" y="129434"/>
            <a:ext cx="3350595" cy="618385"/>
          </a:xfrm>
        </p:spPr>
        <p:txBody>
          <a:bodyPr>
            <a:normAutofit/>
          </a:bodyPr>
          <a:lstStyle/>
          <a:p>
            <a:pPr algn="ctr"/>
            <a:r>
              <a:rPr lang="en-IN" sz="3600" dirty="0">
                <a:solidFill>
                  <a:schemeClr val="bg1">
                    <a:lumMod val="95000"/>
                  </a:schemeClr>
                </a:solidFill>
                <a:latin typeface="Arial Black" panose="020B0A04020102020204" pitchFamily="34" charset="0"/>
              </a:rPr>
              <a:t>Introduction</a:t>
            </a:r>
          </a:p>
        </p:txBody>
      </p:sp>
      <p:sp>
        <p:nvSpPr>
          <p:cNvPr id="4" name="Date Placeholder 3">
            <a:extLst>
              <a:ext uri="{FF2B5EF4-FFF2-40B4-BE49-F238E27FC236}">
                <a16:creationId xmlns:a16="http://schemas.microsoft.com/office/drawing/2014/main" id="{B919B559-8342-C860-56FD-CCA7EDC5820E}"/>
              </a:ext>
            </a:extLst>
          </p:cNvPr>
          <p:cNvSpPr>
            <a:spLocks noGrp="1"/>
          </p:cNvSpPr>
          <p:nvPr>
            <p:ph type="dt" sz="half" idx="10"/>
          </p:nvPr>
        </p:nvSpPr>
        <p:spPr/>
        <p:txBody>
          <a:bodyPr/>
          <a:lstStyle/>
          <a:p>
            <a:r>
              <a:rPr lang="en-US" dirty="0"/>
              <a:t>		</a:t>
            </a:r>
          </a:p>
        </p:txBody>
      </p:sp>
      <p:sp>
        <p:nvSpPr>
          <p:cNvPr id="17" name="Freeform: Shape 16">
            <a:extLst>
              <a:ext uri="{FF2B5EF4-FFF2-40B4-BE49-F238E27FC236}">
                <a16:creationId xmlns:a16="http://schemas.microsoft.com/office/drawing/2014/main" id="{A9E51852-DF25-6542-61C8-5ECC7DFC0CC7}"/>
              </a:ext>
            </a:extLst>
          </p:cNvPr>
          <p:cNvSpPr/>
          <p:nvPr/>
        </p:nvSpPr>
        <p:spPr>
          <a:xfrm rot="16200000">
            <a:off x="-1669050" y="4081212"/>
            <a:ext cx="4517472" cy="556241"/>
          </a:xfrm>
          <a:custGeom>
            <a:avLst/>
            <a:gdLst>
              <a:gd name="connsiteX0" fmla="*/ 0 w 4517472"/>
              <a:gd name="connsiteY0" fmla="*/ 0 h 556241"/>
              <a:gd name="connsiteX1" fmla="*/ 4517472 w 4517472"/>
              <a:gd name="connsiteY1" fmla="*/ 0 h 556241"/>
              <a:gd name="connsiteX2" fmla="*/ 4517472 w 4517472"/>
              <a:gd name="connsiteY2" fmla="*/ 556241 h 556241"/>
              <a:gd name="connsiteX3" fmla="*/ 0 w 4517472"/>
              <a:gd name="connsiteY3" fmla="*/ 556241 h 556241"/>
              <a:gd name="connsiteX4" fmla="*/ 0 w 4517472"/>
              <a:gd name="connsiteY4" fmla="*/ 0 h 55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472" h="556241">
                <a:moveTo>
                  <a:pt x="0" y="0"/>
                </a:moveTo>
                <a:lnTo>
                  <a:pt x="4517472" y="0"/>
                </a:lnTo>
                <a:lnTo>
                  <a:pt x="4517472" y="556241"/>
                </a:lnTo>
                <a:lnTo>
                  <a:pt x="0" y="556241"/>
                </a:lnTo>
                <a:lnTo>
                  <a:pt x="0" y="0"/>
                </a:lnTo>
                <a:close/>
              </a:path>
            </a:pathLst>
          </a:custGeom>
          <a:solidFill>
            <a:schemeClr val="accent1">
              <a:lumMod val="20000"/>
              <a:lumOff val="80000"/>
            </a:schemeClr>
          </a:solidFill>
          <a:ln w="19050">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90574" bIns="0" numCol="1" spcCol="1270" anchor="t" anchorCtr="0">
            <a:noAutofit/>
          </a:bodyPr>
          <a:lstStyle/>
          <a:p>
            <a:pPr marL="0" lvl="0" indent="0" algn="r" defTabSz="1733550">
              <a:lnSpc>
                <a:spcPct val="90000"/>
              </a:lnSpc>
              <a:spcBef>
                <a:spcPct val="0"/>
              </a:spcBef>
              <a:spcAft>
                <a:spcPct val="35000"/>
              </a:spcAft>
              <a:buNone/>
            </a:pPr>
            <a:endParaRPr lang="en-IN" sz="3900" kern="1200">
              <a:solidFill>
                <a:schemeClr val="tx1">
                  <a:lumMod val="95000"/>
                  <a:lumOff val="5000"/>
                </a:schemeClr>
              </a:solidFill>
            </a:endParaRPr>
          </a:p>
        </p:txBody>
      </p:sp>
      <p:sp>
        <p:nvSpPr>
          <p:cNvPr id="18" name="Freeform: Shape 17">
            <a:extLst>
              <a:ext uri="{FF2B5EF4-FFF2-40B4-BE49-F238E27FC236}">
                <a16:creationId xmlns:a16="http://schemas.microsoft.com/office/drawing/2014/main" id="{0EDA3314-F9E5-189B-A205-999CB3E8EBFD}"/>
              </a:ext>
            </a:extLst>
          </p:cNvPr>
          <p:cNvSpPr/>
          <p:nvPr/>
        </p:nvSpPr>
        <p:spPr>
          <a:xfrm>
            <a:off x="867806" y="2100596"/>
            <a:ext cx="2770670" cy="4517472"/>
          </a:xfrm>
          <a:custGeom>
            <a:avLst/>
            <a:gdLst>
              <a:gd name="connsiteX0" fmla="*/ 0 w 2770670"/>
              <a:gd name="connsiteY0" fmla="*/ 0 h 4517472"/>
              <a:gd name="connsiteX1" fmla="*/ 2770670 w 2770670"/>
              <a:gd name="connsiteY1" fmla="*/ 0 h 4517472"/>
              <a:gd name="connsiteX2" fmla="*/ 2770670 w 2770670"/>
              <a:gd name="connsiteY2" fmla="*/ 4517472 h 4517472"/>
              <a:gd name="connsiteX3" fmla="*/ 0 w 2770670"/>
              <a:gd name="connsiteY3" fmla="*/ 4517472 h 4517472"/>
              <a:gd name="connsiteX4" fmla="*/ 0 w 2770670"/>
              <a:gd name="connsiteY4" fmla="*/ 0 h 451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670" h="4517472">
                <a:moveTo>
                  <a:pt x="0" y="0"/>
                </a:moveTo>
                <a:lnTo>
                  <a:pt x="2770670" y="0"/>
                </a:lnTo>
                <a:lnTo>
                  <a:pt x="2770670" y="4517472"/>
                </a:lnTo>
                <a:lnTo>
                  <a:pt x="0" y="4517472"/>
                </a:lnTo>
                <a:lnTo>
                  <a:pt x="0" y="0"/>
                </a:lnTo>
                <a:close/>
              </a:path>
            </a:pathLst>
          </a:custGeom>
          <a:solidFill>
            <a:schemeClr val="accent1">
              <a:lumMod val="20000"/>
              <a:lumOff val="80000"/>
            </a:schemeClr>
          </a:solidFill>
          <a:ln w="1905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490574"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Arial" panose="020B0604020202020204" pitchFamily="34" charset="0"/>
                <a:cs typeface="Arial" panose="020B0604020202020204" pitchFamily="34" charset="0"/>
              </a:rPr>
              <a:t>Instead of focusing just on making profits for their stakeholders, corporate now have a shift in the expectations of how they will contribute to their community</a:t>
            </a:r>
            <a:endParaRPr lang="en-IN" sz="1800" kern="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65D002A0-C356-814E-3522-BDD61B60AAE4}"/>
              </a:ext>
            </a:extLst>
          </p:cNvPr>
          <p:cNvSpPr/>
          <p:nvPr/>
        </p:nvSpPr>
        <p:spPr>
          <a:xfrm rot="16200000">
            <a:off x="2380808" y="4081212"/>
            <a:ext cx="4517472" cy="556241"/>
          </a:xfrm>
          <a:custGeom>
            <a:avLst/>
            <a:gdLst>
              <a:gd name="connsiteX0" fmla="*/ 0 w 4517472"/>
              <a:gd name="connsiteY0" fmla="*/ 0 h 556241"/>
              <a:gd name="connsiteX1" fmla="*/ 4517472 w 4517472"/>
              <a:gd name="connsiteY1" fmla="*/ 0 h 556241"/>
              <a:gd name="connsiteX2" fmla="*/ 4517472 w 4517472"/>
              <a:gd name="connsiteY2" fmla="*/ 556241 h 556241"/>
              <a:gd name="connsiteX3" fmla="*/ 0 w 4517472"/>
              <a:gd name="connsiteY3" fmla="*/ 556241 h 556241"/>
              <a:gd name="connsiteX4" fmla="*/ 0 w 4517472"/>
              <a:gd name="connsiteY4" fmla="*/ 0 h 55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472" h="556241">
                <a:moveTo>
                  <a:pt x="0" y="0"/>
                </a:moveTo>
                <a:lnTo>
                  <a:pt x="4517472" y="0"/>
                </a:lnTo>
                <a:lnTo>
                  <a:pt x="4517472" y="556241"/>
                </a:lnTo>
                <a:lnTo>
                  <a:pt x="0" y="556241"/>
                </a:lnTo>
                <a:lnTo>
                  <a:pt x="0" y="0"/>
                </a:lnTo>
                <a:close/>
              </a:path>
            </a:pathLst>
          </a:custGeom>
          <a:solidFill>
            <a:schemeClr val="accent1">
              <a:lumMod val="20000"/>
              <a:lumOff val="80000"/>
            </a:schemeClr>
          </a:solidFill>
          <a:ln w="19050">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90574" bIns="0" numCol="1" spcCol="1270" anchor="t" anchorCtr="0">
            <a:noAutofit/>
          </a:bodyPr>
          <a:lstStyle/>
          <a:p>
            <a:pPr marL="0" lvl="0" indent="0" algn="r" defTabSz="1733550">
              <a:lnSpc>
                <a:spcPct val="90000"/>
              </a:lnSpc>
              <a:spcBef>
                <a:spcPct val="0"/>
              </a:spcBef>
              <a:spcAft>
                <a:spcPct val="35000"/>
              </a:spcAft>
              <a:buNone/>
            </a:pPr>
            <a:endParaRPr lang="en-IN" sz="3900" kern="1200">
              <a:solidFill>
                <a:schemeClr val="tx1">
                  <a:lumMod val="95000"/>
                  <a:lumOff val="5000"/>
                </a:schemeClr>
              </a:solidFill>
            </a:endParaRPr>
          </a:p>
        </p:txBody>
      </p:sp>
      <p:sp>
        <p:nvSpPr>
          <p:cNvPr id="21" name="Freeform: Shape 20">
            <a:extLst>
              <a:ext uri="{FF2B5EF4-FFF2-40B4-BE49-F238E27FC236}">
                <a16:creationId xmlns:a16="http://schemas.microsoft.com/office/drawing/2014/main" id="{827220ED-3D86-50BE-54F6-83EC89FC7619}"/>
              </a:ext>
            </a:extLst>
          </p:cNvPr>
          <p:cNvSpPr/>
          <p:nvPr/>
        </p:nvSpPr>
        <p:spPr>
          <a:xfrm>
            <a:off x="4917665" y="2100596"/>
            <a:ext cx="2770670" cy="4517472"/>
          </a:xfrm>
          <a:custGeom>
            <a:avLst/>
            <a:gdLst>
              <a:gd name="connsiteX0" fmla="*/ 0 w 2770670"/>
              <a:gd name="connsiteY0" fmla="*/ 0 h 4517472"/>
              <a:gd name="connsiteX1" fmla="*/ 2770670 w 2770670"/>
              <a:gd name="connsiteY1" fmla="*/ 0 h 4517472"/>
              <a:gd name="connsiteX2" fmla="*/ 2770670 w 2770670"/>
              <a:gd name="connsiteY2" fmla="*/ 4517472 h 4517472"/>
              <a:gd name="connsiteX3" fmla="*/ 0 w 2770670"/>
              <a:gd name="connsiteY3" fmla="*/ 4517472 h 4517472"/>
              <a:gd name="connsiteX4" fmla="*/ 0 w 2770670"/>
              <a:gd name="connsiteY4" fmla="*/ 0 h 451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670" h="4517472">
                <a:moveTo>
                  <a:pt x="0" y="0"/>
                </a:moveTo>
                <a:lnTo>
                  <a:pt x="2770670" y="0"/>
                </a:lnTo>
                <a:lnTo>
                  <a:pt x="2770670" y="4517472"/>
                </a:lnTo>
                <a:lnTo>
                  <a:pt x="0" y="4517472"/>
                </a:lnTo>
                <a:lnTo>
                  <a:pt x="0" y="0"/>
                </a:lnTo>
                <a:close/>
              </a:path>
            </a:pathLst>
          </a:custGeom>
          <a:solidFill>
            <a:schemeClr val="accent1">
              <a:lumMod val="20000"/>
              <a:lumOff val="80000"/>
            </a:schemeClr>
          </a:solidFill>
          <a:ln w="1905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490574" rIns="163576" bIns="163576" numCol="1" spcCol="1270" anchor="t" anchorCtr="0">
            <a:noAutofit/>
          </a:bodyPr>
          <a:lstStyle/>
          <a:p>
            <a:pPr marL="171450" lvl="1" indent="-171450" defTabSz="800100">
              <a:lnSpc>
                <a:spcPct val="90000"/>
              </a:lnSpc>
              <a:spcBef>
                <a:spcPct val="0"/>
              </a:spcBef>
              <a:spcAft>
                <a:spcPct val="15000"/>
              </a:spcAft>
              <a:buChar char="•"/>
            </a:pPr>
            <a:r>
              <a:rPr lang="en-US" dirty="0">
                <a:solidFill>
                  <a:schemeClr val="tx1">
                    <a:lumMod val="95000"/>
                    <a:lumOff val="5000"/>
                  </a:schemeClr>
                </a:solidFill>
                <a:latin typeface="Arial" panose="020B0604020202020204" pitchFamily="34" charset="0"/>
                <a:cs typeface="Arial" panose="020B0604020202020204" pitchFamily="34" charset="0"/>
              </a:rPr>
              <a:t>The UN's Sustainable Development report outlines the several barriers to achieving social inclusion, environmental sustainability, and economic development, all of which require cooperation from businesses and which the government cannot overcome on its own</a:t>
            </a:r>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19A2B814-CA04-2B70-AB04-3ACF930BABF6}"/>
              </a:ext>
            </a:extLst>
          </p:cNvPr>
          <p:cNvSpPr/>
          <p:nvPr/>
        </p:nvSpPr>
        <p:spPr>
          <a:xfrm rot="16200000">
            <a:off x="6430667" y="4081212"/>
            <a:ext cx="4517472" cy="556241"/>
          </a:xfrm>
          <a:custGeom>
            <a:avLst/>
            <a:gdLst>
              <a:gd name="connsiteX0" fmla="*/ 0 w 4517472"/>
              <a:gd name="connsiteY0" fmla="*/ 0 h 556241"/>
              <a:gd name="connsiteX1" fmla="*/ 4517472 w 4517472"/>
              <a:gd name="connsiteY1" fmla="*/ 0 h 556241"/>
              <a:gd name="connsiteX2" fmla="*/ 4517472 w 4517472"/>
              <a:gd name="connsiteY2" fmla="*/ 556241 h 556241"/>
              <a:gd name="connsiteX3" fmla="*/ 0 w 4517472"/>
              <a:gd name="connsiteY3" fmla="*/ 556241 h 556241"/>
              <a:gd name="connsiteX4" fmla="*/ 0 w 4517472"/>
              <a:gd name="connsiteY4" fmla="*/ 0 h 55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472" h="556241">
                <a:moveTo>
                  <a:pt x="0" y="0"/>
                </a:moveTo>
                <a:lnTo>
                  <a:pt x="4517472" y="0"/>
                </a:lnTo>
                <a:lnTo>
                  <a:pt x="4517472" y="556241"/>
                </a:lnTo>
                <a:lnTo>
                  <a:pt x="0" y="556241"/>
                </a:lnTo>
                <a:lnTo>
                  <a:pt x="0" y="0"/>
                </a:lnTo>
                <a:close/>
              </a:path>
            </a:pathLst>
          </a:custGeom>
          <a:solidFill>
            <a:schemeClr val="accent1">
              <a:lumMod val="20000"/>
              <a:lumOff val="80000"/>
            </a:schemeClr>
          </a:solidFill>
          <a:ln w="19050">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90574" bIns="0" numCol="1" spcCol="1270" anchor="t" anchorCtr="0">
            <a:noAutofit/>
          </a:bodyPr>
          <a:lstStyle/>
          <a:p>
            <a:pPr marL="0" lvl="0" indent="0" algn="r" defTabSz="1733550">
              <a:lnSpc>
                <a:spcPct val="90000"/>
              </a:lnSpc>
              <a:spcBef>
                <a:spcPct val="0"/>
              </a:spcBef>
              <a:spcAft>
                <a:spcPct val="35000"/>
              </a:spcAft>
              <a:buNone/>
            </a:pPr>
            <a:endParaRPr lang="en-IN" sz="3900" kern="1200">
              <a:solidFill>
                <a:schemeClr val="tx1">
                  <a:lumMod val="95000"/>
                  <a:lumOff val="5000"/>
                </a:schemeClr>
              </a:solidFill>
            </a:endParaRPr>
          </a:p>
        </p:txBody>
      </p:sp>
      <p:sp>
        <p:nvSpPr>
          <p:cNvPr id="24" name="Freeform: Shape 23">
            <a:extLst>
              <a:ext uri="{FF2B5EF4-FFF2-40B4-BE49-F238E27FC236}">
                <a16:creationId xmlns:a16="http://schemas.microsoft.com/office/drawing/2014/main" id="{D89CF646-82AE-8DD2-CC4B-F10284FB97B9}"/>
              </a:ext>
            </a:extLst>
          </p:cNvPr>
          <p:cNvSpPr/>
          <p:nvPr/>
        </p:nvSpPr>
        <p:spPr>
          <a:xfrm>
            <a:off x="8967524" y="2100596"/>
            <a:ext cx="2770670" cy="4517472"/>
          </a:xfrm>
          <a:custGeom>
            <a:avLst/>
            <a:gdLst>
              <a:gd name="connsiteX0" fmla="*/ 0 w 2770670"/>
              <a:gd name="connsiteY0" fmla="*/ 0 h 4517472"/>
              <a:gd name="connsiteX1" fmla="*/ 2770670 w 2770670"/>
              <a:gd name="connsiteY1" fmla="*/ 0 h 4517472"/>
              <a:gd name="connsiteX2" fmla="*/ 2770670 w 2770670"/>
              <a:gd name="connsiteY2" fmla="*/ 4517472 h 4517472"/>
              <a:gd name="connsiteX3" fmla="*/ 0 w 2770670"/>
              <a:gd name="connsiteY3" fmla="*/ 4517472 h 4517472"/>
              <a:gd name="connsiteX4" fmla="*/ 0 w 2770670"/>
              <a:gd name="connsiteY4" fmla="*/ 0 h 451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670" h="4517472">
                <a:moveTo>
                  <a:pt x="0" y="0"/>
                </a:moveTo>
                <a:lnTo>
                  <a:pt x="2770670" y="0"/>
                </a:lnTo>
                <a:lnTo>
                  <a:pt x="2770670" y="4517472"/>
                </a:lnTo>
                <a:lnTo>
                  <a:pt x="0" y="4517472"/>
                </a:lnTo>
                <a:lnTo>
                  <a:pt x="0" y="0"/>
                </a:lnTo>
                <a:close/>
              </a:path>
            </a:pathLst>
          </a:custGeom>
          <a:solidFill>
            <a:schemeClr val="accent1">
              <a:lumMod val="20000"/>
              <a:lumOff val="80000"/>
            </a:schemeClr>
          </a:solidFill>
          <a:ln w="1905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490574" rIns="163576" bIns="163576" numCol="1" spcCol="1270" anchor="t" anchorCtr="0">
            <a:noAutofit/>
          </a:bodyPr>
          <a:lstStyle/>
          <a:p>
            <a:pPr marL="171450" lvl="1" indent="-171450" algn="l" defTabSz="800100">
              <a:lnSpc>
                <a:spcPct val="90000"/>
              </a:lnSpc>
              <a:spcBef>
                <a:spcPct val="0"/>
              </a:spcBef>
              <a:spcAft>
                <a:spcPct val="15000"/>
              </a:spcAft>
              <a:buChar char="•"/>
            </a:pPr>
            <a:r>
              <a:rPr lang="en-US" dirty="0">
                <a:solidFill>
                  <a:schemeClr val="tx1">
                    <a:lumMod val="95000"/>
                    <a:lumOff val="5000"/>
                  </a:schemeClr>
                </a:solidFill>
                <a:latin typeface="Arial" panose="020B0604020202020204" pitchFamily="34" charset="0"/>
                <a:cs typeface="Arial" panose="020B0604020202020204" pitchFamily="34" charset="0"/>
              </a:rPr>
              <a:t>To achieve this objective the introduction of The CSR Law 2013 was put forward by the Ministry of Corporate Affairs in 2013.</a:t>
            </a:r>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BF570DBB-35AD-9F67-5FA0-A7E45CB8274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
        <p:nvSpPr>
          <p:cNvPr id="28" name="Freeform: Shape 27">
            <a:extLst>
              <a:ext uri="{FF2B5EF4-FFF2-40B4-BE49-F238E27FC236}">
                <a16:creationId xmlns:a16="http://schemas.microsoft.com/office/drawing/2014/main" id="{3B7379C5-4675-3DF4-3A5E-436F0B2F2772}"/>
              </a:ext>
            </a:extLst>
          </p:cNvPr>
          <p:cNvSpPr/>
          <p:nvPr/>
        </p:nvSpPr>
        <p:spPr>
          <a:xfrm rot="16200000">
            <a:off x="-1669050" y="4081213"/>
            <a:ext cx="4517472" cy="556241"/>
          </a:xfrm>
          <a:custGeom>
            <a:avLst/>
            <a:gdLst>
              <a:gd name="connsiteX0" fmla="*/ 0 w 4517472"/>
              <a:gd name="connsiteY0" fmla="*/ 0 h 556241"/>
              <a:gd name="connsiteX1" fmla="*/ 4517472 w 4517472"/>
              <a:gd name="connsiteY1" fmla="*/ 0 h 556241"/>
              <a:gd name="connsiteX2" fmla="*/ 4517472 w 4517472"/>
              <a:gd name="connsiteY2" fmla="*/ 556241 h 556241"/>
              <a:gd name="connsiteX3" fmla="*/ 0 w 4517472"/>
              <a:gd name="connsiteY3" fmla="*/ 556241 h 556241"/>
              <a:gd name="connsiteX4" fmla="*/ 0 w 4517472"/>
              <a:gd name="connsiteY4" fmla="*/ 0 h 556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472" h="556241">
                <a:moveTo>
                  <a:pt x="0" y="0"/>
                </a:moveTo>
                <a:lnTo>
                  <a:pt x="4517472" y="0"/>
                </a:lnTo>
                <a:lnTo>
                  <a:pt x="4517472" y="556241"/>
                </a:lnTo>
                <a:lnTo>
                  <a:pt x="0" y="556241"/>
                </a:lnTo>
                <a:lnTo>
                  <a:pt x="0" y="0"/>
                </a:lnTo>
                <a:close/>
              </a:path>
            </a:pathLst>
          </a:custGeom>
          <a:solidFill>
            <a:schemeClr val="accent1">
              <a:lumMod val="20000"/>
              <a:lumOff val="80000"/>
            </a:schemeClr>
          </a:solidFill>
          <a:ln w="19050">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90574" bIns="0" numCol="1" spcCol="1270" anchor="t" anchorCtr="0">
            <a:noAutofit/>
          </a:bodyPr>
          <a:lstStyle/>
          <a:p>
            <a:pPr marL="0" lvl="0" indent="0" algn="r" defTabSz="1733550">
              <a:lnSpc>
                <a:spcPct val="90000"/>
              </a:lnSpc>
              <a:spcBef>
                <a:spcPct val="0"/>
              </a:spcBef>
              <a:spcAft>
                <a:spcPct val="35000"/>
              </a:spcAft>
              <a:buNone/>
            </a:pPr>
            <a:endParaRPr lang="en-IN" sz="3900" kern="1200">
              <a:solidFill>
                <a:schemeClr val="tx1">
                  <a:lumMod val="95000"/>
                  <a:lumOff val="5000"/>
                </a:schemeClr>
              </a:solidFill>
            </a:endParaRPr>
          </a:p>
        </p:txBody>
      </p:sp>
      <p:sp>
        <p:nvSpPr>
          <p:cNvPr id="29" name="Freeform: Shape 28">
            <a:extLst>
              <a:ext uri="{FF2B5EF4-FFF2-40B4-BE49-F238E27FC236}">
                <a16:creationId xmlns:a16="http://schemas.microsoft.com/office/drawing/2014/main" id="{50032A95-CB5F-6B61-E6F9-446A35421E74}"/>
              </a:ext>
            </a:extLst>
          </p:cNvPr>
          <p:cNvSpPr/>
          <p:nvPr/>
        </p:nvSpPr>
        <p:spPr>
          <a:xfrm>
            <a:off x="867806" y="2100597"/>
            <a:ext cx="2770670" cy="4517472"/>
          </a:xfrm>
          <a:custGeom>
            <a:avLst/>
            <a:gdLst>
              <a:gd name="connsiteX0" fmla="*/ 0 w 2770670"/>
              <a:gd name="connsiteY0" fmla="*/ 0 h 4517472"/>
              <a:gd name="connsiteX1" fmla="*/ 2770670 w 2770670"/>
              <a:gd name="connsiteY1" fmla="*/ 0 h 4517472"/>
              <a:gd name="connsiteX2" fmla="*/ 2770670 w 2770670"/>
              <a:gd name="connsiteY2" fmla="*/ 4517472 h 4517472"/>
              <a:gd name="connsiteX3" fmla="*/ 0 w 2770670"/>
              <a:gd name="connsiteY3" fmla="*/ 4517472 h 4517472"/>
              <a:gd name="connsiteX4" fmla="*/ 0 w 2770670"/>
              <a:gd name="connsiteY4" fmla="*/ 0 h 451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670" h="4517472">
                <a:moveTo>
                  <a:pt x="0" y="0"/>
                </a:moveTo>
                <a:lnTo>
                  <a:pt x="2770670" y="0"/>
                </a:lnTo>
                <a:lnTo>
                  <a:pt x="2770670" y="4517472"/>
                </a:lnTo>
                <a:lnTo>
                  <a:pt x="0" y="4517472"/>
                </a:lnTo>
                <a:lnTo>
                  <a:pt x="0" y="0"/>
                </a:lnTo>
                <a:close/>
              </a:path>
            </a:pathLst>
          </a:custGeom>
          <a:solidFill>
            <a:schemeClr val="accent1">
              <a:lumMod val="20000"/>
              <a:lumOff val="80000"/>
            </a:schemeClr>
          </a:solidFill>
          <a:ln w="19050">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490574" rIns="163576" bIns="16357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Arial" panose="020B0604020202020204" pitchFamily="34" charset="0"/>
                <a:cs typeface="Arial" panose="020B0604020202020204" pitchFamily="34" charset="0"/>
              </a:rPr>
              <a:t>Instead of focusing just on making profits for their stakeholders, corporate now have a shift in the expectations of how they will contribute to their community</a:t>
            </a:r>
            <a:endParaRPr lang="en-IN" sz="1800" kern="12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3" name="Graphic 2" descr="Clipboard with solid fill">
            <a:extLst>
              <a:ext uri="{FF2B5EF4-FFF2-40B4-BE49-F238E27FC236}">
                <a16:creationId xmlns:a16="http://schemas.microsoft.com/office/drawing/2014/main" id="{183C2E4A-1C3F-5BF1-F0FA-DA3458A889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598" y="1688532"/>
            <a:ext cx="1037881" cy="824126"/>
          </a:xfrm>
          <a:prstGeom prst="rect">
            <a:avLst/>
          </a:prstGeom>
        </p:spPr>
      </p:pic>
      <p:pic>
        <p:nvPicPr>
          <p:cNvPr id="8" name="Graphic 7" descr="Clipboard with solid fill">
            <a:extLst>
              <a:ext uri="{FF2B5EF4-FFF2-40B4-BE49-F238E27FC236}">
                <a16:creationId xmlns:a16="http://schemas.microsoft.com/office/drawing/2014/main" id="{EFF0BCF0-A196-5F3C-F71C-AA1612BA4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0603" y="1718878"/>
            <a:ext cx="1037881" cy="824126"/>
          </a:xfrm>
          <a:prstGeom prst="rect">
            <a:avLst/>
          </a:prstGeom>
        </p:spPr>
      </p:pic>
      <p:pic>
        <p:nvPicPr>
          <p:cNvPr id="9" name="Graphic 8" descr="Clipboard with solid fill">
            <a:extLst>
              <a:ext uri="{FF2B5EF4-FFF2-40B4-BE49-F238E27FC236}">
                <a16:creationId xmlns:a16="http://schemas.microsoft.com/office/drawing/2014/main" id="{928A4E78-25C5-68DF-B817-AA7F53744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6275" y="1718878"/>
            <a:ext cx="1037881" cy="824126"/>
          </a:xfrm>
          <a:prstGeom prst="rect">
            <a:avLst/>
          </a:prstGeom>
        </p:spPr>
      </p:pic>
    </p:spTree>
    <p:extLst>
      <p:ext uri="{BB962C8B-B14F-4D97-AF65-F5344CB8AC3E}">
        <p14:creationId xmlns:p14="http://schemas.microsoft.com/office/powerpoint/2010/main" val="53599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35939D-388D-D94A-5D86-45EA8377265E}"/>
              </a:ext>
            </a:extLst>
          </p:cNvPr>
          <p:cNvSpPr>
            <a:spLocks noGrp="1"/>
          </p:cNvSpPr>
          <p:nvPr>
            <p:ph type="sldNum" sz="quarter" idx="12"/>
          </p:nvPr>
        </p:nvSpPr>
        <p:spPr/>
        <p:txBody>
          <a:bodyPr/>
          <a:lstStyle/>
          <a:p>
            <a:fld id="{81D2C36F-4504-47C0-B82F-A167342A2754}" type="slidenum">
              <a:rPr lang="en-US" smtClean="0"/>
              <a:t>4</a:t>
            </a:fld>
            <a:endParaRPr lang="en-US"/>
          </a:p>
        </p:txBody>
      </p:sp>
      <p:sp>
        <p:nvSpPr>
          <p:cNvPr id="12" name="Freeform: Shape 11">
            <a:extLst>
              <a:ext uri="{FF2B5EF4-FFF2-40B4-BE49-F238E27FC236}">
                <a16:creationId xmlns:a16="http://schemas.microsoft.com/office/drawing/2014/main" id="{94060DFD-3A9A-8D9B-F5E2-8312822471FB}"/>
              </a:ext>
            </a:extLst>
          </p:cNvPr>
          <p:cNvSpPr/>
          <p:nvPr/>
        </p:nvSpPr>
        <p:spPr>
          <a:xfrm rot="16200000">
            <a:off x="-1600761" y="4046988"/>
            <a:ext cx="4439793" cy="567707"/>
          </a:xfrm>
          <a:custGeom>
            <a:avLst/>
            <a:gdLst>
              <a:gd name="connsiteX0" fmla="*/ 0 w 4304239"/>
              <a:gd name="connsiteY0" fmla="*/ 0 h 535546"/>
              <a:gd name="connsiteX1" fmla="*/ 4304239 w 4304239"/>
              <a:gd name="connsiteY1" fmla="*/ 0 h 535546"/>
              <a:gd name="connsiteX2" fmla="*/ 4304239 w 4304239"/>
              <a:gd name="connsiteY2" fmla="*/ 535546 h 535546"/>
              <a:gd name="connsiteX3" fmla="*/ 0 w 4304239"/>
              <a:gd name="connsiteY3" fmla="*/ 535546 h 535546"/>
              <a:gd name="connsiteX4" fmla="*/ 0 w 4304239"/>
              <a:gd name="connsiteY4" fmla="*/ 0 h 53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39" h="535546">
                <a:moveTo>
                  <a:pt x="0" y="0"/>
                </a:moveTo>
                <a:lnTo>
                  <a:pt x="4304239" y="0"/>
                </a:lnTo>
                <a:lnTo>
                  <a:pt x="4304239" y="535546"/>
                </a:lnTo>
                <a:lnTo>
                  <a:pt x="0" y="535546"/>
                </a:lnTo>
                <a:lnTo>
                  <a:pt x="0" y="0"/>
                </a:lnTo>
                <a:close/>
              </a:path>
            </a:pathLst>
          </a:custGeom>
          <a:solidFill>
            <a:schemeClr val="accent1">
              <a:lumMod val="20000"/>
              <a:lumOff val="80000"/>
            </a:schemeClr>
          </a:solidFill>
          <a:ln>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72323" bIns="-1" numCol="1" spcCol="1270" anchor="t" anchorCtr="0">
            <a:noAutofit/>
          </a:bodyPr>
          <a:lstStyle/>
          <a:p>
            <a:pPr marL="0" lvl="0" indent="0" algn="r" defTabSz="1689100">
              <a:lnSpc>
                <a:spcPct val="90000"/>
              </a:lnSpc>
              <a:spcBef>
                <a:spcPct val="0"/>
              </a:spcBef>
              <a:spcAft>
                <a:spcPct val="35000"/>
              </a:spcAft>
              <a:buNone/>
            </a:pPr>
            <a:endParaRPr lang="en-IN" sz="3800" kern="1200">
              <a:solidFill>
                <a:schemeClr val="tx1">
                  <a:lumMod val="95000"/>
                  <a:lumOff val="5000"/>
                </a:schemeClr>
              </a:solidFill>
            </a:endParaRPr>
          </a:p>
        </p:txBody>
      </p:sp>
      <p:sp>
        <p:nvSpPr>
          <p:cNvPr id="13" name="Freeform: Shape 12">
            <a:extLst>
              <a:ext uri="{FF2B5EF4-FFF2-40B4-BE49-F238E27FC236}">
                <a16:creationId xmlns:a16="http://schemas.microsoft.com/office/drawing/2014/main" id="{0AF33A63-B064-38FC-580A-FFAC2AF9954A}"/>
              </a:ext>
            </a:extLst>
          </p:cNvPr>
          <p:cNvSpPr/>
          <p:nvPr/>
        </p:nvSpPr>
        <p:spPr>
          <a:xfrm>
            <a:off x="902988" y="2110945"/>
            <a:ext cx="2827788" cy="4439793"/>
          </a:xfrm>
          <a:custGeom>
            <a:avLst/>
            <a:gdLst>
              <a:gd name="connsiteX0" fmla="*/ 0 w 2667591"/>
              <a:gd name="connsiteY0" fmla="*/ 0 h 4304239"/>
              <a:gd name="connsiteX1" fmla="*/ 2667591 w 2667591"/>
              <a:gd name="connsiteY1" fmla="*/ 0 h 4304239"/>
              <a:gd name="connsiteX2" fmla="*/ 2667591 w 2667591"/>
              <a:gd name="connsiteY2" fmla="*/ 4304239 h 4304239"/>
              <a:gd name="connsiteX3" fmla="*/ 0 w 2667591"/>
              <a:gd name="connsiteY3" fmla="*/ 4304239 h 4304239"/>
              <a:gd name="connsiteX4" fmla="*/ 0 w 2667591"/>
              <a:gd name="connsiteY4" fmla="*/ 0 h 430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591" h="4304239">
                <a:moveTo>
                  <a:pt x="0" y="0"/>
                </a:moveTo>
                <a:lnTo>
                  <a:pt x="2667591" y="0"/>
                </a:lnTo>
                <a:lnTo>
                  <a:pt x="2667591" y="4304239"/>
                </a:lnTo>
                <a:lnTo>
                  <a:pt x="0" y="4304239"/>
                </a:lnTo>
                <a:lnTo>
                  <a:pt x="0" y="0"/>
                </a:lnTo>
                <a:close/>
              </a:path>
            </a:pathLst>
          </a:custGeom>
          <a:solidFill>
            <a:schemeClr val="accent1">
              <a:lumMod val="20000"/>
              <a:lumOff val="8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472323" rIns="156464" bIns="156464" numCol="1" spcCol="1270" anchor="t" anchorCtr="0">
            <a:noAutofit/>
          </a:bodyPr>
          <a:lstStyle/>
          <a:p>
            <a:pPr marL="171450" lvl="1" indent="-171450" algn="l" defTabSz="755650">
              <a:lnSpc>
                <a:spcPct val="90000"/>
              </a:lnSpc>
              <a:spcBef>
                <a:spcPct val="0"/>
              </a:spcBef>
              <a:spcAft>
                <a:spcPct val="15000"/>
              </a:spcAft>
              <a:buChar char="•"/>
            </a:pPr>
            <a:r>
              <a:rPr lang="en-US" dirty="0">
                <a:solidFill>
                  <a:schemeClr val="tx1">
                    <a:lumMod val="95000"/>
                    <a:lumOff val="5000"/>
                  </a:schemeClr>
                </a:solidFill>
                <a:latin typeface="Arial" panose="020B0604020202020204" pitchFamily="34" charset="0"/>
                <a:cs typeface="Arial" panose="020B0604020202020204" pitchFamily="34" charset="0"/>
              </a:rPr>
              <a:t>According to The CSR Law 2013 it is mandatory for companies having a total turnover of 1000 Cr or Net worth of 500 Cr or having a total profit revenue generation of 5 Cr in any financial year to allocate 2% of their total revenue profits towards social development initiatives</a:t>
            </a:r>
            <a:endParaRPr lang="en-IN"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21CD6102-7950-0636-583F-CD0A16F62F7E}"/>
              </a:ext>
            </a:extLst>
          </p:cNvPr>
          <p:cNvSpPr/>
          <p:nvPr/>
        </p:nvSpPr>
        <p:spPr>
          <a:xfrm rot="16200000">
            <a:off x="2533330" y="4046988"/>
            <a:ext cx="4439793" cy="567707"/>
          </a:xfrm>
          <a:custGeom>
            <a:avLst/>
            <a:gdLst>
              <a:gd name="connsiteX0" fmla="*/ 0 w 4304239"/>
              <a:gd name="connsiteY0" fmla="*/ 0 h 535546"/>
              <a:gd name="connsiteX1" fmla="*/ 4304239 w 4304239"/>
              <a:gd name="connsiteY1" fmla="*/ 0 h 535546"/>
              <a:gd name="connsiteX2" fmla="*/ 4304239 w 4304239"/>
              <a:gd name="connsiteY2" fmla="*/ 535546 h 535546"/>
              <a:gd name="connsiteX3" fmla="*/ 0 w 4304239"/>
              <a:gd name="connsiteY3" fmla="*/ 535546 h 535546"/>
              <a:gd name="connsiteX4" fmla="*/ 0 w 4304239"/>
              <a:gd name="connsiteY4" fmla="*/ 0 h 53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39" h="535546">
                <a:moveTo>
                  <a:pt x="0" y="0"/>
                </a:moveTo>
                <a:lnTo>
                  <a:pt x="4304239" y="0"/>
                </a:lnTo>
                <a:lnTo>
                  <a:pt x="4304239" y="535546"/>
                </a:lnTo>
                <a:lnTo>
                  <a:pt x="0" y="535546"/>
                </a:lnTo>
                <a:lnTo>
                  <a:pt x="0" y="0"/>
                </a:lnTo>
                <a:close/>
              </a:path>
            </a:pathLst>
          </a:custGeom>
          <a:solidFill>
            <a:schemeClr val="accent1">
              <a:lumMod val="20000"/>
              <a:lumOff val="80000"/>
            </a:schemeClr>
          </a:solidFill>
          <a:ln>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72323" bIns="-1" numCol="1" spcCol="1270" anchor="t" anchorCtr="0">
            <a:noAutofit/>
          </a:bodyPr>
          <a:lstStyle/>
          <a:p>
            <a:pPr marL="0" lvl="0" indent="0" algn="r" defTabSz="1689100">
              <a:lnSpc>
                <a:spcPct val="90000"/>
              </a:lnSpc>
              <a:spcBef>
                <a:spcPct val="0"/>
              </a:spcBef>
              <a:spcAft>
                <a:spcPct val="35000"/>
              </a:spcAft>
              <a:buNone/>
            </a:pPr>
            <a:endParaRPr lang="en-IN" sz="3800" kern="1200">
              <a:solidFill>
                <a:schemeClr val="tx1">
                  <a:lumMod val="95000"/>
                  <a:lumOff val="5000"/>
                </a:schemeClr>
              </a:solidFill>
            </a:endParaRPr>
          </a:p>
        </p:txBody>
      </p:sp>
      <p:sp>
        <p:nvSpPr>
          <p:cNvPr id="16" name="Freeform: Shape 15">
            <a:extLst>
              <a:ext uri="{FF2B5EF4-FFF2-40B4-BE49-F238E27FC236}">
                <a16:creationId xmlns:a16="http://schemas.microsoft.com/office/drawing/2014/main" id="{E347D471-33CF-8425-25D9-1EE12BAC32C4}"/>
              </a:ext>
            </a:extLst>
          </p:cNvPr>
          <p:cNvSpPr/>
          <p:nvPr/>
        </p:nvSpPr>
        <p:spPr>
          <a:xfrm>
            <a:off x="5037080" y="2110945"/>
            <a:ext cx="2827788" cy="4439793"/>
          </a:xfrm>
          <a:custGeom>
            <a:avLst/>
            <a:gdLst>
              <a:gd name="connsiteX0" fmla="*/ 0 w 2667591"/>
              <a:gd name="connsiteY0" fmla="*/ 0 h 4304239"/>
              <a:gd name="connsiteX1" fmla="*/ 2667591 w 2667591"/>
              <a:gd name="connsiteY1" fmla="*/ 0 h 4304239"/>
              <a:gd name="connsiteX2" fmla="*/ 2667591 w 2667591"/>
              <a:gd name="connsiteY2" fmla="*/ 4304239 h 4304239"/>
              <a:gd name="connsiteX3" fmla="*/ 0 w 2667591"/>
              <a:gd name="connsiteY3" fmla="*/ 4304239 h 4304239"/>
              <a:gd name="connsiteX4" fmla="*/ 0 w 2667591"/>
              <a:gd name="connsiteY4" fmla="*/ 0 h 430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591" h="4304239">
                <a:moveTo>
                  <a:pt x="0" y="0"/>
                </a:moveTo>
                <a:lnTo>
                  <a:pt x="2667591" y="0"/>
                </a:lnTo>
                <a:lnTo>
                  <a:pt x="2667591" y="4304239"/>
                </a:lnTo>
                <a:lnTo>
                  <a:pt x="0" y="4304239"/>
                </a:lnTo>
                <a:lnTo>
                  <a:pt x="0" y="0"/>
                </a:lnTo>
                <a:close/>
              </a:path>
            </a:pathLst>
          </a:custGeom>
          <a:solidFill>
            <a:schemeClr val="accent1">
              <a:lumMod val="20000"/>
              <a:lumOff val="8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472323" rIns="156464" bIns="156464" numCol="1" spcCol="1270" anchor="t" anchorCtr="0">
            <a:noAutofit/>
          </a:bodyPr>
          <a:lstStyle/>
          <a:p>
            <a:pPr marL="171450" lvl="1" indent="-171450" algn="l" defTabSz="755650">
              <a:lnSpc>
                <a:spcPct val="90000"/>
              </a:lnSpc>
              <a:spcBef>
                <a:spcPct val="0"/>
              </a:spcBef>
              <a:spcAft>
                <a:spcPct val="15000"/>
              </a:spcAft>
              <a:buChar char="•"/>
            </a:pPr>
            <a:r>
              <a:rPr lang="en-IN" dirty="0">
                <a:solidFill>
                  <a:schemeClr val="tx1">
                    <a:lumMod val="95000"/>
                    <a:lumOff val="5000"/>
                  </a:schemeClr>
                </a:solidFill>
                <a:latin typeface="Arial" panose="020B0604020202020204" pitchFamily="34" charset="0"/>
                <a:cs typeface="Arial" panose="020B0604020202020204" pitchFamily="34" charset="0"/>
              </a:rPr>
              <a:t>The social development initiatives include eradication of poverty, hunger and malnutrition, education, healthcare, rural development, vocational skills, environmental sustainability, promoting gender equality, women empowerment, etc.</a:t>
            </a:r>
          </a:p>
        </p:txBody>
      </p:sp>
      <p:sp>
        <p:nvSpPr>
          <p:cNvPr id="18" name="Freeform: Shape 17">
            <a:extLst>
              <a:ext uri="{FF2B5EF4-FFF2-40B4-BE49-F238E27FC236}">
                <a16:creationId xmlns:a16="http://schemas.microsoft.com/office/drawing/2014/main" id="{E47BBEDA-61B3-28C9-2222-309A83FB7B79}"/>
              </a:ext>
            </a:extLst>
          </p:cNvPr>
          <p:cNvSpPr/>
          <p:nvPr/>
        </p:nvSpPr>
        <p:spPr>
          <a:xfrm rot="16200000">
            <a:off x="6667422" y="4046988"/>
            <a:ext cx="4439793" cy="567707"/>
          </a:xfrm>
          <a:custGeom>
            <a:avLst/>
            <a:gdLst>
              <a:gd name="connsiteX0" fmla="*/ 0 w 4304239"/>
              <a:gd name="connsiteY0" fmla="*/ 0 h 535546"/>
              <a:gd name="connsiteX1" fmla="*/ 4304239 w 4304239"/>
              <a:gd name="connsiteY1" fmla="*/ 0 h 535546"/>
              <a:gd name="connsiteX2" fmla="*/ 4304239 w 4304239"/>
              <a:gd name="connsiteY2" fmla="*/ 535546 h 535546"/>
              <a:gd name="connsiteX3" fmla="*/ 0 w 4304239"/>
              <a:gd name="connsiteY3" fmla="*/ 535546 h 535546"/>
              <a:gd name="connsiteX4" fmla="*/ 0 w 4304239"/>
              <a:gd name="connsiteY4" fmla="*/ 0 h 53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239" h="535546">
                <a:moveTo>
                  <a:pt x="0" y="0"/>
                </a:moveTo>
                <a:lnTo>
                  <a:pt x="4304239" y="0"/>
                </a:lnTo>
                <a:lnTo>
                  <a:pt x="4304239" y="535546"/>
                </a:lnTo>
                <a:lnTo>
                  <a:pt x="0" y="535546"/>
                </a:lnTo>
                <a:lnTo>
                  <a:pt x="0" y="0"/>
                </a:lnTo>
                <a:close/>
              </a:path>
            </a:pathLst>
          </a:custGeom>
          <a:solidFill>
            <a:schemeClr val="accent1">
              <a:lumMod val="20000"/>
              <a:lumOff val="80000"/>
            </a:schemeClr>
          </a:solidFill>
          <a:ln>
            <a:solidFill>
              <a:schemeClr val="accent1">
                <a:lumMod val="60000"/>
                <a:lumOff val="4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72323" bIns="-1" numCol="1" spcCol="1270" anchor="t" anchorCtr="0">
            <a:noAutofit/>
          </a:bodyPr>
          <a:lstStyle/>
          <a:p>
            <a:pPr marL="0" lvl="0" indent="0" algn="r" defTabSz="1689100">
              <a:lnSpc>
                <a:spcPct val="90000"/>
              </a:lnSpc>
              <a:spcBef>
                <a:spcPct val="0"/>
              </a:spcBef>
              <a:spcAft>
                <a:spcPct val="35000"/>
              </a:spcAft>
              <a:buNone/>
            </a:pPr>
            <a:endParaRPr lang="en-IN" sz="3800" kern="1200">
              <a:solidFill>
                <a:schemeClr val="tx1">
                  <a:lumMod val="95000"/>
                  <a:lumOff val="5000"/>
                </a:schemeClr>
              </a:solidFill>
            </a:endParaRPr>
          </a:p>
        </p:txBody>
      </p:sp>
      <p:sp>
        <p:nvSpPr>
          <p:cNvPr id="19" name="Freeform: Shape 18">
            <a:extLst>
              <a:ext uri="{FF2B5EF4-FFF2-40B4-BE49-F238E27FC236}">
                <a16:creationId xmlns:a16="http://schemas.microsoft.com/office/drawing/2014/main" id="{8BF3B95A-0E02-F900-DBB9-8D6A95AA2111}"/>
              </a:ext>
            </a:extLst>
          </p:cNvPr>
          <p:cNvSpPr/>
          <p:nvPr/>
        </p:nvSpPr>
        <p:spPr>
          <a:xfrm>
            <a:off x="9171172" y="2110945"/>
            <a:ext cx="2827788" cy="4439793"/>
          </a:xfrm>
          <a:custGeom>
            <a:avLst/>
            <a:gdLst>
              <a:gd name="connsiteX0" fmla="*/ 0 w 2667591"/>
              <a:gd name="connsiteY0" fmla="*/ 0 h 4304239"/>
              <a:gd name="connsiteX1" fmla="*/ 2667591 w 2667591"/>
              <a:gd name="connsiteY1" fmla="*/ 0 h 4304239"/>
              <a:gd name="connsiteX2" fmla="*/ 2667591 w 2667591"/>
              <a:gd name="connsiteY2" fmla="*/ 4304239 h 4304239"/>
              <a:gd name="connsiteX3" fmla="*/ 0 w 2667591"/>
              <a:gd name="connsiteY3" fmla="*/ 4304239 h 4304239"/>
              <a:gd name="connsiteX4" fmla="*/ 0 w 2667591"/>
              <a:gd name="connsiteY4" fmla="*/ 0 h 430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591" h="4304239">
                <a:moveTo>
                  <a:pt x="0" y="0"/>
                </a:moveTo>
                <a:lnTo>
                  <a:pt x="2667591" y="0"/>
                </a:lnTo>
                <a:lnTo>
                  <a:pt x="2667591" y="4304239"/>
                </a:lnTo>
                <a:lnTo>
                  <a:pt x="0" y="4304239"/>
                </a:lnTo>
                <a:lnTo>
                  <a:pt x="0" y="0"/>
                </a:lnTo>
                <a:close/>
              </a:path>
            </a:pathLst>
          </a:custGeom>
          <a:solidFill>
            <a:schemeClr val="accent1">
              <a:lumMod val="20000"/>
              <a:lumOff val="80000"/>
            </a:schemeClr>
          </a:solidFill>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464" tIns="472323" rIns="156464" bIns="156464" numCol="1" spcCol="1270" anchor="t" anchorCtr="0">
            <a:noAutofit/>
          </a:bodyPr>
          <a:lstStyle/>
          <a:p>
            <a:pPr marL="171450" lvl="1" indent="-171450" algn="l" defTabSz="755650">
              <a:lnSpc>
                <a:spcPct val="90000"/>
              </a:lnSpc>
              <a:spcBef>
                <a:spcPct val="0"/>
              </a:spcBef>
              <a:spcAft>
                <a:spcPct val="15000"/>
              </a:spcAft>
              <a:buChar char="•"/>
            </a:pPr>
            <a:r>
              <a:rPr lang="en-IN" dirty="0">
                <a:solidFill>
                  <a:schemeClr val="tx1">
                    <a:lumMod val="95000"/>
                    <a:lumOff val="5000"/>
                  </a:schemeClr>
                </a:solidFill>
                <a:latin typeface="Arial" panose="020B0604020202020204" pitchFamily="34" charset="0"/>
                <a:cs typeface="Arial" panose="020B0604020202020204" pitchFamily="34" charset="0"/>
              </a:rPr>
              <a:t>Corporates can carry out these activities by collaborating with an NGO, through their own trusts or even through collaborating with another corporate.</a:t>
            </a:r>
          </a:p>
        </p:txBody>
      </p:sp>
      <p:sp>
        <p:nvSpPr>
          <p:cNvPr id="29" name="Rectangle 28">
            <a:extLst>
              <a:ext uri="{FF2B5EF4-FFF2-40B4-BE49-F238E27FC236}">
                <a16:creationId xmlns:a16="http://schemas.microsoft.com/office/drawing/2014/main" id="{562C2834-28C6-B096-B7EB-853988506C01}"/>
              </a:ext>
            </a:extLst>
          </p:cNvPr>
          <p:cNvSpPr/>
          <p:nvPr/>
        </p:nvSpPr>
        <p:spPr>
          <a:xfrm>
            <a:off x="0" y="-46877"/>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itle 6">
            <a:extLst>
              <a:ext uri="{FF2B5EF4-FFF2-40B4-BE49-F238E27FC236}">
                <a16:creationId xmlns:a16="http://schemas.microsoft.com/office/drawing/2014/main" id="{9AD34CCC-C1EF-2DFE-6C21-19F2DF8CD816}"/>
              </a:ext>
            </a:extLst>
          </p:cNvPr>
          <p:cNvSpPr txBox="1">
            <a:spLocks/>
          </p:cNvSpPr>
          <p:nvPr/>
        </p:nvSpPr>
        <p:spPr>
          <a:xfrm>
            <a:off x="11263" y="129434"/>
            <a:ext cx="3350595" cy="618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dirty="0">
                <a:solidFill>
                  <a:schemeClr val="bg1">
                    <a:lumMod val="95000"/>
                  </a:schemeClr>
                </a:solidFill>
                <a:latin typeface="Arial Black" panose="020B0A04020102020204" pitchFamily="34" charset="0"/>
              </a:rPr>
              <a:t>Introduction</a:t>
            </a:r>
          </a:p>
        </p:txBody>
      </p:sp>
      <p:pic>
        <p:nvPicPr>
          <p:cNvPr id="31" name="Picture 30">
            <a:extLst>
              <a:ext uri="{FF2B5EF4-FFF2-40B4-BE49-F238E27FC236}">
                <a16:creationId xmlns:a16="http://schemas.microsoft.com/office/drawing/2014/main" id="{44A51863-45AE-FBE1-E63F-529D3567FA0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349537" y="-31001"/>
            <a:ext cx="1822143" cy="857681"/>
          </a:xfrm>
          <a:prstGeom prst="rect">
            <a:avLst/>
          </a:prstGeom>
        </p:spPr>
      </p:pic>
      <p:pic>
        <p:nvPicPr>
          <p:cNvPr id="2" name="Graphic 1" descr="Clipboard with solid fill">
            <a:extLst>
              <a:ext uri="{FF2B5EF4-FFF2-40B4-BE49-F238E27FC236}">
                <a16:creationId xmlns:a16="http://schemas.microsoft.com/office/drawing/2014/main" id="{4979E36F-80E4-5EB1-E6A8-446179CF21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98" y="1688532"/>
            <a:ext cx="1037881" cy="824126"/>
          </a:xfrm>
          <a:prstGeom prst="rect">
            <a:avLst/>
          </a:prstGeom>
        </p:spPr>
      </p:pic>
      <p:pic>
        <p:nvPicPr>
          <p:cNvPr id="3" name="Graphic 2" descr="Clipboard with solid fill">
            <a:extLst>
              <a:ext uri="{FF2B5EF4-FFF2-40B4-BE49-F238E27FC236}">
                <a16:creationId xmlns:a16="http://schemas.microsoft.com/office/drawing/2014/main" id="{4959C120-8B19-5543-4647-53F890A8E4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8483" y="1688532"/>
            <a:ext cx="1037881" cy="824126"/>
          </a:xfrm>
          <a:prstGeom prst="rect">
            <a:avLst/>
          </a:prstGeom>
        </p:spPr>
      </p:pic>
      <p:pic>
        <p:nvPicPr>
          <p:cNvPr id="4" name="Graphic 3" descr="Clipboard with solid fill">
            <a:extLst>
              <a:ext uri="{FF2B5EF4-FFF2-40B4-BE49-F238E27FC236}">
                <a16:creationId xmlns:a16="http://schemas.microsoft.com/office/drawing/2014/main" id="{54F47753-866B-FF0D-F3E3-CEA721A80D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5440" y="1688532"/>
            <a:ext cx="1037881" cy="824126"/>
          </a:xfrm>
          <a:prstGeom prst="rect">
            <a:avLst/>
          </a:prstGeom>
        </p:spPr>
      </p:pic>
    </p:spTree>
    <p:extLst>
      <p:ext uri="{BB962C8B-B14F-4D97-AF65-F5344CB8AC3E}">
        <p14:creationId xmlns:p14="http://schemas.microsoft.com/office/powerpoint/2010/main" val="97904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A91B91D-113D-493A-8E8F-B45A3D46CC2B}"/>
              </a:ext>
            </a:extLst>
          </p:cNvPr>
          <p:cNvSpPr/>
          <p:nvPr/>
        </p:nvSpPr>
        <p:spPr>
          <a:xfrm>
            <a:off x="0" y="2797923"/>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29B11864-71C4-30E6-0B15-EA3D0F7FB5E2}"/>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3D1934AE-CB6A-FCAA-BEDB-C60A85DA777E}"/>
              </a:ext>
            </a:extLst>
          </p:cNvPr>
          <p:cNvSpPr>
            <a:spLocks noGrp="1"/>
          </p:cNvSpPr>
          <p:nvPr>
            <p:ph type="title"/>
          </p:nvPr>
        </p:nvSpPr>
        <p:spPr>
          <a:xfrm>
            <a:off x="451719" y="67731"/>
            <a:ext cx="1067603" cy="823070"/>
          </a:xfrm>
        </p:spPr>
        <p:txBody>
          <a:bodyPr>
            <a:normAutofit fontScale="90000"/>
          </a:bodyPr>
          <a:lstStyle/>
          <a:p>
            <a:r>
              <a:rPr lang="en-IN" sz="3600" dirty="0">
                <a:solidFill>
                  <a:schemeClr val="bg1">
                    <a:lumMod val="95000"/>
                  </a:schemeClr>
                </a:solidFill>
                <a:latin typeface="Arial Black" panose="020B0A04020102020204" pitchFamily="34" charset="0"/>
              </a:rPr>
              <a:t>Aim</a:t>
            </a:r>
            <a:r>
              <a:rPr lang="en-IN" b="1" dirty="0">
                <a:solidFill>
                  <a:schemeClr val="bg1">
                    <a:lumMod val="95000"/>
                  </a:schemeClr>
                </a:solidFill>
              </a:rPr>
              <a:t> </a:t>
            </a:r>
          </a:p>
        </p:txBody>
      </p:sp>
      <p:sp>
        <p:nvSpPr>
          <p:cNvPr id="6" name="Slide Number Placeholder 5">
            <a:extLst>
              <a:ext uri="{FF2B5EF4-FFF2-40B4-BE49-F238E27FC236}">
                <a16:creationId xmlns:a16="http://schemas.microsoft.com/office/drawing/2014/main" id="{BD258F94-638D-5761-F8BB-3C1429E7A797}"/>
              </a:ext>
            </a:extLst>
          </p:cNvPr>
          <p:cNvSpPr>
            <a:spLocks noGrp="1"/>
          </p:cNvSpPr>
          <p:nvPr>
            <p:ph type="sldNum" sz="quarter" idx="12"/>
          </p:nvPr>
        </p:nvSpPr>
        <p:spPr/>
        <p:txBody>
          <a:bodyPr/>
          <a:lstStyle/>
          <a:p>
            <a:fld id="{81D2C36F-4504-47C0-B82F-A167342A2754}" type="slidenum">
              <a:rPr lang="en-US" smtClean="0"/>
              <a:t>5</a:t>
            </a:fld>
            <a:endParaRPr lang="en-US"/>
          </a:p>
        </p:txBody>
      </p:sp>
      <p:sp>
        <p:nvSpPr>
          <p:cNvPr id="9" name="TextBox 8">
            <a:extLst>
              <a:ext uri="{FF2B5EF4-FFF2-40B4-BE49-F238E27FC236}">
                <a16:creationId xmlns:a16="http://schemas.microsoft.com/office/drawing/2014/main" id="{DB67EBA3-203B-779F-8339-66FE64F2C752}"/>
              </a:ext>
            </a:extLst>
          </p:cNvPr>
          <p:cNvSpPr txBox="1"/>
          <p:nvPr/>
        </p:nvSpPr>
        <p:spPr>
          <a:xfrm>
            <a:off x="1018771" y="1729674"/>
            <a:ext cx="10897986" cy="707886"/>
          </a:xfrm>
          <a:prstGeom prst="rect">
            <a:avLst/>
          </a:prstGeom>
          <a:noFill/>
        </p:spPr>
        <p:txBody>
          <a:bodyPr wrap="square" rtlCol="0">
            <a:spAutoFit/>
          </a:bodyPr>
          <a:lstStyle/>
          <a:p>
            <a:r>
              <a:rPr lang="en-IN" sz="2000" dirty="0">
                <a:effectLst/>
                <a:latin typeface="Arial" panose="020B0604020202020204" pitchFamily="34" charset="0"/>
                <a:ea typeface="Calibri" panose="020F0502020204030204" pitchFamily="34" charset="0"/>
                <a:cs typeface="Arial" panose="020B0604020202020204" pitchFamily="34" charset="0"/>
              </a:rPr>
              <a:t>       To analyse the trends for the expenditure of declared CSR budget in the healthcare sector     over </a:t>
            </a:r>
            <a:r>
              <a:rPr lang="en-IN" sz="2000" dirty="0">
                <a:latin typeface="Arial" panose="020B0604020202020204" pitchFamily="34" charset="0"/>
                <a:cs typeface="Arial" panose="020B0604020202020204" pitchFamily="34" charset="0"/>
              </a:rPr>
              <a:t>FY 2018-19, FY 2019-20, and FY 2020-21 </a:t>
            </a:r>
            <a:r>
              <a:rPr lang="en-IN" sz="2000" dirty="0">
                <a:effectLst/>
                <a:latin typeface="Arial" panose="020B0604020202020204" pitchFamily="34" charset="0"/>
                <a:ea typeface="Calibri" panose="020F0502020204030204" pitchFamily="34" charset="0"/>
                <a:cs typeface="Arial" panose="020B0604020202020204" pitchFamily="34" charset="0"/>
              </a:rPr>
              <a:t>in India.</a:t>
            </a:r>
            <a:endParaRPr lang="en-IN" sz="2000" dirty="0">
              <a:latin typeface="Arial" panose="020B0604020202020204" pitchFamily="34" charset="0"/>
              <a:cs typeface="Arial" panose="020B0604020202020204" pitchFamily="34" charset="0"/>
            </a:endParaRPr>
          </a:p>
        </p:txBody>
      </p:sp>
      <p:pic>
        <p:nvPicPr>
          <p:cNvPr id="8" name="Graphic 7" descr="Bullseye with solid fill">
            <a:extLst>
              <a:ext uri="{FF2B5EF4-FFF2-40B4-BE49-F238E27FC236}">
                <a16:creationId xmlns:a16="http://schemas.microsoft.com/office/drawing/2014/main" id="{5D49940B-4897-9ADA-05CB-62E21A595E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030" y="1117600"/>
            <a:ext cx="1026977" cy="1026977"/>
          </a:xfrm>
          <a:prstGeom prst="rect">
            <a:avLst/>
          </a:prstGeom>
        </p:spPr>
      </p:pic>
      <p:pic>
        <p:nvPicPr>
          <p:cNvPr id="12" name="Graphic 11" descr="Badge Tick1 with solid fill">
            <a:extLst>
              <a:ext uri="{FF2B5EF4-FFF2-40B4-BE49-F238E27FC236}">
                <a16:creationId xmlns:a16="http://schemas.microsoft.com/office/drawing/2014/main" id="{8118A694-847D-1896-2DBD-9B6F4C8E7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667" y="4003864"/>
            <a:ext cx="755703" cy="755703"/>
          </a:xfrm>
          <a:prstGeom prst="rect">
            <a:avLst/>
          </a:prstGeom>
        </p:spPr>
      </p:pic>
      <p:pic>
        <p:nvPicPr>
          <p:cNvPr id="13" name="Graphic 12" descr="Badge Tick1 with solid fill">
            <a:extLst>
              <a:ext uri="{FF2B5EF4-FFF2-40B4-BE49-F238E27FC236}">
                <a16:creationId xmlns:a16="http://schemas.microsoft.com/office/drawing/2014/main" id="{C006DC7D-DC62-F69A-67E1-0883BA0787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0808" y="3999214"/>
            <a:ext cx="755703" cy="755703"/>
          </a:xfrm>
          <a:prstGeom prst="rect">
            <a:avLst/>
          </a:prstGeom>
        </p:spPr>
      </p:pic>
      <p:pic>
        <p:nvPicPr>
          <p:cNvPr id="14" name="Graphic 13" descr="Badge Tick1 with solid fill">
            <a:extLst>
              <a:ext uri="{FF2B5EF4-FFF2-40B4-BE49-F238E27FC236}">
                <a16:creationId xmlns:a16="http://schemas.microsoft.com/office/drawing/2014/main" id="{D7793FFF-E790-13FD-B66B-30413C0585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9949" y="3999214"/>
            <a:ext cx="755703" cy="755703"/>
          </a:xfrm>
          <a:prstGeom prst="rect">
            <a:avLst/>
          </a:prstGeom>
        </p:spPr>
      </p:pic>
      <p:sp>
        <p:nvSpPr>
          <p:cNvPr id="18" name="TextBox 17">
            <a:extLst>
              <a:ext uri="{FF2B5EF4-FFF2-40B4-BE49-F238E27FC236}">
                <a16:creationId xmlns:a16="http://schemas.microsoft.com/office/drawing/2014/main" id="{DE312F7B-4E29-2749-7E6D-D1D751AC683A}"/>
              </a:ext>
            </a:extLst>
          </p:cNvPr>
          <p:cNvSpPr txBox="1"/>
          <p:nvPr/>
        </p:nvSpPr>
        <p:spPr>
          <a:xfrm>
            <a:off x="401826" y="2931202"/>
            <a:ext cx="2843829" cy="615011"/>
          </a:xfrm>
          <a:prstGeom prst="rect">
            <a:avLst/>
          </a:prstGeom>
          <a:noFill/>
        </p:spPr>
        <p:txBody>
          <a:bodyPr wrap="square">
            <a:spAutoFit/>
          </a:bodyPr>
          <a:lstStyle/>
          <a:p>
            <a:pPr algn="ctr">
              <a:lnSpc>
                <a:spcPct val="90000"/>
              </a:lnSpc>
              <a:spcBef>
                <a:spcPct val="0"/>
              </a:spcBef>
            </a:pPr>
            <a:r>
              <a:rPr lang="en-IN" sz="3600" dirty="0">
                <a:solidFill>
                  <a:schemeClr val="bg1">
                    <a:lumMod val="95000"/>
                  </a:schemeClr>
                </a:solidFill>
                <a:latin typeface="Arial Black" panose="020B0A04020102020204" pitchFamily="34" charset="0"/>
                <a:ea typeface="+mj-ea"/>
                <a:cs typeface="+mj-cs"/>
              </a:rPr>
              <a:t>Objectives</a:t>
            </a:r>
          </a:p>
        </p:txBody>
      </p:sp>
      <p:sp>
        <p:nvSpPr>
          <p:cNvPr id="19" name="TextBox 18">
            <a:extLst>
              <a:ext uri="{FF2B5EF4-FFF2-40B4-BE49-F238E27FC236}">
                <a16:creationId xmlns:a16="http://schemas.microsoft.com/office/drawing/2014/main" id="{7E64EE94-FFA1-0E91-408A-87F3EA595AC1}"/>
              </a:ext>
            </a:extLst>
          </p:cNvPr>
          <p:cNvSpPr txBox="1"/>
          <p:nvPr/>
        </p:nvSpPr>
        <p:spPr>
          <a:xfrm>
            <a:off x="1154275" y="4400445"/>
            <a:ext cx="2608891" cy="2246769"/>
          </a:xfrm>
          <a:prstGeom prst="rect">
            <a:avLst/>
          </a:prstGeom>
          <a:noFill/>
        </p:spPr>
        <p:txBody>
          <a:bodyPr wrap="square" rtlCol="0">
            <a:spAutoFit/>
          </a:bodyPr>
          <a:lstStyle/>
          <a:p>
            <a:pPr algn="just"/>
            <a:r>
              <a:rPr lang="en-IN" sz="1800" dirty="0">
                <a:effectLst/>
                <a:latin typeface="Times New Roman" panose="02020603050405020304" pitchFamily="18" charset="0"/>
                <a:ea typeface="Calibri" panose="020F0502020204030204" pitchFamily="34" charset="0"/>
              </a:rPr>
              <a:t>     </a:t>
            </a:r>
            <a:r>
              <a:rPr lang="en-IN" sz="2000" dirty="0">
                <a:latin typeface="Arial" panose="020B0604020202020204" pitchFamily="34" charset="0"/>
                <a:cs typeface="Arial" panose="020B0604020202020204" pitchFamily="34" charset="0"/>
              </a:rPr>
              <a:t>To gain insight on the trend of total CSR expenditure by the top 50 companies in FY 2018-19, FY 2019-20, and FY 2020-21</a:t>
            </a:r>
          </a:p>
        </p:txBody>
      </p:sp>
      <p:sp>
        <p:nvSpPr>
          <p:cNvPr id="20" name="TextBox 19">
            <a:extLst>
              <a:ext uri="{FF2B5EF4-FFF2-40B4-BE49-F238E27FC236}">
                <a16:creationId xmlns:a16="http://schemas.microsoft.com/office/drawing/2014/main" id="{2E730497-E39D-4D26-7E7C-B80C4C733F77}"/>
              </a:ext>
            </a:extLst>
          </p:cNvPr>
          <p:cNvSpPr txBox="1"/>
          <p:nvPr/>
        </p:nvSpPr>
        <p:spPr>
          <a:xfrm>
            <a:off x="5299555" y="4380125"/>
            <a:ext cx="2608891" cy="2246769"/>
          </a:xfrm>
          <a:prstGeom prst="rect">
            <a:avLst/>
          </a:prstGeom>
          <a:noFill/>
        </p:spPr>
        <p:txBody>
          <a:bodyPr wrap="square" rtlCol="0">
            <a:spAutoFit/>
          </a:bodyPr>
          <a:lstStyle/>
          <a:p>
            <a:r>
              <a:rPr lang="en-IN" sz="2000" dirty="0">
                <a:latin typeface="Arial" panose="020B0604020202020204" pitchFamily="34" charset="0"/>
                <a:cs typeface="Arial" panose="020B0604020202020204" pitchFamily="34" charset="0"/>
              </a:rPr>
              <a:t>  To assess the trends in CSR expenditure in the health sector over the FY 2018-19, FY 2019-20, and FY 2020-21</a:t>
            </a:r>
          </a:p>
        </p:txBody>
      </p:sp>
      <p:sp>
        <p:nvSpPr>
          <p:cNvPr id="21" name="TextBox 20">
            <a:extLst>
              <a:ext uri="{FF2B5EF4-FFF2-40B4-BE49-F238E27FC236}">
                <a16:creationId xmlns:a16="http://schemas.microsoft.com/office/drawing/2014/main" id="{7639FFC7-CD38-C316-4B30-653F48A86E8A}"/>
              </a:ext>
            </a:extLst>
          </p:cNvPr>
          <p:cNvSpPr txBox="1"/>
          <p:nvPr/>
        </p:nvSpPr>
        <p:spPr>
          <a:xfrm>
            <a:off x="9079075" y="4369965"/>
            <a:ext cx="2608891" cy="1631216"/>
          </a:xfrm>
          <a:prstGeom prst="rect">
            <a:avLst/>
          </a:prstGeom>
          <a:noFill/>
        </p:spPr>
        <p:txBody>
          <a:bodyPr wrap="square" rtlCol="0">
            <a:spAutoFit/>
          </a:bodyPr>
          <a:lstStyle/>
          <a:p>
            <a:r>
              <a:rPr lang="en-IN" sz="1800" dirty="0">
                <a:effectLst/>
                <a:latin typeface="Times New Roman" panose="02020603050405020304" pitchFamily="18" charset="0"/>
                <a:ea typeface="Calibri" panose="020F0502020204030204" pitchFamily="34" charset="0"/>
              </a:rPr>
              <a:t>     </a:t>
            </a:r>
            <a:r>
              <a:rPr lang="en-IN" sz="2000" dirty="0">
                <a:latin typeface="Arial" panose="020B0604020202020204" pitchFamily="34" charset="0"/>
                <a:cs typeface="Arial" panose="020B0604020202020204" pitchFamily="34" charset="0"/>
              </a:rPr>
              <a:t>To analyse the distribution of CSR funds across different developmental sectors and regions</a:t>
            </a:r>
          </a:p>
        </p:txBody>
      </p:sp>
      <p:pic>
        <p:nvPicPr>
          <p:cNvPr id="24" name="Picture 23">
            <a:extLst>
              <a:ext uri="{FF2B5EF4-FFF2-40B4-BE49-F238E27FC236}">
                <a16:creationId xmlns:a16="http://schemas.microsoft.com/office/drawing/2014/main" id="{731162CF-8210-443B-734D-279374AE1585}"/>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28166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10F02A-5091-7B52-464C-36F106D92D1B}"/>
              </a:ext>
            </a:extLst>
          </p:cNvPr>
          <p:cNvSpPr>
            <a:spLocks noGrp="1"/>
          </p:cNvSpPr>
          <p:nvPr>
            <p:ph type="sldNum" sz="quarter" idx="12"/>
          </p:nvPr>
        </p:nvSpPr>
        <p:spPr/>
        <p:txBody>
          <a:bodyPr/>
          <a:lstStyle/>
          <a:p>
            <a:fld id="{81D2C36F-4504-47C0-B82F-A167342A2754}" type="slidenum">
              <a:rPr lang="en-US" smtClean="0"/>
              <a:t>6</a:t>
            </a:fld>
            <a:endParaRPr lang="en-US"/>
          </a:p>
        </p:txBody>
      </p:sp>
      <p:sp>
        <p:nvSpPr>
          <p:cNvPr id="5" name="Rectangle 4">
            <a:extLst>
              <a:ext uri="{FF2B5EF4-FFF2-40B4-BE49-F238E27FC236}">
                <a16:creationId xmlns:a16="http://schemas.microsoft.com/office/drawing/2014/main" id="{1062BE4E-C7A5-9537-434A-7B59329D234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E5419A4F-22FE-0CB7-F035-7F45AAF3C1DF}"/>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Methodology</a:t>
            </a:r>
            <a:endParaRPr lang="en-IN" b="1" dirty="0">
              <a:solidFill>
                <a:schemeClr val="bg1">
                  <a:lumMod val="95000"/>
                </a:schemeClr>
              </a:solidFill>
            </a:endParaRPr>
          </a:p>
        </p:txBody>
      </p:sp>
      <p:pic>
        <p:nvPicPr>
          <p:cNvPr id="12" name="Graphic 11" descr="Circles with arrows with solid fill">
            <a:extLst>
              <a:ext uri="{FF2B5EF4-FFF2-40B4-BE49-F238E27FC236}">
                <a16:creationId xmlns:a16="http://schemas.microsoft.com/office/drawing/2014/main" id="{C89895D1-E110-F633-1049-5B99A5C5DA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443" y="1444361"/>
            <a:ext cx="697891" cy="697891"/>
          </a:xfrm>
          <a:prstGeom prst="rect">
            <a:avLst/>
          </a:prstGeom>
        </p:spPr>
      </p:pic>
      <p:sp>
        <p:nvSpPr>
          <p:cNvPr id="19" name="TextBox 18">
            <a:extLst>
              <a:ext uri="{FF2B5EF4-FFF2-40B4-BE49-F238E27FC236}">
                <a16:creationId xmlns:a16="http://schemas.microsoft.com/office/drawing/2014/main" id="{2BE7237B-9C15-6D1E-0A10-20A8E20BE4F5}"/>
              </a:ext>
            </a:extLst>
          </p:cNvPr>
          <p:cNvSpPr txBox="1"/>
          <p:nvPr/>
        </p:nvSpPr>
        <p:spPr>
          <a:xfrm>
            <a:off x="695571" y="1738934"/>
            <a:ext cx="10780538" cy="800219"/>
          </a:xfrm>
          <a:prstGeom prst="rect">
            <a:avLst/>
          </a:prstGeom>
          <a:noFill/>
        </p:spPr>
        <p:txBody>
          <a:bodyPr wrap="square" rtlCol="0">
            <a:spAutoFit/>
          </a:bodyPr>
          <a:lstStyle/>
          <a:p>
            <a:r>
              <a:rPr lang="en-IN" sz="2800" dirty="0">
                <a:latin typeface="Arial Black" panose="020B0A04020102020204" pitchFamily="34" charset="0"/>
              </a:rPr>
              <a:t>  </a:t>
            </a:r>
            <a:r>
              <a:rPr lang="en-IN" dirty="0">
                <a:latin typeface="Arial Black" panose="020B0A04020102020204" pitchFamily="34" charset="0"/>
              </a:rPr>
              <a:t>Descriptive analysis was done in order to draw insights from the data gathered for the top 50 CSR companies over the years 2018-19, 2019-20 and 2020-21.</a:t>
            </a:r>
          </a:p>
        </p:txBody>
      </p:sp>
      <p:pic>
        <p:nvPicPr>
          <p:cNvPr id="20" name="Graphic 19" descr="Circles with arrows with solid fill">
            <a:extLst>
              <a:ext uri="{FF2B5EF4-FFF2-40B4-BE49-F238E27FC236}">
                <a16:creationId xmlns:a16="http://schemas.microsoft.com/office/drawing/2014/main" id="{039F43E1-063F-37BC-54FE-47340935C1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603" y="2785481"/>
            <a:ext cx="697891" cy="697891"/>
          </a:xfrm>
          <a:prstGeom prst="rect">
            <a:avLst/>
          </a:prstGeom>
        </p:spPr>
      </p:pic>
      <p:sp>
        <p:nvSpPr>
          <p:cNvPr id="21" name="TextBox 20">
            <a:extLst>
              <a:ext uri="{FF2B5EF4-FFF2-40B4-BE49-F238E27FC236}">
                <a16:creationId xmlns:a16="http://schemas.microsoft.com/office/drawing/2014/main" id="{1F366A49-F8C1-ABA6-4EE2-47AFA17561BA}"/>
              </a:ext>
            </a:extLst>
          </p:cNvPr>
          <p:cNvSpPr txBox="1"/>
          <p:nvPr/>
        </p:nvSpPr>
        <p:spPr>
          <a:xfrm>
            <a:off x="988847" y="3278028"/>
            <a:ext cx="10214306" cy="3373231"/>
          </a:xfrm>
          <a:prstGeom prst="rect">
            <a:avLst/>
          </a:prstGeom>
          <a:noFill/>
        </p:spPr>
        <p:txBody>
          <a:bodyPr wrap="square" rtlCol="0">
            <a:spAutoFit/>
          </a:bodyPr>
          <a:lstStyle/>
          <a:p>
            <a:pPr>
              <a:lnSpc>
                <a:spcPct val="150000"/>
              </a:lnSpc>
            </a:pPr>
            <a:r>
              <a:rPr lang="en-IN" dirty="0">
                <a:latin typeface="Arial Black" panose="020B0A04020102020204" pitchFamily="34" charset="0"/>
              </a:rPr>
              <a:t>Reports and declarations mandated under the CSR Law 2013 were compiled to draw insights and knowledge in alignment of the objectives. The annual reports declaration mandated under the law were gathered from following sources:</a:t>
            </a:r>
          </a:p>
          <a:p>
            <a:pPr marL="285750" indent="-285750">
              <a:lnSpc>
                <a:spcPct val="150000"/>
              </a:lnSpc>
              <a:buFont typeface="Arial" panose="020B0604020202020204" pitchFamily="34" charset="0"/>
              <a:buChar char="•"/>
            </a:pPr>
            <a:r>
              <a:rPr lang="en-IN" dirty="0">
                <a:latin typeface="Arial Black" panose="020B0A04020102020204" pitchFamily="34" charset="0"/>
              </a:rPr>
              <a:t>The Ministry of Corporate Affairs</a:t>
            </a:r>
          </a:p>
          <a:p>
            <a:pPr marL="285750" indent="-285750">
              <a:lnSpc>
                <a:spcPct val="150000"/>
              </a:lnSpc>
              <a:buFont typeface="Arial" panose="020B0604020202020204" pitchFamily="34" charset="0"/>
              <a:buChar char="•"/>
            </a:pPr>
            <a:r>
              <a:rPr lang="en-IN" dirty="0">
                <a:latin typeface="Arial Black" panose="020B0A04020102020204" pitchFamily="34" charset="0"/>
              </a:rPr>
              <a:t>The national CSR portal</a:t>
            </a:r>
          </a:p>
          <a:p>
            <a:pPr marL="285750" indent="-285750">
              <a:lnSpc>
                <a:spcPct val="150000"/>
              </a:lnSpc>
              <a:buFont typeface="Arial" panose="020B0604020202020204" pitchFamily="34" charset="0"/>
              <a:buChar char="•"/>
            </a:pPr>
            <a:r>
              <a:rPr lang="en-IN" dirty="0">
                <a:latin typeface="Arial Black" panose="020B0A04020102020204" pitchFamily="34" charset="0"/>
              </a:rPr>
              <a:t>The CSR Box</a:t>
            </a:r>
          </a:p>
          <a:p>
            <a:pPr marL="285750" indent="-285750">
              <a:lnSpc>
                <a:spcPct val="150000"/>
              </a:lnSpc>
              <a:buFont typeface="Arial" panose="020B0604020202020204" pitchFamily="34" charset="0"/>
              <a:buChar char="•"/>
            </a:pPr>
            <a:r>
              <a:rPr lang="en-IN" dirty="0">
                <a:latin typeface="Arial Black" panose="020B0A04020102020204" pitchFamily="34" charset="0"/>
              </a:rPr>
              <a:t>The National CSR </a:t>
            </a:r>
            <a:r>
              <a:rPr lang="en-IN" dirty="0" err="1">
                <a:latin typeface="Arial Black" panose="020B0A04020102020204" pitchFamily="34" charset="0"/>
              </a:rPr>
              <a:t>eXchange</a:t>
            </a:r>
            <a:r>
              <a:rPr lang="en-IN" dirty="0">
                <a:latin typeface="Arial Black" panose="020B0A04020102020204" pitchFamily="34" charset="0"/>
              </a:rPr>
              <a:t> Portal</a:t>
            </a:r>
          </a:p>
          <a:p>
            <a:pPr marL="285750" indent="-285750">
              <a:lnSpc>
                <a:spcPct val="150000"/>
              </a:lnSpc>
              <a:buFont typeface="Arial" panose="020B0604020202020204" pitchFamily="34" charset="0"/>
              <a:buChar char="•"/>
            </a:pPr>
            <a:r>
              <a:rPr lang="en-IN" dirty="0">
                <a:latin typeface="Arial Black" panose="020B0A04020102020204" pitchFamily="34" charset="0"/>
              </a:rPr>
              <a:t>Annual reports on companies’ websites</a:t>
            </a:r>
          </a:p>
        </p:txBody>
      </p:sp>
      <p:pic>
        <p:nvPicPr>
          <p:cNvPr id="22" name="Picture 21">
            <a:extLst>
              <a:ext uri="{FF2B5EF4-FFF2-40B4-BE49-F238E27FC236}">
                <a16:creationId xmlns:a16="http://schemas.microsoft.com/office/drawing/2014/main" id="{8BDCBEF6-B140-B075-1F72-480FD60DE6C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1022827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10F02A-5091-7B52-464C-36F106D92D1B}"/>
              </a:ext>
            </a:extLst>
          </p:cNvPr>
          <p:cNvSpPr>
            <a:spLocks noGrp="1"/>
          </p:cNvSpPr>
          <p:nvPr>
            <p:ph type="sldNum" sz="quarter" idx="12"/>
          </p:nvPr>
        </p:nvSpPr>
        <p:spPr/>
        <p:txBody>
          <a:bodyPr/>
          <a:lstStyle/>
          <a:p>
            <a:fld id="{81D2C36F-4504-47C0-B82F-A167342A2754}" type="slidenum">
              <a:rPr lang="en-US" smtClean="0"/>
              <a:t>7</a:t>
            </a:fld>
            <a:endParaRPr lang="en-US"/>
          </a:p>
        </p:txBody>
      </p:sp>
      <p:sp>
        <p:nvSpPr>
          <p:cNvPr id="5" name="Rectangle 4">
            <a:extLst>
              <a:ext uri="{FF2B5EF4-FFF2-40B4-BE49-F238E27FC236}">
                <a16:creationId xmlns:a16="http://schemas.microsoft.com/office/drawing/2014/main" id="{1062BE4E-C7A5-9537-434A-7B59329D234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E5419A4F-22FE-0CB7-F035-7F45AAF3C1DF}"/>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Methodology</a:t>
            </a:r>
            <a:endParaRPr lang="en-IN" b="1" dirty="0">
              <a:solidFill>
                <a:schemeClr val="bg1">
                  <a:lumMod val="95000"/>
                </a:schemeClr>
              </a:solidFill>
            </a:endParaRPr>
          </a:p>
        </p:txBody>
      </p:sp>
      <p:pic>
        <p:nvPicPr>
          <p:cNvPr id="12" name="Graphic 11" descr="Circles with arrows with solid fill">
            <a:extLst>
              <a:ext uri="{FF2B5EF4-FFF2-40B4-BE49-F238E27FC236}">
                <a16:creationId xmlns:a16="http://schemas.microsoft.com/office/drawing/2014/main" id="{C89895D1-E110-F633-1049-5B99A5C5DA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443" y="1982841"/>
            <a:ext cx="697891" cy="697891"/>
          </a:xfrm>
          <a:prstGeom prst="rect">
            <a:avLst/>
          </a:prstGeom>
        </p:spPr>
      </p:pic>
      <p:sp>
        <p:nvSpPr>
          <p:cNvPr id="19" name="TextBox 18">
            <a:extLst>
              <a:ext uri="{FF2B5EF4-FFF2-40B4-BE49-F238E27FC236}">
                <a16:creationId xmlns:a16="http://schemas.microsoft.com/office/drawing/2014/main" id="{2BE7237B-9C15-6D1E-0A10-20A8E20BE4F5}"/>
              </a:ext>
            </a:extLst>
          </p:cNvPr>
          <p:cNvSpPr txBox="1"/>
          <p:nvPr/>
        </p:nvSpPr>
        <p:spPr>
          <a:xfrm>
            <a:off x="929251" y="2258712"/>
            <a:ext cx="10780538" cy="1295739"/>
          </a:xfrm>
          <a:prstGeom prst="rect">
            <a:avLst/>
          </a:prstGeom>
          <a:noFill/>
        </p:spPr>
        <p:txBody>
          <a:bodyPr wrap="square" rtlCol="0">
            <a:spAutoFit/>
          </a:bodyPr>
          <a:lstStyle/>
          <a:p>
            <a:pPr>
              <a:lnSpc>
                <a:spcPct val="150000"/>
              </a:lnSpc>
            </a:pPr>
            <a:r>
              <a:rPr lang="en-IN" dirty="0">
                <a:latin typeface="Arial Black" panose="020B0A04020102020204" pitchFamily="34" charset="0"/>
              </a:rPr>
              <a:t>Data Analysis: The knowledge gathered from various secondary sources was analysed using quantitative methods, including trend analysis, percentage distribution done on MS Excel</a:t>
            </a:r>
          </a:p>
        </p:txBody>
      </p:sp>
      <p:pic>
        <p:nvPicPr>
          <p:cNvPr id="20" name="Graphic 19" descr="Circles with arrows with solid fill">
            <a:extLst>
              <a:ext uri="{FF2B5EF4-FFF2-40B4-BE49-F238E27FC236}">
                <a16:creationId xmlns:a16="http://schemas.microsoft.com/office/drawing/2014/main" id="{039F43E1-063F-37BC-54FE-47340935C1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563" y="3953881"/>
            <a:ext cx="697891" cy="697891"/>
          </a:xfrm>
          <a:prstGeom prst="rect">
            <a:avLst/>
          </a:prstGeom>
        </p:spPr>
      </p:pic>
      <p:sp>
        <p:nvSpPr>
          <p:cNvPr id="21" name="TextBox 20">
            <a:extLst>
              <a:ext uri="{FF2B5EF4-FFF2-40B4-BE49-F238E27FC236}">
                <a16:creationId xmlns:a16="http://schemas.microsoft.com/office/drawing/2014/main" id="{1F366A49-F8C1-ABA6-4EE2-47AFA17561BA}"/>
              </a:ext>
            </a:extLst>
          </p:cNvPr>
          <p:cNvSpPr txBox="1"/>
          <p:nvPr/>
        </p:nvSpPr>
        <p:spPr>
          <a:xfrm>
            <a:off x="988847" y="4233068"/>
            <a:ext cx="10214306" cy="1295739"/>
          </a:xfrm>
          <a:prstGeom prst="rect">
            <a:avLst/>
          </a:prstGeom>
          <a:noFill/>
        </p:spPr>
        <p:txBody>
          <a:bodyPr wrap="square" rtlCol="0">
            <a:spAutoFit/>
          </a:bodyPr>
          <a:lstStyle/>
          <a:p>
            <a:pPr>
              <a:lnSpc>
                <a:spcPct val="150000"/>
              </a:lnSpc>
              <a:spcAft>
                <a:spcPts val="800"/>
              </a:spcAft>
            </a:pPr>
            <a:r>
              <a:rPr lang="en-IN" dirty="0">
                <a:latin typeface="Arial Black" panose="020B0A04020102020204" pitchFamily="34" charset="0"/>
              </a:rPr>
              <a:t>Comparative Framework: A comparative framework was  developed to compare the CSR expenditure across the three financial years and identify any significant changes or patterns</a:t>
            </a:r>
          </a:p>
        </p:txBody>
      </p:sp>
      <p:pic>
        <p:nvPicPr>
          <p:cNvPr id="2" name="Picture 1">
            <a:extLst>
              <a:ext uri="{FF2B5EF4-FFF2-40B4-BE49-F238E27FC236}">
                <a16:creationId xmlns:a16="http://schemas.microsoft.com/office/drawing/2014/main" id="{2B0332F5-341F-6424-8766-312028725C7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314395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97C26-72C3-0291-4DC7-60F22DFCF046}"/>
              </a:ext>
            </a:extLst>
          </p:cNvPr>
          <p:cNvSpPr>
            <a:spLocks noGrp="1"/>
          </p:cNvSpPr>
          <p:nvPr>
            <p:ph type="sldNum" sz="quarter" idx="12"/>
          </p:nvPr>
        </p:nvSpPr>
        <p:spPr/>
        <p:txBody>
          <a:bodyPr/>
          <a:lstStyle/>
          <a:p>
            <a:fld id="{81D2C36F-4504-47C0-B82F-A167342A2754}" type="slidenum">
              <a:rPr lang="en-US" smtClean="0"/>
              <a:t>8</a:t>
            </a:fld>
            <a:endParaRPr lang="en-US"/>
          </a:p>
        </p:txBody>
      </p:sp>
      <p:sp>
        <p:nvSpPr>
          <p:cNvPr id="5" name="Rectangle 4">
            <a:extLst>
              <a:ext uri="{FF2B5EF4-FFF2-40B4-BE49-F238E27FC236}">
                <a16:creationId xmlns:a16="http://schemas.microsoft.com/office/drawing/2014/main" id="{C82DA303-5C6B-82A5-3C84-9F2A1C272EE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4A1AFA48-62A0-7859-7912-393CD3F8EEA9}"/>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Results</a:t>
            </a:r>
            <a:endParaRPr lang="en-IN" b="1" dirty="0">
              <a:solidFill>
                <a:schemeClr val="bg1">
                  <a:lumMod val="95000"/>
                </a:schemeClr>
              </a:solidFill>
            </a:endParaRPr>
          </a:p>
        </p:txBody>
      </p:sp>
      <p:graphicFrame>
        <p:nvGraphicFramePr>
          <p:cNvPr id="7" name="Chart 6">
            <a:extLst>
              <a:ext uri="{FF2B5EF4-FFF2-40B4-BE49-F238E27FC236}">
                <a16:creationId xmlns:a16="http://schemas.microsoft.com/office/drawing/2014/main" id="{EF8DC265-0623-B9F6-C49C-8631557D09FB}"/>
              </a:ext>
            </a:extLst>
          </p:cNvPr>
          <p:cNvGraphicFramePr/>
          <p:nvPr>
            <p:extLst>
              <p:ext uri="{D42A27DB-BD31-4B8C-83A1-F6EECF244321}">
                <p14:modId xmlns:p14="http://schemas.microsoft.com/office/powerpoint/2010/main" val="455337846"/>
              </p:ext>
            </p:extLst>
          </p:nvPr>
        </p:nvGraphicFramePr>
        <p:xfrm>
          <a:off x="181768" y="1229360"/>
          <a:ext cx="5780405" cy="199580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DCA32757-A3BD-6895-6659-1AEADF40B8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 y="4327524"/>
            <a:ext cx="5780405" cy="2028825"/>
          </a:xfrm>
          <a:prstGeom prst="rect">
            <a:avLst/>
          </a:prstGeom>
          <a:noFill/>
        </p:spPr>
      </p:pic>
      <p:pic>
        <p:nvPicPr>
          <p:cNvPr id="10" name="Picture 9">
            <a:extLst>
              <a:ext uri="{FF2B5EF4-FFF2-40B4-BE49-F238E27FC236}">
                <a16:creationId xmlns:a16="http://schemas.microsoft.com/office/drawing/2014/main" id="{1E9835D8-3EA3-0CF1-7DDB-856118ED62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2987" y="4327524"/>
            <a:ext cx="5897245" cy="2028824"/>
          </a:xfrm>
          <a:prstGeom prst="rect">
            <a:avLst/>
          </a:prstGeom>
          <a:noFill/>
        </p:spPr>
      </p:pic>
      <p:pic>
        <p:nvPicPr>
          <p:cNvPr id="12" name="Picture 11">
            <a:extLst>
              <a:ext uri="{FF2B5EF4-FFF2-40B4-BE49-F238E27FC236}">
                <a16:creationId xmlns:a16="http://schemas.microsoft.com/office/drawing/2014/main" id="{757AD09B-E921-D506-88DB-DF8951F78F4E}"/>
              </a:ext>
            </a:extLst>
          </p:cNvPr>
          <p:cNvPicPr>
            <a:picLocks noChangeAspect="1"/>
          </p:cNvPicPr>
          <p:nvPr/>
        </p:nvPicPr>
        <p:blipFill>
          <a:blip r:embed="rId5"/>
          <a:stretch>
            <a:fillRect/>
          </a:stretch>
        </p:blipFill>
        <p:spPr>
          <a:xfrm>
            <a:off x="6096000" y="1229359"/>
            <a:ext cx="5972367" cy="1995805"/>
          </a:xfrm>
          <a:prstGeom prst="rect">
            <a:avLst/>
          </a:prstGeom>
        </p:spPr>
      </p:pic>
      <p:cxnSp>
        <p:nvCxnSpPr>
          <p:cNvPr id="14" name="Straight Connector 13">
            <a:extLst>
              <a:ext uri="{FF2B5EF4-FFF2-40B4-BE49-F238E27FC236}">
                <a16:creationId xmlns:a16="http://schemas.microsoft.com/office/drawing/2014/main" id="{D13D9936-80EF-F078-8F07-76D91840E9B0}"/>
              </a:ext>
            </a:extLst>
          </p:cNvPr>
          <p:cNvCxnSpPr/>
          <p:nvPr/>
        </p:nvCxnSpPr>
        <p:spPr>
          <a:xfrm>
            <a:off x="0" y="3738880"/>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513D57-D188-F010-6629-515394E22ABB}"/>
              </a:ext>
            </a:extLst>
          </p:cNvPr>
          <p:cNvSpPr txBox="1"/>
          <p:nvPr/>
        </p:nvSpPr>
        <p:spPr>
          <a:xfrm>
            <a:off x="2651760" y="3300605"/>
            <a:ext cx="1005840" cy="364837"/>
          </a:xfrm>
          <a:prstGeom prst="rect">
            <a:avLst/>
          </a:prstGeom>
          <a:noFill/>
        </p:spPr>
        <p:txBody>
          <a:bodyPr wrap="square" rtlCol="0">
            <a:spAutoFit/>
          </a:bodyPr>
          <a:lstStyle/>
          <a:p>
            <a:r>
              <a:rPr lang="en-IN" dirty="0"/>
              <a:t>Figure 1</a:t>
            </a:r>
          </a:p>
        </p:txBody>
      </p:sp>
      <p:sp>
        <p:nvSpPr>
          <p:cNvPr id="16" name="TextBox 15">
            <a:extLst>
              <a:ext uri="{FF2B5EF4-FFF2-40B4-BE49-F238E27FC236}">
                <a16:creationId xmlns:a16="http://schemas.microsoft.com/office/drawing/2014/main" id="{34FC5454-A9B2-9F68-C83B-B58900330695}"/>
              </a:ext>
            </a:extLst>
          </p:cNvPr>
          <p:cNvSpPr txBox="1"/>
          <p:nvPr/>
        </p:nvSpPr>
        <p:spPr>
          <a:xfrm>
            <a:off x="8727440" y="3298357"/>
            <a:ext cx="1005840" cy="369332"/>
          </a:xfrm>
          <a:prstGeom prst="rect">
            <a:avLst/>
          </a:prstGeom>
          <a:noFill/>
        </p:spPr>
        <p:txBody>
          <a:bodyPr wrap="square" rtlCol="0">
            <a:spAutoFit/>
          </a:bodyPr>
          <a:lstStyle/>
          <a:p>
            <a:r>
              <a:rPr lang="en-IN" dirty="0"/>
              <a:t>Figure 2</a:t>
            </a:r>
          </a:p>
        </p:txBody>
      </p:sp>
      <p:sp>
        <p:nvSpPr>
          <p:cNvPr id="17" name="TextBox 16">
            <a:extLst>
              <a:ext uri="{FF2B5EF4-FFF2-40B4-BE49-F238E27FC236}">
                <a16:creationId xmlns:a16="http://schemas.microsoft.com/office/drawing/2014/main" id="{892ED651-A697-E1DB-19A9-3F6EC874F644}"/>
              </a:ext>
            </a:extLst>
          </p:cNvPr>
          <p:cNvSpPr txBox="1"/>
          <p:nvPr/>
        </p:nvSpPr>
        <p:spPr>
          <a:xfrm>
            <a:off x="2651760" y="6429787"/>
            <a:ext cx="1005840" cy="369332"/>
          </a:xfrm>
          <a:prstGeom prst="rect">
            <a:avLst/>
          </a:prstGeom>
          <a:noFill/>
        </p:spPr>
        <p:txBody>
          <a:bodyPr wrap="square" rtlCol="0">
            <a:spAutoFit/>
          </a:bodyPr>
          <a:lstStyle/>
          <a:p>
            <a:r>
              <a:rPr lang="en-IN" dirty="0"/>
              <a:t>Figure 3</a:t>
            </a:r>
          </a:p>
        </p:txBody>
      </p:sp>
      <p:sp>
        <p:nvSpPr>
          <p:cNvPr id="18" name="TextBox 17">
            <a:extLst>
              <a:ext uri="{FF2B5EF4-FFF2-40B4-BE49-F238E27FC236}">
                <a16:creationId xmlns:a16="http://schemas.microsoft.com/office/drawing/2014/main" id="{E99A78E8-4966-8D07-D52D-AEAE6752CDCA}"/>
              </a:ext>
            </a:extLst>
          </p:cNvPr>
          <p:cNvSpPr txBox="1"/>
          <p:nvPr/>
        </p:nvSpPr>
        <p:spPr>
          <a:xfrm>
            <a:off x="8727440" y="6426478"/>
            <a:ext cx="1005840" cy="369332"/>
          </a:xfrm>
          <a:prstGeom prst="rect">
            <a:avLst/>
          </a:prstGeom>
          <a:noFill/>
        </p:spPr>
        <p:txBody>
          <a:bodyPr wrap="square" rtlCol="0">
            <a:spAutoFit/>
          </a:bodyPr>
          <a:lstStyle/>
          <a:p>
            <a:r>
              <a:rPr lang="en-IN" dirty="0"/>
              <a:t>Figure 4</a:t>
            </a:r>
          </a:p>
        </p:txBody>
      </p:sp>
      <p:cxnSp>
        <p:nvCxnSpPr>
          <p:cNvPr id="19" name="Straight Connector 18">
            <a:extLst>
              <a:ext uri="{FF2B5EF4-FFF2-40B4-BE49-F238E27FC236}">
                <a16:creationId xmlns:a16="http://schemas.microsoft.com/office/drawing/2014/main" id="{9049F940-FCE9-FDB1-1A38-605A92FC699A}"/>
              </a:ext>
            </a:extLst>
          </p:cNvPr>
          <p:cNvCxnSpPr>
            <a:cxnSpLocks/>
          </p:cNvCxnSpPr>
          <p:nvPr/>
        </p:nvCxnSpPr>
        <p:spPr>
          <a:xfrm>
            <a:off x="6024880" y="846038"/>
            <a:ext cx="16987" cy="6011962"/>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E04F4DE-94AE-A8BB-AA53-2F082479F1EF}"/>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329116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97C26-72C3-0291-4DC7-60F22DFCF046}"/>
              </a:ext>
            </a:extLst>
          </p:cNvPr>
          <p:cNvSpPr>
            <a:spLocks noGrp="1"/>
          </p:cNvSpPr>
          <p:nvPr>
            <p:ph type="sldNum" sz="quarter" idx="12"/>
          </p:nvPr>
        </p:nvSpPr>
        <p:spPr>
          <a:xfrm>
            <a:off x="8895080" y="6468110"/>
            <a:ext cx="2743200" cy="365125"/>
          </a:xfrm>
        </p:spPr>
        <p:txBody>
          <a:bodyPr/>
          <a:lstStyle/>
          <a:p>
            <a:fld id="{81D2C36F-4504-47C0-B82F-A167342A2754}" type="slidenum">
              <a:rPr lang="en-US" smtClean="0"/>
              <a:t>9</a:t>
            </a:fld>
            <a:endParaRPr lang="en-US"/>
          </a:p>
        </p:txBody>
      </p:sp>
      <p:sp>
        <p:nvSpPr>
          <p:cNvPr id="5" name="Rectangle 4">
            <a:extLst>
              <a:ext uri="{FF2B5EF4-FFF2-40B4-BE49-F238E27FC236}">
                <a16:creationId xmlns:a16="http://schemas.microsoft.com/office/drawing/2014/main" id="{C82DA303-5C6B-82A5-3C84-9F2A1C272EE8}"/>
              </a:ext>
            </a:extLst>
          </p:cNvPr>
          <p:cNvSpPr/>
          <p:nvPr/>
        </p:nvSpPr>
        <p:spPr>
          <a:xfrm>
            <a:off x="0" y="-68362"/>
            <a:ext cx="12192000"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4A1AFA48-62A0-7859-7912-393CD3F8EEA9}"/>
              </a:ext>
            </a:extLst>
          </p:cNvPr>
          <p:cNvSpPr txBox="1">
            <a:spLocks/>
          </p:cNvSpPr>
          <p:nvPr/>
        </p:nvSpPr>
        <p:spPr>
          <a:xfrm>
            <a:off x="21422" y="108371"/>
            <a:ext cx="3350596" cy="82307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solidFill>
                  <a:schemeClr val="bg1">
                    <a:lumMod val="95000"/>
                  </a:schemeClr>
                </a:solidFill>
                <a:latin typeface="Arial Black" panose="020B0A04020102020204" pitchFamily="34" charset="0"/>
              </a:rPr>
              <a:t>Results</a:t>
            </a:r>
            <a:endParaRPr lang="en-IN" b="1" dirty="0">
              <a:solidFill>
                <a:schemeClr val="bg1">
                  <a:lumMod val="95000"/>
                </a:schemeClr>
              </a:solidFill>
            </a:endParaRPr>
          </a:p>
        </p:txBody>
      </p:sp>
      <p:cxnSp>
        <p:nvCxnSpPr>
          <p:cNvPr id="14" name="Straight Connector 13">
            <a:extLst>
              <a:ext uri="{FF2B5EF4-FFF2-40B4-BE49-F238E27FC236}">
                <a16:creationId xmlns:a16="http://schemas.microsoft.com/office/drawing/2014/main" id="{D13D9936-80EF-F078-8F07-76D91840E9B0}"/>
              </a:ext>
            </a:extLst>
          </p:cNvPr>
          <p:cNvCxnSpPr/>
          <p:nvPr/>
        </p:nvCxnSpPr>
        <p:spPr>
          <a:xfrm>
            <a:off x="0" y="3984799"/>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4FC5454-A9B2-9F68-C83B-B58900330695}"/>
              </a:ext>
            </a:extLst>
          </p:cNvPr>
          <p:cNvSpPr txBox="1"/>
          <p:nvPr/>
        </p:nvSpPr>
        <p:spPr>
          <a:xfrm>
            <a:off x="8727440" y="3298357"/>
            <a:ext cx="1005840" cy="369332"/>
          </a:xfrm>
          <a:prstGeom prst="rect">
            <a:avLst/>
          </a:prstGeom>
          <a:noFill/>
        </p:spPr>
        <p:txBody>
          <a:bodyPr wrap="square" rtlCol="0">
            <a:spAutoFit/>
          </a:bodyPr>
          <a:lstStyle/>
          <a:p>
            <a:r>
              <a:rPr lang="en-IN" dirty="0"/>
              <a:t>Figure 2</a:t>
            </a:r>
          </a:p>
        </p:txBody>
      </p:sp>
      <p:sp>
        <p:nvSpPr>
          <p:cNvPr id="17" name="TextBox 16">
            <a:extLst>
              <a:ext uri="{FF2B5EF4-FFF2-40B4-BE49-F238E27FC236}">
                <a16:creationId xmlns:a16="http://schemas.microsoft.com/office/drawing/2014/main" id="{892ED651-A697-E1DB-19A9-3F6EC874F644}"/>
              </a:ext>
            </a:extLst>
          </p:cNvPr>
          <p:cNvSpPr txBox="1"/>
          <p:nvPr/>
        </p:nvSpPr>
        <p:spPr>
          <a:xfrm>
            <a:off x="5760720" y="3625627"/>
            <a:ext cx="1005840" cy="369332"/>
          </a:xfrm>
          <a:prstGeom prst="rect">
            <a:avLst/>
          </a:prstGeom>
          <a:noFill/>
        </p:spPr>
        <p:txBody>
          <a:bodyPr wrap="square" rtlCol="0">
            <a:spAutoFit/>
          </a:bodyPr>
          <a:lstStyle/>
          <a:p>
            <a:r>
              <a:rPr lang="en-IN" b="1" dirty="0"/>
              <a:t>Table 1</a:t>
            </a:r>
          </a:p>
        </p:txBody>
      </p:sp>
      <p:sp>
        <p:nvSpPr>
          <p:cNvPr id="18" name="TextBox 17">
            <a:extLst>
              <a:ext uri="{FF2B5EF4-FFF2-40B4-BE49-F238E27FC236}">
                <a16:creationId xmlns:a16="http://schemas.microsoft.com/office/drawing/2014/main" id="{E99A78E8-4966-8D07-D52D-AEAE6752CDCA}"/>
              </a:ext>
            </a:extLst>
          </p:cNvPr>
          <p:cNvSpPr txBox="1"/>
          <p:nvPr/>
        </p:nvSpPr>
        <p:spPr>
          <a:xfrm>
            <a:off x="5730240" y="6517918"/>
            <a:ext cx="1005840" cy="369332"/>
          </a:xfrm>
          <a:prstGeom prst="rect">
            <a:avLst/>
          </a:prstGeom>
          <a:noFill/>
        </p:spPr>
        <p:txBody>
          <a:bodyPr wrap="square" rtlCol="0">
            <a:spAutoFit/>
          </a:bodyPr>
          <a:lstStyle/>
          <a:p>
            <a:r>
              <a:rPr lang="en-IN" b="1" dirty="0"/>
              <a:t>Figure 5</a:t>
            </a:r>
          </a:p>
        </p:txBody>
      </p:sp>
      <p:graphicFrame>
        <p:nvGraphicFramePr>
          <p:cNvPr id="8" name="Table 7">
            <a:extLst>
              <a:ext uri="{FF2B5EF4-FFF2-40B4-BE49-F238E27FC236}">
                <a16:creationId xmlns:a16="http://schemas.microsoft.com/office/drawing/2014/main" id="{A25FABEC-422A-03C6-1006-7FAC4625744E}"/>
              </a:ext>
            </a:extLst>
          </p:cNvPr>
          <p:cNvGraphicFramePr>
            <a:graphicFrameLocks noGrp="1"/>
          </p:cNvGraphicFramePr>
          <p:nvPr>
            <p:extLst>
              <p:ext uri="{D42A27DB-BD31-4B8C-83A1-F6EECF244321}">
                <p14:modId xmlns:p14="http://schemas.microsoft.com/office/powerpoint/2010/main" val="978272972"/>
              </p:ext>
            </p:extLst>
          </p:nvPr>
        </p:nvGraphicFramePr>
        <p:xfrm>
          <a:off x="312420" y="903599"/>
          <a:ext cx="11567161" cy="2737766"/>
        </p:xfrm>
        <a:graphic>
          <a:graphicData uri="http://schemas.openxmlformats.org/drawingml/2006/table">
            <a:tbl>
              <a:tblPr/>
              <a:tblGrid>
                <a:gridCol w="1668668">
                  <a:extLst>
                    <a:ext uri="{9D8B030D-6E8A-4147-A177-3AD203B41FA5}">
                      <a16:colId xmlns:a16="http://schemas.microsoft.com/office/drawing/2014/main" val="240398709"/>
                    </a:ext>
                  </a:extLst>
                </a:gridCol>
                <a:gridCol w="1384881">
                  <a:extLst>
                    <a:ext uri="{9D8B030D-6E8A-4147-A177-3AD203B41FA5}">
                      <a16:colId xmlns:a16="http://schemas.microsoft.com/office/drawing/2014/main" val="3082608655"/>
                    </a:ext>
                  </a:extLst>
                </a:gridCol>
                <a:gridCol w="1010282">
                  <a:extLst>
                    <a:ext uri="{9D8B030D-6E8A-4147-A177-3AD203B41FA5}">
                      <a16:colId xmlns:a16="http://schemas.microsoft.com/office/drawing/2014/main" val="1470716727"/>
                    </a:ext>
                  </a:extLst>
                </a:gridCol>
                <a:gridCol w="1384881">
                  <a:extLst>
                    <a:ext uri="{9D8B030D-6E8A-4147-A177-3AD203B41FA5}">
                      <a16:colId xmlns:a16="http://schemas.microsoft.com/office/drawing/2014/main" val="2565689041"/>
                    </a:ext>
                  </a:extLst>
                </a:gridCol>
                <a:gridCol w="1010282">
                  <a:extLst>
                    <a:ext uri="{9D8B030D-6E8A-4147-A177-3AD203B41FA5}">
                      <a16:colId xmlns:a16="http://schemas.microsoft.com/office/drawing/2014/main" val="3388573762"/>
                    </a:ext>
                  </a:extLst>
                </a:gridCol>
                <a:gridCol w="1384881">
                  <a:extLst>
                    <a:ext uri="{9D8B030D-6E8A-4147-A177-3AD203B41FA5}">
                      <a16:colId xmlns:a16="http://schemas.microsoft.com/office/drawing/2014/main" val="1989440251"/>
                    </a:ext>
                  </a:extLst>
                </a:gridCol>
                <a:gridCol w="1010282">
                  <a:extLst>
                    <a:ext uri="{9D8B030D-6E8A-4147-A177-3AD203B41FA5}">
                      <a16:colId xmlns:a16="http://schemas.microsoft.com/office/drawing/2014/main" val="2517754157"/>
                    </a:ext>
                  </a:extLst>
                </a:gridCol>
                <a:gridCol w="1702722">
                  <a:extLst>
                    <a:ext uri="{9D8B030D-6E8A-4147-A177-3AD203B41FA5}">
                      <a16:colId xmlns:a16="http://schemas.microsoft.com/office/drawing/2014/main" val="20776339"/>
                    </a:ext>
                  </a:extLst>
                </a:gridCol>
                <a:gridCol w="1010282">
                  <a:extLst>
                    <a:ext uri="{9D8B030D-6E8A-4147-A177-3AD203B41FA5}">
                      <a16:colId xmlns:a16="http://schemas.microsoft.com/office/drawing/2014/main" val="3534270688"/>
                    </a:ext>
                  </a:extLst>
                </a:gridCol>
              </a:tblGrid>
              <a:tr h="714893">
                <a:tc>
                  <a:txBody>
                    <a:bodyPr/>
                    <a:lstStyle/>
                    <a:p>
                      <a:pPr algn="ctr" fontAlgn="b"/>
                      <a:r>
                        <a:rPr lang="en-IN" sz="1500" b="0" i="0" u="none" strike="noStrike">
                          <a:solidFill>
                            <a:srgbClr val="FFFFFF"/>
                          </a:solidFill>
                          <a:effectLst/>
                          <a:latin typeface="Calibri" panose="020F0502020204030204" pitchFamily="34" charset="0"/>
                        </a:rPr>
                        <a:t>Development sectors</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FY 2018-19 (INR Cr.)</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 Distribution</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FY 2019-20 (INR Cr.)</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 Distribution</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FY 2020-21 (INR Cr.)</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 Distribution</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Cumulative for last 3 Fys</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IN" sz="1500" b="0" i="0" u="none" strike="noStrike">
                          <a:solidFill>
                            <a:srgbClr val="FFFFFF"/>
                          </a:solidFill>
                          <a:effectLst/>
                          <a:latin typeface="Calibri" panose="020F0502020204030204" pitchFamily="34" charset="0"/>
                        </a:rPr>
                        <a:t>% Distribution</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208907331"/>
                  </a:ext>
                </a:extLst>
              </a:tr>
              <a:tr h="240986">
                <a:tc>
                  <a:txBody>
                    <a:bodyPr/>
                    <a:lstStyle/>
                    <a:p>
                      <a:pPr algn="l" fontAlgn="b"/>
                      <a:r>
                        <a:rPr lang="en-IN" sz="1400" b="1" i="0" u="none" strike="noStrike">
                          <a:solidFill>
                            <a:srgbClr val="000000"/>
                          </a:solidFill>
                          <a:effectLst/>
                          <a:latin typeface="Calibri" panose="020F0502020204030204" pitchFamily="34" charset="0"/>
                        </a:rPr>
                        <a:t>Education</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6111.66</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30.2%</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7179.51</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28.8%</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6693.25</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25.5%</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19984.42</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28.0%</a:t>
                      </a:r>
                    </a:p>
                  </a:txBody>
                  <a:tcPr marL="5676" marR="5676" marT="83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1694247"/>
                  </a:ext>
                </a:extLst>
              </a:tr>
              <a:tr h="454568">
                <a:tc>
                  <a:txBody>
                    <a:bodyPr/>
                    <a:lstStyle/>
                    <a:p>
                      <a:pPr algn="l" fontAlgn="b"/>
                      <a:r>
                        <a:rPr lang="en-IN" sz="1400" b="1" i="0" u="none" strike="noStrike">
                          <a:solidFill>
                            <a:srgbClr val="000000"/>
                          </a:solidFill>
                          <a:effectLst/>
                          <a:latin typeface="Calibri" panose="020F0502020204030204" pitchFamily="34" charset="0"/>
                        </a:rPr>
                        <a:t>Environmental Sustainability</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1368.27</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6.8%</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1470.53</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5.9%</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1030.16</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3.9%</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3868.96</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5.4%</a:t>
                      </a:r>
                    </a:p>
                  </a:txBody>
                  <a:tcPr marL="5676" marR="5676" marT="83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7063807"/>
                  </a:ext>
                </a:extLst>
              </a:tr>
              <a:tr h="454568">
                <a:tc>
                  <a:txBody>
                    <a:bodyPr/>
                    <a:lstStyle/>
                    <a:p>
                      <a:pPr algn="l" fontAlgn="b"/>
                      <a:r>
                        <a:rPr lang="en-IN" sz="1400" b="1" i="0" u="none" strike="noStrike">
                          <a:solidFill>
                            <a:srgbClr val="000000"/>
                          </a:solidFill>
                          <a:effectLst/>
                          <a:latin typeface="Calibri" panose="020F0502020204030204" pitchFamily="34" charset="0"/>
                        </a:rPr>
                        <a:t>Rural Development Projects</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2434.17</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12.0%</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2301.02</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9.2%</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1850.71</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7.1%</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6585.9</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9.2%</a:t>
                      </a:r>
                    </a:p>
                  </a:txBody>
                  <a:tcPr marL="5676" marR="5676" marT="83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6764669"/>
                  </a:ext>
                </a:extLst>
              </a:tr>
              <a:tr h="240986">
                <a:tc>
                  <a:txBody>
                    <a:bodyPr/>
                    <a:lstStyle/>
                    <a:p>
                      <a:pPr algn="l" fontAlgn="b"/>
                      <a:r>
                        <a:rPr lang="en-IN" sz="1400" b="1" i="0" u="none" strike="noStrike">
                          <a:solidFill>
                            <a:srgbClr val="000000"/>
                          </a:solidFill>
                          <a:effectLst/>
                          <a:latin typeface="Calibri" panose="020F0502020204030204" pitchFamily="34" charset="0"/>
                        </a:rPr>
                        <a:t>Health Care</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3617.15</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17.9%</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4905.72</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19.6%</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IN" sz="1400" b="1" i="0" u="none" strike="noStrike">
                          <a:solidFill>
                            <a:srgbClr val="000000"/>
                          </a:solidFill>
                          <a:effectLst/>
                          <a:latin typeface="Calibri" panose="020F0502020204030204" pitchFamily="34" charset="0"/>
                        </a:rPr>
                        <a:t>7325.83</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27.9%</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15848.7</a:t>
                      </a:r>
                    </a:p>
                  </a:txBody>
                  <a:tcPr marL="5676" marR="5676" marT="83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IN" sz="1400" b="1" i="0" u="none" strike="noStrike">
                          <a:solidFill>
                            <a:srgbClr val="000000"/>
                          </a:solidFill>
                          <a:effectLst/>
                          <a:latin typeface="Calibri" panose="020F0502020204030204" pitchFamily="34" charset="0"/>
                        </a:rPr>
                        <a:t>22.2%</a:t>
                      </a:r>
                    </a:p>
                  </a:txBody>
                  <a:tcPr marL="5676" marR="5676" marT="831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179135"/>
                  </a:ext>
                </a:extLst>
              </a:tr>
              <a:tr h="631765">
                <a:tc>
                  <a:txBody>
                    <a:bodyPr/>
                    <a:lstStyle/>
                    <a:p>
                      <a:pPr algn="l" fontAlgn="b"/>
                      <a:r>
                        <a:rPr lang="en-IN" sz="1400" b="1" i="0" u="none" strike="noStrike">
                          <a:solidFill>
                            <a:srgbClr val="000000"/>
                          </a:solidFill>
                          <a:effectLst/>
                          <a:latin typeface="Calibri" panose="020F0502020204030204" pitchFamily="34" charset="0"/>
                        </a:rPr>
                        <a:t>Poverty, Eradicating Hunger, Malnutrition</a:t>
                      </a:r>
                    </a:p>
                  </a:txBody>
                  <a:tcPr marL="5676" marR="5676" marT="831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400" b="1" i="0" u="none" strike="noStrike">
                          <a:solidFill>
                            <a:srgbClr val="000000"/>
                          </a:solidFill>
                          <a:effectLst/>
                          <a:latin typeface="Calibri" panose="020F0502020204030204" pitchFamily="34" charset="0"/>
                        </a:rPr>
                        <a:t>1195.78</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400" b="1" i="0" u="none" strike="noStrike">
                          <a:solidFill>
                            <a:srgbClr val="000000"/>
                          </a:solidFill>
                          <a:effectLst/>
                          <a:latin typeface="Calibri" panose="020F0502020204030204" pitchFamily="34" charset="0"/>
                        </a:rPr>
                        <a:t>5.9%</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400" b="1" i="0" u="none" strike="noStrike">
                          <a:solidFill>
                            <a:srgbClr val="000000"/>
                          </a:solidFill>
                          <a:effectLst/>
                          <a:latin typeface="Calibri" panose="020F0502020204030204" pitchFamily="34" charset="0"/>
                        </a:rPr>
                        <a:t>1159.71</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400" b="1" i="0" u="none" strike="noStrike" dirty="0">
                          <a:solidFill>
                            <a:srgbClr val="000000"/>
                          </a:solidFill>
                          <a:effectLst/>
                          <a:latin typeface="Calibri" panose="020F0502020204030204" pitchFamily="34" charset="0"/>
                        </a:rPr>
                        <a:t>4.6%</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IN" sz="1400" b="1" i="0" u="none" strike="noStrike">
                          <a:solidFill>
                            <a:srgbClr val="000000"/>
                          </a:solidFill>
                          <a:effectLst/>
                          <a:latin typeface="Calibri" panose="020F0502020204030204" pitchFamily="34" charset="0"/>
                        </a:rPr>
                        <a:t>1407.58</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IN" sz="1400" b="1" i="0" u="none" strike="noStrike">
                          <a:solidFill>
                            <a:srgbClr val="000000"/>
                          </a:solidFill>
                          <a:effectLst/>
                          <a:latin typeface="Calibri" panose="020F0502020204030204" pitchFamily="34" charset="0"/>
                        </a:rPr>
                        <a:t>5.4%</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IN" sz="1400" b="1" i="0" u="none" strike="noStrike">
                          <a:solidFill>
                            <a:srgbClr val="000000"/>
                          </a:solidFill>
                          <a:effectLst/>
                          <a:latin typeface="Calibri" panose="020F0502020204030204" pitchFamily="34" charset="0"/>
                        </a:rPr>
                        <a:t>3763.07</a:t>
                      </a:r>
                    </a:p>
                  </a:txBody>
                  <a:tcPr marL="5676" marR="5676" marT="83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IN" sz="1400" b="1" i="0" u="none" strike="noStrike" dirty="0">
                          <a:solidFill>
                            <a:srgbClr val="000000"/>
                          </a:solidFill>
                          <a:effectLst/>
                          <a:latin typeface="Calibri" panose="020F0502020204030204" pitchFamily="34" charset="0"/>
                        </a:rPr>
                        <a:t>5.3%</a:t>
                      </a:r>
                    </a:p>
                  </a:txBody>
                  <a:tcPr marL="5676" marR="5676" marT="831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1510396"/>
                  </a:ext>
                </a:extLst>
              </a:tr>
            </a:tbl>
          </a:graphicData>
        </a:graphic>
      </p:graphicFrame>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A7DF8732-D4EB-F91B-6F77-2647762B640B}"/>
                  </a:ext>
                </a:extLst>
              </p:cNvPr>
              <p:cNvGraphicFramePr/>
              <p:nvPr>
                <p:extLst>
                  <p:ext uri="{D42A27DB-BD31-4B8C-83A1-F6EECF244321}">
                    <p14:modId xmlns:p14="http://schemas.microsoft.com/office/powerpoint/2010/main" val="3329338721"/>
                  </p:ext>
                </p:extLst>
              </p:nvPr>
            </p:nvGraphicFramePr>
            <p:xfrm>
              <a:off x="209182" y="4036963"/>
              <a:ext cx="11773636" cy="25162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A7DF8732-D4EB-F91B-6F77-2647762B640B}"/>
                  </a:ext>
                </a:extLst>
              </p:cNvPr>
              <p:cNvPicPr>
                <a:picLocks noGrp="1" noRot="1" noChangeAspect="1" noMove="1" noResize="1" noEditPoints="1" noAdjustHandles="1" noChangeArrowheads="1" noChangeShapeType="1"/>
              </p:cNvPicPr>
              <p:nvPr/>
            </p:nvPicPr>
            <p:blipFill>
              <a:blip r:embed="rId3"/>
              <a:stretch>
                <a:fillRect/>
              </a:stretch>
            </p:blipFill>
            <p:spPr>
              <a:xfrm>
                <a:off x="209182" y="4036963"/>
                <a:ext cx="11773636" cy="2516237"/>
              </a:xfrm>
              <a:prstGeom prst="rect">
                <a:avLst/>
              </a:prstGeom>
            </p:spPr>
          </p:pic>
        </mc:Fallback>
      </mc:AlternateContent>
      <p:pic>
        <p:nvPicPr>
          <p:cNvPr id="13" name="Picture 12">
            <a:extLst>
              <a:ext uri="{FF2B5EF4-FFF2-40B4-BE49-F238E27FC236}">
                <a16:creationId xmlns:a16="http://schemas.microsoft.com/office/drawing/2014/main" id="{04E3AA6D-37E3-4B5B-8D04-3FCE3D4382D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349537" y="-71641"/>
            <a:ext cx="1822143" cy="857681"/>
          </a:xfrm>
          <a:prstGeom prst="rect">
            <a:avLst/>
          </a:prstGeom>
        </p:spPr>
      </p:pic>
    </p:spTree>
    <p:extLst>
      <p:ext uri="{BB962C8B-B14F-4D97-AF65-F5344CB8AC3E}">
        <p14:creationId xmlns:p14="http://schemas.microsoft.com/office/powerpoint/2010/main" val="1344865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1987</TotalTime>
  <Words>1443</Words>
  <Application>Microsoft Office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Times New Roman</vt:lpstr>
      <vt:lpstr>Office Theme</vt:lpstr>
      <vt:lpstr>CSR Expenditure analysis: A Study on Healthcare Sector Expenditure Trends in India </vt:lpstr>
      <vt:lpstr>Mentor’s approval</vt:lpstr>
      <vt:lpstr>Introduction</vt:lpstr>
      <vt:lpstr>PowerPoint Presentation</vt:lpstr>
      <vt:lpstr>Aim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CSR Expenditure analysis: A Study on Healthcare Sector Expenditure Trends in India </dc:title>
  <dc:creator>Kriti Mathur</dc:creator>
  <cp:lastModifiedBy>Kriti Mathur</cp:lastModifiedBy>
  <cp:revision>6</cp:revision>
  <dcterms:created xsi:type="dcterms:W3CDTF">2023-06-14T07:12:48Z</dcterms:created>
  <dcterms:modified xsi:type="dcterms:W3CDTF">2023-06-16T04:27:06Z</dcterms:modified>
</cp:coreProperties>
</file>