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8" r:id="rId2"/>
    <p:sldId id="297" r:id="rId3"/>
    <p:sldId id="256" r:id="rId4"/>
    <p:sldId id="269" r:id="rId5"/>
    <p:sldId id="272" r:id="rId6"/>
    <p:sldId id="270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6" r:id="rId25"/>
    <p:sldId id="290" r:id="rId26"/>
    <p:sldId id="291" r:id="rId27"/>
    <p:sldId id="294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IHMR%20Study%20lve\Dissertation\Responses%20to%20G%20for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nj\Desktop\Responses%20to%20G%20for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16372277789599"/>
          <c:y val="0.14214549508745036"/>
          <c:w val="0.62125076257359724"/>
          <c:h val="0.6803107797366037"/>
        </c:manualLayout>
      </c:layout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DC-43EA-94B9-26DD0B5576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DC-43EA-94B9-26DD0B5576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0DC-43EA-94B9-26DD0B5576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0DC-43EA-94B9-26DD0B557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Female</c:v>
              </c:pt>
              <c:pt idx="1">
                <c:v>Male</c:v>
              </c:pt>
            </c:strLit>
          </c:cat>
          <c:val>
            <c:numLit>
              <c:formatCode>General</c:formatCode>
              <c:ptCount val="2"/>
              <c:pt idx="0">
                <c:v>24</c:v>
              </c:pt>
              <c:pt idx="1">
                <c:v>126</c:v>
              </c:pt>
            </c:numLit>
          </c:val>
          <c:extLst>
            <c:ext xmlns:c16="http://schemas.microsoft.com/office/drawing/2014/chart" uri="{C3380CC4-5D6E-409C-BE32-E72D297353CC}">
              <c16:uniqueId val="{00000004-00DC-43EA-94B9-26DD0B557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6328484981044037"/>
          <c:w val="0.50555555555555554"/>
          <c:h val="0.59319663167104109"/>
        </c:manualLayout>
      </c:layout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9D-415A-B683-557DA23B4E3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9D-415A-B683-557DA23B4E3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9D-415A-B683-557DA23B4E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59D-415A-B683-557DA23B4E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9D-415A-B683-557DA23B4E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59D-415A-B683-557DA23B4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No</c:v>
              </c:pt>
              <c:pt idx="1">
                <c:v>No Comments</c:v>
              </c:pt>
              <c:pt idx="2">
                <c:v>Yes</c:v>
              </c:pt>
            </c:strLit>
          </c:cat>
          <c:val>
            <c:numLit>
              <c:formatCode>General</c:formatCode>
              <c:ptCount val="3"/>
              <c:pt idx="0">
                <c:v>6</c:v>
              </c:pt>
              <c:pt idx="1">
                <c:v>4</c:v>
              </c:pt>
              <c:pt idx="2">
                <c:v>140</c:v>
              </c:pt>
            </c:numLit>
          </c:val>
          <c:extLst>
            <c:ext xmlns:c16="http://schemas.microsoft.com/office/drawing/2014/chart" uri="{C3380CC4-5D6E-409C-BE32-E72D297353CC}">
              <c16:uniqueId val="{00000006-659D-415A-B683-557DA23B4E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90059983589793"/>
          <c:y val="0.42950242750453088"/>
          <c:w val="0.28126655824041852"/>
          <c:h val="0.30070888777123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1A-4A18-9D13-82565443576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1A-4A18-9D13-82565443576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1A-4A18-9D13-82565443576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A1A-4A18-9D13-82565443576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A1A-4A18-9D13-8256544357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1A-4A18-9D13-8256544357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1A-4A18-9D13-8256544357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A1A-4A18-9D13-825654435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19</c:v>
              </c:pt>
              <c:pt idx="1">
                <c:v>62</c:v>
              </c:pt>
              <c:pt idx="2">
                <c:v>67</c:v>
              </c:pt>
              <c:pt idx="3">
                <c:v>1</c:v>
              </c:pt>
              <c:pt idx="4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A-8A1A-4A18-9D13-8256544357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BC-457B-9DB6-E13D3EDDA94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BC-457B-9DB6-E13D3EDDA94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BC-457B-9DB6-E13D3EDDA94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BC-457B-9DB6-E13D3EDDA94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BC-457B-9DB6-E13D3EDDA9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EBC-457B-9DB6-E13D3EDDA9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EBC-457B-9DB6-E13D3EDDA9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EBC-457B-9DB6-E13D3EDDA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Poor</c:v>
              </c:pt>
            </c:strLit>
          </c:cat>
          <c:val>
            <c:numLit>
              <c:formatCode>General</c:formatCode>
              <c:ptCount val="4"/>
              <c:pt idx="0">
                <c:v>21</c:v>
              </c:pt>
              <c:pt idx="1">
                <c:v>23</c:v>
              </c:pt>
              <c:pt idx="2">
                <c:v>102</c:v>
              </c:pt>
              <c:pt idx="3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8-8EBC-457B-9DB6-E13D3EDDA9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07262441709348"/>
          <c:y val="4.1641110650642377E-3"/>
          <c:w val="0.78956348902989071"/>
          <c:h val="0.67584141456002211"/>
        </c:manualLayout>
      </c:layout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7C-44E1-BEA3-960111867F5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7C-44E1-BEA3-960111867F5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7C-44E1-BEA3-960111867F5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7C-44E1-BEA3-960111867F5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57C-44E1-BEA3-960111867F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7C-44E1-BEA3-960111867F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7C-44E1-BEA3-960111867F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57C-44E1-BEA3-960111867F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57C-44E1-BEA3-960111867F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57C-44E1-BEA3-960111867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12</c:v>
              </c:pt>
              <c:pt idx="1">
                <c:v>55</c:v>
              </c:pt>
              <c:pt idx="2">
                <c:v>20</c:v>
              </c:pt>
              <c:pt idx="3">
                <c:v>1</c:v>
              </c:pt>
              <c:pt idx="4">
                <c:v>62</c:v>
              </c:pt>
            </c:numLit>
          </c:val>
          <c:extLst>
            <c:ext xmlns:c16="http://schemas.microsoft.com/office/drawing/2014/chart" uri="{C3380CC4-5D6E-409C-BE32-E72D297353CC}">
              <c16:uniqueId val="{0000000A-E57C-44E1-BEA3-960111867F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99-4C64-AA77-2500352C8DD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99-4C64-AA77-2500352C8DD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99-4C64-AA77-2500352C8DD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99-4C64-AA77-2500352C8DD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99-4C64-AA77-2500352C8DD8}"/>
              </c:ext>
            </c:extLst>
          </c:dPt>
          <c:dLbls>
            <c:dLbl>
              <c:idx val="0"/>
              <c:layout>
                <c:manualLayout>
                  <c:x val="0"/>
                  <c:y val="1.56511172884870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99-4C64-AA77-2500352C8D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99-4C64-AA77-2500352C8D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99-4C64-AA77-2500352C8D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499-4C64-AA77-2500352C8D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499-4C64-AA77-2500352C8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60</c:v>
              </c:pt>
              <c:pt idx="1">
                <c:v>12</c:v>
              </c:pt>
              <c:pt idx="2">
                <c:v>64</c:v>
              </c:pt>
              <c:pt idx="3">
                <c:v>1</c:v>
              </c:pt>
              <c:pt idx="4">
                <c:v>13</c:v>
              </c:pt>
            </c:numLit>
          </c:val>
          <c:extLst>
            <c:ext xmlns:c16="http://schemas.microsoft.com/office/drawing/2014/chart" uri="{C3380CC4-5D6E-409C-BE32-E72D297353CC}">
              <c16:uniqueId val="{0000000A-4499-4C64-AA77-2500352C8D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58-4847-AF7E-D1D2E1AD82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58-4847-AF7E-D1D2E1AD821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58-4847-AF7E-D1D2E1AD821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58-4847-AF7E-D1D2E1AD821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58-4847-AF7E-D1D2E1AD821C}"/>
              </c:ext>
            </c:extLst>
          </c:dPt>
          <c:dLbls>
            <c:dLbl>
              <c:idx val="0"/>
              <c:layout>
                <c:manualLayout>
                  <c:x val="-1.170461125892062E-16"/>
                  <c:y val="5.189413596263622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58-4847-AF7E-D1D2E1AD82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58-4847-AF7E-D1D2E1AD82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658-4847-AF7E-D1D2E1AD82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658-4847-AF7E-D1D2E1AD82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658-4847-AF7E-D1D2E1AD8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13</c:v>
              </c:pt>
              <c:pt idx="1">
                <c:v>46</c:v>
              </c:pt>
              <c:pt idx="2">
                <c:v>82</c:v>
              </c:pt>
              <c:pt idx="3">
                <c:v>2</c:v>
              </c:pt>
              <c:pt idx="4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A-1658-4847-AF7E-D1D2E1AD82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10-4838-AEDD-CB402C36B46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10-4838-AEDD-CB402C36B46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10-4838-AEDD-CB402C36B46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10-4838-AEDD-CB402C36B46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D10-4838-AEDD-CB402C36B46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10-4838-AEDD-CB402C36B4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10-4838-AEDD-CB402C36B4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10-4838-AEDD-CB402C36B4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10-4838-AEDD-CB402C36B4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D10-4838-AEDD-CB402C36B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21</c:v>
              </c:pt>
              <c:pt idx="1">
                <c:v>40</c:v>
              </c:pt>
              <c:pt idx="2">
                <c:v>80</c:v>
              </c:pt>
              <c:pt idx="3">
                <c:v>3</c:v>
              </c:pt>
              <c:pt idx="4">
                <c:v>6</c:v>
              </c:pt>
            </c:numLit>
          </c:val>
          <c:extLst>
            <c:ext xmlns:c16="http://schemas.microsoft.com/office/drawing/2014/chart" uri="{C3380CC4-5D6E-409C-BE32-E72D297353CC}">
              <c16:uniqueId val="{0000000A-FD10-4838-AEDD-CB402C36B4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59-4639-ADF4-92FCE19FC92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59-4639-ADF4-92FCE19FC92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59-4639-ADF4-92FCE19FC92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59-4639-ADF4-92FCE19FC92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E59-4639-ADF4-92FCE19FC92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59-4639-ADF4-92FCE19FC9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E59-4639-ADF4-92FCE19FC9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E59-4639-ADF4-92FCE19FC9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E59-4639-ADF4-92FCE19FC9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E59-4639-ADF4-92FCE19FC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11</c:v>
              </c:pt>
              <c:pt idx="1">
                <c:v>26</c:v>
              </c:pt>
              <c:pt idx="2">
                <c:v>18</c:v>
              </c:pt>
              <c:pt idx="3">
                <c:v>6</c:v>
              </c:pt>
              <c:pt idx="4">
                <c:v>89</c:v>
              </c:pt>
            </c:numLit>
          </c:val>
          <c:extLst>
            <c:ext xmlns:c16="http://schemas.microsoft.com/office/drawing/2014/chart" uri="{C3380CC4-5D6E-409C-BE32-E72D297353CC}">
              <c16:uniqueId val="{0000000A-0E59-4639-ADF4-92FCE19FC9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3A-4EBA-8A91-65149BFDBF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3A-4EBA-8A91-65149BFDBFA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F3A-4EBA-8A91-65149BFDBF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F3A-4EBA-8A91-65149BFDB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No</c:v>
              </c:pt>
              <c:pt idx="1">
                <c:v>Yes</c:v>
              </c:pt>
            </c:strLit>
          </c:cat>
          <c:val>
            <c:numLit>
              <c:formatCode>General</c:formatCode>
              <c:ptCount val="2"/>
              <c:pt idx="0">
                <c:v>149</c:v>
              </c:pt>
              <c:pt idx="1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4-4F3A-4EBA-8A91-65149BFDBF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53-4D06-BEF9-11E0EEDD49A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53-4D06-BEF9-11E0EEDD49A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53-4D06-BEF9-11E0EEDD49A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53-4D06-BEF9-11E0EEDD49A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553-4D06-BEF9-11E0EEDD49A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53-4D06-BEF9-11E0EEDD49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53-4D06-BEF9-11E0EEDD49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553-4D06-BEF9-11E0EEDD49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553-4D06-BEF9-11E0EEDD49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553-4D06-BEF9-11E0EEDD4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13</c:v>
              </c:pt>
              <c:pt idx="1">
                <c:v>40</c:v>
              </c:pt>
              <c:pt idx="2">
                <c:v>90</c:v>
              </c:pt>
              <c:pt idx="3">
                <c:v>3</c:v>
              </c:pt>
              <c:pt idx="4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A-E553-4D06-BEF9-11E0EEDD49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111940298507461E-2"/>
          <c:y val="0.13355524872187186"/>
          <c:w val="0.89645522388059706"/>
          <c:h val="0.59015859984326602"/>
        </c:manualLayout>
      </c:layout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91-4677-B842-A9AADEE874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91-4677-B842-A9AADEE8745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91-4677-B842-A9AADEE874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91-4677-B842-A9AADEE874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91-4677-B842-A9AADEE874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91-4677-B842-A9AADEE87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3 to 5</c:v>
              </c:pt>
              <c:pt idx="1">
                <c:v>Less than 2</c:v>
              </c:pt>
              <c:pt idx="2">
                <c:v>More than 5</c:v>
              </c:pt>
            </c:strLit>
          </c:cat>
          <c:val>
            <c:numLit>
              <c:formatCode>General</c:formatCode>
              <c:ptCount val="3"/>
              <c:pt idx="0">
                <c:v>70</c:v>
              </c:pt>
              <c:pt idx="1">
                <c:v>78</c:v>
              </c:pt>
              <c:pt idx="2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6-F791-4677-B842-A9AADEE874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D9-4F27-A271-9AA2C9D6012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D9-4F27-A271-9AA2C9D6012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5D9-4F27-A271-9AA2C9D6012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5D9-4F27-A271-9AA2C9D6012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5D9-4F27-A271-9AA2C9D6012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D9-4F27-A271-9AA2C9D601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D9-4F27-A271-9AA2C9D601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5D9-4F27-A271-9AA2C9D601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5D9-4F27-A271-9AA2C9D601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5D9-4F27-A271-9AA2C9D60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3</c:v>
              </c:pt>
              <c:pt idx="1">
                <c:v>47</c:v>
              </c:pt>
              <c:pt idx="2">
                <c:v>28</c:v>
              </c:pt>
              <c:pt idx="3">
                <c:v>6</c:v>
              </c:pt>
              <c:pt idx="4">
                <c:v>66</c:v>
              </c:pt>
            </c:numLit>
          </c:val>
          <c:extLst>
            <c:ext xmlns:c16="http://schemas.microsoft.com/office/drawing/2014/chart" uri="{C3380CC4-5D6E-409C-BE32-E72D297353CC}">
              <c16:uniqueId val="{0000000A-25D9-4F27-A271-9AA2C9D601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F0-46E2-9556-5E725AFA5E6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F0-46E2-9556-5E725AFA5E6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F0-46E2-9556-5E725AFA5E6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7F0-46E2-9556-5E725AFA5E6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7F0-46E2-9556-5E725AFA5E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F0-46E2-9556-5E725AFA5E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F0-46E2-9556-5E725AFA5E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F0-46E2-9556-5E725AFA5E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7F0-46E2-9556-5E725AFA5E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7F0-46E2-9556-5E725AFA5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10</c:v>
              </c:pt>
              <c:pt idx="1">
                <c:v>38</c:v>
              </c:pt>
              <c:pt idx="2">
                <c:v>93</c:v>
              </c:pt>
              <c:pt idx="3">
                <c:v>3</c:v>
              </c:pt>
              <c:pt idx="4">
                <c:v>6</c:v>
              </c:pt>
            </c:numLit>
          </c:val>
          <c:extLst>
            <c:ext xmlns:c16="http://schemas.microsoft.com/office/drawing/2014/chart" uri="{C3380CC4-5D6E-409C-BE32-E72D297353CC}">
              <c16:uniqueId val="{0000000A-F7F0-46E2-9556-5E725AFA5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IN" sz="1600" u="sng">
                <a:solidFill>
                  <a:schemeClr val="tx1"/>
                </a:solidFill>
              </a:rPr>
              <a:t> Where would you prefer to be referred in case required?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2A-4A1A-ACF1-B9A284BF49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2A-4A1A-ACF1-B9A284BF4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Private Hospital</c:v>
              </c:pt>
              <c:pt idx="1">
                <c:v>Service Hospital</c:v>
              </c:pt>
            </c:strLit>
          </c:cat>
          <c:val>
            <c:numLit>
              <c:formatCode>General</c:formatCode>
              <c:ptCount val="2"/>
              <c:pt idx="0">
                <c:v>74</c:v>
              </c:pt>
              <c:pt idx="1">
                <c:v>76</c:v>
              </c:pt>
            </c:numLit>
          </c:val>
          <c:extLst>
            <c:ext xmlns:c16="http://schemas.microsoft.com/office/drawing/2014/chart" uri="{C3380CC4-5D6E-409C-BE32-E72D297353CC}">
              <c16:uniqueId val="{00000000-63C3-4DA4-B7BB-BD064F717F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58"/>
        <c:axId val="1993005056"/>
        <c:axId val="1992992096"/>
      </c:barChart>
      <c:catAx>
        <c:axId val="19930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92992096"/>
        <c:crosses val="autoZero"/>
        <c:auto val="1"/>
        <c:lblAlgn val="ctr"/>
        <c:lblOffset val="100"/>
        <c:noMultiLvlLbl val="0"/>
      </c:catAx>
      <c:valAx>
        <c:axId val="199299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930050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C6-454A-BD84-687A7AB8354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C6-454A-BD84-687A7AB8354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C6-454A-BD84-687A7AB8354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C6-454A-BD84-687A7AB835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C6-454A-BD84-687A7AB835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C6-454A-BD84-687A7AB835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C6-454A-BD84-687A7AB835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C6-454A-BD84-687A7AB83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01 to 02 hours</c:v>
              </c:pt>
              <c:pt idx="1">
                <c:v>30 minutes to 01 hour</c:v>
              </c:pt>
              <c:pt idx="2">
                <c:v>Less than 30 minutes</c:v>
              </c:pt>
              <c:pt idx="3">
                <c:v>More than 02 hours</c:v>
              </c:pt>
            </c:strLit>
          </c:cat>
          <c:val>
            <c:numLit>
              <c:formatCode>General</c:formatCode>
              <c:ptCount val="4"/>
              <c:pt idx="0">
                <c:v>82</c:v>
              </c:pt>
              <c:pt idx="1">
                <c:v>44</c:v>
              </c:pt>
              <c:pt idx="2">
                <c:v>8</c:v>
              </c:pt>
              <c:pt idx="3">
                <c:v>16</c:v>
              </c:pt>
            </c:numLit>
          </c:val>
          <c:extLst>
            <c:ext xmlns:c16="http://schemas.microsoft.com/office/drawing/2014/chart" uri="{C3380CC4-5D6E-409C-BE32-E72D297353CC}">
              <c16:uniqueId val="{00000008-E2C6-454A-BD84-687A7AB835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D6-4AAC-9676-CBD1EE7364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D6-4AAC-9676-CBD1EE73641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D6-4AAC-9676-CBD1EE7364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D6-4AAC-9676-CBD1EE7364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0D6-4AAC-9676-CBD1EE7364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0D6-4AAC-9676-CBD1EE736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Less than Rs 1000/-</c:v>
              </c:pt>
              <c:pt idx="1">
                <c:v>More than Rs 10,000/-</c:v>
              </c:pt>
              <c:pt idx="2">
                <c:v>Rs 1000/- to Rs 10,000/-</c:v>
              </c:pt>
            </c:strLit>
          </c:cat>
          <c:val>
            <c:numLit>
              <c:formatCode>General</c:formatCode>
              <c:ptCount val="3"/>
              <c:pt idx="0">
                <c:v>49</c:v>
              </c:pt>
              <c:pt idx="1">
                <c:v>5</c:v>
              </c:pt>
              <c:pt idx="2">
                <c:v>96</c:v>
              </c:pt>
            </c:numLit>
          </c:val>
          <c:extLst>
            <c:ext xmlns:c16="http://schemas.microsoft.com/office/drawing/2014/chart" uri="{C3380CC4-5D6E-409C-BE32-E72D297353CC}">
              <c16:uniqueId val="{00000006-E0D6-4AAC-9676-CBD1EE7364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IN"/>
              <a:t>Use of OOPE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7C-4514-8404-1DD1EFC230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7C-4514-8404-1DD1EFC23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Medical Related</c:v>
              </c:pt>
              <c:pt idx="1">
                <c:v>Non-medical Related</c:v>
              </c:pt>
            </c:strLit>
          </c:cat>
          <c:val>
            <c:numLit>
              <c:formatCode>General</c:formatCode>
              <c:ptCount val="2"/>
              <c:pt idx="0">
                <c:v>149</c:v>
              </c:pt>
              <c:pt idx="1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B467-4D63-9E50-C82733E902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794294544"/>
        <c:axId val="1794282544"/>
      </c:barChart>
      <c:catAx>
        <c:axId val="17942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4282544"/>
        <c:crosses val="autoZero"/>
        <c:auto val="1"/>
        <c:lblAlgn val="ctr"/>
        <c:lblOffset val="100"/>
        <c:noMultiLvlLbl val="0"/>
      </c:catAx>
      <c:valAx>
        <c:axId val="179428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42945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30-4069-8BB3-9DCFBE10EE1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30-4069-8BB3-9DCFBE10EE1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30-4069-8BB3-9DCFBE10EE1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F30-4069-8BB3-9DCFBE10EE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F30-4069-8BB3-9DCFBE10EE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F30-4069-8BB3-9DCFBE10E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Maybe</c:v>
              </c:pt>
              <c:pt idx="1">
                <c:v>No</c:v>
              </c:pt>
              <c:pt idx="2">
                <c:v>Yes</c:v>
              </c:pt>
            </c:strLit>
          </c:cat>
          <c:val>
            <c:numLit>
              <c:formatCode>General</c:formatCode>
              <c:ptCount val="3"/>
              <c:pt idx="0">
                <c:v>37</c:v>
              </c:pt>
              <c:pt idx="1">
                <c:v>5</c:v>
              </c:pt>
              <c:pt idx="2">
                <c:v>108</c:v>
              </c:pt>
            </c:numLit>
          </c:val>
          <c:extLst>
            <c:ext xmlns:c16="http://schemas.microsoft.com/office/drawing/2014/chart" uri="{C3380CC4-5D6E-409C-BE32-E72D297353CC}">
              <c16:uniqueId val="{00000006-0F30-4069-8BB3-9DCFBE10E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[Responses to G form.xlsx]Sheet2!PivotTable2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0D-4109-A2AD-D450D96A448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0D-4109-A2AD-D450D96A448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0D-4109-A2AD-D450D96A44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0D-4109-A2AD-D450D96A44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70D-4109-A2AD-D450D96A44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70D-4109-A2AD-D450D96A4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Sheet2!$A$4:$A$7</c:f>
              <c:strCache>
                <c:ptCount val="3"/>
                <c:pt idx="0">
                  <c:v>Consultation</c:v>
                </c:pt>
                <c:pt idx="1">
                  <c:v>Medicine Collection</c:v>
                </c:pt>
                <c:pt idx="2">
                  <c:v>Referral</c:v>
                </c:pt>
              </c:strCache>
            </c:strRef>
          </c:cat>
          <c:val>
            <c:numRef>
              <c:f>Sheet2!$B$4:$B$7</c:f>
              <c:numCache>
                <c:formatCode>General</c:formatCode>
                <c:ptCount val="3"/>
                <c:pt idx="0">
                  <c:v>63</c:v>
                </c:pt>
                <c:pt idx="1">
                  <c:v>13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0D-4109-A2AD-D450D96A4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ea typeface="Tahoma" panose="020B0604030504040204" pitchFamily="3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C5-4C65-9A90-7F2B9F5E08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C5-4C65-9A90-7F2B9F5E081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C5-4C65-9A90-7F2B9F5E08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9C5-4C65-9A90-7F2B9F5E08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9C5-4C65-9A90-7F2B9F5E08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9C5-4C65-9A90-7F2B9F5E0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No</c:v>
              </c:pt>
              <c:pt idx="1">
                <c:v>Prefer not to say</c:v>
              </c:pt>
              <c:pt idx="2">
                <c:v>Yes</c:v>
              </c:pt>
            </c:strLit>
          </c:cat>
          <c:val>
            <c:numLit>
              <c:formatCode>General</c:formatCode>
              <c:ptCount val="3"/>
              <c:pt idx="0">
                <c:v>82</c:v>
              </c:pt>
              <c:pt idx="1">
                <c:v>10</c:v>
              </c:pt>
              <c:pt idx="2">
                <c:v>58</c:v>
              </c:pt>
            </c:numLit>
          </c:val>
          <c:extLst>
            <c:ext xmlns:c16="http://schemas.microsoft.com/office/drawing/2014/chart" uri="{C3380CC4-5D6E-409C-BE32-E72D297353CC}">
              <c16:uniqueId val="{00000006-A9C5-4C65-9A90-7F2B9F5E0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6A-4459-956E-F769E738C18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6A-4459-956E-F769E738C18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6A-4459-956E-F769E738C18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6A-4459-956E-F769E738C18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26A-4459-956E-F769E738C1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6A-4459-956E-F769E738C1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26A-4459-956E-F769E738C1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26A-4459-956E-F769E738C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Poor</c:v>
              </c:pt>
            </c:strLit>
          </c:cat>
          <c:val>
            <c:numLit>
              <c:formatCode>General</c:formatCode>
              <c:ptCount val="4"/>
              <c:pt idx="0">
                <c:v>16</c:v>
              </c:pt>
              <c:pt idx="1">
                <c:v>47</c:v>
              </c:pt>
              <c:pt idx="2">
                <c:v>83</c:v>
              </c:pt>
              <c:pt idx="3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8-226A-4459-956E-F769E738C1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31-40A0-A7FE-1A55D3A3B65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31-40A0-A7FE-1A55D3A3B65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31-40A0-A7FE-1A55D3A3B65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31-40A0-A7FE-1A55D3A3B65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231-40A0-A7FE-1A55D3A3B65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31-40A0-A7FE-1A55D3A3B6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31-40A0-A7FE-1A55D3A3B6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231-40A0-A7FE-1A55D3A3B6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231-40A0-A7FE-1A55D3A3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8</c:v>
              </c:pt>
              <c:pt idx="1">
                <c:v>49</c:v>
              </c:pt>
              <c:pt idx="2">
                <c:v>87</c:v>
              </c:pt>
              <c:pt idx="3">
                <c:v>1</c:v>
              </c:pt>
              <c:pt idx="4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A-0231-40A0-A7FE-1A55D3A3B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34-4AB9-94F8-2D41070F77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34-4AB9-94F8-2D41070F77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34-4AB9-94F8-2D41070F77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34-4AB9-94F8-2D41070F77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34-4AB9-94F8-2D41070F77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34-4AB9-94F8-2D41070F77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34-4AB9-94F8-2D41070F77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34-4AB9-94F8-2D41070F7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Long</c:v>
              </c:pt>
              <c:pt idx="1">
                <c:v>Prompt</c:v>
              </c:pt>
              <c:pt idx="2">
                <c:v>Reasonable</c:v>
              </c:pt>
              <c:pt idx="3">
                <c:v>Very Long</c:v>
              </c:pt>
            </c:strLit>
          </c:cat>
          <c:val>
            <c:numLit>
              <c:formatCode>General</c:formatCode>
              <c:ptCount val="4"/>
              <c:pt idx="0">
                <c:v>38</c:v>
              </c:pt>
              <c:pt idx="1">
                <c:v>2</c:v>
              </c:pt>
              <c:pt idx="2">
                <c:v>105</c:v>
              </c:pt>
              <c:pt idx="3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8-5A34-4AB9-94F8-2D41070F7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065071"/>
        <c:axId val="198063151"/>
      </c:barChart>
      <c:catAx>
        <c:axId val="198065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8063151"/>
        <c:crosses val="autoZero"/>
        <c:auto val="1"/>
        <c:lblAlgn val="ctr"/>
        <c:lblOffset val="100"/>
        <c:noMultiLvlLbl val="0"/>
      </c:catAx>
      <c:valAx>
        <c:axId val="19806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806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A1-4ED5-AAAC-582374F009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A1-4ED5-AAAC-582374F009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A1-4ED5-AAAC-582374F009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AA1-4ED5-AAAC-582374F0097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A1-4ED5-AAAC-582374F009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AA1-4ED5-AAAC-582374F009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AA1-4ED5-AAAC-582374F0097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AA1-4ED5-AAAC-582374F00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Adequate</c:v>
              </c:pt>
              <c:pt idx="1">
                <c:v>Inadequate</c:v>
              </c:pt>
              <c:pt idx="2">
                <c:v>No comments</c:v>
              </c:pt>
              <c:pt idx="3">
                <c:v>Reasonable</c:v>
              </c:pt>
            </c:strLit>
          </c:cat>
          <c:val>
            <c:numLit>
              <c:formatCode>General</c:formatCode>
              <c:ptCount val="4"/>
              <c:pt idx="0">
                <c:v>53</c:v>
              </c:pt>
              <c:pt idx="1">
                <c:v>7</c:v>
              </c:pt>
              <c:pt idx="2">
                <c:v>1</c:v>
              </c:pt>
              <c:pt idx="3">
                <c:v>89</c:v>
              </c:pt>
            </c:numLit>
          </c:val>
          <c:extLst>
            <c:ext xmlns:c16="http://schemas.microsoft.com/office/drawing/2014/chart" uri="{C3380CC4-5D6E-409C-BE32-E72D297353CC}">
              <c16:uniqueId val="{00000008-CAA1-4ED5-AAAC-582374F009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28-4719-AEE3-922B9B17B7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28-4719-AEE3-922B9B17B70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28-4719-AEE3-922B9B17B70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28-4719-AEE3-922B9B17B70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28-4719-AEE3-922B9B17B70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28-4719-AEE3-922B9B17B7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28-4719-AEE3-922B9B17B7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728-4719-AEE3-922B9B17B7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728-4719-AEE3-922B9B17B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Excellent</c:v>
              </c:pt>
              <c:pt idx="1">
                <c:v>Fair</c:v>
              </c:pt>
              <c:pt idx="2">
                <c:v>Good</c:v>
              </c:pt>
              <c:pt idx="3">
                <c:v>No Comments</c:v>
              </c:pt>
              <c:pt idx="4">
                <c:v>Poor</c:v>
              </c:pt>
            </c:strLit>
          </c:cat>
          <c:val>
            <c:numLit>
              <c:formatCode>General</c:formatCode>
              <c:ptCount val="5"/>
              <c:pt idx="0">
                <c:v>21</c:v>
              </c:pt>
              <c:pt idx="1">
                <c:v>56</c:v>
              </c:pt>
              <c:pt idx="2">
                <c:v>71</c:v>
              </c:pt>
              <c:pt idx="3">
                <c:v>1</c:v>
              </c:pt>
              <c:pt idx="4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A-8728-4719-AEE3-922B9B17B7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08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2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4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36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69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86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308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25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49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1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77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572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21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08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2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25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09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67EEA6-1E7B-4293-AED0-4F329E444C47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28FBC9-CB77-48C9-AFAF-7B56C81F9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38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gate.ec.europa.eu/chafea_pdb/assets/files/pdb/20091104/20091104_d08-00_en_ps.pdf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ncbi.nlm.nih.gov/pmc/articles/PMC276365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ntinence.org.au/sites/default/files/2020-05/Academic_Report_Short_Assessment_of_Patient_Satisfaction_SPAS.pdf" TargetMode="External"/><Relationship Id="rId5" Type="http://schemas.openxmlformats.org/officeDocument/2006/relationships/hyperlink" Target="http://qi.nhsrcindia.org/cms-detail/national-quality-assurance-standards/MTAx" TargetMode="External"/><Relationship Id="rId4" Type="http://schemas.openxmlformats.org/officeDocument/2006/relationships/hyperlink" Target="https://echs.gov.in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3126/mjsbh.v14i2.14910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researchgate.net/journal/Medical-Journal-of-Shree-Birendra-Hospital-2091-019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profile/Sandip-Mukherji-2" TargetMode="External"/><Relationship Id="rId5" Type="http://schemas.openxmlformats.org/officeDocument/2006/relationships/hyperlink" Target="https://www.researchgate.net/profile/Ak-Jindal" TargetMode="External"/><Relationship Id="rId4" Type="http://schemas.openxmlformats.org/officeDocument/2006/relationships/hyperlink" Target="https://www.researchgate.net/profile/Naveen-Phuy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64140" y="29483"/>
            <a:ext cx="1907540" cy="956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3275D3D4-02D5-4DFE-8F92-FB5E8885634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1267810" cy="89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F373F0-5859-7E04-F82E-9B10FDC1C5E9}"/>
              </a:ext>
            </a:extLst>
          </p:cNvPr>
          <p:cNvSpPr>
            <a:spLocks noGrp="1"/>
          </p:cNvSpPr>
          <p:nvPr/>
        </p:nvSpPr>
        <p:spPr bwMode="auto">
          <a:xfrm>
            <a:off x="1524000" y="2856507"/>
            <a:ext cx="91440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SATISFACTION AT ECHS POLYCLINIC, BASE HOSPITAL, DELHI CANTT </a:t>
            </a: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3AA6C512-6831-80F8-C54D-465683EED842}"/>
              </a:ext>
            </a:extLst>
          </p:cNvPr>
          <p:cNvSpPr txBox="1"/>
          <p:nvPr/>
        </p:nvSpPr>
        <p:spPr>
          <a:xfrm>
            <a:off x="263652" y="5741712"/>
            <a:ext cx="427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Jitender Mann</a:t>
            </a:r>
          </a:p>
          <a:p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No- PG/043/21-23</a:t>
            </a:r>
            <a:endParaRPr lang="en-IN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D368696-0A7D-1183-2939-F8B4DAD72872}"/>
              </a:ext>
            </a:extLst>
          </p:cNvPr>
          <p:cNvSpPr txBox="1"/>
          <p:nvPr/>
        </p:nvSpPr>
        <p:spPr>
          <a:xfrm>
            <a:off x="7599172" y="5741712"/>
            <a:ext cx="4275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</a:p>
          <a:p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Vinay Tripathi</a:t>
            </a:r>
          </a:p>
          <a:p>
            <a:endParaRPr lang="en-IN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2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3F59E-8250-ED69-E446-3F5A416C0831}"/>
              </a:ext>
            </a:extLst>
          </p:cNvPr>
          <p:cNvSpPr txBox="1"/>
          <p:nvPr/>
        </p:nvSpPr>
        <p:spPr>
          <a:xfrm>
            <a:off x="242171" y="1087656"/>
            <a:ext cx="11760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 of Visit to the ECHS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49% of the respondents visited the ECHS facility for referral, 42% for consultation &amp; 9% for medicine collection.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E4B04D-2010-83C4-2488-0688F9FDE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28302"/>
              </p:ext>
            </p:extLst>
          </p:nvPr>
        </p:nvGraphicFramePr>
        <p:xfrm>
          <a:off x="588679" y="2098307"/>
          <a:ext cx="3174800" cy="1720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879">
                  <a:extLst>
                    <a:ext uri="{9D8B030D-6E8A-4147-A177-3AD203B41FA5}">
                      <a16:colId xmlns:a16="http://schemas.microsoft.com/office/drawing/2014/main" val="3159983200"/>
                    </a:ext>
                  </a:extLst>
                </a:gridCol>
                <a:gridCol w="1645921">
                  <a:extLst>
                    <a:ext uri="{9D8B030D-6E8A-4147-A177-3AD203B41FA5}">
                      <a16:colId xmlns:a16="http://schemas.microsoft.com/office/drawing/2014/main" val="2737867219"/>
                    </a:ext>
                  </a:extLst>
                </a:gridCol>
              </a:tblGrid>
              <a:tr h="4716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 of Visit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068939"/>
                  </a:ext>
                </a:extLst>
              </a:tr>
              <a:tr h="3222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Consultation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895413"/>
                  </a:ext>
                </a:extLst>
              </a:tr>
              <a:tr h="3667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Medicine Collection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744486"/>
                  </a:ext>
                </a:extLst>
              </a:tr>
              <a:tr h="3188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Referral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653864"/>
                  </a:ext>
                </a:extLst>
              </a:tr>
              <a:tr h="2355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85797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959C13-7A79-3EB0-846D-61668758C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655460"/>
              </p:ext>
            </p:extLst>
          </p:nvPr>
        </p:nvGraphicFramePr>
        <p:xfrm>
          <a:off x="4177363" y="1934678"/>
          <a:ext cx="4581625" cy="200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C4D72C5-EB77-DD6C-BAC1-7D74CF90B13C}"/>
              </a:ext>
            </a:extLst>
          </p:cNvPr>
          <p:cNvSpPr txBox="1"/>
          <p:nvPr/>
        </p:nvSpPr>
        <p:spPr>
          <a:xfrm>
            <a:off x="250257" y="4100361"/>
            <a:ext cx="1175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on Current Employment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More than half the current beneficiaries are currently not employed anywhere at present. Moreover, all 39% who are currently employed, are not covered by any other health scheme. 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6D1C681-BD72-00DA-1623-78A1B878E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85800"/>
              </p:ext>
            </p:extLst>
          </p:nvPr>
        </p:nvGraphicFramePr>
        <p:xfrm>
          <a:off x="548640" y="4870382"/>
          <a:ext cx="3696101" cy="1648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909">
                  <a:extLst>
                    <a:ext uri="{9D8B030D-6E8A-4147-A177-3AD203B41FA5}">
                      <a16:colId xmlns:a16="http://schemas.microsoft.com/office/drawing/2014/main" val="3336605374"/>
                    </a:ext>
                  </a:extLst>
                </a:gridCol>
                <a:gridCol w="2435192">
                  <a:extLst>
                    <a:ext uri="{9D8B030D-6E8A-4147-A177-3AD203B41FA5}">
                      <a16:colId xmlns:a16="http://schemas.microsoft.com/office/drawing/2014/main" val="3962688660"/>
                    </a:ext>
                  </a:extLst>
                </a:gridCol>
              </a:tblGrid>
              <a:tr h="6545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you currently employed with in any organization as on date?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780187"/>
                  </a:ext>
                </a:extLst>
              </a:tr>
              <a:tr h="2483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No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188710"/>
                  </a:ext>
                </a:extLst>
              </a:tr>
              <a:tr h="2483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Prefer not to say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404928"/>
                  </a:ext>
                </a:extLst>
              </a:tr>
              <a:tr h="2483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34909"/>
                  </a:ext>
                </a:extLst>
              </a:tr>
              <a:tr h="2483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850497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74D247C-9460-AC01-6D4B-F84A852BA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415637"/>
              </p:ext>
            </p:extLst>
          </p:nvPr>
        </p:nvGraphicFramePr>
        <p:xfrm>
          <a:off x="4533500" y="4860758"/>
          <a:ext cx="4225490" cy="190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248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66015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73632-4616-65A5-0498-ED9EDFD5F8CA}"/>
              </a:ext>
            </a:extLst>
          </p:cNvPr>
          <p:cNvSpPr txBox="1"/>
          <p:nvPr/>
        </p:nvSpPr>
        <p:spPr>
          <a:xfrm>
            <a:off x="404262" y="991405"/>
            <a:ext cx="11511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Professionalism of the Staff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63% of respondents were very happy with the professional competence of the staff rated the, 33% were fairly happy &amp; balance were unhappy.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5D751-DE61-A058-A8B9-382AAB022FCD}"/>
              </a:ext>
            </a:extLst>
          </p:cNvPr>
          <p:cNvSpPr txBox="1"/>
          <p:nvPr/>
        </p:nvSpPr>
        <p:spPr>
          <a:xfrm>
            <a:off x="404260" y="4167740"/>
            <a:ext cx="11510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Courteousness of the Staff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66% of respondents were very happy with 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staff, 31% were satisfied &amp; only 3% were unhappy.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B5DCB3-6D3A-0341-3672-88D19C520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42418"/>
              </p:ext>
            </p:extLst>
          </p:nvPr>
        </p:nvGraphicFramePr>
        <p:xfrm>
          <a:off x="808523" y="4899259"/>
          <a:ext cx="4148488" cy="1739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015358604"/>
                    </a:ext>
                  </a:extLst>
                </a:gridCol>
                <a:gridCol w="2868328">
                  <a:extLst>
                    <a:ext uri="{9D8B030D-6E8A-4147-A177-3AD203B41FA5}">
                      <a16:colId xmlns:a16="http://schemas.microsoft.com/office/drawing/2014/main" val="1770419749"/>
                    </a:ext>
                  </a:extLst>
                </a:gridCol>
              </a:tblGrid>
              <a:tr h="413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How courteous was the staff?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730080"/>
                  </a:ext>
                </a:extLst>
              </a:tr>
              <a:tr h="2439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147242"/>
                  </a:ext>
                </a:extLst>
              </a:tr>
              <a:tr h="2439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948351"/>
                  </a:ext>
                </a:extLst>
              </a:tr>
              <a:tr h="2439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735374"/>
                  </a:ext>
                </a:extLst>
              </a:tr>
              <a:tr h="2439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849556"/>
                  </a:ext>
                </a:extLst>
              </a:tr>
              <a:tr h="3503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599979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B830B5-EC3F-13DF-93E8-0B744C591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863917"/>
              </p:ext>
            </p:extLst>
          </p:nvPr>
        </p:nvGraphicFramePr>
        <p:xfrm>
          <a:off x="5746281" y="4814071"/>
          <a:ext cx="3667225" cy="193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59BD73-87A7-DEFF-165C-CD29DBA19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6315"/>
              </p:ext>
            </p:extLst>
          </p:nvPr>
        </p:nvGraphicFramePr>
        <p:xfrm>
          <a:off x="818146" y="1799924"/>
          <a:ext cx="4206241" cy="2149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913">
                  <a:extLst>
                    <a:ext uri="{9D8B030D-6E8A-4147-A177-3AD203B41FA5}">
                      <a16:colId xmlns:a16="http://schemas.microsoft.com/office/drawing/2014/main" val="2937368391"/>
                    </a:ext>
                  </a:extLst>
                </a:gridCol>
                <a:gridCol w="2868328">
                  <a:extLst>
                    <a:ext uri="{9D8B030D-6E8A-4147-A177-3AD203B41FA5}">
                      <a16:colId xmlns:a16="http://schemas.microsoft.com/office/drawing/2014/main" val="3273318429"/>
                    </a:ext>
                  </a:extLst>
                </a:gridCol>
              </a:tblGrid>
              <a:tr h="62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would you rate the professionalism of the staff?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160393"/>
                  </a:ext>
                </a:extLst>
              </a:tr>
              <a:tr h="2436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366769"/>
                  </a:ext>
                </a:extLst>
              </a:tr>
              <a:tr h="2436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133011"/>
                  </a:ext>
                </a:extLst>
              </a:tr>
              <a:tr h="2436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486941"/>
                  </a:ext>
                </a:extLst>
              </a:tr>
              <a:tr h="3053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729433"/>
                  </a:ext>
                </a:extLst>
              </a:tr>
              <a:tr h="2436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57584"/>
                  </a:ext>
                </a:extLst>
              </a:tr>
              <a:tr h="2436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172723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BD892AD-90D6-1B6D-CE4F-607E4E6ED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871961"/>
              </p:ext>
            </p:extLst>
          </p:nvPr>
        </p:nvGraphicFramePr>
        <p:xfrm>
          <a:off x="5322771" y="1848050"/>
          <a:ext cx="4360244" cy="215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06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40903" y="11940"/>
            <a:ext cx="1994654" cy="775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6" y="43515"/>
            <a:ext cx="945560" cy="67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03159" y="110417"/>
            <a:ext cx="8930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23E6E-B456-6095-2986-6279EF26225E}"/>
              </a:ext>
            </a:extLst>
          </p:cNvPr>
          <p:cNvSpPr txBox="1"/>
          <p:nvPr/>
        </p:nvSpPr>
        <p:spPr>
          <a:xfrm>
            <a:off x="224686" y="976647"/>
            <a:ext cx="11853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Waiting Time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107 respondents out of 150 (71%) were attended to by the staff in a reasonable timeframe. A total of 43 respondents were not happy with the long waiting time.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38BD73-F04F-089D-0A92-6D77F1E2E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41337"/>
              </p:ext>
            </p:extLst>
          </p:nvPr>
        </p:nvGraphicFramePr>
        <p:xfrm>
          <a:off x="506873" y="1851739"/>
          <a:ext cx="3492762" cy="1802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488">
                  <a:extLst>
                    <a:ext uri="{9D8B030D-6E8A-4147-A177-3AD203B41FA5}">
                      <a16:colId xmlns:a16="http://schemas.microsoft.com/office/drawing/2014/main" val="1425481446"/>
                    </a:ext>
                  </a:extLst>
                </a:gridCol>
                <a:gridCol w="2173274">
                  <a:extLst>
                    <a:ext uri="{9D8B030D-6E8A-4147-A177-3AD203B41FA5}">
                      <a16:colId xmlns:a16="http://schemas.microsoft.com/office/drawing/2014/main" val="3202979355"/>
                    </a:ext>
                  </a:extLst>
                </a:gridCol>
              </a:tblGrid>
              <a:tr h="4775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Waiting time?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054464"/>
                  </a:ext>
                </a:extLst>
              </a:tr>
              <a:tr h="2649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Prompt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611552"/>
                  </a:ext>
                </a:extLst>
              </a:tr>
              <a:tr h="2649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Reasonable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450649"/>
                  </a:ext>
                </a:extLst>
              </a:tr>
              <a:tr h="2649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725361"/>
                  </a:ext>
                </a:extLst>
              </a:tr>
              <a:tr h="2649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Long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769446"/>
                  </a:ext>
                </a:extLst>
              </a:tr>
              <a:tr h="2649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999945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B24272-9523-CF4A-6C65-52BABB2E2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064820"/>
              </p:ext>
            </p:extLst>
          </p:nvPr>
        </p:nvGraphicFramePr>
        <p:xfrm>
          <a:off x="4980103" y="1854416"/>
          <a:ext cx="3919420" cy="191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B94F94-259D-2C10-4462-7CC6C8186D9B}"/>
              </a:ext>
            </a:extLst>
          </p:cNvPr>
          <p:cNvSpPr txBox="1"/>
          <p:nvPr/>
        </p:nvSpPr>
        <p:spPr>
          <a:xfrm>
            <a:off x="221381" y="3888605"/>
            <a:ext cx="11854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 Spent with the Consultant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94% respondents were given adequate time by the consultant. Balance 6 % were not satisfied with the time utilized during consultation by the attending physician.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5229C6-41DC-956E-F174-5F5AAACFC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51611"/>
              </p:ext>
            </p:extLst>
          </p:nvPr>
        </p:nvGraphicFramePr>
        <p:xfrm>
          <a:off x="506874" y="4677878"/>
          <a:ext cx="3492690" cy="193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297">
                  <a:extLst>
                    <a:ext uri="{9D8B030D-6E8A-4147-A177-3AD203B41FA5}">
                      <a16:colId xmlns:a16="http://schemas.microsoft.com/office/drawing/2014/main" val="1196631462"/>
                    </a:ext>
                  </a:extLst>
                </a:gridCol>
                <a:gridCol w="2334393">
                  <a:extLst>
                    <a:ext uri="{9D8B030D-6E8A-4147-A177-3AD203B41FA5}">
                      <a16:colId xmlns:a16="http://schemas.microsoft.com/office/drawing/2014/main" val="3893454962"/>
                    </a:ext>
                  </a:extLst>
                </a:gridCol>
              </a:tblGrid>
              <a:tr h="6833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the doctor give you adequate time during consultation?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282591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Adequate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979658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Inadequate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700764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0013125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Reasonable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503682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750794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F115672-FC0C-A4DA-525D-898D60B0C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507132"/>
              </p:ext>
            </p:extLst>
          </p:nvPr>
        </p:nvGraphicFramePr>
        <p:xfrm>
          <a:off x="4514248" y="4629749"/>
          <a:ext cx="4781176" cy="206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765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1C2D1-5599-CB15-DCD3-A25B4B1A1436}"/>
              </a:ext>
            </a:extLst>
          </p:cNvPr>
          <p:cNvSpPr txBox="1"/>
          <p:nvPr/>
        </p:nvSpPr>
        <p:spPr>
          <a:xfrm>
            <a:off x="1203159" y="110417"/>
            <a:ext cx="8930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76F1D-3A26-1186-37FD-00B8B1B26065}"/>
              </a:ext>
            </a:extLst>
          </p:cNvPr>
          <p:cNvSpPr txBox="1"/>
          <p:nvPr/>
        </p:nvSpPr>
        <p:spPr>
          <a:xfrm>
            <a:off x="40640" y="837398"/>
            <a:ext cx="12010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Professionalism of the Consultant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61% were highly satisfied with the consultant, 37% were satisfied &amp; balance 2 % were not satisfied with the attending physician.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DECCC-EB0F-1FF2-07EC-5ECD7BE5A5A8}"/>
              </a:ext>
            </a:extLst>
          </p:cNvPr>
          <p:cNvSpPr txBox="1"/>
          <p:nvPr/>
        </p:nvSpPr>
        <p:spPr>
          <a:xfrm>
            <a:off x="28876" y="3859729"/>
            <a:ext cx="12029977" cy="65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 during Consultation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93% respondents said that privacy was maintained during consultation &amp; the balance said that no privacy was maintained or did not comment.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0368E0-8482-C651-A713-D3AE03CB0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15444"/>
              </p:ext>
            </p:extLst>
          </p:nvPr>
        </p:nvGraphicFramePr>
        <p:xfrm>
          <a:off x="394635" y="1520791"/>
          <a:ext cx="4235115" cy="2112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1">
                  <a:extLst>
                    <a:ext uri="{9D8B030D-6E8A-4147-A177-3AD203B41FA5}">
                      <a16:colId xmlns:a16="http://schemas.microsoft.com/office/drawing/2014/main" val="2346400441"/>
                    </a:ext>
                  </a:extLst>
                </a:gridCol>
                <a:gridCol w="2954954">
                  <a:extLst>
                    <a:ext uri="{9D8B030D-6E8A-4147-A177-3AD203B41FA5}">
                      <a16:colId xmlns:a16="http://schemas.microsoft.com/office/drawing/2014/main" val="2259383904"/>
                    </a:ext>
                  </a:extLst>
                </a:gridCol>
              </a:tblGrid>
              <a:tr h="6641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the doctor clear &amp; compassionate during consultation?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072891"/>
                  </a:ext>
                </a:extLst>
              </a:tr>
              <a:tr h="236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766766"/>
                  </a:ext>
                </a:extLst>
              </a:tr>
              <a:tr h="236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61871"/>
                  </a:ext>
                </a:extLst>
              </a:tr>
              <a:tr h="236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820239"/>
                  </a:ext>
                </a:extLst>
              </a:tr>
              <a:tr h="236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849679"/>
                  </a:ext>
                </a:extLst>
              </a:tr>
              <a:tr h="236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909790"/>
                  </a:ext>
                </a:extLst>
              </a:tr>
              <a:tr h="236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059343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3861B70-A9BD-97E5-C38B-CB17A0D37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289364"/>
              </p:ext>
            </p:extLst>
          </p:nvPr>
        </p:nvGraphicFramePr>
        <p:xfrm>
          <a:off x="5668450" y="1464479"/>
          <a:ext cx="4238826" cy="230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23EBB7D-6BCB-4E49-B7D3-D022820B0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33538"/>
              </p:ext>
            </p:extLst>
          </p:nvPr>
        </p:nvGraphicFramePr>
        <p:xfrm>
          <a:off x="390925" y="4586310"/>
          <a:ext cx="4238826" cy="1518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121">
                  <a:extLst>
                    <a:ext uri="{9D8B030D-6E8A-4147-A177-3AD203B41FA5}">
                      <a16:colId xmlns:a16="http://schemas.microsoft.com/office/drawing/2014/main" val="1290423660"/>
                    </a:ext>
                  </a:extLst>
                </a:gridCol>
                <a:gridCol w="2935705">
                  <a:extLst>
                    <a:ext uri="{9D8B030D-6E8A-4147-A177-3AD203B41FA5}">
                      <a16:colId xmlns:a16="http://schemas.microsoft.com/office/drawing/2014/main" val="913168159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privacy maintained during consultation?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078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3828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5627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9860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83198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44A5072-DE00-C90E-C44A-94289480A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148831"/>
              </p:ext>
            </p:extLst>
          </p:nvPr>
        </p:nvGraphicFramePr>
        <p:xfrm>
          <a:off x="6147169" y="4586310"/>
          <a:ext cx="4238826" cy="216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08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1E319-585D-7036-C26E-B7BB470AD041}"/>
              </a:ext>
            </a:extLst>
          </p:cNvPr>
          <p:cNvSpPr txBox="1"/>
          <p:nvPr/>
        </p:nvSpPr>
        <p:spPr>
          <a:xfrm>
            <a:off x="481263" y="1277051"/>
            <a:ext cx="11377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Experience with the Consulting Physician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58% respondents said that they were highly satisfied with the consulting physician, 41% were fairly satisfied &amp; the balance respondents were unsatisfied.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EB32C6-2AA9-8CB9-1F53-FE5053CDE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49018"/>
              </p:ext>
            </p:extLst>
          </p:nvPr>
        </p:nvGraphicFramePr>
        <p:xfrm>
          <a:off x="679500" y="2217630"/>
          <a:ext cx="3257233" cy="2185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484">
                  <a:extLst>
                    <a:ext uri="{9D8B030D-6E8A-4147-A177-3AD203B41FA5}">
                      <a16:colId xmlns:a16="http://schemas.microsoft.com/office/drawing/2014/main" val="2979507811"/>
                    </a:ext>
                  </a:extLst>
                </a:gridCol>
                <a:gridCol w="2187749">
                  <a:extLst>
                    <a:ext uri="{9D8B030D-6E8A-4147-A177-3AD203B41FA5}">
                      <a16:colId xmlns:a16="http://schemas.microsoft.com/office/drawing/2014/main" val="3982055596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Overall experience with the consulting physician?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841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0251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9553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528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1850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9368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34254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12F3F-55D3-FD74-5937-6D6913AA5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520378"/>
              </p:ext>
            </p:extLst>
          </p:nvPr>
        </p:nvGraphicFramePr>
        <p:xfrm>
          <a:off x="4446872" y="2204185"/>
          <a:ext cx="4023360" cy="23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510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ALLIED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0258A-038A-A71C-B26C-AFC69CC5DE4F}"/>
              </a:ext>
            </a:extLst>
          </p:cNvPr>
          <p:cNvSpPr txBox="1"/>
          <p:nvPr/>
        </p:nvSpPr>
        <p:spPr>
          <a:xfrm>
            <a:off x="221380" y="877316"/>
            <a:ext cx="11531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Cleanliness &amp; Hygiene in the Waiting Area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82% of the respondents in the sample population were very happy with the cleanliness &amp; hygiene maintained in the facility, 15% were fairly happy &amp; 35% were unhappy about the aspect.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9A5E26-B371-4459-2F16-C9BE9159B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31572"/>
              </p:ext>
            </p:extLst>
          </p:nvPr>
        </p:nvGraphicFramePr>
        <p:xfrm>
          <a:off x="433137" y="1559764"/>
          <a:ext cx="3686476" cy="1933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781">
                  <a:extLst>
                    <a:ext uri="{9D8B030D-6E8A-4147-A177-3AD203B41FA5}">
                      <a16:colId xmlns:a16="http://schemas.microsoft.com/office/drawing/2014/main" val="128251331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val="1137795681"/>
                    </a:ext>
                  </a:extLst>
                </a:gridCol>
              </a:tblGrid>
              <a:tr h="7214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How was the cleanliness &amp; hygiene at the waiting area?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86121"/>
                  </a:ext>
                </a:extLst>
              </a:tr>
              <a:tr h="2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475608"/>
                  </a:ext>
                </a:extLst>
              </a:tr>
              <a:tr h="2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232699"/>
                  </a:ext>
                </a:extLst>
              </a:tr>
              <a:tr h="2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996025"/>
                  </a:ext>
                </a:extLst>
              </a:tr>
              <a:tr h="2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748382"/>
                  </a:ext>
                </a:extLst>
              </a:tr>
              <a:tr h="2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958403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25280D-A522-9CB5-0E5B-5C201D645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691265"/>
              </p:ext>
            </p:extLst>
          </p:nvPr>
        </p:nvGraphicFramePr>
        <p:xfrm>
          <a:off x="4800030" y="1511166"/>
          <a:ext cx="4295843" cy="226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5A123A-CE97-955A-6A98-712C9F7A364D}"/>
              </a:ext>
            </a:extLst>
          </p:cNvPr>
          <p:cNvSpPr txBox="1"/>
          <p:nvPr/>
        </p:nvSpPr>
        <p:spPr>
          <a:xfrm>
            <a:off x="221381" y="3955983"/>
            <a:ext cx="11636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Availability of Emergency Services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21% of the respondents in the sample population were happy with emergency services in the facility, 37% were fairly happy &amp; 42% were unhappy about the aspect. This aspect needs to be improved.</a:t>
            </a:r>
            <a:endParaRPr lang="en-IN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DF5DEB3-A587-CEC9-BF1A-13B79A3AA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12316"/>
              </p:ext>
            </p:extLst>
          </p:nvPr>
        </p:nvGraphicFramePr>
        <p:xfrm>
          <a:off x="404261" y="4745257"/>
          <a:ext cx="3715352" cy="200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57">
                  <a:extLst>
                    <a:ext uri="{9D8B030D-6E8A-4147-A177-3AD203B41FA5}">
                      <a16:colId xmlns:a16="http://schemas.microsoft.com/office/drawing/2014/main" val="12777423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val="2171476267"/>
                    </a:ext>
                  </a:extLst>
                </a:gridCol>
              </a:tblGrid>
              <a:tr h="542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Emergency Services available at ECHS?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173925"/>
                  </a:ext>
                </a:extLst>
              </a:tr>
              <a:tr h="243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322344"/>
                  </a:ext>
                </a:extLst>
              </a:tr>
              <a:tr h="243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706326"/>
                  </a:ext>
                </a:extLst>
              </a:tr>
              <a:tr h="243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655203"/>
                  </a:ext>
                </a:extLst>
              </a:tr>
              <a:tr h="243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249014"/>
                  </a:ext>
                </a:extLst>
              </a:tr>
              <a:tr h="243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45923"/>
                  </a:ext>
                </a:extLst>
              </a:tr>
              <a:tr h="243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80032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C8E1000-511D-2651-0189-6FD76E056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051134"/>
              </p:ext>
            </p:extLst>
          </p:nvPr>
        </p:nvGraphicFramePr>
        <p:xfrm>
          <a:off x="4800031" y="4764505"/>
          <a:ext cx="4199589" cy="198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59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ALLIED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52021-59D0-416C-0776-551D9DA95B9D}"/>
              </a:ext>
            </a:extLst>
          </p:cNvPr>
          <p:cNvSpPr txBox="1"/>
          <p:nvPr/>
        </p:nvSpPr>
        <p:spPr>
          <a:xfrm>
            <a:off x="144379" y="875900"/>
            <a:ext cx="11752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Availability of Diagnostic Services at the Base Hospital, Delhi Cantt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83% of the respondents in the sample population were satisfied with the diagnostic services at the Base Hospital, 8% were fairly satisfied &amp; 9% were unsatisfied about the aspect.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D48ADD-FFF6-0D08-F4A8-34D6C4AE8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53634"/>
              </p:ext>
            </p:extLst>
          </p:nvPr>
        </p:nvGraphicFramePr>
        <p:xfrm>
          <a:off x="202131" y="1809548"/>
          <a:ext cx="3792352" cy="2072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974">
                  <a:extLst>
                    <a:ext uri="{9D8B030D-6E8A-4147-A177-3AD203B41FA5}">
                      <a16:colId xmlns:a16="http://schemas.microsoft.com/office/drawing/2014/main" val="511923399"/>
                    </a:ext>
                  </a:extLst>
                </a:gridCol>
                <a:gridCol w="2056378">
                  <a:extLst>
                    <a:ext uri="{9D8B030D-6E8A-4147-A177-3AD203B41FA5}">
                      <a16:colId xmlns:a16="http://schemas.microsoft.com/office/drawing/2014/main" val="3985987098"/>
                    </a:ext>
                  </a:extLst>
                </a:gridCol>
              </a:tblGrid>
              <a:tr h="624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are the Diagnostic services at Base Hospital?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485593"/>
                  </a:ext>
                </a:extLst>
              </a:tr>
              <a:tr h="2402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7875"/>
                  </a:ext>
                </a:extLst>
              </a:tr>
              <a:tr h="2402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393692"/>
                  </a:ext>
                </a:extLst>
              </a:tr>
              <a:tr h="2402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655890"/>
                  </a:ext>
                </a:extLst>
              </a:tr>
              <a:tr h="2402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991523"/>
                  </a:ext>
                </a:extLst>
              </a:tr>
              <a:tr h="2402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287677"/>
                  </a:ext>
                </a:extLst>
              </a:tr>
              <a:tr h="2402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88112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D3BC8A-66D1-953C-36A4-475ABF1E7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414338"/>
              </p:ext>
            </p:extLst>
          </p:nvPr>
        </p:nvGraphicFramePr>
        <p:xfrm>
          <a:off x="4456496" y="1645922"/>
          <a:ext cx="4360245" cy="243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900E0A-F548-A7BF-348B-1DD902C3A0FE}"/>
              </a:ext>
            </a:extLst>
          </p:cNvPr>
          <p:cNvSpPr txBox="1"/>
          <p:nvPr/>
        </p:nvSpPr>
        <p:spPr>
          <a:xfrm>
            <a:off x="202131" y="4010622"/>
            <a:ext cx="1175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Availability of Health-Related Information.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64% of the respondents felt that adequate Health Related Information was available whereas, only 8% felt that more information should be made available.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AC15CA-B242-75E8-0153-D3CE76EC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09786"/>
              </p:ext>
            </p:extLst>
          </p:nvPr>
        </p:nvGraphicFramePr>
        <p:xfrm>
          <a:off x="237422" y="4656953"/>
          <a:ext cx="3757061" cy="202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392">
                  <a:extLst>
                    <a:ext uri="{9D8B030D-6E8A-4147-A177-3AD203B41FA5}">
                      <a16:colId xmlns:a16="http://schemas.microsoft.com/office/drawing/2014/main" val="2218147097"/>
                    </a:ext>
                  </a:extLst>
                </a:gridCol>
                <a:gridCol w="2114669">
                  <a:extLst>
                    <a:ext uri="{9D8B030D-6E8A-4147-A177-3AD203B41FA5}">
                      <a16:colId xmlns:a16="http://schemas.microsoft.com/office/drawing/2014/main" val="737481221"/>
                    </a:ext>
                  </a:extLst>
                </a:gridCol>
              </a:tblGrid>
              <a:tr h="5791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of Health-Related Information in ECHS?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857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07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9153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10940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009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6814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068915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E16868-CA84-4F7E-E872-12B9D88A3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647303"/>
              </p:ext>
            </p:extLst>
          </p:nvPr>
        </p:nvGraphicFramePr>
        <p:xfrm>
          <a:off x="4708858" y="4459555"/>
          <a:ext cx="3978443" cy="244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232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41AD9-43C1-F1E3-D65D-F696BE20B270}"/>
              </a:ext>
            </a:extLst>
          </p:cNvPr>
          <p:cNvSpPr txBox="1"/>
          <p:nvPr/>
        </p:nvSpPr>
        <p:spPr>
          <a:xfrm>
            <a:off x="40640" y="847024"/>
            <a:ext cx="11894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Availability of Adequate Medicines in the Pharmacy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66% people in the study were satisfied, 27% were fairly satisfied &amp; 7% were unsatisfied or did not comment on the medicines available in the pharmacy.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301BE7-E58F-43C8-9C64-DE4450CDD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78034"/>
              </p:ext>
            </p:extLst>
          </p:nvPr>
        </p:nvGraphicFramePr>
        <p:xfrm>
          <a:off x="256674" y="1493355"/>
          <a:ext cx="3631932" cy="1971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490">
                  <a:extLst>
                    <a:ext uri="{9D8B030D-6E8A-4147-A177-3AD203B41FA5}">
                      <a16:colId xmlns:a16="http://schemas.microsoft.com/office/drawing/2014/main" val="4050478891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1088243715"/>
                    </a:ext>
                  </a:extLst>
                </a:gridCol>
              </a:tblGrid>
              <a:tr h="643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adequate medicines available in the pharmacy?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7813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Excellent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3249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33912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3740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4042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7358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814085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066679-A609-CF76-116B-96F89B8CD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56451"/>
              </p:ext>
            </p:extLst>
          </p:nvPr>
        </p:nvGraphicFramePr>
        <p:xfrm>
          <a:off x="4406900" y="1440295"/>
          <a:ext cx="3896496" cy="198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75D905-6959-991F-5FD1-8354F37A3AF2}"/>
              </a:ext>
            </a:extLst>
          </p:cNvPr>
          <p:cNvSpPr txBox="1"/>
          <p:nvPr/>
        </p:nvSpPr>
        <p:spPr>
          <a:xfrm>
            <a:off x="144378" y="3644866"/>
            <a:ext cx="11894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Availability of Critical Medicines in the Pharmacy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Merely 19% people in the study were happy, 26% were fairly happy &amp; 63% were unsatisfied or  did not comment on the medicines available in the pharmacy. The aspect needs to be improved.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C45A2B-C188-EC01-B48C-852BFA086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44932"/>
              </p:ext>
            </p:extLst>
          </p:nvPr>
        </p:nvGraphicFramePr>
        <p:xfrm>
          <a:off x="269506" y="4466122"/>
          <a:ext cx="3619099" cy="2052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738">
                  <a:extLst>
                    <a:ext uri="{9D8B030D-6E8A-4147-A177-3AD203B41FA5}">
                      <a16:colId xmlns:a16="http://schemas.microsoft.com/office/drawing/2014/main" val="1137216357"/>
                    </a:ext>
                  </a:extLst>
                </a:gridCol>
                <a:gridCol w="2455361">
                  <a:extLst>
                    <a:ext uri="{9D8B030D-6E8A-4147-A177-3AD203B41FA5}">
                      <a16:colId xmlns:a16="http://schemas.microsoft.com/office/drawing/2014/main" val="117986291"/>
                    </a:ext>
                  </a:extLst>
                </a:gridCol>
              </a:tblGrid>
              <a:tr h="6043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critical medicines available in the pharmacy?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867217"/>
                  </a:ext>
                </a:extLst>
              </a:tr>
              <a:tr h="237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727148"/>
                  </a:ext>
                </a:extLst>
              </a:tr>
              <a:tr h="237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108822"/>
                  </a:ext>
                </a:extLst>
              </a:tr>
              <a:tr h="237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460389"/>
                  </a:ext>
                </a:extLst>
              </a:tr>
              <a:tr h="237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485009"/>
                  </a:ext>
                </a:extLst>
              </a:tr>
              <a:tr h="237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936218"/>
                  </a:ext>
                </a:extLst>
              </a:tr>
              <a:tr h="237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471451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38B76FF-4AB5-5D1B-80A3-CE448EC66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890441"/>
              </p:ext>
            </p:extLst>
          </p:nvPr>
        </p:nvGraphicFramePr>
        <p:xfrm>
          <a:off x="4406900" y="4393022"/>
          <a:ext cx="3896496" cy="218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372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6D447-2EBD-5CB0-A48F-457C342F6603}"/>
              </a:ext>
            </a:extLst>
          </p:cNvPr>
          <p:cNvSpPr txBox="1"/>
          <p:nvPr/>
        </p:nvSpPr>
        <p:spPr>
          <a:xfrm>
            <a:off x="242171" y="1183907"/>
            <a:ext cx="11587277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 Delivery of Medicines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99% respondents in the study stated that medicines are not home delivered.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5D46BE-9ABB-3526-7D3F-B10CD25CC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8058"/>
              </p:ext>
            </p:extLst>
          </p:nvPr>
        </p:nvGraphicFramePr>
        <p:xfrm>
          <a:off x="452387" y="2011681"/>
          <a:ext cx="4081111" cy="203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428">
                  <a:extLst>
                    <a:ext uri="{9D8B030D-6E8A-4147-A177-3AD203B41FA5}">
                      <a16:colId xmlns:a16="http://schemas.microsoft.com/office/drawing/2014/main" val="3056566990"/>
                    </a:ext>
                  </a:extLst>
                </a:gridCol>
                <a:gridCol w="3060683">
                  <a:extLst>
                    <a:ext uri="{9D8B030D-6E8A-4147-A177-3AD203B41FA5}">
                      <a16:colId xmlns:a16="http://schemas.microsoft.com/office/drawing/2014/main" val="3384033217"/>
                    </a:ext>
                  </a:extLst>
                </a:gridCol>
              </a:tblGrid>
              <a:tr h="729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Row Labels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Count of Are the medicines home delivered?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239563"/>
                  </a:ext>
                </a:extLst>
              </a:tr>
              <a:tr h="3042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No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149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512211"/>
                  </a:ext>
                </a:extLst>
              </a:tr>
              <a:tr h="3042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Yes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923910"/>
                  </a:ext>
                </a:extLst>
              </a:tr>
              <a:tr h="6929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Grand Total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150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51411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F846F0-585D-8461-A0AE-F4EB16F68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95540"/>
              </p:ext>
            </p:extLst>
          </p:nvPr>
        </p:nvGraphicFramePr>
        <p:xfrm>
          <a:off x="5197591" y="2036045"/>
          <a:ext cx="4196666" cy="218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350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REFERRAL PROCEDURE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4FBFD-4579-AE0B-4D79-826A7BB4AA4C}"/>
              </a:ext>
            </a:extLst>
          </p:cNvPr>
          <p:cNvSpPr txBox="1"/>
          <p:nvPr/>
        </p:nvSpPr>
        <p:spPr>
          <a:xfrm>
            <a:off x="182879" y="1010655"/>
            <a:ext cx="11713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Ease of Getting a Referral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69% of the sample in the study were satisfied, 27% were fairly satisfied &amp; balance were unsatisfied or did not comment on the ease of referral by the ECHS facility.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5410FE-3B55-409B-A222-909ACEEA0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48981"/>
              </p:ext>
            </p:extLst>
          </p:nvPr>
        </p:nvGraphicFramePr>
        <p:xfrm>
          <a:off x="349383" y="1750533"/>
          <a:ext cx="3866482" cy="200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599">
                  <a:extLst>
                    <a:ext uri="{9D8B030D-6E8A-4147-A177-3AD203B41FA5}">
                      <a16:colId xmlns:a16="http://schemas.microsoft.com/office/drawing/2014/main" val="1703779459"/>
                    </a:ext>
                  </a:extLst>
                </a:gridCol>
                <a:gridCol w="2370883">
                  <a:extLst>
                    <a:ext uri="{9D8B030D-6E8A-4147-A177-3AD203B41FA5}">
                      <a16:colId xmlns:a16="http://schemas.microsoft.com/office/drawing/2014/main" val="344503483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easy was it to get referral? 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9541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0776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9324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8943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279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9555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15746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6EE471-6841-A1A2-DC8C-D74C7D66C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042370"/>
              </p:ext>
            </p:extLst>
          </p:nvPr>
        </p:nvGraphicFramePr>
        <p:xfrm>
          <a:off x="4333875" y="1671778"/>
          <a:ext cx="4271110" cy="207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4D6C21-6270-6019-A432-E3A791825983}"/>
              </a:ext>
            </a:extLst>
          </p:cNvPr>
          <p:cNvSpPr txBox="1"/>
          <p:nvPr/>
        </p:nvSpPr>
        <p:spPr>
          <a:xfrm>
            <a:off x="282008" y="3886296"/>
            <a:ext cx="11531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Ease of Getting an Online Referral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Only 21% of the subjects in the study were satisfied, 48% were unsatisfied &amp; balance were fairly satisfied on the ease of online referral by the ECHS facility.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883056-31EA-A96B-AD93-0FF2C769D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16064"/>
              </p:ext>
            </p:extLst>
          </p:nvPr>
        </p:nvGraphicFramePr>
        <p:xfrm>
          <a:off x="349383" y="4571127"/>
          <a:ext cx="3866482" cy="2103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665">
                  <a:extLst>
                    <a:ext uri="{9D8B030D-6E8A-4147-A177-3AD203B41FA5}">
                      <a16:colId xmlns:a16="http://schemas.microsoft.com/office/drawing/2014/main" val="4220260892"/>
                    </a:ext>
                  </a:extLst>
                </a:gridCol>
                <a:gridCol w="2444817">
                  <a:extLst>
                    <a:ext uri="{9D8B030D-6E8A-4147-A177-3AD203B41FA5}">
                      <a16:colId xmlns:a16="http://schemas.microsoft.com/office/drawing/2014/main" val="1372487017"/>
                    </a:ext>
                  </a:extLst>
                </a:gridCol>
              </a:tblGrid>
              <a:tr h="6553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How easy was it to get online referral?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948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2591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7314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9055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0285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5990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436889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E59ED22-AF71-BE16-58BD-712F407B3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180679"/>
              </p:ext>
            </p:extLst>
          </p:nvPr>
        </p:nvGraphicFramePr>
        <p:xfrm>
          <a:off x="4510470" y="4507735"/>
          <a:ext cx="4161890" cy="220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632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64140" y="29483"/>
            <a:ext cx="1907540" cy="75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3275D3D4-02D5-4DFE-8F92-FB5E8885634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607"/>
            <a:ext cx="1037389" cy="70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6504CE-951C-BD96-ECDD-D3FCD80AC592}"/>
              </a:ext>
            </a:extLst>
          </p:cNvPr>
          <p:cNvSpPr txBox="1"/>
          <p:nvPr/>
        </p:nvSpPr>
        <p:spPr>
          <a:xfrm>
            <a:off x="1472665" y="75639"/>
            <a:ext cx="864790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1458A7-C8BA-FD00-F200-69D2F75A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31" y="1912039"/>
            <a:ext cx="5285525" cy="3680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FCB495-D17F-0452-3182-9AE10B328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" y="1912039"/>
            <a:ext cx="5348615" cy="36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REFERRAL PROCEDURE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9384E-E378-C5BB-58A9-75F7F0C39B9D}"/>
              </a:ext>
            </a:extLst>
          </p:cNvPr>
          <p:cNvSpPr txBox="1"/>
          <p:nvPr/>
        </p:nvSpPr>
        <p:spPr>
          <a:xfrm>
            <a:off x="257873" y="952901"/>
            <a:ext cx="11581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 of Satisfaction with Services of the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Empanelled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69% of the sample subjects were satisfied, 25% were fairly satisfied &amp; balance 6% were unsatisfied on the services of 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empanelled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hospitals.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735CA2-DC30-E52E-C2B9-8E759F23B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87196"/>
              </p:ext>
            </p:extLst>
          </p:nvPr>
        </p:nvGraphicFramePr>
        <p:xfrm>
          <a:off x="346509" y="1732547"/>
          <a:ext cx="3493971" cy="208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032">
                  <a:extLst>
                    <a:ext uri="{9D8B030D-6E8A-4147-A177-3AD203B41FA5}">
                      <a16:colId xmlns:a16="http://schemas.microsoft.com/office/drawing/2014/main" val="2966719692"/>
                    </a:ext>
                  </a:extLst>
                </a:gridCol>
                <a:gridCol w="2250939">
                  <a:extLst>
                    <a:ext uri="{9D8B030D-6E8A-4147-A177-3AD203B41FA5}">
                      <a16:colId xmlns:a16="http://schemas.microsoft.com/office/drawing/2014/main" val="1905482369"/>
                    </a:ext>
                  </a:extLst>
                </a:gridCol>
              </a:tblGrid>
              <a:tr h="6382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you satisfied with services at empanelled hospitals?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922397"/>
                  </a:ext>
                </a:extLst>
              </a:tr>
              <a:tr h="224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910318"/>
                  </a:ext>
                </a:extLst>
              </a:tr>
              <a:tr h="224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18057"/>
                  </a:ext>
                </a:extLst>
              </a:tr>
              <a:tr h="224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649794"/>
                  </a:ext>
                </a:extLst>
              </a:tr>
              <a:tr h="224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comments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988843"/>
                  </a:ext>
                </a:extLst>
              </a:tr>
              <a:tr h="224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594381"/>
                  </a:ext>
                </a:extLst>
              </a:tr>
              <a:tr h="224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93598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D4002B-809C-CA57-0458-7E923CE46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299447"/>
              </p:ext>
            </p:extLst>
          </p:nvPr>
        </p:nvGraphicFramePr>
        <p:xfrm>
          <a:off x="4296158" y="1599232"/>
          <a:ext cx="4055364" cy="230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58B1ED-727A-3A67-9D1B-8895DBEF6667}"/>
              </a:ext>
            </a:extLst>
          </p:cNvPr>
          <p:cNvSpPr txBox="1"/>
          <p:nvPr/>
        </p:nvSpPr>
        <p:spPr>
          <a:xfrm>
            <a:off x="257872" y="3981593"/>
            <a:ext cx="11581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Preference of Hospitals for Referral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51% of the respondents preferred to be referred to Service Hospitals &amp; rest 49% preferred private  hospitals.</a:t>
            </a:r>
            <a:endParaRPr lang="en-IN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25E4BBD-85A5-9158-CACB-94FD6CFCD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982024"/>
              </p:ext>
            </p:extLst>
          </p:nvPr>
        </p:nvGraphicFramePr>
        <p:xfrm>
          <a:off x="2954956" y="4658626"/>
          <a:ext cx="5467149" cy="208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546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REFERRAL PROCEDURE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6DBFB-B88E-DA71-D9F4-CEE6968DF6E7}"/>
              </a:ext>
            </a:extLst>
          </p:cNvPr>
          <p:cNvSpPr txBox="1"/>
          <p:nvPr/>
        </p:nvSpPr>
        <p:spPr>
          <a:xfrm>
            <a:off x="257873" y="1164657"/>
            <a:ext cx="11552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 Time Spent in the ECHS Polyclinic during a Visit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11% samples stated that they spent more than 2 hours, 55% spent 1-2 hours, 29% spent between 30 minutes to an hour &amp; 5% spent less than 30 minutes during a single visit to the facility.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26E5B4-F0C1-F070-4519-D6361FE7C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95442"/>
              </p:ext>
            </p:extLst>
          </p:nvPr>
        </p:nvGraphicFramePr>
        <p:xfrm>
          <a:off x="390056" y="2391008"/>
          <a:ext cx="4316697" cy="2244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035">
                  <a:extLst>
                    <a:ext uri="{9D8B030D-6E8A-4147-A177-3AD203B41FA5}">
                      <a16:colId xmlns:a16="http://schemas.microsoft.com/office/drawing/2014/main" val="396104076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3806354476"/>
                    </a:ext>
                  </a:extLst>
                </a:gridCol>
              </a:tblGrid>
              <a:tr h="9207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Approximate time taken in the polyclinic during one visit?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2299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to 02 hours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5371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minutes to 01 hour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585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30 minutes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0465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02 hours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8551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578749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F5B309-3EE8-6515-815B-479A86B2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595877"/>
              </p:ext>
            </p:extLst>
          </p:nvPr>
        </p:nvGraphicFramePr>
        <p:xfrm>
          <a:off x="5476775" y="2151715"/>
          <a:ext cx="4643792" cy="286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01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OOPE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C092F-4510-11D3-DFA5-7B1A5C455213}"/>
              </a:ext>
            </a:extLst>
          </p:cNvPr>
          <p:cNvSpPr txBox="1"/>
          <p:nvPr/>
        </p:nvSpPr>
        <p:spPr>
          <a:xfrm>
            <a:off x="298383" y="952903"/>
            <a:ext cx="11492564" cy="93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Pocket Expenditure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3% subjects spent more than Rs 10,000/-, 64% spent Rs 1,000/- to Rs 10,000/- &amp; balance 33% spent less than Rs1,000/- out of their pockets on health issues. Almost all the respondents use this money for medical related issues. 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BB50E1-6144-BD4F-B71E-699F4993A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6883"/>
              </p:ext>
            </p:extLst>
          </p:nvPr>
        </p:nvGraphicFramePr>
        <p:xfrm>
          <a:off x="401053" y="1885858"/>
          <a:ext cx="4373078" cy="1836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850">
                  <a:extLst>
                    <a:ext uri="{9D8B030D-6E8A-4147-A177-3AD203B41FA5}">
                      <a16:colId xmlns:a16="http://schemas.microsoft.com/office/drawing/2014/main" val="1350765369"/>
                    </a:ext>
                  </a:extLst>
                </a:gridCol>
                <a:gridCol w="2252228">
                  <a:extLst>
                    <a:ext uri="{9D8B030D-6E8A-4147-A177-3AD203B41FA5}">
                      <a16:colId xmlns:a16="http://schemas.microsoft.com/office/drawing/2014/main" val="3655950483"/>
                    </a:ext>
                  </a:extLst>
                </a:gridCol>
              </a:tblGrid>
              <a:tr h="616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How much is your monthly OOPE on healthcare?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5156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Rs 1000/-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22912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Rs 10,000/-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90341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 1000/- to Rs 10,000/-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8262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44320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D42067B-DEF2-E518-2763-11B108D28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446447"/>
              </p:ext>
            </p:extLst>
          </p:nvPr>
        </p:nvGraphicFramePr>
        <p:xfrm>
          <a:off x="5478479" y="1708484"/>
          <a:ext cx="4642088" cy="209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F771987-1FDD-D517-2329-C0C52ABBA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892803"/>
              </p:ext>
            </p:extLst>
          </p:nvPr>
        </p:nvGraphicFramePr>
        <p:xfrm>
          <a:off x="3003086" y="4292867"/>
          <a:ext cx="5813142" cy="230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326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A15F0-FFC3-956F-4F80-7B6A93BE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56" y="1965507"/>
            <a:ext cx="7669944" cy="4560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RECOMMENDATION TO OTHERS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7BCBF-8754-96D2-DBA9-CDE2EDF80A14}"/>
              </a:ext>
            </a:extLst>
          </p:cNvPr>
          <p:cNvSpPr txBox="1"/>
          <p:nvPr/>
        </p:nvSpPr>
        <p:spPr>
          <a:xfrm>
            <a:off x="257873" y="1106906"/>
            <a:ext cx="1151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you Recommend this Polyclinic to Others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Only 3% sample responded in negative to the question &amp; 25% were undecided.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CE0B19-163A-EF7E-49F5-F441037D5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02469"/>
              </p:ext>
            </p:extLst>
          </p:nvPr>
        </p:nvGraphicFramePr>
        <p:xfrm>
          <a:off x="427121" y="1965507"/>
          <a:ext cx="3211228" cy="1702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542">
                  <a:extLst>
                    <a:ext uri="{9D8B030D-6E8A-4147-A177-3AD203B41FA5}">
                      <a16:colId xmlns:a16="http://schemas.microsoft.com/office/drawing/2014/main" val="3519103119"/>
                    </a:ext>
                  </a:extLst>
                </a:gridCol>
                <a:gridCol w="2242686">
                  <a:extLst>
                    <a:ext uri="{9D8B030D-6E8A-4147-A177-3AD203B41FA5}">
                      <a16:colId xmlns:a16="http://schemas.microsoft.com/office/drawing/2014/main" val="637353487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 you recommend this polyclinic to others?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4870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Maybe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7515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757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4456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87862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5F361A-ECBD-C282-68CA-941ECA583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663762"/>
              </p:ext>
            </p:extLst>
          </p:nvPr>
        </p:nvGraphicFramePr>
        <p:xfrm>
          <a:off x="257874" y="4188838"/>
          <a:ext cx="3495980" cy="221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07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RECOMMENDATIONS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B044F-624C-9550-693B-8AD693F23F24}"/>
              </a:ext>
            </a:extLst>
          </p:cNvPr>
          <p:cNvSpPr txBox="1"/>
          <p:nvPr/>
        </p:nvSpPr>
        <p:spPr>
          <a:xfrm>
            <a:off x="336884" y="1340048"/>
            <a:ext cx="824831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(a)		</a:t>
            </a:r>
            <a:r>
              <a:rPr lang="en-US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 Services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Basic diagnostic services at the polyclinic. Also, beneficiary has to visit the facility again for consultation, once the diagnostic results are available.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43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(b)		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Adequately stocked including with critical. Home delivery of medicines.</a:t>
            </a:r>
          </a:p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(c)		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Referrals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referral procedures need to be streamlined, especially the online referrals through education of beneficiaries as well as smoothening the process.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BB6C8-358D-2E5F-4F84-841621125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8570" y="1058969"/>
            <a:ext cx="2976546" cy="55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RECOMMENDATIONS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B044F-624C-9550-693B-8AD693F23F24}"/>
              </a:ext>
            </a:extLst>
          </p:cNvPr>
          <p:cNvSpPr txBox="1"/>
          <p:nvPr/>
        </p:nvSpPr>
        <p:spPr>
          <a:xfrm>
            <a:off x="336884" y="743282"/>
            <a:ext cx="8248316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(d)		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Waiting Time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To be reduced. Polyclinic is over-subscribed many times over than its handling capability due to the concentration of ESMs in the area. Increase the number of polyclinics in the Delhi NCR region.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14300" indent="-228600" algn="just">
              <a:spcAft>
                <a:spcPts val="1000"/>
              </a:spcAft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(e)		 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Payment to Empaneled Hospitals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Adequate funds should be made available in time &amp; the payments must be done in shortest possible time frame to avoid embarrassment to the beneficiaries.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BB6C8-358D-2E5F-4F84-841621125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147" y="3525251"/>
            <a:ext cx="5617076" cy="26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6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REFERENCES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25E96-40DD-54A3-2A8E-FD53C0C7E375}"/>
              </a:ext>
            </a:extLst>
          </p:cNvPr>
          <p:cNvSpPr txBox="1"/>
          <p:nvPr/>
        </p:nvSpPr>
        <p:spPr>
          <a:xfrm>
            <a:off x="279133" y="1126156"/>
            <a:ext cx="11569565" cy="421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COECHS. (2021, April). https://echs.gov.in/. Retrieved from Official ECHS Web Portal, maintained &amp; managed by COECHS : </a:t>
            </a:r>
            <a:r>
              <a:rPr lang="en-IN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https://echs.gov.in/</a:t>
            </a:r>
            <a:endParaRPr lang="en-IN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 startAt="2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Ex-servicemen Welfare, MoD,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GoI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(2020, APR). http://desw.gov.in/. Retrieved from Department of Ex-servicemen Welfare: http://desw.gov.in/ 3. </a:t>
            </a:r>
            <a:r>
              <a:rPr lang="en-IN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http://qi.nhsrcindia.org/cms-detail/national-quality-assurance-standards/MTAx</a:t>
            </a:r>
            <a:endParaRPr lang="en-IN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 startAt="2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 startAt="3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https://www.continence.org.au/sites/default/files/2020-05/Academic_Report_Short_Assessment_of_Patient_Satisfaction_SPAS.pdf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 startAt="3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 startAt="4"/>
            </a:pPr>
            <a:r>
              <a:rPr lang="en-IN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https://www.ncbi.nlm.nih.gov/pmc/articles/PMC2763650/</a:t>
            </a:r>
            <a:endParaRPr lang="en-IN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 startAt="4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https://webgate.ec.europa.eu/chafea_pdb/assets/files/pdb/20091104/20091104_d08-00_en_ps.pdf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1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32034" y="115502"/>
            <a:ext cx="88885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REFERENCES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25E96-40DD-54A3-2A8E-FD53C0C7E375}"/>
              </a:ext>
            </a:extLst>
          </p:cNvPr>
          <p:cNvSpPr txBox="1"/>
          <p:nvPr/>
        </p:nvSpPr>
        <p:spPr>
          <a:xfrm>
            <a:off x="298383" y="991402"/>
            <a:ext cx="11550315" cy="5258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AutoNum type="arabicPeriod" startAt="6"/>
            </a:pPr>
            <a:r>
              <a:rPr lang="en-I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Kumari R, Idris M, Bhushan V, Khanna A, Agarwal M, Singh S. Study on patient satisfaction in the government 	allopathic health facilities of </a:t>
            </a: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ucknow district, India. Indian J Community Med. 2009 Jan;34(1):35-42. </a:t>
            </a:r>
            <a:r>
              <a:rPr lang="en-IN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I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10.4103/0970-0218.45372. PMID: 19876453; PMCID: PMC2763650.</a:t>
            </a:r>
          </a:p>
          <a:p>
            <a:pPr marL="342900" indent="-342900">
              <a:lnSpc>
                <a:spcPct val="115000"/>
              </a:lnSpc>
              <a:buAutoNum type="arabicPeriod" startAt="6"/>
            </a:pP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7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Sukumar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Vellakkal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Shikha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Juyal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Ali Mehdi S. J. (2010). Healthcare Delivery &amp; Stakeholder's Satisfaction under Social Health Insurance Scheme in India: An Evaluation of Central Government Health Scheme(CGHS) &amp; Ex- servicemen Contributory Health Scheme(ECHS).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Indian Council for Research on International Economic Relations(ICRIER)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r>
              <a:rPr lang="en-US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PanelKari</a:t>
            </a:r>
            <a:r>
              <a:rPr lang="en-US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Maharajan </a:t>
            </a:r>
            <a:r>
              <a:rPr lang="en-US" b="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R. </a:t>
            </a:r>
            <a:r>
              <a:rPr lang="en-US" b="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Krishnaveni</a:t>
            </a:r>
            <a:r>
              <a:rPr lang="en-US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Inclusive management of ex-servicemen in India: Satisfaction of air force veterans from resettlement facilities with special reference to Tamil Nadu, Centre for Research, Anna University, Chennai, India, PSG Institute of Management, Coimbatore, India, 22 November 2016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endParaRPr lang="en-IN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	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Naveen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Phuyal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A.K. Jindal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Sandip Mukherji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Client Satisfaction in 'Ex - servicemen Contributory Health Scheme 	(ECHS) Polyclinic': An Experience from India, May 2016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Journal of Shree Birendra Hospital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14(2): 5DOI: 	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10.3126/mjsbh.v14i2.14910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60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44380" y="3282219"/>
            <a:ext cx="5585863" cy="604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THANK YOU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FC126-7520-7C6E-4776-01C926837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93" y="1491914"/>
            <a:ext cx="6333423" cy="47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B252CA-133F-7CFA-9ED7-BCA4AAE19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02" y="4502462"/>
            <a:ext cx="2219635" cy="2314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66015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6D645-5BEE-8990-AE06-9748F1AEAD03}"/>
              </a:ext>
            </a:extLst>
          </p:cNvPr>
          <p:cNvSpPr txBox="1"/>
          <p:nvPr/>
        </p:nvSpPr>
        <p:spPr>
          <a:xfrm>
            <a:off x="558267" y="881621"/>
            <a:ext cx="10963175" cy="385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Assessing Patient Satisfaction </a:t>
            </a:r>
            <a:r>
              <a:rPr lang="en-I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I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improve the services provided by the health care industry.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identify the areas which have gaps &amp; need of specific improvements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Leading to better health outcomes for the patients, professional developments for the health care providers &amp; an overall improvement in health status. 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study attempted to evaluate the working of the ECHS Polyclinic at Base Hospital, Delhi Cantt. 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was carried out at the facility through online structured questionnaire &amp; personal interaction with the beneficiaries of the scheme.</a:t>
            </a:r>
          </a:p>
        </p:txBody>
      </p:sp>
    </p:spTree>
    <p:extLst>
      <p:ext uri="{BB962C8B-B14F-4D97-AF65-F5344CB8AC3E}">
        <p14:creationId xmlns:p14="http://schemas.microsoft.com/office/powerpoint/2010/main" val="389036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22408" y="87233"/>
            <a:ext cx="889815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AVAILABLE AT THE POLYCLINIC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99FBA-7810-ED0D-5D1E-0F68E6E05621}"/>
              </a:ext>
            </a:extLst>
          </p:cNvPr>
          <p:cNvSpPr txBox="1"/>
          <p:nvPr/>
        </p:nvSpPr>
        <p:spPr>
          <a:xfrm>
            <a:off x="231007" y="904775"/>
            <a:ext cx="11819822" cy="6021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 Rooms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Cubicles for privacy. Trained personnel for operating ECG, BP etc. Treatment Room.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    Adequately stocked, HVAC provision, color coding of medicines, LAN for paperless working &amp; seating arrangements.</a:t>
            </a:r>
            <a:endParaRPr lang="en-US" sz="200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Dental Services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F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ully equipped to cater for dental care &amp; treatment. On an average 120 - 150 patients is attended by the dental officers &amp; the dental hygienist on daily basis. 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Diagnostic/ Laboratory Services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X-Ray, ECG &amp; other lab tests facilities of the Base Hospital are utilized.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Ambulance Service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Not available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Referral Issue Counter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Counter for issuing referral for empaneled health facility.</a:t>
            </a:r>
            <a:endParaRPr lang="en-IN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Card Issue/Renewal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Counter for processing Smart card application.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Amenities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Waiting rooms for veterans with entertainment facilities, hot/cold water dispenser &amp; water coolers, electronic digital counter display system &amp; display boards at prominent places with relevant information &amp; contact numbers.</a:t>
            </a:r>
            <a:endParaRPr lang="en-IN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 REVIEW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E1B1C6-F945-60A7-F4CF-8FB522D6C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61029"/>
              </p:ext>
            </p:extLst>
          </p:nvPr>
        </p:nvGraphicFramePr>
        <p:xfrm>
          <a:off x="173255" y="943276"/>
          <a:ext cx="11887201" cy="5736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38">
                  <a:extLst>
                    <a:ext uri="{9D8B030D-6E8A-4147-A177-3AD203B41FA5}">
                      <a16:colId xmlns:a16="http://schemas.microsoft.com/office/drawing/2014/main" val="3278341867"/>
                    </a:ext>
                  </a:extLst>
                </a:gridCol>
                <a:gridCol w="3232062">
                  <a:extLst>
                    <a:ext uri="{9D8B030D-6E8A-4147-A177-3AD203B41FA5}">
                      <a16:colId xmlns:a16="http://schemas.microsoft.com/office/drawing/2014/main" val="1071773798"/>
                    </a:ext>
                  </a:extLst>
                </a:gridCol>
                <a:gridCol w="1822640">
                  <a:extLst>
                    <a:ext uri="{9D8B030D-6E8A-4147-A177-3AD203B41FA5}">
                      <a16:colId xmlns:a16="http://schemas.microsoft.com/office/drawing/2014/main" val="1096889263"/>
                    </a:ext>
                  </a:extLst>
                </a:gridCol>
                <a:gridCol w="1662478">
                  <a:extLst>
                    <a:ext uri="{9D8B030D-6E8A-4147-A177-3AD203B41FA5}">
                      <a16:colId xmlns:a16="http://schemas.microsoft.com/office/drawing/2014/main" val="1629934899"/>
                    </a:ext>
                  </a:extLst>
                </a:gridCol>
                <a:gridCol w="1306919">
                  <a:extLst>
                    <a:ext uri="{9D8B030D-6E8A-4147-A177-3AD203B41FA5}">
                      <a16:colId xmlns:a16="http://schemas.microsoft.com/office/drawing/2014/main" val="2838733785"/>
                    </a:ext>
                  </a:extLst>
                </a:gridCol>
                <a:gridCol w="3132764">
                  <a:extLst>
                    <a:ext uri="{9D8B030D-6E8A-4147-A177-3AD203B41FA5}">
                      <a16:colId xmlns:a16="http://schemas.microsoft.com/office/drawing/2014/main" val="479627374"/>
                    </a:ext>
                  </a:extLst>
                </a:gridCol>
              </a:tblGrid>
              <a:tr h="453147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75002"/>
                  </a:ext>
                </a:extLst>
              </a:tr>
              <a:tr h="969479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Inclusive management of ESM in India: Satisfaction of AF veterans from resettlement facilities with special reference to 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 Mahajan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I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Krishnaveni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IIMB Management Review,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Tamil Nadu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Descriptive, conclusive, cross-sectional data with longitudinal study covering veterans superannuating in past 30 yrs.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916143"/>
                  </a:ext>
                </a:extLst>
              </a:tr>
              <a:tr h="143124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on Patient Satisfaction in the Govt. Allopathic Health Facilities of Lucknow Distt.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Ranjeeta</a:t>
                      </a:r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Kumari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MZ Idris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Vidya Bhushan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Anish Khanna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Monika Agarwal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 Journal of Community Medicine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Lucknow,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Cross-sectional study 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 of study: May to August 2006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population: Patients attending the OPD of Govt. Health facilities of Lucknow.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408799"/>
                  </a:ext>
                </a:extLst>
              </a:tr>
              <a:tr h="140765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 satisfaction in ECHS Polyclinic: An Experience from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Naveen </a:t>
                      </a:r>
                      <a:r>
                        <a:rPr lang="en-I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Phuyal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Ashok Jindal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Sandip Mukerji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MJSBH Vol. 14 Issue 2 July-Dec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ECHS polyclinic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Observational &amp; Analytical Cross sectional 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Duration: 2 years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size: 400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Stratified sample 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Structured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270942"/>
                  </a:ext>
                </a:extLst>
              </a:tr>
              <a:tr h="1475141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 Delivery &amp; Stakeholder’s satisfaction under social health insurance schemes in India: An evaluation of CGHS &amp; ECHS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Sukumar </a:t>
                      </a:r>
                      <a:r>
                        <a:rPr lang="en-I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Vellakkal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Shikha </a:t>
                      </a:r>
                      <a:r>
                        <a:rPr lang="en-I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Juyal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 Medhi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 Council for Research on International Economic Relation Dec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Indian 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Survey of 1204 CGHS 7 640 ECHS primary beneficiaries in 100 empanelled health care providers &amp; 100 scheme officials.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40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1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&amp;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28A5A-7588-63A5-A4BE-8F5332F70634}"/>
              </a:ext>
            </a:extLst>
          </p:cNvPr>
          <p:cNvSpPr txBox="1"/>
          <p:nvPr/>
        </p:nvSpPr>
        <p:spPr>
          <a:xfrm>
            <a:off x="664143" y="751305"/>
            <a:ext cx="5967663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Aim</a:t>
            </a: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To assess  satisfaction level of the patients visiting the ECHS Polyclinic.</a:t>
            </a:r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of the Study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examine the satisfaction with respect to the services received &amp; availed at the polyclinic</a:t>
            </a: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suggest measures for improvement of satisfaction level. </a:t>
            </a:r>
            <a:endParaRPr lang="en-I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8975B-EC25-AB70-772F-4543A7B4C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09" y="828306"/>
            <a:ext cx="4712402" cy="58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C732B-6260-D170-1713-CD3E49654C60}"/>
              </a:ext>
            </a:extLst>
          </p:cNvPr>
          <p:cNvSpPr txBox="1"/>
          <p:nvPr/>
        </p:nvSpPr>
        <p:spPr>
          <a:xfrm>
            <a:off x="365760" y="1039528"/>
            <a:ext cx="11146055" cy="4177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IN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Design</a:t>
            </a: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</a:t>
            </a: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ross-sectional. 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</a:pPr>
            <a:r>
              <a:rPr lang="en-IN" sz="20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 Setting</a:t>
            </a:r>
            <a:r>
              <a:rPr lang="en-I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ECHS, Base Hospital, Delhi Cantt.</a:t>
            </a:r>
          </a:p>
          <a:p>
            <a:pPr marL="228600">
              <a:lnSpc>
                <a:spcPct val="150000"/>
              </a:lnSpc>
            </a:pPr>
            <a:r>
              <a:rPr lang="en-IN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 Population</a:t>
            </a: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ESM &amp; their dependents visiting the ECHS Polyclinic, Base Hospital, Delhi Cantt.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IN" sz="20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 Tools</a:t>
            </a:r>
            <a:r>
              <a:rPr lang="en-I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	Online Questionnaire &amp; physical informal interviews at ECHS Polyclinic</a:t>
            </a:r>
          </a:p>
          <a:p>
            <a:pPr marL="228600">
              <a:lnSpc>
                <a:spcPct val="150000"/>
              </a:lnSpc>
            </a:pPr>
            <a:r>
              <a:rPr lang="en-IN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Size</a:t>
            </a: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	150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4630">
              <a:lnSpc>
                <a:spcPct val="150000"/>
              </a:lnSpc>
            </a:pPr>
            <a:r>
              <a:rPr lang="en-IN" sz="20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Sampling Method</a:t>
            </a:r>
            <a:r>
              <a:rPr lang="en-I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Convenient Sampling.</a:t>
            </a:r>
          </a:p>
          <a:p>
            <a:pPr indent="214630">
              <a:lnSpc>
                <a:spcPct val="150000"/>
              </a:lnSpc>
            </a:pPr>
            <a:r>
              <a:rPr lang="en-IN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Selection Criteria</a:t>
            </a: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(a)	</a:t>
            </a:r>
            <a:r>
              <a:rPr lang="en-IN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Inclusion Criterion</a:t>
            </a: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 All patients dependent on the ECHS Polyclinic.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(b)	</a:t>
            </a:r>
            <a:r>
              <a:rPr lang="en-IN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Exclusion Criterion</a:t>
            </a:r>
            <a:r>
              <a:rPr lang="en-I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All respondents who are unwilling were excluded from the study.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9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3078725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2982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7A82E-5DDD-5000-6F98-4D41FD61C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69538"/>
          <a:stretch/>
        </p:blipFill>
        <p:spPr bwMode="auto">
          <a:xfrm>
            <a:off x="10284460" y="1"/>
            <a:ext cx="1907540" cy="7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CEDDEB6C-F174-B44C-1AD9-3931A312A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" y="29483"/>
            <a:ext cx="942771" cy="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E0AD2-8F69-024B-DFCF-EE552B3A57D8}"/>
              </a:ext>
            </a:extLst>
          </p:cNvPr>
          <p:cNvSpPr txBox="1"/>
          <p:nvPr/>
        </p:nvSpPr>
        <p:spPr>
          <a:xfrm>
            <a:off x="1216332" y="94891"/>
            <a:ext cx="89042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7BA185-F0D4-38EE-8085-1985A277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555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3CC6C-977F-6DAC-EAF8-9D4372C944D8}"/>
              </a:ext>
            </a:extLst>
          </p:cNvPr>
          <p:cNvSpPr txBox="1"/>
          <p:nvPr/>
        </p:nvSpPr>
        <p:spPr>
          <a:xfrm>
            <a:off x="365760" y="1039530"/>
            <a:ext cx="11550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 of Gender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Out of the total sample size of the study, 84% (126) were male &amp; 16% (24) were female patients/dependants.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170B587-3509-111B-AB02-ED80F0B7A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64258"/>
              </p:ext>
            </p:extLst>
          </p:nvPr>
        </p:nvGraphicFramePr>
        <p:xfrm>
          <a:off x="731520" y="1886552"/>
          <a:ext cx="2945331" cy="139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907">
                  <a:extLst>
                    <a:ext uri="{9D8B030D-6E8A-4147-A177-3AD203B41FA5}">
                      <a16:colId xmlns:a16="http://schemas.microsoft.com/office/drawing/2014/main" val="961839226"/>
                    </a:ext>
                  </a:extLst>
                </a:gridCol>
                <a:gridCol w="1761424">
                  <a:extLst>
                    <a:ext uri="{9D8B030D-6E8A-4147-A177-3AD203B41FA5}">
                      <a16:colId xmlns:a16="http://schemas.microsoft.com/office/drawing/2014/main" val="2858993802"/>
                    </a:ext>
                  </a:extLst>
                </a:gridCol>
              </a:tblGrid>
              <a:tr h="5470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I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of Gender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924974"/>
                  </a:ext>
                </a:extLst>
              </a:tr>
              <a:tr h="3014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I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014340"/>
                  </a:ext>
                </a:extLst>
              </a:tr>
              <a:tr h="3014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I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899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241326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470784C-27ED-1BB2-68D1-242368DDD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295570"/>
              </p:ext>
            </p:extLst>
          </p:nvPr>
        </p:nvGraphicFramePr>
        <p:xfrm>
          <a:off x="4378793" y="1867304"/>
          <a:ext cx="3812306" cy="172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7F45BA4-D344-F376-C250-132412EF94AD}"/>
              </a:ext>
            </a:extLst>
          </p:cNvPr>
          <p:cNvSpPr txBox="1"/>
          <p:nvPr/>
        </p:nvSpPr>
        <p:spPr>
          <a:xfrm>
            <a:off x="433137" y="3811604"/>
            <a:ext cx="10231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 of Number of Dependants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52% of the respondents have less than 2 dependants, 47% have 3 to 5 dependants &amp; balance have more than 5 dependants.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D679C65-1302-9C25-D89E-9B0C69BF2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47580"/>
              </p:ext>
            </p:extLst>
          </p:nvPr>
        </p:nvGraphicFramePr>
        <p:xfrm>
          <a:off x="731520" y="4668254"/>
          <a:ext cx="2945331" cy="176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531">
                  <a:extLst>
                    <a:ext uri="{9D8B030D-6E8A-4147-A177-3AD203B41FA5}">
                      <a16:colId xmlns:a16="http://schemas.microsoft.com/office/drawing/2014/main" val="321357465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49665668"/>
                    </a:ext>
                  </a:extLst>
                </a:gridCol>
              </a:tblGrid>
              <a:tr h="4523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Row Labels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Dependants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668477"/>
                  </a:ext>
                </a:extLst>
              </a:tr>
              <a:tr h="3181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to 5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320135"/>
                  </a:ext>
                </a:extLst>
              </a:tr>
              <a:tr h="3181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2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68260"/>
                  </a:ext>
                </a:extLst>
              </a:tr>
              <a:tr h="3181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5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790986"/>
                  </a:ext>
                </a:extLst>
              </a:tr>
              <a:tr h="3599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IN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276996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84DC3E8-1106-B63B-30CD-307C6834D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519908"/>
              </p:ext>
            </p:extLst>
          </p:nvPr>
        </p:nvGraphicFramePr>
        <p:xfrm>
          <a:off x="4466122" y="4726004"/>
          <a:ext cx="4167738" cy="195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22563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3118</TotalTime>
  <Words>2980</Words>
  <Application>Microsoft Office PowerPoint</Application>
  <PresentationFormat>Widescreen</PresentationFormat>
  <Paragraphs>547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Algerian</vt:lpstr>
      <vt:lpstr>Arial</vt:lpstr>
      <vt:lpstr>Calibri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Jitender Mann</dc:creator>
  <cp:lastModifiedBy>Jitender Mann</cp:lastModifiedBy>
  <cp:revision>11</cp:revision>
  <dcterms:created xsi:type="dcterms:W3CDTF">2023-06-03T11:22:38Z</dcterms:created>
  <dcterms:modified xsi:type="dcterms:W3CDTF">2023-06-15T03:57:29Z</dcterms:modified>
</cp:coreProperties>
</file>