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19"/>
  </p:notesMasterIdLst>
  <p:sldIdLst>
    <p:sldId id="256" r:id="rId5"/>
    <p:sldId id="257" r:id="rId6"/>
    <p:sldId id="274" r:id="rId7"/>
    <p:sldId id="275" r:id="rId8"/>
    <p:sldId id="276" r:id="rId9"/>
    <p:sldId id="261" r:id="rId10"/>
    <p:sldId id="278" r:id="rId11"/>
    <p:sldId id="281" r:id="rId12"/>
    <p:sldId id="282" r:id="rId13"/>
    <p:sldId id="265" r:id="rId14"/>
    <p:sldId id="266" r:id="rId15"/>
    <p:sldId id="267" r:id="rId16"/>
    <p:sldId id="273" r:id="rId17"/>
    <p:sldId id="26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58" autoAdjust="0"/>
  </p:normalViewPr>
  <p:slideViewPr>
    <p:cSldViewPr snapToGrid="0">
      <p:cViewPr varScale="1">
        <p:scale>
          <a:sx n="79" d="100"/>
          <a:sy n="79" d="100"/>
        </p:scale>
        <p:origin x="101"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3" Type="http://schemas.openxmlformats.org/officeDocument/2006/relationships/customXml" Target="../customXml/item3.xml" /><Relationship Id="rId21" Type="http://schemas.openxmlformats.org/officeDocument/2006/relationships/viewProps" Target="viewProps.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presProps" Target="presProps.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tableStyles" Target="tableStyles.xml" /><Relationship Id="rId10" Type="http://schemas.openxmlformats.org/officeDocument/2006/relationships/slide" Target="slides/slide6.xml" /><Relationship Id="rId19" Type="http://schemas.openxmlformats.org/officeDocument/2006/relationships/notesMaster" Target="notesMasters/notesMaster1.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07-07-2023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4</a:t>
            </a:fld>
            <a:endParaRPr lang="en-IN"/>
          </a:p>
        </p:txBody>
      </p:sp>
    </p:spTree>
    <p:extLst>
      <p:ext uri="{BB962C8B-B14F-4D97-AF65-F5344CB8AC3E}">
        <p14:creationId xmlns:p14="http://schemas.microsoft.com/office/powerpoint/2010/main" val="3675711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47C0E5-F472-4823-852C-D183FA2F2488}" type="datetime1">
              <a:rPr lang="en-IN" smtClean="0"/>
              <a:t>07-07-2023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64417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9DCF6C-BC1F-457E-8C73-045A403582E6}" type="datetime1">
              <a:rPr lang="en-IN" smtClean="0"/>
              <a:t>07-07-2023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66783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E070E-952C-41C9-9ABB-C56A7BE64D88}" type="datetime1">
              <a:rPr lang="en-IN" smtClean="0"/>
              <a:t>07-07-2023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427207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2FBC0-878C-4FB7-8E1F-1D6F6FF7C223}" type="datetime1">
              <a:rPr lang="en-IN" smtClean="0"/>
              <a:t>07-07-2023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10044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685ADF-9D55-472F-A142-0A5A20BA4577}" type="datetime1">
              <a:rPr lang="en-IN" smtClean="0"/>
              <a:t>07-07-2023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85510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B6A866-57B6-4C39-8809-FBA78A30FCC9}" type="datetime1">
              <a:rPr lang="en-IN" smtClean="0"/>
              <a:t>07-07-2023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797618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34237-4DA9-498D-81CC-7DEBFDE0146A}" type="datetime1">
              <a:rPr lang="en-IN" smtClean="0"/>
              <a:t>07-07-2023</a:t>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391279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D29E31-0E2B-4B8B-A4CD-804F6A5D47A9}" type="datetime1">
              <a:rPr lang="en-IN" smtClean="0"/>
              <a:t>07-07-2023</a:t>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192148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t>07-07-2023</a:t>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186827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C99E65-501E-4E79-B301-EC94E1C8867E}" type="datetime1">
              <a:rPr lang="en-IN" smtClean="0"/>
              <a:t>07-07-2023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056005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51C047-BE12-4A43-A323-58AFB768CD35}" type="datetime1">
              <a:rPr lang="en-IN" smtClean="0"/>
              <a:t>07-07-2023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4195323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07-07-2023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38068954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image" Target="../media/image3.jp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2.xml" /><Relationship Id="rId4" Type="http://schemas.openxmlformats.org/officeDocument/2006/relationships/image" Target="../media/image5.png" /></Relationships>
</file>

<file path=ppt/slides/_rels/slide5.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068511" y="799818"/>
            <a:ext cx="10054975" cy="2342508"/>
          </a:xfrm>
        </p:spPr>
        <p:txBody>
          <a:bodyPr>
            <a:normAutofit/>
          </a:bodyPr>
          <a:lstStyle/>
          <a:p>
            <a:r>
              <a:rPr lang="en-US" sz="2700" b="1">
                <a:effectLst/>
                <a:latin typeface="Times New Roman" panose="02020603050405020304" pitchFamily="18" charset="0"/>
                <a:ea typeface="Calibri" panose="020F0502020204030204" pitchFamily="34" charset="0"/>
                <a:cs typeface="Times New Roman" panose="02020603050405020304" pitchFamily="18" charset="0"/>
              </a:rPr>
              <a:t> </a:t>
            </a:r>
            <a:r>
              <a:rPr lang="en-IN" sz="2700" b="1" dirty="0">
                <a:latin typeface="Times New Roman" panose="02020603050405020304" pitchFamily="18" charset="0"/>
                <a:ea typeface="Calibri" panose="020F0502020204030204" pitchFamily="34" charset="0"/>
                <a:cs typeface="Times New Roman" panose="02020603050405020304" pitchFamily="18" charset="0"/>
              </a:rPr>
              <a:t>T</a:t>
            </a:r>
            <a:r>
              <a:rPr lang="en-US" sz="2700" b="1">
                <a:effectLst/>
                <a:latin typeface="Times New Roman" panose="02020603050405020304" pitchFamily="18" charset="0"/>
                <a:ea typeface="Calibri" panose="020F0502020204030204" pitchFamily="34" charset="0"/>
                <a:cs typeface="Times New Roman" panose="02020603050405020304" pitchFamily="18" charset="0"/>
              </a:rPr>
              <a:t>he </a:t>
            </a:r>
            <a:r>
              <a:rPr lang="en-US" sz="2700" b="1" dirty="0">
                <a:effectLst/>
                <a:latin typeface="Times New Roman" panose="02020603050405020304" pitchFamily="18" charset="0"/>
                <a:ea typeface="Calibri" panose="020F0502020204030204" pitchFamily="34" charset="0"/>
                <a:cs typeface="Times New Roman" panose="02020603050405020304" pitchFamily="18" charset="0"/>
              </a:rPr>
              <a:t>potential concerns faced by Internet of Medical Things providers as well as suggest any technological interventions that can help overcome this gap in future</a:t>
            </a: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523999" y="4374764"/>
            <a:ext cx="9144000" cy="1655762"/>
          </a:xfrm>
        </p:spPr>
        <p:txBody>
          <a:bodyPr/>
          <a:lstStyle/>
          <a:p>
            <a:r>
              <a:rPr lang="en-IN" dirty="0">
                <a:latin typeface="Times New Roman" panose="02020603050405020304" pitchFamily="18" charset="0"/>
                <a:cs typeface="Times New Roman" panose="02020603050405020304" pitchFamily="18" charset="0"/>
              </a:rPr>
              <a:t>Jagriti Punia</a:t>
            </a:r>
          </a:p>
          <a:p>
            <a:r>
              <a:rPr lang="en-IN" dirty="0">
                <a:latin typeface="Times New Roman" panose="02020603050405020304" pitchFamily="18" charset="0"/>
                <a:cs typeface="Times New Roman" panose="02020603050405020304" pitchFamily="18" charset="0"/>
              </a:rPr>
              <a:t>Sukesh Bhardwaj</a:t>
            </a:r>
          </a:p>
          <a:p>
            <a:r>
              <a:rPr lang="en-IN" dirty="0">
                <a:latin typeface="Times New Roman" panose="02020603050405020304" pitchFamily="18" charset="0"/>
                <a:cs typeface="Times New Roman" panose="02020603050405020304" pitchFamily="18" charset="0"/>
              </a:rPr>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026" name="Picture 2" descr="Market Xcel Data Matrix Pvt. Ltd. | LinkedIn">
            <a:extLst>
              <a:ext uri="{FF2B5EF4-FFF2-40B4-BE49-F238E27FC236}">
                <a16:creationId xmlns:a16="http://schemas.microsoft.com/office/drawing/2014/main" id="{D37A1E85-B05E-83AE-9314-4CB892B4FB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3072737"/>
            <a:ext cx="3562350" cy="1285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38200" y="365125"/>
            <a:ext cx="10515600" cy="927647"/>
          </a:xfrm>
        </p:spPr>
        <p:txBody>
          <a:bodyPr/>
          <a:lstStyle/>
          <a:p>
            <a:pPr algn="ctr"/>
            <a:r>
              <a:rPr lang="en-IN" b="1" dirty="0">
                <a:latin typeface="Times New Roman" panose="02020603050405020304" pitchFamily="18" charset="0"/>
                <a:cs typeface="Times New Roman" panose="02020603050405020304" pitchFamily="18" charset="0"/>
              </a:rPr>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838200" y="1472159"/>
            <a:ext cx="10515600" cy="4884191"/>
          </a:xfrm>
        </p:spPr>
        <p:txBody>
          <a:bodyPr>
            <a:normAutofit/>
          </a:bodyPr>
          <a:lstStyle/>
          <a:p>
            <a:r>
              <a:rPr lang="en-US" sz="1800" dirty="0">
                <a:latin typeface="Times New Roman" panose="02020603050405020304" pitchFamily="18" charset="0"/>
                <a:cs typeface="Times New Roman" panose="02020603050405020304" pitchFamily="18" charset="0"/>
              </a:rPr>
              <a:t>S</a:t>
            </a:r>
            <a:r>
              <a:rPr lang="en-US" sz="1800" b="0" i="0" dirty="0">
                <a:effectLst/>
                <a:latin typeface="Times New Roman" panose="02020603050405020304" pitchFamily="18" charset="0"/>
                <a:cs typeface="Times New Roman" panose="02020603050405020304" pitchFamily="18" charset="0"/>
              </a:rPr>
              <a:t>ecurity and privacy risks associated with IoMT data transmission, storage, and access </a:t>
            </a:r>
            <a:r>
              <a:rPr lang="en-US" sz="1800" dirty="0">
                <a:latin typeface="Times New Roman" panose="02020603050405020304" pitchFamily="18" charset="0"/>
                <a:cs typeface="Times New Roman" panose="02020603050405020304" pitchFamily="18" charset="0"/>
              </a:rPr>
              <a:t>are the primary concerns associated with Internet of Medical Things.</a:t>
            </a:r>
          </a:p>
          <a:p>
            <a:r>
              <a:rPr lang="en-US" sz="1800" dirty="0">
                <a:latin typeface="Times New Roman" panose="02020603050405020304" pitchFamily="18" charset="0"/>
                <a:cs typeface="Times New Roman" panose="02020603050405020304" pitchFamily="18" charset="0"/>
              </a:rPr>
              <a:t>I</a:t>
            </a:r>
            <a:r>
              <a:rPr lang="en-US" sz="1800" b="0" i="0" dirty="0">
                <a:effectLst/>
                <a:latin typeface="Times New Roman" panose="02020603050405020304" pitchFamily="18" charset="0"/>
                <a:cs typeface="Times New Roman" panose="02020603050405020304" pitchFamily="18" charset="0"/>
              </a:rPr>
              <a:t>mplementing robust encryption and authentication mechanisms, along with the adoption of blockchain technology for secure and auditable data sharing, can help address security and privacy risks(2).</a:t>
            </a:r>
          </a:p>
          <a:p>
            <a:r>
              <a:rPr lang="en-US" sz="1800" b="0" i="0" dirty="0">
                <a:effectLst/>
                <a:latin typeface="Times New Roman" panose="02020603050405020304" pitchFamily="18" charset="0"/>
                <a:cs typeface="Times New Roman" panose="02020603050405020304" pitchFamily="18" charset="0"/>
              </a:rPr>
              <a:t>Interoperability challenges pose barriers to seamless communication and integration of IoMT devices and systems. Standardized protocols and frameworks such as HL7 FHIR can facilitate interoperability and data exchange.</a:t>
            </a:r>
          </a:p>
          <a:p>
            <a:pPr algn="l">
              <a:buFont typeface="Arial" panose="020B0604020202020204" pitchFamily="34" charset="0"/>
              <a:buChar char="•"/>
            </a:pPr>
            <a:r>
              <a:rPr lang="en-US" sz="1800" b="0" i="0" dirty="0">
                <a:effectLst/>
                <a:latin typeface="Times New Roman" panose="02020603050405020304" pitchFamily="18" charset="0"/>
                <a:cs typeface="Times New Roman" panose="02020603050405020304" pitchFamily="18" charset="0"/>
              </a:rPr>
              <a:t>Regulatory and legal complexities need to be addressed to ensure compliance with data protection regulations (e.g., GDPR, HIPAA) and to establish clear guidelines for informed consent and patient rights in the context of IoMT(4). </a:t>
            </a:r>
          </a:p>
          <a:p>
            <a:pPr algn="l">
              <a:buFont typeface="Arial" panose="020B0604020202020204" pitchFamily="34" charset="0"/>
              <a:buChar char="•"/>
            </a:pPr>
            <a:r>
              <a:rPr lang="en-US" sz="1800" b="0" i="0" dirty="0">
                <a:effectLst/>
                <a:latin typeface="Times New Roman" panose="02020603050405020304" pitchFamily="18" charset="0"/>
                <a:cs typeface="Times New Roman" panose="02020603050405020304" pitchFamily="18" charset="0"/>
              </a:rPr>
              <a:t>Ethical considerations, including patient autonomy, consent, and data ownership, must be carefully addressed to build trust and ensure responsible data handling practices.</a:t>
            </a:r>
          </a:p>
          <a:p>
            <a:pPr algn="l">
              <a:buFont typeface="Arial" panose="020B0604020202020204" pitchFamily="34" charset="0"/>
              <a:buChar char="•"/>
            </a:pPr>
            <a:r>
              <a:rPr lang="en-US" sz="1800" b="0" i="0" dirty="0">
                <a:effectLst/>
                <a:latin typeface="Times New Roman" panose="02020603050405020304" pitchFamily="18" charset="0"/>
                <a:cs typeface="Times New Roman" panose="02020603050405020304" pitchFamily="18" charset="0"/>
              </a:rPr>
              <a:t>Technical issues, such as connectivity problems, system failures, and data accuracy, require attention to enhance the reliability and performance of IoMT systems(1).</a:t>
            </a:r>
          </a:p>
          <a:p>
            <a:endParaRPr lang="en-IN" sz="1800"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7558"/>
            <a:ext cx="2695903" cy="1268959"/>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38200" y="136525"/>
            <a:ext cx="10515600" cy="1325563"/>
          </a:xfrm>
        </p:spPr>
        <p:txBody>
          <a:bodyPr/>
          <a:lstStyle/>
          <a:p>
            <a:pPr algn="ctr"/>
            <a:r>
              <a:rPr lang="en-IN" b="1" dirty="0">
                <a:latin typeface="Times New Roman" panose="02020603050405020304" pitchFamily="18" charset="0"/>
                <a:cs typeface="Times New Roman" panose="02020603050405020304" pitchFamily="18" charset="0"/>
              </a:rPr>
              <a:t>Discussion</a:t>
            </a:r>
            <a:r>
              <a:rPr lang="en-IN" b="1" dirty="0"/>
              <a:t>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838200" y="1405484"/>
            <a:ext cx="10515600" cy="4771479"/>
          </a:xfrm>
        </p:spPr>
        <p:txBody>
          <a:bodyPr>
            <a:normAutofit/>
          </a:bodyPr>
          <a:lstStyle/>
          <a:p>
            <a:pPr algn="l">
              <a:buFont typeface="Arial" panose="020B0604020202020204" pitchFamily="34" charset="0"/>
              <a:buChar char="•"/>
            </a:pPr>
            <a:r>
              <a:rPr lang="en-US" sz="1900" b="0" i="0" dirty="0">
                <a:effectLst/>
                <a:latin typeface="Times New Roman" panose="02020603050405020304" pitchFamily="18" charset="0"/>
                <a:cs typeface="Times New Roman" panose="02020603050405020304" pitchFamily="18" charset="0"/>
              </a:rPr>
              <a:t>Limited user acceptance and engagement with IoMT technologies indicate the need for user-centered design approaches, education programs, and effective communication strategies to promote understanding and acceptance among healthcare professionals and patients.</a:t>
            </a:r>
          </a:p>
          <a:p>
            <a:pPr algn="l">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S</a:t>
            </a:r>
            <a:r>
              <a:rPr lang="en-US" sz="1900" b="0" i="0" dirty="0">
                <a:effectLst/>
                <a:latin typeface="Times New Roman" panose="02020603050405020304" pitchFamily="18" charset="0"/>
                <a:cs typeface="Times New Roman" panose="02020603050405020304" pitchFamily="18" charset="0"/>
              </a:rPr>
              <a:t>everal technological interventions, including encryption and authentication mechanisms, interoperability standards and frameworks, blockchain technology, regulatory frameworks, ethical guidelines, improved connectivity infrastructure, and user-centered design approaches(3).</a:t>
            </a:r>
          </a:p>
          <a:p>
            <a:r>
              <a:rPr lang="en-US" sz="1800" kern="0" dirty="0">
                <a:effectLst/>
                <a:latin typeface="Times New Roman" panose="02020603050405020304" pitchFamily="18" charset="0"/>
                <a:ea typeface="Times New Roman" panose="02020603050405020304" pitchFamily="18" charset="0"/>
              </a:rPr>
              <a:t>Functional testing, interoperability testing, and cybersecurity assessments are just a few of the rigorous device testing and certification programmes that can improve the dependability and functionality of IoMT devices prior to deployment. </a:t>
            </a: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IoMT providers can address these issues and build a more secure, effective, and patient-focused IoMT ecosystem by implementing enhanced data security measures, establishing standardization and interoperability frameworks, ensuring regulatory compliance, conducting rigorous device testing and certification, and integrating AI and ML algorithms(2).</a:t>
            </a:r>
          </a:p>
          <a:p>
            <a:pPr marL="0" indent="0">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kern="0" dirty="0">
              <a:effectLst/>
              <a:latin typeface="Times New Roman" panose="02020603050405020304" pitchFamily="18" charset="0"/>
              <a:ea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838200" y="56902"/>
            <a:ext cx="10515600" cy="1325563"/>
          </a:xfrm>
        </p:spPr>
        <p:txBody>
          <a:bodyPr/>
          <a:lstStyle/>
          <a:p>
            <a:pPr algn="ctr"/>
            <a:r>
              <a:rPr lang="en-IN" b="1"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838200" y="1382466"/>
            <a:ext cx="10515600" cy="4973884"/>
          </a:xfrm>
        </p:spPr>
        <p:txBody>
          <a:bodyPr>
            <a:normAutofit/>
          </a:bodyPr>
          <a:lstStyle/>
          <a:p>
            <a:pPr algn="l">
              <a:buFont typeface="Arial" panose="020B0604020202020204" pitchFamily="34" charset="0"/>
              <a:buChar char="•"/>
            </a:pPr>
            <a:r>
              <a:rPr lang="en-US" sz="1800" b="0" i="0" dirty="0">
                <a:solidFill>
                  <a:srgbClr val="374151"/>
                </a:solidFill>
                <a:effectLst/>
                <a:latin typeface="Söhne"/>
              </a:rPr>
              <a:t>The secondary research identified key concerns faced by IoMT providers, including security and privacy risks, interoperability challenges, regulatory complexities, ethical considerations, technical issues, and limited user acceptance.</a:t>
            </a:r>
          </a:p>
          <a:p>
            <a:pPr algn="l">
              <a:buFont typeface="Arial" panose="020B0604020202020204" pitchFamily="34" charset="0"/>
              <a:buChar char="•"/>
            </a:pPr>
            <a:r>
              <a:rPr lang="en-US" sz="1800" b="0" i="0" dirty="0">
                <a:solidFill>
                  <a:srgbClr val="374151"/>
                </a:solidFill>
                <a:effectLst/>
                <a:latin typeface="Söhne"/>
              </a:rPr>
              <a:t>Technological interventions such as robust encryption, interoperability standards, blockchain technology, regulatory frameworks, ethical guidelines, improved connectivity, and user-centered design approaches show promise in addressing these concerns(2).</a:t>
            </a:r>
          </a:p>
          <a:p>
            <a:pPr algn="l">
              <a:buFont typeface="Arial" panose="020B0604020202020204" pitchFamily="34" charset="0"/>
              <a:buChar char="•"/>
            </a:pPr>
            <a:r>
              <a:rPr lang="en-US" sz="1800" b="0" i="0" dirty="0">
                <a:solidFill>
                  <a:srgbClr val="374151"/>
                </a:solidFill>
                <a:effectLst/>
                <a:latin typeface="Söhne"/>
              </a:rPr>
              <a:t>Further research, evaluation, and real-world implementation are needed to determine the feasibility, effectiveness, and long-term impact of these technological interventions on the successful adoption and utilization of IoMT(1).</a:t>
            </a:r>
          </a:p>
          <a:p>
            <a:pPr marL="0" indent="0">
              <a:buNone/>
            </a:pPr>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838200" y="-51370"/>
            <a:ext cx="10515600" cy="780836"/>
          </a:xfrm>
        </p:spPr>
        <p:txBody>
          <a:bodyPr/>
          <a:lstStyle/>
          <a:p>
            <a:pPr algn="ctr"/>
            <a:r>
              <a:rPr lang="en-IN" b="1" dirty="0">
                <a:latin typeface="Times New Roman" panose="02020603050405020304" pitchFamily="18" charset="0"/>
                <a:cs typeface="Times New Roman" panose="02020603050405020304" pitchFamily="18" charset="0"/>
              </a:rPr>
              <a:t>References</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838200" y="836906"/>
            <a:ext cx="10515600" cy="5801545"/>
          </a:xfrm>
        </p:spPr>
        <p:txBody>
          <a:bodyPr>
            <a:normAutofit/>
          </a:bodyPr>
          <a:lstStyle/>
          <a:p>
            <a:pPr marL="342900" indent="-342900">
              <a:buAutoNum type="arabicPeriod"/>
            </a:pPr>
            <a:r>
              <a:rPr lang="en-IN" sz="1800" b="0" i="0" dirty="0">
                <a:solidFill>
                  <a:srgbClr val="343541"/>
                </a:solidFill>
                <a:effectLst/>
                <a:latin typeface="Times New Roman" panose="02020603050405020304" pitchFamily="18" charset="0"/>
                <a:cs typeface="Times New Roman" panose="02020603050405020304" pitchFamily="18" charset="0"/>
              </a:rPr>
              <a:t>Javaid M, Haleem A, Singh RP, Rab S, Haq MIU, Raina A. Internet of Things in the global healthcare sector: Significance, applications, and barriers. Int J Intell Netw. 2022;3:165-175. doi: 10.5267/j.ijn.2022.3.005.</a:t>
            </a:r>
          </a:p>
          <a:p>
            <a:pPr marL="342900" indent="-342900">
              <a:buAutoNum type="arabicPeriod"/>
            </a:pPr>
            <a:r>
              <a:rPr lang="en-IN" sz="1800" b="0" i="0" dirty="0">
                <a:solidFill>
                  <a:srgbClr val="343541"/>
                </a:solidFill>
                <a:effectLst/>
                <a:latin typeface="Times New Roman" panose="02020603050405020304" pitchFamily="18" charset="0"/>
                <a:cs typeface="Times New Roman" panose="02020603050405020304" pitchFamily="18" charset="0"/>
              </a:rPr>
              <a:t>Sadhu PK, Yanambaka VP, Abdelgawad A, Yelamarthi K. Prospect of Internet of Medical Things: A Review on Security Requirements and Solutions. Sensors (Basel). 2022 Jul 24;22(15):5517. doi: 10.3390/s22155517. </a:t>
            </a:r>
          </a:p>
          <a:p>
            <a:pPr marL="342900" indent="-342900">
              <a:buAutoNum type="arabicPeriod"/>
            </a:pPr>
            <a:r>
              <a:rPr lang="en-IN" sz="1800" b="0" i="0" dirty="0">
                <a:solidFill>
                  <a:srgbClr val="343541"/>
                </a:solidFill>
                <a:effectLst/>
                <a:latin typeface="Times New Roman" panose="02020603050405020304" pitchFamily="18" charset="0"/>
                <a:cs typeface="Times New Roman" panose="02020603050405020304" pitchFamily="18" charset="0"/>
              </a:rPr>
              <a:t>Al-</a:t>
            </a:r>
            <a:r>
              <a:rPr lang="en-IN" sz="1800" b="0" i="0" dirty="0" err="1">
                <a:solidFill>
                  <a:srgbClr val="343541"/>
                </a:solidFill>
                <a:effectLst/>
                <a:latin typeface="Times New Roman" panose="02020603050405020304" pitchFamily="18" charset="0"/>
                <a:cs typeface="Times New Roman" panose="02020603050405020304" pitchFamily="18" charset="0"/>
              </a:rPr>
              <a:t>Khazaali</a:t>
            </a:r>
            <a:r>
              <a:rPr lang="en-IN" sz="1800" b="0" i="0" dirty="0">
                <a:solidFill>
                  <a:srgbClr val="343541"/>
                </a:solidFill>
                <a:effectLst/>
                <a:latin typeface="Times New Roman" panose="02020603050405020304" pitchFamily="18" charset="0"/>
                <a:cs typeface="Times New Roman" panose="02020603050405020304" pitchFamily="18" charset="0"/>
              </a:rPr>
              <a:t> AAT, Kurnaz S. Study of integration of blockchain and Internet of Things (IoT): an opportunity, challenges, and applications as the medical sector and healthcare. Appl Nanosci. 2023;13(2):1531-1537. doi: 10.1007/s13204-021-02070-5. Epub 2021 Sep 17. PMID: 34549014; PMCID: PMC8445783. </a:t>
            </a:r>
          </a:p>
          <a:p>
            <a:pPr marL="342900" indent="-342900">
              <a:buAutoNum type="arabicPeriod"/>
            </a:pPr>
            <a:r>
              <a:rPr lang="en-IN" sz="1800" b="0" i="0" dirty="0">
                <a:solidFill>
                  <a:srgbClr val="343541"/>
                </a:solidFill>
                <a:effectLst/>
                <a:latin typeface="Times New Roman" panose="02020603050405020304" pitchFamily="18" charset="0"/>
                <a:cs typeface="Times New Roman" panose="02020603050405020304" pitchFamily="18" charset="0"/>
              </a:rPr>
              <a:t>Kamruzzaman MM, Alrashdi I, Alqazzaz A. New Opportunities, Challenges, and Applications of Edge-AI for Connected Healthcare in the Internet of Medical Things for Smart Cities. J Healthc Eng. 2022 Feb 23;2022:2950699. doi: 10.1155/2022/2950699. PMID: 35251564; PMCID: PMC8890828.</a:t>
            </a:r>
          </a:p>
          <a:p>
            <a:pPr marL="342900" indent="-342900">
              <a:buAutoNum type="arabicPeriod"/>
            </a:pPr>
            <a:r>
              <a:rPr lang="en-IN" sz="1800" b="0" i="0" dirty="0">
                <a:solidFill>
                  <a:srgbClr val="343541"/>
                </a:solidFill>
                <a:effectLst/>
                <a:latin typeface="Times New Roman" panose="02020603050405020304" pitchFamily="18" charset="0"/>
                <a:cs typeface="Times New Roman" panose="02020603050405020304" pitchFamily="18" charset="0"/>
              </a:rPr>
              <a:t>Pratap Singh R, Javaid M, Haleem A, Vaishya R, Ali S. Internet of Medical Things (IoMT) for orthopaedic in COVID-19 pandemic: Roles, challenges, and applications. J Clin Orthop Trauma. 2020 Jul-Aug;11(4):713-717. doi: 10.1016/j.jcot.2020.05.011. Epub 2020 May 15. Erratum in: J Clin Orthop Trauma. 2020 Nov-Dec;11(6):1169-1171. Erratum in: J Clin Orthop Trauma. 2021 Oct;21:101561. PMID: 32425428; PMCID: PMC7227564. </a:t>
            </a:r>
            <a:endParaRPr lang="en-IN" sz="1800" dirty="0">
              <a:solidFill>
                <a:srgbClr val="343541"/>
              </a:solidFill>
              <a:latin typeface="Times New Roman" panose="02020603050405020304" pitchFamily="18" charset="0"/>
              <a:cs typeface="Times New Roman" panose="02020603050405020304" pitchFamily="18" charset="0"/>
            </a:endParaRPr>
          </a:p>
          <a:p>
            <a:pPr marL="342900" indent="-342900">
              <a:buAutoNum type="arabicPeriod"/>
            </a:pPr>
            <a:r>
              <a:rPr lang="en-IN" sz="1800" b="0" i="0" dirty="0">
                <a:solidFill>
                  <a:srgbClr val="343541"/>
                </a:solidFill>
                <a:effectLst/>
                <a:latin typeface="Times New Roman" panose="02020603050405020304" pitchFamily="18" charset="0"/>
                <a:cs typeface="Times New Roman" panose="02020603050405020304" pitchFamily="18" charset="0"/>
              </a:rPr>
              <a:t>Sun J, Guo Y, Wang X, Zeng Q. mHealth For Aging China: Opportunities and Challenges. Aging Dis. 2016 Jan 2;7(1):53-67. doi: 10.14336/AD.2015.1011. PMID: 26816664; PMCID: PMC4723234.</a:t>
            </a:r>
            <a:endParaRPr lang="en-IN" sz="18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13</a:t>
            </a:fld>
            <a:endParaRPr lang="en-IN"/>
          </a:p>
        </p:txBody>
      </p:sp>
    </p:spTree>
    <p:extLst>
      <p:ext uri="{BB962C8B-B14F-4D97-AF65-F5344CB8AC3E}">
        <p14:creationId xmlns:p14="http://schemas.microsoft.com/office/powerpoint/2010/main" val="149243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latin typeface="Times New Roman" panose="02020603050405020304" pitchFamily="18" charset="0"/>
                <a:cs typeface="Times New Roman" panose="02020603050405020304" pitchFamily="18" charset="0"/>
              </a:rPr>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latin typeface="Times New Roman" panose="02020603050405020304" pitchFamily="18" charset="0"/>
                <a:cs typeface="Times New Roman" panose="02020603050405020304" pitchFamily="18" charset="0"/>
              </a:rPr>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Mentor Approval</a:t>
            </a:r>
          </a:p>
        </p:txBody>
      </p:sp>
      <p:pic>
        <p:nvPicPr>
          <p:cNvPr id="8" name="Content Placeholder 7">
            <a:extLst>
              <a:ext uri="{FF2B5EF4-FFF2-40B4-BE49-F238E27FC236}">
                <a16:creationId xmlns:a16="http://schemas.microsoft.com/office/drawing/2014/main" id="{96358FCB-75EF-6881-9AF4-B70AEE8F83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79668" y="1825625"/>
            <a:ext cx="6032663" cy="4351338"/>
          </a:xfrm>
        </p:spPr>
      </p:pic>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534256" y="1634084"/>
            <a:ext cx="6575461" cy="4722266"/>
          </a:xfrm>
        </p:spPr>
        <p:txBody>
          <a:bodyPr/>
          <a:lstStyle/>
          <a:p>
            <a:pPr algn="just"/>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Internet of Things (IoT) concept has developed into and out of numerous technologies, including embedded systems, machine learning, real-time analysis, and sensors.</a:t>
            </a:r>
          </a:p>
          <a:p>
            <a:pPr algn="just"/>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It relates to the idea of a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"smart hospital"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other technology managed by wired or wireless internet.</a:t>
            </a:r>
          </a:p>
          <a:p>
            <a:pPr algn="just"/>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 smart healthcare system built on the IoMT framework is composed of several stages:</a:t>
            </a:r>
          </a:p>
          <a:p>
            <a:pPr marL="400050" indent="-400050" algn="just">
              <a:buFont typeface="+mj-lt"/>
              <a:buAutoNum type="romanLcPeriod"/>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First, utilizing smart sensors built into wearable or implanted devices that are linked via a body sensor network (BSN) or wireless sensor network (WSN), medical data will be gathered from the patient's body.</a:t>
            </a:r>
          </a:p>
          <a:p>
            <a:pPr marL="400050" indent="-400050" algn="just">
              <a:buFont typeface="+mj-lt"/>
              <a:buAutoNum type="romanLcPeriod"/>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The next component will receive the data via internet transmission where prediction and analysis of data will take place. Using the appropriate AI-based data transformation and interpretation techniques, analysis can be carried out after getting the medical data (1).</a:t>
            </a: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7" name="Picture 6">
            <a:extLst>
              <a:ext uri="{FF2B5EF4-FFF2-40B4-BE49-F238E27FC236}">
                <a16:creationId xmlns:a16="http://schemas.microsoft.com/office/drawing/2014/main" id="{CA912F78-80AE-C6A2-A585-42E0BD88463F}"/>
              </a:ext>
            </a:extLst>
          </p:cNvPr>
          <p:cNvPicPr>
            <a:picLocks noChangeAspect="1"/>
          </p:cNvPicPr>
          <p:nvPr/>
        </p:nvPicPr>
        <p:blipFill>
          <a:blip r:embed="rId3"/>
          <a:stretch>
            <a:fillRect/>
          </a:stretch>
        </p:blipFill>
        <p:spPr>
          <a:xfrm>
            <a:off x="7522021" y="1545050"/>
            <a:ext cx="4355920" cy="3767900"/>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Introduction </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694361" y="1690687"/>
            <a:ext cx="6559193" cy="4802187"/>
          </a:xfrm>
        </p:spPr>
        <p:txBody>
          <a:bodyPr/>
          <a:lstStyle/>
          <a:p>
            <a:pPr algn="just"/>
            <a:r>
              <a:rPr lang="en-US" sz="1800" kern="0" dirty="0">
                <a:effectLst/>
                <a:latin typeface="Times New Roman" panose="02020603050405020304" pitchFamily="18" charset="0"/>
                <a:ea typeface="Times New Roman" panose="02020603050405020304" pitchFamily="18" charset="0"/>
              </a:rPr>
              <a:t>The IoT has made people's lives better by enabling them to track and monitor their health concerns and issues, especially the lives of senior patients.</a:t>
            </a:r>
          </a:p>
          <a:p>
            <a:pPr algn="just"/>
            <a:r>
              <a:rPr lang="en-US" sz="1800" kern="0" dirty="0">
                <a:effectLst/>
                <a:latin typeface="Times New Roman" panose="02020603050405020304" pitchFamily="18" charset="0"/>
                <a:ea typeface="Times New Roman" panose="02020603050405020304" pitchFamily="18" charset="0"/>
              </a:rPr>
              <a:t>These gadgets can be programmed to track things like blood pressure adjustments, calorie counting, exercise, appointments, and other things. The use of wearables and IoT-enabled home monitoring devices will allow doctors to concentrate on the health of their patients.</a:t>
            </a:r>
          </a:p>
          <a:p>
            <a:pPr algn="just"/>
            <a:r>
              <a:rPr lang="en-US" sz="1800" kern="0" dirty="0">
                <a:effectLst/>
                <a:latin typeface="Times New Roman" panose="02020603050405020304" pitchFamily="18" charset="0"/>
                <a:ea typeface="Times New Roman" panose="02020603050405020304" pitchFamily="18" charset="0"/>
              </a:rPr>
              <a:t>In data processing, IoT analyses the data kept in cloud data </a:t>
            </a:r>
            <a:r>
              <a:rPr lang="en-US" sz="1800" kern="0" dirty="0" err="1">
                <a:effectLst/>
                <a:latin typeface="Times New Roman" panose="02020603050405020304" pitchFamily="18" charset="0"/>
                <a:ea typeface="Times New Roman" panose="02020603050405020304" pitchFamily="18" charset="0"/>
              </a:rPr>
              <a:t>centres</a:t>
            </a:r>
            <a:r>
              <a:rPr lang="en-US" sz="1800" kern="0" dirty="0">
                <a:effectLst/>
                <a:latin typeface="Times New Roman" panose="02020603050405020304" pitchFamily="18" charset="0"/>
                <a:ea typeface="Times New Roman" panose="02020603050405020304" pitchFamily="18" charset="0"/>
              </a:rPr>
              <a:t> and offers timely smart services for business and life</a:t>
            </a:r>
            <a:r>
              <a:rPr lang="en-US" sz="1800" kern="0" dirty="0">
                <a:latin typeface="Times New Roman" panose="02020603050405020304" pitchFamily="18" charset="0"/>
                <a:ea typeface="Times New Roman" panose="02020603050405020304" pitchFamily="18" charset="0"/>
              </a:rPr>
              <a:t> (2).</a:t>
            </a:r>
          </a:p>
          <a:p>
            <a:pPr algn="just"/>
            <a:r>
              <a:rPr lang="en-US" sz="1800" kern="0" dirty="0">
                <a:effectLst/>
                <a:latin typeface="Times New Roman" panose="02020603050405020304" pitchFamily="18" charset="0"/>
                <a:ea typeface="Times New Roman" panose="02020603050405020304" pitchFamily="18" charset="0"/>
              </a:rPr>
              <a:t>IoT also controls objects in addition to analyzing and responding to queries. IoT offers intelligent processing and uniformly manages all object services</a:t>
            </a:r>
            <a:r>
              <a:rPr lang="en-US" sz="1800" kern="0" dirty="0">
                <a:latin typeface="Times New Roman" panose="02020603050405020304" pitchFamily="18" charset="0"/>
                <a:ea typeface="Times New Roman" panose="02020603050405020304" pitchFamily="18" charset="0"/>
              </a:rPr>
              <a:t> (4).</a:t>
            </a:r>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8" name="Picture 7">
            <a:extLst>
              <a:ext uri="{FF2B5EF4-FFF2-40B4-BE49-F238E27FC236}">
                <a16:creationId xmlns:a16="http://schemas.microsoft.com/office/drawing/2014/main" id="{918769C5-1774-6803-225E-B378FA6EEAFE}"/>
              </a:ext>
            </a:extLst>
          </p:cNvPr>
          <p:cNvPicPr>
            <a:picLocks noChangeAspect="1"/>
          </p:cNvPicPr>
          <p:nvPr/>
        </p:nvPicPr>
        <p:blipFill>
          <a:blip r:embed="rId4"/>
          <a:stretch>
            <a:fillRect/>
          </a:stretch>
        </p:blipFill>
        <p:spPr>
          <a:xfrm>
            <a:off x="7397392" y="1690687"/>
            <a:ext cx="4500081" cy="4439502"/>
          </a:xfrm>
          <a:prstGeom prst="rect">
            <a:avLst/>
          </a:prstGeom>
        </p:spPr>
      </p:pic>
    </p:spTree>
    <p:extLst>
      <p:ext uri="{BB962C8B-B14F-4D97-AF65-F5344CB8AC3E}">
        <p14:creationId xmlns:p14="http://schemas.microsoft.com/office/powerpoint/2010/main" val="604754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53F6-D0DE-D53E-183D-031660E903B6}"/>
              </a:ext>
            </a:extLst>
          </p:cNvPr>
          <p:cNvSpPr>
            <a:spLocks noGrp="1"/>
          </p:cNvSpPr>
          <p:nvPr>
            <p:ph type="title"/>
          </p:nvPr>
        </p:nvSpPr>
        <p:spPr>
          <a:xfrm>
            <a:off x="2866490" y="23813"/>
            <a:ext cx="6124254" cy="1325563"/>
          </a:xfrm>
        </p:spPr>
        <p:txBody>
          <a:bodyPr/>
          <a:lstStyle/>
          <a:p>
            <a:pPr algn="ctr"/>
            <a:r>
              <a:rPr lang="en-US" b="1" dirty="0">
                <a:latin typeface="Times New Roman" panose="02020603050405020304" pitchFamily="18" charset="0"/>
                <a:cs typeface="Times New Roman" panose="02020603050405020304" pitchFamily="18" charset="0"/>
              </a:rPr>
              <a:t>Objective</a:t>
            </a:r>
            <a:endParaRPr lang="en-IN"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E330646-D490-DB37-3A5D-0CCB442228E9}"/>
              </a:ext>
            </a:extLst>
          </p:cNvPr>
          <p:cNvSpPr>
            <a:spLocks noGrp="1"/>
          </p:cNvSpPr>
          <p:nvPr>
            <p:ph idx="1"/>
          </p:nvPr>
        </p:nvSpPr>
        <p:spPr>
          <a:xfrm>
            <a:off x="680321" y="1592494"/>
            <a:ext cx="10343850" cy="4950349"/>
          </a:xfrm>
        </p:spPr>
        <p:txBody>
          <a:bodyPr>
            <a:normAutofit/>
          </a:bodyPr>
          <a:lstStyle/>
          <a:p>
            <a:pPr>
              <a:lnSpc>
                <a:spcPct val="107000"/>
              </a:lnSpc>
              <a:spcAft>
                <a:spcPts val="800"/>
              </a:spcAft>
            </a:pPr>
            <a:r>
              <a:rPr lang="en-US" sz="2900" dirty="0">
                <a:effectLst/>
                <a:latin typeface="Times New Roman" panose="02020603050405020304" pitchFamily="18" charset="0"/>
                <a:ea typeface="Calibri" panose="020F0502020204030204" pitchFamily="34" charset="0"/>
                <a:cs typeface="Times New Roman" panose="02020603050405020304" pitchFamily="18" charset="0"/>
              </a:rPr>
              <a:t>To identify the potential concerns faced by IoMT providers as well as suggest any technological interventions that can help overcome this gap in future.</a:t>
            </a:r>
            <a:endParaRPr lang="en-IN" sz="29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dirty="0"/>
          </a:p>
        </p:txBody>
      </p:sp>
      <p:pic>
        <p:nvPicPr>
          <p:cNvPr id="4" name="Picture 3">
            <a:extLst>
              <a:ext uri="{FF2B5EF4-FFF2-40B4-BE49-F238E27FC236}">
                <a16:creationId xmlns:a16="http://schemas.microsoft.com/office/drawing/2014/main" id="{3C1F8A86-022A-BA00-3742-59E170FEA0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671173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838200" y="326214"/>
            <a:ext cx="10515600" cy="1104079"/>
          </a:xfrm>
        </p:spPr>
        <p:txBody>
          <a:bodyPr/>
          <a:lstStyle/>
          <a:p>
            <a:pPr algn="ctr"/>
            <a:r>
              <a:rPr lang="en-IN" b="1" dirty="0">
                <a:latin typeface="Times New Roman" panose="02020603050405020304" pitchFamily="18" charset="0"/>
                <a:cs typeface="Times New Roman" panose="02020603050405020304" pitchFamily="18" charset="0"/>
              </a:rPr>
              <a:t>Methodology </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a:xfrm>
            <a:off x="838200" y="1469204"/>
            <a:ext cx="10515600" cy="5252271"/>
          </a:xfrm>
        </p:spPr>
        <p:txBody>
          <a:bodyPr>
            <a:normAutofit/>
          </a:bodyPr>
          <a:lstStyle/>
          <a:p>
            <a:r>
              <a:rPr lang="en-IN" sz="1800" b="1" dirty="0">
                <a:latin typeface="Times New Roman" panose="02020603050405020304" pitchFamily="18" charset="0"/>
                <a:ea typeface="Calibri" panose="020F0502020204030204" pitchFamily="34" charset="0"/>
                <a:cs typeface="Times New Roman" panose="02020603050405020304" pitchFamily="18" charset="0"/>
              </a:rPr>
              <a:t>Study Design: </a:t>
            </a:r>
            <a:r>
              <a:rPr lang="en-IN" sz="1800" dirty="0">
                <a:latin typeface="Times New Roman" panose="02020603050405020304" pitchFamily="18" charset="0"/>
                <a:ea typeface="Calibri" panose="020F0502020204030204" pitchFamily="34" charset="0"/>
                <a:cs typeface="Times New Roman" panose="02020603050405020304" pitchFamily="18" charset="0"/>
              </a:rPr>
              <a:t>Secondary Research</a:t>
            </a:r>
          </a:p>
          <a:p>
            <a:r>
              <a:rPr lang="en-US" sz="1800" dirty="0">
                <a:latin typeface="Times New Roman" panose="02020603050405020304" pitchFamily="18" charset="0"/>
                <a:cs typeface="Times New Roman" panose="02020603050405020304" pitchFamily="18" charset="0"/>
              </a:rPr>
              <a:t>Relevant studies were identified using databases such as PubMed, Cochrane Library, and Embase.</a:t>
            </a:r>
          </a:p>
          <a:p>
            <a:r>
              <a:rPr lang="en-US" sz="1800" dirty="0">
                <a:latin typeface="Times New Roman" panose="02020603050405020304" pitchFamily="18" charset="0"/>
                <a:cs typeface="Times New Roman" panose="02020603050405020304" pitchFamily="18" charset="0"/>
              </a:rPr>
              <a:t>Search terms included “Internet of Medical Things AND challenges OR restraints,” </a:t>
            </a:r>
            <a:r>
              <a:rPr lang="en-IN" sz="1800" dirty="0">
                <a:latin typeface="Times New Roman" panose="02020603050405020304" pitchFamily="18" charset="0"/>
                <a:cs typeface="Times New Roman" panose="02020603050405020304" pitchFamily="18" charset="0"/>
              </a:rPr>
              <a:t>“Internet of medical things AND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remote patient monitoring,” “internet of </a:t>
            </a:r>
            <a:r>
              <a:rPr lang="en-IN" sz="1800" dirty="0">
                <a:latin typeface="Times New Roman" panose="02020603050405020304" pitchFamily="18" charset="0"/>
                <a:ea typeface="Calibri" panose="020F0502020204030204" pitchFamily="34" charset="0"/>
                <a:cs typeface="Times New Roman" panose="02020603050405020304" pitchFamily="18" charset="0"/>
              </a:rPr>
              <a:t>medical things AND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tele-medicine,” “internet of medical things AND healthcare data connectivity,” “internet of medical things AND medical device integration” and “internet of medical things AND smart hospitals.”</a:t>
            </a:r>
          </a:p>
          <a:p>
            <a:pPr>
              <a:lnSpc>
                <a:spcPct val="107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Inclusion criteria: </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U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Studies including current trends about IoMT.</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romanU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papers published between 2016 to 2023 </a:t>
            </a:r>
            <a:r>
              <a:rPr lang="en-US" sz="1800" dirty="0">
                <a:latin typeface="Times New Roman" panose="02020603050405020304" pitchFamily="18" charset="0"/>
                <a:ea typeface="Calibri" panose="020F0502020204030204" pitchFamily="34" charset="0"/>
                <a:cs typeface="Times New Roman" panose="02020603050405020304" pitchFamily="18" charset="0"/>
              </a:rPr>
              <a:t>were studied.</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Exclusion criteria: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Studies that do not include IoMT.</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Study selection: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Screening based on title and extract, followed by full-text article review for final inclusion.</a:t>
            </a:r>
          </a:p>
          <a:p>
            <a:pPr marL="0" indent="0">
              <a:buNone/>
            </a:pPr>
            <a:r>
              <a:rPr lang="en-IN" sz="1800" b="1" dirty="0">
                <a:latin typeface="Times New Roman" panose="02020603050405020304" pitchFamily="18" charset="0"/>
                <a:ea typeface="Calibri" panose="020F0502020204030204" pitchFamily="34" charset="0"/>
                <a:cs typeface="Times New Roman" panose="02020603050405020304" pitchFamily="18" charset="0"/>
              </a:rPr>
              <a:t>    Data Extraction:</a:t>
            </a:r>
            <a:r>
              <a:rPr lang="en-IN" sz="1800" dirty="0">
                <a:latin typeface="Times New Roman" panose="02020603050405020304" pitchFamily="18" charset="0"/>
                <a:ea typeface="Calibri" panose="020F0502020204030204" pitchFamily="34" charset="0"/>
                <a:cs typeface="Times New Roman" panose="02020603050405020304" pitchFamily="18" charset="0"/>
              </a:rPr>
              <a:t> Relevant data from the selected studies were extracted.</a:t>
            </a:r>
          </a:p>
          <a:p>
            <a:r>
              <a:rPr lang="en-IN" sz="1800" b="1" dirty="0">
                <a:latin typeface="Times New Roman" panose="02020603050405020304" pitchFamily="18" charset="0"/>
                <a:ea typeface="Calibri" panose="020F0502020204030204" pitchFamily="34" charset="0"/>
                <a:cs typeface="Times New Roman" panose="02020603050405020304" pitchFamily="18" charset="0"/>
              </a:rPr>
              <a:t>Reporting: </a:t>
            </a:r>
            <a:r>
              <a:rPr lang="en-IN" sz="1800" dirty="0">
                <a:latin typeface="Times New Roman" panose="02020603050405020304" pitchFamily="18" charset="0"/>
                <a:ea typeface="Calibri" panose="020F0502020204030204" pitchFamily="34" charset="0"/>
                <a:cs typeface="Times New Roman" panose="02020603050405020304" pitchFamily="18" charset="0"/>
              </a:rPr>
              <a:t>The Secondary research results were reported using a structured format, following PRISMA guidelines, in a clear and concise manner.</a:t>
            </a:r>
          </a:p>
          <a:p>
            <a:endParaRPr lang="en-IN" sz="1800" dirty="0">
              <a:latin typeface="Calibri" panose="020F0502020204030204" pitchFamily="34" charset="0"/>
              <a:ea typeface="Calibri" panose="020F0502020204030204" pitchFamily="34" charset="0"/>
              <a:cs typeface="Times New Roman" panose="02020603050405020304" pitchFamily="18" charset="0"/>
            </a:endParaRPr>
          </a:p>
          <a:p>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8F902BF-C347-5696-9B54-D287CFA4006B}"/>
              </a:ext>
            </a:extLst>
          </p:cNvPr>
          <p:cNvSpPr>
            <a:spLocks noGrp="1"/>
          </p:cNvSpPr>
          <p:nvPr>
            <p:ph type="ftr" sz="quarter" idx="11"/>
          </p:nvPr>
        </p:nvSpPr>
        <p:spPr/>
        <p:txBody>
          <a:bodyPr/>
          <a:lstStyle/>
          <a:p>
            <a:r>
              <a:rPr lang="en-US"/>
              <a:t>You are not allowed to add slides to this presentation</a:t>
            </a:r>
            <a:endParaRPr lang="en-IN"/>
          </a:p>
        </p:txBody>
      </p:sp>
      <p:sp>
        <p:nvSpPr>
          <p:cNvPr id="3" name="Slide Number Placeholder 2">
            <a:extLst>
              <a:ext uri="{FF2B5EF4-FFF2-40B4-BE49-F238E27FC236}">
                <a16:creationId xmlns:a16="http://schemas.microsoft.com/office/drawing/2014/main" id="{F2D93BD9-2113-808A-3304-C17AD0939DF4}"/>
              </a:ext>
            </a:extLst>
          </p:cNvPr>
          <p:cNvSpPr>
            <a:spLocks noGrp="1"/>
          </p:cNvSpPr>
          <p:nvPr>
            <p:ph type="sldNum" sz="quarter" idx="12"/>
          </p:nvPr>
        </p:nvSpPr>
        <p:spPr/>
        <p:txBody>
          <a:bodyPr/>
          <a:lstStyle/>
          <a:p>
            <a:fld id="{26AD20E6-394B-4DF0-96A5-9647FF39C943}" type="slidenum">
              <a:rPr lang="en-IN" smtClean="0"/>
              <a:t>7</a:t>
            </a:fld>
            <a:endParaRPr lang="en-IN"/>
          </a:p>
        </p:txBody>
      </p:sp>
      <p:graphicFrame>
        <p:nvGraphicFramePr>
          <p:cNvPr id="5" name="Table 5">
            <a:extLst>
              <a:ext uri="{FF2B5EF4-FFF2-40B4-BE49-F238E27FC236}">
                <a16:creationId xmlns:a16="http://schemas.microsoft.com/office/drawing/2014/main" id="{1ECD3758-74E0-4A55-42EF-5CD87337C9E9}"/>
              </a:ext>
            </a:extLst>
          </p:cNvPr>
          <p:cNvGraphicFramePr>
            <a:graphicFrameLocks noGrp="1"/>
          </p:cNvGraphicFramePr>
          <p:nvPr>
            <p:extLst>
              <p:ext uri="{D42A27DB-BD31-4B8C-83A1-F6EECF244321}">
                <p14:modId xmlns:p14="http://schemas.microsoft.com/office/powerpoint/2010/main" val="2769763568"/>
              </p:ext>
            </p:extLst>
          </p:nvPr>
        </p:nvGraphicFramePr>
        <p:xfrm>
          <a:off x="1" y="502693"/>
          <a:ext cx="12192001" cy="6466269"/>
        </p:xfrm>
        <a:graphic>
          <a:graphicData uri="http://schemas.openxmlformats.org/drawingml/2006/table">
            <a:tbl>
              <a:tblPr firstRow="1" bandRow="1">
                <a:tableStyleId>{5C22544A-7EE6-4342-B048-85BDC9FD1C3A}</a:tableStyleId>
              </a:tblPr>
              <a:tblGrid>
                <a:gridCol w="1870307">
                  <a:extLst>
                    <a:ext uri="{9D8B030D-6E8A-4147-A177-3AD203B41FA5}">
                      <a16:colId xmlns:a16="http://schemas.microsoft.com/office/drawing/2014/main" val="3261044238"/>
                    </a:ext>
                  </a:extLst>
                </a:gridCol>
                <a:gridCol w="2990491">
                  <a:extLst>
                    <a:ext uri="{9D8B030D-6E8A-4147-A177-3AD203B41FA5}">
                      <a16:colId xmlns:a16="http://schemas.microsoft.com/office/drawing/2014/main" val="3504781316"/>
                    </a:ext>
                  </a:extLst>
                </a:gridCol>
                <a:gridCol w="2550419">
                  <a:extLst>
                    <a:ext uri="{9D8B030D-6E8A-4147-A177-3AD203B41FA5}">
                      <a16:colId xmlns:a16="http://schemas.microsoft.com/office/drawing/2014/main" val="2332396017"/>
                    </a:ext>
                  </a:extLst>
                </a:gridCol>
                <a:gridCol w="4780784">
                  <a:extLst>
                    <a:ext uri="{9D8B030D-6E8A-4147-A177-3AD203B41FA5}">
                      <a16:colId xmlns:a16="http://schemas.microsoft.com/office/drawing/2014/main" val="332446812"/>
                    </a:ext>
                  </a:extLst>
                </a:gridCol>
              </a:tblGrid>
              <a:tr h="257174">
                <a:tc>
                  <a:txBody>
                    <a:bodyPr/>
                    <a:lstStyle/>
                    <a:p>
                      <a:r>
                        <a:rPr lang="en-IN" sz="1200" dirty="0"/>
                        <a:t>Reference</a:t>
                      </a:r>
                    </a:p>
                  </a:txBody>
                  <a:tcPr/>
                </a:tc>
                <a:tc>
                  <a:txBody>
                    <a:bodyPr/>
                    <a:lstStyle/>
                    <a:p>
                      <a:r>
                        <a:rPr lang="en-IN" sz="1200" dirty="0"/>
                        <a:t>Study Objective</a:t>
                      </a:r>
                    </a:p>
                  </a:txBody>
                  <a:tcPr/>
                </a:tc>
                <a:tc>
                  <a:txBody>
                    <a:bodyPr/>
                    <a:lstStyle/>
                    <a:p>
                      <a:r>
                        <a:rPr lang="en-IN" sz="1200" dirty="0"/>
                        <a:t>Methodology</a:t>
                      </a:r>
                    </a:p>
                  </a:txBody>
                  <a:tcPr/>
                </a:tc>
                <a:tc>
                  <a:txBody>
                    <a:bodyPr/>
                    <a:lstStyle/>
                    <a:p>
                      <a:r>
                        <a:rPr lang="en-IN" sz="1200" dirty="0"/>
                        <a:t>Key findings</a:t>
                      </a:r>
                    </a:p>
                  </a:txBody>
                  <a:tcPr/>
                </a:tc>
                <a:extLst>
                  <a:ext uri="{0D108BD9-81ED-4DB2-BD59-A6C34878D82A}">
                    <a16:rowId xmlns:a16="http://schemas.microsoft.com/office/drawing/2014/main" val="300754588"/>
                  </a:ext>
                </a:extLst>
              </a:tr>
              <a:tr h="942970">
                <a:tc>
                  <a:txBody>
                    <a:bodyPr/>
                    <a:lstStyle/>
                    <a:p>
                      <a:r>
                        <a:rPr lang="en-IN" sz="1000" kern="1200" dirty="0">
                          <a:solidFill>
                            <a:schemeClr val="dk1"/>
                          </a:solidFill>
                          <a:effectLst/>
                          <a:latin typeface="+mn-lt"/>
                          <a:ea typeface="+mn-ea"/>
                          <a:cs typeface="+mn-cs"/>
                        </a:rPr>
                        <a:t>1. Javaid et al. (2022)</a:t>
                      </a:r>
                      <a:endParaRPr lang="en-IN" sz="1000" dirty="0"/>
                    </a:p>
                  </a:txBody>
                  <a:tcPr/>
                </a:tc>
                <a:tc>
                  <a:txBody>
                    <a:bodyPr/>
                    <a:lstStyle/>
                    <a:p>
                      <a:r>
                        <a:rPr lang="en-IN" sz="1000" kern="1200" dirty="0">
                          <a:solidFill>
                            <a:schemeClr val="dk1"/>
                          </a:solidFill>
                          <a:effectLst/>
                          <a:latin typeface="+mn-lt"/>
                          <a:ea typeface="+mn-ea"/>
                          <a:cs typeface="+mn-cs"/>
                        </a:rPr>
                        <a:t>To explore the significance, applications, and barriers of the Internet of Things (IoT) in the global healthcare sector.</a:t>
                      </a:r>
                      <a:endParaRPr lang="en-IN" sz="1000" dirty="0"/>
                    </a:p>
                  </a:txBody>
                  <a:tcPr/>
                </a:tc>
                <a:tc>
                  <a:txBody>
                    <a:bodyPr/>
                    <a:lstStyle/>
                    <a:p>
                      <a:r>
                        <a:rPr lang="en-IN" sz="1000" kern="1200" dirty="0">
                          <a:solidFill>
                            <a:schemeClr val="dk1"/>
                          </a:solidFill>
                          <a:effectLst/>
                          <a:latin typeface="+mn-lt"/>
                          <a:ea typeface="+mn-ea"/>
                          <a:cs typeface="+mn-cs"/>
                        </a:rPr>
                        <a:t>Literature review and analysis of existing research.</a:t>
                      </a:r>
                      <a:endParaRPr lang="en-IN" sz="1000" dirty="0"/>
                    </a:p>
                  </a:txBody>
                  <a:tcPr/>
                </a:tc>
                <a:tc>
                  <a:txBody>
                    <a:bodyPr/>
                    <a:lstStyle/>
                    <a:p>
                      <a:pPr marL="285750" indent="-285750">
                        <a:buFontTx/>
                        <a:buChar char="-"/>
                      </a:pPr>
                      <a:r>
                        <a:rPr lang="en-IN" sz="1000" kern="1200" dirty="0">
                          <a:solidFill>
                            <a:schemeClr val="dk1"/>
                          </a:solidFill>
                          <a:effectLst/>
                          <a:latin typeface="+mn-lt"/>
                          <a:ea typeface="+mn-ea"/>
                          <a:cs typeface="+mn-cs"/>
                        </a:rPr>
                        <a:t>Highlighted the potential of IoT in improving healthcare outcomes and enhancing patient care.</a:t>
                      </a:r>
                    </a:p>
                    <a:p>
                      <a:pPr marL="285750" indent="-285750">
                        <a:buFontTx/>
                        <a:buChar char="-"/>
                      </a:pPr>
                      <a:r>
                        <a:rPr lang="en-IN" sz="1000" kern="1200" dirty="0">
                          <a:solidFill>
                            <a:schemeClr val="dk1"/>
                          </a:solidFill>
                          <a:effectLst/>
                          <a:latin typeface="+mn-lt"/>
                          <a:ea typeface="+mn-ea"/>
                          <a:cs typeface="+mn-cs"/>
                        </a:rPr>
                        <a:t>Discussed the applications of IoT in areas such as remote patient monitoring and smart healthcare systems.</a:t>
                      </a:r>
                    </a:p>
                    <a:p>
                      <a:pPr marL="285750" indent="-285750">
                        <a:buFontTx/>
                        <a:buChar char="-"/>
                      </a:pPr>
                      <a:r>
                        <a:rPr lang="en-IN" sz="1000" kern="1200" dirty="0">
                          <a:solidFill>
                            <a:schemeClr val="dk1"/>
                          </a:solidFill>
                          <a:effectLst/>
                          <a:latin typeface="+mn-lt"/>
                          <a:ea typeface="+mn-ea"/>
                          <a:cs typeface="+mn-cs"/>
                        </a:rPr>
                        <a:t>Identified challenges and barriers to the widespread adoption of IoT in healthcare, including privacy and security concerns.</a:t>
                      </a:r>
                      <a:endParaRPr lang="en-IN" sz="1000" dirty="0"/>
                    </a:p>
                  </a:txBody>
                  <a:tcPr/>
                </a:tc>
                <a:extLst>
                  <a:ext uri="{0D108BD9-81ED-4DB2-BD59-A6C34878D82A}">
                    <a16:rowId xmlns:a16="http://schemas.microsoft.com/office/drawing/2014/main" val="3389735854"/>
                  </a:ext>
                </a:extLst>
              </a:tr>
              <a:tr h="800096">
                <a:tc>
                  <a:txBody>
                    <a:bodyPr/>
                    <a:lstStyle/>
                    <a:p>
                      <a:r>
                        <a:rPr lang="en-IN" sz="1000" kern="1200" dirty="0">
                          <a:solidFill>
                            <a:schemeClr val="dk1"/>
                          </a:solidFill>
                          <a:effectLst/>
                          <a:latin typeface="+mn-lt"/>
                          <a:ea typeface="+mn-ea"/>
                          <a:cs typeface="+mn-cs"/>
                        </a:rPr>
                        <a:t>2. Sadhu et al. (2022)</a:t>
                      </a:r>
                      <a:endParaRPr lang="en-IN" sz="1000" dirty="0"/>
                    </a:p>
                  </a:txBody>
                  <a:tcPr/>
                </a:tc>
                <a:tc>
                  <a:txBody>
                    <a:bodyPr/>
                    <a:lstStyle/>
                    <a:p>
                      <a:r>
                        <a:rPr lang="en-IN" sz="1000" kern="1200" dirty="0">
                          <a:solidFill>
                            <a:schemeClr val="dk1"/>
                          </a:solidFill>
                          <a:effectLst/>
                          <a:latin typeface="+mn-lt"/>
                          <a:ea typeface="+mn-ea"/>
                          <a:cs typeface="+mn-cs"/>
                        </a:rPr>
                        <a:t>To review the security requirements and solutions related to the Internet of Medical Things (IoMT).</a:t>
                      </a:r>
                      <a:endParaRPr lang="en-IN" sz="1000" dirty="0"/>
                    </a:p>
                  </a:txBody>
                  <a:tcPr/>
                </a:tc>
                <a:tc>
                  <a:txBody>
                    <a:bodyPr/>
                    <a:lstStyle/>
                    <a:p>
                      <a:r>
                        <a:rPr lang="en-IN" sz="1000" kern="1200" dirty="0">
                          <a:solidFill>
                            <a:schemeClr val="dk1"/>
                          </a:solidFill>
                          <a:effectLst/>
                          <a:latin typeface="+mn-lt"/>
                          <a:ea typeface="+mn-ea"/>
                          <a:cs typeface="+mn-cs"/>
                        </a:rPr>
                        <a:t>Systematic review and analysis of literature.</a:t>
                      </a:r>
                      <a:endParaRPr lang="en-IN" sz="1000" dirty="0"/>
                    </a:p>
                  </a:txBody>
                  <a:tcPr/>
                </a:tc>
                <a:tc>
                  <a:txBody>
                    <a:bodyPr/>
                    <a:lstStyle/>
                    <a:p>
                      <a:pPr marL="285750" indent="-285750">
                        <a:buFontTx/>
                        <a:buChar char="-"/>
                      </a:pPr>
                      <a:r>
                        <a:rPr lang="en-IN" sz="1000" kern="1200" dirty="0">
                          <a:solidFill>
                            <a:schemeClr val="dk1"/>
                          </a:solidFill>
                          <a:effectLst/>
                          <a:latin typeface="+mn-lt"/>
                          <a:ea typeface="+mn-ea"/>
                          <a:cs typeface="+mn-cs"/>
                        </a:rPr>
                        <a:t>Identified the security challenges and requirements specific to IoMT systems.</a:t>
                      </a:r>
                    </a:p>
                    <a:p>
                      <a:pPr marL="285750" indent="-285750">
                        <a:buFontTx/>
                        <a:buChar char="-"/>
                      </a:pPr>
                      <a:r>
                        <a:rPr lang="en-IN" sz="1000" kern="1200" dirty="0">
                          <a:solidFill>
                            <a:schemeClr val="dk1"/>
                          </a:solidFill>
                          <a:effectLst/>
                          <a:latin typeface="+mn-lt"/>
                          <a:ea typeface="+mn-ea"/>
                          <a:cs typeface="+mn-cs"/>
                        </a:rPr>
                        <a:t>Discussed various security solutions, including encryption, authentication, and access control mechanisms.</a:t>
                      </a:r>
                    </a:p>
                    <a:p>
                      <a:pPr marL="285750" indent="-285750">
                        <a:buFontTx/>
                        <a:buChar char="-"/>
                      </a:pPr>
                      <a:r>
                        <a:rPr lang="en-IN" sz="1000" kern="1200" dirty="0">
                          <a:solidFill>
                            <a:schemeClr val="dk1"/>
                          </a:solidFill>
                          <a:effectLst/>
                          <a:latin typeface="+mn-lt"/>
                          <a:ea typeface="+mn-ea"/>
                          <a:cs typeface="+mn-cs"/>
                        </a:rPr>
                        <a:t> Emphasized the need for robust security measures to protect patient data and ensure the integrity of IoMT systems.</a:t>
                      </a:r>
                      <a:endParaRPr lang="en-IN" sz="1000" dirty="0"/>
                    </a:p>
                  </a:txBody>
                  <a:tcPr/>
                </a:tc>
                <a:extLst>
                  <a:ext uri="{0D108BD9-81ED-4DB2-BD59-A6C34878D82A}">
                    <a16:rowId xmlns:a16="http://schemas.microsoft.com/office/drawing/2014/main" val="1445290072"/>
                  </a:ext>
                </a:extLst>
              </a:tr>
              <a:tr h="942970">
                <a:tc>
                  <a:txBody>
                    <a:bodyPr/>
                    <a:lstStyle/>
                    <a:p>
                      <a:r>
                        <a:rPr lang="en-IN" sz="1000" kern="1200" dirty="0">
                          <a:solidFill>
                            <a:schemeClr val="dk1"/>
                          </a:solidFill>
                          <a:effectLst/>
                          <a:latin typeface="+mn-lt"/>
                          <a:ea typeface="+mn-ea"/>
                          <a:cs typeface="+mn-cs"/>
                        </a:rPr>
                        <a:t>3. Al-</a:t>
                      </a:r>
                      <a:r>
                        <a:rPr lang="en-IN" sz="1000" kern="1200" dirty="0" err="1">
                          <a:solidFill>
                            <a:schemeClr val="dk1"/>
                          </a:solidFill>
                          <a:effectLst/>
                          <a:latin typeface="+mn-lt"/>
                          <a:ea typeface="+mn-ea"/>
                          <a:cs typeface="+mn-cs"/>
                        </a:rPr>
                        <a:t>Khazaali</a:t>
                      </a:r>
                      <a:r>
                        <a:rPr lang="en-IN" sz="1000" kern="1200" dirty="0">
                          <a:solidFill>
                            <a:schemeClr val="dk1"/>
                          </a:solidFill>
                          <a:effectLst/>
                          <a:latin typeface="+mn-lt"/>
                          <a:ea typeface="+mn-ea"/>
                          <a:cs typeface="+mn-cs"/>
                        </a:rPr>
                        <a:t> and Kurnaz (2023)</a:t>
                      </a:r>
                      <a:endParaRPr lang="en-IN" sz="1000" dirty="0"/>
                    </a:p>
                  </a:txBody>
                  <a:tcPr/>
                </a:tc>
                <a:tc>
                  <a:txBody>
                    <a:bodyPr/>
                    <a:lstStyle/>
                    <a:p>
                      <a:r>
                        <a:rPr lang="en-IN" sz="1000" kern="1200" dirty="0">
                          <a:solidFill>
                            <a:schemeClr val="dk1"/>
                          </a:solidFill>
                          <a:effectLst/>
                          <a:latin typeface="+mn-lt"/>
                          <a:ea typeface="+mn-ea"/>
                          <a:cs typeface="+mn-cs"/>
                        </a:rPr>
                        <a:t>To study the integration of blockchain and IoT in the medical sector and healthcare.</a:t>
                      </a:r>
                      <a:endParaRPr lang="en-IN" sz="1000" dirty="0"/>
                    </a:p>
                  </a:txBody>
                  <a:tcPr/>
                </a:tc>
                <a:tc>
                  <a:txBody>
                    <a:bodyPr/>
                    <a:lstStyle/>
                    <a:p>
                      <a:r>
                        <a:rPr lang="en-IN" sz="1000" kern="1200" dirty="0">
                          <a:solidFill>
                            <a:schemeClr val="dk1"/>
                          </a:solidFill>
                          <a:effectLst/>
                          <a:latin typeface="+mn-lt"/>
                          <a:ea typeface="+mn-ea"/>
                          <a:cs typeface="+mn-cs"/>
                        </a:rPr>
                        <a:t>Literature review and analysis of blockchain and IoT technologies.</a:t>
                      </a:r>
                      <a:endParaRPr lang="en-IN" sz="1000" dirty="0"/>
                    </a:p>
                  </a:txBody>
                  <a:tcPr/>
                </a:tc>
                <a:tc>
                  <a:txBody>
                    <a:bodyPr/>
                    <a:lstStyle/>
                    <a:p>
                      <a:pPr marL="285750" indent="-285750">
                        <a:buFontTx/>
                        <a:buChar char="-"/>
                      </a:pPr>
                      <a:r>
                        <a:rPr lang="en-IN" sz="1000" kern="1200" dirty="0">
                          <a:solidFill>
                            <a:schemeClr val="dk1"/>
                          </a:solidFill>
                          <a:effectLst/>
                          <a:latin typeface="+mn-lt"/>
                          <a:ea typeface="+mn-ea"/>
                          <a:cs typeface="+mn-cs"/>
                        </a:rPr>
                        <a:t>Explored the potential opportunities for integrating blockchain and IoT in healthcare.</a:t>
                      </a:r>
                    </a:p>
                    <a:p>
                      <a:pPr marL="285750" indent="-285750">
                        <a:buFontTx/>
                        <a:buChar char="-"/>
                      </a:pPr>
                      <a:r>
                        <a:rPr lang="en-IN" sz="1000" kern="1200" dirty="0">
                          <a:solidFill>
                            <a:schemeClr val="dk1"/>
                          </a:solidFill>
                          <a:effectLst/>
                          <a:latin typeface="+mn-lt"/>
                          <a:ea typeface="+mn-ea"/>
                          <a:cs typeface="+mn-cs"/>
                        </a:rPr>
                        <a:t>Discussed the challenges and applications of this integration, including secure health data exchange and decentralized healthcare systems.</a:t>
                      </a:r>
                    </a:p>
                    <a:p>
                      <a:pPr marL="285750" indent="-285750">
                        <a:buFontTx/>
                        <a:buChar char="-"/>
                      </a:pPr>
                      <a:r>
                        <a:rPr lang="en-IN" sz="1000" kern="1200" dirty="0">
                          <a:solidFill>
                            <a:schemeClr val="dk1"/>
                          </a:solidFill>
                          <a:effectLst/>
                          <a:latin typeface="+mn-lt"/>
                          <a:ea typeface="+mn-ea"/>
                          <a:cs typeface="+mn-cs"/>
                        </a:rPr>
                        <a:t>Highlighted the benefits of combining blockchain and IoT, such as improved data security and interoperability.</a:t>
                      </a:r>
                      <a:endParaRPr lang="en-IN" sz="1000" dirty="0"/>
                    </a:p>
                  </a:txBody>
                  <a:tcPr/>
                </a:tc>
                <a:extLst>
                  <a:ext uri="{0D108BD9-81ED-4DB2-BD59-A6C34878D82A}">
                    <a16:rowId xmlns:a16="http://schemas.microsoft.com/office/drawing/2014/main" val="2050711233"/>
                  </a:ext>
                </a:extLst>
              </a:tr>
              <a:tr h="942970">
                <a:tc>
                  <a:txBody>
                    <a:bodyPr/>
                    <a:lstStyle/>
                    <a:p>
                      <a:r>
                        <a:rPr lang="en-IN" sz="1000" kern="1200" dirty="0">
                          <a:solidFill>
                            <a:schemeClr val="dk1"/>
                          </a:solidFill>
                          <a:effectLst/>
                          <a:latin typeface="+mn-lt"/>
                          <a:ea typeface="+mn-ea"/>
                          <a:cs typeface="+mn-cs"/>
                        </a:rPr>
                        <a:t>4. Kamruzzaman et al. (2022)</a:t>
                      </a:r>
                      <a:endParaRPr lang="en-IN" sz="1000" dirty="0"/>
                    </a:p>
                  </a:txBody>
                  <a:tcPr/>
                </a:tc>
                <a:tc>
                  <a:txBody>
                    <a:bodyPr/>
                    <a:lstStyle/>
                    <a:p>
                      <a:r>
                        <a:rPr lang="en-IN" sz="1000" kern="1200" dirty="0">
                          <a:solidFill>
                            <a:schemeClr val="dk1"/>
                          </a:solidFill>
                          <a:effectLst/>
                          <a:latin typeface="+mn-lt"/>
                          <a:ea typeface="+mn-ea"/>
                          <a:cs typeface="+mn-cs"/>
                        </a:rPr>
                        <a:t>To investigate the opportunities, challenges, and applications of edge artificial intelligence (AI) for connected healthcare in the Internet of Medical Things (IoMT) for smart cities.</a:t>
                      </a:r>
                      <a:endParaRPr lang="en-IN" sz="1000" dirty="0"/>
                    </a:p>
                  </a:txBody>
                  <a:tcPr/>
                </a:tc>
                <a:tc>
                  <a:txBody>
                    <a:bodyPr/>
                    <a:lstStyle/>
                    <a:p>
                      <a:r>
                        <a:rPr lang="en-IN" sz="1000" kern="1200" dirty="0">
                          <a:solidFill>
                            <a:schemeClr val="dk1"/>
                          </a:solidFill>
                          <a:effectLst/>
                          <a:latin typeface="+mn-lt"/>
                          <a:ea typeface="+mn-ea"/>
                          <a:cs typeface="+mn-cs"/>
                        </a:rPr>
                        <a:t>Review of relevant literature and analysis of edge AI applications in healthcare.</a:t>
                      </a:r>
                      <a:endParaRPr lang="en-IN" sz="1000" dirty="0"/>
                    </a:p>
                  </a:txBody>
                  <a:tcPr/>
                </a:tc>
                <a:tc>
                  <a:txBody>
                    <a:bodyPr/>
                    <a:lstStyle/>
                    <a:p>
                      <a:pPr marL="285750" indent="-285750">
                        <a:buFontTx/>
                        <a:buChar char="-"/>
                      </a:pPr>
                      <a:r>
                        <a:rPr lang="en-IN" sz="1000" kern="1200" dirty="0">
                          <a:solidFill>
                            <a:schemeClr val="dk1"/>
                          </a:solidFill>
                          <a:effectLst/>
                          <a:latin typeface="+mn-lt"/>
                          <a:ea typeface="+mn-ea"/>
                          <a:cs typeface="+mn-cs"/>
                        </a:rPr>
                        <a:t>Explored the role of edge AI in enabling real-time data analysis and decision-making in IoMT systems.</a:t>
                      </a:r>
                    </a:p>
                    <a:p>
                      <a:pPr marL="285750" indent="-285750">
                        <a:buFontTx/>
                        <a:buChar char="-"/>
                      </a:pPr>
                      <a:r>
                        <a:rPr lang="en-IN" sz="1000" kern="1200" dirty="0">
                          <a:solidFill>
                            <a:schemeClr val="dk1"/>
                          </a:solidFill>
                          <a:effectLst/>
                          <a:latin typeface="+mn-lt"/>
                          <a:ea typeface="+mn-ea"/>
                          <a:cs typeface="+mn-cs"/>
                        </a:rPr>
                        <a:t>Identified challenges related to data privacy, computational resource constraints, and network connectivity.</a:t>
                      </a:r>
                    </a:p>
                    <a:p>
                      <a:pPr marL="285750" indent="-285750">
                        <a:buFontTx/>
                        <a:buChar char="-"/>
                      </a:pPr>
                      <a:r>
                        <a:rPr lang="en-IN" sz="1000" kern="1200" dirty="0">
                          <a:solidFill>
                            <a:schemeClr val="dk1"/>
                          </a:solidFill>
                          <a:effectLst/>
                          <a:latin typeface="+mn-lt"/>
                          <a:ea typeface="+mn-ea"/>
                          <a:cs typeface="+mn-cs"/>
                        </a:rPr>
                        <a:t>Discussed potential applications of edge AI in smart healthcare systems for smart cities.</a:t>
                      </a:r>
                      <a:endParaRPr lang="en-IN" sz="1000" dirty="0"/>
                    </a:p>
                  </a:txBody>
                  <a:tcPr/>
                </a:tc>
                <a:extLst>
                  <a:ext uri="{0D108BD9-81ED-4DB2-BD59-A6C34878D82A}">
                    <a16:rowId xmlns:a16="http://schemas.microsoft.com/office/drawing/2014/main" val="250435636"/>
                  </a:ext>
                </a:extLst>
              </a:tr>
              <a:tr h="986695">
                <a:tc>
                  <a:txBody>
                    <a:bodyPr/>
                    <a:lstStyle/>
                    <a:p>
                      <a:r>
                        <a:rPr lang="en-IN" sz="1000" kern="1200" dirty="0">
                          <a:solidFill>
                            <a:schemeClr val="dk1"/>
                          </a:solidFill>
                          <a:effectLst/>
                          <a:latin typeface="+mn-lt"/>
                          <a:ea typeface="+mn-ea"/>
                          <a:cs typeface="+mn-cs"/>
                        </a:rPr>
                        <a:t>5. Pratap Singh et al. (2020)</a:t>
                      </a:r>
                      <a:endParaRPr lang="en-IN" sz="1000" dirty="0"/>
                    </a:p>
                  </a:txBody>
                  <a:tcPr/>
                </a:tc>
                <a:tc>
                  <a:txBody>
                    <a:bodyPr/>
                    <a:lstStyle/>
                    <a:p>
                      <a:r>
                        <a:rPr lang="en-IN" sz="1000" kern="1200" dirty="0">
                          <a:solidFill>
                            <a:schemeClr val="dk1"/>
                          </a:solidFill>
                          <a:effectLst/>
                          <a:latin typeface="+mn-lt"/>
                          <a:ea typeface="+mn-ea"/>
                          <a:cs typeface="+mn-cs"/>
                        </a:rPr>
                        <a:t>To examine the roles, challenges, and applications of the Internet of Medical Things (IoMT) in </a:t>
                      </a:r>
                      <a:r>
                        <a:rPr lang="en-IN" sz="1000" kern="1200" dirty="0" err="1">
                          <a:solidFill>
                            <a:schemeClr val="dk1"/>
                          </a:solidFill>
                          <a:effectLst/>
                          <a:latin typeface="+mn-lt"/>
                          <a:ea typeface="+mn-ea"/>
                          <a:cs typeface="+mn-cs"/>
                        </a:rPr>
                        <a:t>orthopedics</a:t>
                      </a:r>
                      <a:r>
                        <a:rPr lang="en-IN" sz="1000" kern="1200" dirty="0">
                          <a:solidFill>
                            <a:schemeClr val="dk1"/>
                          </a:solidFill>
                          <a:effectLst/>
                          <a:latin typeface="+mn-lt"/>
                          <a:ea typeface="+mn-ea"/>
                          <a:cs typeface="+mn-cs"/>
                        </a:rPr>
                        <a:t> during the COVID-19 pandemic.</a:t>
                      </a:r>
                      <a:endParaRPr lang="en-IN" sz="1000" dirty="0"/>
                    </a:p>
                  </a:txBody>
                  <a:tcPr/>
                </a:tc>
                <a:tc>
                  <a:txBody>
                    <a:bodyPr/>
                    <a:lstStyle/>
                    <a:p>
                      <a:r>
                        <a:rPr lang="en-IN" sz="1000" kern="1200" dirty="0">
                          <a:solidFill>
                            <a:schemeClr val="dk1"/>
                          </a:solidFill>
                          <a:effectLst/>
                          <a:latin typeface="+mn-lt"/>
                          <a:ea typeface="+mn-ea"/>
                          <a:cs typeface="+mn-cs"/>
                        </a:rPr>
                        <a:t>Literature review and analysis of IoMT applications in </a:t>
                      </a:r>
                      <a:r>
                        <a:rPr lang="en-IN" sz="1000" kern="1200" dirty="0" err="1">
                          <a:solidFill>
                            <a:schemeClr val="dk1"/>
                          </a:solidFill>
                          <a:effectLst/>
                          <a:latin typeface="+mn-lt"/>
                          <a:ea typeface="+mn-ea"/>
                          <a:cs typeface="+mn-cs"/>
                        </a:rPr>
                        <a:t>orthopedics</a:t>
                      </a:r>
                      <a:r>
                        <a:rPr lang="en-IN" sz="1000" kern="1200" dirty="0">
                          <a:solidFill>
                            <a:schemeClr val="dk1"/>
                          </a:solidFill>
                          <a:effectLst/>
                          <a:latin typeface="+mn-lt"/>
                          <a:ea typeface="+mn-ea"/>
                          <a:cs typeface="+mn-cs"/>
                        </a:rPr>
                        <a:t>.</a:t>
                      </a:r>
                      <a:endParaRPr lang="en-IN" sz="1000" dirty="0"/>
                    </a:p>
                  </a:txBody>
                  <a:tcPr/>
                </a:tc>
                <a:tc>
                  <a:txBody>
                    <a:bodyPr/>
                    <a:lstStyle/>
                    <a:p>
                      <a:pPr marL="171450" marR="0" lvl="0" indent="-171450" algn="l" defTabSz="914400" rtl="0" eaLnBrk="1" fontAlgn="auto" latinLnBrk="0" hangingPunct="1">
                        <a:lnSpc>
                          <a:spcPct val="107000"/>
                        </a:lnSpc>
                        <a:spcBef>
                          <a:spcPts val="0"/>
                        </a:spcBef>
                        <a:spcAft>
                          <a:spcPts val="800"/>
                        </a:spcAft>
                        <a:buClrTx/>
                        <a:buSzTx/>
                        <a:buFontTx/>
                        <a:buChar char="-"/>
                        <a:tabLst/>
                        <a:defRPr/>
                      </a:pPr>
                      <a:r>
                        <a:rPr lang="en-IN"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Discussed the potential of IoMT in facilitating remote patient    monitoring   and telemedicine in </a:t>
                      </a:r>
                      <a:r>
                        <a:rPr lang="en-IN" sz="10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orthopedics</a:t>
                      </a:r>
                      <a:r>
                        <a:rPr lang="en-IN"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during the pandemic.</a:t>
                      </a:r>
                    </a:p>
                    <a:p>
                      <a:pPr marL="171450" marR="0" lvl="0" indent="-171450" algn="l" defTabSz="914400" rtl="0" eaLnBrk="1" fontAlgn="auto" latinLnBrk="0" hangingPunct="1">
                        <a:lnSpc>
                          <a:spcPct val="107000"/>
                        </a:lnSpc>
                        <a:spcBef>
                          <a:spcPts val="0"/>
                        </a:spcBef>
                        <a:spcAft>
                          <a:spcPts val="800"/>
                        </a:spcAft>
                        <a:buClrTx/>
                        <a:buSzTx/>
                        <a:buFontTx/>
                        <a:buChar char="-"/>
                        <a:tabLst/>
                        <a:defRPr/>
                      </a:pPr>
                      <a:r>
                        <a:rPr lang="en-IN"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Identified challenges related to data security, interoperability, and     regulatory issues.</a:t>
                      </a:r>
                    </a:p>
                    <a:p>
                      <a:pPr marL="171450" marR="0" lvl="0" indent="-171450" algn="l" defTabSz="914400" rtl="0" eaLnBrk="1" fontAlgn="auto" latinLnBrk="0" hangingPunct="1">
                        <a:lnSpc>
                          <a:spcPct val="107000"/>
                        </a:lnSpc>
                        <a:spcBef>
                          <a:spcPts val="0"/>
                        </a:spcBef>
                        <a:spcAft>
                          <a:spcPts val="800"/>
                        </a:spcAft>
                        <a:buClrTx/>
                        <a:buSzTx/>
                        <a:buFontTx/>
                        <a:buChar char="-"/>
                        <a:tabLst/>
                        <a:defRPr/>
                      </a:pPr>
                      <a:r>
                        <a:rPr lang="en-IN"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Highlighted the importance of IoMT in ensuring continuity of care for </a:t>
                      </a:r>
                      <a:r>
                        <a:rPr lang="en-IN" sz="10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orthopedic</a:t>
                      </a:r>
                      <a:r>
                        <a:rPr lang="en-IN"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patients.</a:t>
                      </a:r>
                    </a:p>
                  </a:txBody>
                  <a:tcPr marL="9525" marR="9525" marT="9525" marB="9525" anchor="b"/>
                </a:tc>
                <a:extLst>
                  <a:ext uri="{0D108BD9-81ED-4DB2-BD59-A6C34878D82A}">
                    <a16:rowId xmlns:a16="http://schemas.microsoft.com/office/drawing/2014/main" val="3640811304"/>
                  </a:ext>
                </a:extLst>
              </a:tr>
              <a:tr h="1209967">
                <a:tc>
                  <a:txBody>
                    <a:bodyPr/>
                    <a:lstStyle/>
                    <a:p>
                      <a:r>
                        <a:rPr lang="en-IN" sz="1200" kern="1200" dirty="0">
                          <a:solidFill>
                            <a:schemeClr val="dk1"/>
                          </a:solidFill>
                          <a:effectLst/>
                          <a:latin typeface="Times New Roman" panose="02020603050405020304" pitchFamily="18" charset="0"/>
                          <a:ea typeface="+mn-ea"/>
                          <a:cs typeface="Times New Roman" panose="02020603050405020304" pitchFamily="18" charset="0"/>
                        </a:rPr>
                        <a:t>6. Sun et al. (2016)</a:t>
                      </a:r>
                      <a:endParaRPr lang="en-IN" sz="1200" dirty="0">
                        <a:latin typeface="Times New Roman" panose="02020603050405020304" pitchFamily="18" charset="0"/>
                        <a:cs typeface="Times New Roman" panose="02020603050405020304" pitchFamily="18" charset="0"/>
                      </a:endParaRPr>
                    </a:p>
                  </a:txBody>
                  <a:tcPr/>
                </a:tc>
                <a:tc>
                  <a:txBody>
                    <a:bodyPr/>
                    <a:lstStyle/>
                    <a:p>
                      <a:r>
                        <a:rPr lang="en-IN" sz="1200" kern="1200" dirty="0">
                          <a:solidFill>
                            <a:schemeClr val="dk1"/>
                          </a:solidFill>
                          <a:effectLst/>
                          <a:latin typeface="Times New Roman" panose="02020603050405020304" pitchFamily="18" charset="0"/>
                          <a:ea typeface="+mn-ea"/>
                          <a:cs typeface="Times New Roman" panose="02020603050405020304" pitchFamily="18" charset="0"/>
                        </a:rPr>
                        <a:t>To explore the opportunities and challenges of mobile health (mHealth) for the aging population in China.</a:t>
                      </a:r>
                      <a:endParaRPr lang="en-IN" sz="1200" dirty="0">
                        <a:latin typeface="Times New Roman" panose="02020603050405020304" pitchFamily="18" charset="0"/>
                        <a:cs typeface="Times New Roman" panose="02020603050405020304" pitchFamily="18" charset="0"/>
                      </a:endParaRPr>
                    </a:p>
                  </a:txBody>
                  <a:tcPr/>
                </a:tc>
                <a:tc>
                  <a:txBody>
                    <a:bodyPr/>
                    <a:lstStyle/>
                    <a:p>
                      <a:r>
                        <a:rPr lang="en-IN" sz="1200" kern="1200" dirty="0">
                          <a:solidFill>
                            <a:schemeClr val="dk1"/>
                          </a:solidFill>
                          <a:effectLst/>
                          <a:latin typeface="+mn-lt"/>
                          <a:ea typeface="+mn-ea"/>
                          <a:cs typeface="+mn-cs"/>
                        </a:rPr>
                        <a:t>Literature review and analysis of blockchain and IoT technologies.</a:t>
                      </a:r>
                      <a:endParaRPr lang="en-IN" sz="1200" dirty="0"/>
                    </a:p>
                  </a:txBody>
                  <a:tcPr/>
                </a:tc>
                <a:tc>
                  <a:txBody>
                    <a:bodyPr/>
                    <a:lstStyle/>
                    <a:p>
                      <a:pPr marL="171450" indent="-171450">
                        <a:lnSpc>
                          <a:spcPct val="107000"/>
                        </a:lnSpc>
                        <a:spcAft>
                          <a:spcPts val="800"/>
                        </a:spcAft>
                        <a:buFontTx/>
                        <a:buChar char="-"/>
                      </a:pPr>
                      <a:r>
                        <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Highlighted the potential benefits of mHealth in improving healthcare   access and outcomes for the aging population.</a:t>
                      </a:r>
                    </a:p>
                    <a:p>
                      <a:pPr marL="171450" indent="-171450">
                        <a:lnSpc>
                          <a:spcPct val="107000"/>
                        </a:lnSpc>
                        <a:spcAft>
                          <a:spcPts val="800"/>
                        </a:spcAft>
                        <a:buFontTx/>
                        <a:buChar char="-"/>
                      </a:pPr>
                      <a:r>
                        <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Discussed challenges related to technological literacy, privacy concerns, and healthcare system integration. </a:t>
                      </a:r>
                    </a:p>
                    <a:p>
                      <a:pPr marL="171450" indent="-171450">
                        <a:lnSpc>
                          <a:spcPct val="107000"/>
                        </a:lnSpc>
                        <a:spcAft>
                          <a:spcPts val="800"/>
                        </a:spcAft>
                        <a:buFontTx/>
                        <a:buChar char="-"/>
                      </a:pPr>
                      <a:r>
                        <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Emphasized the importance of tailored mHealth solutions to meet the specific needs of older adults in China.</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b"/>
                </a:tc>
                <a:extLst>
                  <a:ext uri="{0D108BD9-81ED-4DB2-BD59-A6C34878D82A}">
                    <a16:rowId xmlns:a16="http://schemas.microsoft.com/office/drawing/2014/main" val="881973852"/>
                  </a:ext>
                </a:extLst>
              </a:tr>
            </a:tbl>
          </a:graphicData>
        </a:graphic>
      </p:graphicFrame>
      <p:sp>
        <p:nvSpPr>
          <p:cNvPr id="8" name="TextBox 7">
            <a:extLst>
              <a:ext uri="{FF2B5EF4-FFF2-40B4-BE49-F238E27FC236}">
                <a16:creationId xmlns:a16="http://schemas.microsoft.com/office/drawing/2014/main" id="{E13A9450-A054-E001-FF64-A6CC897B7D0B}"/>
              </a:ext>
            </a:extLst>
          </p:cNvPr>
          <p:cNvSpPr txBox="1"/>
          <p:nvPr/>
        </p:nvSpPr>
        <p:spPr>
          <a:xfrm>
            <a:off x="5082618" y="-82082"/>
            <a:ext cx="2026763" cy="584775"/>
          </a:xfrm>
          <a:prstGeom prst="rect">
            <a:avLst/>
          </a:prstGeom>
          <a:noFill/>
        </p:spPr>
        <p:txBody>
          <a:bodyPr wrap="square" rtlCol="0">
            <a:spAutoFit/>
          </a:bodyPr>
          <a:lstStyle/>
          <a:p>
            <a:r>
              <a:rPr lang="en-IN" sz="3200" b="1" dirty="0">
                <a:latin typeface="Times New Roman" panose="02020603050405020304" pitchFamily="18" charset="0"/>
                <a:cs typeface="Times New Roman" panose="02020603050405020304" pitchFamily="18" charset="0"/>
              </a:rPr>
              <a:t>Results</a:t>
            </a:r>
          </a:p>
        </p:txBody>
      </p:sp>
    </p:spTree>
    <p:extLst>
      <p:ext uri="{BB962C8B-B14F-4D97-AF65-F5344CB8AC3E}">
        <p14:creationId xmlns:p14="http://schemas.microsoft.com/office/powerpoint/2010/main" val="3330628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9202F26-1209-3F50-C725-6DF39D5936B5}"/>
              </a:ext>
            </a:extLst>
          </p:cNvPr>
          <p:cNvSpPr>
            <a:spLocks noGrp="1"/>
          </p:cNvSpPr>
          <p:nvPr>
            <p:ph type="sldNum" sz="quarter" idx="12"/>
          </p:nvPr>
        </p:nvSpPr>
        <p:spPr/>
        <p:txBody>
          <a:bodyPr/>
          <a:lstStyle/>
          <a:p>
            <a:fld id="{26AD20E6-394B-4DF0-96A5-9647FF39C943}" type="slidenum">
              <a:rPr lang="en-IN" smtClean="0"/>
              <a:t>8</a:t>
            </a:fld>
            <a:endParaRPr lang="en-IN"/>
          </a:p>
        </p:txBody>
      </p:sp>
      <p:graphicFrame>
        <p:nvGraphicFramePr>
          <p:cNvPr id="6" name="Table 6">
            <a:extLst>
              <a:ext uri="{FF2B5EF4-FFF2-40B4-BE49-F238E27FC236}">
                <a16:creationId xmlns:a16="http://schemas.microsoft.com/office/drawing/2014/main" id="{31D699C2-AF5E-F02F-AF97-61ABFF40BA4E}"/>
              </a:ext>
            </a:extLst>
          </p:cNvPr>
          <p:cNvGraphicFramePr>
            <a:graphicFrameLocks noGrp="1"/>
          </p:cNvGraphicFramePr>
          <p:nvPr>
            <p:extLst>
              <p:ext uri="{D42A27DB-BD31-4B8C-83A1-F6EECF244321}">
                <p14:modId xmlns:p14="http://schemas.microsoft.com/office/powerpoint/2010/main" val="1239689205"/>
              </p:ext>
            </p:extLst>
          </p:nvPr>
        </p:nvGraphicFramePr>
        <p:xfrm>
          <a:off x="953311" y="719666"/>
          <a:ext cx="10175132" cy="5515763"/>
        </p:xfrm>
        <a:graphic>
          <a:graphicData uri="http://schemas.openxmlformats.org/drawingml/2006/table">
            <a:tbl>
              <a:tblPr firstRow="1" bandRow="1">
                <a:tableStyleId>{5C22544A-7EE6-4342-B048-85BDC9FD1C3A}</a:tableStyleId>
              </a:tblPr>
              <a:tblGrid>
                <a:gridCol w="3423282">
                  <a:extLst>
                    <a:ext uri="{9D8B030D-6E8A-4147-A177-3AD203B41FA5}">
                      <a16:colId xmlns:a16="http://schemas.microsoft.com/office/drawing/2014/main" val="2258786459"/>
                    </a:ext>
                  </a:extLst>
                </a:gridCol>
                <a:gridCol w="6751850">
                  <a:extLst>
                    <a:ext uri="{9D8B030D-6E8A-4147-A177-3AD203B41FA5}">
                      <a16:colId xmlns:a16="http://schemas.microsoft.com/office/drawing/2014/main" val="3516704285"/>
                    </a:ext>
                  </a:extLst>
                </a:gridCol>
              </a:tblGrid>
              <a:tr h="501433">
                <a:tc>
                  <a:txBody>
                    <a:bodyPr/>
                    <a:lstStyle/>
                    <a:p>
                      <a:r>
                        <a:rPr lang="en-IN" dirty="0"/>
                        <a:t>Category</a:t>
                      </a:r>
                    </a:p>
                  </a:txBody>
                  <a:tcPr/>
                </a:tc>
                <a:tc>
                  <a:txBody>
                    <a:bodyPr/>
                    <a:lstStyle/>
                    <a:p>
                      <a:r>
                        <a:rPr lang="en-IN" dirty="0"/>
                        <a:t>Concern</a:t>
                      </a:r>
                    </a:p>
                  </a:txBody>
                  <a:tcPr/>
                </a:tc>
                <a:extLst>
                  <a:ext uri="{0D108BD9-81ED-4DB2-BD59-A6C34878D82A}">
                    <a16:rowId xmlns:a16="http://schemas.microsoft.com/office/drawing/2014/main" val="453804603"/>
                  </a:ext>
                </a:extLst>
              </a:tr>
              <a:tr h="501433">
                <a:tc>
                  <a:txBody>
                    <a:bodyPr/>
                    <a:lstStyle/>
                    <a:p>
                      <a:r>
                        <a:rPr lang="en-IN" dirty="0"/>
                        <a:t>Security and Privacy Concerns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Security breaches and unauthorised access to patient data.</a:t>
                      </a:r>
                    </a:p>
                  </a:txBody>
                  <a:tcPr/>
                </a:tc>
                <a:extLst>
                  <a:ext uri="{0D108BD9-81ED-4DB2-BD59-A6C34878D82A}">
                    <a16:rowId xmlns:a16="http://schemas.microsoft.com/office/drawing/2014/main" val="2122536228"/>
                  </a:ext>
                </a:extLst>
              </a:tr>
              <a:tr h="501433">
                <a:tc>
                  <a:txBody>
                    <a:bodyPr/>
                    <a:lstStyle/>
                    <a:p>
                      <a:endParaRPr lang="en-IN"/>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Privacy violations and potential data leakage.</a:t>
                      </a:r>
                    </a:p>
                  </a:txBody>
                  <a:tcPr/>
                </a:tc>
                <a:extLst>
                  <a:ext uri="{0D108BD9-81ED-4DB2-BD59-A6C34878D82A}">
                    <a16:rowId xmlns:a16="http://schemas.microsoft.com/office/drawing/2014/main" val="613371680"/>
                  </a:ext>
                </a:extLst>
              </a:tr>
              <a:tr h="501433">
                <a:tc>
                  <a:txBody>
                    <a:bodyPr/>
                    <a:lstStyle/>
                    <a:p>
                      <a:r>
                        <a:rPr lang="en-IN" dirty="0"/>
                        <a:t>Interoperability Challenges</a:t>
                      </a:r>
                    </a:p>
                  </a:txBody>
                  <a:tcPr/>
                </a:tc>
                <a:tc>
                  <a:txBody>
                    <a:bodyPr/>
                    <a:lstStyle/>
                    <a:p>
                      <a:r>
                        <a:rPr lang="en-IN" dirty="0"/>
                        <a:t>Lack of standard data formats and protocols</a:t>
                      </a:r>
                    </a:p>
                  </a:txBody>
                  <a:tcPr/>
                </a:tc>
                <a:extLst>
                  <a:ext uri="{0D108BD9-81ED-4DB2-BD59-A6C34878D82A}">
                    <a16:rowId xmlns:a16="http://schemas.microsoft.com/office/drawing/2014/main" val="46079365"/>
                  </a:ext>
                </a:extLst>
              </a:tr>
              <a:tr h="501433">
                <a:tc>
                  <a:txBody>
                    <a:bodyPr/>
                    <a:lstStyle/>
                    <a:p>
                      <a:endParaRPr lang="en-IN" dirty="0"/>
                    </a:p>
                  </a:txBody>
                  <a:tcPr/>
                </a:tc>
                <a:tc>
                  <a:txBody>
                    <a:bodyPr/>
                    <a:lstStyle/>
                    <a:p>
                      <a:r>
                        <a:rPr lang="en-IN" dirty="0"/>
                        <a:t>Incompatibility between different IoMT devices and platforms</a:t>
                      </a:r>
                    </a:p>
                  </a:txBody>
                  <a:tcPr/>
                </a:tc>
                <a:extLst>
                  <a:ext uri="{0D108BD9-81ED-4DB2-BD59-A6C34878D82A}">
                    <a16:rowId xmlns:a16="http://schemas.microsoft.com/office/drawing/2014/main" val="2553492442"/>
                  </a:ext>
                </a:extLst>
              </a:tr>
              <a:tr h="501433">
                <a:tc>
                  <a:txBody>
                    <a:bodyPr/>
                    <a:lstStyle/>
                    <a:p>
                      <a:r>
                        <a:rPr lang="en-IN" dirty="0"/>
                        <a:t>Regulatory and legal Complexities</a:t>
                      </a:r>
                    </a:p>
                  </a:txBody>
                  <a:tcPr/>
                </a:tc>
                <a:tc>
                  <a:txBody>
                    <a:bodyPr/>
                    <a:lstStyle/>
                    <a:p>
                      <a:r>
                        <a:rPr lang="en-IN" dirty="0"/>
                        <a:t>Compliance with data protection regulations (e.g., GDPR, HIPAA)</a:t>
                      </a:r>
                    </a:p>
                  </a:txBody>
                  <a:tcPr/>
                </a:tc>
                <a:extLst>
                  <a:ext uri="{0D108BD9-81ED-4DB2-BD59-A6C34878D82A}">
                    <a16:rowId xmlns:a16="http://schemas.microsoft.com/office/drawing/2014/main" val="201673805"/>
                  </a:ext>
                </a:extLst>
              </a:tr>
              <a:tr h="501433">
                <a:tc>
                  <a:txBody>
                    <a:bodyPr/>
                    <a:lstStyle/>
                    <a:p>
                      <a:endParaRPr lang="en-IN" dirty="0"/>
                    </a:p>
                  </a:txBody>
                  <a:tcPr/>
                </a:tc>
                <a:tc>
                  <a:txBody>
                    <a:bodyPr/>
                    <a:lstStyle/>
                    <a:p>
                      <a:r>
                        <a:rPr lang="en-IN" dirty="0"/>
                        <a:t>Ensuring informed consent and patient rights</a:t>
                      </a:r>
                    </a:p>
                  </a:txBody>
                  <a:tcPr/>
                </a:tc>
                <a:extLst>
                  <a:ext uri="{0D108BD9-81ED-4DB2-BD59-A6C34878D82A}">
                    <a16:rowId xmlns:a16="http://schemas.microsoft.com/office/drawing/2014/main" val="3034984046"/>
                  </a:ext>
                </a:extLst>
              </a:tr>
              <a:tr h="501433">
                <a:tc>
                  <a:txBody>
                    <a:bodyPr/>
                    <a:lstStyle/>
                    <a:p>
                      <a:r>
                        <a:rPr lang="en-IN" dirty="0"/>
                        <a:t>Ethical consideration</a:t>
                      </a:r>
                    </a:p>
                  </a:txBody>
                  <a:tcPr/>
                </a:tc>
                <a:tc>
                  <a:txBody>
                    <a:bodyPr/>
                    <a:lstStyle/>
                    <a:p>
                      <a:r>
                        <a:rPr lang="en-IN" dirty="0"/>
                        <a:t>Balancing patient autonomy and data utilisation</a:t>
                      </a:r>
                    </a:p>
                  </a:txBody>
                  <a:tcPr/>
                </a:tc>
                <a:extLst>
                  <a:ext uri="{0D108BD9-81ED-4DB2-BD59-A6C34878D82A}">
                    <a16:rowId xmlns:a16="http://schemas.microsoft.com/office/drawing/2014/main" val="3591528761"/>
                  </a:ext>
                </a:extLst>
              </a:tr>
              <a:tr h="501433">
                <a:tc>
                  <a:txBody>
                    <a:bodyPr/>
                    <a:lstStyle/>
                    <a:p>
                      <a:r>
                        <a:rPr lang="en-IN" dirty="0"/>
                        <a:t>Technical issues</a:t>
                      </a:r>
                    </a:p>
                  </a:txBody>
                  <a:tcPr/>
                </a:tc>
                <a:tc>
                  <a:txBody>
                    <a:bodyPr/>
                    <a:lstStyle/>
                    <a:p>
                      <a:r>
                        <a:rPr lang="en-IN" dirty="0"/>
                        <a:t>Connectivity problems and network reliability</a:t>
                      </a:r>
                    </a:p>
                  </a:txBody>
                  <a:tcPr/>
                </a:tc>
                <a:extLst>
                  <a:ext uri="{0D108BD9-81ED-4DB2-BD59-A6C34878D82A}">
                    <a16:rowId xmlns:a16="http://schemas.microsoft.com/office/drawing/2014/main" val="1673096719"/>
                  </a:ext>
                </a:extLst>
              </a:tr>
              <a:tr h="501433">
                <a:tc>
                  <a:txBody>
                    <a:bodyPr/>
                    <a:lstStyle/>
                    <a:p>
                      <a:endParaRPr lang="en-IN" dirty="0"/>
                    </a:p>
                  </a:txBody>
                  <a:tcPr/>
                </a:tc>
                <a:tc>
                  <a:txBody>
                    <a:bodyPr/>
                    <a:lstStyle/>
                    <a:p>
                      <a:r>
                        <a:rPr lang="en-IN" dirty="0"/>
                        <a:t>System failures and potential risks to patient safety</a:t>
                      </a:r>
                    </a:p>
                  </a:txBody>
                  <a:tcPr/>
                </a:tc>
                <a:extLst>
                  <a:ext uri="{0D108BD9-81ED-4DB2-BD59-A6C34878D82A}">
                    <a16:rowId xmlns:a16="http://schemas.microsoft.com/office/drawing/2014/main" val="2453204630"/>
                  </a:ext>
                </a:extLst>
              </a:tr>
              <a:tr h="501433">
                <a:tc>
                  <a:txBody>
                    <a:bodyPr/>
                    <a:lstStyle/>
                    <a:p>
                      <a:r>
                        <a:rPr lang="en-IN" dirty="0"/>
                        <a:t>User Acceptance and Engagement</a:t>
                      </a:r>
                    </a:p>
                  </a:txBody>
                  <a:tcPr/>
                </a:tc>
                <a:tc>
                  <a:txBody>
                    <a:bodyPr/>
                    <a:lstStyle/>
                    <a:p>
                      <a:r>
                        <a:rPr lang="en-IN" dirty="0"/>
                        <a:t>Limited user understanding and acceptance of IoMT technologies</a:t>
                      </a:r>
                    </a:p>
                  </a:txBody>
                  <a:tcPr/>
                </a:tc>
                <a:extLst>
                  <a:ext uri="{0D108BD9-81ED-4DB2-BD59-A6C34878D82A}">
                    <a16:rowId xmlns:a16="http://schemas.microsoft.com/office/drawing/2014/main" val="2094291277"/>
                  </a:ext>
                </a:extLst>
              </a:tr>
            </a:tbl>
          </a:graphicData>
        </a:graphic>
      </p:graphicFrame>
    </p:spTree>
    <p:extLst>
      <p:ext uri="{BB962C8B-B14F-4D97-AF65-F5344CB8AC3E}">
        <p14:creationId xmlns:p14="http://schemas.microsoft.com/office/powerpoint/2010/main" val="1082018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8D4425-0012-4D17-0C16-C59E3ED55999}"/>
              </a:ext>
            </a:extLst>
          </p:cNvPr>
          <p:cNvSpPr>
            <a:spLocks noGrp="1"/>
          </p:cNvSpPr>
          <p:nvPr>
            <p:ph type="sldNum" sz="quarter" idx="12"/>
          </p:nvPr>
        </p:nvSpPr>
        <p:spPr/>
        <p:txBody>
          <a:bodyPr/>
          <a:lstStyle/>
          <a:p>
            <a:fld id="{26AD20E6-394B-4DF0-96A5-9647FF39C943}" type="slidenum">
              <a:rPr lang="en-IN" smtClean="0"/>
              <a:t>9</a:t>
            </a:fld>
            <a:endParaRPr lang="en-IN"/>
          </a:p>
        </p:txBody>
      </p:sp>
      <p:graphicFrame>
        <p:nvGraphicFramePr>
          <p:cNvPr id="4" name="Table 4">
            <a:extLst>
              <a:ext uri="{FF2B5EF4-FFF2-40B4-BE49-F238E27FC236}">
                <a16:creationId xmlns:a16="http://schemas.microsoft.com/office/drawing/2014/main" id="{A3A9B18C-5D91-7E1C-7D91-54DF3BB0410C}"/>
              </a:ext>
            </a:extLst>
          </p:cNvPr>
          <p:cNvGraphicFramePr>
            <a:graphicFrameLocks noGrp="1"/>
          </p:cNvGraphicFramePr>
          <p:nvPr>
            <p:extLst>
              <p:ext uri="{D42A27DB-BD31-4B8C-83A1-F6EECF244321}">
                <p14:modId xmlns:p14="http://schemas.microsoft.com/office/powerpoint/2010/main" val="344947046"/>
              </p:ext>
            </p:extLst>
          </p:nvPr>
        </p:nvGraphicFramePr>
        <p:xfrm>
          <a:off x="1633166" y="851080"/>
          <a:ext cx="8999166" cy="5155840"/>
        </p:xfrm>
        <a:graphic>
          <a:graphicData uri="http://schemas.openxmlformats.org/drawingml/2006/table">
            <a:tbl>
              <a:tblPr firstRow="1" bandRow="1">
                <a:tableStyleId>{5C22544A-7EE6-4342-B048-85BDC9FD1C3A}</a:tableStyleId>
              </a:tblPr>
              <a:tblGrid>
                <a:gridCol w="3081496">
                  <a:extLst>
                    <a:ext uri="{9D8B030D-6E8A-4147-A177-3AD203B41FA5}">
                      <a16:colId xmlns:a16="http://schemas.microsoft.com/office/drawing/2014/main" val="2445073709"/>
                    </a:ext>
                  </a:extLst>
                </a:gridCol>
                <a:gridCol w="5917670">
                  <a:extLst>
                    <a:ext uri="{9D8B030D-6E8A-4147-A177-3AD203B41FA5}">
                      <a16:colId xmlns:a16="http://schemas.microsoft.com/office/drawing/2014/main" val="2409096760"/>
                    </a:ext>
                  </a:extLst>
                </a:gridCol>
              </a:tblGrid>
              <a:tr h="644480">
                <a:tc>
                  <a:txBody>
                    <a:bodyPr/>
                    <a:lstStyle/>
                    <a:p>
                      <a:r>
                        <a:rPr lang="en-IN" dirty="0"/>
                        <a:t>Concern</a:t>
                      </a:r>
                    </a:p>
                  </a:txBody>
                  <a:tcPr/>
                </a:tc>
                <a:tc>
                  <a:txBody>
                    <a:bodyPr/>
                    <a:lstStyle/>
                    <a:p>
                      <a:r>
                        <a:rPr lang="en-IN" dirty="0"/>
                        <a:t>Technological Intervention</a:t>
                      </a:r>
                    </a:p>
                  </a:txBody>
                  <a:tcPr/>
                </a:tc>
                <a:extLst>
                  <a:ext uri="{0D108BD9-81ED-4DB2-BD59-A6C34878D82A}">
                    <a16:rowId xmlns:a16="http://schemas.microsoft.com/office/drawing/2014/main" val="1534556292"/>
                  </a:ext>
                </a:extLst>
              </a:tr>
              <a:tr h="644480">
                <a:tc>
                  <a:txBody>
                    <a:bodyPr/>
                    <a:lstStyle/>
                    <a:p>
                      <a:r>
                        <a:rPr lang="en-IN" dirty="0">
                          <a:solidFill>
                            <a:schemeClr val="tx1"/>
                          </a:solidFill>
                          <a:latin typeface="Times New Roman" panose="02020603050405020304" pitchFamily="18" charset="0"/>
                          <a:cs typeface="Times New Roman" panose="02020603050405020304" pitchFamily="18" charset="0"/>
                        </a:rPr>
                        <a:t>Data Security</a:t>
                      </a:r>
                    </a:p>
                  </a:txBody>
                  <a:tcPr/>
                </a:tc>
                <a:tc>
                  <a:txBody>
                    <a:bodyPr/>
                    <a:lstStyle/>
                    <a:p>
                      <a:r>
                        <a:rPr lang="en-US" b="0" i="0" dirty="0">
                          <a:solidFill>
                            <a:schemeClr val="tx1"/>
                          </a:solidFill>
                          <a:effectLst/>
                          <a:latin typeface="Times New Roman" panose="02020603050405020304" pitchFamily="18" charset="0"/>
                          <a:cs typeface="Times New Roman" panose="02020603050405020304" pitchFamily="18" charset="0"/>
                        </a:rPr>
                        <a:t>Implementation of robust encryption and authentication</a:t>
                      </a:r>
                      <a:endParaRPr lang="en-IN"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81711553"/>
                  </a:ext>
                </a:extLst>
              </a:tr>
              <a:tr h="6444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latin typeface="Times New Roman" panose="02020603050405020304" pitchFamily="18" charset="0"/>
                          <a:cs typeface="Times New Roman" panose="02020603050405020304" pitchFamily="18" charset="0"/>
                        </a:rPr>
                        <a:t>Interoperability Challenges</a:t>
                      </a:r>
                    </a:p>
                    <a:p>
                      <a:endParaRPr lang="en-IN"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b="0" i="0" dirty="0">
                          <a:solidFill>
                            <a:schemeClr val="tx1"/>
                          </a:solidFill>
                          <a:effectLst/>
                          <a:latin typeface="Times New Roman" panose="02020603050405020304" pitchFamily="18" charset="0"/>
                          <a:cs typeface="Times New Roman" panose="02020603050405020304" pitchFamily="18" charset="0"/>
                        </a:rPr>
                        <a:t>Development and adoption of interoperability standards and frameworks (e.g., HL7 FHIR)</a:t>
                      </a:r>
                      <a:endParaRPr lang="en-IN"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40248821"/>
                  </a:ext>
                </a:extLst>
              </a:tr>
              <a:tr h="644480">
                <a:tc>
                  <a:txBody>
                    <a:bodyPr/>
                    <a:lstStyle/>
                    <a:p>
                      <a:r>
                        <a:rPr lang="en-US" b="0" i="0" dirty="0">
                          <a:solidFill>
                            <a:schemeClr val="tx1"/>
                          </a:solidFill>
                          <a:effectLst/>
                          <a:latin typeface="Times New Roman" panose="02020603050405020304" pitchFamily="18" charset="0"/>
                          <a:cs typeface="Times New Roman" panose="02020603050405020304" pitchFamily="18" charset="0"/>
                        </a:rPr>
                        <a:t>Secure and auditable data sharing</a:t>
                      </a:r>
                      <a:endParaRPr lang="en-IN"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b="0" i="0" dirty="0">
                          <a:solidFill>
                            <a:schemeClr val="tx1"/>
                          </a:solidFill>
                          <a:effectLst/>
                          <a:latin typeface="Times New Roman" panose="02020603050405020304" pitchFamily="18" charset="0"/>
                          <a:cs typeface="Times New Roman" panose="02020603050405020304" pitchFamily="18" charset="0"/>
                        </a:rPr>
                        <a:t>Blockchain technology </a:t>
                      </a:r>
                      <a:endParaRPr lang="en-IN"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77074209"/>
                  </a:ext>
                </a:extLst>
              </a:tr>
              <a:tr h="644480">
                <a:tc>
                  <a:txBody>
                    <a:bodyPr/>
                    <a:lstStyle/>
                    <a:p>
                      <a:r>
                        <a:rPr lang="en-US" b="0" i="0" dirty="0">
                          <a:solidFill>
                            <a:schemeClr val="tx1"/>
                          </a:solidFill>
                          <a:effectLst/>
                          <a:latin typeface="Times New Roman" panose="02020603050405020304" pitchFamily="18" charset="0"/>
                          <a:cs typeface="Times New Roman" panose="02020603050405020304" pitchFamily="18" charset="0"/>
                        </a:rPr>
                        <a:t>Privacy and consent concerns.</a:t>
                      </a:r>
                      <a:endParaRPr lang="en-IN"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b="0" i="0" dirty="0">
                          <a:solidFill>
                            <a:schemeClr val="tx1"/>
                          </a:solidFill>
                          <a:effectLst/>
                          <a:latin typeface="Times New Roman" panose="02020603050405020304" pitchFamily="18" charset="0"/>
                          <a:cs typeface="Times New Roman" panose="02020603050405020304" pitchFamily="18" charset="0"/>
                        </a:rPr>
                        <a:t>Establishment of comprehensive regulatory frameworks </a:t>
                      </a:r>
                      <a:endParaRPr lang="en-IN"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24504355"/>
                  </a:ext>
                </a:extLst>
              </a:tr>
              <a:tr h="644480">
                <a:tc>
                  <a:txBody>
                    <a:bodyPr/>
                    <a:lstStyle/>
                    <a:p>
                      <a:r>
                        <a:rPr lang="en-US" b="0" i="0" dirty="0">
                          <a:solidFill>
                            <a:schemeClr val="tx1"/>
                          </a:solidFill>
                          <a:effectLst/>
                          <a:latin typeface="Times New Roman" panose="02020603050405020304" pitchFamily="18" charset="0"/>
                          <a:cs typeface="Times New Roman" panose="02020603050405020304" pitchFamily="18" charset="0"/>
                        </a:rPr>
                        <a:t>Data handling and patient empowerment.</a:t>
                      </a:r>
                      <a:endParaRPr lang="en-IN"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b="0" i="0" dirty="0">
                          <a:solidFill>
                            <a:schemeClr val="tx1"/>
                          </a:solidFill>
                          <a:effectLst/>
                          <a:latin typeface="Times New Roman" panose="02020603050405020304" pitchFamily="18" charset="0"/>
                          <a:cs typeface="Times New Roman" panose="02020603050405020304" pitchFamily="18" charset="0"/>
                        </a:rPr>
                        <a:t>Ethical guidelines and frameworks </a:t>
                      </a:r>
                      <a:endParaRPr lang="en-IN"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08931383"/>
                  </a:ext>
                </a:extLst>
              </a:tr>
              <a:tr h="644480">
                <a:tc>
                  <a:txBody>
                    <a:bodyPr/>
                    <a:lstStyle/>
                    <a:p>
                      <a:r>
                        <a:rPr lang="en-US" b="0" i="0" dirty="0">
                          <a:solidFill>
                            <a:schemeClr val="tx1"/>
                          </a:solidFill>
                          <a:effectLst/>
                          <a:latin typeface="Times New Roman" panose="02020603050405020304" pitchFamily="18" charset="0"/>
                          <a:cs typeface="Times New Roman" panose="02020603050405020304" pitchFamily="18" charset="0"/>
                        </a:rPr>
                        <a:t>System reliability</a:t>
                      </a:r>
                      <a:endParaRPr lang="en-IN"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b="0" i="0" dirty="0">
                          <a:solidFill>
                            <a:schemeClr val="tx1"/>
                          </a:solidFill>
                          <a:effectLst/>
                          <a:latin typeface="Times New Roman" panose="02020603050405020304" pitchFamily="18" charset="0"/>
                          <a:cs typeface="Times New Roman" panose="02020603050405020304" pitchFamily="18" charset="0"/>
                        </a:rPr>
                        <a:t>Enhancement of connectivity infrastructure</a:t>
                      </a:r>
                      <a:endParaRPr lang="en-IN"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13962563"/>
                  </a:ext>
                </a:extLst>
              </a:tr>
              <a:tr h="644480">
                <a:tc>
                  <a:txBody>
                    <a:bodyPr/>
                    <a:lstStyle/>
                    <a:p>
                      <a:r>
                        <a:rPr lang="en-US" b="0" i="0" dirty="0">
                          <a:solidFill>
                            <a:schemeClr val="tx1"/>
                          </a:solidFill>
                          <a:effectLst/>
                          <a:latin typeface="Times New Roman" panose="02020603050405020304" pitchFamily="18" charset="0"/>
                          <a:cs typeface="Times New Roman" panose="02020603050405020304" pitchFamily="18" charset="0"/>
                        </a:rPr>
                        <a:t>User acceptance and engagement </a:t>
                      </a:r>
                      <a:endParaRPr lang="en-IN"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b="0" i="0" dirty="0">
                          <a:solidFill>
                            <a:schemeClr val="tx1"/>
                          </a:solidFill>
                          <a:effectLst/>
                          <a:latin typeface="Times New Roman" panose="02020603050405020304" pitchFamily="18" charset="0"/>
                          <a:cs typeface="Times New Roman" panose="02020603050405020304" pitchFamily="18" charset="0"/>
                        </a:rPr>
                        <a:t>User-centered design approaches and education programs </a:t>
                      </a:r>
                      <a:endParaRPr lang="en-IN"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60643266"/>
                  </a:ext>
                </a:extLst>
              </a:tr>
            </a:tbl>
          </a:graphicData>
        </a:graphic>
      </p:graphicFrame>
    </p:spTree>
    <p:extLst>
      <p:ext uri="{BB962C8B-B14F-4D97-AF65-F5344CB8AC3E}">
        <p14:creationId xmlns:p14="http://schemas.microsoft.com/office/powerpoint/2010/main" val="4983243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CFEF5091846644EA7A2B1CBD6F6770C" ma:contentTypeVersion="6" ma:contentTypeDescription="Create a new document." ma:contentTypeScope="" ma:versionID="833affab0a22c50f03d2de5c53a4d3ae">
  <xsd:schema xmlns:xsd="http://www.w3.org/2001/XMLSchema" xmlns:xs="http://www.w3.org/2001/XMLSchema" xmlns:p="http://schemas.microsoft.com/office/2006/metadata/properties" xmlns:ns3="414dff96-b203-41fe-bbef-71671b249e9e" xmlns:ns4="9d05ce2b-d4f4-4d81-bf4d-5d8710c65bc3" targetNamespace="http://schemas.microsoft.com/office/2006/metadata/properties" ma:root="true" ma:fieldsID="7bea8f46b726dc3b1621b3745c7547f0" ns3:_="" ns4:_="">
    <xsd:import namespace="414dff96-b203-41fe-bbef-71671b249e9e"/>
    <xsd:import namespace="9d05ce2b-d4f4-4d81-bf4d-5d8710c65bc3"/>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4dff96-b203-41fe-bbef-71671b249e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d05ce2b-d4f4-4d81-bf4d-5d8710c65b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414dff96-b203-41fe-bbef-71671b249e9e" xsi:nil="true"/>
  </documentManagement>
</p:properties>
</file>

<file path=customXml/itemProps1.xml><?xml version="1.0" encoding="utf-8"?>
<ds:datastoreItem xmlns:ds="http://schemas.openxmlformats.org/officeDocument/2006/customXml" ds:itemID="{D28186F4-A579-4AC3-BD0C-75DE10960A1C}">
  <ds:schemaRefs>
    <ds:schemaRef ds:uri="http://schemas.microsoft.com/sharepoint/v3/contenttype/forms"/>
  </ds:schemaRefs>
</ds:datastoreItem>
</file>

<file path=customXml/itemProps2.xml><?xml version="1.0" encoding="utf-8"?>
<ds:datastoreItem xmlns:ds="http://schemas.openxmlformats.org/officeDocument/2006/customXml" ds:itemID="{7CA7605C-758E-4993-9855-B64DF6D52AD2}">
  <ds:schemaRefs>
    <ds:schemaRef ds:uri="http://schemas.microsoft.com/office/2006/metadata/contentType"/>
    <ds:schemaRef ds:uri="http://schemas.microsoft.com/office/2006/metadata/properties/metaAttributes"/>
    <ds:schemaRef ds:uri="http://www.w3.org/2000/xmlns/"/>
    <ds:schemaRef ds:uri="http://www.w3.org/2001/XMLSchema"/>
    <ds:schemaRef ds:uri="414dff96-b203-41fe-bbef-71671b249e9e"/>
    <ds:schemaRef ds:uri="9d05ce2b-d4f4-4d81-bf4d-5d8710c65bc3"/>
  </ds:schemaRefs>
</ds:datastoreItem>
</file>

<file path=customXml/itemProps3.xml><?xml version="1.0" encoding="utf-8"?>
<ds:datastoreItem xmlns:ds="http://schemas.openxmlformats.org/officeDocument/2006/customXml" ds:itemID="{4495AF34-0A36-4E5E-BEBB-711F58197A8B}">
  <ds:schemaRefs>
    <ds:schemaRef ds:uri="http://schemas.microsoft.com/office/2006/metadata/properties"/>
    <ds:schemaRef ds:uri="http://www.w3.org/2000/xmlns/"/>
    <ds:schemaRef ds:uri="414dff96-b203-41fe-bbef-71671b249e9e"/>
    <ds:schemaRef ds:uri="http://www.w3.org/2001/XMLSchema-instance"/>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1924</TotalTime>
  <Words>2035</Words>
  <Application>Microsoft Office PowerPoint</Application>
  <PresentationFormat>Widescreen</PresentationFormat>
  <Paragraphs>147</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The potential concerns faced by Internet of Medical Things providers as well as suggest any technological interventions that can help overcome this gap in future.</vt:lpstr>
      <vt:lpstr>Mentor Approval</vt:lpstr>
      <vt:lpstr>Introduction</vt:lpstr>
      <vt:lpstr>Introduction </vt:lpstr>
      <vt:lpstr>Objective</vt:lpstr>
      <vt:lpstr>Methodology </vt:lpstr>
      <vt:lpstr>PowerPoint Presentation</vt:lpstr>
      <vt:lpstr>PowerPoint Presentation</vt:lpstr>
      <vt:lpstr>PowerPoint Presentation</vt:lpstr>
      <vt:lpstr>Discussion </vt:lpstr>
      <vt:lpstr>Discussion </vt:lpstr>
      <vt:lpstr>Conclusion</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Jagriti Punia</cp:lastModifiedBy>
  <cp:revision>21</cp:revision>
  <dcterms:created xsi:type="dcterms:W3CDTF">2022-05-20T15:11:38Z</dcterms:created>
  <dcterms:modified xsi:type="dcterms:W3CDTF">2023-07-07T06:06:41Z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0x0101000CFEF5091846644EA7A2B1CBD6F6770C</vt:lpwstr>
  </property>
</Properties>
</file>