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5" r:id="rId2"/>
    <p:sldId id="257" r:id="rId3"/>
    <p:sldId id="274" r:id="rId4"/>
    <p:sldId id="260" r:id="rId5"/>
    <p:sldId id="259" r:id="rId6"/>
    <p:sldId id="261" r:id="rId7"/>
    <p:sldId id="264" r:id="rId8"/>
    <p:sldId id="263" r:id="rId9"/>
    <p:sldId id="278" r:id="rId10"/>
    <p:sldId id="279" r:id="rId11"/>
    <p:sldId id="280" r:id="rId12"/>
    <p:sldId id="262" r:id="rId13"/>
    <p:sldId id="276" r:id="rId14"/>
    <p:sldId id="277" r:id="rId15"/>
    <p:sldId id="265" r:id="rId16"/>
    <p:sldId id="266" r:id="rId17"/>
    <p:sldId id="267" r:id="rId18"/>
    <p:sldId id="273" r:id="rId19"/>
    <p:sldId id="268" r:id="rId20"/>
    <p:sldId id="270"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CEA00-973A-4458-BFD3-8AA8996221C3}"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IN"/>
        </a:p>
      </dgm:t>
    </dgm:pt>
    <dgm:pt modelId="{F8841F8D-3672-4196-8B58-9BF1CE64B295}">
      <dgm:prSet phldrT="[Text]"/>
      <dgm:spPr/>
      <dgm:t>
        <a:bodyPr/>
        <a:lstStyle/>
        <a:p>
          <a:r>
            <a:rPr lang="en-IN" b="1" dirty="0">
              <a:effectLst/>
              <a:latin typeface="Times New Roman" panose="02020603050405020304" pitchFamily="18" charset="0"/>
              <a:ea typeface="Times New Roman" panose="02020603050405020304" pitchFamily="18" charset="0"/>
            </a:rPr>
            <a:t>Data</a:t>
          </a:r>
          <a:endParaRPr lang="en-IN" dirty="0"/>
        </a:p>
      </dgm:t>
    </dgm:pt>
    <dgm:pt modelId="{6A0CF284-6CC2-4055-AF60-958A55B00A7C}" type="parTrans" cxnId="{985CC577-06A8-44A3-BF7C-AE872BF3F838}">
      <dgm:prSet/>
      <dgm:spPr/>
      <dgm:t>
        <a:bodyPr/>
        <a:lstStyle/>
        <a:p>
          <a:endParaRPr lang="en-IN"/>
        </a:p>
      </dgm:t>
    </dgm:pt>
    <dgm:pt modelId="{6B3B311A-ABAF-4747-A7D5-91F294DCDB93}" type="sibTrans" cxnId="{985CC577-06A8-44A3-BF7C-AE872BF3F838}">
      <dgm:prSet/>
      <dgm:spPr/>
      <dgm:t>
        <a:bodyPr/>
        <a:lstStyle/>
        <a:p>
          <a:endParaRPr lang="en-IN"/>
        </a:p>
      </dgm:t>
    </dgm:pt>
    <dgm:pt modelId="{A9A363BE-E7C3-4F04-9491-D658A889C7A3}">
      <dgm:prSet phldrT="[Text]" custT="1"/>
      <dgm:spPr/>
      <dgm:t>
        <a:bodyPr/>
        <a:lstStyle/>
        <a:p>
          <a:pPr algn="jus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Used </a:t>
          </a:r>
          <a:r>
            <a:rPr lang="en-US" sz="2000" dirty="0">
              <a:effectLst/>
              <a:latin typeface="Times New Roman" panose="02020603050405020304" pitchFamily="18" charset="0"/>
              <a:ea typeface="Calibri" panose="020F0502020204030204" pitchFamily="34" charset="0"/>
            </a:rPr>
            <a:t>unit level data from the most recent round of the nationally representative NFHS-5</a:t>
          </a:r>
          <a:endParaRPr lang="en-IN" sz="2000" dirty="0"/>
        </a:p>
      </dgm:t>
    </dgm:pt>
    <dgm:pt modelId="{1CE8229A-ACF5-4CF6-92F1-805FB7AD0501}" type="parTrans" cxnId="{97A109F0-1AEB-46A6-B319-D2E3C2F5199A}">
      <dgm:prSet/>
      <dgm:spPr/>
      <dgm:t>
        <a:bodyPr/>
        <a:lstStyle/>
        <a:p>
          <a:endParaRPr lang="en-IN"/>
        </a:p>
      </dgm:t>
    </dgm:pt>
    <dgm:pt modelId="{7F2C6542-FFF4-4289-99DF-90DEE5B734D9}" type="sibTrans" cxnId="{97A109F0-1AEB-46A6-B319-D2E3C2F5199A}">
      <dgm:prSet/>
      <dgm:spPr/>
      <dgm:t>
        <a:bodyPr/>
        <a:lstStyle/>
        <a:p>
          <a:endParaRPr lang="en-IN"/>
        </a:p>
      </dgm:t>
    </dgm:pt>
    <dgm:pt modelId="{8414BE3A-E0BA-487D-A289-08736341425B}">
      <dgm:prSet phldrT="[Text]"/>
      <dgm:spPr/>
      <dgm:t>
        <a:bodyPr/>
        <a:lstStyle/>
        <a:p>
          <a:r>
            <a:rPr lang="en-IN" b="1" dirty="0">
              <a:effectLst/>
              <a:latin typeface="Times New Roman" panose="02020603050405020304" pitchFamily="18" charset="0"/>
              <a:ea typeface="Times New Roman" panose="02020603050405020304" pitchFamily="18" charset="0"/>
            </a:rPr>
            <a:t>Study Design</a:t>
          </a:r>
          <a:r>
            <a:rPr lang="en-IN" dirty="0">
              <a:effectLst/>
              <a:latin typeface="Times New Roman" panose="02020603050405020304" pitchFamily="18" charset="0"/>
              <a:ea typeface="Times New Roman" panose="02020603050405020304" pitchFamily="18" charset="0"/>
            </a:rPr>
            <a:t> </a:t>
          </a:r>
          <a:endParaRPr lang="en-IN" dirty="0"/>
        </a:p>
      </dgm:t>
    </dgm:pt>
    <dgm:pt modelId="{271753DC-0AAF-4FEF-9C08-EB5F072396B7}" type="parTrans" cxnId="{236EC692-7086-4771-84FE-B281ABB4EAF7}">
      <dgm:prSet/>
      <dgm:spPr/>
      <dgm:t>
        <a:bodyPr/>
        <a:lstStyle/>
        <a:p>
          <a:endParaRPr lang="en-IN"/>
        </a:p>
      </dgm:t>
    </dgm:pt>
    <dgm:pt modelId="{A35B78F6-ADE9-410B-86DC-66FE0C1CC4FF}" type="sibTrans" cxnId="{236EC692-7086-4771-84FE-B281ABB4EAF7}">
      <dgm:prSet/>
      <dgm:spPr/>
      <dgm:t>
        <a:bodyPr/>
        <a:lstStyle/>
        <a:p>
          <a:endParaRPr lang="en-IN"/>
        </a:p>
      </dgm:t>
    </dgm:pt>
    <dgm:pt modelId="{6994DF19-23DA-49B1-AF4A-0FA533F73DCF}">
      <dgm:prSet phldrT="[Text]" custT="1"/>
      <dgm:spPr/>
      <dgm:t>
        <a:bodyPr/>
        <a:lstStyle/>
        <a:p>
          <a:pPr>
            <a:buSzPct val="100000"/>
            <a:buFont typeface="Arial" panose="020B0604020202020204" pitchFamily="34" charset="0"/>
            <a:buChar char="•"/>
          </a:pPr>
          <a:r>
            <a:rPr lang="en-IN" sz="2000" dirty="0">
              <a:effectLst/>
              <a:latin typeface="Times New Roman" panose="02020603050405020304" pitchFamily="18" charset="0"/>
              <a:ea typeface="Times New Roman" panose="02020603050405020304" pitchFamily="18" charset="0"/>
            </a:rPr>
            <a:t>Cross-sectional observational study </a:t>
          </a:r>
          <a:endParaRPr lang="en-IN" sz="2000" dirty="0"/>
        </a:p>
      </dgm:t>
    </dgm:pt>
    <dgm:pt modelId="{1CCB74B7-4199-497C-9FDA-1316CA0820E6}" type="parTrans" cxnId="{3BDD6FF4-AEBF-4CD1-8F73-635002C9B8B8}">
      <dgm:prSet/>
      <dgm:spPr/>
      <dgm:t>
        <a:bodyPr/>
        <a:lstStyle/>
        <a:p>
          <a:endParaRPr lang="en-IN"/>
        </a:p>
      </dgm:t>
    </dgm:pt>
    <dgm:pt modelId="{036EEDD2-7DEC-42CB-B200-1BD58EEE3537}" type="sibTrans" cxnId="{3BDD6FF4-AEBF-4CD1-8F73-635002C9B8B8}">
      <dgm:prSet/>
      <dgm:spPr/>
      <dgm:t>
        <a:bodyPr/>
        <a:lstStyle/>
        <a:p>
          <a:endParaRPr lang="en-IN"/>
        </a:p>
      </dgm:t>
    </dgm:pt>
    <dgm:pt modelId="{877FAE99-CDCE-4E28-84EF-816DE6074300}">
      <dgm:prSet phldrT="[Text]"/>
      <dgm:spPr/>
      <dgm:t>
        <a:bodyPr/>
        <a:lstStyle/>
        <a:p>
          <a:r>
            <a:rPr lang="en-IN" b="1" dirty="0">
              <a:effectLst/>
              <a:latin typeface="Times New Roman" panose="02020603050405020304" pitchFamily="18" charset="0"/>
              <a:ea typeface="Times New Roman" panose="02020603050405020304" pitchFamily="18" charset="0"/>
            </a:rPr>
            <a:t>Study Population </a:t>
          </a:r>
          <a:endParaRPr lang="en-IN" dirty="0"/>
        </a:p>
      </dgm:t>
    </dgm:pt>
    <dgm:pt modelId="{0C7F4F81-F83D-4DE7-B4A4-0A9D99FBF5B7}" type="parTrans" cxnId="{1BCF9DFB-39E1-4851-AB1D-1E62465890E7}">
      <dgm:prSet/>
      <dgm:spPr/>
      <dgm:t>
        <a:bodyPr/>
        <a:lstStyle/>
        <a:p>
          <a:endParaRPr lang="en-IN"/>
        </a:p>
      </dgm:t>
    </dgm:pt>
    <dgm:pt modelId="{CD70EC9D-D18E-4551-8E1F-1CA71F028363}" type="sibTrans" cxnId="{1BCF9DFB-39E1-4851-AB1D-1E62465890E7}">
      <dgm:prSet/>
      <dgm:spPr/>
      <dgm:t>
        <a:bodyPr/>
        <a:lstStyle/>
        <a:p>
          <a:endParaRPr lang="en-IN"/>
        </a:p>
      </dgm:t>
    </dgm:pt>
    <dgm:pt modelId="{ACCA773B-201C-4B42-B135-C05CC92DBA11}">
      <dgm:prSet phldrT="[Text]" custT="1"/>
      <dgm:spPr/>
      <dgm:t>
        <a:bodyPr/>
        <a:lstStyle/>
        <a:p>
          <a:pPr>
            <a:buFont typeface="Arial" panose="020B0604020202020204" pitchFamily="34" charset="0"/>
            <a:buChar char="•"/>
          </a:pPr>
          <a:r>
            <a:rPr lang="en-IN" sz="2000" dirty="0">
              <a:effectLst/>
              <a:latin typeface="Times New Roman" panose="02020603050405020304" pitchFamily="18" charset="0"/>
              <a:ea typeface="Times New Roman" panose="02020603050405020304" pitchFamily="18" charset="0"/>
            </a:rPr>
            <a:t>Male and female population of EAG states covered in NFHS 5 sample</a:t>
          </a:r>
          <a:endParaRPr lang="en-IN" sz="2000" dirty="0"/>
        </a:p>
      </dgm:t>
    </dgm:pt>
    <dgm:pt modelId="{613966B9-8708-47B0-BDE3-108BD04FC18D}" type="parTrans" cxnId="{C9A8D209-36AE-45D2-9B83-4466287B59D6}">
      <dgm:prSet/>
      <dgm:spPr/>
      <dgm:t>
        <a:bodyPr/>
        <a:lstStyle/>
        <a:p>
          <a:endParaRPr lang="en-IN"/>
        </a:p>
      </dgm:t>
    </dgm:pt>
    <dgm:pt modelId="{134D06EC-EDF4-4DDD-ABFF-110A23C4C900}" type="sibTrans" cxnId="{C9A8D209-36AE-45D2-9B83-4466287B59D6}">
      <dgm:prSet/>
      <dgm:spPr/>
      <dgm:t>
        <a:bodyPr/>
        <a:lstStyle/>
        <a:p>
          <a:endParaRPr lang="en-IN"/>
        </a:p>
      </dgm:t>
    </dgm:pt>
    <dgm:pt modelId="{DCA88653-BB2C-4B1D-8786-6264C14F036C}">
      <dgm:prSet custT="1"/>
      <dgm:spPr/>
      <dgm:t>
        <a:bodyPr/>
        <a:lstStyle/>
        <a:p>
          <a:pPr>
            <a:buFont typeface="Arial" panose="020B0604020202020204" pitchFamily="34" charset="0"/>
            <a:buChar char="•"/>
          </a:pPr>
          <a:r>
            <a:rPr lang="en-IN" sz="2000" dirty="0">
              <a:effectLst/>
              <a:latin typeface="Times New Roman" panose="02020603050405020304" pitchFamily="18" charset="0"/>
              <a:ea typeface="Times New Roman" panose="02020603050405020304" pitchFamily="18" charset="0"/>
            </a:rPr>
            <a:t>EAG states of India (Bihar, Jharkhand, Uttar Pradesh, Uttarakhand, Madhya Pradesh, Chhattisgarh, Rajasthan, Odisha and Assam)</a:t>
          </a:r>
          <a:endParaRPr lang="en-IN" sz="2000" dirty="0"/>
        </a:p>
      </dgm:t>
    </dgm:pt>
    <dgm:pt modelId="{C272966A-1451-41F1-B768-34A5F6A99126}" type="parTrans" cxnId="{D90C3352-A9AB-4867-916C-C3FD733B4395}">
      <dgm:prSet/>
      <dgm:spPr/>
      <dgm:t>
        <a:bodyPr/>
        <a:lstStyle/>
        <a:p>
          <a:endParaRPr lang="en-IN"/>
        </a:p>
      </dgm:t>
    </dgm:pt>
    <dgm:pt modelId="{655DA2F9-078E-451D-88C9-7C3639677C63}" type="sibTrans" cxnId="{D90C3352-A9AB-4867-916C-C3FD733B4395}">
      <dgm:prSet/>
      <dgm:spPr/>
      <dgm:t>
        <a:bodyPr/>
        <a:lstStyle/>
        <a:p>
          <a:endParaRPr lang="en-IN"/>
        </a:p>
      </dgm:t>
    </dgm:pt>
    <dgm:pt modelId="{508AAB2D-E646-40B8-8B1B-717B68052683}">
      <dgm:prSet custT="1"/>
      <dgm:spPr/>
      <dgm:t>
        <a:bodyPr/>
        <a:lstStyle/>
        <a:p>
          <a:pPr>
            <a:buFont typeface="Arial" panose="020B0604020202020204" pitchFamily="34" charset="0"/>
            <a:buChar char="•"/>
          </a:pPr>
          <a:r>
            <a:rPr lang="en-IN" sz="2000" dirty="0">
              <a:effectLst/>
              <a:latin typeface="Times New Roman" panose="02020603050405020304" pitchFamily="18" charset="0"/>
              <a:ea typeface="Times New Roman" panose="02020603050405020304" pitchFamily="18" charset="0"/>
            </a:rPr>
            <a:t>Bivariate and multivariate analysis</a:t>
          </a:r>
          <a:endParaRPr lang="en-IN" sz="2000" dirty="0"/>
        </a:p>
      </dgm:t>
    </dgm:pt>
    <dgm:pt modelId="{9E6CAD31-6C3B-40A7-99F6-45803A087D8D}" type="parTrans" cxnId="{7241F1C4-0BC0-47D5-8F3B-DD58AF8FE57F}">
      <dgm:prSet/>
      <dgm:spPr/>
      <dgm:t>
        <a:bodyPr/>
        <a:lstStyle/>
        <a:p>
          <a:endParaRPr lang="en-IN"/>
        </a:p>
      </dgm:t>
    </dgm:pt>
    <dgm:pt modelId="{5165FBBD-76E6-4254-A853-C51758911FB3}" type="sibTrans" cxnId="{7241F1C4-0BC0-47D5-8F3B-DD58AF8FE57F}">
      <dgm:prSet/>
      <dgm:spPr/>
      <dgm:t>
        <a:bodyPr/>
        <a:lstStyle/>
        <a:p>
          <a:endParaRPr lang="en-IN"/>
        </a:p>
      </dgm:t>
    </dgm:pt>
    <dgm:pt modelId="{E61F602F-5A90-4719-894B-B15CA17B1E40}">
      <dgm:prSet/>
      <dgm:spPr/>
      <dgm:t>
        <a:bodyPr/>
        <a:lstStyle/>
        <a:p>
          <a:r>
            <a:rPr lang="en-IN" b="1" dirty="0">
              <a:effectLst/>
              <a:latin typeface="Times New Roman" panose="02020603050405020304" pitchFamily="18" charset="0"/>
              <a:ea typeface="Times New Roman" panose="02020603050405020304" pitchFamily="18" charset="0"/>
            </a:rPr>
            <a:t>Study Setting</a:t>
          </a:r>
          <a:r>
            <a:rPr lang="en-IN" dirty="0">
              <a:effectLst/>
              <a:latin typeface="Times New Roman" panose="02020603050405020304" pitchFamily="18" charset="0"/>
              <a:ea typeface="Times New Roman" panose="02020603050405020304" pitchFamily="18" charset="0"/>
            </a:rPr>
            <a:t> </a:t>
          </a:r>
          <a:endParaRPr lang="en-IN" dirty="0"/>
        </a:p>
      </dgm:t>
    </dgm:pt>
    <dgm:pt modelId="{FB63A3B9-004A-47F6-B635-FA24D274D2AA}" type="parTrans" cxnId="{DAFC29D3-489C-44FB-B0EB-145280E03EDA}">
      <dgm:prSet/>
      <dgm:spPr/>
      <dgm:t>
        <a:bodyPr/>
        <a:lstStyle/>
        <a:p>
          <a:endParaRPr lang="en-IN"/>
        </a:p>
      </dgm:t>
    </dgm:pt>
    <dgm:pt modelId="{4FCE3535-7B0F-4CDB-A1CC-1E055ABE32AE}" type="sibTrans" cxnId="{DAFC29D3-489C-44FB-B0EB-145280E03EDA}">
      <dgm:prSet/>
      <dgm:spPr/>
      <dgm:t>
        <a:bodyPr/>
        <a:lstStyle/>
        <a:p>
          <a:endParaRPr lang="en-IN"/>
        </a:p>
      </dgm:t>
    </dgm:pt>
    <dgm:pt modelId="{B8F3E236-9AF3-4793-B7CF-03C5CC6BCC44}">
      <dgm:prSet/>
      <dgm:spPr/>
      <dgm:t>
        <a:bodyPr/>
        <a:lstStyle/>
        <a:p>
          <a:r>
            <a:rPr lang="en-IN" b="1" dirty="0">
              <a:effectLst/>
              <a:latin typeface="Times New Roman" panose="02020603050405020304" pitchFamily="18" charset="0"/>
              <a:ea typeface="Times New Roman" panose="02020603050405020304" pitchFamily="18" charset="0"/>
            </a:rPr>
            <a:t>Methods</a:t>
          </a:r>
          <a:endParaRPr lang="en-IN" dirty="0"/>
        </a:p>
      </dgm:t>
    </dgm:pt>
    <dgm:pt modelId="{C92F6384-E90A-44B4-8FBE-AB0D11FA6451}" type="parTrans" cxnId="{5640A61D-5070-44C8-A4F8-A6053BCA4615}">
      <dgm:prSet/>
      <dgm:spPr/>
      <dgm:t>
        <a:bodyPr/>
        <a:lstStyle/>
        <a:p>
          <a:endParaRPr lang="en-IN"/>
        </a:p>
      </dgm:t>
    </dgm:pt>
    <dgm:pt modelId="{DAE11235-B960-4D5B-8217-EA5B258F3382}" type="sibTrans" cxnId="{5640A61D-5070-44C8-A4F8-A6053BCA4615}">
      <dgm:prSet/>
      <dgm:spPr/>
      <dgm:t>
        <a:bodyPr/>
        <a:lstStyle/>
        <a:p>
          <a:endParaRPr lang="en-IN"/>
        </a:p>
      </dgm:t>
    </dgm:pt>
    <dgm:pt modelId="{CAC3F09A-2991-4AD8-B173-6560AD6E48A3}" type="pres">
      <dgm:prSet presAssocID="{F82CEA00-973A-4458-BFD3-8AA8996221C3}" presName="Name0" presStyleCnt="0">
        <dgm:presLayoutVars>
          <dgm:dir/>
          <dgm:animLvl val="lvl"/>
          <dgm:resizeHandles val="exact"/>
        </dgm:presLayoutVars>
      </dgm:prSet>
      <dgm:spPr/>
    </dgm:pt>
    <dgm:pt modelId="{E1348AD1-6C00-4A08-9926-0214165222A0}" type="pres">
      <dgm:prSet presAssocID="{F8841F8D-3672-4196-8B58-9BF1CE64B295}" presName="linNode" presStyleCnt="0"/>
      <dgm:spPr/>
    </dgm:pt>
    <dgm:pt modelId="{FF48AFAC-2B66-4326-82C9-3BC70C47788B}" type="pres">
      <dgm:prSet presAssocID="{F8841F8D-3672-4196-8B58-9BF1CE64B295}" presName="parentText" presStyleLbl="node1" presStyleIdx="0" presStyleCnt="5">
        <dgm:presLayoutVars>
          <dgm:chMax val="1"/>
          <dgm:bulletEnabled val="1"/>
        </dgm:presLayoutVars>
      </dgm:prSet>
      <dgm:spPr/>
    </dgm:pt>
    <dgm:pt modelId="{8BCFFD04-0BDC-462E-B4F8-F96DBCFA0D72}" type="pres">
      <dgm:prSet presAssocID="{F8841F8D-3672-4196-8B58-9BF1CE64B295}" presName="descendantText" presStyleLbl="alignAccFollowNode1" presStyleIdx="0" presStyleCnt="5">
        <dgm:presLayoutVars>
          <dgm:bulletEnabled val="1"/>
        </dgm:presLayoutVars>
      </dgm:prSet>
      <dgm:spPr/>
    </dgm:pt>
    <dgm:pt modelId="{C4434E3B-8AF6-4F5A-B946-B29994CB4404}" type="pres">
      <dgm:prSet presAssocID="{6B3B311A-ABAF-4747-A7D5-91F294DCDB93}" presName="sp" presStyleCnt="0"/>
      <dgm:spPr/>
    </dgm:pt>
    <dgm:pt modelId="{3132C5CB-C9CB-4362-8368-091062CB91FB}" type="pres">
      <dgm:prSet presAssocID="{8414BE3A-E0BA-487D-A289-08736341425B}" presName="linNode" presStyleCnt="0"/>
      <dgm:spPr/>
    </dgm:pt>
    <dgm:pt modelId="{1F61E221-38A1-442F-8730-42C51DB7E7AF}" type="pres">
      <dgm:prSet presAssocID="{8414BE3A-E0BA-487D-A289-08736341425B}" presName="parentText" presStyleLbl="node1" presStyleIdx="1" presStyleCnt="5">
        <dgm:presLayoutVars>
          <dgm:chMax val="1"/>
          <dgm:bulletEnabled val="1"/>
        </dgm:presLayoutVars>
      </dgm:prSet>
      <dgm:spPr/>
    </dgm:pt>
    <dgm:pt modelId="{EE65E34A-C4FE-431B-80AE-01EA4B49FFAF}" type="pres">
      <dgm:prSet presAssocID="{8414BE3A-E0BA-487D-A289-08736341425B}" presName="descendantText" presStyleLbl="alignAccFollowNode1" presStyleIdx="1" presStyleCnt="5">
        <dgm:presLayoutVars>
          <dgm:bulletEnabled val="1"/>
        </dgm:presLayoutVars>
      </dgm:prSet>
      <dgm:spPr/>
    </dgm:pt>
    <dgm:pt modelId="{253E66D1-62F6-4EF4-9B66-6C76338AF4F9}" type="pres">
      <dgm:prSet presAssocID="{A35B78F6-ADE9-410B-86DC-66FE0C1CC4FF}" presName="sp" presStyleCnt="0"/>
      <dgm:spPr/>
    </dgm:pt>
    <dgm:pt modelId="{3CE3CFE5-0E06-4011-AD0E-B0E58629DFF6}" type="pres">
      <dgm:prSet presAssocID="{877FAE99-CDCE-4E28-84EF-816DE6074300}" presName="linNode" presStyleCnt="0"/>
      <dgm:spPr/>
    </dgm:pt>
    <dgm:pt modelId="{C1A86F21-3519-4BA6-9B77-F105228A23BE}" type="pres">
      <dgm:prSet presAssocID="{877FAE99-CDCE-4E28-84EF-816DE6074300}" presName="parentText" presStyleLbl="node1" presStyleIdx="2" presStyleCnt="5">
        <dgm:presLayoutVars>
          <dgm:chMax val="1"/>
          <dgm:bulletEnabled val="1"/>
        </dgm:presLayoutVars>
      </dgm:prSet>
      <dgm:spPr/>
    </dgm:pt>
    <dgm:pt modelId="{9B772C7D-239F-4E99-87EA-B40BC97C6A3F}" type="pres">
      <dgm:prSet presAssocID="{877FAE99-CDCE-4E28-84EF-816DE6074300}" presName="descendantText" presStyleLbl="alignAccFollowNode1" presStyleIdx="2" presStyleCnt="5">
        <dgm:presLayoutVars>
          <dgm:bulletEnabled val="1"/>
        </dgm:presLayoutVars>
      </dgm:prSet>
      <dgm:spPr/>
    </dgm:pt>
    <dgm:pt modelId="{CCC89637-5650-4030-A26D-4377A4DEBBDA}" type="pres">
      <dgm:prSet presAssocID="{CD70EC9D-D18E-4551-8E1F-1CA71F028363}" presName="sp" presStyleCnt="0"/>
      <dgm:spPr/>
    </dgm:pt>
    <dgm:pt modelId="{B8E3DD22-D259-40A8-903B-ED850A629AFC}" type="pres">
      <dgm:prSet presAssocID="{E61F602F-5A90-4719-894B-B15CA17B1E40}" presName="linNode" presStyleCnt="0"/>
      <dgm:spPr/>
    </dgm:pt>
    <dgm:pt modelId="{638ECDDB-215C-41F2-BA3A-AAA11DC9EAE3}" type="pres">
      <dgm:prSet presAssocID="{E61F602F-5A90-4719-894B-B15CA17B1E40}" presName="parentText" presStyleLbl="node1" presStyleIdx="3" presStyleCnt="5">
        <dgm:presLayoutVars>
          <dgm:chMax val="1"/>
          <dgm:bulletEnabled val="1"/>
        </dgm:presLayoutVars>
      </dgm:prSet>
      <dgm:spPr/>
    </dgm:pt>
    <dgm:pt modelId="{B94C6E0F-1E64-4E01-8E67-96BBC0D18E49}" type="pres">
      <dgm:prSet presAssocID="{E61F602F-5A90-4719-894B-B15CA17B1E40}" presName="descendantText" presStyleLbl="alignAccFollowNode1" presStyleIdx="3" presStyleCnt="5" custScaleY="135299">
        <dgm:presLayoutVars>
          <dgm:bulletEnabled val="1"/>
        </dgm:presLayoutVars>
      </dgm:prSet>
      <dgm:spPr/>
    </dgm:pt>
    <dgm:pt modelId="{87B738E7-6FB2-42F7-9A76-75FE47FAFCF4}" type="pres">
      <dgm:prSet presAssocID="{4FCE3535-7B0F-4CDB-A1CC-1E055ABE32AE}" presName="sp" presStyleCnt="0"/>
      <dgm:spPr/>
    </dgm:pt>
    <dgm:pt modelId="{B6E3C495-1C8F-42D4-9734-7A0D27DF007A}" type="pres">
      <dgm:prSet presAssocID="{B8F3E236-9AF3-4793-B7CF-03C5CC6BCC44}" presName="linNode" presStyleCnt="0"/>
      <dgm:spPr/>
    </dgm:pt>
    <dgm:pt modelId="{6DBC495E-53E5-4855-A585-E29138A47FC8}" type="pres">
      <dgm:prSet presAssocID="{B8F3E236-9AF3-4793-B7CF-03C5CC6BCC44}" presName="parentText" presStyleLbl="node1" presStyleIdx="4" presStyleCnt="5">
        <dgm:presLayoutVars>
          <dgm:chMax val="1"/>
          <dgm:bulletEnabled val="1"/>
        </dgm:presLayoutVars>
      </dgm:prSet>
      <dgm:spPr/>
    </dgm:pt>
    <dgm:pt modelId="{6A87C049-659E-4000-9A67-A6C82A0FB97D}" type="pres">
      <dgm:prSet presAssocID="{B8F3E236-9AF3-4793-B7CF-03C5CC6BCC44}" presName="descendantText" presStyleLbl="alignAccFollowNode1" presStyleIdx="4" presStyleCnt="5">
        <dgm:presLayoutVars>
          <dgm:bulletEnabled val="1"/>
        </dgm:presLayoutVars>
      </dgm:prSet>
      <dgm:spPr/>
    </dgm:pt>
  </dgm:ptLst>
  <dgm:cxnLst>
    <dgm:cxn modelId="{C9A8D209-36AE-45D2-9B83-4466287B59D6}" srcId="{877FAE99-CDCE-4E28-84EF-816DE6074300}" destId="{ACCA773B-201C-4B42-B135-C05CC92DBA11}" srcOrd="0" destOrd="0" parTransId="{613966B9-8708-47B0-BDE3-108BD04FC18D}" sibTransId="{134D06EC-EDF4-4DDD-ABFF-110A23C4C900}"/>
    <dgm:cxn modelId="{08212912-0096-47B7-81CC-5B0753C005CA}" type="presOf" srcId="{B8F3E236-9AF3-4793-B7CF-03C5CC6BCC44}" destId="{6DBC495E-53E5-4855-A585-E29138A47FC8}" srcOrd="0" destOrd="0" presId="urn:microsoft.com/office/officeart/2005/8/layout/vList5"/>
    <dgm:cxn modelId="{F80D5A17-D751-4A6C-96EE-EB6C79232FD1}" type="presOf" srcId="{DCA88653-BB2C-4B1D-8786-6264C14F036C}" destId="{B94C6E0F-1E64-4E01-8E67-96BBC0D18E49}" srcOrd="0" destOrd="0" presId="urn:microsoft.com/office/officeart/2005/8/layout/vList5"/>
    <dgm:cxn modelId="{CEC8D117-E9D9-4F1E-A6F3-312D25AAD8B0}" type="presOf" srcId="{6994DF19-23DA-49B1-AF4A-0FA533F73DCF}" destId="{EE65E34A-C4FE-431B-80AE-01EA4B49FFAF}" srcOrd="0" destOrd="0" presId="urn:microsoft.com/office/officeart/2005/8/layout/vList5"/>
    <dgm:cxn modelId="{BD5DBC1B-67D3-4700-8801-672ED784DED2}" type="presOf" srcId="{877FAE99-CDCE-4E28-84EF-816DE6074300}" destId="{C1A86F21-3519-4BA6-9B77-F105228A23BE}" srcOrd="0" destOrd="0" presId="urn:microsoft.com/office/officeart/2005/8/layout/vList5"/>
    <dgm:cxn modelId="{5640A61D-5070-44C8-A4F8-A6053BCA4615}" srcId="{F82CEA00-973A-4458-BFD3-8AA8996221C3}" destId="{B8F3E236-9AF3-4793-B7CF-03C5CC6BCC44}" srcOrd="4" destOrd="0" parTransId="{C92F6384-E90A-44B4-8FBE-AB0D11FA6451}" sibTransId="{DAE11235-B960-4D5B-8217-EA5B258F3382}"/>
    <dgm:cxn modelId="{D05D4D23-E6DD-4DE7-A686-FE2AA690513F}" type="presOf" srcId="{ACCA773B-201C-4B42-B135-C05CC92DBA11}" destId="{9B772C7D-239F-4E99-87EA-B40BC97C6A3F}" srcOrd="0" destOrd="0" presId="urn:microsoft.com/office/officeart/2005/8/layout/vList5"/>
    <dgm:cxn modelId="{3D6EA02D-E08F-46C2-8BAD-73DAACF39D55}" type="presOf" srcId="{F82CEA00-973A-4458-BFD3-8AA8996221C3}" destId="{CAC3F09A-2991-4AD8-B173-6560AD6E48A3}" srcOrd="0" destOrd="0" presId="urn:microsoft.com/office/officeart/2005/8/layout/vList5"/>
    <dgm:cxn modelId="{C9D96933-F5A9-4443-9119-FADC6AFC41E4}" type="presOf" srcId="{E61F602F-5A90-4719-894B-B15CA17B1E40}" destId="{638ECDDB-215C-41F2-BA3A-AAA11DC9EAE3}" srcOrd="0" destOrd="0" presId="urn:microsoft.com/office/officeart/2005/8/layout/vList5"/>
    <dgm:cxn modelId="{CA577A6A-6C9A-4340-92D9-3365B0EB2F3F}" type="presOf" srcId="{8414BE3A-E0BA-487D-A289-08736341425B}" destId="{1F61E221-38A1-442F-8730-42C51DB7E7AF}" srcOrd="0" destOrd="0" presId="urn:microsoft.com/office/officeart/2005/8/layout/vList5"/>
    <dgm:cxn modelId="{D90C3352-A9AB-4867-916C-C3FD733B4395}" srcId="{E61F602F-5A90-4719-894B-B15CA17B1E40}" destId="{DCA88653-BB2C-4B1D-8786-6264C14F036C}" srcOrd="0" destOrd="0" parTransId="{C272966A-1451-41F1-B768-34A5F6A99126}" sibTransId="{655DA2F9-078E-451D-88C9-7C3639677C63}"/>
    <dgm:cxn modelId="{985CC577-06A8-44A3-BF7C-AE872BF3F838}" srcId="{F82CEA00-973A-4458-BFD3-8AA8996221C3}" destId="{F8841F8D-3672-4196-8B58-9BF1CE64B295}" srcOrd="0" destOrd="0" parTransId="{6A0CF284-6CC2-4055-AF60-958A55B00A7C}" sibTransId="{6B3B311A-ABAF-4747-A7D5-91F294DCDB93}"/>
    <dgm:cxn modelId="{C65E5E88-3DF6-42EB-8D99-0D225FA7CFBD}" type="presOf" srcId="{508AAB2D-E646-40B8-8B1B-717B68052683}" destId="{6A87C049-659E-4000-9A67-A6C82A0FB97D}" srcOrd="0" destOrd="0" presId="urn:microsoft.com/office/officeart/2005/8/layout/vList5"/>
    <dgm:cxn modelId="{236EC692-7086-4771-84FE-B281ABB4EAF7}" srcId="{F82CEA00-973A-4458-BFD3-8AA8996221C3}" destId="{8414BE3A-E0BA-487D-A289-08736341425B}" srcOrd="1" destOrd="0" parTransId="{271753DC-0AAF-4FEF-9C08-EB5F072396B7}" sibTransId="{A35B78F6-ADE9-410B-86DC-66FE0C1CC4FF}"/>
    <dgm:cxn modelId="{D882B1A9-AB15-4AC0-B47A-99D24DEBAE73}" type="presOf" srcId="{F8841F8D-3672-4196-8B58-9BF1CE64B295}" destId="{FF48AFAC-2B66-4326-82C9-3BC70C47788B}" srcOrd="0" destOrd="0" presId="urn:microsoft.com/office/officeart/2005/8/layout/vList5"/>
    <dgm:cxn modelId="{7241F1C4-0BC0-47D5-8F3B-DD58AF8FE57F}" srcId="{B8F3E236-9AF3-4793-B7CF-03C5CC6BCC44}" destId="{508AAB2D-E646-40B8-8B1B-717B68052683}" srcOrd="0" destOrd="0" parTransId="{9E6CAD31-6C3B-40A7-99F6-45803A087D8D}" sibTransId="{5165FBBD-76E6-4254-A853-C51758911FB3}"/>
    <dgm:cxn modelId="{DAFC29D3-489C-44FB-B0EB-145280E03EDA}" srcId="{F82CEA00-973A-4458-BFD3-8AA8996221C3}" destId="{E61F602F-5A90-4719-894B-B15CA17B1E40}" srcOrd="3" destOrd="0" parTransId="{FB63A3B9-004A-47F6-B635-FA24D274D2AA}" sibTransId="{4FCE3535-7B0F-4CDB-A1CC-1E055ABE32AE}"/>
    <dgm:cxn modelId="{027D46E1-7047-438E-BDE1-24C25AD63387}" type="presOf" srcId="{A9A363BE-E7C3-4F04-9491-D658A889C7A3}" destId="{8BCFFD04-0BDC-462E-B4F8-F96DBCFA0D72}" srcOrd="0" destOrd="0" presId="urn:microsoft.com/office/officeart/2005/8/layout/vList5"/>
    <dgm:cxn modelId="{97A109F0-1AEB-46A6-B319-D2E3C2F5199A}" srcId="{F8841F8D-3672-4196-8B58-9BF1CE64B295}" destId="{A9A363BE-E7C3-4F04-9491-D658A889C7A3}" srcOrd="0" destOrd="0" parTransId="{1CE8229A-ACF5-4CF6-92F1-805FB7AD0501}" sibTransId="{7F2C6542-FFF4-4289-99DF-90DEE5B734D9}"/>
    <dgm:cxn modelId="{3BDD6FF4-AEBF-4CD1-8F73-635002C9B8B8}" srcId="{8414BE3A-E0BA-487D-A289-08736341425B}" destId="{6994DF19-23DA-49B1-AF4A-0FA533F73DCF}" srcOrd="0" destOrd="0" parTransId="{1CCB74B7-4199-497C-9FDA-1316CA0820E6}" sibTransId="{036EEDD2-7DEC-42CB-B200-1BD58EEE3537}"/>
    <dgm:cxn modelId="{1BCF9DFB-39E1-4851-AB1D-1E62465890E7}" srcId="{F82CEA00-973A-4458-BFD3-8AA8996221C3}" destId="{877FAE99-CDCE-4E28-84EF-816DE6074300}" srcOrd="2" destOrd="0" parTransId="{0C7F4F81-F83D-4DE7-B4A4-0A9D99FBF5B7}" sibTransId="{CD70EC9D-D18E-4551-8E1F-1CA71F028363}"/>
    <dgm:cxn modelId="{FCE9BC5D-16C3-4FF7-8E97-7DDB7D6871B9}" type="presParOf" srcId="{CAC3F09A-2991-4AD8-B173-6560AD6E48A3}" destId="{E1348AD1-6C00-4A08-9926-0214165222A0}" srcOrd="0" destOrd="0" presId="urn:microsoft.com/office/officeart/2005/8/layout/vList5"/>
    <dgm:cxn modelId="{7B83A849-FF53-4CD0-B458-C24D4086B22F}" type="presParOf" srcId="{E1348AD1-6C00-4A08-9926-0214165222A0}" destId="{FF48AFAC-2B66-4326-82C9-3BC70C47788B}" srcOrd="0" destOrd="0" presId="urn:microsoft.com/office/officeart/2005/8/layout/vList5"/>
    <dgm:cxn modelId="{86864939-C7FE-4662-8B0B-F8F44BBAFC56}" type="presParOf" srcId="{E1348AD1-6C00-4A08-9926-0214165222A0}" destId="{8BCFFD04-0BDC-462E-B4F8-F96DBCFA0D72}" srcOrd="1" destOrd="0" presId="urn:microsoft.com/office/officeart/2005/8/layout/vList5"/>
    <dgm:cxn modelId="{04F9C7D7-E856-47F3-85B4-132CE6728B03}" type="presParOf" srcId="{CAC3F09A-2991-4AD8-B173-6560AD6E48A3}" destId="{C4434E3B-8AF6-4F5A-B946-B29994CB4404}" srcOrd="1" destOrd="0" presId="urn:microsoft.com/office/officeart/2005/8/layout/vList5"/>
    <dgm:cxn modelId="{DBCF1179-948C-44CE-8182-F46BDCD6C34D}" type="presParOf" srcId="{CAC3F09A-2991-4AD8-B173-6560AD6E48A3}" destId="{3132C5CB-C9CB-4362-8368-091062CB91FB}" srcOrd="2" destOrd="0" presId="urn:microsoft.com/office/officeart/2005/8/layout/vList5"/>
    <dgm:cxn modelId="{C6A732A0-2C52-4D20-9D62-C6F3ACD0F569}" type="presParOf" srcId="{3132C5CB-C9CB-4362-8368-091062CB91FB}" destId="{1F61E221-38A1-442F-8730-42C51DB7E7AF}" srcOrd="0" destOrd="0" presId="urn:microsoft.com/office/officeart/2005/8/layout/vList5"/>
    <dgm:cxn modelId="{9D25BBFD-4DAD-48E3-9DD1-DC3BFCA81B65}" type="presParOf" srcId="{3132C5CB-C9CB-4362-8368-091062CB91FB}" destId="{EE65E34A-C4FE-431B-80AE-01EA4B49FFAF}" srcOrd="1" destOrd="0" presId="urn:microsoft.com/office/officeart/2005/8/layout/vList5"/>
    <dgm:cxn modelId="{CA51089E-E28D-4B92-97C0-C11881DB5A80}" type="presParOf" srcId="{CAC3F09A-2991-4AD8-B173-6560AD6E48A3}" destId="{253E66D1-62F6-4EF4-9B66-6C76338AF4F9}" srcOrd="3" destOrd="0" presId="urn:microsoft.com/office/officeart/2005/8/layout/vList5"/>
    <dgm:cxn modelId="{6709B33C-567B-44B2-BB5D-999BAC4EC754}" type="presParOf" srcId="{CAC3F09A-2991-4AD8-B173-6560AD6E48A3}" destId="{3CE3CFE5-0E06-4011-AD0E-B0E58629DFF6}" srcOrd="4" destOrd="0" presId="urn:microsoft.com/office/officeart/2005/8/layout/vList5"/>
    <dgm:cxn modelId="{8D6507CC-5776-4BC0-AAD9-87A013525755}" type="presParOf" srcId="{3CE3CFE5-0E06-4011-AD0E-B0E58629DFF6}" destId="{C1A86F21-3519-4BA6-9B77-F105228A23BE}" srcOrd="0" destOrd="0" presId="urn:microsoft.com/office/officeart/2005/8/layout/vList5"/>
    <dgm:cxn modelId="{1DD66FD5-44ED-4A83-ABCE-D48684D735BF}" type="presParOf" srcId="{3CE3CFE5-0E06-4011-AD0E-B0E58629DFF6}" destId="{9B772C7D-239F-4E99-87EA-B40BC97C6A3F}" srcOrd="1" destOrd="0" presId="urn:microsoft.com/office/officeart/2005/8/layout/vList5"/>
    <dgm:cxn modelId="{71D52E80-BF94-49C8-A021-522CFBBA8158}" type="presParOf" srcId="{CAC3F09A-2991-4AD8-B173-6560AD6E48A3}" destId="{CCC89637-5650-4030-A26D-4377A4DEBBDA}" srcOrd="5" destOrd="0" presId="urn:microsoft.com/office/officeart/2005/8/layout/vList5"/>
    <dgm:cxn modelId="{462DA049-17E4-4A39-94E0-2B9C0339EB54}" type="presParOf" srcId="{CAC3F09A-2991-4AD8-B173-6560AD6E48A3}" destId="{B8E3DD22-D259-40A8-903B-ED850A629AFC}" srcOrd="6" destOrd="0" presId="urn:microsoft.com/office/officeart/2005/8/layout/vList5"/>
    <dgm:cxn modelId="{9BD1B2E2-8B6C-4428-9D3A-ED16CC131782}" type="presParOf" srcId="{B8E3DD22-D259-40A8-903B-ED850A629AFC}" destId="{638ECDDB-215C-41F2-BA3A-AAA11DC9EAE3}" srcOrd="0" destOrd="0" presId="urn:microsoft.com/office/officeart/2005/8/layout/vList5"/>
    <dgm:cxn modelId="{231CEF87-EB90-4B87-80B9-41C76C1C79D7}" type="presParOf" srcId="{B8E3DD22-D259-40A8-903B-ED850A629AFC}" destId="{B94C6E0F-1E64-4E01-8E67-96BBC0D18E49}" srcOrd="1" destOrd="0" presId="urn:microsoft.com/office/officeart/2005/8/layout/vList5"/>
    <dgm:cxn modelId="{C27A5115-9FA4-4588-8E5E-5EDE9B01678D}" type="presParOf" srcId="{CAC3F09A-2991-4AD8-B173-6560AD6E48A3}" destId="{87B738E7-6FB2-42F7-9A76-75FE47FAFCF4}" srcOrd="7" destOrd="0" presId="urn:microsoft.com/office/officeart/2005/8/layout/vList5"/>
    <dgm:cxn modelId="{6D9B5813-4A4A-4EF5-A782-749A0527E605}" type="presParOf" srcId="{CAC3F09A-2991-4AD8-B173-6560AD6E48A3}" destId="{B6E3C495-1C8F-42D4-9734-7A0D27DF007A}" srcOrd="8" destOrd="0" presId="urn:microsoft.com/office/officeart/2005/8/layout/vList5"/>
    <dgm:cxn modelId="{4525E565-A250-4840-81BF-23881FC622AC}" type="presParOf" srcId="{B6E3C495-1C8F-42D4-9734-7A0D27DF007A}" destId="{6DBC495E-53E5-4855-A585-E29138A47FC8}" srcOrd="0" destOrd="0" presId="urn:microsoft.com/office/officeart/2005/8/layout/vList5"/>
    <dgm:cxn modelId="{53D0759B-B87F-4E7F-B6D5-83DEBAA3E066}" type="presParOf" srcId="{B6E3C495-1C8F-42D4-9734-7A0D27DF007A}" destId="{6A87C049-659E-4000-9A67-A6C82A0FB9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82CEA00-973A-4458-BFD3-8AA8996221C3}"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IN"/>
        </a:p>
      </dgm:t>
    </dgm:pt>
    <dgm:pt modelId="{F8841F8D-3672-4196-8B58-9BF1CE64B295}">
      <dgm:prSet phldrT="[Text]" custT="1"/>
      <dgm:spPr/>
      <dgm:t>
        <a:bodyPr/>
        <a:lstStyle/>
        <a:p>
          <a:r>
            <a:rPr lang="en-IN" sz="3400" b="1" dirty="0">
              <a:effectLst/>
              <a:latin typeface="Times New Roman" panose="02020603050405020304" pitchFamily="18" charset="0"/>
              <a:ea typeface="Times New Roman" panose="02020603050405020304" pitchFamily="18" charset="0"/>
            </a:rPr>
            <a:t>Study Tool</a:t>
          </a:r>
          <a:endParaRPr lang="en-IN" sz="3400" dirty="0"/>
        </a:p>
      </dgm:t>
    </dgm:pt>
    <dgm:pt modelId="{6A0CF284-6CC2-4055-AF60-958A55B00A7C}" type="parTrans" cxnId="{985CC577-06A8-44A3-BF7C-AE872BF3F838}">
      <dgm:prSet/>
      <dgm:spPr/>
      <dgm:t>
        <a:bodyPr/>
        <a:lstStyle/>
        <a:p>
          <a:endParaRPr lang="en-IN"/>
        </a:p>
      </dgm:t>
    </dgm:pt>
    <dgm:pt modelId="{6B3B311A-ABAF-4747-A7D5-91F294DCDB93}" type="sibTrans" cxnId="{985CC577-06A8-44A3-BF7C-AE872BF3F838}">
      <dgm:prSet/>
      <dgm:spPr/>
      <dgm:t>
        <a:bodyPr/>
        <a:lstStyle/>
        <a:p>
          <a:endParaRPr lang="en-IN"/>
        </a:p>
      </dgm:t>
    </dgm:pt>
    <dgm:pt modelId="{A9A363BE-E7C3-4F04-9491-D658A889C7A3}">
      <dgm:prSet phldrT="[Text]" custT="1"/>
      <dgm:spPr/>
      <dgm:t>
        <a:bodyPr/>
        <a:lstStyle/>
        <a:p>
          <a:pPr algn="jus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NFHS-5 survey data acquired from Demographics and Health Survey</a:t>
          </a:r>
          <a:endParaRPr lang="en-IN" sz="2000" dirty="0"/>
        </a:p>
      </dgm:t>
    </dgm:pt>
    <dgm:pt modelId="{1CE8229A-ACF5-4CF6-92F1-805FB7AD0501}" type="parTrans" cxnId="{97A109F0-1AEB-46A6-B319-D2E3C2F5199A}">
      <dgm:prSet/>
      <dgm:spPr/>
      <dgm:t>
        <a:bodyPr/>
        <a:lstStyle/>
        <a:p>
          <a:endParaRPr lang="en-IN"/>
        </a:p>
      </dgm:t>
    </dgm:pt>
    <dgm:pt modelId="{7F2C6542-FFF4-4289-99DF-90DEE5B734D9}" type="sibTrans" cxnId="{97A109F0-1AEB-46A6-B319-D2E3C2F5199A}">
      <dgm:prSet/>
      <dgm:spPr/>
      <dgm:t>
        <a:bodyPr/>
        <a:lstStyle/>
        <a:p>
          <a:endParaRPr lang="en-IN"/>
        </a:p>
      </dgm:t>
    </dgm:pt>
    <dgm:pt modelId="{8414BE3A-E0BA-487D-A289-08736341425B}">
      <dgm:prSet phldrT="[Text]" custT="1"/>
      <dgm:spPr/>
      <dgm:t>
        <a:bodyPr/>
        <a:lstStyle/>
        <a:p>
          <a:r>
            <a:rPr lang="en-GB" sz="3400" b="1" dirty="0">
              <a:latin typeface="Calibri"/>
              <a:ea typeface="Calibri"/>
              <a:cs typeface="Calibri"/>
            </a:rPr>
            <a:t>Data Analysis</a:t>
          </a:r>
          <a:endParaRPr lang="en-IN" sz="3400" b="1" dirty="0"/>
        </a:p>
      </dgm:t>
    </dgm:pt>
    <dgm:pt modelId="{271753DC-0AAF-4FEF-9C08-EB5F072396B7}" type="parTrans" cxnId="{236EC692-7086-4771-84FE-B281ABB4EAF7}">
      <dgm:prSet/>
      <dgm:spPr/>
      <dgm:t>
        <a:bodyPr/>
        <a:lstStyle/>
        <a:p>
          <a:endParaRPr lang="en-IN"/>
        </a:p>
      </dgm:t>
    </dgm:pt>
    <dgm:pt modelId="{A35B78F6-ADE9-410B-86DC-66FE0C1CC4FF}" type="sibTrans" cxnId="{236EC692-7086-4771-84FE-B281ABB4EAF7}">
      <dgm:prSet/>
      <dgm:spPr/>
      <dgm:t>
        <a:bodyPr/>
        <a:lstStyle/>
        <a:p>
          <a:endParaRPr lang="en-IN"/>
        </a:p>
      </dgm:t>
    </dgm:pt>
    <dgm:pt modelId="{6994DF19-23DA-49B1-AF4A-0FA533F73DCF}">
      <dgm:prSet phldrT="[Text]" custT="1"/>
      <dgm:spPr/>
      <dgm:t>
        <a:bodyPr/>
        <a:lstStyle/>
        <a:p>
          <a:pPr>
            <a:buSzPct val="100000"/>
            <a:buFont typeface="Arial" panose="020B0604020202020204" pitchFamily="34" charset="0"/>
            <a:buChar char="•"/>
          </a:pPr>
          <a:r>
            <a:rPr lang="en-GB" sz="2000" dirty="0">
              <a:latin typeface="Calibri"/>
              <a:ea typeface="Calibri"/>
              <a:cs typeface="Calibri"/>
            </a:rPr>
            <a:t>Statistical and descriptive analysis using STATA and Microsoft excel respectively</a:t>
          </a:r>
          <a:endParaRPr lang="en-IN" sz="2000" dirty="0"/>
        </a:p>
      </dgm:t>
    </dgm:pt>
    <dgm:pt modelId="{036EEDD2-7DEC-42CB-B200-1BD58EEE3537}" type="sibTrans" cxnId="{3BDD6FF4-AEBF-4CD1-8F73-635002C9B8B8}">
      <dgm:prSet/>
      <dgm:spPr/>
      <dgm:t>
        <a:bodyPr/>
        <a:lstStyle/>
        <a:p>
          <a:endParaRPr lang="en-IN"/>
        </a:p>
      </dgm:t>
    </dgm:pt>
    <dgm:pt modelId="{1CCB74B7-4199-497C-9FDA-1316CA0820E6}" type="parTrans" cxnId="{3BDD6FF4-AEBF-4CD1-8F73-635002C9B8B8}">
      <dgm:prSet/>
      <dgm:spPr/>
      <dgm:t>
        <a:bodyPr/>
        <a:lstStyle/>
        <a:p>
          <a:endParaRPr lang="en-IN"/>
        </a:p>
      </dgm:t>
    </dgm:pt>
    <dgm:pt modelId="{CAC3F09A-2991-4AD8-B173-6560AD6E48A3}" type="pres">
      <dgm:prSet presAssocID="{F82CEA00-973A-4458-BFD3-8AA8996221C3}" presName="Name0" presStyleCnt="0">
        <dgm:presLayoutVars>
          <dgm:dir/>
          <dgm:animLvl val="lvl"/>
          <dgm:resizeHandles val="exact"/>
        </dgm:presLayoutVars>
      </dgm:prSet>
      <dgm:spPr/>
    </dgm:pt>
    <dgm:pt modelId="{E1348AD1-6C00-4A08-9926-0214165222A0}" type="pres">
      <dgm:prSet presAssocID="{F8841F8D-3672-4196-8B58-9BF1CE64B295}" presName="linNode" presStyleCnt="0"/>
      <dgm:spPr/>
    </dgm:pt>
    <dgm:pt modelId="{FF48AFAC-2B66-4326-82C9-3BC70C47788B}" type="pres">
      <dgm:prSet presAssocID="{F8841F8D-3672-4196-8B58-9BF1CE64B295}" presName="parentText" presStyleLbl="node1" presStyleIdx="0" presStyleCnt="2">
        <dgm:presLayoutVars>
          <dgm:chMax val="1"/>
          <dgm:bulletEnabled val="1"/>
        </dgm:presLayoutVars>
      </dgm:prSet>
      <dgm:spPr/>
    </dgm:pt>
    <dgm:pt modelId="{8BCFFD04-0BDC-462E-B4F8-F96DBCFA0D72}" type="pres">
      <dgm:prSet presAssocID="{F8841F8D-3672-4196-8B58-9BF1CE64B295}" presName="descendantText" presStyleLbl="alignAccFollowNode1" presStyleIdx="0" presStyleCnt="2">
        <dgm:presLayoutVars>
          <dgm:bulletEnabled val="1"/>
        </dgm:presLayoutVars>
      </dgm:prSet>
      <dgm:spPr/>
    </dgm:pt>
    <dgm:pt modelId="{C4434E3B-8AF6-4F5A-B946-B29994CB4404}" type="pres">
      <dgm:prSet presAssocID="{6B3B311A-ABAF-4747-A7D5-91F294DCDB93}" presName="sp" presStyleCnt="0"/>
      <dgm:spPr/>
    </dgm:pt>
    <dgm:pt modelId="{3132C5CB-C9CB-4362-8368-091062CB91FB}" type="pres">
      <dgm:prSet presAssocID="{8414BE3A-E0BA-487D-A289-08736341425B}" presName="linNode" presStyleCnt="0"/>
      <dgm:spPr/>
    </dgm:pt>
    <dgm:pt modelId="{1F61E221-38A1-442F-8730-42C51DB7E7AF}" type="pres">
      <dgm:prSet presAssocID="{8414BE3A-E0BA-487D-A289-08736341425B}" presName="parentText" presStyleLbl="node1" presStyleIdx="1" presStyleCnt="2">
        <dgm:presLayoutVars>
          <dgm:chMax val="1"/>
          <dgm:bulletEnabled val="1"/>
        </dgm:presLayoutVars>
      </dgm:prSet>
      <dgm:spPr/>
    </dgm:pt>
    <dgm:pt modelId="{EE65E34A-C4FE-431B-80AE-01EA4B49FFAF}" type="pres">
      <dgm:prSet presAssocID="{8414BE3A-E0BA-487D-A289-08736341425B}" presName="descendantText" presStyleLbl="alignAccFollowNode1" presStyleIdx="1" presStyleCnt="2">
        <dgm:presLayoutVars>
          <dgm:bulletEnabled val="1"/>
        </dgm:presLayoutVars>
      </dgm:prSet>
      <dgm:spPr/>
    </dgm:pt>
  </dgm:ptLst>
  <dgm:cxnLst>
    <dgm:cxn modelId="{CEC8D117-E9D9-4F1E-A6F3-312D25AAD8B0}" type="presOf" srcId="{6994DF19-23DA-49B1-AF4A-0FA533F73DCF}" destId="{EE65E34A-C4FE-431B-80AE-01EA4B49FFAF}" srcOrd="0" destOrd="0" presId="urn:microsoft.com/office/officeart/2005/8/layout/vList5"/>
    <dgm:cxn modelId="{3D6EA02D-E08F-46C2-8BAD-73DAACF39D55}" type="presOf" srcId="{F82CEA00-973A-4458-BFD3-8AA8996221C3}" destId="{CAC3F09A-2991-4AD8-B173-6560AD6E48A3}" srcOrd="0" destOrd="0" presId="urn:microsoft.com/office/officeart/2005/8/layout/vList5"/>
    <dgm:cxn modelId="{CA577A6A-6C9A-4340-92D9-3365B0EB2F3F}" type="presOf" srcId="{8414BE3A-E0BA-487D-A289-08736341425B}" destId="{1F61E221-38A1-442F-8730-42C51DB7E7AF}" srcOrd="0" destOrd="0" presId="urn:microsoft.com/office/officeart/2005/8/layout/vList5"/>
    <dgm:cxn modelId="{985CC577-06A8-44A3-BF7C-AE872BF3F838}" srcId="{F82CEA00-973A-4458-BFD3-8AA8996221C3}" destId="{F8841F8D-3672-4196-8B58-9BF1CE64B295}" srcOrd="0" destOrd="0" parTransId="{6A0CF284-6CC2-4055-AF60-958A55B00A7C}" sibTransId="{6B3B311A-ABAF-4747-A7D5-91F294DCDB93}"/>
    <dgm:cxn modelId="{236EC692-7086-4771-84FE-B281ABB4EAF7}" srcId="{F82CEA00-973A-4458-BFD3-8AA8996221C3}" destId="{8414BE3A-E0BA-487D-A289-08736341425B}" srcOrd="1" destOrd="0" parTransId="{271753DC-0AAF-4FEF-9C08-EB5F072396B7}" sibTransId="{A35B78F6-ADE9-410B-86DC-66FE0C1CC4FF}"/>
    <dgm:cxn modelId="{D882B1A9-AB15-4AC0-B47A-99D24DEBAE73}" type="presOf" srcId="{F8841F8D-3672-4196-8B58-9BF1CE64B295}" destId="{FF48AFAC-2B66-4326-82C9-3BC70C47788B}" srcOrd="0" destOrd="0" presId="urn:microsoft.com/office/officeart/2005/8/layout/vList5"/>
    <dgm:cxn modelId="{027D46E1-7047-438E-BDE1-24C25AD63387}" type="presOf" srcId="{A9A363BE-E7C3-4F04-9491-D658A889C7A3}" destId="{8BCFFD04-0BDC-462E-B4F8-F96DBCFA0D72}" srcOrd="0" destOrd="0" presId="urn:microsoft.com/office/officeart/2005/8/layout/vList5"/>
    <dgm:cxn modelId="{97A109F0-1AEB-46A6-B319-D2E3C2F5199A}" srcId="{F8841F8D-3672-4196-8B58-9BF1CE64B295}" destId="{A9A363BE-E7C3-4F04-9491-D658A889C7A3}" srcOrd="0" destOrd="0" parTransId="{1CE8229A-ACF5-4CF6-92F1-805FB7AD0501}" sibTransId="{7F2C6542-FFF4-4289-99DF-90DEE5B734D9}"/>
    <dgm:cxn modelId="{3BDD6FF4-AEBF-4CD1-8F73-635002C9B8B8}" srcId="{8414BE3A-E0BA-487D-A289-08736341425B}" destId="{6994DF19-23DA-49B1-AF4A-0FA533F73DCF}" srcOrd="0" destOrd="0" parTransId="{1CCB74B7-4199-497C-9FDA-1316CA0820E6}" sibTransId="{036EEDD2-7DEC-42CB-B200-1BD58EEE3537}"/>
    <dgm:cxn modelId="{FCE9BC5D-16C3-4FF7-8E97-7DDB7D6871B9}" type="presParOf" srcId="{CAC3F09A-2991-4AD8-B173-6560AD6E48A3}" destId="{E1348AD1-6C00-4A08-9926-0214165222A0}" srcOrd="0" destOrd="0" presId="urn:microsoft.com/office/officeart/2005/8/layout/vList5"/>
    <dgm:cxn modelId="{7B83A849-FF53-4CD0-B458-C24D4086B22F}" type="presParOf" srcId="{E1348AD1-6C00-4A08-9926-0214165222A0}" destId="{FF48AFAC-2B66-4326-82C9-3BC70C47788B}" srcOrd="0" destOrd="0" presId="urn:microsoft.com/office/officeart/2005/8/layout/vList5"/>
    <dgm:cxn modelId="{86864939-C7FE-4662-8B0B-F8F44BBAFC56}" type="presParOf" srcId="{E1348AD1-6C00-4A08-9926-0214165222A0}" destId="{8BCFFD04-0BDC-462E-B4F8-F96DBCFA0D72}" srcOrd="1" destOrd="0" presId="urn:microsoft.com/office/officeart/2005/8/layout/vList5"/>
    <dgm:cxn modelId="{04F9C7D7-E856-47F3-85B4-132CE6728B03}" type="presParOf" srcId="{CAC3F09A-2991-4AD8-B173-6560AD6E48A3}" destId="{C4434E3B-8AF6-4F5A-B946-B29994CB4404}" srcOrd="1" destOrd="0" presId="urn:microsoft.com/office/officeart/2005/8/layout/vList5"/>
    <dgm:cxn modelId="{DBCF1179-948C-44CE-8182-F46BDCD6C34D}" type="presParOf" srcId="{CAC3F09A-2991-4AD8-B173-6560AD6E48A3}" destId="{3132C5CB-C9CB-4362-8368-091062CB91FB}" srcOrd="2" destOrd="0" presId="urn:microsoft.com/office/officeart/2005/8/layout/vList5"/>
    <dgm:cxn modelId="{C6A732A0-2C52-4D20-9D62-C6F3ACD0F569}" type="presParOf" srcId="{3132C5CB-C9CB-4362-8368-091062CB91FB}" destId="{1F61E221-38A1-442F-8730-42C51DB7E7AF}" srcOrd="0" destOrd="0" presId="urn:microsoft.com/office/officeart/2005/8/layout/vList5"/>
    <dgm:cxn modelId="{9D25BBFD-4DAD-48E3-9DD1-DC3BFCA81B65}" type="presParOf" srcId="{3132C5CB-C9CB-4362-8368-091062CB91FB}" destId="{EE65E34A-C4FE-431B-80AE-01EA4B49FF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FFD04-0BDC-462E-B4F8-F96DBCFA0D72}">
      <dsp:nvSpPr>
        <dsp:cNvPr id="0" name=""/>
        <dsp:cNvSpPr/>
      </dsp:nvSpPr>
      <dsp:spPr>
        <a:xfrm rot="5400000">
          <a:off x="6368308" y="-2726679"/>
          <a:ext cx="690205"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Arial" panose="020B0604020202020204" pitchFamily="34" charset="0"/>
            <a:buChar char="•"/>
          </a:pPr>
          <a:r>
            <a:rPr lang="en-US" sz="2000" kern="1200" dirty="0">
              <a:effectLst/>
              <a:latin typeface="Times New Roman" panose="02020603050405020304" pitchFamily="18" charset="0"/>
              <a:ea typeface="Times New Roman" panose="02020603050405020304" pitchFamily="18" charset="0"/>
            </a:rPr>
            <a:t>Used </a:t>
          </a:r>
          <a:r>
            <a:rPr lang="en-US" sz="2000" kern="1200" dirty="0">
              <a:effectLst/>
              <a:latin typeface="Times New Roman" panose="02020603050405020304" pitchFamily="18" charset="0"/>
              <a:ea typeface="Calibri" panose="020F0502020204030204" pitchFamily="34" charset="0"/>
            </a:rPr>
            <a:t>unit level data from the most recent round of the nationally representative NFHS-5</a:t>
          </a:r>
          <a:endParaRPr lang="en-IN" sz="2000" kern="1200" dirty="0"/>
        </a:p>
      </dsp:txBody>
      <dsp:txXfrm rot="-5400000">
        <a:off x="3554159" y="121163"/>
        <a:ext cx="6284811" cy="622819"/>
      </dsp:txXfrm>
    </dsp:sp>
    <dsp:sp modelId="{FF48AFAC-2B66-4326-82C9-3BC70C47788B}">
      <dsp:nvSpPr>
        <dsp:cNvPr id="0" name=""/>
        <dsp:cNvSpPr/>
      </dsp:nvSpPr>
      <dsp:spPr>
        <a:xfrm>
          <a:off x="0" y="1194"/>
          <a:ext cx="3554158" cy="862756"/>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b="1" kern="1200" dirty="0">
              <a:effectLst/>
              <a:latin typeface="Times New Roman" panose="02020603050405020304" pitchFamily="18" charset="0"/>
              <a:ea typeface="Times New Roman" panose="02020603050405020304" pitchFamily="18" charset="0"/>
            </a:rPr>
            <a:t>Data</a:t>
          </a:r>
          <a:endParaRPr lang="en-IN" sz="3400" kern="1200" dirty="0"/>
        </a:p>
      </dsp:txBody>
      <dsp:txXfrm>
        <a:off x="42116" y="43310"/>
        <a:ext cx="3469926" cy="778524"/>
      </dsp:txXfrm>
    </dsp:sp>
    <dsp:sp modelId="{EE65E34A-C4FE-431B-80AE-01EA4B49FFAF}">
      <dsp:nvSpPr>
        <dsp:cNvPr id="0" name=""/>
        <dsp:cNvSpPr/>
      </dsp:nvSpPr>
      <dsp:spPr>
        <a:xfrm rot="5400000">
          <a:off x="6368308" y="-1820784"/>
          <a:ext cx="690205"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SzPct val="100000"/>
            <a:buFont typeface="Arial" panose="020B0604020202020204" pitchFamily="34" charset="0"/>
            <a:buChar char="•"/>
          </a:pPr>
          <a:r>
            <a:rPr lang="en-IN" sz="2000" kern="1200" dirty="0">
              <a:effectLst/>
              <a:latin typeface="Times New Roman" panose="02020603050405020304" pitchFamily="18" charset="0"/>
              <a:ea typeface="Times New Roman" panose="02020603050405020304" pitchFamily="18" charset="0"/>
            </a:rPr>
            <a:t>Cross-sectional observational study </a:t>
          </a:r>
          <a:endParaRPr lang="en-IN" sz="2000" kern="1200" dirty="0"/>
        </a:p>
      </dsp:txBody>
      <dsp:txXfrm rot="-5400000">
        <a:off x="3554159" y="1027058"/>
        <a:ext cx="6284811" cy="622819"/>
      </dsp:txXfrm>
    </dsp:sp>
    <dsp:sp modelId="{1F61E221-38A1-442F-8730-42C51DB7E7AF}">
      <dsp:nvSpPr>
        <dsp:cNvPr id="0" name=""/>
        <dsp:cNvSpPr/>
      </dsp:nvSpPr>
      <dsp:spPr>
        <a:xfrm>
          <a:off x="0" y="907089"/>
          <a:ext cx="3554158" cy="862756"/>
        </a:xfrm>
        <a:prstGeom prst="roundRect">
          <a:avLst/>
        </a:prstGeom>
        <a:solidFill>
          <a:schemeClr val="accent1">
            <a:alpha val="90000"/>
            <a:hueOff val="0"/>
            <a:satOff val="0"/>
            <a:lumOff val="0"/>
            <a:alphaOff val="-1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b="1" kern="1200" dirty="0">
              <a:effectLst/>
              <a:latin typeface="Times New Roman" panose="02020603050405020304" pitchFamily="18" charset="0"/>
              <a:ea typeface="Times New Roman" panose="02020603050405020304" pitchFamily="18" charset="0"/>
            </a:rPr>
            <a:t>Study Design</a:t>
          </a:r>
          <a:r>
            <a:rPr lang="en-IN" sz="3400" kern="1200" dirty="0">
              <a:effectLst/>
              <a:latin typeface="Times New Roman" panose="02020603050405020304" pitchFamily="18" charset="0"/>
              <a:ea typeface="Times New Roman" panose="02020603050405020304" pitchFamily="18" charset="0"/>
            </a:rPr>
            <a:t> </a:t>
          </a:r>
          <a:endParaRPr lang="en-IN" sz="3400" kern="1200" dirty="0"/>
        </a:p>
      </dsp:txBody>
      <dsp:txXfrm>
        <a:off x="42116" y="949205"/>
        <a:ext cx="3469926" cy="778524"/>
      </dsp:txXfrm>
    </dsp:sp>
    <dsp:sp modelId="{9B772C7D-239F-4E99-87EA-B40BC97C6A3F}">
      <dsp:nvSpPr>
        <dsp:cNvPr id="0" name=""/>
        <dsp:cNvSpPr/>
      </dsp:nvSpPr>
      <dsp:spPr>
        <a:xfrm rot="5400000">
          <a:off x="6368308" y="-914890"/>
          <a:ext cx="690205"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IN" sz="2000" kern="1200" dirty="0">
              <a:effectLst/>
              <a:latin typeface="Times New Roman" panose="02020603050405020304" pitchFamily="18" charset="0"/>
              <a:ea typeface="Times New Roman" panose="02020603050405020304" pitchFamily="18" charset="0"/>
            </a:rPr>
            <a:t>Male and female population of EAG states covered in NFHS 5 sample</a:t>
          </a:r>
          <a:endParaRPr lang="en-IN" sz="2000" kern="1200" dirty="0"/>
        </a:p>
      </dsp:txBody>
      <dsp:txXfrm rot="-5400000">
        <a:off x="3554159" y="1932952"/>
        <a:ext cx="6284811" cy="622819"/>
      </dsp:txXfrm>
    </dsp:sp>
    <dsp:sp modelId="{C1A86F21-3519-4BA6-9B77-F105228A23BE}">
      <dsp:nvSpPr>
        <dsp:cNvPr id="0" name=""/>
        <dsp:cNvSpPr/>
      </dsp:nvSpPr>
      <dsp:spPr>
        <a:xfrm>
          <a:off x="0" y="1812983"/>
          <a:ext cx="3554158" cy="862756"/>
        </a:xfrm>
        <a:prstGeom prst="roundRect">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b="1" kern="1200" dirty="0">
              <a:effectLst/>
              <a:latin typeface="Times New Roman" panose="02020603050405020304" pitchFamily="18" charset="0"/>
              <a:ea typeface="Times New Roman" panose="02020603050405020304" pitchFamily="18" charset="0"/>
            </a:rPr>
            <a:t>Study Population </a:t>
          </a:r>
          <a:endParaRPr lang="en-IN" sz="3400" kern="1200" dirty="0"/>
        </a:p>
      </dsp:txBody>
      <dsp:txXfrm>
        <a:off x="42116" y="1855099"/>
        <a:ext cx="3469926" cy="778524"/>
      </dsp:txXfrm>
    </dsp:sp>
    <dsp:sp modelId="{B94C6E0F-1E64-4E01-8E67-96BBC0D18E49}">
      <dsp:nvSpPr>
        <dsp:cNvPr id="0" name=""/>
        <dsp:cNvSpPr/>
      </dsp:nvSpPr>
      <dsp:spPr>
        <a:xfrm rot="5400000">
          <a:off x="6239934" y="29631"/>
          <a:ext cx="933840" cy="631233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IN" sz="2000" kern="1200" dirty="0">
              <a:effectLst/>
              <a:latin typeface="Times New Roman" panose="02020603050405020304" pitchFamily="18" charset="0"/>
              <a:ea typeface="Times New Roman" panose="02020603050405020304" pitchFamily="18" charset="0"/>
            </a:rPr>
            <a:t>EAG states of India (Bihar, Jharkhand, Uttar Pradesh, Uttarakhand, Madhya Pradesh, Chhattisgarh, Rajasthan, Odisha and Assam)</a:t>
          </a:r>
          <a:endParaRPr lang="en-IN" sz="2000" kern="1200" dirty="0"/>
        </a:p>
      </dsp:txBody>
      <dsp:txXfrm rot="-5400000">
        <a:off x="3550688" y="2764463"/>
        <a:ext cx="6266747" cy="842668"/>
      </dsp:txXfrm>
    </dsp:sp>
    <dsp:sp modelId="{638ECDDB-215C-41F2-BA3A-AAA11DC9EAE3}">
      <dsp:nvSpPr>
        <dsp:cNvPr id="0" name=""/>
        <dsp:cNvSpPr/>
      </dsp:nvSpPr>
      <dsp:spPr>
        <a:xfrm>
          <a:off x="0" y="2754420"/>
          <a:ext cx="3550687" cy="862756"/>
        </a:xfrm>
        <a:prstGeom prst="roundRect">
          <a:avLst/>
        </a:prstGeom>
        <a:solidFill>
          <a:schemeClr val="accent1">
            <a:alpha val="90000"/>
            <a:hueOff val="0"/>
            <a:satOff val="0"/>
            <a:lumOff val="0"/>
            <a:alphaOff val="-3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b="1" kern="1200" dirty="0">
              <a:effectLst/>
              <a:latin typeface="Times New Roman" panose="02020603050405020304" pitchFamily="18" charset="0"/>
              <a:ea typeface="Times New Roman" panose="02020603050405020304" pitchFamily="18" charset="0"/>
            </a:rPr>
            <a:t>Study Setting</a:t>
          </a:r>
          <a:r>
            <a:rPr lang="en-IN" sz="3400" kern="1200" dirty="0">
              <a:effectLst/>
              <a:latin typeface="Times New Roman" panose="02020603050405020304" pitchFamily="18" charset="0"/>
              <a:ea typeface="Times New Roman" panose="02020603050405020304" pitchFamily="18" charset="0"/>
            </a:rPr>
            <a:t> </a:t>
          </a:r>
          <a:endParaRPr lang="en-IN" sz="3400" kern="1200" dirty="0"/>
        </a:p>
      </dsp:txBody>
      <dsp:txXfrm>
        <a:off x="42116" y="2796536"/>
        <a:ext cx="3466455" cy="778524"/>
      </dsp:txXfrm>
    </dsp:sp>
    <dsp:sp modelId="{6A87C049-659E-4000-9A67-A6C82A0FB97D}">
      <dsp:nvSpPr>
        <dsp:cNvPr id="0" name=""/>
        <dsp:cNvSpPr/>
      </dsp:nvSpPr>
      <dsp:spPr>
        <a:xfrm rot="5400000">
          <a:off x="6368308" y="967982"/>
          <a:ext cx="690205"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IN" sz="2000" kern="1200" dirty="0">
              <a:effectLst/>
              <a:latin typeface="Times New Roman" panose="02020603050405020304" pitchFamily="18" charset="0"/>
              <a:ea typeface="Times New Roman" panose="02020603050405020304" pitchFamily="18" charset="0"/>
            </a:rPr>
            <a:t>Bivariate and multivariate analysis</a:t>
          </a:r>
          <a:endParaRPr lang="en-IN" sz="2000" kern="1200" dirty="0"/>
        </a:p>
      </dsp:txBody>
      <dsp:txXfrm rot="-5400000">
        <a:off x="3554159" y="3815825"/>
        <a:ext cx="6284811" cy="622819"/>
      </dsp:txXfrm>
    </dsp:sp>
    <dsp:sp modelId="{6DBC495E-53E5-4855-A585-E29138A47FC8}">
      <dsp:nvSpPr>
        <dsp:cNvPr id="0" name=""/>
        <dsp:cNvSpPr/>
      </dsp:nvSpPr>
      <dsp:spPr>
        <a:xfrm>
          <a:off x="0" y="3695856"/>
          <a:ext cx="3554158" cy="862756"/>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b="1" kern="1200" dirty="0">
              <a:effectLst/>
              <a:latin typeface="Times New Roman" panose="02020603050405020304" pitchFamily="18" charset="0"/>
              <a:ea typeface="Times New Roman" panose="02020603050405020304" pitchFamily="18" charset="0"/>
            </a:rPr>
            <a:t>Methods</a:t>
          </a:r>
          <a:endParaRPr lang="en-IN" sz="3400" kern="1200" dirty="0"/>
        </a:p>
      </dsp:txBody>
      <dsp:txXfrm>
        <a:off x="42116" y="3737972"/>
        <a:ext cx="3469926" cy="778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FFD04-0BDC-462E-B4F8-F96DBCFA0D72}">
      <dsp:nvSpPr>
        <dsp:cNvPr id="0" name=""/>
        <dsp:cNvSpPr/>
      </dsp:nvSpPr>
      <dsp:spPr>
        <a:xfrm rot="5400000">
          <a:off x="6053274" y="-2334040"/>
          <a:ext cx="1320272"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Font typeface="Arial" panose="020B0604020202020204" pitchFamily="34" charset="0"/>
            <a:buChar char="•"/>
          </a:pPr>
          <a:r>
            <a:rPr lang="en-US" sz="2000" kern="1200" dirty="0">
              <a:effectLst/>
              <a:latin typeface="Times New Roman" panose="02020603050405020304" pitchFamily="18" charset="0"/>
              <a:ea typeface="Calibri" panose="020F0502020204030204" pitchFamily="34" charset="0"/>
            </a:rPr>
            <a:t>NFHS-5 survey data acquired from Demographics and Health Survey</a:t>
          </a:r>
          <a:endParaRPr lang="en-IN" sz="2000" kern="1200" dirty="0"/>
        </a:p>
      </dsp:txBody>
      <dsp:txXfrm rot="-5400000">
        <a:off x="3554158" y="229526"/>
        <a:ext cx="6254054" cy="1191372"/>
      </dsp:txXfrm>
    </dsp:sp>
    <dsp:sp modelId="{FF48AFAC-2B66-4326-82C9-3BC70C47788B}">
      <dsp:nvSpPr>
        <dsp:cNvPr id="0" name=""/>
        <dsp:cNvSpPr/>
      </dsp:nvSpPr>
      <dsp:spPr>
        <a:xfrm>
          <a:off x="0" y="41"/>
          <a:ext cx="3554158" cy="1650340"/>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b="1" kern="1200" dirty="0">
              <a:effectLst/>
              <a:latin typeface="Times New Roman" panose="02020603050405020304" pitchFamily="18" charset="0"/>
              <a:ea typeface="Times New Roman" panose="02020603050405020304" pitchFamily="18" charset="0"/>
            </a:rPr>
            <a:t>Study Tool</a:t>
          </a:r>
          <a:endParaRPr lang="en-IN" sz="3400" kern="1200" dirty="0"/>
        </a:p>
      </dsp:txBody>
      <dsp:txXfrm>
        <a:off x="80563" y="80604"/>
        <a:ext cx="3393032" cy="1489214"/>
      </dsp:txXfrm>
    </dsp:sp>
    <dsp:sp modelId="{EE65E34A-C4FE-431B-80AE-01EA4B49FFAF}">
      <dsp:nvSpPr>
        <dsp:cNvPr id="0" name=""/>
        <dsp:cNvSpPr/>
      </dsp:nvSpPr>
      <dsp:spPr>
        <a:xfrm rot="5400000">
          <a:off x="6053274" y="-601183"/>
          <a:ext cx="1320272" cy="63185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SzPct val="100000"/>
            <a:buFont typeface="Arial" panose="020B0604020202020204" pitchFamily="34" charset="0"/>
            <a:buChar char="•"/>
          </a:pPr>
          <a:r>
            <a:rPr lang="en-GB" sz="2000" kern="1200" dirty="0">
              <a:latin typeface="Calibri"/>
              <a:ea typeface="Calibri"/>
              <a:cs typeface="Calibri"/>
            </a:rPr>
            <a:t>Statistical and descriptive analysis using STATA and Microsoft excel respectively</a:t>
          </a:r>
          <a:endParaRPr lang="en-IN" sz="2000" kern="1200" dirty="0"/>
        </a:p>
      </dsp:txBody>
      <dsp:txXfrm rot="-5400000">
        <a:off x="3554158" y="1962383"/>
        <a:ext cx="6254054" cy="1191372"/>
      </dsp:txXfrm>
    </dsp:sp>
    <dsp:sp modelId="{1F61E221-38A1-442F-8730-42C51DB7E7AF}">
      <dsp:nvSpPr>
        <dsp:cNvPr id="0" name=""/>
        <dsp:cNvSpPr/>
      </dsp:nvSpPr>
      <dsp:spPr>
        <a:xfrm>
          <a:off x="0" y="1732898"/>
          <a:ext cx="3554158" cy="1650340"/>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b="1" kern="1200" dirty="0">
              <a:latin typeface="Calibri"/>
              <a:ea typeface="Calibri"/>
              <a:cs typeface="Calibri"/>
            </a:rPr>
            <a:t>Data Analysis</a:t>
          </a:r>
          <a:endParaRPr lang="en-IN" sz="3400" b="1" kern="1200" dirty="0"/>
        </a:p>
      </dsp:txBody>
      <dsp:txXfrm>
        <a:off x="80563" y="1813461"/>
        <a:ext cx="3393032" cy="14892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27-07-2023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7BCBBF-3B14-49EE-839D-F9D0F54BECC4}"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53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147C0E5-F472-4823-852C-D183FA2F2488}" type="datetime1">
              <a:rPr lang="en-IN" smtClean="0"/>
              <a:t>27-07-2023</a:t>
            </a:fld>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6AD20E6-394B-4DF0-96A5-9647FF39C943}" type="slidenum">
              <a:rPr lang="en-IN" smtClean="0"/>
              <a:t>‹#›</a:t>
            </a:fld>
            <a:endParaRPr lang="en-I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7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27-07-2023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14462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27-07-2023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43788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27-07-2023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9698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27-07-2023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93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27-07-2023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90246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27-07-2023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29200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27-07-2023</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9322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27-07-2023</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0842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27-07-2023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92550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27-07-2023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04071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A12769F-3E27-4D36-A194-1A84EAEDBFA1}" type="datetime1">
              <a:rPr lang="en-IN" smtClean="0"/>
              <a:t>27-07-2023</a:t>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729761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6000">
              <a:schemeClr val="accent1">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630680" y="2104306"/>
            <a:ext cx="9144000" cy="2387600"/>
          </a:xfrm>
        </p:spPr>
        <p:txBody>
          <a:bodyPr>
            <a:noAutofit/>
          </a:bodyPr>
          <a:lstStyle/>
          <a:p>
            <a:r>
              <a:rPr lang="en-IN" sz="4400" b="1" dirty="0"/>
              <a:t>Role of males in the utilization of maternal healthcare services among EAG states in India, 2019-21</a:t>
            </a:r>
            <a:br>
              <a:rPr lang="en-IN" sz="4400" b="1" dirty="0"/>
            </a:br>
            <a:br>
              <a:rPr lang="en-IN" sz="4400" b="1" dirty="0"/>
            </a:br>
            <a:r>
              <a:rPr lang="en-IN" sz="3200" b="1" dirty="0"/>
              <a:t>Wadhwani AI</a:t>
            </a:r>
            <a:endParaRPr lang="en-IN" sz="4400" b="1"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630680" y="4573387"/>
            <a:ext cx="9144000" cy="1655762"/>
          </a:xfrm>
        </p:spPr>
        <p:txBody>
          <a:bodyPr/>
          <a:lstStyle/>
          <a:p>
            <a:r>
              <a:rPr lang="en-IN" dirty="0"/>
              <a:t>Ishita Maji</a:t>
            </a:r>
          </a:p>
          <a:p>
            <a:r>
              <a:rPr lang="en-IN" dirty="0"/>
              <a:t>Faculty Mentor –</a:t>
            </a:r>
            <a:r>
              <a:rPr lang="en-IN" dirty="0" err="1"/>
              <a:t>Dr.</a:t>
            </a:r>
            <a:r>
              <a:rPr lang="en-IN" dirty="0"/>
              <a:t> </a:t>
            </a:r>
            <a:r>
              <a:rPr lang="en-IN" dirty="0" err="1"/>
              <a:t>Pijush</a:t>
            </a:r>
            <a:r>
              <a:rPr lang="en-IN" dirty="0"/>
              <a:t> Kanti Khan</a:t>
            </a:r>
          </a:p>
          <a:p>
            <a:r>
              <a:rPr lang="en-IN" dirty="0"/>
              <a:t>IIHMR Delhi</a:t>
            </a:r>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46888"/>
            <a:ext cx="2084832" cy="936156"/>
          </a:xfrm>
          <a:prstGeom prst="rect">
            <a:avLst/>
          </a:prstGeom>
        </p:spPr>
      </p:pic>
    </p:spTree>
    <p:extLst>
      <p:ext uri="{BB962C8B-B14F-4D97-AF65-F5344CB8AC3E}">
        <p14:creationId xmlns:p14="http://schemas.microsoft.com/office/powerpoint/2010/main" val="198093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88104D-50CB-E152-4D87-1B501E1D4068}"/>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7097624C-AC81-3863-4478-AFCB3F39EECE}"/>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9" name="Content Placeholder 8">
            <a:extLst>
              <a:ext uri="{FF2B5EF4-FFF2-40B4-BE49-F238E27FC236}">
                <a16:creationId xmlns:a16="http://schemas.microsoft.com/office/drawing/2014/main" id="{D8688BB7-FE84-A9A5-CC44-1B231F49FE9D}"/>
              </a:ext>
            </a:extLst>
          </p:cNvPr>
          <p:cNvPicPr>
            <a:picLocks noGrp="1" noChangeAspect="1"/>
          </p:cNvPicPr>
          <p:nvPr>
            <p:ph idx="1"/>
          </p:nvPr>
        </p:nvPicPr>
        <p:blipFill>
          <a:blip r:embed="rId2"/>
          <a:stretch>
            <a:fillRect/>
          </a:stretch>
        </p:blipFill>
        <p:spPr>
          <a:xfrm>
            <a:off x="240570" y="1389888"/>
            <a:ext cx="11719782" cy="4443984"/>
          </a:xfrm>
          <a:prstGeom prst="rect">
            <a:avLst/>
          </a:prstGeom>
        </p:spPr>
      </p:pic>
      <p:pic>
        <p:nvPicPr>
          <p:cNvPr id="10" name="Picture 9">
            <a:extLst>
              <a:ext uri="{FF2B5EF4-FFF2-40B4-BE49-F238E27FC236}">
                <a16:creationId xmlns:a16="http://schemas.microsoft.com/office/drawing/2014/main" id="{DF5D6E0A-FE7D-0021-DE39-97708A723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7" y="156972"/>
            <a:ext cx="1578445" cy="778002"/>
          </a:xfrm>
          <a:prstGeom prst="rect">
            <a:avLst/>
          </a:prstGeom>
        </p:spPr>
      </p:pic>
      <p:sp>
        <p:nvSpPr>
          <p:cNvPr id="11" name="Title 1">
            <a:extLst>
              <a:ext uri="{FF2B5EF4-FFF2-40B4-BE49-F238E27FC236}">
                <a16:creationId xmlns:a16="http://schemas.microsoft.com/office/drawing/2014/main" id="{5515CC5F-CE1A-63BD-F91E-CFA2A066E86D}"/>
              </a:ext>
            </a:extLst>
          </p:cNvPr>
          <p:cNvSpPr>
            <a:spLocks noGrp="1"/>
          </p:cNvSpPr>
          <p:nvPr>
            <p:ph type="title"/>
          </p:nvPr>
        </p:nvSpPr>
        <p:spPr>
          <a:xfrm>
            <a:off x="3773746" y="529590"/>
            <a:ext cx="3858768" cy="778002"/>
          </a:xfrm>
        </p:spPr>
        <p:txBody>
          <a:bodyPr>
            <a:normAutofit/>
          </a:bodyPr>
          <a:lstStyle/>
          <a:p>
            <a:pPr algn="ctr"/>
            <a:r>
              <a:rPr lang="en-IN" b="1" dirty="0"/>
              <a:t>Results</a:t>
            </a:r>
          </a:p>
        </p:txBody>
      </p:sp>
      <p:cxnSp>
        <p:nvCxnSpPr>
          <p:cNvPr id="3" name="Straight Connector 2">
            <a:extLst>
              <a:ext uri="{FF2B5EF4-FFF2-40B4-BE49-F238E27FC236}">
                <a16:creationId xmlns:a16="http://schemas.microsoft.com/office/drawing/2014/main" id="{0302D09F-69CE-D60F-6E0E-1027F1065EE6}"/>
              </a:ext>
            </a:extLst>
          </p:cNvPr>
          <p:cNvCxnSpPr/>
          <p:nvPr/>
        </p:nvCxnSpPr>
        <p:spPr>
          <a:xfrm>
            <a:off x="4425696" y="1856232"/>
            <a:ext cx="0" cy="2468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5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91851FB-D403-165E-DBEB-ECD1813A4B8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18AB3"/>
                </a:solidFill>
                <a:effectLst/>
                <a:uLnTx/>
                <a:uFillTx/>
                <a:latin typeface="Corbel" panose="020B0503020204020204"/>
                <a:ea typeface="+mn-ea"/>
                <a:cs typeface="+mn-cs"/>
              </a:rPr>
              <a:t>You are not allowed to add slides to this presentation</a:t>
            </a:r>
            <a:endParaRPr kumimoji="0" lang="en-IN" sz="1200" b="0" i="0" u="none" strike="noStrike" kern="1200" cap="none" spc="0" normalizeH="0" baseline="0" noProof="0">
              <a:ln>
                <a:noFill/>
              </a:ln>
              <a:solidFill>
                <a:srgbClr val="418AB3"/>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FCEAC8B4-C4F3-7750-B238-1977528DDB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D20E6-394B-4DF0-96A5-9647FF39C943}" type="slidenum">
              <a:rPr kumimoji="0" lang="en-IN" sz="1200" b="0" i="0" u="none" strike="noStrike" kern="1200" cap="none" spc="0" normalizeH="0" baseline="0" noProof="0" smtClean="0">
                <a:ln>
                  <a:noFill/>
                </a:ln>
                <a:solidFill>
                  <a:srgbClr val="418AB3"/>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srgbClr val="418AB3"/>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6D7B4D44-96BC-D420-BCBD-6E59973B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7" y="156972"/>
            <a:ext cx="1578445" cy="778002"/>
          </a:xfrm>
          <a:prstGeom prst="rect">
            <a:avLst/>
          </a:prstGeom>
        </p:spPr>
      </p:pic>
      <p:sp>
        <p:nvSpPr>
          <p:cNvPr id="7" name="Title 1">
            <a:extLst>
              <a:ext uri="{FF2B5EF4-FFF2-40B4-BE49-F238E27FC236}">
                <a16:creationId xmlns:a16="http://schemas.microsoft.com/office/drawing/2014/main" id="{A970DFC7-497B-FE44-4AF6-AC050285B648}"/>
              </a:ext>
            </a:extLst>
          </p:cNvPr>
          <p:cNvSpPr txBox="1">
            <a:spLocks/>
          </p:cNvSpPr>
          <p:nvPr/>
        </p:nvSpPr>
        <p:spPr>
          <a:xfrm>
            <a:off x="3773746" y="529590"/>
            <a:ext cx="3858768" cy="778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4400" b="1" i="0" u="none" strike="noStrike" kern="1200" cap="none" spc="0" normalizeH="0" baseline="0" noProof="0">
                <a:ln>
                  <a:noFill/>
                </a:ln>
                <a:solidFill>
                  <a:srgbClr val="418AB3"/>
                </a:solidFill>
                <a:effectLst/>
                <a:uLnTx/>
                <a:uFillTx/>
                <a:latin typeface="Corbel" panose="020B0503020204020204"/>
                <a:ea typeface="+mj-ea"/>
                <a:cs typeface="+mj-cs"/>
              </a:rPr>
              <a:t>Results</a:t>
            </a:r>
            <a:endParaRPr kumimoji="0" lang="en-IN" sz="4400" b="1" i="0" u="none" strike="noStrike" kern="1200" cap="none" spc="0" normalizeH="0" baseline="0" noProof="0" dirty="0">
              <a:ln>
                <a:noFill/>
              </a:ln>
              <a:solidFill>
                <a:srgbClr val="418AB3"/>
              </a:solidFill>
              <a:effectLst/>
              <a:uLnTx/>
              <a:uFillTx/>
              <a:latin typeface="Corbel" panose="020B0503020204020204"/>
              <a:ea typeface="+mj-ea"/>
              <a:cs typeface="+mj-cs"/>
            </a:endParaRPr>
          </a:p>
        </p:txBody>
      </p:sp>
      <p:pic>
        <p:nvPicPr>
          <p:cNvPr id="9" name="Picture 8">
            <a:extLst>
              <a:ext uri="{FF2B5EF4-FFF2-40B4-BE49-F238E27FC236}">
                <a16:creationId xmlns:a16="http://schemas.microsoft.com/office/drawing/2014/main" id="{31365B87-775B-1176-1C61-15A838D63D8C}"/>
              </a:ext>
            </a:extLst>
          </p:cNvPr>
          <p:cNvPicPr>
            <a:picLocks noChangeAspect="1"/>
          </p:cNvPicPr>
          <p:nvPr/>
        </p:nvPicPr>
        <p:blipFill>
          <a:blip r:embed="rId4"/>
          <a:stretch>
            <a:fillRect/>
          </a:stretch>
        </p:blipFill>
        <p:spPr>
          <a:xfrm>
            <a:off x="219457" y="1651862"/>
            <a:ext cx="11695175" cy="4090570"/>
          </a:xfrm>
          <a:prstGeom prst="rect">
            <a:avLst/>
          </a:prstGeom>
        </p:spPr>
      </p:pic>
      <p:cxnSp>
        <p:nvCxnSpPr>
          <p:cNvPr id="3" name="Straight Arrow Connector 2">
            <a:extLst>
              <a:ext uri="{FF2B5EF4-FFF2-40B4-BE49-F238E27FC236}">
                <a16:creationId xmlns:a16="http://schemas.microsoft.com/office/drawing/2014/main" id="{1C283E33-B463-CD5F-4A19-792CF92B8B5C}"/>
              </a:ext>
            </a:extLst>
          </p:cNvPr>
          <p:cNvCxnSpPr/>
          <p:nvPr/>
        </p:nvCxnSpPr>
        <p:spPr>
          <a:xfrm flipV="1">
            <a:off x="816077" y="1907458"/>
            <a:ext cx="10776155" cy="118970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9690A4-A46C-1981-C4AE-91C53B24A3D3}"/>
              </a:ext>
            </a:extLst>
          </p:cNvPr>
          <p:cNvCxnSpPr/>
          <p:nvPr/>
        </p:nvCxnSpPr>
        <p:spPr>
          <a:xfrm>
            <a:off x="3773746" y="2862072"/>
            <a:ext cx="0" cy="12070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49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033272" y="269047"/>
            <a:ext cx="9875520" cy="619164"/>
          </a:xfrm>
        </p:spPr>
        <p:txBody>
          <a:bodyPr>
            <a:normAutofit fontScale="90000"/>
          </a:bodyPr>
          <a:lstStyle/>
          <a:p>
            <a:pPr algn="ctr"/>
            <a:r>
              <a:rPr lang="en-IN" b="1" dirty="0"/>
              <a:t>Results</a:t>
            </a:r>
          </a:p>
        </p:txBody>
      </p:sp>
      <p:pic>
        <p:nvPicPr>
          <p:cNvPr id="7" name="Picture 6">
            <a:extLst>
              <a:ext uri="{FF2B5EF4-FFF2-40B4-BE49-F238E27FC236}">
                <a16:creationId xmlns:a16="http://schemas.microsoft.com/office/drawing/2014/main" id="{5437D01B-4249-69DF-C211-433F6162F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1289303" cy="635487"/>
          </a:xfrm>
          <a:prstGeom prst="rect">
            <a:avLst/>
          </a:prstGeom>
        </p:spPr>
      </p:pic>
      <p:graphicFrame>
        <p:nvGraphicFramePr>
          <p:cNvPr id="5" name="Table 4">
            <a:extLst>
              <a:ext uri="{FF2B5EF4-FFF2-40B4-BE49-F238E27FC236}">
                <a16:creationId xmlns:a16="http://schemas.microsoft.com/office/drawing/2014/main" id="{55933743-EBD4-C6BC-741C-44E02816297F}"/>
              </a:ext>
            </a:extLst>
          </p:cNvPr>
          <p:cNvGraphicFramePr>
            <a:graphicFrameLocks noGrp="1"/>
          </p:cNvGraphicFramePr>
          <p:nvPr/>
        </p:nvGraphicFramePr>
        <p:xfrm>
          <a:off x="457200" y="956090"/>
          <a:ext cx="11173969" cy="5790601"/>
        </p:xfrm>
        <a:graphic>
          <a:graphicData uri="http://schemas.openxmlformats.org/drawingml/2006/table">
            <a:tbl>
              <a:tblPr/>
              <a:tblGrid>
                <a:gridCol w="3776677">
                  <a:extLst>
                    <a:ext uri="{9D8B030D-6E8A-4147-A177-3AD203B41FA5}">
                      <a16:colId xmlns:a16="http://schemas.microsoft.com/office/drawing/2014/main" val="2228076383"/>
                    </a:ext>
                  </a:extLst>
                </a:gridCol>
                <a:gridCol w="3277279">
                  <a:extLst>
                    <a:ext uri="{9D8B030D-6E8A-4147-A177-3AD203B41FA5}">
                      <a16:colId xmlns:a16="http://schemas.microsoft.com/office/drawing/2014/main" val="3221585262"/>
                    </a:ext>
                  </a:extLst>
                </a:gridCol>
                <a:gridCol w="2746677">
                  <a:extLst>
                    <a:ext uri="{9D8B030D-6E8A-4147-A177-3AD203B41FA5}">
                      <a16:colId xmlns:a16="http://schemas.microsoft.com/office/drawing/2014/main" val="2599792908"/>
                    </a:ext>
                  </a:extLst>
                </a:gridCol>
                <a:gridCol w="1373336">
                  <a:extLst>
                    <a:ext uri="{9D8B030D-6E8A-4147-A177-3AD203B41FA5}">
                      <a16:colId xmlns:a16="http://schemas.microsoft.com/office/drawing/2014/main" val="426180670"/>
                    </a:ext>
                  </a:extLst>
                </a:gridCol>
              </a:tblGrid>
              <a:tr h="170693">
                <a:tc>
                  <a:txBody>
                    <a:bodyPr/>
                    <a:lstStyle/>
                    <a:p>
                      <a:pPr algn="ctr" fontAlgn="ctr"/>
                      <a:r>
                        <a:rPr lang="en-IN" sz="1200" b="1" i="0" u="none" strike="noStrike">
                          <a:solidFill>
                            <a:srgbClr val="000000"/>
                          </a:solidFill>
                          <a:effectLst/>
                          <a:latin typeface="Times New Roman" panose="02020603050405020304" pitchFamily="18" charset="0"/>
                        </a:rPr>
                        <a:t>Logistic regression</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Number of obs = 26,179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Prob &gt; chi2 = 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433581"/>
                  </a:ext>
                </a:extLst>
              </a:tr>
              <a:tr h="170693">
                <a:tc>
                  <a:txBody>
                    <a:bodyPr/>
                    <a:lstStyle/>
                    <a:p>
                      <a:pPr algn="ctr" fontAlgn="ctr"/>
                      <a:r>
                        <a:rPr lang="en-IN" sz="1200" b="1"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LR chi2(13) = 2370.02</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Psuedo R2 = 0.0676</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042441"/>
                  </a:ext>
                </a:extLst>
              </a:tr>
              <a:tr h="1706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200" b="1" i="0" u="none" strike="noStrike" dirty="0">
                          <a:solidFill>
                            <a:srgbClr val="000000"/>
                          </a:solidFill>
                          <a:effectLst/>
                          <a:latin typeface="Times New Roman" panose="02020603050405020304" pitchFamily="18" charset="0"/>
                        </a:rPr>
                        <a:t> Log likelihood = -16346.589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22105"/>
                  </a:ext>
                </a:extLst>
              </a:tr>
              <a:tr h="170693">
                <a:tc>
                  <a:txBody>
                    <a:bodyPr/>
                    <a:lstStyle/>
                    <a:p>
                      <a:pPr algn="ctr" fontAlgn="ctr"/>
                      <a:endParaRPr lang="en-IN" sz="1200" b="1" i="0" u="none" strike="noStrike" dirty="0">
                        <a:solidFill>
                          <a:srgbClr val="000000"/>
                        </a:solidFill>
                        <a:effectLst/>
                        <a:latin typeface="Times New Roman" panose="02020603050405020304" pitchFamily="18" charset="0"/>
                      </a:endParaRP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15228"/>
                  </a:ext>
                </a:extLst>
              </a:tr>
              <a:tr h="170693">
                <a:tc>
                  <a:txBody>
                    <a:bodyPr/>
                    <a:lstStyle/>
                    <a:p>
                      <a:pPr algn="ctr" fontAlgn="ctr"/>
                      <a:r>
                        <a:rPr lang="en-US" sz="1200" b="1" i="0" u="none" strike="noStrike" dirty="0">
                          <a:solidFill>
                            <a:srgbClr val="000000"/>
                          </a:solidFill>
                          <a:effectLst/>
                          <a:latin typeface="Times New Roman" panose="02020603050405020304" pitchFamily="18" charset="0"/>
                        </a:rPr>
                        <a:t>At least 4 ANC Visits</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Odds Ratio</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Std. Err.</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Times New Roman" panose="02020603050405020304" pitchFamily="18" charset="0"/>
                        </a:rPr>
                        <a:t>P&gt;|z|</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287814"/>
                  </a:ext>
                </a:extLst>
              </a:tr>
              <a:tr h="170693">
                <a:tc>
                  <a:txBody>
                    <a:bodyPr/>
                    <a:lstStyle/>
                    <a:p>
                      <a:pPr algn="ctr" fontAlgn="ctr"/>
                      <a:r>
                        <a:rPr lang="en-IN" sz="1200" b="1" i="0" u="none" strike="noStrike">
                          <a:solidFill>
                            <a:srgbClr val="000000"/>
                          </a:solidFill>
                          <a:effectLst/>
                          <a:latin typeface="Times New Roman" panose="02020603050405020304" pitchFamily="18" charset="0"/>
                        </a:rPr>
                        <a:t>Male  partner  attendance</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794867"/>
                  </a:ext>
                </a:extLst>
              </a:tr>
              <a:tr h="170693">
                <a:tc>
                  <a:txBody>
                    <a:bodyPr/>
                    <a:lstStyle/>
                    <a:p>
                      <a:pPr algn="ctr" fontAlgn="ctr"/>
                      <a:r>
                        <a:rPr lang="en-IN" sz="1200" b="0" i="0" u="none" strike="noStrike">
                          <a:solidFill>
                            <a:srgbClr val="000000"/>
                          </a:solidFill>
                          <a:effectLst/>
                          <a:latin typeface="Times New Roman" panose="02020603050405020304" pitchFamily="18" charset="0"/>
                        </a:rPr>
                        <a:t>yes</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1.66</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045636"/>
                  </a:ext>
                </a:extLst>
              </a:tr>
              <a:tr h="170693">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221614"/>
                  </a:ext>
                </a:extLst>
              </a:tr>
              <a:tr h="170693">
                <a:tc>
                  <a:txBody>
                    <a:bodyPr/>
                    <a:lstStyle/>
                    <a:p>
                      <a:pPr algn="ctr" fontAlgn="ctr"/>
                      <a:r>
                        <a:rPr lang="en-IN" sz="1200" b="1" i="0" u="none" strike="noStrike">
                          <a:solidFill>
                            <a:srgbClr val="000000"/>
                          </a:solidFill>
                          <a:effectLst/>
                          <a:latin typeface="Times New Roman" panose="02020603050405020304" pitchFamily="18" charset="0"/>
                        </a:rPr>
                        <a:t>        Wealth quintile</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81993"/>
                  </a:ext>
                </a:extLst>
              </a:tr>
              <a:tr h="170693">
                <a:tc>
                  <a:txBody>
                    <a:bodyPr/>
                    <a:lstStyle/>
                    <a:p>
                      <a:pPr algn="ctr" fontAlgn="ctr"/>
                      <a:r>
                        <a:rPr lang="en-IN" sz="1200" b="0" i="0" u="none" strike="noStrike">
                          <a:solidFill>
                            <a:srgbClr val="000000"/>
                          </a:solidFill>
                          <a:effectLst/>
                          <a:latin typeface="Times New Roman" panose="02020603050405020304" pitchFamily="18" charset="0"/>
                        </a:rPr>
                        <a:t>poorer</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1.14</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887433"/>
                  </a:ext>
                </a:extLst>
              </a:tr>
              <a:tr h="170693">
                <a:tc>
                  <a:txBody>
                    <a:bodyPr/>
                    <a:lstStyle/>
                    <a:p>
                      <a:pPr algn="ctr" fontAlgn="ctr"/>
                      <a:r>
                        <a:rPr lang="en-IN" sz="1200" b="0" i="0" u="none" strike="noStrike" dirty="0">
                          <a:solidFill>
                            <a:srgbClr val="000000"/>
                          </a:solidFill>
                          <a:effectLst/>
                          <a:latin typeface="Times New Roman" panose="02020603050405020304" pitchFamily="18" charset="0"/>
                        </a:rPr>
                        <a:t>middle</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1.35</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385414"/>
                  </a:ext>
                </a:extLst>
              </a:tr>
              <a:tr h="170693">
                <a:tc>
                  <a:txBody>
                    <a:bodyPr/>
                    <a:lstStyle/>
                    <a:p>
                      <a:pPr algn="ctr" fontAlgn="ctr"/>
                      <a:r>
                        <a:rPr lang="en-IN" sz="1200" b="0" i="0" u="none" strike="noStrike">
                          <a:solidFill>
                            <a:srgbClr val="000000"/>
                          </a:solidFill>
                          <a:effectLst/>
                          <a:latin typeface="Times New Roman" panose="02020603050405020304" pitchFamily="18" charset="0"/>
                        </a:rPr>
                        <a:t>richer</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1.49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565555"/>
                  </a:ext>
                </a:extLst>
              </a:tr>
              <a:tr h="312789">
                <a:tc>
                  <a:txBody>
                    <a:bodyPr/>
                    <a:lstStyle/>
                    <a:p>
                      <a:pPr algn="ctr" fontAlgn="ctr"/>
                      <a:r>
                        <a:rPr lang="en-IN" sz="1200" b="0" i="0" u="none" strike="noStrike">
                          <a:solidFill>
                            <a:srgbClr val="000000"/>
                          </a:solidFill>
                          <a:effectLst/>
                          <a:latin typeface="Times New Roman" panose="02020603050405020304" pitchFamily="18" charset="0"/>
                        </a:rPr>
                        <a:t>richest</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1.71</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358525"/>
                  </a:ext>
                </a:extLst>
              </a:tr>
              <a:tr h="170693">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842122"/>
                  </a:ext>
                </a:extLst>
              </a:tr>
              <a:tr h="170693">
                <a:tc>
                  <a:txBody>
                    <a:bodyPr/>
                    <a:lstStyle/>
                    <a:p>
                      <a:pPr algn="ctr" fontAlgn="ctr"/>
                      <a:r>
                        <a:rPr lang="en-IN" sz="1200" b="1" i="0" u="none" strike="noStrike">
                          <a:solidFill>
                            <a:srgbClr val="000000"/>
                          </a:solidFill>
                          <a:effectLst/>
                          <a:latin typeface="Times New Roman" panose="02020603050405020304" pitchFamily="18" charset="0"/>
                        </a:rPr>
                        <a:t>EAG state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0.39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027607"/>
                  </a:ext>
                </a:extLst>
              </a:tr>
              <a:tr h="170693">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479890"/>
                  </a:ext>
                </a:extLst>
              </a:tr>
              <a:tr h="170693">
                <a:tc>
                  <a:txBody>
                    <a:bodyPr/>
                    <a:lstStyle/>
                    <a:p>
                      <a:pPr algn="ctr" fontAlgn="ctr"/>
                      <a:r>
                        <a:rPr lang="en-IN" sz="1200" b="1" i="0" u="none" strike="noStrike">
                          <a:solidFill>
                            <a:srgbClr val="000000"/>
                          </a:solidFill>
                          <a:effectLst/>
                          <a:latin typeface="Times New Roman" panose="02020603050405020304" pitchFamily="18" charset="0"/>
                        </a:rPr>
                        <a:t>Place  of  residence</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28627"/>
                  </a:ext>
                </a:extLst>
              </a:tr>
              <a:tr h="170693">
                <a:tc>
                  <a:txBody>
                    <a:bodyPr/>
                    <a:lstStyle/>
                    <a:p>
                      <a:pPr algn="ctr" fontAlgn="ctr"/>
                      <a:r>
                        <a:rPr lang="en-IN" sz="1200" b="0" i="0" u="none" strike="noStrike">
                          <a:solidFill>
                            <a:srgbClr val="000000"/>
                          </a:solidFill>
                          <a:effectLst/>
                          <a:latin typeface="Times New Roman" panose="02020603050405020304" pitchFamily="18" charset="0"/>
                        </a:rPr>
                        <a:t>rural</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0.92</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0.02</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833203"/>
                  </a:ext>
                </a:extLst>
              </a:tr>
              <a:tr h="170693">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075932"/>
                  </a:ext>
                </a:extLst>
              </a:tr>
              <a:tr h="170693">
                <a:tc>
                  <a:txBody>
                    <a:bodyPr/>
                    <a:lstStyle/>
                    <a:p>
                      <a:pPr algn="ctr" fontAlgn="ctr"/>
                      <a:r>
                        <a:rPr lang="en-IN" sz="1200" b="1" i="0" u="none" strike="noStrike">
                          <a:solidFill>
                            <a:srgbClr val="000000"/>
                          </a:solidFill>
                          <a:effectLst/>
                          <a:latin typeface="Times New Roman" panose="02020603050405020304" pitchFamily="18" charset="0"/>
                        </a:rPr>
                        <a:t>Husband’s  education</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296686"/>
                  </a:ext>
                </a:extLst>
              </a:tr>
              <a:tr h="170693">
                <a:tc>
                  <a:txBody>
                    <a:bodyPr/>
                    <a:lstStyle/>
                    <a:p>
                      <a:pPr algn="ctr" fontAlgn="ctr"/>
                      <a:r>
                        <a:rPr lang="en-IN" sz="1200" b="0" i="0" u="none" strike="noStrike">
                          <a:solidFill>
                            <a:srgbClr val="000000"/>
                          </a:solidFill>
                          <a:effectLst/>
                          <a:latin typeface="Times New Roman" panose="02020603050405020304" pitchFamily="18" charset="0"/>
                        </a:rPr>
                        <a:t>primary</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1.19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013428"/>
                  </a:ext>
                </a:extLst>
              </a:tr>
              <a:tr h="170693">
                <a:tc>
                  <a:txBody>
                    <a:bodyPr/>
                    <a:lstStyle/>
                    <a:p>
                      <a:pPr algn="ctr" fontAlgn="ctr"/>
                      <a:r>
                        <a:rPr lang="en-IN" sz="1200" b="0" i="0" u="none" strike="noStrike">
                          <a:solidFill>
                            <a:srgbClr val="000000"/>
                          </a:solidFill>
                          <a:effectLst/>
                          <a:latin typeface="Times New Roman" panose="02020603050405020304" pitchFamily="18" charset="0"/>
                        </a:rPr>
                        <a:t>secondary</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1.36</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000132"/>
                  </a:ext>
                </a:extLst>
              </a:tr>
              <a:tr h="170693">
                <a:tc>
                  <a:txBody>
                    <a:bodyPr/>
                    <a:lstStyle/>
                    <a:p>
                      <a:pPr algn="ctr" fontAlgn="ctr"/>
                      <a:r>
                        <a:rPr lang="en-IN" sz="1200" b="0" i="0" u="none" strike="noStrike">
                          <a:solidFill>
                            <a:srgbClr val="000000"/>
                          </a:solidFill>
                          <a:effectLst/>
                          <a:latin typeface="Times New Roman" panose="02020603050405020304" pitchFamily="18" charset="0"/>
                        </a:rPr>
                        <a:t>higher</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1.37</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805486"/>
                  </a:ext>
                </a:extLst>
              </a:tr>
              <a:tr h="170693">
                <a:tc>
                  <a:txBody>
                    <a:bodyPr/>
                    <a:lstStyle/>
                    <a:p>
                      <a:pPr algn="ctr" fontAlgn="ctr"/>
                      <a:r>
                        <a:rPr lang="en-IN" sz="1200" b="0" i="0" u="none" strike="noStrike">
                          <a:solidFill>
                            <a:srgbClr val="000000"/>
                          </a:solidFill>
                          <a:effectLst/>
                          <a:latin typeface="Times New Roman" panose="02020603050405020304" pitchFamily="18" charset="0"/>
                        </a:rPr>
                        <a:t>don't know</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1.25</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951254"/>
                  </a:ext>
                </a:extLst>
              </a:tr>
              <a:tr h="170693">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613611"/>
                  </a:ext>
                </a:extLst>
              </a:tr>
              <a:tr h="170693">
                <a:tc>
                  <a:txBody>
                    <a:bodyPr/>
                    <a:lstStyle/>
                    <a:p>
                      <a:pPr algn="ctr" fontAlgn="ctr"/>
                      <a:r>
                        <a:rPr lang="en-IN" sz="1200" b="1" i="0" u="none" strike="noStrike">
                          <a:solidFill>
                            <a:srgbClr val="000000"/>
                          </a:solidFill>
                          <a:effectLst/>
                          <a:latin typeface="Times New Roman" panose="02020603050405020304" pitchFamily="18" charset="0"/>
                        </a:rPr>
                        <a:t>Age of mother</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603350"/>
                  </a:ext>
                </a:extLst>
              </a:tr>
              <a:tr h="170693">
                <a:tc>
                  <a:txBody>
                    <a:bodyPr/>
                    <a:lstStyle/>
                    <a:p>
                      <a:pPr algn="ctr" fontAlgn="ctr"/>
                      <a:r>
                        <a:rPr lang="en-IN" sz="1200" b="0" i="0" u="none" strike="noStrike">
                          <a:solidFill>
                            <a:srgbClr val="000000"/>
                          </a:solidFill>
                          <a:effectLst/>
                          <a:latin typeface="Times New Roman" panose="02020603050405020304" pitchFamily="18" charset="0"/>
                        </a:rPr>
                        <a:t>18-35</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1.06</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0.20</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696428"/>
                  </a:ext>
                </a:extLst>
              </a:tr>
              <a:tr h="170693">
                <a:tc>
                  <a:txBody>
                    <a:bodyPr/>
                    <a:lstStyle/>
                    <a:p>
                      <a:pPr algn="ctr" fontAlgn="ctr"/>
                      <a:r>
                        <a:rPr lang="en-IN" sz="1200" b="0" i="0" u="none" strike="noStrike">
                          <a:solidFill>
                            <a:srgbClr val="000000"/>
                          </a:solidFill>
                          <a:effectLst/>
                          <a:latin typeface="Times New Roman" panose="02020603050405020304" pitchFamily="18" charset="0"/>
                        </a:rPr>
                        <a:t>36-49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1.94</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0.01</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853402"/>
                  </a:ext>
                </a:extLst>
              </a:tr>
              <a:tr h="170693">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539635"/>
                  </a:ext>
                </a:extLst>
              </a:tr>
              <a:tr h="170693">
                <a:tc>
                  <a:txBody>
                    <a:bodyPr/>
                    <a:lstStyle/>
                    <a:p>
                      <a:pPr algn="ctr" fontAlgn="ctr"/>
                      <a:r>
                        <a:rPr lang="en-IN" sz="1200" b="0" i="0" u="none" strike="noStrike">
                          <a:solidFill>
                            <a:srgbClr val="000000"/>
                          </a:solidFill>
                          <a:effectLst/>
                          <a:latin typeface="Times New Roman" panose="02020603050405020304" pitchFamily="18" charset="0"/>
                        </a:rPr>
                        <a:t>_cons</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1.09</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0.22</a:t>
                      </a:r>
                    </a:p>
                  </a:txBody>
                  <a:tcPr marL="4707" marR="4707" marT="47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980249"/>
                  </a:ext>
                </a:extLst>
              </a:tr>
            </a:tbl>
          </a:graphicData>
        </a:graphic>
      </p:graphicFrame>
      <p:sp>
        <p:nvSpPr>
          <p:cNvPr id="3" name="TextBox 2">
            <a:extLst>
              <a:ext uri="{FF2B5EF4-FFF2-40B4-BE49-F238E27FC236}">
                <a16:creationId xmlns:a16="http://schemas.microsoft.com/office/drawing/2014/main" id="{629A70F9-6233-F20C-561E-04FB41683536}"/>
              </a:ext>
            </a:extLst>
          </p:cNvPr>
          <p:cNvSpPr txBox="1"/>
          <p:nvPr/>
        </p:nvSpPr>
        <p:spPr>
          <a:xfrm>
            <a:off x="5368413" y="1563329"/>
            <a:ext cx="1209368" cy="2507226"/>
          </a:xfrm>
          <a:prstGeom prst="rect">
            <a:avLst/>
          </a:prstGeom>
          <a:noFill/>
          <a:ln w="158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7330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033272" y="269047"/>
            <a:ext cx="9875520" cy="619164"/>
          </a:xfrm>
        </p:spPr>
        <p:txBody>
          <a:bodyPr>
            <a:normAutofit fontScale="90000"/>
          </a:bodyPr>
          <a:lstStyle/>
          <a:p>
            <a:pPr algn="ctr"/>
            <a:r>
              <a:rPr lang="en-IN" b="1" dirty="0"/>
              <a:t>Results</a:t>
            </a:r>
          </a:p>
        </p:txBody>
      </p:sp>
      <p:pic>
        <p:nvPicPr>
          <p:cNvPr id="7" name="Picture 6">
            <a:extLst>
              <a:ext uri="{FF2B5EF4-FFF2-40B4-BE49-F238E27FC236}">
                <a16:creationId xmlns:a16="http://schemas.microsoft.com/office/drawing/2014/main" id="{5437D01B-4249-69DF-C211-433F6162F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1289303" cy="635487"/>
          </a:xfrm>
          <a:prstGeom prst="rect">
            <a:avLst/>
          </a:prstGeom>
        </p:spPr>
      </p:pic>
      <p:graphicFrame>
        <p:nvGraphicFramePr>
          <p:cNvPr id="3" name="Table 2">
            <a:extLst>
              <a:ext uri="{FF2B5EF4-FFF2-40B4-BE49-F238E27FC236}">
                <a16:creationId xmlns:a16="http://schemas.microsoft.com/office/drawing/2014/main" id="{61AD8CC7-FDAC-AB74-6FC3-C3482EFF4F43}"/>
              </a:ext>
            </a:extLst>
          </p:cNvPr>
          <p:cNvGraphicFramePr>
            <a:graphicFrameLocks noGrp="1"/>
          </p:cNvGraphicFramePr>
          <p:nvPr/>
        </p:nvGraphicFramePr>
        <p:xfrm>
          <a:off x="402336" y="1042416"/>
          <a:ext cx="11402568" cy="5549052"/>
        </p:xfrm>
        <a:graphic>
          <a:graphicData uri="http://schemas.openxmlformats.org/drawingml/2006/table">
            <a:tbl>
              <a:tblPr/>
              <a:tblGrid>
                <a:gridCol w="3853939">
                  <a:extLst>
                    <a:ext uri="{9D8B030D-6E8A-4147-A177-3AD203B41FA5}">
                      <a16:colId xmlns:a16="http://schemas.microsoft.com/office/drawing/2014/main" val="305225483"/>
                    </a:ext>
                  </a:extLst>
                </a:gridCol>
                <a:gridCol w="3344329">
                  <a:extLst>
                    <a:ext uri="{9D8B030D-6E8A-4147-A177-3AD203B41FA5}">
                      <a16:colId xmlns:a16="http://schemas.microsoft.com/office/drawing/2014/main" val="2894321661"/>
                    </a:ext>
                  </a:extLst>
                </a:gridCol>
                <a:gridCol w="2802866">
                  <a:extLst>
                    <a:ext uri="{9D8B030D-6E8A-4147-A177-3AD203B41FA5}">
                      <a16:colId xmlns:a16="http://schemas.microsoft.com/office/drawing/2014/main" val="118800595"/>
                    </a:ext>
                  </a:extLst>
                </a:gridCol>
                <a:gridCol w="1401434">
                  <a:extLst>
                    <a:ext uri="{9D8B030D-6E8A-4147-A177-3AD203B41FA5}">
                      <a16:colId xmlns:a16="http://schemas.microsoft.com/office/drawing/2014/main" val="1728305459"/>
                    </a:ext>
                  </a:extLst>
                </a:gridCol>
              </a:tblGrid>
              <a:tr h="300060">
                <a:tc>
                  <a:txBody>
                    <a:bodyPr/>
                    <a:lstStyle/>
                    <a:p>
                      <a:pPr algn="ctr" fontAlgn="ctr"/>
                      <a:r>
                        <a:rPr lang="en-IN" sz="1200" b="1" i="0" u="none" strike="noStrike" dirty="0">
                          <a:solidFill>
                            <a:srgbClr val="000000"/>
                          </a:solidFill>
                          <a:effectLst/>
                          <a:latin typeface="Times New Roman" panose="02020603050405020304" pitchFamily="18" charset="0"/>
                        </a:rPr>
                        <a:t>Logistic regression</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Number of obs =  26,179</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Prob &gt; chi2 = 0.000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973028"/>
                  </a:ext>
                </a:extLst>
              </a:tr>
              <a:tr h="159216">
                <a:tc>
                  <a:txBody>
                    <a:bodyPr/>
                    <a:lstStyle/>
                    <a:p>
                      <a:pPr algn="ctr" fontAlgn="ctr"/>
                      <a:r>
                        <a:rPr lang="en-IN" sz="1200" b="1" i="0" u="none" strike="noStrike" dirty="0">
                          <a:solidFill>
                            <a:srgbClr val="000000"/>
                          </a:solidFill>
                          <a:effectLst/>
                          <a:latin typeface="Times New Roman" panose="02020603050405020304" pitchFamily="18" charset="0"/>
                        </a:rPr>
                        <a:t> Log likelihood = -7920.949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LR chi2(13) = 2075.32</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Psuedo R2 = 0.1158</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712820"/>
                  </a:ext>
                </a:extLst>
              </a:tr>
              <a:tr h="15921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200" b="1" i="0" u="none" strike="noStrike" dirty="0">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721590"/>
                  </a:ext>
                </a:extLst>
              </a:tr>
              <a:tr h="159216">
                <a:tc>
                  <a:txBody>
                    <a:bodyPr/>
                    <a:lstStyle/>
                    <a:p>
                      <a:pPr algn="ctr" fontAlgn="ctr"/>
                      <a:r>
                        <a:rPr lang="en-IN" sz="1200" b="1" i="0" u="none" strike="noStrike" dirty="0">
                          <a:solidFill>
                            <a:srgbClr val="000000"/>
                          </a:solidFill>
                          <a:effectLst/>
                          <a:latin typeface="Times New Roman" panose="02020603050405020304" pitchFamily="18" charset="0"/>
                        </a:rPr>
                        <a:t>Institutional Delivery</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Odds Ratio</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Std. Err.</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Times New Roman" panose="02020603050405020304" pitchFamily="18" charset="0"/>
                        </a:rPr>
                        <a:t>P&gt;|z|</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480422"/>
                  </a:ext>
                </a:extLst>
              </a:tr>
              <a:tr h="159216">
                <a:tc>
                  <a:txBody>
                    <a:bodyPr/>
                    <a:lstStyle/>
                    <a:p>
                      <a:pPr algn="ctr" fontAlgn="ctr"/>
                      <a:r>
                        <a:rPr lang="en-IN" sz="1200" b="1" i="0" u="none" strike="noStrike" dirty="0">
                          <a:solidFill>
                            <a:srgbClr val="000000"/>
                          </a:solidFill>
                          <a:effectLst/>
                          <a:latin typeface="Times New Roman" panose="02020603050405020304" pitchFamily="18" charset="0"/>
                        </a:rPr>
                        <a:t>Male  partner  attendance</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231332"/>
                  </a:ext>
                </a:extLst>
              </a:tr>
              <a:tr h="159216">
                <a:tc>
                  <a:txBody>
                    <a:bodyPr/>
                    <a:lstStyle/>
                    <a:p>
                      <a:pPr algn="ctr" fontAlgn="ctr"/>
                      <a:r>
                        <a:rPr lang="en-IN" sz="1200" b="0" i="0" u="none" strike="noStrike">
                          <a:solidFill>
                            <a:srgbClr val="000000"/>
                          </a:solidFill>
                          <a:effectLst/>
                          <a:latin typeface="Times New Roman" panose="02020603050405020304" pitchFamily="18" charset="0"/>
                        </a:rPr>
                        <a:t>yes</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1.84</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0.09</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163702"/>
                  </a:ext>
                </a:extLst>
              </a:tr>
              <a:tr h="159216">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48694"/>
                  </a:ext>
                </a:extLst>
              </a:tr>
              <a:tr h="159216">
                <a:tc>
                  <a:txBody>
                    <a:bodyPr/>
                    <a:lstStyle/>
                    <a:p>
                      <a:pPr algn="ctr" fontAlgn="ctr"/>
                      <a:r>
                        <a:rPr lang="en-IN" sz="1200" b="1" i="0" u="none" strike="noStrike">
                          <a:solidFill>
                            <a:srgbClr val="000000"/>
                          </a:solidFill>
                          <a:effectLst/>
                          <a:latin typeface="Times New Roman" panose="02020603050405020304" pitchFamily="18" charset="0"/>
                        </a:rPr>
                        <a:t>        Wealth quintile</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903541"/>
                  </a:ext>
                </a:extLst>
              </a:tr>
              <a:tr h="159216">
                <a:tc>
                  <a:txBody>
                    <a:bodyPr/>
                    <a:lstStyle/>
                    <a:p>
                      <a:pPr algn="ctr" fontAlgn="ctr"/>
                      <a:r>
                        <a:rPr lang="en-IN" sz="1200" b="0" i="0" u="none" strike="noStrike">
                          <a:solidFill>
                            <a:srgbClr val="000000"/>
                          </a:solidFill>
                          <a:effectLst/>
                          <a:latin typeface="Times New Roman" panose="02020603050405020304" pitchFamily="18" charset="0"/>
                        </a:rPr>
                        <a:t>poorer</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1.90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0.10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519065"/>
                  </a:ext>
                </a:extLst>
              </a:tr>
              <a:tr h="159216">
                <a:tc>
                  <a:txBody>
                    <a:bodyPr/>
                    <a:lstStyle/>
                    <a:p>
                      <a:pPr algn="ctr" fontAlgn="ctr"/>
                      <a:r>
                        <a:rPr lang="en-IN" sz="1200" b="0" i="0" u="none" strike="noStrike">
                          <a:solidFill>
                            <a:srgbClr val="000000"/>
                          </a:solidFill>
                          <a:effectLst/>
                          <a:latin typeface="Times New Roman" panose="02020603050405020304" pitchFamily="18" charset="0"/>
                        </a:rPr>
                        <a:t>middle</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2.98</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0.20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57002"/>
                  </a:ext>
                </a:extLst>
              </a:tr>
              <a:tr h="159216">
                <a:tc>
                  <a:txBody>
                    <a:bodyPr/>
                    <a:lstStyle/>
                    <a:p>
                      <a:pPr algn="ctr" fontAlgn="ctr"/>
                      <a:r>
                        <a:rPr lang="en-IN" sz="1200" b="0" i="0" u="none" strike="noStrike">
                          <a:solidFill>
                            <a:srgbClr val="000000"/>
                          </a:solidFill>
                          <a:effectLst/>
                          <a:latin typeface="Times New Roman" panose="02020603050405020304" pitchFamily="18" charset="0"/>
                        </a:rPr>
                        <a:t>richer</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4.42</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0.39</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05376"/>
                  </a:ext>
                </a:extLst>
              </a:tr>
              <a:tr h="159216">
                <a:tc>
                  <a:txBody>
                    <a:bodyPr/>
                    <a:lstStyle/>
                    <a:p>
                      <a:pPr algn="ctr" fontAlgn="ctr"/>
                      <a:r>
                        <a:rPr lang="en-IN" sz="1200" b="0" i="0" u="none" strike="noStrike">
                          <a:solidFill>
                            <a:srgbClr val="000000"/>
                          </a:solidFill>
                          <a:effectLst/>
                          <a:latin typeface="Times New Roman" panose="02020603050405020304" pitchFamily="18" charset="0"/>
                        </a:rPr>
                        <a:t>richest</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7.46</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0.95</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616973"/>
                  </a:ext>
                </a:extLst>
              </a:tr>
              <a:tr h="159216">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247398"/>
                  </a:ext>
                </a:extLst>
              </a:tr>
              <a:tr h="159216">
                <a:tc>
                  <a:txBody>
                    <a:bodyPr/>
                    <a:lstStyle/>
                    <a:p>
                      <a:pPr algn="ctr" fontAlgn="ctr"/>
                      <a:r>
                        <a:rPr lang="en-IN" sz="1200" b="1" i="0" u="none" strike="noStrike">
                          <a:solidFill>
                            <a:srgbClr val="000000"/>
                          </a:solidFill>
                          <a:effectLst/>
                          <a:latin typeface="Times New Roman" panose="02020603050405020304" pitchFamily="18" charset="0"/>
                        </a:rPr>
                        <a:t>EAG state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0.93</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0.04</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0.11</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251394"/>
                  </a:ext>
                </a:extLst>
              </a:tr>
              <a:tr h="159216">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412026"/>
                  </a:ext>
                </a:extLst>
              </a:tr>
              <a:tr h="159216">
                <a:tc>
                  <a:txBody>
                    <a:bodyPr/>
                    <a:lstStyle/>
                    <a:p>
                      <a:pPr algn="ctr" fontAlgn="ctr"/>
                      <a:r>
                        <a:rPr lang="en-IN" sz="1200" b="1" i="0" u="none" strike="noStrike">
                          <a:solidFill>
                            <a:srgbClr val="000000"/>
                          </a:solidFill>
                          <a:effectLst/>
                          <a:latin typeface="Times New Roman" panose="02020603050405020304" pitchFamily="18" charset="0"/>
                        </a:rPr>
                        <a:t>Place  of  residence</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84726"/>
                  </a:ext>
                </a:extLst>
              </a:tr>
              <a:tr h="159216">
                <a:tc>
                  <a:txBody>
                    <a:bodyPr/>
                    <a:lstStyle/>
                    <a:p>
                      <a:pPr algn="ctr" fontAlgn="ctr"/>
                      <a:r>
                        <a:rPr lang="en-IN" sz="1200" b="0" i="0" u="none" strike="noStrike">
                          <a:solidFill>
                            <a:srgbClr val="000000"/>
                          </a:solidFill>
                          <a:effectLst/>
                          <a:latin typeface="Times New Roman" panose="02020603050405020304" pitchFamily="18" charset="0"/>
                        </a:rPr>
                        <a:t>rural</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0.82</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0.06</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0.01</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700900"/>
                  </a:ext>
                </a:extLst>
              </a:tr>
              <a:tr h="159216">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558212"/>
                  </a:ext>
                </a:extLst>
              </a:tr>
              <a:tr h="159216">
                <a:tc>
                  <a:txBody>
                    <a:bodyPr/>
                    <a:lstStyle/>
                    <a:p>
                      <a:pPr algn="ctr" fontAlgn="ctr"/>
                      <a:r>
                        <a:rPr lang="en-IN" sz="1200" b="1" i="0" u="none" strike="noStrike">
                          <a:solidFill>
                            <a:srgbClr val="000000"/>
                          </a:solidFill>
                          <a:effectLst/>
                          <a:latin typeface="Times New Roman" panose="02020603050405020304" pitchFamily="18" charset="0"/>
                        </a:rPr>
                        <a:t>Husband’s  education</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277390"/>
                  </a:ext>
                </a:extLst>
              </a:tr>
              <a:tr h="159216">
                <a:tc>
                  <a:txBody>
                    <a:bodyPr/>
                    <a:lstStyle/>
                    <a:p>
                      <a:pPr algn="ctr" fontAlgn="ctr"/>
                      <a:r>
                        <a:rPr lang="en-IN" sz="1200" b="0" i="0" u="none" strike="noStrike">
                          <a:solidFill>
                            <a:srgbClr val="000000"/>
                          </a:solidFill>
                          <a:effectLst/>
                          <a:latin typeface="Times New Roman" panose="02020603050405020304" pitchFamily="18" charset="0"/>
                        </a:rPr>
                        <a:t>primary</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1.32</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0.08</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962209"/>
                  </a:ext>
                </a:extLst>
              </a:tr>
              <a:tr h="159216">
                <a:tc>
                  <a:txBody>
                    <a:bodyPr/>
                    <a:lstStyle/>
                    <a:p>
                      <a:pPr algn="ctr" fontAlgn="ctr"/>
                      <a:r>
                        <a:rPr lang="en-IN" sz="1200" b="0" i="0" u="none" strike="noStrike">
                          <a:solidFill>
                            <a:srgbClr val="000000"/>
                          </a:solidFill>
                          <a:effectLst/>
                          <a:latin typeface="Times New Roman" panose="02020603050405020304" pitchFamily="18" charset="0"/>
                        </a:rPr>
                        <a:t>secondary</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1.88</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0.10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528850"/>
                  </a:ext>
                </a:extLst>
              </a:tr>
              <a:tr h="159216">
                <a:tc>
                  <a:txBody>
                    <a:bodyPr/>
                    <a:lstStyle/>
                    <a:p>
                      <a:pPr algn="ctr" fontAlgn="ctr"/>
                      <a:r>
                        <a:rPr lang="en-IN" sz="1200" b="0" i="0" u="none" strike="noStrike">
                          <a:solidFill>
                            <a:srgbClr val="000000"/>
                          </a:solidFill>
                          <a:effectLst/>
                          <a:latin typeface="Times New Roman" panose="02020603050405020304" pitchFamily="18" charset="0"/>
                        </a:rPr>
                        <a:t>higher</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2.85</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0.28</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644572"/>
                  </a:ext>
                </a:extLst>
              </a:tr>
              <a:tr h="159216">
                <a:tc>
                  <a:txBody>
                    <a:bodyPr/>
                    <a:lstStyle/>
                    <a:p>
                      <a:pPr algn="ctr" fontAlgn="ctr"/>
                      <a:r>
                        <a:rPr lang="en-IN" sz="1200" b="0" i="0" u="none" strike="noStrike">
                          <a:solidFill>
                            <a:srgbClr val="000000"/>
                          </a:solidFill>
                          <a:effectLst/>
                          <a:latin typeface="Times New Roman" panose="02020603050405020304" pitchFamily="18" charset="0"/>
                        </a:rPr>
                        <a:t>don't know</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1.17</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0.32</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0.56</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68154"/>
                  </a:ext>
                </a:extLst>
              </a:tr>
              <a:tr h="159216">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578768"/>
                  </a:ext>
                </a:extLst>
              </a:tr>
              <a:tr h="159216">
                <a:tc>
                  <a:txBody>
                    <a:bodyPr/>
                    <a:lstStyle/>
                    <a:p>
                      <a:pPr algn="ctr" fontAlgn="ctr"/>
                      <a:r>
                        <a:rPr lang="en-IN" sz="1200" b="1" i="0" u="none" strike="noStrike">
                          <a:solidFill>
                            <a:srgbClr val="000000"/>
                          </a:solidFill>
                          <a:effectLst/>
                          <a:latin typeface="Times New Roman" panose="02020603050405020304" pitchFamily="18" charset="0"/>
                        </a:rPr>
                        <a:t>Age of mother</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076384"/>
                  </a:ext>
                </a:extLst>
              </a:tr>
              <a:tr h="159216">
                <a:tc>
                  <a:txBody>
                    <a:bodyPr/>
                    <a:lstStyle/>
                    <a:p>
                      <a:pPr algn="ctr" fontAlgn="ctr"/>
                      <a:r>
                        <a:rPr lang="en-IN" sz="1200" b="0" i="0" u="none" strike="noStrike">
                          <a:solidFill>
                            <a:srgbClr val="000000"/>
                          </a:solidFill>
                          <a:effectLst/>
                          <a:latin typeface="Times New Roman" panose="02020603050405020304" pitchFamily="18" charset="0"/>
                        </a:rPr>
                        <a:t>18-35</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1.43</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0.08</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224069"/>
                  </a:ext>
                </a:extLst>
              </a:tr>
              <a:tr h="159216">
                <a:tc>
                  <a:txBody>
                    <a:bodyPr/>
                    <a:lstStyle/>
                    <a:p>
                      <a:pPr algn="ctr" fontAlgn="ctr"/>
                      <a:r>
                        <a:rPr lang="en-IN" sz="1200" b="0" i="0" u="none" strike="noStrike">
                          <a:solidFill>
                            <a:srgbClr val="000000"/>
                          </a:solidFill>
                          <a:effectLst/>
                          <a:latin typeface="Times New Roman" panose="02020603050405020304" pitchFamily="18" charset="0"/>
                        </a:rPr>
                        <a:t>36-49</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1.06</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0.39</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0.87</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74720"/>
                  </a:ext>
                </a:extLst>
              </a:tr>
              <a:tr h="159216">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596437"/>
                  </a:ext>
                </a:extLst>
              </a:tr>
              <a:tr h="159216">
                <a:tc>
                  <a:txBody>
                    <a:bodyPr/>
                    <a:lstStyle/>
                    <a:p>
                      <a:pPr algn="ctr" fontAlgn="ctr"/>
                      <a:r>
                        <a:rPr lang="en-IN" sz="1200" b="0" i="0" u="none" strike="noStrike">
                          <a:solidFill>
                            <a:srgbClr val="000000"/>
                          </a:solidFill>
                          <a:effectLst/>
                          <a:latin typeface="Times New Roman" panose="02020603050405020304" pitchFamily="18" charset="0"/>
                        </a:rPr>
                        <a:t>_cons</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1.37</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0.14</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0.00</a:t>
                      </a:r>
                    </a:p>
                  </a:txBody>
                  <a:tcPr marL="4584" marR="4584" marT="4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941074"/>
                  </a:ext>
                </a:extLst>
              </a:tr>
            </a:tbl>
          </a:graphicData>
        </a:graphic>
      </p:graphicFrame>
      <p:sp>
        <p:nvSpPr>
          <p:cNvPr id="4" name="TextBox 3">
            <a:extLst>
              <a:ext uri="{FF2B5EF4-FFF2-40B4-BE49-F238E27FC236}">
                <a16:creationId xmlns:a16="http://schemas.microsoft.com/office/drawing/2014/main" id="{175215D3-FF12-B102-C1F9-CC76860E78DA}"/>
              </a:ext>
            </a:extLst>
          </p:cNvPr>
          <p:cNvSpPr txBox="1"/>
          <p:nvPr/>
        </p:nvSpPr>
        <p:spPr>
          <a:xfrm>
            <a:off x="5368413" y="1563329"/>
            <a:ext cx="1209368" cy="2359742"/>
          </a:xfrm>
          <a:prstGeom prst="rect">
            <a:avLst/>
          </a:prstGeom>
          <a:noFill/>
          <a:ln w="158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4408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033272" y="269047"/>
            <a:ext cx="9875520" cy="619164"/>
          </a:xfrm>
        </p:spPr>
        <p:txBody>
          <a:bodyPr>
            <a:normAutofit fontScale="90000"/>
          </a:bodyPr>
          <a:lstStyle/>
          <a:p>
            <a:pPr algn="ctr"/>
            <a:r>
              <a:rPr lang="en-IN" b="1" dirty="0"/>
              <a:t>Results</a:t>
            </a:r>
          </a:p>
        </p:txBody>
      </p:sp>
      <p:pic>
        <p:nvPicPr>
          <p:cNvPr id="7" name="Picture 6">
            <a:extLst>
              <a:ext uri="{FF2B5EF4-FFF2-40B4-BE49-F238E27FC236}">
                <a16:creationId xmlns:a16="http://schemas.microsoft.com/office/drawing/2014/main" id="{5437D01B-4249-69DF-C211-433F6162F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1289303" cy="635487"/>
          </a:xfrm>
          <a:prstGeom prst="rect">
            <a:avLst/>
          </a:prstGeom>
        </p:spPr>
      </p:pic>
      <p:graphicFrame>
        <p:nvGraphicFramePr>
          <p:cNvPr id="3" name="Table 2">
            <a:extLst>
              <a:ext uri="{FF2B5EF4-FFF2-40B4-BE49-F238E27FC236}">
                <a16:creationId xmlns:a16="http://schemas.microsoft.com/office/drawing/2014/main" id="{07AD2779-2F47-EEBF-FFB1-06008A10562F}"/>
              </a:ext>
            </a:extLst>
          </p:cNvPr>
          <p:cNvGraphicFramePr>
            <a:graphicFrameLocks noGrp="1"/>
          </p:cNvGraphicFramePr>
          <p:nvPr/>
        </p:nvGraphicFramePr>
        <p:xfrm>
          <a:off x="365760" y="980240"/>
          <a:ext cx="11457432" cy="5608713"/>
        </p:xfrm>
        <a:graphic>
          <a:graphicData uri="http://schemas.openxmlformats.org/drawingml/2006/table">
            <a:tbl>
              <a:tblPr/>
              <a:tblGrid>
                <a:gridCol w="4196975">
                  <a:extLst>
                    <a:ext uri="{9D8B030D-6E8A-4147-A177-3AD203B41FA5}">
                      <a16:colId xmlns:a16="http://schemas.microsoft.com/office/drawing/2014/main" val="3410979314"/>
                    </a:ext>
                  </a:extLst>
                </a:gridCol>
                <a:gridCol w="3216658">
                  <a:extLst>
                    <a:ext uri="{9D8B030D-6E8A-4147-A177-3AD203B41FA5}">
                      <a16:colId xmlns:a16="http://schemas.microsoft.com/office/drawing/2014/main" val="2993287623"/>
                    </a:ext>
                  </a:extLst>
                </a:gridCol>
                <a:gridCol w="2695866">
                  <a:extLst>
                    <a:ext uri="{9D8B030D-6E8A-4147-A177-3AD203B41FA5}">
                      <a16:colId xmlns:a16="http://schemas.microsoft.com/office/drawing/2014/main" val="651083406"/>
                    </a:ext>
                  </a:extLst>
                </a:gridCol>
                <a:gridCol w="1347933">
                  <a:extLst>
                    <a:ext uri="{9D8B030D-6E8A-4147-A177-3AD203B41FA5}">
                      <a16:colId xmlns:a16="http://schemas.microsoft.com/office/drawing/2014/main" val="91132559"/>
                    </a:ext>
                  </a:extLst>
                </a:gridCol>
              </a:tblGrid>
              <a:tr h="342529">
                <a:tc>
                  <a:txBody>
                    <a:bodyPr/>
                    <a:lstStyle/>
                    <a:p>
                      <a:pPr algn="ctr" fontAlgn="ctr"/>
                      <a:r>
                        <a:rPr lang="en-IN" sz="1200" b="1" i="0" u="none" strike="noStrike" dirty="0">
                          <a:solidFill>
                            <a:srgbClr val="000000"/>
                          </a:solidFill>
                          <a:effectLst/>
                          <a:latin typeface="Times New Roman" panose="02020603050405020304" pitchFamily="18" charset="0"/>
                        </a:rPr>
                        <a:t>Logistic regression</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Number of obs =  26,179</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Prob &gt; chi2 = 0.000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169946"/>
                  </a:ext>
                </a:extLst>
              </a:tr>
              <a:tr h="181750">
                <a:tc>
                  <a:txBody>
                    <a:bodyPr/>
                    <a:lstStyle/>
                    <a:p>
                      <a:pPr algn="ctr" fontAlgn="ctr"/>
                      <a:r>
                        <a:rPr lang="en-IN" sz="1200" b="1"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LR chi2(13) = 2075.32</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Psuedo R2 = 0.1158</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022084"/>
                  </a:ext>
                </a:extLst>
              </a:tr>
              <a:tr h="181750">
                <a:tc>
                  <a:txBody>
                    <a:bodyPr/>
                    <a:lstStyle/>
                    <a:p>
                      <a:pPr algn="ctr" fontAlgn="ctr"/>
                      <a:r>
                        <a:rPr lang="en-IN" sz="1200" b="1" i="0" u="none" strike="noStrike" dirty="0">
                          <a:solidFill>
                            <a:srgbClr val="000000"/>
                          </a:solidFill>
                          <a:effectLst/>
                          <a:latin typeface="Times New Roman" panose="02020603050405020304" pitchFamily="18" charset="0"/>
                        </a:rPr>
                        <a:t>Log likelihood = -7920.949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762243"/>
                  </a:ext>
                </a:extLst>
              </a:tr>
              <a:tr h="181750">
                <a:tc>
                  <a:txBody>
                    <a:bodyPr/>
                    <a:lstStyle/>
                    <a:p>
                      <a:pPr algn="ctr" fontAlgn="ctr"/>
                      <a:r>
                        <a:rPr lang="en-US" sz="1200" b="1" i="0" u="none" strike="noStrike">
                          <a:solidFill>
                            <a:srgbClr val="000000"/>
                          </a:solidFill>
                          <a:effectLst/>
                          <a:latin typeface="Times New Roman" panose="02020603050405020304" pitchFamily="18" charset="0"/>
                        </a:rPr>
                        <a:t>Taken IFA tablets for 100 days</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Times New Roman" panose="02020603050405020304" pitchFamily="18" charset="0"/>
                        </a:rPr>
                        <a:t>Odds Ratio</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Std. Err.</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a:solidFill>
                            <a:srgbClr val="000000"/>
                          </a:solidFill>
                          <a:effectLst/>
                          <a:latin typeface="Times New Roman" panose="02020603050405020304" pitchFamily="18" charset="0"/>
                        </a:rPr>
                        <a:t>P&gt;|z|</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562951"/>
                  </a:ext>
                </a:extLst>
              </a:tr>
              <a:tr h="181750">
                <a:tc>
                  <a:txBody>
                    <a:bodyPr/>
                    <a:lstStyle/>
                    <a:p>
                      <a:pPr algn="ctr" fontAlgn="ctr"/>
                      <a:r>
                        <a:rPr lang="en-IN" sz="1200" b="1" i="0" u="none" strike="noStrike">
                          <a:solidFill>
                            <a:srgbClr val="000000"/>
                          </a:solidFill>
                          <a:effectLst/>
                          <a:latin typeface="Times New Roman" panose="02020603050405020304" pitchFamily="18" charset="0"/>
                        </a:rPr>
                        <a:t>Male  partner  attendance</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486004"/>
                  </a:ext>
                </a:extLst>
              </a:tr>
              <a:tr h="181750">
                <a:tc>
                  <a:txBody>
                    <a:bodyPr/>
                    <a:lstStyle/>
                    <a:p>
                      <a:pPr algn="ctr" fontAlgn="ctr"/>
                      <a:r>
                        <a:rPr lang="en-IN" sz="1200" b="0" i="0" u="none" strike="noStrike">
                          <a:solidFill>
                            <a:srgbClr val="000000"/>
                          </a:solidFill>
                          <a:effectLst/>
                          <a:latin typeface="Times New Roman" panose="02020603050405020304" pitchFamily="18" charset="0"/>
                        </a:rPr>
                        <a:t>yes</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1.41</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0.05</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971937"/>
                  </a:ext>
                </a:extLst>
              </a:tr>
              <a:tr h="181750">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45618"/>
                  </a:ext>
                </a:extLst>
              </a:tr>
              <a:tr h="181750">
                <a:tc>
                  <a:txBody>
                    <a:bodyPr/>
                    <a:lstStyle/>
                    <a:p>
                      <a:pPr algn="ctr" fontAlgn="ctr"/>
                      <a:r>
                        <a:rPr lang="en-IN" sz="1200" b="1" i="0" u="none" strike="noStrike">
                          <a:solidFill>
                            <a:srgbClr val="000000"/>
                          </a:solidFill>
                          <a:effectLst/>
                          <a:latin typeface="Times New Roman" panose="02020603050405020304" pitchFamily="18" charset="0"/>
                        </a:rPr>
                        <a:t>        Wealth quintile</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25918"/>
                  </a:ext>
                </a:extLst>
              </a:tr>
              <a:tr h="181750">
                <a:tc>
                  <a:txBody>
                    <a:bodyPr/>
                    <a:lstStyle/>
                    <a:p>
                      <a:pPr algn="ctr" fontAlgn="ctr"/>
                      <a:r>
                        <a:rPr lang="en-IN" sz="1200" b="0" i="0" u="none" strike="noStrike" dirty="0">
                          <a:solidFill>
                            <a:srgbClr val="000000"/>
                          </a:solidFill>
                          <a:effectLst/>
                          <a:latin typeface="Times New Roman" panose="02020603050405020304" pitchFamily="18" charset="0"/>
                        </a:rPr>
                        <a:t>poorer</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1.10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0.04</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0.01</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140340"/>
                  </a:ext>
                </a:extLst>
              </a:tr>
              <a:tr h="181750">
                <a:tc>
                  <a:txBody>
                    <a:bodyPr/>
                    <a:lstStyle/>
                    <a:p>
                      <a:pPr algn="ctr" fontAlgn="ctr"/>
                      <a:r>
                        <a:rPr lang="en-IN" sz="1200" b="0" i="0" u="none" strike="noStrike">
                          <a:solidFill>
                            <a:srgbClr val="000000"/>
                          </a:solidFill>
                          <a:effectLst/>
                          <a:latin typeface="Times New Roman" panose="02020603050405020304" pitchFamily="18" charset="0"/>
                        </a:rPr>
                        <a:t>middle</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1.28</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0.05</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93703"/>
                  </a:ext>
                </a:extLst>
              </a:tr>
              <a:tr h="181750">
                <a:tc>
                  <a:txBody>
                    <a:bodyPr/>
                    <a:lstStyle/>
                    <a:p>
                      <a:pPr algn="ctr" fontAlgn="ctr"/>
                      <a:r>
                        <a:rPr lang="en-IN" sz="1200" b="0" i="0" u="none" strike="noStrike">
                          <a:solidFill>
                            <a:srgbClr val="000000"/>
                          </a:solidFill>
                          <a:effectLst/>
                          <a:latin typeface="Times New Roman" panose="02020603050405020304" pitchFamily="18" charset="0"/>
                        </a:rPr>
                        <a:t>richer</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1.44</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0.07</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813016"/>
                  </a:ext>
                </a:extLst>
              </a:tr>
              <a:tr h="181750">
                <a:tc>
                  <a:txBody>
                    <a:bodyPr/>
                    <a:lstStyle/>
                    <a:p>
                      <a:pPr algn="ctr" fontAlgn="ctr"/>
                      <a:r>
                        <a:rPr lang="en-IN" sz="1200" b="0" i="0" u="none" strike="noStrike">
                          <a:solidFill>
                            <a:srgbClr val="000000"/>
                          </a:solidFill>
                          <a:effectLst/>
                          <a:latin typeface="Times New Roman" panose="02020603050405020304" pitchFamily="18" charset="0"/>
                        </a:rPr>
                        <a:t>richest</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1.75</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0.09</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470925"/>
                  </a:ext>
                </a:extLst>
              </a:tr>
              <a:tr h="181750">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176871"/>
                  </a:ext>
                </a:extLst>
              </a:tr>
              <a:tr h="181750">
                <a:tc>
                  <a:txBody>
                    <a:bodyPr/>
                    <a:lstStyle/>
                    <a:p>
                      <a:pPr algn="ctr" fontAlgn="ctr"/>
                      <a:r>
                        <a:rPr lang="en-IN" sz="1200" b="1" i="0" u="none" strike="noStrike">
                          <a:solidFill>
                            <a:srgbClr val="000000"/>
                          </a:solidFill>
                          <a:effectLst/>
                          <a:latin typeface="Times New Roman" panose="02020603050405020304" pitchFamily="18" charset="0"/>
                        </a:rPr>
                        <a:t>EAG state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0.56</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0.01</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273858"/>
                  </a:ext>
                </a:extLst>
              </a:tr>
              <a:tr h="181750">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782141"/>
                  </a:ext>
                </a:extLst>
              </a:tr>
              <a:tr h="181750">
                <a:tc>
                  <a:txBody>
                    <a:bodyPr/>
                    <a:lstStyle/>
                    <a:p>
                      <a:pPr algn="ctr" fontAlgn="ctr"/>
                      <a:r>
                        <a:rPr lang="en-IN" sz="1200" b="1" i="0" u="none" strike="noStrike">
                          <a:solidFill>
                            <a:srgbClr val="000000"/>
                          </a:solidFill>
                          <a:effectLst/>
                          <a:latin typeface="Times New Roman" panose="02020603050405020304" pitchFamily="18" charset="0"/>
                        </a:rPr>
                        <a:t>Place  of  residence</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146388"/>
                  </a:ext>
                </a:extLst>
              </a:tr>
              <a:tr h="181750">
                <a:tc>
                  <a:txBody>
                    <a:bodyPr/>
                    <a:lstStyle/>
                    <a:p>
                      <a:pPr algn="ctr" fontAlgn="ctr"/>
                      <a:r>
                        <a:rPr lang="en-IN" sz="1200" b="0" i="0" u="none" strike="noStrike">
                          <a:solidFill>
                            <a:srgbClr val="000000"/>
                          </a:solidFill>
                          <a:effectLst/>
                          <a:latin typeface="Times New Roman" panose="02020603050405020304" pitchFamily="18" charset="0"/>
                        </a:rPr>
                        <a:t>rural</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0.85</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0.03</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403234"/>
                  </a:ext>
                </a:extLst>
              </a:tr>
              <a:tr h="181750">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533701"/>
                  </a:ext>
                </a:extLst>
              </a:tr>
              <a:tr h="181750">
                <a:tc>
                  <a:txBody>
                    <a:bodyPr/>
                    <a:lstStyle/>
                    <a:p>
                      <a:pPr algn="ctr" fontAlgn="ctr"/>
                      <a:r>
                        <a:rPr lang="en-IN" sz="1200" b="1" i="0" u="none" strike="noStrike">
                          <a:solidFill>
                            <a:srgbClr val="000000"/>
                          </a:solidFill>
                          <a:effectLst/>
                          <a:latin typeface="Times New Roman" panose="02020603050405020304" pitchFamily="18" charset="0"/>
                        </a:rPr>
                        <a:t>Husband’s  education</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427436"/>
                  </a:ext>
                </a:extLst>
              </a:tr>
              <a:tr h="181750">
                <a:tc>
                  <a:txBody>
                    <a:bodyPr/>
                    <a:lstStyle/>
                    <a:p>
                      <a:pPr algn="ctr" fontAlgn="ctr"/>
                      <a:r>
                        <a:rPr lang="en-IN" sz="1200" b="0" i="0" u="none" strike="noStrike">
                          <a:solidFill>
                            <a:srgbClr val="000000"/>
                          </a:solidFill>
                          <a:effectLst/>
                          <a:latin typeface="Times New Roman" panose="02020603050405020304" pitchFamily="18" charset="0"/>
                        </a:rPr>
                        <a:t>primary</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1.26</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0.07</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656511"/>
                  </a:ext>
                </a:extLst>
              </a:tr>
              <a:tr h="181750">
                <a:tc>
                  <a:txBody>
                    <a:bodyPr/>
                    <a:lstStyle/>
                    <a:p>
                      <a:pPr algn="ctr" fontAlgn="ctr"/>
                      <a:r>
                        <a:rPr lang="en-IN" sz="1200" b="0" i="0" u="none" strike="noStrike">
                          <a:solidFill>
                            <a:srgbClr val="000000"/>
                          </a:solidFill>
                          <a:effectLst/>
                          <a:latin typeface="Times New Roman" panose="02020603050405020304" pitchFamily="18" charset="0"/>
                        </a:rPr>
                        <a:t>secondary</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1.36</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0.06</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957360"/>
                  </a:ext>
                </a:extLst>
              </a:tr>
              <a:tr h="181750">
                <a:tc>
                  <a:txBody>
                    <a:bodyPr/>
                    <a:lstStyle/>
                    <a:p>
                      <a:pPr algn="ctr" fontAlgn="ctr"/>
                      <a:r>
                        <a:rPr lang="en-IN" sz="1200" b="0" i="0" u="none" strike="noStrike">
                          <a:solidFill>
                            <a:srgbClr val="000000"/>
                          </a:solidFill>
                          <a:effectLst/>
                          <a:latin typeface="Times New Roman" panose="02020603050405020304" pitchFamily="18" charset="0"/>
                        </a:rPr>
                        <a:t>higher</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1.40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0.07</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639351"/>
                  </a:ext>
                </a:extLst>
              </a:tr>
              <a:tr h="181750">
                <a:tc>
                  <a:txBody>
                    <a:bodyPr/>
                    <a:lstStyle/>
                    <a:p>
                      <a:pPr algn="ctr" fontAlgn="ctr"/>
                      <a:r>
                        <a:rPr lang="en-IN" sz="1200" b="0" i="0" u="none" strike="noStrike">
                          <a:solidFill>
                            <a:srgbClr val="000000"/>
                          </a:solidFill>
                          <a:effectLst/>
                          <a:latin typeface="Times New Roman" panose="02020603050405020304" pitchFamily="18" charset="0"/>
                        </a:rPr>
                        <a:t>don't know</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1.34</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0.28</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0.16</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713190"/>
                  </a:ext>
                </a:extLst>
              </a:tr>
              <a:tr h="181750">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404811"/>
                  </a:ext>
                </a:extLst>
              </a:tr>
              <a:tr h="181750">
                <a:tc>
                  <a:txBody>
                    <a:bodyPr/>
                    <a:lstStyle/>
                    <a:p>
                      <a:pPr algn="ctr" fontAlgn="ctr"/>
                      <a:r>
                        <a:rPr lang="en-IN" sz="1200" b="1" i="0" u="none" strike="noStrike">
                          <a:solidFill>
                            <a:srgbClr val="000000"/>
                          </a:solidFill>
                          <a:effectLst/>
                          <a:latin typeface="Times New Roman" panose="02020603050405020304" pitchFamily="18" charset="0"/>
                        </a:rPr>
                        <a:t>Age of mother</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400030"/>
                  </a:ext>
                </a:extLst>
              </a:tr>
              <a:tr h="181750">
                <a:tc>
                  <a:txBody>
                    <a:bodyPr/>
                    <a:lstStyle/>
                    <a:p>
                      <a:pPr algn="ctr" fontAlgn="ctr"/>
                      <a:r>
                        <a:rPr lang="en-IN" sz="1200" b="0" i="0" u="none" strike="noStrike">
                          <a:solidFill>
                            <a:srgbClr val="000000"/>
                          </a:solidFill>
                          <a:effectLst/>
                          <a:latin typeface="Times New Roman" panose="02020603050405020304" pitchFamily="18" charset="0"/>
                        </a:rPr>
                        <a:t>18-35</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1.14</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0.05</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408651"/>
                  </a:ext>
                </a:extLst>
              </a:tr>
              <a:tr h="181750">
                <a:tc>
                  <a:txBody>
                    <a:bodyPr/>
                    <a:lstStyle/>
                    <a:p>
                      <a:pPr algn="ctr" fontAlgn="ctr"/>
                      <a:r>
                        <a:rPr lang="en-IN" sz="1200" b="0" i="0" u="none" strike="noStrike">
                          <a:solidFill>
                            <a:srgbClr val="000000"/>
                          </a:solidFill>
                          <a:effectLst/>
                          <a:latin typeface="Times New Roman" panose="02020603050405020304" pitchFamily="18" charset="0"/>
                        </a:rPr>
                        <a:t>36-49</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1.69</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0.35</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0.01</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454063"/>
                  </a:ext>
                </a:extLst>
              </a:tr>
              <a:tr h="181750">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 </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426078"/>
                  </a:ext>
                </a:extLst>
              </a:tr>
              <a:tr h="181750">
                <a:tc>
                  <a:txBody>
                    <a:bodyPr/>
                    <a:lstStyle/>
                    <a:p>
                      <a:pPr algn="ctr" fontAlgn="ctr"/>
                      <a:r>
                        <a:rPr lang="en-IN" sz="1200" b="0" i="0" u="none" strike="noStrike">
                          <a:solidFill>
                            <a:srgbClr val="000000"/>
                          </a:solidFill>
                          <a:effectLst/>
                          <a:latin typeface="Times New Roman" panose="02020603050405020304" pitchFamily="18" charset="0"/>
                        </a:rPr>
                        <a:t>_cons</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0.48</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a:solidFill>
                            <a:srgbClr val="000000"/>
                          </a:solidFill>
                          <a:effectLst/>
                          <a:latin typeface="Times New Roman" panose="02020603050405020304" pitchFamily="18" charset="0"/>
                        </a:rPr>
                        <a:t>0.03</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0.00</a:t>
                      </a:r>
                    </a:p>
                  </a:txBody>
                  <a:tcPr marL="5198" marR="5198" marT="51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617428"/>
                  </a:ext>
                </a:extLst>
              </a:tr>
            </a:tbl>
          </a:graphicData>
        </a:graphic>
      </p:graphicFrame>
      <p:sp>
        <p:nvSpPr>
          <p:cNvPr id="4" name="TextBox 3">
            <a:extLst>
              <a:ext uri="{FF2B5EF4-FFF2-40B4-BE49-F238E27FC236}">
                <a16:creationId xmlns:a16="http://schemas.microsoft.com/office/drawing/2014/main" id="{0B52D776-0DEA-78A6-16F2-A0B59C77FC00}"/>
              </a:ext>
            </a:extLst>
          </p:cNvPr>
          <p:cNvSpPr txBox="1"/>
          <p:nvPr/>
        </p:nvSpPr>
        <p:spPr>
          <a:xfrm>
            <a:off x="5504540" y="2015612"/>
            <a:ext cx="1179871" cy="1865671"/>
          </a:xfrm>
          <a:prstGeom prst="rect">
            <a:avLst/>
          </a:prstGeom>
          <a:noFill/>
          <a:ln w="15875">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7406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143000" y="2057400"/>
            <a:ext cx="9872871" cy="4038600"/>
          </a:xfrm>
        </p:spPr>
        <p:txBody>
          <a:bodyPr/>
          <a:lstStyle/>
          <a:p>
            <a:r>
              <a:rPr lang="en-US" dirty="0">
                <a:solidFill>
                  <a:schemeClr val="tx1"/>
                </a:solidFill>
                <a:latin typeface="Times New Roman" panose="02020603050405020304" pitchFamily="18" charset="0"/>
                <a:cs typeface="Times New Roman" panose="02020603050405020304" pitchFamily="18" charset="0"/>
              </a:rPr>
              <a:t>There is positive and significant association between male partner attendance and maternal health service utilization remains consistent even for socio-demographic factors. </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There is positive and significant association between male partner’s education and maternal health service utilization remains consistent even for socio-demographic factors. </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IN" dirty="0"/>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7" name="Picture 6">
            <a:extLst>
              <a:ext uri="{FF2B5EF4-FFF2-40B4-BE49-F238E27FC236}">
                <a16:creationId xmlns:a16="http://schemas.microsoft.com/office/drawing/2014/main" id="{03CC74CB-80B3-4561-AD4C-0D4A6FB54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Odds of women having 4 ANC visit and institutional delivery significantly increases by two times when her husband is present at the time of visit while women is adjusted for wealth quintiles, </a:t>
            </a:r>
            <a:r>
              <a:rPr lang="en-US" dirty="0" err="1">
                <a:solidFill>
                  <a:schemeClr val="tx1"/>
                </a:solidFill>
                <a:latin typeface="Times New Roman" panose="02020603050405020304" pitchFamily="18" charset="0"/>
                <a:cs typeface="Times New Roman" panose="02020603050405020304" pitchFamily="18" charset="0"/>
              </a:rPr>
              <a:t>eag</a:t>
            </a:r>
            <a:r>
              <a:rPr lang="en-US" dirty="0">
                <a:solidFill>
                  <a:schemeClr val="tx1"/>
                </a:solidFill>
                <a:latin typeface="Times New Roman" panose="02020603050405020304" pitchFamily="18" charset="0"/>
                <a:cs typeface="Times New Roman" panose="02020603050405020304" pitchFamily="18" charset="0"/>
              </a:rPr>
              <a:t> states, place of residence, husband education and age of mother</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4604681-6BE2-30DB-6630-A78A118C216E}"/>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7" name="Picture 6">
            <a:extLst>
              <a:ext uri="{FF2B5EF4-FFF2-40B4-BE49-F238E27FC236}">
                <a16:creationId xmlns:a16="http://schemas.microsoft.com/office/drawing/2014/main" id="{C556DC32-52C0-776B-3C47-400C90486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a:solidFill>
                  <a:schemeClr val="tx1"/>
                </a:solidFill>
                <a:latin typeface="Times New Roman" panose="02020603050405020304" pitchFamily="18" charset="0"/>
                <a:cs typeface="Times New Roman" panose="02020603050405020304" pitchFamily="18" charset="0"/>
              </a:rPr>
              <a:t>Male has a dominant role in the female’s life and decision making</a:t>
            </a:r>
          </a:p>
          <a:p>
            <a:r>
              <a:rPr lang="en-US" dirty="0">
                <a:solidFill>
                  <a:schemeClr val="tx1"/>
                </a:solidFill>
                <a:latin typeface="Times New Roman" panose="02020603050405020304" pitchFamily="18" charset="0"/>
                <a:cs typeface="Times New Roman" panose="02020603050405020304" pitchFamily="18" charset="0"/>
              </a:rPr>
              <a:t>The above results show that males directly influence the utilization of maternal healthcare services.</a:t>
            </a:r>
          </a:p>
          <a:p>
            <a:r>
              <a:rPr lang="en-US" dirty="0">
                <a:solidFill>
                  <a:schemeClr val="tx1"/>
                </a:solidFill>
                <a:latin typeface="Times New Roman" panose="02020603050405020304" pitchFamily="18" charset="0"/>
                <a:cs typeface="Times New Roman" panose="02020603050405020304" pitchFamily="18" charset="0"/>
              </a:rPr>
              <a:t>ANC visits have improved over the year, but for reaching SDG by 2030 it is important to involve male in the maternal health decisions</a:t>
            </a:r>
          </a:p>
          <a:p>
            <a:r>
              <a:rPr lang="en-US" dirty="0">
                <a:solidFill>
                  <a:schemeClr val="tx1"/>
                </a:solidFill>
                <a:latin typeface="Times New Roman" panose="02020603050405020304" pitchFamily="18" charset="0"/>
                <a:cs typeface="Times New Roman" panose="02020603050405020304" pitchFamily="18" charset="0"/>
              </a:rPr>
              <a:t>The evidence from this study points towards the need for strengthening antenatal care, as well as engaging with male partners and educating them in antenatal care as crucial to in- creasing overall maternal health service utilization.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7" name="Picture 6">
            <a:extLst>
              <a:ext uri="{FF2B5EF4-FFF2-40B4-BE49-F238E27FC236}">
                <a16:creationId xmlns:a16="http://schemas.microsoft.com/office/drawing/2014/main" id="{2583F1E2-B1DF-3CF8-CB3F-9B9343457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1143000" y="609600"/>
            <a:ext cx="9875520" cy="365125"/>
          </a:xfrm>
        </p:spPr>
        <p:txBody>
          <a:bodyPr>
            <a:normAutofit fontScale="90000"/>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385572" y="1052991"/>
            <a:ext cx="11420856" cy="3995928"/>
          </a:xfrm>
        </p:spPr>
        <p:txBody>
          <a:bodyPr>
            <a:noAutofit/>
          </a:bodyPr>
          <a:lstStyle/>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1. Paul PL. Male partners’ role in maternal health service utilization: a secondary analysis using 2015-16 National Family Health Survey (NFHS) data. Midwifery. 2022 Oct 1;113:103423. </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2. Maternal health [Internet]. [cited 2023 Mar 16]. Available from: https://www.unicef.org/india/what-we-do/maternal-health</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3. Chattopadhyay A, </a:t>
            </a:r>
            <a:r>
              <a:rPr lang="en-IN" sz="1200" kern="100" dirty="0" err="1">
                <a:effectLst/>
                <a:ea typeface="Calibri" panose="020F0502020204030204" pitchFamily="34" charset="0"/>
                <a:cs typeface="Times New Roman" panose="02020603050405020304" pitchFamily="18" charset="0"/>
              </a:rPr>
              <a:t>Govil</a:t>
            </a:r>
            <a:r>
              <a:rPr lang="en-IN" sz="1200" kern="100" dirty="0">
                <a:effectLst/>
                <a:ea typeface="Calibri" panose="020F0502020204030204" pitchFamily="34" charset="0"/>
                <a:cs typeface="Times New Roman" panose="02020603050405020304" pitchFamily="18" charset="0"/>
              </a:rPr>
              <a:t> D. Men and maternal health care utilization in India and in selected less-developed states: evidence from a large-scale survey 2015-16. J </a:t>
            </a:r>
            <a:r>
              <a:rPr lang="en-IN" sz="1200" kern="100" dirty="0" err="1">
                <a:effectLst/>
                <a:ea typeface="Calibri" panose="020F0502020204030204" pitchFamily="34" charset="0"/>
                <a:cs typeface="Times New Roman" panose="02020603050405020304" pitchFamily="18" charset="0"/>
              </a:rPr>
              <a:t>Biosoc</a:t>
            </a:r>
            <a:r>
              <a:rPr lang="en-IN" sz="1200" kern="100" dirty="0">
                <a:effectLst/>
                <a:ea typeface="Calibri" panose="020F0502020204030204" pitchFamily="34" charset="0"/>
                <a:cs typeface="Times New Roman" panose="02020603050405020304" pitchFamily="18" charset="0"/>
              </a:rPr>
              <a:t> Sci. 2021 Sep;53(5):724–44. </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4. RMNCH+A :: National Health Mission [Internet]. [cited 2023 Mar 16]. Available from: https://nhm.gov.in/index1.php?lang=1&amp;level=1&amp;sublinkid=794&amp;lid=16</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5. </a:t>
            </a:r>
            <a:r>
              <a:rPr lang="en-IN" sz="1200" kern="100" dirty="0" err="1">
                <a:effectLst/>
                <a:ea typeface="Calibri" panose="020F0502020204030204" pitchFamily="34" charset="0"/>
                <a:cs typeface="Times New Roman" panose="02020603050405020304" pitchFamily="18" charset="0"/>
              </a:rPr>
              <a:t>Sufian</a:t>
            </a:r>
            <a:r>
              <a:rPr lang="en-IN" sz="1200" kern="100" dirty="0">
                <a:effectLst/>
                <a:ea typeface="Calibri" panose="020F0502020204030204" pitchFamily="34" charset="0"/>
                <a:cs typeface="Times New Roman" panose="02020603050405020304" pitchFamily="18" charset="0"/>
              </a:rPr>
              <a:t> S, Kure MA, </a:t>
            </a:r>
            <a:r>
              <a:rPr lang="en-IN" sz="1200" kern="100" dirty="0" err="1">
                <a:effectLst/>
                <a:ea typeface="Calibri" panose="020F0502020204030204" pitchFamily="34" charset="0"/>
                <a:cs typeface="Times New Roman" panose="02020603050405020304" pitchFamily="18" charset="0"/>
              </a:rPr>
              <a:t>Dheresa</a:t>
            </a:r>
            <a:r>
              <a:rPr lang="en-IN" sz="1200" kern="100" dirty="0">
                <a:effectLst/>
                <a:ea typeface="Calibri" panose="020F0502020204030204" pitchFamily="34" charset="0"/>
                <a:cs typeface="Times New Roman" panose="02020603050405020304" pitchFamily="18" charset="0"/>
              </a:rPr>
              <a:t> M, </a:t>
            </a:r>
            <a:r>
              <a:rPr lang="en-IN" sz="1200" kern="100" dirty="0" err="1">
                <a:effectLst/>
                <a:ea typeface="Calibri" panose="020F0502020204030204" pitchFamily="34" charset="0"/>
                <a:cs typeface="Times New Roman" panose="02020603050405020304" pitchFamily="18" charset="0"/>
              </a:rPr>
              <a:t>Debella</a:t>
            </a:r>
            <a:r>
              <a:rPr lang="en-IN" sz="1200" kern="100" dirty="0">
                <a:effectLst/>
                <a:ea typeface="Calibri" panose="020F0502020204030204" pitchFamily="34" charset="0"/>
                <a:cs typeface="Times New Roman" panose="02020603050405020304" pitchFamily="18" charset="0"/>
              </a:rPr>
              <a:t> A, </a:t>
            </a:r>
            <a:r>
              <a:rPr lang="en-IN" sz="1200" kern="100" dirty="0" err="1">
                <a:effectLst/>
                <a:ea typeface="Calibri" panose="020F0502020204030204" pitchFamily="34" charset="0"/>
                <a:cs typeface="Times New Roman" panose="02020603050405020304" pitchFamily="18" charset="0"/>
              </a:rPr>
              <a:t>Balis</a:t>
            </a:r>
            <a:r>
              <a:rPr lang="en-IN" sz="1200" kern="100" dirty="0">
                <a:effectLst/>
                <a:ea typeface="Calibri" panose="020F0502020204030204" pitchFamily="34" charset="0"/>
                <a:cs typeface="Times New Roman" panose="02020603050405020304" pitchFamily="18" charset="0"/>
              </a:rPr>
              <a:t> B, </a:t>
            </a:r>
            <a:r>
              <a:rPr lang="en-IN" sz="1200" kern="100" dirty="0" err="1">
                <a:effectLst/>
                <a:ea typeface="Calibri" panose="020F0502020204030204" pitchFamily="34" charset="0"/>
                <a:cs typeface="Times New Roman" panose="02020603050405020304" pitchFamily="18" charset="0"/>
              </a:rPr>
              <a:t>Roba</a:t>
            </a:r>
            <a:r>
              <a:rPr lang="en-IN" sz="1200" kern="100" dirty="0">
                <a:effectLst/>
                <a:ea typeface="Calibri" panose="020F0502020204030204" pitchFamily="34" charset="0"/>
                <a:cs typeface="Times New Roman" panose="02020603050405020304" pitchFamily="18" charset="0"/>
              </a:rPr>
              <a:t> KT. Husbands’ Plan to Participate in Birth Preparedness and Complication Readiness in </a:t>
            </a:r>
            <a:r>
              <a:rPr lang="en-IN" sz="1200" kern="100" dirty="0" err="1">
                <a:effectLst/>
                <a:ea typeface="Calibri" panose="020F0502020204030204" pitchFamily="34" charset="0"/>
                <a:cs typeface="Times New Roman" panose="02020603050405020304" pitchFamily="18" charset="0"/>
              </a:rPr>
              <a:t>Haramaya</a:t>
            </a:r>
            <a:r>
              <a:rPr lang="en-IN" sz="1200" kern="100" dirty="0">
                <a:effectLst/>
                <a:ea typeface="Calibri" panose="020F0502020204030204" pitchFamily="34" charset="0"/>
                <a:cs typeface="Times New Roman" panose="02020603050405020304" pitchFamily="18" charset="0"/>
              </a:rPr>
              <a:t> Health and Demographic Surveillance System Site, Eastern Ethiopia: A Community-Based Cross-Sectional Study. Front Public Health. 2022;10:856809. </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6. Thapa DK, </a:t>
            </a:r>
            <a:r>
              <a:rPr lang="en-IN" sz="1200" kern="100" dirty="0" err="1">
                <a:effectLst/>
                <a:ea typeface="Calibri" panose="020F0502020204030204" pitchFamily="34" charset="0"/>
                <a:cs typeface="Times New Roman" panose="02020603050405020304" pitchFamily="18" charset="0"/>
              </a:rPr>
              <a:t>Niehof</a:t>
            </a:r>
            <a:r>
              <a:rPr lang="en-IN" sz="1200" kern="100" dirty="0">
                <a:effectLst/>
                <a:ea typeface="Calibri" panose="020F0502020204030204" pitchFamily="34" charset="0"/>
                <a:cs typeface="Times New Roman" panose="02020603050405020304" pitchFamily="18" charset="0"/>
              </a:rPr>
              <a:t> A. Women’s autonomy and husbands’ involvement in maternal health care in Nepal. Soc Sci Med. 2013 Sep 1;93:1–10. </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7. </a:t>
            </a:r>
            <a:r>
              <a:rPr lang="en-IN" sz="1200" kern="100" dirty="0" err="1">
                <a:effectLst/>
                <a:ea typeface="Calibri" panose="020F0502020204030204" pitchFamily="34" charset="0"/>
                <a:cs typeface="Times New Roman" panose="02020603050405020304" pitchFamily="18" charset="0"/>
              </a:rPr>
              <a:t>Biratu</a:t>
            </a:r>
            <a:r>
              <a:rPr lang="en-IN" sz="1200" kern="100" dirty="0">
                <a:effectLst/>
                <a:ea typeface="Calibri" panose="020F0502020204030204" pitchFamily="34" charset="0"/>
                <a:cs typeface="Times New Roman" panose="02020603050405020304" pitchFamily="18" charset="0"/>
              </a:rPr>
              <a:t> B, Lindstrom D. The influence of husbands’ approval on women’s use of prenatal care: Results from </a:t>
            </a:r>
            <a:r>
              <a:rPr lang="en-IN" sz="1200" kern="100" dirty="0" err="1">
                <a:effectLst/>
                <a:ea typeface="Calibri" panose="020F0502020204030204" pitchFamily="34" charset="0"/>
                <a:cs typeface="Times New Roman" panose="02020603050405020304" pitchFamily="18" charset="0"/>
              </a:rPr>
              <a:t>Yirgalem</a:t>
            </a:r>
            <a:r>
              <a:rPr lang="en-IN" sz="1200" kern="100" dirty="0">
                <a:effectLst/>
                <a:ea typeface="Calibri" panose="020F0502020204030204" pitchFamily="34" charset="0"/>
                <a:cs typeface="Times New Roman" panose="02020603050405020304" pitchFamily="18" charset="0"/>
              </a:rPr>
              <a:t> and </a:t>
            </a:r>
            <a:r>
              <a:rPr lang="en-IN" sz="1200" kern="100" dirty="0" err="1">
                <a:effectLst/>
                <a:ea typeface="Calibri" panose="020F0502020204030204" pitchFamily="34" charset="0"/>
                <a:cs typeface="Times New Roman" panose="02020603050405020304" pitchFamily="18" charset="0"/>
              </a:rPr>
              <a:t>Jimma</a:t>
            </a:r>
            <a:r>
              <a:rPr lang="en-IN" sz="1200" kern="100" dirty="0">
                <a:effectLst/>
                <a:ea typeface="Calibri" panose="020F0502020204030204" pitchFamily="34" charset="0"/>
                <a:cs typeface="Times New Roman" panose="02020603050405020304" pitchFamily="18" charset="0"/>
              </a:rPr>
              <a:t> towns, south west Ethiopia. Ethiop J Health Dev. 2007 Jan 12;20. </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8. </a:t>
            </a:r>
            <a:r>
              <a:rPr lang="en-IN" sz="1200" kern="100" dirty="0" err="1">
                <a:effectLst/>
                <a:ea typeface="Calibri" panose="020F0502020204030204" pitchFamily="34" charset="0"/>
                <a:cs typeface="Times New Roman" panose="02020603050405020304" pitchFamily="18" charset="0"/>
              </a:rPr>
              <a:t>Jungari</a:t>
            </a:r>
            <a:r>
              <a:rPr lang="en-IN" sz="1200" kern="100" dirty="0">
                <a:effectLst/>
                <a:ea typeface="Calibri" panose="020F0502020204030204" pitchFamily="34" charset="0"/>
                <a:cs typeface="Times New Roman" panose="02020603050405020304" pitchFamily="18" charset="0"/>
              </a:rPr>
              <a:t> S, Paswan B. What he knows about her and how it affects her? Husband’s knowledge of pregnancy complications and maternal health care utilization among tribal population in Maharashtra, India. BMC Pregnancy Childbirth. 2019 Feb 13;19(1):70. </a:t>
            </a:r>
          </a:p>
          <a:p>
            <a:pPr marL="0" indent="0">
              <a:lnSpc>
                <a:spcPct val="120000"/>
              </a:lnSpc>
              <a:spcAft>
                <a:spcPts val="800"/>
              </a:spcAft>
              <a:buNone/>
            </a:pPr>
            <a:r>
              <a:rPr lang="en-IN" sz="1200" kern="100" dirty="0">
                <a:effectLst/>
                <a:ea typeface="Calibri" panose="020F0502020204030204" pitchFamily="34" charset="0"/>
                <a:cs typeface="Times New Roman" panose="02020603050405020304" pitchFamily="18" charset="0"/>
              </a:rPr>
              <a:t>9. </a:t>
            </a:r>
            <a:r>
              <a:rPr lang="en-IN" sz="1200" kern="100" dirty="0" err="1">
                <a:effectLst/>
                <a:ea typeface="Calibri" panose="020F0502020204030204" pitchFamily="34" charset="0"/>
                <a:cs typeface="Times New Roman" panose="02020603050405020304" pitchFamily="18" charset="0"/>
              </a:rPr>
              <a:t>Dahake</a:t>
            </a:r>
            <a:r>
              <a:rPr lang="en-IN" sz="1200" kern="100" dirty="0">
                <a:effectLst/>
                <a:ea typeface="Calibri" panose="020F0502020204030204" pitchFamily="34" charset="0"/>
                <a:cs typeface="Times New Roman" panose="02020603050405020304" pitchFamily="18" charset="0"/>
              </a:rPr>
              <a:t> S, Shinde R. Exploring Husband’s Attitude Towards Involvement in his Wife’s Antenatal Care in Urban Slum Community of Mumbai. Indian J Community Med Off </a:t>
            </a:r>
            <a:r>
              <a:rPr lang="en-IN" sz="1200" kern="100" dirty="0" err="1">
                <a:effectLst/>
                <a:ea typeface="Calibri" panose="020F0502020204030204" pitchFamily="34" charset="0"/>
                <a:cs typeface="Times New Roman" panose="02020603050405020304" pitchFamily="18" charset="0"/>
              </a:rPr>
              <a:t>Publ</a:t>
            </a:r>
            <a:r>
              <a:rPr lang="en-IN" sz="1200" kern="100" dirty="0">
                <a:effectLst/>
                <a:ea typeface="Calibri" panose="020F0502020204030204" pitchFamily="34" charset="0"/>
                <a:cs typeface="Times New Roman" panose="02020603050405020304" pitchFamily="18" charset="0"/>
              </a:rPr>
              <a:t> Indian Assoc Prev Soc Med. 2020;45(3):320–2. </a:t>
            </a:r>
          </a:p>
        </p:txBody>
      </p:sp>
      <p:pic>
        <p:nvPicPr>
          <p:cNvPr id="6" name="Picture 5">
            <a:extLst>
              <a:ext uri="{FF2B5EF4-FFF2-40B4-BE49-F238E27FC236}">
                <a16:creationId xmlns:a16="http://schemas.microsoft.com/office/drawing/2014/main" id="{F007B259-40F0-8707-529E-A59624ED5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1728215" cy="851823"/>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19</a:t>
            </a:fld>
            <a:endParaRPr lang="en-IN"/>
          </a:p>
        </p:txBody>
      </p:sp>
    </p:spTree>
    <p:extLst>
      <p:ext uri="{BB962C8B-B14F-4D97-AF65-F5344CB8AC3E}">
        <p14:creationId xmlns:p14="http://schemas.microsoft.com/office/powerpoint/2010/main" val="36752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122326" y="353568"/>
            <a:ext cx="9875520" cy="1356360"/>
          </a:xfrm>
        </p:spPr>
        <p:txBody>
          <a:bodyPr/>
          <a:lstStyle/>
          <a:p>
            <a:pPr algn="ctr"/>
            <a:r>
              <a:rPr lang="en-IN" b="1" dirty="0"/>
              <a:t>Mentor Approval</a:t>
            </a:r>
          </a:p>
        </p:txBody>
      </p:sp>
      <p:pic>
        <p:nvPicPr>
          <p:cNvPr id="7" name="Content Placeholder 6">
            <a:extLst>
              <a:ext uri="{FF2B5EF4-FFF2-40B4-BE49-F238E27FC236}">
                <a16:creationId xmlns:a16="http://schemas.microsoft.com/office/drawing/2014/main" id="{1D0635C9-5D50-2173-6A00-D8D6D317A889}"/>
              </a:ext>
            </a:extLst>
          </p:cNvPr>
          <p:cNvPicPr>
            <a:picLocks noGrp="1" noChangeAspect="1"/>
          </p:cNvPicPr>
          <p:nvPr>
            <p:ph idx="1"/>
          </p:nvPr>
        </p:nvPicPr>
        <p:blipFill rotWithShape="1">
          <a:blip r:embed="rId2"/>
          <a:srcRect l="48558" t="33962" b="5585"/>
          <a:stretch/>
        </p:blipFill>
        <p:spPr>
          <a:xfrm>
            <a:off x="2571649" y="1581912"/>
            <a:ext cx="6976873" cy="4496484"/>
          </a:xfrm>
          <a:ln>
            <a:solidFill>
              <a:schemeClr val="accent1"/>
            </a:solidFill>
          </a:ln>
        </p:spPr>
      </p:pic>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8" name="Picture 7">
            <a:extLst>
              <a:ext uri="{FF2B5EF4-FFF2-40B4-BE49-F238E27FC236}">
                <a16:creationId xmlns:a16="http://schemas.microsoft.com/office/drawing/2014/main" id="{A78389A1-F3B0-3BF5-E38A-2E2EBC0C8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Content Placeholder 12">
            <a:extLst>
              <a:ext uri="{FF2B5EF4-FFF2-40B4-BE49-F238E27FC236}">
                <a16:creationId xmlns:a16="http://schemas.microsoft.com/office/drawing/2014/main" id="{D2BD2CB2-5A05-5DEC-4EFE-5026BE2E13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754" y="1847850"/>
            <a:ext cx="5782509" cy="4351338"/>
          </a:xfrm>
        </p:spPr>
      </p:pic>
      <p:pic>
        <p:nvPicPr>
          <p:cNvPr id="7" name="Picture 6">
            <a:extLst>
              <a:ext uri="{FF2B5EF4-FFF2-40B4-BE49-F238E27FC236}">
                <a16:creationId xmlns:a16="http://schemas.microsoft.com/office/drawing/2014/main" id="{0B9EE759-53AC-FBF5-31DD-04D29BABE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263" y="1847850"/>
            <a:ext cx="5574765" cy="4351338"/>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Content Placeholder 7">
            <a:extLst>
              <a:ext uri="{FF2B5EF4-FFF2-40B4-BE49-F238E27FC236}">
                <a16:creationId xmlns:a16="http://schemas.microsoft.com/office/drawing/2014/main" id="{D8F68968-ED22-933D-2B6B-FEFCDB63A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371" y="1828800"/>
            <a:ext cx="7245328" cy="4038600"/>
          </a:xfrm>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a:t>
            </a:r>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7" name="Picture 6">
            <a:extLst>
              <a:ext uri="{FF2B5EF4-FFF2-40B4-BE49-F238E27FC236}">
                <a16:creationId xmlns:a16="http://schemas.microsoft.com/office/drawing/2014/main" id="{7D2FEE89-5567-54CC-2579-705191E26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
        <p:nvSpPr>
          <p:cNvPr id="6" name="Content Placeholder 2">
            <a:extLst>
              <a:ext uri="{FF2B5EF4-FFF2-40B4-BE49-F238E27FC236}">
                <a16:creationId xmlns:a16="http://schemas.microsoft.com/office/drawing/2014/main" id="{5BC89C80-D89D-AF1D-B661-84E721E7AFF5}"/>
              </a:ext>
            </a:extLst>
          </p:cNvPr>
          <p:cNvSpPr txBox="1">
            <a:spLocks/>
          </p:cNvSpPr>
          <p:nvPr/>
        </p:nvSpPr>
        <p:spPr>
          <a:xfrm>
            <a:off x="711610" y="1878559"/>
            <a:ext cx="6246973" cy="4345269"/>
          </a:xfrm>
          <a:prstGeom prst="rect">
            <a:avLst/>
          </a:prstGeom>
          <a:ln w="1905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9pPr>
          </a:lstStyle>
          <a:p>
            <a:pPr algn="just"/>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WHO - Despite a significant drop in maternal mortality over the past ten years in India (RGI, 2018), statistics revealed that the country, still accounts for more than one-third of estimated maternal fatalities worldwide </a:t>
            </a:r>
            <a:r>
              <a:rPr lang="en-IN"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(Paul, 2022)</a:t>
            </a: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Involvement of partners in utilizing maternal health services remains a serious public challenge in the developing countries.</a:t>
            </a:r>
          </a:p>
          <a:p>
            <a:pPr algn="just"/>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Studies from Nepal and southwest Ethiopia demonstrated a </a:t>
            </a:r>
            <a:r>
              <a:rPr lang="en-US"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favourable</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impact on ANC utilization </a:t>
            </a:r>
            <a:r>
              <a:rPr lang="en-IN"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(Thapa &amp; </a:t>
            </a:r>
            <a:r>
              <a:rPr lang="en-IN"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Niehof</a:t>
            </a:r>
            <a:r>
              <a:rPr lang="en-IN"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2013)</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IN"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IN" sz="2200"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Biratu</a:t>
            </a:r>
            <a:r>
              <a:rPr lang="en-IN"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&amp; Lindstrom, 2007)</a:t>
            </a:r>
            <a:r>
              <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22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Study from </a:t>
            </a:r>
            <a:r>
              <a:rPr lang="en-US" sz="2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Gadchrioli</a:t>
            </a: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district of Maharashtra - men who had some understanding of pregnancies, births, and postpartum difficulties were more likely to use all of their wives' maternal health services </a:t>
            </a:r>
            <a:r>
              <a:rPr lang="en-IN"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IN" sz="2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Jungari</a:t>
            </a:r>
            <a:r>
              <a:rPr lang="en-IN"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&amp; Paswan, 2019)</a:t>
            </a: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dirty="0"/>
          </a:p>
        </p:txBody>
      </p:sp>
      <p:pic>
        <p:nvPicPr>
          <p:cNvPr id="8" name="Picture 7">
            <a:extLst>
              <a:ext uri="{FF2B5EF4-FFF2-40B4-BE49-F238E27FC236}">
                <a16:creationId xmlns:a16="http://schemas.microsoft.com/office/drawing/2014/main" id="{A6D309D2-5DA7-0697-95C5-1B19D6261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366" y="1878559"/>
            <a:ext cx="4744306" cy="4369842"/>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a:t>
            </a:r>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9" name="Picture 8">
            <a:extLst>
              <a:ext uri="{FF2B5EF4-FFF2-40B4-BE49-F238E27FC236}">
                <a16:creationId xmlns:a16="http://schemas.microsoft.com/office/drawing/2014/main" id="{B791F42B-FD82-F293-BF8F-EB5BA976E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
        <p:nvSpPr>
          <p:cNvPr id="6" name="TextBox 5">
            <a:extLst>
              <a:ext uri="{FF2B5EF4-FFF2-40B4-BE49-F238E27FC236}">
                <a16:creationId xmlns:a16="http://schemas.microsoft.com/office/drawing/2014/main" id="{B9C34B25-B9E0-3F53-7EC1-ACD0D7C6AE01}"/>
              </a:ext>
            </a:extLst>
          </p:cNvPr>
          <p:cNvSpPr txBox="1"/>
          <p:nvPr/>
        </p:nvSpPr>
        <p:spPr>
          <a:xfrm>
            <a:off x="1143000" y="2044915"/>
            <a:ext cx="10296144" cy="8788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main objective is to analyze the effect of male involvement in the utilization of maternal healthcare services in EAG states of India.</a:t>
            </a:r>
            <a:endParaRPr lang="en-IN" sz="2800" dirty="0"/>
          </a:p>
        </p:txBody>
      </p:sp>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1140143" y="286722"/>
            <a:ext cx="9875520" cy="1356360"/>
          </a:xfrm>
        </p:spPr>
        <p:txBody>
          <a:bodyPr/>
          <a:lstStyle/>
          <a:p>
            <a:pPr algn="ctr"/>
            <a:r>
              <a:rPr lang="en-IN" b="1" dirty="0"/>
              <a:t>Methodology</a:t>
            </a:r>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7" name="Picture 6">
            <a:extLst>
              <a:ext uri="{FF2B5EF4-FFF2-40B4-BE49-F238E27FC236}">
                <a16:creationId xmlns:a16="http://schemas.microsoft.com/office/drawing/2014/main" id="{642BF9DC-B913-DA2A-559D-3D7B83071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
        <p:nvSpPr>
          <p:cNvPr id="9" name="Content Placeholder 8">
            <a:extLst>
              <a:ext uri="{FF2B5EF4-FFF2-40B4-BE49-F238E27FC236}">
                <a16:creationId xmlns:a16="http://schemas.microsoft.com/office/drawing/2014/main" id="{BC2E8DA9-CF57-3C71-B94B-E568E58A8EF0}"/>
              </a:ext>
            </a:extLst>
          </p:cNvPr>
          <p:cNvSpPr>
            <a:spLocks noGrp="1"/>
          </p:cNvSpPr>
          <p:nvPr>
            <p:ph idx="1"/>
          </p:nvPr>
        </p:nvSpPr>
        <p:spPr/>
        <p:txBody>
          <a:bodyPr/>
          <a:lstStyle/>
          <a:p>
            <a:endParaRPr lang="en-IN"/>
          </a:p>
        </p:txBody>
      </p:sp>
      <p:graphicFrame>
        <p:nvGraphicFramePr>
          <p:cNvPr id="10" name="Content Placeholder 5">
            <a:extLst>
              <a:ext uri="{FF2B5EF4-FFF2-40B4-BE49-F238E27FC236}">
                <a16:creationId xmlns:a16="http://schemas.microsoft.com/office/drawing/2014/main" id="{002EB171-9DE5-D1B5-6876-688574CC571C}"/>
              </a:ext>
            </a:extLst>
          </p:cNvPr>
          <p:cNvGraphicFramePr>
            <a:graphicFrameLocks/>
          </p:cNvGraphicFramePr>
          <p:nvPr>
            <p:extLst>
              <p:ext uri="{D42A27DB-BD31-4B8C-83A1-F6EECF244321}">
                <p14:modId xmlns:p14="http://schemas.microsoft.com/office/powerpoint/2010/main" val="1536553795"/>
              </p:ext>
            </p:extLst>
          </p:nvPr>
        </p:nvGraphicFramePr>
        <p:xfrm>
          <a:off x="1143000" y="1314318"/>
          <a:ext cx="9872663" cy="455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1140143" y="83820"/>
            <a:ext cx="9875520" cy="1356360"/>
          </a:xfrm>
        </p:spPr>
        <p:txBody>
          <a:bodyPr/>
          <a:lstStyle/>
          <a:p>
            <a:pPr algn="ctr"/>
            <a:r>
              <a:rPr lang="en-IN" b="1" dirty="0"/>
              <a:t>Methodology</a:t>
            </a:r>
            <a:endParaRPr lang="en-IN" dirty="0"/>
          </a:p>
        </p:txBody>
      </p:sp>
      <p:sp>
        <p:nvSpPr>
          <p:cNvPr id="5" name="Footer Placeholder 4">
            <a:extLst>
              <a:ext uri="{FF2B5EF4-FFF2-40B4-BE49-F238E27FC236}">
                <a16:creationId xmlns:a16="http://schemas.microsoft.com/office/drawing/2014/main" id="{6F6DCD10-8A3E-7240-0E8B-DDE634E0B5E4}"/>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7" name="Picture 6">
            <a:extLst>
              <a:ext uri="{FF2B5EF4-FFF2-40B4-BE49-F238E27FC236}">
                <a16:creationId xmlns:a16="http://schemas.microsoft.com/office/drawing/2014/main" id="{613D640A-CA88-465A-BF16-FD72684A7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01168"/>
            <a:ext cx="2084832" cy="1027596"/>
          </a:xfrm>
          <a:prstGeom prst="rect">
            <a:avLst/>
          </a:prstGeom>
        </p:spPr>
      </p:pic>
      <p:sp>
        <p:nvSpPr>
          <p:cNvPr id="9" name="Content Placeholder 8">
            <a:extLst>
              <a:ext uri="{FF2B5EF4-FFF2-40B4-BE49-F238E27FC236}">
                <a16:creationId xmlns:a16="http://schemas.microsoft.com/office/drawing/2014/main" id="{0450D71A-D4E9-C4D6-1AFB-65763CFFC687}"/>
              </a:ext>
            </a:extLst>
          </p:cNvPr>
          <p:cNvSpPr>
            <a:spLocks noGrp="1"/>
          </p:cNvSpPr>
          <p:nvPr>
            <p:ph idx="1"/>
          </p:nvPr>
        </p:nvSpPr>
        <p:spPr/>
        <p:txBody>
          <a:bodyPr/>
          <a:lstStyle/>
          <a:p>
            <a:endParaRPr lang="en-IN" dirty="0"/>
          </a:p>
        </p:txBody>
      </p:sp>
      <p:graphicFrame>
        <p:nvGraphicFramePr>
          <p:cNvPr id="10" name="Content Placeholder 5">
            <a:extLst>
              <a:ext uri="{FF2B5EF4-FFF2-40B4-BE49-F238E27FC236}">
                <a16:creationId xmlns:a16="http://schemas.microsoft.com/office/drawing/2014/main" id="{0DF11698-A8BC-EF6D-F560-D304B0D57E25}"/>
              </a:ext>
            </a:extLst>
          </p:cNvPr>
          <p:cNvGraphicFramePr>
            <a:graphicFrameLocks/>
          </p:cNvGraphicFramePr>
          <p:nvPr>
            <p:extLst>
              <p:ext uri="{D42A27DB-BD31-4B8C-83A1-F6EECF244321}">
                <p14:modId xmlns:p14="http://schemas.microsoft.com/office/powerpoint/2010/main" val="3503113442"/>
              </p:ext>
            </p:extLst>
          </p:nvPr>
        </p:nvGraphicFramePr>
        <p:xfrm>
          <a:off x="1143000" y="1536192"/>
          <a:ext cx="9872663" cy="3383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24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4028608" y="572702"/>
            <a:ext cx="3474720" cy="1356360"/>
          </a:xfrm>
        </p:spPr>
        <p:txBody>
          <a:bodyPr/>
          <a:lstStyle/>
          <a:p>
            <a:pPr algn="ctr"/>
            <a:r>
              <a:rPr lang="en-IN" b="1" dirty="0"/>
              <a:t>Results</a:t>
            </a:r>
          </a:p>
        </p:txBody>
      </p:sp>
      <p:pic>
        <p:nvPicPr>
          <p:cNvPr id="7" name="Picture 6">
            <a:extLst>
              <a:ext uri="{FF2B5EF4-FFF2-40B4-BE49-F238E27FC236}">
                <a16:creationId xmlns:a16="http://schemas.microsoft.com/office/drawing/2014/main" id="{B6303BF7-64A0-043F-3438-038D94AE6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28600"/>
            <a:ext cx="1428485" cy="704088"/>
          </a:xfrm>
          <a:prstGeom prst="rect">
            <a:avLst/>
          </a:prstGeom>
        </p:spPr>
      </p:pic>
      <p:pic>
        <p:nvPicPr>
          <p:cNvPr id="10" name="Picture 9">
            <a:extLst>
              <a:ext uri="{FF2B5EF4-FFF2-40B4-BE49-F238E27FC236}">
                <a16:creationId xmlns:a16="http://schemas.microsoft.com/office/drawing/2014/main" id="{7387291B-DFA9-CF94-95FD-EA7576709F76}"/>
              </a:ext>
            </a:extLst>
          </p:cNvPr>
          <p:cNvPicPr>
            <a:picLocks noChangeAspect="1"/>
          </p:cNvPicPr>
          <p:nvPr/>
        </p:nvPicPr>
        <p:blipFill>
          <a:blip r:embed="rId3"/>
          <a:stretch>
            <a:fillRect/>
          </a:stretch>
        </p:blipFill>
        <p:spPr>
          <a:xfrm>
            <a:off x="228600" y="2011678"/>
            <a:ext cx="3803056" cy="3724980"/>
          </a:xfrm>
          <a:prstGeom prst="rect">
            <a:avLst/>
          </a:prstGeom>
          <a:ln>
            <a:solidFill>
              <a:schemeClr val="tx1"/>
            </a:solidFill>
          </a:ln>
        </p:spPr>
      </p:pic>
      <p:pic>
        <p:nvPicPr>
          <p:cNvPr id="11" name="Picture 10">
            <a:extLst>
              <a:ext uri="{FF2B5EF4-FFF2-40B4-BE49-F238E27FC236}">
                <a16:creationId xmlns:a16="http://schemas.microsoft.com/office/drawing/2014/main" id="{84C3DFA2-091B-F1AD-26B7-E938B5A470B9}"/>
              </a:ext>
            </a:extLst>
          </p:cNvPr>
          <p:cNvPicPr>
            <a:picLocks noChangeAspect="1"/>
          </p:cNvPicPr>
          <p:nvPr/>
        </p:nvPicPr>
        <p:blipFill>
          <a:blip r:embed="rId4"/>
          <a:stretch>
            <a:fillRect/>
          </a:stretch>
        </p:blipFill>
        <p:spPr>
          <a:xfrm>
            <a:off x="4028608" y="2011679"/>
            <a:ext cx="4128688" cy="3724979"/>
          </a:xfrm>
          <a:prstGeom prst="rect">
            <a:avLst/>
          </a:prstGeom>
          <a:ln>
            <a:solidFill>
              <a:schemeClr val="tx1"/>
            </a:solidFill>
          </a:ln>
        </p:spPr>
      </p:pic>
      <p:pic>
        <p:nvPicPr>
          <p:cNvPr id="12" name="Picture 11">
            <a:extLst>
              <a:ext uri="{FF2B5EF4-FFF2-40B4-BE49-F238E27FC236}">
                <a16:creationId xmlns:a16="http://schemas.microsoft.com/office/drawing/2014/main" id="{4AD7EB78-08DF-0896-CF99-453EA999952B}"/>
              </a:ext>
            </a:extLst>
          </p:cNvPr>
          <p:cNvPicPr>
            <a:picLocks noChangeAspect="1"/>
          </p:cNvPicPr>
          <p:nvPr/>
        </p:nvPicPr>
        <p:blipFill>
          <a:blip r:embed="rId5"/>
          <a:stretch>
            <a:fillRect/>
          </a:stretch>
        </p:blipFill>
        <p:spPr>
          <a:xfrm>
            <a:off x="8157296" y="2011678"/>
            <a:ext cx="3800008" cy="3724979"/>
          </a:xfrm>
          <a:prstGeom prst="rect">
            <a:avLst/>
          </a:prstGeom>
          <a:ln>
            <a:solidFill>
              <a:schemeClr val="tx1"/>
            </a:solidFill>
          </a:ln>
        </p:spPr>
      </p:pic>
    </p:spTree>
    <p:extLst>
      <p:ext uri="{BB962C8B-B14F-4D97-AF65-F5344CB8AC3E}">
        <p14:creationId xmlns:p14="http://schemas.microsoft.com/office/powerpoint/2010/main" val="149861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3737170" y="291084"/>
            <a:ext cx="3858768" cy="720852"/>
          </a:xfrm>
        </p:spPr>
        <p:txBody>
          <a:bodyPr/>
          <a:lstStyle/>
          <a:p>
            <a:pPr algn="ctr"/>
            <a:r>
              <a:rPr lang="en-IN" b="1" dirty="0"/>
              <a:t>Results</a:t>
            </a:r>
          </a:p>
        </p:txBody>
      </p:sp>
      <p:pic>
        <p:nvPicPr>
          <p:cNvPr id="7" name="Picture 6">
            <a:extLst>
              <a:ext uri="{FF2B5EF4-FFF2-40B4-BE49-F238E27FC236}">
                <a16:creationId xmlns:a16="http://schemas.microsoft.com/office/drawing/2014/main" id="{69A0D50F-386A-398C-052D-287521EFA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7" y="248412"/>
            <a:ext cx="1462496" cy="720852"/>
          </a:xfrm>
          <a:prstGeom prst="rect">
            <a:avLst/>
          </a:prstGeom>
        </p:spPr>
      </p:pic>
      <p:pic>
        <p:nvPicPr>
          <p:cNvPr id="12" name="Picture 11">
            <a:extLst>
              <a:ext uri="{FF2B5EF4-FFF2-40B4-BE49-F238E27FC236}">
                <a16:creationId xmlns:a16="http://schemas.microsoft.com/office/drawing/2014/main" id="{8FD682F1-54A5-043A-606F-45AEF01BC68A}"/>
              </a:ext>
            </a:extLst>
          </p:cNvPr>
          <p:cNvPicPr>
            <a:picLocks noChangeAspect="1"/>
          </p:cNvPicPr>
          <p:nvPr/>
        </p:nvPicPr>
        <p:blipFill>
          <a:blip r:embed="rId3"/>
          <a:stretch>
            <a:fillRect/>
          </a:stretch>
        </p:blipFill>
        <p:spPr>
          <a:xfrm>
            <a:off x="1581913" y="1112491"/>
            <a:ext cx="4584589" cy="2755631"/>
          </a:xfrm>
          <a:prstGeom prst="rect">
            <a:avLst/>
          </a:prstGeom>
          <a:ln>
            <a:solidFill>
              <a:schemeClr val="tx1"/>
            </a:solidFill>
          </a:ln>
        </p:spPr>
      </p:pic>
      <p:pic>
        <p:nvPicPr>
          <p:cNvPr id="14" name="Picture 13">
            <a:extLst>
              <a:ext uri="{FF2B5EF4-FFF2-40B4-BE49-F238E27FC236}">
                <a16:creationId xmlns:a16="http://schemas.microsoft.com/office/drawing/2014/main" id="{E081B898-0984-7196-E612-41849399EDAF}"/>
              </a:ext>
            </a:extLst>
          </p:cNvPr>
          <p:cNvPicPr>
            <a:picLocks noChangeAspect="1"/>
          </p:cNvPicPr>
          <p:nvPr/>
        </p:nvPicPr>
        <p:blipFill>
          <a:blip r:embed="rId4"/>
          <a:stretch>
            <a:fillRect/>
          </a:stretch>
        </p:blipFill>
        <p:spPr>
          <a:xfrm>
            <a:off x="6166502" y="1112491"/>
            <a:ext cx="4584589" cy="2755631"/>
          </a:xfrm>
          <a:prstGeom prst="rect">
            <a:avLst/>
          </a:prstGeom>
          <a:ln>
            <a:solidFill>
              <a:schemeClr val="tx1"/>
            </a:solidFill>
          </a:ln>
        </p:spPr>
      </p:pic>
      <p:pic>
        <p:nvPicPr>
          <p:cNvPr id="15" name="Picture 14">
            <a:extLst>
              <a:ext uri="{FF2B5EF4-FFF2-40B4-BE49-F238E27FC236}">
                <a16:creationId xmlns:a16="http://schemas.microsoft.com/office/drawing/2014/main" id="{9DDA1D2A-7F56-5435-72F2-6D0C81567BEE}"/>
              </a:ext>
            </a:extLst>
          </p:cNvPr>
          <p:cNvPicPr>
            <a:picLocks noChangeAspect="1"/>
          </p:cNvPicPr>
          <p:nvPr/>
        </p:nvPicPr>
        <p:blipFill>
          <a:blip r:embed="rId5"/>
          <a:stretch>
            <a:fillRect/>
          </a:stretch>
        </p:blipFill>
        <p:spPr>
          <a:xfrm>
            <a:off x="3737170" y="3868122"/>
            <a:ext cx="4584589" cy="2755631"/>
          </a:xfrm>
          <a:prstGeom prst="rect">
            <a:avLst/>
          </a:prstGeom>
          <a:ln>
            <a:solidFill>
              <a:schemeClr val="tx1"/>
            </a:solidFill>
          </a:ln>
        </p:spPr>
      </p:pic>
    </p:spTree>
    <p:extLst>
      <p:ext uri="{BB962C8B-B14F-4D97-AF65-F5344CB8AC3E}">
        <p14:creationId xmlns:p14="http://schemas.microsoft.com/office/powerpoint/2010/main" val="191127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3773746" y="529590"/>
            <a:ext cx="3858768" cy="778002"/>
          </a:xfrm>
        </p:spPr>
        <p:txBody>
          <a:bodyPr>
            <a:normAutofit/>
          </a:bodyPr>
          <a:lstStyle/>
          <a:p>
            <a:pPr algn="ctr"/>
            <a:r>
              <a:rPr lang="en-IN" b="1" dirty="0"/>
              <a:t>Results</a:t>
            </a:r>
          </a:p>
        </p:txBody>
      </p:sp>
      <p:pic>
        <p:nvPicPr>
          <p:cNvPr id="7" name="Picture 6">
            <a:extLst>
              <a:ext uri="{FF2B5EF4-FFF2-40B4-BE49-F238E27FC236}">
                <a16:creationId xmlns:a16="http://schemas.microsoft.com/office/drawing/2014/main" id="{69A0D50F-386A-398C-052D-287521EFA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7" y="156972"/>
            <a:ext cx="1578445" cy="778002"/>
          </a:xfrm>
          <a:prstGeom prst="rect">
            <a:avLst/>
          </a:prstGeom>
        </p:spPr>
      </p:pic>
      <p:pic>
        <p:nvPicPr>
          <p:cNvPr id="10" name="Picture 9">
            <a:extLst>
              <a:ext uri="{FF2B5EF4-FFF2-40B4-BE49-F238E27FC236}">
                <a16:creationId xmlns:a16="http://schemas.microsoft.com/office/drawing/2014/main" id="{8E21B47D-3043-79CA-D84A-35EE3FB8A1EE}"/>
              </a:ext>
            </a:extLst>
          </p:cNvPr>
          <p:cNvPicPr>
            <a:picLocks noChangeAspect="1"/>
          </p:cNvPicPr>
          <p:nvPr/>
        </p:nvPicPr>
        <p:blipFill>
          <a:blip r:embed="rId3"/>
          <a:stretch>
            <a:fillRect/>
          </a:stretch>
        </p:blipFill>
        <p:spPr>
          <a:xfrm>
            <a:off x="219457" y="1609344"/>
            <a:ext cx="11753086" cy="4626864"/>
          </a:xfrm>
          <a:prstGeom prst="rect">
            <a:avLst/>
          </a:prstGeom>
          <a:ln>
            <a:noFill/>
          </a:ln>
        </p:spPr>
      </p:pic>
      <p:cxnSp>
        <p:nvCxnSpPr>
          <p:cNvPr id="4" name="Straight Connector 3">
            <a:extLst>
              <a:ext uri="{FF2B5EF4-FFF2-40B4-BE49-F238E27FC236}">
                <a16:creationId xmlns:a16="http://schemas.microsoft.com/office/drawing/2014/main" id="{5105DC65-866A-EDEC-CE82-5DCDA319C91E}"/>
              </a:ext>
            </a:extLst>
          </p:cNvPr>
          <p:cNvCxnSpPr>
            <a:cxnSpLocks/>
          </p:cNvCxnSpPr>
          <p:nvPr/>
        </p:nvCxnSpPr>
        <p:spPr>
          <a:xfrm>
            <a:off x="3099816" y="2212848"/>
            <a:ext cx="0" cy="22677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892619"/>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421</TotalTime>
  <Words>1483</Words>
  <Application>Microsoft Office PowerPoint</Application>
  <PresentationFormat>Widescreen</PresentationFormat>
  <Paragraphs>445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Times New Roman</vt:lpstr>
      <vt:lpstr>Basis</vt:lpstr>
      <vt:lpstr>Role of males in the utilization of maternal healthcare services among EAG states in India, 2019-21  Wadhwani AI</vt:lpstr>
      <vt:lpstr>Mentor Approval</vt:lpstr>
      <vt:lpstr>Introduction</vt:lpstr>
      <vt:lpstr>Objective</vt:lpstr>
      <vt:lpstr>Methodology</vt:lpstr>
      <vt:lpstr>Methodology</vt:lpstr>
      <vt:lpstr>Results</vt:lpstr>
      <vt:lpstr>Results</vt:lpstr>
      <vt:lpstr>Results</vt:lpstr>
      <vt:lpstr>Results</vt:lpstr>
      <vt:lpstr>PowerPoint Presentation</vt:lpstr>
      <vt:lpstr>Results</vt:lpstr>
      <vt:lpstr>Results</vt:lpstr>
      <vt:lpstr>Results</vt:lpstr>
      <vt:lpstr>Discussion</vt:lpstr>
      <vt:lpstr>Discussion</vt:lpstr>
      <vt:lpstr>Conclusion</vt:lpstr>
      <vt:lpstr>References</vt:lpstr>
      <vt:lpstr>Thank You</vt:lpstr>
      <vt:lpstr>Pictorial Journey</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Ishita Maji</cp:lastModifiedBy>
  <cp:revision>67</cp:revision>
  <dcterms:created xsi:type="dcterms:W3CDTF">2022-05-20T15:11:38Z</dcterms:created>
  <dcterms:modified xsi:type="dcterms:W3CDTF">2023-07-27T08:42:20Z</dcterms:modified>
</cp:coreProperties>
</file>