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57" r:id="rId3"/>
    <p:sldId id="274" r:id="rId4"/>
    <p:sldId id="260" r:id="rId5"/>
    <p:sldId id="259" r:id="rId6"/>
    <p:sldId id="261" r:id="rId7"/>
    <p:sldId id="262" r:id="rId8"/>
    <p:sldId id="263" r:id="rId9"/>
    <p:sldId id="264" r:id="rId10"/>
    <p:sldId id="265" r:id="rId11"/>
    <p:sldId id="275" r:id="rId12"/>
    <p:sldId id="267" r:id="rId13"/>
    <p:sldId id="276"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C3AFE-339F-4CDC-B535-2C770D6D7FAD}"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FE0BB535-9720-44A2-ADF5-51BBD75E1F2B}">
      <dgm:prSet/>
      <dgm:spPr/>
      <dgm:t>
        <a:bodyPr/>
        <a:lstStyle/>
        <a:p>
          <a:pPr>
            <a:lnSpc>
              <a:spcPct val="100000"/>
            </a:lnSpc>
          </a:pPr>
          <a:r>
            <a:rPr lang="en-US" b="1" dirty="0"/>
            <a:t>Primary objective</a:t>
          </a:r>
          <a:r>
            <a:rPr lang="en-US" dirty="0"/>
            <a:t>: </a:t>
          </a:r>
          <a:r>
            <a:rPr lang="en-IN" dirty="0"/>
            <a:t>To assess the current level of EMR adoption and compliance among healthcare providers in Eye care hospitals.</a:t>
          </a:r>
          <a:endParaRPr lang="en-US" dirty="0"/>
        </a:p>
      </dgm:t>
    </dgm:pt>
    <dgm:pt modelId="{EF0C8850-9548-446F-B4E9-745C8383858F}" type="parTrans" cxnId="{52EE7656-A1B3-4507-817C-9E6C07BB4F66}">
      <dgm:prSet/>
      <dgm:spPr/>
      <dgm:t>
        <a:bodyPr/>
        <a:lstStyle/>
        <a:p>
          <a:endParaRPr lang="en-US"/>
        </a:p>
      </dgm:t>
    </dgm:pt>
    <dgm:pt modelId="{02DCB950-003B-4D26-A634-7EC8013B2F63}" type="sibTrans" cxnId="{52EE7656-A1B3-4507-817C-9E6C07BB4F66}">
      <dgm:prSet/>
      <dgm:spPr/>
      <dgm:t>
        <a:bodyPr/>
        <a:lstStyle/>
        <a:p>
          <a:endParaRPr lang="en-US"/>
        </a:p>
      </dgm:t>
    </dgm:pt>
    <dgm:pt modelId="{D31BF44C-235F-4234-A87E-CCC16D6842BA}">
      <dgm:prSet/>
      <dgm:spPr/>
      <dgm:t>
        <a:bodyPr/>
        <a:lstStyle/>
        <a:p>
          <a:pPr>
            <a:lnSpc>
              <a:spcPct val="100000"/>
            </a:lnSpc>
          </a:pPr>
          <a:r>
            <a:rPr lang="en-US" b="1" dirty="0"/>
            <a:t>Secondary Objective: </a:t>
          </a:r>
          <a:r>
            <a:rPr lang="en-US" dirty="0"/>
            <a:t> To identify the Parameters and Factor contribute in EMR compliance</a:t>
          </a:r>
        </a:p>
      </dgm:t>
    </dgm:pt>
    <dgm:pt modelId="{D40A86E2-7834-4650-950E-D0FBF77460D5}" type="parTrans" cxnId="{883EC675-DBA6-4FCE-95CE-E57683A33CDB}">
      <dgm:prSet/>
      <dgm:spPr/>
      <dgm:t>
        <a:bodyPr/>
        <a:lstStyle/>
        <a:p>
          <a:endParaRPr lang="en-IN"/>
        </a:p>
      </dgm:t>
    </dgm:pt>
    <dgm:pt modelId="{F2D28EC7-7DFF-4621-9F3F-62CB98112629}" type="sibTrans" cxnId="{883EC675-DBA6-4FCE-95CE-E57683A33CDB}">
      <dgm:prSet/>
      <dgm:spPr/>
      <dgm:t>
        <a:bodyPr/>
        <a:lstStyle/>
        <a:p>
          <a:endParaRPr lang="en-IN"/>
        </a:p>
      </dgm:t>
    </dgm:pt>
    <dgm:pt modelId="{B434825E-3BC6-4A30-8404-800F30B41EF7}" type="pres">
      <dgm:prSet presAssocID="{E67C3AFE-339F-4CDC-B535-2C770D6D7FAD}" presName="root" presStyleCnt="0">
        <dgm:presLayoutVars>
          <dgm:dir/>
          <dgm:resizeHandles val="exact"/>
        </dgm:presLayoutVars>
      </dgm:prSet>
      <dgm:spPr/>
      <dgm:t>
        <a:bodyPr/>
        <a:lstStyle/>
        <a:p>
          <a:endParaRPr lang="en-US"/>
        </a:p>
      </dgm:t>
    </dgm:pt>
    <dgm:pt modelId="{5041EDCF-BDAF-4D5F-AB11-DB84AC2D6BC7}" type="pres">
      <dgm:prSet presAssocID="{FE0BB535-9720-44A2-ADF5-51BBD75E1F2B}" presName="compNode" presStyleCnt="0"/>
      <dgm:spPr/>
    </dgm:pt>
    <dgm:pt modelId="{B6B37184-92AB-4581-B35B-470572E92D21}" type="pres">
      <dgm:prSet presAssocID="{FE0BB535-9720-44A2-ADF5-51BBD75E1F2B}" presName="bgRect" presStyleLbl="bgShp" presStyleIdx="0" presStyleCnt="2"/>
      <dgm:spPr/>
    </dgm:pt>
    <dgm:pt modelId="{9D568450-1687-4898-9B11-BAAB520D7F8D}" type="pres">
      <dgm:prSet presAssocID="{FE0BB535-9720-44A2-ADF5-51BBD75E1F2B}"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Stethoscope"/>
        </a:ext>
      </dgm:extLst>
    </dgm:pt>
    <dgm:pt modelId="{2A3ADD89-4FCA-40E0-B2CF-EED35731B196}" type="pres">
      <dgm:prSet presAssocID="{FE0BB535-9720-44A2-ADF5-51BBD75E1F2B}" presName="spaceRect" presStyleCnt="0"/>
      <dgm:spPr/>
    </dgm:pt>
    <dgm:pt modelId="{C80275A7-B2BB-44C0-81A3-6E3F3F6007F9}" type="pres">
      <dgm:prSet presAssocID="{FE0BB535-9720-44A2-ADF5-51BBD75E1F2B}" presName="parTx" presStyleLbl="revTx" presStyleIdx="0" presStyleCnt="2">
        <dgm:presLayoutVars>
          <dgm:chMax val="0"/>
          <dgm:chPref val="0"/>
        </dgm:presLayoutVars>
      </dgm:prSet>
      <dgm:spPr/>
      <dgm:t>
        <a:bodyPr/>
        <a:lstStyle/>
        <a:p>
          <a:endParaRPr lang="en-US"/>
        </a:p>
      </dgm:t>
    </dgm:pt>
    <dgm:pt modelId="{B3FDB111-5769-46E4-9695-82C2B0963309}" type="pres">
      <dgm:prSet presAssocID="{02DCB950-003B-4D26-A634-7EC8013B2F63}" presName="sibTrans" presStyleCnt="0"/>
      <dgm:spPr/>
    </dgm:pt>
    <dgm:pt modelId="{A43BF986-79B3-4DDE-8882-08343FFB5545}" type="pres">
      <dgm:prSet presAssocID="{D31BF44C-235F-4234-A87E-CCC16D6842BA}" presName="compNode" presStyleCnt="0"/>
      <dgm:spPr/>
    </dgm:pt>
    <dgm:pt modelId="{35314BCA-5932-4922-9077-A11F093A2A42}" type="pres">
      <dgm:prSet presAssocID="{D31BF44C-235F-4234-A87E-CCC16D6842BA}" presName="bgRect" presStyleLbl="bgShp" presStyleIdx="1" presStyleCnt="2"/>
      <dgm:spPr/>
    </dgm:pt>
    <dgm:pt modelId="{BE95EBDA-B241-4555-BE22-310D042C56BB}" type="pres">
      <dgm:prSet presAssocID="{D31BF44C-235F-4234-A87E-CCC16D6842BA}"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E244D5E1-67DD-4226-A16F-2A8E838EB8C5}" type="pres">
      <dgm:prSet presAssocID="{D31BF44C-235F-4234-A87E-CCC16D6842BA}" presName="spaceRect" presStyleCnt="0"/>
      <dgm:spPr/>
    </dgm:pt>
    <dgm:pt modelId="{A2CAAC3C-A826-41B0-A045-822C0D035102}" type="pres">
      <dgm:prSet presAssocID="{D31BF44C-235F-4234-A87E-CCC16D6842BA}" presName="parTx" presStyleLbl="revTx" presStyleIdx="1" presStyleCnt="2">
        <dgm:presLayoutVars>
          <dgm:chMax val="0"/>
          <dgm:chPref val="0"/>
        </dgm:presLayoutVars>
      </dgm:prSet>
      <dgm:spPr/>
      <dgm:t>
        <a:bodyPr/>
        <a:lstStyle/>
        <a:p>
          <a:endParaRPr lang="en-US"/>
        </a:p>
      </dgm:t>
    </dgm:pt>
  </dgm:ptLst>
  <dgm:cxnLst>
    <dgm:cxn modelId="{883EC675-DBA6-4FCE-95CE-E57683A33CDB}" srcId="{E67C3AFE-339F-4CDC-B535-2C770D6D7FAD}" destId="{D31BF44C-235F-4234-A87E-CCC16D6842BA}" srcOrd="1" destOrd="0" parTransId="{D40A86E2-7834-4650-950E-D0FBF77460D5}" sibTransId="{F2D28EC7-7DFF-4621-9F3F-62CB98112629}"/>
    <dgm:cxn modelId="{A0794F20-8F4E-435A-A702-DFF259B96762}" type="presOf" srcId="{E67C3AFE-339F-4CDC-B535-2C770D6D7FAD}" destId="{B434825E-3BC6-4A30-8404-800F30B41EF7}" srcOrd="0" destOrd="0" presId="urn:microsoft.com/office/officeart/2018/2/layout/IconVerticalSolidList"/>
    <dgm:cxn modelId="{1E6DA765-FD9A-49C6-9990-41FD2A430641}" type="presOf" srcId="{D31BF44C-235F-4234-A87E-CCC16D6842BA}" destId="{A2CAAC3C-A826-41B0-A045-822C0D035102}" srcOrd="0" destOrd="0" presId="urn:microsoft.com/office/officeart/2018/2/layout/IconVerticalSolidList"/>
    <dgm:cxn modelId="{52EE7656-A1B3-4507-817C-9E6C07BB4F66}" srcId="{E67C3AFE-339F-4CDC-B535-2C770D6D7FAD}" destId="{FE0BB535-9720-44A2-ADF5-51BBD75E1F2B}" srcOrd="0" destOrd="0" parTransId="{EF0C8850-9548-446F-B4E9-745C8383858F}" sibTransId="{02DCB950-003B-4D26-A634-7EC8013B2F63}"/>
    <dgm:cxn modelId="{72D884F1-E522-41F3-A972-18CFCD319DC7}" type="presOf" srcId="{FE0BB535-9720-44A2-ADF5-51BBD75E1F2B}" destId="{C80275A7-B2BB-44C0-81A3-6E3F3F6007F9}" srcOrd="0" destOrd="0" presId="urn:microsoft.com/office/officeart/2018/2/layout/IconVerticalSolidList"/>
    <dgm:cxn modelId="{993E351F-629B-4E88-9A38-739FD3FDABF9}" type="presParOf" srcId="{B434825E-3BC6-4A30-8404-800F30B41EF7}" destId="{5041EDCF-BDAF-4D5F-AB11-DB84AC2D6BC7}" srcOrd="0" destOrd="0" presId="urn:microsoft.com/office/officeart/2018/2/layout/IconVerticalSolidList"/>
    <dgm:cxn modelId="{631F3E96-2FA2-4D69-887E-612B167512CE}" type="presParOf" srcId="{5041EDCF-BDAF-4D5F-AB11-DB84AC2D6BC7}" destId="{B6B37184-92AB-4581-B35B-470572E92D21}" srcOrd="0" destOrd="0" presId="urn:microsoft.com/office/officeart/2018/2/layout/IconVerticalSolidList"/>
    <dgm:cxn modelId="{B01AAA5D-8FC1-4812-B312-31B2B9504902}" type="presParOf" srcId="{5041EDCF-BDAF-4D5F-AB11-DB84AC2D6BC7}" destId="{9D568450-1687-4898-9B11-BAAB520D7F8D}" srcOrd="1" destOrd="0" presId="urn:microsoft.com/office/officeart/2018/2/layout/IconVerticalSolidList"/>
    <dgm:cxn modelId="{7DD0662A-7E6D-484C-AACD-F89358067534}" type="presParOf" srcId="{5041EDCF-BDAF-4D5F-AB11-DB84AC2D6BC7}" destId="{2A3ADD89-4FCA-40E0-B2CF-EED35731B196}" srcOrd="2" destOrd="0" presId="urn:microsoft.com/office/officeart/2018/2/layout/IconVerticalSolidList"/>
    <dgm:cxn modelId="{A9AD85CA-0CFC-4BE0-8720-33624D061EF9}" type="presParOf" srcId="{5041EDCF-BDAF-4D5F-AB11-DB84AC2D6BC7}" destId="{C80275A7-B2BB-44C0-81A3-6E3F3F6007F9}" srcOrd="3" destOrd="0" presId="urn:microsoft.com/office/officeart/2018/2/layout/IconVerticalSolidList"/>
    <dgm:cxn modelId="{EA416D98-963A-4F69-AA34-2EDB451CBC17}" type="presParOf" srcId="{B434825E-3BC6-4A30-8404-800F30B41EF7}" destId="{B3FDB111-5769-46E4-9695-82C2B0963309}" srcOrd="1" destOrd="0" presId="urn:microsoft.com/office/officeart/2018/2/layout/IconVerticalSolidList"/>
    <dgm:cxn modelId="{6CD473D6-6EA0-4BC9-9AB4-D99A2E452CC1}" type="presParOf" srcId="{B434825E-3BC6-4A30-8404-800F30B41EF7}" destId="{A43BF986-79B3-4DDE-8882-08343FFB5545}" srcOrd="2" destOrd="0" presId="urn:microsoft.com/office/officeart/2018/2/layout/IconVerticalSolidList"/>
    <dgm:cxn modelId="{8BF57BA2-CDAE-4ADA-A8C0-1C4562CE382A}" type="presParOf" srcId="{A43BF986-79B3-4DDE-8882-08343FFB5545}" destId="{35314BCA-5932-4922-9077-A11F093A2A42}" srcOrd="0" destOrd="0" presId="urn:microsoft.com/office/officeart/2018/2/layout/IconVerticalSolidList"/>
    <dgm:cxn modelId="{26DAB79A-86AA-4597-935C-0AE182D70932}" type="presParOf" srcId="{A43BF986-79B3-4DDE-8882-08343FFB5545}" destId="{BE95EBDA-B241-4555-BE22-310D042C56BB}" srcOrd="1" destOrd="0" presId="urn:microsoft.com/office/officeart/2018/2/layout/IconVerticalSolidList"/>
    <dgm:cxn modelId="{536D6794-ABCC-4F38-98DB-C5AEB1100380}" type="presParOf" srcId="{A43BF986-79B3-4DDE-8882-08343FFB5545}" destId="{E244D5E1-67DD-4226-A16F-2A8E838EB8C5}" srcOrd="2" destOrd="0" presId="urn:microsoft.com/office/officeart/2018/2/layout/IconVerticalSolidList"/>
    <dgm:cxn modelId="{CDDFCDD9-2A75-48DF-BEBE-0FC6EA4C5861}" type="presParOf" srcId="{A43BF986-79B3-4DDE-8882-08343FFB5545}" destId="{A2CAAC3C-A826-41B0-A045-822C0D0351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2E6B11-B99D-49CC-A840-674090679B8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EE3C2B3-060F-40E0-84F8-3A48449B89CF}">
      <dgm:prSet/>
      <dgm:spPr/>
      <dgm:t>
        <a:bodyPr/>
        <a:lstStyle/>
        <a:p>
          <a:r>
            <a:rPr lang="en-US" dirty="0"/>
            <a:t>1.</a:t>
          </a:r>
          <a:r>
            <a:rPr lang="en-US" b="0" i="0" dirty="0"/>
            <a:t>Camburu G, Purcărea VL. EMR in Eye Units. Rom J Ophthalmol. 2020 Jan-Mar;64(1):21-24. PMID: 32292853; PMCID: PMC7141916.</a:t>
          </a:r>
          <a:r>
            <a:rPr lang="en-US" dirty="0"/>
            <a:t>. </a:t>
          </a:r>
        </a:p>
      </dgm:t>
    </dgm:pt>
    <dgm:pt modelId="{9529FF4C-2871-4EBB-A046-52B6F9228399}" type="parTrans" cxnId="{6AB6C596-FF82-440C-B42B-3FE0B71B6D19}">
      <dgm:prSet/>
      <dgm:spPr/>
      <dgm:t>
        <a:bodyPr/>
        <a:lstStyle/>
        <a:p>
          <a:endParaRPr lang="en-US"/>
        </a:p>
      </dgm:t>
    </dgm:pt>
    <dgm:pt modelId="{173FA0FA-E486-48CD-92D5-DD03BF37BE40}" type="sibTrans" cxnId="{6AB6C596-FF82-440C-B42B-3FE0B71B6D19}">
      <dgm:prSet/>
      <dgm:spPr/>
      <dgm:t>
        <a:bodyPr/>
        <a:lstStyle/>
        <a:p>
          <a:endParaRPr lang="en-US"/>
        </a:p>
      </dgm:t>
    </dgm:pt>
    <dgm:pt modelId="{F647077A-A93F-44FE-B2E6-3E35EFB238DC}">
      <dgm:prSet/>
      <dgm:spPr/>
      <dgm:t>
        <a:bodyPr/>
        <a:lstStyle/>
        <a:p>
          <a:r>
            <a:rPr lang="en-US" dirty="0"/>
            <a:t>2.</a:t>
          </a:r>
          <a:r>
            <a:rPr lang="en-US" b="0" i="0" dirty="0"/>
            <a:t>Das AV, </a:t>
          </a:r>
          <a:r>
            <a:rPr lang="en-US" b="0" i="0" dirty="0" err="1"/>
            <a:t>Kammari</a:t>
          </a:r>
          <a:r>
            <a:rPr lang="en-US" b="0" i="0" dirty="0"/>
            <a:t> P, </a:t>
          </a:r>
          <a:r>
            <a:rPr lang="en-US" b="0" i="0" dirty="0" err="1"/>
            <a:t>Vadapalli</a:t>
          </a:r>
          <a:r>
            <a:rPr lang="en-US" b="0" i="0" dirty="0"/>
            <a:t> R, </a:t>
          </a:r>
          <a:r>
            <a:rPr lang="en-US" b="0" i="0" dirty="0" err="1"/>
            <a:t>Basu</a:t>
          </a:r>
          <a:r>
            <a:rPr lang="en-US" b="0" i="0" dirty="0"/>
            <a:t> S. Big data and the </a:t>
          </a:r>
          <a:r>
            <a:rPr lang="en-US" b="0" i="0" dirty="0" err="1"/>
            <a:t>eyeSmart</a:t>
          </a:r>
          <a:r>
            <a:rPr lang="en-US" b="0" i="0" dirty="0"/>
            <a:t> electronic medical record system - An 8-year experience from a three-tier eye care network in India. Indian J Ophthalmol. 2020 Mar;68(3):427-432. </a:t>
          </a:r>
          <a:r>
            <a:rPr lang="en-US" b="0" i="0" dirty="0" err="1"/>
            <a:t>doi</a:t>
          </a:r>
          <a:r>
            <a:rPr lang="en-US" b="0" i="0" dirty="0"/>
            <a:t>: 10.4103/ijo.IJO_710_19. PMID: 32056994; PMCID: PMC7043185</a:t>
          </a:r>
          <a:endParaRPr lang="en-US" dirty="0"/>
        </a:p>
      </dgm:t>
    </dgm:pt>
    <dgm:pt modelId="{AA964D43-A7BE-4104-9E7D-8A1BA3DAC9B4}" type="parTrans" cxnId="{8B734B3B-9111-4B31-88FA-0366FFD19E68}">
      <dgm:prSet/>
      <dgm:spPr/>
      <dgm:t>
        <a:bodyPr/>
        <a:lstStyle/>
        <a:p>
          <a:endParaRPr lang="en-US"/>
        </a:p>
      </dgm:t>
    </dgm:pt>
    <dgm:pt modelId="{F93B32AD-EE37-4365-8E7C-B6B33725DCE1}" type="sibTrans" cxnId="{8B734B3B-9111-4B31-88FA-0366FFD19E68}">
      <dgm:prSet/>
      <dgm:spPr/>
      <dgm:t>
        <a:bodyPr/>
        <a:lstStyle/>
        <a:p>
          <a:endParaRPr lang="en-US"/>
        </a:p>
      </dgm:t>
    </dgm:pt>
    <dgm:pt modelId="{A4F28F5C-AA24-4110-A49F-A958140EE550}">
      <dgm:prSet/>
      <dgm:spPr/>
      <dgm:t>
        <a:bodyPr/>
        <a:lstStyle/>
        <a:p>
          <a:r>
            <a:rPr lang="en-US" dirty="0"/>
            <a:t>3.</a:t>
          </a:r>
          <a:r>
            <a:rPr lang="en-US" b="0" i="0" dirty="0"/>
            <a:t>Donthineni PR, </a:t>
          </a:r>
          <a:r>
            <a:rPr lang="en-US" b="0" i="0" dirty="0" err="1"/>
            <a:t>Kammari</a:t>
          </a:r>
          <a:r>
            <a:rPr lang="en-US" b="0" i="0" dirty="0"/>
            <a:t> P, </a:t>
          </a:r>
          <a:r>
            <a:rPr lang="en-US" b="0" i="0" dirty="0" err="1"/>
            <a:t>Shanbhag</a:t>
          </a:r>
          <a:r>
            <a:rPr lang="en-US" b="0" i="0" dirty="0"/>
            <a:t> SS, Singh V, Das AV, </a:t>
          </a:r>
          <a:r>
            <a:rPr lang="en-US" b="0" i="0" dirty="0" err="1"/>
            <a:t>Basu</a:t>
          </a:r>
          <a:r>
            <a:rPr lang="en-US" b="0" i="0" dirty="0"/>
            <a:t> S. Incidence, demographics, types and risk factors of dry eye disease in India: Electronic medical records driven big data analytics report I. </a:t>
          </a:r>
          <a:r>
            <a:rPr lang="en-US" b="0" i="0" dirty="0" err="1"/>
            <a:t>Ocul</a:t>
          </a:r>
          <a:r>
            <a:rPr lang="en-US" b="0" i="0" dirty="0"/>
            <a:t> Surf. 2019 Apr;17(2):250-256. </a:t>
          </a:r>
          <a:r>
            <a:rPr lang="en-US" b="0" i="0" dirty="0" err="1"/>
            <a:t>doi</a:t>
          </a:r>
          <a:r>
            <a:rPr lang="en-US" b="0" i="0" dirty="0"/>
            <a:t>: 10.1016/j.jtos.2019.02.007. </a:t>
          </a:r>
          <a:r>
            <a:rPr lang="en-US" b="0" i="0" dirty="0" err="1"/>
            <a:t>Epub</a:t>
          </a:r>
          <a:r>
            <a:rPr lang="en-US" b="0" i="0" dirty="0"/>
            <a:t> 2019 Feb 22. PMID: 30802671.</a:t>
          </a:r>
          <a:endParaRPr lang="en-US" dirty="0"/>
        </a:p>
      </dgm:t>
    </dgm:pt>
    <dgm:pt modelId="{270D556E-D3CB-41FB-AF26-948302798501}" type="parTrans" cxnId="{9EDEE136-905E-40D3-BA13-A3F194303CCF}">
      <dgm:prSet/>
      <dgm:spPr/>
      <dgm:t>
        <a:bodyPr/>
        <a:lstStyle/>
        <a:p>
          <a:endParaRPr lang="en-US"/>
        </a:p>
      </dgm:t>
    </dgm:pt>
    <dgm:pt modelId="{F94906AE-78DC-49E8-AE28-4AEA2FD11E36}" type="sibTrans" cxnId="{9EDEE136-905E-40D3-BA13-A3F194303CCF}">
      <dgm:prSet/>
      <dgm:spPr/>
      <dgm:t>
        <a:bodyPr/>
        <a:lstStyle/>
        <a:p>
          <a:endParaRPr lang="en-US"/>
        </a:p>
      </dgm:t>
    </dgm:pt>
    <dgm:pt modelId="{709E3695-40B2-4B34-80AF-495DF377A1FF}">
      <dgm:prSet/>
      <dgm:spPr/>
      <dgm:t>
        <a:bodyPr/>
        <a:lstStyle/>
        <a:p>
          <a:r>
            <a:rPr lang="en-US" dirty="0"/>
            <a:t>4. </a:t>
          </a:r>
          <a:r>
            <a:rPr lang="en-US" b="0" i="0" dirty="0"/>
            <a:t>Das AV, </a:t>
          </a:r>
          <a:r>
            <a:rPr lang="en-US" b="0" i="0" dirty="0" err="1"/>
            <a:t>Donthineni</a:t>
          </a:r>
          <a:r>
            <a:rPr lang="en-US" b="0" i="0" dirty="0"/>
            <a:t> PR, Sai </a:t>
          </a:r>
          <a:r>
            <a:rPr lang="en-US" b="0" i="0" dirty="0" err="1"/>
            <a:t>Prashanthi</a:t>
          </a:r>
          <a:r>
            <a:rPr lang="en-US" b="0" i="0" dirty="0"/>
            <a:t> G, </a:t>
          </a:r>
          <a:r>
            <a:rPr lang="en-US" b="0" i="0" dirty="0" err="1"/>
            <a:t>Basu</a:t>
          </a:r>
          <a:r>
            <a:rPr lang="en-US" b="0" i="0" dirty="0"/>
            <a:t> S. Allergic eye disease in children and adolescents seeking eye care in India: Electronic medical records driven big data analytics report II. </a:t>
          </a:r>
          <a:r>
            <a:rPr lang="en-US" b="0" i="0" dirty="0" err="1"/>
            <a:t>Ocul</a:t>
          </a:r>
          <a:r>
            <a:rPr lang="en-US" b="0" i="0" dirty="0"/>
            <a:t> Surf. 2019 Oct;17(4):683-689. </a:t>
          </a:r>
          <a:r>
            <a:rPr lang="en-US" b="0" i="0" dirty="0" err="1"/>
            <a:t>doi</a:t>
          </a:r>
          <a:r>
            <a:rPr lang="en-US" b="0" i="0" dirty="0"/>
            <a:t>: 10.1016/j.jtos.2019.08.011. </a:t>
          </a:r>
          <a:r>
            <a:rPr lang="en-US" b="0" i="0" dirty="0" err="1"/>
            <a:t>Epub</a:t>
          </a:r>
          <a:r>
            <a:rPr lang="en-US" b="0" i="0" dirty="0"/>
            <a:t> 2019 Aug 30. PMID: 31476516.</a:t>
          </a:r>
          <a:endParaRPr lang="en-US" dirty="0"/>
        </a:p>
      </dgm:t>
    </dgm:pt>
    <dgm:pt modelId="{2BE2F2DF-1235-46B5-AF49-6F6567B9FCCD}" type="parTrans" cxnId="{FD6BD232-E16A-4094-BEBA-BAD82089285A}">
      <dgm:prSet/>
      <dgm:spPr/>
      <dgm:t>
        <a:bodyPr/>
        <a:lstStyle/>
        <a:p>
          <a:endParaRPr lang="en-US"/>
        </a:p>
      </dgm:t>
    </dgm:pt>
    <dgm:pt modelId="{87BF7E6D-999E-4CE0-912A-75CC7BD55C58}" type="sibTrans" cxnId="{FD6BD232-E16A-4094-BEBA-BAD82089285A}">
      <dgm:prSet/>
      <dgm:spPr/>
      <dgm:t>
        <a:bodyPr/>
        <a:lstStyle/>
        <a:p>
          <a:endParaRPr lang="en-US"/>
        </a:p>
      </dgm:t>
    </dgm:pt>
    <dgm:pt modelId="{D11EE0E7-4AF6-4DD1-AAD9-B32E4DA2D803}">
      <dgm:prSet/>
      <dgm:spPr/>
      <dgm:t>
        <a:bodyPr/>
        <a:lstStyle/>
        <a:p>
          <a:r>
            <a:rPr lang="en-US" dirty="0"/>
            <a:t>5.Missah, Yaw &amp; </a:t>
          </a:r>
          <a:r>
            <a:rPr lang="en-US" dirty="0" err="1"/>
            <a:t>Dighe</a:t>
          </a:r>
          <a:r>
            <a:rPr lang="en-US" dirty="0"/>
            <a:t>, </a:t>
          </a:r>
          <a:r>
            <a:rPr lang="en-US" dirty="0" err="1"/>
            <a:t>Parag</a:t>
          </a:r>
          <a:r>
            <a:rPr lang="en-US" dirty="0"/>
            <a:t> &amp; Miller, Monty &amp; Wall, Kenneth. (2013). Implementation of Electronic Medical Records—A Case Study of an Eye Hospital. South Asian Journal of Business and Management Cases. 2. 97-113. 10.1177/2277977913480682. </a:t>
          </a:r>
        </a:p>
      </dgm:t>
    </dgm:pt>
    <dgm:pt modelId="{A9EA9481-93F5-4AB9-8052-85723EE16647}" type="parTrans" cxnId="{D894332E-33A1-4FF5-B381-9CB1DF44E2B5}">
      <dgm:prSet/>
      <dgm:spPr/>
      <dgm:t>
        <a:bodyPr/>
        <a:lstStyle/>
        <a:p>
          <a:endParaRPr lang="en-US"/>
        </a:p>
      </dgm:t>
    </dgm:pt>
    <dgm:pt modelId="{49EA5E0E-5604-405E-81A5-756948F45E89}" type="sibTrans" cxnId="{D894332E-33A1-4FF5-B381-9CB1DF44E2B5}">
      <dgm:prSet/>
      <dgm:spPr/>
      <dgm:t>
        <a:bodyPr/>
        <a:lstStyle/>
        <a:p>
          <a:endParaRPr lang="en-US"/>
        </a:p>
      </dgm:t>
    </dgm:pt>
    <dgm:pt modelId="{76F9EB83-92FD-4008-9343-411A4AF56D4C}" type="pres">
      <dgm:prSet presAssocID="{AB2E6B11-B99D-49CC-A840-674090679B83}" presName="vert0" presStyleCnt="0">
        <dgm:presLayoutVars>
          <dgm:dir/>
          <dgm:animOne val="branch"/>
          <dgm:animLvl val="lvl"/>
        </dgm:presLayoutVars>
      </dgm:prSet>
      <dgm:spPr/>
      <dgm:t>
        <a:bodyPr/>
        <a:lstStyle/>
        <a:p>
          <a:endParaRPr lang="en-US"/>
        </a:p>
      </dgm:t>
    </dgm:pt>
    <dgm:pt modelId="{4F2492BC-CF84-497A-B508-2C94FE5F43A4}" type="pres">
      <dgm:prSet presAssocID="{9EE3C2B3-060F-40E0-84F8-3A48449B89CF}" presName="thickLine" presStyleLbl="alignNode1" presStyleIdx="0" presStyleCnt="5"/>
      <dgm:spPr/>
    </dgm:pt>
    <dgm:pt modelId="{113946D6-E268-4244-994A-7A8889DB6B2E}" type="pres">
      <dgm:prSet presAssocID="{9EE3C2B3-060F-40E0-84F8-3A48449B89CF}" presName="horz1" presStyleCnt="0"/>
      <dgm:spPr/>
    </dgm:pt>
    <dgm:pt modelId="{16086041-C71D-4CDB-89AA-C301486D57E5}" type="pres">
      <dgm:prSet presAssocID="{9EE3C2B3-060F-40E0-84F8-3A48449B89CF}" presName="tx1" presStyleLbl="revTx" presStyleIdx="0" presStyleCnt="5"/>
      <dgm:spPr/>
      <dgm:t>
        <a:bodyPr/>
        <a:lstStyle/>
        <a:p>
          <a:endParaRPr lang="en-US"/>
        </a:p>
      </dgm:t>
    </dgm:pt>
    <dgm:pt modelId="{D718003C-328D-4F5A-8526-7EACB03AE2B3}" type="pres">
      <dgm:prSet presAssocID="{9EE3C2B3-060F-40E0-84F8-3A48449B89CF}" presName="vert1" presStyleCnt="0"/>
      <dgm:spPr/>
    </dgm:pt>
    <dgm:pt modelId="{EAB5E9B7-82E3-4D46-B6BF-4D1AD6C41233}" type="pres">
      <dgm:prSet presAssocID="{F647077A-A93F-44FE-B2E6-3E35EFB238DC}" presName="thickLine" presStyleLbl="alignNode1" presStyleIdx="1" presStyleCnt="5"/>
      <dgm:spPr/>
    </dgm:pt>
    <dgm:pt modelId="{521731D9-846A-4CBD-877C-08192CE7A8A5}" type="pres">
      <dgm:prSet presAssocID="{F647077A-A93F-44FE-B2E6-3E35EFB238DC}" presName="horz1" presStyleCnt="0"/>
      <dgm:spPr/>
    </dgm:pt>
    <dgm:pt modelId="{B1B57D1B-4218-4637-A197-40DA922C5005}" type="pres">
      <dgm:prSet presAssocID="{F647077A-A93F-44FE-B2E6-3E35EFB238DC}" presName="tx1" presStyleLbl="revTx" presStyleIdx="1" presStyleCnt="5"/>
      <dgm:spPr/>
      <dgm:t>
        <a:bodyPr/>
        <a:lstStyle/>
        <a:p>
          <a:endParaRPr lang="en-US"/>
        </a:p>
      </dgm:t>
    </dgm:pt>
    <dgm:pt modelId="{D265FF14-DE1D-4DD7-BE16-044D12D41D22}" type="pres">
      <dgm:prSet presAssocID="{F647077A-A93F-44FE-B2E6-3E35EFB238DC}" presName="vert1" presStyleCnt="0"/>
      <dgm:spPr/>
    </dgm:pt>
    <dgm:pt modelId="{D1A324D0-315B-46A0-AE27-A9C4F6285890}" type="pres">
      <dgm:prSet presAssocID="{A4F28F5C-AA24-4110-A49F-A958140EE550}" presName="thickLine" presStyleLbl="alignNode1" presStyleIdx="2" presStyleCnt="5"/>
      <dgm:spPr/>
    </dgm:pt>
    <dgm:pt modelId="{256B853C-A8B5-47E5-A4EB-8B0FA4C8CE99}" type="pres">
      <dgm:prSet presAssocID="{A4F28F5C-AA24-4110-A49F-A958140EE550}" presName="horz1" presStyleCnt="0"/>
      <dgm:spPr/>
    </dgm:pt>
    <dgm:pt modelId="{98BE016B-A313-4FC4-B1ED-3FA1138C3B29}" type="pres">
      <dgm:prSet presAssocID="{A4F28F5C-AA24-4110-A49F-A958140EE550}" presName="tx1" presStyleLbl="revTx" presStyleIdx="2" presStyleCnt="5"/>
      <dgm:spPr/>
      <dgm:t>
        <a:bodyPr/>
        <a:lstStyle/>
        <a:p>
          <a:endParaRPr lang="en-US"/>
        </a:p>
      </dgm:t>
    </dgm:pt>
    <dgm:pt modelId="{17B350E0-D0E0-427A-8E5D-63227E200EEE}" type="pres">
      <dgm:prSet presAssocID="{A4F28F5C-AA24-4110-A49F-A958140EE550}" presName="vert1" presStyleCnt="0"/>
      <dgm:spPr/>
    </dgm:pt>
    <dgm:pt modelId="{3BF35CA5-4707-4F00-A6CD-766C41818A7F}" type="pres">
      <dgm:prSet presAssocID="{709E3695-40B2-4B34-80AF-495DF377A1FF}" presName="thickLine" presStyleLbl="alignNode1" presStyleIdx="3" presStyleCnt="5"/>
      <dgm:spPr/>
    </dgm:pt>
    <dgm:pt modelId="{2FEDD581-40D5-4013-A849-AB74AE68547F}" type="pres">
      <dgm:prSet presAssocID="{709E3695-40B2-4B34-80AF-495DF377A1FF}" presName="horz1" presStyleCnt="0"/>
      <dgm:spPr/>
    </dgm:pt>
    <dgm:pt modelId="{FC00AD4F-35D2-4F28-9E6B-87FB73F875DA}" type="pres">
      <dgm:prSet presAssocID="{709E3695-40B2-4B34-80AF-495DF377A1FF}" presName="tx1" presStyleLbl="revTx" presStyleIdx="3" presStyleCnt="5"/>
      <dgm:spPr/>
      <dgm:t>
        <a:bodyPr/>
        <a:lstStyle/>
        <a:p>
          <a:endParaRPr lang="en-US"/>
        </a:p>
      </dgm:t>
    </dgm:pt>
    <dgm:pt modelId="{827E16F4-0A9A-40DA-A75C-253C31561D19}" type="pres">
      <dgm:prSet presAssocID="{709E3695-40B2-4B34-80AF-495DF377A1FF}" presName="vert1" presStyleCnt="0"/>
      <dgm:spPr/>
    </dgm:pt>
    <dgm:pt modelId="{4675BD39-619A-4005-BCBD-56D1F21013F8}" type="pres">
      <dgm:prSet presAssocID="{D11EE0E7-4AF6-4DD1-AAD9-B32E4DA2D803}" presName="thickLine" presStyleLbl="alignNode1" presStyleIdx="4" presStyleCnt="5"/>
      <dgm:spPr/>
    </dgm:pt>
    <dgm:pt modelId="{53C4CA4F-70A7-48D8-AAE8-875FEBB8E62D}" type="pres">
      <dgm:prSet presAssocID="{D11EE0E7-4AF6-4DD1-AAD9-B32E4DA2D803}" presName="horz1" presStyleCnt="0"/>
      <dgm:spPr/>
    </dgm:pt>
    <dgm:pt modelId="{2868F116-2178-4265-97FB-B13A70686DAA}" type="pres">
      <dgm:prSet presAssocID="{D11EE0E7-4AF6-4DD1-AAD9-B32E4DA2D803}" presName="tx1" presStyleLbl="revTx" presStyleIdx="4" presStyleCnt="5"/>
      <dgm:spPr/>
      <dgm:t>
        <a:bodyPr/>
        <a:lstStyle/>
        <a:p>
          <a:endParaRPr lang="en-US"/>
        </a:p>
      </dgm:t>
    </dgm:pt>
    <dgm:pt modelId="{010845D7-ACA1-455B-A71F-1041DD41987C}" type="pres">
      <dgm:prSet presAssocID="{D11EE0E7-4AF6-4DD1-AAD9-B32E4DA2D803}" presName="vert1" presStyleCnt="0"/>
      <dgm:spPr/>
    </dgm:pt>
  </dgm:ptLst>
  <dgm:cxnLst>
    <dgm:cxn modelId="{8B734B3B-9111-4B31-88FA-0366FFD19E68}" srcId="{AB2E6B11-B99D-49CC-A840-674090679B83}" destId="{F647077A-A93F-44FE-B2E6-3E35EFB238DC}" srcOrd="1" destOrd="0" parTransId="{AA964D43-A7BE-4104-9E7D-8A1BA3DAC9B4}" sibTransId="{F93B32AD-EE37-4365-8E7C-B6B33725DCE1}"/>
    <dgm:cxn modelId="{20DD528B-61F3-42D0-A3A0-0ED3CABDE0E9}" type="presOf" srcId="{D11EE0E7-4AF6-4DD1-AAD9-B32E4DA2D803}" destId="{2868F116-2178-4265-97FB-B13A70686DAA}" srcOrd="0" destOrd="0" presId="urn:microsoft.com/office/officeart/2008/layout/LinedList"/>
    <dgm:cxn modelId="{D894332E-33A1-4FF5-B381-9CB1DF44E2B5}" srcId="{AB2E6B11-B99D-49CC-A840-674090679B83}" destId="{D11EE0E7-4AF6-4DD1-AAD9-B32E4DA2D803}" srcOrd="4" destOrd="0" parTransId="{A9EA9481-93F5-4AB9-8052-85723EE16647}" sibTransId="{49EA5E0E-5604-405E-81A5-756948F45E89}"/>
    <dgm:cxn modelId="{39232014-D9C8-4CC1-9ADC-EEF412A6D113}" type="presOf" srcId="{A4F28F5C-AA24-4110-A49F-A958140EE550}" destId="{98BE016B-A313-4FC4-B1ED-3FA1138C3B29}" srcOrd="0" destOrd="0" presId="urn:microsoft.com/office/officeart/2008/layout/LinedList"/>
    <dgm:cxn modelId="{7800123A-6FEB-4A7B-972B-0D1734F91BFD}" type="presOf" srcId="{9EE3C2B3-060F-40E0-84F8-3A48449B89CF}" destId="{16086041-C71D-4CDB-89AA-C301486D57E5}" srcOrd="0" destOrd="0" presId="urn:microsoft.com/office/officeart/2008/layout/LinedList"/>
    <dgm:cxn modelId="{6AB6C596-FF82-440C-B42B-3FE0B71B6D19}" srcId="{AB2E6B11-B99D-49CC-A840-674090679B83}" destId="{9EE3C2B3-060F-40E0-84F8-3A48449B89CF}" srcOrd="0" destOrd="0" parTransId="{9529FF4C-2871-4EBB-A046-52B6F9228399}" sibTransId="{173FA0FA-E486-48CD-92D5-DD03BF37BE40}"/>
    <dgm:cxn modelId="{A41CEA79-F54E-4A40-89DC-BE242CFDE0C2}" type="presOf" srcId="{AB2E6B11-B99D-49CC-A840-674090679B83}" destId="{76F9EB83-92FD-4008-9343-411A4AF56D4C}" srcOrd="0" destOrd="0" presId="urn:microsoft.com/office/officeart/2008/layout/LinedList"/>
    <dgm:cxn modelId="{8A6A9A9D-4743-49D9-AEBB-D020C50CE7C7}" type="presOf" srcId="{F647077A-A93F-44FE-B2E6-3E35EFB238DC}" destId="{B1B57D1B-4218-4637-A197-40DA922C5005}" srcOrd="0" destOrd="0" presId="urn:microsoft.com/office/officeart/2008/layout/LinedList"/>
    <dgm:cxn modelId="{D9BC17A8-8B2B-49A6-AF47-3B4F35C0796D}" type="presOf" srcId="{709E3695-40B2-4B34-80AF-495DF377A1FF}" destId="{FC00AD4F-35D2-4F28-9E6B-87FB73F875DA}" srcOrd="0" destOrd="0" presId="urn:microsoft.com/office/officeart/2008/layout/LinedList"/>
    <dgm:cxn modelId="{9EDEE136-905E-40D3-BA13-A3F194303CCF}" srcId="{AB2E6B11-B99D-49CC-A840-674090679B83}" destId="{A4F28F5C-AA24-4110-A49F-A958140EE550}" srcOrd="2" destOrd="0" parTransId="{270D556E-D3CB-41FB-AF26-948302798501}" sibTransId="{F94906AE-78DC-49E8-AE28-4AEA2FD11E36}"/>
    <dgm:cxn modelId="{FD6BD232-E16A-4094-BEBA-BAD82089285A}" srcId="{AB2E6B11-B99D-49CC-A840-674090679B83}" destId="{709E3695-40B2-4B34-80AF-495DF377A1FF}" srcOrd="3" destOrd="0" parTransId="{2BE2F2DF-1235-46B5-AF49-6F6567B9FCCD}" sibTransId="{87BF7E6D-999E-4CE0-912A-75CC7BD55C58}"/>
    <dgm:cxn modelId="{2A42B2DD-E774-4866-AD6A-962F54A9CC74}" type="presParOf" srcId="{76F9EB83-92FD-4008-9343-411A4AF56D4C}" destId="{4F2492BC-CF84-497A-B508-2C94FE5F43A4}" srcOrd="0" destOrd="0" presId="urn:microsoft.com/office/officeart/2008/layout/LinedList"/>
    <dgm:cxn modelId="{6D65ACE6-F2A8-4AFF-82AA-795F40F738DE}" type="presParOf" srcId="{76F9EB83-92FD-4008-9343-411A4AF56D4C}" destId="{113946D6-E268-4244-994A-7A8889DB6B2E}" srcOrd="1" destOrd="0" presId="urn:microsoft.com/office/officeart/2008/layout/LinedList"/>
    <dgm:cxn modelId="{DA6BA301-4786-4DE0-9626-03380EB32896}" type="presParOf" srcId="{113946D6-E268-4244-994A-7A8889DB6B2E}" destId="{16086041-C71D-4CDB-89AA-C301486D57E5}" srcOrd="0" destOrd="0" presId="urn:microsoft.com/office/officeart/2008/layout/LinedList"/>
    <dgm:cxn modelId="{7EDE0E3C-EEAE-4BAF-B67E-AAE77DEFB44D}" type="presParOf" srcId="{113946D6-E268-4244-994A-7A8889DB6B2E}" destId="{D718003C-328D-4F5A-8526-7EACB03AE2B3}" srcOrd="1" destOrd="0" presId="urn:microsoft.com/office/officeart/2008/layout/LinedList"/>
    <dgm:cxn modelId="{AE01DF51-1FD8-4B56-8C1D-C93086CEE945}" type="presParOf" srcId="{76F9EB83-92FD-4008-9343-411A4AF56D4C}" destId="{EAB5E9B7-82E3-4D46-B6BF-4D1AD6C41233}" srcOrd="2" destOrd="0" presId="urn:microsoft.com/office/officeart/2008/layout/LinedList"/>
    <dgm:cxn modelId="{8D72175C-87F9-406D-8C11-2A0AFF1C3353}" type="presParOf" srcId="{76F9EB83-92FD-4008-9343-411A4AF56D4C}" destId="{521731D9-846A-4CBD-877C-08192CE7A8A5}" srcOrd="3" destOrd="0" presId="urn:microsoft.com/office/officeart/2008/layout/LinedList"/>
    <dgm:cxn modelId="{187A29A0-2816-49EE-A3EA-1BEE616325C3}" type="presParOf" srcId="{521731D9-846A-4CBD-877C-08192CE7A8A5}" destId="{B1B57D1B-4218-4637-A197-40DA922C5005}" srcOrd="0" destOrd="0" presId="urn:microsoft.com/office/officeart/2008/layout/LinedList"/>
    <dgm:cxn modelId="{C894D6F0-901E-4A01-86A9-613DF8FEC2B9}" type="presParOf" srcId="{521731D9-846A-4CBD-877C-08192CE7A8A5}" destId="{D265FF14-DE1D-4DD7-BE16-044D12D41D22}" srcOrd="1" destOrd="0" presId="urn:microsoft.com/office/officeart/2008/layout/LinedList"/>
    <dgm:cxn modelId="{EBF374BB-8BAD-4278-8517-2D90A8FB045E}" type="presParOf" srcId="{76F9EB83-92FD-4008-9343-411A4AF56D4C}" destId="{D1A324D0-315B-46A0-AE27-A9C4F6285890}" srcOrd="4" destOrd="0" presId="urn:microsoft.com/office/officeart/2008/layout/LinedList"/>
    <dgm:cxn modelId="{48B21D44-BDBE-41D9-83DF-0139495946FC}" type="presParOf" srcId="{76F9EB83-92FD-4008-9343-411A4AF56D4C}" destId="{256B853C-A8B5-47E5-A4EB-8B0FA4C8CE99}" srcOrd="5" destOrd="0" presId="urn:microsoft.com/office/officeart/2008/layout/LinedList"/>
    <dgm:cxn modelId="{BA093903-A51B-4443-B734-10C6D2922E47}" type="presParOf" srcId="{256B853C-A8B5-47E5-A4EB-8B0FA4C8CE99}" destId="{98BE016B-A313-4FC4-B1ED-3FA1138C3B29}" srcOrd="0" destOrd="0" presId="urn:microsoft.com/office/officeart/2008/layout/LinedList"/>
    <dgm:cxn modelId="{16A1B5AF-658F-483C-AF8C-FFC9A104424E}" type="presParOf" srcId="{256B853C-A8B5-47E5-A4EB-8B0FA4C8CE99}" destId="{17B350E0-D0E0-427A-8E5D-63227E200EEE}" srcOrd="1" destOrd="0" presId="urn:microsoft.com/office/officeart/2008/layout/LinedList"/>
    <dgm:cxn modelId="{F9A93C92-5058-4F50-A52A-9244F07BAB40}" type="presParOf" srcId="{76F9EB83-92FD-4008-9343-411A4AF56D4C}" destId="{3BF35CA5-4707-4F00-A6CD-766C41818A7F}" srcOrd="6" destOrd="0" presId="urn:microsoft.com/office/officeart/2008/layout/LinedList"/>
    <dgm:cxn modelId="{5F33994C-5040-467F-B056-F1DC0090CADC}" type="presParOf" srcId="{76F9EB83-92FD-4008-9343-411A4AF56D4C}" destId="{2FEDD581-40D5-4013-A849-AB74AE68547F}" srcOrd="7" destOrd="0" presId="urn:microsoft.com/office/officeart/2008/layout/LinedList"/>
    <dgm:cxn modelId="{A0E84710-FAA6-4CEC-959E-FED88FF2E7B0}" type="presParOf" srcId="{2FEDD581-40D5-4013-A849-AB74AE68547F}" destId="{FC00AD4F-35D2-4F28-9E6B-87FB73F875DA}" srcOrd="0" destOrd="0" presId="urn:microsoft.com/office/officeart/2008/layout/LinedList"/>
    <dgm:cxn modelId="{B79DEF0A-100E-4778-9FDB-0B55E35A43B1}" type="presParOf" srcId="{2FEDD581-40D5-4013-A849-AB74AE68547F}" destId="{827E16F4-0A9A-40DA-A75C-253C31561D19}" srcOrd="1" destOrd="0" presId="urn:microsoft.com/office/officeart/2008/layout/LinedList"/>
    <dgm:cxn modelId="{59AB710C-9577-4A91-8C49-BB7F9CF08599}" type="presParOf" srcId="{76F9EB83-92FD-4008-9343-411A4AF56D4C}" destId="{4675BD39-619A-4005-BCBD-56D1F21013F8}" srcOrd="8" destOrd="0" presId="urn:microsoft.com/office/officeart/2008/layout/LinedList"/>
    <dgm:cxn modelId="{5E8DB120-8746-4F67-9223-AD7ACAE87191}" type="presParOf" srcId="{76F9EB83-92FD-4008-9343-411A4AF56D4C}" destId="{53C4CA4F-70A7-48D8-AAE8-875FEBB8E62D}" srcOrd="9" destOrd="0" presId="urn:microsoft.com/office/officeart/2008/layout/LinedList"/>
    <dgm:cxn modelId="{0A4B3D77-4E94-47F7-A6CC-D02A62539F14}" type="presParOf" srcId="{53C4CA4F-70A7-48D8-AAE8-875FEBB8E62D}" destId="{2868F116-2178-4265-97FB-B13A70686DAA}" srcOrd="0" destOrd="0" presId="urn:microsoft.com/office/officeart/2008/layout/LinedList"/>
    <dgm:cxn modelId="{E4E8A2F2-A4D9-40B4-9E5B-5E4A7138B32A}" type="presParOf" srcId="{53C4CA4F-70A7-48D8-AAE8-875FEBB8E62D}" destId="{010845D7-ACA1-455B-A71F-1041DD4198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37184-92AB-4581-B35B-470572E92D21}">
      <dsp:nvSpPr>
        <dsp:cNvPr id="0" name=""/>
        <dsp:cNvSpPr/>
      </dsp:nvSpPr>
      <dsp:spPr>
        <a:xfrm>
          <a:off x="0" y="629350"/>
          <a:ext cx="10759928" cy="116187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68450-1687-4898-9B11-BAAB520D7F8D}">
      <dsp:nvSpPr>
        <dsp:cNvPr id="0" name=""/>
        <dsp:cNvSpPr/>
      </dsp:nvSpPr>
      <dsp:spPr>
        <a:xfrm>
          <a:off x="351467" y="890772"/>
          <a:ext cx="639032" cy="63903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275A7-B2BB-44C0-81A3-6E3F3F6007F9}">
      <dsp:nvSpPr>
        <dsp:cNvPr id="0" name=""/>
        <dsp:cNvSpPr/>
      </dsp:nvSpPr>
      <dsp:spPr>
        <a:xfrm>
          <a:off x="1341968" y="629350"/>
          <a:ext cx="9417959" cy="116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65" tIns="122965" rIns="122965" bIns="122965" numCol="1" spcCol="1270" anchor="ctr" anchorCtr="0">
          <a:noAutofit/>
        </a:bodyPr>
        <a:lstStyle/>
        <a:p>
          <a:pPr lvl="0" algn="l" defTabSz="1111250">
            <a:lnSpc>
              <a:spcPct val="100000"/>
            </a:lnSpc>
            <a:spcBef>
              <a:spcPct val="0"/>
            </a:spcBef>
            <a:spcAft>
              <a:spcPct val="35000"/>
            </a:spcAft>
          </a:pPr>
          <a:r>
            <a:rPr lang="en-US" sz="2500" b="1" kern="1200" dirty="0"/>
            <a:t>Primary objective</a:t>
          </a:r>
          <a:r>
            <a:rPr lang="en-US" sz="2500" kern="1200" dirty="0"/>
            <a:t>: </a:t>
          </a:r>
          <a:r>
            <a:rPr lang="en-IN" sz="2500" kern="1200" dirty="0"/>
            <a:t>To assess the current level of EMR adoption and compliance among healthcare providers in Eye care hospitals.</a:t>
          </a:r>
          <a:endParaRPr lang="en-US" sz="2500" kern="1200" dirty="0"/>
        </a:p>
      </dsp:txBody>
      <dsp:txXfrm>
        <a:off x="1341968" y="629350"/>
        <a:ext cx="9417959" cy="1161877"/>
      </dsp:txXfrm>
    </dsp:sp>
    <dsp:sp modelId="{35314BCA-5932-4922-9077-A11F093A2A42}">
      <dsp:nvSpPr>
        <dsp:cNvPr id="0" name=""/>
        <dsp:cNvSpPr/>
      </dsp:nvSpPr>
      <dsp:spPr>
        <a:xfrm>
          <a:off x="0" y="2081697"/>
          <a:ext cx="10759928" cy="116187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5EBDA-B241-4555-BE22-310D042C56BB}">
      <dsp:nvSpPr>
        <dsp:cNvPr id="0" name=""/>
        <dsp:cNvSpPr/>
      </dsp:nvSpPr>
      <dsp:spPr>
        <a:xfrm>
          <a:off x="351467" y="2343119"/>
          <a:ext cx="639032" cy="63903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AAC3C-A826-41B0-A045-822C0D035102}">
      <dsp:nvSpPr>
        <dsp:cNvPr id="0" name=""/>
        <dsp:cNvSpPr/>
      </dsp:nvSpPr>
      <dsp:spPr>
        <a:xfrm>
          <a:off x="1341968" y="2081697"/>
          <a:ext cx="9417959" cy="116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65" tIns="122965" rIns="122965" bIns="122965" numCol="1" spcCol="1270" anchor="ctr" anchorCtr="0">
          <a:noAutofit/>
        </a:bodyPr>
        <a:lstStyle/>
        <a:p>
          <a:pPr lvl="0" algn="l" defTabSz="1111250">
            <a:lnSpc>
              <a:spcPct val="100000"/>
            </a:lnSpc>
            <a:spcBef>
              <a:spcPct val="0"/>
            </a:spcBef>
            <a:spcAft>
              <a:spcPct val="35000"/>
            </a:spcAft>
          </a:pPr>
          <a:r>
            <a:rPr lang="en-US" sz="2500" b="1" kern="1200" dirty="0"/>
            <a:t>Secondary Objective: </a:t>
          </a:r>
          <a:r>
            <a:rPr lang="en-US" sz="2500" kern="1200" dirty="0"/>
            <a:t> To identify the Parameters and Factor contribute in EMR compliance</a:t>
          </a:r>
        </a:p>
      </dsp:txBody>
      <dsp:txXfrm>
        <a:off x="1341968" y="2081697"/>
        <a:ext cx="9417959" cy="1161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492BC-CF84-497A-B508-2C94FE5F43A4}">
      <dsp:nvSpPr>
        <dsp:cNvPr id="0" name=""/>
        <dsp:cNvSpPr/>
      </dsp:nvSpPr>
      <dsp:spPr>
        <a:xfrm>
          <a:off x="0" y="637"/>
          <a:ext cx="115627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86041-C71D-4CDB-89AA-C301486D57E5}">
      <dsp:nvSpPr>
        <dsp:cNvPr id="0" name=""/>
        <dsp:cNvSpPr/>
      </dsp:nvSpPr>
      <dsp:spPr>
        <a:xfrm>
          <a:off x="0" y="637"/>
          <a:ext cx="11562734" cy="104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1.</a:t>
          </a:r>
          <a:r>
            <a:rPr lang="en-US" sz="2100" b="0" i="0" kern="1200" dirty="0"/>
            <a:t>Camburu G, Purcărea VL. EMR in Eye Units. Rom J Ophthalmol. 2020 Jan-Mar;64(1):21-24. PMID: 32292853; PMCID: PMC7141916.</a:t>
          </a:r>
          <a:r>
            <a:rPr lang="en-US" sz="2100" kern="1200" dirty="0"/>
            <a:t>. </a:t>
          </a:r>
        </a:p>
      </dsp:txBody>
      <dsp:txXfrm>
        <a:off x="0" y="637"/>
        <a:ext cx="11562734" cy="1043930"/>
      </dsp:txXfrm>
    </dsp:sp>
    <dsp:sp modelId="{EAB5E9B7-82E3-4D46-B6BF-4D1AD6C41233}">
      <dsp:nvSpPr>
        <dsp:cNvPr id="0" name=""/>
        <dsp:cNvSpPr/>
      </dsp:nvSpPr>
      <dsp:spPr>
        <a:xfrm>
          <a:off x="0" y="1044567"/>
          <a:ext cx="1156273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57D1B-4218-4637-A197-40DA922C5005}">
      <dsp:nvSpPr>
        <dsp:cNvPr id="0" name=""/>
        <dsp:cNvSpPr/>
      </dsp:nvSpPr>
      <dsp:spPr>
        <a:xfrm>
          <a:off x="0" y="1044567"/>
          <a:ext cx="11562734" cy="104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2.</a:t>
          </a:r>
          <a:r>
            <a:rPr lang="en-US" sz="2100" b="0" i="0" kern="1200" dirty="0"/>
            <a:t>Das AV, </a:t>
          </a:r>
          <a:r>
            <a:rPr lang="en-US" sz="2100" b="0" i="0" kern="1200" dirty="0" err="1"/>
            <a:t>Kammari</a:t>
          </a:r>
          <a:r>
            <a:rPr lang="en-US" sz="2100" b="0" i="0" kern="1200" dirty="0"/>
            <a:t> P, </a:t>
          </a:r>
          <a:r>
            <a:rPr lang="en-US" sz="2100" b="0" i="0" kern="1200" dirty="0" err="1"/>
            <a:t>Vadapalli</a:t>
          </a:r>
          <a:r>
            <a:rPr lang="en-US" sz="2100" b="0" i="0" kern="1200" dirty="0"/>
            <a:t> R, </a:t>
          </a:r>
          <a:r>
            <a:rPr lang="en-US" sz="2100" b="0" i="0" kern="1200" dirty="0" err="1"/>
            <a:t>Basu</a:t>
          </a:r>
          <a:r>
            <a:rPr lang="en-US" sz="2100" b="0" i="0" kern="1200" dirty="0"/>
            <a:t> S. Big data and the </a:t>
          </a:r>
          <a:r>
            <a:rPr lang="en-US" sz="2100" b="0" i="0" kern="1200" dirty="0" err="1"/>
            <a:t>eyeSmart</a:t>
          </a:r>
          <a:r>
            <a:rPr lang="en-US" sz="2100" b="0" i="0" kern="1200" dirty="0"/>
            <a:t> electronic medical record system - An 8-year experience from a three-tier eye care network in India. Indian J Ophthalmol. 2020 Mar;68(3):427-432. </a:t>
          </a:r>
          <a:r>
            <a:rPr lang="en-US" sz="2100" b="0" i="0" kern="1200" dirty="0" err="1"/>
            <a:t>doi</a:t>
          </a:r>
          <a:r>
            <a:rPr lang="en-US" sz="2100" b="0" i="0" kern="1200" dirty="0"/>
            <a:t>: 10.4103/ijo.IJO_710_19. PMID: 32056994; PMCID: PMC7043185</a:t>
          </a:r>
          <a:endParaRPr lang="en-US" sz="2100" kern="1200" dirty="0"/>
        </a:p>
      </dsp:txBody>
      <dsp:txXfrm>
        <a:off x="0" y="1044567"/>
        <a:ext cx="11562734" cy="1043930"/>
      </dsp:txXfrm>
    </dsp:sp>
    <dsp:sp modelId="{D1A324D0-315B-46A0-AE27-A9C4F6285890}">
      <dsp:nvSpPr>
        <dsp:cNvPr id="0" name=""/>
        <dsp:cNvSpPr/>
      </dsp:nvSpPr>
      <dsp:spPr>
        <a:xfrm>
          <a:off x="0" y="2088498"/>
          <a:ext cx="1156273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BE016B-A313-4FC4-B1ED-3FA1138C3B29}">
      <dsp:nvSpPr>
        <dsp:cNvPr id="0" name=""/>
        <dsp:cNvSpPr/>
      </dsp:nvSpPr>
      <dsp:spPr>
        <a:xfrm>
          <a:off x="0" y="2088498"/>
          <a:ext cx="11562734" cy="104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3.</a:t>
          </a:r>
          <a:r>
            <a:rPr lang="en-US" sz="2100" b="0" i="0" kern="1200" dirty="0"/>
            <a:t>Donthineni PR, </a:t>
          </a:r>
          <a:r>
            <a:rPr lang="en-US" sz="2100" b="0" i="0" kern="1200" dirty="0" err="1"/>
            <a:t>Kammari</a:t>
          </a:r>
          <a:r>
            <a:rPr lang="en-US" sz="2100" b="0" i="0" kern="1200" dirty="0"/>
            <a:t> P, </a:t>
          </a:r>
          <a:r>
            <a:rPr lang="en-US" sz="2100" b="0" i="0" kern="1200" dirty="0" err="1"/>
            <a:t>Shanbhag</a:t>
          </a:r>
          <a:r>
            <a:rPr lang="en-US" sz="2100" b="0" i="0" kern="1200" dirty="0"/>
            <a:t> SS, Singh V, Das AV, </a:t>
          </a:r>
          <a:r>
            <a:rPr lang="en-US" sz="2100" b="0" i="0" kern="1200" dirty="0" err="1"/>
            <a:t>Basu</a:t>
          </a:r>
          <a:r>
            <a:rPr lang="en-US" sz="2100" b="0" i="0" kern="1200" dirty="0"/>
            <a:t> S. Incidence, demographics, types and risk factors of dry eye disease in India: Electronic medical records driven big data analytics report I. </a:t>
          </a:r>
          <a:r>
            <a:rPr lang="en-US" sz="2100" b="0" i="0" kern="1200" dirty="0" err="1"/>
            <a:t>Ocul</a:t>
          </a:r>
          <a:r>
            <a:rPr lang="en-US" sz="2100" b="0" i="0" kern="1200" dirty="0"/>
            <a:t> Surf. 2019 Apr;17(2):250-256. </a:t>
          </a:r>
          <a:r>
            <a:rPr lang="en-US" sz="2100" b="0" i="0" kern="1200" dirty="0" err="1"/>
            <a:t>doi</a:t>
          </a:r>
          <a:r>
            <a:rPr lang="en-US" sz="2100" b="0" i="0" kern="1200" dirty="0"/>
            <a:t>: 10.1016/j.jtos.2019.02.007. </a:t>
          </a:r>
          <a:r>
            <a:rPr lang="en-US" sz="2100" b="0" i="0" kern="1200" dirty="0" err="1"/>
            <a:t>Epub</a:t>
          </a:r>
          <a:r>
            <a:rPr lang="en-US" sz="2100" b="0" i="0" kern="1200" dirty="0"/>
            <a:t> 2019 Feb 22. PMID: 30802671.</a:t>
          </a:r>
          <a:endParaRPr lang="en-US" sz="2100" kern="1200" dirty="0"/>
        </a:p>
      </dsp:txBody>
      <dsp:txXfrm>
        <a:off x="0" y="2088498"/>
        <a:ext cx="11562734" cy="1043930"/>
      </dsp:txXfrm>
    </dsp:sp>
    <dsp:sp modelId="{3BF35CA5-4707-4F00-A6CD-766C41818A7F}">
      <dsp:nvSpPr>
        <dsp:cNvPr id="0" name=""/>
        <dsp:cNvSpPr/>
      </dsp:nvSpPr>
      <dsp:spPr>
        <a:xfrm>
          <a:off x="0" y="3132428"/>
          <a:ext cx="1156273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0AD4F-35D2-4F28-9E6B-87FB73F875DA}">
      <dsp:nvSpPr>
        <dsp:cNvPr id="0" name=""/>
        <dsp:cNvSpPr/>
      </dsp:nvSpPr>
      <dsp:spPr>
        <a:xfrm>
          <a:off x="0" y="3132428"/>
          <a:ext cx="11562734" cy="104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4. </a:t>
          </a:r>
          <a:r>
            <a:rPr lang="en-US" sz="2100" b="0" i="0" kern="1200" dirty="0"/>
            <a:t>Das AV, </a:t>
          </a:r>
          <a:r>
            <a:rPr lang="en-US" sz="2100" b="0" i="0" kern="1200" dirty="0" err="1"/>
            <a:t>Donthineni</a:t>
          </a:r>
          <a:r>
            <a:rPr lang="en-US" sz="2100" b="0" i="0" kern="1200" dirty="0"/>
            <a:t> PR, Sai </a:t>
          </a:r>
          <a:r>
            <a:rPr lang="en-US" sz="2100" b="0" i="0" kern="1200" dirty="0" err="1"/>
            <a:t>Prashanthi</a:t>
          </a:r>
          <a:r>
            <a:rPr lang="en-US" sz="2100" b="0" i="0" kern="1200" dirty="0"/>
            <a:t> G, </a:t>
          </a:r>
          <a:r>
            <a:rPr lang="en-US" sz="2100" b="0" i="0" kern="1200" dirty="0" err="1"/>
            <a:t>Basu</a:t>
          </a:r>
          <a:r>
            <a:rPr lang="en-US" sz="2100" b="0" i="0" kern="1200" dirty="0"/>
            <a:t> S. Allergic eye disease in children and adolescents seeking eye care in India: Electronic medical records driven big data analytics report II. </a:t>
          </a:r>
          <a:r>
            <a:rPr lang="en-US" sz="2100" b="0" i="0" kern="1200" dirty="0" err="1"/>
            <a:t>Ocul</a:t>
          </a:r>
          <a:r>
            <a:rPr lang="en-US" sz="2100" b="0" i="0" kern="1200" dirty="0"/>
            <a:t> Surf. 2019 Oct;17(4):683-689. </a:t>
          </a:r>
          <a:r>
            <a:rPr lang="en-US" sz="2100" b="0" i="0" kern="1200" dirty="0" err="1"/>
            <a:t>doi</a:t>
          </a:r>
          <a:r>
            <a:rPr lang="en-US" sz="2100" b="0" i="0" kern="1200" dirty="0"/>
            <a:t>: 10.1016/j.jtos.2019.08.011. </a:t>
          </a:r>
          <a:r>
            <a:rPr lang="en-US" sz="2100" b="0" i="0" kern="1200" dirty="0" err="1"/>
            <a:t>Epub</a:t>
          </a:r>
          <a:r>
            <a:rPr lang="en-US" sz="2100" b="0" i="0" kern="1200" dirty="0"/>
            <a:t> 2019 Aug 30. PMID: 31476516.</a:t>
          </a:r>
          <a:endParaRPr lang="en-US" sz="2100" kern="1200" dirty="0"/>
        </a:p>
      </dsp:txBody>
      <dsp:txXfrm>
        <a:off x="0" y="3132428"/>
        <a:ext cx="11562734" cy="1043930"/>
      </dsp:txXfrm>
    </dsp:sp>
    <dsp:sp modelId="{4675BD39-619A-4005-BCBD-56D1F21013F8}">
      <dsp:nvSpPr>
        <dsp:cNvPr id="0" name=""/>
        <dsp:cNvSpPr/>
      </dsp:nvSpPr>
      <dsp:spPr>
        <a:xfrm>
          <a:off x="0" y="4176359"/>
          <a:ext cx="1156273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8F116-2178-4265-97FB-B13A70686DAA}">
      <dsp:nvSpPr>
        <dsp:cNvPr id="0" name=""/>
        <dsp:cNvSpPr/>
      </dsp:nvSpPr>
      <dsp:spPr>
        <a:xfrm>
          <a:off x="0" y="4176359"/>
          <a:ext cx="11562734" cy="104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5.Missah, Yaw &amp; </a:t>
          </a:r>
          <a:r>
            <a:rPr lang="en-US" sz="2100" kern="1200" dirty="0" err="1"/>
            <a:t>Dighe</a:t>
          </a:r>
          <a:r>
            <a:rPr lang="en-US" sz="2100" kern="1200" dirty="0"/>
            <a:t>, </a:t>
          </a:r>
          <a:r>
            <a:rPr lang="en-US" sz="2100" kern="1200" dirty="0" err="1"/>
            <a:t>Parag</a:t>
          </a:r>
          <a:r>
            <a:rPr lang="en-US" sz="2100" kern="1200" dirty="0"/>
            <a:t> &amp; Miller, Monty &amp; Wall, Kenneth. (2013). Implementation of Electronic Medical Records—A Case Study of an Eye Hospital. South Asian Journal of Business and Management Cases. 2. 97-113. 10.1177/2277977913480682. </a:t>
          </a:r>
        </a:p>
      </dsp:txBody>
      <dsp:txXfrm>
        <a:off x="0" y="4176359"/>
        <a:ext cx="11562734" cy="10439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31-07-2023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1330B9F-6AC3-446B-BE5D-168B172F7D31}"/>
              </a:ext>
            </a:extLst>
          </p:cNvPr>
          <p:cNvSpPr>
            <a:spLocks noGrp="1"/>
          </p:cNvSpPr>
          <p:nvPr>
            <p:ph type="dt" sz="half" idx="10"/>
          </p:nvPr>
        </p:nvSpPr>
        <p:spPr/>
        <p:txBody>
          <a:bodyPr/>
          <a:lstStyle/>
          <a:p>
            <a:fld id="{1147C0E5-F472-4823-852C-D183FA2F2488}" type="datetime1">
              <a:rPr lang="en-IN" smtClean="0"/>
              <a:t>31-07-2023</a:t>
            </a:fld>
            <a:endParaRPr lang="en-IN"/>
          </a:p>
        </p:txBody>
      </p:sp>
      <p:sp>
        <p:nvSpPr>
          <p:cNvPr id="5" name="Footer Placeholder 4">
            <a:extLst>
              <a:ext uri="{FF2B5EF4-FFF2-40B4-BE49-F238E27FC236}">
                <a16:creationId xmlns:a16="http://schemas.microsoft.com/office/drawing/2014/main" xmlns=""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0754F30-EF25-E3E3-BB1C-47025CFDEE9B}"/>
              </a:ext>
            </a:extLst>
          </p:cNvPr>
          <p:cNvSpPr>
            <a:spLocks noGrp="1"/>
          </p:cNvSpPr>
          <p:nvPr>
            <p:ph type="dt" sz="half" idx="10"/>
          </p:nvPr>
        </p:nvSpPr>
        <p:spPr/>
        <p:txBody>
          <a:bodyPr/>
          <a:lstStyle/>
          <a:p>
            <a:fld id="{0E9DCF6C-BC1F-457E-8C73-045A403582E6}" type="datetime1">
              <a:rPr lang="en-IN" smtClean="0"/>
              <a:t>31-07-2023</a:t>
            </a:fld>
            <a:endParaRPr lang="en-IN"/>
          </a:p>
        </p:txBody>
      </p:sp>
      <p:sp>
        <p:nvSpPr>
          <p:cNvPr id="5" name="Footer Placeholder 4">
            <a:extLst>
              <a:ext uri="{FF2B5EF4-FFF2-40B4-BE49-F238E27FC236}">
                <a16:creationId xmlns:a16="http://schemas.microsoft.com/office/drawing/2014/main" xmlns=""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1CCAA96-007B-16EB-59B9-8466CF3A2B65}"/>
              </a:ext>
            </a:extLst>
          </p:cNvPr>
          <p:cNvSpPr>
            <a:spLocks noGrp="1"/>
          </p:cNvSpPr>
          <p:nvPr>
            <p:ph type="dt" sz="half" idx="10"/>
          </p:nvPr>
        </p:nvSpPr>
        <p:spPr/>
        <p:txBody>
          <a:bodyPr/>
          <a:lstStyle/>
          <a:p>
            <a:fld id="{FE1E070E-952C-41C9-9ABB-C56A7BE64D88}" type="datetime1">
              <a:rPr lang="en-IN" smtClean="0"/>
              <a:t>31-07-2023</a:t>
            </a:fld>
            <a:endParaRPr lang="en-IN"/>
          </a:p>
        </p:txBody>
      </p:sp>
      <p:sp>
        <p:nvSpPr>
          <p:cNvPr id="5" name="Footer Placeholder 4">
            <a:extLst>
              <a:ext uri="{FF2B5EF4-FFF2-40B4-BE49-F238E27FC236}">
                <a16:creationId xmlns:a16="http://schemas.microsoft.com/office/drawing/2014/main" xmlns=""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5EF2B4-2DC2-6314-D99D-D61B5F64E224}"/>
              </a:ext>
            </a:extLst>
          </p:cNvPr>
          <p:cNvSpPr>
            <a:spLocks noGrp="1"/>
          </p:cNvSpPr>
          <p:nvPr>
            <p:ph type="dt" sz="half" idx="10"/>
          </p:nvPr>
        </p:nvSpPr>
        <p:spPr/>
        <p:txBody>
          <a:bodyPr/>
          <a:lstStyle/>
          <a:p>
            <a:fld id="{2CA2FBC0-878C-4FB7-8E1F-1D6F6FF7C223}" type="datetime1">
              <a:rPr lang="en-IN" smtClean="0"/>
              <a:t>31-07-2023</a:t>
            </a:fld>
            <a:endParaRPr lang="en-IN"/>
          </a:p>
        </p:txBody>
      </p:sp>
      <p:sp>
        <p:nvSpPr>
          <p:cNvPr id="5" name="Footer Placeholder 4">
            <a:extLst>
              <a:ext uri="{FF2B5EF4-FFF2-40B4-BE49-F238E27FC236}">
                <a16:creationId xmlns:a16="http://schemas.microsoft.com/office/drawing/2014/main" xmlns=""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FE632E-3E25-D2A6-491C-E5592C333922}"/>
              </a:ext>
            </a:extLst>
          </p:cNvPr>
          <p:cNvSpPr>
            <a:spLocks noGrp="1"/>
          </p:cNvSpPr>
          <p:nvPr>
            <p:ph type="dt" sz="half" idx="10"/>
          </p:nvPr>
        </p:nvSpPr>
        <p:spPr/>
        <p:txBody>
          <a:bodyPr/>
          <a:lstStyle/>
          <a:p>
            <a:fld id="{CD685ADF-9D55-472F-A142-0A5A20BA4577}" type="datetime1">
              <a:rPr lang="en-IN" smtClean="0"/>
              <a:t>31-07-2023</a:t>
            </a:fld>
            <a:endParaRPr lang="en-IN"/>
          </a:p>
        </p:txBody>
      </p:sp>
      <p:sp>
        <p:nvSpPr>
          <p:cNvPr id="5" name="Footer Placeholder 4">
            <a:extLst>
              <a:ext uri="{FF2B5EF4-FFF2-40B4-BE49-F238E27FC236}">
                <a16:creationId xmlns:a16="http://schemas.microsoft.com/office/drawing/2014/main" xmlns=""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C319AC5-0DE1-5E65-1A58-599D06B824D5}"/>
              </a:ext>
            </a:extLst>
          </p:cNvPr>
          <p:cNvSpPr>
            <a:spLocks noGrp="1"/>
          </p:cNvSpPr>
          <p:nvPr>
            <p:ph type="dt" sz="half" idx="10"/>
          </p:nvPr>
        </p:nvSpPr>
        <p:spPr/>
        <p:txBody>
          <a:bodyPr/>
          <a:lstStyle/>
          <a:p>
            <a:fld id="{19B6A866-57B6-4C39-8809-FBA78A30FCC9}" type="datetime1">
              <a:rPr lang="en-IN" smtClean="0"/>
              <a:t>31-07-2023</a:t>
            </a:fld>
            <a:endParaRPr lang="en-IN"/>
          </a:p>
        </p:txBody>
      </p:sp>
      <p:sp>
        <p:nvSpPr>
          <p:cNvPr id="6" name="Footer Placeholder 5">
            <a:extLst>
              <a:ext uri="{FF2B5EF4-FFF2-40B4-BE49-F238E27FC236}">
                <a16:creationId xmlns:a16="http://schemas.microsoft.com/office/drawing/2014/main" xmlns=""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AC9A91A-EBEF-9BB2-B813-F1A9FBC746F3}"/>
              </a:ext>
            </a:extLst>
          </p:cNvPr>
          <p:cNvSpPr>
            <a:spLocks noGrp="1"/>
          </p:cNvSpPr>
          <p:nvPr>
            <p:ph type="dt" sz="half" idx="10"/>
          </p:nvPr>
        </p:nvSpPr>
        <p:spPr/>
        <p:txBody>
          <a:bodyPr/>
          <a:lstStyle/>
          <a:p>
            <a:fld id="{52B34237-4DA9-498D-81CC-7DEBFDE0146A}" type="datetime1">
              <a:rPr lang="en-IN" smtClean="0"/>
              <a:t>31-07-2023</a:t>
            </a:fld>
            <a:endParaRPr lang="en-IN"/>
          </a:p>
        </p:txBody>
      </p:sp>
      <p:sp>
        <p:nvSpPr>
          <p:cNvPr id="8" name="Footer Placeholder 7">
            <a:extLst>
              <a:ext uri="{FF2B5EF4-FFF2-40B4-BE49-F238E27FC236}">
                <a16:creationId xmlns:a16="http://schemas.microsoft.com/office/drawing/2014/main" xmlns=""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xmlns=""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0654D79-6E0A-9D35-0EBD-FB1ECA55D2D3}"/>
              </a:ext>
            </a:extLst>
          </p:cNvPr>
          <p:cNvSpPr>
            <a:spLocks noGrp="1"/>
          </p:cNvSpPr>
          <p:nvPr>
            <p:ph type="dt" sz="half" idx="10"/>
          </p:nvPr>
        </p:nvSpPr>
        <p:spPr/>
        <p:txBody>
          <a:bodyPr/>
          <a:lstStyle/>
          <a:p>
            <a:fld id="{03D29E31-0E2B-4B8B-A4CD-804F6A5D47A9}" type="datetime1">
              <a:rPr lang="en-IN" smtClean="0"/>
              <a:t>31-07-2023</a:t>
            </a:fld>
            <a:endParaRPr lang="en-IN"/>
          </a:p>
        </p:txBody>
      </p:sp>
      <p:sp>
        <p:nvSpPr>
          <p:cNvPr id="4" name="Footer Placeholder 3">
            <a:extLst>
              <a:ext uri="{FF2B5EF4-FFF2-40B4-BE49-F238E27FC236}">
                <a16:creationId xmlns:a16="http://schemas.microsoft.com/office/drawing/2014/main" xmlns=""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6467BF-AB2E-3DEF-67BB-BD30CABBCE82}"/>
              </a:ext>
            </a:extLst>
          </p:cNvPr>
          <p:cNvSpPr>
            <a:spLocks noGrp="1"/>
          </p:cNvSpPr>
          <p:nvPr>
            <p:ph type="dt" sz="half" idx="10"/>
          </p:nvPr>
        </p:nvSpPr>
        <p:spPr/>
        <p:txBody>
          <a:bodyPr/>
          <a:lstStyle/>
          <a:p>
            <a:fld id="{731C5607-A4BB-4D67-95B9-C9085ECC35A9}" type="datetime1">
              <a:rPr lang="en-IN" smtClean="0"/>
              <a:t>31-07-2023</a:t>
            </a:fld>
            <a:endParaRPr lang="en-IN"/>
          </a:p>
        </p:txBody>
      </p:sp>
      <p:sp>
        <p:nvSpPr>
          <p:cNvPr id="3" name="Footer Placeholder 2">
            <a:extLst>
              <a:ext uri="{FF2B5EF4-FFF2-40B4-BE49-F238E27FC236}">
                <a16:creationId xmlns:a16="http://schemas.microsoft.com/office/drawing/2014/main" xmlns=""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xmlns=""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B0979A-120B-82A8-026D-4BE0C2466700}"/>
              </a:ext>
            </a:extLst>
          </p:cNvPr>
          <p:cNvSpPr>
            <a:spLocks noGrp="1"/>
          </p:cNvSpPr>
          <p:nvPr>
            <p:ph type="dt" sz="half" idx="10"/>
          </p:nvPr>
        </p:nvSpPr>
        <p:spPr/>
        <p:txBody>
          <a:bodyPr/>
          <a:lstStyle/>
          <a:p>
            <a:fld id="{C1C99E65-501E-4E79-B301-EC94E1C8867E}" type="datetime1">
              <a:rPr lang="en-IN" smtClean="0"/>
              <a:t>31-07-2023</a:t>
            </a:fld>
            <a:endParaRPr lang="en-IN"/>
          </a:p>
        </p:txBody>
      </p:sp>
      <p:sp>
        <p:nvSpPr>
          <p:cNvPr id="6" name="Footer Placeholder 5">
            <a:extLst>
              <a:ext uri="{FF2B5EF4-FFF2-40B4-BE49-F238E27FC236}">
                <a16:creationId xmlns:a16="http://schemas.microsoft.com/office/drawing/2014/main" xmlns=""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42FAAF-4A7B-5286-4106-E767F58BB2BC}"/>
              </a:ext>
            </a:extLst>
          </p:cNvPr>
          <p:cNvSpPr>
            <a:spLocks noGrp="1"/>
          </p:cNvSpPr>
          <p:nvPr>
            <p:ph type="dt" sz="half" idx="10"/>
          </p:nvPr>
        </p:nvSpPr>
        <p:spPr/>
        <p:txBody>
          <a:bodyPr/>
          <a:lstStyle/>
          <a:p>
            <a:fld id="{2751C047-BE12-4A43-A323-58AFB768CD35}" type="datetime1">
              <a:rPr lang="en-IN" smtClean="0"/>
              <a:t>31-07-2023</a:t>
            </a:fld>
            <a:endParaRPr lang="en-IN"/>
          </a:p>
        </p:txBody>
      </p:sp>
      <p:sp>
        <p:nvSpPr>
          <p:cNvPr id="6" name="Footer Placeholder 5">
            <a:extLst>
              <a:ext uri="{FF2B5EF4-FFF2-40B4-BE49-F238E27FC236}">
                <a16:creationId xmlns:a16="http://schemas.microsoft.com/office/drawing/2014/main" xmlns=""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31-07-2023</a:t>
            </a:fld>
            <a:endParaRPr lang="en-IN"/>
          </a:p>
        </p:txBody>
      </p:sp>
      <p:sp>
        <p:nvSpPr>
          <p:cNvPr id="5" name="Footer Placeholder 4">
            <a:extLst>
              <a:ext uri="{FF2B5EF4-FFF2-40B4-BE49-F238E27FC236}">
                <a16:creationId xmlns:a16="http://schemas.microsoft.com/office/drawing/2014/main" xmlns=""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0.sv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ild with brown eyes">
            <a:extLst>
              <a:ext uri="{FF2B5EF4-FFF2-40B4-BE49-F238E27FC236}">
                <a16:creationId xmlns:a16="http://schemas.microsoft.com/office/drawing/2014/main" xmlns="" id="{C5EB8E65-EF57-C192-059A-982AE28F6EAE}"/>
              </a:ext>
            </a:extLst>
          </p:cNvPr>
          <p:cNvPicPr>
            <a:picLocks noChangeAspect="1"/>
          </p:cNvPicPr>
          <p:nvPr/>
        </p:nvPicPr>
        <p:blipFill rotWithShape="1">
          <a:blip r:embed="rId2"/>
          <a:srcRect l="2932" r="12695" b="-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A5B23A5-907F-512B-729B-EFBF8357204D}"/>
              </a:ext>
            </a:extLst>
          </p:cNvPr>
          <p:cNvSpPr>
            <a:spLocks noGrp="1"/>
          </p:cNvSpPr>
          <p:nvPr>
            <p:ph type="title"/>
          </p:nvPr>
        </p:nvSpPr>
        <p:spPr>
          <a:xfrm>
            <a:off x="301147" y="952575"/>
            <a:ext cx="5614971" cy="2726811"/>
          </a:xfrm>
        </p:spPr>
        <p:txBody>
          <a:bodyPr vert="horz" lIns="91440" tIns="45720" rIns="91440" bIns="45720" rtlCol="0" anchor="b">
            <a:normAutofit/>
          </a:bodyPr>
          <a:lstStyle/>
          <a:p>
            <a:r>
              <a:rPr lang="en-US" sz="3100" dirty="0">
                <a:latin typeface="+mn-lt"/>
              </a:rPr>
              <a:t>  Growth of electronic medical record adoption and compliance among healthcare providers at Eye-Q hospitals </a:t>
            </a:r>
            <a:r>
              <a:rPr lang="en-US" sz="4800" dirty="0"/>
              <a:t/>
            </a:r>
            <a:br>
              <a:rPr lang="en-US" sz="4800" dirty="0"/>
            </a:br>
            <a:endParaRPr lang="en-US" sz="4800" dirty="0"/>
          </a:p>
        </p:txBody>
      </p:sp>
      <p:sp>
        <p:nvSpPr>
          <p:cNvPr id="15" name="Rectangle 1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43EDADE3-7B69-BCAC-5576-F3E50DE596AB}"/>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26AD20E6-394B-4DF0-96A5-9647FF39C943}" type="slidenum">
              <a:rPr lang="en-US">
                <a:solidFill>
                  <a:schemeClr val="tx1"/>
                </a:solidFill>
                <a:latin typeface="Calibri" panose="020F0502020204030204"/>
              </a:rPr>
              <a:pPr>
                <a:spcAft>
                  <a:spcPts val="600"/>
                </a:spcAft>
                <a:defRPr/>
              </a:pPr>
              <a:t>1</a:t>
            </a:fld>
            <a:endParaRPr lang="en-US">
              <a:solidFill>
                <a:schemeClr val="tx1"/>
              </a:solidFill>
              <a:latin typeface="Calibri" panose="020F0502020204030204"/>
            </a:endParaRPr>
          </a:p>
        </p:txBody>
      </p:sp>
      <p:pic>
        <p:nvPicPr>
          <p:cNvPr id="6" name="Picture 5">
            <a:extLst>
              <a:ext uri="{FF2B5EF4-FFF2-40B4-BE49-F238E27FC236}">
                <a16:creationId xmlns:a16="http://schemas.microsoft.com/office/drawing/2014/main" xmlns="" id="{C05940F3-9D2E-88A8-FB3C-D6AF09E3D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094" y="5452516"/>
            <a:ext cx="2695903" cy="1268959"/>
          </a:xfrm>
          <a:prstGeom prst="rect">
            <a:avLst/>
          </a:prstGeom>
        </p:spPr>
      </p:pic>
      <p:graphicFrame>
        <p:nvGraphicFramePr>
          <p:cNvPr id="8" name="Table 7">
            <a:extLst>
              <a:ext uri="{FF2B5EF4-FFF2-40B4-BE49-F238E27FC236}">
                <a16:creationId xmlns:a16="http://schemas.microsoft.com/office/drawing/2014/main" xmlns="" id="{0BAFDAFE-0CD8-7DB7-CEEB-08746F86DC64}"/>
              </a:ext>
            </a:extLst>
          </p:cNvPr>
          <p:cNvGraphicFramePr>
            <a:graphicFrameLocks noGrp="1"/>
          </p:cNvGraphicFramePr>
          <p:nvPr>
            <p:extLst>
              <p:ext uri="{D42A27DB-BD31-4B8C-83A1-F6EECF244321}">
                <p14:modId xmlns:p14="http://schemas.microsoft.com/office/powerpoint/2010/main" val="3240582201"/>
              </p:ext>
            </p:extLst>
          </p:nvPr>
        </p:nvGraphicFramePr>
        <p:xfrm>
          <a:off x="398053" y="3679386"/>
          <a:ext cx="4063999" cy="1554480"/>
        </p:xfrm>
        <a:graphic>
          <a:graphicData uri="http://schemas.openxmlformats.org/drawingml/2006/table">
            <a:tbl>
              <a:tblPr firstRow="1" bandRow="1">
                <a:tableStyleId>{5DA37D80-6434-44D0-A028-1B22A696006F}</a:tableStyleId>
              </a:tblPr>
              <a:tblGrid>
                <a:gridCol w="4063999">
                  <a:extLst>
                    <a:ext uri="{9D8B030D-6E8A-4147-A177-3AD203B41FA5}">
                      <a16:colId xmlns:a16="http://schemas.microsoft.com/office/drawing/2014/main" xmlns="" val="20000"/>
                    </a:ext>
                  </a:extLst>
                </a:gridCol>
              </a:tblGrid>
              <a:tr h="733219">
                <a:tc>
                  <a:txBody>
                    <a:bodyPr/>
                    <a:lstStyle/>
                    <a:p>
                      <a:pPr algn="l"/>
                      <a:r>
                        <a:rPr lang="en-US" dirty="0"/>
                        <a:t>ORGANIZATIONAL</a:t>
                      </a:r>
                      <a:r>
                        <a:rPr lang="en-US" baseline="0" dirty="0"/>
                        <a:t> MENTOR – EYEQ</a:t>
                      </a:r>
                    </a:p>
                    <a:p>
                      <a:r>
                        <a:rPr lang="en-US" dirty="0"/>
                        <a:t>MR. SACHIN WANGOO (IT-HEAD) MS.SWETA SINGH</a:t>
                      </a:r>
                    </a:p>
                  </a:txBody>
                  <a:tcPr/>
                </a:tc>
                <a:extLst>
                  <a:ext uri="{0D108BD9-81ED-4DB2-BD59-A6C34878D82A}">
                    <a16:rowId xmlns:a16="http://schemas.microsoft.com/office/drawing/2014/main" xmlns="" val="10000"/>
                  </a:ext>
                </a:extLst>
              </a:tr>
              <a:tr h="537838">
                <a:tc>
                  <a:txBody>
                    <a:bodyPr/>
                    <a:lstStyle/>
                    <a:p>
                      <a:pPr algn="l"/>
                      <a:r>
                        <a:rPr lang="en-US" dirty="0"/>
                        <a:t>INSTITUTIONAL</a:t>
                      </a:r>
                      <a:r>
                        <a:rPr lang="en-US" baseline="0" dirty="0"/>
                        <a:t> MENTOR – IIHMR DELHI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Dr. NIDHI</a:t>
                      </a:r>
                      <a:r>
                        <a:rPr lang="en-US" baseline="0" dirty="0"/>
                        <a:t> YADAV (ASSOCIATE PROFESSOR)</a:t>
                      </a:r>
                      <a:endParaRPr lang="en-US" dirty="0"/>
                    </a:p>
                  </a:txBody>
                  <a:tcPr/>
                </a:tc>
                <a:extLst>
                  <a:ext uri="{0D108BD9-81ED-4DB2-BD59-A6C34878D82A}">
                    <a16:rowId xmlns:a16="http://schemas.microsoft.com/office/drawing/2014/main" xmlns="" val="10001"/>
                  </a:ext>
                </a:extLst>
              </a:tr>
            </a:tbl>
          </a:graphicData>
        </a:graphic>
      </p:graphicFrame>
      <p:graphicFrame>
        <p:nvGraphicFramePr>
          <p:cNvPr id="9" name="Table 8">
            <a:extLst>
              <a:ext uri="{FF2B5EF4-FFF2-40B4-BE49-F238E27FC236}">
                <a16:creationId xmlns:a16="http://schemas.microsoft.com/office/drawing/2014/main" xmlns="" id="{5C8EC254-BB56-C52E-035F-02FF2E625175}"/>
              </a:ext>
            </a:extLst>
          </p:cNvPr>
          <p:cNvGraphicFramePr>
            <a:graphicFrameLocks noGrp="1"/>
          </p:cNvGraphicFramePr>
          <p:nvPr>
            <p:extLst>
              <p:ext uri="{D42A27DB-BD31-4B8C-83A1-F6EECF244321}">
                <p14:modId xmlns:p14="http://schemas.microsoft.com/office/powerpoint/2010/main" val="3843340062"/>
              </p:ext>
            </p:extLst>
          </p:nvPr>
        </p:nvGraphicFramePr>
        <p:xfrm>
          <a:off x="398053" y="5311065"/>
          <a:ext cx="4060616" cy="1188720"/>
        </p:xfrm>
        <a:graphic>
          <a:graphicData uri="http://schemas.openxmlformats.org/drawingml/2006/table">
            <a:tbl>
              <a:tblPr firstRow="1" bandRow="1">
                <a:tableStyleId>{5DA37D80-6434-44D0-A028-1B22A696006F}</a:tableStyleId>
              </a:tblPr>
              <a:tblGrid>
                <a:gridCol w="4060616">
                  <a:extLst>
                    <a:ext uri="{9D8B030D-6E8A-4147-A177-3AD203B41FA5}">
                      <a16:colId xmlns:a16="http://schemas.microsoft.com/office/drawing/2014/main" xmlns="" val="20000"/>
                    </a:ext>
                  </a:extLst>
                </a:gridCol>
              </a:tblGrid>
              <a:tr h="950056">
                <a:tc>
                  <a:txBody>
                    <a:bodyPr/>
                    <a:lstStyle/>
                    <a:p>
                      <a:pPr algn="l"/>
                      <a:r>
                        <a:rPr lang="en-US" dirty="0"/>
                        <a:t>SUBMITTED AND PRESENTED BY:</a:t>
                      </a:r>
                    </a:p>
                    <a:p>
                      <a:r>
                        <a:rPr lang="en-US" baseline="0" dirty="0"/>
                        <a:t>DR. DISHA BAKSHI</a:t>
                      </a:r>
                    </a:p>
                    <a:p>
                      <a:r>
                        <a:rPr lang="en-US" baseline="0" dirty="0"/>
                        <a:t>PG/21/32</a:t>
                      </a:r>
                      <a:endParaRPr lang="en-US" dirty="0"/>
                    </a:p>
                    <a:p>
                      <a:pPr algn="ctr"/>
                      <a:endParaRPr lang="en-US"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857133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xmlns=""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3" name="Picture 2"/>
          <p:cNvPicPr>
            <a:picLocks noChangeAspect="1"/>
          </p:cNvPicPr>
          <p:nvPr/>
        </p:nvPicPr>
        <p:blipFill>
          <a:blip r:embed="rId3"/>
          <a:stretch>
            <a:fillRect/>
          </a:stretch>
        </p:blipFill>
        <p:spPr>
          <a:xfrm>
            <a:off x="376166" y="2033516"/>
            <a:ext cx="5465076" cy="4053385"/>
          </a:xfrm>
          <a:prstGeom prst="rect">
            <a:avLst/>
          </a:prstGeom>
        </p:spPr>
      </p:pic>
      <p:pic>
        <p:nvPicPr>
          <p:cNvPr id="5" name="Picture 4"/>
          <p:cNvPicPr>
            <a:picLocks noChangeAspect="1"/>
          </p:cNvPicPr>
          <p:nvPr/>
        </p:nvPicPr>
        <p:blipFill>
          <a:blip r:embed="rId4"/>
          <a:stretch>
            <a:fillRect/>
          </a:stretch>
        </p:blipFill>
        <p:spPr>
          <a:xfrm>
            <a:off x="5969256" y="2033516"/>
            <a:ext cx="5986183" cy="4053385"/>
          </a:xfrm>
          <a:prstGeom prst="rect">
            <a:avLst/>
          </a:prstGeom>
        </p:spPr>
      </p:pic>
    </p:spTree>
    <p:extLst>
      <p:ext uri="{BB962C8B-B14F-4D97-AF65-F5344CB8AC3E}">
        <p14:creationId xmlns:p14="http://schemas.microsoft.com/office/powerpoint/2010/main" val="26162708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reaching for a paper on a table full of paper and sticky notes">
            <a:extLst>
              <a:ext uri="{FF2B5EF4-FFF2-40B4-BE49-F238E27FC236}">
                <a16:creationId xmlns:a16="http://schemas.microsoft.com/office/drawing/2014/main" xmlns="" id="{1EFE80DB-4CD7-57C9-2453-E67E08739FF3}"/>
              </a:ext>
            </a:extLst>
          </p:cNvPr>
          <p:cNvPicPr>
            <a:picLocks noChangeAspect="1"/>
          </p:cNvPicPr>
          <p:nvPr/>
        </p:nvPicPr>
        <p:blipFill rotWithShape="1">
          <a:blip r:embed="rId2"/>
          <a:srcRect t="8913" b="6817"/>
          <a:stretch/>
        </p:blipFill>
        <p:spPr>
          <a:xfrm>
            <a:off x="20" y="1"/>
            <a:ext cx="12191979" cy="6857999"/>
          </a:xfrm>
          <a:prstGeom prst="rect">
            <a:avLst/>
          </a:prstGeom>
        </p:spPr>
      </p:pic>
      <p:sp useBgFill="1">
        <p:nvSpPr>
          <p:cNvPr id="13" name="Freeform: Shape 12">
            <a:extLst>
              <a:ext uri="{FF2B5EF4-FFF2-40B4-BE49-F238E27FC236}">
                <a16:creationId xmlns:a16="http://schemas.microsoft.com/office/drawing/2014/main" xmlns="" id="{561308AD-F95B-4430-886C-40173A45B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96538" y="470849"/>
            <a:ext cx="9662615" cy="1750949"/>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ln>
            <a:noFill/>
          </a:ln>
          <a:effectLst>
            <a:outerShdw blurRad="63500" dist="127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DB8C0BEF-1AD9-4002-9C03-EBFDBBE57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96538" y="475883"/>
            <a:ext cx="9662615" cy="1750949"/>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A09E496-1B59-AC01-7DD9-704026DEA654}"/>
              </a:ext>
            </a:extLst>
          </p:cNvPr>
          <p:cNvSpPr>
            <a:spLocks noGrp="1"/>
          </p:cNvSpPr>
          <p:nvPr>
            <p:ph type="title"/>
          </p:nvPr>
        </p:nvSpPr>
        <p:spPr>
          <a:xfrm>
            <a:off x="1887968" y="818775"/>
            <a:ext cx="8423238" cy="705227"/>
          </a:xfrm>
        </p:spPr>
        <p:txBody>
          <a:bodyPr vert="horz" lIns="91440" tIns="45720" rIns="91440" bIns="45720" rtlCol="0" anchor="b">
            <a:normAutofit/>
          </a:bodyPr>
          <a:lstStyle/>
          <a:p>
            <a:pPr algn="ctr"/>
            <a:r>
              <a:rPr lang="en-US" sz="3200" dirty="0"/>
              <a:t>DISCUSSION</a:t>
            </a:r>
          </a:p>
        </p:txBody>
      </p:sp>
      <p:sp>
        <p:nvSpPr>
          <p:cNvPr id="17" name="Rectangle 6">
            <a:extLst>
              <a:ext uri="{FF2B5EF4-FFF2-40B4-BE49-F238E27FC236}">
                <a16:creationId xmlns:a16="http://schemas.microsoft.com/office/drawing/2014/main" xmlns="" id="{DDCE5572-4319-4D42-813F-C8C69C08C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6549" y="25635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xmlns="" id="{7E7A225B-2F7F-1B6C-2A66-BC063BDC78C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000" kern="1200">
                <a:solidFill>
                  <a:srgbClr val="FFFFFF"/>
                </a:solidFill>
                <a:latin typeface="Calibri" panose="020F0502020204030204"/>
                <a:ea typeface="+mn-ea"/>
                <a:cs typeface="+mn-cs"/>
              </a:rPr>
              <a:t>You are not allowed to add slides to this presentation</a:t>
            </a:r>
          </a:p>
        </p:txBody>
      </p:sp>
      <p:sp>
        <p:nvSpPr>
          <p:cNvPr id="5" name="Slide Number Placeholder 4">
            <a:extLst>
              <a:ext uri="{FF2B5EF4-FFF2-40B4-BE49-F238E27FC236}">
                <a16:creationId xmlns:a16="http://schemas.microsoft.com/office/drawing/2014/main" xmlns="" id="{EFFA4C6B-F2EF-EC0F-FD81-9693D09ECD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AD20E6-394B-4DF0-96A5-9647FF39C943}" type="slidenum">
              <a:rPr lang="en-US" sz="1000">
                <a:solidFill>
                  <a:srgbClr val="FFFFFF"/>
                </a:solidFill>
                <a:latin typeface="Calibri" panose="020F0502020204030204"/>
              </a:rPr>
              <a:pPr>
                <a:spcAft>
                  <a:spcPts val="600"/>
                </a:spcAft>
                <a:defRPr/>
              </a:pPr>
              <a:t>11</a:t>
            </a:fld>
            <a:endParaRPr lang="en-US" sz="1000">
              <a:solidFill>
                <a:srgbClr val="FFFFFF"/>
              </a:solidFill>
              <a:latin typeface="Calibri" panose="020F0502020204030204"/>
            </a:endParaRPr>
          </a:p>
        </p:txBody>
      </p:sp>
      <p:pic>
        <p:nvPicPr>
          <p:cNvPr id="6" name="Picture 5">
            <a:extLst>
              <a:ext uri="{FF2B5EF4-FFF2-40B4-BE49-F238E27FC236}">
                <a16:creationId xmlns:a16="http://schemas.microsoft.com/office/drawing/2014/main" xmlns="" id="{67E54A9D-4B6F-6671-1709-E2CF6435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685" y="475882"/>
            <a:ext cx="2695903" cy="1268959"/>
          </a:xfrm>
          <a:prstGeom prst="rect">
            <a:avLst/>
          </a:prstGeom>
        </p:spPr>
      </p:pic>
      <p:sp>
        <p:nvSpPr>
          <p:cNvPr id="14" name="Rectangle 13">
            <a:extLst>
              <a:ext uri="{FF2B5EF4-FFF2-40B4-BE49-F238E27FC236}">
                <a16:creationId xmlns:a16="http://schemas.microsoft.com/office/drawing/2014/main" xmlns="" id="{06CF1EBC-13A0-75CE-F2F1-0C6ADC760740}"/>
              </a:ext>
            </a:extLst>
          </p:cNvPr>
          <p:cNvSpPr/>
          <p:nvPr/>
        </p:nvSpPr>
        <p:spPr>
          <a:xfrm>
            <a:off x="299803" y="2187575"/>
            <a:ext cx="11617377" cy="435133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IN" sz="2800" dirty="0">
                <a:effectLst/>
                <a:latin typeface="Times New Roman" panose="02020603050405020304" pitchFamily="18" charset="0"/>
                <a:ea typeface="Calibri" panose="020F0502020204030204" pitchFamily="34" charset="0"/>
              </a:rPr>
              <a:t>EMR Adoption Trends: The study demonstrates an upward rise in EMR adoption among healthcare professionals in institutions that specialize in eye care over the previous four years. </a:t>
            </a:r>
          </a:p>
          <a:p>
            <a:r>
              <a:rPr lang="en-IN" sz="2800" dirty="0">
                <a:effectLst/>
                <a:latin typeface="Times New Roman" panose="02020603050405020304" pitchFamily="18" charset="0"/>
                <a:ea typeface="Calibri" panose="020F0502020204030204" pitchFamily="34" charset="0"/>
              </a:rPr>
              <a:t>The factors affect the adoption and compliance of EMRs in eye care hospitals.</a:t>
            </a:r>
          </a:p>
          <a:p>
            <a:endParaRPr lang="en-IN" sz="1800" dirty="0">
              <a:effectLst/>
              <a:latin typeface="Times New Roman" panose="02020603050405020304" pitchFamily="18" charset="0"/>
              <a:ea typeface="Calibri" panose="020F0502020204030204" pitchFamily="34" charset="0"/>
            </a:endParaRPr>
          </a:p>
        </p:txBody>
      </p:sp>
      <p:pic>
        <p:nvPicPr>
          <p:cNvPr id="18" name="Picture 17">
            <a:extLst>
              <a:ext uri="{FF2B5EF4-FFF2-40B4-BE49-F238E27FC236}">
                <a16:creationId xmlns:a16="http://schemas.microsoft.com/office/drawing/2014/main" xmlns="" id="{D24FA5AE-DB70-F71D-8EAE-43BE5CBD10A1}"/>
              </a:ext>
            </a:extLst>
          </p:cNvPr>
          <p:cNvPicPr>
            <a:picLocks noChangeAspect="1"/>
          </p:cNvPicPr>
          <p:nvPr/>
        </p:nvPicPr>
        <p:blipFill>
          <a:blip r:embed="rId4"/>
          <a:stretch>
            <a:fillRect/>
          </a:stretch>
        </p:blipFill>
        <p:spPr>
          <a:xfrm>
            <a:off x="1536537" y="4631169"/>
            <a:ext cx="8827773" cy="1408298"/>
          </a:xfrm>
          <a:prstGeom prst="rect">
            <a:avLst/>
          </a:prstGeom>
        </p:spPr>
      </p:pic>
    </p:spTree>
    <p:extLst>
      <p:ext uri="{BB962C8B-B14F-4D97-AF65-F5344CB8AC3E}">
        <p14:creationId xmlns:p14="http://schemas.microsoft.com/office/powerpoint/2010/main" val="23765711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2">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D865BDE-C1E4-2068-7ED7-1D9DDC4B3A10}"/>
              </a:ext>
            </a:extLst>
          </p:cNvPr>
          <p:cNvSpPr>
            <a:spLocks noGrp="1"/>
          </p:cNvSpPr>
          <p:nvPr>
            <p:ph type="title"/>
          </p:nvPr>
        </p:nvSpPr>
        <p:spPr>
          <a:xfrm>
            <a:off x="838201" y="1274164"/>
            <a:ext cx="5251316" cy="898266"/>
          </a:xfrm>
        </p:spPr>
        <p:txBody>
          <a:bodyPr>
            <a:normAutofit/>
          </a:bodyPr>
          <a:lstStyle/>
          <a:p>
            <a:pPr algn="ctr"/>
            <a:r>
              <a:rPr lang="en-IN" b="1" dirty="0"/>
              <a:t>Conclusion</a:t>
            </a:r>
          </a:p>
        </p:txBody>
      </p:sp>
      <p:sp>
        <p:nvSpPr>
          <p:cNvPr id="3" name="Content Placeholder 2">
            <a:extLst>
              <a:ext uri="{FF2B5EF4-FFF2-40B4-BE49-F238E27FC236}">
                <a16:creationId xmlns:a16="http://schemas.microsoft.com/office/drawing/2014/main" xmlns="" id="{C37621F9-57FC-03A7-2EE3-925A45765D10}"/>
              </a:ext>
            </a:extLst>
          </p:cNvPr>
          <p:cNvSpPr>
            <a:spLocks noGrp="1"/>
          </p:cNvSpPr>
          <p:nvPr>
            <p:ph idx="1"/>
          </p:nvPr>
        </p:nvSpPr>
        <p:spPr>
          <a:xfrm>
            <a:off x="263384" y="2333297"/>
            <a:ext cx="5962784" cy="3843666"/>
          </a:xfrm>
        </p:spPr>
        <p:txBody>
          <a:bodyPr>
            <a:normAutofit/>
          </a:bodyPr>
          <a:lstStyle/>
          <a:p>
            <a:pPr algn="just"/>
            <a:r>
              <a:rPr lang="en-IN" sz="2000" dirty="0">
                <a:effectLst/>
                <a:latin typeface="Times New Roman" panose="02020603050405020304" pitchFamily="18" charset="0"/>
                <a:ea typeface="Calibri" panose="020F0502020204030204" pitchFamily="34" charset="0"/>
              </a:rPr>
              <a:t>The study shows that throughout the previous four years, healthcare practitioners in eye care facilities have adopted and complied with EMRs in a good trend</a:t>
            </a:r>
          </a:p>
          <a:p>
            <a:pPr algn="just"/>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This study helped to understand the analysis, research, and quality improvement initiatives due to data collected from EMR. It provided valuable insights into patient outcomes, treatment effectiveness, and trends in eye care and contribute to evidence-based practices, advancements in eye care, and potential collaborations with clinics, insurance companies, and corporates which can enhance the hospital's reach and bring further business opportunities.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700" dirty="0"/>
          </a:p>
        </p:txBody>
      </p:sp>
      <p:pic>
        <p:nvPicPr>
          <p:cNvPr id="8" name="Picture 7" descr="Arrows pointing towards light">
            <a:extLst>
              <a:ext uri="{FF2B5EF4-FFF2-40B4-BE49-F238E27FC236}">
                <a16:creationId xmlns:a16="http://schemas.microsoft.com/office/drawing/2014/main" xmlns="" id="{3A3F9193-939F-C85E-0A51-EE669F078D09}"/>
              </a:ext>
            </a:extLst>
          </p:cNvPr>
          <p:cNvPicPr>
            <a:picLocks noChangeAspect="1"/>
          </p:cNvPicPr>
          <p:nvPr/>
        </p:nvPicPr>
        <p:blipFill rotWithShape="1">
          <a:blip r:embed="rId2">
            <a:extLst>
              <a:ext uri="{28A0092B-C50C-407E-A947-70E740481C1C}">
                <a14:useLocalDpi xmlns:a14="http://schemas.microsoft.com/office/drawing/2010/main" val="0"/>
              </a:ext>
            </a:extLst>
          </a:blip>
          <a:srcRect l="1039" r="4092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xmlns="" id="{520413FC-7659-4BBD-06AF-798C6C1C0116}"/>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solidFill>
                  <a:srgbClr val="FFFFFF"/>
                </a:solidFill>
              </a:rPr>
              <a:pPr>
                <a:spcAft>
                  <a:spcPts val="600"/>
                </a:spcAft>
              </a:pPr>
              <a:t>12</a:t>
            </a:fld>
            <a:endParaRPr lang="en-IN">
              <a:solidFill>
                <a:srgbClr val="FFFFFF"/>
              </a:solidFill>
            </a:endParaRPr>
          </a:p>
        </p:txBody>
      </p:sp>
      <p:pic>
        <p:nvPicPr>
          <p:cNvPr id="9" name="Picture 8">
            <a:extLst>
              <a:ext uri="{FF2B5EF4-FFF2-40B4-BE49-F238E27FC236}">
                <a16:creationId xmlns:a16="http://schemas.microsoft.com/office/drawing/2014/main" xmlns="" id="{5C102BB1-5832-175C-B433-EC6E0C00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1E95E-74BC-CA9E-D207-2DA0AF9F9D6D}"/>
              </a:ext>
            </a:extLst>
          </p:cNvPr>
          <p:cNvSpPr>
            <a:spLocks noGrp="1"/>
          </p:cNvSpPr>
          <p:nvPr>
            <p:ph type="title"/>
          </p:nvPr>
        </p:nvSpPr>
        <p:spPr>
          <a:xfrm>
            <a:off x="831850" y="352888"/>
            <a:ext cx="10515600" cy="1048210"/>
          </a:xfrm>
        </p:spPr>
        <p:txBody>
          <a:bodyPr/>
          <a:lstStyle/>
          <a:p>
            <a:pPr algn="ctr"/>
            <a:r>
              <a:rPr lang="en-US" dirty="0"/>
              <a:t>REFERENCES</a:t>
            </a:r>
            <a:endParaRPr lang="en-IN" dirty="0"/>
          </a:p>
        </p:txBody>
      </p:sp>
      <p:graphicFrame>
        <p:nvGraphicFramePr>
          <p:cNvPr id="5" name="Text Placeholder 2">
            <a:extLst>
              <a:ext uri="{FF2B5EF4-FFF2-40B4-BE49-F238E27FC236}">
                <a16:creationId xmlns:a16="http://schemas.microsoft.com/office/drawing/2014/main" xmlns="" id="{359F1A45-E013-55EB-5580-717D2079C480}"/>
              </a:ext>
            </a:extLst>
          </p:cNvPr>
          <p:cNvGraphicFramePr/>
          <p:nvPr>
            <p:extLst>
              <p:ext uri="{D42A27DB-BD31-4B8C-83A1-F6EECF244321}">
                <p14:modId xmlns:p14="http://schemas.microsoft.com/office/powerpoint/2010/main" val="2840983727"/>
              </p:ext>
            </p:extLst>
          </p:nvPr>
        </p:nvGraphicFramePr>
        <p:xfrm>
          <a:off x="324465" y="1401098"/>
          <a:ext cx="11562735" cy="5220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xmlns="" id="{E46A0A07-8DF3-79F7-C65B-5AA2D199F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1300270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DF05ACD0-FF4A-4F8F-B5C5-6A4EBD0D1B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C9AFA28-B5ED-4346-9AF7-68A157F16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xmlns="" id="{0F7A40DA-CCAF-AA4D-F02C-E8A499F3A7C1}"/>
              </a:ext>
            </a:extLst>
          </p:cNvPr>
          <p:cNvSpPr>
            <a:spLocks noGrp="1"/>
          </p:cNvSpPr>
          <p:nvPr>
            <p:ph type="ctrTitle"/>
          </p:nvPr>
        </p:nvSpPr>
        <p:spPr>
          <a:xfrm>
            <a:off x="1472608" y="1380564"/>
            <a:ext cx="4561369" cy="2346229"/>
          </a:xfrm>
        </p:spPr>
        <p:txBody>
          <a:bodyPr anchor="b">
            <a:normAutofit/>
          </a:bodyPr>
          <a:lstStyle/>
          <a:p>
            <a:r>
              <a:rPr lang="en-IN" sz="3200">
                <a:solidFill>
                  <a:srgbClr val="595959"/>
                </a:solidFill>
              </a:rPr>
              <a:t>Thank You</a:t>
            </a:r>
          </a:p>
        </p:txBody>
      </p:sp>
      <p:pic>
        <p:nvPicPr>
          <p:cNvPr id="6" name="Picture 5">
            <a:extLst>
              <a:ext uri="{FF2B5EF4-FFF2-40B4-BE49-F238E27FC236}">
                <a16:creationId xmlns:a16="http://schemas.microsoft.com/office/drawing/2014/main" xmlns=""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935" y="2408695"/>
            <a:ext cx="4018430" cy="2040609"/>
          </a:xfrm>
          <a:prstGeom prst="rect">
            <a:avLst/>
          </a:prstGeom>
        </p:spPr>
      </p:pic>
      <p:sp>
        <p:nvSpPr>
          <p:cNvPr id="4" name="Slide Number Placeholder 3">
            <a:extLst>
              <a:ext uri="{FF2B5EF4-FFF2-40B4-BE49-F238E27FC236}">
                <a16:creationId xmlns:a16="http://schemas.microsoft.com/office/drawing/2014/main" xmlns="" id="{33C20748-CF29-ED49-B8D8-5DEBC4A531CC}"/>
              </a:ext>
            </a:extLst>
          </p:cNvPr>
          <p:cNvSpPr>
            <a:spLocks noGrp="1"/>
          </p:cNvSpPr>
          <p:nvPr>
            <p:ph type="sldNum" sz="quarter" idx="12"/>
          </p:nvPr>
        </p:nvSpPr>
        <p:spPr>
          <a:xfrm>
            <a:off x="9180576" y="6356350"/>
            <a:ext cx="2743200" cy="365125"/>
          </a:xfrm>
        </p:spPr>
        <p:txBody>
          <a:bodyPr>
            <a:normAutofit/>
          </a:bodyPr>
          <a:lstStyle/>
          <a:p>
            <a:pPr>
              <a:spcAft>
                <a:spcPts val="600"/>
              </a:spcAft>
            </a:pPr>
            <a:fld id="{26AD20E6-394B-4DF0-96A5-9647FF39C943}" type="slidenum">
              <a:rPr lang="en-IN" sz="900"/>
              <a:pPr>
                <a:spcAft>
                  <a:spcPts val="600"/>
                </a:spcAft>
              </a:pPr>
              <a:t>14</a:t>
            </a:fld>
            <a:endParaRPr lang="en-IN" sz="900"/>
          </a:p>
        </p:txBody>
      </p:sp>
    </p:spTree>
    <p:extLst>
      <p:ext uri="{BB962C8B-B14F-4D97-AF65-F5344CB8AC3E}">
        <p14:creationId xmlns:p14="http://schemas.microsoft.com/office/powerpoint/2010/main" val="36752462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erson standing in front of a map&#10;&#10;Description automatically generated with medium confidence">
            <a:extLst>
              <a:ext uri="{FF2B5EF4-FFF2-40B4-BE49-F238E27FC236}">
                <a16:creationId xmlns:a16="http://schemas.microsoft.com/office/drawing/2014/main" xmlns="" id="{D6844082-9F26-DB5A-810B-E13F4E9E2B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40" b="2116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Pictorial Journey</a:t>
            </a:r>
          </a:p>
        </p:txBody>
      </p:sp>
      <p:cxnSp>
        <p:nvCxnSpPr>
          <p:cNvPr id="14" name="Straight Connector 13">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AB27019A-DBE3-DD9F-379F-7EBC515DB7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26AD20E6-394B-4DF0-96A5-9647FF39C943}" type="slidenum">
              <a:rPr lang="en-US">
                <a:solidFill>
                  <a:srgbClr val="FFFFFF"/>
                </a:solidFill>
              </a:rPr>
              <a:pPr defTabSz="457200">
                <a:spcAft>
                  <a:spcPts val="600"/>
                </a:spcAft>
              </a:pPr>
              <a:t>15</a:t>
            </a:fld>
            <a:endParaRPr lang="en-US">
              <a:solidFill>
                <a:srgbClr val="FFFFFF"/>
              </a:solidFill>
            </a:endParaRPr>
          </a:p>
        </p:txBody>
      </p:sp>
      <p:pic>
        <p:nvPicPr>
          <p:cNvPr id="8" name="Picture 7">
            <a:extLst>
              <a:ext uri="{FF2B5EF4-FFF2-40B4-BE49-F238E27FC236}">
                <a16:creationId xmlns:a16="http://schemas.microsoft.com/office/drawing/2014/main" xmlns="" id="{4082195E-BD6F-4619-F871-A9F9BA773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33934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group of people posing for a photo&#10;&#10;Description automatically generated">
            <a:extLst>
              <a:ext uri="{FF2B5EF4-FFF2-40B4-BE49-F238E27FC236}">
                <a16:creationId xmlns:a16="http://schemas.microsoft.com/office/drawing/2014/main" xmlns="" id="{D5F71F9C-7333-9041-2F8D-28CE4D7BB0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410" b="559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Pictorial Journey</a:t>
            </a:r>
          </a:p>
        </p:txBody>
      </p:sp>
      <p:cxnSp>
        <p:nvCxnSpPr>
          <p:cNvPr id="18" name="Straight Connector 17">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F7512292-B42A-7AC1-7086-3818B43D08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26AD20E6-394B-4DF0-96A5-9647FF39C943}" type="slidenum">
              <a:rPr lang="en-US">
                <a:solidFill>
                  <a:srgbClr val="FFFFFF"/>
                </a:solidFill>
              </a:rPr>
              <a:pPr defTabSz="457200">
                <a:spcAft>
                  <a:spcPts val="600"/>
                </a:spcAft>
              </a:pPr>
              <a:t>16</a:t>
            </a:fld>
            <a:endParaRPr lang="en-US">
              <a:solidFill>
                <a:srgbClr val="FFFFFF"/>
              </a:solidFill>
            </a:endParaRPr>
          </a:p>
        </p:txBody>
      </p:sp>
      <p:pic>
        <p:nvPicPr>
          <p:cNvPr id="12" name="Picture 11">
            <a:extLst>
              <a:ext uri="{FF2B5EF4-FFF2-40B4-BE49-F238E27FC236}">
                <a16:creationId xmlns:a16="http://schemas.microsoft.com/office/drawing/2014/main" xmlns="" id="{F2F757E1-4A61-96D6-AF42-2F336974A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122842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a:solidFill>
                  <a:srgbClr val="FFFFFF"/>
                </a:solidFill>
                <a:latin typeface="+mj-lt"/>
                <a:ea typeface="+mj-ea"/>
                <a:cs typeface="+mj-cs"/>
              </a:rPr>
              <a:t>Mentor Approval</a:t>
            </a:r>
          </a:p>
        </p:txBody>
      </p:sp>
      <p:pic>
        <p:nvPicPr>
          <p:cNvPr id="8" name="Content Placeholder 7" descr="A screenshot of a chat&#10;&#10;Description automatically generated with medium confidence">
            <a:extLst>
              <a:ext uri="{FF2B5EF4-FFF2-40B4-BE49-F238E27FC236}">
                <a16:creationId xmlns:a16="http://schemas.microsoft.com/office/drawing/2014/main" xmlns="" id="{6A764999-D3C4-7EBC-7DF4-9815B3D13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0726" y="492573"/>
            <a:ext cx="5439736" cy="5880796"/>
          </a:xfrm>
          <a:prstGeom prst="rect">
            <a:avLst/>
          </a:prstGeom>
        </p:spPr>
      </p:pic>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a:spcAft>
                <a:spcPts val="600"/>
              </a:spcAft>
            </a:pPr>
            <a:fld id="{26AD20E6-394B-4DF0-96A5-9647FF39C943}" type="slidenum">
              <a:rPr lang="en-US" smtClean="0"/>
              <a:pPr>
                <a:spcAft>
                  <a:spcPts val="600"/>
                </a:spcAft>
              </a:pPr>
              <a:t>2</a:t>
            </a:fld>
            <a:endParaRPr lang="en-US"/>
          </a:p>
        </p:txBody>
      </p:sp>
      <p:pic>
        <p:nvPicPr>
          <p:cNvPr id="9" name="Picture 8">
            <a:extLst>
              <a:ext uri="{FF2B5EF4-FFF2-40B4-BE49-F238E27FC236}">
                <a16:creationId xmlns:a16="http://schemas.microsoft.com/office/drawing/2014/main" xmlns="" id="{6F8BAB63-5808-20A2-0CBE-FAB895FD2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74" y="366999"/>
            <a:ext cx="2695903" cy="1268959"/>
          </a:xfrm>
          <a:prstGeom prst="rect">
            <a:avLst/>
          </a:prstGeom>
        </p:spPr>
      </p:pic>
    </p:spTree>
    <p:extLst>
      <p:ext uri="{BB962C8B-B14F-4D97-AF65-F5344CB8AC3E}">
        <p14:creationId xmlns:p14="http://schemas.microsoft.com/office/powerpoint/2010/main" val="28610943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a:xfrm>
            <a:off x="838200" y="185737"/>
            <a:ext cx="10515600" cy="1107035"/>
          </a:xfrm>
        </p:spPr>
        <p:txBody>
          <a:bodyPr/>
          <a:lstStyle/>
          <a:p>
            <a:pPr algn="ctr"/>
            <a:r>
              <a:rPr lang="en-IN" b="1" dirty="0"/>
              <a:t>Introduction </a:t>
            </a:r>
          </a:p>
        </p:txBody>
      </p:sp>
      <p:sp>
        <p:nvSpPr>
          <p:cNvPr id="3" name="Content Placeholder 2">
            <a:extLst>
              <a:ext uri="{FF2B5EF4-FFF2-40B4-BE49-F238E27FC236}">
                <a16:creationId xmlns:a16="http://schemas.microsoft.com/office/drawing/2014/main" xmlns="" id="{2DB44169-B653-8FCC-211C-27ABE8FE014A}"/>
              </a:ext>
            </a:extLst>
          </p:cNvPr>
          <p:cNvSpPr>
            <a:spLocks noGrp="1"/>
          </p:cNvSpPr>
          <p:nvPr>
            <p:ph idx="1"/>
          </p:nvPr>
        </p:nvSpPr>
        <p:spPr>
          <a:xfrm>
            <a:off x="216109" y="5319032"/>
            <a:ext cx="11746041" cy="915415"/>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This study aims to analyze the growth of Electronic Medical Record (EMR) compliance in Eye care hospitals over the past Four years. </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xmlns=""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a:extLst>
              <a:ext uri="{FF2B5EF4-FFF2-40B4-BE49-F238E27FC236}">
                <a16:creationId xmlns:a16="http://schemas.microsoft.com/office/drawing/2014/main" xmlns="" id="{CFCC6233-7928-7507-063B-752AABE4BEF6}"/>
              </a:ext>
            </a:extLst>
          </p:cNvPr>
          <p:cNvPicPr>
            <a:picLocks noChangeAspect="1"/>
          </p:cNvPicPr>
          <p:nvPr/>
        </p:nvPicPr>
        <p:blipFill rotWithShape="1">
          <a:blip r:embed="rId3"/>
          <a:srcRect l="1587" t="27379" r="3751" b="13172"/>
          <a:stretch/>
        </p:blipFill>
        <p:spPr>
          <a:xfrm>
            <a:off x="479685" y="1529645"/>
            <a:ext cx="11617377" cy="3789387"/>
          </a:xfrm>
          <a:prstGeom prst="rect">
            <a:avLst/>
          </a:prstGeom>
        </p:spPr>
      </p:pic>
    </p:spTree>
    <p:extLst>
      <p:ext uri="{BB962C8B-B14F-4D97-AF65-F5344CB8AC3E}">
        <p14:creationId xmlns:p14="http://schemas.microsoft.com/office/powerpoint/2010/main" val="29350104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904D3-A247-E528-2115-156C18874265}"/>
              </a:ext>
            </a:extLst>
          </p:cNvPr>
          <p:cNvSpPr>
            <a:spLocks noGrp="1"/>
          </p:cNvSpPr>
          <p:nvPr>
            <p:ph type="title"/>
          </p:nvPr>
        </p:nvSpPr>
        <p:spPr/>
        <p:txBody>
          <a:bodyPr/>
          <a:lstStyle/>
          <a:p>
            <a:pPr algn="ctr"/>
            <a:r>
              <a:rPr lang="en-IN" b="1" dirty="0"/>
              <a:t>Objectives of Your Study</a:t>
            </a:r>
          </a:p>
        </p:txBody>
      </p:sp>
      <p:sp>
        <p:nvSpPr>
          <p:cNvPr id="4" name="Slide Number Placeholder 3">
            <a:extLst>
              <a:ext uri="{FF2B5EF4-FFF2-40B4-BE49-F238E27FC236}">
                <a16:creationId xmlns:a16="http://schemas.microsoft.com/office/drawing/2014/main" xmlns="" id="{196429B0-60CE-36A6-DD5A-4112E4534701}"/>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xmlns=""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5" name="Text Placeholder 2">
            <a:extLst>
              <a:ext uri="{FF2B5EF4-FFF2-40B4-BE49-F238E27FC236}">
                <a16:creationId xmlns:a16="http://schemas.microsoft.com/office/drawing/2014/main" xmlns="" id="{62EF04DE-3EC1-BE15-870E-9D5B30E530C6}"/>
              </a:ext>
            </a:extLst>
          </p:cNvPr>
          <p:cNvGraphicFramePr/>
          <p:nvPr>
            <p:extLst>
              <p:ext uri="{D42A27DB-BD31-4B8C-83A1-F6EECF244321}">
                <p14:modId xmlns:p14="http://schemas.microsoft.com/office/powerpoint/2010/main" val="2380775549"/>
              </p:ext>
            </p:extLst>
          </p:nvPr>
        </p:nvGraphicFramePr>
        <p:xfrm>
          <a:off x="981751" y="2085509"/>
          <a:ext cx="10759928" cy="387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6878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p:txBody>
          <a:bodyPr/>
          <a:lstStyle/>
          <a:p>
            <a:pPr algn="ctr"/>
            <a:r>
              <a:rPr lang="en-IN" b="1" dirty="0"/>
              <a:t>Methodology</a:t>
            </a:r>
          </a:p>
        </p:txBody>
      </p:sp>
      <p:sp>
        <p:nvSpPr>
          <p:cNvPr id="3" name="Content Placeholder 2">
            <a:extLst>
              <a:ext uri="{FF2B5EF4-FFF2-40B4-BE49-F238E27FC236}">
                <a16:creationId xmlns:a16="http://schemas.microsoft.com/office/drawing/2014/main" xmlns="" id="{70665C76-273B-9A86-DBC1-54F437B85A44}"/>
              </a:ext>
            </a:extLst>
          </p:cNvPr>
          <p:cNvSpPr>
            <a:spLocks noGrp="1"/>
          </p:cNvSpPr>
          <p:nvPr>
            <p:ph idx="1"/>
          </p:nvPr>
        </p:nvSpPr>
        <p:spPr/>
        <p:txBody>
          <a:bodyPr>
            <a:normAutofit/>
          </a:bodyPr>
          <a:lstStyle/>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TYPE – QUANTITATIVE RESEARCH </a:t>
            </a:r>
          </a:p>
          <a:p>
            <a:pPr marL="0" indent="0">
              <a:buNone/>
            </a:pPr>
            <a:r>
              <a:rPr lang="en-US" sz="2400" dirty="0">
                <a:latin typeface="Times New Roman" panose="02020603050405020304" pitchFamily="18" charset="0"/>
                <a:cs typeface="Times New Roman" panose="02020603050405020304" pitchFamily="18" charset="0"/>
              </a:rPr>
              <a:t>The research type for this study is quantitative. It involves the collection of EMR </a:t>
            </a:r>
            <a:r>
              <a:rPr lang="en-US" sz="2400">
                <a:latin typeface="Times New Roman" panose="02020603050405020304" pitchFamily="18" charset="0"/>
                <a:cs typeface="Times New Roman" panose="02020603050405020304" pitchFamily="18" charset="0"/>
              </a:rPr>
              <a:t>Data from  Period 2019-2022 </a:t>
            </a:r>
            <a:r>
              <a:rPr lang="en-US" sz="2400" dirty="0">
                <a:latin typeface="Times New Roman" panose="02020603050405020304" pitchFamily="18" charset="0"/>
                <a:cs typeface="Times New Roman" panose="02020603050405020304" pitchFamily="18" charset="0"/>
              </a:rPr>
              <a:t>from MIS and the analyzes of the Data.</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AREA OF STUDY – EYE-Q SUPER-SPECIALTY HOSPITAL</a:t>
            </a:r>
          </a:p>
          <a:p>
            <a:pPr marL="0" lvl="0" indent="0">
              <a:buNone/>
            </a:pPr>
            <a:r>
              <a:rPr lang="en-IN" sz="2400" dirty="0">
                <a:latin typeface="Times New Roman" panose="02020603050405020304" pitchFamily="18" charset="0"/>
                <a:cs typeface="Times New Roman" panose="02020603050405020304" pitchFamily="18" charset="0"/>
              </a:rPr>
              <a:t>Focusing on the Doctors working in the chains of EYEQ Hospital across INDIA, using EYETECH Software.</a:t>
            </a:r>
            <a:endParaRPr lang="en-US" sz="2400" dirty="0">
              <a:latin typeface="Times New Roman" panose="02020603050405020304" pitchFamily="18" charset="0"/>
              <a:cs typeface="Times New Roman" panose="02020603050405020304" pitchFamily="18" charset="0"/>
            </a:endParaRPr>
          </a:p>
          <a:p>
            <a:pPr marL="0" indent="0">
              <a:buNone/>
            </a:pPr>
            <a:endParaRPr lang="en-US"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STUDY DURATION – 3 MONTHS</a:t>
            </a:r>
          </a:p>
        </p:txBody>
      </p:sp>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xmlns=""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wipe(down)">
                                      <p:cBhvr>
                                        <p:cTn id="57" dur="580">
                                          <p:stCondLst>
                                            <p:cond delay="0"/>
                                          </p:stCondLst>
                                        </p:cTn>
                                        <p:tgtEl>
                                          <p:spTgt spid="3">
                                            <p:txEl>
                                              <p:pRg st="4" end="4"/>
                                            </p:txEl>
                                          </p:spTgt>
                                        </p:tgtEl>
                                      </p:cBhvr>
                                    </p:animEffect>
                                    <p:anim calcmode="lin" valueType="num">
                                      <p:cBhvr>
                                        <p:cTn id="5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4" end="4"/>
                                            </p:txEl>
                                          </p:spTgt>
                                        </p:tgtEl>
                                      </p:cBhvr>
                                      <p:to x="100000" y="60000"/>
                                    </p:animScale>
                                    <p:animScale>
                                      <p:cBhvr>
                                        <p:cTn id="64" dur="166" decel="50000">
                                          <p:stCondLst>
                                            <p:cond delay="676"/>
                                          </p:stCondLst>
                                        </p:cTn>
                                        <p:tgtEl>
                                          <p:spTgt spid="3">
                                            <p:txEl>
                                              <p:pRg st="4" end="4"/>
                                            </p:txEl>
                                          </p:spTgt>
                                        </p:tgtEl>
                                      </p:cBhvr>
                                      <p:to x="100000" y="100000"/>
                                    </p:animScale>
                                    <p:animScale>
                                      <p:cBhvr>
                                        <p:cTn id="65" dur="26">
                                          <p:stCondLst>
                                            <p:cond delay="1312"/>
                                          </p:stCondLst>
                                        </p:cTn>
                                        <p:tgtEl>
                                          <p:spTgt spid="3">
                                            <p:txEl>
                                              <p:pRg st="4" end="4"/>
                                            </p:txEl>
                                          </p:spTgt>
                                        </p:tgtEl>
                                      </p:cBhvr>
                                      <p:to x="100000" y="80000"/>
                                    </p:animScale>
                                    <p:animScale>
                                      <p:cBhvr>
                                        <p:cTn id="66" dur="166" decel="50000">
                                          <p:stCondLst>
                                            <p:cond delay="1338"/>
                                          </p:stCondLst>
                                        </p:cTn>
                                        <p:tgtEl>
                                          <p:spTgt spid="3">
                                            <p:txEl>
                                              <p:pRg st="4" end="4"/>
                                            </p:txEl>
                                          </p:spTgt>
                                        </p:tgtEl>
                                      </p:cBhvr>
                                      <p:to x="100000" y="100000"/>
                                    </p:animScale>
                                    <p:animScale>
                                      <p:cBhvr>
                                        <p:cTn id="67" dur="26">
                                          <p:stCondLst>
                                            <p:cond delay="1642"/>
                                          </p:stCondLst>
                                        </p:cTn>
                                        <p:tgtEl>
                                          <p:spTgt spid="3">
                                            <p:txEl>
                                              <p:pRg st="4" end="4"/>
                                            </p:txEl>
                                          </p:spTgt>
                                        </p:tgtEl>
                                      </p:cBhvr>
                                      <p:to x="100000" y="90000"/>
                                    </p:animScale>
                                    <p:animScale>
                                      <p:cBhvr>
                                        <p:cTn id="68" dur="166" decel="50000">
                                          <p:stCondLst>
                                            <p:cond delay="1668"/>
                                          </p:stCondLst>
                                        </p:cTn>
                                        <p:tgtEl>
                                          <p:spTgt spid="3">
                                            <p:txEl>
                                              <p:pRg st="4" end="4"/>
                                            </p:txEl>
                                          </p:spTgt>
                                        </p:tgtEl>
                                      </p:cBhvr>
                                      <p:to x="100000" y="100000"/>
                                    </p:animScale>
                                    <p:animScale>
                                      <p:cBhvr>
                                        <p:cTn id="69" dur="26">
                                          <p:stCondLst>
                                            <p:cond delay="1808"/>
                                          </p:stCondLst>
                                        </p:cTn>
                                        <p:tgtEl>
                                          <p:spTgt spid="3">
                                            <p:txEl>
                                              <p:pRg st="4" end="4"/>
                                            </p:txEl>
                                          </p:spTgt>
                                        </p:tgtEl>
                                      </p:cBhvr>
                                      <p:to x="100000" y="95000"/>
                                    </p:animScale>
                                    <p:animScale>
                                      <p:cBhvr>
                                        <p:cTn id="70" dur="166" decel="50000">
                                          <p:stCondLst>
                                            <p:cond delay="1834"/>
                                          </p:stCondLst>
                                        </p:cTn>
                                        <p:tgtEl>
                                          <p:spTgt spid="3">
                                            <p:txEl>
                                              <p:pRg st="4" end="4"/>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wipe(down)">
                                      <p:cBhvr>
                                        <p:cTn id="75" dur="580">
                                          <p:stCondLst>
                                            <p:cond delay="0"/>
                                          </p:stCondLst>
                                        </p:cTn>
                                        <p:tgtEl>
                                          <p:spTgt spid="3">
                                            <p:txEl>
                                              <p:pRg st="6" end="6"/>
                                            </p:txEl>
                                          </p:spTgt>
                                        </p:tgtEl>
                                      </p:cBhvr>
                                    </p:animEffect>
                                    <p:anim calcmode="lin" valueType="num">
                                      <p:cBhvr>
                                        <p:cTn id="7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6" end="6"/>
                                            </p:txEl>
                                          </p:spTgt>
                                        </p:tgtEl>
                                      </p:cBhvr>
                                      <p:to x="100000" y="60000"/>
                                    </p:animScale>
                                    <p:animScale>
                                      <p:cBhvr>
                                        <p:cTn id="82" dur="166" decel="50000">
                                          <p:stCondLst>
                                            <p:cond delay="676"/>
                                          </p:stCondLst>
                                        </p:cTn>
                                        <p:tgtEl>
                                          <p:spTgt spid="3">
                                            <p:txEl>
                                              <p:pRg st="6" end="6"/>
                                            </p:txEl>
                                          </p:spTgt>
                                        </p:tgtEl>
                                      </p:cBhvr>
                                      <p:to x="100000" y="100000"/>
                                    </p:animScale>
                                    <p:animScale>
                                      <p:cBhvr>
                                        <p:cTn id="83" dur="26">
                                          <p:stCondLst>
                                            <p:cond delay="1312"/>
                                          </p:stCondLst>
                                        </p:cTn>
                                        <p:tgtEl>
                                          <p:spTgt spid="3">
                                            <p:txEl>
                                              <p:pRg st="6" end="6"/>
                                            </p:txEl>
                                          </p:spTgt>
                                        </p:tgtEl>
                                      </p:cBhvr>
                                      <p:to x="100000" y="80000"/>
                                    </p:animScale>
                                    <p:animScale>
                                      <p:cBhvr>
                                        <p:cTn id="84" dur="166" decel="50000">
                                          <p:stCondLst>
                                            <p:cond delay="1338"/>
                                          </p:stCondLst>
                                        </p:cTn>
                                        <p:tgtEl>
                                          <p:spTgt spid="3">
                                            <p:txEl>
                                              <p:pRg st="6" end="6"/>
                                            </p:txEl>
                                          </p:spTgt>
                                        </p:tgtEl>
                                      </p:cBhvr>
                                      <p:to x="100000" y="100000"/>
                                    </p:animScale>
                                    <p:animScale>
                                      <p:cBhvr>
                                        <p:cTn id="85" dur="26">
                                          <p:stCondLst>
                                            <p:cond delay="1642"/>
                                          </p:stCondLst>
                                        </p:cTn>
                                        <p:tgtEl>
                                          <p:spTgt spid="3">
                                            <p:txEl>
                                              <p:pRg st="6" end="6"/>
                                            </p:txEl>
                                          </p:spTgt>
                                        </p:tgtEl>
                                      </p:cBhvr>
                                      <p:to x="100000" y="90000"/>
                                    </p:animScale>
                                    <p:animScale>
                                      <p:cBhvr>
                                        <p:cTn id="86" dur="166" decel="50000">
                                          <p:stCondLst>
                                            <p:cond delay="1668"/>
                                          </p:stCondLst>
                                        </p:cTn>
                                        <p:tgtEl>
                                          <p:spTgt spid="3">
                                            <p:txEl>
                                              <p:pRg st="6" end="6"/>
                                            </p:txEl>
                                          </p:spTgt>
                                        </p:tgtEl>
                                      </p:cBhvr>
                                      <p:to x="100000" y="100000"/>
                                    </p:animScale>
                                    <p:animScale>
                                      <p:cBhvr>
                                        <p:cTn id="87" dur="26">
                                          <p:stCondLst>
                                            <p:cond delay="1808"/>
                                          </p:stCondLst>
                                        </p:cTn>
                                        <p:tgtEl>
                                          <p:spTgt spid="3">
                                            <p:txEl>
                                              <p:pRg st="6" end="6"/>
                                            </p:txEl>
                                          </p:spTgt>
                                        </p:tgtEl>
                                      </p:cBhvr>
                                      <p:to x="100000" y="95000"/>
                                    </p:animScale>
                                    <p:animScale>
                                      <p:cBhvr>
                                        <p:cTn id="8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672BA-4BE1-529E-07EC-8F4A53233F03}"/>
              </a:ext>
            </a:extLst>
          </p:cNvPr>
          <p:cNvSpPr>
            <a:spLocks noGrp="1"/>
          </p:cNvSpPr>
          <p:nvPr>
            <p:ph type="title"/>
          </p:nvPr>
        </p:nvSpPr>
        <p:spPr/>
        <p:txBody>
          <a:bodyPr/>
          <a:lstStyle/>
          <a:p>
            <a:pPr algn="ctr"/>
            <a:r>
              <a:rPr lang="en-IN" b="1" dirty="0"/>
              <a:t>Methodology</a:t>
            </a:r>
            <a:endParaRPr lang="en-IN" dirty="0"/>
          </a:p>
        </p:txBody>
      </p:sp>
      <p:sp>
        <p:nvSpPr>
          <p:cNvPr id="3" name="Content Placeholder 2">
            <a:extLst>
              <a:ext uri="{FF2B5EF4-FFF2-40B4-BE49-F238E27FC236}">
                <a16:creationId xmlns:a16="http://schemas.microsoft.com/office/drawing/2014/main" xmlns="" id="{C69F77E6-6698-55B6-C98F-1338F8539D37}"/>
              </a:ext>
            </a:extLst>
          </p:cNvPr>
          <p:cNvSpPr>
            <a:spLocks noGrp="1"/>
          </p:cNvSpPr>
          <p:nvPr>
            <p:ph idx="1"/>
          </p:nvPr>
        </p:nvSpPr>
        <p:spPr/>
        <p:txBody>
          <a:bodyPr/>
          <a:lstStyle/>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METHOD OF DATA COLLECTION AND ANALYSIS</a:t>
            </a:r>
            <a:endParaRPr lang="en-IN" dirty="0"/>
          </a:p>
        </p:txBody>
      </p:sp>
      <p:sp>
        <p:nvSpPr>
          <p:cNvPr id="4" name="Slide Number Placeholder 3">
            <a:extLst>
              <a:ext uri="{FF2B5EF4-FFF2-40B4-BE49-F238E27FC236}">
                <a16:creationId xmlns:a16="http://schemas.microsoft.com/office/drawing/2014/main" xmlns="" id="{EEF90905-61DD-7573-FB83-64447E29ABB1}"/>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9" name="Freeform: Shape 8">
            <a:extLst>
              <a:ext uri="{FF2B5EF4-FFF2-40B4-BE49-F238E27FC236}">
                <a16:creationId xmlns:a16="http://schemas.microsoft.com/office/drawing/2014/main" xmlns="" id="{2434101F-4340-B670-6114-39FCF252B4FE}"/>
              </a:ext>
            </a:extLst>
          </p:cNvPr>
          <p:cNvSpPr/>
          <p:nvPr/>
        </p:nvSpPr>
        <p:spPr>
          <a:xfrm>
            <a:off x="840112" y="3148847"/>
            <a:ext cx="3411456" cy="1066080"/>
          </a:xfrm>
          <a:custGeom>
            <a:avLst/>
            <a:gdLst>
              <a:gd name="connsiteX0" fmla="*/ 0 w 3411456"/>
              <a:gd name="connsiteY0" fmla="*/ 0 h 1066080"/>
              <a:gd name="connsiteX1" fmla="*/ 3411456 w 3411456"/>
              <a:gd name="connsiteY1" fmla="*/ 0 h 1066080"/>
              <a:gd name="connsiteX2" fmla="*/ 3411456 w 3411456"/>
              <a:gd name="connsiteY2" fmla="*/ 1066080 h 1066080"/>
              <a:gd name="connsiteX3" fmla="*/ 0 w 3411456"/>
              <a:gd name="connsiteY3" fmla="*/ 1066080 h 1066080"/>
              <a:gd name="connsiteX4" fmla="*/ 0 w 3411456"/>
              <a:gd name="connsiteY4" fmla="*/ 0 h 106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456" h="1066080">
                <a:moveTo>
                  <a:pt x="0" y="0"/>
                </a:moveTo>
                <a:lnTo>
                  <a:pt x="3411456" y="0"/>
                </a:lnTo>
                <a:lnTo>
                  <a:pt x="3411456" y="1066080"/>
                </a:lnTo>
                <a:lnTo>
                  <a:pt x="0" y="1066080"/>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22092"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INTRANET </a:t>
            </a:r>
          </a:p>
          <a:p>
            <a:pPr marL="0" lvl="0" indent="0" algn="l" defTabSz="933450">
              <a:lnSpc>
                <a:spcPct val="90000"/>
              </a:lnSpc>
              <a:spcBef>
                <a:spcPct val="0"/>
              </a:spcBef>
              <a:spcAft>
                <a:spcPct val="35000"/>
              </a:spcAft>
              <a:buNone/>
            </a:pPr>
            <a:r>
              <a:rPr lang="en-US" sz="2100" kern="1200" dirty="0"/>
              <a:t>SOFTWARE</a:t>
            </a:r>
          </a:p>
        </p:txBody>
      </p:sp>
      <p:sp>
        <p:nvSpPr>
          <p:cNvPr id="10" name="Rectangle 9" descr="Ui Ux with solid fill">
            <a:extLst>
              <a:ext uri="{FF2B5EF4-FFF2-40B4-BE49-F238E27FC236}">
                <a16:creationId xmlns:a16="http://schemas.microsoft.com/office/drawing/2014/main" xmlns="" id="{1CDFBA65-A2F4-E407-B019-B9C9B6AAFB83}"/>
              </a:ext>
            </a:extLst>
          </p:cNvPr>
          <p:cNvSpPr/>
          <p:nvPr/>
        </p:nvSpPr>
        <p:spPr>
          <a:xfrm>
            <a:off x="697968" y="3013910"/>
            <a:ext cx="746256" cy="111938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25000" r="-2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xmlns="" id="{9CC37071-3DDA-0E2A-0F2C-F5979646D422}"/>
              </a:ext>
            </a:extLst>
          </p:cNvPr>
          <p:cNvSpPr/>
          <p:nvPr/>
        </p:nvSpPr>
        <p:spPr>
          <a:xfrm>
            <a:off x="4517540" y="3148847"/>
            <a:ext cx="3411456" cy="1066080"/>
          </a:xfrm>
          <a:custGeom>
            <a:avLst/>
            <a:gdLst>
              <a:gd name="connsiteX0" fmla="*/ 0 w 3411456"/>
              <a:gd name="connsiteY0" fmla="*/ 0 h 1066080"/>
              <a:gd name="connsiteX1" fmla="*/ 3411456 w 3411456"/>
              <a:gd name="connsiteY1" fmla="*/ 0 h 1066080"/>
              <a:gd name="connsiteX2" fmla="*/ 3411456 w 3411456"/>
              <a:gd name="connsiteY2" fmla="*/ 1066080 h 1066080"/>
              <a:gd name="connsiteX3" fmla="*/ 0 w 3411456"/>
              <a:gd name="connsiteY3" fmla="*/ 1066080 h 1066080"/>
              <a:gd name="connsiteX4" fmla="*/ 0 w 3411456"/>
              <a:gd name="connsiteY4" fmla="*/ 0 h 106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456" h="1066080">
                <a:moveTo>
                  <a:pt x="0" y="0"/>
                </a:moveTo>
                <a:lnTo>
                  <a:pt x="3411456" y="0"/>
                </a:lnTo>
                <a:lnTo>
                  <a:pt x="3411456" y="1066080"/>
                </a:lnTo>
                <a:lnTo>
                  <a:pt x="0" y="1066080"/>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22092"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MANAGEMENT INFORMATION SYSTEM </a:t>
            </a:r>
          </a:p>
        </p:txBody>
      </p:sp>
      <p:sp>
        <p:nvSpPr>
          <p:cNvPr id="12" name="Rectangle 11" descr="Magnifying glass showing decling performance">
            <a:extLst>
              <a:ext uri="{FF2B5EF4-FFF2-40B4-BE49-F238E27FC236}">
                <a16:creationId xmlns:a16="http://schemas.microsoft.com/office/drawing/2014/main" xmlns="" id="{6C71257C-8367-8B07-55BD-972442BF0320}"/>
              </a:ext>
            </a:extLst>
          </p:cNvPr>
          <p:cNvSpPr/>
          <p:nvPr/>
        </p:nvSpPr>
        <p:spPr>
          <a:xfrm>
            <a:off x="4375396" y="2994858"/>
            <a:ext cx="746256" cy="1119384"/>
          </a:xfrm>
          <a:prstGeom prst="rect">
            <a:avLst/>
          </a:prstGeom>
          <a:blipFill>
            <a:blip r:embed="rId5" cstate="print">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2">
              <a:tint val="50000"/>
              <a:hueOff val="-220166"/>
              <a:satOff val="-19042"/>
              <a:lumOff val="-19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xmlns="" id="{8A40C4EE-2476-37B4-E7EC-791BD000C39A}"/>
              </a:ext>
            </a:extLst>
          </p:cNvPr>
          <p:cNvSpPr/>
          <p:nvPr/>
        </p:nvSpPr>
        <p:spPr>
          <a:xfrm>
            <a:off x="8194968" y="3148847"/>
            <a:ext cx="3411456" cy="1066080"/>
          </a:xfrm>
          <a:custGeom>
            <a:avLst/>
            <a:gdLst>
              <a:gd name="connsiteX0" fmla="*/ 0 w 3411456"/>
              <a:gd name="connsiteY0" fmla="*/ 0 h 1066080"/>
              <a:gd name="connsiteX1" fmla="*/ 3411456 w 3411456"/>
              <a:gd name="connsiteY1" fmla="*/ 0 h 1066080"/>
              <a:gd name="connsiteX2" fmla="*/ 3411456 w 3411456"/>
              <a:gd name="connsiteY2" fmla="*/ 1066080 h 1066080"/>
              <a:gd name="connsiteX3" fmla="*/ 0 w 3411456"/>
              <a:gd name="connsiteY3" fmla="*/ 1066080 h 1066080"/>
              <a:gd name="connsiteX4" fmla="*/ 0 w 3411456"/>
              <a:gd name="connsiteY4" fmla="*/ 0 h 106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456" h="1066080">
                <a:moveTo>
                  <a:pt x="0" y="0"/>
                </a:moveTo>
                <a:lnTo>
                  <a:pt x="3411456" y="0"/>
                </a:lnTo>
                <a:lnTo>
                  <a:pt x="3411456" y="1066080"/>
                </a:lnTo>
                <a:lnTo>
                  <a:pt x="0" y="1066080"/>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22092"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POWERBI</a:t>
            </a:r>
          </a:p>
        </p:txBody>
      </p:sp>
      <p:sp>
        <p:nvSpPr>
          <p:cNvPr id="14" name="Rectangle 13">
            <a:extLst>
              <a:ext uri="{FF2B5EF4-FFF2-40B4-BE49-F238E27FC236}">
                <a16:creationId xmlns:a16="http://schemas.microsoft.com/office/drawing/2014/main" xmlns="" id="{918A2A7F-12C8-6B9B-C83F-C6EC1B91F997}"/>
              </a:ext>
            </a:extLst>
          </p:cNvPr>
          <p:cNvSpPr/>
          <p:nvPr/>
        </p:nvSpPr>
        <p:spPr>
          <a:xfrm>
            <a:off x="8052824" y="2994858"/>
            <a:ext cx="746256" cy="1119384"/>
          </a:xfrm>
          <a:prstGeom prst="rect">
            <a:avLst/>
          </a:prstGeom>
          <a:blipFill>
            <a:blip r:embed="rId6">
              <a:extLst>
                <a:ext uri="{28A0092B-C50C-407E-A947-70E740481C1C}">
                  <a14:useLocalDpi xmlns:a14="http://schemas.microsoft.com/office/drawing/2010/main" val="0"/>
                </a:ext>
              </a:extLst>
            </a:blip>
            <a:srcRect/>
            <a:stretch>
              <a:fillRect l="-70000" r="-70000"/>
            </a:stretch>
          </a:blipFill>
        </p:spPr>
        <p:style>
          <a:lnRef idx="2">
            <a:schemeClr val="lt1">
              <a:hueOff val="0"/>
              <a:satOff val="0"/>
              <a:lumOff val="0"/>
              <a:alphaOff val="0"/>
            </a:schemeClr>
          </a:lnRef>
          <a:fillRef idx="1">
            <a:scrgbClr r="0" g="0" b="0"/>
          </a:fillRef>
          <a:effectRef idx="0">
            <a:schemeClr val="accent2">
              <a:tint val="50000"/>
              <a:hueOff val="-440331"/>
              <a:satOff val="-38085"/>
              <a:lumOff val="-381"/>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xmlns="" id="{ED6CC0A5-6B3B-3425-FC52-C23838B0E574}"/>
              </a:ext>
            </a:extLst>
          </p:cNvPr>
          <p:cNvSpPr/>
          <p:nvPr/>
        </p:nvSpPr>
        <p:spPr>
          <a:xfrm>
            <a:off x="2678826" y="4490924"/>
            <a:ext cx="3411456" cy="1066080"/>
          </a:xfrm>
          <a:custGeom>
            <a:avLst/>
            <a:gdLst>
              <a:gd name="connsiteX0" fmla="*/ 0 w 3411456"/>
              <a:gd name="connsiteY0" fmla="*/ 0 h 1066080"/>
              <a:gd name="connsiteX1" fmla="*/ 3411456 w 3411456"/>
              <a:gd name="connsiteY1" fmla="*/ 0 h 1066080"/>
              <a:gd name="connsiteX2" fmla="*/ 3411456 w 3411456"/>
              <a:gd name="connsiteY2" fmla="*/ 1066080 h 1066080"/>
              <a:gd name="connsiteX3" fmla="*/ 0 w 3411456"/>
              <a:gd name="connsiteY3" fmla="*/ 1066080 h 1066080"/>
              <a:gd name="connsiteX4" fmla="*/ 0 w 3411456"/>
              <a:gd name="connsiteY4" fmla="*/ 0 h 106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456" h="1066080">
                <a:moveTo>
                  <a:pt x="0" y="0"/>
                </a:moveTo>
                <a:lnTo>
                  <a:pt x="3411456" y="0"/>
                </a:lnTo>
                <a:lnTo>
                  <a:pt x="3411456" y="1066080"/>
                </a:lnTo>
                <a:lnTo>
                  <a:pt x="0" y="1066080"/>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22092"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WORDEXCEL</a:t>
            </a:r>
          </a:p>
        </p:txBody>
      </p:sp>
      <p:sp>
        <p:nvSpPr>
          <p:cNvPr id="16" name="Rectangle 15">
            <a:extLst>
              <a:ext uri="{FF2B5EF4-FFF2-40B4-BE49-F238E27FC236}">
                <a16:creationId xmlns:a16="http://schemas.microsoft.com/office/drawing/2014/main" xmlns="" id="{88A5E99B-2C2F-B02A-45FF-F5A1BA558626}"/>
              </a:ext>
            </a:extLst>
          </p:cNvPr>
          <p:cNvSpPr/>
          <p:nvPr/>
        </p:nvSpPr>
        <p:spPr>
          <a:xfrm>
            <a:off x="2536682" y="4336934"/>
            <a:ext cx="746256" cy="1119384"/>
          </a:xfrm>
          <a:prstGeom prst="rect">
            <a:avLst/>
          </a:prstGeom>
          <a:blipFill>
            <a:blip r:embed="rId7" cstate="print">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2">
              <a:tint val="50000"/>
              <a:hueOff val="-660497"/>
              <a:satOff val="-57127"/>
              <a:lumOff val="-571"/>
              <a:alphaOff val="0"/>
            </a:schemeClr>
          </a:effectRef>
          <a:fontRef idx="minor">
            <a:schemeClr val="lt1">
              <a:hueOff val="0"/>
              <a:satOff val="0"/>
              <a:lumOff val="0"/>
              <a:alphaOff val="0"/>
            </a:schemeClr>
          </a:fontRef>
        </p:style>
      </p:sp>
      <p:sp>
        <p:nvSpPr>
          <p:cNvPr id="17" name="Freeform: Shape 16">
            <a:extLst>
              <a:ext uri="{FF2B5EF4-FFF2-40B4-BE49-F238E27FC236}">
                <a16:creationId xmlns:a16="http://schemas.microsoft.com/office/drawing/2014/main" xmlns="" id="{AE169EC9-59BD-9D62-B7AE-092A46997254}"/>
              </a:ext>
            </a:extLst>
          </p:cNvPr>
          <p:cNvSpPr/>
          <p:nvPr/>
        </p:nvSpPr>
        <p:spPr>
          <a:xfrm>
            <a:off x="6356254" y="4490924"/>
            <a:ext cx="3411456" cy="1066080"/>
          </a:xfrm>
          <a:custGeom>
            <a:avLst/>
            <a:gdLst>
              <a:gd name="connsiteX0" fmla="*/ 0 w 3411456"/>
              <a:gd name="connsiteY0" fmla="*/ 0 h 1066080"/>
              <a:gd name="connsiteX1" fmla="*/ 3411456 w 3411456"/>
              <a:gd name="connsiteY1" fmla="*/ 0 h 1066080"/>
              <a:gd name="connsiteX2" fmla="*/ 3411456 w 3411456"/>
              <a:gd name="connsiteY2" fmla="*/ 1066080 h 1066080"/>
              <a:gd name="connsiteX3" fmla="*/ 0 w 3411456"/>
              <a:gd name="connsiteY3" fmla="*/ 1066080 h 1066080"/>
              <a:gd name="connsiteX4" fmla="*/ 0 w 3411456"/>
              <a:gd name="connsiteY4" fmla="*/ 0 h 106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456" h="1066080">
                <a:moveTo>
                  <a:pt x="0" y="0"/>
                </a:moveTo>
                <a:lnTo>
                  <a:pt x="3411456" y="0"/>
                </a:lnTo>
                <a:lnTo>
                  <a:pt x="3411456" y="1066080"/>
                </a:lnTo>
                <a:lnTo>
                  <a:pt x="0" y="1066080"/>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22092"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EYETECH SOFTWARE</a:t>
            </a:r>
          </a:p>
        </p:txBody>
      </p:sp>
      <p:sp>
        <p:nvSpPr>
          <p:cNvPr id="18" name="Rectangle 17" descr="Programmer female with solid fill">
            <a:extLst>
              <a:ext uri="{FF2B5EF4-FFF2-40B4-BE49-F238E27FC236}">
                <a16:creationId xmlns:a16="http://schemas.microsoft.com/office/drawing/2014/main" xmlns="" id="{7D6AB3ED-CCDB-D6FF-44D4-7307FC0B1386}"/>
              </a:ext>
            </a:extLst>
          </p:cNvPr>
          <p:cNvSpPr/>
          <p:nvPr/>
        </p:nvSpPr>
        <p:spPr>
          <a:xfrm>
            <a:off x="6214110" y="4336934"/>
            <a:ext cx="746256" cy="111938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l="-25000" r="-25000"/>
            </a:stretch>
          </a:blipFill>
        </p:spPr>
        <p:style>
          <a:lnRef idx="2">
            <a:schemeClr val="lt1">
              <a:hueOff val="0"/>
              <a:satOff val="0"/>
              <a:lumOff val="0"/>
              <a:alphaOff val="0"/>
            </a:schemeClr>
          </a:lnRef>
          <a:fillRef idx="1">
            <a:scrgbClr r="0" g="0" b="0"/>
          </a:fillRef>
          <a:effectRef idx="0">
            <a:schemeClr val="accent2">
              <a:tint val="50000"/>
              <a:hueOff val="-880662"/>
              <a:satOff val="-76170"/>
              <a:lumOff val="-762"/>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062442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p:txBody>
          <a:bodyPr/>
          <a:lstStyle/>
          <a:p>
            <a:pPr algn="ctr"/>
            <a:r>
              <a:rPr lang="en-IN" b="1" dirty="0"/>
              <a:t>Results</a:t>
            </a:r>
          </a:p>
        </p:txBody>
      </p:sp>
      <p:sp>
        <p:nvSpPr>
          <p:cNvPr id="4" name="Slide Number Placeholder 3">
            <a:extLst>
              <a:ext uri="{FF2B5EF4-FFF2-40B4-BE49-F238E27FC236}">
                <a16:creationId xmlns:a16="http://schemas.microsoft.com/office/drawing/2014/main" xmlns="" id="{6849D843-D489-0698-8F13-E18D7AC34CCE}"/>
              </a:ext>
            </a:extLst>
          </p:cNvPr>
          <p:cNvSpPr>
            <a:spLocks noGrp="1"/>
          </p:cNvSpPr>
          <p:nvPr>
            <p:ph type="sldNum" sz="quarter" idx="12"/>
          </p:nvPr>
        </p:nvSpPr>
        <p:spPr/>
        <p:txBody>
          <a:bodyPr/>
          <a:lstStyle/>
          <a:p>
            <a:fld id="{26AD20E6-394B-4DF0-96A5-9647FF39C943}" type="slidenum">
              <a:rPr lang="en-IN" smtClean="0"/>
              <a:t>7</a:t>
            </a:fld>
            <a:endParaRPr lang="en-IN"/>
          </a:p>
        </p:txBody>
      </p:sp>
      <p:sp>
        <p:nvSpPr>
          <p:cNvPr id="5" name="Footer Placeholder 4">
            <a:extLst>
              <a:ext uri="{FF2B5EF4-FFF2-40B4-BE49-F238E27FC236}">
                <a16:creationId xmlns:a16="http://schemas.microsoft.com/office/drawing/2014/main" xmlns="" id="{606B1AD0-3937-0010-0111-E6BE0A3744C4}"/>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14" name="Table 14">
            <a:extLst>
              <a:ext uri="{FF2B5EF4-FFF2-40B4-BE49-F238E27FC236}">
                <a16:creationId xmlns:a16="http://schemas.microsoft.com/office/drawing/2014/main" xmlns="" id="{6560B4C8-0660-4D92-D037-5751DA3BD795}"/>
              </a:ext>
            </a:extLst>
          </p:cNvPr>
          <p:cNvGraphicFramePr>
            <a:graphicFrameLocks noGrp="1"/>
          </p:cNvGraphicFramePr>
          <p:nvPr>
            <p:ph idx="1"/>
            <p:extLst>
              <p:ext uri="{D42A27DB-BD31-4B8C-83A1-F6EECF244321}">
                <p14:modId xmlns:p14="http://schemas.microsoft.com/office/powerpoint/2010/main" val="1658436807"/>
              </p:ext>
            </p:extLst>
          </p:nvPr>
        </p:nvGraphicFramePr>
        <p:xfrm>
          <a:off x="838200" y="2643780"/>
          <a:ext cx="9401160" cy="2972565"/>
        </p:xfrm>
        <a:graphic>
          <a:graphicData uri="http://schemas.openxmlformats.org/drawingml/2006/table">
            <a:tbl>
              <a:tblPr firstRow="1" bandRow="1">
                <a:tableStyleId>{8799B23B-EC83-4686-B30A-512413B5E67A}</a:tableStyleId>
              </a:tblPr>
              <a:tblGrid>
                <a:gridCol w="1699842">
                  <a:extLst>
                    <a:ext uri="{9D8B030D-6E8A-4147-A177-3AD203B41FA5}">
                      <a16:colId xmlns:a16="http://schemas.microsoft.com/office/drawing/2014/main" xmlns="" val="1747233533"/>
                    </a:ext>
                  </a:extLst>
                </a:gridCol>
                <a:gridCol w="5498463">
                  <a:extLst>
                    <a:ext uri="{9D8B030D-6E8A-4147-A177-3AD203B41FA5}">
                      <a16:colId xmlns:a16="http://schemas.microsoft.com/office/drawing/2014/main" xmlns="" val="2361958224"/>
                    </a:ext>
                  </a:extLst>
                </a:gridCol>
                <a:gridCol w="2202855">
                  <a:extLst>
                    <a:ext uri="{9D8B030D-6E8A-4147-A177-3AD203B41FA5}">
                      <a16:colId xmlns:a16="http://schemas.microsoft.com/office/drawing/2014/main" xmlns="" val="1583951522"/>
                    </a:ext>
                  </a:extLst>
                </a:gridCol>
              </a:tblGrid>
              <a:tr h="686055">
                <a:tc>
                  <a:txBody>
                    <a:bodyPr/>
                    <a:lstStyle/>
                    <a:p>
                      <a:r>
                        <a:rPr lang="en-US" dirty="0"/>
                        <a:t>PARAMETERS</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IN" sz="1800" b="1" kern="1200" dirty="0">
                          <a:solidFill>
                            <a:schemeClr val="tx1"/>
                          </a:solidFill>
                          <a:effectLst/>
                          <a:latin typeface="+mn-lt"/>
                          <a:ea typeface="+mn-ea"/>
                          <a:cs typeface="+mn-cs"/>
                        </a:rPr>
                        <a:t>EMR Section to be clicked</a:t>
                      </a:r>
                      <a:endParaRPr lang="en-IN" dirty="0"/>
                    </a:p>
                  </a:txBody>
                  <a:tcPr/>
                </a:tc>
                <a:tc>
                  <a:txBody>
                    <a:bodyPr/>
                    <a:lstStyle/>
                    <a:p>
                      <a:r>
                        <a:rPr lang="en-IN" sz="1800" b="1" kern="1200" dirty="0">
                          <a:solidFill>
                            <a:schemeClr val="tx1"/>
                          </a:solidFill>
                          <a:effectLst/>
                          <a:latin typeface="+mn-lt"/>
                          <a:ea typeface="+mn-ea"/>
                          <a:cs typeface="+mn-cs"/>
                        </a:rPr>
                        <a:t>Expected Compliance</a:t>
                      </a:r>
                      <a:endParaRPr lang="en-IN" dirty="0"/>
                    </a:p>
                  </a:txBody>
                  <a:tcPr/>
                </a:tc>
                <a:extLst>
                  <a:ext uri="{0D108BD9-81ED-4DB2-BD59-A6C34878D82A}">
                    <a16:rowId xmlns:a16="http://schemas.microsoft.com/office/drawing/2014/main" xmlns="" val="3797734225"/>
                  </a:ext>
                </a:extLst>
              </a:tr>
              <a:tr h="686055">
                <a:tc>
                  <a:txBody>
                    <a:bodyPr/>
                    <a:lstStyle/>
                    <a:p>
                      <a:pPr marL="342900" indent="-342900">
                        <a:buAutoNum type="alphaUcPeriod"/>
                      </a:pPr>
                      <a:r>
                        <a:rPr lang="en-US" dirty="0"/>
                        <a:t>DIAGNOSIS</a:t>
                      </a:r>
                      <a:endParaRPr lang="en-IN" dirty="0"/>
                    </a:p>
                  </a:txBody>
                  <a:tcPr/>
                </a:tc>
                <a:tc>
                  <a:txBody>
                    <a:bodyPr/>
                    <a:lstStyle/>
                    <a:p>
                      <a:r>
                        <a:rPr lang="en-IN" sz="1800" kern="1200" dirty="0">
                          <a:solidFill>
                            <a:schemeClr val="tx1"/>
                          </a:solidFill>
                          <a:effectLst/>
                          <a:latin typeface="+mn-lt"/>
                          <a:ea typeface="+mn-ea"/>
                          <a:cs typeface="+mn-cs"/>
                        </a:rPr>
                        <a:t>Primary Diagnosis at least</a:t>
                      </a:r>
                      <a:endParaRPr lang="en-IN" dirty="0"/>
                    </a:p>
                  </a:txBody>
                  <a:tcPr/>
                </a:tc>
                <a:tc>
                  <a:txBody>
                    <a:bodyPr/>
                    <a:lstStyle/>
                    <a:p>
                      <a:pPr lvl="0"/>
                      <a:r>
                        <a:rPr lang="en-IN" sz="1800" kern="1200" dirty="0">
                          <a:solidFill>
                            <a:schemeClr val="tx1"/>
                          </a:solidFill>
                          <a:effectLst/>
                          <a:latin typeface="+mn-lt"/>
                          <a:ea typeface="+mn-ea"/>
                          <a:cs typeface="+mn-cs"/>
                        </a:rPr>
                        <a:t>100% of all OPD</a:t>
                      </a:r>
                      <a:endParaRPr lang="en-IN" dirty="0"/>
                    </a:p>
                  </a:txBody>
                  <a:tcPr/>
                </a:tc>
                <a:extLst>
                  <a:ext uri="{0D108BD9-81ED-4DB2-BD59-A6C34878D82A}">
                    <a16:rowId xmlns:a16="http://schemas.microsoft.com/office/drawing/2014/main" xmlns="" val="2592439750"/>
                  </a:ext>
                </a:extLst>
              </a:tr>
              <a:tr h="740004">
                <a:tc>
                  <a:txBody>
                    <a:bodyPr/>
                    <a:lstStyle/>
                    <a:p>
                      <a:r>
                        <a:rPr lang="en-US" dirty="0"/>
                        <a:t>B.    ADVICE</a:t>
                      </a:r>
                      <a:endParaRPr lang="en-IN" dirty="0"/>
                    </a:p>
                  </a:txBody>
                  <a:tcPr/>
                </a:tc>
                <a:tc>
                  <a:txBody>
                    <a:bodyPr/>
                    <a:lstStyle/>
                    <a:p>
                      <a:r>
                        <a:rPr lang="en-IN" sz="1800" kern="1200" dirty="0">
                          <a:solidFill>
                            <a:schemeClr val="tx1"/>
                          </a:solidFill>
                          <a:effectLst/>
                          <a:latin typeface="+mn-lt"/>
                          <a:ea typeface="+mn-ea"/>
                          <a:cs typeface="+mn-cs"/>
                        </a:rPr>
                        <a:t>Any one of these; </a:t>
                      </a:r>
                      <a:r>
                        <a:rPr lang="en-IN" sz="1800" i="1" kern="1200" dirty="0">
                          <a:solidFill>
                            <a:schemeClr val="tx1"/>
                          </a:solidFill>
                          <a:effectLst/>
                          <a:latin typeface="+mn-lt"/>
                          <a:ea typeface="+mn-ea"/>
                          <a:cs typeface="+mn-cs"/>
                        </a:rPr>
                        <a:t>Medicines/Procedures/Surgery/Glass prescription/Cross consultation/External Lab Investigation</a:t>
                      </a:r>
                      <a:endParaRPr lang="en-IN" dirty="0"/>
                    </a:p>
                  </a:txBody>
                  <a:tcPr/>
                </a:tc>
                <a:tc>
                  <a:txBody>
                    <a:bodyPr/>
                    <a:lstStyle/>
                    <a:p>
                      <a:pPr marL="396240" algn="l">
                        <a:lnSpc>
                          <a:spcPct val="115000"/>
                        </a:lnSpc>
                        <a:spcAft>
                          <a:spcPts val="800"/>
                        </a:spcAft>
                      </a:pPr>
                      <a:r>
                        <a:rPr lang="en-IN" sz="1800" kern="1200" dirty="0">
                          <a:solidFill>
                            <a:schemeClr val="tx1"/>
                          </a:solidFill>
                          <a:effectLst/>
                          <a:latin typeface="+mn-lt"/>
                          <a:ea typeface="+mn-ea"/>
                          <a:cs typeface="+mn-cs"/>
                        </a:rPr>
                        <a:t>80% of all OPD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05551401"/>
                  </a:ext>
                </a:extLst>
              </a:tr>
              <a:tr h="686055">
                <a:tc>
                  <a:txBody>
                    <a:bodyPr/>
                    <a:lstStyle/>
                    <a:p>
                      <a:r>
                        <a:rPr lang="en-US" dirty="0"/>
                        <a:t>C.     NEXT APPOINTMENT</a:t>
                      </a:r>
                      <a:endParaRPr lang="en-IN" dirty="0"/>
                    </a:p>
                  </a:txBody>
                  <a:tcPr/>
                </a:tc>
                <a:tc>
                  <a:txBody>
                    <a:bodyPr/>
                    <a:lstStyle/>
                    <a:p>
                      <a:r>
                        <a:rPr lang="en-IN" sz="1800" kern="1200" dirty="0">
                          <a:solidFill>
                            <a:schemeClr val="tx1"/>
                          </a:solidFill>
                          <a:effectLst/>
                          <a:latin typeface="+mn-lt"/>
                          <a:ea typeface="+mn-ea"/>
                          <a:cs typeface="+mn-cs"/>
                        </a:rPr>
                        <a:t>Date/Days/weeks/months/year</a:t>
                      </a:r>
                      <a:endParaRPr lang="en-IN" dirty="0"/>
                    </a:p>
                  </a:txBody>
                  <a:tcPr/>
                </a:tc>
                <a:tc>
                  <a:txBody>
                    <a:bodyPr/>
                    <a:lstStyle/>
                    <a:p>
                      <a:r>
                        <a:rPr lang="en-IN" sz="1800" kern="1200" dirty="0">
                          <a:solidFill>
                            <a:schemeClr val="tx1"/>
                          </a:solidFill>
                          <a:effectLst/>
                          <a:latin typeface="+mn-lt"/>
                          <a:ea typeface="+mn-ea"/>
                          <a:cs typeface="+mn-cs"/>
                        </a:rPr>
                        <a:t>100% of all OPD</a:t>
                      </a:r>
                      <a:endParaRPr lang="en-IN" dirty="0"/>
                    </a:p>
                  </a:txBody>
                  <a:tcPr/>
                </a:tc>
                <a:extLst>
                  <a:ext uri="{0D108BD9-81ED-4DB2-BD59-A6C34878D82A}">
                    <a16:rowId xmlns:a16="http://schemas.microsoft.com/office/drawing/2014/main" xmlns="" val="2926858579"/>
                  </a:ext>
                </a:extLst>
              </a:tr>
            </a:tbl>
          </a:graphicData>
        </a:graphic>
      </p:graphicFrame>
      <p:sp>
        <p:nvSpPr>
          <p:cNvPr id="15" name="Rectangle 14">
            <a:extLst>
              <a:ext uri="{FF2B5EF4-FFF2-40B4-BE49-F238E27FC236}">
                <a16:creationId xmlns:a16="http://schemas.microsoft.com/office/drawing/2014/main" xmlns="" id="{52A0FB36-3A36-953E-2944-4326D4FD9810}"/>
              </a:ext>
            </a:extLst>
          </p:cNvPr>
          <p:cNvSpPr/>
          <p:nvPr/>
        </p:nvSpPr>
        <p:spPr>
          <a:xfrm>
            <a:off x="838200" y="1690688"/>
            <a:ext cx="940116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2800" b="1" dirty="0">
                <a:effectLst/>
                <a:latin typeface="Times New Roman" panose="02020603050405020304" pitchFamily="18" charset="0"/>
                <a:ea typeface="Calibri" panose="020F0502020204030204" pitchFamily="34" charset="0"/>
              </a:rPr>
              <a:t>EMR Compliance Protocol for Consultants</a:t>
            </a:r>
            <a:endParaRPr lang="en-IN" sz="2800" dirty="0"/>
          </a:p>
        </p:txBody>
      </p:sp>
      <p:sp>
        <p:nvSpPr>
          <p:cNvPr id="3" name="Rectangle 2">
            <a:extLst>
              <a:ext uri="{FF2B5EF4-FFF2-40B4-BE49-F238E27FC236}">
                <a16:creationId xmlns:a16="http://schemas.microsoft.com/office/drawing/2014/main" xmlns="" id="{512604FA-95DF-3B61-4522-BEBAF1FF4270}"/>
              </a:ext>
            </a:extLst>
          </p:cNvPr>
          <p:cNvSpPr/>
          <p:nvPr/>
        </p:nvSpPr>
        <p:spPr>
          <a:xfrm>
            <a:off x="164892" y="5788859"/>
            <a:ext cx="12356892"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The data was analysed based on these Protocols. Based on these protocols, the Result was generated.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N" dirty="0"/>
          </a:p>
        </p:txBody>
      </p:sp>
    </p:spTree>
    <p:extLst>
      <p:ext uri="{BB962C8B-B14F-4D97-AF65-F5344CB8AC3E}">
        <p14:creationId xmlns:p14="http://schemas.microsoft.com/office/powerpoint/2010/main" val="13733061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B082622D-AAF3-4897-8629-FC918530D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xmlns="" id="{A7457DD9-5A45-400A-AB4B-4B4EDECA2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1441707" y="1266603"/>
            <a:ext cx="10195877" cy="1535865"/>
          </a:xfrm>
        </p:spPr>
        <p:txBody>
          <a:bodyPr>
            <a:normAutofit/>
          </a:bodyPr>
          <a:lstStyle/>
          <a:p>
            <a:r>
              <a:rPr lang="en-US" sz="2400" dirty="0"/>
              <a:t>The study reveals the EMR adoption among healthcare providers in eye care hospitals over the last 4 years. It also provides the current level of EMR adoption and compliance among healthcare providers in eye care hospitals</a:t>
            </a:r>
            <a:r>
              <a:rPr lang="en-US" sz="1500" dirty="0"/>
              <a:t>.</a:t>
            </a:r>
            <a:endParaRPr lang="en-IN" sz="1500" dirty="0"/>
          </a:p>
        </p:txBody>
      </p:sp>
      <p:sp>
        <p:nvSpPr>
          <p:cNvPr id="18" name="Rectangle 17">
            <a:extLst>
              <a:ext uri="{FF2B5EF4-FFF2-40B4-BE49-F238E27FC236}">
                <a16:creationId xmlns:a16="http://schemas.microsoft.com/office/drawing/2014/main" xmlns="" id="{441CF7D6-A660-431A-B0BB-140A0D5556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xmlns="" id="{0570A85B-3810-4F95-97B0-CBF4CCDB3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152510F1-C90F-1644-E1E6-E6F7AEB43F1B}"/>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solidFill>
                  <a:schemeClr val="tx1">
                    <a:lumMod val="50000"/>
                    <a:lumOff val="50000"/>
                  </a:schemeClr>
                </a:solidFill>
              </a:rPr>
              <a:pPr>
                <a:spcAft>
                  <a:spcPts val="600"/>
                </a:spcAft>
              </a:pPr>
              <a:t>8</a:t>
            </a:fld>
            <a:endParaRPr lang="en-IN">
              <a:solidFill>
                <a:schemeClr val="tx1">
                  <a:lumMod val="50000"/>
                  <a:lumOff val="50000"/>
                </a:schemeClr>
              </a:solidFill>
            </a:endParaRPr>
          </a:p>
        </p:txBody>
      </p:sp>
      <p:pic>
        <p:nvPicPr>
          <p:cNvPr id="3" name="Picture 2">
            <a:extLst>
              <a:ext uri="{FF2B5EF4-FFF2-40B4-BE49-F238E27FC236}">
                <a16:creationId xmlns:a16="http://schemas.microsoft.com/office/drawing/2014/main" xmlns="" id="{67AF74AC-5DB5-734B-21C9-909B758179B5}"/>
              </a:ext>
            </a:extLst>
          </p:cNvPr>
          <p:cNvPicPr>
            <a:picLocks noChangeAspect="1"/>
          </p:cNvPicPr>
          <p:nvPr/>
        </p:nvPicPr>
        <p:blipFill>
          <a:blip r:embed="rId2"/>
          <a:stretch>
            <a:fillRect/>
          </a:stretch>
        </p:blipFill>
        <p:spPr>
          <a:xfrm>
            <a:off x="341559" y="190335"/>
            <a:ext cx="2694666" cy="1268078"/>
          </a:xfrm>
          <a:prstGeom prst="rect">
            <a:avLst/>
          </a:prstGeom>
        </p:spPr>
      </p:pic>
      <p:pic>
        <p:nvPicPr>
          <p:cNvPr id="8" name="Picture 7"/>
          <p:cNvPicPr>
            <a:picLocks noChangeAspect="1"/>
          </p:cNvPicPr>
          <p:nvPr/>
        </p:nvPicPr>
        <p:blipFill>
          <a:blip r:embed="rId3"/>
          <a:stretch>
            <a:fillRect/>
          </a:stretch>
        </p:blipFill>
        <p:spPr>
          <a:xfrm>
            <a:off x="490408" y="3008706"/>
            <a:ext cx="11147176" cy="3211119"/>
          </a:xfrm>
          <a:prstGeom prst="rect">
            <a:avLst/>
          </a:prstGeom>
        </p:spPr>
      </p:pic>
    </p:spTree>
    <p:extLst>
      <p:ext uri="{BB962C8B-B14F-4D97-AF65-F5344CB8AC3E}">
        <p14:creationId xmlns:p14="http://schemas.microsoft.com/office/powerpoint/2010/main" val="19112767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711038" y="1740750"/>
            <a:ext cx="10515600" cy="1290221"/>
          </a:xfrm>
        </p:spPr>
        <p:txBody>
          <a:bodyPr>
            <a:normAutofit fontScale="90000"/>
          </a:bodyPr>
          <a:lstStyle/>
          <a:p>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The Result shows the growth of the Parameters that influence EMR compliance over the past 4 year</a:t>
            </a:r>
            <a:r>
              <a:rPr lang="en-IN" sz="1800" dirty="0">
                <a:effectLst/>
                <a:latin typeface="Calibri" panose="020F0502020204030204" pitchFamily="34" charset="0"/>
                <a:ea typeface="Calibri" panose="020F0502020204030204" pitchFamily="34" charset="0"/>
                <a:cs typeface="Times New Roman" panose="02020603050405020304" pitchFamily="18" charset="0"/>
              </a:rPr>
              <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b="1" dirty="0"/>
          </a:p>
        </p:txBody>
      </p:sp>
      <p:sp>
        <p:nvSpPr>
          <p:cNvPr id="4" name="Slide Number Placeholder 3">
            <a:extLst>
              <a:ext uri="{FF2B5EF4-FFF2-40B4-BE49-F238E27FC236}">
                <a16:creationId xmlns:a16="http://schemas.microsoft.com/office/drawing/2014/main" xmlns="" id="{252D75EE-F9AD-7ECC-099C-1DECD261DAA7}"/>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5" name="Footer Placeholder 4">
            <a:extLst>
              <a:ext uri="{FF2B5EF4-FFF2-40B4-BE49-F238E27FC236}">
                <a16:creationId xmlns:a16="http://schemas.microsoft.com/office/drawing/2014/main" xmlns="" id="{BC6C537E-F258-FF89-BDC8-88EC70E7BEAF}"/>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8" name="Content Placeholder 7"/>
          <p:cNvPicPr>
            <a:picLocks noGrp="1" noChangeAspect="1"/>
          </p:cNvPicPr>
          <p:nvPr>
            <p:ph idx="1"/>
          </p:nvPr>
        </p:nvPicPr>
        <p:blipFill>
          <a:blip r:embed="rId3"/>
          <a:stretch>
            <a:fillRect/>
          </a:stretch>
        </p:blipFill>
        <p:spPr>
          <a:xfrm>
            <a:off x="887104" y="2623478"/>
            <a:ext cx="10339534" cy="3449776"/>
          </a:xfrm>
          <a:prstGeom prst="rect">
            <a:avLst/>
          </a:prstGeom>
        </p:spPr>
      </p:pic>
    </p:spTree>
    <p:extLst>
      <p:ext uri="{BB962C8B-B14F-4D97-AF65-F5344CB8AC3E}">
        <p14:creationId xmlns:p14="http://schemas.microsoft.com/office/powerpoint/2010/main" val="149861320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758</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  Growth of electronic medical record adoption and compliance among healthcare providers at Eye-Q hospitals  </vt:lpstr>
      <vt:lpstr>Mentor Approval</vt:lpstr>
      <vt:lpstr>Introduction </vt:lpstr>
      <vt:lpstr>Objectives of Your Study</vt:lpstr>
      <vt:lpstr>Methodology</vt:lpstr>
      <vt:lpstr>Methodology</vt:lpstr>
      <vt:lpstr>Results</vt:lpstr>
      <vt:lpstr>The study reveals the EMR adoption among healthcare providers in eye care hospitals over the last 4 years. It also provides the current level of EMR adoption and compliance among healthcare providers in eye care hospitals.</vt:lpstr>
      <vt:lpstr>The Result shows the growth of the Parameters that influence EMR compliance over the past 4 year </vt:lpstr>
      <vt:lpstr>PowerPoint Presentation</vt:lpstr>
      <vt:lpstr>DISCUSSION</vt:lpstr>
      <vt:lpstr>Conclusion</vt:lpstr>
      <vt:lpstr>REFERENCES</vt:lpstr>
      <vt:lpstr>Thank You</vt:lpstr>
      <vt:lpstr>Pictorial Journey</vt:lpstr>
      <vt:lpstr>Pictorial Journey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Disha</cp:lastModifiedBy>
  <cp:revision>29</cp:revision>
  <dcterms:created xsi:type="dcterms:W3CDTF">2022-05-20T15:11:38Z</dcterms:created>
  <dcterms:modified xsi:type="dcterms:W3CDTF">2023-07-31T10:03:26Z</dcterms:modified>
</cp:coreProperties>
</file>