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4.xml" ContentType="application/vnd.openxmlformats-officedocument.themeOverr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1" r:id="rId1"/>
  </p:sldMasterIdLst>
  <p:notesMasterIdLst>
    <p:notesMasterId r:id="rId62"/>
  </p:notesMasterIdLst>
  <p:sldIdLst>
    <p:sldId id="389" r:id="rId2"/>
    <p:sldId id="431" r:id="rId3"/>
    <p:sldId id="1839" r:id="rId4"/>
    <p:sldId id="466" r:id="rId5"/>
    <p:sldId id="1853" r:id="rId6"/>
    <p:sldId id="1805" r:id="rId7"/>
    <p:sldId id="470" r:id="rId8"/>
    <p:sldId id="1837" r:id="rId9"/>
    <p:sldId id="469" r:id="rId10"/>
    <p:sldId id="798" r:id="rId11"/>
    <p:sldId id="1838" r:id="rId12"/>
    <p:sldId id="1854" r:id="rId13"/>
    <p:sldId id="260" r:id="rId14"/>
    <p:sldId id="446" r:id="rId15"/>
    <p:sldId id="439" r:id="rId16"/>
    <p:sldId id="1855" r:id="rId17"/>
    <p:sldId id="478" r:id="rId18"/>
    <p:sldId id="479" r:id="rId19"/>
    <p:sldId id="1856" r:id="rId20"/>
    <p:sldId id="444" r:id="rId21"/>
    <p:sldId id="1870" r:id="rId22"/>
    <p:sldId id="301" r:id="rId23"/>
    <p:sldId id="471" r:id="rId24"/>
    <p:sldId id="443" r:id="rId25"/>
    <p:sldId id="474" r:id="rId26"/>
    <p:sldId id="1857" r:id="rId27"/>
    <p:sldId id="1858" r:id="rId28"/>
    <p:sldId id="1859" r:id="rId29"/>
    <p:sldId id="442" r:id="rId30"/>
    <p:sldId id="1860" r:id="rId31"/>
    <p:sldId id="1861" r:id="rId32"/>
    <p:sldId id="1874" r:id="rId33"/>
    <p:sldId id="456" r:id="rId34"/>
    <p:sldId id="402" r:id="rId35"/>
    <p:sldId id="457" r:id="rId36"/>
    <p:sldId id="458" r:id="rId37"/>
    <p:sldId id="459" r:id="rId38"/>
    <p:sldId id="460" r:id="rId39"/>
    <p:sldId id="461" r:id="rId40"/>
    <p:sldId id="462" r:id="rId41"/>
    <p:sldId id="1873" r:id="rId42"/>
    <p:sldId id="467" r:id="rId43"/>
    <p:sldId id="1862" r:id="rId44"/>
    <p:sldId id="1863" r:id="rId45"/>
    <p:sldId id="449" r:id="rId46"/>
    <p:sldId id="1871" r:id="rId47"/>
    <p:sldId id="283" r:id="rId48"/>
    <p:sldId id="1872" r:id="rId49"/>
    <p:sldId id="1876" r:id="rId50"/>
    <p:sldId id="1869" r:id="rId51"/>
    <p:sldId id="1868" r:id="rId52"/>
    <p:sldId id="1866" r:id="rId53"/>
    <p:sldId id="1864" r:id="rId54"/>
    <p:sldId id="1865" r:id="rId55"/>
    <p:sldId id="411" r:id="rId56"/>
    <p:sldId id="1877" r:id="rId57"/>
    <p:sldId id="407" r:id="rId58"/>
    <p:sldId id="1875" r:id="rId59"/>
    <p:sldId id="465" r:id="rId60"/>
    <p:sldId id="477" r:id="rId6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hirender Malik" initials="DM" lastIdx="2" clrIdx="0">
    <p:extLst>
      <p:ext uri="{19B8F6BF-5375-455C-9EA6-DF929625EA0E}">
        <p15:presenceInfo xmlns:p15="http://schemas.microsoft.com/office/powerpoint/2012/main" userId="bfbaf54896f417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2CC"/>
    <a:srgbClr val="00B0F0"/>
    <a:srgbClr val="CCFF33"/>
    <a:srgbClr val="00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2135" autoAdjust="0"/>
  </p:normalViewPr>
  <p:slideViewPr>
    <p:cSldViewPr>
      <p:cViewPr varScale="1">
        <p:scale>
          <a:sx n="79" d="100"/>
          <a:sy n="79" d="100"/>
        </p:scale>
        <p:origin x="98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23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6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Book1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Book1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3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/>
            </a:pPr>
            <a:r>
              <a:rPr lang="en-US" sz="1200" u="sng">
                <a:solidFill>
                  <a:sysClr val="windowText" lastClr="000000"/>
                </a:solidFill>
              </a:rPr>
              <a:t>Occupation of Respondents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Sheet1!$A$1:$A$4</c:f>
              <c:strCache>
                <c:ptCount val="4"/>
                <c:pt idx="0">
                  <c:v>Working with Govt Organisations</c:v>
                </c:pt>
                <c:pt idx="1">
                  <c:v>Self Employed</c:v>
                </c:pt>
                <c:pt idx="2">
                  <c:v>Not Working</c:v>
                </c:pt>
                <c:pt idx="3">
                  <c:v>Informal Sector</c:v>
                </c:pt>
              </c:strCache>
            </c:strRef>
          </c:cat>
          <c:val>
            <c:numRef>
              <c:f>Sheet1!$B$1:$B$4</c:f>
              <c:numCache>
                <c:formatCode>0%</c:formatCode>
                <c:ptCount val="4"/>
                <c:pt idx="0">
                  <c:v>0.12000000000000002</c:v>
                </c:pt>
                <c:pt idx="1">
                  <c:v>0.2</c:v>
                </c:pt>
                <c:pt idx="2">
                  <c:v>0.44</c:v>
                </c:pt>
                <c:pt idx="3">
                  <c:v>0.24000000000000021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7-4D75-A4FC-F5E745BA2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60288"/>
        <c:axId val="52167424"/>
      </c:barChart>
      <c:catAx>
        <c:axId val="5006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2167424"/>
        <c:crosses val="autoZero"/>
        <c:auto val="1"/>
        <c:lblAlgn val="ctr"/>
        <c:lblOffset val="100"/>
        <c:noMultiLvlLbl val="0"/>
      </c:catAx>
      <c:valAx>
        <c:axId val="52167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0060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4D-4C36-85BE-A6257125FEA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4D-4C36-85BE-A6257125FEA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4D-4C36-85BE-A6257125FEA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4D-4C36-85BE-A6257125FEAC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4D-4C36-85BE-A6257125FE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Sheet1!$A$146:$A$150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No comments </c:v>
                </c:pt>
              </c:strCache>
            </c:strRef>
          </c:cat>
          <c:val>
            <c:numRef>
              <c:f>Sheet1!$B$146:$B$150</c:f>
              <c:numCache>
                <c:formatCode>0%</c:formatCode>
                <c:ptCount val="5"/>
                <c:pt idx="0" formatCode="0.00%">
                  <c:v>0.154</c:v>
                </c:pt>
                <c:pt idx="1">
                  <c:v>0.38</c:v>
                </c:pt>
                <c:pt idx="2">
                  <c:v>0.4</c:v>
                </c:pt>
                <c:pt idx="3" formatCode="0.00%">
                  <c:v>3.2000000000000001E-2</c:v>
                </c:pt>
                <c:pt idx="4" formatCode="0.00%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4D-4C36-85BE-A6257125F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6-4799-B14A-CEECFA96739B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C6-4799-B14A-CEECFA96739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C6-4799-B14A-CEECFA96739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C6-4799-B14A-CEECFA96739B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C6-4799-B14A-CEECFA9673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Sheet1!$A$114:$A$118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No comments </c:v>
                </c:pt>
              </c:strCache>
            </c:strRef>
          </c:cat>
          <c:val>
            <c:numRef>
              <c:f>Sheet1!$B$114:$B$118</c:f>
              <c:numCache>
                <c:formatCode>0.00%</c:formatCode>
                <c:ptCount val="5"/>
                <c:pt idx="0">
                  <c:v>0.14299999999999999</c:v>
                </c:pt>
                <c:pt idx="1">
                  <c:v>0.47199999999999998</c:v>
                </c:pt>
                <c:pt idx="2" formatCode="0%">
                  <c:v>0.35</c:v>
                </c:pt>
                <c:pt idx="3" formatCode="0%">
                  <c:v>0.01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C6-4799-B14A-CEECFA967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85-402D-9402-EC27602C123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85-402D-9402-EC27602C123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85-402D-9402-EC27602C123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85-402D-9402-EC27602C1234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85-402D-9402-EC27602C12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Sheet1!$A$62:$A$66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No comments</c:v>
                </c:pt>
              </c:strCache>
            </c:strRef>
          </c:cat>
          <c:val>
            <c:numRef>
              <c:f>Sheet1!$B$62:$B$66</c:f>
              <c:numCache>
                <c:formatCode>0.00%</c:formatCode>
                <c:ptCount val="5"/>
                <c:pt idx="0">
                  <c:v>0.39450000000000002</c:v>
                </c:pt>
                <c:pt idx="1">
                  <c:v>0.15329999999999999</c:v>
                </c:pt>
                <c:pt idx="2">
                  <c:v>0.1462</c:v>
                </c:pt>
                <c:pt idx="3">
                  <c:v>9.0999999999999998E-2</c:v>
                </c:pt>
                <c:pt idx="4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85-402D-9402-EC27602C1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 Satisfaction Level of Medicines Available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Sheet1!$A$1:$A$2</c:f>
              <c:strCache>
                <c:ptCount val="2"/>
                <c:pt idx="0">
                  <c:v>Satisfied</c:v>
                </c:pt>
                <c:pt idx="1">
                  <c:v>Not Satisfied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0.88</c:v>
                </c:pt>
                <c:pt idx="1">
                  <c:v>0.12000000000000002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0-43B3-8765-10180F29C9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498432"/>
        <c:axId val="52499968"/>
      </c:barChart>
      <c:catAx>
        <c:axId val="52498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99968"/>
        <c:crosses val="autoZero"/>
        <c:auto val="1"/>
        <c:lblAlgn val="ctr"/>
        <c:lblOffset val="100"/>
        <c:noMultiLvlLbl val="0"/>
      </c:catAx>
      <c:valAx>
        <c:axId val="5249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9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C6-4C05-BE5A-9144A891EEF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C6-4C05-BE5A-9144A891EEF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C6-4C05-BE5A-9144A891EE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Sheet1!$A$82:$A$84</c:f>
              <c:strCache>
                <c:ptCount val="3"/>
                <c:pt idx="0">
                  <c:v>Less than Rs 1000/-</c:v>
                </c:pt>
                <c:pt idx="1">
                  <c:v>Between Rs 1000 and Rs 10,000/-</c:v>
                </c:pt>
                <c:pt idx="2">
                  <c:v>More than 10,000/-</c:v>
                </c:pt>
              </c:strCache>
            </c:strRef>
          </c:cat>
          <c:val>
            <c:numRef>
              <c:f>Sheet1!$B$82:$B$84</c:f>
              <c:numCache>
                <c:formatCode>0.00%</c:formatCode>
                <c:ptCount val="3"/>
                <c:pt idx="0">
                  <c:v>0.65400000000000003</c:v>
                </c:pt>
                <c:pt idx="1">
                  <c:v>0.32600000000000001</c:v>
                </c:pt>
                <c:pt idx="2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C6-4C05-BE5A-9144A891E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78-45C8-BEF3-4B5D4E605C3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78-45C8-BEF3-4B5D4E605C3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78-45C8-BEF3-4B5D4E605C3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78-45C8-BEF3-4B5D4E605C31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78-45C8-BEF3-4B5D4E605C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Sheet1!$A$234:$A$238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No comments </c:v>
                </c:pt>
              </c:strCache>
            </c:strRef>
          </c:cat>
          <c:val>
            <c:numRef>
              <c:f>Sheet1!$B$234:$B$238</c:f>
              <c:numCache>
                <c:formatCode>0.00%</c:formatCode>
                <c:ptCount val="5"/>
                <c:pt idx="0" formatCode="0%">
                  <c:v>0.18</c:v>
                </c:pt>
                <c:pt idx="1">
                  <c:v>0.41199999999999998</c:v>
                </c:pt>
                <c:pt idx="2" formatCode="0%">
                  <c:v>0.31</c:v>
                </c:pt>
                <c:pt idx="3">
                  <c:v>5.6000000000000001E-2</c:v>
                </c:pt>
                <c:pt idx="4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78-45C8-BEF3-4B5D4E605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56-47EA-A455-BB6D3E050D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56-47EA-A455-BB6D3E050D5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56-47EA-A455-BB6D3E050D5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C56-47EA-A455-BB6D3E050D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Sheet1!$A$252:$A$254</c:f>
              <c:strCache>
                <c:ptCount val="3"/>
                <c:pt idx="0">
                  <c:v>Private Hospital</c:v>
                </c:pt>
                <c:pt idx="1">
                  <c:v>Service Hospital</c:v>
                </c:pt>
                <c:pt idx="2">
                  <c:v>Govt Hospital</c:v>
                </c:pt>
              </c:strCache>
            </c:strRef>
          </c:cat>
          <c:val>
            <c:numRef>
              <c:f>Sheet1!$B$252:$B$254</c:f>
              <c:numCache>
                <c:formatCode>0%</c:formatCode>
                <c:ptCount val="3"/>
                <c:pt idx="0">
                  <c:v>0.42</c:v>
                </c:pt>
                <c:pt idx="1">
                  <c:v>0.53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56-47EA-A455-BB6D3E050D5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D6-4BFC-AED1-A73E75DE98D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D6-4BFC-AED1-A73E75DE98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Sheet1!$A$96:$A$97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Sheet1!$B$96:$B$97</c:f>
              <c:numCache>
                <c:formatCode>0.00%</c:formatCode>
                <c:ptCount val="2"/>
                <c:pt idx="0">
                  <c:v>0.77359999999999995</c:v>
                </c:pt>
                <c:pt idx="1">
                  <c:v>0.22639999999999999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D6-4BFC-AED1-A73E75DE98D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 spent in polyclinic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F2-4EC7-ABD6-2ECE8B95A2D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F2-4EC7-ABD6-2ECE8B95A2D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F2-4EC7-ABD6-2ECE8B95A2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&lt; 1 hr</c:v>
                </c:pt>
                <c:pt idx="1">
                  <c:v>1-2 hrs</c:v>
                </c:pt>
                <c:pt idx="2">
                  <c:v>&gt; 2 hrs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0.27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F2-4EC7-ABD6-2ECE8B95A2D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1A-443A-9EDD-15C8632771D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1A-443A-9EDD-15C8632771D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1A-443A-9EDD-15C8632771D5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1A-443A-9EDD-15C8632771D5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1A-443A-9EDD-15C8632771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No comments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0.73</c:v>
                </c:pt>
                <c:pt idx="1">
                  <c:v>0.14000000000000001</c:v>
                </c:pt>
                <c:pt idx="2">
                  <c:v>0.05</c:v>
                </c:pt>
                <c:pt idx="3">
                  <c:v>0.03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1A-443A-9EDD-15C863277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Sheet1!$A$1:$A$2</c:f>
              <c:strCache>
                <c:ptCount val="2"/>
                <c:pt idx="0">
                  <c:v>Male </c:v>
                </c:pt>
                <c:pt idx="1">
                  <c:v>Female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1-44C3-B235-3629D026E5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78460800"/>
        <c:axId val="1462256688"/>
      </c:barChart>
      <c:catAx>
        <c:axId val="137846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256688"/>
        <c:crosses val="autoZero"/>
        <c:auto val="1"/>
        <c:lblAlgn val="ctr"/>
        <c:lblOffset val="100"/>
        <c:noMultiLvlLbl val="0"/>
      </c:catAx>
      <c:valAx>
        <c:axId val="146225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46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7D-4A64-B11D-5784CA36A9B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7D-4A64-B11D-5784CA36A9B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7D-4A64-B11D-5784CA36A9B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7D-4A64-B11D-5784CA36A9B4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7D-4A64-B11D-5784CA36A9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No comments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</c:v>
                </c:pt>
                <c:pt idx="1">
                  <c:v>0.24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7D-4A64-B11D-5784CA36A9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77D-4A64-B11D-5784CA36A9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77D-4A64-B11D-5784CA36A9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77D-4A64-B11D-5784CA36A9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677D-4A64-B11D-5784CA36A9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677D-4A64-B11D-5784CA36A9B4}"/>
              </c:ext>
            </c:extLst>
          </c:dPt>
          <c:cat>
            <c:strRef>
              <c:f>Sheet1!$A$2:$A$6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No comments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5-677D-4A64-B11D-5784CA36A9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77D-4A64-B11D-5784CA36A9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77D-4A64-B11D-5784CA36A9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77D-4A64-B11D-5784CA36A9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77D-4A64-B11D-5784CA36A9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77D-4A64-B11D-5784CA36A9B4}"/>
              </c:ext>
            </c:extLst>
          </c:dPt>
          <c:cat>
            <c:strRef>
              <c:f>Sheet1!$A$2:$A$6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No comments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20-677D-4A64-B11D-5784CA36A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/>
                </a:solidFill>
              </a:rPr>
              <a:t>Will</a:t>
            </a:r>
            <a:r>
              <a:rPr lang="en-US" sz="1200" b="1" baseline="0">
                <a:solidFill>
                  <a:schemeClr val="tx1"/>
                </a:solidFill>
              </a:rPr>
              <a:t> you reccommend this polyclinic to others?</a:t>
            </a:r>
            <a:endParaRPr lang="en-US" sz="12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E9-4151-B261-DB2EECD093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E9-4151-B261-DB2EECD093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E9-4151-B261-DB2EECD093CC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E9-4151-B261-DB2EECD093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comments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0.01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E9-4151-B261-DB2EECD093C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Two or Less than Two</c:v>
                </c:pt>
                <c:pt idx="1">
                  <c:v>Three</c:v>
                </c:pt>
                <c:pt idx="2">
                  <c:v>Four to Six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0.71</c:v>
                </c:pt>
                <c:pt idx="1">
                  <c:v>0.25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3-47C1-AC34-B0A2027C94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714880"/>
        <c:axId val="50720768"/>
      </c:barChart>
      <c:catAx>
        <c:axId val="50714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20768"/>
        <c:crosses val="autoZero"/>
        <c:auto val="1"/>
        <c:lblAlgn val="ctr"/>
        <c:lblOffset val="100"/>
        <c:noMultiLvlLbl val="0"/>
      </c:catAx>
      <c:valAx>
        <c:axId val="5072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1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6991058869181"/>
          <c:y val="6.358381502890173E-2"/>
          <c:w val="0.82996232760432664"/>
          <c:h val="0.73882481452824178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Sheet1!$A$268:$A$272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No comments </c:v>
                </c:pt>
              </c:strCache>
            </c:strRef>
          </c:cat>
          <c:val>
            <c:numRef>
              <c:f>Sheet1!$C$268:$C$272</c:f>
              <c:numCache>
                <c:formatCode>0%</c:formatCode>
                <c:ptCount val="5"/>
                <c:pt idx="0" formatCode="0.00%">
                  <c:v>0.255</c:v>
                </c:pt>
                <c:pt idx="1">
                  <c:v>0.36</c:v>
                </c:pt>
                <c:pt idx="2" formatCode="0.00%">
                  <c:v>0.32500000000000001</c:v>
                </c:pt>
                <c:pt idx="3" formatCode="0.00%">
                  <c:v>2.7E-2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F-4887-9A77-6BC1E85839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0442912"/>
        <c:axId val="16747881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Sheet1!$A$268:$A$272</c15:sqref>
                        </c15:formulaRef>
                      </c:ext>
                    </c:extLst>
                    <c:strCache>
                      <c:ptCount val="5"/>
                      <c:pt idx="0">
                        <c:v>Excellent </c:v>
                      </c:pt>
                      <c:pt idx="1">
                        <c:v>Good</c:v>
                      </c:pt>
                      <c:pt idx="2">
                        <c:v>Fair</c:v>
                      </c:pt>
                      <c:pt idx="3">
                        <c:v>Poor</c:v>
                      </c:pt>
                      <c:pt idx="4">
                        <c:v>No comments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Sheet1!$B$268:$B$272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 formatCode="0%">
                        <c:v>0.22</c:v>
                      </c:pt>
                      <c:pt idx="1">
                        <c:v>0.43120000000000003</c:v>
                      </c:pt>
                      <c:pt idx="2" formatCode="0%">
                        <c:v>0.28000000000000003</c:v>
                      </c:pt>
                      <c:pt idx="3">
                        <c:v>0.03</c:v>
                      </c:pt>
                      <c:pt idx="4">
                        <c:v>3.8800000000000001E-2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28F-4887-9A77-6BC1E858393B}"/>
                  </c:ext>
                </c:extLst>
              </c15:ser>
            </c15:filteredBarSeries>
          </c:ext>
        </c:extLst>
      </c:barChart>
      <c:catAx>
        <c:axId val="167044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788192"/>
        <c:crosses val="autoZero"/>
        <c:auto val="1"/>
        <c:lblAlgn val="ctr"/>
        <c:lblOffset val="100"/>
        <c:noMultiLvlLbl val="0"/>
      </c:catAx>
      <c:valAx>
        <c:axId val="167478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44291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Sheet1!$A$268:$A$272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No comments </c:v>
                </c:pt>
              </c:strCache>
            </c:strRef>
          </c:cat>
          <c:val>
            <c:numRef>
              <c:f>Sheet1!$B$268:$B$272</c:f>
              <c:numCache>
                <c:formatCode>0.00%</c:formatCode>
                <c:ptCount val="5"/>
                <c:pt idx="0" formatCode="0%">
                  <c:v>0.22</c:v>
                </c:pt>
                <c:pt idx="1">
                  <c:v>0.43120000000000003</c:v>
                </c:pt>
                <c:pt idx="2" formatCode="0%">
                  <c:v>0.28000000000000003</c:v>
                </c:pt>
                <c:pt idx="3">
                  <c:v>0.03</c:v>
                </c:pt>
                <c:pt idx="4">
                  <c:v>3.8800000000000001E-2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2-438B-88C7-B3CB6CA52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0492560"/>
        <c:axId val="1668228416"/>
      </c:barChart>
      <c:catAx>
        <c:axId val="167049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228416"/>
        <c:crosses val="autoZero"/>
        <c:auto val="1"/>
        <c:lblAlgn val="ctr"/>
        <c:lblOffset val="100"/>
        <c:noMultiLvlLbl val="0"/>
      </c:catAx>
      <c:valAx>
        <c:axId val="166822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4925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1100" b="1"/>
              <a:t>Behaviour of polyclinic staff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Sheet1!$A$202:$A$205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Sheet1!$B$202:$B$205</c:f>
              <c:numCache>
                <c:formatCode>0.00%</c:formatCode>
                <c:ptCount val="4"/>
                <c:pt idx="0">
                  <c:v>0.35110000000000002</c:v>
                </c:pt>
                <c:pt idx="1">
                  <c:v>0.437</c:v>
                </c:pt>
                <c:pt idx="2" formatCode="0%">
                  <c:v>0.15</c:v>
                </c:pt>
                <c:pt idx="3">
                  <c:v>6.1899999999999997E-2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7-40E6-947A-000720340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9670560"/>
        <c:axId val="1467334672"/>
      </c:barChart>
      <c:catAx>
        <c:axId val="14696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334672"/>
        <c:crosses val="autoZero"/>
        <c:auto val="1"/>
        <c:lblAlgn val="ctr"/>
        <c:lblOffset val="100"/>
        <c:noMultiLvlLbl val="0"/>
      </c:catAx>
      <c:valAx>
        <c:axId val="146733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6705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CB-4BFC-8081-CA873A8F78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CB-4BFC-8081-CA873A8F78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CB-4BFC-8081-CA873A8F78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CB-4BFC-8081-CA873A8F78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Sheet1!$A$28:$A$31</c:f>
              <c:strCache>
                <c:ptCount val="4"/>
                <c:pt idx="0">
                  <c:v>Long</c:v>
                </c:pt>
                <c:pt idx="1">
                  <c:v>Reasonable </c:v>
                </c:pt>
                <c:pt idx="2">
                  <c:v>Prompt</c:v>
                </c:pt>
                <c:pt idx="3">
                  <c:v>No Comments</c:v>
                </c:pt>
              </c:strCache>
            </c:strRef>
          </c:cat>
          <c:val>
            <c:numRef>
              <c:f>Sheet1!$B$28:$B$31</c:f>
              <c:numCache>
                <c:formatCode>0%</c:formatCode>
                <c:ptCount val="4"/>
                <c:pt idx="0">
                  <c:v>0.08</c:v>
                </c:pt>
                <c:pt idx="1">
                  <c:v>0.2</c:v>
                </c:pt>
                <c:pt idx="2">
                  <c:v>0.68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CB-4BFC-8081-CA873A8F7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A3-4671-AF5D-0ABB5AD948D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A3-4671-AF5D-0ABB5AD948D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A3-4671-AF5D-0ABB5AD948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Sheet1!$A$44:$A$46</c:f>
              <c:strCache>
                <c:ptCount val="3"/>
                <c:pt idx="0">
                  <c:v>Adequate</c:v>
                </c:pt>
                <c:pt idx="1">
                  <c:v>Inadequate</c:v>
                </c:pt>
                <c:pt idx="2">
                  <c:v>No comments</c:v>
                </c:pt>
              </c:strCache>
            </c:strRef>
          </c:cat>
          <c:val>
            <c:numRef>
              <c:f>Sheet1!$B$44:$B$46</c:f>
              <c:numCache>
                <c:formatCode>0%</c:formatCode>
                <c:ptCount val="3"/>
                <c:pt idx="0">
                  <c:v>0.85</c:v>
                </c:pt>
                <c:pt idx="1">
                  <c:v>0.09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A3-4671-AF5D-0ABB5AD948D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Sheet1!$A$218:$A$220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comments</c:v>
                </c:pt>
              </c:strCache>
            </c:strRef>
          </c:cat>
          <c:val>
            <c:numRef>
              <c:f>Sheet1!$B$218:$B$220</c:f>
              <c:numCache>
                <c:formatCode>0%</c:formatCode>
                <c:ptCount val="3"/>
                <c:pt idx="0" formatCode="0.00%">
                  <c:v>0.56669999999999998</c:v>
                </c:pt>
                <c:pt idx="1">
                  <c:v>0.39</c:v>
                </c:pt>
                <c:pt idx="2" formatCode="0.00%">
                  <c:v>4.3299999999999998E-2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5-41BE-974B-D28F13438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9664528"/>
        <c:axId val="1370743680"/>
      </c:barChart>
      <c:catAx>
        <c:axId val="146966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743680"/>
        <c:crosses val="autoZero"/>
        <c:auto val="1"/>
        <c:lblAlgn val="ctr"/>
        <c:lblOffset val="100"/>
        <c:noMultiLvlLbl val="0"/>
      </c:catAx>
      <c:valAx>
        <c:axId val="137074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66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14T15:41:07.626" idx="2">
    <p:pos x="146" y="14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itchFamily="18" charset="0"/>
              </a:defRPr>
            </a:lvl1pPr>
          </a:lstStyle>
          <a:p>
            <a:fld id="{733AC2DF-82AE-446B-B669-C7CDC46C7F0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IN" b="1" dirty="0"/>
              <a:t>Prior to ECHS </a:t>
            </a:r>
            <a:r>
              <a:rPr lang="en-IN" dirty="0"/>
              <a:t>– TT only in Mil HCFs.   </a:t>
            </a:r>
            <a:r>
              <a:rPr lang="en-US" sz="1200" b="1" u="sng" dirty="0">
                <a:solidFill>
                  <a:prstClr val="white"/>
                </a:solidFill>
              </a:rPr>
              <a:t>Not entitled for treatment of </a:t>
            </a:r>
            <a:r>
              <a:rPr lang="en-US" sz="1200" b="1" dirty="0">
                <a:solidFill>
                  <a:prstClr val="white"/>
                </a:solidFill>
              </a:rPr>
              <a:t>- Malignancies, Organ transplant, </a:t>
            </a:r>
            <a:r>
              <a:rPr lang="en-US" sz="1200" b="1" dirty="0" err="1">
                <a:solidFill>
                  <a:prstClr val="white"/>
                </a:solidFill>
              </a:rPr>
              <a:t>Psy</a:t>
            </a:r>
            <a:r>
              <a:rPr lang="en-US" sz="1200" b="1" dirty="0">
                <a:solidFill>
                  <a:prstClr val="white"/>
                </a:solidFill>
              </a:rPr>
              <a:t> illness, Leprosy / TB, Prosthodontics</a:t>
            </a:r>
          </a:p>
          <a:p>
            <a:pPr marL="228600" indent="-228600">
              <a:buAutoNum type="arabicPeriod"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5929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2146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Step1 - </a:t>
            </a:r>
            <a:r>
              <a:rPr lang="en-IN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measuring the three dimensions of </a:t>
            </a:r>
            <a:r>
              <a:rPr lang="en-IN" sz="1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QoC</a:t>
            </a:r>
            <a:r>
              <a:rPr lang="en-IN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Structure, Process and Outcome.</a:t>
            </a:r>
          </a:p>
          <a:p>
            <a:pPr marL="228600" indent="-228600">
              <a:buAutoNum type="arabicPeriod"/>
            </a:pPr>
            <a:r>
              <a:rPr lang="en-IN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Step3 - </a:t>
            </a:r>
            <a:r>
              <a:rPr lang="en-IN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dynamic process; provides roadmap for improvement.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6074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Not being part of the Central/State list, there are no set /specified yardsticks of measuring the quality of Mil HCFs. Nonetheless, a critical evaluation is an absolute must for the benefit of the org, service </a:t>
            </a:r>
            <a:r>
              <a:rPr lang="en-IN" dirty="0" err="1"/>
              <a:t>pers</a:t>
            </a:r>
            <a:r>
              <a:rPr lang="en-IN" dirty="0"/>
              <a:t> and the ESM fraternity dependent upon these HCFs.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0519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.lest it gets stagnant and fades away in today’s dynamic and competitive environment, it is important to asses the existing mil HCFs against established yardsticks.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439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b="1" dirty="0"/>
              <a:t>Cross sectional</a:t>
            </a:r>
            <a:r>
              <a:rPr lang="en-IN" dirty="0"/>
              <a:t>- Done at a given pt of time. Same info collected from all participants. Comparison with known indices. </a:t>
            </a:r>
          </a:p>
          <a:p>
            <a:pPr marL="228600" indent="-228600">
              <a:buAutoNum type="arabicPeriod"/>
            </a:pPr>
            <a:endParaRPr lang="en-IN" dirty="0"/>
          </a:p>
          <a:p>
            <a:pPr marL="228600" indent="-228600">
              <a:buAutoNum type="arabicPeriod"/>
            </a:pP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Convenience sampling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is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 non-probability sampling method where units are selected for inclusion in the sample because they are the easiest for the researcher to access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 This can be due to geographical proximity, availability at a given time, or willingness to participate in the research.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3.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702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Ethics imply  a set of principles or a  number of expected patterns of behaviour and code of conduct  which are deemed to be upright……. In Research Ethics is defined by--------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0191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0" i="0" dirty="0">
                <a:solidFill>
                  <a:srgbClr val="3B3B3B"/>
                </a:solidFill>
                <a:effectLst/>
                <a:latin typeface="Livvic" panose="020B0604020202020204" pitchFamily="2" charset="0"/>
              </a:rPr>
              <a:t>NQAS have been developed keeping in view specific requirements for public health facilities as well as global best practices. Guidelines currently available for District Hospitals, CHCs, PHCs and Urban PHCs. </a:t>
            </a:r>
          </a:p>
          <a:p>
            <a:pPr marL="228600" indent="-228600">
              <a:buAutoNum type="arabicPeriod"/>
            </a:pPr>
            <a:r>
              <a:rPr lang="en-US" b="1" i="0" dirty="0">
                <a:solidFill>
                  <a:srgbClr val="3B3B3B"/>
                </a:solidFill>
                <a:effectLst/>
                <a:latin typeface="Livvic" panose="020B0604020202020204" pitchFamily="2" charset="0"/>
              </a:rPr>
              <a:t>Standards</a:t>
            </a:r>
            <a:r>
              <a:rPr lang="en-US" b="0" i="0" dirty="0">
                <a:solidFill>
                  <a:srgbClr val="3B3B3B"/>
                </a:solidFill>
                <a:effectLst/>
                <a:latin typeface="Livvic" panose="020B0604020202020204" pitchFamily="2" charset="0"/>
              </a:rPr>
              <a:t> are primarily meant for providers to assess their own quality for improvement through </a:t>
            </a:r>
            <a:r>
              <a:rPr lang="en-US" b="1" i="0" dirty="0">
                <a:solidFill>
                  <a:srgbClr val="3B3B3B"/>
                </a:solidFill>
                <a:effectLst/>
                <a:latin typeface="Livvic" panose="020B0604020202020204" pitchFamily="2" charset="0"/>
              </a:rPr>
              <a:t>pre defined</a:t>
            </a:r>
            <a:r>
              <a:rPr lang="en-US" b="0" i="0" dirty="0">
                <a:solidFill>
                  <a:srgbClr val="3B3B3B"/>
                </a:solidFill>
                <a:effectLst/>
                <a:latin typeface="Livvic" panose="020B0604020202020204" pitchFamily="2" charset="0"/>
              </a:rPr>
              <a:t> standards and to bring up their facilities for certification. ….Broadly arranged under </a:t>
            </a:r>
            <a:r>
              <a:rPr lang="en-US" b="1" i="0" dirty="0">
                <a:solidFill>
                  <a:srgbClr val="3B3B3B"/>
                </a:solidFill>
                <a:effectLst/>
                <a:latin typeface="Livvic" panose="020B0604020202020204" pitchFamily="2" charset="0"/>
              </a:rPr>
              <a:t>8 "Areas of Concern"</a:t>
            </a:r>
            <a:r>
              <a:rPr lang="en-US" b="0" i="0" dirty="0">
                <a:solidFill>
                  <a:srgbClr val="3B3B3B"/>
                </a:solidFill>
                <a:effectLst/>
                <a:latin typeface="Livvic" panose="020B0604020202020204" pitchFamily="2" charset="0"/>
              </a:rPr>
              <a:t>. These standards are </a:t>
            </a:r>
            <a:r>
              <a:rPr lang="en-US" b="1" i="0" dirty="0">
                <a:solidFill>
                  <a:srgbClr val="3B3B3B"/>
                </a:solidFill>
                <a:effectLst/>
                <a:latin typeface="Livvic" panose="020B0604020202020204" pitchFamily="2" charset="0"/>
              </a:rPr>
              <a:t>ISQUA accredited </a:t>
            </a:r>
            <a:r>
              <a:rPr lang="en-US" b="0" i="0" dirty="0">
                <a:solidFill>
                  <a:srgbClr val="3B3B3B"/>
                </a:solidFill>
                <a:effectLst/>
                <a:latin typeface="Livvic" panose="020B0604020202020204" pitchFamily="2" charset="0"/>
              </a:rPr>
              <a:t>and meet global benchmarks in terms of comprehensiveness, objectivity and  evidence.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B3B3B"/>
                </a:solidFill>
                <a:effectLst/>
                <a:latin typeface="Livvic" panose="020B0604020202020204" pitchFamily="2" charset="0"/>
              </a:rPr>
              <a:t> </a:t>
            </a:r>
          </a:p>
          <a:p>
            <a:endParaRPr lang="en-US" b="0" i="0" dirty="0">
              <a:solidFill>
                <a:srgbClr val="3B3B3B"/>
              </a:solidFill>
              <a:effectLst/>
              <a:latin typeface="Livvic" panose="020B0604020202020204" pitchFamily="2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2627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Total </a:t>
            </a:r>
            <a:r>
              <a:rPr lang="en-IN" b="1" dirty="0"/>
              <a:t>70 </a:t>
            </a:r>
            <a:r>
              <a:rPr lang="en-IN" b="1" dirty="0" err="1"/>
              <a:t>Stds</a:t>
            </a:r>
            <a:r>
              <a:rPr lang="en-IN" dirty="0"/>
              <a:t> for an UPHC under 8 Areas of Concern. It is pertinent to note that all </a:t>
            </a:r>
            <a:r>
              <a:rPr lang="en-IN" dirty="0" err="1"/>
              <a:t>stds</a:t>
            </a:r>
            <a:r>
              <a:rPr lang="en-IN" dirty="0"/>
              <a:t> may not be applicable to all departments in a HCF.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2938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B3B3B"/>
                </a:solidFill>
                <a:effectLst/>
                <a:latin typeface="Livvic" panose="020B0604020202020204" pitchFamily="2" charset="0"/>
              </a:rPr>
              <a:t>ECHS Polyclinic most closely comparable to an UPHC.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5107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Only compliance against MEs  for all Areas of Concern has been assessed. Several services , facilities not being authorised, the final scores cannot be calculated. Irrespective, the mere listing of the MEs, the checkpoints  and the compliance score gives a credible yardstick to assess the quality of the HCF.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877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 err="1"/>
              <a:t>Sinificant</a:t>
            </a:r>
            <a:r>
              <a:rPr lang="en-IN" dirty="0"/>
              <a:t> part of fin- internal.  </a:t>
            </a:r>
          </a:p>
          <a:p>
            <a:pPr marL="0" indent="0">
              <a:buNone/>
            </a:pPr>
            <a:r>
              <a:rPr lang="en-IN" dirty="0"/>
              <a:t>   </a:t>
            </a:r>
          </a:p>
          <a:p>
            <a:pPr marL="0" indent="0">
              <a:buNone/>
            </a:pPr>
            <a:r>
              <a:rPr lang="en-IN" dirty="0"/>
              <a:t>2. Dual </a:t>
            </a:r>
            <a:r>
              <a:rPr lang="en-IN" dirty="0" err="1"/>
              <a:t>comd</a:t>
            </a:r>
            <a:r>
              <a:rPr lang="en-IN" dirty="0"/>
              <a:t>/cont. – Service HQs, MoD/KSB </a:t>
            </a:r>
          </a:p>
          <a:p>
            <a:pPr marL="228600" indent="-228600">
              <a:buAutoNum type="arabicPeriod"/>
            </a:pPr>
            <a:endParaRPr lang="en-IN" dirty="0"/>
          </a:p>
          <a:p>
            <a:pPr marL="228600" indent="-228600"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ECHS facilities are kind of an extension of the Military /Base/General Hospitals the way PHCs/UPHCs are for the CHC/Distt Hospitals. They are primarily screening/referral clinics without IPD/OT facilities.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012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43815" indent="-228600" algn="just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Cleanliness and hygiene in health facilities is critical to preventing infection and provides patients and visitors an experience that can encourage habit forming behavior related to clean and hygienic surroundings. 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After the launch of Swachh Bharat Abhiyan (SBA)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’</a:t>
            </a:r>
            <a:r>
              <a:rPr lang="en-US" sz="11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Kayakalp</a:t>
            </a:r>
            <a:r>
              <a:rPr lang="en-US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’ 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initiative was launched by the Ministry of Health &amp; Family Welfare on 15th May 2015 to complement these efforts. </a:t>
            </a:r>
          </a:p>
          <a:p>
            <a:pPr marL="228600" marR="43815" indent="-228600" algn="just">
              <a:lnSpc>
                <a:spcPct val="150000"/>
              </a:lnSpc>
              <a:spcAft>
                <a:spcPts val="1000"/>
              </a:spcAft>
              <a:buAutoNum type="arabicPeriod"/>
            </a:pP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28600" marR="43815" indent="-228600" algn="just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Basically a  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‘Common-sense </a:t>
            </a:r>
            <a:r>
              <a:rPr lang="en-US" sz="1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appch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’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to promote desirable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hyg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,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san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, aesthetic &amp; safety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stds</a:t>
            </a:r>
            <a:endParaRPr lang="en-IN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8644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007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b="1" dirty="0"/>
              <a:t>Cross sectional</a:t>
            </a:r>
            <a:r>
              <a:rPr lang="en-IN" dirty="0"/>
              <a:t>- Done at a given pt of time. Same info collected from all participants. Comparison with known indices. </a:t>
            </a:r>
          </a:p>
          <a:p>
            <a:pPr marL="228600" indent="-228600">
              <a:buAutoNum type="arabicPeriod"/>
            </a:pPr>
            <a:endParaRPr lang="en-IN" dirty="0"/>
          </a:p>
          <a:p>
            <a:pPr marL="228600" indent="-228600">
              <a:buAutoNum type="arabicPeriod"/>
            </a:pPr>
            <a:r>
              <a:rPr lang="en-IN" b="1" dirty="0"/>
              <a:t> 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Convenience sampling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is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 non-probability sampling method where units are selected for inclusion in the sample because they are the easiest for the researcher to access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 This can be due to geographical proximity, availability at a given time, or willingness to participate in the research.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3.  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9831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9475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 a nutshell,  being located in the National capital, connectivity from across the country, proximity of BH/ R&amp;R Hosp and high quality </a:t>
            </a:r>
            <a:r>
              <a:rPr lang="en-IN" dirty="0" err="1"/>
              <a:t>pvt</a:t>
            </a:r>
            <a:r>
              <a:rPr lang="en-IN" dirty="0"/>
              <a:t> hospitals, …….all collectively contribute to the strength of the Hospital.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44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7197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b="1" dirty="0"/>
              <a:t>AYUSH</a:t>
            </a:r>
            <a:r>
              <a:rPr lang="en-IN" dirty="0"/>
              <a:t> services in Polyclinic premises discontinued sometime back….however referrals for same still being processed</a:t>
            </a:r>
          </a:p>
          <a:p>
            <a:pPr marL="228600" indent="-228600">
              <a:buAutoNum type="arabicPeriod"/>
            </a:pPr>
            <a:r>
              <a:rPr lang="en-IN" dirty="0"/>
              <a:t>Inputs – Highly dedicated staff is a definite asset. Good administration by </a:t>
            </a:r>
            <a:r>
              <a:rPr lang="en-IN" dirty="0" err="1"/>
              <a:t>OiC</a:t>
            </a:r>
            <a:r>
              <a:rPr lang="en-IN" dirty="0"/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45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266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46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1514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The Three bucket system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….the 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first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bucket contains water with detergent used in the beginning. The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 mop is then rinsed in the second bucket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and dipped in the 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third bucket which can also contain a disinfectant and the mopping done again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</a:p>
          <a:p>
            <a:pPr marL="228600" indent="-228600">
              <a:buAutoNum type="arabicPeriod"/>
            </a:pP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Beyond Hospital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Bdys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-A Novel Game-Changer Tool of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Kayakalp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for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Community Participation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 Sanitation, Hygiene, and Infection-control.</a:t>
            </a:r>
          </a:p>
          <a:p>
            <a:pPr marL="228600" indent="-228600">
              <a:buAutoNum type="arabicPeriod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47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9986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1. Quality Control Circle can be 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48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1318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Ceiling on NA medicines &amp; Referral sys------a fairly reasonable </a:t>
            </a:r>
            <a:r>
              <a:rPr lang="en-IN" dirty="0" err="1"/>
              <a:t>prac</a:t>
            </a:r>
            <a:r>
              <a:rPr lang="en-IN" dirty="0"/>
              <a:t> to check malpractices.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49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628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1. Tri service org 	2. Empanelment of </a:t>
            </a:r>
            <a:r>
              <a:rPr lang="en-IN" dirty="0" err="1"/>
              <a:t>pvt</a:t>
            </a:r>
            <a:r>
              <a:rPr lang="en-IN" dirty="0"/>
              <a:t> hospitals- RCs under COECHS.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79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Very well structured and informative web page that gives out all relevant inputs updated on hourly /daily basis.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53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488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Medical reimbursement claims can be tracked online.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54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1857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As stated before in my </a:t>
            </a:r>
            <a:r>
              <a:rPr lang="en-IN" dirty="0" err="1"/>
              <a:t>pn</a:t>
            </a:r>
            <a:r>
              <a:rPr lang="en-IN" dirty="0"/>
              <a:t>, ECHS polyclinics are akin to UPHCs but not same especially so </a:t>
            </a:r>
            <a:r>
              <a:rPr lang="en-IN" dirty="0" err="1"/>
              <a:t>wrt</a:t>
            </a:r>
            <a:r>
              <a:rPr lang="en-IN" dirty="0"/>
              <a:t> infra, administration, funding , clientele and work-load. NQAS &amp; </a:t>
            </a:r>
            <a:r>
              <a:rPr lang="en-IN" dirty="0" err="1"/>
              <a:t>Kayakalp</a:t>
            </a:r>
            <a:r>
              <a:rPr lang="en-IN" dirty="0"/>
              <a:t> guidelines do not apply on these HCFs. So….assessing the polyclinic as we have seen above may lead to </a:t>
            </a:r>
            <a:r>
              <a:rPr lang="en-IN" dirty="0" err="1"/>
              <a:t>to</a:t>
            </a:r>
            <a:r>
              <a:rPr lang="en-IN" dirty="0"/>
              <a:t> inaccurate deductions. Nevertheless, these guidelines definitely provide a </a:t>
            </a:r>
            <a:r>
              <a:rPr lang="en-IN" dirty="0" err="1"/>
              <a:t>benchmk</a:t>
            </a:r>
            <a:r>
              <a:rPr lang="en-IN" dirty="0"/>
              <a:t> for assessment &amp; improvement of the facility and perhaps it should have an internal evaluation mech on the same lines.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55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7242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To further  improve the quality of the Polyclinic, certain policy &amp; procedural changes may be considered.</a:t>
            </a:r>
          </a:p>
          <a:p>
            <a:endParaRPr lang="en-IN" dirty="0"/>
          </a:p>
          <a:p>
            <a:r>
              <a:rPr lang="en-IN" dirty="0"/>
              <a:t>1.  Quality Control Circles may be introduced in the Polyclinic.</a:t>
            </a:r>
          </a:p>
          <a:p>
            <a:endParaRPr lang="en-IN" dirty="0"/>
          </a:p>
          <a:p>
            <a:pPr marL="228600" indent="-228600">
              <a:buAutoNum type="arabicPeriod" startAt="2"/>
            </a:pPr>
            <a:r>
              <a:rPr lang="en-IN" dirty="0"/>
              <a:t>Introduction of Award system/…..or a mechanism of rating the Polyclinics under each RC may generate a healthy competition towards self improvement.</a:t>
            </a:r>
          </a:p>
          <a:p>
            <a:pPr marL="228600" indent="-228600">
              <a:buAutoNum type="arabicPeriod" startAt="2"/>
            </a:pPr>
            <a:endParaRPr lang="en-IN" dirty="0"/>
          </a:p>
          <a:p>
            <a:pPr marL="228600" indent="-228600">
              <a:buAutoNum type="arabicPeriod" startAt="2"/>
            </a:pPr>
            <a:r>
              <a:rPr lang="en-IN" dirty="0"/>
              <a:t> Concluding my </a:t>
            </a:r>
            <a:r>
              <a:rPr lang="en-IN" dirty="0" err="1"/>
              <a:t>pn</a:t>
            </a:r>
            <a:r>
              <a:rPr lang="en-IN" dirty="0"/>
              <a:t> , it would be fair to state that ECHS Polyclinic BH DC meets the </a:t>
            </a:r>
            <a:r>
              <a:rPr lang="en-IN" dirty="0" err="1"/>
              <a:t>stds</a:t>
            </a:r>
            <a:r>
              <a:rPr lang="en-IN" dirty="0"/>
              <a:t> expected of a well administered and managed HCF. Preference of the pts for this HCF , who have subscribed the facility several times over its designed capacity, is an indicator of the same.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57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062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Type A &amp; B co-loc with MHs not auth lab/</a:t>
            </a:r>
            <a:r>
              <a:rPr lang="en-IN" dirty="0" err="1"/>
              <a:t>Diag</a:t>
            </a:r>
            <a:r>
              <a:rPr lang="en-IN" dirty="0"/>
              <a:t> &amp; physio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64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8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dirty="0"/>
              <a:t>Type A Polyclinic</a:t>
            </a:r>
            <a:r>
              <a:rPr lang="en-GB" altLang="en-US" dirty="0"/>
              <a:t>.  Max load on a single polyclinic in the country. </a:t>
            </a:r>
            <a:r>
              <a:rPr lang="en-GB" altLang="en-US" b="1" dirty="0"/>
              <a:t>1,35,000 Master Card holders….</a:t>
            </a:r>
            <a:r>
              <a:rPr lang="en-GB" altLang="en-US" dirty="0" err="1"/>
              <a:t>bal</a:t>
            </a:r>
            <a:r>
              <a:rPr lang="en-GB" altLang="en-US" dirty="0"/>
              <a:t> dependents.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Cat B- 10,000- 20,000;      Type E- Mobile clinics.</a:t>
            </a:r>
          </a:p>
        </p:txBody>
      </p:sp>
    </p:spTree>
    <p:extLst>
      <p:ext uri="{BB962C8B-B14F-4D97-AF65-F5344CB8AC3E}">
        <p14:creationId xmlns:p14="http://schemas.microsoft.com/office/powerpoint/2010/main" val="423571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Max footfall on a single day touching 1800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7969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409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Quality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degree to which a set of inherent characteristics fulfils requirement. This could be a perspective of the Developer/Supplier/Provider or Customer. However,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Customer focus is key and quality is directly associated to meeting Customer needs and achieving customer satisfaction</a:t>
            </a:r>
          </a:p>
          <a:p>
            <a:endParaRPr lang="en-US" sz="1800" b="1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Quality of H care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is a key thrust area for both Policy Maker and Public health practitioners, as it is an instrument of optimal utilization of resources and improving health outcomes and client satisfaction.</a:t>
            </a:r>
            <a:endParaRPr lang="en-IN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316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Pt </a:t>
            </a:r>
            <a:r>
              <a:rPr lang="en-IN" dirty="0" err="1"/>
              <a:t>centered</a:t>
            </a:r>
            <a:r>
              <a:rPr lang="en-IN" dirty="0"/>
              <a:t>- goes beyond physical well-being…includes emotional, social &amp; fin aspects of a pt.</a:t>
            </a:r>
          </a:p>
          <a:p>
            <a:pPr marL="228600" indent="-228600">
              <a:buAutoNum type="arabicPeriod"/>
            </a:pPr>
            <a:endParaRPr lang="en-IN" dirty="0"/>
          </a:p>
          <a:p>
            <a:pPr marL="228600" indent="-228600">
              <a:buAutoNum type="arabicPeriod"/>
            </a:pPr>
            <a:r>
              <a:rPr lang="en-IN" dirty="0"/>
              <a:t> </a:t>
            </a:r>
            <a:r>
              <a:rPr lang="en-US" b="1" i="0" dirty="0">
                <a:solidFill>
                  <a:srgbClr val="4D5156"/>
                </a:solidFill>
                <a:effectLst/>
                <a:latin typeface="Google Sans"/>
              </a:rPr>
              <a:t>The enjoyment of the highest attainable standard of health is one of the fundamental rights of every human being without distinction of race, religion, political belief, economic or social condition----so, the essence of Quality in H care is encapsulated in the six aspects enumerated by WHO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C2DF-82AE-446B-B669-C7CDC46C7F02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52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75327-7D1A-4E4F-95FC-A84A537E5F4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EF48E-80CD-4F9A-8BFF-17940F794AA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36BE6-1876-4E09-B834-0843F595C53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4B992-36E9-4D43-BA2D-9AAF497B7DA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F0640-9943-4602-8028-D30F005EB59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6CAEC-E651-49DB-A440-8B970A1EECF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84312-C7F6-4DFE-9A90-FE5DF01A5F3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F9043-FD6F-499A-ACA7-DBE4A7F8114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726C3-7FF5-4A36-9D1D-9CC2943CFD8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8AF85-D030-43F4-A68F-F2756921957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3AC03-4E18-4A26-9ED2-B9FDDD51FA8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089533B3-8289-43C1-B973-F522DEAABD7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desw.gov.i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8928992" cy="720080"/>
          </a:xfrm>
          <a:solidFill>
            <a:srgbClr val="00B0F0"/>
          </a:solidFill>
          <a:ln w="38100">
            <a:noFill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ASSESSMENT -SERVICES/FACILITIES AT ECHS POLYCLINIC, BASE HOSP, DELHI CANTT </a:t>
            </a:r>
            <a:b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/>
          </p:cNvPicPr>
          <p:nvPr/>
        </p:nvPicPr>
        <p:blipFill>
          <a:blip r:embed="rId2"/>
          <a:srcRect r="11667"/>
          <a:stretch>
            <a:fillRect/>
          </a:stretch>
        </p:blipFill>
        <p:spPr bwMode="auto">
          <a:xfrm>
            <a:off x="35496" y="-23386"/>
            <a:ext cx="5706665" cy="109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A6C512-6831-80F8-C54D-465683EED842}"/>
              </a:ext>
            </a:extLst>
          </p:cNvPr>
          <p:cNvSpPr txBox="1"/>
          <p:nvPr/>
        </p:nvSpPr>
        <p:spPr>
          <a:xfrm>
            <a:off x="35497" y="6021288"/>
            <a:ext cx="2880320" cy="523220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DHIRENDER MALIK</a:t>
            </a:r>
          </a:p>
          <a:p>
            <a:r>
              <a:rPr lang="en-IN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PG/21-23/030</a:t>
            </a:r>
            <a:endParaRPr lang="en-IN" sz="10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937EAE-8941-BCDB-0AE8-56BC056F1314}"/>
              </a:ext>
            </a:extLst>
          </p:cNvPr>
          <p:cNvSpPr txBox="1"/>
          <p:nvPr/>
        </p:nvSpPr>
        <p:spPr>
          <a:xfrm>
            <a:off x="5724128" y="6021288"/>
            <a:ext cx="3312368" cy="338554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 – DR VINAY TRIPATHI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E997D-5116-EF20-6485-680D15BEB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6302125" cy="302434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05D2F-D1E4-CDFC-9192-CF60B3D94E98}"/>
              </a:ext>
            </a:extLst>
          </p:cNvPr>
          <p:cNvSpPr txBox="1"/>
          <p:nvPr/>
        </p:nvSpPr>
        <p:spPr>
          <a:xfrm>
            <a:off x="2195736" y="260648"/>
            <a:ext cx="3546425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8688" y="1071563"/>
            <a:ext cx="6965156" cy="4380012"/>
          </a:xfrm>
        </p:spPr>
        <p:txBody>
          <a:bodyPr/>
          <a:lstStyle/>
          <a:p>
            <a:pPr marL="468273" indent="-401836" algn="ctr">
              <a:spcBef>
                <a:spcPts val="487"/>
              </a:spcBef>
              <a:buSzPct val="100000"/>
              <a:buNone/>
              <a:defRPr/>
            </a:pPr>
            <a:r>
              <a:rPr lang="en-US" sz="3375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WORKLOAD</a:t>
            </a:r>
          </a:p>
          <a:p>
            <a:pPr marL="468273" indent="-401836" algn="just">
              <a:spcBef>
                <a:spcPts val="0"/>
              </a:spcBef>
              <a:buSzPct val="100000"/>
              <a:buNone/>
              <a:defRPr/>
            </a:pPr>
            <a:endParaRPr lang="en-US" sz="3375" dirty="0"/>
          </a:p>
          <a:p>
            <a:pPr marL="468273" indent="-401836" algn="just">
              <a:spcBef>
                <a:spcPts val="0"/>
              </a:spcBef>
              <a:buSzPct val="100000"/>
              <a:buNone/>
              <a:defRPr/>
            </a:pPr>
            <a:endParaRPr lang="en-US" sz="3375" dirty="0"/>
          </a:p>
          <a:p>
            <a:pPr marL="66437" indent="0" algn="just">
              <a:spcBef>
                <a:spcPts val="0"/>
              </a:spcBef>
              <a:buSzPct val="100000"/>
              <a:buNone/>
              <a:defRPr/>
            </a:pPr>
            <a:endParaRPr lang="en-US" sz="1829" dirty="0"/>
          </a:p>
          <a:p>
            <a:pPr marL="468273" indent="-401836" algn="just">
              <a:spcBef>
                <a:spcPts val="0"/>
              </a:spcBef>
              <a:buSzPct val="100000"/>
              <a:defRPr/>
            </a:pPr>
            <a:endParaRPr lang="en-US" sz="1829" dirty="0"/>
          </a:p>
          <a:p>
            <a:pPr marL="293725" indent="-227288" algn="just">
              <a:spcBef>
                <a:spcPts val="487"/>
              </a:spcBef>
              <a:buSzPct val="100000"/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99311"/>
              </p:ext>
            </p:extLst>
          </p:nvPr>
        </p:nvGraphicFramePr>
        <p:xfrm>
          <a:off x="249262" y="1886948"/>
          <a:ext cx="8894738" cy="353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3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6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42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300" b="1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</a:t>
                      </a: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OPD</a:t>
                      </a:r>
                      <a:r>
                        <a:rPr kumimoji="0" lang="en-US" sz="2300" b="1" kern="120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n-US" sz="2300" b="1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Referral</a:t>
                      </a:r>
                    </a:p>
                  </a:txBody>
                  <a:tcPr marL="96441" marR="9644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3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 22/</a:t>
                      </a:r>
                      <a:r>
                        <a:rPr kumimoji="0" lang="en-US" sz="2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18,565/</a:t>
                      </a:r>
                      <a:r>
                        <a:rPr kumimoji="0" lang="en-US" sz="2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23825</a:t>
                      </a: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7,793/</a:t>
                      </a:r>
                      <a:r>
                        <a:rPr kumimoji="0" lang="en-US" sz="2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7924</a:t>
                      </a:r>
                    </a:p>
                  </a:txBody>
                  <a:tcPr marL="96441" marR="9644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3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Feb 22/</a:t>
                      </a:r>
                      <a:r>
                        <a:rPr kumimoji="0" lang="en-US" sz="2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22,724/</a:t>
                      </a:r>
                      <a:r>
                        <a:rPr kumimoji="0" lang="en-US" sz="2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25138</a:t>
                      </a: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7,917/</a:t>
                      </a:r>
                      <a:r>
                        <a:rPr kumimoji="0" lang="en-US" sz="2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9153</a:t>
                      </a:r>
                    </a:p>
                  </a:txBody>
                  <a:tcPr marL="96441" marR="9644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3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 22/</a:t>
                      </a:r>
                      <a:r>
                        <a:rPr kumimoji="0" lang="en-US" sz="2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28,063/</a:t>
                      </a:r>
                      <a:r>
                        <a:rPr kumimoji="0" lang="en-US" sz="2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27349</a:t>
                      </a: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8,569/</a:t>
                      </a:r>
                      <a:r>
                        <a:rPr kumimoji="0" lang="en-US" sz="2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10516</a:t>
                      </a:r>
                    </a:p>
                  </a:txBody>
                  <a:tcPr marL="96441" marR="9644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3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Apr22/ </a:t>
                      </a:r>
                      <a:r>
                        <a:rPr kumimoji="0" lang="en-US" sz="2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24,100/</a:t>
                      </a:r>
                      <a:r>
                        <a:rPr kumimoji="0" lang="en-US" sz="2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26168</a:t>
                      </a: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11,189/</a:t>
                      </a:r>
                      <a:r>
                        <a:rPr kumimoji="0" lang="en-US" sz="2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9770</a:t>
                      </a:r>
                    </a:p>
                  </a:txBody>
                  <a:tcPr marL="96441" marR="9644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3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3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3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441" marR="96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3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441" marR="9644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5589471-0E02-37B7-C74A-2035337D4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702"/>
            <a:ext cx="1392810" cy="655595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id="{1BCC00EF-7423-5B8E-B13F-140C5F1F77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75342" y="864320"/>
            <a:ext cx="712083" cy="67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67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536" y="412828"/>
            <a:ext cx="7704856" cy="711916"/>
          </a:xfrm>
          <a:solidFill>
            <a:srgbClr val="002060"/>
          </a:solidFill>
        </p:spPr>
        <p:txBody>
          <a:bodyPr/>
          <a:lstStyle/>
          <a:p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560A32D-D69E-4112-9075-9B4C936D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756002"/>
            <a:ext cx="8568952" cy="3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800" b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Increasing dependence on the existing polyclinics </a:t>
            </a:r>
            <a:r>
              <a:rPr lang="en-IN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en-IN" sz="2800" b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adversely affect the quality of services………….. </a:t>
            </a:r>
            <a:r>
              <a:rPr lang="en-IN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Thus, a need to carry out the </a:t>
            </a:r>
            <a:r>
              <a:rPr lang="en-IN" sz="2800" b="1" i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Quality Assessment</a:t>
            </a:r>
            <a:r>
              <a:rPr lang="en-IN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of the functioning/services/facilities of </a:t>
            </a:r>
            <a:r>
              <a:rPr lang="en-IN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IN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polyclinic to bring out the gaps therein and facilitate improvement.</a:t>
            </a:r>
            <a:endParaRPr lang="en-US" sz="2800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4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12</a:t>
            </a:fld>
            <a:endParaRPr lang="en-GB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CF016-41A7-3FDC-F7A8-BAC943EA2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02440"/>
            <a:ext cx="3672408" cy="3378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F3B44-98A3-E5C7-E175-8604242D7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3741135" cy="3096344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IN HEALTHCARE</a:t>
            </a:r>
          </a:p>
        </p:txBody>
      </p:sp>
    </p:spTree>
    <p:extLst>
      <p:ext uri="{BB962C8B-B14F-4D97-AF65-F5344CB8AC3E}">
        <p14:creationId xmlns:p14="http://schemas.microsoft.com/office/powerpoint/2010/main" val="219087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53804EC-C0AA-38F6-CC50-6A18C5A9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60648"/>
            <a:ext cx="6172200" cy="90761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27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HEALTHCARE - WHO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AAD74E9-1942-5448-4835-CD8D2F721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943354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800" b="1" u="sng" dirty="0">
                <a:solidFill>
                  <a:srgbClr val="C00000"/>
                </a:solidFill>
              </a:rPr>
              <a:t>Patient-</a:t>
            </a:r>
            <a:r>
              <a:rPr lang="en-US" altLang="en-US" sz="1800" b="1" u="sng" dirty="0" err="1">
                <a:solidFill>
                  <a:srgbClr val="C00000"/>
                </a:solidFill>
              </a:rPr>
              <a:t>Centred</a:t>
            </a:r>
            <a:r>
              <a:rPr lang="en-US" altLang="en-US" sz="1800" b="1" dirty="0">
                <a:solidFill>
                  <a:srgbClr val="C00000"/>
                </a:solidFill>
              </a:rPr>
              <a:t>:   </a:t>
            </a:r>
            <a:r>
              <a:rPr lang="en-US" altLang="en-US" sz="1800" dirty="0">
                <a:solidFill>
                  <a:srgbClr val="C00000"/>
                </a:solidFill>
              </a:rPr>
              <a:t>Preferences and aspirations of users; congruent with their cultures; dignified and courteous </a:t>
            </a:r>
            <a:r>
              <a:rPr lang="en-US" altLang="en-US" sz="1800" dirty="0" err="1">
                <a:solidFill>
                  <a:srgbClr val="C00000"/>
                </a:solidFill>
              </a:rPr>
              <a:t>behaviour</a:t>
            </a:r>
            <a:r>
              <a:rPr lang="en-US" altLang="en-US" sz="1800" dirty="0">
                <a:solidFill>
                  <a:srgbClr val="C0000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 </a:t>
            </a:r>
            <a:r>
              <a:rPr lang="en-US" altLang="en-US" sz="1800" b="1" u="sng" dirty="0"/>
              <a:t>Equitable</a:t>
            </a:r>
            <a:r>
              <a:rPr lang="en-US" altLang="en-US" sz="1800" b="1" dirty="0"/>
              <a:t>: 	</a:t>
            </a:r>
            <a:r>
              <a:rPr lang="en-US" altLang="en-US" sz="1800" dirty="0"/>
              <a:t>Does not vary in quality because of personal characteristics.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800" b="1" u="sng" dirty="0">
                <a:solidFill>
                  <a:srgbClr val="C00000"/>
                </a:solidFill>
              </a:rPr>
              <a:t>Accessible</a:t>
            </a:r>
            <a:r>
              <a:rPr lang="en-US" altLang="en-US" sz="1800" b="1" dirty="0">
                <a:solidFill>
                  <a:srgbClr val="C00000"/>
                </a:solidFill>
              </a:rPr>
              <a:t>: 	</a:t>
            </a:r>
            <a:r>
              <a:rPr lang="en-US" altLang="en-US" sz="1800" dirty="0">
                <a:solidFill>
                  <a:srgbClr val="C00000"/>
                </a:solidFill>
              </a:rPr>
              <a:t>Timely, geographically accessible; a setting where skills and resources are appropriate to the medical need.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800" b="1" u="sng" dirty="0">
                <a:solidFill>
                  <a:srgbClr val="C00000"/>
                </a:solidFill>
              </a:rPr>
              <a:t>Effective</a:t>
            </a:r>
            <a:r>
              <a:rPr lang="en-US" altLang="en-US" sz="1800" b="1" dirty="0">
                <a:solidFill>
                  <a:srgbClr val="C00000"/>
                </a:solidFill>
              </a:rPr>
              <a:t>:  	 </a:t>
            </a:r>
            <a:r>
              <a:rPr lang="en-US" altLang="en-US" sz="1800" dirty="0">
                <a:solidFill>
                  <a:srgbClr val="C00000"/>
                </a:solidFill>
              </a:rPr>
              <a:t>Evidence based,</a:t>
            </a:r>
            <a:r>
              <a:rPr lang="en-US" altLang="en-US" sz="1800" b="1" dirty="0">
                <a:solidFill>
                  <a:srgbClr val="C00000"/>
                </a:solidFill>
              </a:rPr>
              <a:t> </a:t>
            </a:r>
            <a:r>
              <a:rPr lang="en-US" altLang="en-US" sz="1800" dirty="0">
                <a:solidFill>
                  <a:srgbClr val="C00000"/>
                </a:solidFill>
              </a:rPr>
              <a:t>need based, in compliance to the STGs.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800" b="1" dirty="0"/>
              <a:t> </a:t>
            </a:r>
            <a:r>
              <a:rPr lang="en-US" altLang="en-US" sz="1800" b="1" u="sng" dirty="0"/>
              <a:t>Safe:</a:t>
            </a:r>
            <a:r>
              <a:rPr lang="en-US" altLang="en-US" sz="1800" b="1" dirty="0"/>
              <a:t> 		 </a:t>
            </a:r>
            <a:r>
              <a:rPr lang="en-US" altLang="en-US" sz="1800" dirty="0"/>
              <a:t>Health care that minimizes risks and harm to the users.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800" b="1" u="sng" dirty="0">
                <a:solidFill>
                  <a:srgbClr val="C00000"/>
                </a:solidFill>
              </a:rPr>
              <a:t>Efficient</a:t>
            </a:r>
            <a:r>
              <a:rPr lang="en-US" altLang="en-US" sz="1800" b="1" dirty="0">
                <a:solidFill>
                  <a:srgbClr val="C00000"/>
                </a:solidFill>
              </a:rPr>
              <a:t>: 	</a:t>
            </a:r>
            <a:r>
              <a:rPr lang="en-US" altLang="en-US" sz="1800" dirty="0">
                <a:solidFill>
                  <a:srgbClr val="C00000"/>
                </a:solidFill>
              </a:rPr>
              <a:t>A manner that maximizes productivity &amp; minimizes wastage of efforts &amp; resources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rgbClr val="C0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C8609-032B-7273-CA04-92D1B9B70E0B}"/>
              </a:ext>
            </a:extLst>
          </p:cNvPr>
          <p:cNvSpPr txBox="1"/>
          <p:nvPr/>
        </p:nvSpPr>
        <p:spPr>
          <a:xfrm>
            <a:off x="288032" y="5661249"/>
            <a:ext cx="85324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i="1" dirty="0">
                <a:solidFill>
                  <a:schemeClr val="bg2">
                    <a:lumMod val="25000"/>
                  </a:schemeClr>
                </a:solidFill>
              </a:rPr>
              <a:t>It’s too bad that pt centred care is not Rocket-science, </a:t>
            </a:r>
          </a:p>
          <a:p>
            <a:r>
              <a:rPr lang="en-IN" sz="1600" b="1" i="1" dirty="0">
                <a:solidFill>
                  <a:schemeClr val="bg2">
                    <a:lumMod val="25000"/>
                  </a:schemeClr>
                </a:solidFill>
              </a:rPr>
              <a:t>				because if it was, we would be really good at it .</a:t>
            </a:r>
          </a:p>
        </p:txBody>
      </p:sp>
    </p:spTree>
    <p:extLst>
      <p:ext uri="{BB962C8B-B14F-4D97-AF65-F5344CB8AC3E}">
        <p14:creationId xmlns:p14="http://schemas.microsoft.com/office/powerpoint/2010/main" val="341154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43000" y="44624"/>
            <a:ext cx="6858000" cy="86607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sz="2100" b="1" u="sng" spc="2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40D371D-130B-4FEE-83C3-D7A17CD68675}" type="slidenum">
              <a:rPr lang="en-GB" altLang="en-US" sz="90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E307D-2DFB-059B-CAF5-7CF3DBECB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8" t="22001" r="62600" b="45800"/>
          <a:stretch/>
        </p:blipFill>
        <p:spPr>
          <a:xfrm>
            <a:off x="1619672" y="910701"/>
            <a:ext cx="6165685" cy="17875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877B86-DF2B-4633-89B2-F3527DBBC169}"/>
              </a:ext>
            </a:extLst>
          </p:cNvPr>
          <p:cNvSpPr txBox="1"/>
          <p:nvPr/>
        </p:nvSpPr>
        <p:spPr>
          <a:xfrm>
            <a:off x="2843809" y="2636912"/>
            <a:ext cx="3862089" cy="4889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0161F-304E-91A4-6843-CE965408D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4278000"/>
            <a:ext cx="4968553" cy="25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FDEA7E-B43F-4105-35A9-A22C6FE34CD9}"/>
              </a:ext>
            </a:extLst>
          </p:cNvPr>
          <p:cNvSpPr txBox="1"/>
          <p:nvPr/>
        </p:nvSpPr>
        <p:spPr>
          <a:xfrm>
            <a:off x="2267744" y="2208928"/>
            <a:ext cx="4914826" cy="4889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560A32D-D69E-4112-9075-9B4C936D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643" y="2492896"/>
            <a:ext cx="642671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15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‘Structural’</a:t>
            </a:r>
            <a:r>
              <a:rPr lang="en-IN" sz="1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en-IN" sz="1500" b="1" dirty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Infra, HR, equipment/instruments, drugs &amp; consumables. </a:t>
            </a:r>
          </a:p>
          <a:p>
            <a:pPr marL="257175" indent="-257175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IN" sz="1500" b="1" dirty="0">
              <a:solidFill>
                <a:srgbClr val="C0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15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‘Processes’</a:t>
            </a:r>
            <a:r>
              <a:rPr lang="en-IN" sz="1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IN" sz="1500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‘Quality’ in the of processes of healthcare delivery. </a:t>
            </a:r>
          </a:p>
          <a:p>
            <a:pPr marL="257175" indent="-257175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IN" sz="1500" b="1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1500" b="1" i="1" u="sng" dirty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‘Outcome’ </a:t>
            </a:r>
            <a:r>
              <a:rPr lang="en-IN" sz="1500" b="1" dirty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-    A consequence of quality in structure &amp; processes – evidence based treatment and pt satisfaction. </a:t>
            </a:r>
            <a:endParaRPr lang="en-US" sz="2100" dirty="0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5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560A32D-D69E-4112-9075-9B4C936D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4" y="1916832"/>
            <a:ext cx="856895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1.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Ensuring </a:t>
            </a:r>
            <a:r>
              <a:rPr lang="en-I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‘Quality of Care’ -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undertaking concerted efforts to identify the ‘Gaps’.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2.</a:t>
            </a: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channelize resources, focussed efforts, closing the gaps, -Improvement’ in the services.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3.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Setting standards. 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IsQua</a:t>
            </a: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(International Society for Quality in Healthcare) accredited National Quality Assurance Standards (NQAS) by </a:t>
            </a:r>
            <a:r>
              <a:rPr lang="en-IN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MoHFW</a:t>
            </a: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for HCFs.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39518" y="31448"/>
            <a:ext cx="6888866" cy="109170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ENSURING QUALITY OF CARE</a:t>
            </a:r>
          </a:p>
        </p:txBody>
      </p:sp>
    </p:spTree>
    <p:extLst>
      <p:ext uri="{BB962C8B-B14F-4D97-AF65-F5344CB8AC3E}">
        <p14:creationId xmlns:p14="http://schemas.microsoft.com/office/powerpoint/2010/main" val="343545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87524" y="548680"/>
            <a:ext cx="8568952" cy="109170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ASSESSMENT- SERVICES/FACILITIES IN ECHS POLYCLINIC,  BH DELHI CANTT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9B168-221A-190E-F2E2-0E935495F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01" y="1829985"/>
            <a:ext cx="5172797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9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43000" y="847204"/>
            <a:ext cx="6858000" cy="90761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sz="2700" b="1" u="sng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560A32D-D69E-4112-9075-9B4C936D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24574"/>
            <a:ext cx="8229600" cy="354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58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342900" algn="just">
              <a:buFont typeface="Wingdings" panose="05000000000000000000" pitchFamily="2" charset="2"/>
              <a:buChar char="Ø"/>
            </a:pPr>
            <a:r>
              <a:rPr lang="en-IN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Carry out </a:t>
            </a:r>
            <a:r>
              <a:rPr lang="en-IN" sz="2100" b="1" i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“Quality Assessment of services/facilities at  ECHS Polyclinic, Delhi Cantt”</a:t>
            </a:r>
            <a:r>
              <a:rPr lang="en-IN" sz="2100" b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assess the existing service delivery &amp; facility standards.</a:t>
            </a:r>
          </a:p>
          <a:p>
            <a:pPr marL="342900" algn="just"/>
            <a:endParaRPr lang="en-IN" sz="2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en-IN" sz="2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342900" algn="just">
              <a:buFont typeface="Wingdings" panose="05000000000000000000" pitchFamily="2" charset="2"/>
              <a:buChar char="Ø"/>
            </a:pPr>
            <a:r>
              <a:rPr lang="en-IN" sz="2100" b="1" dirty="0">
                <a:ea typeface="Calibri" panose="020F0502020204030204" pitchFamily="34" charset="0"/>
                <a:cs typeface="Times New Roman" panose="02020603050405020304" pitchFamily="18" charset="0"/>
              </a:rPr>
              <a:t>Suggest </a:t>
            </a:r>
            <a:r>
              <a:rPr lang="en-IN" sz="21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measures for improvement</a:t>
            </a:r>
            <a:r>
              <a:rPr lang="en-IN" sz="2100" b="1" dirty="0">
                <a:ea typeface="Calibri" panose="020F0502020204030204" pitchFamily="34" charset="0"/>
                <a:cs typeface="Times New Roman" panose="02020603050405020304" pitchFamily="18" charset="0"/>
              </a:rPr>
              <a:t> to meet the requirement of improving quality and enhanced satisfaction level. </a:t>
            </a:r>
          </a:p>
          <a:p>
            <a:pPr marL="342900" indent="-342900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5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85900" y="404664"/>
            <a:ext cx="6172200" cy="85725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sz="2700" b="1" u="sng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en-US" altLang="en-US" b="1" u="sng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592796"/>
            <a:ext cx="8164286" cy="453563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Location:		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ECHS Polyclinic, Base Hospital, Delhi Cantt.</a:t>
            </a:r>
            <a:endParaRPr lang="en-IN" sz="15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Period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	20 Jan -30 May.</a:t>
            </a:r>
            <a:endParaRPr lang="en-IN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Design: 		Cross -Sectional</a:t>
            </a: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Tools of Data Collection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:-   </a:t>
            </a:r>
            <a:endParaRPr lang="en-IN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57175" algn="just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15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Data</a:t>
            </a:r>
            <a:r>
              <a:rPr lang="en-IN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Observation, Interview (Interaction with concerned authorities, patients), Quality Assessment Tools (PHC Tool kit, PHC </a:t>
            </a:r>
            <a:r>
              <a:rPr lang="en-IN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Kayakalp</a:t>
            </a:r>
            <a:r>
              <a:rPr lang="en-IN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Checklist), Questionnaire. </a:t>
            </a:r>
          </a:p>
          <a:p>
            <a:pPr lvl="1" defTabSz="342900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15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Secondary Data</a:t>
            </a:r>
            <a:r>
              <a:rPr lang="en-IN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		Policy, Procedures (SOPs) and Records.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Population:		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ECHS patients (Consenting adults only).</a:t>
            </a:r>
            <a:endParaRPr lang="en-IN" sz="15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Size:  		80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Sampling Method:	Non-probability, Convenient sampling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5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Analysis: 		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Excel.</a:t>
            </a:r>
            <a:endParaRPr lang="en-IN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735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110436" cy="524594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altLang="en-US" sz="3600" b="1" u="sng" spc="2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599" cy="532859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ECHS polyclinics- an extension of the Military/Empaneled Hospitals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Primarily screening/referral clinics- no IPD/OT/ specialized treatment infrastructure.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Akin to PHCs/UPHCs in terms of size, infra, role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specified Quality Audit guidelines for ECHS polyclinics.</a:t>
            </a:r>
            <a:endParaRPr lang="en-U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Guideline/Quality measurement parameters for ECHS on similar lines as UPHC.  </a:t>
            </a:r>
            <a:endParaRPr lang="en-IN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Quality Assurance Standards (NQAS).</a:t>
            </a:r>
            <a:endParaRPr lang="en-IN" sz="16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KAYAKALP.</a:t>
            </a:r>
            <a:endParaRPr lang="en-IN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 Satisfaction Survey.</a:t>
            </a:r>
            <a:endParaRPr lang="en-IN" sz="16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065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866528" y="205623"/>
            <a:ext cx="5410944" cy="548680"/>
          </a:xfrm>
          <a:solidFill>
            <a:srgbClr val="00B0F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APPROVAL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177788-F7A5-47B3-8715-F72B7FEA71DC}" type="slidenum">
              <a:rPr lang="en-GB" altLang="en-US"/>
              <a:pPr/>
              <a:t>2</a:t>
            </a:fld>
            <a:endParaRPr lang="en-GB" alt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2A6E329-07D3-0B75-EFE9-3B17FF38C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75" y="1097559"/>
            <a:ext cx="6617993" cy="5211761"/>
          </a:xfrm>
        </p:spPr>
      </p:pic>
    </p:spTree>
    <p:extLst>
      <p:ext uri="{BB962C8B-B14F-4D97-AF65-F5344CB8AC3E}">
        <p14:creationId xmlns:p14="http://schemas.microsoft.com/office/powerpoint/2010/main" val="3156426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85900" y="548680"/>
            <a:ext cx="6172200" cy="8572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sz="2700" b="1" u="sng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OUTCOMES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229552" cy="430556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IN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gaps in benchmark standards</a:t>
            </a:r>
          </a:p>
          <a:p>
            <a:pPr marL="0" indent="0">
              <a:buNone/>
            </a:pP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 improvements to cover gaps in quality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552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85900" y="332656"/>
            <a:ext cx="6172200" cy="857250"/>
          </a:xfrm>
          <a:solidFill>
            <a:srgbClr val="00B0F0"/>
          </a:solidFill>
        </p:spPr>
        <p:txBody>
          <a:bodyPr/>
          <a:lstStyle/>
          <a:p>
            <a:r>
              <a:rPr lang="en-US" altLang="en-US" sz="2800" b="1" u="sng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CONSIDERATIONS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21</a:t>
            </a:fld>
            <a:endParaRPr lang="en-GB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BEE68-E3A3-4030-3C0F-626D3ABDB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6" y="1390365"/>
            <a:ext cx="5792008" cy="4077269"/>
          </a:xfrm>
          <a:prstGeom prst="rect">
            <a:avLst/>
          </a:prstGeom>
        </p:spPr>
      </p:pic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0556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IN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en-IN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Confidentiality.</a:t>
            </a:r>
          </a:p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</a:pPr>
            <a:endParaRPr lang="en-IN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Free of biases. </a:t>
            </a:r>
          </a:p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</a:pPr>
            <a:endParaRPr lang="en-IN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en-IN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Informed consent.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  <a:tabLst>
                <a:tab pos="342900" algn="l"/>
              </a:tabLst>
            </a:pPr>
            <a:endParaRPr lang="en-IN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en-IN" sz="1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 rights-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voluntary participation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84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7B7B46D6-F4A6-C6FE-D6F3-3AA765AB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656ABF-AB9F-F7D0-E97B-187DEB92F127}"/>
              </a:ext>
            </a:extLst>
          </p:cNvPr>
          <p:cNvGraphicFramePr>
            <a:graphicFrameLocks noGrp="1"/>
          </p:cNvGraphicFramePr>
          <p:nvPr/>
        </p:nvGraphicFramePr>
        <p:xfrm>
          <a:off x="755576" y="1506824"/>
          <a:ext cx="7560840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782">
                  <a:extLst>
                    <a:ext uri="{9D8B030D-6E8A-4147-A177-3AD203B41FA5}">
                      <a16:colId xmlns:a16="http://schemas.microsoft.com/office/drawing/2014/main" val="548363039"/>
                    </a:ext>
                  </a:extLst>
                </a:gridCol>
                <a:gridCol w="1698136">
                  <a:extLst>
                    <a:ext uri="{9D8B030D-6E8A-4147-A177-3AD203B41FA5}">
                      <a16:colId xmlns:a16="http://schemas.microsoft.com/office/drawing/2014/main" val="456932686"/>
                    </a:ext>
                  </a:extLst>
                </a:gridCol>
                <a:gridCol w="931386">
                  <a:extLst>
                    <a:ext uri="{9D8B030D-6E8A-4147-A177-3AD203B41FA5}">
                      <a16:colId xmlns:a16="http://schemas.microsoft.com/office/drawing/2014/main" val="2292104716"/>
                    </a:ext>
                  </a:extLst>
                </a:gridCol>
                <a:gridCol w="982399">
                  <a:extLst>
                    <a:ext uri="{9D8B030D-6E8A-4147-A177-3AD203B41FA5}">
                      <a16:colId xmlns:a16="http://schemas.microsoft.com/office/drawing/2014/main" val="2134039918"/>
                    </a:ext>
                  </a:extLst>
                </a:gridCol>
                <a:gridCol w="989355">
                  <a:extLst>
                    <a:ext uri="{9D8B030D-6E8A-4147-A177-3AD203B41FA5}">
                      <a16:colId xmlns:a16="http://schemas.microsoft.com/office/drawing/2014/main" val="321179951"/>
                    </a:ext>
                  </a:extLst>
                </a:gridCol>
                <a:gridCol w="2410782">
                  <a:extLst>
                    <a:ext uri="{9D8B030D-6E8A-4147-A177-3AD203B41FA5}">
                      <a16:colId xmlns:a16="http://schemas.microsoft.com/office/drawing/2014/main" val="2899527102"/>
                    </a:ext>
                  </a:extLst>
                </a:gridCol>
              </a:tblGrid>
              <a:tr h="358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S.No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Study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By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Published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Location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Methodology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extLst>
                  <a:ext uri="{0D108BD9-81ED-4DB2-BD59-A6C34878D82A}">
                    <a16:rowId xmlns:a16="http://schemas.microsoft.com/office/drawing/2014/main" val="1529774964"/>
                  </a:ext>
                </a:extLst>
              </a:tr>
              <a:tr h="2142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Client satisfaction in ECHS Polyclinic: An Experience from India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Naveen Phuyal</a:t>
                      </a:r>
                      <a:endParaRPr lang="en-IN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Ashok Jindal</a:t>
                      </a:r>
                      <a:endParaRPr lang="en-IN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Sandip Mukerji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MJSBH Vol 14 Issue 2</a:t>
                      </a:r>
                      <a:endParaRPr lang="en-IN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May 2016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ECHS polyclinics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Observational and Analytical Cross sectional</a:t>
                      </a:r>
                      <a:endParaRPr lang="en-IN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Duration -2y</a:t>
                      </a:r>
                      <a:endParaRPr lang="en-IN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Sample size -400</a:t>
                      </a:r>
                      <a:endParaRPr lang="en-IN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Patients who had at least 3 vis, &gt; 18yrs, willing</a:t>
                      </a:r>
                      <a:endParaRPr lang="en-IN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Vetted Structured Questionnaire was used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extLst>
                  <a:ext uri="{0D108BD9-81ED-4DB2-BD59-A6C34878D82A}">
                    <a16:rowId xmlns:a16="http://schemas.microsoft.com/office/drawing/2014/main" val="2171129150"/>
                  </a:ext>
                </a:extLst>
              </a:tr>
              <a:tr h="20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Inclusive management of Ex-Servicemen in India: Satisfaction of Air force veterans from resettlement facilities with special reference to Tamil Nadu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Kari Mahajan</a:t>
                      </a:r>
                      <a:endParaRPr lang="en-IN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 Krishnaveni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IIMB Management Review,2017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Tamil Nadu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Descriptive, conclusive, cross sectional data with longitudinal study covering veterans superannuating in past 30 y. </a:t>
                      </a:r>
                      <a:endParaRPr lang="en-IN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Subjects AF veterans other rank  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5862" marR="65862" marT="0" marB="0" anchor="ctr"/>
                </a:tc>
                <a:extLst>
                  <a:ext uri="{0D108BD9-81ED-4DB2-BD59-A6C34878D82A}">
                    <a16:rowId xmlns:a16="http://schemas.microsoft.com/office/drawing/2014/main" val="353451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470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C9E57D-C2F1-4938-ACE0-96D19B73B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4" y="44624"/>
            <a:ext cx="3565011" cy="3112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E7C607-CCC5-4D6C-8C8A-3A5037FA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91"/>
          <a:stretch/>
        </p:blipFill>
        <p:spPr>
          <a:xfrm>
            <a:off x="3952627" y="116632"/>
            <a:ext cx="5155877" cy="28965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CFBDF6-6581-22D1-139A-E246670D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188640"/>
            <a:ext cx="2520280" cy="432048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NQUAS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F79953-DAE6-1E1C-A653-E4D7F04D0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72" y="3213159"/>
            <a:ext cx="9002232" cy="360021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4572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NQUAS Toolkit for PHC_2020 </a:t>
            </a:r>
            <a:r>
              <a:rPr lang="en-IN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designed by </a:t>
            </a:r>
            <a:r>
              <a:rPr lang="en-I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NHSRC</a:t>
            </a:r>
            <a:r>
              <a:rPr lang="en-IN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(National Health Systems Resource Centre) being used for </a:t>
            </a:r>
            <a:r>
              <a:rPr lang="en-I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“Quality Assessment and Accreditation” </a:t>
            </a:r>
            <a:r>
              <a:rPr lang="en-IN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CHCs, PHCs and Urban PHCs. </a:t>
            </a:r>
          </a:p>
          <a:p>
            <a:pPr marL="4572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Standards have been defined for various level of facilities- grouped within </a:t>
            </a:r>
            <a:r>
              <a:rPr lang="en-IN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Eight Areas of Concern</a:t>
            </a:r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standard has specific </a:t>
            </a:r>
            <a:r>
              <a:rPr lang="en-IN" sz="2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Measurable Elements(ME)</a:t>
            </a:r>
            <a:r>
              <a:rPr lang="en-IN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These standards and MEs are checked in each department of a health facility through </a:t>
            </a:r>
            <a:r>
              <a:rPr lang="en-IN" sz="2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specific checkpoints</a:t>
            </a:r>
            <a:r>
              <a:rPr lang="en-IN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07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42CB9-8C68-4DFE-88C5-FA9CD58A3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531" y="706981"/>
            <a:ext cx="5555765" cy="61645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D628384-CB91-2973-D8FB-B7C070EA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02347"/>
            <a:ext cx="6275040" cy="73436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NQAS : CHECKLIST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E49DB-624D-20B8-028E-EF03F30E51C2}"/>
              </a:ext>
            </a:extLst>
          </p:cNvPr>
          <p:cNvSpPr txBox="1"/>
          <p:nvPr/>
        </p:nvSpPr>
        <p:spPr>
          <a:xfrm>
            <a:off x="5004048" y="5013176"/>
            <a:ext cx="1224136" cy="144016"/>
          </a:xfrm>
          <a:prstGeom prst="rect">
            <a:avLst/>
          </a:prstGeom>
          <a:solidFill>
            <a:srgbClr val="CCFF33">
              <a:alpha val="20000"/>
            </a:srgb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6307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024D-118A-B751-ABE6-2C4C733B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6632"/>
            <a:ext cx="5915000" cy="72008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E34754-5D42-DC33-BD42-DCA227D79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102425"/>
              </p:ext>
            </p:extLst>
          </p:nvPr>
        </p:nvGraphicFramePr>
        <p:xfrm>
          <a:off x="381000" y="1600200"/>
          <a:ext cx="83058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PHC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chemeClr val="bg1"/>
                          </a:solidFill>
                        </a:rPr>
                        <a:t>UPHC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2400" b="1" dirty="0"/>
                        <a:t>Area of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2400" b="1" dirty="0"/>
                        <a:t>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2400" b="1" dirty="0"/>
                        <a:t>Measurable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2400" b="1" dirty="0"/>
                        <a:t>Checklists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973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42F43D-A6A9-BADE-B6A3-5A85EC743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048"/>
            <a:ext cx="8928992" cy="34233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6D8C5-C6A4-F8C9-1828-D5B0871F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92-36E9-4D43-BA2D-9AAF497B7DAC}" type="slidenum">
              <a:rPr lang="en-GB" altLang="en-US" smtClean="0"/>
              <a:pPr/>
              <a:t>26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43B91-88EC-58CE-1912-89CEFA53A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9036496" cy="33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9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6D8C5-C6A4-F8C9-1828-D5B0871F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92-36E9-4D43-BA2D-9AAF497B7DAC}" type="slidenum">
              <a:rPr lang="en-GB" altLang="en-US" smtClean="0"/>
              <a:pPr/>
              <a:t>27</a:t>
            </a:fld>
            <a:endParaRPr lang="en-GB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20E3A4-61D0-0F3B-EAA2-86E83D617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38639"/>
            <a:ext cx="9036496" cy="31867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036394-560F-780A-7DAC-1CE90A5AD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3"/>
            <a:ext cx="9144000" cy="32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90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6D8C5-C6A4-F8C9-1828-D5B0871F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92-36E9-4D43-BA2D-9AAF497B7DAC}" type="slidenum">
              <a:rPr lang="en-GB" altLang="en-US" smtClean="0"/>
              <a:pPr/>
              <a:t>28</a:t>
            </a:fld>
            <a:endParaRPr lang="en-GB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A990D1-E9A2-2AFA-30FF-BF12B7F37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363101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A646A-F87B-2CC1-2484-7D7CE7B06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74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4355976" cy="57606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KAYAKALP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5364088" cy="5565608"/>
          </a:xfrm>
        </p:spPr>
        <p:txBody>
          <a:bodyPr/>
          <a:lstStyle/>
          <a:p>
            <a:pPr marL="457200" marR="4381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IN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4381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Kayakalp</a:t>
            </a:r>
            <a:r>
              <a:rPr lang="en-IN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Checklist_2019 designed by NHSRC (National Health System Resource Centre) for Urban PHC without beds was applied</a:t>
            </a:r>
            <a:r>
              <a:rPr lang="en-IN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-----</a:t>
            </a:r>
            <a:r>
              <a:rPr lang="en-IN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akin to an ECHS Polyclinic.</a:t>
            </a:r>
          </a:p>
          <a:p>
            <a:pPr marL="114300" marR="43815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4381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Seven thematic areas.</a:t>
            </a:r>
            <a:endParaRPr lang="en-IN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4381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I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4381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Aims </a:t>
            </a: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promote Cleanliness, Hygiene, and Infection Prevention; </a:t>
            </a:r>
            <a:r>
              <a:rPr lang="en-IN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IN" sz="2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award scheme-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facilities assessed at three-level (Internal, Peer, External)- Recognition &amp; Incentivising performing HCFs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29</a:t>
            </a:fld>
            <a:endParaRPr lang="en-GB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1ED72-E48A-BA12-4ADE-38FC3028E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655352" cy="38483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E151A8-0631-F422-910E-E666F0BFC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1168"/>
            <a:ext cx="3672408" cy="18866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455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  <a:solidFill>
            <a:srgbClr val="00B0F0"/>
          </a:solidFill>
        </p:spPr>
        <p:txBody>
          <a:bodyPr/>
          <a:lstStyle/>
          <a:p>
            <a:r>
              <a:rPr lang="en-US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PREVIEW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560A32D-D69E-4112-9075-9B4C936D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ECHS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Brief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ECHS Polyclinic , BH Delhi Cantt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Assessment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ECHS Polyclinic, BH Delhi Cantt- Findings, Conclusion.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74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52D2B5-72DC-19EE-8DC7-CDD1628D2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9143999" cy="34249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33063-B16C-1CA1-2A3F-ABF247FE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92-36E9-4D43-BA2D-9AAF497B7DAC}" type="slidenum">
              <a:rPr lang="en-GB" altLang="en-US" smtClean="0"/>
              <a:pPr/>
              <a:t>30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209E40-10BF-9FDE-1FD6-D512A7099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725"/>
            <a:ext cx="9144000" cy="31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31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33063-B16C-1CA1-2A3F-ABF247FE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92-36E9-4D43-BA2D-9AAF497B7DAC}" type="slidenum">
              <a:rPr lang="en-GB" altLang="en-US" smtClean="0"/>
              <a:pPr/>
              <a:t>31</a:t>
            </a:fld>
            <a:endParaRPr lang="en-GB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DBABF1-B16D-3EC7-CBA6-97DE7C612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3454504"/>
            <a:ext cx="9144000" cy="34290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9EA2BC-3BAF-3B8A-C2CF-9D3CCD59A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25503"/>
            <a:ext cx="91074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71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32</a:t>
            </a:fld>
            <a:endParaRPr lang="en-GB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E5450-1F32-4F97-3915-FAF01972B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832648" cy="4331606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6851104" cy="459218"/>
          </a:xfrm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altLang="en-US" sz="1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SATISFACTION SVY</a:t>
            </a:r>
          </a:p>
        </p:txBody>
      </p:sp>
    </p:spTree>
    <p:extLst>
      <p:ext uri="{BB962C8B-B14F-4D97-AF65-F5344CB8AC3E}">
        <p14:creationId xmlns:p14="http://schemas.microsoft.com/office/powerpoint/2010/main" val="911711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43608" y="130845"/>
            <a:ext cx="7139136" cy="569342"/>
          </a:xfrm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alt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SATISFACTION SVY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4608512" cy="6165304"/>
          </a:xfrm>
        </p:spPr>
        <p:txBody>
          <a:bodyPr/>
          <a:lstStyle/>
          <a:p>
            <a:pPr lvl="1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1800" b="1" u="sng" dirty="0">
              <a:solidFill>
                <a:srgbClr val="C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u="sng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Study Design and Area</a:t>
            </a:r>
            <a:r>
              <a:rPr lang="en-US" sz="1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	 </a:t>
            </a:r>
            <a:r>
              <a:rPr lang="en-US" sz="18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cross sectional study.</a:t>
            </a:r>
            <a:endParaRPr lang="en-IN" sz="18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u="sng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Study Population</a:t>
            </a:r>
            <a:r>
              <a:rPr lang="en-US" sz="1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8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		Beneficiaries visiting the polyclinic;</a:t>
            </a:r>
            <a:r>
              <a:rPr lang="en-US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Consenting.</a:t>
            </a:r>
            <a:r>
              <a:rPr lang="en-US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IN" sz="1800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u="sng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Sampling Method</a:t>
            </a:r>
            <a:r>
              <a:rPr lang="en-US" sz="1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		</a:t>
            </a:r>
            <a:r>
              <a:rPr lang="en-US" sz="18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Non-Probability, </a:t>
            </a:r>
            <a:r>
              <a:rPr lang="en-US" sz="1800" i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Convenient</a:t>
            </a:r>
            <a:r>
              <a:rPr lang="en-US" sz="18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sampling was adopted to collect information from patients.</a:t>
            </a:r>
            <a:endParaRPr lang="en-IN" sz="18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u="sng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Sample Size</a:t>
            </a:r>
            <a:r>
              <a:rPr lang="en-US" sz="1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	</a:t>
            </a:r>
            <a:r>
              <a:rPr lang="en-US" sz="18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80. </a:t>
            </a:r>
            <a:endParaRPr lang="en-IN" sz="1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43815" algn="just">
              <a:lnSpc>
                <a:spcPct val="150000"/>
              </a:lnSpc>
              <a:spcAft>
                <a:spcPts val="800"/>
              </a:spcAft>
              <a:buAutoNum type="alphaLcParenBoth" startAt="3"/>
            </a:pP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33</a:t>
            </a:fld>
            <a:endParaRPr lang="en-GB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81E9D-3D5D-49CE-3D08-6BF12B3E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3" y="1171260"/>
            <a:ext cx="3896269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32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99592" y="43225"/>
            <a:ext cx="7787208" cy="671173"/>
          </a:xfrm>
          <a:solidFill>
            <a:srgbClr val="0070C0"/>
          </a:solidFill>
        </p:spPr>
        <p:txBody>
          <a:bodyPr/>
          <a:lstStyle/>
          <a:p>
            <a:r>
              <a:rPr lang="en-US" alt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SATISFACTION SURVEY : FINDINGS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3FDE3-9732-4C1F-991B-7767E7FA391B}" type="slidenum">
              <a:rPr lang="en-GB" altLang="en-US"/>
              <a:pPr/>
              <a:t>34</a:t>
            </a:fld>
            <a:endParaRPr lang="en-GB" altLang="en-US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4929189" y="4343401"/>
          <a:ext cx="4000529" cy="232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25D0279-C993-DBD7-5910-4A36958A4694}"/>
              </a:ext>
            </a:extLst>
          </p:cNvPr>
          <p:cNvSpPr txBox="1"/>
          <p:nvPr/>
        </p:nvSpPr>
        <p:spPr>
          <a:xfrm>
            <a:off x="467544" y="1268760"/>
            <a:ext cx="4204046" cy="24160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114300" algn="just">
              <a:spcAft>
                <a:spcPts val="1000"/>
              </a:spcAft>
              <a:tabLst>
                <a:tab pos="228600" algn="l"/>
                <a:tab pos="285750" algn="l"/>
              </a:tabLst>
            </a:pPr>
            <a:r>
              <a:rPr lang="en-US" sz="1400" b="1" u="sng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Gender of the Respondents</a:t>
            </a:r>
            <a:r>
              <a:rPr lang="en-US" sz="14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endParaRPr lang="en-IN" sz="1400" b="1" dirty="0"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R="114300" algn="just">
              <a:spcAft>
                <a:spcPts val="1000"/>
              </a:spcAft>
              <a:tabLst>
                <a:tab pos="228600" algn="l"/>
                <a:tab pos="285750" algn="l"/>
              </a:tabLst>
            </a:pPr>
            <a:r>
              <a:rPr lang="en-US" sz="14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en-US" sz="14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Among the total respondents interviewed, a sizeable number of them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(58 per cent) were males than females (42 per cent). </a:t>
            </a:r>
            <a:endParaRPr lang="en-IN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en-US" sz="1400" b="1" u="sng" dirty="0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Dependents of the Respondent</a:t>
            </a:r>
            <a:r>
              <a:rPr lang="en-US" sz="1400" b="1" dirty="0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endParaRPr lang="en-IN" sz="1400" b="1" dirty="0"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1400" b="1" dirty="0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Number of dependents reveals that a 71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% of them have less than 2 or less dependents,</a:t>
            </a:r>
            <a:r>
              <a:rPr lang="en-US" sz="1400" b="1" dirty="0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 25% have more than 2 to 3 dependents and 4% of them have 4-6 dependents. </a:t>
            </a:r>
            <a:endParaRPr lang="en-IN" sz="1400" b="1" dirty="0"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1B2B55-F96A-1CDE-31DA-A66AF5CA52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29188" y="1268760"/>
          <a:ext cx="3757611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4342B55-9A6C-536E-497B-959CBE6DC21D}"/>
              </a:ext>
            </a:extLst>
          </p:cNvPr>
          <p:cNvGraphicFramePr/>
          <p:nvPr/>
        </p:nvGraphicFramePr>
        <p:xfrm>
          <a:off x="539552" y="3998168"/>
          <a:ext cx="38938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3223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3FDE3-9732-4C1F-991B-7767E7FA391B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250BD-C47D-9AD1-789F-CAC794557900}"/>
              </a:ext>
            </a:extLst>
          </p:cNvPr>
          <p:cNvSpPr txBox="1"/>
          <p:nvPr/>
        </p:nvSpPr>
        <p:spPr>
          <a:xfrm>
            <a:off x="899592" y="1196752"/>
            <a:ext cx="4608512" cy="27676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114300">
              <a:lnSpc>
                <a:spcPct val="150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sz="1400" b="1" u="sng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Ease of Taking Appointment</a:t>
            </a:r>
            <a:endParaRPr lang="en-IN" sz="1400" b="1" dirty="0"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R="114300" algn="just">
              <a:spcAft>
                <a:spcPts val="1000"/>
              </a:spcAft>
              <a:tabLst>
                <a:tab pos="228600" algn="l"/>
              </a:tabLst>
            </a:pPr>
            <a:r>
              <a:rPr lang="en-US" sz="14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The beneficiaries are satisfied with the comfort levels of taking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appointment</a:t>
            </a:r>
            <a:r>
              <a:rPr lang="en-US" sz="14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 with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61% rating it Excellent to Good</a:t>
            </a:r>
            <a:r>
              <a:rPr lang="en-US" sz="14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.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Registration experience </a:t>
            </a:r>
            <a:r>
              <a:rPr lang="en-US" sz="14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at the polyclinic has also been good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with 65% rating it Excellent to Good</a:t>
            </a:r>
            <a:r>
              <a:rPr lang="en-US" sz="14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</a:p>
          <a:p>
            <a:pPr marR="114300">
              <a:spcAft>
                <a:spcPts val="1000"/>
              </a:spcAft>
              <a:tabLst>
                <a:tab pos="228600" algn="l"/>
              </a:tabLst>
            </a:pPr>
            <a:r>
              <a:rPr lang="en-US" sz="1400" b="1" u="sng" dirty="0" err="1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Behaviour</a:t>
            </a:r>
            <a:r>
              <a:rPr lang="en-US" sz="1400" b="1" u="sng" dirty="0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 of Staff</a:t>
            </a:r>
            <a:endParaRPr lang="en-IN" sz="1400" b="1" dirty="0"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R="114300">
              <a:spcAft>
                <a:spcPts val="1000"/>
              </a:spcAft>
              <a:tabLst>
                <a:tab pos="228600" algn="l"/>
              </a:tabLst>
            </a:pPr>
            <a:r>
              <a:rPr lang="en-US" sz="1400" b="1" dirty="0" err="1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Behaviour</a:t>
            </a:r>
            <a:r>
              <a:rPr lang="en-US" sz="1400" b="1" dirty="0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 of the staff has been rated very high – 75 % Excellent to Good.</a:t>
            </a:r>
            <a:endParaRPr lang="en-IN" sz="1400" b="1" dirty="0"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R="114300" algn="just">
              <a:lnSpc>
                <a:spcPct val="150000"/>
              </a:lnSpc>
              <a:spcAft>
                <a:spcPts val="1000"/>
              </a:spcAft>
              <a:tabLst>
                <a:tab pos="228600" algn="l"/>
              </a:tabLst>
            </a:pP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A055F5D-1EC0-7BBE-F463-D633C355150F}"/>
              </a:ext>
            </a:extLst>
          </p:cNvPr>
          <p:cNvGraphicFramePr/>
          <p:nvPr/>
        </p:nvGraphicFramePr>
        <p:xfrm>
          <a:off x="5656014" y="1268760"/>
          <a:ext cx="3092450" cy="219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976751-EDF9-BF4D-1DB9-175B7AAAC27D}"/>
              </a:ext>
            </a:extLst>
          </p:cNvPr>
          <p:cNvGraphicFramePr/>
          <p:nvPr/>
        </p:nvGraphicFramePr>
        <p:xfrm>
          <a:off x="1115616" y="3980904"/>
          <a:ext cx="30480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023DCB-5F17-8F90-0C4C-D1BAB6A943D6}"/>
              </a:ext>
            </a:extLst>
          </p:cNvPr>
          <p:cNvSpPr txBox="1"/>
          <p:nvPr/>
        </p:nvSpPr>
        <p:spPr>
          <a:xfrm>
            <a:off x="6372200" y="3286982"/>
            <a:ext cx="24837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Ease of Taking Appointment </a:t>
            </a:r>
            <a:endParaRPr lang="en-IN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BB81C-CE9D-96BD-7B02-4603060ADD2B}"/>
              </a:ext>
            </a:extLst>
          </p:cNvPr>
          <p:cNvSpPr txBox="1"/>
          <p:nvPr/>
        </p:nvSpPr>
        <p:spPr>
          <a:xfrm>
            <a:off x="1979712" y="6093296"/>
            <a:ext cx="23762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Registration Experience</a:t>
            </a:r>
            <a:endParaRPr lang="en-IN" sz="11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1A6C41-DC0B-B68D-FFAA-4A8DEA25E39C}"/>
              </a:ext>
            </a:extLst>
          </p:cNvPr>
          <p:cNvGraphicFramePr/>
          <p:nvPr/>
        </p:nvGraphicFramePr>
        <p:xfrm>
          <a:off x="5359092" y="3717032"/>
          <a:ext cx="3101340" cy="232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ACBB1E-767F-3852-07CE-0800E31A44E3}"/>
              </a:ext>
            </a:extLst>
          </p:cNvPr>
          <p:cNvSpPr txBox="1"/>
          <p:nvPr/>
        </p:nvSpPr>
        <p:spPr>
          <a:xfrm>
            <a:off x="6264696" y="6021288"/>
            <a:ext cx="1763688" cy="319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4300">
              <a:lnSpc>
                <a:spcPct val="150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sz="11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Behaviour</a:t>
            </a:r>
            <a:r>
              <a:rPr lang="en-US" sz="11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of Staff</a:t>
            </a:r>
            <a:endParaRPr lang="en-IN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AF524E-EDF0-08E4-3375-E3019A51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503094"/>
            <a:ext cx="2880320" cy="333618"/>
          </a:xfrm>
          <a:solidFill>
            <a:srgbClr val="0070C0"/>
          </a:solidFill>
        </p:spPr>
        <p:txBody>
          <a:bodyPr/>
          <a:lstStyle/>
          <a:p>
            <a:r>
              <a:rPr lang="en-US" altLang="en-US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Ease of Taking Appointment</a:t>
            </a:r>
          </a:p>
        </p:txBody>
      </p:sp>
    </p:spTree>
    <p:extLst>
      <p:ext uri="{BB962C8B-B14F-4D97-AF65-F5344CB8AC3E}">
        <p14:creationId xmlns:p14="http://schemas.microsoft.com/office/powerpoint/2010/main" val="744698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3FDE3-9732-4C1F-991B-7767E7FA391B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10369-0FFE-CDF9-DCCA-7712427D07D8}"/>
              </a:ext>
            </a:extLst>
          </p:cNvPr>
          <p:cNvSpPr txBox="1"/>
          <p:nvPr/>
        </p:nvSpPr>
        <p:spPr>
          <a:xfrm>
            <a:off x="827584" y="1590859"/>
            <a:ext cx="4032448" cy="119006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114300">
              <a:lnSpc>
                <a:spcPct val="150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sz="1800" b="1" u="sng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Waiting Time</a:t>
            </a:r>
            <a:endParaRPr lang="en-IN" sz="1800" b="1" u="sng" dirty="0"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en-US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Waiting time to see the doctor has been rated well 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by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88% respondents</a:t>
            </a:r>
            <a:r>
              <a:rPr lang="en-US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IN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DF3BDD-1EC8-B5DD-29F9-1DE048891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569241"/>
            <a:ext cx="3888432" cy="16466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Amount of Time spent in Consultation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Respondents are happy with the amount of time spent with the Medical officer.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angal" panose="02040503050203030202" pitchFamily="18" charset="0"/>
              </a:rPr>
              <a:t>85% find it adequate</a:t>
            </a:r>
            <a:r>
              <a:rPr lang="en-US" altLang="en-US" sz="1800" dirty="0">
                <a:latin typeface="+mn-lt"/>
                <a:cs typeface="Mangal" panose="02040503050203030202" pitchFamily="18" charset="0"/>
              </a:rPr>
              <a:t>.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    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EF9AD4-B29C-7F4E-BEDA-FAB2F3D091D5}"/>
              </a:ext>
            </a:extLst>
          </p:cNvPr>
          <p:cNvGraphicFramePr/>
          <p:nvPr/>
        </p:nvGraphicFramePr>
        <p:xfrm>
          <a:off x="5116517" y="1484784"/>
          <a:ext cx="3703955" cy="177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B27884-7C5C-185F-8466-DE364AD8E651}"/>
              </a:ext>
            </a:extLst>
          </p:cNvPr>
          <p:cNvGraphicFramePr/>
          <p:nvPr/>
        </p:nvGraphicFramePr>
        <p:xfrm>
          <a:off x="5334709" y="3505299"/>
          <a:ext cx="3053715" cy="193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ACA6846-8233-6ECD-5BEB-DF9754C4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079158"/>
            <a:ext cx="2880320" cy="333618"/>
          </a:xfrm>
          <a:solidFill>
            <a:srgbClr val="0070C0"/>
          </a:solidFill>
        </p:spPr>
        <p:txBody>
          <a:bodyPr/>
          <a:lstStyle/>
          <a:p>
            <a:r>
              <a:rPr lang="en-US" altLang="en-US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Consultation</a:t>
            </a:r>
          </a:p>
        </p:txBody>
      </p:sp>
    </p:spTree>
    <p:extLst>
      <p:ext uri="{BB962C8B-B14F-4D97-AF65-F5344CB8AC3E}">
        <p14:creationId xmlns:p14="http://schemas.microsoft.com/office/powerpoint/2010/main" val="4284448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3FDE3-9732-4C1F-991B-7767E7FA391B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10369-0FFE-CDF9-DCCA-7712427D07D8}"/>
              </a:ext>
            </a:extLst>
          </p:cNvPr>
          <p:cNvSpPr txBox="1"/>
          <p:nvPr/>
        </p:nvSpPr>
        <p:spPr>
          <a:xfrm>
            <a:off x="827584" y="1481976"/>
            <a:ext cx="4392488" cy="17440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114300">
              <a:lnSpc>
                <a:spcPct val="150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IN" sz="1800" b="1" u="sng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Privacy issues</a:t>
            </a:r>
            <a:endParaRPr lang="en-IN" sz="1800" u="sng" dirty="0"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R="114300">
              <a:spcAft>
                <a:spcPts val="1000"/>
              </a:spcAft>
              <a:tabLst>
                <a:tab pos="228600" algn="l"/>
              </a:tabLst>
            </a:pPr>
            <a:r>
              <a:rPr lang="en-US" sz="18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Primarily for the reason of ‘open door’ consultation wherein next pt is standing at hearing distance as also at times two Mos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sitiing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 in same room for consultation.</a:t>
            </a:r>
            <a:endParaRPr lang="en-IN" sz="1800" dirty="0"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DF3BDD-1EC8-B5DD-29F9-1DE048891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426753"/>
            <a:ext cx="4104456" cy="1882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Quality of Consultation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114300">
              <a:spcAft>
                <a:spcPts val="10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- Quality of consultation have been rated high (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75% rated it Ex/ Good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). </a:t>
            </a:r>
          </a:p>
          <a:p>
            <a:pPr marR="114300">
              <a:spcAft>
                <a:spcPts val="10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- 70% of the beneficiaries are willing to recommend this polyclinic to others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282E8F2-D35E-573E-705D-8B253816E96C}"/>
              </a:ext>
            </a:extLst>
          </p:cNvPr>
          <p:cNvGraphicFramePr/>
          <p:nvPr/>
        </p:nvGraphicFramePr>
        <p:xfrm>
          <a:off x="5543748" y="1556792"/>
          <a:ext cx="3060700" cy="234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C3B330E-78F0-31BA-8FD0-7533BAD2CFD7}"/>
              </a:ext>
            </a:extLst>
          </p:cNvPr>
          <p:cNvGraphicFramePr/>
          <p:nvPr/>
        </p:nvGraphicFramePr>
        <p:xfrm>
          <a:off x="5419928" y="4454485"/>
          <a:ext cx="2824480" cy="185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3A73FC-413E-D10D-CDB9-9245F3ED8A1B}"/>
              </a:ext>
            </a:extLst>
          </p:cNvPr>
          <p:cNvSpPr txBox="1"/>
          <p:nvPr/>
        </p:nvSpPr>
        <p:spPr>
          <a:xfrm>
            <a:off x="6156176" y="1268760"/>
            <a:ext cx="24837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50" b="1" u="sng" dirty="0"/>
              <a:t>Privacy Issues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5B69CF-7F55-6A11-D4A9-40310012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079158"/>
            <a:ext cx="2880320" cy="333618"/>
          </a:xfrm>
          <a:solidFill>
            <a:srgbClr val="0070C0"/>
          </a:solidFill>
        </p:spPr>
        <p:txBody>
          <a:bodyPr/>
          <a:lstStyle/>
          <a:p>
            <a:r>
              <a:rPr lang="en-US" altLang="en-US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Consultation</a:t>
            </a:r>
          </a:p>
        </p:txBody>
      </p:sp>
    </p:spTree>
    <p:extLst>
      <p:ext uri="{BB962C8B-B14F-4D97-AF65-F5344CB8AC3E}">
        <p14:creationId xmlns:p14="http://schemas.microsoft.com/office/powerpoint/2010/main" val="2608502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3FDE3-9732-4C1F-991B-7767E7FA391B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10369-0FFE-CDF9-DCCA-7712427D07D8}"/>
              </a:ext>
            </a:extLst>
          </p:cNvPr>
          <p:cNvSpPr txBox="1"/>
          <p:nvPr/>
        </p:nvSpPr>
        <p:spPr>
          <a:xfrm>
            <a:off x="827584" y="1718334"/>
            <a:ext cx="4392488" cy="142263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114300">
              <a:lnSpc>
                <a:spcPct val="150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sz="1800" b="1" u="sng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Cleanliness and Infection </a:t>
            </a:r>
            <a:r>
              <a:rPr lang="en-US" sz="1800" b="1" u="sng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Cont</a:t>
            </a:r>
            <a:r>
              <a:rPr lang="en-US" sz="1800" b="1" u="sng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 Protocols</a:t>
            </a:r>
            <a:endParaRPr lang="en-IN" sz="1800" dirty="0"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R="114300">
              <a:lnSpc>
                <a:spcPct val="150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Hygiene and infection </a:t>
            </a:r>
            <a:r>
              <a:rPr lang="en-US" sz="18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cont</a:t>
            </a:r>
            <a:r>
              <a:rPr lang="en-US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 protocols have been rated good and encouraging.</a:t>
            </a:r>
            <a:endParaRPr lang="en-IN" sz="1800" dirty="0"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DF3BDD-1EC8-B5DD-29F9-1DE048891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655982"/>
            <a:ext cx="3744416" cy="1424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114300">
              <a:lnSpc>
                <a:spcPct val="150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sz="1800" b="1" u="sng" dirty="0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Laboratory/Diagnostic Tests</a:t>
            </a:r>
            <a:endParaRPr lang="en-IN" sz="1800" dirty="0"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R="114300">
              <a:lnSpc>
                <a:spcPct val="150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IN" sz="1800" dirty="0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Mainly relates to the </a:t>
            </a:r>
            <a:r>
              <a:rPr lang="en-IN" sz="1800" dirty="0" err="1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empaneled</a:t>
            </a:r>
            <a:r>
              <a:rPr lang="en-IN" sz="1800" dirty="0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/ service hospital Labs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8BE15A6-CFF7-2FDB-A2A0-74B3497C3F74}"/>
              </a:ext>
            </a:extLst>
          </p:cNvPr>
          <p:cNvGraphicFramePr/>
          <p:nvPr/>
        </p:nvGraphicFramePr>
        <p:xfrm>
          <a:off x="5652121" y="1700808"/>
          <a:ext cx="288032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E3358E-8444-1F63-3E2E-0B1E7C65DE53}"/>
              </a:ext>
            </a:extLst>
          </p:cNvPr>
          <p:cNvGraphicFramePr/>
          <p:nvPr/>
        </p:nvGraphicFramePr>
        <p:xfrm>
          <a:off x="5023549" y="4437112"/>
          <a:ext cx="4084955" cy="191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2543D5A-0758-634C-C85D-820C4E62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079158"/>
            <a:ext cx="1656184" cy="405626"/>
          </a:xfrm>
          <a:solidFill>
            <a:srgbClr val="0070C0"/>
          </a:solidFill>
        </p:spPr>
        <p:txBody>
          <a:bodyPr/>
          <a:lstStyle/>
          <a:p>
            <a:r>
              <a:rPr lang="en-US" altLang="en-US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40772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3FDE3-9732-4C1F-991B-7767E7FA391B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10369-0FFE-CDF9-DCCA-7712427D07D8}"/>
              </a:ext>
            </a:extLst>
          </p:cNvPr>
          <p:cNvSpPr txBox="1"/>
          <p:nvPr/>
        </p:nvSpPr>
        <p:spPr>
          <a:xfrm>
            <a:off x="827584" y="1481976"/>
            <a:ext cx="3744416" cy="22980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114300">
              <a:lnSpc>
                <a:spcPct val="150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sz="1800" b="1" u="sng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Medicine Availability </a:t>
            </a:r>
            <a:r>
              <a:rPr lang="en-US" sz="18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1800" dirty="0"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R="114300" algn="just">
              <a:spcAft>
                <a:spcPts val="1000"/>
              </a:spcAft>
              <a:tabLst>
                <a:tab pos="228600" algn="l"/>
              </a:tabLst>
            </a:pPr>
            <a:r>
              <a:rPr lang="en-US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Satisfaction level of medicines available at Polyclinic reveals that 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88% of the respondents were satisfied</a:t>
            </a:r>
            <a:r>
              <a:rPr lang="en-US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; and 12% of them were not satisfied due to non-availability of medicines. </a:t>
            </a:r>
            <a:endParaRPr lang="en-IN" sz="1800" dirty="0"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DF3BDD-1EC8-B5DD-29F9-1DE048891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739761"/>
            <a:ext cx="3600400" cy="1605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114300">
              <a:spcAft>
                <a:spcPts val="1000"/>
              </a:spcAft>
              <a:tabLst>
                <a:tab pos="228600" algn="l"/>
              </a:tabLs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Out of Pocket Expenditure</a:t>
            </a:r>
            <a:endParaRPr lang="en-IN" sz="1800" dirty="0"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R="114300" algn="just">
              <a:spcAft>
                <a:spcPts val="1000"/>
              </a:spcAft>
              <a:tabLst>
                <a:tab pos="2286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OOPE on medical care of 98% beneficiaries is between Rs 1000-Rs 10000, which is on higher side and cause of concern.</a:t>
            </a:r>
            <a:endParaRPr lang="en-IN" sz="1800" dirty="0"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C0C57A-FDF7-78D9-FAC5-43C38D793430}"/>
              </a:ext>
            </a:extLst>
          </p:cNvPr>
          <p:cNvSpPr txBox="1"/>
          <p:nvPr/>
        </p:nvSpPr>
        <p:spPr>
          <a:xfrm>
            <a:off x="5469844" y="6381328"/>
            <a:ext cx="23425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OOPE of Beneficiaries</a:t>
            </a:r>
            <a:endParaRPr lang="en-IN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A8594A0-4484-8537-B11E-602A4BCB5E2C}"/>
              </a:ext>
            </a:extLst>
          </p:cNvPr>
          <p:cNvGraphicFramePr/>
          <p:nvPr/>
        </p:nvGraphicFramePr>
        <p:xfrm>
          <a:off x="4751010" y="1412776"/>
          <a:ext cx="4141470" cy="208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D0F851-97FE-0B62-2290-B63B105B9D56}"/>
              </a:ext>
            </a:extLst>
          </p:cNvPr>
          <p:cNvGraphicFramePr/>
          <p:nvPr/>
        </p:nvGraphicFramePr>
        <p:xfrm>
          <a:off x="5167198" y="4388698"/>
          <a:ext cx="3077210" cy="199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794878B-220F-C8B8-30FF-0707A5FC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908720"/>
            <a:ext cx="1656184" cy="405626"/>
          </a:xfrm>
          <a:solidFill>
            <a:srgbClr val="0070C0"/>
          </a:solidFill>
        </p:spPr>
        <p:txBody>
          <a:bodyPr/>
          <a:lstStyle/>
          <a:p>
            <a:r>
              <a:rPr lang="en-US" altLang="en-US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8292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67478" y="2708920"/>
            <a:ext cx="6609043" cy="1143000"/>
          </a:xfrm>
          <a:solidFill>
            <a:srgbClr val="00B0F0"/>
          </a:solidFill>
        </p:spPr>
        <p:txBody>
          <a:bodyPr/>
          <a:lstStyle/>
          <a:p>
            <a:r>
              <a:rPr lang="en-US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ECHS-BRIEF</a:t>
            </a:r>
          </a:p>
        </p:txBody>
      </p:sp>
    </p:spTree>
    <p:extLst>
      <p:ext uri="{BB962C8B-B14F-4D97-AF65-F5344CB8AC3E}">
        <p14:creationId xmlns:p14="http://schemas.microsoft.com/office/powerpoint/2010/main" val="2996108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3FDE3-9732-4C1F-991B-7767E7FA391B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3190A-7756-82E9-24DE-857193525D35}"/>
              </a:ext>
            </a:extLst>
          </p:cNvPr>
          <p:cNvSpPr txBox="1"/>
          <p:nvPr/>
        </p:nvSpPr>
        <p:spPr>
          <a:xfrm>
            <a:off x="755576" y="1196752"/>
            <a:ext cx="4392488" cy="20313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N" sz="1800" b="1" u="sng" dirty="0">
              <a:solidFill>
                <a:srgbClr val="C00000"/>
              </a:solidFill>
              <a:latin typeface="+mn-lt"/>
            </a:endParaRPr>
          </a:p>
          <a:p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Majority of beneficiaries are satisfied </a:t>
            </a:r>
            <a:r>
              <a:rPr lang="en-US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with current referral system. 42% would like to get referred to Private Facility and about 53% to Service Hospitals and has very few takers for Government facilities. </a:t>
            </a:r>
            <a:endParaRPr lang="en-IN" sz="1800" dirty="0"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sz="1800" b="1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DF3BDD-1EC8-B5DD-29F9-1DE048891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219378"/>
            <a:ext cx="381642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114300" algn="just">
              <a:spcAft>
                <a:spcPts val="1000"/>
              </a:spcAft>
              <a:tabLst>
                <a:tab pos="228600" algn="l"/>
              </a:tabLs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Satisfaction Level at </a:t>
            </a:r>
            <a:r>
              <a:rPr lang="en-US" sz="1800" b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Empanelled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 Hospital </a:t>
            </a:r>
            <a:r>
              <a:rPr lang="en-US" sz="1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– 77 %</a:t>
            </a:r>
            <a:endParaRPr lang="en-IN" sz="1800" dirty="0"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A8905E-45E5-7840-B0EA-39D576B90811}"/>
              </a:ext>
            </a:extLst>
          </p:cNvPr>
          <p:cNvGraphicFramePr/>
          <p:nvPr/>
        </p:nvGraphicFramePr>
        <p:xfrm>
          <a:off x="5829374" y="1268760"/>
          <a:ext cx="2559050" cy="17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0A0190-CE2C-0F87-A06F-0D64C62D3C30}"/>
              </a:ext>
            </a:extLst>
          </p:cNvPr>
          <p:cNvGraphicFramePr/>
          <p:nvPr/>
        </p:nvGraphicFramePr>
        <p:xfrm>
          <a:off x="5796136" y="2868786"/>
          <a:ext cx="2533650" cy="178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BDEA4E-0190-5D5D-0801-9AD40A0362AF}"/>
              </a:ext>
            </a:extLst>
          </p:cNvPr>
          <p:cNvGraphicFramePr/>
          <p:nvPr/>
        </p:nvGraphicFramePr>
        <p:xfrm>
          <a:off x="5740350" y="4633932"/>
          <a:ext cx="2432050" cy="196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1313EE3-DE38-5CB5-3CD1-8892E483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20688"/>
            <a:ext cx="1944216" cy="405626"/>
          </a:xfrm>
          <a:solidFill>
            <a:srgbClr val="0070C0"/>
          </a:solidFill>
        </p:spPr>
        <p:txBody>
          <a:bodyPr/>
          <a:lstStyle/>
          <a:p>
            <a:r>
              <a:rPr lang="en-US" altLang="en-US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Referral</a:t>
            </a:r>
          </a:p>
        </p:txBody>
      </p:sp>
    </p:spTree>
    <p:extLst>
      <p:ext uri="{BB962C8B-B14F-4D97-AF65-F5344CB8AC3E}">
        <p14:creationId xmlns:p14="http://schemas.microsoft.com/office/powerpoint/2010/main" val="2980909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BE329-C97B-1583-9A07-74FD9052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92-36E9-4D43-BA2D-9AAF497B7DAC}" type="slidenum">
              <a:rPr lang="en-GB" altLang="en-US" smtClean="0"/>
              <a:pPr/>
              <a:t>41</a:t>
            </a:fld>
            <a:endParaRPr lang="en-GB" alt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6CBE9FB-B166-76EE-44A0-7D77E2A9F2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718014"/>
              </p:ext>
            </p:extLst>
          </p:nvPr>
        </p:nvGraphicFramePr>
        <p:xfrm>
          <a:off x="611560" y="116632"/>
          <a:ext cx="25922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E957BE-AC72-3D3F-03DD-574C7C6F5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321579"/>
              </p:ext>
            </p:extLst>
          </p:nvPr>
        </p:nvGraphicFramePr>
        <p:xfrm>
          <a:off x="4860032" y="836712"/>
          <a:ext cx="3312368" cy="192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82569B-47B0-A000-17C9-2D9F30538284}"/>
              </a:ext>
            </a:extLst>
          </p:cNvPr>
          <p:cNvSpPr txBox="1"/>
          <p:nvPr/>
        </p:nvSpPr>
        <p:spPr>
          <a:xfrm>
            <a:off x="5400600" y="2575937"/>
            <a:ext cx="183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Grievance Redressal</a:t>
            </a:r>
            <a:endParaRPr lang="en-IN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DBCD192-A597-ADBE-6B72-136085657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601899"/>
              </p:ext>
            </p:extLst>
          </p:nvPr>
        </p:nvGraphicFramePr>
        <p:xfrm>
          <a:off x="323528" y="3429001"/>
          <a:ext cx="338455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6450027-D511-4D27-BAC0-86EB473061D8}"/>
              </a:ext>
            </a:extLst>
          </p:cNvPr>
          <p:cNvSpPr txBox="1"/>
          <p:nvPr/>
        </p:nvSpPr>
        <p:spPr>
          <a:xfrm>
            <a:off x="395536" y="5312241"/>
            <a:ext cx="32221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Assistance to Senior Citizens/Disabled/Widows</a:t>
            </a:r>
            <a:endParaRPr lang="en-IN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B7C805A-6FEA-BCBB-281E-1DF5C9393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193581"/>
              </p:ext>
            </p:extLst>
          </p:nvPr>
        </p:nvGraphicFramePr>
        <p:xfrm>
          <a:off x="4363040" y="3356992"/>
          <a:ext cx="3809360" cy="217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3419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828400"/>
            <a:ext cx="8229600" cy="1201200"/>
          </a:xfrm>
          <a:solidFill>
            <a:srgbClr val="0070C0"/>
          </a:solidFill>
        </p:spPr>
        <p:txBody>
          <a:bodyPr/>
          <a:lstStyle/>
          <a:p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177788-F7A5-47B3-8715-F72B7FEA71DC}" type="slidenum">
              <a:rPr lang="en-GB" altLang="en-US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0924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836712"/>
          </a:xfrm>
          <a:solidFill>
            <a:srgbClr val="0070C0"/>
          </a:solidFill>
        </p:spPr>
        <p:txBody>
          <a:bodyPr/>
          <a:lstStyle/>
          <a:p>
            <a:r>
              <a:rPr lang="en-US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COMMENTS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3568" y="1080120"/>
            <a:ext cx="8003232" cy="5276230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a well maintained and efficiently functioning HCF.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Ltd scope of services offered.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Workload is more(several times) than the built-in capacity.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satisfaction among the beneficiaries in all respects.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beneficiaries prefer referral to the BH as compared to empaneled hospitals.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4304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1560" y="144016"/>
            <a:ext cx="8075240" cy="548680"/>
          </a:xfr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STRENGTHS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Infrastructure	- well maintained; adequate.	</a:t>
            </a:r>
            <a:endParaRPr lang="en-IN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Automation	-appointment; prescription; medicine dispensing; referral system.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SOPs 		- revised time to time &amp; adherence to same.</a:t>
            </a:r>
            <a:endParaRPr lang="en-IN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Proximity to the BH Delhi Cantt.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Well-defined clientele.</a:t>
            </a:r>
            <a:endParaRPr lang="en-IN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Administration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- by experienced veterans who relate well to the clientele sentiments/conduct/issues.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Quick reimbursement procedures- 15 – 20 days.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AYUSH	-100% reimbursement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; prior sanction of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OiC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; Govt clinics only.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Empaneled Hospitals and diagnostic centers.</a:t>
            </a:r>
            <a:endParaRPr lang="en-IN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44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9122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46448" y="47299"/>
            <a:ext cx="6851104" cy="684669"/>
          </a:xfr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NQAS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45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CAFD7-FE4E-8DE1-688C-3A3604E79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93" y="764704"/>
            <a:ext cx="8863907" cy="5646819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Provision.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Rates well on acct of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provn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primary level curative services.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Timely and adequate; accessible; EBT</a:t>
            </a:r>
            <a:endParaRPr lang="en-IN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Limitations- Specialists; Lab/Diagnostic; RMNCHA;</a:t>
            </a:r>
            <a:r>
              <a:rPr lang="en-US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scope of handling emergencies.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Desirable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AYUSH services; ARSH services.</a:t>
            </a:r>
            <a:endParaRPr lang="en-IN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Rights.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Delivers well on this acct.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Privacy/confidentiality; Gender sensitivity; IEC; EBT; Grievance redressal</a:t>
            </a:r>
            <a:endParaRPr lang="en-IN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Limitations- Pt awareness of pt rights.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Desirable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Display of Formulary 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IEC via digital mode(vernacular medium).</a:t>
            </a:r>
            <a:endParaRPr lang="en-IN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Inputs.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Scores well.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Infra, trained &amp; dedicated staff, physical safety aspects</a:t>
            </a:r>
            <a:endParaRPr lang="en-IN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Desirable</a:t>
            </a:r>
            <a:r>
              <a:rPr lang="en-US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Diagnostic &amp; emergency care equipment(availability/upgradation)- reducing dependency on BH for basics.</a:t>
            </a:r>
            <a:endParaRPr lang="en-IN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10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46448" y="47299"/>
            <a:ext cx="6851104" cy="684669"/>
          </a:xfr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NQAS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46</a:t>
            </a:fld>
            <a:endParaRPr lang="en-GB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1E296-C808-67F5-95CB-215BAE7D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40747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Clinical Services.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Adequate as per mandate.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EBT/STG, dig </a:t>
            </a:r>
            <a:r>
              <a:rPr lang="en-US" sz="1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 records</a:t>
            </a:r>
            <a:endParaRPr lang="en-IN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Limitations- A&amp;E, immunization &amp; ARSH services.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 services &amp; Infection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</a:t>
            </a:r>
            <a:r>
              <a:rPr lang="en-US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/BMW 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/managed inventory, good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hyg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cleanliness; encouraging general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envt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BMW as per protocol.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87 – 93 % medicine availability.</a:t>
            </a:r>
            <a:endParaRPr lang="en-IN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IN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Outcome &amp; Quality Management.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Impetus required.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measurement system of Service Quality, staff efficiency or safety  Indicators.</a:t>
            </a:r>
            <a:endParaRPr lang="en-IN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system to assess whether State/ National benchmarks are being achieved.</a:t>
            </a:r>
          </a:p>
          <a:p>
            <a:pPr lvl="1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internal assessment mechanism exists.</a:t>
            </a:r>
            <a:endParaRPr lang="en-IN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feedback/ satisfaction survey not being obtained.</a:t>
            </a:r>
            <a:endParaRPr lang="en-IN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163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76C9A-4F35-4D88-8AFF-75DB15404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53344"/>
            <a:ext cx="8712968" cy="576064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PHC Upkeep.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Good.</a:t>
            </a:r>
            <a:endParaRPr lang="en-IN" sz="1200" b="1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Parking area needs development(hard standing).</a:t>
            </a:r>
            <a:endParaRPr lang="en-IN" sz="1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Appropriate arboriculture.</a:t>
            </a:r>
          </a:p>
          <a:p>
            <a:pPr marL="857250" lvl="1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Stray dogs.</a:t>
            </a:r>
          </a:p>
          <a:p>
            <a:pPr marL="857250" lvl="1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Resources for upkeep not commensurate to the expanse &amp; daily footfall.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 and </a:t>
            </a:r>
            <a:r>
              <a:rPr lang="en-US" sz="12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Hyg</a:t>
            </a:r>
            <a:r>
              <a:rPr lang="en-US" sz="1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Std methods of cleaning. </a:t>
            </a:r>
            <a:endParaRPr lang="en-IN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bucket system for cleaning not being practiced.</a:t>
            </a:r>
          </a:p>
          <a:p>
            <a:pPr marL="857250" lvl="1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Toilets and common areas can be better maintained.</a:t>
            </a:r>
          </a:p>
          <a:p>
            <a:pPr marL="857250" lvl="1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 coop &amp; participation.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Waste Management.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IN" sz="1200" b="1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Stricter segregation protocols suggested.</a:t>
            </a:r>
            <a:endParaRPr lang="en-IN" sz="1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Infection Control.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Adhered to by staff; l</a:t>
            </a:r>
            <a:r>
              <a:rPr lang="en-IN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argely</a:t>
            </a:r>
            <a:r>
              <a:rPr lang="en-IN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dependent upon visiting pts. No laid down procedures to </a:t>
            </a:r>
            <a:r>
              <a:rPr lang="en-IN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enforce</a:t>
            </a:r>
            <a:r>
              <a:rPr lang="en-IN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Services.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Reasonably good.</a:t>
            </a:r>
            <a:endParaRPr lang="en-IN" sz="1200" b="1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Ambulance can be upgraded with latest equipment; quality/variety of refreshments  ; </a:t>
            </a:r>
            <a:r>
              <a:rPr lang="en-IN" sz="1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laundary</a:t>
            </a:r>
            <a:r>
              <a:rPr lang="en-IN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 be better quality.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Hygiene Promotion</a:t>
            </a:r>
            <a:endParaRPr lang="en-IN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Excess workload on ltd staff restricts promotive actions by </a:t>
            </a:r>
            <a:r>
              <a:rPr lang="en-IN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mgt</a:t>
            </a:r>
            <a:r>
              <a:rPr lang="en-IN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IEC with pt must.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Beyond Hospital Boundaries</a:t>
            </a:r>
            <a:endParaRPr lang="en-IN" sz="1200" b="1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57200">
              <a:lnSpc>
                <a:spcPct val="17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applicable to subject Polyclinic.</a:t>
            </a:r>
            <a:endParaRPr lang="en-IN" sz="1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A7813B-566B-AC3A-2506-8DCC59D1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44016"/>
            <a:ext cx="8075240" cy="620688"/>
          </a:xfrm>
          <a:solidFill>
            <a:srgbClr val="0070C0"/>
          </a:solidFill>
        </p:spPr>
        <p:txBody>
          <a:bodyPr/>
          <a:lstStyle/>
          <a:p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KAYAKALP</a:t>
            </a:r>
          </a:p>
        </p:txBody>
      </p:sp>
    </p:spTree>
    <p:extLst>
      <p:ext uri="{BB962C8B-B14F-4D97-AF65-F5344CB8AC3E}">
        <p14:creationId xmlns:p14="http://schemas.microsoft.com/office/powerpoint/2010/main" val="41544612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A7813B-566B-AC3A-2506-8DCC59D1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620688"/>
          </a:xfrm>
          <a:solidFill>
            <a:srgbClr val="0070C0"/>
          </a:solidFill>
        </p:spPr>
        <p:txBody>
          <a:bodyPr/>
          <a:lstStyle/>
          <a:p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SATISFACTION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77FC92-AB9B-8B4A-493D-DFFAE1015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27" y="1828576"/>
            <a:ext cx="5877745" cy="3200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306004-E210-2EE9-14D9-6FE9AE084AC2}"/>
              </a:ext>
            </a:extLst>
          </p:cNvPr>
          <p:cNvSpPr txBox="1"/>
          <p:nvPr/>
        </p:nvSpPr>
        <p:spPr>
          <a:xfrm flipH="1">
            <a:off x="215517" y="6165304"/>
            <a:ext cx="8712966" cy="61555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sz="1600" b="1" i="1" dirty="0">
                <a:solidFill>
                  <a:srgbClr val="FFFF00"/>
                </a:solidFill>
              </a:rPr>
              <a:t>Patients can’t measure quality of care…....but they can measure quality of experience !</a:t>
            </a:r>
          </a:p>
          <a:p>
            <a:endParaRPr lang="en-IN" sz="1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54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A7813B-566B-AC3A-2506-8DCC59D1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4624"/>
            <a:ext cx="8147248" cy="648072"/>
          </a:xfrm>
          <a:solidFill>
            <a:srgbClr val="0070C0"/>
          </a:solidFill>
        </p:spPr>
        <p:txBody>
          <a:bodyPr/>
          <a:lstStyle/>
          <a:p>
            <a:r>
              <a:rPr lang="en-US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FEEDBACK -SUMMARY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CD9F4-97E6-AF72-4D39-CBE5EE18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7727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reluctance in participation in </a:t>
            </a:r>
            <a:r>
              <a:rPr lang="en-IN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svy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levels of satisfaction observed.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Proximity to the BH/R&amp;R – a CBM for pts.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consultation considered good.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of captive basic Lab/</a:t>
            </a:r>
            <a:r>
              <a:rPr lang="en-IN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services suggested.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system of appt can be made functional.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feedback mechanism largely missing.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Domicilary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equipment supply- 4/5 months.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Ceiling for NA medicines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25,000- 75,000( for critical ailments </a:t>
            </a:r>
            <a:r>
              <a:rPr lang="en-IN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cancer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Referrals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First only to Mil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3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503"/>
            <a:ext cx="9144000" cy="807883"/>
          </a:xfrm>
          <a:solidFill>
            <a:srgbClr val="00B0F0"/>
          </a:solidFill>
        </p:spPr>
        <p:txBody>
          <a:bodyPr/>
          <a:lstStyle/>
          <a:p>
            <a:pPr defTabSz="734468"/>
            <a:r>
              <a:rPr lang="en-US" sz="33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606FC23-5FED-B7C2-D051-3944FD85CAAD}"/>
              </a:ext>
            </a:extLst>
          </p:cNvPr>
          <p:cNvSpPr>
            <a:spLocks noGrp="1"/>
          </p:cNvSpPr>
          <p:nvPr/>
        </p:nvSpPr>
        <p:spPr bwMode="auto">
          <a:xfrm>
            <a:off x="91925" y="1268760"/>
            <a:ext cx="8960150" cy="48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Launched on 01 Apr 03; Partly financed by the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</a:t>
            </a:r>
            <a:r>
              <a:rPr lang="en-U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To provide comprehensive and cashless healthcare to all ESM and their dependents.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Authorised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treatment in service hospitals as well as in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pvt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empaneled hospitals.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under the Chief of Staff Committee (COSC) through AG’s Branch at Army HQ.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Headed by Managing Director, ECHS (serving Major General).   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x Regional </a:t>
            </a:r>
            <a:r>
              <a:rPr lang="en-US" alt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426 polyclinics.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- 30000 to 1,20,000 One time.         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48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A7813B-566B-AC3A-2506-8DCC59D1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620688"/>
          </a:xfrm>
          <a:solidFill>
            <a:srgbClr val="0070C0"/>
          </a:solidFill>
        </p:spPr>
        <p:txBody>
          <a:bodyPr/>
          <a:lstStyle/>
          <a:p>
            <a:r>
              <a:rPr lang="en-US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WC, CGHS DWARKA- BRIEF COMPARISON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F73A5F-68BB-6A4D-63A5-164299EE1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" y="3079055"/>
            <a:ext cx="7201905" cy="373432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BDF2D1-AEFB-2CC2-5A75-ED1D299AB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18" y="666365"/>
            <a:ext cx="4620270" cy="38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8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48562F-A6AD-DACA-F46E-D5C882027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00401"/>
            <a:ext cx="6696744" cy="321297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0FF5E3-B75F-C046-6F3F-1DB474839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" y="71238"/>
            <a:ext cx="4616724" cy="3496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306EAC-217F-61BE-8D8E-6DB3D5DD2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71237"/>
            <a:ext cx="4499991" cy="34962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608781-9FD8-2992-FB5A-D35D4657C909}"/>
              </a:ext>
            </a:extLst>
          </p:cNvPr>
          <p:cNvSpPr txBox="1"/>
          <p:nvPr/>
        </p:nvSpPr>
        <p:spPr>
          <a:xfrm>
            <a:off x="1642235" y="3290500"/>
            <a:ext cx="1485879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Waiting Area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DD6E86-C37F-42E2-4886-71710276D0C7}"/>
              </a:ext>
            </a:extLst>
          </p:cNvPr>
          <p:cNvSpPr txBox="1"/>
          <p:nvPr/>
        </p:nvSpPr>
        <p:spPr>
          <a:xfrm>
            <a:off x="7118569" y="3140968"/>
            <a:ext cx="1485879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Pharmacy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E0EE8B-9348-5422-7971-55B7067A000D}"/>
              </a:ext>
            </a:extLst>
          </p:cNvPr>
          <p:cNvSpPr txBox="1"/>
          <p:nvPr/>
        </p:nvSpPr>
        <p:spPr>
          <a:xfrm>
            <a:off x="3950217" y="6536377"/>
            <a:ext cx="2277967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Second Floor- Unutilised</a:t>
            </a:r>
          </a:p>
        </p:txBody>
      </p:sp>
    </p:spTree>
    <p:extLst>
      <p:ext uri="{BB962C8B-B14F-4D97-AF65-F5344CB8AC3E}">
        <p14:creationId xmlns:p14="http://schemas.microsoft.com/office/powerpoint/2010/main" val="2250373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4967" y="0"/>
            <a:ext cx="8251833" cy="792088"/>
          </a:xfrm>
          <a:solidFill>
            <a:srgbClr val="0070C0"/>
          </a:solidFill>
        </p:spPr>
        <p:txBody>
          <a:bodyPr/>
          <a:lstStyle/>
          <a:p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COMPARISON- CGHS WC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52</a:t>
            </a:fld>
            <a:endParaRPr lang="en-GB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412F28-18D7-AF24-F74F-8DB22B22D4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0" y="908719"/>
            <a:ext cx="4320480" cy="5812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07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buSzPct val="73000"/>
              <a:buNone/>
            </a:pPr>
            <a:r>
              <a:rPr lang="en-US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CGHS WC</a:t>
            </a:r>
            <a:endParaRPr lang="en-US" alt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Total- 499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Beneficiaries-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Approx 43L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Delhi NCR- 149 WCs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WC, Sect 23 Dwarka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Dependents-	17,500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Footfall	-400-450/day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Referrals	-30-40%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	-	4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 Chairs	-No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Pharmacy	-2 counters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Appt sys	- Yes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endParaRPr lang="en-US" alt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endParaRPr lang="en-US" alt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endParaRPr lang="en-US" alt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1D4AF7F-7BDD-1F0E-8CEA-919225BBE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67" y="908719"/>
            <a:ext cx="4065025" cy="5812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250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buSzPct val="73000"/>
              <a:buNone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ECHS Polyclinic</a:t>
            </a:r>
            <a:endParaRPr lang="en-US" alt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Total- 456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Beneficiaries- Over 50L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Delhi NCR- 23 polyclinics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Polyclinic Delhi Cantt-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Dependents-	Over 3.8 L  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Footfall- 1100/day; 20000/</a:t>
            </a:r>
            <a:r>
              <a:rPr lang="en-US" alt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mth</a:t>
            </a:r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Referrals-	30-50%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MOs-	11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 Chairs- 4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Pharmacy – 5 counters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§"/>
            </a:pPr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appt system- Yes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4382AEC-AC53-639F-461D-B9400289D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908719"/>
            <a:ext cx="4392487" cy="5812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SzPct val="73000"/>
              <a:buNone/>
            </a:pPr>
            <a:r>
              <a:rPr lang="en-US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CGHS WC</a:t>
            </a:r>
            <a:endParaRPr lang="en-US" alt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			- 499</a:t>
            </a:r>
          </a:p>
          <a:p>
            <a:pPr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		-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Approx 43L</a:t>
            </a:r>
          </a:p>
          <a:p>
            <a:pPr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Delhi NCR		- 149 WCs</a:t>
            </a:r>
          </a:p>
          <a:p>
            <a:pPr marL="0" indent="0">
              <a:spcBef>
                <a:spcPts val="600"/>
              </a:spcBef>
              <a:buSzPct val="73000"/>
              <a:buNone/>
            </a:pPr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WC, Sect 23 Dwarka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Dependents		-17,500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Footfall		-400-450/day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		-4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 Chairs		-No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Pharmacy		-2 counters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Appt sys	- Effective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sys of receiving/recycling unused medicines.</a:t>
            </a:r>
          </a:p>
          <a:p>
            <a:pPr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friendly web page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F443CEF-FBBF-7FBF-41DF-2DBD922C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3" y="908720"/>
            <a:ext cx="4320479" cy="5812756"/>
          </a:xfrm>
          <a:prstGeom prst="rect">
            <a:avLst/>
          </a:prstGeom>
          <a:solidFill>
            <a:schemeClr val="bg2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250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buSzPct val="73000"/>
              <a:buNone/>
            </a:pPr>
            <a:r>
              <a:rPr lang="en-US" altLang="en-US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ECHS Polyclinics</a:t>
            </a:r>
            <a:endParaRPr lang="en-US" alt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		- 456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	- Over 50L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Delhi NCR	- 23 clinics</a:t>
            </a:r>
          </a:p>
          <a:p>
            <a:pPr marL="457200" lvl="1" indent="0">
              <a:spcBef>
                <a:spcPts val="600"/>
              </a:spcBef>
              <a:buSzPct val="73000"/>
              <a:buNone/>
            </a:pPr>
            <a:endParaRPr lang="en-US" altLang="en-US" sz="1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Polyclinic Delhi Cantt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lvl="2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Dependents	-Approx 3.8 L  </a:t>
            </a:r>
          </a:p>
          <a:p>
            <a:pPr lvl="2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Footfall		- 1150/day</a:t>
            </a:r>
          </a:p>
          <a:p>
            <a:pPr lvl="2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		-18(incl Dental)</a:t>
            </a:r>
          </a:p>
          <a:p>
            <a:pPr lvl="2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 Chairs	- 4</a:t>
            </a:r>
          </a:p>
          <a:p>
            <a:pPr lvl="2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Pharmacy            -7 counters(LAN connection with MO)</a:t>
            </a:r>
          </a:p>
          <a:p>
            <a:pPr lvl="2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Unused medicine collection- recycled into the sys.</a:t>
            </a:r>
          </a:p>
          <a:p>
            <a:pPr lvl="2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Refreshment facility </a:t>
            </a:r>
          </a:p>
          <a:p>
            <a:pPr lvl="2"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appt sys	- Dysfunctional</a:t>
            </a:r>
          </a:p>
        </p:txBody>
      </p:sp>
    </p:spTree>
    <p:extLst>
      <p:ext uri="{BB962C8B-B14F-4D97-AF65-F5344CB8AC3E}">
        <p14:creationId xmlns:p14="http://schemas.microsoft.com/office/powerpoint/2010/main" val="41387471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64517"/>
            <a:ext cx="8229600" cy="340147"/>
          </a:xfr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altLang="en-US" sz="2400" b="1" u="sng" dirty="0">
                <a:solidFill>
                  <a:schemeClr val="bg1"/>
                </a:solidFill>
              </a:rPr>
              <a:t>CGHS/WC, SECT 23,DWARKA-ONLINE RECORD KEEPING</a:t>
            </a:r>
            <a:endParaRPr lang="en-US" alt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53</a:t>
            </a:fld>
            <a:endParaRPr lang="en-GB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6880C8-1F8C-3FE6-93F3-B15F70B42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252520" cy="353588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0517-940A-B791-87F1-558500311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0275"/>
            <a:ext cx="9144000" cy="29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93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D371D-130B-4FEE-83C3-D7A17CD68675}" type="slidenum">
              <a:rPr lang="en-GB" altLang="en-US"/>
              <a:pPr/>
              <a:t>54</a:t>
            </a:fld>
            <a:endParaRPr lang="en-GB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A5C93E-8C22-CC64-915A-B59A5525B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259"/>
            <a:ext cx="9252520" cy="35341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D8830-4822-8C77-94C2-FF600A698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5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333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76064" y="105105"/>
            <a:ext cx="7956376" cy="692696"/>
          </a:xfrm>
          <a:solidFill>
            <a:schemeClr val="accent6"/>
          </a:solidFill>
        </p:spPr>
        <p:txBody>
          <a:bodyPr/>
          <a:lstStyle/>
          <a:p>
            <a:pPr eaLnBrk="1" hangingPunct="1"/>
            <a:r>
              <a:rPr lang="en-IN" alt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81F354-F44B-82B7-33CD-169D25B73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772816"/>
            <a:ext cx="6984776" cy="4403446"/>
          </a:xfrm>
        </p:spPr>
      </p:pic>
    </p:spTree>
    <p:extLst>
      <p:ext uri="{BB962C8B-B14F-4D97-AF65-F5344CB8AC3E}">
        <p14:creationId xmlns:p14="http://schemas.microsoft.com/office/powerpoint/2010/main" val="25057920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76064" y="105105"/>
            <a:ext cx="7956376" cy="692696"/>
          </a:xfrm>
          <a:solidFill>
            <a:schemeClr val="accent6"/>
          </a:solidFill>
        </p:spPr>
        <p:txBody>
          <a:bodyPr/>
          <a:lstStyle/>
          <a:p>
            <a:pPr eaLnBrk="1" hangingPunct="1"/>
            <a:r>
              <a:rPr lang="en-IN" alt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18281" y="1152128"/>
            <a:ext cx="8707437" cy="5600767"/>
          </a:xfrm>
        </p:spPr>
        <p:txBody>
          <a:bodyPr/>
          <a:lstStyle/>
          <a:p>
            <a:pPr marR="1143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defined yardsticks/parallels to evaluate the service quality or the facilities in ECHS polyclinics</a:t>
            </a:r>
          </a:p>
          <a:p>
            <a:pPr marR="1143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NQAS and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Kayakalp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taken as guidelines to evaluate the HCF under consideration.</a:t>
            </a:r>
          </a:p>
          <a:p>
            <a:pPr marR="1143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Score Card generated is encouraging for the HCF given that -</a:t>
            </a:r>
          </a:p>
          <a:p>
            <a:pPr marR="114300" lvl="1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The standards against it is evaluated are not designed for the HCF.</a:t>
            </a:r>
          </a:p>
          <a:p>
            <a:pPr marR="114300" lvl="1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HCF has work-load multiple times over its designed capacity.</a:t>
            </a:r>
          </a:p>
          <a:p>
            <a:pPr marR="114300" lvl="1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 additional manpower &amp; time to prepare itself for evaluation.</a:t>
            </a:r>
          </a:p>
          <a:p>
            <a:pPr marR="1143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Comparatively well managed and better equipped viz similar civ HCFs(CGHS WCs)</a:t>
            </a:r>
            <a:endParaRPr lang="en-IN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477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6635080" cy="576064"/>
          </a:xfrm>
          <a:solidFill>
            <a:schemeClr val="accent6"/>
          </a:solidFill>
        </p:spPr>
        <p:txBody>
          <a:bodyPr/>
          <a:lstStyle/>
          <a:p>
            <a:pPr eaLnBrk="1" hangingPunct="1"/>
            <a:r>
              <a:rPr lang="en-I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184576"/>
          </a:xfrm>
        </p:spPr>
        <p:txBody>
          <a:bodyPr rtlCol="0">
            <a:noAutofit/>
          </a:bodyPr>
          <a:lstStyle/>
          <a:p>
            <a:pPr marR="114300" lvl="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High level of satisfaction amongst beneficiaries on all accounts.</a:t>
            </a:r>
          </a:p>
          <a:p>
            <a:pPr marR="114300" lvl="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elative preference of BH over empaneled  Hospitals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R="114300" lvl="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 for an internal &amp; external mechanism of assessing the HCF periodically against established parameters.</a:t>
            </a:r>
          </a:p>
          <a:p>
            <a:pPr marR="114300" lvl="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 to upgrade the website as also the online appointment app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CGHS portal seems quite comprehensive).</a:t>
            </a:r>
          </a:p>
          <a:p>
            <a:pPr marR="114300" lvl="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Introducing AYUSH in PCs may be considered.</a:t>
            </a:r>
          </a:p>
          <a:p>
            <a:pPr marR="114300" lvl="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Staffing of the PC be increased to cater to excess pt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subscription.</a:t>
            </a:r>
          </a:p>
          <a:p>
            <a:pPr marR="114300" lvl="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Captive lab/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services(basic) desirable.</a:t>
            </a:r>
          </a:p>
          <a:p>
            <a:pPr marR="114300" lvl="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annual rating system of polyclinics under an RC – award sys &amp; incentivization.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4300" lvl="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endParaRPr lang="en-IN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900E72-ABA3-9A5A-FF45-B9D86B86F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149739"/>
            <a:ext cx="5544616" cy="4943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02CD1-8383-512C-75A4-3E1F8A4F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92-36E9-4D43-BA2D-9AAF497B7DAC}" type="slidenum">
              <a:rPr lang="en-GB" altLang="en-US" smtClean="0"/>
              <a:pPr/>
              <a:t>58</a:t>
            </a:fld>
            <a:endParaRPr lang="en-GB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22025-EB3B-D7B2-5F92-29EB302ED4C7}"/>
              </a:ext>
            </a:extLst>
          </p:cNvPr>
          <p:cNvSpPr txBox="1"/>
          <p:nvPr/>
        </p:nvSpPr>
        <p:spPr>
          <a:xfrm>
            <a:off x="4860032" y="5485173"/>
            <a:ext cx="2304256" cy="504056"/>
          </a:xfrm>
          <a:prstGeom prst="rect">
            <a:avLst/>
          </a:prstGeom>
          <a:solidFill>
            <a:srgbClr val="FCE2CC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01118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5902970" cy="648072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IN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956A4-9046-004B-1E87-193C1926F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Naveen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Phuyal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k. (2015). Client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Ex-Servicemen Contributory Health Scheme(ECHS) Polyclinic: An Experience from India.</a:t>
            </a: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Kari Maharajan, R. K. (2017). Inclusive management of ex-servicemen in India: Satisfaction of Air Force veterans from resettlement facilities with special reference to Tamil Nadu.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IIMB management revie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5-17.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Ex-servicemen Welfare, MoD,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(2020, APR).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http://desw.gov.in/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Department of Ex-servicemen Welfare: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http://desw.gov.in/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COECHS. (2021, April).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https://echs.gov.in/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Official ECHS Web Portal, maintained &amp; managed by COECHS : https://echs.gov.in/</a:t>
            </a: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https://cghs.nic.in/dashboard/dashboardnew.jsp(2008).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ECHS Handbook.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New Delhi: Directorate of Personnel, Air Headquarters 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endParaRPr kumimoji="0" lang="en-US" altLang="en-US" sz="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8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>
            <a:extLst>
              <a:ext uri="{FF2B5EF4-FFF2-40B4-BE49-F238E27FC236}">
                <a16:creationId xmlns:a16="http://schemas.microsoft.com/office/drawing/2014/main" id="{68158E77-D3BE-23F7-E5C4-3EC76F9AA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002" y="1484783"/>
            <a:ext cx="3681828" cy="5074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07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450"/>
              </a:spcBef>
              <a:buSzPct val="73000"/>
              <a:buNone/>
            </a:pP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ESW</a:t>
            </a:r>
          </a:p>
          <a:p>
            <a:pPr lvl="1">
              <a:lnSpc>
                <a:spcPct val="150000"/>
              </a:lnSpc>
              <a:spcBef>
                <a:spcPts val="375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formulation and issue of Govt Orders</a:t>
            </a:r>
          </a:p>
          <a:p>
            <a:pPr lvl="1">
              <a:lnSpc>
                <a:spcPct val="150000"/>
              </a:lnSpc>
              <a:spcBef>
                <a:spcPts val="375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 of scheme and Eligibility Criteria</a:t>
            </a:r>
          </a:p>
          <a:p>
            <a:pPr lvl="1">
              <a:lnSpc>
                <a:spcPct val="150000"/>
              </a:lnSpc>
              <a:spcBef>
                <a:spcPts val="375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sanctions which have financial implications</a:t>
            </a:r>
          </a:p>
          <a:p>
            <a:pPr lvl="1">
              <a:lnSpc>
                <a:spcPct val="150000"/>
              </a:lnSpc>
              <a:spcBef>
                <a:spcPts val="375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</a:t>
            </a:r>
          </a:p>
          <a:p>
            <a:pPr lvl="1">
              <a:lnSpc>
                <a:spcPct val="150000"/>
              </a:lnSpc>
              <a:spcBef>
                <a:spcPts val="375"/>
              </a:spcBef>
              <a:buSzPct val="80000"/>
              <a:buFont typeface="Wingdings" panose="05000000000000000000" pitchFamily="2" charset="2"/>
              <a:buChar char="v"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buSzPct val="73000"/>
              <a:buFont typeface="Wingdings" panose="05000000000000000000" pitchFamily="2" charset="2"/>
              <a:buChar char="Ø"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buSzPct val="73000"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0F252285-DA38-E2C5-FFA3-BA402D79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84784"/>
            <a:ext cx="4032448" cy="5074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250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450"/>
              </a:spcBef>
              <a:buSzPct val="73000"/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HQs</a:t>
            </a:r>
            <a:endParaRPr lang="en-US" altLang="en-US" sz="1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45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service manpower</a:t>
            </a:r>
          </a:p>
          <a:p>
            <a:pPr lvl="1">
              <a:lnSpc>
                <a:spcPct val="150000"/>
              </a:lnSpc>
              <a:spcBef>
                <a:spcPts val="45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Acquisition of land</a:t>
            </a:r>
          </a:p>
          <a:p>
            <a:pPr lvl="1">
              <a:lnSpc>
                <a:spcPct val="150000"/>
              </a:lnSpc>
              <a:spcBef>
                <a:spcPts val="45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Construction/hiring of Polyclinic  Buildings </a:t>
            </a:r>
          </a:p>
          <a:p>
            <a:pPr lvl="1">
              <a:lnSpc>
                <a:spcPct val="150000"/>
              </a:lnSpc>
              <a:spcBef>
                <a:spcPts val="45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of medicines, medical Equipment,  vehicles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(DGAFMS/MGO)</a:t>
            </a:r>
          </a:p>
          <a:p>
            <a:pPr lvl="1">
              <a:lnSpc>
                <a:spcPct val="150000"/>
              </a:lnSpc>
              <a:spcBef>
                <a:spcPts val="45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 and Technical  control</a:t>
            </a:r>
          </a:p>
          <a:p>
            <a:pPr lvl="1">
              <a:lnSpc>
                <a:spcPct val="150000"/>
              </a:lnSpc>
              <a:spcBef>
                <a:spcPts val="450"/>
              </a:spcBef>
              <a:buSzPct val="73000"/>
              <a:buFont typeface="Wingdings" panose="05000000000000000000" pitchFamily="2" charset="2"/>
              <a:buChar char="v"/>
            </a:pP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450"/>
              </a:spcBef>
              <a:buSzPct val="73000"/>
              <a:buFont typeface="Wingdings" panose="05000000000000000000" pitchFamily="2" charset="2"/>
              <a:buChar char="v"/>
            </a:pP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450"/>
              </a:spcBef>
              <a:buSzPct val="73000"/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93166-323A-C08B-4A27-C2A9458C58CB}"/>
              </a:ext>
            </a:extLst>
          </p:cNvPr>
          <p:cNvSpPr txBox="1">
            <a:spLocks/>
          </p:cNvSpPr>
          <p:nvPr/>
        </p:nvSpPr>
        <p:spPr>
          <a:xfrm>
            <a:off x="395536" y="188641"/>
            <a:ext cx="8316416" cy="648072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34468"/>
            <a:r>
              <a:rPr lang="en-US" sz="33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ORGS</a:t>
            </a: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CEA384C-90EB-5BCB-1CF0-02125F15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36712"/>
            <a:ext cx="8280920" cy="648072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YOU…..</a:t>
            </a:r>
            <a:r>
              <a:rPr lang="en-US" alt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being </a:t>
            </a:r>
            <a:r>
              <a:rPr lang="en-US" altLang="en-US" sz="40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‘patient’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FEA52-57CF-06E4-4C51-76520C866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96" y="2103724"/>
            <a:ext cx="6249272" cy="362953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E049C7-6BC0-FDE9-EE3D-0DCEADCAA2A9}"/>
              </a:ext>
            </a:extLst>
          </p:cNvPr>
          <p:cNvSpPr/>
          <p:nvPr/>
        </p:nvSpPr>
        <p:spPr>
          <a:xfrm>
            <a:off x="1403648" y="5085184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ED4BE-3132-B356-57C8-34E817176B1A}"/>
              </a:ext>
            </a:extLst>
          </p:cNvPr>
          <p:cNvSpPr txBox="1"/>
          <p:nvPr/>
        </p:nvSpPr>
        <p:spPr>
          <a:xfrm flipH="1">
            <a:off x="6228183" y="5100441"/>
            <a:ext cx="1512167" cy="272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A4116-84EF-40BA-6A24-36DE7B9A58AF}"/>
              </a:ext>
            </a:extLst>
          </p:cNvPr>
          <p:cNvSpPr txBox="1"/>
          <p:nvPr/>
        </p:nvSpPr>
        <p:spPr>
          <a:xfrm>
            <a:off x="7164286" y="5373217"/>
            <a:ext cx="576064" cy="36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092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8AF424-DB3A-7E8E-0D63-AD2A9C2F8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92" t="19500" r="27654" b="9396"/>
          <a:stretch/>
        </p:blipFill>
        <p:spPr bwMode="auto">
          <a:xfrm>
            <a:off x="1172983" y="0"/>
            <a:ext cx="6798033" cy="6622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72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2915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7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6FF811-2886-009C-92B3-ADFA29338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30" y="735077"/>
            <a:ext cx="5463540" cy="2621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9F318F-9301-566D-8C4C-B38AA82E0CA2}"/>
              </a:ext>
            </a:extLst>
          </p:cNvPr>
          <p:cNvSpPr txBox="1"/>
          <p:nvPr/>
        </p:nvSpPr>
        <p:spPr>
          <a:xfrm>
            <a:off x="632769" y="116632"/>
            <a:ext cx="7646061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734468"/>
            <a:r>
              <a:rPr 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POLYCLINIC, BH DELHI CANTT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41C38785-DFE3-EBD5-E045-8B80EA58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5" y="3421438"/>
            <a:ext cx="8856984" cy="254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475" tIns="36737" rIns="73475" bIns="36737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844"/>
              </a:spcBef>
              <a:buFont typeface="Wingdings" panose="05000000000000000000" pitchFamily="2" charset="2"/>
              <a:buChar char="ü"/>
              <a:tabLst>
                <a:tab pos="3781723" algn="l"/>
                <a:tab pos="4022825" algn="l"/>
              </a:tabLst>
            </a:pPr>
            <a:r>
              <a:rPr lang="en-US" sz="1829" b="1" dirty="0">
                <a:solidFill>
                  <a:srgbClr val="C00000"/>
                </a:solidFill>
              </a:rPr>
              <a:t>Est 	-	05 JAN 2004</a:t>
            </a:r>
          </a:p>
          <a:p>
            <a:pPr marL="342900" indent="-342900">
              <a:lnSpc>
                <a:spcPct val="150000"/>
              </a:lnSpc>
              <a:spcBef>
                <a:spcPts val="844"/>
              </a:spcBef>
              <a:buFont typeface="Wingdings" panose="05000000000000000000" pitchFamily="2" charset="2"/>
              <a:buChar char="ü"/>
              <a:tabLst>
                <a:tab pos="3781723" algn="l"/>
                <a:tab pos="4022825" algn="l"/>
              </a:tabLst>
            </a:pPr>
            <a:r>
              <a:rPr lang="en-US" sz="1829" b="1" dirty="0">
                <a:solidFill>
                  <a:srgbClr val="002060"/>
                </a:solidFill>
              </a:rPr>
              <a:t>Designed capacity </a:t>
            </a:r>
            <a:r>
              <a:rPr lang="en-US" sz="1829" dirty="0">
                <a:solidFill>
                  <a:srgbClr val="002060"/>
                </a:solidFill>
              </a:rPr>
              <a:t> 	</a:t>
            </a:r>
            <a:r>
              <a:rPr lang="en-US" sz="1829" b="1" dirty="0">
                <a:solidFill>
                  <a:srgbClr val="002060"/>
                </a:solidFill>
              </a:rPr>
              <a:t>-  	20000 AFVs &amp; dependents</a:t>
            </a:r>
          </a:p>
          <a:p>
            <a:pPr marL="342900" indent="-342900">
              <a:lnSpc>
                <a:spcPct val="150000"/>
              </a:lnSpc>
              <a:spcBef>
                <a:spcPts val="844"/>
              </a:spcBef>
              <a:buFont typeface="Wingdings" panose="05000000000000000000" pitchFamily="2" charset="2"/>
              <a:buChar char="ü"/>
              <a:tabLst>
                <a:tab pos="3781723" algn="l"/>
                <a:tab pos="4022825" algn="l"/>
              </a:tabLst>
            </a:pPr>
            <a:r>
              <a:rPr lang="en-US" sz="1829" b="1" dirty="0" err="1">
                <a:solidFill>
                  <a:srgbClr val="C00000"/>
                </a:solidFill>
              </a:rPr>
              <a:t>Regd</a:t>
            </a:r>
            <a:r>
              <a:rPr lang="en-US" sz="1829" b="1" dirty="0">
                <a:solidFill>
                  <a:srgbClr val="C00000"/>
                </a:solidFill>
              </a:rPr>
              <a:t>  beneficiaries	- 	3,76,630</a:t>
            </a:r>
          </a:p>
          <a:p>
            <a:pPr marL="342900" indent="-342900">
              <a:lnSpc>
                <a:spcPct val="150000"/>
              </a:lnSpc>
              <a:spcBef>
                <a:spcPts val="844"/>
              </a:spcBef>
              <a:buFont typeface="Wingdings" panose="05000000000000000000" pitchFamily="2" charset="2"/>
              <a:buChar char="ü"/>
              <a:tabLst>
                <a:tab pos="3781723" algn="l"/>
                <a:tab pos="4022825" algn="l"/>
              </a:tabLst>
            </a:pPr>
            <a:r>
              <a:rPr lang="en-US" sz="1829" b="1" dirty="0">
                <a:solidFill>
                  <a:srgbClr val="002060"/>
                </a:solidFill>
              </a:rPr>
              <a:t>Daily footfall 	- 1150 to 1300</a:t>
            </a:r>
          </a:p>
          <a:p>
            <a:pPr marL="342900" indent="-342900">
              <a:lnSpc>
                <a:spcPct val="150000"/>
              </a:lnSpc>
              <a:spcBef>
                <a:spcPts val="844"/>
              </a:spcBef>
              <a:buFont typeface="Wingdings" panose="05000000000000000000" pitchFamily="2" charset="2"/>
              <a:buChar char="ü"/>
              <a:tabLst>
                <a:tab pos="3781723" algn="l"/>
                <a:tab pos="4022825" algn="l"/>
              </a:tabLst>
            </a:pPr>
            <a:r>
              <a:rPr lang="en-US" sz="1829" b="1" dirty="0">
                <a:solidFill>
                  <a:srgbClr val="C00000"/>
                </a:solidFill>
              </a:rPr>
              <a:t>Four Dental Chairs , 11 MOs, One Gynae.</a:t>
            </a:r>
            <a:endParaRPr lang="en-IN" sz="1829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566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/>
          <a:lstStyle/>
          <a:p>
            <a:r>
              <a:rPr lang="en-US" altLang="en-US" sz="2800" b="1" u="sng" dirty="0"/>
              <a:t>ECHS POLYCLINIC, BASE HOSP, DELHI CANTT 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177788-F7A5-47B3-8715-F72B7FEA71DC}" type="slidenum">
              <a:rPr lang="en-GB" altLang="en-US"/>
              <a:pPr/>
              <a:t>9</a:t>
            </a:fld>
            <a:endParaRPr lang="en-GB" altLang="en-US"/>
          </a:p>
        </p:txBody>
      </p:sp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37954848-33CB-4E9F-B3D6-D7FD84D0C1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30" y="87347"/>
            <a:ext cx="907770" cy="67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5C86CA-3F78-4C9F-9CBB-84C10FD8C41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726" y="44624"/>
            <a:ext cx="907770" cy="74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BC668B-90D2-DD50-4EF3-F43470CCA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6" y="1124745"/>
            <a:ext cx="4090410" cy="23042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AF7FC9-CDB0-782E-7C4A-EE94EC56AE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78135"/>
            <a:ext cx="4090410" cy="23752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E68DC3-23FB-D58B-B5DA-834B28E46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874078" y="4078134"/>
            <a:ext cx="4090410" cy="23459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C50310-7F0C-A7BB-4EAD-EA40DF78BD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4104456" cy="23752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450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26948</TotalTime>
  <Words>4305</Words>
  <Application>Microsoft Office PowerPoint</Application>
  <PresentationFormat>On-screen Show (4:3)</PresentationFormat>
  <Paragraphs>568</Paragraphs>
  <Slides>60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Cambria</vt:lpstr>
      <vt:lpstr>Google Sans</vt:lpstr>
      <vt:lpstr>Livvic</vt:lpstr>
      <vt:lpstr>Times New Roman</vt:lpstr>
      <vt:lpstr>Wingdings</vt:lpstr>
      <vt:lpstr>Office Theme</vt:lpstr>
      <vt:lpstr>           QUALITY ASSESSMENT -SERVICES/FACILITIES AT ECHS POLYCLINIC, BASE HOSP, DELHI CANTT              </vt:lpstr>
      <vt:lpstr>APPROVAL</vt:lpstr>
      <vt:lpstr>PREVIEW</vt:lpstr>
      <vt:lpstr>ECHS-BRIEF</vt:lpstr>
      <vt:lpstr>ECHS</vt:lpstr>
      <vt:lpstr>PowerPoint Presentation</vt:lpstr>
      <vt:lpstr>PowerPoint Presentation</vt:lpstr>
      <vt:lpstr>PowerPoint Presentation</vt:lpstr>
      <vt:lpstr>ECHS POLYCLINIC, BASE HOSP, DELHI CANTT </vt:lpstr>
      <vt:lpstr>PowerPoint Presentation</vt:lpstr>
      <vt:lpstr>PROBLEM STATEMENT</vt:lpstr>
      <vt:lpstr>QUALITY IN HEALTHCARE</vt:lpstr>
      <vt:lpstr>QUALITY OF HEALTHCARE - WHO</vt:lpstr>
      <vt:lpstr>QUALITY ASSURANCE</vt:lpstr>
      <vt:lpstr>ENSURING QUALITY OF CARE</vt:lpstr>
      <vt:lpstr>QUALITY ASSESSMENT- SERVICES/FACILITIES IN ECHS POLYCLINIC,  BH DELHI CANTT</vt:lpstr>
      <vt:lpstr>OBJECTIVE</vt:lpstr>
      <vt:lpstr>METHODOLOGY </vt:lpstr>
      <vt:lpstr>CONSIDERATIONS</vt:lpstr>
      <vt:lpstr>EXPECTED OUTCOMES</vt:lpstr>
      <vt:lpstr>ETHICAL CONSIDERATIONS</vt:lpstr>
      <vt:lpstr>LITERATURE REVIEW</vt:lpstr>
      <vt:lpstr>NQUAS</vt:lpstr>
      <vt:lpstr>NQAS : CHECKLIST</vt:lpstr>
      <vt:lpstr>MEASUREMENT PARAMETERS</vt:lpstr>
      <vt:lpstr>PowerPoint Presentation</vt:lpstr>
      <vt:lpstr>PowerPoint Presentation</vt:lpstr>
      <vt:lpstr>PowerPoint Presentation</vt:lpstr>
      <vt:lpstr> KAYAKALP</vt:lpstr>
      <vt:lpstr>PowerPoint Presentation</vt:lpstr>
      <vt:lpstr>PowerPoint Presentation</vt:lpstr>
      <vt:lpstr>PATIENT SATISFACTION SVY</vt:lpstr>
      <vt:lpstr>PATIENT SATISFACTION SVY</vt:lpstr>
      <vt:lpstr>PATIENT SATISFACTION SURVEY : FINDINGS</vt:lpstr>
      <vt:lpstr>Ease of Taking Appointment</vt:lpstr>
      <vt:lpstr>Consultation</vt:lpstr>
      <vt:lpstr>Consultation</vt:lpstr>
      <vt:lpstr>Services</vt:lpstr>
      <vt:lpstr>Services</vt:lpstr>
      <vt:lpstr>Referral</vt:lpstr>
      <vt:lpstr>PowerPoint Presentation</vt:lpstr>
      <vt:lpstr>ASSESSMENT</vt:lpstr>
      <vt:lpstr>GENERAL COMMENTS</vt:lpstr>
      <vt:lpstr>KEY STRENGTHS</vt:lpstr>
      <vt:lpstr>NQAS</vt:lpstr>
      <vt:lpstr>NQAS</vt:lpstr>
      <vt:lpstr>KAYAKALP</vt:lpstr>
      <vt:lpstr>PATIENT SATISFACTION</vt:lpstr>
      <vt:lpstr>PATIENT FEEDBACK -SUMMARY</vt:lpstr>
      <vt:lpstr>WC, CGHS DWARKA- BRIEF COMPARISON</vt:lpstr>
      <vt:lpstr>PowerPoint Presentation</vt:lpstr>
      <vt:lpstr>COMPARISON- CGHS WC</vt:lpstr>
      <vt:lpstr>CGHS/WC, SECT 23,DWARKA-ONLINE RECORD KEEPING</vt:lpstr>
      <vt:lpstr>PowerPoint Presentation</vt:lpstr>
      <vt:lpstr>CONCLUSION</vt:lpstr>
      <vt:lpstr>CONCLUSION</vt:lpstr>
      <vt:lpstr>CONCLUSION</vt:lpstr>
      <vt:lpstr>PowerPoint Presentation</vt:lpstr>
      <vt:lpstr>REFRENCES</vt:lpstr>
      <vt:lpstr>THANK YOU…..For being ‘patient’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Dhirender Malik</cp:lastModifiedBy>
  <cp:revision>38</cp:revision>
  <cp:lastPrinted>1601-01-01T00:00:00Z</cp:lastPrinted>
  <dcterms:created xsi:type="dcterms:W3CDTF">1601-01-01T00:00:00Z</dcterms:created>
  <dcterms:modified xsi:type="dcterms:W3CDTF">2023-06-15T03:18:45Z</dcterms:modified>
</cp:coreProperties>
</file>