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61" r:id="rId2"/>
    <p:sldId id="306" r:id="rId3"/>
    <p:sldId id="296" r:id="rId4"/>
    <p:sldId id="303" r:id="rId5"/>
    <p:sldId id="265" r:id="rId6"/>
    <p:sldId id="297" r:id="rId7"/>
    <p:sldId id="298" r:id="rId8"/>
    <p:sldId id="280" r:id="rId9"/>
    <p:sldId id="308" r:id="rId10"/>
    <p:sldId id="307" r:id="rId11"/>
    <p:sldId id="281" r:id="rId12"/>
    <p:sldId id="268" r:id="rId13"/>
    <p:sldId id="277" r:id="rId14"/>
    <p:sldId id="286" r:id="rId15"/>
    <p:sldId id="271" r:id="rId16"/>
    <p:sldId id="287" r:id="rId17"/>
    <p:sldId id="278" r:id="rId18"/>
    <p:sldId id="285" r:id="rId19"/>
    <p:sldId id="269" r:id="rId20"/>
    <p:sldId id="273" r:id="rId21"/>
    <p:sldId id="282" r:id="rId22"/>
    <p:sldId id="279" r:id="rId23"/>
    <p:sldId id="274" r:id="rId24"/>
    <p:sldId id="267" r:id="rId25"/>
    <p:sldId id="300" r:id="rId26"/>
    <p:sldId id="301" r:id="rId27"/>
    <p:sldId id="270" r:id="rId28"/>
    <p:sldId id="288" r:id="rId29"/>
    <p:sldId id="305" r:id="rId30"/>
    <p:sldId id="304" r:id="rId31"/>
    <p:sldId id="289" r:id="rId32"/>
    <p:sldId id="290" r:id="rId33"/>
    <p:sldId id="272" r:id="rId34"/>
    <p:sldId id="293" r:id="rId35"/>
    <p:sldId id="294" r:id="rId36"/>
    <p:sldId id="295" r:id="rId37"/>
    <p:sldId id="292" r:id="rId38"/>
    <p:sldId id="30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epti sidar" initials="ds" lastIdx="1" clrIdx="0">
    <p:extLst>
      <p:ext uri="{19B8F6BF-5375-455C-9EA6-DF929625EA0E}">
        <p15:presenceInfo xmlns:p15="http://schemas.microsoft.com/office/powerpoint/2012/main" userId="2aeb9471cc14a2f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E8FD"/>
    <a:srgbClr val="FCC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305" y="5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91810\Dropbox\Menstrual%20hygiene%20practices_Dissertation\Data\sample%20237\analysi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b="1">
                <a:solidFill>
                  <a:sysClr val="windowText" lastClr="000000"/>
                </a:solidFill>
                <a:latin typeface="Times New Roman" panose="02020603050405020304" pitchFamily="18" charset="0"/>
                <a:cs typeface="Times New Roman" panose="02020603050405020304" pitchFamily="18" charset="0"/>
              </a:rPr>
              <a:t>School</a:t>
            </a:r>
            <a:r>
              <a:rPr lang="en-US" sz="1100" b="1" baseline="0">
                <a:solidFill>
                  <a:sysClr val="windowText" lastClr="000000"/>
                </a:solidFill>
                <a:latin typeface="Times New Roman" panose="02020603050405020304" pitchFamily="18" charset="0"/>
                <a:cs typeface="Times New Roman" panose="02020603050405020304" pitchFamily="18" charset="0"/>
              </a:rPr>
              <a:t> Abstenteeism due to Menstruation</a:t>
            </a:r>
            <a:endParaRPr lang="en-US" sz="1100" b="1">
              <a:solidFill>
                <a:sysClr val="windowText" lastClr="000000"/>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'234 sample'!$N$42:$N$43</c:f>
              <c:strCache>
                <c:ptCount val="2"/>
                <c:pt idx="0">
                  <c:v>Percent</c:v>
                </c:pt>
                <c:pt idx="1">
                  <c:v>15.8</c:v>
                </c:pt>
              </c:strCache>
            </c:strRef>
          </c:tx>
          <c:spPr>
            <a:solidFill>
              <a:schemeClr val="accent6"/>
            </a:solidFill>
            <a:ln>
              <a:noFill/>
            </a:ln>
            <a:effectLst/>
          </c:spPr>
          <c:invertIfNegative val="0"/>
          <c:dPt>
            <c:idx val="1"/>
            <c:invertIfNegative val="0"/>
            <c:bubble3D val="0"/>
            <c:spPr>
              <a:solidFill>
                <a:srgbClr val="FF0000"/>
              </a:solidFill>
              <a:ln>
                <a:noFill/>
              </a:ln>
              <a:effectLst/>
            </c:spPr>
            <c:extLst>
              <c:ext xmlns:c16="http://schemas.microsoft.com/office/drawing/2014/chart" uri="{C3380CC4-5D6E-409C-BE32-E72D297353CC}">
                <c16:uniqueId val="{00000001-D650-4935-8895-6D8BB08317BE}"/>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'234 sample'!$L$44:$L$45</c:f>
              <c:strCache>
                <c:ptCount val="2"/>
                <c:pt idx="0">
                  <c:v>No</c:v>
                </c:pt>
                <c:pt idx="1">
                  <c:v>Yes</c:v>
                </c:pt>
              </c:strCache>
              <c:extLst/>
            </c:strRef>
          </c:cat>
          <c:val>
            <c:numRef>
              <c:f>'234 sample'!$N$44:$N$45</c:f>
              <c:numCache>
                <c:formatCode>###0.0</c:formatCode>
                <c:ptCount val="2"/>
                <c:pt idx="0">
                  <c:v>57.26495726495726</c:v>
                </c:pt>
                <c:pt idx="1">
                  <c:v>26.923076923076923</c:v>
                </c:pt>
              </c:numCache>
              <c:extLst/>
            </c:numRef>
          </c:val>
          <c:extLst>
            <c:ext xmlns:c16="http://schemas.microsoft.com/office/drawing/2014/chart" uri="{C3380CC4-5D6E-409C-BE32-E72D297353CC}">
              <c16:uniqueId val="{00000002-D650-4935-8895-6D8BB08317BE}"/>
            </c:ext>
          </c:extLst>
        </c:ser>
        <c:dLbls>
          <c:showLegendKey val="0"/>
          <c:showVal val="0"/>
          <c:showCatName val="0"/>
          <c:showSerName val="0"/>
          <c:showPercent val="0"/>
          <c:showBubbleSize val="0"/>
        </c:dLbls>
        <c:gapWidth val="219"/>
        <c:overlap val="-27"/>
        <c:axId val="1940285712"/>
        <c:axId val="1940272272"/>
        <c:extLst>
          <c:ext xmlns:c15="http://schemas.microsoft.com/office/drawing/2012/chart" uri="{02D57815-91ED-43cb-92C2-25804820EDAC}">
            <c15:filteredBarSeries>
              <c15:ser>
                <c:idx val="0"/>
                <c:order val="0"/>
                <c:tx>
                  <c:strRef>
                    <c:extLst>
                      <c:ext uri="{02D57815-91ED-43cb-92C2-25804820EDAC}">
                        <c15:formulaRef>
                          <c15:sqref>'234 sample'!$M$42:$M$43</c15:sqref>
                        </c15:formulaRef>
                      </c:ext>
                    </c:extLst>
                    <c:strCache>
                      <c:ptCount val="2"/>
                      <c:pt idx="0">
                        <c:v>Frequency</c:v>
                      </c:pt>
                      <c:pt idx="1">
                        <c:v>37</c:v>
                      </c:pt>
                    </c:strCache>
                  </c:strRef>
                </c:tx>
                <c:spPr>
                  <a:solidFill>
                    <a:schemeClr val="accent1"/>
                  </a:solidFill>
                  <a:ln>
                    <a:noFill/>
                  </a:ln>
                  <a:effectLst/>
                </c:spPr>
                <c:invertIfNegative val="0"/>
                <c:cat>
                  <c:strRef>
                    <c:extLst>
                      <c:ext uri="{02D57815-91ED-43cb-92C2-25804820EDAC}">
                        <c15:formulaRef>
                          <c15:sqref>'234 sample'!$L$44:$L$45</c15:sqref>
                        </c15:formulaRef>
                      </c:ext>
                    </c:extLst>
                    <c:strCache>
                      <c:ptCount val="2"/>
                      <c:pt idx="0">
                        <c:v>No</c:v>
                      </c:pt>
                      <c:pt idx="1">
                        <c:v>Yes</c:v>
                      </c:pt>
                    </c:strCache>
                  </c:strRef>
                </c:cat>
                <c:val>
                  <c:numRef>
                    <c:extLst>
                      <c:ext uri="{02D57815-91ED-43cb-92C2-25804820EDAC}">
                        <c15:formulaRef>
                          <c15:sqref>'234 sample'!$M$44:$M$45</c15:sqref>
                        </c15:formulaRef>
                      </c:ext>
                    </c:extLst>
                    <c:numCache>
                      <c:formatCode>###0</c:formatCode>
                      <c:ptCount val="2"/>
                      <c:pt idx="0">
                        <c:v>134</c:v>
                      </c:pt>
                      <c:pt idx="1">
                        <c:v>63</c:v>
                      </c:pt>
                    </c:numCache>
                  </c:numRef>
                </c:val>
                <c:extLst>
                  <c:ext xmlns:c16="http://schemas.microsoft.com/office/drawing/2014/chart" uri="{C3380CC4-5D6E-409C-BE32-E72D297353CC}">
                    <c16:uniqueId val="{00000003-D650-4935-8895-6D8BB08317BE}"/>
                  </c:ext>
                </c:extLst>
              </c15:ser>
            </c15:filteredBarSeries>
          </c:ext>
        </c:extLst>
      </c:barChart>
      <c:catAx>
        <c:axId val="1940285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940272272"/>
        <c:crosses val="autoZero"/>
        <c:auto val="1"/>
        <c:lblAlgn val="ctr"/>
        <c:lblOffset val="100"/>
        <c:noMultiLvlLbl val="0"/>
      </c:catAx>
      <c:valAx>
        <c:axId val="1940272272"/>
        <c:scaling>
          <c:orientation val="minMax"/>
        </c:scaling>
        <c:delete val="1"/>
        <c:axPos val="l"/>
        <c:numFmt formatCode="###0.0" sourceLinked="1"/>
        <c:majorTickMark val="none"/>
        <c:minorTickMark val="none"/>
        <c:tickLblPos val="nextTo"/>
        <c:crossAx val="1940285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73CD85-C8A7-4867-8235-44713133EA79}" type="datetimeFigureOut">
              <a:rPr lang="en-IN" smtClean="0"/>
              <a:t>03-08-2023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96AF0-9B87-402F-A655-6AFCB3C9804C}" type="slidenum">
              <a:rPr lang="en-IN" smtClean="0"/>
              <a:t>‹#›</a:t>
            </a:fld>
            <a:endParaRPr lang="en-IN"/>
          </a:p>
        </p:txBody>
      </p:sp>
    </p:spTree>
    <p:extLst>
      <p:ext uri="{BB962C8B-B14F-4D97-AF65-F5344CB8AC3E}">
        <p14:creationId xmlns:p14="http://schemas.microsoft.com/office/powerpoint/2010/main" val="1845517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C296AF0-9B87-402F-A655-6AFCB3C9804C}" type="slidenum">
              <a:rPr lang="en-IN" smtClean="0"/>
              <a:t>5</a:t>
            </a:fld>
            <a:endParaRPr lang="en-IN"/>
          </a:p>
        </p:txBody>
      </p:sp>
    </p:spTree>
    <p:extLst>
      <p:ext uri="{BB962C8B-B14F-4D97-AF65-F5344CB8AC3E}">
        <p14:creationId xmlns:p14="http://schemas.microsoft.com/office/powerpoint/2010/main" val="564319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C296AF0-9B87-402F-A655-6AFCB3C9804C}" type="slidenum">
              <a:rPr lang="en-IN" smtClean="0"/>
              <a:t>6</a:t>
            </a:fld>
            <a:endParaRPr lang="en-IN"/>
          </a:p>
        </p:txBody>
      </p:sp>
    </p:spTree>
    <p:extLst>
      <p:ext uri="{BB962C8B-B14F-4D97-AF65-F5344CB8AC3E}">
        <p14:creationId xmlns:p14="http://schemas.microsoft.com/office/powerpoint/2010/main" val="1089603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C296AF0-9B87-402F-A655-6AFCB3C9804C}" type="slidenum">
              <a:rPr lang="en-IN" smtClean="0"/>
              <a:t>7</a:t>
            </a:fld>
            <a:endParaRPr lang="en-IN"/>
          </a:p>
        </p:txBody>
      </p:sp>
    </p:spTree>
    <p:extLst>
      <p:ext uri="{BB962C8B-B14F-4D97-AF65-F5344CB8AC3E}">
        <p14:creationId xmlns:p14="http://schemas.microsoft.com/office/powerpoint/2010/main" val="734400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C296AF0-9B87-402F-A655-6AFCB3C9804C}" type="slidenum">
              <a:rPr lang="en-IN" smtClean="0"/>
              <a:t>26</a:t>
            </a:fld>
            <a:endParaRPr lang="en-IN"/>
          </a:p>
        </p:txBody>
      </p:sp>
    </p:spTree>
    <p:extLst>
      <p:ext uri="{BB962C8B-B14F-4D97-AF65-F5344CB8AC3E}">
        <p14:creationId xmlns:p14="http://schemas.microsoft.com/office/powerpoint/2010/main" val="1789742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FD28C-2104-041B-7F81-1EA86A9E06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F78DFBF-9424-580A-C629-B3C6192040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8AADC1F-690C-99D8-9A69-5B0D19370918}"/>
              </a:ext>
            </a:extLst>
          </p:cNvPr>
          <p:cNvSpPr>
            <a:spLocks noGrp="1"/>
          </p:cNvSpPr>
          <p:nvPr>
            <p:ph type="dt" sz="half" idx="10"/>
          </p:nvPr>
        </p:nvSpPr>
        <p:spPr/>
        <p:txBody>
          <a:bodyPr/>
          <a:lstStyle/>
          <a:p>
            <a:fld id="{6C1567B6-13BE-456E-85C1-35E0ACC8695B}" type="datetime1">
              <a:rPr lang="en-IN" smtClean="0"/>
              <a:t>03-08-2023</a:t>
            </a:fld>
            <a:endParaRPr lang="en-IN"/>
          </a:p>
        </p:txBody>
      </p:sp>
      <p:sp>
        <p:nvSpPr>
          <p:cNvPr id="5" name="Footer Placeholder 4">
            <a:extLst>
              <a:ext uri="{FF2B5EF4-FFF2-40B4-BE49-F238E27FC236}">
                <a16:creationId xmlns:a16="http://schemas.microsoft.com/office/drawing/2014/main" id="{D9EB9619-08BB-8E43-6404-00319091DEB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00C73F1-4505-B8E0-13D9-DCD9A8B10CDA}"/>
              </a:ext>
            </a:extLst>
          </p:cNvPr>
          <p:cNvSpPr>
            <a:spLocks noGrp="1"/>
          </p:cNvSpPr>
          <p:nvPr>
            <p:ph type="sldNum" sz="quarter" idx="12"/>
          </p:nvPr>
        </p:nvSpPr>
        <p:spPr/>
        <p:txBody>
          <a:bodyPr/>
          <a:lstStyle/>
          <a:p>
            <a:fld id="{D174D4AE-81EF-46AB-9146-33B5066CCE71}" type="slidenum">
              <a:rPr lang="en-IN" smtClean="0"/>
              <a:t>‹#›</a:t>
            </a:fld>
            <a:endParaRPr lang="en-IN"/>
          </a:p>
        </p:txBody>
      </p:sp>
    </p:spTree>
    <p:extLst>
      <p:ext uri="{BB962C8B-B14F-4D97-AF65-F5344CB8AC3E}">
        <p14:creationId xmlns:p14="http://schemas.microsoft.com/office/powerpoint/2010/main" val="4196034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27C8B-1FB6-DD15-7471-1779BD534F2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F05B5F8-AB31-104A-C252-995463CDBC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F60F8D5-DB14-808F-8733-B73C5F0924F3}"/>
              </a:ext>
            </a:extLst>
          </p:cNvPr>
          <p:cNvSpPr>
            <a:spLocks noGrp="1"/>
          </p:cNvSpPr>
          <p:nvPr>
            <p:ph type="dt" sz="half" idx="10"/>
          </p:nvPr>
        </p:nvSpPr>
        <p:spPr/>
        <p:txBody>
          <a:bodyPr/>
          <a:lstStyle/>
          <a:p>
            <a:fld id="{87046EEE-DF44-4325-B32D-C4D0E967413D}" type="datetime1">
              <a:rPr lang="en-IN" smtClean="0"/>
              <a:t>03-08-2023</a:t>
            </a:fld>
            <a:endParaRPr lang="en-IN"/>
          </a:p>
        </p:txBody>
      </p:sp>
      <p:sp>
        <p:nvSpPr>
          <p:cNvPr id="5" name="Footer Placeholder 4">
            <a:extLst>
              <a:ext uri="{FF2B5EF4-FFF2-40B4-BE49-F238E27FC236}">
                <a16:creationId xmlns:a16="http://schemas.microsoft.com/office/drawing/2014/main" id="{A79D391A-2CD0-D5AB-AA91-7075AAB8894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DEE2A38-7BED-79F6-425D-D60455B73429}"/>
              </a:ext>
            </a:extLst>
          </p:cNvPr>
          <p:cNvSpPr>
            <a:spLocks noGrp="1"/>
          </p:cNvSpPr>
          <p:nvPr>
            <p:ph type="sldNum" sz="quarter" idx="12"/>
          </p:nvPr>
        </p:nvSpPr>
        <p:spPr/>
        <p:txBody>
          <a:bodyPr/>
          <a:lstStyle/>
          <a:p>
            <a:fld id="{D174D4AE-81EF-46AB-9146-33B5066CCE71}" type="slidenum">
              <a:rPr lang="en-IN" smtClean="0"/>
              <a:t>‹#›</a:t>
            </a:fld>
            <a:endParaRPr lang="en-IN"/>
          </a:p>
        </p:txBody>
      </p:sp>
    </p:spTree>
    <p:extLst>
      <p:ext uri="{BB962C8B-B14F-4D97-AF65-F5344CB8AC3E}">
        <p14:creationId xmlns:p14="http://schemas.microsoft.com/office/powerpoint/2010/main" val="4098913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D435D4-136E-CCC0-0598-5DA1EE91159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A4FF428-62EB-CD35-CCFF-568AA6524A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4333FD1-7586-3E42-72DB-E438E13B3384}"/>
              </a:ext>
            </a:extLst>
          </p:cNvPr>
          <p:cNvSpPr>
            <a:spLocks noGrp="1"/>
          </p:cNvSpPr>
          <p:nvPr>
            <p:ph type="dt" sz="half" idx="10"/>
          </p:nvPr>
        </p:nvSpPr>
        <p:spPr/>
        <p:txBody>
          <a:bodyPr/>
          <a:lstStyle/>
          <a:p>
            <a:fld id="{BC193701-B7FA-414D-A7A0-EDC3747C15AA}" type="datetime1">
              <a:rPr lang="en-IN" smtClean="0"/>
              <a:t>03-08-2023</a:t>
            </a:fld>
            <a:endParaRPr lang="en-IN"/>
          </a:p>
        </p:txBody>
      </p:sp>
      <p:sp>
        <p:nvSpPr>
          <p:cNvPr id="5" name="Footer Placeholder 4">
            <a:extLst>
              <a:ext uri="{FF2B5EF4-FFF2-40B4-BE49-F238E27FC236}">
                <a16:creationId xmlns:a16="http://schemas.microsoft.com/office/drawing/2014/main" id="{2948F70F-B950-E472-8D92-115C4698A0F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AD6A2D3-45C3-39B0-DE5C-575439255B7E}"/>
              </a:ext>
            </a:extLst>
          </p:cNvPr>
          <p:cNvSpPr>
            <a:spLocks noGrp="1"/>
          </p:cNvSpPr>
          <p:nvPr>
            <p:ph type="sldNum" sz="quarter" idx="12"/>
          </p:nvPr>
        </p:nvSpPr>
        <p:spPr/>
        <p:txBody>
          <a:bodyPr/>
          <a:lstStyle/>
          <a:p>
            <a:fld id="{D174D4AE-81EF-46AB-9146-33B5066CCE71}" type="slidenum">
              <a:rPr lang="en-IN" smtClean="0"/>
              <a:t>‹#›</a:t>
            </a:fld>
            <a:endParaRPr lang="en-IN"/>
          </a:p>
        </p:txBody>
      </p:sp>
    </p:spTree>
    <p:extLst>
      <p:ext uri="{BB962C8B-B14F-4D97-AF65-F5344CB8AC3E}">
        <p14:creationId xmlns:p14="http://schemas.microsoft.com/office/powerpoint/2010/main" val="4085246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D8F07-069F-83F1-AE53-B01B8A3B7FE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1DB6945-87F2-4383-DA7D-E008437D99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D70F806-1142-BEED-2402-7CD378E64849}"/>
              </a:ext>
            </a:extLst>
          </p:cNvPr>
          <p:cNvSpPr>
            <a:spLocks noGrp="1"/>
          </p:cNvSpPr>
          <p:nvPr>
            <p:ph type="dt" sz="half" idx="10"/>
          </p:nvPr>
        </p:nvSpPr>
        <p:spPr/>
        <p:txBody>
          <a:bodyPr/>
          <a:lstStyle/>
          <a:p>
            <a:fld id="{4ACE2E9C-328C-4A50-BB6B-46723EEE3113}" type="datetime1">
              <a:rPr lang="en-IN" smtClean="0"/>
              <a:t>03-08-2023</a:t>
            </a:fld>
            <a:endParaRPr lang="en-IN"/>
          </a:p>
        </p:txBody>
      </p:sp>
      <p:sp>
        <p:nvSpPr>
          <p:cNvPr id="5" name="Footer Placeholder 4">
            <a:extLst>
              <a:ext uri="{FF2B5EF4-FFF2-40B4-BE49-F238E27FC236}">
                <a16:creationId xmlns:a16="http://schemas.microsoft.com/office/drawing/2014/main" id="{3BB6B4AE-61DA-E5D6-0E04-3E1B3C41AF4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3C3B527-CCEC-4A81-1682-57B1FC7662CD}"/>
              </a:ext>
            </a:extLst>
          </p:cNvPr>
          <p:cNvSpPr>
            <a:spLocks noGrp="1"/>
          </p:cNvSpPr>
          <p:nvPr>
            <p:ph type="sldNum" sz="quarter" idx="12"/>
          </p:nvPr>
        </p:nvSpPr>
        <p:spPr/>
        <p:txBody>
          <a:bodyPr/>
          <a:lstStyle/>
          <a:p>
            <a:fld id="{D174D4AE-81EF-46AB-9146-33B5066CCE71}" type="slidenum">
              <a:rPr lang="en-IN" smtClean="0"/>
              <a:t>‹#›</a:t>
            </a:fld>
            <a:endParaRPr lang="en-IN"/>
          </a:p>
        </p:txBody>
      </p:sp>
    </p:spTree>
    <p:extLst>
      <p:ext uri="{BB962C8B-B14F-4D97-AF65-F5344CB8AC3E}">
        <p14:creationId xmlns:p14="http://schemas.microsoft.com/office/powerpoint/2010/main" val="498498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7E349-5431-7580-AABD-75A9856E92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3D5AA2D-BDBB-5FCF-C61A-AB679B7993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E12F6D-10B2-D5B6-1EC8-375849E0AF5A}"/>
              </a:ext>
            </a:extLst>
          </p:cNvPr>
          <p:cNvSpPr>
            <a:spLocks noGrp="1"/>
          </p:cNvSpPr>
          <p:nvPr>
            <p:ph type="dt" sz="half" idx="10"/>
          </p:nvPr>
        </p:nvSpPr>
        <p:spPr/>
        <p:txBody>
          <a:bodyPr/>
          <a:lstStyle/>
          <a:p>
            <a:fld id="{A719AC11-7D4D-43CA-AFA2-CA7D3CC1A18E}" type="datetime1">
              <a:rPr lang="en-IN" smtClean="0"/>
              <a:t>03-08-2023</a:t>
            </a:fld>
            <a:endParaRPr lang="en-IN"/>
          </a:p>
        </p:txBody>
      </p:sp>
      <p:sp>
        <p:nvSpPr>
          <p:cNvPr id="5" name="Footer Placeholder 4">
            <a:extLst>
              <a:ext uri="{FF2B5EF4-FFF2-40B4-BE49-F238E27FC236}">
                <a16:creationId xmlns:a16="http://schemas.microsoft.com/office/drawing/2014/main" id="{BEF4949C-3887-ECD9-43DB-F458B29D973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9AF42C7-7F69-6D2C-D58B-564F3011E218}"/>
              </a:ext>
            </a:extLst>
          </p:cNvPr>
          <p:cNvSpPr>
            <a:spLocks noGrp="1"/>
          </p:cNvSpPr>
          <p:nvPr>
            <p:ph type="sldNum" sz="quarter" idx="12"/>
          </p:nvPr>
        </p:nvSpPr>
        <p:spPr/>
        <p:txBody>
          <a:bodyPr/>
          <a:lstStyle/>
          <a:p>
            <a:fld id="{D174D4AE-81EF-46AB-9146-33B5066CCE71}" type="slidenum">
              <a:rPr lang="en-IN" smtClean="0"/>
              <a:t>‹#›</a:t>
            </a:fld>
            <a:endParaRPr lang="en-IN"/>
          </a:p>
        </p:txBody>
      </p:sp>
    </p:spTree>
    <p:extLst>
      <p:ext uri="{BB962C8B-B14F-4D97-AF65-F5344CB8AC3E}">
        <p14:creationId xmlns:p14="http://schemas.microsoft.com/office/powerpoint/2010/main" val="2160516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313AA-9070-3A7D-29BA-A801CFEB1B2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B6B185B-8E52-569B-052F-2709B36BB2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6BE6E4C-FE17-6ACE-7DB9-4BCB9A362F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225F0C2-3E62-814F-F227-42B4DBFFE908}"/>
              </a:ext>
            </a:extLst>
          </p:cNvPr>
          <p:cNvSpPr>
            <a:spLocks noGrp="1"/>
          </p:cNvSpPr>
          <p:nvPr>
            <p:ph type="dt" sz="half" idx="10"/>
          </p:nvPr>
        </p:nvSpPr>
        <p:spPr/>
        <p:txBody>
          <a:bodyPr/>
          <a:lstStyle/>
          <a:p>
            <a:fld id="{C48154C0-C498-40AA-843D-7D7E987292BF}" type="datetime1">
              <a:rPr lang="en-IN" smtClean="0"/>
              <a:t>03-08-2023</a:t>
            </a:fld>
            <a:endParaRPr lang="en-IN"/>
          </a:p>
        </p:txBody>
      </p:sp>
      <p:sp>
        <p:nvSpPr>
          <p:cNvPr id="6" name="Footer Placeholder 5">
            <a:extLst>
              <a:ext uri="{FF2B5EF4-FFF2-40B4-BE49-F238E27FC236}">
                <a16:creationId xmlns:a16="http://schemas.microsoft.com/office/drawing/2014/main" id="{F7A7F486-2D87-1249-E734-A40A118E45D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612C6A2-97A8-281D-7C80-28F60CCBF75C}"/>
              </a:ext>
            </a:extLst>
          </p:cNvPr>
          <p:cNvSpPr>
            <a:spLocks noGrp="1"/>
          </p:cNvSpPr>
          <p:nvPr>
            <p:ph type="sldNum" sz="quarter" idx="12"/>
          </p:nvPr>
        </p:nvSpPr>
        <p:spPr/>
        <p:txBody>
          <a:bodyPr/>
          <a:lstStyle/>
          <a:p>
            <a:fld id="{D174D4AE-81EF-46AB-9146-33B5066CCE71}" type="slidenum">
              <a:rPr lang="en-IN" smtClean="0"/>
              <a:t>‹#›</a:t>
            </a:fld>
            <a:endParaRPr lang="en-IN"/>
          </a:p>
        </p:txBody>
      </p:sp>
    </p:spTree>
    <p:extLst>
      <p:ext uri="{BB962C8B-B14F-4D97-AF65-F5344CB8AC3E}">
        <p14:creationId xmlns:p14="http://schemas.microsoft.com/office/powerpoint/2010/main" val="46767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E487F-1765-7A99-D946-8D8B1BF0C1C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4C16BCA-61BA-11E5-DDBC-A007147D14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88E79-65E5-D944-134B-2E4B9A13F1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8D44E8E-E9BF-B440-8BAC-0F55750ADC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32DA4D-BB57-B840-7CE0-FD7314123C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20BF8187-5D31-FE48-E127-BB01084C0115}"/>
              </a:ext>
            </a:extLst>
          </p:cNvPr>
          <p:cNvSpPr>
            <a:spLocks noGrp="1"/>
          </p:cNvSpPr>
          <p:nvPr>
            <p:ph type="dt" sz="half" idx="10"/>
          </p:nvPr>
        </p:nvSpPr>
        <p:spPr/>
        <p:txBody>
          <a:bodyPr/>
          <a:lstStyle/>
          <a:p>
            <a:fld id="{95305608-9096-4F94-B544-91F983B6A2F5}" type="datetime1">
              <a:rPr lang="en-IN" smtClean="0"/>
              <a:t>03-08-2023</a:t>
            </a:fld>
            <a:endParaRPr lang="en-IN"/>
          </a:p>
        </p:txBody>
      </p:sp>
      <p:sp>
        <p:nvSpPr>
          <p:cNvPr id="8" name="Footer Placeholder 7">
            <a:extLst>
              <a:ext uri="{FF2B5EF4-FFF2-40B4-BE49-F238E27FC236}">
                <a16:creationId xmlns:a16="http://schemas.microsoft.com/office/drawing/2014/main" id="{D47019FA-5B52-FFCC-18C2-E696CEEF5808}"/>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B5CE82E5-F329-F59C-1410-9B4BE5D6DB90}"/>
              </a:ext>
            </a:extLst>
          </p:cNvPr>
          <p:cNvSpPr>
            <a:spLocks noGrp="1"/>
          </p:cNvSpPr>
          <p:nvPr>
            <p:ph type="sldNum" sz="quarter" idx="12"/>
          </p:nvPr>
        </p:nvSpPr>
        <p:spPr/>
        <p:txBody>
          <a:bodyPr/>
          <a:lstStyle/>
          <a:p>
            <a:fld id="{D174D4AE-81EF-46AB-9146-33B5066CCE71}" type="slidenum">
              <a:rPr lang="en-IN" smtClean="0"/>
              <a:t>‹#›</a:t>
            </a:fld>
            <a:endParaRPr lang="en-IN"/>
          </a:p>
        </p:txBody>
      </p:sp>
    </p:spTree>
    <p:extLst>
      <p:ext uri="{BB962C8B-B14F-4D97-AF65-F5344CB8AC3E}">
        <p14:creationId xmlns:p14="http://schemas.microsoft.com/office/powerpoint/2010/main" val="583604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64BB-387D-0833-F9BE-D91E9871693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2426742-AF9D-E4E0-BACC-4D30B7D49A08}"/>
              </a:ext>
            </a:extLst>
          </p:cNvPr>
          <p:cNvSpPr>
            <a:spLocks noGrp="1"/>
          </p:cNvSpPr>
          <p:nvPr>
            <p:ph type="dt" sz="half" idx="10"/>
          </p:nvPr>
        </p:nvSpPr>
        <p:spPr/>
        <p:txBody>
          <a:bodyPr/>
          <a:lstStyle/>
          <a:p>
            <a:fld id="{0062D6AB-0434-4AB1-B76E-B3F91682BAD8}" type="datetime1">
              <a:rPr lang="en-IN" smtClean="0"/>
              <a:t>03-08-2023</a:t>
            </a:fld>
            <a:endParaRPr lang="en-IN"/>
          </a:p>
        </p:txBody>
      </p:sp>
      <p:sp>
        <p:nvSpPr>
          <p:cNvPr id="4" name="Footer Placeholder 3">
            <a:extLst>
              <a:ext uri="{FF2B5EF4-FFF2-40B4-BE49-F238E27FC236}">
                <a16:creationId xmlns:a16="http://schemas.microsoft.com/office/drawing/2014/main" id="{3834CDB8-E6C7-50BB-C63D-BD826366069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0AEA8E38-4F14-0975-9134-0BBBA9060533}"/>
              </a:ext>
            </a:extLst>
          </p:cNvPr>
          <p:cNvSpPr>
            <a:spLocks noGrp="1"/>
          </p:cNvSpPr>
          <p:nvPr>
            <p:ph type="sldNum" sz="quarter" idx="12"/>
          </p:nvPr>
        </p:nvSpPr>
        <p:spPr/>
        <p:txBody>
          <a:bodyPr/>
          <a:lstStyle/>
          <a:p>
            <a:fld id="{D174D4AE-81EF-46AB-9146-33B5066CCE71}" type="slidenum">
              <a:rPr lang="en-IN" smtClean="0"/>
              <a:t>‹#›</a:t>
            </a:fld>
            <a:endParaRPr lang="en-IN"/>
          </a:p>
        </p:txBody>
      </p:sp>
    </p:spTree>
    <p:extLst>
      <p:ext uri="{BB962C8B-B14F-4D97-AF65-F5344CB8AC3E}">
        <p14:creationId xmlns:p14="http://schemas.microsoft.com/office/powerpoint/2010/main" val="607260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4BADE1-A28A-4CE1-6268-7CE92BA5ECB7}"/>
              </a:ext>
            </a:extLst>
          </p:cNvPr>
          <p:cNvSpPr>
            <a:spLocks noGrp="1"/>
          </p:cNvSpPr>
          <p:nvPr>
            <p:ph type="dt" sz="half" idx="10"/>
          </p:nvPr>
        </p:nvSpPr>
        <p:spPr/>
        <p:txBody>
          <a:bodyPr/>
          <a:lstStyle/>
          <a:p>
            <a:fld id="{8FFB0E63-3B33-4CDA-AA0E-BBA2CE24CEEC}" type="datetime1">
              <a:rPr lang="en-IN" smtClean="0"/>
              <a:t>03-08-2023</a:t>
            </a:fld>
            <a:endParaRPr lang="en-IN"/>
          </a:p>
        </p:txBody>
      </p:sp>
      <p:sp>
        <p:nvSpPr>
          <p:cNvPr id="3" name="Footer Placeholder 2">
            <a:extLst>
              <a:ext uri="{FF2B5EF4-FFF2-40B4-BE49-F238E27FC236}">
                <a16:creationId xmlns:a16="http://schemas.microsoft.com/office/drawing/2014/main" id="{5BC5A4F8-2BEC-E278-73D9-50E3D86D79A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6E515858-EC31-849B-78CE-13507BC20AFF}"/>
              </a:ext>
            </a:extLst>
          </p:cNvPr>
          <p:cNvSpPr>
            <a:spLocks noGrp="1"/>
          </p:cNvSpPr>
          <p:nvPr>
            <p:ph type="sldNum" sz="quarter" idx="12"/>
          </p:nvPr>
        </p:nvSpPr>
        <p:spPr/>
        <p:txBody>
          <a:bodyPr/>
          <a:lstStyle/>
          <a:p>
            <a:fld id="{D174D4AE-81EF-46AB-9146-33B5066CCE71}" type="slidenum">
              <a:rPr lang="en-IN" smtClean="0"/>
              <a:t>‹#›</a:t>
            </a:fld>
            <a:endParaRPr lang="en-IN"/>
          </a:p>
        </p:txBody>
      </p:sp>
    </p:spTree>
    <p:extLst>
      <p:ext uri="{BB962C8B-B14F-4D97-AF65-F5344CB8AC3E}">
        <p14:creationId xmlns:p14="http://schemas.microsoft.com/office/powerpoint/2010/main" val="1539969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3BB30-E8A4-3C27-100B-1659DF7D96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BC6635D-FADA-20AD-36F8-A7E44391AB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9700EB9-E3C8-0479-BB05-DD6DF36001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66ADD8-1B29-D401-DE1A-AB2BAB775AF7}"/>
              </a:ext>
            </a:extLst>
          </p:cNvPr>
          <p:cNvSpPr>
            <a:spLocks noGrp="1"/>
          </p:cNvSpPr>
          <p:nvPr>
            <p:ph type="dt" sz="half" idx="10"/>
          </p:nvPr>
        </p:nvSpPr>
        <p:spPr/>
        <p:txBody>
          <a:bodyPr/>
          <a:lstStyle/>
          <a:p>
            <a:fld id="{A81565AB-EB0B-414F-9C4E-C989AE3A3559}" type="datetime1">
              <a:rPr lang="en-IN" smtClean="0"/>
              <a:t>03-08-2023</a:t>
            </a:fld>
            <a:endParaRPr lang="en-IN"/>
          </a:p>
        </p:txBody>
      </p:sp>
      <p:sp>
        <p:nvSpPr>
          <p:cNvPr id="6" name="Footer Placeholder 5">
            <a:extLst>
              <a:ext uri="{FF2B5EF4-FFF2-40B4-BE49-F238E27FC236}">
                <a16:creationId xmlns:a16="http://schemas.microsoft.com/office/drawing/2014/main" id="{5ADC37BE-1564-8B2E-4EF2-B09D0E9111C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91E2F5D-96AB-1BFF-B369-AB0AE0CA0D10}"/>
              </a:ext>
            </a:extLst>
          </p:cNvPr>
          <p:cNvSpPr>
            <a:spLocks noGrp="1"/>
          </p:cNvSpPr>
          <p:nvPr>
            <p:ph type="sldNum" sz="quarter" idx="12"/>
          </p:nvPr>
        </p:nvSpPr>
        <p:spPr/>
        <p:txBody>
          <a:bodyPr/>
          <a:lstStyle/>
          <a:p>
            <a:fld id="{D174D4AE-81EF-46AB-9146-33B5066CCE71}" type="slidenum">
              <a:rPr lang="en-IN" smtClean="0"/>
              <a:t>‹#›</a:t>
            </a:fld>
            <a:endParaRPr lang="en-IN"/>
          </a:p>
        </p:txBody>
      </p:sp>
    </p:spTree>
    <p:extLst>
      <p:ext uri="{BB962C8B-B14F-4D97-AF65-F5344CB8AC3E}">
        <p14:creationId xmlns:p14="http://schemas.microsoft.com/office/powerpoint/2010/main" val="4098357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C2E9F-F863-0867-C93E-D77975A7BB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65EFA1D-E7CE-EC0F-DC62-499730A05A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3DB444C4-913D-2115-D6FC-046A5762C8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D121F-F337-812F-8AFE-5F788363E4C6}"/>
              </a:ext>
            </a:extLst>
          </p:cNvPr>
          <p:cNvSpPr>
            <a:spLocks noGrp="1"/>
          </p:cNvSpPr>
          <p:nvPr>
            <p:ph type="dt" sz="half" idx="10"/>
          </p:nvPr>
        </p:nvSpPr>
        <p:spPr/>
        <p:txBody>
          <a:bodyPr/>
          <a:lstStyle/>
          <a:p>
            <a:fld id="{C7AE83E2-5198-4E64-A7A7-701001736D1D}" type="datetime1">
              <a:rPr lang="en-IN" smtClean="0"/>
              <a:t>03-08-2023</a:t>
            </a:fld>
            <a:endParaRPr lang="en-IN"/>
          </a:p>
        </p:txBody>
      </p:sp>
      <p:sp>
        <p:nvSpPr>
          <p:cNvPr id="6" name="Footer Placeholder 5">
            <a:extLst>
              <a:ext uri="{FF2B5EF4-FFF2-40B4-BE49-F238E27FC236}">
                <a16:creationId xmlns:a16="http://schemas.microsoft.com/office/drawing/2014/main" id="{EAFFDBB6-C4E1-4F1D-9D47-681226D60ED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40163D4-7036-6381-2B73-5ECFA9F3F3F9}"/>
              </a:ext>
            </a:extLst>
          </p:cNvPr>
          <p:cNvSpPr>
            <a:spLocks noGrp="1"/>
          </p:cNvSpPr>
          <p:nvPr>
            <p:ph type="sldNum" sz="quarter" idx="12"/>
          </p:nvPr>
        </p:nvSpPr>
        <p:spPr/>
        <p:txBody>
          <a:bodyPr/>
          <a:lstStyle/>
          <a:p>
            <a:fld id="{D174D4AE-81EF-46AB-9146-33B5066CCE71}" type="slidenum">
              <a:rPr lang="en-IN" smtClean="0"/>
              <a:t>‹#›</a:t>
            </a:fld>
            <a:endParaRPr lang="en-IN"/>
          </a:p>
        </p:txBody>
      </p:sp>
    </p:spTree>
    <p:extLst>
      <p:ext uri="{BB962C8B-B14F-4D97-AF65-F5344CB8AC3E}">
        <p14:creationId xmlns:p14="http://schemas.microsoft.com/office/powerpoint/2010/main" val="558919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72D3D4-909E-1AD2-351B-4F2F7C0C3C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1AD7069-7821-C842-27BF-3E8D4C61AC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C1B324F-E974-4C84-B99F-D84DAC5208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8627A-E705-4A14-9A2F-40D358F0ADC7}" type="datetime1">
              <a:rPr lang="en-IN" smtClean="0"/>
              <a:t>03-08-2023</a:t>
            </a:fld>
            <a:endParaRPr lang="en-IN"/>
          </a:p>
        </p:txBody>
      </p:sp>
      <p:sp>
        <p:nvSpPr>
          <p:cNvPr id="5" name="Footer Placeholder 4">
            <a:extLst>
              <a:ext uri="{FF2B5EF4-FFF2-40B4-BE49-F238E27FC236}">
                <a16:creationId xmlns:a16="http://schemas.microsoft.com/office/drawing/2014/main" id="{2ED27EAB-574C-9295-E876-A350AAE849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2CF827DE-1486-64FD-E869-3B9075E802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4D4AE-81EF-46AB-9146-33B5066CCE71}" type="slidenum">
              <a:rPr lang="en-IN" smtClean="0"/>
              <a:t>‹#›</a:t>
            </a:fld>
            <a:endParaRPr lang="en-IN"/>
          </a:p>
        </p:txBody>
      </p:sp>
    </p:spTree>
    <p:extLst>
      <p:ext uri="{BB962C8B-B14F-4D97-AF65-F5344CB8AC3E}">
        <p14:creationId xmlns:p14="http://schemas.microsoft.com/office/powerpoint/2010/main" val="2572766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7.xml"/><Relationship Id="rId5" Type="http://schemas.openxmlformats.org/officeDocument/2006/relationships/image" Target="../media/image39.jpg"/><Relationship Id="rId4" Type="http://schemas.openxmlformats.org/officeDocument/2006/relationships/image" Target="../media/image38.jpg"/></Relationships>
</file>

<file path=ppt/slides/_rels/slide3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7.xml"/><Relationship Id="rId5" Type="http://schemas.openxmlformats.org/officeDocument/2006/relationships/image" Target="../media/image43.jpg"/><Relationship Id="rId4" Type="http://schemas.openxmlformats.org/officeDocument/2006/relationships/image" Target="../media/image42.jpg"/></Relationships>
</file>

<file path=ppt/slides/_rels/slide3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E43C1-35A2-8DA8-39A1-E1D656B42547}"/>
              </a:ext>
            </a:extLst>
          </p:cNvPr>
          <p:cNvSpPr>
            <a:spLocks noGrp="1"/>
          </p:cNvSpPr>
          <p:nvPr>
            <p:ph type="ctrTitle"/>
          </p:nvPr>
        </p:nvSpPr>
        <p:spPr>
          <a:xfrm>
            <a:off x="1413353" y="929321"/>
            <a:ext cx="9144000" cy="2387600"/>
          </a:xfrm>
        </p:spPr>
        <p:txBody>
          <a:bodyPr>
            <a:normAutofit/>
          </a:bodyPr>
          <a:lstStyle/>
          <a:p>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Cross-sectional study on Menstrual Hygiene Practices  among Adolescent Girls in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Mandu and Baghmara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blocks of Jharkhand, India.</a:t>
            </a:r>
            <a:br>
              <a:rPr lang="en-IN" sz="3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GB" sz="2800" dirty="0">
                <a:latin typeface="Times New Roman" panose="02020603050405020304" pitchFamily="18" charset="0"/>
                <a:cs typeface="Times New Roman" panose="02020603050405020304" pitchFamily="18" charset="0"/>
              </a:rPr>
              <a:t> </a:t>
            </a:r>
            <a:endParaRPr lang="en-IN" sz="28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530993CA-FD21-F999-39C6-AE114D5C8FB9}"/>
              </a:ext>
            </a:extLst>
          </p:cNvPr>
          <p:cNvSpPr>
            <a:spLocks noGrp="1"/>
          </p:cNvSpPr>
          <p:nvPr>
            <p:ph type="subTitle" idx="1"/>
          </p:nvPr>
        </p:nvSpPr>
        <p:spPr>
          <a:xfrm>
            <a:off x="8529823" y="5300396"/>
            <a:ext cx="3375853" cy="1200329"/>
          </a:xfrm>
        </p:spPr>
        <p:txBody>
          <a:bodyPr>
            <a:normAutofit lnSpcReduction="10000"/>
          </a:bodyPr>
          <a:lstStyle/>
          <a:p>
            <a:pPr algn="ctr"/>
            <a:r>
              <a:rPr lang="en-GB" sz="2400" dirty="0">
                <a:latin typeface="Times New Roman" panose="02020603050405020304" pitchFamily="18" charset="0"/>
                <a:cs typeface="Times New Roman" panose="02020603050405020304" pitchFamily="18" charset="0"/>
              </a:rPr>
              <a:t>Guide: </a:t>
            </a:r>
            <a:r>
              <a:rPr kumimoji="0" lang="en-I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Dr. Mukesh Ravi Raushan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IIHMR Delhi</a:t>
            </a:r>
          </a:p>
          <a:p>
            <a:endParaRPr lang="en-IN" sz="2400" dirty="0"/>
          </a:p>
        </p:txBody>
      </p:sp>
      <p:pic>
        <p:nvPicPr>
          <p:cNvPr id="5" name="Picture 4">
            <a:extLst>
              <a:ext uri="{FF2B5EF4-FFF2-40B4-BE49-F238E27FC236}">
                <a16:creationId xmlns:a16="http://schemas.microsoft.com/office/drawing/2014/main" id="{E191F146-8451-3CA4-8B90-96D38DF16A57}"/>
              </a:ext>
            </a:extLst>
          </p:cNvPr>
          <p:cNvPicPr>
            <a:picLocks noChangeAspect="1"/>
          </p:cNvPicPr>
          <p:nvPr/>
        </p:nvPicPr>
        <p:blipFill rotWithShape="1">
          <a:blip r:embed="rId3">
            <a:extLst>
              <a:ext uri="{28A0092B-C50C-407E-A947-70E740481C1C}">
                <a14:useLocalDpi xmlns:a14="http://schemas.microsoft.com/office/drawing/2010/main" val="0"/>
              </a:ext>
            </a:extLst>
          </a:blip>
          <a:srcRect t="18112" b="9329"/>
          <a:stretch/>
        </p:blipFill>
        <p:spPr>
          <a:xfrm>
            <a:off x="11013510" y="-31315"/>
            <a:ext cx="1178490" cy="876822"/>
          </a:xfrm>
          <a:prstGeom prst="rect">
            <a:avLst/>
          </a:prstGeom>
        </p:spPr>
      </p:pic>
      <p:sp>
        <p:nvSpPr>
          <p:cNvPr id="9" name="Slide Number Placeholder 8">
            <a:extLst>
              <a:ext uri="{FF2B5EF4-FFF2-40B4-BE49-F238E27FC236}">
                <a16:creationId xmlns:a16="http://schemas.microsoft.com/office/drawing/2014/main" id="{CE33D7CF-5378-B81F-16D9-550B056F66F2}"/>
              </a:ext>
            </a:extLst>
          </p:cNvPr>
          <p:cNvSpPr>
            <a:spLocks noGrp="1"/>
          </p:cNvSpPr>
          <p:nvPr>
            <p:ph type="sldNum" sz="quarter" idx="12"/>
          </p:nvPr>
        </p:nvSpPr>
        <p:spPr/>
        <p:txBody>
          <a:bodyPr/>
          <a:lstStyle/>
          <a:p>
            <a:fld id="{D174D4AE-81EF-46AB-9146-33B5066CCE71}" type="slidenum">
              <a:rPr lang="en-IN" smtClean="0"/>
              <a:t>1</a:t>
            </a:fld>
            <a:endParaRPr lang="en-IN"/>
          </a:p>
        </p:txBody>
      </p:sp>
      <p:pic>
        <p:nvPicPr>
          <p:cNvPr id="10" name="Picture 9">
            <a:extLst>
              <a:ext uri="{FF2B5EF4-FFF2-40B4-BE49-F238E27FC236}">
                <a16:creationId xmlns:a16="http://schemas.microsoft.com/office/drawing/2014/main" id="{DEC9DBBE-102F-80D0-3CD1-C63F336372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40144" cy="735106"/>
          </a:xfrm>
          <a:prstGeom prst="rect">
            <a:avLst/>
          </a:prstGeom>
        </p:spPr>
      </p:pic>
      <p:sp>
        <p:nvSpPr>
          <p:cNvPr id="11" name="TextBox 10">
            <a:extLst>
              <a:ext uri="{FF2B5EF4-FFF2-40B4-BE49-F238E27FC236}">
                <a16:creationId xmlns:a16="http://schemas.microsoft.com/office/drawing/2014/main" id="{C4BEA2BE-EA3E-4117-F259-54FC72746DB7}"/>
              </a:ext>
            </a:extLst>
          </p:cNvPr>
          <p:cNvSpPr txBox="1"/>
          <p:nvPr/>
        </p:nvSpPr>
        <p:spPr>
          <a:xfrm>
            <a:off x="2880986" y="3115194"/>
            <a:ext cx="5729614" cy="2536848"/>
          </a:xfrm>
          <a:prstGeom prst="rect">
            <a:avLst/>
          </a:prstGeom>
          <a:noFill/>
        </p:spPr>
        <p:txBody>
          <a:bodyPr wrap="square" rtlCol="0">
            <a:spAutoFit/>
          </a:bodyPr>
          <a:lstStyle/>
          <a:p>
            <a:pPr algn="ctr"/>
            <a:r>
              <a:rPr lang="en-GB" sz="2200" dirty="0">
                <a:latin typeface="Times New Roman" panose="02020603050405020304" pitchFamily="18" charset="0"/>
                <a:cs typeface="Times New Roman" panose="02020603050405020304" pitchFamily="18" charset="0"/>
              </a:rPr>
              <a:t>Organization- Tata Steel Foundation</a:t>
            </a:r>
          </a:p>
          <a:p>
            <a:pPr algn="ctr"/>
            <a:endParaRPr lang="en-GB" sz="2200" dirty="0">
              <a:latin typeface="Times New Roman" panose="02020603050405020304" pitchFamily="18" charset="0"/>
              <a:cs typeface="Times New Roman" panose="02020603050405020304" pitchFamily="18" charset="0"/>
            </a:endParaRPr>
          </a:p>
          <a:p>
            <a:pPr algn="ctr"/>
            <a:endParaRPr lang="en-GB" sz="2200" dirty="0">
              <a:latin typeface="Times New Roman" panose="02020603050405020304" pitchFamily="18" charset="0"/>
              <a:cs typeface="Times New Roman" panose="02020603050405020304" pitchFamily="18" charset="0"/>
            </a:endParaRPr>
          </a:p>
          <a:p>
            <a:pPr algn="ctr"/>
            <a:endParaRPr lang="en-GB" sz="2200" dirty="0">
              <a:latin typeface="Times New Roman" panose="02020603050405020304" pitchFamily="18" charset="0"/>
              <a:cs typeface="Times New Roman" panose="02020603050405020304" pitchFamily="18" charset="0"/>
            </a:endParaRPr>
          </a:p>
          <a:p>
            <a:pPr algn="ctr">
              <a:lnSpc>
                <a:spcPct val="110000"/>
              </a:lnSpc>
            </a:pPr>
            <a:r>
              <a:rPr lang="en-GB" sz="2200" dirty="0">
                <a:latin typeface="Times New Roman" panose="02020603050405020304" pitchFamily="18" charset="0"/>
                <a:cs typeface="Times New Roman" panose="02020603050405020304" pitchFamily="18" charset="0"/>
              </a:rPr>
              <a:t>Dissertation Report</a:t>
            </a:r>
          </a:p>
          <a:p>
            <a:pPr algn="ctr">
              <a:lnSpc>
                <a:spcPct val="110000"/>
              </a:lnSpc>
            </a:pPr>
            <a:r>
              <a:rPr lang="en-GB" sz="2200" dirty="0">
                <a:latin typeface="Times New Roman" panose="02020603050405020304" pitchFamily="18" charset="0"/>
                <a:cs typeface="Times New Roman" panose="02020603050405020304" pitchFamily="18" charset="0"/>
              </a:rPr>
              <a:t>Dr. Deepti Sidar</a:t>
            </a:r>
          </a:p>
          <a:p>
            <a:pPr algn="ctr">
              <a:lnSpc>
                <a:spcPct val="110000"/>
              </a:lnSpc>
            </a:pPr>
            <a:r>
              <a:rPr lang="en-GB" sz="2200" dirty="0">
                <a:latin typeface="Times New Roman" panose="02020603050405020304" pitchFamily="18" charset="0"/>
                <a:cs typeface="Times New Roman" panose="02020603050405020304" pitchFamily="18" charset="0"/>
              </a:rPr>
              <a:t>(PGDM)</a:t>
            </a:r>
          </a:p>
        </p:txBody>
      </p:sp>
    </p:spTree>
    <p:extLst>
      <p:ext uri="{BB962C8B-B14F-4D97-AF65-F5344CB8AC3E}">
        <p14:creationId xmlns:p14="http://schemas.microsoft.com/office/powerpoint/2010/main" val="406874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A57B8CA-A9DA-07AA-ECF8-26961E7D9BED}"/>
              </a:ext>
            </a:extLst>
          </p:cNvPr>
          <p:cNvSpPr>
            <a:spLocks noGrp="1"/>
          </p:cNvSpPr>
          <p:nvPr>
            <p:ph type="title"/>
          </p:nvPr>
        </p:nvSpPr>
        <p:spPr>
          <a:xfrm>
            <a:off x="838200" y="333810"/>
            <a:ext cx="10515600" cy="1325563"/>
          </a:xfrm>
        </p:spPr>
        <p:txBody>
          <a:bodyPr>
            <a:normAutofit/>
          </a:bodyPr>
          <a:lstStyle/>
          <a:p>
            <a:r>
              <a:rPr lang="en-GB" sz="3600" dirty="0">
                <a:latin typeface="Times New Roman" panose="02020603050405020304" pitchFamily="18" charset="0"/>
                <a:cs typeface="Times New Roman" panose="02020603050405020304" pitchFamily="18" charset="0"/>
              </a:rPr>
              <a:t>METHODOLOGY</a:t>
            </a:r>
            <a:endParaRPr lang="en-IN" sz="3600" dirty="0">
              <a:latin typeface="Times New Roman" panose="02020603050405020304" pitchFamily="18"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F11876DA-5691-0126-67F1-13093891A1EF}"/>
              </a:ext>
            </a:extLst>
          </p:cNvPr>
          <p:cNvSpPr>
            <a:spLocks noGrp="1"/>
          </p:cNvSpPr>
          <p:nvPr>
            <p:ph idx="1"/>
          </p:nvPr>
        </p:nvSpPr>
        <p:spPr>
          <a:xfrm>
            <a:off x="620072" y="1329296"/>
            <a:ext cx="10562046" cy="5357132"/>
          </a:xfrm>
        </p:spPr>
        <p:txBody>
          <a:bodyPr>
            <a:normAutofit/>
          </a:bodyPr>
          <a:lstStyle/>
          <a:p>
            <a:pPr marL="0" indent="0" algn="just">
              <a:lnSpc>
                <a:spcPct val="150000"/>
              </a:lnSpc>
              <a:spcAft>
                <a:spcPts val="800"/>
              </a:spcAft>
              <a:buNone/>
            </a:pPr>
            <a:r>
              <a:rPr lang="en-US" sz="1800" b="1" dirty="0">
                <a:latin typeface="Times New Roman" panose="02020603050405020304" pitchFamily="18" charset="0"/>
                <a:ea typeface="Times New Roman" panose="02020603050405020304" pitchFamily="18" charset="0"/>
              </a:rPr>
              <a:t>Sampling Design and Method</a:t>
            </a:r>
          </a:p>
          <a:p>
            <a:pPr algn="just">
              <a:lnSpc>
                <a:spcPct val="150000"/>
              </a:lnSpc>
              <a:spcAft>
                <a:spcPts val="800"/>
              </a:spcAft>
            </a:pPr>
            <a:r>
              <a:rPr lang="en-US" sz="1800" dirty="0">
                <a:latin typeface="Times New Roman" panose="02020603050405020304" pitchFamily="18" charset="0"/>
                <a:ea typeface="Times New Roman" panose="02020603050405020304" pitchFamily="18" charset="0"/>
              </a:rPr>
              <a:t>The data collection was done in the schools of the same block where the organization [TSF] was implementing their other projects including Adolescent Health Project. But, it is important to note that the study data was not taken from any other project. So, with the independent semi-structured tool the data was collected.</a:t>
            </a:r>
          </a:p>
          <a:p>
            <a:pPr algn="just">
              <a:lnSpc>
                <a:spcPct val="150000"/>
              </a:lnSpc>
              <a:spcAft>
                <a:spcPts val="800"/>
              </a:spcAft>
            </a:pPr>
            <a:r>
              <a:rPr lang="en-US" sz="1800" dirty="0">
                <a:effectLst/>
                <a:latin typeface="Times New Roman" panose="02020603050405020304" pitchFamily="18" charset="0"/>
                <a:ea typeface="Times New Roman" panose="02020603050405020304" pitchFamily="18" charset="0"/>
              </a:rPr>
              <a:t>The data was collected using </a:t>
            </a:r>
            <a:r>
              <a:rPr lang="en-US" sz="1800" b="1" dirty="0">
                <a:effectLst/>
                <a:latin typeface="Times New Roman" panose="02020603050405020304" pitchFamily="18" charset="0"/>
                <a:ea typeface="Times New Roman" panose="02020603050405020304" pitchFamily="18" charset="0"/>
              </a:rPr>
              <a:t>Census Method </a:t>
            </a:r>
            <a:r>
              <a:rPr lang="en-US" sz="1800" dirty="0">
                <a:effectLst/>
                <a:latin typeface="Times New Roman" panose="02020603050405020304" pitchFamily="18" charset="0"/>
                <a:ea typeface="Times New Roman" panose="02020603050405020304" pitchFamily="18" charset="0"/>
              </a:rPr>
              <a:t>[complete enumeration technique]. The data was collected from the full class [Grade 9-12], however, those </a:t>
            </a:r>
            <a:r>
              <a:rPr lang="en-US" sz="1800" b="1" dirty="0">
                <a:effectLst/>
                <a:latin typeface="Times New Roman" panose="02020603050405020304" pitchFamily="18" charset="0"/>
                <a:ea typeface="Times New Roman" panose="02020603050405020304" pitchFamily="18" charset="0"/>
              </a:rPr>
              <a:t>students not currently menstruating were excluded</a:t>
            </a:r>
            <a:r>
              <a:rPr lang="en-US" sz="1800" dirty="0">
                <a:effectLst/>
                <a:latin typeface="Times New Roman" panose="02020603050405020304" pitchFamily="18" charset="0"/>
                <a:ea typeface="Times New Roman" panose="02020603050405020304" pitchFamily="18" charset="0"/>
              </a:rPr>
              <a:t> from the data collection.</a:t>
            </a:r>
          </a:p>
          <a:p>
            <a:pPr algn="just">
              <a:lnSpc>
                <a:spcPct val="150000"/>
              </a:lnSpc>
              <a:spcAft>
                <a:spcPts val="800"/>
              </a:spcAft>
            </a:pPr>
            <a:r>
              <a:rPr lang="en-US" sz="1800" dirty="0">
                <a:effectLst/>
                <a:latin typeface="Times New Roman" panose="02020603050405020304" pitchFamily="18" charset="0"/>
                <a:ea typeface="Times New Roman" panose="02020603050405020304" pitchFamily="18" charset="0"/>
              </a:rPr>
              <a:t>The schools were selected on the basis of those students currently residing in selected blocks - </a:t>
            </a:r>
            <a:r>
              <a:rPr lang="en-US" sz="1800" i="1" dirty="0">
                <a:effectLst/>
                <a:latin typeface="Times New Roman" panose="02020603050405020304" pitchFamily="18" charset="0"/>
                <a:ea typeface="Times New Roman" panose="02020603050405020304" pitchFamily="18" charset="0"/>
              </a:rPr>
              <a:t>“Mandu”</a:t>
            </a:r>
            <a:r>
              <a:rPr lang="en-US" sz="1800" dirty="0">
                <a:effectLst/>
                <a:latin typeface="Times New Roman" panose="02020603050405020304" pitchFamily="18" charset="0"/>
                <a:ea typeface="Times New Roman" panose="02020603050405020304" pitchFamily="18" charset="0"/>
              </a:rPr>
              <a:t> and </a:t>
            </a:r>
            <a:r>
              <a:rPr lang="en-US" sz="1800" i="1" dirty="0">
                <a:effectLst/>
                <a:latin typeface="Times New Roman" panose="02020603050405020304" pitchFamily="18" charset="0"/>
                <a:ea typeface="Times New Roman" panose="02020603050405020304" pitchFamily="18" charset="0"/>
              </a:rPr>
              <a:t>“Baghmara” </a:t>
            </a:r>
            <a:r>
              <a:rPr lang="en-US" sz="1800" dirty="0">
                <a:effectLst/>
                <a:latin typeface="Times New Roman" panose="02020603050405020304" pitchFamily="18" charset="0"/>
                <a:ea typeface="Times New Roman" panose="02020603050405020304" pitchFamily="18" charset="0"/>
              </a:rPr>
              <a:t>of Ramgarh and Dhanbad districts respectively. Therefore, the study utilize </a:t>
            </a:r>
            <a:r>
              <a:rPr lang="en-US" sz="1800" b="1" dirty="0">
                <a:effectLst/>
                <a:latin typeface="Times New Roman" panose="02020603050405020304" pitchFamily="18" charset="0"/>
                <a:ea typeface="Times New Roman" panose="02020603050405020304" pitchFamily="18" charset="0"/>
              </a:rPr>
              <a:t>the purposive but clustered sampling technique</a:t>
            </a:r>
            <a:r>
              <a:rPr lang="en-US" sz="1800" dirty="0">
                <a:effectLst/>
                <a:latin typeface="Times New Roman" panose="02020603050405020304" pitchFamily="18" charset="0"/>
                <a:ea typeface="Times New Roman" panose="02020603050405020304" pitchFamily="18" charset="0"/>
              </a:rPr>
              <a:t> to select the respondent for this study. </a:t>
            </a:r>
          </a:p>
          <a:p>
            <a:pPr algn="just"/>
            <a:endParaRPr lang="en-IN"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6CBC1AA-CEF6-FE1D-7BA6-8A9630980C0F}"/>
              </a:ext>
            </a:extLst>
          </p:cNvPr>
          <p:cNvSpPr>
            <a:spLocks noGrp="1"/>
          </p:cNvSpPr>
          <p:nvPr>
            <p:ph type="sldNum" sz="quarter" idx="12"/>
          </p:nvPr>
        </p:nvSpPr>
        <p:spPr/>
        <p:txBody>
          <a:bodyPr/>
          <a:lstStyle/>
          <a:p>
            <a:fld id="{D174D4AE-81EF-46AB-9146-33B5066CCE71}" type="slidenum">
              <a:rPr lang="en-IN" smtClean="0"/>
              <a:t>10</a:t>
            </a:fld>
            <a:endParaRPr lang="en-IN"/>
          </a:p>
        </p:txBody>
      </p:sp>
      <p:pic>
        <p:nvPicPr>
          <p:cNvPr id="5" name="Picture 4">
            <a:extLst>
              <a:ext uri="{FF2B5EF4-FFF2-40B4-BE49-F238E27FC236}">
                <a16:creationId xmlns:a16="http://schemas.microsoft.com/office/drawing/2014/main" id="{29C3EF45-FB9A-3F5D-919E-7841B33A3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40144" cy="735106"/>
          </a:xfrm>
          <a:prstGeom prst="rect">
            <a:avLst/>
          </a:prstGeom>
        </p:spPr>
      </p:pic>
    </p:spTree>
    <p:extLst>
      <p:ext uri="{BB962C8B-B14F-4D97-AF65-F5344CB8AC3E}">
        <p14:creationId xmlns:p14="http://schemas.microsoft.com/office/powerpoint/2010/main" val="2842876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8C96F7-0F06-D272-0640-FB54792CBAC2}"/>
              </a:ext>
            </a:extLst>
          </p:cNvPr>
          <p:cNvSpPr>
            <a:spLocks noGrp="1"/>
          </p:cNvSpPr>
          <p:nvPr>
            <p:ph type="title"/>
          </p:nvPr>
        </p:nvSpPr>
        <p:spPr/>
        <p:txBody>
          <a:bodyPr>
            <a:normAutofit/>
          </a:bodyPr>
          <a:lstStyle/>
          <a:p>
            <a:r>
              <a:rPr lang="en-GB" sz="3600" dirty="0">
                <a:latin typeface="Times New Roman" panose="02020603050405020304" pitchFamily="18" charset="0"/>
                <a:cs typeface="Times New Roman" panose="02020603050405020304" pitchFamily="18" charset="0"/>
              </a:rPr>
              <a:t>METHODOLOGY</a:t>
            </a:r>
            <a:endParaRPr lang="en-IN" sz="3600"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52851C3A-6295-16FE-5700-2A372783CAB8}"/>
              </a:ext>
            </a:extLst>
          </p:cNvPr>
          <p:cNvSpPr>
            <a:spLocks noGrp="1"/>
          </p:cNvSpPr>
          <p:nvPr>
            <p:ph idx="1"/>
          </p:nvPr>
        </p:nvSpPr>
        <p:spPr>
          <a:xfrm>
            <a:off x="838200" y="1825625"/>
            <a:ext cx="10515600" cy="3491674"/>
          </a:xfrm>
        </p:spPr>
        <p:txBody>
          <a:bodyPr>
            <a:normAutofit lnSpcReduction="10000"/>
          </a:bodyPr>
          <a:lstStyle/>
          <a:p>
            <a:pPr>
              <a:lnSpc>
                <a:spcPct val="150000"/>
              </a:lnSpc>
              <a:spcAft>
                <a:spcPts val="800"/>
              </a:spcAft>
            </a:pPr>
            <a:r>
              <a:rPr lang="en-IN"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Method of Data Collection</a:t>
            </a:r>
            <a:r>
              <a:rPr lang="en-IN" sz="1800" kern="100" dirty="0">
                <a:effectLst/>
                <a:latin typeface="Times New Roman" panose="02020603050405020304" pitchFamily="18" charset="0"/>
                <a:ea typeface="Times New Roman" panose="02020603050405020304" pitchFamily="18" charset="0"/>
                <a:cs typeface="Times New Roman" panose="02020603050405020304" pitchFamily="18" charset="0"/>
              </a:rPr>
              <a:t>: Semi-structured questionnaire. The respondent identity details will be anonymous, and related details will not be asked during the survey.</a:t>
            </a:r>
            <a:endParaRPr lang="en-IN"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800"/>
              </a:spcAft>
            </a:pPr>
            <a:r>
              <a:rPr lang="en-IN"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Data Analysis:</a:t>
            </a:r>
            <a:r>
              <a:rPr lang="en-IN" sz="1800" b="1" kern="100" dirty="0">
                <a:latin typeface="Calibri" panose="020F0502020204030204" pitchFamily="34" charset="0"/>
                <a:ea typeface="Times New Roman" panose="02020603050405020304" pitchFamily="18" charset="0"/>
                <a:cs typeface="Times New Roman" panose="02020603050405020304" pitchFamily="18" charset="0"/>
              </a:rPr>
              <a:t> </a:t>
            </a:r>
            <a:r>
              <a:rPr lang="en-IN" sz="1800" kern="100" dirty="0">
                <a:effectLst/>
                <a:latin typeface="Times New Roman" panose="02020603050405020304" pitchFamily="18" charset="0"/>
                <a:ea typeface="Times New Roman" panose="02020603050405020304" pitchFamily="18" charset="0"/>
                <a:cs typeface="Times New Roman" panose="02020603050405020304" pitchFamily="18" charset="0"/>
              </a:rPr>
              <a:t>Analysis has been done using descriptive statistics like frequencies, proportions, mean and standard deviation using SPSS and MS-Excel. </a:t>
            </a:r>
          </a:p>
          <a:p>
            <a:pPr>
              <a:lnSpc>
                <a:spcPct val="150000"/>
              </a:lnSpc>
              <a:spcAft>
                <a:spcPts val="800"/>
              </a:spcAft>
            </a:pPr>
            <a:r>
              <a:rPr lang="en-IN" sz="1800" b="1" kern="100" dirty="0">
                <a:latin typeface="Times New Roman" panose="02020603050405020304" pitchFamily="18" charset="0"/>
                <a:ea typeface="Times New Roman" panose="02020603050405020304" pitchFamily="18" charset="0"/>
                <a:cs typeface="Times New Roman" panose="02020603050405020304" pitchFamily="18" charset="0"/>
              </a:rPr>
              <a:t>Ethical Consideration: </a:t>
            </a:r>
            <a:r>
              <a:rPr lang="en-IN" sz="1800" dirty="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Informed Consent from Block officers, and participants was taken. The study involves no risk to the participants involved in the survey. Moreover, the study will keep the data confidential and anonymity will be maintained.</a:t>
            </a:r>
            <a:endParaRPr lang="en-IN" sz="1800" b="1" kern="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IN" dirty="0"/>
          </a:p>
        </p:txBody>
      </p:sp>
      <p:sp>
        <p:nvSpPr>
          <p:cNvPr id="4" name="Slide Number Placeholder 3">
            <a:extLst>
              <a:ext uri="{FF2B5EF4-FFF2-40B4-BE49-F238E27FC236}">
                <a16:creationId xmlns:a16="http://schemas.microsoft.com/office/drawing/2014/main" id="{1141CF62-5AF2-F508-6C27-1AD267FC94BF}"/>
              </a:ext>
            </a:extLst>
          </p:cNvPr>
          <p:cNvSpPr>
            <a:spLocks noGrp="1"/>
          </p:cNvSpPr>
          <p:nvPr>
            <p:ph type="sldNum" sz="quarter" idx="12"/>
          </p:nvPr>
        </p:nvSpPr>
        <p:spPr/>
        <p:txBody>
          <a:bodyPr/>
          <a:lstStyle/>
          <a:p>
            <a:fld id="{D174D4AE-81EF-46AB-9146-33B5066CCE71}" type="slidenum">
              <a:rPr lang="en-IN" smtClean="0"/>
              <a:t>11</a:t>
            </a:fld>
            <a:endParaRPr lang="en-IN"/>
          </a:p>
        </p:txBody>
      </p:sp>
      <p:pic>
        <p:nvPicPr>
          <p:cNvPr id="5" name="Picture 4">
            <a:extLst>
              <a:ext uri="{FF2B5EF4-FFF2-40B4-BE49-F238E27FC236}">
                <a16:creationId xmlns:a16="http://schemas.microsoft.com/office/drawing/2014/main" id="{43C11F2E-7F49-27E4-8BE3-7B4B470F0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40144" cy="735106"/>
          </a:xfrm>
          <a:prstGeom prst="rect">
            <a:avLst/>
          </a:prstGeom>
        </p:spPr>
      </p:pic>
    </p:spTree>
    <p:extLst>
      <p:ext uri="{BB962C8B-B14F-4D97-AF65-F5344CB8AC3E}">
        <p14:creationId xmlns:p14="http://schemas.microsoft.com/office/powerpoint/2010/main" val="1450850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F932F1-2A55-87D5-830E-308E42DBC625}"/>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RESULTS</a:t>
            </a:r>
            <a:endParaRPr lang="en-IN"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2CF060D-4CD2-FAD8-B961-15D16FB67D99}"/>
              </a:ext>
            </a:extLst>
          </p:cNvPr>
          <p:cNvSpPr>
            <a:spLocks noGrp="1"/>
          </p:cNvSpPr>
          <p:nvPr>
            <p:ph type="sldNum" sz="quarter" idx="12"/>
          </p:nvPr>
        </p:nvSpPr>
        <p:spPr/>
        <p:txBody>
          <a:bodyPr/>
          <a:lstStyle/>
          <a:p>
            <a:fld id="{D174D4AE-81EF-46AB-9146-33B5066CCE71}" type="slidenum">
              <a:rPr lang="en-IN" smtClean="0"/>
              <a:t>12</a:t>
            </a:fld>
            <a:endParaRPr lang="en-IN"/>
          </a:p>
        </p:txBody>
      </p:sp>
      <p:pic>
        <p:nvPicPr>
          <p:cNvPr id="5" name="Picture 4">
            <a:extLst>
              <a:ext uri="{FF2B5EF4-FFF2-40B4-BE49-F238E27FC236}">
                <a16:creationId xmlns:a16="http://schemas.microsoft.com/office/drawing/2014/main" id="{6CFABBB8-1197-FC9D-487B-27256C89EE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40144" cy="735106"/>
          </a:xfrm>
          <a:prstGeom prst="rect">
            <a:avLst/>
          </a:prstGeom>
        </p:spPr>
      </p:pic>
      <p:pic>
        <p:nvPicPr>
          <p:cNvPr id="9" name="Picture 8">
            <a:extLst>
              <a:ext uri="{FF2B5EF4-FFF2-40B4-BE49-F238E27FC236}">
                <a16:creationId xmlns:a16="http://schemas.microsoft.com/office/drawing/2014/main" id="{EA5AF0F4-4300-AA66-123A-C368B573E4CA}"/>
              </a:ext>
            </a:extLst>
          </p:cNvPr>
          <p:cNvPicPr>
            <a:picLocks noChangeAspect="1"/>
          </p:cNvPicPr>
          <p:nvPr/>
        </p:nvPicPr>
        <p:blipFill>
          <a:blip r:embed="rId4"/>
          <a:stretch>
            <a:fillRect/>
          </a:stretch>
        </p:blipFill>
        <p:spPr>
          <a:xfrm>
            <a:off x="536261" y="1645898"/>
            <a:ext cx="5733288" cy="2834640"/>
          </a:xfrm>
          <a:prstGeom prst="rect">
            <a:avLst/>
          </a:prstGeom>
        </p:spPr>
      </p:pic>
    </p:spTree>
    <p:extLst>
      <p:ext uri="{BB962C8B-B14F-4D97-AF65-F5344CB8AC3E}">
        <p14:creationId xmlns:p14="http://schemas.microsoft.com/office/powerpoint/2010/main" val="494783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0D94787-CB7F-CE24-DA43-E7138832C70B}"/>
              </a:ext>
            </a:extLst>
          </p:cNvPr>
          <p:cNvSpPr>
            <a:spLocks noGrp="1"/>
          </p:cNvSpPr>
          <p:nvPr>
            <p:ph type="sldNum" sz="quarter" idx="12"/>
          </p:nvPr>
        </p:nvSpPr>
        <p:spPr/>
        <p:txBody>
          <a:bodyPr/>
          <a:lstStyle/>
          <a:p>
            <a:fld id="{D174D4AE-81EF-46AB-9146-33B5066CCE71}" type="slidenum">
              <a:rPr lang="en-IN" smtClean="0"/>
              <a:t>13</a:t>
            </a:fld>
            <a:endParaRPr lang="en-IN" dirty="0"/>
          </a:p>
        </p:txBody>
      </p:sp>
      <p:pic>
        <p:nvPicPr>
          <p:cNvPr id="7" name="Picture 6">
            <a:extLst>
              <a:ext uri="{FF2B5EF4-FFF2-40B4-BE49-F238E27FC236}">
                <a16:creationId xmlns:a16="http://schemas.microsoft.com/office/drawing/2014/main" id="{A6F824FE-99FB-5CDA-38EE-A3189F41E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40144" cy="735106"/>
          </a:xfrm>
          <a:prstGeom prst="rect">
            <a:avLst/>
          </a:prstGeom>
        </p:spPr>
      </p:pic>
      <p:sp>
        <p:nvSpPr>
          <p:cNvPr id="12" name="TextBox 11">
            <a:extLst>
              <a:ext uri="{FF2B5EF4-FFF2-40B4-BE49-F238E27FC236}">
                <a16:creationId xmlns:a16="http://schemas.microsoft.com/office/drawing/2014/main" id="{5403BCCA-0FC1-D488-6F96-8F92FCB44B36}"/>
              </a:ext>
            </a:extLst>
          </p:cNvPr>
          <p:cNvSpPr txBox="1"/>
          <p:nvPr/>
        </p:nvSpPr>
        <p:spPr>
          <a:xfrm>
            <a:off x="2902857" y="5304971"/>
            <a:ext cx="7010400" cy="923330"/>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“2.6% of the individuals reported that due the </a:t>
            </a:r>
            <a:r>
              <a:rPr lang="en-GB" b="1" dirty="0">
                <a:latin typeface="Times New Roman" panose="02020603050405020304" pitchFamily="18" charset="0"/>
                <a:cs typeface="Times New Roman" panose="02020603050405020304" pitchFamily="18" charset="0"/>
              </a:rPr>
              <a:t>unaffordability</a:t>
            </a:r>
            <a:r>
              <a:rPr lang="en-GB" dirty="0">
                <a:latin typeface="Times New Roman" panose="02020603050405020304" pitchFamily="18" charset="0"/>
                <a:cs typeface="Times New Roman" panose="02020603050405020304" pitchFamily="18" charset="0"/>
              </a:rPr>
              <a:t> they do not go to schools, other reasons being </a:t>
            </a:r>
            <a:r>
              <a:rPr lang="en-GB" b="1" dirty="0">
                <a:latin typeface="Times New Roman" panose="02020603050405020304" pitchFamily="18" charset="0"/>
                <a:cs typeface="Times New Roman" panose="02020603050405020304" pitchFamily="18" charset="0"/>
              </a:rPr>
              <a:t>domestic responsibilities</a:t>
            </a:r>
            <a:r>
              <a:rPr lang="en-GB" dirty="0">
                <a:latin typeface="Times New Roman" panose="02020603050405020304" pitchFamily="18" charset="0"/>
                <a:cs typeface="Times New Roman" panose="02020603050405020304" pitchFamily="18" charset="0"/>
              </a:rPr>
              <a:t>, </a:t>
            </a:r>
            <a:r>
              <a:rPr lang="en-GB" b="1" dirty="0">
                <a:latin typeface="Times New Roman" panose="02020603050405020304" pitchFamily="18" charset="0"/>
                <a:cs typeface="Times New Roman" panose="02020603050405020304" pitchFamily="18" charset="0"/>
              </a:rPr>
              <a:t>health related issues, marriage and school inaccessibility</a:t>
            </a:r>
            <a:r>
              <a:rPr lang="en-GB" dirty="0">
                <a:latin typeface="Times New Roman" panose="02020603050405020304" pitchFamily="18" charset="0"/>
                <a:cs typeface="Times New Roman" panose="02020603050405020304" pitchFamily="18" charset="0"/>
              </a:rPr>
              <a:t>”</a:t>
            </a:r>
            <a:endParaRPr lang="en-IN"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23D4D5D-4CF6-7C06-E91A-0A56FF7B31B1}"/>
              </a:ext>
            </a:extLst>
          </p:cNvPr>
          <p:cNvPicPr>
            <a:picLocks noChangeAspect="1"/>
          </p:cNvPicPr>
          <p:nvPr/>
        </p:nvPicPr>
        <p:blipFill>
          <a:blip r:embed="rId4"/>
          <a:stretch>
            <a:fillRect/>
          </a:stretch>
        </p:blipFill>
        <p:spPr>
          <a:xfrm>
            <a:off x="6408057" y="875076"/>
            <a:ext cx="5216096" cy="3900123"/>
          </a:xfrm>
          <a:prstGeom prst="rect">
            <a:avLst/>
          </a:prstGeom>
        </p:spPr>
      </p:pic>
      <p:pic>
        <p:nvPicPr>
          <p:cNvPr id="5" name="Picture 4">
            <a:extLst>
              <a:ext uri="{FF2B5EF4-FFF2-40B4-BE49-F238E27FC236}">
                <a16:creationId xmlns:a16="http://schemas.microsoft.com/office/drawing/2014/main" id="{36F6EF68-E35A-33C3-72BE-17FD69F49DD4}"/>
              </a:ext>
            </a:extLst>
          </p:cNvPr>
          <p:cNvPicPr>
            <a:picLocks noChangeAspect="1"/>
          </p:cNvPicPr>
          <p:nvPr/>
        </p:nvPicPr>
        <p:blipFill>
          <a:blip r:embed="rId5"/>
          <a:stretch>
            <a:fillRect/>
          </a:stretch>
        </p:blipFill>
        <p:spPr>
          <a:xfrm>
            <a:off x="778669" y="875076"/>
            <a:ext cx="5058460" cy="3900123"/>
          </a:xfrm>
          <a:prstGeom prst="rect">
            <a:avLst/>
          </a:prstGeom>
        </p:spPr>
      </p:pic>
    </p:spTree>
    <p:extLst>
      <p:ext uri="{BB962C8B-B14F-4D97-AF65-F5344CB8AC3E}">
        <p14:creationId xmlns:p14="http://schemas.microsoft.com/office/powerpoint/2010/main" val="1637047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524204-070A-801E-A135-A59AB831BC3E}"/>
              </a:ext>
            </a:extLst>
          </p:cNvPr>
          <p:cNvSpPr>
            <a:spLocks noGrp="1"/>
          </p:cNvSpPr>
          <p:nvPr>
            <p:ph type="sldNum" sz="quarter" idx="12"/>
          </p:nvPr>
        </p:nvSpPr>
        <p:spPr/>
        <p:txBody>
          <a:bodyPr/>
          <a:lstStyle/>
          <a:p>
            <a:fld id="{D174D4AE-81EF-46AB-9146-33B5066CCE71}" type="slidenum">
              <a:rPr lang="en-IN" smtClean="0"/>
              <a:t>14</a:t>
            </a:fld>
            <a:endParaRPr lang="en-IN"/>
          </a:p>
        </p:txBody>
      </p:sp>
      <p:sp>
        <p:nvSpPr>
          <p:cNvPr id="10" name="Arrow: Left 9">
            <a:extLst>
              <a:ext uri="{FF2B5EF4-FFF2-40B4-BE49-F238E27FC236}">
                <a16:creationId xmlns:a16="http://schemas.microsoft.com/office/drawing/2014/main" id="{32E5F475-A902-38CF-4C66-B958B0941C8A}"/>
              </a:ext>
            </a:extLst>
          </p:cNvPr>
          <p:cNvSpPr/>
          <p:nvPr/>
        </p:nvSpPr>
        <p:spPr>
          <a:xfrm>
            <a:off x="6377721" y="2995013"/>
            <a:ext cx="805542" cy="1669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1" name="Picture 10">
            <a:extLst>
              <a:ext uri="{FF2B5EF4-FFF2-40B4-BE49-F238E27FC236}">
                <a16:creationId xmlns:a16="http://schemas.microsoft.com/office/drawing/2014/main" id="{4A381530-4334-FCC2-FDA7-C21FE367A3DA}"/>
              </a:ext>
            </a:extLst>
          </p:cNvPr>
          <p:cNvPicPr>
            <a:picLocks noChangeAspect="1"/>
          </p:cNvPicPr>
          <p:nvPr/>
        </p:nvPicPr>
        <p:blipFill>
          <a:blip r:embed="rId2"/>
          <a:stretch>
            <a:fillRect/>
          </a:stretch>
        </p:blipFill>
        <p:spPr>
          <a:xfrm>
            <a:off x="6360232" y="4975679"/>
            <a:ext cx="823031" cy="201185"/>
          </a:xfrm>
          <a:prstGeom prst="rect">
            <a:avLst/>
          </a:prstGeom>
        </p:spPr>
      </p:pic>
      <p:sp>
        <p:nvSpPr>
          <p:cNvPr id="12" name="TextBox 11">
            <a:extLst>
              <a:ext uri="{FF2B5EF4-FFF2-40B4-BE49-F238E27FC236}">
                <a16:creationId xmlns:a16="http://schemas.microsoft.com/office/drawing/2014/main" id="{E4EEBC17-A7D7-3C64-CBD7-6C3CE23C66A7}"/>
              </a:ext>
            </a:extLst>
          </p:cNvPr>
          <p:cNvSpPr txBox="1"/>
          <p:nvPr/>
        </p:nvSpPr>
        <p:spPr>
          <a:xfrm>
            <a:off x="7351900" y="2755304"/>
            <a:ext cx="4180114" cy="646331"/>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 Most of the girls had reached menarche till 13 years of age”</a:t>
            </a:r>
            <a:endParaRPr lang="en-IN"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A583645-47A3-5019-0E91-072F0263B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1942" y="0"/>
            <a:ext cx="1240144" cy="735106"/>
          </a:xfrm>
          <a:prstGeom prst="rect">
            <a:avLst/>
          </a:prstGeom>
        </p:spPr>
      </p:pic>
      <p:sp>
        <p:nvSpPr>
          <p:cNvPr id="4" name="TextBox 3">
            <a:extLst>
              <a:ext uri="{FF2B5EF4-FFF2-40B4-BE49-F238E27FC236}">
                <a16:creationId xmlns:a16="http://schemas.microsoft.com/office/drawing/2014/main" id="{F7672812-3DB7-2206-1618-643D1C2A09C1}"/>
              </a:ext>
            </a:extLst>
          </p:cNvPr>
          <p:cNvSpPr txBox="1"/>
          <p:nvPr/>
        </p:nvSpPr>
        <p:spPr>
          <a:xfrm>
            <a:off x="7453086" y="4753105"/>
            <a:ext cx="4180114" cy="646331"/>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 Most of the girls had information about MHM from their mothers”</a:t>
            </a:r>
            <a:endParaRPr lang="en-IN"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0701A6D0-A305-C114-ABFE-B2A6CBF87D7B}"/>
              </a:ext>
            </a:extLst>
          </p:cNvPr>
          <p:cNvPicPr>
            <a:picLocks noChangeAspect="1"/>
          </p:cNvPicPr>
          <p:nvPr/>
        </p:nvPicPr>
        <p:blipFill>
          <a:blip r:embed="rId4"/>
          <a:stretch>
            <a:fillRect/>
          </a:stretch>
        </p:blipFill>
        <p:spPr>
          <a:xfrm>
            <a:off x="558800" y="1094971"/>
            <a:ext cx="5733288" cy="5626504"/>
          </a:xfrm>
          <a:prstGeom prst="rect">
            <a:avLst/>
          </a:prstGeom>
        </p:spPr>
      </p:pic>
    </p:spTree>
    <p:extLst>
      <p:ext uri="{BB962C8B-B14F-4D97-AF65-F5344CB8AC3E}">
        <p14:creationId xmlns:p14="http://schemas.microsoft.com/office/powerpoint/2010/main" val="3635200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F3035AC-2647-6116-C9DC-046786A880F1}"/>
              </a:ext>
            </a:extLst>
          </p:cNvPr>
          <p:cNvSpPr>
            <a:spLocks noGrp="1"/>
          </p:cNvSpPr>
          <p:nvPr>
            <p:ph type="sldNum" sz="quarter" idx="12"/>
          </p:nvPr>
        </p:nvSpPr>
        <p:spPr/>
        <p:txBody>
          <a:bodyPr/>
          <a:lstStyle/>
          <a:p>
            <a:fld id="{D174D4AE-81EF-46AB-9146-33B5066CCE71}" type="slidenum">
              <a:rPr lang="en-IN" smtClean="0"/>
              <a:t>15</a:t>
            </a:fld>
            <a:endParaRPr lang="en-IN"/>
          </a:p>
        </p:txBody>
      </p:sp>
      <p:pic>
        <p:nvPicPr>
          <p:cNvPr id="7" name="Picture 6">
            <a:extLst>
              <a:ext uri="{FF2B5EF4-FFF2-40B4-BE49-F238E27FC236}">
                <a16:creationId xmlns:a16="http://schemas.microsoft.com/office/drawing/2014/main" id="{84F9D9BB-528B-A5E1-F25B-AFF527032D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40144" cy="735106"/>
          </a:xfrm>
          <a:prstGeom prst="rect">
            <a:avLst/>
          </a:prstGeom>
        </p:spPr>
      </p:pic>
      <p:sp>
        <p:nvSpPr>
          <p:cNvPr id="10" name="TextBox 9">
            <a:extLst>
              <a:ext uri="{FF2B5EF4-FFF2-40B4-BE49-F238E27FC236}">
                <a16:creationId xmlns:a16="http://schemas.microsoft.com/office/drawing/2014/main" id="{BF3C789F-94F0-5659-A723-C984F23E5FB8}"/>
              </a:ext>
            </a:extLst>
          </p:cNvPr>
          <p:cNvSpPr txBox="1"/>
          <p:nvPr/>
        </p:nvSpPr>
        <p:spPr>
          <a:xfrm>
            <a:off x="7794171" y="3541486"/>
            <a:ext cx="3374572" cy="1200329"/>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a:t>
            </a:r>
            <a:r>
              <a:rPr lang="en-GB" b="1" dirty="0">
                <a:latin typeface="Times New Roman" panose="02020603050405020304" pitchFamily="18" charset="0"/>
                <a:cs typeface="Times New Roman" panose="02020603050405020304" pitchFamily="18" charset="0"/>
              </a:rPr>
              <a:t>26.9% </a:t>
            </a:r>
            <a:r>
              <a:rPr lang="en-GB" dirty="0">
                <a:latin typeface="Times New Roman" panose="02020603050405020304" pitchFamily="18" charset="0"/>
                <a:cs typeface="Times New Roman" panose="02020603050405020304" pitchFamily="18" charset="0"/>
              </a:rPr>
              <a:t>of the adolescent girls reported that they </a:t>
            </a:r>
            <a:r>
              <a:rPr lang="en-GB" b="1" dirty="0">
                <a:latin typeface="Times New Roman" panose="02020603050405020304" pitchFamily="18" charset="0"/>
                <a:cs typeface="Times New Roman" panose="02020603050405020304" pitchFamily="18" charset="0"/>
              </a:rPr>
              <a:t>do not go to school during their menstruation</a:t>
            </a:r>
            <a:r>
              <a:rPr lang="en-GB" dirty="0">
                <a:latin typeface="Times New Roman" panose="02020603050405020304" pitchFamily="18" charset="0"/>
                <a:cs typeface="Times New Roman" panose="02020603050405020304" pitchFamily="18" charset="0"/>
              </a:rPr>
              <a:t>”</a:t>
            </a:r>
            <a:endParaRPr lang="en-IN" dirty="0">
              <a:latin typeface="Times New Roman" panose="02020603050405020304" pitchFamily="18" charset="0"/>
              <a:cs typeface="Times New Roman" panose="02020603050405020304" pitchFamily="18" charset="0"/>
            </a:endParaRPr>
          </a:p>
        </p:txBody>
      </p:sp>
      <p:graphicFrame>
        <p:nvGraphicFramePr>
          <p:cNvPr id="2" name="Chart 1">
            <a:extLst>
              <a:ext uri="{FF2B5EF4-FFF2-40B4-BE49-F238E27FC236}">
                <a16:creationId xmlns:a16="http://schemas.microsoft.com/office/drawing/2014/main" id="{C7FC87E7-D8BA-4130-B513-49CCC1BD81DD}"/>
              </a:ext>
            </a:extLst>
          </p:cNvPr>
          <p:cNvGraphicFramePr/>
          <p:nvPr>
            <p:extLst>
              <p:ext uri="{D42A27DB-BD31-4B8C-83A1-F6EECF244321}">
                <p14:modId xmlns:p14="http://schemas.microsoft.com/office/powerpoint/2010/main" val="2256074331"/>
              </p:ext>
            </p:extLst>
          </p:nvPr>
        </p:nvGraphicFramePr>
        <p:xfrm>
          <a:off x="1023256" y="1489183"/>
          <a:ext cx="5590485" cy="380932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36797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618A19-80EF-8464-B054-EBFEFA3A99DF}"/>
              </a:ext>
            </a:extLst>
          </p:cNvPr>
          <p:cNvSpPr>
            <a:spLocks noGrp="1"/>
          </p:cNvSpPr>
          <p:nvPr>
            <p:ph type="sldNum" sz="quarter" idx="12"/>
          </p:nvPr>
        </p:nvSpPr>
        <p:spPr/>
        <p:txBody>
          <a:bodyPr/>
          <a:lstStyle/>
          <a:p>
            <a:fld id="{D174D4AE-81EF-46AB-9146-33B5066CCE71}" type="slidenum">
              <a:rPr lang="en-IN" smtClean="0"/>
              <a:t>16</a:t>
            </a:fld>
            <a:endParaRPr lang="en-IN"/>
          </a:p>
        </p:txBody>
      </p:sp>
      <p:pic>
        <p:nvPicPr>
          <p:cNvPr id="3" name="Picture 2">
            <a:extLst>
              <a:ext uri="{FF2B5EF4-FFF2-40B4-BE49-F238E27FC236}">
                <a16:creationId xmlns:a16="http://schemas.microsoft.com/office/drawing/2014/main" id="{DF8BA681-0480-E9E4-506F-429EC3D493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40144" cy="735106"/>
          </a:xfrm>
          <a:prstGeom prst="rect">
            <a:avLst/>
          </a:prstGeom>
        </p:spPr>
      </p:pic>
      <p:pic>
        <p:nvPicPr>
          <p:cNvPr id="5" name="Picture 4">
            <a:extLst>
              <a:ext uri="{FF2B5EF4-FFF2-40B4-BE49-F238E27FC236}">
                <a16:creationId xmlns:a16="http://schemas.microsoft.com/office/drawing/2014/main" id="{44FA9005-22BA-7286-CC0B-81664E357FF6}"/>
              </a:ext>
            </a:extLst>
          </p:cNvPr>
          <p:cNvPicPr>
            <a:picLocks noChangeAspect="1"/>
          </p:cNvPicPr>
          <p:nvPr/>
        </p:nvPicPr>
        <p:blipFill>
          <a:blip r:embed="rId4"/>
          <a:stretch>
            <a:fillRect/>
          </a:stretch>
        </p:blipFill>
        <p:spPr>
          <a:xfrm>
            <a:off x="1981451" y="815152"/>
            <a:ext cx="5961888" cy="5327904"/>
          </a:xfrm>
          <a:prstGeom prst="rect">
            <a:avLst/>
          </a:prstGeom>
        </p:spPr>
      </p:pic>
    </p:spTree>
    <p:extLst>
      <p:ext uri="{BB962C8B-B14F-4D97-AF65-F5344CB8AC3E}">
        <p14:creationId xmlns:p14="http://schemas.microsoft.com/office/powerpoint/2010/main" val="2649671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40B59D9-B8B6-BB33-1385-525023A779D6}"/>
              </a:ext>
            </a:extLst>
          </p:cNvPr>
          <p:cNvSpPr>
            <a:spLocks noGrp="1"/>
          </p:cNvSpPr>
          <p:nvPr>
            <p:ph type="sldNum" sz="quarter" idx="12"/>
          </p:nvPr>
        </p:nvSpPr>
        <p:spPr/>
        <p:txBody>
          <a:bodyPr/>
          <a:lstStyle/>
          <a:p>
            <a:fld id="{D174D4AE-81EF-46AB-9146-33B5066CCE71}" type="slidenum">
              <a:rPr lang="en-IN" smtClean="0"/>
              <a:t>17</a:t>
            </a:fld>
            <a:endParaRPr lang="en-IN"/>
          </a:p>
        </p:txBody>
      </p:sp>
      <p:sp>
        <p:nvSpPr>
          <p:cNvPr id="10" name="TextBox 9">
            <a:extLst>
              <a:ext uri="{FF2B5EF4-FFF2-40B4-BE49-F238E27FC236}">
                <a16:creationId xmlns:a16="http://schemas.microsoft.com/office/drawing/2014/main" id="{A072802B-F0A0-D83C-1B6A-D1A742CA7243}"/>
              </a:ext>
            </a:extLst>
          </p:cNvPr>
          <p:cNvSpPr txBox="1"/>
          <p:nvPr/>
        </p:nvSpPr>
        <p:spPr>
          <a:xfrm>
            <a:off x="7213601" y="1349828"/>
            <a:ext cx="4513943" cy="1200329"/>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“Around 98% of the Adolescent girls from the target population are using sanitary pads, and there were around </a:t>
            </a:r>
            <a:r>
              <a:rPr lang="en-GB" b="1" dirty="0">
                <a:latin typeface="Times New Roman" panose="02020603050405020304" pitchFamily="18" charset="0"/>
                <a:cs typeface="Times New Roman" panose="02020603050405020304" pitchFamily="18" charset="0"/>
              </a:rPr>
              <a:t>2% of the individuals who use cloth as an absorbent material”</a:t>
            </a:r>
            <a:endParaRPr lang="en-IN" b="1"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6FF2818A-359B-3900-50D9-C8AFC4B1D9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3600" y="0"/>
            <a:ext cx="1240144" cy="735106"/>
          </a:xfrm>
          <a:prstGeom prst="rect">
            <a:avLst/>
          </a:prstGeom>
        </p:spPr>
      </p:pic>
      <p:pic>
        <p:nvPicPr>
          <p:cNvPr id="4" name="Picture 3">
            <a:extLst>
              <a:ext uri="{FF2B5EF4-FFF2-40B4-BE49-F238E27FC236}">
                <a16:creationId xmlns:a16="http://schemas.microsoft.com/office/drawing/2014/main" id="{C99F065C-7763-C534-819F-05DA8A5B7A4B}"/>
              </a:ext>
            </a:extLst>
          </p:cNvPr>
          <p:cNvPicPr>
            <a:picLocks noChangeAspect="1"/>
          </p:cNvPicPr>
          <p:nvPr/>
        </p:nvPicPr>
        <p:blipFill>
          <a:blip r:embed="rId4"/>
          <a:stretch>
            <a:fillRect/>
          </a:stretch>
        </p:blipFill>
        <p:spPr>
          <a:xfrm>
            <a:off x="791195" y="911315"/>
            <a:ext cx="6016701" cy="4543770"/>
          </a:xfrm>
          <a:prstGeom prst="rect">
            <a:avLst/>
          </a:prstGeom>
        </p:spPr>
      </p:pic>
    </p:spTree>
    <p:extLst>
      <p:ext uri="{BB962C8B-B14F-4D97-AF65-F5344CB8AC3E}">
        <p14:creationId xmlns:p14="http://schemas.microsoft.com/office/powerpoint/2010/main" val="1651450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EB3395-D74A-1858-0056-79A5D3EB8DF9}"/>
              </a:ext>
            </a:extLst>
          </p:cNvPr>
          <p:cNvSpPr>
            <a:spLocks noGrp="1"/>
          </p:cNvSpPr>
          <p:nvPr>
            <p:ph type="sldNum" sz="quarter" idx="12"/>
          </p:nvPr>
        </p:nvSpPr>
        <p:spPr/>
        <p:txBody>
          <a:bodyPr/>
          <a:lstStyle/>
          <a:p>
            <a:fld id="{D174D4AE-81EF-46AB-9146-33B5066CCE71}" type="slidenum">
              <a:rPr lang="en-IN" smtClean="0"/>
              <a:t>18</a:t>
            </a:fld>
            <a:endParaRPr lang="en-IN"/>
          </a:p>
        </p:txBody>
      </p:sp>
      <p:pic>
        <p:nvPicPr>
          <p:cNvPr id="3" name="Picture 2">
            <a:extLst>
              <a:ext uri="{FF2B5EF4-FFF2-40B4-BE49-F238E27FC236}">
                <a16:creationId xmlns:a16="http://schemas.microsoft.com/office/drawing/2014/main" id="{487DEDE0-9F83-7118-861B-3EF5F4C9097D}"/>
              </a:ext>
            </a:extLst>
          </p:cNvPr>
          <p:cNvPicPr>
            <a:picLocks noChangeAspect="1"/>
          </p:cNvPicPr>
          <p:nvPr/>
        </p:nvPicPr>
        <p:blipFill>
          <a:blip r:embed="rId3"/>
          <a:stretch>
            <a:fillRect/>
          </a:stretch>
        </p:blipFill>
        <p:spPr>
          <a:xfrm>
            <a:off x="200153" y="853028"/>
            <a:ext cx="6563504" cy="4551138"/>
          </a:xfrm>
          <a:prstGeom prst="rect">
            <a:avLst/>
          </a:prstGeom>
        </p:spPr>
      </p:pic>
      <p:sp>
        <p:nvSpPr>
          <p:cNvPr id="5" name="TextBox 4">
            <a:extLst>
              <a:ext uri="{FF2B5EF4-FFF2-40B4-BE49-F238E27FC236}">
                <a16:creationId xmlns:a16="http://schemas.microsoft.com/office/drawing/2014/main" id="{5D4F28F1-A914-AF35-57BA-FE53A452E4D2}"/>
              </a:ext>
            </a:extLst>
          </p:cNvPr>
          <p:cNvSpPr txBox="1"/>
          <p:nvPr/>
        </p:nvSpPr>
        <p:spPr>
          <a:xfrm>
            <a:off x="6814457" y="2256067"/>
            <a:ext cx="6096000" cy="923330"/>
          </a:xfrm>
          <a:prstGeom prst="rect">
            <a:avLst/>
          </a:prstGeom>
          <a:noFill/>
        </p:spPr>
        <p:txBody>
          <a:bodyPr wrap="square">
            <a:spAutoFit/>
          </a:bodyPr>
          <a:lstStyle/>
          <a:p>
            <a:r>
              <a:rPr lang="en-IN" sz="1800" kern="100" dirty="0">
                <a:effectLst/>
                <a:latin typeface="Times New Roman" panose="02020603050405020304" pitchFamily="18" charset="0"/>
                <a:ea typeface="Times New Roman" panose="02020603050405020304" pitchFamily="18" charset="0"/>
              </a:rPr>
              <a:t>“2.5% of girls using cloth, wash and sundry it</a:t>
            </a:r>
            <a:r>
              <a:rPr lang="en-IN" kern="100" dirty="0">
                <a:latin typeface="Times New Roman" panose="02020603050405020304" pitchFamily="18" charset="0"/>
                <a:ea typeface="Times New Roman" panose="02020603050405020304" pitchFamily="18" charset="0"/>
              </a:rPr>
              <a:t>;</a:t>
            </a:r>
            <a:endParaRPr lang="en-IN" sz="1800" kern="100" dirty="0">
              <a:effectLst/>
              <a:latin typeface="Times New Roman" panose="02020603050405020304" pitchFamily="18" charset="0"/>
              <a:ea typeface="Times New Roman" panose="02020603050405020304" pitchFamily="18" charset="0"/>
            </a:endParaRPr>
          </a:p>
          <a:p>
            <a:r>
              <a:rPr lang="en-IN" sz="1800" kern="100" dirty="0">
                <a:effectLst/>
                <a:latin typeface="Times New Roman" panose="02020603050405020304" pitchFamily="18" charset="0"/>
                <a:ea typeface="Times New Roman" panose="02020603050405020304" pitchFamily="18" charset="0"/>
              </a:rPr>
              <a:t>but there were </a:t>
            </a:r>
            <a:r>
              <a:rPr lang="en-IN" sz="1800" b="1" kern="100" dirty="0">
                <a:effectLst/>
                <a:latin typeface="Times New Roman" panose="02020603050405020304" pitchFamily="18" charset="0"/>
                <a:ea typeface="Times New Roman" panose="02020603050405020304" pitchFamily="18" charset="0"/>
              </a:rPr>
              <a:t>0.4% who do not sundry the cloth after </a:t>
            </a:r>
          </a:p>
          <a:p>
            <a:r>
              <a:rPr lang="en-IN" sz="1800" b="1" kern="100" dirty="0">
                <a:effectLst/>
                <a:latin typeface="Times New Roman" panose="02020603050405020304" pitchFamily="18" charset="0"/>
                <a:ea typeface="Times New Roman" panose="02020603050405020304" pitchFamily="18" charset="0"/>
              </a:rPr>
              <a:t>wash.”</a:t>
            </a:r>
            <a:endParaRPr lang="en-IN" b="1" dirty="0"/>
          </a:p>
        </p:txBody>
      </p:sp>
      <p:pic>
        <p:nvPicPr>
          <p:cNvPr id="4" name="Picture 3">
            <a:extLst>
              <a:ext uri="{FF2B5EF4-FFF2-40B4-BE49-F238E27FC236}">
                <a16:creationId xmlns:a16="http://schemas.microsoft.com/office/drawing/2014/main" id="{5F567AE2-B0BC-77BD-D427-FCCB34188B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40144" cy="735106"/>
          </a:xfrm>
          <a:prstGeom prst="rect">
            <a:avLst/>
          </a:prstGeom>
        </p:spPr>
      </p:pic>
    </p:spTree>
    <p:extLst>
      <p:ext uri="{BB962C8B-B14F-4D97-AF65-F5344CB8AC3E}">
        <p14:creationId xmlns:p14="http://schemas.microsoft.com/office/powerpoint/2010/main" val="3454563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7B1BC73-6828-80C3-EF94-8312BA3033D0}"/>
              </a:ext>
            </a:extLst>
          </p:cNvPr>
          <p:cNvSpPr>
            <a:spLocks noGrp="1"/>
          </p:cNvSpPr>
          <p:nvPr>
            <p:ph type="sldNum" sz="quarter" idx="12"/>
          </p:nvPr>
        </p:nvSpPr>
        <p:spPr/>
        <p:txBody>
          <a:bodyPr/>
          <a:lstStyle/>
          <a:p>
            <a:fld id="{D174D4AE-81EF-46AB-9146-33B5066CCE71}" type="slidenum">
              <a:rPr lang="en-IN" smtClean="0"/>
              <a:t>19</a:t>
            </a:fld>
            <a:endParaRPr lang="en-IN"/>
          </a:p>
        </p:txBody>
      </p:sp>
      <p:pic>
        <p:nvPicPr>
          <p:cNvPr id="7" name="Picture 6">
            <a:extLst>
              <a:ext uri="{FF2B5EF4-FFF2-40B4-BE49-F238E27FC236}">
                <a16:creationId xmlns:a16="http://schemas.microsoft.com/office/drawing/2014/main" id="{C22F48F2-E2D0-7CC5-DC32-AF1742CF4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40144" cy="735106"/>
          </a:xfrm>
          <a:prstGeom prst="rect">
            <a:avLst/>
          </a:prstGeom>
        </p:spPr>
      </p:pic>
      <p:sp>
        <p:nvSpPr>
          <p:cNvPr id="10" name="TextBox 9">
            <a:extLst>
              <a:ext uri="{FF2B5EF4-FFF2-40B4-BE49-F238E27FC236}">
                <a16:creationId xmlns:a16="http://schemas.microsoft.com/office/drawing/2014/main" id="{659E122C-FFC0-BA9B-BB60-E13ED91B33B0}"/>
              </a:ext>
            </a:extLst>
          </p:cNvPr>
          <p:cNvSpPr txBox="1"/>
          <p:nvPr/>
        </p:nvSpPr>
        <p:spPr>
          <a:xfrm>
            <a:off x="7598229" y="3367314"/>
            <a:ext cx="4405085" cy="1200329"/>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a:t>
            </a:r>
            <a:r>
              <a:rPr lang="en-GB" b="1" dirty="0">
                <a:latin typeface="Times New Roman" panose="02020603050405020304" pitchFamily="18" charset="0"/>
                <a:cs typeface="Times New Roman" panose="02020603050405020304" pitchFamily="18" charset="0"/>
              </a:rPr>
              <a:t>53.8% of the adolescent girls buy sanitary pads from the nearest shops</a:t>
            </a:r>
            <a:r>
              <a:rPr lang="en-GB" dirty="0">
                <a:latin typeface="Times New Roman" panose="02020603050405020304" pitchFamily="18" charset="0"/>
                <a:cs typeface="Times New Roman" panose="02020603050405020304" pitchFamily="18" charset="0"/>
              </a:rPr>
              <a:t>, while 43.2% of the girls reported that they are given pads in boarding schools”</a:t>
            </a:r>
            <a:endParaRPr lang="en-IN"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623482F-03CF-3A4A-AE6F-2EFE9F16298A}"/>
              </a:ext>
            </a:extLst>
          </p:cNvPr>
          <p:cNvPicPr>
            <a:picLocks noChangeAspect="1"/>
          </p:cNvPicPr>
          <p:nvPr/>
        </p:nvPicPr>
        <p:blipFill>
          <a:blip r:embed="rId4"/>
          <a:stretch>
            <a:fillRect/>
          </a:stretch>
        </p:blipFill>
        <p:spPr>
          <a:xfrm>
            <a:off x="709776" y="1501581"/>
            <a:ext cx="6413358" cy="3854838"/>
          </a:xfrm>
          <a:prstGeom prst="rect">
            <a:avLst/>
          </a:prstGeom>
        </p:spPr>
      </p:pic>
    </p:spTree>
    <p:extLst>
      <p:ext uri="{BB962C8B-B14F-4D97-AF65-F5344CB8AC3E}">
        <p14:creationId xmlns:p14="http://schemas.microsoft.com/office/powerpoint/2010/main" val="520271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3D7B9-2BBA-94D9-A6E0-26AAA62EBDFF}"/>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SRB Approval</a:t>
            </a:r>
            <a:endParaRPr lang="en-IN"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B94CB0B4-AE0C-8F33-D5FC-C9F78DDEBF45}"/>
              </a:ext>
            </a:extLst>
          </p:cNvPr>
          <p:cNvSpPr>
            <a:spLocks noGrp="1"/>
          </p:cNvSpPr>
          <p:nvPr>
            <p:ph type="sldNum" sz="quarter" idx="12"/>
          </p:nvPr>
        </p:nvSpPr>
        <p:spPr/>
        <p:txBody>
          <a:bodyPr/>
          <a:lstStyle/>
          <a:p>
            <a:fld id="{D174D4AE-81EF-46AB-9146-33B5066CCE71}" type="slidenum">
              <a:rPr lang="en-IN" smtClean="0"/>
              <a:t>2</a:t>
            </a:fld>
            <a:endParaRPr lang="en-IN"/>
          </a:p>
        </p:txBody>
      </p:sp>
      <p:pic>
        <p:nvPicPr>
          <p:cNvPr id="5" name="Picture 4">
            <a:extLst>
              <a:ext uri="{FF2B5EF4-FFF2-40B4-BE49-F238E27FC236}">
                <a16:creationId xmlns:a16="http://schemas.microsoft.com/office/drawing/2014/main" id="{ECAA12FB-302F-DC70-C13B-AD66AF1746D4}"/>
              </a:ext>
            </a:extLst>
          </p:cNvPr>
          <p:cNvPicPr>
            <a:picLocks noChangeAspect="1"/>
          </p:cNvPicPr>
          <p:nvPr/>
        </p:nvPicPr>
        <p:blipFill rotWithShape="1">
          <a:blip r:embed="rId3"/>
          <a:srcRect l="23478" t="73677" r="26389" b="21799"/>
          <a:stretch/>
        </p:blipFill>
        <p:spPr>
          <a:xfrm>
            <a:off x="783771" y="2423772"/>
            <a:ext cx="11065677" cy="1618457"/>
          </a:xfrm>
          <a:prstGeom prst="rect">
            <a:avLst/>
          </a:prstGeom>
        </p:spPr>
      </p:pic>
    </p:spTree>
    <p:extLst>
      <p:ext uri="{BB962C8B-B14F-4D97-AF65-F5344CB8AC3E}">
        <p14:creationId xmlns:p14="http://schemas.microsoft.com/office/powerpoint/2010/main" val="1962724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41CF62-5AF2-F508-6C27-1AD267FC94BF}"/>
              </a:ext>
            </a:extLst>
          </p:cNvPr>
          <p:cNvSpPr>
            <a:spLocks noGrp="1"/>
          </p:cNvSpPr>
          <p:nvPr>
            <p:ph type="sldNum" sz="quarter" idx="12"/>
          </p:nvPr>
        </p:nvSpPr>
        <p:spPr/>
        <p:txBody>
          <a:bodyPr/>
          <a:lstStyle/>
          <a:p>
            <a:fld id="{D174D4AE-81EF-46AB-9146-33B5066CCE71}" type="slidenum">
              <a:rPr lang="en-IN" smtClean="0"/>
              <a:t>20</a:t>
            </a:fld>
            <a:endParaRPr lang="en-IN"/>
          </a:p>
        </p:txBody>
      </p:sp>
      <p:pic>
        <p:nvPicPr>
          <p:cNvPr id="5" name="Picture 4">
            <a:extLst>
              <a:ext uri="{FF2B5EF4-FFF2-40B4-BE49-F238E27FC236}">
                <a16:creationId xmlns:a16="http://schemas.microsoft.com/office/drawing/2014/main" id="{43C11F2E-7F49-27E4-8BE3-7B4B470F0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40144" cy="735106"/>
          </a:xfrm>
          <a:prstGeom prst="rect">
            <a:avLst/>
          </a:prstGeom>
        </p:spPr>
      </p:pic>
      <p:sp>
        <p:nvSpPr>
          <p:cNvPr id="8" name="TextBox 7">
            <a:extLst>
              <a:ext uri="{FF2B5EF4-FFF2-40B4-BE49-F238E27FC236}">
                <a16:creationId xmlns:a16="http://schemas.microsoft.com/office/drawing/2014/main" id="{52669934-1F93-9F63-D978-FA2AC8717674}"/>
              </a:ext>
            </a:extLst>
          </p:cNvPr>
          <p:cNvSpPr txBox="1"/>
          <p:nvPr/>
        </p:nvSpPr>
        <p:spPr>
          <a:xfrm>
            <a:off x="7990113" y="1393371"/>
            <a:ext cx="4020457" cy="1200329"/>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“45% of the adolescent girls said that they change the absorbent material thrice a day. While, there were</a:t>
            </a:r>
            <a:r>
              <a:rPr lang="en-GB" b="1" dirty="0">
                <a:latin typeface="Times New Roman" panose="02020603050405020304" pitchFamily="18" charset="0"/>
                <a:cs typeface="Times New Roman" panose="02020603050405020304" pitchFamily="18" charset="0"/>
              </a:rPr>
              <a:t> 2% of the girls who do not change till the next day.”</a:t>
            </a:r>
            <a:endParaRPr lang="en-IN" b="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FBB516A-600A-580A-6A7A-180CE9A8C2AB}"/>
              </a:ext>
            </a:extLst>
          </p:cNvPr>
          <p:cNvPicPr>
            <a:picLocks noChangeAspect="1"/>
          </p:cNvPicPr>
          <p:nvPr/>
        </p:nvPicPr>
        <p:blipFill>
          <a:blip r:embed="rId4"/>
          <a:stretch>
            <a:fillRect/>
          </a:stretch>
        </p:blipFill>
        <p:spPr>
          <a:xfrm>
            <a:off x="1091820" y="1234250"/>
            <a:ext cx="6210854" cy="4364884"/>
          </a:xfrm>
          <a:prstGeom prst="rect">
            <a:avLst/>
          </a:prstGeom>
        </p:spPr>
      </p:pic>
    </p:spTree>
    <p:extLst>
      <p:ext uri="{BB962C8B-B14F-4D97-AF65-F5344CB8AC3E}">
        <p14:creationId xmlns:p14="http://schemas.microsoft.com/office/powerpoint/2010/main" val="1509399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A578E6-EE47-F7CB-5610-36F0A3A33F13}"/>
              </a:ext>
            </a:extLst>
          </p:cNvPr>
          <p:cNvSpPr>
            <a:spLocks noGrp="1"/>
          </p:cNvSpPr>
          <p:nvPr>
            <p:ph type="sldNum" sz="quarter" idx="12"/>
          </p:nvPr>
        </p:nvSpPr>
        <p:spPr/>
        <p:txBody>
          <a:bodyPr/>
          <a:lstStyle/>
          <a:p>
            <a:fld id="{D174D4AE-81EF-46AB-9146-33B5066CCE71}" type="slidenum">
              <a:rPr lang="en-IN" smtClean="0"/>
              <a:t>21</a:t>
            </a:fld>
            <a:endParaRPr lang="en-IN"/>
          </a:p>
        </p:txBody>
      </p:sp>
      <p:pic>
        <p:nvPicPr>
          <p:cNvPr id="3" name="Picture 2">
            <a:extLst>
              <a:ext uri="{FF2B5EF4-FFF2-40B4-BE49-F238E27FC236}">
                <a16:creationId xmlns:a16="http://schemas.microsoft.com/office/drawing/2014/main" id="{2C15B03B-2F31-13A9-588C-06C955C380D3}"/>
              </a:ext>
            </a:extLst>
          </p:cNvPr>
          <p:cNvPicPr>
            <a:picLocks noChangeAspect="1"/>
          </p:cNvPicPr>
          <p:nvPr/>
        </p:nvPicPr>
        <p:blipFill>
          <a:blip r:embed="rId3"/>
          <a:stretch>
            <a:fillRect/>
          </a:stretch>
        </p:blipFill>
        <p:spPr>
          <a:xfrm>
            <a:off x="79829" y="174173"/>
            <a:ext cx="8019142" cy="5021942"/>
          </a:xfrm>
          <a:prstGeom prst="rect">
            <a:avLst/>
          </a:prstGeom>
        </p:spPr>
      </p:pic>
      <p:sp>
        <p:nvSpPr>
          <p:cNvPr id="6" name="TextBox 5">
            <a:extLst>
              <a:ext uri="{FF2B5EF4-FFF2-40B4-BE49-F238E27FC236}">
                <a16:creationId xmlns:a16="http://schemas.microsoft.com/office/drawing/2014/main" id="{022B875C-F9F4-5401-3BF9-9B65C13250E1}"/>
              </a:ext>
            </a:extLst>
          </p:cNvPr>
          <p:cNvSpPr txBox="1"/>
          <p:nvPr/>
        </p:nvSpPr>
        <p:spPr>
          <a:xfrm>
            <a:off x="8098971" y="1115368"/>
            <a:ext cx="3853543" cy="2956387"/>
          </a:xfrm>
          <a:prstGeom prst="rect">
            <a:avLst/>
          </a:prstGeom>
          <a:noFill/>
        </p:spPr>
        <p:txBody>
          <a:bodyPr wrap="square">
            <a:spAutoFit/>
          </a:bodyPr>
          <a:lstStyle/>
          <a:p>
            <a:pPr>
              <a:lnSpc>
                <a:spcPct val="150000"/>
              </a:lnSpc>
              <a:spcAft>
                <a:spcPts val="800"/>
              </a:spcAft>
            </a:pPr>
            <a:r>
              <a:rPr lang="en-IN" sz="1800" kern="100" dirty="0">
                <a:effectLst/>
                <a:latin typeface="Times New Roman" panose="02020603050405020304" pitchFamily="18" charset="0"/>
                <a:ea typeface="Times New Roman" panose="02020603050405020304" pitchFamily="18" charset="0"/>
                <a:cs typeface="Times New Roman" panose="02020603050405020304" pitchFamily="18" charset="0"/>
              </a:rPr>
              <a:t>“38.8% of the adolescent girls who use sanitary pads dispose the used pads in dustbin, while </a:t>
            </a:r>
            <a:r>
              <a:rPr lang="en-IN"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33.8% of them throw the used pads in open environment </a:t>
            </a:r>
            <a:r>
              <a:rPr lang="en-IN" sz="1800" kern="100" dirty="0">
                <a:effectLst/>
                <a:latin typeface="Times New Roman" panose="02020603050405020304" pitchFamily="18" charset="0"/>
                <a:ea typeface="Times New Roman" panose="02020603050405020304" pitchFamily="18" charset="0"/>
                <a:cs typeface="Times New Roman" panose="02020603050405020304" pitchFamily="18" charset="0"/>
              </a:rPr>
              <a:t>or burry nearby rivers or behind their houses. Around </a:t>
            </a:r>
            <a:r>
              <a:rPr lang="en-IN"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2% girls dispose in toilet”</a:t>
            </a:r>
            <a:endParaRPr lang="en-IN" sz="1600" b="1"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0CD7EE6-7D3D-AEC3-5842-EE7D03688D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1856" y="0"/>
            <a:ext cx="1240144" cy="735106"/>
          </a:xfrm>
          <a:prstGeom prst="rect">
            <a:avLst/>
          </a:prstGeom>
        </p:spPr>
      </p:pic>
    </p:spTree>
    <p:extLst>
      <p:ext uri="{BB962C8B-B14F-4D97-AF65-F5344CB8AC3E}">
        <p14:creationId xmlns:p14="http://schemas.microsoft.com/office/powerpoint/2010/main" val="1280431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70E532B-2234-1536-124B-3D4101B876E9}"/>
              </a:ext>
            </a:extLst>
          </p:cNvPr>
          <p:cNvSpPr>
            <a:spLocks noGrp="1"/>
          </p:cNvSpPr>
          <p:nvPr>
            <p:ph type="sldNum" sz="quarter" idx="12"/>
          </p:nvPr>
        </p:nvSpPr>
        <p:spPr/>
        <p:txBody>
          <a:bodyPr/>
          <a:lstStyle/>
          <a:p>
            <a:fld id="{D174D4AE-81EF-46AB-9146-33B5066CCE71}" type="slidenum">
              <a:rPr lang="en-IN" smtClean="0"/>
              <a:t>22</a:t>
            </a:fld>
            <a:endParaRPr lang="en-IN"/>
          </a:p>
        </p:txBody>
      </p:sp>
      <p:pic>
        <p:nvPicPr>
          <p:cNvPr id="7" name="Picture 6">
            <a:extLst>
              <a:ext uri="{FF2B5EF4-FFF2-40B4-BE49-F238E27FC236}">
                <a16:creationId xmlns:a16="http://schemas.microsoft.com/office/drawing/2014/main" id="{DC91735D-4901-C731-7FC8-198E18B544ED}"/>
              </a:ext>
            </a:extLst>
          </p:cNvPr>
          <p:cNvPicPr>
            <a:picLocks noChangeAspect="1"/>
          </p:cNvPicPr>
          <p:nvPr/>
        </p:nvPicPr>
        <p:blipFill>
          <a:blip r:embed="rId3"/>
          <a:stretch>
            <a:fillRect/>
          </a:stretch>
        </p:blipFill>
        <p:spPr>
          <a:xfrm>
            <a:off x="5936144" y="276841"/>
            <a:ext cx="6183283" cy="4034971"/>
          </a:xfrm>
          <a:prstGeom prst="rect">
            <a:avLst/>
          </a:prstGeom>
        </p:spPr>
      </p:pic>
      <p:sp>
        <p:nvSpPr>
          <p:cNvPr id="10" name="TextBox 9">
            <a:extLst>
              <a:ext uri="{FF2B5EF4-FFF2-40B4-BE49-F238E27FC236}">
                <a16:creationId xmlns:a16="http://schemas.microsoft.com/office/drawing/2014/main" id="{FDD223A0-A8E5-5EB7-9F9E-E4F22282A6BE}"/>
              </a:ext>
            </a:extLst>
          </p:cNvPr>
          <p:cNvSpPr txBox="1"/>
          <p:nvPr/>
        </p:nvSpPr>
        <p:spPr>
          <a:xfrm>
            <a:off x="246742" y="1762649"/>
            <a:ext cx="5464629" cy="1754326"/>
          </a:xfrm>
          <a:prstGeom prst="rect">
            <a:avLst/>
          </a:prstGeom>
          <a:noFill/>
        </p:spPr>
        <p:txBody>
          <a:bodyPr wrap="square">
            <a:spAutoFit/>
          </a:bodyPr>
          <a:lstStyle/>
          <a:p>
            <a:r>
              <a:rPr lang="en-IN" sz="1800" kern="100" dirty="0">
                <a:effectLst/>
                <a:latin typeface="Times New Roman" panose="02020603050405020304" pitchFamily="18" charset="0"/>
                <a:ea typeface="Times New Roman" panose="02020603050405020304" pitchFamily="18" charset="0"/>
              </a:rPr>
              <a:t>“76.4% of the girls wash their hands before and after changing pads with soap and water. And </a:t>
            </a:r>
            <a:r>
              <a:rPr lang="en-IN" sz="1800" b="1" kern="100" dirty="0">
                <a:effectLst/>
                <a:latin typeface="Times New Roman" panose="02020603050405020304" pitchFamily="18" charset="0"/>
                <a:ea typeface="Times New Roman" panose="02020603050405020304" pitchFamily="18" charset="0"/>
              </a:rPr>
              <a:t>2.5% of them don’t wash their hands </a:t>
            </a:r>
            <a:r>
              <a:rPr lang="en-IN" sz="1800" kern="100" dirty="0">
                <a:effectLst/>
                <a:latin typeface="Times New Roman" panose="02020603050405020304" pitchFamily="18" charset="0"/>
                <a:ea typeface="Times New Roman" panose="02020603050405020304" pitchFamily="18" charset="0"/>
              </a:rPr>
              <a:t>during their periods while changing pads. There were </a:t>
            </a:r>
            <a:r>
              <a:rPr lang="en-IN" sz="1800" b="1" kern="100" dirty="0">
                <a:effectLst/>
                <a:latin typeface="Times New Roman" panose="02020603050405020304" pitchFamily="18" charset="0"/>
                <a:ea typeface="Times New Roman" panose="02020603050405020304" pitchFamily="18" charset="0"/>
              </a:rPr>
              <a:t>girls who wash their hands sometimes or never </a:t>
            </a:r>
            <a:r>
              <a:rPr lang="en-IN" sz="1800" kern="100" dirty="0">
                <a:effectLst/>
                <a:latin typeface="Times New Roman" panose="02020603050405020304" pitchFamily="18" charset="0"/>
                <a:ea typeface="Times New Roman" panose="02020603050405020304" pitchFamily="18" charset="0"/>
              </a:rPr>
              <a:t>before and after changing pads i.e., 5% and 2.5% respectively”</a:t>
            </a:r>
            <a:endParaRPr lang="en-IN" dirty="0"/>
          </a:p>
        </p:txBody>
      </p:sp>
      <p:pic>
        <p:nvPicPr>
          <p:cNvPr id="2" name="Picture 1">
            <a:extLst>
              <a:ext uri="{FF2B5EF4-FFF2-40B4-BE49-F238E27FC236}">
                <a16:creationId xmlns:a16="http://schemas.microsoft.com/office/drawing/2014/main" id="{B75D4A04-1C25-590F-E3B5-13EFD3D442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40144" cy="735106"/>
          </a:xfrm>
          <a:prstGeom prst="rect">
            <a:avLst/>
          </a:prstGeom>
        </p:spPr>
      </p:pic>
    </p:spTree>
    <p:extLst>
      <p:ext uri="{BB962C8B-B14F-4D97-AF65-F5344CB8AC3E}">
        <p14:creationId xmlns:p14="http://schemas.microsoft.com/office/powerpoint/2010/main" val="4255580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681F46-7E39-9F7C-0CBB-2E894ACC99D2}"/>
              </a:ext>
            </a:extLst>
          </p:cNvPr>
          <p:cNvSpPr>
            <a:spLocks noGrp="1"/>
          </p:cNvSpPr>
          <p:nvPr>
            <p:ph type="sldNum" sz="quarter" idx="12"/>
          </p:nvPr>
        </p:nvSpPr>
        <p:spPr/>
        <p:txBody>
          <a:bodyPr/>
          <a:lstStyle/>
          <a:p>
            <a:fld id="{D174D4AE-81EF-46AB-9146-33B5066CCE71}" type="slidenum">
              <a:rPr lang="en-IN" smtClean="0"/>
              <a:t>23</a:t>
            </a:fld>
            <a:endParaRPr lang="en-IN"/>
          </a:p>
        </p:txBody>
      </p:sp>
      <p:pic>
        <p:nvPicPr>
          <p:cNvPr id="5" name="Picture 4">
            <a:extLst>
              <a:ext uri="{FF2B5EF4-FFF2-40B4-BE49-F238E27FC236}">
                <a16:creationId xmlns:a16="http://schemas.microsoft.com/office/drawing/2014/main" id="{7AED7712-454A-C704-069C-5720EC718CE8}"/>
              </a:ext>
            </a:extLst>
          </p:cNvPr>
          <p:cNvPicPr>
            <a:picLocks noChangeAspect="1"/>
          </p:cNvPicPr>
          <p:nvPr/>
        </p:nvPicPr>
        <p:blipFill>
          <a:blip r:embed="rId3"/>
          <a:stretch>
            <a:fillRect/>
          </a:stretch>
        </p:blipFill>
        <p:spPr>
          <a:xfrm>
            <a:off x="93944" y="233105"/>
            <a:ext cx="6002055" cy="4648665"/>
          </a:xfrm>
          <a:prstGeom prst="rect">
            <a:avLst/>
          </a:prstGeom>
        </p:spPr>
      </p:pic>
      <p:sp>
        <p:nvSpPr>
          <p:cNvPr id="7" name="TextBox 6">
            <a:extLst>
              <a:ext uri="{FF2B5EF4-FFF2-40B4-BE49-F238E27FC236}">
                <a16:creationId xmlns:a16="http://schemas.microsoft.com/office/drawing/2014/main" id="{D0B415AB-A170-4FD9-815C-E7B29554CFDC}"/>
              </a:ext>
            </a:extLst>
          </p:cNvPr>
          <p:cNvSpPr txBox="1"/>
          <p:nvPr/>
        </p:nvSpPr>
        <p:spPr>
          <a:xfrm>
            <a:off x="6212114" y="817826"/>
            <a:ext cx="5820229" cy="3058979"/>
          </a:xfrm>
          <a:prstGeom prst="rect">
            <a:avLst/>
          </a:prstGeom>
          <a:noFill/>
        </p:spPr>
        <p:txBody>
          <a:bodyPr wrap="square">
            <a:spAutoFit/>
          </a:bodyPr>
          <a:lstStyle/>
          <a:p>
            <a:pPr>
              <a:lnSpc>
                <a:spcPct val="150000"/>
              </a:lnSpc>
              <a:spcAft>
                <a:spcPts val="800"/>
              </a:spcAft>
            </a:pPr>
            <a:r>
              <a:rPr lang="en-IN" sz="1800" kern="100" dirty="0">
                <a:effectLst/>
                <a:latin typeface="Times New Roman" panose="02020603050405020304" pitchFamily="18" charset="0"/>
                <a:ea typeface="Times New Roman" panose="02020603050405020304" pitchFamily="18" charset="0"/>
                <a:cs typeface="Times New Roman" panose="02020603050405020304" pitchFamily="18" charset="0"/>
              </a:rPr>
              <a:t>“There is still a </a:t>
            </a:r>
            <a:r>
              <a:rPr lang="en-IN"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taboo</a:t>
            </a:r>
            <a:r>
              <a:rPr lang="en-IN" sz="1800" kern="100" dirty="0">
                <a:effectLst/>
                <a:latin typeface="Times New Roman" panose="02020603050405020304" pitchFamily="18" charset="0"/>
                <a:ea typeface="Times New Roman" panose="02020603050405020304" pitchFamily="18" charset="0"/>
                <a:cs typeface="Times New Roman" panose="02020603050405020304" pitchFamily="18" charset="0"/>
              </a:rPr>
              <a:t>, that if the females take bath during menstruation then they might have longer days of menstruation. Also, </a:t>
            </a:r>
            <a:r>
              <a:rPr lang="en-IN"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they believe that, if they bathe, they will have more bleeding</a:t>
            </a:r>
            <a:r>
              <a:rPr lang="en-IN" sz="1800" kern="100" dirty="0">
                <a:effectLst/>
                <a:latin typeface="Times New Roman" panose="02020603050405020304" pitchFamily="18" charset="0"/>
                <a:ea typeface="Times New Roman" panose="02020603050405020304" pitchFamily="18" charset="0"/>
                <a:cs typeface="Times New Roman" panose="02020603050405020304" pitchFamily="18" charset="0"/>
              </a:rPr>
              <a:t>. 71% of the girls take bath during their menstruation.</a:t>
            </a:r>
          </a:p>
          <a:p>
            <a:pPr>
              <a:lnSpc>
                <a:spcPct val="150000"/>
              </a:lnSpc>
              <a:spcAft>
                <a:spcPts val="800"/>
              </a:spcAft>
            </a:pPr>
            <a:r>
              <a:rPr lang="en-IN" kern="100" dirty="0">
                <a:latin typeface="Times New Roman" panose="02020603050405020304" pitchFamily="18" charset="0"/>
                <a:ea typeface="Times New Roman" panose="02020603050405020304" pitchFamily="18" charset="0"/>
                <a:cs typeface="Times New Roman" panose="02020603050405020304" pitchFamily="18" charset="0"/>
              </a:rPr>
              <a:t>There were </a:t>
            </a:r>
            <a:r>
              <a:rPr lang="en-IN" b="1" kern="100" dirty="0">
                <a:latin typeface="Times New Roman" panose="02020603050405020304" pitchFamily="18" charset="0"/>
                <a:ea typeface="Times New Roman" panose="02020603050405020304" pitchFamily="18" charset="0"/>
                <a:cs typeface="Times New Roman" panose="02020603050405020304" pitchFamily="18" charset="0"/>
              </a:rPr>
              <a:t>4.2% of the adolescent girls who do not take bath during menstruation”</a:t>
            </a:r>
            <a:endParaRPr lang="en-IN" sz="1800" b="1"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2C1A1D1B-6787-454F-E25C-00E0EC4E5D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1856" y="0"/>
            <a:ext cx="1240144" cy="735106"/>
          </a:xfrm>
          <a:prstGeom prst="rect">
            <a:avLst/>
          </a:prstGeom>
        </p:spPr>
      </p:pic>
    </p:spTree>
    <p:extLst>
      <p:ext uri="{BB962C8B-B14F-4D97-AF65-F5344CB8AC3E}">
        <p14:creationId xmlns:p14="http://schemas.microsoft.com/office/powerpoint/2010/main" val="4202185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824DD05-25D4-FCBE-1321-82973FE1811F}"/>
              </a:ext>
            </a:extLst>
          </p:cNvPr>
          <p:cNvSpPr>
            <a:spLocks noGrp="1"/>
          </p:cNvSpPr>
          <p:nvPr>
            <p:ph type="sldNum" sz="quarter" idx="12"/>
          </p:nvPr>
        </p:nvSpPr>
        <p:spPr/>
        <p:txBody>
          <a:bodyPr/>
          <a:lstStyle/>
          <a:p>
            <a:fld id="{D174D4AE-81EF-46AB-9146-33B5066CCE71}" type="slidenum">
              <a:rPr lang="en-IN" smtClean="0"/>
              <a:t>24</a:t>
            </a:fld>
            <a:endParaRPr lang="en-IN"/>
          </a:p>
        </p:txBody>
      </p:sp>
      <p:pic>
        <p:nvPicPr>
          <p:cNvPr id="9" name="Picture 8">
            <a:extLst>
              <a:ext uri="{FF2B5EF4-FFF2-40B4-BE49-F238E27FC236}">
                <a16:creationId xmlns:a16="http://schemas.microsoft.com/office/drawing/2014/main" id="{417E3ECE-129B-8E33-199C-CAB99624F458}"/>
              </a:ext>
            </a:extLst>
          </p:cNvPr>
          <p:cNvPicPr>
            <a:picLocks noChangeAspect="1"/>
          </p:cNvPicPr>
          <p:nvPr/>
        </p:nvPicPr>
        <p:blipFill>
          <a:blip r:embed="rId3"/>
          <a:stretch>
            <a:fillRect/>
          </a:stretch>
        </p:blipFill>
        <p:spPr>
          <a:xfrm>
            <a:off x="4956430" y="996200"/>
            <a:ext cx="7148484" cy="4865600"/>
          </a:xfrm>
          <a:prstGeom prst="rect">
            <a:avLst/>
          </a:prstGeom>
        </p:spPr>
      </p:pic>
      <p:sp>
        <p:nvSpPr>
          <p:cNvPr id="10" name="TextBox 9">
            <a:extLst>
              <a:ext uri="{FF2B5EF4-FFF2-40B4-BE49-F238E27FC236}">
                <a16:creationId xmlns:a16="http://schemas.microsoft.com/office/drawing/2014/main" id="{9CBBE135-147F-EE34-A0A6-08E4D7183769}"/>
              </a:ext>
            </a:extLst>
          </p:cNvPr>
          <p:cNvSpPr txBox="1"/>
          <p:nvPr/>
        </p:nvSpPr>
        <p:spPr>
          <a:xfrm>
            <a:off x="1944914" y="876822"/>
            <a:ext cx="2786743" cy="2308324"/>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Most of the girls had their knowledge about menstruation from their mothers.</a:t>
            </a:r>
          </a:p>
          <a:p>
            <a:r>
              <a:rPr lang="en-GB" b="1" dirty="0">
                <a:latin typeface="Times New Roman" panose="02020603050405020304" pitchFamily="18" charset="0"/>
                <a:cs typeface="Times New Roman" panose="02020603050405020304" pitchFamily="18" charset="0"/>
              </a:rPr>
              <a:t>Only 6% of the girls reported that they got the information from their teachers</a:t>
            </a:r>
            <a:r>
              <a:rPr lang="en-GB" dirty="0">
                <a:latin typeface="Times New Roman" panose="02020603050405020304" pitchFamily="18" charset="0"/>
                <a:cs typeface="Times New Roman" panose="02020603050405020304" pitchFamily="18" charset="0"/>
              </a:rPr>
              <a:t>”</a:t>
            </a:r>
            <a:endParaRPr lang="en-IN"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266FD5AD-6CB5-3E46-6752-DED7BD9D7E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1856" y="13819"/>
            <a:ext cx="1240144" cy="735106"/>
          </a:xfrm>
          <a:prstGeom prst="rect">
            <a:avLst/>
          </a:prstGeom>
        </p:spPr>
      </p:pic>
    </p:spTree>
    <p:extLst>
      <p:ext uri="{BB962C8B-B14F-4D97-AF65-F5344CB8AC3E}">
        <p14:creationId xmlns:p14="http://schemas.microsoft.com/office/powerpoint/2010/main" val="2417274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179494-5BD8-181D-B5DB-128DC24B1787}"/>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DISCUSSION(1/2)</a:t>
            </a:r>
            <a:endParaRPr lang="en-IN" dirty="0">
              <a:latin typeface="Times New Roman" panose="02020603050405020304" pitchFamily="18"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5D844738-19D5-A051-B186-A60D1279DEDD}"/>
              </a:ext>
            </a:extLst>
          </p:cNvPr>
          <p:cNvSpPr>
            <a:spLocks noGrp="1"/>
          </p:cNvSpPr>
          <p:nvPr>
            <p:ph idx="1"/>
          </p:nvPr>
        </p:nvSpPr>
        <p:spPr/>
        <p:txBody>
          <a:bodyPr>
            <a:normAutofit/>
          </a:bodyPr>
          <a:lstStyle/>
          <a:p>
            <a:pPr marL="0" indent="0">
              <a:buNone/>
            </a:pPr>
            <a:r>
              <a:rPr lang="en-GB" sz="1800" dirty="0">
                <a:latin typeface="Times New Roman" panose="02020603050405020304" pitchFamily="18" charset="0"/>
                <a:cs typeface="Times New Roman" panose="02020603050405020304" pitchFamily="18" charset="0"/>
              </a:rPr>
              <a:t>1. Majority of adolescent girls (62%) are in the 15-16 years age group, with high </a:t>
            </a:r>
            <a:r>
              <a:rPr lang="en-GB" sz="1800" dirty="0" err="1">
                <a:latin typeface="Times New Roman" panose="02020603050405020304" pitchFamily="18" charset="0"/>
                <a:cs typeface="Times New Roman" panose="02020603050405020304" pitchFamily="18" charset="0"/>
              </a:rPr>
              <a:t>enrollment</a:t>
            </a:r>
            <a:r>
              <a:rPr lang="en-GB" sz="1800" dirty="0">
                <a:latin typeface="Times New Roman" panose="02020603050405020304" pitchFamily="18" charset="0"/>
                <a:cs typeface="Times New Roman" panose="02020603050405020304" pitchFamily="18" charset="0"/>
              </a:rPr>
              <a:t> rates (92.8%) in school or college.</a:t>
            </a:r>
          </a:p>
          <a:p>
            <a:pPr marL="0" indent="0">
              <a:buNone/>
            </a:pPr>
            <a:r>
              <a:rPr lang="en-GB" sz="1800" dirty="0">
                <a:latin typeface="Times New Roman" panose="02020603050405020304" pitchFamily="18" charset="0"/>
                <a:cs typeface="Times New Roman" panose="02020603050405020304" pitchFamily="18" charset="0"/>
              </a:rPr>
              <a:t>2. Dropout rate (7.2%) needs to be addressed, considering reasons such as health issues, domestic responsibilities, unaffordability, early marriage, or pregnancy.</a:t>
            </a:r>
          </a:p>
          <a:p>
            <a:pPr marL="0" indent="0">
              <a:buNone/>
            </a:pPr>
            <a:r>
              <a:rPr lang="en-GB" sz="1800" dirty="0">
                <a:latin typeface="Times New Roman" panose="02020603050405020304" pitchFamily="18" charset="0"/>
                <a:cs typeface="Times New Roman" panose="02020603050405020304" pitchFamily="18" charset="0"/>
              </a:rPr>
              <a:t>3. According to the previous study,</a:t>
            </a:r>
            <a:r>
              <a:rPr lang="en-US" sz="1800" kern="0" dirty="0">
                <a:effectLst/>
                <a:latin typeface="Times New Roman" panose="02020603050405020304" pitchFamily="18" charset="0"/>
                <a:ea typeface="Times New Roman" panose="02020603050405020304" pitchFamily="18" charset="0"/>
              </a:rPr>
              <a:t> lack of awareness of menstruation and its associated bad habits may raise the risk of reproductive infections, urinary tract infections, and even cancer. </a:t>
            </a:r>
            <a:endParaRPr lang="en-GB" sz="1800" dirty="0">
              <a:latin typeface="Times New Roman" panose="02020603050405020304" pitchFamily="18" charset="0"/>
              <a:cs typeface="Times New Roman" panose="02020603050405020304" pitchFamily="18" charset="0"/>
            </a:endParaRPr>
          </a:p>
          <a:p>
            <a:pPr marL="0" indent="0">
              <a:buNone/>
            </a:pPr>
            <a:r>
              <a:rPr lang="en-GB" sz="1800" dirty="0">
                <a:latin typeface="Times New Roman" panose="02020603050405020304" pitchFamily="18" charset="0"/>
                <a:cs typeface="Times New Roman" panose="02020603050405020304" pitchFamily="18" charset="0"/>
              </a:rPr>
              <a:t>4. Diversification of information sources is needed, as 14.3% rely on siblings/relatives and 6.3% obtain information from school teachers, health workers, or mass media.</a:t>
            </a:r>
          </a:p>
          <a:p>
            <a:pPr marL="0" indent="0">
              <a:buNone/>
            </a:pPr>
            <a:r>
              <a:rPr lang="en-GB" sz="1800" dirty="0">
                <a:latin typeface="Times New Roman" panose="02020603050405020304" pitchFamily="18" charset="0"/>
                <a:cs typeface="Times New Roman" panose="02020603050405020304" pitchFamily="18" charset="0"/>
              </a:rPr>
              <a:t>5. School teachers should organize sex education and menstrual health workshops, enhancing awareness and addressing misconceptions.</a:t>
            </a:r>
          </a:p>
          <a:p>
            <a:pPr marL="0" indent="0">
              <a:buNone/>
            </a:pPr>
            <a:r>
              <a:rPr lang="en-GB" sz="1800" dirty="0">
                <a:latin typeface="Times New Roman" panose="02020603050405020304" pitchFamily="18" charset="0"/>
                <a:cs typeface="Times New Roman" panose="02020603050405020304" pitchFamily="18" charset="0"/>
              </a:rPr>
              <a:t>6. Counseling services within schools are crucial for supporting emotional well-being and overall menstrual health of adolescent girls.</a:t>
            </a:r>
          </a:p>
        </p:txBody>
      </p:sp>
      <p:sp>
        <p:nvSpPr>
          <p:cNvPr id="4" name="Slide Number Placeholder 3">
            <a:extLst>
              <a:ext uri="{FF2B5EF4-FFF2-40B4-BE49-F238E27FC236}">
                <a16:creationId xmlns:a16="http://schemas.microsoft.com/office/drawing/2014/main" id="{D28E8ED4-3E8A-C7E5-8CB6-EEFD950ABF1C}"/>
              </a:ext>
            </a:extLst>
          </p:cNvPr>
          <p:cNvSpPr>
            <a:spLocks noGrp="1"/>
          </p:cNvSpPr>
          <p:nvPr>
            <p:ph type="sldNum" sz="quarter" idx="12"/>
          </p:nvPr>
        </p:nvSpPr>
        <p:spPr/>
        <p:txBody>
          <a:bodyPr/>
          <a:lstStyle/>
          <a:p>
            <a:fld id="{D174D4AE-81EF-46AB-9146-33B5066CCE71}" type="slidenum">
              <a:rPr lang="en-IN" smtClean="0"/>
              <a:t>25</a:t>
            </a:fld>
            <a:endParaRPr lang="en-IN"/>
          </a:p>
        </p:txBody>
      </p:sp>
      <p:pic>
        <p:nvPicPr>
          <p:cNvPr id="5" name="Picture 4">
            <a:extLst>
              <a:ext uri="{FF2B5EF4-FFF2-40B4-BE49-F238E27FC236}">
                <a16:creationId xmlns:a16="http://schemas.microsoft.com/office/drawing/2014/main" id="{19B91936-9383-F274-F519-065D0BE769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40144" cy="735106"/>
          </a:xfrm>
          <a:prstGeom prst="rect">
            <a:avLst/>
          </a:prstGeom>
        </p:spPr>
      </p:pic>
    </p:spTree>
    <p:extLst>
      <p:ext uri="{BB962C8B-B14F-4D97-AF65-F5344CB8AC3E}">
        <p14:creationId xmlns:p14="http://schemas.microsoft.com/office/powerpoint/2010/main" val="2197231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6BEF7-D67B-37F2-D843-81C45ABCCDA0}"/>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DISCUSSION(2/2)</a:t>
            </a:r>
            <a:endParaRPr lang="en-IN"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0D963E0C-92E8-7EB6-BA1A-E6F2915CC10B}"/>
              </a:ext>
            </a:extLst>
          </p:cNvPr>
          <p:cNvSpPr>
            <a:spLocks noGrp="1"/>
          </p:cNvSpPr>
          <p:nvPr>
            <p:ph idx="1"/>
          </p:nvPr>
        </p:nvSpPr>
        <p:spPr/>
        <p:txBody>
          <a:bodyPr>
            <a:normAutofit/>
          </a:bodyPr>
          <a:lstStyle/>
          <a:p>
            <a:pPr marL="0" indent="0">
              <a:buNone/>
            </a:pPr>
            <a:r>
              <a:rPr lang="en-GB" sz="1800" dirty="0">
                <a:latin typeface="Times New Roman" panose="02020603050405020304" pitchFamily="18" charset="0"/>
                <a:cs typeface="Times New Roman" panose="02020603050405020304" pitchFamily="18" charset="0"/>
              </a:rPr>
              <a:t>7. Another study found that 74.12% of adolescents used sanitary pads, 18.82% used cloth, and 7.06% used both cloth and sanitary pads during menstruation. The findings in this study reveals majority of girls (97.9%) use commercial sanitary pads or locally prepared napkins, while a small percentage (1.7%) rely on cloth.</a:t>
            </a:r>
          </a:p>
          <a:p>
            <a:pPr marL="0" indent="0">
              <a:buNone/>
            </a:pPr>
            <a:r>
              <a:rPr lang="en-GB" sz="1800" dirty="0">
                <a:latin typeface="Times New Roman" panose="02020603050405020304" pitchFamily="18" charset="0"/>
                <a:cs typeface="Times New Roman" panose="02020603050405020304" pitchFamily="18" charset="0"/>
              </a:rPr>
              <a:t>8. Concerning proportion (33.8%) of girls dispose used pads in open environments or nearby rivers, highlighting the need for education on proper disposal. Previous study shows </a:t>
            </a:r>
            <a:r>
              <a:rPr lang="en-US" sz="1800" b="1" kern="0" dirty="0">
                <a:effectLst/>
                <a:latin typeface="Times New Roman" panose="02020603050405020304" pitchFamily="18" charset="0"/>
                <a:ea typeface="Times New Roman" panose="02020603050405020304" pitchFamily="18" charset="0"/>
              </a:rPr>
              <a:t>Unsanitary washing practices of the absorbent material are especially prevalent in rural regions and among women and girls from lower socioeconomic levels.</a:t>
            </a:r>
            <a:r>
              <a:rPr lang="en-US" sz="1800" kern="0" dirty="0">
                <a:effectLst/>
                <a:latin typeface="Times New Roman" panose="02020603050405020304" pitchFamily="18" charset="0"/>
                <a:ea typeface="Times New Roman" panose="02020603050405020304" pitchFamily="18" charset="0"/>
              </a:rPr>
              <a:t> . During menstruation</a:t>
            </a:r>
            <a:r>
              <a:rPr lang="en-US" sz="1800" b="1" kern="0" dirty="0">
                <a:effectLst/>
                <a:latin typeface="Times New Roman" panose="02020603050405020304" pitchFamily="18" charset="0"/>
                <a:ea typeface="Times New Roman" panose="02020603050405020304" pitchFamily="18" charset="0"/>
              </a:rPr>
              <a:t>, 78.5% of women used sanitary pads, and 58.0% disposed of absorbent by dumping it in the trash.</a:t>
            </a:r>
            <a:endParaRPr lang="en-GB" sz="1800" dirty="0">
              <a:latin typeface="Times New Roman" panose="02020603050405020304" pitchFamily="18" charset="0"/>
              <a:cs typeface="Times New Roman" panose="02020603050405020304" pitchFamily="18" charset="0"/>
            </a:endParaRPr>
          </a:p>
          <a:p>
            <a:pPr marL="0" indent="0">
              <a:buNone/>
            </a:pPr>
            <a:r>
              <a:rPr lang="en-GB" sz="1800" dirty="0">
                <a:latin typeface="Times New Roman" panose="02020603050405020304" pitchFamily="18" charset="0"/>
                <a:cs typeface="Times New Roman" panose="02020603050405020304" pitchFamily="18" charset="0"/>
              </a:rPr>
              <a:t>9. Despite prevalence of taboos, majority of girls (71%) practice personal hygiene by bathing during menstruation, but efforts should be made to challenge misconceptions through education and awareness campaigns.</a:t>
            </a:r>
            <a:endParaRPr lang="en-IN" sz="1800" dirty="0">
              <a:latin typeface="Times New Roman" panose="02020603050405020304" pitchFamily="18" charset="0"/>
              <a:cs typeface="Times New Roman" panose="02020603050405020304" pitchFamily="18" charset="0"/>
            </a:endParaRPr>
          </a:p>
          <a:p>
            <a:endParaRPr lang="en-IN" sz="4500" dirty="0">
              <a:latin typeface="Times New Roman" panose="02020603050405020304" pitchFamily="18" charset="0"/>
              <a:cs typeface="Times New Roman" panose="02020603050405020304" pitchFamily="18" charset="0"/>
            </a:endParaRPr>
          </a:p>
          <a:p>
            <a:endParaRPr lang="en-IN" sz="4500" dirty="0">
              <a:latin typeface="Times New Roman" panose="02020603050405020304" pitchFamily="18" charset="0"/>
              <a:cs typeface="Times New Roman" panose="02020603050405020304" pitchFamily="18" charset="0"/>
            </a:endParaRPr>
          </a:p>
          <a:p>
            <a:endParaRPr lang="en-IN" dirty="0"/>
          </a:p>
        </p:txBody>
      </p:sp>
      <p:sp>
        <p:nvSpPr>
          <p:cNvPr id="3" name="Slide Number Placeholder 2">
            <a:extLst>
              <a:ext uri="{FF2B5EF4-FFF2-40B4-BE49-F238E27FC236}">
                <a16:creationId xmlns:a16="http://schemas.microsoft.com/office/drawing/2014/main" id="{AF06D321-0B42-F553-8EE8-21789D3ACF1B}"/>
              </a:ext>
            </a:extLst>
          </p:cNvPr>
          <p:cNvSpPr>
            <a:spLocks noGrp="1"/>
          </p:cNvSpPr>
          <p:nvPr>
            <p:ph type="sldNum" sz="quarter" idx="12"/>
          </p:nvPr>
        </p:nvSpPr>
        <p:spPr/>
        <p:txBody>
          <a:bodyPr/>
          <a:lstStyle/>
          <a:p>
            <a:fld id="{D174D4AE-81EF-46AB-9146-33B5066CCE71}" type="slidenum">
              <a:rPr lang="en-IN" smtClean="0"/>
              <a:t>26</a:t>
            </a:fld>
            <a:endParaRPr lang="en-IN"/>
          </a:p>
        </p:txBody>
      </p:sp>
      <p:pic>
        <p:nvPicPr>
          <p:cNvPr id="6" name="Picture 5">
            <a:extLst>
              <a:ext uri="{FF2B5EF4-FFF2-40B4-BE49-F238E27FC236}">
                <a16:creationId xmlns:a16="http://schemas.microsoft.com/office/drawing/2014/main" id="{99730837-2BCD-28A2-5981-AA810F3901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40144" cy="735106"/>
          </a:xfrm>
          <a:prstGeom prst="rect">
            <a:avLst/>
          </a:prstGeom>
        </p:spPr>
      </p:pic>
    </p:spTree>
    <p:extLst>
      <p:ext uri="{BB962C8B-B14F-4D97-AF65-F5344CB8AC3E}">
        <p14:creationId xmlns:p14="http://schemas.microsoft.com/office/powerpoint/2010/main" val="2801973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179494-5BD8-181D-B5DB-128DC24B1787}"/>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CONCLUSION</a:t>
            </a:r>
            <a:endParaRPr lang="en-IN" dirty="0">
              <a:latin typeface="Times New Roman" panose="02020603050405020304" pitchFamily="18"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5D844738-19D5-A051-B186-A60D1279DEDD}"/>
              </a:ext>
            </a:extLst>
          </p:cNvPr>
          <p:cNvSpPr>
            <a:spLocks noGrp="1"/>
          </p:cNvSpPr>
          <p:nvPr>
            <p:ph idx="1"/>
          </p:nvPr>
        </p:nvSpPr>
        <p:spPr>
          <a:xfrm>
            <a:off x="1772955" y="1444171"/>
            <a:ext cx="9837057" cy="5413829"/>
          </a:xfrm>
        </p:spPr>
        <p:txBody>
          <a:bodyPr>
            <a:normAutofit fontScale="92500"/>
          </a:bodyPr>
          <a:lstStyle/>
          <a:p>
            <a:pPr>
              <a:lnSpc>
                <a:spcPct val="150000"/>
              </a:lnSpc>
            </a:pPr>
            <a:r>
              <a:rPr lang="en-GB" sz="1800" dirty="0">
                <a:latin typeface="Times New Roman" panose="02020603050405020304" pitchFamily="18" charset="0"/>
                <a:cs typeface="Times New Roman" panose="02020603050405020304" pitchFamily="18" charset="0"/>
              </a:rPr>
              <a:t>The study reveals that there are gaps in the provision of menstrual hygiene management resources in certain settings, particularly in Aanganwadi.</a:t>
            </a:r>
          </a:p>
          <a:p>
            <a:pPr>
              <a:lnSpc>
                <a:spcPct val="150000"/>
              </a:lnSpc>
            </a:pPr>
            <a:r>
              <a:rPr lang="en-GB" sz="1800" dirty="0">
                <a:latin typeface="Times New Roman" panose="02020603050405020304" pitchFamily="18" charset="0"/>
                <a:cs typeface="Times New Roman" panose="02020603050405020304" pitchFamily="18" charset="0"/>
              </a:rPr>
              <a:t>Furthermore, special attention should be given to addressing the needs of school dropouts. It is crucial to educate girls about menstrual hygiene, including the dos and don'ts during periods, and emphasize the importance of using proper menstrual products instead of unsanitary alternatives like cotton or clothes.</a:t>
            </a:r>
          </a:p>
          <a:p>
            <a:pPr>
              <a:lnSpc>
                <a:spcPct val="150000"/>
              </a:lnSpc>
            </a:pPr>
            <a:r>
              <a:rPr lang="en-GB" sz="1800" dirty="0">
                <a:latin typeface="Times New Roman" panose="02020603050405020304" pitchFamily="18" charset="0"/>
                <a:cs typeface="Times New Roman" panose="02020603050405020304" pitchFamily="18" charset="0"/>
              </a:rPr>
              <a:t>The </a:t>
            </a:r>
            <a:r>
              <a:rPr lang="en-GB" sz="1800" b="1" dirty="0">
                <a:latin typeface="Times New Roman" panose="02020603050405020304" pitchFamily="18" charset="0"/>
                <a:cs typeface="Times New Roman" panose="02020603050405020304" pitchFamily="18" charset="0"/>
              </a:rPr>
              <a:t>prevalent shyness among adolescent girls </a:t>
            </a:r>
            <a:r>
              <a:rPr lang="en-GB" sz="1800" dirty="0">
                <a:latin typeface="Times New Roman" panose="02020603050405020304" pitchFamily="18" charset="0"/>
                <a:cs typeface="Times New Roman" panose="02020603050405020304" pitchFamily="18" charset="0"/>
              </a:rPr>
              <a:t>when it comes to discussing menstruation, even with teachers, mothers, and friends. To address this issue, it is essential to </a:t>
            </a:r>
            <a:r>
              <a:rPr lang="en-GB" sz="1800" b="1" dirty="0">
                <a:latin typeface="Times New Roman" panose="02020603050405020304" pitchFamily="18" charset="0"/>
                <a:cs typeface="Times New Roman" panose="02020603050405020304" pitchFamily="18" charset="0"/>
              </a:rPr>
              <a:t>incorporate dedicated sessions on menstruation in schools and Aanganwadi</a:t>
            </a:r>
            <a:r>
              <a:rPr lang="en-GB" sz="1800" dirty="0">
                <a:latin typeface="Times New Roman" panose="02020603050405020304" pitchFamily="18" charset="0"/>
                <a:cs typeface="Times New Roman" panose="02020603050405020304" pitchFamily="18" charset="0"/>
              </a:rPr>
              <a:t>, creating safe spaces for girls to learn and openly discuss menstrual health.</a:t>
            </a:r>
          </a:p>
          <a:p>
            <a:pPr>
              <a:lnSpc>
                <a:spcPct val="150000"/>
              </a:lnSpc>
            </a:pPr>
            <a:r>
              <a:rPr lang="en-GB" sz="1800" dirty="0">
                <a:latin typeface="Times New Roman" panose="02020603050405020304" pitchFamily="18" charset="0"/>
                <a:cs typeface="Times New Roman" panose="02020603050405020304" pitchFamily="18" charset="0"/>
              </a:rPr>
              <a:t>Acknowledging the need for </a:t>
            </a:r>
            <a:r>
              <a:rPr lang="en-GB" sz="1800" b="1" dirty="0">
                <a:latin typeface="Times New Roman" panose="02020603050405020304" pitchFamily="18" charset="0"/>
                <a:cs typeface="Times New Roman" panose="02020603050405020304" pitchFamily="18" charset="0"/>
              </a:rPr>
              <a:t>regular awareness and counseling sessions </a:t>
            </a:r>
            <a:r>
              <a:rPr lang="en-GB" sz="1800" dirty="0">
                <a:latin typeface="Times New Roman" panose="02020603050405020304" pitchFamily="18" charset="0"/>
                <a:cs typeface="Times New Roman" panose="02020603050405020304" pitchFamily="18" charset="0"/>
              </a:rPr>
              <a:t>is important to continually provide guidance and support to girls.</a:t>
            </a:r>
          </a:p>
          <a:p>
            <a:pPr marL="0" indent="0">
              <a:lnSpc>
                <a:spcPct val="150000"/>
              </a:lnSpc>
              <a:buNone/>
            </a:pPr>
            <a:r>
              <a:rPr lang="en-GB" sz="1800" dirty="0">
                <a:latin typeface="Times New Roman" panose="02020603050405020304" pitchFamily="18" charset="0"/>
                <a:cs typeface="Times New Roman" panose="02020603050405020304" pitchFamily="18" charset="0"/>
              </a:rPr>
              <a:t> </a:t>
            </a:r>
            <a:endParaRPr lang="en-IN" sz="1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28E8ED4-3E8A-C7E5-8CB6-EEFD950ABF1C}"/>
              </a:ext>
            </a:extLst>
          </p:cNvPr>
          <p:cNvSpPr>
            <a:spLocks noGrp="1"/>
          </p:cNvSpPr>
          <p:nvPr>
            <p:ph type="sldNum" sz="quarter" idx="12"/>
          </p:nvPr>
        </p:nvSpPr>
        <p:spPr/>
        <p:txBody>
          <a:bodyPr/>
          <a:lstStyle/>
          <a:p>
            <a:fld id="{D174D4AE-81EF-46AB-9146-33B5066CCE71}" type="slidenum">
              <a:rPr lang="en-IN" smtClean="0"/>
              <a:t>27</a:t>
            </a:fld>
            <a:endParaRPr lang="en-IN"/>
          </a:p>
        </p:txBody>
      </p:sp>
      <p:pic>
        <p:nvPicPr>
          <p:cNvPr id="5" name="Picture 4">
            <a:extLst>
              <a:ext uri="{FF2B5EF4-FFF2-40B4-BE49-F238E27FC236}">
                <a16:creationId xmlns:a16="http://schemas.microsoft.com/office/drawing/2014/main" id="{19B91936-9383-F274-F519-065D0BE769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40144" cy="735106"/>
          </a:xfrm>
          <a:prstGeom prst="rect">
            <a:avLst/>
          </a:prstGeom>
        </p:spPr>
      </p:pic>
    </p:spTree>
    <p:extLst>
      <p:ext uri="{BB962C8B-B14F-4D97-AF65-F5344CB8AC3E}">
        <p14:creationId xmlns:p14="http://schemas.microsoft.com/office/powerpoint/2010/main" val="893450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476B2B9-3464-E50A-D259-301449B118A8}"/>
              </a:ext>
            </a:extLst>
          </p:cNvPr>
          <p:cNvSpPr>
            <a:spLocks noGrp="1"/>
          </p:cNvSpPr>
          <p:nvPr>
            <p:ph idx="1"/>
          </p:nvPr>
        </p:nvSpPr>
        <p:spPr>
          <a:xfrm>
            <a:off x="540657" y="1368424"/>
            <a:ext cx="10736943" cy="4909003"/>
          </a:xfrm>
        </p:spPr>
        <p:txBody>
          <a:bodyPr>
            <a:normAutofit/>
          </a:bodyPr>
          <a:lstStyle/>
          <a:p>
            <a:pPr>
              <a:lnSpc>
                <a:spcPct val="150000"/>
              </a:lnSpc>
            </a:pPr>
            <a:r>
              <a:rPr lang="en-GB" sz="1800" dirty="0">
                <a:latin typeface="Times New Roman" panose="02020603050405020304" pitchFamily="18" charset="0"/>
                <a:cs typeface="Times New Roman" panose="02020603050405020304" pitchFamily="18" charset="0"/>
              </a:rPr>
              <a:t>Ensuring proper disposal practices for menstrual products is vital to prevent infections and maintain hygiene standards.</a:t>
            </a:r>
          </a:p>
          <a:p>
            <a:pPr>
              <a:lnSpc>
                <a:spcPct val="150000"/>
              </a:lnSpc>
            </a:pPr>
            <a:r>
              <a:rPr lang="en-GB" sz="1800" b="1" dirty="0">
                <a:latin typeface="Times New Roman" panose="02020603050405020304" pitchFamily="18" charset="0"/>
                <a:cs typeface="Times New Roman" panose="02020603050405020304" pitchFamily="18" charset="0"/>
              </a:rPr>
              <a:t>Efforts should be made to remove social taboos and stigma associated with menstruation</a:t>
            </a:r>
            <a:r>
              <a:rPr lang="en-GB" sz="1800" dirty="0">
                <a:latin typeface="Times New Roman" panose="02020603050405020304" pitchFamily="18" charset="0"/>
                <a:cs typeface="Times New Roman" panose="02020603050405020304" pitchFamily="18" charset="0"/>
              </a:rPr>
              <a:t>, promoting a more inclusive and accepting society. </a:t>
            </a:r>
          </a:p>
          <a:p>
            <a:pPr>
              <a:lnSpc>
                <a:spcPct val="150000"/>
              </a:lnSpc>
            </a:pPr>
            <a:r>
              <a:rPr lang="en-GB" sz="1800" dirty="0">
                <a:latin typeface="Times New Roman" panose="02020603050405020304" pitchFamily="18" charset="0"/>
                <a:cs typeface="Times New Roman" panose="02020603050405020304" pitchFamily="18" charset="0"/>
              </a:rPr>
              <a:t>A majority of girls, 76.4%, maintain good hygiene practices by washing their hands with soap and water before and after changing pads. However, it is concerning that a small percentage, 2.5%, do not wash their hands during their periods, which highlights the need for further education on the importance of hygiene during menstruation.</a:t>
            </a:r>
          </a:p>
          <a:p>
            <a:endParaRPr lang="en-IN" sz="1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E616760-1C54-B72B-4858-06AC81EB28DC}"/>
              </a:ext>
            </a:extLst>
          </p:cNvPr>
          <p:cNvSpPr>
            <a:spLocks noGrp="1"/>
          </p:cNvSpPr>
          <p:nvPr>
            <p:ph type="sldNum" sz="quarter" idx="12"/>
          </p:nvPr>
        </p:nvSpPr>
        <p:spPr/>
        <p:txBody>
          <a:bodyPr/>
          <a:lstStyle/>
          <a:p>
            <a:fld id="{D174D4AE-81EF-46AB-9146-33B5066CCE71}" type="slidenum">
              <a:rPr lang="en-IN" smtClean="0"/>
              <a:t>28</a:t>
            </a:fld>
            <a:endParaRPr lang="en-IN"/>
          </a:p>
        </p:txBody>
      </p:sp>
      <p:pic>
        <p:nvPicPr>
          <p:cNvPr id="2" name="Picture 1">
            <a:extLst>
              <a:ext uri="{FF2B5EF4-FFF2-40B4-BE49-F238E27FC236}">
                <a16:creationId xmlns:a16="http://schemas.microsoft.com/office/drawing/2014/main" id="{37AB6BA4-B4CD-4564-DD1D-79BF16A626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40144" cy="735106"/>
          </a:xfrm>
          <a:prstGeom prst="rect">
            <a:avLst/>
          </a:prstGeom>
        </p:spPr>
      </p:pic>
    </p:spTree>
    <p:extLst>
      <p:ext uri="{BB962C8B-B14F-4D97-AF65-F5344CB8AC3E}">
        <p14:creationId xmlns:p14="http://schemas.microsoft.com/office/powerpoint/2010/main" val="3155791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59718-3C6A-A596-D823-2559C4BE6310}"/>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LIMITATIONS</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37A0B58-C40D-126D-434D-C6041B04D64A}"/>
              </a:ext>
            </a:extLst>
          </p:cNvPr>
          <p:cNvSpPr>
            <a:spLocks noGrp="1"/>
          </p:cNvSpPr>
          <p:nvPr>
            <p:ph idx="1"/>
          </p:nvPr>
        </p:nvSpPr>
        <p:spPr/>
        <p:txBody>
          <a:bodyPr>
            <a:normAutofit/>
          </a:bodyPr>
          <a:lstStyle/>
          <a:p>
            <a:r>
              <a:rPr lang="en-GB" sz="1800" dirty="0">
                <a:latin typeface="Times New Roman" panose="02020603050405020304" pitchFamily="18" charset="0"/>
                <a:cs typeface="Times New Roman" panose="02020603050405020304" pitchFamily="18" charset="0"/>
              </a:rPr>
              <a:t>Limited generalizability.</a:t>
            </a:r>
          </a:p>
          <a:p>
            <a:r>
              <a:rPr lang="en-GB" sz="1800" dirty="0">
                <a:latin typeface="Times New Roman" panose="02020603050405020304" pitchFamily="18" charset="0"/>
                <a:cs typeface="Times New Roman" panose="02020603050405020304" pitchFamily="18" charset="0"/>
              </a:rPr>
              <a:t>Response bias was observed in the study due to the reluctance of adolescent girls to openly discuss menstruation and disclose their personal hygiene practices.</a:t>
            </a:r>
          </a:p>
          <a:p>
            <a:r>
              <a:rPr lang="en-GB" sz="1800" dirty="0">
                <a:latin typeface="Times New Roman" panose="02020603050405020304" pitchFamily="18" charset="0"/>
                <a:cs typeface="Times New Roman" panose="02020603050405020304" pitchFamily="18" charset="0"/>
              </a:rPr>
              <a:t>Limited information on social norms, religious beliefs, and cultural taboos.</a:t>
            </a:r>
          </a:p>
          <a:p>
            <a:r>
              <a:rPr lang="en-GB" sz="1800" dirty="0">
                <a:latin typeface="Times New Roman" panose="02020603050405020304" pitchFamily="18" charset="0"/>
                <a:cs typeface="Times New Roman" panose="02020603050405020304" pitchFamily="18" charset="0"/>
              </a:rPr>
              <a:t>Lack of follow-up or impact assessment.</a:t>
            </a:r>
          </a:p>
          <a:p>
            <a:endParaRPr lang="en-IN" sz="1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18663CB-68C6-A7D1-A1A2-1EF13D4ECDF1}"/>
              </a:ext>
            </a:extLst>
          </p:cNvPr>
          <p:cNvSpPr>
            <a:spLocks noGrp="1"/>
          </p:cNvSpPr>
          <p:nvPr>
            <p:ph type="sldNum" sz="quarter" idx="12"/>
          </p:nvPr>
        </p:nvSpPr>
        <p:spPr/>
        <p:txBody>
          <a:bodyPr/>
          <a:lstStyle/>
          <a:p>
            <a:fld id="{D174D4AE-81EF-46AB-9146-33B5066CCE71}" type="slidenum">
              <a:rPr lang="en-IN" smtClean="0"/>
              <a:t>29</a:t>
            </a:fld>
            <a:endParaRPr lang="en-IN"/>
          </a:p>
        </p:txBody>
      </p:sp>
      <p:pic>
        <p:nvPicPr>
          <p:cNvPr id="5" name="Picture 4">
            <a:extLst>
              <a:ext uri="{FF2B5EF4-FFF2-40B4-BE49-F238E27FC236}">
                <a16:creationId xmlns:a16="http://schemas.microsoft.com/office/drawing/2014/main" id="{BEDF48F4-DE99-5579-85D9-131AA2E234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40144" cy="735106"/>
          </a:xfrm>
          <a:prstGeom prst="rect">
            <a:avLst/>
          </a:prstGeom>
        </p:spPr>
      </p:pic>
    </p:spTree>
    <p:extLst>
      <p:ext uri="{BB962C8B-B14F-4D97-AF65-F5344CB8AC3E}">
        <p14:creationId xmlns:p14="http://schemas.microsoft.com/office/powerpoint/2010/main" val="2577510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25980-A7A2-C409-0740-75F536B93D54}"/>
              </a:ext>
            </a:extLst>
          </p:cNvPr>
          <p:cNvSpPr>
            <a:spLocks noGrp="1"/>
          </p:cNvSpPr>
          <p:nvPr>
            <p:ph type="title"/>
          </p:nvPr>
        </p:nvSpPr>
        <p:spPr/>
        <p:txBody>
          <a:bodyPr>
            <a:normAutofit/>
          </a:bodyPr>
          <a:lstStyle/>
          <a:p>
            <a:pPr algn="ctr"/>
            <a:r>
              <a:rPr lang="en-GB" sz="3600" dirty="0">
                <a:latin typeface="Times New Roman" panose="02020603050405020304" pitchFamily="18" charset="0"/>
                <a:cs typeface="Times New Roman" panose="02020603050405020304" pitchFamily="18" charset="0"/>
              </a:rPr>
              <a:t>APPROVAL OF THE MENTOR</a:t>
            </a:r>
            <a:endParaRPr lang="en-IN" sz="36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14AA7B7-0E6E-E1BD-FF05-CBCC42791F9B}"/>
              </a:ext>
            </a:extLst>
          </p:cNvPr>
          <p:cNvSpPr>
            <a:spLocks noGrp="1"/>
          </p:cNvSpPr>
          <p:nvPr>
            <p:ph type="sldNum" sz="quarter" idx="12"/>
          </p:nvPr>
        </p:nvSpPr>
        <p:spPr/>
        <p:txBody>
          <a:bodyPr/>
          <a:lstStyle/>
          <a:p>
            <a:fld id="{D174D4AE-81EF-46AB-9146-33B5066CCE71}" type="slidenum">
              <a:rPr lang="en-IN" smtClean="0"/>
              <a:t>3</a:t>
            </a:fld>
            <a:endParaRPr lang="en-IN"/>
          </a:p>
        </p:txBody>
      </p:sp>
      <p:pic>
        <p:nvPicPr>
          <p:cNvPr id="7" name="Picture 6">
            <a:extLst>
              <a:ext uri="{FF2B5EF4-FFF2-40B4-BE49-F238E27FC236}">
                <a16:creationId xmlns:a16="http://schemas.microsoft.com/office/drawing/2014/main" id="{DDAA55DC-2954-ABE0-B6DE-EBCEC66BCF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40144" cy="735106"/>
          </a:xfrm>
          <a:prstGeom prst="rect">
            <a:avLst/>
          </a:prstGeom>
        </p:spPr>
      </p:pic>
      <p:pic>
        <p:nvPicPr>
          <p:cNvPr id="6" name="Picture 5">
            <a:extLst>
              <a:ext uri="{FF2B5EF4-FFF2-40B4-BE49-F238E27FC236}">
                <a16:creationId xmlns:a16="http://schemas.microsoft.com/office/drawing/2014/main" id="{3F193276-8BA1-79AD-30DE-ABE82C0FFA1C}"/>
              </a:ext>
            </a:extLst>
          </p:cNvPr>
          <p:cNvPicPr>
            <a:picLocks noChangeAspect="1"/>
          </p:cNvPicPr>
          <p:nvPr/>
        </p:nvPicPr>
        <p:blipFill rotWithShape="1">
          <a:blip r:embed="rId4"/>
          <a:srcRect l="44388" b="33698"/>
          <a:stretch/>
        </p:blipFill>
        <p:spPr>
          <a:xfrm>
            <a:off x="1409177" y="1592089"/>
            <a:ext cx="9256735" cy="4862860"/>
          </a:xfrm>
          <a:prstGeom prst="rect">
            <a:avLst/>
          </a:prstGeom>
        </p:spPr>
      </p:pic>
    </p:spTree>
    <p:extLst>
      <p:ext uri="{BB962C8B-B14F-4D97-AF65-F5344CB8AC3E}">
        <p14:creationId xmlns:p14="http://schemas.microsoft.com/office/powerpoint/2010/main" val="4178528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A6FF3-209A-DC87-F7EE-253361F7C73E}"/>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RECOMMENDATION</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3930D31-1FB4-B378-CFF2-3E9478B56CC8}"/>
              </a:ext>
            </a:extLst>
          </p:cNvPr>
          <p:cNvSpPr>
            <a:spLocks noGrp="1"/>
          </p:cNvSpPr>
          <p:nvPr>
            <p:ph idx="1"/>
          </p:nvPr>
        </p:nvSpPr>
        <p:spPr/>
        <p:txBody>
          <a:bodyPr>
            <a:normAutofit/>
          </a:bodyPr>
          <a:lstStyle/>
          <a:p>
            <a:r>
              <a:rPr lang="en-GB" sz="1800" dirty="0">
                <a:latin typeface="Times New Roman" panose="02020603050405020304" pitchFamily="18" charset="0"/>
                <a:cs typeface="Times New Roman" panose="02020603050405020304" pitchFamily="18" charset="0"/>
              </a:rPr>
              <a:t>Conduct regular awareness programs specifically tailored for adolescent girls, focusing on educating them about good menstrual hygiene practices to be organized in schools, community centres, and other relevant settings.</a:t>
            </a:r>
          </a:p>
          <a:p>
            <a:r>
              <a:rPr lang="en-GB" sz="1800" dirty="0">
                <a:latin typeface="Times New Roman" panose="02020603050405020304" pitchFamily="18" charset="0"/>
                <a:cs typeface="Times New Roman" panose="02020603050405020304" pitchFamily="18" charset="0"/>
              </a:rPr>
              <a:t>Address the financial barriers that some girls face in accessing menstrual hygiene products. </a:t>
            </a:r>
          </a:p>
          <a:p>
            <a:r>
              <a:rPr lang="en-GB" sz="1800" dirty="0">
                <a:latin typeface="Times New Roman" panose="02020603050405020304" pitchFamily="18" charset="0"/>
                <a:cs typeface="Times New Roman" panose="02020603050405020304" pitchFamily="18" charset="0"/>
              </a:rPr>
              <a:t>Training of adolescent health facilitators.</a:t>
            </a:r>
          </a:p>
          <a:p>
            <a:r>
              <a:rPr lang="en-GB" sz="1800" dirty="0">
                <a:latin typeface="Times New Roman" panose="02020603050405020304" pitchFamily="18" charset="0"/>
                <a:cs typeface="Times New Roman" panose="02020603050405020304" pitchFamily="18" charset="0"/>
              </a:rPr>
              <a:t>Collaborate with schools, parents, community leaders, and healthcare professionals to create a supportive environment for adolescent girls.</a:t>
            </a:r>
            <a:endParaRPr lang="en-IN" sz="1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909DA18-7F77-423D-C1FA-C6E8AA1BCE67}"/>
              </a:ext>
            </a:extLst>
          </p:cNvPr>
          <p:cNvSpPr>
            <a:spLocks noGrp="1"/>
          </p:cNvSpPr>
          <p:nvPr>
            <p:ph type="sldNum" sz="quarter" idx="12"/>
          </p:nvPr>
        </p:nvSpPr>
        <p:spPr/>
        <p:txBody>
          <a:bodyPr/>
          <a:lstStyle/>
          <a:p>
            <a:fld id="{D174D4AE-81EF-46AB-9146-33B5066CCE71}" type="slidenum">
              <a:rPr lang="en-IN" smtClean="0"/>
              <a:t>30</a:t>
            </a:fld>
            <a:endParaRPr lang="en-IN"/>
          </a:p>
        </p:txBody>
      </p:sp>
      <p:pic>
        <p:nvPicPr>
          <p:cNvPr id="5" name="Picture 4">
            <a:extLst>
              <a:ext uri="{FF2B5EF4-FFF2-40B4-BE49-F238E27FC236}">
                <a16:creationId xmlns:a16="http://schemas.microsoft.com/office/drawing/2014/main" id="{196D420C-408B-941E-1F67-50EF5E4EC7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40144" cy="735106"/>
          </a:xfrm>
          <a:prstGeom prst="rect">
            <a:avLst/>
          </a:prstGeom>
        </p:spPr>
      </p:pic>
    </p:spTree>
    <p:extLst>
      <p:ext uri="{BB962C8B-B14F-4D97-AF65-F5344CB8AC3E}">
        <p14:creationId xmlns:p14="http://schemas.microsoft.com/office/powerpoint/2010/main" val="94464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6BEF7-D67B-37F2-D843-81C45ABCCDA0}"/>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REFERENCES</a:t>
            </a:r>
            <a:endParaRPr lang="en-IN"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0D963E0C-92E8-7EB6-BA1A-E6F2915CC10B}"/>
              </a:ext>
            </a:extLst>
          </p:cNvPr>
          <p:cNvSpPr>
            <a:spLocks noGrp="1"/>
          </p:cNvSpPr>
          <p:nvPr>
            <p:ph idx="1"/>
          </p:nvPr>
        </p:nvSpPr>
        <p:spPr>
          <a:xfrm>
            <a:off x="620072" y="1553432"/>
            <a:ext cx="10515600" cy="4351338"/>
          </a:xfrm>
        </p:spPr>
        <p:txBody>
          <a:bodyPr>
            <a:normAutofit fontScale="25000" lnSpcReduction="20000"/>
          </a:bodyPr>
          <a:lstStyle/>
          <a:p>
            <a:pPr marL="0" indent="0">
              <a:lnSpc>
                <a:spcPct val="170000"/>
              </a:lnSpc>
              <a:buNone/>
            </a:pPr>
            <a:r>
              <a:rPr lang="en-GB" sz="7200" dirty="0">
                <a:latin typeface="Times New Roman" panose="02020603050405020304" pitchFamily="18" charset="0"/>
                <a:cs typeface="Times New Roman" panose="02020603050405020304" pitchFamily="18" charset="0"/>
              </a:rPr>
              <a:t>1. International Institute for Population Sciences (IIPS) and International Classification of Functioning (ICF). National Family Health Survey (NFHS-5), 2019-21: India. Mumbai: IIPS; 2021.</a:t>
            </a:r>
          </a:p>
          <a:p>
            <a:pPr marL="0" indent="0">
              <a:lnSpc>
                <a:spcPct val="170000"/>
              </a:lnSpc>
              <a:buNone/>
            </a:pPr>
            <a:r>
              <a:rPr lang="en-GB" sz="7200" dirty="0">
                <a:latin typeface="Times New Roman" panose="02020603050405020304" pitchFamily="18" charset="0"/>
                <a:cs typeface="Times New Roman" panose="02020603050405020304" pitchFamily="18" charset="0"/>
              </a:rPr>
              <a:t>2. Jeejeebhoy SJ, Raushan MR, Gupta S, Bhattacharya S. The Situation of Adolescents in Jharkhand: Findings from the DASRA State-wide Survey. Mumbai: DASRA; 2019.</a:t>
            </a:r>
          </a:p>
          <a:p>
            <a:pPr marL="0" indent="0">
              <a:lnSpc>
                <a:spcPct val="170000"/>
              </a:lnSpc>
              <a:buNone/>
            </a:pPr>
            <a:r>
              <a:rPr lang="en-GB" sz="7200" dirty="0">
                <a:latin typeface="Times New Roman" panose="02020603050405020304" pitchFamily="18" charset="0"/>
                <a:cs typeface="Times New Roman" panose="02020603050405020304" pitchFamily="18" charset="0"/>
              </a:rPr>
              <a:t>3. Jeejeebhoy SJ. Ending child marriage in India: Drivers and strategies. New Delhi: UNICEF (United Nations International Children's Emergency Fund); 2019.</a:t>
            </a:r>
          </a:p>
          <a:p>
            <a:pPr marL="0" indent="0">
              <a:lnSpc>
                <a:spcPct val="170000"/>
              </a:lnSpc>
              <a:buNone/>
            </a:pPr>
            <a:r>
              <a:rPr lang="en-GB" sz="7200" dirty="0">
                <a:latin typeface="Times New Roman" panose="02020603050405020304" pitchFamily="18" charset="0"/>
                <a:cs typeface="Times New Roman" panose="02020603050405020304" pitchFamily="18" charset="0"/>
              </a:rPr>
              <a:t>4. Hennegan J, Montgomery P. Do menstrual hygiene management interventions improve education and psychosocial outcomes for women and girls in low- and middle-income countries? A systematic review. </a:t>
            </a:r>
            <a:r>
              <a:rPr lang="en-GB" sz="7200" dirty="0" err="1">
                <a:latin typeface="Times New Roman" panose="02020603050405020304" pitchFamily="18" charset="0"/>
                <a:cs typeface="Times New Roman" panose="02020603050405020304" pitchFamily="18" charset="0"/>
              </a:rPr>
              <a:t>PLoS</a:t>
            </a:r>
            <a:r>
              <a:rPr lang="en-GB" sz="7200" dirty="0">
                <a:latin typeface="Times New Roman" panose="02020603050405020304" pitchFamily="18" charset="0"/>
                <a:cs typeface="Times New Roman" panose="02020603050405020304" pitchFamily="18" charset="0"/>
              </a:rPr>
              <a:t> ONE. 2016;11(2):e0146985.</a:t>
            </a:r>
          </a:p>
          <a:p>
            <a:pPr marL="0" indent="0">
              <a:lnSpc>
                <a:spcPct val="170000"/>
              </a:lnSpc>
              <a:buNone/>
            </a:pPr>
            <a:r>
              <a:rPr lang="en-GB" sz="7200" dirty="0">
                <a:latin typeface="Times New Roman" panose="02020603050405020304" pitchFamily="18" charset="0"/>
                <a:cs typeface="Times New Roman" panose="02020603050405020304" pitchFamily="18" charset="0"/>
              </a:rPr>
              <a:t>5. Kaur R, Kaur K, Kaur R. Menstrual hygiene, management, and waste disposal: Practices and challenges faced by girls/women of developing countries. J Environ Public Health. 2018;2018.</a:t>
            </a:r>
          </a:p>
          <a:p>
            <a:endParaRPr lang="en-IN" dirty="0"/>
          </a:p>
        </p:txBody>
      </p:sp>
      <p:sp>
        <p:nvSpPr>
          <p:cNvPr id="3" name="Slide Number Placeholder 2">
            <a:extLst>
              <a:ext uri="{FF2B5EF4-FFF2-40B4-BE49-F238E27FC236}">
                <a16:creationId xmlns:a16="http://schemas.microsoft.com/office/drawing/2014/main" id="{AF06D321-0B42-F553-8EE8-21789D3ACF1B}"/>
              </a:ext>
            </a:extLst>
          </p:cNvPr>
          <p:cNvSpPr>
            <a:spLocks noGrp="1"/>
          </p:cNvSpPr>
          <p:nvPr>
            <p:ph type="sldNum" sz="quarter" idx="12"/>
          </p:nvPr>
        </p:nvSpPr>
        <p:spPr/>
        <p:txBody>
          <a:bodyPr/>
          <a:lstStyle/>
          <a:p>
            <a:fld id="{D174D4AE-81EF-46AB-9146-33B5066CCE71}" type="slidenum">
              <a:rPr lang="en-IN" smtClean="0"/>
              <a:t>31</a:t>
            </a:fld>
            <a:endParaRPr lang="en-IN"/>
          </a:p>
        </p:txBody>
      </p:sp>
      <p:pic>
        <p:nvPicPr>
          <p:cNvPr id="6" name="Picture 5">
            <a:extLst>
              <a:ext uri="{FF2B5EF4-FFF2-40B4-BE49-F238E27FC236}">
                <a16:creationId xmlns:a16="http://schemas.microsoft.com/office/drawing/2014/main" id="{5C2F0967-EB24-B888-CD25-D3BFE1A07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40144" cy="735106"/>
          </a:xfrm>
          <a:prstGeom prst="rect">
            <a:avLst/>
          </a:prstGeom>
        </p:spPr>
      </p:pic>
    </p:spTree>
    <p:extLst>
      <p:ext uri="{BB962C8B-B14F-4D97-AF65-F5344CB8AC3E}">
        <p14:creationId xmlns:p14="http://schemas.microsoft.com/office/powerpoint/2010/main" val="4228850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33D217-0592-BBD5-435C-9F668F186829}"/>
              </a:ext>
            </a:extLst>
          </p:cNvPr>
          <p:cNvSpPr>
            <a:spLocks noGrp="1"/>
          </p:cNvSpPr>
          <p:nvPr>
            <p:ph type="sldNum" sz="quarter" idx="12"/>
          </p:nvPr>
        </p:nvSpPr>
        <p:spPr/>
        <p:txBody>
          <a:bodyPr/>
          <a:lstStyle/>
          <a:p>
            <a:fld id="{D174D4AE-81EF-46AB-9146-33B5066CCE71}" type="slidenum">
              <a:rPr lang="en-IN" smtClean="0"/>
              <a:t>32</a:t>
            </a:fld>
            <a:endParaRPr lang="en-IN"/>
          </a:p>
        </p:txBody>
      </p:sp>
      <p:sp>
        <p:nvSpPr>
          <p:cNvPr id="6" name="TextBox 5">
            <a:extLst>
              <a:ext uri="{FF2B5EF4-FFF2-40B4-BE49-F238E27FC236}">
                <a16:creationId xmlns:a16="http://schemas.microsoft.com/office/drawing/2014/main" id="{8B7B5842-FDB9-14E3-B39D-C4EF95CD6594}"/>
              </a:ext>
            </a:extLst>
          </p:cNvPr>
          <p:cNvSpPr txBox="1"/>
          <p:nvPr/>
        </p:nvSpPr>
        <p:spPr>
          <a:xfrm>
            <a:off x="377372" y="966603"/>
            <a:ext cx="10914742" cy="5909310"/>
          </a:xfrm>
          <a:prstGeom prst="rect">
            <a:avLst/>
          </a:prstGeom>
          <a:noFill/>
        </p:spPr>
        <p:txBody>
          <a:bodyPr wrap="square">
            <a:spAutoFit/>
          </a:bodyPr>
          <a:lstStyle/>
          <a:p>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6. Shah SP, Nair R, Shah PP, Modi DK, Desai SA, Desai L. Improving quality of life with new menstrual hygiene practices among adolescent tribal girls in rural Gujarat, India. </a:t>
            </a:r>
            <a:r>
              <a:rPr lang="en-IN" dirty="0" err="1">
                <a:latin typeface="Times New Roman" panose="02020603050405020304" pitchFamily="18" charset="0"/>
                <a:cs typeface="Times New Roman" panose="02020603050405020304" pitchFamily="18" charset="0"/>
              </a:rPr>
              <a:t>Reprod</a:t>
            </a:r>
            <a:r>
              <a:rPr lang="en-IN" dirty="0">
                <a:latin typeface="Times New Roman" panose="02020603050405020304" pitchFamily="18" charset="0"/>
                <a:cs typeface="Times New Roman" panose="02020603050405020304" pitchFamily="18" charset="0"/>
              </a:rPr>
              <a:t> Health Matters. 2013;21:205-13. doi: 10.1016/S0968-8080(13)41691-9.</a:t>
            </a:r>
          </a:p>
          <a:p>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7. Balamurugan SS, Bendigeri N. Community-based study of reproductive tract infections among women of the reproductive age group in the urban health training centre area in Hubli, Karnataka. Indian J Community Med. 2012;37:34-38. doi: 10.4103/0970-0218.94020. PMID: 22529538.</a:t>
            </a:r>
          </a:p>
          <a:p>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8. Boruah B, </a:t>
            </a:r>
            <a:r>
              <a:rPr lang="en-IN" dirty="0" err="1">
                <a:latin typeface="Times New Roman" panose="02020603050405020304" pitchFamily="18" charset="0"/>
                <a:cs typeface="Times New Roman" panose="02020603050405020304" pitchFamily="18" charset="0"/>
              </a:rPr>
              <a:t>Hakmaosa</a:t>
            </a:r>
            <a:r>
              <a:rPr lang="en-IN" dirty="0">
                <a:latin typeface="Times New Roman" panose="02020603050405020304" pitchFamily="18" charset="0"/>
                <a:cs typeface="Times New Roman" panose="02020603050405020304" pitchFamily="18" charset="0"/>
              </a:rPr>
              <a:t> A, </a:t>
            </a:r>
            <a:r>
              <a:rPr lang="en-IN" dirty="0" err="1">
                <a:latin typeface="Times New Roman" panose="02020603050405020304" pitchFamily="18" charset="0"/>
                <a:cs typeface="Times New Roman" panose="02020603050405020304" pitchFamily="18" charset="0"/>
              </a:rPr>
              <a:t>Hajong</a:t>
            </a:r>
            <a:r>
              <a:rPr lang="en-IN" dirty="0">
                <a:latin typeface="Times New Roman" panose="02020603050405020304" pitchFamily="18" charset="0"/>
                <a:cs typeface="Times New Roman" panose="02020603050405020304" pitchFamily="18" charset="0"/>
              </a:rPr>
              <a:t> S. A study on the knowledge and practices of menstrual hygiene among the adolescent girls of Nagaon, </a:t>
            </a:r>
            <a:r>
              <a:rPr lang="en-IN" dirty="0" err="1">
                <a:latin typeface="Times New Roman" panose="02020603050405020304" pitchFamily="18" charset="0"/>
                <a:cs typeface="Times New Roman" panose="02020603050405020304" pitchFamily="18" charset="0"/>
              </a:rPr>
              <a:t>Barpeta</a:t>
            </a:r>
            <a:r>
              <a:rPr lang="en-IN" dirty="0">
                <a:latin typeface="Times New Roman" panose="02020603050405020304" pitchFamily="18" charset="0"/>
                <a:cs typeface="Times New Roman" panose="02020603050405020304" pitchFamily="18" charset="0"/>
              </a:rPr>
              <a:t> District, Assam. J Fam Med Prim Care. 2022 Oct;11(10):5918-5923.</a:t>
            </a:r>
          </a:p>
          <a:p>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9. </a:t>
            </a:r>
            <a:r>
              <a:rPr lang="en-IN" dirty="0" err="1">
                <a:latin typeface="Times New Roman" panose="02020603050405020304" pitchFamily="18" charset="0"/>
                <a:cs typeface="Times New Roman" panose="02020603050405020304" pitchFamily="18" charset="0"/>
              </a:rPr>
              <a:t>Torondel</a:t>
            </a:r>
            <a:r>
              <a:rPr lang="en-IN" dirty="0">
                <a:latin typeface="Times New Roman" panose="02020603050405020304" pitchFamily="18" charset="0"/>
                <a:cs typeface="Times New Roman" panose="02020603050405020304" pitchFamily="18" charset="0"/>
              </a:rPr>
              <a:t> B, Sinha S, Mohanty JR, Swain T, Sahoo P, Panda B, et al. Association between unhygienic menstrual management practices and prevalence of lower reproductive tract infections: a hospital-based cross-sectional study in Odisha, India. BMC Infect Dis. 2018 Sep 21;18:473.</a:t>
            </a:r>
          </a:p>
          <a:p>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10. Udayar SE, Anand K, Devi PV. Menstrual hygiene practices among adolescent girls residing in tribal and social welfare hostel in Andhra Pradesh: a community-based study. </a:t>
            </a:r>
            <a:r>
              <a:rPr lang="en-IN" dirty="0" err="1">
                <a:latin typeface="Times New Roman" panose="02020603050405020304" pitchFamily="18" charset="0"/>
                <a:cs typeface="Times New Roman" panose="02020603050405020304" pitchFamily="18" charset="0"/>
              </a:rPr>
              <a:t>Ntl</a:t>
            </a:r>
            <a:r>
              <a:rPr lang="en-IN" dirty="0">
                <a:latin typeface="Times New Roman" panose="02020603050405020304" pitchFamily="18" charset="0"/>
                <a:cs typeface="Times New Roman" panose="02020603050405020304" pitchFamily="18" charset="0"/>
              </a:rPr>
              <a:t> J Community Med. 2016;7:681-685.</a:t>
            </a:r>
          </a:p>
          <a:p>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11. Sommer M, Caruso BA, </a:t>
            </a:r>
            <a:r>
              <a:rPr lang="en-IN" dirty="0" err="1">
                <a:latin typeface="Times New Roman" panose="02020603050405020304" pitchFamily="18" charset="0"/>
                <a:cs typeface="Times New Roman" panose="02020603050405020304" pitchFamily="18" charset="0"/>
              </a:rPr>
              <a:t>Sahin</a:t>
            </a:r>
            <a:r>
              <a:rPr lang="en-IN" dirty="0">
                <a:latin typeface="Times New Roman" panose="02020603050405020304" pitchFamily="18" charset="0"/>
                <a:cs typeface="Times New Roman" panose="02020603050405020304" pitchFamily="18" charset="0"/>
              </a:rPr>
              <a:t> M, Calderon T, Cahill S, Mahon T, et al. A time for global action: Addressing girls’ menstrual hygiene management needs in schools. </a:t>
            </a:r>
            <a:r>
              <a:rPr lang="en-IN" dirty="0" err="1">
                <a:latin typeface="Times New Roman" panose="02020603050405020304" pitchFamily="18" charset="0"/>
                <a:cs typeface="Times New Roman" panose="02020603050405020304" pitchFamily="18" charset="0"/>
              </a:rPr>
              <a:t>PLoS</a:t>
            </a:r>
            <a:r>
              <a:rPr lang="en-IN" dirty="0">
                <a:latin typeface="Times New Roman" panose="02020603050405020304" pitchFamily="18" charset="0"/>
                <a:cs typeface="Times New Roman" panose="02020603050405020304" pitchFamily="18" charset="0"/>
              </a:rPr>
              <a:t> Med. 2016;13(2):e1001962.</a:t>
            </a:r>
          </a:p>
        </p:txBody>
      </p:sp>
      <p:pic>
        <p:nvPicPr>
          <p:cNvPr id="2" name="Picture 1">
            <a:extLst>
              <a:ext uri="{FF2B5EF4-FFF2-40B4-BE49-F238E27FC236}">
                <a16:creationId xmlns:a16="http://schemas.microsoft.com/office/drawing/2014/main" id="{2B3EE2F2-BF28-9A8D-CB93-47A7990456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40144" cy="735106"/>
          </a:xfrm>
          <a:prstGeom prst="rect">
            <a:avLst/>
          </a:prstGeom>
        </p:spPr>
      </p:pic>
    </p:spTree>
    <p:extLst>
      <p:ext uri="{BB962C8B-B14F-4D97-AF65-F5344CB8AC3E}">
        <p14:creationId xmlns:p14="http://schemas.microsoft.com/office/powerpoint/2010/main" val="737291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E3B089-3370-4205-7BDF-97156AA742D9}"/>
              </a:ext>
            </a:extLst>
          </p:cNvPr>
          <p:cNvSpPr>
            <a:spLocks noGrp="1"/>
          </p:cNvSpPr>
          <p:nvPr>
            <p:ph type="sldNum" sz="quarter" idx="12"/>
          </p:nvPr>
        </p:nvSpPr>
        <p:spPr/>
        <p:txBody>
          <a:bodyPr/>
          <a:lstStyle/>
          <a:p>
            <a:fld id="{D174D4AE-81EF-46AB-9146-33B5066CCE71}" type="slidenum">
              <a:rPr lang="en-IN" smtClean="0"/>
              <a:t>33</a:t>
            </a:fld>
            <a:endParaRPr lang="en-IN"/>
          </a:p>
        </p:txBody>
      </p:sp>
      <p:pic>
        <p:nvPicPr>
          <p:cNvPr id="5" name="Picture 4">
            <a:extLst>
              <a:ext uri="{FF2B5EF4-FFF2-40B4-BE49-F238E27FC236}">
                <a16:creationId xmlns:a16="http://schemas.microsoft.com/office/drawing/2014/main" id="{3251F0FD-5299-97B4-1F37-ECC62FA51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40144" cy="735106"/>
          </a:xfrm>
          <a:prstGeom prst="rect">
            <a:avLst/>
          </a:prstGeom>
        </p:spPr>
      </p:pic>
      <p:sp>
        <p:nvSpPr>
          <p:cNvPr id="9" name="Rectangle 8">
            <a:extLst>
              <a:ext uri="{FF2B5EF4-FFF2-40B4-BE49-F238E27FC236}">
                <a16:creationId xmlns:a16="http://schemas.microsoft.com/office/drawing/2014/main" id="{AD5DF311-9B14-8E8E-4503-023D4063997F}"/>
              </a:ext>
            </a:extLst>
          </p:cNvPr>
          <p:cNvSpPr/>
          <p:nvPr/>
        </p:nvSpPr>
        <p:spPr>
          <a:xfrm>
            <a:off x="5126143" y="2967335"/>
            <a:ext cx="6601399" cy="1446550"/>
          </a:xfrm>
          <a:prstGeom prst="rect">
            <a:avLst/>
          </a:prstGeom>
          <a:noFill/>
        </p:spPr>
        <p:txBody>
          <a:bodyPr wrap="square" lIns="91440" tIns="45720" rIns="91440" bIns="45720">
            <a:spAutoFit/>
          </a:bodyPr>
          <a:lstStyle/>
          <a:p>
            <a:pPr algn="ctr"/>
            <a:r>
              <a:rPr lang="en-US" sz="8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THANK YOU</a:t>
            </a:r>
            <a:endParaRPr lang="en-US" sz="8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865544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9DA4E5-C7DF-334C-893D-F9156BF57406}"/>
              </a:ext>
            </a:extLst>
          </p:cNvPr>
          <p:cNvSpPr>
            <a:spLocks noGrp="1"/>
          </p:cNvSpPr>
          <p:nvPr>
            <p:ph type="sldNum" sz="quarter" idx="12"/>
          </p:nvPr>
        </p:nvSpPr>
        <p:spPr/>
        <p:txBody>
          <a:bodyPr/>
          <a:lstStyle/>
          <a:p>
            <a:fld id="{D174D4AE-81EF-46AB-9146-33B5066CCE71}" type="slidenum">
              <a:rPr lang="en-IN" smtClean="0"/>
              <a:t>34</a:t>
            </a:fld>
            <a:endParaRPr lang="en-IN"/>
          </a:p>
        </p:txBody>
      </p:sp>
      <p:pic>
        <p:nvPicPr>
          <p:cNvPr id="4" name="Picture 3">
            <a:extLst>
              <a:ext uri="{FF2B5EF4-FFF2-40B4-BE49-F238E27FC236}">
                <a16:creationId xmlns:a16="http://schemas.microsoft.com/office/drawing/2014/main" id="{29C09921-7A56-D74E-08C7-5CF16FAD60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936171"/>
            <a:ext cx="8860971" cy="5921829"/>
          </a:xfrm>
          <a:prstGeom prst="rect">
            <a:avLst/>
          </a:prstGeom>
        </p:spPr>
      </p:pic>
      <p:sp>
        <p:nvSpPr>
          <p:cNvPr id="7" name="TextBox 6">
            <a:extLst>
              <a:ext uri="{FF2B5EF4-FFF2-40B4-BE49-F238E27FC236}">
                <a16:creationId xmlns:a16="http://schemas.microsoft.com/office/drawing/2014/main" id="{D36C283A-55AA-43B8-95F2-81093ADF2D79}"/>
              </a:ext>
            </a:extLst>
          </p:cNvPr>
          <p:cNvSpPr txBox="1"/>
          <p:nvPr/>
        </p:nvSpPr>
        <p:spPr>
          <a:xfrm>
            <a:off x="9140371" y="282192"/>
            <a:ext cx="2968171" cy="2031325"/>
          </a:xfrm>
          <a:prstGeom prst="rect">
            <a:avLst/>
          </a:prstGeom>
          <a:noFill/>
        </p:spPr>
        <p:txBody>
          <a:bodyPr wrap="square">
            <a:spAutoFit/>
          </a:bodyPr>
          <a:lstStyle/>
          <a:p>
            <a:r>
              <a:rPr lang="en-GB" dirty="0">
                <a:latin typeface="Times New Roman" panose="02020603050405020304" pitchFamily="18" charset="0"/>
                <a:cs typeface="Times New Roman" panose="02020603050405020304" pitchFamily="18" charset="0"/>
              </a:rPr>
              <a:t>"Every girl and woman deserve the freedom to manage her menstrual health with dignity, without stigma or barriers, fostering a world where periods are celebrated, not shamed."</a:t>
            </a:r>
            <a:endParaRPr lang="en-IN"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308BBC1-806C-602B-5B56-51E52A6DA013}"/>
              </a:ext>
            </a:extLst>
          </p:cNvPr>
          <p:cNvSpPr txBox="1"/>
          <p:nvPr/>
        </p:nvSpPr>
        <p:spPr>
          <a:xfrm>
            <a:off x="279400" y="166914"/>
            <a:ext cx="7797800" cy="769441"/>
          </a:xfrm>
          <a:prstGeom prst="rect">
            <a:avLst/>
          </a:prstGeom>
          <a:noFill/>
        </p:spPr>
        <p:txBody>
          <a:bodyPr wrap="square" rtlCol="0">
            <a:spAutoFit/>
          </a:bodyPr>
          <a:lstStyle/>
          <a:p>
            <a:r>
              <a:rPr lang="en-GB" sz="4400" dirty="0">
                <a:latin typeface="Times New Roman" panose="02020603050405020304" pitchFamily="18" charset="0"/>
                <a:cs typeface="Times New Roman" panose="02020603050405020304" pitchFamily="18" charset="0"/>
              </a:rPr>
              <a:t>PICTORIAL JOURNEY</a:t>
            </a:r>
            <a:endParaRPr lang="en-IN"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8344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02CA30-CF34-C258-918B-664B48516982}"/>
              </a:ext>
            </a:extLst>
          </p:cNvPr>
          <p:cNvSpPr>
            <a:spLocks noGrp="1"/>
          </p:cNvSpPr>
          <p:nvPr>
            <p:ph type="sldNum" sz="quarter" idx="12"/>
          </p:nvPr>
        </p:nvSpPr>
        <p:spPr/>
        <p:txBody>
          <a:bodyPr/>
          <a:lstStyle/>
          <a:p>
            <a:fld id="{D174D4AE-81EF-46AB-9146-33B5066CCE71}" type="slidenum">
              <a:rPr lang="en-IN" smtClean="0"/>
              <a:t>35</a:t>
            </a:fld>
            <a:endParaRPr lang="en-IN"/>
          </a:p>
        </p:txBody>
      </p:sp>
      <p:pic>
        <p:nvPicPr>
          <p:cNvPr id="4" name="Picture 3">
            <a:extLst>
              <a:ext uri="{FF2B5EF4-FFF2-40B4-BE49-F238E27FC236}">
                <a16:creationId xmlns:a16="http://schemas.microsoft.com/office/drawing/2014/main" id="{46345FCB-FE75-EF34-48CF-C4856A9788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4" y="986971"/>
            <a:ext cx="6030686" cy="4383314"/>
          </a:xfrm>
          <a:prstGeom prst="rect">
            <a:avLst/>
          </a:prstGeom>
        </p:spPr>
      </p:pic>
      <p:pic>
        <p:nvPicPr>
          <p:cNvPr id="6" name="Picture 5">
            <a:extLst>
              <a:ext uri="{FF2B5EF4-FFF2-40B4-BE49-F238E27FC236}">
                <a16:creationId xmlns:a16="http://schemas.microsoft.com/office/drawing/2014/main" id="{14554904-6037-3FBF-70E9-090081C33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1316" y="986971"/>
            <a:ext cx="5844419" cy="4383314"/>
          </a:xfrm>
          <a:prstGeom prst="rect">
            <a:avLst/>
          </a:prstGeom>
        </p:spPr>
      </p:pic>
      <p:sp>
        <p:nvSpPr>
          <p:cNvPr id="11" name="TextBox 10">
            <a:extLst>
              <a:ext uri="{FF2B5EF4-FFF2-40B4-BE49-F238E27FC236}">
                <a16:creationId xmlns:a16="http://schemas.microsoft.com/office/drawing/2014/main" id="{94FEB68C-CBFB-CA3B-A76F-C9AB7DBB4EF5}"/>
              </a:ext>
            </a:extLst>
          </p:cNvPr>
          <p:cNvSpPr txBox="1"/>
          <p:nvPr/>
        </p:nvSpPr>
        <p:spPr>
          <a:xfrm>
            <a:off x="464457" y="5704114"/>
            <a:ext cx="5232400" cy="923330"/>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Aanganwadi, </a:t>
            </a:r>
            <a:r>
              <a:rPr lang="en-GB" dirty="0" err="1">
                <a:latin typeface="Times New Roman" panose="02020603050405020304" pitchFamily="18" charset="0"/>
                <a:cs typeface="Times New Roman" panose="02020603050405020304" pitchFamily="18" charset="0"/>
              </a:rPr>
              <a:t>Ichakdih</a:t>
            </a:r>
            <a:r>
              <a:rPr lang="en-GB" dirty="0">
                <a:latin typeface="Times New Roman" panose="02020603050405020304" pitchFamily="18" charset="0"/>
                <a:cs typeface="Times New Roman" panose="02020603050405020304" pitchFamily="18" charset="0"/>
              </a:rPr>
              <a:t> (Mandu), it was reported that the AWW purchase sanitary pads and distribute to the adolescent girls with 5rs for each pad.</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2933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DDFCF3-E466-D8F8-5B89-A2BCE3710C1E}"/>
              </a:ext>
            </a:extLst>
          </p:cNvPr>
          <p:cNvSpPr>
            <a:spLocks noGrp="1"/>
          </p:cNvSpPr>
          <p:nvPr>
            <p:ph type="sldNum" sz="quarter" idx="12"/>
          </p:nvPr>
        </p:nvSpPr>
        <p:spPr/>
        <p:txBody>
          <a:bodyPr/>
          <a:lstStyle/>
          <a:p>
            <a:fld id="{D174D4AE-81EF-46AB-9146-33B5066CCE71}" type="slidenum">
              <a:rPr lang="en-IN" smtClean="0"/>
              <a:t>36</a:t>
            </a:fld>
            <a:endParaRPr lang="en-IN"/>
          </a:p>
        </p:txBody>
      </p:sp>
      <p:pic>
        <p:nvPicPr>
          <p:cNvPr id="4" name="Picture 3">
            <a:extLst>
              <a:ext uri="{FF2B5EF4-FFF2-40B4-BE49-F238E27FC236}">
                <a16:creationId xmlns:a16="http://schemas.microsoft.com/office/drawing/2014/main" id="{E42EC11D-00B1-80C6-6A5B-F09DFCA038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829"/>
            <a:ext cx="5805714" cy="3265714"/>
          </a:xfrm>
          <a:prstGeom prst="rect">
            <a:avLst/>
          </a:prstGeom>
        </p:spPr>
      </p:pic>
      <p:pic>
        <p:nvPicPr>
          <p:cNvPr id="6" name="Picture 5">
            <a:extLst>
              <a:ext uri="{FF2B5EF4-FFF2-40B4-BE49-F238E27FC236}">
                <a16:creationId xmlns:a16="http://schemas.microsoft.com/office/drawing/2014/main" id="{B3716591-D63F-5D77-4215-49558F0B20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4730" y="0"/>
            <a:ext cx="6257269" cy="3316514"/>
          </a:xfrm>
          <a:prstGeom prst="rect">
            <a:avLst/>
          </a:prstGeom>
        </p:spPr>
      </p:pic>
      <p:pic>
        <p:nvPicPr>
          <p:cNvPr id="8" name="Picture 7">
            <a:extLst>
              <a:ext uri="{FF2B5EF4-FFF2-40B4-BE49-F238E27FC236}">
                <a16:creationId xmlns:a16="http://schemas.microsoft.com/office/drawing/2014/main" id="{8C2D68F1-579D-93D6-A1E1-FC32F43444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71" y="3429000"/>
            <a:ext cx="5805714" cy="3265714"/>
          </a:xfrm>
          <a:prstGeom prst="rect">
            <a:avLst/>
          </a:prstGeom>
        </p:spPr>
      </p:pic>
      <p:pic>
        <p:nvPicPr>
          <p:cNvPr id="10" name="Picture 9">
            <a:extLst>
              <a:ext uri="{FF2B5EF4-FFF2-40B4-BE49-F238E27FC236}">
                <a16:creationId xmlns:a16="http://schemas.microsoft.com/office/drawing/2014/main" id="{FEBD92BC-BC7A-893E-667B-49683DF4D2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4730" y="3429000"/>
            <a:ext cx="6191956" cy="3265714"/>
          </a:xfrm>
          <a:prstGeom prst="rect">
            <a:avLst/>
          </a:prstGeom>
        </p:spPr>
      </p:pic>
    </p:spTree>
    <p:extLst>
      <p:ext uri="{BB962C8B-B14F-4D97-AF65-F5344CB8AC3E}">
        <p14:creationId xmlns:p14="http://schemas.microsoft.com/office/powerpoint/2010/main" val="4034771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6976DB-8E4C-B0FD-4780-ABFEDD4C97EE}"/>
              </a:ext>
            </a:extLst>
          </p:cNvPr>
          <p:cNvSpPr>
            <a:spLocks noGrp="1"/>
          </p:cNvSpPr>
          <p:nvPr>
            <p:ph type="sldNum" sz="quarter" idx="12"/>
          </p:nvPr>
        </p:nvSpPr>
        <p:spPr/>
        <p:txBody>
          <a:bodyPr/>
          <a:lstStyle/>
          <a:p>
            <a:fld id="{D174D4AE-81EF-46AB-9146-33B5066CCE71}" type="slidenum">
              <a:rPr lang="en-IN" smtClean="0"/>
              <a:t>37</a:t>
            </a:fld>
            <a:endParaRPr lang="en-IN"/>
          </a:p>
        </p:txBody>
      </p:sp>
      <p:pic>
        <p:nvPicPr>
          <p:cNvPr id="18" name="Picture 17">
            <a:extLst>
              <a:ext uri="{FF2B5EF4-FFF2-40B4-BE49-F238E27FC236}">
                <a16:creationId xmlns:a16="http://schemas.microsoft.com/office/drawing/2014/main" id="{A57BFFB6-37C6-C254-797D-6B57DA0D31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57" y="49508"/>
            <a:ext cx="4557485" cy="3418114"/>
          </a:xfrm>
          <a:prstGeom prst="rect">
            <a:avLst/>
          </a:prstGeom>
        </p:spPr>
      </p:pic>
      <p:pic>
        <p:nvPicPr>
          <p:cNvPr id="23" name="Picture 22">
            <a:extLst>
              <a:ext uri="{FF2B5EF4-FFF2-40B4-BE49-F238E27FC236}">
                <a16:creationId xmlns:a16="http://schemas.microsoft.com/office/drawing/2014/main" id="{A6FC6FA6-AAB8-510A-2AB1-A65C9CF73E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57" y="3433623"/>
            <a:ext cx="4557485" cy="3418114"/>
          </a:xfrm>
          <a:prstGeom prst="rect">
            <a:avLst/>
          </a:prstGeom>
        </p:spPr>
      </p:pic>
      <p:pic>
        <p:nvPicPr>
          <p:cNvPr id="25" name="Picture 24">
            <a:extLst>
              <a:ext uri="{FF2B5EF4-FFF2-40B4-BE49-F238E27FC236}">
                <a16:creationId xmlns:a16="http://schemas.microsoft.com/office/drawing/2014/main" id="{0C601E8C-FB83-6834-53F8-03D50B22EB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239" y="3498937"/>
            <a:ext cx="7353904" cy="3352800"/>
          </a:xfrm>
          <a:prstGeom prst="rect">
            <a:avLst/>
          </a:prstGeom>
        </p:spPr>
      </p:pic>
      <p:pic>
        <p:nvPicPr>
          <p:cNvPr id="31" name="Picture 30">
            <a:extLst>
              <a:ext uri="{FF2B5EF4-FFF2-40B4-BE49-F238E27FC236}">
                <a16:creationId xmlns:a16="http://schemas.microsoft.com/office/drawing/2014/main" id="{3ECC05B6-6734-4692-4805-6EB1B146AB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9238" y="-6262"/>
            <a:ext cx="7353904" cy="3505200"/>
          </a:xfrm>
          <a:prstGeom prst="rect">
            <a:avLst/>
          </a:prstGeom>
        </p:spPr>
      </p:pic>
    </p:spTree>
    <p:extLst>
      <p:ext uri="{BB962C8B-B14F-4D97-AF65-F5344CB8AC3E}">
        <p14:creationId xmlns:p14="http://schemas.microsoft.com/office/powerpoint/2010/main" val="946750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4BEC7F-EB83-37B2-0911-EB1AF4D65E23}"/>
              </a:ext>
            </a:extLst>
          </p:cNvPr>
          <p:cNvSpPr>
            <a:spLocks noGrp="1"/>
          </p:cNvSpPr>
          <p:nvPr>
            <p:ph type="sldNum" sz="quarter" idx="12"/>
          </p:nvPr>
        </p:nvSpPr>
        <p:spPr/>
        <p:txBody>
          <a:bodyPr/>
          <a:lstStyle/>
          <a:p>
            <a:fld id="{D174D4AE-81EF-46AB-9146-33B5066CCE71}" type="slidenum">
              <a:rPr lang="en-IN" smtClean="0"/>
              <a:t>38</a:t>
            </a:fld>
            <a:endParaRPr lang="en-IN"/>
          </a:p>
        </p:txBody>
      </p:sp>
      <p:pic>
        <p:nvPicPr>
          <p:cNvPr id="8" name="Picture 7">
            <a:extLst>
              <a:ext uri="{FF2B5EF4-FFF2-40B4-BE49-F238E27FC236}">
                <a16:creationId xmlns:a16="http://schemas.microsoft.com/office/drawing/2014/main" id="{9498D4B2-B1E2-F7DE-51A6-5C163548F38F}"/>
              </a:ext>
            </a:extLst>
          </p:cNvPr>
          <p:cNvPicPr>
            <a:picLocks noChangeAspect="1"/>
          </p:cNvPicPr>
          <p:nvPr/>
        </p:nvPicPr>
        <p:blipFill rotWithShape="1">
          <a:blip r:embed="rId2">
            <a:extLst>
              <a:ext uri="{28A0092B-C50C-407E-A947-70E740481C1C}">
                <a14:useLocalDpi xmlns:a14="http://schemas.microsoft.com/office/drawing/2010/main" val="0"/>
              </a:ext>
            </a:extLst>
          </a:blip>
          <a:srcRect t="11233" b="15890"/>
          <a:stretch/>
        </p:blipFill>
        <p:spPr>
          <a:xfrm>
            <a:off x="353950" y="169101"/>
            <a:ext cx="3855749" cy="4997885"/>
          </a:xfrm>
          <a:prstGeom prst="rect">
            <a:avLst/>
          </a:prstGeom>
        </p:spPr>
      </p:pic>
      <p:pic>
        <p:nvPicPr>
          <p:cNvPr id="10" name="Picture 9">
            <a:extLst>
              <a:ext uri="{FF2B5EF4-FFF2-40B4-BE49-F238E27FC236}">
                <a16:creationId xmlns:a16="http://schemas.microsoft.com/office/drawing/2014/main" id="{BF8EF054-FB8F-3B1A-7B75-8AE3BD143408}"/>
              </a:ext>
            </a:extLst>
          </p:cNvPr>
          <p:cNvPicPr>
            <a:picLocks noChangeAspect="1"/>
          </p:cNvPicPr>
          <p:nvPr/>
        </p:nvPicPr>
        <p:blipFill rotWithShape="1">
          <a:blip r:embed="rId3">
            <a:extLst>
              <a:ext uri="{28A0092B-C50C-407E-A947-70E740481C1C}">
                <a14:useLocalDpi xmlns:a14="http://schemas.microsoft.com/office/drawing/2010/main" val="0"/>
              </a:ext>
            </a:extLst>
          </a:blip>
          <a:srcRect t="10137" b="11141"/>
          <a:stretch/>
        </p:blipFill>
        <p:spPr>
          <a:xfrm>
            <a:off x="5124369" y="169102"/>
            <a:ext cx="3855749" cy="5054252"/>
          </a:xfrm>
          <a:prstGeom prst="rect">
            <a:avLst/>
          </a:prstGeom>
        </p:spPr>
      </p:pic>
    </p:spTree>
    <p:extLst>
      <p:ext uri="{BB962C8B-B14F-4D97-AF65-F5344CB8AC3E}">
        <p14:creationId xmlns:p14="http://schemas.microsoft.com/office/powerpoint/2010/main" val="2917121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E71D42-E5B8-A3D9-E0CC-0DAAF4023EBE}"/>
              </a:ext>
            </a:extLst>
          </p:cNvPr>
          <p:cNvSpPr>
            <a:spLocks noGrp="1"/>
          </p:cNvSpPr>
          <p:nvPr>
            <p:ph type="sldNum" sz="quarter" idx="12"/>
          </p:nvPr>
        </p:nvSpPr>
        <p:spPr/>
        <p:txBody>
          <a:bodyPr/>
          <a:lstStyle/>
          <a:p>
            <a:fld id="{D174D4AE-81EF-46AB-9146-33B5066CCE71}" type="slidenum">
              <a:rPr lang="en-IN" smtClean="0"/>
              <a:t>4</a:t>
            </a:fld>
            <a:endParaRPr lang="en-IN"/>
          </a:p>
        </p:txBody>
      </p:sp>
      <p:sp>
        <p:nvSpPr>
          <p:cNvPr id="4" name="TextBox 3">
            <a:extLst>
              <a:ext uri="{FF2B5EF4-FFF2-40B4-BE49-F238E27FC236}">
                <a16:creationId xmlns:a16="http://schemas.microsoft.com/office/drawing/2014/main" id="{98D04201-B8BA-39B4-CEE7-D960039F756B}"/>
              </a:ext>
            </a:extLst>
          </p:cNvPr>
          <p:cNvSpPr txBox="1"/>
          <p:nvPr/>
        </p:nvSpPr>
        <p:spPr>
          <a:xfrm>
            <a:off x="415446" y="1067192"/>
            <a:ext cx="11361107" cy="5859553"/>
          </a:xfrm>
          <a:prstGeom prst="rect">
            <a:avLst/>
          </a:prstGeom>
          <a:noFill/>
        </p:spPr>
        <p:txBody>
          <a:bodyPr wrap="square">
            <a:spAutoFit/>
          </a:bodyPr>
          <a:lstStyle/>
          <a:p>
            <a:pPr algn="l">
              <a:lnSpc>
                <a:spcPct val="150000"/>
              </a:lnSpc>
            </a:pPr>
            <a:r>
              <a:rPr lang="en-GB" b="0" i="0" dirty="0">
                <a:solidFill>
                  <a:srgbClr val="374151"/>
                </a:solidFill>
                <a:effectLst/>
                <a:latin typeface="Times New Roman" panose="02020603050405020304" pitchFamily="18" charset="0"/>
                <a:cs typeface="Times New Roman" panose="02020603050405020304" pitchFamily="18" charset="0"/>
              </a:rPr>
              <a:t>The Tata Steel Foundation is a philanthropic organization established by Tata Steel, one of the world's leading steel producers. The foundation operates with the aim of promoting sustainable development, social welfare, and community empowerment. Through its diverse initiatives and programs, the Tata Steel Foundation works towards creating a positive and lasting impact on the lives of people in the communities it serves.</a:t>
            </a:r>
          </a:p>
          <a:p>
            <a:pPr algn="l">
              <a:lnSpc>
                <a:spcPct val="150000"/>
              </a:lnSpc>
            </a:pPr>
            <a:endParaRPr lang="en-GB" b="0" i="0" dirty="0">
              <a:solidFill>
                <a:srgbClr val="374151"/>
              </a:solidFill>
              <a:effectLst/>
              <a:latin typeface="Times New Roman" panose="02020603050405020304" pitchFamily="18" charset="0"/>
              <a:cs typeface="Times New Roman" panose="02020603050405020304" pitchFamily="18" charset="0"/>
            </a:endParaRPr>
          </a:p>
          <a:p>
            <a:pPr algn="l">
              <a:lnSpc>
                <a:spcPct val="150000"/>
              </a:lnSpc>
            </a:pPr>
            <a:r>
              <a:rPr lang="en-GB" b="1" i="0" dirty="0">
                <a:solidFill>
                  <a:srgbClr val="374151"/>
                </a:solidFill>
                <a:effectLst/>
                <a:latin typeface="Times New Roman" panose="02020603050405020304" pitchFamily="18" charset="0"/>
                <a:cs typeface="Times New Roman" panose="02020603050405020304" pitchFamily="18" charset="0"/>
              </a:rPr>
              <a:t>Mission: </a:t>
            </a:r>
            <a:r>
              <a:rPr lang="en-GB" b="0" i="0" dirty="0">
                <a:solidFill>
                  <a:srgbClr val="374151"/>
                </a:solidFill>
                <a:effectLst/>
                <a:latin typeface="Times New Roman" panose="02020603050405020304" pitchFamily="18" charset="0"/>
                <a:cs typeface="Times New Roman" panose="02020603050405020304" pitchFamily="18" charset="0"/>
              </a:rPr>
              <a:t>The mission of the Tata Steel Foundation is to drive positive change and empower communities through sustainable development initiatives. The foundation is committed to improving the quality of life for individuals, particularly those from marginalized backgrounds, by focusing on key areas such as education, healthcare, livelihood generation, infrastructure development, and environmental sustainability.</a:t>
            </a:r>
          </a:p>
          <a:p>
            <a:pPr algn="l">
              <a:lnSpc>
                <a:spcPct val="150000"/>
              </a:lnSpc>
            </a:pPr>
            <a:endParaRPr lang="en-GB" b="0" i="0" dirty="0">
              <a:solidFill>
                <a:srgbClr val="374151"/>
              </a:solidFill>
              <a:effectLst/>
              <a:latin typeface="Times New Roman" panose="02020603050405020304" pitchFamily="18" charset="0"/>
              <a:cs typeface="Times New Roman" panose="02020603050405020304" pitchFamily="18" charset="0"/>
            </a:endParaRPr>
          </a:p>
          <a:p>
            <a:pPr algn="l">
              <a:lnSpc>
                <a:spcPct val="150000"/>
              </a:lnSpc>
            </a:pPr>
            <a:r>
              <a:rPr lang="en-GB" b="1" i="0" dirty="0">
                <a:solidFill>
                  <a:srgbClr val="374151"/>
                </a:solidFill>
                <a:effectLst/>
                <a:latin typeface="Times New Roman" panose="02020603050405020304" pitchFamily="18" charset="0"/>
                <a:cs typeface="Times New Roman" panose="02020603050405020304" pitchFamily="18" charset="0"/>
              </a:rPr>
              <a:t>Vision:</a:t>
            </a:r>
            <a:r>
              <a:rPr lang="en-GB" b="0" i="0" dirty="0">
                <a:solidFill>
                  <a:srgbClr val="374151"/>
                </a:solidFill>
                <a:effectLst/>
                <a:latin typeface="Times New Roman" panose="02020603050405020304" pitchFamily="18" charset="0"/>
                <a:cs typeface="Times New Roman" panose="02020603050405020304" pitchFamily="18" charset="0"/>
              </a:rPr>
              <a:t> The vision of the Tata Steel Foundation is to be a catalyst for transformative social impact and inclusive growth. The foundation aspires to create sustainable and equitable communities where individuals have access to quality education, healthcare, and livelihood opportunities. It envisions a future where environmental sustainability is prioritized, and communities thrive with enhanced social well-being.</a:t>
            </a:r>
          </a:p>
        </p:txBody>
      </p:sp>
      <p:sp>
        <p:nvSpPr>
          <p:cNvPr id="6" name="TextBox 5">
            <a:extLst>
              <a:ext uri="{FF2B5EF4-FFF2-40B4-BE49-F238E27FC236}">
                <a16:creationId xmlns:a16="http://schemas.microsoft.com/office/drawing/2014/main" id="{23292C16-BD97-BC50-59C3-53A4856BE389}"/>
              </a:ext>
            </a:extLst>
          </p:cNvPr>
          <p:cNvSpPr txBox="1"/>
          <p:nvPr/>
        </p:nvSpPr>
        <p:spPr>
          <a:xfrm>
            <a:off x="2735372" y="564662"/>
            <a:ext cx="6097044" cy="584775"/>
          </a:xfrm>
          <a:prstGeom prst="rect">
            <a:avLst/>
          </a:prstGeom>
          <a:noFill/>
        </p:spPr>
        <p:txBody>
          <a:bodyPr wrap="square">
            <a:spAutoFit/>
          </a:bodyPr>
          <a:lstStyle/>
          <a:p>
            <a:pPr algn="ctr" fontAlgn="base"/>
            <a:r>
              <a:rPr lang="en-GB" sz="3200" b="1" i="0" dirty="0">
                <a:solidFill>
                  <a:schemeClr val="accent1">
                    <a:lumMod val="75000"/>
                  </a:schemeClr>
                </a:solidFill>
                <a:effectLst/>
                <a:latin typeface="Times New Roman" panose="02020603050405020304" pitchFamily="18" charset="0"/>
                <a:cs typeface="Times New Roman" panose="02020603050405020304" pitchFamily="18" charset="0"/>
              </a:rPr>
              <a:t>About Tata Steel Foundation</a:t>
            </a:r>
          </a:p>
        </p:txBody>
      </p:sp>
      <p:pic>
        <p:nvPicPr>
          <p:cNvPr id="7" name="Picture 6">
            <a:extLst>
              <a:ext uri="{FF2B5EF4-FFF2-40B4-BE49-F238E27FC236}">
                <a16:creationId xmlns:a16="http://schemas.microsoft.com/office/drawing/2014/main" id="{D6B9F702-BBDD-4918-4187-34DF2966D0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40144" cy="735106"/>
          </a:xfrm>
          <a:prstGeom prst="rect">
            <a:avLst/>
          </a:prstGeom>
        </p:spPr>
      </p:pic>
    </p:spTree>
    <p:extLst>
      <p:ext uri="{BB962C8B-B14F-4D97-AF65-F5344CB8AC3E}">
        <p14:creationId xmlns:p14="http://schemas.microsoft.com/office/powerpoint/2010/main" val="1708222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314DD3-F174-CCDD-932E-D18EC587D7B6}"/>
              </a:ext>
            </a:extLst>
          </p:cNvPr>
          <p:cNvSpPr>
            <a:spLocks noGrp="1"/>
          </p:cNvSpPr>
          <p:nvPr>
            <p:ph type="title"/>
          </p:nvPr>
        </p:nvSpPr>
        <p:spPr/>
        <p:txBody>
          <a:bodyPr>
            <a:normAutofit/>
          </a:bodyPr>
          <a:lstStyle/>
          <a:p>
            <a:r>
              <a:rPr lang="en-GB" sz="3600" dirty="0">
                <a:latin typeface="Times New Roman" panose="02020603050405020304" pitchFamily="18" charset="0"/>
                <a:cs typeface="Times New Roman" panose="02020603050405020304" pitchFamily="18" charset="0"/>
              </a:rPr>
              <a:t>INTRODUCTION(1/2)</a:t>
            </a:r>
            <a:endParaRPr lang="en-IN" sz="36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4385CB5-4537-F4F0-5F20-A19101540EDC}"/>
              </a:ext>
            </a:extLst>
          </p:cNvPr>
          <p:cNvSpPr>
            <a:spLocks noGrp="1"/>
          </p:cNvSpPr>
          <p:nvPr>
            <p:ph type="sldNum" sz="quarter" idx="12"/>
          </p:nvPr>
        </p:nvSpPr>
        <p:spPr/>
        <p:txBody>
          <a:bodyPr/>
          <a:lstStyle/>
          <a:p>
            <a:fld id="{D174D4AE-81EF-46AB-9146-33B5066CCE71}" type="slidenum">
              <a:rPr lang="en-IN" smtClean="0"/>
              <a:t>5</a:t>
            </a:fld>
            <a:endParaRPr lang="en-IN"/>
          </a:p>
        </p:txBody>
      </p:sp>
      <p:pic>
        <p:nvPicPr>
          <p:cNvPr id="5" name="Picture 4">
            <a:extLst>
              <a:ext uri="{FF2B5EF4-FFF2-40B4-BE49-F238E27FC236}">
                <a16:creationId xmlns:a16="http://schemas.microsoft.com/office/drawing/2014/main" id="{FB73F768-F40C-4BCA-A210-DD14CE2520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40144" cy="735106"/>
          </a:xfrm>
          <a:prstGeom prst="rect">
            <a:avLst/>
          </a:prstGeom>
        </p:spPr>
      </p:pic>
      <p:sp>
        <p:nvSpPr>
          <p:cNvPr id="9" name="TextBox 8">
            <a:extLst>
              <a:ext uri="{FF2B5EF4-FFF2-40B4-BE49-F238E27FC236}">
                <a16:creationId xmlns:a16="http://schemas.microsoft.com/office/drawing/2014/main" id="{C2B2A569-3961-2FD2-BD43-BE5E607F916E}"/>
              </a:ext>
            </a:extLst>
          </p:cNvPr>
          <p:cNvSpPr txBox="1"/>
          <p:nvPr/>
        </p:nvSpPr>
        <p:spPr>
          <a:xfrm>
            <a:off x="838200" y="1484363"/>
            <a:ext cx="10654430" cy="5444054"/>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1800" kern="0" dirty="0">
                <a:effectLst/>
                <a:latin typeface="Times New Roman" panose="02020603050405020304" pitchFamily="18" charset="0"/>
                <a:ea typeface="Times New Roman" panose="02020603050405020304" pitchFamily="18" charset="0"/>
              </a:rPr>
              <a:t>One of the most significant transformations that girls go through during their adolescent years is the beginning of Menstruation.</a:t>
            </a:r>
          </a:p>
          <a:p>
            <a:pPr marL="285750" indent="-285750">
              <a:lnSpc>
                <a:spcPct val="150000"/>
              </a:lnSpc>
              <a:buFont typeface="Arial" panose="020B0604020202020204" pitchFamily="34" charset="0"/>
              <a:buChar char="•"/>
            </a:pPr>
            <a:r>
              <a:rPr lang="en-US" kern="0" dirty="0">
                <a:latin typeface="Times New Roman" panose="02020603050405020304" pitchFamily="18" charset="0"/>
                <a:ea typeface="Times New Roman" panose="02020603050405020304" pitchFamily="18" charset="0"/>
              </a:rPr>
              <a:t>T</a:t>
            </a:r>
            <a:r>
              <a:rPr lang="en-US" sz="1800" kern="0" dirty="0">
                <a:effectLst/>
                <a:latin typeface="Times New Roman" panose="02020603050405020304" pitchFamily="18" charset="0"/>
                <a:ea typeface="Times New Roman" panose="02020603050405020304" pitchFamily="18" charset="0"/>
              </a:rPr>
              <a:t>here are millions of adolescent girls around the world who are denied the right to manage their menstrual cycle in a respectful and healthy manner.</a:t>
            </a:r>
          </a:p>
          <a:p>
            <a:pPr marL="285750" indent="-285750">
              <a:lnSpc>
                <a:spcPct val="150000"/>
              </a:lnSpc>
              <a:buFont typeface="Arial" panose="020B0604020202020204" pitchFamily="34" charset="0"/>
              <a:buChar char="•"/>
            </a:pPr>
            <a:r>
              <a:rPr lang="en-US" sz="1800" kern="0" dirty="0">
                <a:effectLst/>
                <a:latin typeface="Times New Roman" panose="02020603050405020304" pitchFamily="18" charset="0"/>
                <a:ea typeface="Times New Roman" panose="02020603050405020304" pitchFamily="18" charset="0"/>
              </a:rPr>
              <a:t>According to the NFHS-5 data, 76.2% of the girls had their menarche at the 13-15 years .</a:t>
            </a:r>
          </a:p>
          <a:p>
            <a:pPr marL="285750" indent="-285750">
              <a:lnSpc>
                <a:spcPct val="150000"/>
              </a:lnSpc>
              <a:buFont typeface="Arial" panose="020B0604020202020204" pitchFamily="34" charset="0"/>
              <a:buChar char="•"/>
            </a:pPr>
            <a:r>
              <a:rPr lang="en-US" sz="1800" kern="0" dirty="0">
                <a:effectLst/>
                <a:latin typeface="Times New Roman" panose="02020603050405020304" pitchFamily="18" charset="0"/>
                <a:ea typeface="Times New Roman" panose="02020603050405020304" pitchFamily="18" charset="0"/>
              </a:rPr>
              <a:t>In India, Adolescents girls are not allowed to get involved in home chores or engage in religious or cultural events during their period.</a:t>
            </a:r>
          </a:p>
          <a:p>
            <a:pPr marL="285750" indent="-285750">
              <a:lnSpc>
                <a:spcPct val="150000"/>
              </a:lnSpc>
              <a:buFont typeface="Arial" panose="020B0604020202020204" pitchFamily="34" charset="0"/>
              <a:buChar char="•"/>
            </a:pPr>
            <a:r>
              <a:rPr lang="en-US" sz="1800" kern="0" dirty="0">
                <a:effectLst/>
                <a:latin typeface="Times New Roman" panose="02020603050405020304" pitchFamily="18" charset="0"/>
                <a:ea typeface="Times New Roman" panose="02020603050405020304" pitchFamily="18" charset="0"/>
              </a:rPr>
              <a:t>Also, adolescent girls find it difficult to discuss with anyone and that hardly comes to the notice of their parents. If menstrual hygiene is not practiced, there is a risk of infections of the reproductive and urinary system, which can lead to infertility and birth issues in the future.</a:t>
            </a:r>
          </a:p>
          <a:p>
            <a:pPr marL="285750" indent="-285750">
              <a:lnSpc>
                <a:spcPct val="150000"/>
              </a:lnSpc>
              <a:buFont typeface="Arial" panose="020B0604020202020204" pitchFamily="34" charset="0"/>
              <a:buChar char="•"/>
            </a:pPr>
            <a:r>
              <a:rPr lang="en-US" sz="1800" kern="0" dirty="0">
                <a:effectLst/>
                <a:latin typeface="Times New Roman" panose="02020603050405020304" pitchFamily="18" charset="0"/>
                <a:ea typeface="Times New Roman" panose="02020603050405020304" pitchFamily="18" charset="0"/>
              </a:rPr>
              <a:t>Recognizing the importance of Menstrual Hygiene Management to girls' health, well-being, and educational attainment, the Government of India has launched a slew of policies and programmed at the state level</a:t>
            </a:r>
            <a:r>
              <a:rPr lang="en-US" kern="0" dirty="0">
                <a:latin typeface="Times New Roman" panose="02020603050405020304" pitchFamily="18" charset="0"/>
                <a:ea typeface="Times New Roman" panose="02020603050405020304" pitchFamily="18" charset="0"/>
              </a:rPr>
              <a:t>.</a:t>
            </a:r>
            <a:endParaRPr lang="en-US" sz="1800" kern="0" dirty="0">
              <a:effectLst/>
              <a:latin typeface="Times New Roman" panose="02020603050405020304" pitchFamily="18" charset="0"/>
              <a:ea typeface="Times New Roman" panose="02020603050405020304" pitchFamily="18" charset="0"/>
            </a:endParaRPr>
          </a:p>
          <a:p>
            <a:pPr algn="l">
              <a:lnSpc>
                <a:spcPct val="150000"/>
              </a:lnSpc>
            </a:pPr>
            <a:endParaRPr lang="en-GB" sz="1800" b="0" i="0" dirty="0">
              <a:solidFill>
                <a:srgbClr val="37415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3415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314DD3-F174-CCDD-932E-D18EC587D7B6}"/>
              </a:ext>
            </a:extLst>
          </p:cNvPr>
          <p:cNvSpPr>
            <a:spLocks noGrp="1"/>
          </p:cNvSpPr>
          <p:nvPr>
            <p:ph type="title"/>
          </p:nvPr>
        </p:nvSpPr>
        <p:spPr/>
        <p:txBody>
          <a:bodyPr>
            <a:normAutofit/>
          </a:bodyPr>
          <a:lstStyle/>
          <a:p>
            <a:r>
              <a:rPr lang="en-GB" sz="3600" dirty="0">
                <a:latin typeface="Times New Roman" panose="02020603050405020304" pitchFamily="18" charset="0"/>
                <a:cs typeface="Times New Roman" panose="02020603050405020304" pitchFamily="18" charset="0"/>
              </a:rPr>
              <a:t>INTRODUCTION(2/2)</a:t>
            </a:r>
            <a:endParaRPr lang="en-IN" sz="36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4385CB5-4537-F4F0-5F20-A19101540EDC}"/>
              </a:ext>
            </a:extLst>
          </p:cNvPr>
          <p:cNvSpPr>
            <a:spLocks noGrp="1"/>
          </p:cNvSpPr>
          <p:nvPr>
            <p:ph type="sldNum" sz="quarter" idx="12"/>
          </p:nvPr>
        </p:nvSpPr>
        <p:spPr/>
        <p:txBody>
          <a:bodyPr/>
          <a:lstStyle/>
          <a:p>
            <a:fld id="{D174D4AE-81EF-46AB-9146-33B5066CCE71}" type="slidenum">
              <a:rPr lang="en-IN" smtClean="0"/>
              <a:t>6</a:t>
            </a:fld>
            <a:endParaRPr lang="en-IN"/>
          </a:p>
        </p:txBody>
      </p:sp>
      <p:pic>
        <p:nvPicPr>
          <p:cNvPr id="5" name="Picture 4">
            <a:extLst>
              <a:ext uri="{FF2B5EF4-FFF2-40B4-BE49-F238E27FC236}">
                <a16:creationId xmlns:a16="http://schemas.microsoft.com/office/drawing/2014/main" id="{FB73F768-F40C-4BCA-A210-DD14CE2520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315"/>
            <a:ext cx="1240144" cy="735106"/>
          </a:xfrm>
          <a:prstGeom prst="rect">
            <a:avLst/>
          </a:prstGeom>
        </p:spPr>
      </p:pic>
      <p:sp>
        <p:nvSpPr>
          <p:cNvPr id="9" name="TextBox 8">
            <a:extLst>
              <a:ext uri="{FF2B5EF4-FFF2-40B4-BE49-F238E27FC236}">
                <a16:creationId xmlns:a16="http://schemas.microsoft.com/office/drawing/2014/main" id="{C2B2A569-3961-2FD2-BD43-BE5E607F916E}"/>
              </a:ext>
            </a:extLst>
          </p:cNvPr>
          <p:cNvSpPr txBox="1"/>
          <p:nvPr/>
        </p:nvSpPr>
        <p:spPr>
          <a:xfrm>
            <a:off x="838200" y="1484363"/>
            <a:ext cx="10654430" cy="5028556"/>
          </a:xfrm>
          <a:prstGeom prst="rect">
            <a:avLst/>
          </a:prstGeom>
          <a:noFill/>
        </p:spPr>
        <p:txBody>
          <a:bodyPr wrap="square">
            <a:spAutoFit/>
          </a:bodyPr>
          <a:lstStyle/>
          <a:p>
            <a:pPr marL="285750" marR="350520" indent="-285750">
              <a:lnSpc>
                <a:spcPct val="150000"/>
              </a:lnSpc>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In India, the type of menstrual absorbents used were commercial pads and cloths or cottons. </a:t>
            </a:r>
          </a:p>
          <a:p>
            <a:pPr marL="285750" marR="350520" indent="-285750">
              <a:lnSpc>
                <a:spcPct val="150000"/>
              </a:lnSpc>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In urban areas, disposal was primarily through routine garbage and burning, although in rural areas, burying and throwing away in public places was also prevalent. Waste disposal was substantially more common in cities than in rural areas.</a:t>
            </a:r>
          </a:p>
          <a:p>
            <a:pPr marL="285750" marR="350520" indent="-285750">
              <a:lnSpc>
                <a:spcPct val="150000"/>
              </a:lnSpc>
              <a:buFont typeface="Arial" panose="020B0604020202020204" pitchFamily="34" charset="0"/>
              <a:buChar char="•"/>
            </a:pPr>
            <a:r>
              <a:rPr lang="en-US" sz="1800" kern="0" dirty="0">
                <a:effectLst/>
                <a:latin typeface="Times New Roman" panose="02020603050405020304" pitchFamily="18" charset="0"/>
                <a:ea typeface="Times New Roman" panose="02020603050405020304" pitchFamily="18" charset="0"/>
              </a:rPr>
              <a:t>Elements important for menstrual hygiene management :</a:t>
            </a:r>
          </a:p>
          <a:p>
            <a:pPr marR="350520">
              <a:lnSpc>
                <a:spcPct val="150000"/>
              </a:lnSpc>
            </a:pPr>
            <a:r>
              <a:rPr lang="en-US" kern="0" dirty="0">
                <a:latin typeface="Times New Roman" panose="02020603050405020304" pitchFamily="18" charset="0"/>
                <a:ea typeface="Times New Roman" panose="02020603050405020304" pitchFamily="18" charset="0"/>
              </a:rPr>
              <a:t>     A) I</a:t>
            </a:r>
            <a:r>
              <a:rPr lang="en-US" sz="1800" kern="0" dirty="0">
                <a:effectLst/>
                <a:latin typeface="Times New Roman" panose="02020603050405020304" pitchFamily="18" charset="0"/>
                <a:ea typeface="Times New Roman" panose="02020603050405020304" pitchFamily="18" charset="0"/>
              </a:rPr>
              <a:t>ndividual’s knowledge about menstruation as the normal physiological process.</a:t>
            </a:r>
          </a:p>
          <a:p>
            <a:pPr marR="350520">
              <a:lnSpc>
                <a:spcPct val="150000"/>
              </a:lnSpc>
            </a:pPr>
            <a:r>
              <a:rPr lang="en-US" kern="0" dirty="0">
                <a:latin typeface="Times New Roman" panose="02020603050405020304" pitchFamily="18" charset="0"/>
                <a:ea typeface="Times New Roman" panose="02020603050405020304" pitchFamily="18" charset="0"/>
              </a:rPr>
              <a:t>     B)</a:t>
            </a:r>
            <a:r>
              <a:rPr lang="en-US" sz="1800" kern="0" dirty="0">
                <a:effectLst/>
                <a:latin typeface="Times New Roman" panose="02020603050405020304" pitchFamily="18" charset="0"/>
                <a:ea typeface="Times New Roman" panose="02020603050405020304" pitchFamily="18" charset="0"/>
              </a:rPr>
              <a:t> </a:t>
            </a:r>
            <a:r>
              <a:rPr lang="en-US" kern="0" dirty="0">
                <a:latin typeface="Times New Roman" panose="02020603050405020304" pitchFamily="18" charset="0"/>
                <a:ea typeface="Times New Roman" panose="02020603050405020304" pitchFamily="18" charset="0"/>
              </a:rPr>
              <a:t>H</a:t>
            </a:r>
            <a:r>
              <a:rPr lang="en-US" sz="1800" kern="0" dirty="0">
                <a:effectLst/>
                <a:latin typeface="Times New Roman" panose="02020603050405020304" pitchFamily="18" charset="0"/>
                <a:ea typeface="Times New Roman" panose="02020603050405020304" pitchFamily="18" charset="0"/>
              </a:rPr>
              <a:t>ow to deal with menstruation and when to look for a doctor; </a:t>
            </a:r>
          </a:p>
          <a:p>
            <a:pPr marR="350520">
              <a:lnSpc>
                <a:spcPct val="150000"/>
              </a:lnSpc>
            </a:pPr>
            <a:r>
              <a:rPr lang="en-US" kern="0" dirty="0">
                <a:latin typeface="Times New Roman" panose="02020603050405020304" pitchFamily="18" charset="0"/>
                <a:ea typeface="Times New Roman" panose="02020603050405020304" pitchFamily="18" charset="0"/>
              </a:rPr>
              <a:t>     C) O</a:t>
            </a:r>
            <a:r>
              <a:rPr lang="en-US" sz="1800" kern="0" dirty="0">
                <a:effectLst/>
                <a:latin typeface="Times New Roman" panose="02020603050405020304" pitchFamily="18" charset="0"/>
                <a:ea typeface="Times New Roman" panose="02020603050405020304" pitchFamily="18" charset="0"/>
              </a:rPr>
              <a:t>ne’s social environment that comprises of encouraging normal menstruation and no taboos or restriction</a:t>
            </a:r>
          </a:p>
          <a:p>
            <a:pPr marR="350520">
              <a:lnSpc>
                <a:spcPct val="150000"/>
              </a:lnSpc>
            </a:pPr>
            <a:r>
              <a:rPr lang="en-US" kern="0" dirty="0">
                <a:latin typeface="Times New Roman" panose="02020603050405020304" pitchFamily="18" charset="0"/>
                <a:ea typeface="Times New Roman" panose="02020603050405020304" pitchFamily="18" charset="0"/>
              </a:rPr>
              <a:t>     D) W</a:t>
            </a:r>
            <a:r>
              <a:rPr lang="en-US" sz="1800" kern="0" dirty="0">
                <a:effectLst/>
                <a:latin typeface="Times New Roman" panose="02020603050405020304" pitchFamily="18" charset="0"/>
                <a:ea typeface="Times New Roman" panose="02020603050405020304" pitchFamily="18" charset="0"/>
              </a:rPr>
              <a:t>hich material can absorb excess blood; </a:t>
            </a:r>
          </a:p>
          <a:p>
            <a:pPr marR="350520">
              <a:lnSpc>
                <a:spcPct val="150000"/>
              </a:lnSpc>
            </a:pPr>
            <a:r>
              <a:rPr lang="en-US" kern="0" dirty="0">
                <a:latin typeface="Times New Roman" panose="02020603050405020304" pitchFamily="18" charset="0"/>
                <a:ea typeface="Times New Roman" panose="02020603050405020304" pitchFamily="18" charset="0"/>
              </a:rPr>
              <a:t>     E) P</a:t>
            </a:r>
            <a:r>
              <a:rPr lang="en-US" sz="1800" kern="0" dirty="0">
                <a:effectLst/>
                <a:latin typeface="Times New Roman" panose="02020603050405020304" pitchFamily="18" charset="0"/>
                <a:ea typeface="Times New Roman" panose="02020603050405020304" pitchFamily="18" charset="0"/>
              </a:rPr>
              <a:t>rivate and clean facilities to change and dispose the material at home or school or work.</a:t>
            </a:r>
            <a:endParaRPr lang="en-US" sz="1800" dirty="0">
              <a:effectLst/>
              <a:latin typeface="Times New Roman" panose="02020603050405020304" pitchFamily="18" charset="0"/>
              <a:ea typeface="Times New Roman" panose="02020603050405020304" pitchFamily="18" charset="0"/>
            </a:endParaRPr>
          </a:p>
          <a:p>
            <a:pPr marR="350520" algn="just">
              <a:lnSpc>
                <a:spcPct val="150000"/>
              </a:lnSpc>
            </a:pPr>
            <a:endParaRPr lang="en-IN"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26493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314DD3-F174-CCDD-932E-D18EC587D7B6}"/>
              </a:ext>
            </a:extLst>
          </p:cNvPr>
          <p:cNvSpPr>
            <a:spLocks noGrp="1"/>
          </p:cNvSpPr>
          <p:nvPr>
            <p:ph type="title"/>
          </p:nvPr>
        </p:nvSpPr>
        <p:spPr/>
        <p:txBody>
          <a:bodyPr>
            <a:normAutofit/>
          </a:bodyPr>
          <a:lstStyle/>
          <a:p>
            <a:r>
              <a:rPr lang="en-GB" sz="3600" dirty="0">
                <a:latin typeface="Times New Roman" panose="02020603050405020304" pitchFamily="18" charset="0"/>
                <a:cs typeface="Times New Roman" panose="02020603050405020304" pitchFamily="18" charset="0"/>
              </a:rPr>
              <a:t>OBJECTIVE</a:t>
            </a:r>
            <a:endParaRPr lang="en-IN"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7E0E5FD-D113-7218-91EA-F647FF2C6D56}"/>
              </a:ext>
            </a:extLst>
          </p:cNvPr>
          <p:cNvSpPr>
            <a:spLocks noGrp="1"/>
          </p:cNvSpPr>
          <p:nvPr>
            <p:ph idx="1"/>
          </p:nvPr>
        </p:nvSpPr>
        <p:spPr/>
        <p:txBody>
          <a:bodyPr>
            <a:normAutofit/>
          </a:bodyPr>
          <a:lstStyle/>
          <a:p>
            <a:pPr algn="just">
              <a:lnSpc>
                <a:spcPct val="150000"/>
              </a:lnSpc>
            </a:pPr>
            <a:r>
              <a:rPr lang="en-US" sz="1800" b="1" u="sng" dirty="0">
                <a:effectLst/>
                <a:latin typeface="Times New Roman" panose="02020603050405020304" pitchFamily="18" charset="0"/>
                <a:ea typeface="Times New Roman" panose="02020603050405020304" pitchFamily="18" charset="0"/>
              </a:rPr>
              <a:t>Primary objective</a:t>
            </a:r>
            <a:endParaRPr lang="en-IN" sz="1800" u="sng" dirty="0">
              <a:effectLst/>
              <a:latin typeface="Times New Roman" panose="02020603050405020304" pitchFamily="18" charset="0"/>
              <a:ea typeface="Times New Roman" panose="02020603050405020304" pitchFamily="18" charset="0"/>
            </a:endParaRPr>
          </a:p>
          <a:p>
            <a:pPr algn="just">
              <a:lnSpc>
                <a:spcPct val="150000"/>
              </a:lnSpc>
            </a:pPr>
            <a:r>
              <a:rPr lang="en-US" sz="1800" dirty="0">
                <a:effectLst/>
                <a:latin typeface="Times New Roman" panose="02020603050405020304" pitchFamily="18" charset="0"/>
                <a:ea typeface="Times New Roman" panose="02020603050405020304" pitchFamily="18" charset="0"/>
              </a:rPr>
              <a:t>To study the menstrual hygiene practices among Adolescent girls (married </a:t>
            </a:r>
            <a:r>
              <a:rPr lang="en-US" sz="1800" dirty="0">
                <a:latin typeface="Times New Roman" panose="02020603050405020304" pitchFamily="18" charset="0"/>
                <a:ea typeface="Times New Roman" panose="02020603050405020304" pitchFamily="18" charset="0"/>
              </a:rPr>
              <a:t>and unmarried girls of 15-19 years of age</a:t>
            </a:r>
            <a:r>
              <a:rPr lang="en-US" sz="1800" dirty="0">
                <a:effectLst/>
                <a:latin typeface="Times New Roman" panose="02020603050405020304" pitchFamily="18" charset="0"/>
                <a:ea typeface="Times New Roman" panose="02020603050405020304" pitchFamily="18" charset="0"/>
              </a:rPr>
              <a:t>). </a:t>
            </a:r>
            <a:endParaRPr lang="en-IN" sz="1800" dirty="0">
              <a:effectLst/>
              <a:latin typeface="Times New Roman" panose="02020603050405020304" pitchFamily="18" charset="0"/>
              <a:ea typeface="Times New Roman" panose="02020603050405020304" pitchFamily="18" charset="0"/>
            </a:endParaRPr>
          </a:p>
          <a:p>
            <a:pPr marL="0" indent="0" algn="just">
              <a:lnSpc>
                <a:spcPct val="150000"/>
              </a:lnSpc>
              <a:buNone/>
            </a:pPr>
            <a:r>
              <a:rPr lang="en-US" sz="1800" dirty="0">
                <a:effectLst/>
                <a:latin typeface="Times New Roman" panose="02020603050405020304" pitchFamily="18" charset="0"/>
                <a:ea typeface="Times New Roman" panose="02020603050405020304" pitchFamily="18" charset="0"/>
              </a:rPr>
              <a:t> </a:t>
            </a:r>
            <a:endParaRPr lang="en-IN" sz="1800" dirty="0">
              <a:effectLst/>
              <a:latin typeface="Times New Roman" panose="02020603050405020304" pitchFamily="18" charset="0"/>
              <a:ea typeface="Times New Roman" panose="02020603050405020304" pitchFamily="18" charset="0"/>
            </a:endParaRPr>
          </a:p>
          <a:p>
            <a:pPr algn="just">
              <a:lnSpc>
                <a:spcPct val="150000"/>
              </a:lnSpc>
            </a:pPr>
            <a:r>
              <a:rPr lang="en-US" sz="1800" b="1" u="sng" dirty="0">
                <a:effectLst/>
                <a:latin typeface="Times New Roman" panose="02020603050405020304" pitchFamily="18" charset="0"/>
                <a:ea typeface="Times New Roman" panose="02020603050405020304" pitchFamily="18" charset="0"/>
              </a:rPr>
              <a:t>Specific objectives</a:t>
            </a:r>
            <a:endParaRPr lang="en-IN" sz="1800" u="sng" dirty="0">
              <a:effectLst/>
              <a:latin typeface="Times New Roman" panose="02020603050405020304" pitchFamily="18" charset="0"/>
              <a:ea typeface="Times New Roman" panose="02020603050405020304" pitchFamily="18" charset="0"/>
            </a:endParaRPr>
          </a:p>
          <a:p>
            <a:pPr marL="342900" lvl="0" indent="-342900">
              <a:lnSpc>
                <a:spcPct val="150000"/>
              </a:lnSpc>
              <a:buFont typeface="Symbol" panose="05050102010706020507" pitchFamily="18" charset="2"/>
              <a:buChar cha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To study the factors influencing menstrual hygiene practices among adolescent girls in Jharkhand.</a:t>
            </a:r>
            <a:endParaRPr lang="en-IN" sz="1200" dirty="0">
              <a:effectLst/>
              <a:latin typeface="Kruti Dev 010" pitchFamily="2"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To study the level of awareness on menstrual hygiene among adolescent girls in Jharkhand.</a:t>
            </a:r>
            <a:endParaRPr lang="en-IN" sz="1200" dirty="0">
              <a:effectLst/>
              <a:latin typeface="Kruti Dev 010" pitchFamily="2"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4385CB5-4537-F4F0-5F20-A19101540EDC}"/>
              </a:ext>
            </a:extLst>
          </p:cNvPr>
          <p:cNvSpPr>
            <a:spLocks noGrp="1"/>
          </p:cNvSpPr>
          <p:nvPr>
            <p:ph type="sldNum" sz="quarter" idx="12"/>
          </p:nvPr>
        </p:nvSpPr>
        <p:spPr/>
        <p:txBody>
          <a:bodyPr/>
          <a:lstStyle/>
          <a:p>
            <a:fld id="{D174D4AE-81EF-46AB-9146-33B5066CCE71}" type="slidenum">
              <a:rPr lang="en-IN" smtClean="0"/>
              <a:t>7</a:t>
            </a:fld>
            <a:endParaRPr lang="en-IN" dirty="0"/>
          </a:p>
        </p:txBody>
      </p:sp>
      <p:pic>
        <p:nvPicPr>
          <p:cNvPr id="5" name="Picture 4">
            <a:extLst>
              <a:ext uri="{FF2B5EF4-FFF2-40B4-BE49-F238E27FC236}">
                <a16:creationId xmlns:a16="http://schemas.microsoft.com/office/drawing/2014/main" id="{FB73F768-F40C-4BCA-A210-DD14CE2520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40144" cy="735106"/>
          </a:xfrm>
          <a:prstGeom prst="rect">
            <a:avLst/>
          </a:prstGeom>
        </p:spPr>
      </p:pic>
    </p:spTree>
    <p:extLst>
      <p:ext uri="{BB962C8B-B14F-4D97-AF65-F5344CB8AC3E}">
        <p14:creationId xmlns:p14="http://schemas.microsoft.com/office/powerpoint/2010/main" val="3085790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A57B8CA-A9DA-07AA-ECF8-26961E7D9BED}"/>
              </a:ext>
            </a:extLst>
          </p:cNvPr>
          <p:cNvSpPr>
            <a:spLocks noGrp="1"/>
          </p:cNvSpPr>
          <p:nvPr>
            <p:ph type="title"/>
          </p:nvPr>
        </p:nvSpPr>
        <p:spPr/>
        <p:txBody>
          <a:bodyPr>
            <a:normAutofit/>
          </a:bodyPr>
          <a:lstStyle/>
          <a:p>
            <a:r>
              <a:rPr lang="en-GB" sz="3600" dirty="0">
                <a:latin typeface="Times New Roman" panose="02020603050405020304" pitchFamily="18" charset="0"/>
                <a:cs typeface="Times New Roman" panose="02020603050405020304" pitchFamily="18" charset="0"/>
              </a:rPr>
              <a:t>METHODOLOGY</a:t>
            </a:r>
            <a:endParaRPr lang="en-IN" sz="3600" dirty="0">
              <a:latin typeface="Times New Roman" panose="02020603050405020304" pitchFamily="18"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F11876DA-5691-0126-67F1-13093891A1EF}"/>
              </a:ext>
            </a:extLst>
          </p:cNvPr>
          <p:cNvSpPr>
            <a:spLocks noGrp="1"/>
          </p:cNvSpPr>
          <p:nvPr>
            <p:ph idx="1"/>
          </p:nvPr>
        </p:nvSpPr>
        <p:spPr>
          <a:xfrm>
            <a:off x="631734" y="1364343"/>
            <a:ext cx="10562046" cy="5357132"/>
          </a:xfrm>
        </p:spPr>
        <p:txBody>
          <a:bodyPr>
            <a:normAutofit/>
          </a:bodyPr>
          <a:lstStyle/>
          <a:p>
            <a:pPr>
              <a:lnSpc>
                <a:spcPct val="150000"/>
              </a:lnSpc>
              <a:spcAft>
                <a:spcPts val="800"/>
              </a:spcAft>
            </a:pPr>
            <a:r>
              <a:rPr lang="en-US" sz="1800" b="1" dirty="0">
                <a:effectLst/>
                <a:latin typeface="Times New Roman" panose="02020603050405020304" pitchFamily="18" charset="0"/>
                <a:ea typeface="Times New Roman" panose="02020603050405020304" pitchFamily="18" charset="0"/>
              </a:rPr>
              <a:t>Study Design: </a:t>
            </a:r>
            <a:r>
              <a:rPr lang="en-US" sz="1800" dirty="0">
                <a:effectLst/>
                <a:latin typeface="Times New Roman" panose="02020603050405020304" pitchFamily="18" charset="0"/>
                <a:ea typeface="Times New Roman" panose="02020603050405020304" pitchFamily="18" charset="0"/>
              </a:rPr>
              <a:t>A cross-sectional descriptive study.</a:t>
            </a:r>
            <a:endPar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800"/>
              </a:spcAft>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Study Population: </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The targeted population are married and unmarried girls age 15 to19 years living in villages of Mandu and Baghmara blocks of Jharkhand. </a:t>
            </a:r>
          </a:p>
          <a:p>
            <a:pPr>
              <a:lnSpc>
                <a:spcPct val="150000"/>
              </a:lnSpc>
              <a:spcAft>
                <a:spcPts val="800"/>
              </a:spcAft>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Study Period:</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Duration for this study- 3 months (20</a:t>
            </a:r>
            <a:r>
              <a:rPr lang="en-US" sz="18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Feb to 20</a:t>
            </a:r>
            <a:r>
              <a:rPr lang="en-US" sz="1800" kern="0" baseline="30000" dirty="0">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a:latin typeface="Times New Roman" panose="02020603050405020304" pitchFamily="18" charset="0"/>
                <a:ea typeface="Times New Roman" panose="02020603050405020304" pitchFamily="18" charset="0"/>
                <a:cs typeface="Times New Roman" panose="02020603050405020304" pitchFamily="18" charset="0"/>
              </a:rPr>
              <a:t>May</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2023)</a:t>
            </a:r>
            <a:endPar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800"/>
              </a:spcAft>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Sample Size: </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204 (population proportion taken as </a:t>
            </a:r>
            <a:r>
              <a:rPr lang="en-US" sz="1800" kern="0" dirty="0">
                <a:latin typeface="Times New Roman" panose="02020603050405020304" pitchFamily="18" charset="0"/>
                <a:ea typeface="Times New Roman" panose="02020603050405020304" pitchFamily="18" charset="0"/>
                <a:cs typeface="Times New Roman" panose="02020603050405020304" pitchFamily="18" charset="0"/>
              </a:rPr>
              <a:t>75.1</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[NFHS-5] from the Jharkhand state, margin of error 5% at confidence level of 90).</a:t>
            </a:r>
          </a:p>
          <a:p>
            <a:pPr>
              <a:lnSpc>
                <a:spcPct val="150000"/>
              </a:lnSpc>
              <a:spcAft>
                <a:spcPts val="800"/>
              </a:spcAft>
            </a:pPr>
            <a:r>
              <a:rPr lang="en-US" sz="1800" b="1" kern="0" dirty="0">
                <a:latin typeface="Times New Roman" panose="02020603050405020304" pitchFamily="18" charset="0"/>
                <a:ea typeface="Times New Roman" panose="02020603050405020304" pitchFamily="18" charset="0"/>
                <a:cs typeface="Times New Roman" panose="02020603050405020304" pitchFamily="18" charset="0"/>
              </a:rPr>
              <a:t>Study area: </a:t>
            </a:r>
            <a:r>
              <a:rPr lang="en-US" sz="1800" kern="0" dirty="0">
                <a:latin typeface="Times New Roman" panose="02020603050405020304" pitchFamily="18" charset="0"/>
                <a:ea typeface="Times New Roman" panose="02020603050405020304" pitchFamily="18" charset="0"/>
                <a:cs typeface="Times New Roman" panose="02020603050405020304" pitchFamily="18" charset="0"/>
              </a:rPr>
              <a:t>Villages of Mandu block- </a:t>
            </a:r>
            <a:r>
              <a:rPr lang="en-US" sz="1800" kern="0" dirty="0" err="1">
                <a:latin typeface="Times New Roman" panose="02020603050405020304" pitchFamily="18" charset="0"/>
                <a:ea typeface="Times New Roman" panose="02020603050405020304" pitchFamily="18" charset="0"/>
                <a:cs typeface="Times New Roman" panose="02020603050405020304" pitchFamily="18" charset="0"/>
              </a:rPr>
              <a:t>Ichakdih</a:t>
            </a:r>
            <a:r>
              <a:rPr lang="en-US" sz="1800" kern="0" dirty="0">
                <a:latin typeface="Times New Roman" panose="02020603050405020304" pitchFamily="18" charset="0"/>
                <a:ea typeface="Times New Roman" panose="02020603050405020304" pitchFamily="18" charset="0"/>
                <a:cs typeface="Times New Roman" panose="02020603050405020304" pitchFamily="18" charset="0"/>
              </a:rPr>
              <a:t>, Karma south, </a:t>
            </a:r>
            <a:r>
              <a:rPr lang="en-US" sz="1800" kern="0" dirty="0" err="1">
                <a:latin typeface="Times New Roman" panose="02020603050405020304" pitchFamily="18" charset="0"/>
                <a:ea typeface="Times New Roman" panose="02020603050405020304" pitchFamily="18" charset="0"/>
                <a:cs typeface="Times New Roman" panose="02020603050405020304" pitchFamily="18" charset="0"/>
              </a:rPr>
              <a:t>Harkapatthar</a:t>
            </a:r>
            <a:r>
              <a:rPr lang="en-US" sz="1800" kern="0" dirty="0">
                <a:latin typeface="Times New Roman" panose="02020603050405020304" pitchFamily="18" charset="0"/>
                <a:ea typeface="Times New Roman" panose="02020603050405020304" pitchFamily="18" charset="0"/>
                <a:cs typeface="Times New Roman" panose="02020603050405020304" pitchFamily="18" charset="0"/>
              </a:rPr>
              <a:t> and </a:t>
            </a:r>
            <a:r>
              <a:rPr lang="en-US" sz="1800" kern="0" dirty="0" err="1">
                <a:latin typeface="Times New Roman" panose="02020603050405020304" pitchFamily="18" charset="0"/>
                <a:ea typeface="Times New Roman" panose="02020603050405020304" pitchFamily="18" charset="0"/>
                <a:cs typeface="Times New Roman" panose="02020603050405020304" pitchFamily="18" charset="0"/>
              </a:rPr>
              <a:t>Manduchatti</a:t>
            </a:r>
            <a:r>
              <a:rPr lang="en-US" sz="1800" kern="0" dirty="0">
                <a:latin typeface="Times New Roman" panose="02020603050405020304" pitchFamily="18" charset="0"/>
                <a:ea typeface="Times New Roman" panose="02020603050405020304" pitchFamily="18" charset="0"/>
                <a:cs typeface="Times New Roman" panose="02020603050405020304" pitchFamily="18" charset="0"/>
              </a:rPr>
              <a:t>. Villages of Baghmara block- </a:t>
            </a:r>
            <a:r>
              <a:rPr lang="en-US" sz="1800" kern="0" dirty="0" err="1">
                <a:latin typeface="Times New Roman" panose="02020603050405020304" pitchFamily="18" charset="0"/>
                <a:ea typeface="Times New Roman" panose="02020603050405020304" pitchFamily="18" charset="0"/>
                <a:cs typeface="Times New Roman" panose="02020603050405020304" pitchFamily="18" charset="0"/>
              </a:rPr>
              <a:t>Muchraidih</a:t>
            </a:r>
            <a:r>
              <a:rPr lang="en-US" sz="1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latin typeface="Times New Roman" panose="02020603050405020304" pitchFamily="18" charset="0"/>
                <a:ea typeface="Times New Roman" panose="02020603050405020304" pitchFamily="18" charset="0"/>
                <a:cs typeface="Times New Roman" panose="02020603050405020304" pitchFamily="18" charset="0"/>
              </a:rPr>
              <a:t>Aamadih</a:t>
            </a:r>
            <a:r>
              <a:rPr lang="en-US" sz="1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latin typeface="Times New Roman" panose="02020603050405020304" pitchFamily="18" charset="0"/>
                <a:ea typeface="Times New Roman" panose="02020603050405020304" pitchFamily="18" charset="0"/>
                <a:cs typeface="Times New Roman" panose="02020603050405020304" pitchFamily="18" charset="0"/>
              </a:rPr>
              <a:t>Malkera</a:t>
            </a:r>
            <a:r>
              <a:rPr lang="en-US" sz="1800" kern="0" dirty="0">
                <a:latin typeface="Times New Roman" panose="02020603050405020304" pitchFamily="18" charset="0"/>
                <a:ea typeface="Times New Roman" panose="02020603050405020304" pitchFamily="18" charset="0"/>
                <a:cs typeface="Times New Roman" panose="02020603050405020304" pitchFamily="18" charset="0"/>
              </a:rPr>
              <a:t>. Study was carried out in schools and Anganwadi.</a:t>
            </a:r>
            <a:endParaRPr lang="en-US" sz="1800" b="1" kern="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50000"/>
              </a:lnSpc>
              <a:spcAft>
                <a:spcPts val="800"/>
              </a:spcAft>
              <a:buNone/>
            </a:pPr>
            <a:endParaRPr lang="en-IN" sz="1800" b="1"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800"/>
              </a:spcAft>
            </a:pPr>
            <a:endParaRPr lang="en-IN"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6CBC1AA-CEF6-FE1D-7BA6-8A9630980C0F}"/>
              </a:ext>
            </a:extLst>
          </p:cNvPr>
          <p:cNvSpPr>
            <a:spLocks noGrp="1"/>
          </p:cNvSpPr>
          <p:nvPr>
            <p:ph type="sldNum" sz="quarter" idx="12"/>
          </p:nvPr>
        </p:nvSpPr>
        <p:spPr/>
        <p:txBody>
          <a:bodyPr/>
          <a:lstStyle/>
          <a:p>
            <a:fld id="{D174D4AE-81EF-46AB-9146-33B5066CCE71}" type="slidenum">
              <a:rPr lang="en-IN" smtClean="0"/>
              <a:t>8</a:t>
            </a:fld>
            <a:endParaRPr lang="en-IN"/>
          </a:p>
        </p:txBody>
      </p:sp>
      <p:pic>
        <p:nvPicPr>
          <p:cNvPr id="5" name="Picture 4">
            <a:extLst>
              <a:ext uri="{FF2B5EF4-FFF2-40B4-BE49-F238E27FC236}">
                <a16:creationId xmlns:a16="http://schemas.microsoft.com/office/drawing/2014/main" id="{29C3EF45-FB9A-3F5D-919E-7841B33A3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40144" cy="735106"/>
          </a:xfrm>
          <a:prstGeom prst="rect">
            <a:avLst/>
          </a:prstGeom>
        </p:spPr>
      </p:pic>
    </p:spTree>
    <p:extLst>
      <p:ext uri="{BB962C8B-B14F-4D97-AF65-F5344CB8AC3E}">
        <p14:creationId xmlns:p14="http://schemas.microsoft.com/office/powerpoint/2010/main" val="1458414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A3DD5B-DF6B-3766-AD9F-B287676A40C7}"/>
              </a:ext>
            </a:extLst>
          </p:cNvPr>
          <p:cNvSpPr>
            <a:spLocks noGrp="1"/>
          </p:cNvSpPr>
          <p:nvPr>
            <p:ph type="sldNum" sz="quarter" idx="12"/>
          </p:nvPr>
        </p:nvSpPr>
        <p:spPr/>
        <p:txBody>
          <a:bodyPr/>
          <a:lstStyle/>
          <a:p>
            <a:fld id="{D174D4AE-81EF-46AB-9146-33B5066CCE71}" type="slidenum">
              <a:rPr lang="en-IN" smtClean="0"/>
              <a:t>9</a:t>
            </a:fld>
            <a:endParaRPr lang="en-IN"/>
          </a:p>
        </p:txBody>
      </p:sp>
      <p:pic>
        <p:nvPicPr>
          <p:cNvPr id="6" name="Picture 5">
            <a:extLst>
              <a:ext uri="{FF2B5EF4-FFF2-40B4-BE49-F238E27FC236}">
                <a16:creationId xmlns:a16="http://schemas.microsoft.com/office/drawing/2014/main" id="{2B6AD54C-EA40-C282-65D3-3FE8422E68E6}"/>
              </a:ext>
            </a:extLst>
          </p:cNvPr>
          <p:cNvPicPr>
            <a:picLocks noChangeAspect="1"/>
          </p:cNvPicPr>
          <p:nvPr/>
        </p:nvPicPr>
        <p:blipFill rotWithShape="1">
          <a:blip r:embed="rId2"/>
          <a:srcRect l="30820" t="24127" r="29960" b="34391"/>
          <a:stretch/>
        </p:blipFill>
        <p:spPr>
          <a:xfrm>
            <a:off x="838200" y="136525"/>
            <a:ext cx="9818914" cy="6490751"/>
          </a:xfrm>
          <a:prstGeom prst="rect">
            <a:avLst/>
          </a:prstGeom>
        </p:spPr>
      </p:pic>
    </p:spTree>
    <p:extLst>
      <p:ext uri="{BB962C8B-B14F-4D97-AF65-F5344CB8AC3E}">
        <p14:creationId xmlns:p14="http://schemas.microsoft.com/office/powerpoint/2010/main" val="2513201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4740</TotalTime>
  <Words>2701</Words>
  <Application>Microsoft Office PowerPoint</Application>
  <PresentationFormat>Widescreen</PresentationFormat>
  <Paragraphs>170</Paragraphs>
  <Slides>38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Calibri Light</vt:lpstr>
      <vt:lpstr>Kruti Dev 010</vt:lpstr>
      <vt:lpstr>Symbol</vt:lpstr>
      <vt:lpstr>Times New Roman</vt:lpstr>
      <vt:lpstr>Office Theme</vt:lpstr>
      <vt:lpstr>Cross-sectional study on Menstrual Hygiene Practices  among Adolescent Girls in Mandu and Baghmara blocks of Jharkhand, India.  </vt:lpstr>
      <vt:lpstr>SRB Approval</vt:lpstr>
      <vt:lpstr>APPROVAL OF THE MENTOR</vt:lpstr>
      <vt:lpstr>PowerPoint Presentation</vt:lpstr>
      <vt:lpstr>INTRODUCTION(1/2)</vt:lpstr>
      <vt:lpstr>INTRODUCTION(2/2)</vt:lpstr>
      <vt:lpstr>OBJECTIVE</vt:lpstr>
      <vt:lpstr>METHODOLOGY</vt:lpstr>
      <vt:lpstr>PowerPoint Presentation</vt:lpstr>
      <vt:lpstr>METHODOLOGY</vt:lpstr>
      <vt:lpstr>METHODOLOGY</vt:lpstr>
      <vt:lpstr>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DISCUSSION(1/2)</vt:lpstr>
      <vt:lpstr>DISCUSSION(2/2)</vt:lpstr>
      <vt:lpstr>CONCLUSION</vt:lpstr>
      <vt:lpstr>PowerPoint Presentation</vt:lpstr>
      <vt:lpstr>LIMITATIONS</vt:lpstr>
      <vt:lpstr>RECOMMENDATION</vt:lpstr>
      <vt:lpstr>REFERENCES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deepti sidar</dc:creator>
  <cp:lastModifiedBy>deepti sidar</cp:lastModifiedBy>
  <cp:revision>54</cp:revision>
  <dcterms:created xsi:type="dcterms:W3CDTF">2023-05-20T20:46:34Z</dcterms:created>
  <dcterms:modified xsi:type="dcterms:W3CDTF">2023-08-03T09:41:50Z</dcterms:modified>
</cp:coreProperties>
</file>