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olors1.xml" ContentType="application/vnd.ms-office.chartcolorstyle+xml"/>
  <Override PartName="/ppt/charts/colors10.xml" ContentType="application/vnd.ms-office.chartcolorstyle+xml"/>
  <Override PartName="/ppt/charts/colors11.xml" ContentType="application/vnd.ms-office.chartcolorstyle+xml"/>
  <Override PartName="/ppt/charts/colors12.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colors6.xml" ContentType="application/vnd.ms-office.chartcolorstyle+xml"/>
  <Override PartName="/ppt/charts/colors7.xml" ContentType="application/vnd.ms-office.chartcolorstyle+xml"/>
  <Override PartName="/ppt/charts/colors8.xml" ContentType="application/vnd.ms-office.chartcolorstyle+xml"/>
  <Override PartName="/ppt/charts/colors9.xml" ContentType="application/vnd.ms-office.chartcolorstyle+xml"/>
  <Override PartName="/ppt/charts/style1.xml" ContentType="application/vnd.ms-office.chartstyle+xml"/>
  <Override PartName="/ppt/charts/style10.xml" ContentType="application/vnd.ms-office.chartstyle+xml"/>
  <Override PartName="/ppt/charts/style11.xml" ContentType="application/vnd.ms-office.chartstyle+xml"/>
  <Override PartName="/ppt/charts/style12.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harts/style6.xml" ContentType="application/vnd.ms-office.chartstyle+xml"/>
  <Override PartName="/ppt/charts/style7.xml" ContentType="application/vnd.ms-office.chartstyle+xml"/>
  <Override PartName="/ppt/charts/style8.xml" ContentType="application/vnd.ms-office.chartstyle+xml"/>
  <Override PartName="/ppt/charts/style9.xml" ContentType="application/vnd.ms-office.chartstyle+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media/image1.svg" ContentType="image/svg+xml"/>
  <Override PartName="/ppt/media/image2.svg" ContentType="image/svg+xml"/>
  <Override PartName="/ppt/media/image3.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3"/>
    <p:sldId id="312" r:id="rId4"/>
    <p:sldId id="294" r:id="rId5"/>
    <p:sldId id="295" r:id="rId6"/>
    <p:sldId id="297" r:id="rId7"/>
    <p:sldId id="367" r:id="rId8"/>
    <p:sldId id="298" r:id="rId9"/>
    <p:sldId id="296" r:id="rId10"/>
    <p:sldId id="299" r:id="rId11"/>
    <p:sldId id="369" r:id="rId12"/>
    <p:sldId id="370" r:id="rId13"/>
    <p:sldId id="371" r:id="rId14"/>
    <p:sldId id="372" r:id="rId15"/>
    <p:sldId id="373" r:id="rId16"/>
    <p:sldId id="375" r:id="rId17"/>
    <p:sldId id="376" r:id="rId18"/>
    <p:sldId id="305" r:id="rId19"/>
    <p:sldId id="334" r:id="rId20"/>
    <p:sldId id="306" r:id="rId21"/>
    <p:sldId id="30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624" autoAdjust="0"/>
  </p:normalViewPr>
  <p:slideViewPr>
    <p:cSldViewPr snapToGrid="0">
      <p:cViewPr varScale="1">
        <p:scale>
          <a:sx n="64" d="100"/>
          <a:sy n="64" d="100"/>
        </p:scale>
        <p:origin x="708" y="72"/>
      </p:cViewPr>
      <p:guideLst>
        <p:guide orient="horz" pos="2150"/>
        <p:guide pos="378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D:\Dips\Dissertation\RESU;TS\Result%20Data.xlsx" TargetMode="External"/></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oleObject" Target="file:///D:\Dips\Dissertation\RESU;TS\Result%202.xlsx" TargetMode="External"/></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oleObject" Target="file:///D:\Dips\Dissertation\RESU;TS\Result%202.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D:\Dips\Dissertation\RESU;TS\Result%20Data.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2000" b="0" i="0" u="none" strike="noStrike" kern="1200" cap="none" spc="0" normalizeH="0" baseline="0">
                <a:solidFill>
                  <a:schemeClr val="tx1">
                    <a:lumMod val="65000"/>
                    <a:lumOff val="35000"/>
                  </a:schemeClr>
                </a:solidFill>
                <a:latin typeface="+mj-lt"/>
                <a:ea typeface="+mj-ea"/>
                <a:cs typeface="+mj-cs"/>
              </a:defRPr>
            </a:pPr>
            <a:r>
              <a:rPr lang="en-US"/>
              <a:t>PM 2.5 Levels From Jan 2021 to Dec 2022</a:t>
            </a:r>
            <a:endParaRPr lang="en-US"/>
          </a:p>
        </c:rich>
      </c:tx>
      <c:layout>
        <c:manualLayout>
          <c:xMode val="edge"/>
          <c:yMode val="edge"/>
          <c:x val="0.278253822930273"/>
          <c:y val="0.0441366386033493"/>
        </c:manualLayout>
      </c:layout>
      <c:overlay val="0"/>
      <c:spPr>
        <a:noFill/>
        <a:ln>
          <a:noFill/>
        </a:ln>
        <a:effectLst/>
      </c:spPr>
    </c:title>
    <c:autoTitleDeleted val="0"/>
    <c:plotArea>
      <c:layout/>
      <c:lineChart>
        <c:grouping val="standard"/>
        <c:varyColors val="0"/>
        <c:ser>
          <c:idx val="0"/>
          <c:order val="0"/>
          <c:tx>
            <c:strRef>
              <c:f>'[Result Data.xlsx]Sheet1'!$O$8</c:f>
              <c:strCache>
                <c:ptCount val="1"/>
                <c:pt idx="0">
                  <c:v>Delhi</c:v>
                </c:pt>
              </c:strCache>
            </c:strRef>
          </c:tx>
          <c:spPr>
            <a:ln w="38100" cap="rnd">
              <a:solidFill>
                <a:schemeClr val="accent1"/>
              </a:solidFill>
              <a:round/>
            </a:ln>
            <a:effectLst/>
          </c:spPr>
          <c:marker>
            <c:symbol val="none"/>
          </c:marker>
          <c:dLbls>
            <c:delete val="1"/>
          </c:dLbls>
          <c:cat>
            <c:strRef>
              <c:f>'[Result Data.xlsx]Sheet1'!$N$9:$N$32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Data.xlsx]Sheet1'!$O$9:$O$32</c:f>
              <c:numCache>
                <c:formatCode>0_ </c:formatCode>
                <c:ptCount val="24"/>
                <c:pt idx="0">
                  <c:v>237.75</c:v>
                </c:pt>
                <c:pt idx="1">
                  <c:v>197.5</c:v>
                </c:pt>
                <c:pt idx="2">
                  <c:v>172.533333333333</c:v>
                </c:pt>
                <c:pt idx="3">
                  <c:v>162.724137931034</c:v>
                </c:pt>
                <c:pt idx="4">
                  <c:v>126.483870967742</c:v>
                </c:pt>
                <c:pt idx="5">
                  <c:v>126.633333333333</c:v>
                </c:pt>
                <c:pt idx="6">
                  <c:v>112.612903225806</c:v>
                </c:pt>
                <c:pt idx="7">
                  <c:v>112.057347670251</c:v>
                </c:pt>
                <c:pt idx="8">
                  <c:v>109.666666666667</c:v>
                </c:pt>
                <c:pt idx="9">
                  <c:v>156.838709677419</c:v>
                </c:pt>
                <c:pt idx="10">
                  <c:v>324.689655172414</c:v>
                </c:pt>
                <c:pt idx="11">
                  <c:v>293.741935483871</c:v>
                </c:pt>
                <c:pt idx="12" c:formatCode="General">
                  <c:v>354</c:v>
                </c:pt>
                <c:pt idx="13" c:formatCode="General">
                  <c:v>221</c:v>
                </c:pt>
                <c:pt idx="14" c:formatCode="General">
                  <c:v>210</c:v>
                </c:pt>
                <c:pt idx="15" c:formatCode="General">
                  <c:v>173</c:v>
                </c:pt>
                <c:pt idx="16" c:formatCode="General">
                  <c:v>260</c:v>
                </c:pt>
                <c:pt idx="17" c:formatCode="General">
                  <c:v>103</c:v>
                </c:pt>
                <c:pt idx="18" c:formatCode="General">
                  <c:v>45</c:v>
                </c:pt>
                <c:pt idx="19" c:formatCode="General">
                  <c:v>35</c:v>
                </c:pt>
                <c:pt idx="20" c:formatCode="General">
                  <c:v>34</c:v>
                </c:pt>
                <c:pt idx="21" c:formatCode="General">
                  <c:v>109</c:v>
                </c:pt>
                <c:pt idx="22" c:formatCode="General">
                  <c:v>253</c:v>
                </c:pt>
                <c:pt idx="23" c:formatCode="General">
                  <c:v>212</c:v>
                </c:pt>
              </c:numCache>
            </c:numRef>
          </c:val>
          <c:smooth val="0"/>
        </c:ser>
        <c:ser>
          <c:idx val="1"/>
          <c:order val="1"/>
          <c:tx>
            <c:strRef>
              <c:f>'[Result Data.xlsx]Sheet1'!$P$8</c:f>
              <c:strCache>
                <c:ptCount val="1"/>
                <c:pt idx="0">
                  <c:v>London</c:v>
                </c:pt>
              </c:strCache>
            </c:strRef>
          </c:tx>
          <c:spPr>
            <a:ln w="38100" cap="rnd">
              <a:solidFill>
                <a:schemeClr val="accent2"/>
              </a:solidFill>
              <a:round/>
            </a:ln>
            <a:effectLst/>
          </c:spPr>
          <c:marker>
            <c:symbol val="none"/>
          </c:marker>
          <c:dLbls>
            <c:delete val="1"/>
          </c:dLbls>
          <c:cat>
            <c:strRef>
              <c:f>'[Result Data.xlsx]Sheet1'!$N$9:$N$32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Data.xlsx]Sheet1'!$P$9:$P$32</c:f>
              <c:numCache>
                <c:formatCode>General</c:formatCode>
                <c:ptCount val="24"/>
                <c:pt idx="0">
                  <c:v>49</c:v>
                </c:pt>
                <c:pt idx="1">
                  <c:v>53</c:v>
                </c:pt>
                <c:pt idx="2">
                  <c:v>58</c:v>
                </c:pt>
                <c:pt idx="3">
                  <c:v>51</c:v>
                </c:pt>
                <c:pt idx="4">
                  <c:v>42</c:v>
                </c:pt>
                <c:pt idx="5">
                  <c:v>48</c:v>
                </c:pt>
                <c:pt idx="6">
                  <c:v>46</c:v>
                </c:pt>
                <c:pt idx="7">
                  <c:v>35</c:v>
                </c:pt>
                <c:pt idx="8">
                  <c:v>48</c:v>
                </c:pt>
                <c:pt idx="9">
                  <c:v>50</c:v>
                </c:pt>
                <c:pt idx="10">
                  <c:v>55</c:v>
                </c:pt>
                <c:pt idx="11">
                  <c:v>56</c:v>
                </c:pt>
                <c:pt idx="12">
                  <c:v>58</c:v>
                </c:pt>
                <c:pt idx="13">
                  <c:v>41</c:v>
                </c:pt>
                <c:pt idx="14">
                  <c:v>78</c:v>
                </c:pt>
                <c:pt idx="15">
                  <c:v>51</c:v>
                </c:pt>
                <c:pt idx="16">
                  <c:v>48</c:v>
                </c:pt>
                <c:pt idx="17">
                  <c:v>50</c:v>
                </c:pt>
                <c:pt idx="18">
                  <c:v>40</c:v>
                </c:pt>
                <c:pt idx="19">
                  <c:v>40</c:v>
                </c:pt>
                <c:pt idx="20">
                  <c:v>48</c:v>
                </c:pt>
                <c:pt idx="21">
                  <c:v>48</c:v>
                </c:pt>
                <c:pt idx="22">
                  <c:v>49</c:v>
                </c:pt>
                <c:pt idx="23">
                  <c:v>58</c:v>
                </c:pt>
              </c:numCache>
            </c:numRef>
          </c:val>
          <c:smooth val="0"/>
        </c:ser>
        <c:ser>
          <c:idx val="2"/>
          <c:order val="2"/>
          <c:tx>
            <c:strRef>
              <c:f>'[Result Data.xlsx]Sheet1'!$Q$8</c:f>
              <c:strCache>
                <c:ptCount val="1"/>
                <c:pt idx="0">
                  <c:v>Mexico City</c:v>
                </c:pt>
              </c:strCache>
            </c:strRef>
          </c:tx>
          <c:spPr>
            <a:ln w="38100" cap="rnd">
              <a:solidFill>
                <a:schemeClr val="accent3"/>
              </a:solidFill>
              <a:round/>
            </a:ln>
            <a:effectLst/>
          </c:spPr>
          <c:marker>
            <c:symbol val="none"/>
          </c:marker>
          <c:dLbls>
            <c:delete val="1"/>
          </c:dLbls>
          <c:cat>
            <c:strRef>
              <c:f>'[Result Data.xlsx]Sheet1'!$N$9:$N$32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Data.xlsx]Sheet1'!$Q$9:$Q$32</c:f>
              <c:numCache>
                <c:formatCode>0_ </c:formatCode>
                <c:ptCount val="24"/>
                <c:pt idx="0">
                  <c:v>112.4615385</c:v>
                </c:pt>
                <c:pt idx="1">
                  <c:v>125.1785714</c:v>
                </c:pt>
                <c:pt idx="2">
                  <c:v>122.3478261</c:v>
                </c:pt>
                <c:pt idx="3">
                  <c:v>107.3333333</c:v>
                </c:pt>
                <c:pt idx="4" c:formatCode="General">
                  <c:v>98</c:v>
                </c:pt>
                <c:pt idx="5">
                  <c:v>69.68421053</c:v>
                </c:pt>
                <c:pt idx="6">
                  <c:v>80.54166667</c:v>
                </c:pt>
                <c:pt idx="7">
                  <c:v>73.29166667</c:v>
                </c:pt>
                <c:pt idx="8">
                  <c:v>71.03333333</c:v>
                </c:pt>
                <c:pt idx="9" c:formatCode="General">
                  <c:v>78</c:v>
                </c:pt>
                <c:pt idx="10" c:formatCode="General">
                  <c:v>110</c:v>
                </c:pt>
                <c:pt idx="11" c:formatCode="General">
                  <c:v>127</c:v>
                </c:pt>
                <c:pt idx="12" c:formatCode="General">
                  <c:v>102</c:v>
                </c:pt>
                <c:pt idx="13" c:formatCode="General">
                  <c:v>105</c:v>
                </c:pt>
                <c:pt idx="14" c:formatCode="General">
                  <c:v>120</c:v>
                </c:pt>
                <c:pt idx="15">
                  <c:v>107.535714285714</c:v>
                </c:pt>
                <c:pt idx="16" c:formatCode="General">
                  <c:v>114</c:v>
                </c:pt>
                <c:pt idx="17" c:formatCode="General">
                  <c:v>81</c:v>
                </c:pt>
                <c:pt idx="18" c:formatCode="General">
                  <c:v>77</c:v>
                </c:pt>
                <c:pt idx="19" c:formatCode="General">
                  <c:v>70</c:v>
                </c:pt>
                <c:pt idx="20" c:formatCode="General">
                  <c:v>69</c:v>
                </c:pt>
                <c:pt idx="21" c:formatCode="General">
                  <c:v>80</c:v>
                </c:pt>
                <c:pt idx="22" c:formatCode="General">
                  <c:v>98</c:v>
                </c:pt>
                <c:pt idx="23" c:formatCode="General">
                  <c:v>107</c:v>
                </c:pt>
              </c:numCache>
            </c:numRef>
          </c:val>
          <c:smooth val="0"/>
        </c:ser>
        <c:dLbls>
          <c:showLegendKey val="0"/>
          <c:showVal val="0"/>
          <c:showCatName val="0"/>
          <c:showSerName val="0"/>
          <c:showPercent val="0"/>
          <c:showBubbleSize val="0"/>
        </c:dLbls>
        <c:marker val="0"/>
        <c:smooth val="0"/>
        <c:axId val="312229587"/>
        <c:axId val="111037866"/>
      </c:lineChart>
      <c:catAx>
        <c:axId val="312229587"/>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cap="none" spc="0" normalizeH="0" baseline="0">
                <a:solidFill>
                  <a:schemeClr val="tx1">
                    <a:lumMod val="65000"/>
                    <a:lumOff val="35000"/>
                  </a:schemeClr>
                </a:solidFill>
                <a:latin typeface="+mn-lt"/>
                <a:ea typeface="+mn-ea"/>
                <a:cs typeface="+mn-cs"/>
              </a:defRPr>
            </a:pPr>
          </a:p>
        </c:txPr>
        <c:crossAx val="111037866"/>
        <c:crosses val="autoZero"/>
        <c:auto val="1"/>
        <c:lblAlgn val="ctr"/>
        <c:lblOffset val="100"/>
        <c:noMultiLvlLbl val="0"/>
      </c:catAx>
      <c:valAx>
        <c:axId val="11103786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312229587"/>
        <c:crosses val="autoZero"/>
        <c:crossBetween val="between"/>
      </c:valAx>
      <c:spPr>
        <a:noFill/>
        <a:ln>
          <a:noFill/>
        </a:ln>
        <a:effectLst/>
      </c:spPr>
    </c:plotArea>
    <c:legend>
      <c:legendPos val="t"/>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Ozone</a:t>
            </a:r>
          </a:p>
        </c:rich>
      </c:tx>
      <c:layout/>
      <c:overlay val="0"/>
      <c:spPr>
        <a:noFill/>
        <a:ln>
          <a:noFill/>
        </a:ln>
        <a:effectLst/>
      </c:spPr>
    </c:title>
    <c:autoTitleDeleted val="0"/>
    <c:plotArea>
      <c:layout/>
      <c:lineChart>
        <c:grouping val="standard"/>
        <c:varyColors val="0"/>
        <c:ser>
          <c:idx val="0"/>
          <c:order val="0"/>
          <c:tx>
            <c:strRef>
              <c:f>'[Book1]Ozone (21)'!$C$5</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 (21)'!$B$6:$B$17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 (21)'!$C$6:$C$17</c:f>
              <c:numCache>
                <c:formatCode>0_ </c:formatCode>
                <c:ptCount val="12"/>
                <c:pt idx="0">
                  <c:v>20.1071428571429</c:v>
                </c:pt>
                <c:pt idx="1">
                  <c:v>23.9285714285714</c:v>
                </c:pt>
                <c:pt idx="2">
                  <c:v>17.7931034482759</c:v>
                </c:pt>
                <c:pt idx="3">
                  <c:v>7.96551724137931</c:v>
                </c:pt>
                <c:pt idx="4">
                  <c:v>7.41935483870968</c:v>
                </c:pt>
                <c:pt idx="5">
                  <c:v>7.6</c:v>
                </c:pt>
                <c:pt idx="6">
                  <c:v>7.83870967741935</c:v>
                </c:pt>
                <c:pt idx="7">
                  <c:v>6.69585253456221</c:v>
                </c:pt>
                <c:pt idx="8">
                  <c:v>4.8</c:v>
                </c:pt>
                <c:pt idx="9">
                  <c:v>3.54838709677419</c:v>
                </c:pt>
                <c:pt idx="10">
                  <c:v>15.25</c:v>
                </c:pt>
                <c:pt idx="11">
                  <c:v>15.1666666666667</c:v>
                </c:pt>
              </c:numCache>
            </c:numRef>
          </c:val>
          <c:smooth val="0"/>
        </c:ser>
        <c:ser>
          <c:idx val="1"/>
          <c:order val="1"/>
          <c:tx>
            <c:strRef>
              <c:f>'[Book1]Ozone (21)'!$D$5</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 (21)'!$B$6:$B$17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 (21)'!$D$6:$D$17</c:f>
              <c:numCache>
                <c:formatCode>General</c:formatCode>
                <c:ptCount val="12"/>
                <c:pt idx="0">
                  <c:v>8</c:v>
                </c:pt>
                <c:pt idx="1">
                  <c:v>7</c:v>
                </c:pt>
                <c:pt idx="2">
                  <c:v>5</c:v>
                </c:pt>
                <c:pt idx="3">
                  <c:v>8</c:v>
                </c:pt>
                <c:pt idx="4">
                  <c:v>2</c:v>
                </c:pt>
                <c:pt idx="5">
                  <c:v>1</c:v>
                </c:pt>
                <c:pt idx="6">
                  <c:v>4</c:v>
                </c:pt>
                <c:pt idx="7">
                  <c:v>6</c:v>
                </c:pt>
                <c:pt idx="8">
                  <c:v>5</c:v>
                </c:pt>
                <c:pt idx="9">
                  <c:v>3</c:v>
                </c:pt>
                <c:pt idx="10">
                  <c:v>6</c:v>
                </c:pt>
                <c:pt idx="11">
                  <c:v>4</c:v>
                </c:pt>
              </c:numCache>
            </c:numRef>
          </c:val>
          <c:smooth val="0"/>
        </c:ser>
        <c:ser>
          <c:idx val="2"/>
          <c:order val="2"/>
          <c:tx>
            <c:strRef>
              <c:f>'[Book1]Ozone (21)'!$E$5</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 (21)'!$B$6:$B$17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 (21)'!$E$6:$E$17</c:f>
              <c:numCache>
                <c:formatCode>0_ </c:formatCode>
                <c:ptCount val="12"/>
                <c:pt idx="0">
                  <c:v>11.19230769</c:v>
                </c:pt>
                <c:pt idx="1">
                  <c:v>15.60714286</c:v>
                </c:pt>
                <c:pt idx="2">
                  <c:v>12.47826087</c:v>
                </c:pt>
                <c:pt idx="3">
                  <c:v>10.625</c:v>
                </c:pt>
                <c:pt idx="4">
                  <c:v>11.375</c:v>
                </c:pt>
                <c:pt idx="5">
                  <c:v>11.72222222</c:v>
                </c:pt>
                <c:pt idx="6">
                  <c:v>8.631578947</c:v>
                </c:pt>
                <c:pt idx="7">
                  <c:v>6.739130435</c:v>
                </c:pt>
                <c:pt idx="8">
                  <c:v>3.133333333</c:v>
                </c:pt>
                <c:pt idx="9" c:formatCode="General">
                  <c:v>5</c:v>
                </c:pt>
                <c:pt idx="10" c:formatCode="General">
                  <c:v>20</c:v>
                </c:pt>
                <c:pt idx="11" c:formatCode="General">
                  <c:v>10</c:v>
                </c:pt>
              </c:numCache>
            </c:numRef>
          </c:val>
          <c:smooth val="0"/>
        </c:ser>
        <c:dLbls>
          <c:showLegendKey val="0"/>
          <c:showVal val="1"/>
          <c:showCatName val="0"/>
          <c:showSerName val="0"/>
          <c:showPercent val="0"/>
          <c:showBubbleSize val="0"/>
        </c:dLbls>
        <c:marker val="0"/>
        <c:smooth val="0"/>
        <c:axId val="970820204"/>
        <c:axId val="612068672"/>
      </c:lineChart>
      <c:catAx>
        <c:axId val="97082020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612068672"/>
        <c:crosses val="autoZero"/>
        <c:auto val="1"/>
        <c:lblAlgn val="ctr"/>
        <c:lblOffset val="100"/>
        <c:noMultiLvlLbl val="0"/>
      </c:catAx>
      <c:valAx>
        <c:axId val="612068672"/>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970820204"/>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a:t>Population Density  (Number people per square kilometers)</a:t>
            </a:r>
            <a:endParaRPr lang="en-US" b="1"/>
          </a:p>
        </c:rich>
      </c:tx>
      <c:layout/>
      <c:overlay val="0"/>
      <c:spPr>
        <a:noFill/>
        <a:ln>
          <a:solidFill>
            <a:schemeClr val="tx1"/>
          </a:solidFill>
        </a:ln>
        <a:effectLst/>
      </c:spPr>
    </c:title>
    <c:autoTitleDeleted val="0"/>
    <c:plotArea>
      <c:layout/>
      <c:barChart>
        <c:barDir val="col"/>
        <c:grouping val="clustered"/>
        <c:varyColors val="0"/>
        <c:ser>
          <c:idx val="0"/>
          <c:order val="0"/>
          <c:tx>
            <c:strRef>
              <c:f>'[Result 2.xlsx]Population Density'!$C$5</c:f>
              <c:strCache>
                <c:ptCount val="1"/>
                <c:pt idx="0">
                  <c:v>Delhi</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2.xlsx]Population Density'!$D$4:$F$4</c:f>
              <c:numCache>
                <c:formatCode>General</c:formatCode>
                <c:ptCount val="3"/>
                <c:pt idx="0">
                  <c:v>2000</c:v>
                </c:pt>
                <c:pt idx="1">
                  <c:v>2010</c:v>
                </c:pt>
                <c:pt idx="2">
                  <c:v>2020</c:v>
                </c:pt>
              </c:numCache>
            </c:numRef>
          </c:cat>
          <c:val>
            <c:numRef>
              <c:f>'[Result 2.xlsx]Population Density'!$D$5:$F$5</c:f>
              <c:numCache>
                <c:formatCode>General</c:formatCode>
                <c:ptCount val="3"/>
                <c:pt idx="0">
                  <c:v>4057</c:v>
                </c:pt>
                <c:pt idx="1">
                  <c:v>10000</c:v>
                </c:pt>
                <c:pt idx="2">
                  <c:v>18000</c:v>
                </c:pt>
              </c:numCache>
            </c:numRef>
          </c:val>
        </c:ser>
        <c:ser>
          <c:idx val="1"/>
          <c:order val="1"/>
          <c:tx>
            <c:strRef>
              <c:f>'[Result 2.xlsx]Population Density'!$C$6</c:f>
              <c:strCache>
                <c:ptCount val="1"/>
                <c:pt idx="0">
                  <c:v>London</c:v>
                </c:pt>
              </c:strCache>
            </c:strRef>
          </c:tx>
          <c:spPr>
            <a:solidFill>
              <a:schemeClr val="accent2"/>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2.xlsx]Population Density'!$D$4:$F$4</c:f>
              <c:numCache>
                <c:formatCode>General</c:formatCode>
                <c:ptCount val="3"/>
                <c:pt idx="0">
                  <c:v>2000</c:v>
                </c:pt>
                <c:pt idx="1">
                  <c:v>2010</c:v>
                </c:pt>
                <c:pt idx="2">
                  <c:v>2020</c:v>
                </c:pt>
              </c:numCache>
            </c:numRef>
          </c:cat>
          <c:val>
            <c:numRef>
              <c:f>'[Result 2.xlsx]Population Density'!$D$6:$F$6</c:f>
              <c:numCache>
                <c:formatCode>General</c:formatCode>
                <c:ptCount val="3"/>
                <c:pt idx="0">
                  <c:v>4542</c:v>
                </c:pt>
                <c:pt idx="1">
                  <c:v>5727</c:v>
                </c:pt>
                <c:pt idx="2">
                  <c:v>5854</c:v>
                </c:pt>
              </c:numCache>
            </c:numRef>
          </c:val>
        </c:ser>
        <c:ser>
          <c:idx val="2"/>
          <c:order val="2"/>
          <c:tx>
            <c:strRef>
              <c:f>'[Result 2.xlsx]Population Density'!$C$7</c:f>
              <c:strCache>
                <c:ptCount val="1"/>
                <c:pt idx="0">
                  <c:v>Mexico city</c:v>
                </c:pt>
              </c:strCache>
            </c:strRef>
          </c:tx>
          <c:spPr>
            <a:solidFill>
              <a:schemeClr val="accent3"/>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2.xlsx]Population Density'!$D$4:$F$4</c:f>
              <c:numCache>
                <c:formatCode>General</c:formatCode>
                <c:ptCount val="3"/>
                <c:pt idx="0">
                  <c:v>2000</c:v>
                </c:pt>
                <c:pt idx="1">
                  <c:v>2010</c:v>
                </c:pt>
                <c:pt idx="2">
                  <c:v>2020</c:v>
                </c:pt>
              </c:numCache>
            </c:numRef>
          </c:cat>
          <c:val>
            <c:numRef>
              <c:f>'[Result 2.xlsx]Population Density'!$D$7:$F$7</c:f>
              <c:numCache>
                <c:formatCode>General</c:formatCode>
                <c:ptCount val="3"/>
                <c:pt idx="0">
                  <c:v>5643</c:v>
                </c:pt>
                <c:pt idx="1">
                  <c:v>5920</c:v>
                </c:pt>
                <c:pt idx="2">
                  <c:v>6163</c:v>
                </c:pt>
              </c:numCache>
            </c:numRef>
          </c:val>
        </c:ser>
        <c:dLbls>
          <c:showLegendKey val="0"/>
          <c:showVal val="1"/>
          <c:showCatName val="0"/>
          <c:showSerName val="0"/>
          <c:showPercent val="0"/>
          <c:showBubbleSize val="0"/>
        </c:dLbls>
        <c:gapWidth val="219"/>
        <c:overlap val="-27"/>
        <c:axId val="552276774"/>
        <c:axId val="413938734"/>
      </c:barChart>
      <c:catAx>
        <c:axId val="55227677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413938734"/>
        <c:crosses val="autoZero"/>
        <c:auto val="1"/>
        <c:lblAlgn val="ctr"/>
        <c:lblOffset val="100"/>
        <c:noMultiLvlLbl val="0"/>
      </c:catAx>
      <c:valAx>
        <c:axId val="41393873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552276774"/>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solidFill>
      <a:round/>
    </a:ln>
    <a:effectLst/>
  </c:spPr>
  <c:txPr>
    <a:bodyPr/>
    <a:lstStyle/>
    <a:p>
      <a:pPr>
        <a:defRPr lang="en-US"/>
      </a:pP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1" i="0" u="none" strike="noStrike" kern="1200" spc="0" baseline="0">
                <a:solidFill>
                  <a:schemeClr val="tx1">
                    <a:lumMod val="65000"/>
                    <a:lumOff val="35000"/>
                  </a:schemeClr>
                </a:solidFill>
                <a:latin typeface="+mn-lt"/>
                <a:ea typeface="+mn-ea"/>
                <a:cs typeface="+mn-cs"/>
              </a:defRPr>
            </a:pPr>
            <a:r>
              <a:rPr lang="en-US" b="1"/>
              <a:t>No. of Petrol/Diesel Motor Vehicles in the city</a:t>
            </a:r>
            <a:endParaRPr lang="en-US" b="1"/>
          </a:p>
        </c:rich>
      </c:tx>
      <c:layout/>
      <c:overlay val="0"/>
      <c:spPr>
        <a:noFill/>
        <a:ln>
          <a:solidFill>
            <a:schemeClr val="tx1"/>
          </a:solidFill>
        </a:ln>
        <a:effectLst/>
      </c:spPr>
    </c:title>
    <c:autoTitleDeleted val="0"/>
    <c:plotArea>
      <c:layout/>
      <c:barChart>
        <c:barDir val="col"/>
        <c:grouping val="clustered"/>
        <c:varyColors val="0"/>
        <c:ser>
          <c:idx val="0"/>
          <c:order val="0"/>
          <c:tx>
            <c:strRef>
              <c:f>'[Result 2.xlsx]motor vehicles'!$B$5</c:f>
              <c:strCache>
                <c:ptCount val="1"/>
                <c:pt idx="0">
                  <c:v>Delhi</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2.xlsx]motor vehicles'!$C$4:$E$4</c:f>
              <c:numCache>
                <c:formatCode>General</c:formatCode>
                <c:ptCount val="3"/>
                <c:pt idx="0">
                  <c:v>2010</c:v>
                </c:pt>
                <c:pt idx="1">
                  <c:v>2015</c:v>
                </c:pt>
                <c:pt idx="2">
                  <c:v>2020</c:v>
                </c:pt>
              </c:numCache>
            </c:numRef>
          </c:cat>
          <c:val>
            <c:numRef>
              <c:f>'[Result 2.xlsx]motor vehicles'!$C$5:$E$5</c:f>
              <c:numCache>
                <c:formatCode>General</c:formatCode>
                <c:ptCount val="3"/>
                <c:pt idx="0">
                  <c:v>6</c:v>
                </c:pt>
                <c:pt idx="1">
                  <c:v>9.7</c:v>
                </c:pt>
                <c:pt idx="2">
                  <c:v>13.2</c:v>
                </c:pt>
              </c:numCache>
            </c:numRef>
          </c:val>
        </c:ser>
        <c:ser>
          <c:idx val="1"/>
          <c:order val="1"/>
          <c:tx>
            <c:strRef>
              <c:f>'[Result 2.xlsx]motor vehicles'!$B$6</c:f>
              <c:strCache>
                <c:ptCount val="1"/>
                <c:pt idx="0">
                  <c:v>London</c:v>
                </c:pt>
              </c:strCache>
            </c:strRef>
          </c:tx>
          <c:spPr>
            <a:solidFill>
              <a:schemeClr val="accent2"/>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2.xlsx]motor vehicles'!$C$4:$E$4</c:f>
              <c:numCache>
                <c:formatCode>General</c:formatCode>
                <c:ptCount val="3"/>
                <c:pt idx="0">
                  <c:v>2010</c:v>
                </c:pt>
                <c:pt idx="1">
                  <c:v>2015</c:v>
                </c:pt>
                <c:pt idx="2">
                  <c:v>2020</c:v>
                </c:pt>
              </c:numCache>
            </c:numRef>
          </c:cat>
          <c:val>
            <c:numRef>
              <c:f>'[Result 2.xlsx]motor vehicles'!$C$6:$E$6</c:f>
              <c:numCache>
                <c:formatCode>General</c:formatCode>
                <c:ptCount val="3"/>
                <c:pt idx="0">
                  <c:v>2.7</c:v>
                </c:pt>
                <c:pt idx="1">
                  <c:v>4.5</c:v>
                </c:pt>
                <c:pt idx="2">
                  <c:v>4.7</c:v>
                </c:pt>
              </c:numCache>
            </c:numRef>
          </c:val>
        </c:ser>
        <c:ser>
          <c:idx val="2"/>
          <c:order val="2"/>
          <c:tx>
            <c:strRef>
              <c:f>'[Result 2.xlsx]motor vehicles'!$B$7</c:f>
              <c:strCache>
                <c:ptCount val="1"/>
                <c:pt idx="0">
                  <c:v>Mexico city</c:v>
                </c:pt>
              </c:strCache>
            </c:strRef>
          </c:tx>
          <c:spPr>
            <a:solidFill>
              <a:schemeClr val="accent3"/>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'[Result 2.xlsx]motor vehicles'!$C$4:$E$4</c:f>
              <c:numCache>
                <c:formatCode>General</c:formatCode>
                <c:ptCount val="3"/>
                <c:pt idx="0">
                  <c:v>2010</c:v>
                </c:pt>
                <c:pt idx="1">
                  <c:v>2015</c:v>
                </c:pt>
                <c:pt idx="2">
                  <c:v>2020</c:v>
                </c:pt>
              </c:numCache>
            </c:numRef>
          </c:cat>
          <c:val>
            <c:numRef>
              <c:f>'[Result 2.xlsx]motor vehicles'!$C$7:$E$7</c:f>
              <c:numCache>
                <c:formatCode>General</c:formatCode>
                <c:ptCount val="3"/>
                <c:pt idx="0">
                  <c:v>4.1</c:v>
                </c:pt>
                <c:pt idx="1">
                  <c:v>6.7</c:v>
                </c:pt>
                <c:pt idx="2">
                  <c:v>10</c:v>
                </c:pt>
              </c:numCache>
            </c:numRef>
          </c:val>
        </c:ser>
        <c:dLbls>
          <c:showLegendKey val="0"/>
          <c:showVal val="1"/>
          <c:showCatName val="0"/>
          <c:showSerName val="0"/>
          <c:showPercent val="0"/>
          <c:showBubbleSize val="0"/>
        </c:dLbls>
        <c:gapWidth val="219"/>
        <c:overlap val="-27"/>
        <c:axId val="744133266"/>
        <c:axId val="150122063"/>
      </c:barChart>
      <c:catAx>
        <c:axId val="74413326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50122063"/>
        <c:crosses val="autoZero"/>
        <c:auto val="1"/>
        <c:lblAlgn val="ctr"/>
        <c:lblOffset val="100"/>
        <c:noMultiLvlLbl val="0"/>
      </c:catAx>
      <c:valAx>
        <c:axId val="1501220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0" vertOverflow="ellipsis" vert="horz" wrap="square" anchor="ctr" anchorCtr="1"/>
              <a:lstStyle/>
              <a:p>
                <a:pPr defTabSz="914400">
                  <a:defRPr lang="en-US" sz="1000" b="0" i="0" u="none" strike="noStrike" kern="1200" baseline="0">
                    <a:solidFill>
                      <a:schemeClr val="tx1">
                        <a:lumMod val="65000"/>
                        <a:lumOff val="35000"/>
                      </a:schemeClr>
                    </a:solidFill>
                    <a:latin typeface="+mn-lt"/>
                    <a:ea typeface="+mn-ea"/>
                    <a:cs typeface="+mn-cs"/>
                  </a:defRPr>
                </a:pPr>
                <a:r>
                  <a:rPr lang="en-US"/>
                  <a:t>In Millions</a:t>
                </a:r>
                <a:endParaRPr lang="en-US"/>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744133266"/>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solidFill>
      <a:round/>
    </a:ln>
    <a:effectLst/>
  </c:spPr>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2000" b="0" i="0" u="none" strike="noStrike" kern="1200" cap="none" spc="0" normalizeH="0" baseline="0">
                <a:solidFill>
                  <a:schemeClr val="tx1">
                    <a:lumMod val="65000"/>
                    <a:lumOff val="35000"/>
                  </a:schemeClr>
                </a:solidFill>
                <a:latin typeface="+mj-lt"/>
                <a:ea typeface="+mj-ea"/>
                <a:cs typeface="+mj-cs"/>
              </a:defRPr>
            </a:pPr>
            <a:r>
              <a:rPr lang="en-US"/>
              <a:t>PM 10 Levels From Jan 2021 to Dec 2022</a:t>
            </a:r>
            <a:endParaRPr lang="en-US"/>
          </a:p>
        </c:rich>
      </c:tx>
      <c:layout/>
      <c:overlay val="0"/>
      <c:spPr>
        <a:noFill/>
        <a:ln>
          <a:noFill/>
        </a:ln>
        <a:effectLst/>
      </c:spPr>
    </c:title>
    <c:autoTitleDeleted val="0"/>
    <c:plotArea>
      <c:layout/>
      <c:lineChart>
        <c:grouping val="standard"/>
        <c:varyColors val="0"/>
        <c:ser>
          <c:idx val="0"/>
          <c:order val="0"/>
          <c:tx>
            <c:strRef>
              <c:f>'[Result Data.xlsx]Sheet1'!$T$8</c:f>
              <c:strCache>
                <c:ptCount val="1"/>
                <c:pt idx="0">
                  <c:v>Delhi</c:v>
                </c:pt>
              </c:strCache>
            </c:strRef>
          </c:tx>
          <c:spPr>
            <a:ln w="38100" cap="rnd">
              <a:solidFill>
                <a:schemeClr val="accent1"/>
              </a:solidFill>
              <a:round/>
            </a:ln>
            <a:effectLst/>
          </c:spPr>
          <c:marker>
            <c:symbol val="none"/>
          </c:marker>
          <c:dLbls>
            <c:delete val="1"/>
          </c:dLbls>
          <c:cat>
            <c:strRef>
              <c:f>'[Result Data.xlsx]Sheet1'!$S$9:$S$32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Data.xlsx]Sheet1'!$T$9:$T$32</c:f>
              <c:numCache>
                <c:formatCode>0_ </c:formatCode>
                <c:ptCount val="24"/>
                <c:pt idx="0">
                  <c:v>195.259259259259</c:v>
                </c:pt>
                <c:pt idx="1">
                  <c:v>163.285714285714</c:v>
                </c:pt>
                <c:pt idx="2">
                  <c:v>126.068965517241</c:v>
                </c:pt>
                <c:pt idx="3">
                  <c:v>140.310344827586</c:v>
                </c:pt>
                <c:pt idx="4">
                  <c:v>88.4516129032258</c:v>
                </c:pt>
                <c:pt idx="5">
                  <c:v>87.6666666666667</c:v>
                </c:pt>
                <c:pt idx="6">
                  <c:v>66.8387096774194</c:v>
                </c:pt>
                <c:pt idx="7">
                  <c:v>73.0133128520225</c:v>
                </c:pt>
                <c:pt idx="8">
                  <c:v>64.4583333333333</c:v>
                </c:pt>
                <c:pt idx="9">
                  <c:v>113.838709677419</c:v>
                </c:pt>
                <c:pt idx="10">
                  <c:v>287.107142857143</c:v>
                </c:pt>
                <c:pt idx="11">
                  <c:v>239.935483870968</c:v>
                </c:pt>
                <c:pt idx="12" c:formatCode="General">
                  <c:v>308</c:v>
                </c:pt>
                <c:pt idx="13" c:formatCode="General">
                  <c:v>289</c:v>
                </c:pt>
                <c:pt idx="14" c:formatCode="General">
                  <c:v>271</c:v>
                </c:pt>
                <c:pt idx="15" c:formatCode="General">
                  <c:v>259</c:v>
                </c:pt>
                <c:pt idx="16" c:formatCode="General">
                  <c:v>328</c:v>
                </c:pt>
                <c:pt idx="17" c:formatCode="General">
                  <c:v>192</c:v>
                </c:pt>
                <c:pt idx="18" c:formatCode="General">
                  <c:v>113</c:v>
                </c:pt>
                <c:pt idx="19" c:formatCode="General">
                  <c:v>95</c:v>
                </c:pt>
                <c:pt idx="20" c:formatCode="General">
                  <c:v>76</c:v>
                </c:pt>
                <c:pt idx="21" c:formatCode="General">
                  <c:v>105</c:v>
                </c:pt>
                <c:pt idx="22" c:formatCode="General">
                  <c:v>248</c:v>
                </c:pt>
                <c:pt idx="23" c:formatCode="General">
                  <c:v>175</c:v>
                </c:pt>
              </c:numCache>
            </c:numRef>
          </c:val>
          <c:smooth val="0"/>
        </c:ser>
        <c:ser>
          <c:idx val="1"/>
          <c:order val="1"/>
          <c:tx>
            <c:strRef>
              <c:f>'[Result Data.xlsx]Sheet1'!$U$8</c:f>
              <c:strCache>
                <c:ptCount val="1"/>
                <c:pt idx="0">
                  <c:v>London</c:v>
                </c:pt>
              </c:strCache>
            </c:strRef>
          </c:tx>
          <c:spPr>
            <a:ln w="38100" cap="rnd">
              <a:solidFill>
                <a:schemeClr val="accent2"/>
              </a:solidFill>
              <a:round/>
            </a:ln>
            <a:effectLst/>
          </c:spPr>
          <c:marker>
            <c:symbol val="none"/>
          </c:marker>
          <c:dLbls>
            <c:delete val="1"/>
          </c:dLbls>
          <c:cat>
            <c:strRef>
              <c:f>'[Result Data.xlsx]Sheet1'!$S$9:$S$32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Data.xlsx]Sheet1'!$U$9:$U$32</c:f>
              <c:numCache>
                <c:formatCode>General</c:formatCode>
                <c:ptCount val="24"/>
                <c:pt idx="0">
                  <c:v>17</c:v>
                </c:pt>
                <c:pt idx="1">
                  <c:v>23</c:v>
                </c:pt>
                <c:pt idx="2">
                  <c:v>28</c:v>
                </c:pt>
                <c:pt idx="3">
                  <c:v>23</c:v>
                </c:pt>
                <c:pt idx="4">
                  <c:v>18</c:v>
                </c:pt>
                <c:pt idx="5">
                  <c:v>19</c:v>
                </c:pt>
                <c:pt idx="6">
                  <c:v>18</c:v>
                </c:pt>
                <c:pt idx="7">
                  <c:v>14</c:v>
                </c:pt>
                <c:pt idx="8">
                  <c:v>21</c:v>
                </c:pt>
                <c:pt idx="9">
                  <c:v>22</c:v>
                </c:pt>
                <c:pt idx="10">
                  <c:v>21</c:v>
                </c:pt>
                <c:pt idx="11">
                  <c:v>20</c:v>
                </c:pt>
                <c:pt idx="12">
                  <c:v>25</c:v>
                </c:pt>
                <c:pt idx="13">
                  <c:v>19</c:v>
                </c:pt>
                <c:pt idx="14">
                  <c:v>32</c:v>
                </c:pt>
                <c:pt idx="15">
                  <c:v>22</c:v>
                </c:pt>
                <c:pt idx="16">
                  <c:v>23</c:v>
                </c:pt>
                <c:pt idx="17">
                  <c:v>21</c:v>
                </c:pt>
                <c:pt idx="18">
                  <c:v>17</c:v>
                </c:pt>
                <c:pt idx="19">
                  <c:v>19</c:v>
                </c:pt>
                <c:pt idx="20">
                  <c:v>19</c:v>
                </c:pt>
                <c:pt idx="21">
                  <c:v>20</c:v>
                </c:pt>
                <c:pt idx="22">
                  <c:v>22</c:v>
                </c:pt>
                <c:pt idx="23">
                  <c:v>22</c:v>
                </c:pt>
              </c:numCache>
            </c:numRef>
          </c:val>
          <c:smooth val="0"/>
        </c:ser>
        <c:ser>
          <c:idx val="2"/>
          <c:order val="2"/>
          <c:tx>
            <c:strRef>
              <c:f>'[Result Data.xlsx]Sheet1'!$V$8</c:f>
              <c:strCache>
                <c:ptCount val="1"/>
                <c:pt idx="0">
                  <c:v>Mexico City</c:v>
                </c:pt>
              </c:strCache>
            </c:strRef>
          </c:tx>
          <c:spPr>
            <a:ln w="38100" cap="rnd">
              <a:solidFill>
                <a:schemeClr val="accent3"/>
              </a:solidFill>
              <a:round/>
            </a:ln>
            <a:effectLst/>
          </c:spPr>
          <c:marker>
            <c:symbol val="none"/>
          </c:marker>
          <c:dLbls>
            <c:delete val="1"/>
          </c:dLbls>
          <c:cat>
            <c:strRef>
              <c:f>'[Result Data.xlsx]Sheet1'!$S$9:$S$32</c:f>
              <c:strCache>
                <c:ptCount val="24"/>
                <c:pt idx="0">
                  <c:v>JANUARY 2021.</c:v>
                </c:pt>
                <c:pt idx="1">
                  <c:v>FEBRUARY 2021.</c:v>
                </c:pt>
                <c:pt idx="2">
                  <c:v>MARCH 2021.</c:v>
                </c:pt>
                <c:pt idx="3">
                  <c:v>APRIL 2021.</c:v>
                </c:pt>
                <c:pt idx="4">
                  <c:v>MAY 2021.</c:v>
                </c:pt>
                <c:pt idx="5">
                  <c:v>JUNE 2021.</c:v>
                </c:pt>
                <c:pt idx="6">
                  <c:v>JULY 2021.</c:v>
                </c:pt>
                <c:pt idx="7">
                  <c:v>AUGUST 2021.</c:v>
                </c:pt>
                <c:pt idx="8">
                  <c:v>SEPT 2021.</c:v>
                </c:pt>
                <c:pt idx="9">
                  <c:v>OCTOBER 2021.</c:v>
                </c:pt>
                <c:pt idx="10">
                  <c:v>NOVEMBER 2021.</c:v>
                </c:pt>
                <c:pt idx="11">
                  <c:v>DECEMBER 2021.</c:v>
                </c:pt>
                <c:pt idx="12">
                  <c:v>JANUARY 2022.</c:v>
                </c:pt>
                <c:pt idx="13">
                  <c:v>FEBRUARY 2022.</c:v>
                </c:pt>
                <c:pt idx="14">
                  <c:v>MARCH 2022.</c:v>
                </c:pt>
                <c:pt idx="15">
                  <c:v>APRIL 2022.</c:v>
                </c:pt>
                <c:pt idx="16">
                  <c:v>MAY 2022.</c:v>
                </c:pt>
                <c:pt idx="17">
                  <c:v>JUNE 2022.</c:v>
                </c:pt>
                <c:pt idx="18">
                  <c:v>JULY 2022.</c:v>
                </c:pt>
                <c:pt idx="19">
                  <c:v>AUGUST 2022.</c:v>
                </c:pt>
                <c:pt idx="20">
                  <c:v>SEPT 2022.</c:v>
                </c:pt>
                <c:pt idx="21">
                  <c:v>OCTOBER 2022.</c:v>
                </c:pt>
                <c:pt idx="22">
                  <c:v>NOVEMBER 2022.</c:v>
                </c:pt>
                <c:pt idx="23">
                  <c:v>DECEMBER 2022.</c:v>
                </c:pt>
              </c:strCache>
            </c:strRef>
          </c:cat>
          <c:val>
            <c:numRef>
              <c:f>'[Result Data.xlsx]Sheet1'!$V$9:$V$32</c:f>
              <c:numCache>
                <c:formatCode>0_ </c:formatCode>
                <c:ptCount val="24"/>
                <c:pt idx="0">
                  <c:v>61.34615385</c:v>
                </c:pt>
                <c:pt idx="1" c:formatCode="General">
                  <c:v>71</c:v>
                </c:pt>
                <c:pt idx="2">
                  <c:v>66.73913043</c:v>
                </c:pt>
                <c:pt idx="3">
                  <c:v>55.4375</c:v>
                </c:pt>
                <c:pt idx="4">
                  <c:v>46.625</c:v>
                </c:pt>
                <c:pt idx="5">
                  <c:v>21.27777778</c:v>
                </c:pt>
                <c:pt idx="6">
                  <c:v>33.81818182</c:v>
                </c:pt>
                <c:pt idx="7">
                  <c:v>28.39130435</c:v>
                </c:pt>
                <c:pt idx="8">
                  <c:v>32.43333333</c:v>
                </c:pt>
                <c:pt idx="9" c:formatCode="General">
                  <c:v>43</c:v>
                </c:pt>
                <c:pt idx="10" c:formatCode="General">
                  <c:v>62</c:v>
                </c:pt>
                <c:pt idx="11" c:formatCode="General">
                  <c:v>74</c:v>
                </c:pt>
                <c:pt idx="12" c:formatCode="General">
                  <c:v>61</c:v>
                </c:pt>
                <c:pt idx="13" c:formatCode="General">
                  <c:v>69</c:v>
                </c:pt>
                <c:pt idx="14" c:formatCode="General">
                  <c:v>63</c:v>
                </c:pt>
                <c:pt idx="15" c:formatCode="General">
                  <c:v>61</c:v>
                </c:pt>
                <c:pt idx="16" c:formatCode="General">
                  <c:v>68</c:v>
                </c:pt>
                <c:pt idx="17" c:formatCode="General">
                  <c:v>43</c:v>
                </c:pt>
                <c:pt idx="18" c:formatCode="General">
                  <c:v>38</c:v>
                </c:pt>
                <c:pt idx="19" c:formatCode="General">
                  <c:v>34</c:v>
                </c:pt>
                <c:pt idx="20" c:formatCode="General">
                  <c:v>33</c:v>
                </c:pt>
                <c:pt idx="21" c:formatCode="General">
                  <c:v>43</c:v>
                </c:pt>
                <c:pt idx="22" c:formatCode="General">
                  <c:v>59</c:v>
                </c:pt>
                <c:pt idx="23" c:formatCode="General">
                  <c:v>63</c:v>
                </c:pt>
              </c:numCache>
            </c:numRef>
          </c:val>
          <c:smooth val="0"/>
        </c:ser>
        <c:dLbls>
          <c:showLegendKey val="0"/>
          <c:showVal val="0"/>
          <c:showCatName val="0"/>
          <c:showSerName val="0"/>
          <c:showPercent val="0"/>
          <c:showBubbleSize val="0"/>
        </c:dLbls>
        <c:marker val="0"/>
        <c:smooth val="0"/>
        <c:axId val="103685761"/>
        <c:axId val="277057656"/>
      </c:lineChart>
      <c:catAx>
        <c:axId val="103685761"/>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cap="none" spc="0" normalizeH="0" baseline="0">
                <a:solidFill>
                  <a:schemeClr val="tx1">
                    <a:lumMod val="65000"/>
                    <a:lumOff val="35000"/>
                  </a:schemeClr>
                </a:solidFill>
                <a:latin typeface="+mn-lt"/>
                <a:ea typeface="+mn-ea"/>
                <a:cs typeface="+mn-cs"/>
              </a:defRPr>
            </a:pPr>
          </a:p>
        </c:txPr>
        <c:crossAx val="277057656"/>
        <c:crosses val="autoZero"/>
        <c:auto val="1"/>
        <c:lblAlgn val="ctr"/>
        <c:lblOffset val="100"/>
        <c:noMultiLvlLbl val="0"/>
      </c:catAx>
      <c:valAx>
        <c:axId val="27705765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03685761"/>
        <c:crosses val="autoZero"/>
        <c:crossBetween val="between"/>
      </c:valAx>
      <c:spPr>
        <a:noFill/>
        <a:ln>
          <a:noFill/>
        </a:ln>
        <a:effectLst/>
      </c:spPr>
    </c:plotArea>
    <c:legend>
      <c:legendPos val="t"/>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NO 2</a:t>
            </a:r>
          </a:p>
        </c:rich>
      </c:tx>
      <c:layout/>
      <c:overlay val="0"/>
      <c:spPr>
        <a:noFill/>
        <a:ln>
          <a:noFill/>
        </a:ln>
        <a:effectLst/>
      </c:spPr>
    </c:title>
    <c:autoTitleDeleted val="0"/>
    <c:plotArea>
      <c:layout/>
      <c:lineChart>
        <c:grouping val="standard"/>
        <c:varyColors val="0"/>
        <c:ser>
          <c:idx val="0"/>
          <c:order val="0"/>
          <c:tx>
            <c:strRef>
              <c:f>'[Book1]NO2'!$C$4</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'[Book1]NO2'!$C$5:$C$16</c:f>
              <c:numCache>
                <c:formatCode>General</c:formatCode>
                <c:ptCount val="12"/>
                <c:pt idx="0">
                  <c:v>65</c:v>
                </c:pt>
                <c:pt idx="1">
                  <c:v>36</c:v>
                </c:pt>
                <c:pt idx="2">
                  <c:v>60</c:v>
                </c:pt>
                <c:pt idx="3">
                  <c:v>128</c:v>
                </c:pt>
                <c:pt idx="4">
                  <c:v>191</c:v>
                </c:pt>
                <c:pt idx="5">
                  <c:v>77</c:v>
                </c:pt>
                <c:pt idx="6">
                  <c:v>49</c:v>
                </c:pt>
                <c:pt idx="7">
                  <c:v>43</c:v>
                </c:pt>
                <c:pt idx="8">
                  <c:v>34</c:v>
                </c:pt>
                <c:pt idx="9">
                  <c:v>64</c:v>
                </c:pt>
                <c:pt idx="10">
                  <c:v>91</c:v>
                </c:pt>
                <c:pt idx="11">
                  <c:v>105</c:v>
                </c:pt>
              </c:numCache>
            </c:numRef>
          </c:val>
          <c:smooth val="0"/>
        </c:ser>
        <c:ser>
          <c:idx val="1"/>
          <c:order val="1"/>
          <c:tx>
            <c:strRef>
              <c:f>'[Book1]NO2'!$D$4</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'[Book1]NO2'!$D$5:$D$16</c:f>
              <c:numCache>
                <c:formatCode>General</c:formatCode>
                <c:ptCount val="12"/>
                <c:pt idx="0">
                  <c:v>17</c:v>
                </c:pt>
                <c:pt idx="1">
                  <c:v>27</c:v>
                </c:pt>
                <c:pt idx="2">
                  <c:v>29</c:v>
                </c:pt>
                <c:pt idx="3">
                  <c:v>30</c:v>
                </c:pt>
                <c:pt idx="4">
                  <c:v>28</c:v>
                </c:pt>
                <c:pt idx="5">
                  <c:v>31</c:v>
                </c:pt>
                <c:pt idx="6">
                  <c:v>31</c:v>
                </c:pt>
                <c:pt idx="7">
                  <c:v>31</c:v>
                </c:pt>
                <c:pt idx="8">
                  <c:v>21</c:v>
                </c:pt>
                <c:pt idx="9">
                  <c:v>20</c:v>
                </c:pt>
                <c:pt idx="10">
                  <c:v>21</c:v>
                </c:pt>
                <c:pt idx="11">
                  <c:v>16</c:v>
                </c:pt>
              </c:numCache>
            </c:numRef>
          </c:val>
          <c:smooth val="0"/>
        </c:ser>
        <c:ser>
          <c:idx val="2"/>
          <c:order val="2"/>
          <c:tx>
            <c:strRef>
              <c:f>'[Book1]NO2'!$E$4</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'[Book1]NO2'!$E$5:$E$16</c:f>
              <c:numCache>
                <c:formatCode>General</c:formatCode>
                <c:ptCount val="12"/>
                <c:pt idx="0">
                  <c:v>33</c:v>
                </c:pt>
                <c:pt idx="1">
                  <c:v>40</c:v>
                </c:pt>
                <c:pt idx="2">
                  <c:v>44</c:v>
                </c:pt>
                <c:pt idx="3">
                  <c:v>44</c:v>
                </c:pt>
                <c:pt idx="4">
                  <c:v>54</c:v>
                </c:pt>
                <c:pt idx="5">
                  <c:v>39</c:v>
                </c:pt>
                <c:pt idx="6">
                  <c:v>40</c:v>
                </c:pt>
                <c:pt idx="7">
                  <c:v>38</c:v>
                </c:pt>
                <c:pt idx="8">
                  <c:v>31</c:v>
                </c:pt>
                <c:pt idx="9">
                  <c:v>27</c:v>
                </c:pt>
                <c:pt idx="10">
                  <c:v>41</c:v>
                </c:pt>
                <c:pt idx="11">
                  <c:v>40</c:v>
                </c:pt>
              </c:numCache>
            </c:numRef>
          </c:val>
          <c:smooth val="0"/>
        </c:ser>
        <c:dLbls>
          <c:showLegendKey val="0"/>
          <c:showVal val="1"/>
          <c:showCatName val="0"/>
          <c:showSerName val="0"/>
          <c:showPercent val="0"/>
          <c:showBubbleSize val="0"/>
        </c:dLbls>
        <c:marker val="0"/>
        <c:smooth val="0"/>
        <c:axId val="653656566"/>
        <c:axId val="848151649"/>
      </c:lineChart>
      <c:catAx>
        <c:axId val="653656566"/>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848151649"/>
        <c:crosses val="autoZero"/>
        <c:auto val="1"/>
        <c:lblAlgn val="ctr"/>
        <c:lblOffset val="100"/>
        <c:noMultiLvlLbl val="0"/>
      </c:catAx>
      <c:valAx>
        <c:axId val="84815164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653656566"/>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NO 2</a:t>
            </a:r>
          </a:p>
        </c:rich>
      </c:tx>
      <c:layout/>
      <c:overlay val="0"/>
      <c:spPr>
        <a:noFill/>
        <a:ln>
          <a:noFill/>
        </a:ln>
        <a:effectLst/>
      </c:spPr>
    </c:title>
    <c:autoTitleDeleted val="0"/>
    <c:plotArea>
      <c:layout/>
      <c:lineChart>
        <c:grouping val="standard"/>
        <c:varyColors val="0"/>
        <c:ser>
          <c:idx val="0"/>
          <c:order val="0"/>
          <c:tx>
            <c:strRef>
              <c:f>'[Book1]NO2 (21)'!$C$3</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 (21)'!$C$4:$C$15</c:f>
              <c:numCache>
                <c:formatCode>0_ </c:formatCode>
                <c:ptCount val="12"/>
                <c:pt idx="0">
                  <c:v>50.3214285714286</c:v>
                </c:pt>
                <c:pt idx="1">
                  <c:v>71.2222222222222</c:v>
                </c:pt>
                <c:pt idx="2">
                  <c:v>55.6551724137931</c:v>
                </c:pt>
                <c:pt idx="3">
                  <c:v>66.7931034482759</c:v>
                </c:pt>
                <c:pt idx="4">
                  <c:v>61.5483870967742</c:v>
                </c:pt>
                <c:pt idx="5">
                  <c:v>45.8</c:v>
                </c:pt>
                <c:pt idx="6">
                  <c:v>26.7741935483871</c:v>
                </c:pt>
                <c:pt idx="7">
                  <c:v>25.7741935483871</c:v>
                </c:pt>
                <c:pt idx="8">
                  <c:v>24.8</c:v>
                </c:pt>
                <c:pt idx="9">
                  <c:v>36.1935483870968</c:v>
                </c:pt>
                <c:pt idx="10">
                  <c:v>19.2142857142857</c:v>
                </c:pt>
                <c:pt idx="11">
                  <c:v>10.0645161290323</c:v>
                </c:pt>
              </c:numCache>
            </c:numRef>
          </c:val>
          <c:smooth val="0"/>
        </c:ser>
        <c:ser>
          <c:idx val="1"/>
          <c:order val="1"/>
          <c:tx>
            <c:strRef>
              <c:f>'[Book1]NO2 (21)'!$D$3</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 (21)'!$D$4:$D$15</c:f>
              <c:numCache>
                <c:formatCode>General</c:formatCode>
                <c:ptCount val="12"/>
                <c:pt idx="0">
                  <c:v>19</c:v>
                </c:pt>
                <c:pt idx="1">
                  <c:v>25</c:v>
                </c:pt>
                <c:pt idx="2">
                  <c:v>28</c:v>
                </c:pt>
                <c:pt idx="3">
                  <c:v>32</c:v>
                </c:pt>
                <c:pt idx="4">
                  <c:v>31</c:v>
                </c:pt>
                <c:pt idx="5">
                  <c:v>48</c:v>
                </c:pt>
                <c:pt idx="6">
                  <c:v>27</c:v>
                </c:pt>
                <c:pt idx="7">
                  <c:v>24</c:v>
                </c:pt>
                <c:pt idx="8">
                  <c:v>27</c:v>
                </c:pt>
                <c:pt idx="9">
                  <c:v>22</c:v>
                </c:pt>
                <c:pt idx="10">
                  <c:v>17</c:v>
                </c:pt>
                <c:pt idx="11">
                  <c:v>19</c:v>
                </c:pt>
              </c:numCache>
            </c:numRef>
          </c:val>
          <c:smooth val="0"/>
        </c:ser>
        <c:ser>
          <c:idx val="2"/>
          <c:order val="2"/>
          <c:tx>
            <c:strRef>
              <c:f>'[Book1]NO2 (21)'!$E$3</c:f>
              <c:strCache>
                <c:ptCount val="1"/>
                <c:pt idx="0">
                  <c:v>Mexico City</c:v>
                </c:pt>
              </c:strCache>
            </c:strRef>
          </c:tx>
          <c:spPr>
            <a:ln w="28575" cap="rnd">
              <a:solidFill>
                <a:schemeClr val="accent3"/>
              </a:solidFill>
              <a:round/>
            </a:ln>
            <a:effectLst/>
          </c:spPr>
          <c:marker>
            <c:symbol val="none"/>
          </c:marker>
          <c:dLbls>
            <c:dLbl>
              <c:idx val="6"/>
              <c:layout>
                <c:manualLayout>
                  <c:x val="0"/>
                  <c:y val="0.043148955703465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
                  <c:y val="0.051641037411062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'[Book1]NO2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'[Book1]NO2 (21)'!$E$4:$E$15</c:f>
              <c:numCache>
                <c:formatCode>0_ </c:formatCode>
                <c:ptCount val="12"/>
                <c:pt idx="0">
                  <c:v>37.53846154</c:v>
                </c:pt>
                <c:pt idx="1">
                  <c:v>50.71428571</c:v>
                </c:pt>
                <c:pt idx="2">
                  <c:v>57.26086957</c:v>
                </c:pt>
                <c:pt idx="3">
                  <c:v>59.0625</c:v>
                </c:pt>
                <c:pt idx="4">
                  <c:v>57.25</c:v>
                </c:pt>
                <c:pt idx="5">
                  <c:v>24.61111111</c:v>
                </c:pt>
                <c:pt idx="6">
                  <c:v>28.90909091</c:v>
                </c:pt>
                <c:pt idx="7">
                  <c:v>29.60869565</c:v>
                </c:pt>
                <c:pt idx="8">
                  <c:v>28.96666667</c:v>
                </c:pt>
                <c:pt idx="9" c:formatCode="General">
                  <c:v>30</c:v>
                </c:pt>
                <c:pt idx="10" c:formatCode="General">
                  <c:v>40</c:v>
                </c:pt>
                <c:pt idx="11" c:formatCode="General">
                  <c:v>35</c:v>
                </c:pt>
              </c:numCache>
            </c:numRef>
          </c:val>
          <c:smooth val="0"/>
        </c:ser>
        <c:dLbls>
          <c:showLegendKey val="0"/>
          <c:showVal val="1"/>
          <c:showCatName val="0"/>
          <c:showSerName val="0"/>
          <c:showPercent val="0"/>
          <c:showBubbleSize val="0"/>
        </c:dLbls>
        <c:marker val="0"/>
        <c:smooth val="0"/>
        <c:axId val="549092169"/>
        <c:axId val="311988373"/>
      </c:lineChart>
      <c:catAx>
        <c:axId val="549092169"/>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311988373"/>
        <c:crosses val="autoZero"/>
        <c:auto val="1"/>
        <c:lblAlgn val="ctr"/>
        <c:lblOffset val="100"/>
        <c:noMultiLvlLbl val="0"/>
      </c:catAx>
      <c:valAx>
        <c:axId val="311988373"/>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549092169"/>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SO 2</a:t>
            </a:r>
          </a:p>
        </c:rich>
      </c:tx>
      <c:layout/>
      <c:overlay val="0"/>
      <c:spPr>
        <a:noFill/>
        <a:ln>
          <a:noFill/>
        </a:ln>
        <a:effectLst/>
      </c:spPr>
    </c:title>
    <c:autoTitleDeleted val="0"/>
    <c:plotArea>
      <c:layout/>
      <c:lineChart>
        <c:grouping val="standard"/>
        <c:varyColors val="0"/>
        <c:ser>
          <c:idx val="0"/>
          <c:order val="0"/>
          <c:tx>
            <c:strRef>
              <c:f>'[Book1]SO2'!$C$5</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'[Book1]SO2'!$C$6:$C$17</c:f>
              <c:numCache>
                <c:formatCode>General</c:formatCode>
                <c:ptCount val="12"/>
                <c:pt idx="0">
                  <c:v>17</c:v>
                </c:pt>
                <c:pt idx="1">
                  <c:v>15</c:v>
                </c:pt>
                <c:pt idx="2">
                  <c:v>37</c:v>
                </c:pt>
                <c:pt idx="3">
                  <c:v>30</c:v>
                </c:pt>
                <c:pt idx="4">
                  <c:v>28</c:v>
                </c:pt>
                <c:pt idx="5">
                  <c:v>11</c:v>
                </c:pt>
                <c:pt idx="6">
                  <c:v>23</c:v>
                </c:pt>
                <c:pt idx="7">
                  <c:v>28</c:v>
                </c:pt>
                <c:pt idx="8">
                  <c:v>30</c:v>
                </c:pt>
                <c:pt idx="9">
                  <c:v>37</c:v>
                </c:pt>
                <c:pt idx="10">
                  <c:v>43</c:v>
                </c:pt>
                <c:pt idx="11">
                  <c:v>20</c:v>
                </c:pt>
              </c:numCache>
            </c:numRef>
          </c:val>
          <c:smooth val="0"/>
        </c:ser>
        <c:ser>
          <c:idx val="1"/>
          <c:order val="1"/>
          <c:tx>
            <c:strRef>
              <c:f>'[Book1]SO2'!$D$5</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'[Book1]SO2'!$D$6:$D$17</c:f>
              <c:numCache>
                <c:formatCode>General</c:formatCode>
                <c:ptCount val="12"/>
                <c:pt idx="0">
                  <c:v>22</c:v>
                </c:pt>
                <c:pt idx="1">
                  <c:v>21</c:v>
                </c:pt>
                <c:pt idx="2">
                  <c:v>24</c:v>
                </c:pt>
                <c:pt idx="3">
                  <c:v>19</c:v>
                </c:pt>
                <c:pt idx="4">
                  <c:v>20</c:v>
                </c:pt>
                <c:pt idx="5">
                  <c:v>20</c:v>
                </c:pt>
                <c:pt idx="6">
                  <c:v>14</c:v>
                </c:pt>
                <c:pt idx="7">
                  <c:v>16</c:v>
                </c:pt>
                <c:pt idx="8">
                  <c:v>15</c:v>
                </c:pt>
                <c:pt idx="9">
                  <c:v>18</c:v>
                </c:pt>
                <c:pt idx="10">
                  <c:v>21</c:v>
                </c:pt>
                <c:pt idx="11">
                  <c:v>19</c:v>
                </c:pt>
              </c:numCache>
            </c:numRef>
          </c:val>
          <c:smooth val="0"/>
        </c:ser>
        <c:ser>
          <c:idx val="2"/>
          <c:order val="2"/>
          <c:tx>
            <c:strRef>
              <c:f>'[Book1]SO2'!$E$5</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'[Book1]SO2'!$E$6:$E$17</c:f>
              <c:numCache>
                <c:formatCode>General</c:formatCode>
                <c:ptCount val="12"/>
                <c:pt idx="0">
                  <c:v>14</c:v>
                </c:pt>
                <c:pt idx="1">
                  <c:v>14</c:v>
                </c:pt>
                <c:pt idx="2">
                  <c:v>19</c:v>
                </c:pt>
                <c:pt idx="3">
                  <c:v>19</c:v>
                </c:pt>
                <c:pt idx="4">
                  <c:v>21</c:v>
                </c:pt>
                <c:pt idx="5">
                  <c:v>15</c:v>
                </c:pt>
                <c:pt idx="6">
                  <c:v>17</c:v>
                </c:pt>
                <c:pt idx="7">
                  <c:v>17</c:v>
                </c:pt>
                <c:pt idx="8">
                  <c:v>15</c:v>
                </c:pt>
                <c:pt idx="9">
                  <c:v>17</c:v>
                </c:pt>
                <c:pt idx="10">
                  <c:v>18</c:v>
                </c:pt>
                <c:pt idx="11">
                  <c:v>19</c:v>
                </c:pt>
              </c:numCache>
            </c:numRef>
          </c:val>
          <c:smooth val="0"/>
        </c:ser>
        <c:dLbls>
          <c:showLegendKey val="0"/>
          <c:showVal val="1"/>
          <c:showCatName val="0"/>
          <c:showSerName val="0"/>
          <c:showPercent val="0"/>
          <c:showBubbleSize val="0"/>
        </c:dLbls>
        <c:marker val="0"/>
        <c:smooth val="0"/>
        <c:axId val="488243958"/>
        <c:axId val="959431416"/>
      </c:lineChart>
      <c:catAx>
        <c:axId val="48824395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959431416"/>
        <c:crosses val="autoZero"/>
        <c:auto val="1"/>
        <c:lblAlgn val="ctr"/>
        <c:lblOffset val="100"/>
        <c:noMultiLvlLbl val="0"/>
      </c:catAx>
      <c:valAx>
        <c:axId val="959431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488243958"/>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SO 2</a:t>
            </a:r>
          </a:p>
        </c:rich>
      </c:tx>
      <c:layout/>
      <c:overlay val="0"/>
      <c:spPr>
        <a:noFill/>
        <a:ln>
          <a:noFill/>
        </a:ln>
        <a:effectLst/>
      </c:spPr>
    </c:title>
    <c:autoTitleDeleted val="0"/>
    <c:plotArea>
      <c:layout/>
      <c:lineChart>
        <c:grouping val="standard"/>
        <c:varyColors val="0"/>
        <c:ser>
          <c:idx val="0"/>
          <c:order val="0"/>
          <c:tx>
            <c:strRef>
              <c:f>'[Book1]SO2 (21)'!$C$3</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l"/>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 (21)'!$C$4:$C$15</c:f>
              <c:numCache>
                <c:formatCode>0_ </c:formatCode>
                <c:ptCount val="12"/>
                <c:pt idx="0">
                  <c:v>35.5714285714286</c:v>
                </c:pt>
                <c:pt idx="1">
                  <c:v>29.8214285714286</c:v>
                </c:pt>
                <c:pt idx="2">
                  <c:v>26.1379310344828</c:v>
                </c:pt>
                <c:pt idx="3">
                  <c:v>25.7241379310345</c:v>
                </c:pt>
                <c:pt idx="4">
                  <c:v>8.82758620689655</c:v>
                </c:pt>
                <c:pt idx="5">
                  <c:v>10.9666666666667</c:v>
                </c:pt>
                <c:pt idx="6">
                  <c:v>15.9354838709677</c:v>
                </c:pt>
                <c:pt idx="7">
                  <c:v>14.9513568868408</c:v>
                </c:pt>
                <c:pt idx="8">
                  <c:v>15.1</c:v>
                </c:pt>
                <c:pt idx="9">
                  <c:v>21.5806451612903</c:v>
                </c:pt>
                <c:pt idx="10">
                  <c:v>39.8</c:v>
                </c:pt>
                <c:pt idx="11">
                  <c:v>29.4666666666667</c:v>
                </c:pt>
              </c:numCache>
            </c:numRef>
          </c:val>
          <c:smooth val="0"/>
        </c:ser>
        <c:ser>
          <c:idx val="1"/>
          <c:order val="1"/>
          <c:tx>
            <c:strRef>
              <c:f>'[Book1]SO2 (21)'!$D$3</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l"/>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 (21)'!$D$4:$D$15</c:f>
              <c:numCache>
                <c:formatCode>General</c:formatCode>
                <c:ptCount val="12"/>
                <c:pt idx="0">
                  <c:v>20</c:v>
                </c:pt>
                <c:pt idx="1">
                  <c:v>20</c:v>
                </c:pt>
                <c:pt idx="2">
                  <c:v>24</c:v>
                </c:pt>
                <c:pt idx="3">
                  <c:v>23</c:v>
                </c:pt>
                <c:pt idx="4">
                  <c:v>22</c:v>
                </c:pt>
                <c:pt idx="5">
                  <c:v>19</c:v>
                </c:pt>
                <c:pt idx="6">
                  <c:v>17</c:v>
                </c:pt>
                <c:pt idx="7">
                  <c:v>17</c:v>
                </c:pt>
                <c:pt idx="8">
                  <c:v>22</c:v>
                </c:pt>
                <c:pt idx="9">
                  <c:v>24</c:v>
                </c:pt>
                <c:pt idx="10">
                  <c:v>26</c:v>
                </c:pt>
                <c:pt idx="11">
                  <c:v>24</c:v>
                </c:pt>
              </c:numCache>
            </c:numRef>
          </c:val>
          <c:smooth val="0"/>
        </c:ser>
        <c:ser>
          <c:idx val="2"/>
          <c:order val="2"/>
          <c:tx>
            <c:strRef>
              <c:f>'[Book1]SO2 (21)'!$E$3</c:f>
              <c:strCache>
                <c:ptCount val="1"/>
                <c:pt idx="0">
                  <c:v>Mexico City</c:v>
                </c:pt>
              </c:strCache>
            </c:strRef>
          </c:tx>
          <c:spPr>
            <a:ln w="28575" cap="rnd">
              <a:solidFill>
                <a:schemeClr val="accent3"/>
              </a:solidFill>
              <a:round/>
            </a:ln>
            <a:effectLst/>
          </c:spPr>
          <c:marker>
            <c:symbol val="none"/>
          </c:marker>
          <c:dLbls>
            <c:dLbl>
              <c:idx val="1"/>
              <c:layout>
                <c:manualLayout>
                  <c:x val="0"/>
                  <c:y val="0.0287559908314232"/>
                </c:manualLayout>
              </c:layout>
              <c:dLblPos val="l"/>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734684204289608"/>
                  <c:y val="0.0443842467180663"/>
                </c:manualLayout>
              </c:layout>
              <c:dLblPos val="l"/>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l"/>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'[Book1]SO2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'[Book1]SO2 (21)'!$E$4:$E$15</c:f>
              <c:numCache>
                <c:formatCode>0_ </c:formatCode>
                <c:ptCount val="12"/>
                <c:pt idx="0">
                  <c:v>19.92307692</c:v>
                </c:pt>
                <c:pt idx="1">
                  <c:v>18.90393817</c:v>
                </c:pt>
                <c:pt idx="2">
                  <c:v>22.65217391</c:v>
                </c:pt>
                <c:pt idx="3">
                  <c:v>20.16666667</c:v>
                </c:pt>
                <c:pt idx="4">
                  <c:v>15.15384615</c:v>
                </c:pt>
                <c:pt idx="5">
                  <c:v>15.31578947</c:v>
                </c:pt>
                <c:pt idx="6">
                  <c:v>21.7</c:v>
                </c:pt>
                <c:pt idx="7">
                  <c:v>16.76190476</c:v>
                </c:pt>
                <c:pt idx="8">
                  <c:v>26.43333333</c:v>
                </c:pt>
                <c:pt idx="9" c:formatCode="General">
                  <c:v>19</c:v>
                </c:pt>
                <c:pt idx="10" c:formatCode="General">
                  <c:v>17</c:v>
                </c:pt>
                <c:pt idx="11" c:formatCode="General">
                  <c:v>18</c:v>
                </c:pt>
              </c:numCache>
            </c:numRef>
          </c:val>
          <c:smooth val="0"/>
        </c:ser>
        <c:dLbls>
          <c:showLegendKey val="0"/>
          <c:showVal val="1"/>
          <c:showCatName val="0"/>
          <c:showSerName val="0"/>
          <c:showPercent val="0"/>
          <c:showBubbleSize val="0"/>
        </c:dLbls>
        <c:marker val="0"/>
        <c:smooth val="0"/>
        <c:axId val="275697092"/>
        <c:axId val="838660040"/>
      </c:lineChart>
      <c:catAx>
        <c:axId val="27569709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838660040"/>
        <c:crosses val="autoZero"/>
        <c:auto val="1"/>
        <c:lblAlgn val="ctr"/>
        <c:lblOffset val="100"/>
        <c:noMultiLvlLbl val="0"/>
      </c:catAx>
      <c:valAx>
        <c:axId val="838660040"/>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275697092"/>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CO</a:t>
            </a:r>
          </a:p>
        </c:rich>
      </c:tx>
      <c:layout/>
      <c:overlay val="0"/>
      <c:spPr>
        <a:noFill/>
        <a:ln>
          <a:noFill/>
        </a:ln>
        <a:effectLst/>
      </c:spPr>
    </c:title>
    <c:autoTitleDeleted val="0"/>
    <c:plotArea>
      <c:layout/>
      <c:lineChart>
        <c:grouping val="standard"/>
        <c:varyColors val="0"/>
        <c:ser>
          <c:idx val="0"/>
          <c:order val="0"/>
          <c:tx>
            <c:strRef>
              <c:f>[Book1]CO!$C$5</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[Book1]CO!$C$6:$C$17</c:f>
              <c:numCache>
                <c:formatCode>General</c:formatCode>
                <c:ptCount val="12"/>
                <c:pt idx="0">
                  <c:v>91</c:v>
                </c:pt>
                <c:pt idx="1">
                  <c:v>54</c:v>
                </c:pt>
                <c:pt idx="2">
                  <c:v>55</c:v>
                </c:pt>
                <c:pt idx="3">
                  <c:v>80</c:v>
                </c:pt>
                <c:pt idx="4">
                  <c:v>80</c:v>
                </c:pt>
                <c:pt idx="5">
                  <c:v>73</c:v>
                </c:pt>
                <c:pt idx="6">
                  <c:v>86</c:v>
                </c:pt>
                <c:pt idx="7">
                  <c:v>68</c:v>
                </c:pt>
                <c:pt idx="8">
                  <c:v>44</c:v>
                </c:pt>
                <c:pt idx="9">
                  <c:v>21</c:v>
                </c:pt>
                <c:pt idx="10">
                  <c:v>95</c:v>
                </c:pt>
                <c:pt idx="11">
                  <c:v>91</c:v>
                </c:pt>
              </c:numCache>
            </c:numRef>
          </c:val>
          <c:smooth val="0"/>
        </c:ser>
        <c:ser>
          <c:idx val="1"/>
          <c:order val="1"/>
          <c:tx>
            <c:strRef>
              <c:f>[Book1]CO!$D$5</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[Book1]CO!$D$6:$D$17</c:f>
              <c:numCache>
                <c:formatCode>General</c:formatCode>
                <c:ptCount val="12"/>
                <c:pt idx="0">
                  <c:v>1</c:v>
                </c:pt>
                <c:pt idx="1">
                  <c:v>1</c:v>
                </c:pt>
                <c:pt idx="2">
                  <c:v>2</c:v>
                </c:pt>
                <c:pt idx="3">
                  <c:v>1</c:v>
                </c:pt>
                <c:pt idx="4">
                  <c:v>1</c:v>
                </c:pt>
                <c:pt idx="5">
                  <c:v>1</c:v>
                </c:pt>
                <c:pt idx="6">
                  <c:v>5</c:v>
                </c:pt>
                <c:pt idx="7">
                  <c:v>1</c:v>
                </c:pt>
                <c:pt idx="8">
                  <c:v>1</c:v>
                </c:pt>
                <c:pt idx="9">
                  <c:v>1</c:v>
                </c:pt>
                <c:pt idx="10">
                  <c:v>4</c:v>
                </c:pt>
                <c:pt idx="11">
                  <c:v>2</c:v>
                </c:pt>
              </c:numCache>
            </c:numRef>
          </c:val>
          <c:smooth val="0"/>
        </c:ser>
        <c:ser>
          <c:idx val="2"/>
          <c:order val="2"/>
          <c:tx>
            <c:strRef>
              <c:f>[Book1]CO!$E$5</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[Book1]CO!$B$6:$B$17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[Book1]CO!$E$6:$E$17</c:f>
              <c:numCache>
                <c:formatCode>General</c:formatCode>
                <c:ptCount val="12"/>
                <c:pt idx="0">
                  <c:v>7</c:v>
                </c:pt>
                <c:pt idx="1">
                  <c:v>7</c:v>
                </c:pt>
                <c:pt idx="2">
                  <c:v>5</c:v>
                </c:pt>
                <c:pt idx="3">
                  <c:v>7</c:v>
                </c:pt>
                <c:pt idx="4">
                  <c:v>6</c:v>
                </c:pt>
                <c:pt idx="5">
                  <c:v>6</c:v>
                </c:pt>
                <c:pt idx="6">
                  <c:v>11</c:v>
                </c:pt>
                <c:pt idx="7">
                  <c:v>7</c:v>
                </c:pt>
                <c:pt idx="8">
                  <c:v>6</c:v>
                </c:pt>
                <c:pt idx="9">
                  <c:v>13</c:v>
                </c:pt>
                <c:pt idx="10">
                  <c:v>6</c:v>
                </c:pt>
                <c:pt idx="11">
                  <c:v>11</c:v>
                </c:pt>
              </c:numCache>
            </c:numRef>
          </c:val>
          <c:smooth val="0"/>
        </c:ser>
        <c:dLbls>
          <c:showLegendKey val="0"/>
          <c:showVal val="1"/>
          <c:showCatName val="0"/>
          <c:showSerName val="0"/>
          <c:showPercent val="0"/>
          <c:showBubbleSize val="0"/>
        </c:dLbls>
        <c:marker val="0"/>
        <c:smooth val="0"/>
        <c:axId val="287215423"/>
        <c:axId val="712488263"/>
      </c:lineChart>
      <c:catAx>
        <c:axId val="287215423"/>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712488263"/>
        <c:crosses val="autoZero"/>
        <c:auto val="1"/>
        <c:lblAlgn val="ctr"/>
        <c:lblOffset val="100"/>
        <c:noMultiLvlLbl val="0"/>
      </c:catAx>
      <c:valAx>
        <c:axId val="7124882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287215423"/>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CO</a:t>
            </a:r>
          </a:p>
        </c:rich>
      </c:tx>
      <c:layout/>
      <c:overlay val="0"/>
      <c:spPr>
        <a:noFill/>
        <a:ln>
          <a:noFill/>
        </a:ln>
        <a:effectLst/>
      </c:spPr>
    </c:title>
    <c:autoTitleDeleted val="0"/>
    <c:plotArea>
      <c:layout/>
      <c:lineChart>
        <c:grouping val="standard"/>
        <c:varyColors val="0"/>
        <c:ser>
          <c:idx val="0"/>
          <c:order val="0"/>
          <c:tx>
            <c:strRef>
              <c:f>'[Book1]CO (21)'!$C$3</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 (21)'!$C$4:$C$15</c:f>
              <c:numCache>
                <c:formatCode>0_ </c:formatCode>
                <c:ptCount val="12"/>
                <c:pt idx="0">
                  <c:v>4.25</c:v>
                </c:pt>
                <c:pt idx="1">
                  <c:v>8.57142857142857</c:v>
                </c:pt>
                <c:pt idx="2">
                  <c:v>11.1724137931034</c:v>
                </c:pt>
                <c:pt idx="3">
                  <c:v>15.1379310344828</c:v>
                </c:pt>
                <c:pt idx="4">
                  <c:v>7.29032258064516</c:v>
                </c:pt>
                <c:pt idx="5">
                  <c:v>8.43333333333333</c:v>
                </c:pt>
                <c:pt idx="6">
                  <c:v>7.90322580645161</c:v>
                </c:pt>
                <c:pt idx="7">
                  <c:v>7.53814644137225</c:v>
                </c:pt>
                <c:pt idx="8">
                  <c:v>7.8</c:v>
                </c:pt>
                <c:pt idx="9">
                  <c:v>9.03225806451613</c:v>
                </c:pt>
                <c:pt idx="10">
                  <c:v>10</c:v>
                </c:pt>
                <c:pt idx="11">
                  <c:v>9.93548387096774</c:v>
                </c:pt>
              </c:numCache>
            </c:numRef>
          </c:val>
          <c:smooth val="0"/>
        </c:ser>
        <c:ser>
          <c:idx val="1"/>
          <c:order val="1"/>
          <c:tx>
            <c:strRef>
              <c:f>'[Book1]CO (21)'!$D$3</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 (21)'!$D$4:$D$15</c:f>
              <c:numCache>
                <c:formatCode>General</c:formatCode>
                <c:ptCount val="12"/>
                <c:pt idx="0">
                  <c:v>3</c:v>
                </c:pt>
                <c:pt idx="1">
                  <c:v>4</c:v>
                </c:pt>
                <c:pt idx="2">
                  <c:v>2</c:v>
                </c:pt>
                <c:pt idx="3">
                  <c:v>1</c:v>
                </c:pt>
                <c:pt idx="4">
                  <c:v>2</c:v>
                </c:pt>
                <c:pt idx="5">
                  <c:v>2</c:v>
                </c:pt>
                <c:pt idx="6">
                  <c:v>2</c:v>
                </c:pt>
                <c:pt idx="7">
                  <c:v>1</c:v>
                </c:pt>
                <c:pt idx="8">
                  <c:v>1</c:v>
                </c:pt>
                <c:pt idx="9">
                  <c:v>1</c:v>
                </c:pt>
                <c:pt idx="10">
                  <c:v>2</c:v>
                </c:pt>
                <c:pt idx="11">
                  <c:v>2</c:v>
                </c:pt>
              </c:numCache>
            </c:numRef>
          </c:val>
          <c:smooth val="0"/>
        </c:ser>
        <c:ser>
          <c:idx val="2"/>
          <c:order val="2"/>
          <c:tx>
            <c:strRef>
              <c:f>'[Book1]CO (21)'!$E$3</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'[Book1]CO (21)'!$B$4:$B$15</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'[Book1]CO (21)'!$E$4:$E$15</c:f>
              <c:numCache>
                <c:formatCode>0_ </c:formatCode>
                <c:ptCount val="12"/>
                <c:pt idx="0">
                  <c:v>5.5</c:v>
                </c:pt>
                <c:pt idx="1">
                  <c:v>6.642857143</c:v>
                </c:pt>
                <c:pt idx="2">
                  <c:v>6.739130435</c:v>
                </c:pt>
                <c:pt idx="3">
                  <c:v>7.428571429</c:v>
                </c:pt>
                <c:pt idx="4">
                  <c:v>5.625</c:v>
                </c:pt>
                <c:pt idx="5">
                  <c:v>3.777777778</c:v>
                </c:pt>
                <c:pt idx="6">
                  <c:v>3.681818182</c:v>
                </c:pt>
                <c:pt idx="7" c:formatCode="General">
                  <c:v>1</c:v>
                </c:pt>
                <c:pt idx="8">
                  <c:v>3.466666667</c:v>
                </c:pt>
                <c:pt idx="9" c:formatCode="General">
                  <c:v>4</c:v>
                </c:pt>
                <c:pt idx="10" c:formatCode="General">
                  <c:v>6</c:v>
                </c:pt>
                <c:pt idx="11" c:formatCode="General">
                  <c:v>4</c:v>
                </c:pt>
              </c:numCache>
            </c:numRef>
          </c:val>
          <c:smooth val="0"/>
        </c:ser>
        <c:dLbls>
          <c:showLegendKey val="0"/>
          <c:showVal val="1"/>
          <c:showCatName val="0"/>
          <c:showSerName val="0"/>
          <c:showPercent val="0"/>
          <c:showBubbleSize val="0"/>
        </c:dLbls>
        <c:marker val="0"/>
        <c:smooth val="0"/>
        <c:axId val="190065473"/>
        <c:axId val="388786837"/>
      </c:lineChart>
      <c:catAx>
        <c:axId val="190065473"/>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388786837"/>
        <c:crosses val="autoZero"/>
        <c:auto val="1"/>
        <c:lblAlgn val="ctr"/>
        <c:lblOffset val="100"/>
        <c:noMultiLvlLbl val="0"/>
      </c:catAx>
      <c:valAx>
        <c:axId val="388786837"/>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90065473"/>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t>Ozone</a:t>
            </a:r>
          </a:p>
        </c:rich>
      </c:tx>
      <c:layout/>
      <c:overlay val="0"/>
      <c:spPr>
        <a:noFill/>
        <a:ln>
          <a:noFill/>
        </a:ln>
        <a:effectLst/>
      </c:spPr>
    </c:title>
    <c:autoTitleDeleted val="0"/>
    <c:plotArea>
      <c:layout/>
      <c:lineChart>
        <c:grouping val="standard"/>
        <c:varyColors val="0"/>
        <c:ser>
          <c:idx val="0"/>
          <c:order val="0"/>
          <c:tx>
            <c:strRef>
              <c:f>[Book1]OZONE!$C$4</c:f>
              <c:strCache>
                <c:ptCount val="1"/>
                <c:pt idx="0">
                  <c:v>Delhi</c:v>
                </c:pt>
              </c:strCache>
            </c:strRef>
          </c:tx>
          <c:spPr>
            <a:ln w="28575" cap="rnd">
              <a:solidFill>
                <a:schemeClr val="accent1"/>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[Book1]OZONE!$C$5:$C$16</c:f>
              <c:numCache>
                <c:formatCode>General</c:formatCode>
                <c:ptCount val="12"/>
                <c:pt idx="0">
                  <c:v>10</c:v>
                </c:pt>
                <c:pt idx="1">
                  <c:v>60</c:v>
                </c:pt>
                <c:pt idx="2">
                  <c:v>28</c:v>
                </c:pt>
                <c:pt idx="3">
                  <c:v>136</c:v>
                </c:pt>
                <c:pt idx="4">
                  <c:v>94</c:v>
                </c:pt>
                <c:pt idx="5">
                  <c:v>44</c:v>
                </c:pt>
                <c:pt idx="6">
                  <c:v>42</c:v>
                </c:pt>
                <c:pt idx="7">
                  <c:v>42</c:v>
                </c:pt>
                <c:pt idx="8">
                  <c:v>56</c:v>
                </c:pt>
                <c:pt idx="9">
                  <c:v>28</c:v>
                </c:pt>
                <c:pt idx="10">
                  <c:v>35</c:v>
                </c:pt>
                <c:pt idx="11">
                  <c:v>9</c:v>
                </c:pt>
              </c:numCache>
            </c:numRef>
          </c:val>
          <c:smooth val="0"/>
        </c:ser>
        <c:ser>
          <c:idx val="1"/>
          <c:order val="1"/>
          <c:tx>
            <c:strRef>
              <c:f>[Book1]OZONE!$D$4</c:f>
              <c:strCache>
                <c:ptCount val="1"/>
                <c:pt idx="0">
                  <c:v>London</c:v>
                </c:pt>
              </c:strCache>
            </c:strRef>
          </c:tx>
          <c:spPr>
            <a:ln w="28575" cap="rnd">
              <a:solidFill>
                <a:schemeClr val="accent2"/>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[Book1]OZONE!$D$5:$D$16</c:f>
              <c:numCache>
                <c:formatCode>General</c:formatCode>
                <c:ptCount val="12"/>
                <c:pt idx="0">
                  <c:v>5</c:v>
                </c:pt>
                <c:pt idx="1">
                  <c:v>7</c:v>
                </c:pt>
                <c:pt idx="2">
                  <c:v>3</c:v>
                </c:pt>
                <c:pt idx="3">
                  <c:v>3</c:v>
                </c:pt>
                <c:pt idx="4">
                  <c:v>2</c:v>
                </c:pt>
                <c:pt idx="5">
                  <c:v>2</c:v>
                </c:pt>
                <c:pt idx="6">
                  <c:v>2</c:v>
                </c:pt>
                <c:pt idx="7">
                  <c:v>3</c:v>
                </c:pt>
                <c:pt idx="8">
                  <c:v>2</c:v>
                </c:pt>
                <c:pt idx="9">
                  <c:v>3</c:v>
                </c:pt>
                <c:pt idx="10">
                  <c:v>5</c:v>
                </c:pt>
                <c:pt idx="11">
                  <c:v>5</c:v>
                </c:pt>
              </c:numCache>
            </c:numRef>
          </c:val>
          <c:smooth val="0"/>
        </c:ser>
        <c:ser>
          <c:idx val="2"/>
          <c:order val="2"/>
          <c:tx>
            <c:strRef>
              <c:f>[Book1]OZONE!$E$4</c:f>
              <c:strCache>
                <c:ptCount val="1"/>
                <c:pt idx="0">
                  <c:v>Mexico City</c:v>
                </c:pt>
              </c:strCache>
            </c:strRef>
          </c:tx>
          <c:spPr>
            <a:ln w="28575" cap="rnd">
              <a:solidFill>
                <a:schemeClr val="accent3"/>
              </a:solidFill>
              <a:round/>
            </a:ln>
            <a:effectLst/>
          </c:spPr>
          <c:marker>
            <c:symbol val="none"/>
          </c:marker>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[Book1]OZONE!$B$5:$B$16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[Book1]OZONE!$E$5:$E$16</c:f>
              <c:numCache>
                <c:formatCode>General</c:formatCode>
                <c:ptCount val="12"/>
                <c:pt idx="0">
                  <c:v>11</c:v>
                </c:pt>
                <c:pt idx="1">
                  <c:v>10</c:v>
                </c:pt>
                <c:pt idx="2">
                  <c:v>11</c:v>
                </c:pt>
                <c:pt idx="3">
                  <c:v>6</c:v>
                </c:pt>
                <c:pt idx="4">
                  <c:v>5</c:v>
                </c:pt>
                <c:pt idx="5">
                  <c:v>4</c:v>
                </c:pt>
                <c:pt idx="6">
                  <c:v>8</c:v>
                </c:pt>
                <c:pt idx="7">
                  <c:v>8</c:v>
                </c:pt>
                <c:pt idx="8">
                  <c:v>9</c:v>
                </c:pt>
                <c:pt idx="9">
                  <c:v>13</c:v>
                </c:pt>
                <c:pt idx="10">
                  <c:v>15</c:v>
                </c:pt>
                <c:pt idx="11">
                  <c:v>9</c:v>
                </c:pt>
              </c:numCache>
            </c:numRef>
          </c:val>
          <c:smooth val="0"/>
        </c:ser>
        <c:dLbls>
          <c:showLegendKey val="0"/>
          <c:showVal val="1"/>
          <c:showCatName val="0"/>
          <c:showSerName val="0"/>
          <c:showPercent val="0"/>
          <c:showBubbleSize val="0"/>
        </c:dLbls>
        <c:marker val="0"/>
        <c:smooth val="0"/>
        <c:axId val="573610638"/>
        <c:axId val="663256388"/>
      </c:lineChart>
      <c:catAx>
        <c:axId val="57361063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663256388"/>
        <c:crosses val="autoZero"/>
        <c:auto val="1"/>
        <c:lblAlgn val="ctr"/>
        <c:lblOffset val="100"/>
        <c:noMultiLvlLbl val="0"/>
      </c:catAx>
      <c:valAx>
        <c:axId val="6632563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573610638"/>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6" Type="http://schemas.openxmlformats.org/officeDocument/2006/relationships/image" Target="../media/image3.svg"/><Relationship Id="rId5" Type="http://schemas.openxmlformats.org/officeDocument/2006/relationships/image" Target="../media/image5.png"/><Relationship Id="rId4" Type="http://schemas.openxmlformats.org/officeDocument/2006/relationships/image" Target="../media/image2.svg"/><Relationship Id="rId3" Type="http://schemas.openxmlformats.org/officeDocument/2006/relationships/image" Target="../media/image4.png"/><Relationship Id="rId2" Type="http://schemas.openxmlformats.org/officeDocument/2006/relationships/image" Target="../media/image1.svg"/><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6" Type="http://schemas.openxmlformats.org/officeDocument/2006/relationships/image" Target="../media/image3.svg"/><Relationship Id="rId5" Type="http://schemas.openxmlformats.org/officeDocument/2006/relationships/image" Target="../media/image5.png"/><Relationship Id="rId4" Type="http://schemas.openxmlformats.org/officeDocument/2006/relationships/image" Target="../media/image2.svg"/><Relationship Id="rId3" Type="http://schemas.openxmlformats.org/officeDocument/2006/relationships/image" Target="../media/image4.png"/><Relationship Id="rId2" Type="http://schemas.openxmlformats.org/officeDocument/2006/relationships/image" Target="../media/image1.sv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17EAD6D2-AB77-4917-8731-94803632995B}" type="doc">
      <dgm:prSet loTypeId="urn:microsoft.com/office/officeart/2008/layout/LinedList" loCatId="list" qsTypeId="urn:microsoft.com/office/officeart/2005/8/quickstyle/simple1#1" qsCatId="simple" csTypeId="urn:microsoft.com/office/officeart/2005/8/colors/accent1_2#1" csCatId="accent1"/>
      <dgm:spPr/>
      <dgm:t>
        <a:bodyPr/>
        <a:lstStyle/>
        <a:p>
          <a:endParaRPr lang="en-US"/>
        </a:p>
      </dgm:t>
    </dgm:pt>
    <dgm:pt modelId="{72AC7E1A-0A25-4481-92D3-A7370302CCF1}">
      <dgm:prSet/>
      <dgm:spPr/>
      <dgm:t>
        <a:bodyPr/>
        <a:lstStyle/>
        <a:p>
          <a:r>
            <a:rPr lang="en-US" dirty="0"/>
            <a:t>Air pollution is contamination of the indoor or outdoor environment by any chemical, physical or biological agent that modifies the natural characteristics of the atmosphere. Household combustion devices, motor vehicles, industrial facilities and forest fires are common sources of air pollution. (WHO 2022)</a:t>
          </a:r>
        </a:p>
      </dgm:t>
    </dgm:pt>
    <dgm:pt modelId="{05938444-ABAE-4DF0-847F-20827BAB4784}" cxnId="{9C695013-B08F-4F2C-8B0F-A528F322758C}" type="parTrans">
      <dgm:prSet/>
      <dgm:spPr/>
      <dgm:t>
        <a:bodyPr/>
        <a:lstStyle/>
        <a:p>
          <a:endParaRPr lang="en-US"/>
        </a:p>
      </dgm:t>
    </dgm:pt>
    <dgm:pt modelId="{E65614B4-EADC-4EC5-AF20-C1099682E48D}" cxnId="{9C695013-B08F-4F2C-8B0F-A528F322758C}" type="sibTrans">
      <dgm:prSet/>
      <dgm:spPr/>
      <dgm:t>
        <a:bodyPr/>
        <a:lstStyle/>
        <a:p>
          <a:endParaRPr lang="en-US"/>
        </a:p>
      </dgm:t>
    </dgm:pt>
    <dgm:pt modelId="{28634D85-52E5-40DA-9A24-4EBE0C746C3C}">
      <dgm:prSet/>
      <dgm:spPr/>
      <dgm:t>
        <a:bodyPr/>
        <a:lstStyle/>
        <a:p>
          <a:r>
            <a:rPr lang="en-US" dirty="0"/>
            <a:t>Air Quality Index (AQI) is used for reporting daily air quality. It tells you how clean or polluted your air is, and what associated health effects might be a concern for you. The AQI focuses on health effects you may experience within a few hours or days after breathing polluted air. (EPA 2022)</a:t>
          </a:r>
        </a:p>
      </dgm:t>
    </dgm:pt>
    <dgm:pt modelId="{9C07E903-0C15-49CF-B458-5433814CA28F}" cxnId="{534D7AB2-D1A1-40FF-B7D7-5BBDBA9319AF}" type="parTrans">
      <dgm:prSet/>
      <dgm:spPr/>
      <dgm:t>
        <a:bodyPr/>
        <a:lstStyle/>
        <a:p>
          <a:endParaRPr lang="en-US"/>
        </a:p>
      </dgm:t>
    </dgm:pt>
    <dgm:pt modelId="{0A0ADDF4-C202-4C0E-83A9-7B2148E3716E}" cxnId="{534D7AB2-D1A1-40FF-B7D7-5BBDBA9319AF}" type="sibTrans">
      <dgm:prSet/>
      <dgm:spPr/>
      <dgm:t>
        <a:bodyPr/>
        <a:lstStyle/>
        <a:p>
          <a:endParaRPr lang="en-US"/>
        </a:p>
      </dgm:t>
    </dgm:pt>
    <dgm:pt modelId="{9E1AC9CF-11E7-4577-A40D-29EE1C340E9F}">
      <dgm:prSet/>
      <dgm:spPr/>
      <dgm:t>
        <a:bodyPr/>
        <a:lstStyle/>
        <a:p>
          <a:r>
            <a:rPr lang="en-US" dirty="0"/>
            <a:t>AQI Consist of Eight pollutants namely particulate matter (PM) 10, PM2. 5, Ozone (O3), Sulphur dioxide (SO2), nitrogen dioxide (NO2), carbon monoxide (CO), lead (Pb) and ammonia (NH3) act as major parameters in deriving the AQI of an area. (NDTV 2019)</a:t>
          </a:r>
        </a:p>
      </dgm:t>
    </dgm:pt>
    <dgm:pt modelId="{6A7D7A77-A6DA-45CB-952F-EB16812DD8ED}" cxnId="{3FA6AE6B-1879-4330-B5FD-D9E902C8E0A8}" type="parTrans">
      <dgm:prSet/>
      <dgm:spPr/>
      <dgm:t>
        <a:bodyPr/>
        <a:lstStyle/>
        <a:p>
          <a:endParaRPr lang="en-US"/>
        </a:p>
      </dgm:t>
    </dgm:pt>
    <dgm:pt modelId="{C0FE7048-CD21-4325-A54A-147F7AD4E8A0}" cxnId="{3FA6AE6B-1879-4330-B5FD-D9E902C8E0A8}" type="sibTrans">
      <dgm:prSet/>
      <dgm:spPr/>
      <dgm:t>
        <a:bodyPr/>
        <a:lstStyle/>
        <a:p>
          <a:endParaRPr lang="en-US"/>
        </a:p>
      </dgm:t>
    </dgm:pt>
    <dgm:pt modelId="{24A37963-1143-4E05-8D1D-08FFD3375EDE}">
      <dgm:prSet/>
      <dgm:spPr/>
      <dgm:t>
        <a:bodyPr/>
        <a:lstStyle/>
        <a:p>
          <a:r>
            <a:rPr lang="en-US" b="1" dirty="0">
              <a:solidFill>
                <a:srgbClr val="00B0F0"/>
              </a:solidFill>
            </a:rPr>
            <a:t>Air pollution is a major issue in many cities around the world, including Delhi, London, and Mexico City. While each city faces unique sources and severity of pollution, they share some common challenges in addressing this issue. (E Vega et al. Environ </a:t>
          </a:r>
          <a:r>
            <a:rPr lang="en-US" b="1" dirty="0" err="1">
              <a:solidFill>
                <a:srgbClr val="00B0F0"/>
              </a:solidFill>
            </a:rPr>
            <a:t>Pollut</a:t>
          </a:r>
          <a:r>
            <a:rPr lang="en-US" b="1" dirty="0">
              <a:solidFill>
                <a:srgbClr val="00B0F0"/>
              </a:solidFill>
            </a:rPr>
            <a:t>. 2021)</a:t>
          </a:r>
        </a:p>
      </dgm:t>
    </dgm:pt>
    <dgm:pt modelId="{1E5D0058-2A2E-4331-B2FA-9494B0BACB3E}" cxnId="{20471AD2-1FC4-453E-BC1E-7447440975C2}" type="parTrans">
      <dgm:prSet/>
      <dgm:spPr/>
      <dgm:t>
        <a:bodyPr/>
        <a:lstStyle/>
        <a:p>
          <a:endParaRPr lang="en-US"/>
        </a:p>
      </dgm:t>
    </dgm:pt>
    <dgm:pt modelId="{5E8FEC2B-88D2-4B72-85C8-B20A81159D08}" cxnId="{20471AD2-1FC4-453E-BC1E-7447440975C2}" type="sibTrans">
      <dgm:prSet/>
      <dgm:spPr/>
      <dgm:t>
        <a:bodyPr/>
        <a:lstStyle/>
        <a:p>
          <a:endParaRPr lang="en-US"/>
        </a:p>
      </dgm:t>
    </dgm:pt>
    <dgm:pt modelId="{CF9336E5-472F-45BF-B0C9-3E863FA599F3}" type="pres">
      <dgm:prSet presAssocID="{17EAD6D2-AB77-4917-8731-94803632995B}" presName="vert0" presStyleCnt="0">
        <dgm:presLayoutVars>
          <dgm:dir/>
          <dgm:animOne val="branch"/>
          <dgm:animLvl val="lvl"/>
        </dgm:presLayoutVars>
      </dgm:prSet>
      <dgm:spPr/>
    </dgm:pt>
    <dgm:pt modelId="{3A31D63B-01D1-45DD-8DC7-6C93A033C4D3}" type="pres">
      <dgm:prSet presAssocID="{72AC7E1A-0A25-4481-92D3-A7370302CCF1}" presName="thickLine" presStyleLbl="alignNode1" presStyleIdx="0" presStyleCnt="4"/>
      <dgm:spPr/>
    </dgm:pt>
    <dgm:pt modelId="{332BBBF1-EB74-43CE-866C-38DC09813556}" type="pres">
      <dgm:prSet presAssocID="{72AC7E1A-0A25-4481-92D3-A7370302CCF1}" presName="horz1" presStyleCnt="0"/>
      <dgm:spPr/>
    </dgm:pt>
    <dgm:pt modelId="{FD09AC14-687D-4F3C-9088-B3AB5D917DDF}" type="pres">
      <dgm:prSet presAssocID="{72AC7E1A-0A25-4481-92D3-A7370302CCF1}" presName="tx1" presStyleLbl="revTx" presStyleIdx="0" presStyleCnt="4"/>
      <dgm:spPr/>
    </dgm:pt>
    <dgm:pt modelId="{81223643-7E12-4AD6-BF5F-0AC02A65907B}" type="pres">
      <dgm:prSet presAssocID="{72AC7E1A-0A25-4481-92D3-A7370302CCF1}" presName="vert1" presStyleCnt="0"/>
      <dgm:spPr/>
    </dgm:pt>
    <dgm:pt modelId="{1D2852B9-2283-4C36-AF66-AEA0891E3306}" type="pres">
      <dgm:prSet presAssocID="{28634D85-52E5-40DA-9A24-4EBE0C746C3C}" presName="thickLine" presStyleLbl="alignNode1" presStyleIdx="1" presStyleCnt="4"/>
      <dgm:spPr/>
    </dgm:pt>
    <dgm:pt modelId="{E53C04B9-FB18-4366-B3AD-BA25BF23DA2C}" type="pres">
      <dgm:prSet presAssocID="{28634D85-52E5-40DA-9A24-4EBE0C746C3C}" presName="horz1" presStyleCnt="0"/>
      <dgm:spPr/>
    </dgm:pt>
    <dgm:pt modelId="{D833E84B-B24C-4C2B-801A-DD87DAEADDED}" type="pres">
      <dgm:prSet presAssocID="{28634D85-52E5-40DA-9A24-4EBE0C746C3C}" presName="tx1" presStyleLbl="revTx" presStyleIdx="1" presStyleCnt="4"/>
      <dgm:spPr/>
    </dgm:pt>
    <dgm:pt modelId="{5CB7E608-EA78-4A33-9101-686DADD7A58E}" type="pres">
      <dgm:prSet presAssocID="{28634D85-52E5-40DA-9A24-4EBE0C746C3C}" presName="vert1" presStyleCnt="0"/>
      <dgm:spPr/>
    </dgm:pt>
    <dgm:pt modelId="{A3DDF493-8FE3-448E-A1A9-6761C42E4AAC}" type="pres">
      <dgm:prSet presAssocID="{9E1AC9CF-11E7-4577-A40D-29EE1C340E9F}" presName="thickLine" presStyleLbl="alignNode1" presStyleIdx="2" presStyleCnt="4"/>
      <dgm:spPr/>
    </dgm:pt>
    <dgm:pt modelId="{0C69EB44-3ADB-47CE-9CDB-AD89A1B58D22}" type="pres">
      <dgm:prSet presAssocID="{9E1AC9CF-11E7-4577-A40D-29EE1C340E9F}" presName="horz1" presStyleCnt="0"/>
      <dgm:spPr/>
    </dgm:pt>
    <dgm:pt modelId="{5A53377A-D638-4D4C-A4ED-320B649CEB85}" type="pres">
      <dgm:prSet presAssocID="{9E1AC9CF-11E7-4577-A40D-29EE1C340E9F}" presName="tx1" presStyleLbl="revTx" presStyleIdx="2" presStyleCnt="4"/>
      <dgm:spPr/>
    </dgm:pt>
    <dgm:pt modelId="{7B9944B1-C3C7-4593-8009-E32FB73C67A4}" type="pres">
      <dgm:prSet presAssocID="{9E1AC9CF-11E7-4577-A40D-29EE1C340E9F}" presName="vert1" presStyleCnt="0"/>
      <dgm:spPr/>
    </dgm:pt>
    <dgm:pt modelId="{102EEEB5-5ABB-46E0-8D0D-99A994FEFC35}" type="pres">
      <dgm:prSet presAssocID="{24A37963-1143-4E05-8D1D-08FFD3375EDE}" presName="thickLine" presStyleLbl="alignNode1" presStyleIdx="3" presStyleCnt="4"/>
      <dgm:spPr/>
    </dgm:pt>
    <dgm:pt modelId="{856D2BE9-0CCF-4FB5-B640-83E80D87C298}" type="pres">
      <dgm:prSet presAssocID="{24A37963-1143-4E05-8D1D-08FFD3375EDE}" presName="horz1" presStyleCnt="0"/>
      <dgm:spPr/>
    </dgm:pt>
    <dgm:pt modelId="{253B23F2-733A-44EF-B1F1-38A10B3BB76D}" type="pres">
      <dgm:prSet presAssocID="{24A37963-1143-4E05-8D1D-08FFD3375EDE}" presName="tx1" presStyleLbl="revTx" presStyleIdx="3" presStyleCnt="4"/>
      <dgm:spPr/>
    </dgm:pt>
    <dgm:pt modelId="{4B66634C-2EE7-4CFA-B148-E64CA9A998EC}" type="pres">
      <dgm:prSet presAssocID="{24A37963-1143-4E05-8D1D-08FFD3375EDE}" presName="vert1" presStyleCnt="0"/>
      <dgm:spPr/>
    </dgm:pt>
  </dgm:ptLst>
  <dgm:cxnLst>
    <dgm:cxn modelId="{9C695013-B08F-4F2C-8B0F-A528F322758C}" srcId="{17EAD6D2-AB77-4917-8731-94803632995B}" destId="{72AC7E1A-0A25-4481-92D3-A7370302CCF1}" srcOrd="0" destOrd="0" parTransId="{05938444-ABAE-4DF0-847F-20827BAB4784}" sibTransId="{E65614B4-EADC-4EC5-AF20-C1099682E48D}"/>
    <dgm:cxn modelId="{720B0B64-4ED2-4E57-83DB-1174A59FD8F9}" type="presOf" srcId="{72AC7E1A-0A25-4481-92D3-A7370302CCF1}" destId="{FD09AC14-687D-4F3C-9088-B3AB5D917DDF}" srcOrd="0" destOrd="0" presId="urn:microsoft.com/office/officeart/2008/layout/LinedList"/>
    <dgm:cxn modelId="{3FA6AE6B-1879-4330-B5FD-D9E902C8E0A8}" srcId="{17EAD6D2-AB77-4917-8731-94803632995B}" destId="{9E1AC9CF-11E7-4577-A40D-29EE1C340E9F}" srcOrd="2" destOrd="0" parTransId="{6A7D7A77-A6DA-45CB-952F-EB16812DD8ED}" sibTransId="{C0FE7048-CD21-4325-A54A-147F7AD4E8A0}"/>
    <dgm:cxn modelId="{86598380-D034-4090-95E3-AE63ACB0BEE8}" type="presOf" srcId="{17EAD6D2-AB77-4917-8731-94803632995B}" destId="{CF9336E5-472F-45BF-B0C9-3E863FA599F3}" srcOrd="0" destOrd="0" presId="urn:microsoft.com/office/officeart/2008/layout/LinedList"/>
    <dgm:cxn modelId="{534D7AB2-D1A1-40FF-B7D7-5BBDBA9319AF}" srcId="{17EAD6D2-AB77-4917-8731-94803632995B}" destId="{28634D85-52E5-40DA-9A24-4EBE0C746C3C}" srcOrd="1" destOrd="0" parTransId="{9C07E903-0C15-49CF-B458-5433814CA28F}" sibTransId="{0A0ADDF4-C202-4C0E-83A9-7B2148E3716E}"/>
    <dgm:cxn modelId="{8D4B66C4-EB4C-490C-B29C-76813F046710}" type="presOf" srcId="{28634D85-52E5-40DA-9A24-4EBE0C746C3C}" destId="{D833E84B-B24C-4C2B-801A-DD87DAEADDED}" srcOrd="0" destOrd="0" presId="urn:microsoft.com/office/officeart/2008/layout/LinedList"/>
    <dgm:cxn modelId="{F30837CB-C3D6-4198-B589-11FEBD71C8E2}" type="presOf" srcId="{9E1AC9CF-11E7-4577-A40D-29EE1C340E9F}" destId="{5A53377A-D638-4D4C-A4ED-320B649CEB85}" srcOrd="0" destOrd="0" presId="urn:microsoft.com/office/officeart/2008/layout/LinedList"/>
    <dgm:cxn modelId="{20471AD2-1FC4-453E-BC1E-7447440975C2}" srcId="{17EAD6D2-AB77-4917-8731-94803632995B}" destId="{24A37963-1143-4E05-8D1D-08FFD3375EDE}" srcOrd="3" destOrd="0" parTransId="{1E5D0058-2A2E-4331-B2FA-9494B0BACB3E}" sibTransId="{5E8FEC2B-88D2-4B72-85C8-B20A81159D08}"/>
    <dgm:cxn modelId="{DE445CF9-16DF-49F0-B02B-E33D228AA43E}" type="presOf" srcId="{24A37963-1143-4E05-8D1D-08FFD3375EDE}" destId="{253B23F2-733A-44EF-B1F1-38A10B3BB76D}" srcOrd="0" destOrd="0" presId="urn:microsoft.com/office/officeart/2008/layout/LinedList"/>
    <dgm:cxn modelId="{390A38BF-3759-43C6-B9B4-F9C4FDDC9999}" type="presParOf" srcId="{CF9336E5-472F-45BF-B0C9-3E863FA599F3}" destId="{3A31D63B-01D1-45DD-8DC7-6C93A033C4D3}" srcOrd="0" destOrd="0" presId="urn:microsoft.com/office/officeart/2008/layout/LinedList"/>
    <dgm:cxn modelId="{0C1D0343-7D58-49D5-8A4F-D34B5AAC5011}" type="presParOf" srcId="{CF9336E5-472F-45BF-B0C9-3E863FA599F3}" destId="{332BBBF1-EB74-43CE-866C-38DC09813556}" srcOrd="1" destOrd="0" presId="urn:microsoft.com/office/officeart/2008/layout/LinedList"/>
    <dgm:cxn modelId="{251557ED-3FC4-4714-9588-035B8A4BCC92}" type="presParOf" srcId="{332BBBF1-EB74-43CE-866C-38DC09813556}" destId="{FD09AC14-687D-4F3C-9088-B3AB5D917DDF}" srcOrd="0" destOrd="0" presId="urn:microsoft.com/office/officeart/2008/layout/LinedList"/>
    <dgm:cxn modelId="{EF12125C-EE22-4D32-A568-092E2B5FB772}" type="presParOf" srcId="{332BBBF1-EB74-43CE-866C-38DC09813556}" destId="{81223643-7E12-4AD6-BF5F-0AC02A65907B}" srcOrd="1" destOrd="0" presId="urn:microsoft.com/office/officeart/2008/layout/LinedList"/>
    <dgm:cxn modelId="{03F93419-A7AC-4D7D-A5D1-01AE80FFD90E}" type="presParOf" srcId="{CF9336E5-472F-45BF-B0C9-3E863FA599F3}" destId="{1D2852B9-2283-4C36-AF66-AEA0891E3306}" srcOrd="2" destOrd="0" presId="urn:microsoft.com/office/officeart/2008/layout/LinedList"/>
    <dgm:cxn modelId="{FD64A107-F4D2-45A3-87AD-2E0AA7784CA2}" type="presParOf" srcId="{CF9336E5-472F-45BF-B0C9-3E863FA599F3}" destId="{E53C04B9-FB18-4366-B3AD-BA25BF23DA2C}" srcOrd="3" destOrd="0" presId="urn:microsoft.com/office/officeart/2008/layout/LinedList"/>
    <dgm:cxn modelId="{94739D05-76E7-4A4A-83E2-A7D7F0E35CAE}" type="presParOf" srcId="{E53C04B9-FB18-4366-B3AD-BA25BF23DA2C}" destId="{D833E84B-B24C-4C2B-801A-DD87DAEADDED}" srcOrd="0" destOrd="0" presId="urn:microsoft.com/office/officeart/2008/layout/LinedList"/>
    <dgm:cxn modelId="{A28EDA25-5DF4-4389-AF28-468A796F7DBA}" type="presParOf" srcId="{E53C04B9-FB18-4366-B3AD-BA25BF23DA2C}" destId="{5CB7E608-EA78-4A33-9101-686DADD7A58E}" srcOrd="1" destOrd="0" presId="urn:microsoft.com/office/officeart/2008/layout/LinedList"/>
    <dgm:cxn modelId="{1056F18D-C479-49AD-93C0-A7E1C0144E4B}" type="presParOf" srcId="{CF9336E5-472F-45BF-B0C9-3E863FA599F3}" destId="{A3DDF493-8FE3-448E-A1A9-6761C42E4AAC}" srcOrd="4" destOrd="0" presId="urn:microsoft.com/office/officeart/2008/layout/LinedList"/>
    <dgm:cxn modelId="{AD9DC404-285B-46D3-AEF3-B916821BA943}" type="presParOf" srcId="{CF9336E5-472F-45BF-B0C9-3E863FA599F3}" destId="{0C69EB44-3ADB-47CE-9CDB-AD89A1B58D22}" srcOrd="5" destOrd="0" presId="urn:microsoft.com/office/officeart/2008/layout/LinedList"/>
    <dgm:cxn modelId="{C8D5BB16-065B-4EC0-84F4-E68CFCFD5905}" type="presParOf" srcId="{0C69EB44-3ADB-47CE-9CDB-AD89A1B58D22}" destId="{5A53377A-D638-4D4C-A4ED-320B649CEB85}" srcOrd="0" destOrd="0" presId="urn:microsoft.com/office/officeart/2008/layout/LinedList"/>
    <dgm:cxn modelId="{D8E57A38-B650-4E7E-8F23-2A094B01CDA3}" type="presParOf" srcId="{0C69EB44-3ADB-47CE-9CDB-AD89A1B58D22}" destId="{7B9944B1-C3C7-4593-8009-E32FB73C67A4}" srcOrd="1" destOrd="0" presId="urn:microsoft.com/office/officeart/2008/layout/LinedList"/>
    <dgm:cxn modelId="{B94E2000-B73F-4121-B60A-2FE6F3D00854}" type="presParOf" srcId="{CF9336E5-472F-45BF-B0C9-3E863FA599F3}" destId="{102EEEB5-5ABB-46E0-8D0D-99A994FEFC35}" srcOrd="6" destOrd="0" presId="urn:microsoft.com/office/officeart/2008/layout/LinedList"/>
    <dgm:cxn modelId="{E32ACFE9-DB7E-4140-AA42-3AF5E1BA2F6B}" type="presParOf" srcId="{CF9336E5-472F-45BF-B0C9-3E863FA599F3}" destId="{856D2BE9-0CCF-4FB5-B640-83E80D87C298}" srcOrd="7" destOrd="0" presId="urn:microsoft.com/office/officeart/2008/layout/LinedList"/>
    <dgm:cxn modelId="{C2751536-F502-4B2F-B004-D6E79E461750}" type="presParOf" srcId="{856D2BE9-0CCF-4FB5-B640-83E80D87C298}" destId="{253B23F2-733A-44EF-B1F1-38A10B3BB76D}" srcOrd="0" destOrd="0" presId="urn:microsoft.com/office/officeart/2008/layout/LinedList"/>
    <dgm:cxn modelId="{5DAA99AC-09B8-4B46-9267-F1FC76A98046}" type="presParOf" srcId="{856D2BE9-0CCF-4FB5-B640-83E80D87C298}" destId="{4B66634C-2EE7-4CFA-B148-E64CA9A998EC}"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CC2319-5E00-4A1B-A06B-9E630D574570}" type="doc">
      <dgm:prSet loTypeId="urn:microsoft.com/office/officeart/2018/2/layout/IconVerticalSolidList" loCatId="icon" qsTypeId="urn:microsoft.com/office/officeart/2005/8/quickstyle/simple1#2" qsCatId="simple" csTypeId="urn:microsoft.com/office/officeart/2005/8/colors/accent1_2#2" csCatId="accent1" phldr="1"/>
      <dgm:spPr/>
      <dgm:t>
        <a:bodyPr/>
        <a:lstStyle/>
        <a:p>
          <a:endParaRPr lang="en-US"/>
        </a:p>
      </dgm:t>
    </dgm:pt>
    <dgm:pt modelId="{6FFE1194-AEB8-4700-8B5D-4F928FFF91DF}">
      <dgm:prSet/>
      <dgm:spPr/>
      <dgm:t>
        <a:bodyPr/>
        <a:lstStyle/>
        <a:p>
          <a:pPr>
            <a:lnSpc>
              <a:spcPct val="100000"/>
            </a:lnSpc>
          </a:pPr>
          <a:r>
            <a:rPr lang="en-US" b="1"/>
            <a:t>LONDON:</a:t>
          </a:r>
          <a:r>
            <a:rPr lang="en-US"/>
            <a:t> The city has implemented measures such as low-emission zones, congestion charges, and public transport upgrades to reduce pollution. The main sources of air pollution in London include road transport, industry, and domestic heating. The city has also faced episodes of high pollution during certain weather conditions.</a:t>
          </a:r>
        </a:p>
      </dgm:t>
    </dgm:pt>
    <dgm:pt modelId="{799BEC37-F53E-47E9-B676-FDD059256567}" cxnId="{BB33E5E4-A73C-4F08-887C-D1CC4DA08A11}" type="parTrans">
      <dgm:prSet/>
      <dgm:spPr/>
      <dgm:t>
        <a:bodyPr/>
        <a:lstStyle/>
        <a:p>
          <a:endParaRPr lang="en-US"/>
        </a:p>
      </dgm:t>
    </dgm:pt>
    <dgm:pt modelId="{0222E3CC-92C3-450B-AA39-60B589734777}" cxnId="{BB33E5E4-A73C-4F08-887C-D1CC4DA08A11}" type="sibTrans">
      <dgm:prSet/>
      <dgm:spPr/>
      <dgm:t>
        <a:bodyPr/>
        <a:lstStyle/>
        <a:p>
          <a:endParaRPr lang="en-US"/>
        </a:p>
      </dgm:t>
    </dgm:pt>
    <dgm:pt modelId="{DB4180E3-5BA7-49F4-9D58-A8F32149BED0}">
      <dgm:prSet/>
      <dgm:spPr/>
      <dgm:t>
        <a:bodyPr/>
        <a:lstStyle/>
        <a:p>
          <a:pPr>
            <a:lnSpc>
              <a:spcPct val="100000"/>
            </a:lnSpc>
          </a:pPr>
          <a:r>
            <a:rPr lang="en-US" b="1"/>
            <a:t>MEXICO CITY:</a:t>
          </a:r>
          <a:r>
            <a:rPr lang="en-US"/>
            <a:t> The city has a large number of vehicles, industrial emissions, and natural events such as wildfires and dust storms that contribute to air pollution. The city has implemented measures such as vehicle emissions standards, public transport improvements, and industrial pollution controls to reduce pollution. However, the air quality in Mexico City still frequently reaches unhealthy levels.</a:t>
          </a:r>
        </a:p>
      </dgm:t>
    </dgm:pt>
    <dgm:pt modelId="{EF07742B-B76F-459C-B134-BCA42A678303}" cxnId="{63E12486-E509-4713-AF72-29453D35FB11}" type="parTrans">
      <dgm:prSet/>
      <dgm:spPr/>
      <dgm:t>
        <a:bodyPr/>
        <a:lstStyle/>
        <a:p>
          <a:endParaRPr lang="en-US"/>
        </a:p>
      </dgm:t>
    </dgm:pt>
    <dgm:pt modelId="{06ED16C7-DD57-4B0E-BCFF-5DDBB8917D15}" cxnId="{63E12486-E509-4713-AF72-29453D35FB11}" type="sibTrans">
      <dgm:prSet/>
      <dgm:spPr/>
      <dgm:t>
        <a:bodyPr/>
        <a:lstStyle/>
        <a:p>
          <a:endParaRPr lang="en-US"/>
        </a:p>
      </dgm:t>
    </dgm:pt>
    <dgm:pt modelId="{EABAB02D-8281-4ACD-9ACC-528B0607633B}">
      <dgm:prSet/>
      <dgm:spPr/>
      <dgm:t>
        <a:bodyPr/>
        <a:lstStyle/>
        <a:p>
          <a:pPr>
            <a:lnSpc>
              <a:spcPct val="100000"/>
            </a:lnSpc>
          </a:pPr>
          <a:r>
            <a:rPr lang="en-US" b="1"/>
            <a:t>DELHI:</a:t>
          </a:r>
          <a:r>
            <a:rPr lang="en-US"/>
            <a:t>  Delhi consistently ranks the lowest among the three cities. According to data from the World Air Quality Index project, Delhi's average annual PM2.5 concentration in 2020 was 84.1 µg/m3, which is more than three times higher than London's average annual PM2.5 concentration of 24.7 µg/m3 and more than four times higher than Mexico City's average annual PM2.5 concentration of 19.1 µg/m3 in the same year.</a:t>
          </a:r>
        </a:p>
      </dgm:t>
    </dgm:pt>
    <dgm:pt modelId="{5A1D2A04-0137-4475-BEF0-97FB7D644B69}" cxnId="{70535B98-734C-473C-8AE1-AC89F4F2FA58}" type="parTrans">
      <dgm:prSet/>
      <dgm:spPr/>
      <dgm:t>
        <a:bodyPr/>
        <a:lstStyle/>
        <a:p>
          <a:endParaRPr lang="en-US"/>
        </a:p>
      </dgm:t>
    </dgm:pt>
    <dgm:pt modelId="{C8966AA4-8CB2-48C5-9FF8-46273516CDFA}" cxnId="{70535B98-734C-473C-8AE1-AC89F4F2FA58}" type="sibTrans">
      <dgm:prSet/>
      <dgm:spPr/>
      <dgm:t>
        <a:bodyPr/>
        <a:lstStyle/>
        <a:p>
          <a:endParaRPr lang="en-US"/>
        </a:p>
      </dgm:t>
    </dgm:pt>
    <dgm:pt modelId="{D4C18B28-2F6A-4695-A7D3-26F5C8C4E85D}" type="pres">
      <dgm:prSet presAssocID="{56CC2319-5E00-4A1B-A06B-9E630D574570}" presName="root" presStyleCnt="0">
        <dgm:presLayoutVars>
          <dgm:dir/>
          <dgm:resizeHandles val="exact"/>
        </dgm:presLayoutVars>
      </dgm:prSet>
      <dgm:spPr/>
    </dgm:pt>
    <dgm:pt modelId="{8BA4469F-454C-4312-9256-161CE0FA7F51}" type="pres">
      <dgm:prSet presAssocID="{6FFE1194-AEB8-4700-8B5D-4F928FFF91DF}" presName="compNode" presStyleCnt="0"/>
      <dgm:spPr/>
    </dgm:pt>
    <dgm:pt modelId="{553506F2-CEA3-4C15-8336-C36CBAA02502}" type="pres">
      <dgm:prSet presAssocID="{6FFE1194-AEB8-4700-8B5D-4F928FFF91DF}" presName="bgRect" presStyleLbl="bgShp" presStyleIdx="0" presStyleCnt="3"/>
      <dgm:spPr/>
    </dgm:pt>
    <dgm:pt modelId="{5703FF98-4C4F-45AB-A17C-AA12D950EE8E}" type="pres">
      <dgm:prSet presAssocID="{6FFE1194-AEB8-4700-8B5D-4F928FFF91D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pt>
    <dgm:pt modelId="{93478657-366E-4B49-B79E-3D28CCBD27A8}" type="pres">
      <dgm:prSet presAssocID="{6FFE1194-AEB8-4700-8B5D-4F928FFF91DF}" presName="spaceRect" presStyleCnt="0"/>
      <dgm:spPr/>
    </dgm:pt>
    <dgm:pt modelId="{956A6DC4-5103-467D-9621-061AB70571D4}" type="pres">
      <dgm:prSet presAssocID="{6FFE1194-AEB8-4700-8B5D-4F928FFF91DF}" presName="parTx" presStyleLbl="revTx" presStyleIdx="0" presStyleCnt="3">
        <dgm:presLayoutVars>
          <dgm:chMax val="0"/>
          <dgm:chPref val="0"/>
        </dgm:presLayoutVars>
      </dgm:prSet>
      <dgm:spPr/>
    </dgm:pt>
    <dgm:pt modelId="{B5001A52-3ED2-408A-B9E6-D1D907BFAFC5}" type="pres">
      <dgm:prSet presAssocID="{0222E3CC-92C3-450B-AA39-60B589734777}" presName="sibTrans" presStyleCnt="0"/>
      <dgm:spPr/>
    </dgm:pt>
    <dgm:pt modelId="{83AEEB5B-DE4E-4873-8A77-E75E07A16A11}" type="pres">
      <dgm:prSet presAssocID="{DB4180E3-5BA7-49F4-9D58-A8F32149BED0}" presName="compNode" presStyleCnt="0"/>
      <dgm:spPr/>
    </dgm:pt>
    <dgm:pt modelId="{3BD9585D-D80F-4E7C-8533-D3C447A3BB0D}" type="pres">
      <dgm:prSet presAssocID="{DB4180E3-5BA7-49F4-9D58-A8F32149BED0}" presName="bgRect" presStyleLbl="bgShp" presStyleIdx="1" presStyleCnt="3"/>
      <dgm:spPr/>
    </dgm:pt>
    <dgm:pt modelId="{800254AA-BD01-4627-81FA-98245D9C9F9B}" type="pres">
      <dgm:prSet presAssocID="{DB4180E3-5BA7-49F4-9D58-A8F32149BE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pt>
    <dgm:pt modelId="{9F7FBC06-DCD1-4B40-AE81-2CD065F25B8C}" type="pres">
      <dgm:prSet presAssocID="{DB4180E3-5BA7-49F4-9D58-A8F32149BED0}" presName="spaceRect" presStyleCnt="0"/>
      <dgm:spPr/>
    </dgm:pt>
    <dgm:pt modelId="{05BF3549-5303-4394-A205-97A1402E136B}" type="pres">
      <dgm:prSet presAssocID="{DB4180E3-5BA7-49F4-9D58-A8F32149BED0}" presName="parTx" presStyleLbl="revTx" presStyleIdx="1" presStyleCnt="3">
        <dgm:presLayoutVars>
          <dgm:chMax val="0"/>
          <dgm:chPref val="0"/>
        </dgm:presLayoutVars>
      </dgm:prSet>
      <dgm:spPr/>
    </dgm:pt>
    <dgm:pt modelId="{A59DD6C0-CBA1-4E27-91C3-5F4E3CA05D19}" type="pres">
      <dgm:prSet presAssocID="{06ED16C7-DD57-4B0E-BCFF-5DDBB8917D15}" presName="sibTrans" presStyleCnt="0"/>
      <dgm:spPr/>
    </dgm:pt>
    <dgm:pt modelId="{43CB4F8C-1F84-4465-9891-9BC8BA037922}" type="pres">
      <dgm:prSet presAssocID="{EABAB02D-8281-4ACD-9ACC-528B0607633B}" presName="compNode" presStyleCnt="0"/>
      <dgm:spPr/>
    </dgm:pt>
    <dgm:pt modelId="{0BD1E132-FAE5-45FD-AFF1-E0EAE6F107F0}" type="pres">
      <dgm:prSet presAssocID="{EABAB02D-8281-4ACD-9ACC-528B0607633B}" presName="bgRect" presStyleLbl="bgShp" presStyleIdx="2" presStyleCnt="3"/>
      <dgm:spPr/>
    </dgm:pt>
    <dgm:pt modelId="{AB0625E2-1EAA-4FA4-A971-1AE1A88043DD}" type="pres">
      <dgm:prSet presAssocID="{EABAB02D-8281-4ACD-9ACC-528B0607633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pt>
    <dgm:pt modelId="{FB088022-9691-431E-AB20-306FD6F01925}" type="pres">
      <dgm:prSet presAssocID="{EABAB02D-8281-4ACD-9ACC-528B0607633B}" presName="spaceRect" presStyleCnt="0"/>
      <dgm:spPr/>
    </dgm:pt>
    <dgm:pt modelId="{902357C0-28C7-4B21-895B-FE46639FAFD0}" type="pres">
      <dgm:prSet presAssocID="{EABAB02D-8281-4ACD-9ACC-528B0607633B}" presName="parTx" presStyleLbl="revTx" presStyleIdx="2" presStyleCnt="3">
        <dgm:presLayoutVars>
          <dgm:chMax val="0"/>
          <dgm:chPref val="0"/>
        </dgm:presLayoutVars>
      </dgm:prSet>
      <dgm:spPr/>
    </dgm:pt>
  </dgm:ptLst>
  <dgm:cxnLst>
    <dgm:cxn modelId="{5F873C6C-F5E3-428D-8E22-96561D90FE3E}" type="presOf" srcId="{DB4180E3-5BA7-49F4-9D58-A8F32149BED0}" destId="{05BF3549-5303-4394-A205-97A1402E136B}" srcOrd="0" destOrd="0" presId="urn:microsoft.com/office/officeart/2018/2/layout/IconVerticalSolidList"/>
    <dgm:cxn modelId="{6B40F170-17EF-4C50-BDB2-750F7225BE97}" type="presOf" srcId="{EABAB02D-8281-4ACD-9ACC-528B0607633B}" destId="{902357C0-28C7-4B21-895B-FE46639FAFD0}" srcOrd="0" destOrd="0" presId="urn:microsoft.com/office/officeart/2018/2/layout/IconVerticalSolidList"/>
    <dgm:cxn modelId="{63E12486-E509-4713-AF72-29453D35FB11}" srcId="{56CC2319-5E00-4A1B-A06B-9E630D574570}" destId="{DB4180E3-5BA7-49F4-9D58-A8F32149BED0}" srcOrd="1" destOrd="0" parTransId="{EF07742B-B76F-459C-B134-BCA42A678303}" sibTransId="{06ED16C7-DD57-4B0E-BCFF-5DDBB8917D15}"/>
    <dgm:cxn modelId="{25D9F295-DBD6-4769-BC73-4CF75708DA79}" type="presOf" srcId="{56CC2319-5E00-4A1B-A06B-9E630D574570}" destId="{D4C18B28-2F6A-4695-A7D3-26F5C8C4E85D}" srcOrd="0" destOrd="0" presId="urn:microsoft.com/office/officeart/2018/2/layout/IconVerticalSolidList"/>
    <dgm:cxn modelId="{70535B98-734C-473C-8AE1-AC89F4F2FA58}" srcId="{56CC2319-5E00-4A1B-A06B-9E630D574570}" destId="{EABAB02D-8281-4ACD-9ACC-528B0607633B}" srcOrd="2" destOrd="0" parTransId="{5A1D2A04-0137-4475-BEF0-97FB7D644B69}" sibTransId="{C8966AA4-8CB2-48C5-9FF8-46273516CDFA}"/>
    <dgm:cxn modelId="{BB33E5E4-A73C-4F08-887C-D1CC4DA08A11}" srcId="{56CC2319-5E00-4A1B-A06B-9E630D574570}" destId="{6FFE1194-AEB8-4700-8B5D-4F928FFF91DF}" srcOrd="0" destOrd="0" parTransId="{799BEC37-F53E-47E9-B676-FDD059256567}" sibTransId="{0222E3CC-92C3-450B-AA39-60B589734777}"/>
    <dgm:cxn modelId="{9C27BCE7-40B0-4331-9934-36BA5E71B45E}" type="presOf" srcId="{6FFE1194-AEB8-4700-8B5D-4F928FFF91DF}" destId="{956A6DC4-5103-467D-9621-061AB70571D4}" srcOrd="0" destOrd="0" presId="urn:microsoft.com/office/officeart/2018/2/layout/IconVerticalSolidList"/>
    <dgm:cxn modelId="{4B7226AA-C8F6-415C-8CE9-D01438E7C470}" type="presParOf" srcId="{D4C18B28-2F6A-4695-A7D3-26F5C8C4E85D}" destId="{8BA4469F-454C-4312-9256-161CE0FA7F51}" srcOrd="0" destOrd="0" presId="urn:microsoft.com/office/officeart/2018/2/layout/IconVerticalSolidList"/>
    <dgm:cxn modelId="{84B7D909-284D-4A4E-BF08-19D24B06AAE7}" type="presParOf" srcId="{8BA4469F-454C-4312-9256-161CE0FA7F51}" destId="{553506F2-CEA3-4C15-8336-C36CBAA02502}" srcOrd="0" destOrd="0" presId="urn:microsoft.com/office/officeart/2018/2/layout/IconVerticalSolidList"/>
    <dgm:cxn modelId="{25B1A5C2-23B7-4CF3-B0C4-B58895682E0C}" type="presParOf" srcId="{8BA4469F-454C-4312-9256-161CE0FA7F51}" destId="{5703FF98-4C4F-45AB-A17C-AA12D950EE8E}" srcOrd="1" destOrd="0" presId="urn:microsoft.com/office/officeart/2018/2/layout/IconVerticalSolidList"/>
    <dgm:cxn modelId="{4D3B97BF-783A-4AFB-A6A1-89BFF0C2B970}" type="presParOf" srcId="{8BA4469F-454C-4312-9256-161CE0FA7F51}" destId="{93478657-366E-4B49-B79E-3D28CCBD27A8}" srcOrd="2" destOrd="0" presId="urn:microsoft.com/office/officeart/2018/2/layout/IconVerticalSolidList"/>
    <dgm:cxn modelId="{12DFD9EC-BD0E-4140-8A1E-895A4FFF94A6}" type="presParOf" srcId="{8BA4469F-454C-4312-9256-161CE0FA7F51}" destId="{956A6DC4-5103-467D-9621-061AB70571D4}" srcOrd="3" destOrd="0" presId="urn:microsoft.com/office/officeart/2018/2/layout/IconVerticalSolidList"/>
    <dgm:cxn modelId="{59B457F5-1991-4E26-9B8C-879AA1BCDE63}" type="presParOf" srcId="{D4C18B28-2F6A-4695-A7D3-26F5C8C4E85D}" destId="{B5001A52-3ED2-408A-B9E6-D1D907BFAFC5}" srcOrd="1" destOrd="0" presId="urn:microsoft.com/office/officeart/2018/2/layout/IconVerticalSolidList"/>
    <dgm:cxn modelId="{566BFC81-9E0E-40EB-BCBC-34ACD1016523}" type="presParOf" srcId="{D4C18B28-2F6A-4695-A7D3-26F5C8C4E85D}" destId="{83AEEB5B-DE4E-4873-8A77-E75E07A16A11}" srcOrd="2" destOrd="0" presId="urn:microsoft.com/office/officeart/2018/2/layout/IconVerticalSolidList"/>
    <dgm:cxn modelId="{EDC88C3E-0D09-4760-8070-68C147EDC75C}" type="presParOf" srcId="{83AEEB5B-DE4E-4873-8A77-E75E07A16A11}" destId="{3BD9585D-D80F-4E7C-8533-D3C447A3BB0D}" srcOrd="0" destOrd="0" presId="urn:microsoft.com/office/officeart/2018/2/layout/IconVerticalSolidList"/>
    <dgm:cxn modelId="{F38F765F-875E-4402-8D64-53135D574763}" type="presParOf" srcId="{83AEEB5B-DE4E-4873-8A77-E75E07A16A11}" destId="{800254AA-BD01-4627-81FA-98245D9C9F9B}" srcOrd="1" destOrd="0" presId="urn:microsoft.com/office/officeart/2018/2/layout/IconVerticalSolidList"/>
    <dgm:cxn modelId="{63EC334E-9815-4A9C-A2C1-201DCD4451D8}" type="presParOf" srcId="{83AEEB5B-DE4E-4873-8A77-E75E07A16A11}" destId="{9F7FBC06-DCD1-4B40-AE81-2CD065F25B8C}" srcOrd="2" destOrd="0" presId="urn:microsoft.com/office/officeart/2018/2/layout/IconVerticalSolidList"/>
    <dgm:cxn modelId="{CB9F4621-27EC-49F9-BEBE-EA232CFC0925}" type="presParOf" srcId="{83AEEB5B-DE4E-4873-8A77-E75E07A16A11}" destId="{05BF3549-5303-4394-A205-97A1402E136B}" srcOrd="3" destOrd="0" presId="urn:microsoft.com/office/officeart/2018/2/layout/IconVerticalSolidList"/>
    <dgm:cxn modelId="{E46FAC3C-B61C-40D1-97CF-2550353C8F83}" type="presParOf" srcId="{D4C18B28-2F6A-4695-A7D3-26F5C8C4E85D}" destId="{A59DD6C0-CBA1-4E27-91C3-5F4E3CA05D19}" srcOrd="3" destOrd="0" presId="urn:microsoft.com/office/officeart/2018/2/layout/IconVerticalSolidList"/>
    <dgm:cxn modelId="{201ED6CC-450F-4A74-B4A5-71CFA7882357}" type="presParOf" srcId="{D4C18B28-2F6A-4695-A7D3-26F5C8C4E85D}" destId="{43CB4F8C-1F84-4465-9891-9BC8BA037922}" srcOrd="4" destOrd="0" presId="urn:microsoft.com/office/officeart/2018/2/layout/IconVerticalSolidList"/>
    <dgm:cxn modelId="{BD3D0013-D757-4E0F-8C84-B769AC2217E6}" type="presParOf" srcId="{43CB4F8C-1F84-4465-9891-9BC8BA037922}" destId="{0BD1E132-FAE5-45FD-AFF1-E0EAE6F107F0}" srcOrd="0" destOrd="0" presId="urn:microsoft.com/office/officeart/2018/2/layout/IconVerticalSolidList"/>
    <dgm:cxn modelId="{F0F526CB-5E73-4F9C-9A99-5551AB6CC271}" type="presParOf" srcId="{43CB4F8C-1F84-4465-9891-9BC8BA037922}" destId="{AB0625E2-1EAA-4FA4-A971-1AE1A88043DD}" srcOrd="1" destOrd="0" presId="urn:microsoft.com/office/officeart/2018/2/layout/IconVerticalSolidList"/>
    <dgm:cxn modelId="{21550D38-C02D-4CDE-BA34-9DAC2742EC27}" type="presParOf" srcId="{43CB4F8C-1F84-4465-9891-9BC8BA037922}" destId="{FB088022-9691-431E-AB20-306FD6F01925}" srcOrd="2" destOrd="0" presId="urn:microsoft.com/office/officeart/2018/2/layout/IconVerticalSolidList"/>
    <dgm:cxn modelId="{5DC4D88D-9EC1-4012-B846-1B96F3911B67}" type="presParOf" srcId="{43CB4F8C-1F84-4465-9891-9BC8BA037922}" destId="{902357C0-28C7-4B21-895B-FE46639FAFD0}" srcOrd="3" destOrd="0" presId="urn:microsoft.com/office/officeart/2018/2/layout/IconVerticalSoli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B4CB0E-CFDB-4291-BEF5-75E4DE8B9451}" type="doc">
      <dgm:prSet loTypeId="urn:microsoft.com/office/officeart/2005/8/layout/list1#1" loCatId="list" qsTypeId="urn:microsoft.com/office/officeart/2005/8/quickstyle/simple2#1" qsCatId="simple" csTypeId="urn:microsoft.com/office/officeart/2005/8/colors/colorful1#1" csCatId="colorful"/>
      <dgm:spPr/>
      <dgm:t>
        <a:bodyPr/>
        <a:lstStyle/>
        <a:p>
          <a:endParaRPr lang="en-US"/>
        </a:p>
      </dgm:t>
    </dgm:pt>
    <dgm:pt modelId="{0F7C9EF0-2695-4CC9-A2AE-8376E3595E1F}">
      <dgm:prSet/>
      <dgm:spPr/>
      <dgm:t>
        <a:bodyPr/>
        <a:lstStyle/>
        <a:p>
          <a:r>
            <a:rPr lang="en-US"/>
            <a:t>Secondary data analysis</a:t>
          </a:r>
        </a:p>
      </dgm:t>
    </dgm:pt>
    <dgm:pt modelId="{044ECF64-5EE6-4AB9-A308-AD4DAC863784}" cxnId="{904A67D5-9365-49CC-9A9C-7010260930C3}" type="parTrans">
      <dgm:prSet/>
      <dgm:spPr/>
      <dgm:t>
        <a:bodyPr/>
        <a:lstStyle/>
        <a:p>
          <a:endParaRPr lang="en-US"/>
        </a:p>
      </dgm:t>
    </dgm:pt>
    <dgm:pt modelId="{CFCB32D6-2251-46B7-BDE7-63103B5BDC58}" cxnId="{904A67D5-9365-49CC-9A9C-7010260930C3}" type="sibTrans">
      <dgm:prSet/>
      <dgm:spPr/>
      <dgm:t>
        <a:bodyPr/>
        <a:lstStyle/>
        <a:p>
          <a:endParaRPr lang="en-US"/>
        </a:p>
      </dgm:t>
    </dgm:pt>
    <dgm:pt modelId="{ACE9FD57-6E99-4252-AE96-C49AAEE2799A}">
      <dgm:prSet/>
      <dgm:spPr/>
      <dgm:t>
        <a:bodyPr/>
        <a:lstStyle/>
        <a:p>
          <a:r>
            <a:rPr lang="en-US"/>
            <a:t>This study has utilised the Air Quality Index (AQI) data from the respective Air Quality Monitoring Stations for the year 2021-2022.</a:t>
          </a:r>
        </a:p>
      </dgm:t>
    </dgm:pt>
    <dgm:pt modelId="{4BE4F1D4-6C81-4F0D-B0D4-B94E3856DDCB}" cxnId="{FC8F764F-6489-472C-B5DE-F6F820F28DC1}" type="parTrans">
      <dgm:prSet/>
      <dgm:spPr/>
      <dgm:t>
        <a:bodyPr/>
        <a:lstStyle/>
        <a:p>
          <a:endParaRPr lang="en-US"/>
        </a:p>
      </dgm:t>
    </dgm:pt>
    <dgm:pt modelId="{9791A3BF-FAF1-4345-9C48-F0E123355413}" cxnId="{FC8F764F-6489-472C-B5DE-F6F820F28DC1}" type="sibTrans">
      <dgm:prSet/>
      <dgm:spPr/>
      <dgm:t>
        <a:bodyPr/>
        <a:lstStyle/>
        <a:p>
          <a:endParaRPr lang="en-US"/>
        </a:p>
      </dgm:t>
    </dgm:pt>
    <dgm:pt modelId="{D41F9BB6-FF77-4BF2-8B81-19B08B63BFAF}">
      <dgm:prSet/>
      <dgm:spPr/>
      <dgm:t>
        <a:bodyPr/>
        <a:lstStyle/>
        <a:p>
          <a:r>
            <a:rPr lang="en-US"/>
            <a:t>The daily and monthly data on air pollutants obtained from the online portal of the Central Pollution Control Board (CPCB) for Delhi, The Ultra Low Emission Zone (ULEZ) for London, and the IQ Air for the Air Quality Analysis and Statistics for Mexico City.</a:t>
          </a:r>
        </a:p>
      </dgm:t>
    </dgm:pt>
    <dgm:pt modelId="{D5946D19-A7A5-44CC-B6E0-2C1B9FB3881A}" cxnId="{913D4CF1-0D9F-4C31-8226-5D937D9E21DF}" type="parTrans">
      <dgm:prSet/>
      <dgm:spPr/>
      <dgm:t>
        <a:bodyPr/>
        <a:lstStyle/>
        <a:p>
          <a:endParaRPr lang="en-US"/>
        </a:p>
      </dgm:t>
    </dgm:pt>
    <dgm:pt modelId="{3F90BD26-39A2-4892-AAC6-33B7E503292D}" cxnId="{913D4CF1-0D9F-4C31-8226-5D937D9E21DF}" type="sibTrans">
      <dgm:prSet/>
      <dgm:spPr/>
      <dgm:t>
        <a:bodyPr/>
        <a:lstStyle/>
        <a:p>
          <a:endParaRPr lang="en-US"/>
        </a:p>
      </dgm:t>
    </dgm:pt>
    <dgm:pt modelId="{FE4F0DF1-F378-4EDC-B9F4-6484580055A9}">
      <dgm:prSet phldr="0" custT="0"/>
      <dgm:spPr/>
      <dgm:t>
        <a:bodyPr vert="horz" wrap="square"/>
        <a:p>
          <a:pPr>
            <a:lnSpc>
              <a:spcPct val="100000"/>
            </a:lnSpc>
            <a:spcBef>
              <a:spcPct val="0"/>
            </a:spcBef>
            <a:spcAft>
              <a:spcPct val="35000"/>
            </a:spcAft>
          </a:pPr>
          <a:r>
            <a:rPr lang="en-US" b="1" i="1"/>
            <a:t>Data Analyse</a:t>
          </a:r>
          <a:r>
            <a:rPr lang="en-US" b="1" i="1"/>
            <a:t>- </a:t>
          </a:r>
          <a:r>
            <a:rPr lang="en-US"/>
            <a:t/>
          </a:r>
          <a:endParaRPr lang="en-US"/>
        </a:p>
      </dgm:t>
    </dgm:pt>
    <dgm:pt modelId="{883F3434-A137-4912-A24F-651F6AEA8DEA}" cxnId="{8AE2222C-AB82-43E9-A1D8-67699F09085E}" type="parTrans">
      <dgm:prSet/>
      <dgm:spPr/>
      <dgm:t>
        <a:bodyPr/>
        <a:lstStyle/>
        <a:p>
          <a:endParaRPr lang="en-US"/>
        </a:p>
      </dgm:t>
    </dgm:pt>
    <dgm:pt modelId="{C29EBA40-85CB-4F8B-BB30-A9758A7FC17F}" cxnId="{8AE2222C-AB82-43E9-A1D8-67699F09085E}" type="sibTrans">
      <dgm:prSet/>
      <dgm:spPr/>
      <dgm:t>
        <a:bodyPr/>
        <a:lstStyle/>
        <a:p>
          <a:endParaRPr lang="en-US"/>
        </a:p>
      </dgm:t>
    </dgm:pt>
    <dgm:pt modelId="{1B2B9E98-8844-486D-A7FD-5C8B9937AFE8}">
      <dgm:prSet phldr="0" custT="0"/>
      <dgm:spPr/>
      <dgm:t>
        <a:bodyPr vert="horz" wrap="square"/>
        <a:lstStyle/>
        <a:p>
          <a:pPr>
            <a:lnSpc>
              <a:spcPct val="100000"/>
            </a:lnSpc>
            <a:spcBef>
              <a:spcPct val="0"/>
            </a:spcBef>
            <a:spcAft>
              <a:spcPct val="15000"/>
            </a:spcAft>
          </a:pPr>
          <a:r>
            <a:rPr lang="en-US"/>
            <a:t>PM10 (size of particulate matter &lt;10 microns), PM2.5 (size of particulate matter &lt;2.5 microns), SO2, NO2, CO and Ozone, Climate, Monsoon and Western Disturbance.</a:t>
          </a:r>
        </a:p>
      </dgm:t>
    </dgm:pt>
    <dgm:pt modelId="{A1A0F91F-040E-467D-86DB-87EC4B38A346}" cxnId="{83AC604F-4B1E-466B-A9E0-4C866A5922E6}" type="parTrans">
      <dgm:prSet/>
      <dgm:spPr/>
      <dgm:t>
        <a:bodyPr/>
        <a:lstStyle/>
        <a:p>
          <a:endParaRPr lang="en-US"/>
        </a:p>
      </dgm:t>
    </dgm:pt>
    <dgm:pt modelId="{B01B3CF5-5FB2-490A-ABC5-9DECDD6CD799}" cxnId="{83AC604F-4B1E-466B-A9E0-4C866A5922E6}" type="sibTrans">
      <dgm:prSet/>
      <dgm:spPr/>
      <dgm:t>
        <a:bodyPr/>
        <a:lstStyle/>
        <a:p>
          <a:endParaRPr lang="en-US"/>
        </a:p>
      </dgm:t>
    </dgm:pt>
    <dgm:pt modelId="{1A7AF700-445E-4451-A7F4-E42D3C8F077A}">
      <dgm:prSet phldr="0" custT="0"/>
      <dgm:spPr/>
      <dgm:t>
        <a:bodyPr vert="horz" wrap="square"/>
        <a:lstStyle/>
        <a:p>
          <a:pPr>
            <a:lnSpc>
              <a:spcPct val="100000"/>
            </a:lnSpc>
            <a:spcBef>
              <a:spcPct val="0"/>
            </a:spcBef>
            <a:spcAft>
              <a:spcPct val="15000"/>
            </a:spcAft>
          </a:pPr>
          <a:r>
            <a:rPr lang="en-US"/>
            <a:t>Population, Population Density, number of Petrol/Diesel Motor Vehicles in the city, number of smoke emission industries.</a:t>
          </a:r>
        </a:p>
      </dgm:t>
    </dgm:pt>
    <dgm:pt modelId="{613F8198-229D-4B79-8575-7F60298B2E74}" cxnId="{E1AC75D6-5A12-4F63-8B37-D3858DC64ABD}" type="parTrans">
      <dgm:prSet/>
      <dgm:spPr/>
    </dgm:pt>
    <dgm:pt modelId="{DF99B76F-4B51-4A61-851D-C5A2DD0EE846}" cxnId="{E1AC75D6-5A12-4F63-8B37-D3858DC64ABD}" type="sibTrans">
      <dgm:prSet/>
      <dgm:spPr/>
    </dgm:pt>
    <dgm:pt modelId="{D8F530CA-09F2-4138-965A-3B06E729DD45}">
      <dgm:prSet phldr="0" custT="0"/>
      <dgm:spPr/>
      <dgm:t>
        <a:bodyPr vert="horz" wrap="square"/>
        <a:lstStyle/>
        <a:p>
          <a:pPr>
            <a:lnSpc>
              <a:spcPct val="100000"/>
            </a:lnSpc>
            <a:spcBef>
              <a:spcPct val="0"/>
            </a:spcBef>
            <a:spcAft>
              <a:spcPct val="15000"/>
            </a:spcAft>
          </a:pPr>
          <a:r>
            <a:rPr lang="en-US"/>
            <a:t>Lung Cancer, COPD, Asthma.</a:t>
          </a:r>
          <a:endParaRPr/>
        </a:p>
      </dgm:t>
    </dgm:pt>
    <dgm:pt modelId="{B8BC4F2B-52DC-46DB-8B50-91ED0B564D11}" cxnId="{5706F213-DB4A-42F3-B401-C74E6486B925}" type="parTrans">
      <dgm:prSet/>
      <dgm:spPr/>
    </dgm:pt>
    <dgm:pt modelId="{77393BD1-F267-431C-B1E9-3A925F665427}" cxnId="{5706F213-DB4A-42F3-B401-C74E6486B925}" type="sibTrans">
      <dgm:prSet/>
      <dgm:spPr/>
    </dgm:pt>
    <dgm:pt modelId="{7A3CF341-35A5-4838-8F44-DD1637162627}" type="pres">
      <dgm:prSet presAssocID="{2FB4CB0E-CFDB-4291-BEF5-75E4DE8B9451}" presName="linear" presStyleCnt="0">
        <dgm:presLayoutVars>
          <dgm:dir/>
          <dgm:animLvl val="lvl"/>
          <dgm:resizeHandles val="exact"/>
        </dgm:presLayoutVars>
      </dgm:prSet>
      <dgm:spPr/>
    </dgm:pt>
    <dgm:pt modelId="{D56EC04F-0217-4D77-9D39-567B3B6D19B2}" type="pres">
      <dgm:prSet presAssocID="{0F7C9EF0-2695-4CC9-A2AE-8376E3595E1F}" presName="parentLin" presStyleCnt="0"/>
      <dgm:spPr/>
    </dgm:pt>
    <dgm:pt modelId="{FFD06B4F-0C3A-46B8-8BE6-4C9AC037A76F}" type="pres">
      <dgm:prSet presAssocID="{0F7C9EF0-2695-4CC9-A2AE-8376E3595E1F}" presName="parentLeftMargin" presStyleCnt="0"/>
      <dgm:spPr/>
    </dgm:pt>
    <dgm:pt modelId="{7AEC71E4-9F10-4742-BB81-C9DC2C61B3BF}" type="pres">
      <dgm:prSet presAssocID="{0F7C9EF0-2695-4CC9-A2AE-8376E3595E1F}" presName="parentText" presStyleLbl="node1" presStyleIdx="0" presStyleCnt="2">
        <dgm:presLayoutVars>
          <dgm:chMax val="0"/>
          <dgm:bulletEnabled val="1"/>
        </dgm:presLayoutVars>
      </dgm:prSet>
      <dgm:spPr/>
    </dgm:pt>
    <dgm:pt modelId="{53ABF4F7-48DD-42C3-A077-8568888D6ECF}" type="pres">
      <dgm:prSet presAssocID="{0F7C9EF0-2695-4CC9-A2AE-8376E3595E1F}" presName="negativeSpace" presStyleCnt="0"/>
      <dgm:spPr/>
    </dgm:pt>
    <dgm:pt modelId="{0E76183C-6100-4608-8268-0E246831C27E}" type="pres">
      <dgm:prSet presAssocID="{0F7C9EF0-2695-4CC9-A2AE-8376E3595E1F}" presName="childText" presStyleLbl="conFgAcc1" presStyleIdx="0" presStyleCnt="2">
        <dgm:presLayoutVars>
          <dgm:bulletEnabled val="1"/>
        </dgm:presLayoutVars>
      </dgm:prSet>
      <dgm:spPr/>
    </dgm:pt>
    <dgm:pt modelId="{D7560D24-6C69-4A39-87C9-B1790BB7946D}" type="pres">
      <dgm:prSet presAssocID="{CFCB32D6-2251-46B7-BDE7-63103B5BDC58}" presName="spaceBetweenRectangles" presStyleCnt="0"/>
      <dgm:spPr/>
    </dgm:pt>
    <dgm:pt modelId="{BAC02493-C3D2-48F0-AD0A-BCBB9CD88503}" type="pres">
      <dgm:prSet presAssocID="{FE4F0DF1-F378-4EDC-B9F4-6484580055A9}" presName="parentLin" presStyleCnt="0"/>
      <dgm:spPr/>
    </dgm:pt>
    <dgm:pt modelId="{35042F6C-FB88-4599-9358-F61D3A0DAAE1}" type="pres">
      <dgm:prSet presAssocID="{FE4F0DF1-F378-4EDC-B9F4-6484580055A9}" presName="parentLeftMargin" presStyleCnt="0"/>
      <dgm:spPr/>
    </dgm:pt>
    <dgm:pt modelId="{AECA9582-562C-4A61-A567-4020D2F0A533}" type="pres">
      <dgm:prSet presAssocID="{FE4F0DF1-F378-4EDC-B9F4-6484580055A9}" presName="parentText" presStyleLbl="node1" presStyleIdx="1" presStyleCnt="2">
        <dgm:presLayoutVars>
          <dgm:chMax val="0"/>
          <dgm:bulletEnabled val="1"/>
        </dgm:presLayoutVars>
      </dgm:prSet>
      <dgm:spPr/>
    </dgm:pt>
    <dgm:pt modelId="{5DD33E2E-2DB3-423D-8D61-82DE282E275C}" type="pres">
      <dgm:prSet presAssocID="{FE4F0DF1-F378-4EDC-B9F4-6484580055A9}" presName="negativeSpace" presStyleCnt="0"/>
      <dgm:spPr/>
    </dgm:pt>
    <dgm:pt modelId="{5A8F0E47-C636-434B-B7FE-3D37D8CF0D30}" type="pres">
      <dgm:prSet presAssocID="{FE4F0DF1-F378-4EDC-B9F4-6484580055A9}" presName="childText" presStyleLbl="conFgAcc1" presStyleIdx="1" presStyleCnt="2">
        <dgm:presLayoutVars>
          <dgm:bulletEnabled val="1"/>
        </dgm:presLayoutVars>
      </dgm:prSet>
      <dgm:spPr/>
    </dgm:pt>
  </dgm:ptLst>
  <dgm:cxnLst>
    <dgm:cxn modelId="{904A67D5-9365-49CC-9A9C-7010260930C3}" srcId="{2FB4CB0E-CFDB-4291-BEF5-75E4DE8B9451}" destId="{0F7C9EF0-2695-4CC9-A2AE-8376E3595E1F}" srcOrd="0" destOrd="0" parTransId="{044ECF64-5EE6-4AB9-A308-AD4DAC863784}" sibTransId="{CFCB32D6-2251-46B7-BDE7-63103B5BDC58}"/>
    <dgm:cxn modelId="{FC8F764F-6489-472C-B5DE-F6F820F28DC1}" srcId="{0F7C9EF0-2695-4CC9-A2AE-8376E3595E1F}" destId="{ACE9FD57-6E99-4252-AE96-C49AAEE2799A}" srcOrd="0" destOrd="0" parTransId="{4BE4F1D4-6C81-4F0D-B0D4-B94E3856DDCB}" sibTransId="{9791A3BF-FAF1-4345-9C48-F0E123355413}"/>
    <dgm:cxn modelId="{913D4CF1-0D9F-4C31-8226-5D937D9E21DF}" srcId="{0F7C9EF0-2695-4CC9-A2AE-8376E3595E1F}" destId="{D41F9BB6-FF77-4BF2-8B81-19B08B63BFAF}" srcOrd="1" destOrd="0" parTransId="{D5946D19-A7A5-44CC-B6E0-2C1B9FB3881A}" sibTransId="{3F90BD26-39A2-4892-AAC6-33B7E503292D}"/>
    <dgm:cxn modelId="{8AE2222C-AB82-43E9-A1D8-67699F09085E}" srcId="{2FB4CB0E-CFDB-4291-BEF5-75E4DE8B9451}" destId="{FE4F0DF1-F378-4EDC-B9F4-6484580055A9}" srcOrd="1" destOrd="0" parTransId="{883F3434-A137-4912-A24F-651F6AEA8DEA}" sibTransId="{C29EBA40-85CB-4F8B-BB30-A9758A7FC17F}"/>
    <dgm:cxn modelId="{83AC604F-4B1E-466B-A9E0-4C866A5922E6}" srcId="{FE4F0DF1-F378-4EDC-B9F4-6484580055A9}" destId="{1B2B9E98-8844-486D-A7FD-5C8B9937AFE8}" srcOrd="0" destOrd="1" parTransId="{A1A0F91F-040E-467D-86DB-87EC4B38A346}" sibTransId="{B01B3CF5-5FB2-490A-ABC5-9DECDD6CD799}"/>
    <dgm:cxn modelId="{E1AC75D6-5A12-4F63-8B37-D3858DC64ABD}" srcId="{FE4F0DF1-F378-4EDC-B9F4-6484580055A9}" destId="{1A7AF700-445E-4451-A7F4-E42D3C8F077A}" srcOrd="1" destOrd="1" parTransId="{613F8198-229D-4B79-8575-7F60298B2E74}" sibTransId="{DF99B76F-4B51-4A61-851D-C5A2DD0EE846}"/>
    <dgm:cxn modelId="{5706F213-DB4A-42F3-B401-C74E6486B925}" srcId="{FE4F0DF1-F378-4EDC-B9F4-6484580055A9}" destId="{D8F530CA-09F2-4138-965A-3B06E729DD45}" srcOrd="2" destOrd="1" parTransId="{B8BC4F2B-52DC-46DB-8B50-91ED0B564D11}" sibTransId="{77393BD1-F267-431C-B1E9-3A925F665427}"/>
    <dgm:cxn modelId="{D09380E1-BA83-44A0-8900-D2EDAA15E166}" type="presOf" srcId="{2FB4CB0E-CFDB-4291-BEF5-75E4DE8B9451}" destId="{7A3CF341-35A5-4838-8F44-DD1637162627}" srcOrd="0" destOrd="0" presId="urn:microsoft.com/office/officeart/2005/8/layout/list1#1"/>
    <dgm:cxn modelId="{C7498427-0532-4AF6-93A9-8BC0CB561F0D}" type="presParOf" srcId="{7A3CF341-35A5-4838-8F44-DD1637162627}" destId="{D56EC04F-0217-4D77-9D39-567B3B6D19B2}" srcOrd="0" destOrd="0" presId="urn:microsoft.com/office/officeart/2005/8/layout/list1#1"/>
    <dgm:cxn modelId="{8901F847-4539-4D67-BEF8-B7C2306DA66F}" type="presParOf" srcId="{D56EC04F-0217-4D77-9D39-567B3B6D19B2}" destId="{FFD06B4F-0C3A-46B8-8BE6-4C9AC037A76F}" srcOrd="0" destOrd="0" presId="urn:microsoft.com/office/officeart/2005/8/layout/list1#1"/>
    <dgm:cxn modelId="{F5810886-71AA-4EA1-BB9E-64337D615E07}" type="presOf" srcId="{0F7C9EF0-2695-4CC9-A2AE-8376E3595E1F}" destId="{FFD06B4F-0C3A-46B8-8BE6-4C9AC037A76F}" srcOrd="0" destOrd="0" presId="urn:microsoft.com/office/officeart/2005/8/layout/list1#1"/>
    <dgm:cxn modelId="{12BE52B1-8689-40B6-8ED1-0E82DF28A8CB}" type="presParOf" srcId="{D56EC04F-0217-4D77-9D39-567B3B6D19B2}" destId="{7AEC71E4-9F10-4742-BB81-C9DC2C61B3BF}" srcOrd="1" destOrd="0" presId="urn:microsoft.com/office/officeart/2005/8/layout/list1#1"/>
    <dgm:cxn modelId="{20E631E0-30C3-47FB-823B-8ACE7B273648}" type="presOf" srcId="{0F7C9EF0-2695-4CC9-A2AE-8376E3595E1F}" destId="{7AEC71E4-9F10-4742-BB81-C9DC2C61B3BF}" srcOrd="0" destOrd="0" presId="urn:microsoft.com/office/officeart/2005/8/layout/list1#1"/>
    <dgm:cxn modelId="{6B86D49F-404B-4B3E-81EE-EF482345508D}" type="presParOf" srcId="{7A3CF341-35A5-4838-8F44-DD1637162627}" destId="{53ABF4F7-48DD-42C3-A077-8568888D6ECF}" srcOrd="1" destOrd="0" presId="urn:microsoft.com/office/officeart/2005/8/layout/list1#1"/>
    <dgm:cxn modelId="{8FE3F0B4-6718-461C-AFE7-12FB1E0A5823}" type="presParOf" srcId="{7A3CF341-35A5-4838-8F44-DD1637162627}" destId="{0E76183C-6100-4608-8268-0E246831C27E}" srcOrd="2" destOrd="0" presId="urn:microsoft.com/office/officeart/2005/8/layout/list1#1"/>
    <dgm:cxn modelId="{ABD19A55-3F6D-4B75-B8FF-C49BD93D9D9F}" type="presOf" srcId="{ACE9FD57-6E99-4252-AE96-C49AAEE2799A}" destId="{0E76183C-6100-4608-8268-0E246831C27E}" srcOrd="0" destOrd="0" presId="urn:microsoft.com/office/officeart/2005/8/layout/list1#1"/>
    <dgm:cxn modelId="{7FAD8E0D-E3BA-4BD3-BC7B-C8AC7E9987D5}" type="presOf" srcId="{D41F9BB6-FF77-4BF2-8B81-19B08B63BFAF}" destId="{0E76183C-6100-4608-8268-0E246831C27E}" srcOrd="0" destOrd="1" presId="urn:microsoft.com/office/officeart/2005/8/layout/list1#1"/>
    <dgm:cxn modelId="{B954453C-5EA8-4BDC-B8D2-CD1146120F1C}" type="presParOf" srcId="{7A3CF341-35A5-4838-8F44-DD1637162627}" destId="{D7560D24-6C69-4A39-87C9-B1790BB7946D}" srcOrd="3" destOrd="0" presId="urn:microsoft.com/office/officeart/2005/8/layout/list1#1"/>
    <dgm:cxn modelId="{2484FDFE-CF21-478F-9F8C-ED8D3FC11160}" type="presParOf" srcId="{7A3CF341-35A5-4838-8F44-DD1637162627}" destId="{BAC02493-C3D2-48F0-AD0A-BCBB9CD88503}" srcOrd="4" destOrd="0" presId="urn:microsoft.com/office/officeart/2005/8/layout/list1#1"/>
    <dgm:cxn modelId="{37FA14D0-9BAE-4BBB-9AB5-9CCC233D61A9}" type="presParOf" srcId="{BAC02493-C3D2-48F0-AD0A-BCBB9CD88503}" destId="{35042F6C-FB88-4599-9358-F61D3A0DAAE1}" srcOrd="0" destOrd="4" presId="urn:microsoft.com/office/officeart/2005/8/layout/list1#1"/>
    <dgm:cxn modelId="{D64E85D6-3942-49B0-87C8-67211152892B}" type="presOf" srcId="{FE4F0DF1-F378-4EDC-B9F4-6484580055A9}" destId="{35042F6C-FB88-4599-9358-F61D3A0DAAE1}" srcOrd="0" destOrd="0" presId="urn:microsoft.com/office/officeart/2005/8/layout/list1#1"/>
    <dgm:cxn modelId="{F3866715-793A-4995-9F44-CCEB32E33BF0}" type="presParOf" srcId="{BAC02493-C3D2-48F0-AD0A-BCBB9CD88503}" destId="{AECA9582-562C-4A61-A567-4020D2F0A533}" srcOrd="1" destOrd="4" presId="urn:microsoft.com/office/officeart/2005/8/layout/list1#1"/>
    <dgm:cxn modelId="{7A112AA3-C39A-45CB-A8F3-A1C414813BCB}" type="presOf" srcId="{FE4F0DF1-F378-4EDC-B9F4-6484580055A9}" destId="{AECA9582-562C-4A61-A567-4020D2F0A533}" srcOrd="0" destOrd="0" presId="urn:microsoft.com/office/officeart/2005/8/layout/list1#1"/>
    <dgm:cxn modelId="{82583B5C-8E8A-43FC-9BBD-3E9EEBE24A6C}" type="presParOf" srcId="{7A3CF341-35A5-4838-8F44-DD1637162627}" destId="{5DD33E2E-2DB3-423D-8D61-82DE282E275C}" srcOrd="5" destOrd="0" presId="urn:microsoft.com/office/officeart/2005/8/layout/list1#1"/>
    <dgm:cxn modelId="{D2DBA433-73A4-4554-A7AF-5B04D4986A47}" type="presParOf" srcId="{7A3CF341-35A5-4838-8F44-DD1637162627}" destId="{5A8F0E47-C636-434B-B7FE-3D37D8CF0D30}" srcOrd="6" destOrd="0" presId="urn:microsoft.com/office/officeart/2005/8/layout/list1#1"/>
    <dgm:cxn modelId="{41146CF3-7CD6-45B0-A8AB-09FEC571D603}" type="presOf" srcId="{1B2B9E98-8844-486D-A7FD-5C8B9937AFE8}" destId="{5A8F0E47-C636-434B-B7FE-3D37D8CF0D30}" srcOrd="0" destOrd="0" presId="urn:microsoft.com/office/officeart/2005/8/layout/list1#1"/>
    <dgm:cxn modelId="{568C5DC9-E3FA-4E1F-92FD-E78CDB5F6140}" type="presOf" srcId="{1A7AF700-445E-4451-A7F4-E42D3C8F077A}" destId="{5A8F0E47-C636-434B-B7FE-3D37D8CF0D30}" srcOrd="0" destOrd="1" presId="urn:microsoft.com/office/officeart/2005/8/layout/list1#1"/>
    <dgm:cxn modelId="{B5DF7B18-203B-4252-BE9E-AB6CA2B303A7}" type="presOf" srcId="{D8F530CA-09F2-4138-965A-3B06E729DD45}" destId="{5A8F0E47-C636-434B-B7FE-3D37D8CF0D30}" srcOrd="0" destOrd="2" presId="urn:microsoft.com/office/officeart/2005/8/layout/list1#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B1D179-D23D-41D4-AEEF-E4B9FEB06903}" type="doc">
      <dgm:prSet loTypeId="process" loCatId="process" qsTypeId="urn:microsoft.com/office/officeart/2005/8/quickstyle/simple3" qsCatId="simple" csTypeId="urn:microsoft.com/office/officeart/2005/8/colors/accent1_2#4" csCatId="accent1" phldr="0"/>
      <dgm:spPr/>
    </dgm:pt>
    <dgm:pt modelId="{3F25DA44-7F3E-4C17-A40B-7F663FDBEA65}">
      <dgm:prSet phldrT="[Text]" phldr="0" custT="0"/>
      <dgm:spPr/>
      <dgm:t>
        <a:bodyPr vert="horz" wrap="square"/>
        <a:lstStyle/>
        <a:p>
          <a:pPr>
            <a:lnSpc>
              <a:spcPct val="100000"/>
            </a:lnSpc>
            <a:spcBef>
              <a:spcPct val="0"/>
            </a:spcBef>
            <a:spcAft>
              <a:spcPct val="35000"/>
            </a:spcAft>
          </a:pPr>
          <a:r>
            <a:rPr lang="en-US"/>
            <a:t>Increase in Population </a:t>
          </a:r>
        </a:p>
        <a:p>
          <a:pPr>
            <a:lnSpc>
              <a:spcPct val="100000"/>
            </a:lnSpc>
            <a:spcBef>
              <a:spcPct val="0"/>
            </a:spcBef>
            <a:spcAft>
              <a:spcPct val="35000"/>
            </a:spcAft>
          </a:pPr>
          <a:r>
            <a:rPr lang="en-US"/>
            <a:t>(Urbanization)</a:t>
          </a:r>
        </a:p>
      </dgm:t>
    </dgm:pt>
    <dgm:pt modelId="{EE9066D1-3403-4469-8E8C-0D40A82430F2}" cxnId="{9A51CF72-E5DC-406B-8B59-B503F7A56563}" type="parTrans">
      <dgm:prSet/>
      <dgm:spPr/>
    </dgm:pt>
    <dgm:pt modelId="{8EC5AF5E-9C9F-410A-A755-A3EA5186F948}" cxnId="{9A51CF72-E5DC-406B-8B59-B503F7A56563}" type="sibTrans">
      <dgm:prSet/>
      <dgm:spPr/>
      <dgm:t>
        <a:bodyPr/>
        <a:lstStyle/>
        <a:p>
          <a:endParaRPr lang="en-US"/>
        </a:p>
      </dgm:t>
    </dgm:pt>
    <dgm:pt modelId="{2E2F4D3A-969C-4DB2-9FA9-5C4A40369351}">
      <dgm:prSet phldrT="[Text]" phldr="0" custT="1"/>
      <dgm:spPr/>
      <dgm:t>
        <a:bodyPr vert="horz" wrap="square"/>
        <a:p>
          <a:pPr>
            <a:lnSpc>
              <a:spcPct val="100000"/>
            </a:lnSpc>
            <a:spcBef>
              <a:spcPct val="0"/>
            </a:spcBef>
            <a:spcAft>
              <a:spcPct val="35000"/>
            </a:spcAft>
          </a:pPr>
          <a:r>
            <a:rPr lang="en-US" sz="1200">
              <a:latin typeface="+mj-ea"/>
              <a:cs typeface="+mj-ea"/>
            </a:rPr>
            <a:t>Increase in number of Vehicle/Industries/</a:t>
          </a:r>
          <a:r>
            <a:rPr lang="en-US" sz="1200">
              <a:latin typeface="+mj-ea"/>
              <a:cs typeface="+mj-ea"/>
            </a:rPr>
            <a:t/>
          </a:r>
          <a:endParaRPr lang="en-US" sz="1200">
            <a:latin typeface="+mj-ea"/>
            <a:cs typeface="+mj-ea"/>
          </a:endParaRPr>
        </a:p>
        <a:p>
          <a:pPr>
            <a:lnSpc>
              <a:spcPct val="100000"/>
            </a:lnSpc>
            <a:spcBef>
              <a:spcPct val="0"/>
            </a:spcBef>
            <a:spcAft>
              <a:spcPct val="35000"/>
            </a:spcAft>
          </a:pPr>
          <a:r>
            <a:rPr lang="en-US" sz="1200">
              <a:latin typeface="+mj-ea"/>
              <a:cs typeface="+mj-ea"/>
            </a:rPr>
            <a:t>Construction Sites</a:t>
          </a:r>
          <a:r>
            <a:rPr lang="en-US" sz="1200">
              <a:latin typeface="+mj-ea"/>
              <a:cs typeface="+mj-ea"/>
            </a:rPr>
            <a:t/>
          </a:r>
          <a:endParaRPr lang="en-US" sz="1200">
            <a:latin typeface="+mj-ea"/>
            <a:cs typeface="+mj-ea"/>
          </a:endParaRPr>
        </a:p>
      </dgm:t>
    </dgm:pt>
    <dgm:pt modelId="{1E934BFE-4D40-486C-8784-F698A10C4CF5}" cxnId="{D69C1C12-1EED-4561-9E05-EEFDEEC9B264}" type="parTrans">
      <dgm:prSet/>
      <dgm:spPr/>
    </dgm:pt>
    <dgm:pt modelId="{EC1AFF77-9232-4EEB-95CB-85CEAB3B1FC0}" cxnId="{D69C1C12-1EED-4561-9E05-EEFDEEC9B264}" type="sibTrans">
      <dgm:prSet/>
      <dgm:spPr/>
      <dgm:t>
        <a:bodyPr/>
        <a:lstStyle/>
        <a:p>
          <a:endParaRPr lang="en-US"/>
        </a:p>
      </dgm:t>
    </dgm:pt>
    <dgm:pt modelId="{37B86CFA-59B5-46FA-8A6B-9FB187CE14DF}">
      <dgm:prSet phldrT="[Text]" phldr="0" custT="0"/>
      <dgm:spPr/>
      <dgm:t>
        <a:bodyPr vert="horz" wrap="square"/>
        <a:lstStyle/>
        <a:p>
          <a:pPr>
            <a:lnSpc>
              <a:spcPct val="100000"/>
            </a:lnSpc>
            <a:spcBef>
              <a:spcPct val="0"/>
            </a:spcBef>
            <a:spcAft>
              <a:spcPct val="35000"/>
            </a:spcAft>
          </a:pPr>
          <a:r>
            <a:rPr lang="en-US"/>
            <a:t>Increase in smoke by fuel emission, construction, road dust etc.</a:t>
          </a:r>
        </a:p>
      </dgm:t>
    </dgm:pt>
    <dgm:pt modelId="{9DABF4F3-A9E6-40B1-A863-AC9409CC14BB}" cxnId="{66B831BE-B1F6-47B7-A8C5-26023D88A7C2}" type="parTrans">
      <dgm:prSet/>
      <dgm:spPr/>
    </dgm:pt>
    <dgm:pt modelId="{18EFF3C3-47F9-402B-A3F3-E9310EA281B4}" cxnId="{66B831BE-B1F6-47B7-A8C5-26023D88A7C2}" type="sibTrans">
      <dgm:prSet/>
      <dgm:spPr/>
      <dgm:t>
        <a:bodyPr/>
        <a:lstStyle/>
        <a:p>
          <a:endParaRPr lang="en-IN"/>
        </a:p>
      </dgm:t>
    </dgm:pt>
    <dgm:pt modelId="{266BF163-18C4-4D2D-AF20-5BFD686E306E}">
      <dgm:prSet phldr="0" custT="0"/>
      <dgm:spPr/>
      <dgm:t>
        <a:bodyPr vert="horz" wrap="square"/>
        <a:lstStyle/>
        <a:p>
          <a:pPr>
            <a:lnSpc>
              <a:spcPct val="100000"/>
            </a:lnSpc>
            <a:spcBef>
              <a:spcPct val="0"/>
            </a:spcBef>
            <a:spcAft>
              <a:spcPct val="35000"/>
            </a:spcAft>
          </a:pPr>
          <a:r>
            <a:rPr lang="en-US"/>
            <a:t>Increase in unwanted residuals like PM2.5, PM10, SO2, NO2, CO, Ozone, Pb, NH3 ,etc. in the air.</a:t>
          </a:r>
        </a:p>
      </dgm:t>
    </dgm:pt>
    <dgm:pt modelId="{18BED844-AA03-4855-958C-D9AF276F07C8}" cxnId="{5D6B4451-0EF4-458A-9DD5-978937379802}" type="parTrans">
      <dgm:prSet/>
      <dgm:spPr/>
    </dgm:pt>
    <dgm:pt modelId="{0D92A0E4-DAFC-4D20-A922-57377A978E02}" cxnId="{5D6B4451-0EF4-458A-9DD5-978937379802}" type="sibTrans">
      <dgm:prSet/>
      <dgm:spPr/>
      <dgm:t>
        <a:bodyPr/>
        <a:lstStyle/>
        <a:p>
          <a:endParaRPr lang="en-IN"/>
        </a:p>
      </dgm:t>
    </dgm:pt>
    <dgm:pt modelId="{2FD42C7C-7695-4A1D-BAB8-98911428A945}">
      <dgm:prSet phldr="0" custT="0"/>
      <dgm:spPr/>
      <dgm:t>
        <a:bodyPr vert="horz" wrap="square"/>
        <a:lstStyle/>
        <a:p>
          <a:pPr>
            <a:lnSpc>
              <a:spcPct val="100000"/>
            </a:lnSpc>
            <a:spcBef>
              <a:spcPct val="0"/>
            </a:spcBef>
            <a:spcAft>
              <a:spcPct val="35000"/>
            </a:spcAft>
          </a:pPr>
          <a:r>
            <a:rPr lang="en-US"/>
            <a:t>Resulted in Increase in Asthma, COPD, Lung Cancer and heart diseases cases.</a:t>
          </a:r>
        </a:p>
      </dgm:t>
    </dgm:pt>
    <dgm:pt modelId="{2223A248-DFC8-468E-877A-0A64CA5CECBC}" cxnId="{DEEA9862-4ABC-4E63-AD09-3D97B0AAFE9F}" type="parTrans">
      <dgm:prSet/>
      <dgm:spPr/>
    </dgm:pt>
    <dgm:pt modelId="{29251815-1665-4581-A5F5-A75A6B73DC4E}" cxnId="{DEEA9862-4ABC-4E63-AD09-3D97B0AAFE9F}" type="sibTrans">
      <dgm:prSet/>
      <dgm:spPr/>
    </dgm:pt>
    <dgm:pt modelId="{BF708676-7EFC-4C81-9D3A-3E677EAC1C7B}" type="pres">
      <dgm:prSet presAssocID="{8EB1D179-D23D-41D4-AEEF-E4B9FEB06903}" presName="Name0" presStyleCnt="0">
        <dgm:presLayoutVars>
          <dgm:dir/>
          <dgm:resizeHandles val="exact"/>
        </dgm:presLayoutVars>
      </dgm:prSet>
      <dgm:spPr/>
    </dgm:pt>
    <dgm:pt modelId="{111DEAC9-5D4C-4A6A-A44E-082A26F60596}" type="pres">
      <dgm:prSet presAssocID="{3F25DA44-7F3E-4C17-A40B-7F663FDBEA65}" presName="node" presStyleLbl="node1" presStyleIdx="0" presStyleCnt="5">
        <dgm:presLayoutVars>
          <dgm:bulletEnabled val="1"/>
        </dgm:presLayoutVars>
      </dgm:prSet>
      <dgm:spPr/>
    </dgm:pt>
    <dgm:pt modelId="{8A5CF0CE-3323-464D-9C63-05C1BDB053F5}" type="pres">
      <dgm:prSet presAssocID="{8EC5AF5E-9C9F-410A-A755-A3EA5186F948}" presName="sibTrans" presStyleLbl="sibTrans2D1" presStyleIdx="0" presStyleCnt="4"/>
      <dgm:spPr/>
    </dgm:pt>
    <dgm:pt modelId="{5FA465F6-7607-499F-BFB2-52F4E071FB67}" type="pres">
      <dgm:prSet presAssocID="{8EC5AF5E-9C9F-410A-A755-A3EA5186F948}" presName="connectorText" presStyleCnt="0"/>
      <dgm:spPr/>
    </dgm:pt>
    <dgm:pt modelId="{552FB8E7-A5FB-4CC3-94C3-CE0BDF19F9F1}" type="pres">
      <dgm:prSet presAssocID="{2E2F4D3A-969C-4DB2-9FA9-5C4A40369351}" presName="node" presStyleLbl="node1" presStyleIdx="1" presStyleCnt="5">
        <dgm:presLayoutVars>
          <dgm:bulletEnabled val="1"/>
        </dgm:presLayoutVars>
      </dgm:prSet>
      <dgm:spPr/>
    </dgm:pt>
    <dgm:pt modelId="{353C3794-50AA-4D44-83C9-CE28317C3317}" type="pres">
      <dgm:prSet presAssocID="{EC1AFF77-9232-4EEB-95CB-85CEAB3B1FC0}" presName="sibTrans" presStyleLbl="sibTrans2D1" presStyleIdx="1" presStyleCnt="4"/>
      <dgm:spPr/>
    </dgm:pt>
    <dgm:pt modelId="{5AFF040D-0639-4120-9E39-DA822CF9F321}" type="pres">
      <dgm:prSet presAssocID="{EC1AFF77-9232-4EEB-95CB-85CEAB3B1FC0}" presName="connectorText" presStyleCnt="0"/>
      <dgm:spPr/>
    </dgm:pt>
    <dgm:pt modelId="{A1E15D63-E1FF-4A28-A04F-A2B65927BC31}" type="pres">
      <dgm:prSet presAssocID="{37B86CFA-59B5-46FA-8A6B-9FB187CE14DF}" presName="node" presStyleLbl="node1" presStyleIdx="2" presStyleCnt="5">
        <dgm:presLayoutVars>
          <dgm:bulletEnabled val="1"/>
        </dgm:presLayoutVars>
      </dgm:prSet>
      <dgm:spPr/>
    </dgm:pt>
    <dgm:pt modelId="{0232B95F-F8C6-46A3-B7DD-EA6BD4D87643}" type="pres">
      <dgm:prSet presAssocID="{18EFF3C3-47F9-402B-A3F3-E9310EA281B4}" presName="sibTrans" presStyleLbl="sibTrans2D1" presStyleIdx="2" presStyleCnt="4"/>
      <dgm:spPr/>
    </dgm:pt>
    <dgm:pt modelId="{8727B942-6F9C-459E-85C0-91CFB0858271}" type="pres">
      <dgm:prSet presAssocID="{18EFF3C3-47F9-402B-A3F3-E9310EA281B4}" presName="connectorText" presStyleCnt="0"/>
      <dgm:spPr/>
    </dgm:pt>
    <dgm:pt modelId="{422BAB74-D4B1-4881-A40A-BB41D5983416}" type="pres">
      <dgm:prSet presAssocID="{266BF163-18C4-4D2D-AF20-5BFD686E306E}" presName="node" presStyleLbl="node1" presStyleIdx="3" presStyleCnt="5">
        <dgm:presLayoutVars>
          <dgm:bulletEnabled val="1"/>
        </dgm:presLayoutVars>
      </dgm:prSet>
      <dgm:spPr/>
    </dgm:pt>
    <dgm:pt modelId="{B07003A2-5D7D-4095-AC81-600242AE729F}" type="pres">
      <dgm:prSet presAssocID="{0D92A0E4-DAFC-4D20-A922-57377A978E02}" presName="sibTrans" presStyleLbl="sibTrans2D1" presStyleIdx="3" presStyleCnt="4"/>
      <dgm:spPr/>
    </dgm:pt>
    <dgm:pt modelId="{642951AA-C831-4403-89CD-6C44C0D73F67}" type="pres">
      <dgm:prSet presAssocID="{0D92A0E4-DAFC-4D20-A922-57377A978E02}" presName="connectorText" presStyleCnt="0"/>
      <dgm:spPr/>
    </dgm:pt>
    <dgm:pt modelId="{83BCF657-6FE6-4517-ABDB-D6D290470C86}" type="pres">
      <dgm:prSet presAssocID="{2FD42C7C-7695-4A1D-BAB8-98911428A945}" presName="node" presStyleLbl="node1" presStyleIdx="4" presStyleCnt="5">
        <dgm:presLayoutVars>
          <dgm:bulletEnabled val="1"/>
        </dgm:presLayoutVars>
      </dgm:prSet>
      <dgm:spPr/>
    </dgm:pt>
  </dgm:ptLst>
  <dgm:cxnLst>
    <dgm:cxn modelId="{9A51CF72-E5DC-406B-8B59-B503F7A56563}" srcId="{8EB1D179-D23D-41D4-AEEF-E4B9FEB06903}" destId="{3F25DA44-7F3E-4C17-A40B-7F663FDBEA65}" srcOrd="0" destOrd="0" parTransId="{EE9066D1-3403-4469-8E8C-0D40A82430F2}" sibTransId="{8EC5AF5E-9C9F-410A-A755-A3EA5186F948}"/>
    <dgm:cxn modelId="{D69C1C12-1EED-4561-9E05-EEFDEEC9B264}" srcId="{8EB1D179-D23D-41D4-AEEF-E4B9FEB06903}" destId="{2E2F4D3A-969C-4DB2-9FA9-5C4A40369351}" srcOrd="1" destOrd="0" parTransId="{1E934BFE-4D40-486C-8784-F698A10C4CF5}" sibTransId="{EC1AFF77-9232-4EEB-95CB-85CEAB3B1FC0}"/>
    <dgm:cxn modelId="{66B831BE-B1F6-47B7-A8C5-26023D88A7C2}" srcId="{8EB1D179-D23D-41D4-AEEF-E4B9FEB06903}" destId="{37B86CFA-59B5-46FA-8A6B-9FB187CE14DF}" srcOrd="2" destOrd="0" parTransId="{9DABF4F3-A9E6-40B1-A863-AC9409CC14BB}" sibTransId="{18EFF3C3-47F9-402B-A3F3-E9310EA281B4}"/>
    <dgm:cxn modelId="{5D6B4451-0EF4-458A-9DD5-978937379802}" srcId="{8EB1D179-D23D-41D4-AEEF-E4B9FEB06903}" destId="{266BF163-18C4-4D2D-AF20-5BFD686E306E}" srcOrd="3" destOrd="0" parTransId="{18BED844-AA03-4855-958C-D9AF276F07C8}" sibTransId="{0D92A0E4-DAFC-4D20-A922-57377A978E02}"/>
    <dgm:cxn modelId="{DEEA9862-4ABC-4E63-AD09-3D97B0AAFE9F}" srcId="{8EB1D179-D23D-41D4-AEEF-E4B9FEB06903}" destId="{2FD42C7C-7695-4A1D-BAB8-98911428A945}" srcOrd="4" destOrd="0" parTransId="{2223A248-DFC8-468E-877A-0A64CA5CECBC}" sibTransId="{29251815-1665-4581-A5F5-A75A6B73DC4E}"/>
    <dgm:cxn modelId="{84AC08F9-316D-4B81-8ABC-9A507F29284F}" type="presOf" srcId="{8EB1D179-D23D-41D4-AEEF-E4B9FEB06903}" destId="{BF708676-7EFC-4C81-9D3A-3E677EAC1C7B}" srcOrd="0" destOrd="0" presId="urn:microsoft.com/office/officeart/2005/8/layout/process1"/>
    <dgm:cxn modelId="{52786CB8-FCDD-46D2-9CCB-8FEE6DC0BDD5}" type="presParOf" srcId="{BF708676-7EFC-4C81-9D3A-3E677EAC1C7B}" destId="{111DEAC9-5D4C-4A6A-A44E-082A26F60596}" srcOrd="0" destOrd="0" presId="urn:microsoft.com/office/officeart/2005/8/layout/process1"/>
    <dgm:cxn modelId="{7B8BA5DF-37E2-48CC-B8F0-5B0E6CA356BD}" type="presOf" srcId="{3F25DA44-7F3E-4C17-A40B-7F663FDBEA65}" destId="{111DEAC9-5D4C-4A6A-A44E-082A26F60596}" srcOrd="0" destOrd="0" presId="urn:microsoft.com/office/officeart/2005/8/layout/process1"/>
    <dgm:cxn modelId="{CE07121E-11E4-4AED-8D6C-689181EEA59C}" type="presParOf" srcId="{BF708676-7EFC-4C81-9D3A-3E677EAC1C7B}" destId="{8A5CF0CE-3323-464D-9C63-05C1BDB053F5}" srcOrd="1" destOrd="0" presId="urn:microsoft.com/office/officeart/2005/8/layout/process1"/>
    <dgm:cxn modelId="{DB74276F-64FF-4C4B-B0B5-2676280DCC7E}" type="presOf" srcId="{8EC5AF5E-9C9F-410A-A755-A3EA5186F948}" destId="{8A5CF0CE-3323-464D-9C63-05C1BDB053F5}" srcOrd="0" destOrd="0" presId="urn:microsoft.com/office/officeart/2005/8/layout/process1"/>
    <dgm:cxn modelId="{F00912FA-BCB6-4600-8545-B6715AA419E9}" type="presParOf" srcId="{8A5CF0CE-3323-464D-9C63-05C1BDB053F5}" destId="{5FA465F6-7607-499F-BFB2-52F4E071FB67}" srcOrd="0" destOrd="1" presId="urn:microsoft.com/office/officeart/2005/8/layout/process1"/>
    <dgm:cxn modelId="{1B746260-E1CD-4AC0-8512-0AC37D0A1D5E}" type="presOf" srcId="{8EC5AF5E-9C9F-410A-A755-A3EA5186F948}" destId="{5FA465F6-7607-499F-BFB2-52F4E071FB67}" srcOrd="1" destOrd="0" presId="urn:microsoft.com/office/officeart/2005/8/layout/process1"/>
    <dgm:cxn modelId="{8D552167-2E14-44F0-988A-C78D65C92012}" type="presParOf" srcId="{BF708676-7EFC-4C81-9D3A-3E677EAC1C7B}" destId="{552FB8E7-A5FB-4CC3-94C3-CE0BDF19F9F1}" srcOrd="2" destOrd="0" presId="urn:microsoft.com/office/officeart/2005/8/layout/process1"/>
    <dgm:cxn modelId="{E274715B-4929-4D90-9553-C20FADE4019D}" type="presOf" srcId="{2E2F4D3A-969C-4DB2-9FA9-5C4A40369351}" destId="{552FB8E7-A5FB-4CC3-94C3-CE0BDF19F9F1}" srcOrd="0" destOrd="0" presId="urn:microsoft.com/office/officeart/2005/8/layout/process1"/>
    <dgm:cxn modelId="{C28656F6-171D-4E2F-A1D1-E7BD578C03F0}" type="presParOf" srcId="{BF708676-7EFC-4C81-9D3A-3E677EAC1C7B}" destId="{353C3794-50AA-4D44-83C9-CE28317C3317}" srcOrd="3" destOrd="0" presId="urn:microsoft.com/office/officeart/2005/8/layout/process1"/>
    <dgm:cxn modelId="{03CCB8F4-C4E9-418D-B1EB-1F26BD5DE1DA}" type="presOf" srcId="{EC1AFF77-9232-4EEB-95CB-85CEAB3B1FC0}" destId="{353C3794-50AA-4D44-83C9-CE28317C3317}" srcOrd="0" destOrd="0" presId="urn:microsoft.com/office/officeart/2005/8/layout/process1"/>
    <dgm:cxn modelId="{07780D1A-33E6-45A0-B4C1-D557DD39120E}" type="presParOf" srcId="{353C3794-50AA-4D44-83C9-CE28317C3317}" destId="{5AFF040D-0639-4120-9E39-DA822CF9F321}" srcOrd="0" destOrd="3" presId="urn:microsoft.com/office/officeart/2005/8/layout/process1"/>
    <dgm:cxn modelId="{24D0D8AB-850C-485E-B71C-DBB6EB226C2B}" type="presOf" srcId="{EC1AFF77-9232-4EEB-95CB-85CEAB3B1FC0}" destId="{5AFF040D-0639-4120-9E39-DA822CF9F321}" srcOrd="1" destOrd="0" presId="urn:microsoft.com/office/officeart/2005/8/layout/process1"/>
    <dgm:cxn modelId="{0EC6221A-2079-476E-8995-78D5ADC7AB3C}" type="presParOf" srcId="{BF708676-7EFC-4C81-9D3A-3E677EAC1C7B}" destId="{A1E15D63-E1FF-4A28-A04F-A2B65927BC31}" srcOrd="4" destOrd="0" presId="urn:microsoft.com/office/officeart/2005/8/layout/process1"/>
    <dgm:cxn modelId="{4BD9BCDA-9CFD-4009-A5DA-A2D5211F7039}" type="presOf" srcId="{37B86CFA-59B5-46FA-8A6B-9FB187CE14DF}" destId="{A1E15D63-E1FF-4A28-A04F-A2B65927BC31}" srcOrd="0" destOrd="0" presId="urn:microsoft.com/office/officeart/2005/8/layout/process1"/>
    <dgm:cxn modelId="{4520B7CC-C01E-40E1-9DF8-A8DB0B33E4EA}" type="presParOf" srcId="{BF708676-7EFC-4C81-9D3A-3E677EAC1C7B}" destId="{0232B95F-F8C6-46A3-B7DD-EA6BD4D87643}" srcOrd="5" destOrd="0" presId="urn:microsoft.com/office/officeart/2005/8/layout/process1"/>
    <dgm:cxn modelId="{2ADD6307-21C2-4164-82AE-C6461E1B29C1}" type="presOf" srcId="{18EFF3C3-47F9-402B-A3F3-E9310EA281B4}" destId="{0232B95F-F8C6-46A3-B7DD-EA6BD4D87643}" srcOrd="0" destOrd="0" presId="urn:microsoft.com/office/officeart/2005/8/layout/process1"/>
    <dgm:cxn modelId="{B154A0EF-18A3-4E69-A250-925BCC5C91B1}" type="presParOf" srcId="{0232B95F-F8C6-46A3-B7DD-EA6BD4D87643}" destId="{8727B942-6F9C-459E-85C0-91CFB0858271}" srcOrd="0" destOrd="5" presId="urn:microsoft.com/office/officeart/2005/8/layout/process1"/>
    <dgm:cxn modelId="{F1396016-4739-41BB-9FA9-58D6110E8E22}" type="presOf" srcId="{18EFF3C3-47F9-402B-A3F3-E9310EA281B4}" destId="{8727B942-6F9C-459E-85C0-91CFB0858271}" srcOrd="1" destOrd="0" presId="urn:microsoft.com/office/officeart/2005/8/layout/process1"/>
    <dgm:cxn modelId="{DEA65EBB-195F-449D-8174-F2359D53683E}" type="presParOf" srcId="{BF708676-7EFC-4C81-9D3A-3E677EAC1C7B}" destId="{422BAB74-D4B1-4881-A40A-BB41D5983416}" srcOrd="6" destOrd="0" presId="urn:microsoft.com/office/officeart/2005/8/layout/process1"/>
    <dgm:cxn modelId="{852FF8AA-D8D7-4D81-A520-00E8F7F7B41F}" type="presOf" srcId="{266BF163-18C4-4D2D-AF20-5BFD686E306E}" destId="{422BAB74-D4B1-4881-A40A-BB41D5983416}" srcOrd="0" destOrd="0" presId="urn:microsoft.com/office/officeart/2005/8/layout/process1"/>
    <dgm:cxn modelId="{7667FC4C-A879-4B77-B9FD-0FB182328FF9}" type="presParOf" srcId="{BF708676-7EFC-4C81-9D3A-3E677EAC1C7B}" destId="{B07003A2-5D7D-4095-AC81-600242AE729F}" srcOrd="7" destOrd="0" presId="urn:microsoft.com/office/officeart/2005/8/layout/process1"/>
    <dgm:cxn modelId="{23684C8D-3165-42EC-B0F3-27630197230B}" type="presOf" srcId="{0D92A0E4-DAFC-4D20-A922-57377A978E02}" destId="{B07003A2-5D7D-4095-AC81-600242AE729F}" srcOrd="0" destOrd="0" presId="urn:microsoft.com/office/officeart/2005/8/layout/process1"/>
    <dgm:cxn modelId="{CA4EF28C-4C14-4CFD-909B-113FCD65B397}" type="presParOf" srcId="{B07003A2-5D7D-4095-AC81-600242AE729F}" destId="{642951AA-C831-4403-89CD-6C44C0D73F67}" srcOrd="0" destOrd="7" presId="urn:microsoft.com/office/officeart/2005/8/layout/process1"/>
    <dgm:cxn modelId="{A7C4E063-D2E7-4C34-B19A-209AE0270F88}" type="presOf" srcId="{0D92A0E4-DAFC-4D20-A922-57377A978E02}" destId="{642951AA-C831-4403-89CD-6C44C0D73F67}" srcOrd="1" destOrd="0" presId="urn:microsoft.com/office/officeart/2005/8/layout/process1"/>
    <dgm:cxn modelId="{67C3BE68-85F3-4E8E-92DB-AF15D4C77F3E}" type="presParOf" srcId="{BF708676-7EFC-4C81-9D3A-3E677EAC1C7B}" destId="{83BCF657-6FE6-4517-ABDB-D6D290470C86}" srcOrd="8" destOrd="0" presId="urn:microsoft.com/office/officeart/2005/8/layout/process1"/>
    <dgm:cxn modelId="{D632E9F1-4343-44DB-897D-750F075E2EB5}" type="presOf" srcId="{2FD42C7C-7695-4A1D-BAB8-98911428A945}" destId="{83BCF657-6FE6-4517-ABDB-D6D290470C86}" srcOrd="0" destOrd="0" presId="urn:microsoft.com/office/officeart/2005/8/layout/process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E5FE506-A694-497F-8611-0F431FA9A928}" type="doc">
      <dgm:prSet loTypeId="urn:microsoft.com/office/officeart/2005/8/layout/vList2#1" loCatId="list" qsTypeId="urn:microsoft.com/office/officeart/2005/8/quickstyle/simple1#5" qsCatId="simple" csTypeId="urn:microsoft.com/office/officeart/2005/8/colors/accent1_2#5" csCatId="accent1"/>
      <dgm:spPr/>
      <dgm:t>
        <a:bodyPr/>
        <a:lstStyle/>
        <a:p>
          <a:endParaRPr lang="en-US"/>
        </a:p>
      </dgm:t>
    </dgm:pt>
    <dgm:pt modelId="{E5812921-971F-482C-A16A-117CB9C86317}">
      <dgm:prSet/>
      <dgm:spPr/>
      <dgm:t>
        <a:bodyPr/>
        <a:lstStyle/>
        <a:p>
          <a:r>
            <a:rPr lang="en-US" b="1" i="1"/>
            <a:t>Duration-</a:t>
          </a:r>
          <a:endParaRPr lang="en-US"/>
        </a:p>
      </dgm:t>
    </dgm:pt>
    <dgm:pt modelId="{E3B4880F-7FDD-4E8E-8B96-0E633B0F6B0A}" cxnId="{257C4127-2863-4954-ADFD-8F72BD931EB4}" type="parTrans">
      <dgm:prSet/>
      <dgm:spPr/>
      <dgm:t>
        <a:bodyPr/>
        <a:lstStyle/>
        <a:p>
          <a:endParaRPr lang="en-US"/>
        </a:p>
      </dgm:t>
    </dgm:pt>
    <dgm:pt modelId="{931D7949-4E91-4E2C-8EF6-7D40799030C9}" cxnId="{257C4127-2863-4954-ADFD-8F72BD931EB4}" type="sibTrans">
      <dgm:prSet/>
      <dgm:spPr/>
      <dgm:t>
        <a:bodyPr/>
        <a:lstStyle/>
        <a:p>
          <a:endParaRPr lang="en-US"/>
        </a:p>
      </dgm:t>
    </dgm:pt>
    <dgm:pt modelId="{7A229219-2167-438F-AD3A-75446F455595}">
      <dgm:prSet phldr="0" custT="0"/>
      <dgm:spPr/>
      <dgm:t>
        <a:bodyPr vert="horz" wrap="square"/>
        <a:p>
          <a:pPr>
            <a:lnSpc>
              <a:spcPct val="100000"/>
            </a:lnSpc>
            <a:spcBef>
              <a:spcPct val="0"/>
            </a:spcBef>
            <a:spcAft>
              <a:spcPct val="20000"/>
            </a:spcAft>
          </a:pPr>
          <a:r>
            <a:rPr lang="en-US"/>
            <a:t>January 2021 - December 2022</a:t>
          </a:r>
          <a:r>
            <a:rPr/>
            <a:t/>
          </a:r>
          <a:endParaRPr/>
        </a:p>
      </dgm:t>
    </dgm:pt>
    <dgm:pt modelId="{FAAACCED-5387-4294-B75C-81ECD6B813FC}" cxnId="{FEBE2CB4-AA79-4A48-A49C-2C77185CEBCA}" type="parTrans">
      <dgm:prSet/>
      <dgm:spPr/>
      <dgm:t>
        <a:bodyPr/>
        <a:lstStyle/>
        <a:p>
          <a:endParaRPr lang="en-US"/>
        </a:p>
      </dgm:t>
    </dgm:pt>
    <dgm:pt modelId="{36EF824F-761B-4C80-966E-9D30BC27D07D}" cxnId="{FEBE2CB4-AA79-4A48-A49C-2C77185CEBCA}" type="sibTrans">
      <dgm:prSet/>
      <dgm:spPr/>
      <dgm:t>
        <a:bodyPr/>
        <a:lstStyle/>
        <a:p>
          <a:endParaRPr lang="en-US"/>
        </a:p>
      </dgm:t>
    </dgm:pt>
    <dgm:pt modelId="{650035AE-4ED5-4251-8A52-0AEE14D4F799}">
      <dgm:prSet/>
      <dgm:spPr/>
      <dgm:t>
        <a:bodyPr/>
        <a:lstStyle/>
        <a:p>
          <a:r>
            <a:rPr lang="en-US" b="1" i="1"/>
            <a:t>Materials and methods- </a:t>
          </a:r>
          <a:endParaRPr lang="en-US"/>
        </a:p>
      </dgm:t>
    </dgm:pt>
    <dgm:pt modelId="{3F30B89E-2872-42CE-B19F-36D0D082ECA9}" cxnId="{BE747718-8B86-498A-A8CA-7AAB3018BC8F}" type="parTrans">
      <dgm:prSet/>
      <dgm:spPr/>
      <dgm:t>
        <a:bodyPr/>
        <a:lstStyle/>
        <a:p>
          <a:endParaRPr lang="en-US"/>
        </a:p>
      </dgm:t>
    </dgm:pt>
    <dgm:pt modelId="{97D8B3F4-4990-4CFA-B1B8-BA05B55ACD99}" cxnId="{BE747718-8B86-498A-A8CA-7AAB3018BC8F}" type="sibTrans">
      <dgm:prSet/>
      <dgm:spPr/>
      <dgm:t>
        <a:bodyPr/>
        <a:lstStyle/>
        <a:p>
          <a:endParaRPr lang="en-US"/>
        </a:p>
      </dgm:t>
    </dgm:pt>
    <dgm:pt modelId="{E3F0DDBE-C6AF-4B4D-B603-8A263221B98B}">
      <dgm:prSet/>
      <dgm:spPr/>
      <dgm:t>
        <a:bodyPr/>
        <a:lstStyle/>
        <a:p>
          <a:r>
            <a:rPr lang="en-US"/>
            <a:t>·Extracting data from the portal.</a:t>
          </a:r>
        </a:p>
      </dgm:t>
    </dgm:pt>
    <dgm:pt modelId="{BE6C06B5-903D-4BED-A7D8-B40A7A913527}" cxnId="{730F6252-67F0-4A3F-8355-FA9803A8DBDA}" type="parTrans">
      <dgm:prSet/>
      <dgm:spPr/>
      <dgm:t>
        <a:bodyPr/>
        <a:lstStyle/>
        <a:p>
          <a:endParaRPr lang="en-US"/>
        </a:p>
      </dgm:t>
    </dgm:pt>
    <dgm:pt modelId="{9805799E-0636-450A-B94E-1A8648174D86}" cxnId="{730F6252-67F0-4A3F-8355-FA9803A8DBDA}" type="sibTrans">
      <dgm:prSet/>
      <dgm:spPr/>
      <dgm:t>
        <a:bodyPr/>
        <a:lstStyle/>
        <a:p>
          <a:endParaRPr lang="en-US"/>
        </a:p>
      </dgm:t>
    </dgm:pt>
    <dgm:pt modelId="{A66C135A-E740-4C77-8690-D87A4E6D051F}">
      <dgm:prSet/>
      <dgm:spPr/>
      <dgm:t>
        <a:bodyPr/>
        <a:lstStyle/>
        <a:p>
          <a:r>
            <a:rPr lang="en-US"/>
            <a:t>Extracting data from other researches.</a:t>
          </a:r>
        </a:p>
      </dgm:t>
    </dgm:pt>
    <dgm:pt modelId="{0894EF83-627B-458A-9E8B-FD6A9D0B421E}" cxnId="{0B190479-1637-47D5-B599-6E27E3473279}" type="parTrans">
      <dgm:prSet/>
      <dgm:spPr/>
      <dgm:t>
        <a:bodyPr/>
        <a:lstStyle/>
        <a:p>
          <a:endParaRPr lang="en-US"/>
        </a:p>
      </dgm:t>
    </dgm:pt>
    <dgm:pt modelId="{9FFCB392-9884-4C02-9A43-B71A6F928601}" cxnId="{0B190479-1637-47D5-B599-6E27E3473279}" type="sibTrans">
      <dgm:prSet/>
      <dgm:spPr/>
      <dgm:t>
        <a:bodyPr/>
        <a:lstStyle/>
        <a:p>
          <a:endParaRPr lang="en-US"/>
        </a:p>
      </dgm:t>
    </dgm:pt>
    <dgm:pt modelId="{EFF0486C-3842-45D3-BBD1-BC47B16C7B35}">
      <dgm:prSet/>
      <dgm:spPr/>
      <dgm:t>
        <a:bodyPr/>
        <a:lstStyle/>
        <a:p>
          <a:r>
            <a:rPr lang="en-US"/>
            <a:t>·General tabulation is the format for data analysis.</a:t>
          </a:r>
        </a:p>
      </dgm:t>
    </dgm:pt>
    <dgm:pt modelId="{1AEB8CC6-208B-496F-8712-E5EDB2841FBF}" cxnId="{A8E06F44-A978-4DE9-A106-05E63AC9F1EE}" type="parTrans">
      <dgm:prSet/>
      <dgm:spPr/>
      <dgm:t>
        <a:bodyPr/>
        <a:lstStyle/>
        <a:p>
          <a:endParaRPr lang="en-US"/>
        </a:p>
      </dgm:t>
    </dgm:pt>
    <dgm:pt modelId="{B2023098-68E8-412A-AEFB-13A3F2715C5D}" cxnId="{A8E06F44-A978-4DE9-A106-05E63AC9F1EE}" type="sibTrans">
      <dgm:prSet/>
      <dgm:spPr/>
      <dgm:t>
        <a:bodyPr/>
        <a:lstStyle/>
        <a:p>
          <a:endParaRPr lang="en-US"/>
        </a:p>
      </dgm:t>
    </dgm:pt>
    <dgm:pt modelId="{886B3A19-D5E7-4BC8-BBBF-A0E72D9327FB}">
      <dgm:prSet/>
      <dgm:spPr/>
      <dgm:t>
        <a:bodyPr/>
        <a:lstStyle/>
        <a:p>
          <a:r>
            <a:rPr lang="en-US"/>
            <a:t>·WPS Excel is used for the data analysis.</a:t>
          </a:r>
        </a:p>
      </dgm:t>
    </dgm:pt>
    <dgm:pt modelId="{A5220C0E-5FC8-412A-898A-4F71B518B67C}" cxnId="{0179A005-3AF3-4572-B5F3-3D4DD5A54BC1}" type="parTrans">
      <dgm:prSet/>
      <dgm:spPr/>
      <dgm:t>
        <a:bodyPr/>
        <a:lstStyle/>
        <a:p>
          <a:endParaRPr lang="en-US"/>
        </a:p>
      </dgm:t>
    </dgm:pt>
    <dgm:pt modelId="{B131FB6F-BC6F-4ED3-BD12-88D0EA571CDF}" cxnId="{0179A005-3AF3-4572-B5F3-3D4DD5A54BC1}" type="sibTrans">
      <dgm:prSet/>
      <dgm:spPr/>
      <dgm:t>
        <a:bodyPr/>
        <a:lstStyle/>
        <a:p>
          <a:endParaRPr lang="en-US"/>
        </a:p>
      </dgm:t>
    </dgm:pt>
    <dgm:pt modelId="{089DF23E-0EBD-4B3A-A360-18CC14476300}">
      <dgm:prSet/>
      <dgm:spPr/>
      <dgm:t>
        <a:bodyPr/>
        <a:lstStyle/>
        <a:p>
          <a:r>
            <a:rPr lang="en-US" b="1" i="1"/>
            <a:t>Outcome measures-</a:t>
          </a:r>
          <a:endParaRPr lang="en-US"/>
        </a:p>
      </dgm:t>
    </dgm:pt>
    <dgm:pt modelId="{F83EF3A7-0976-4B35-81C3-D2508C3CC8E6}" cxnId="{A90C011A-8D37-4038-9E29-DA35EB09FE67}" type="parTrans">
      <dgm:prSet/>
      <dgm:spPr/>
      <dgm:t>
        <a:bodyPr/>
        <a:lstStyle/>
        <a:p>
          <a:endParaRPr lang="en-US"/>
        </a:p>
      </dgm:t>
    </dgm:pt>
    <dgm:pt modelId="{3D4CD124-F40A-42E0-86BB-AE89D5F13C80}" cxnId="{A90C011A-8D37-4038-9E29-DA35EB09FE67}" type="sibTrans">
      <dgm:prSet/>
      <dgm:spPr/>
      <dgm:t>
        <a:bodyPr/>
        <a:lstStyle/>
        <a:p>
          <a:endParaRPr lang="en-US"/>
        </a:p>
      </dgm:t>
    </dgm:pt>
    <dgm:pt modelId="{C7C74220-7153-4E58-BA66-846A28A12B30}">
      <dgm:prSet phldr="0" custT="0"/>
      <dgm:spPr/>
      <dgm:t>
        <a:bodyPr vert="horz" wrap="square"/>
        <a:p>
          <a:pPr>
            <a:lnSpc>
              <a:spcPct val="100000"/>
            </a:lnSpc>
            <a:spcBef>
              <a:spcPct val="0"/>
            </a:spcBef>
            <a:spcAft>
              <a:spcPct val="20000"/>
            </a:spcAft>
          </a:pPr>
          <a:r>
            <a:rPr lang="en-US"/>
            <a:t>·This study shows the comparison of air pollution in different cities located far away in the world, i.e., London, Mexico City and Delhi.</a:t>
          </a:r>
          <a:r>
            <a:rPr lang="en-US"/>
            <a:t/>
          </a:r>
          <a:endParaRPr lang="en-US"/>
        </a:p>
      </dgm:t>
    </dgm:pt>
    <dgm:pt modelId="{D8F5B12E-C950-499A-A290-C4A6CCEB2B2F}" cxnId="{C18EBE07-CBBE-478F-8949-BA507B22D044}" type="parTrans">
      <dgm:prSet/>
      <dgm:spPr/>
      <dgm:t>
        <a:bodyPr/>
        <a:lstStyle/>
        <a:p>
          <a:endParaRPr lang="en-US"/>
        </a:p>
      </dgm:t>
    </dgm:pt>
    <dgm:pt modelId="{1E454A7F-FE32-4B80-AAD4-9BB3787B77F5}" cxnId="{C18EBE07-CBBE-478F-8949-BA507B22D044}" type="sibTrans">
      <dgm:prSet/>
      <dgm:spPr/>
      <dgm:t>
        <a:bodyPr/>
        <a:lstStyle/>
        <a:p>
          <a:endParaRPr lang="en-US"/>
        </a:p>
      </dgm:t>
    </dgm:pt>
    <dgm:pt modelId="{891401C9-2A27-44DB-83FF-7C2351B7DB58}">
      <dgm:prSet phldr="0" custT="0"/>
      <dgm:spPr/>
      <dgm:t>
        <a:bodyPr vert="horz" wrap="square"/>
        <a:p>
          <a:pPr>
            <a:lnSpc>
              <a:spcPct val="100000"/>
            </a:lnSpc>
            <a:spcBef>
              <a:spcPct val="0"/>
            </a:spcBef>
            <a:spcAft>
              <a:spcPct val="20000"/>
            </a:spcAft>
          </a:pPr>
          <a:r>
            <a:rPr lang="en-US">
              <a:sym typeface="+mn-ea"/>
            </a:rPr>
            <a:t>The output studied correlation between different cities in terms of PM 2.5, PM 10, SO2, CO, O3 and NO2 and which city has the least and why, in different period of time.</a:t>
          </a:r>
          <a:r>
            <a:rPr/>
            <a:t/>
          </a:r>
          <a:endParaRPr/>
        </a:p>
      </dgm:t>
    </dgm:pt>
    <dgm:pt modelId="{9653E806-AEA0-4AC7-AC4F-A3BAA3DF666D}" cxnId="{FD5795B3-3C05-4FFC-ACC4-C1E76EB7B213}" type="parTrans">
      <dgm:prSet/>
      <dgm:spPr/>
    </dgm:pt>
    <dgm:pt modelId="{DE2D2328-DEC6-4BD4-BCFE-610EA11292B9}" cxnId="{FD5795B3-3C05-4FFC-ACC4-C1E76EB7B213}" type="sibTrans">
      <dgm:prSet/>
      <dgm:spPr/>
    </dgm:pt>
    <dgm:pt modelId="{3CD949F5-78C6-47A1-A8C2-265DC8558380}" type="pres">
      <dgm:prSet presAssocID="{8E5FE506-A694-497F-8611-0F431FA9A928}" presName="linear" presStyleCnt="0">
        <dgm:presLayoutVars>
          <dgm:animLvl val="lvl"/>
          <dgm:resizeHandles val="exact"/>
        </dgm:presLayoutVars>
      </dgm:prSet>
      <dgm:spPr/>
    </dgm:pt>
    <dgm:pt modelId="{8297C07F-0CC3-4C18-BA09-5FF0C530A0B3}" type="pres">
      <dgm:prSet presAssocID="{E5812921-971F-482C-A16A-117CB9C86317}" presName="parentText" presStyleLbl="node1" presStyleIdx="0" presStyleCnt="3">
        <dgm:presLayoutVars>
          <dgm:chMax val="0"/>
          <dgm:bulletEnabled val="1"/>
        </dgm:presLayoutVars>
      </dgm:prSet>
      <dgm:spPr/>
    </dgm:pt>
    <dgm:pt modelId="{1EA53084-9023-4B00-A84C-4AAE177758BE}" type="pres">
      <dgm:prSet presAssocID="{E5812921-971F-482C-A16A-117CB9C86317}" presName="childText" presStyleLbl="revTx" presStyleIdx="0" presStyleCnt="3">
        <dgm:presLayoutVars>
          <dgm:bulletEnabled val="1"/>
        </dgm:presLayoutVars>
      </dgm:prSet>
      <dgm:spPr/>
    </dgm:pt>
    <dgm:pt modelId="{EA1A6298-8CFD-4578-8C83-70B78FC7CD3E}" type="pres">
      <dgm:prSet presAssocID="{650035AE-4ED5-4251-8A52-0AEE14D4F799}" presName="parentText" presStyleLbl="node1" presStyleIdx="1" presStyleCnt="3">
        <dgm:presLayoutVars>
          <dgm:chMax val="0"/>
          <dgm:bulletEnabled val="1"/>
        </dgm:presLayoutVars>
      </dgm:prSet>
      <dgm:spPr/>
    </dgm:pt>
    <dgm:pt modelId="{C091BBAC-9870-444F-B387-F267108BA769}" type="pres">
      <dgm:prSet presAssocID="{650035AE-4ED5-4251-8A52-0AEE14D4F799}" presName="childText" presStyleLbl="revTx" presStyleIdx="1" presStyleCnt="3">
        <dgm:presLayoutVars>
          <dgm:bulletEnabled val="1"/>
        </dgm:presLayoutVars>
      </dgm:prSet>
      <dgm:spPr/>
    </dgm:pt>
    <dgm:pt modelId="{36D8D0A7-4116-4036-BDA3-735440A41EB7}" type="pres">
      <dgm:prSet presAssocID="{089DF23E-0EBD-4B3A-A360-18CC14476300}" presName="parentText" presStyleLbl="node1" presStyleIdx="2" presStyleCnt="3">
        <dgm:presLayoutVars>
          <dgm:chMax val="0"/>
          <dgm:bulletEnabled val="1"/>
        </dgm:presLayoutVars>
      </dgm:prSet>
      <dgm:spPr/>
    </dgm:pt>
    <dgm:pt modelId="{42285023-B4C7-40FA-B59B-5C3D47CE84A6}" type="pres">
      <dgm:prSet presAssocID="{089DF23E-0EBD-4B3A-A360-18CC14476300}" presName="childText" presStyleLbl="revTx" presStyleIdx="2" presStyleCnt="3">
        <dgm:presLayoutVars>
          <dgm:bulletEnabled val="1"/>
        </dgm:presLayoutVars>
      </dgm:prSet>
      <dgm:spPr/>
    </dgm:pt>
  </dgm:ptLst>
  <dgm:cxnLst>
    <dgm:cxn modelId="{257C4127-2863-4954-ADFD-8F72BD931EB4}" srcId="{8E5FE506-A694-497F-8611-0F431FA9A928}" destId="{E5812921-971F-482C-A16A-117CB9C86317}" srcOrd="0" destOrd="0" parTransId="{E3B4880F-7FDD-4E8E-8B96-0E633B0F6B0A}" sibTransId="{931D7949-4E91-4E2C-8EF6-7D40799030C9}"/>
    <dgm:cxn modelId="{FEBE2CB4-AA79-4A48-A49C-2C77185CEBCA}" srcId="{E5812921-971F-482C-A16A-117CB9C86317}" destId="{7A229219-2167-438F-AD3A-75446F455595}" srcOrd="0" destOrd="0" parTransId="{FAAACCED-5387-4294-B75C-81ECD6B813FC}" sibTransId="{36EF824F-761B-4C80-966E-9D30BC27D07D}"/>
    <dgm:cxn modelId="{BE747718-8B86-498A-A8CA-7AAB3018BC8F}" srcId="{8E5FE506-A694-497F-8611-0F431FA9A928}" destId="{650035AE-4ED5-4251-8A52-0AEE14D4F799}" srcOrd="1" destOrd="0" parTransId="{3F30B89E-2872-42CE-B19F-36D0D082ECA9}" sibTransId="{97D8B3F4-4990-4CFA-B1B8-BA05B55ACD99}"/>
    <dgm:cxn modelId="{730F6252-67F0-4A3F-8355-FA9803A8DBDA}" srcId="{650035AE-4ED5-4251-8A52-0AEE14D4F799}" destId="{E3F0DDBE-C6AF-4B4D-B603-8A263221B98B}" srcOrd="0" destOrd="1" parTransId="{BE6C06B5-903D-4BED-A7D8-B40A7A913527}" sibTransId="{9805799E-0636-450A-B94E-1A8648174D86}"/>
    <dgm:cxn modelId="{0B190479-1637-47D5-B599-6E27E3473279}" srcId="{650035AE-4ED5-4251-8A52-0AEE14D4F799}" destId="{A66C135A-E740-4C77-8690-D87A4E6D051F}" srcOrd="1" destOrd="1" parTransId="{0894EF83-627B-458A-9E8B-FD6A9D0B421E}" sibTransId="{9FFCB392-9884-4C02-9A43-B71A6F928601}"/>
    <dgm:cxn modelId="{A8E06F44-A978-4DE9-A106-05E63AC9F1EE}" srcId="{650035AE-4ED5-4251-8A52-0AEE14D4F799}" destId="{EFF0486C-3842-45D3-BBD1-BC47B16C7B35}" srcOrd="2" destOrd="1" parTransId="{1AEB8CC6-208B-496F-8712-E5EDB2841FBF}" sibTransId="{B2023098-68E8-412A-AEFB-13A3F2715C5D}"/>
    <dgm:cxn modelId="{0179A005-3AF3-4572-B5F3-3D4DD5A54BC1}" srcId="{650035AE-4ED5-4251-8A52-0AEE14D4F799}" destId="{886B3A19-D5E7-4BC8-BBBF-A0E72D9327FB}" srcOrd="3" destOrd="1" parTransId="{A5220C0E-5FC8-412A-898A-4F71B518B67C}" sibTransId="{B131FB6F-BC6F-4ED3-BD12-88D0EA571CDF}"/>
    <dgm:cxn modelId="{A90C011A-8D37-4038-9E29-DA35EB09FE67}" srcId="{8E5FE506-A694-497F-8611-0F431FA9A928}" destId="{089DF23E-0EBD-4B3A-A360-18CC14476300}" srcOrd="2" destOrd="0" parTransId="{F83EF3A7-0976-4B35-81C3-D2508C3CC8E6}" sibTransId="{3D4CD124-F40A-42E0-86BB-AE89D5F13C80}"/>
    <dgm:cxn modelId="{C18EBE07-CBBE-478F-8949-BA507B22D044}" srcId="{089DF23E-0EBD-4B3A-A360-18CC14476300}" destId="{C7C74220-7153-4E58-BA66-846A28A12B30}" srcOrd="0" destOrd="2" parTransId="{D8F5B12E-C950-499A-A290-C4A6CCEB2B2F}" sibTransId="{1E454A7F-FE32-4B80-AAD4-9BB3787B77F5}"/>
    <dgm:cxn modelId="{FD5795B3-3C05-4FFC-ACC4-C1E76EB7B213}" srcId="{089DF23E-0EBD-4B3A-A360-18CC14476300}" destId="{891401C9-2A27-44DB-83FF-7C2351B7DB58}" srcOrd="1" destOrd="2" parTransId="{9653E806-AEA0-4AC7-AC4F-A3BAA3DF666D}" sibTransId="{DE2D2328-DEC6-4BD4-BCFE-610EA11292B9}"/>
    <dgm:cxn modelId="{85C2CCBB-C5E5-4653-A0EF-4D8058C3FC9D}" type="presOf" srcId="{8E5FE506-A694-497F-8611-0F431FA9A928}" destId="{3CD949F5-78C6-47A1-A8C2-265DC8558380}" srcOrd="0" destOrd="0" presId="urn:microsoft.com/office/officeart/2005/8/layout/vList2#1"/>
    <dgm:cxn modelId="{BEF512B4-6514-4236-9C66-A8988F067CED}" type="presParOf" srcId="{3CD949F5-78C6-47A1-A8C2-265DC8558380}" destId="{8297C07F-0CC3-4C18-BA09-5FF0C530A0B3}" srcOrd="0" destOrd="0" presId="urn:microsoft.com/office/officeart/2005/8/layout/vList2#1"/>
    <dgm:cxn modelId="{58312EB5-4BFA-42E4-A6D1-20D25D5C22AD}" type="presOf" srcId="{E5812921-971F-482C-A16A-117CB9C86317}" destId="{8297C07F-0CC3-4C18-BA09-5FF0C530A0B3}" srcOrd="0" destOrd="0" presId="urn:microsoft.com/office/officeart/2005/8/layout/vList2#1"/>
    <dgm:cxn modelId="{6E8FE1DF-DDCB-4F15-92F8-F9B4D73D143A}" type="presParOf" srcId="{3CD949F5-78C6-47A1-A8C2-265DC8558380}" destId="{1EA53084-9023-4B00-A84C-4AAE177758BE}" srcOrd="1" destOrd="0" presId="urn:microsoft.com/office/officeart/2005/8/layout/vList2#1"/>
    <dgm:cxn modelId="{1359B447-C783-4B9F-8B30-F74BFA6E363E}" type="presOf" srcId="{7A229219-2167-438F-AD3A-75446F455595}" destId="{1EA53084-9023-4B00-A84C-4AAE177758BE}" srcOrd="0" destOrd="0" presId="urn:microsoft.com/office/officeart/2005/8/layout/vList2#1"/>
    <dgm:cxn modelId="{2AC84CC0-D9A9-4BE8-AC3F-1097D5C86DD2}" type="presParOf" srcId="{3CD949F5-78C6-47A1-A8C2-265DC8558380}" destId="{EA1A6298-8CFD-4578-8C83-70B78FC7CD3E}" srcOrd="2" destOrd="0" presId="urn:microsoft.com/office/officeart/2005/8/layout/vList2#1"/>
    <dgm:cxn modelId="{8B14D1D4-A903-4CF4-9C50-16A5F50A5F58}" type="presOf" srcId="{650035AE-4ED5-4251-8A52-0AEE14D4F799}" destId="{EA1A6298-8CFD-4578-8C83-70B78FC7CD3E}" srcOrd="0" destOrd="0" presId="urn:microsoft.com/office/officeart/2005/8/layout/vList2#1"/>
    <dgm:cxn modelId="{04EF50DB-E5C9-455F-BCFE-C808449151CA}" type="presParOf" srcId="{3CD949F5-78C6-47A1-A8C2-265DC8558380}" destId="{C091BBAC-9870-444F-B387-F267108BA769}" srcOrd="3" destOrd="0" presId="urn:microsoft.com/office/officeart/2005/8/layout/vList2#1"/>
    <dgm:cxn modelId="{164D7BC8-3CA2-4870-B119-2A1193FC1869}" type="presOf" srcId="{E3F0DDBE-C6AF-4B4D-B603-8A263221B98B}" destId="{C091BBAC-9870-444F-B387-F267108BA769}" srcOrd="0" destOrd="0" presId="urn:microsoft.com/office/officeart/2005/8/layout/vList2#1"/>
    <dgm:cxn modelId="{AACCB2EC-C03E-4B17-9F85-79ED759EEA51}" type="presOf" srcId="{A66C135A-E740-4C77-8690-D87A4E6D051F}" destId="{C091BBAC-9870-444F-B387-F267108BA769}" srcOrd="0" destOrd="1" presId="urn:microsoft.com/office/officeart/2005/8/layout/vList2#1"/>
    <dgm:cxn modelId="{2BC9732A-5C93-49C7-A870-1414875AE500}" type="presOf" srcId="{EFF0486C-3842-45D3-BBD1-BC47B16C7B35}" destId="{C091BBAC-9870-444F-B387-F267108BA769}" srcOrd="0" destOrd="2" presId="urn:microsoft.com/office/officeart/2005/8/layout/vList2#1"/>
    <dgm:cxn modelId="{2731E868-D2E9-489F-A07F-2AA17ABDBF1F}" type="presOf" srcId="{886B3A19-D5E7-4BC8-BBBF-A0E72D9327FB}" destId="{C091BBAC-9870-444F-B387-F267108BA769}" srcOrd="0" destOrd="3" presId="urn:microsoft.com/office/officeart/2005/8/layout/vList2#1"/>
    <dgm:cxn modelId="{7CB213AA-5264-40BF-BC76-103F2560818A}" type="presParOf" srcId="{3CD949F5-78C6-47A1-A8C2-265DC8558380}" destId="{36D8D0A7-4116-4036-BDA3-735440A41EB7}" srcOrd="4" destOrd="0" presId="urn:microsoft.com/office/officeart/2005/8/layout/vList2#1"/>
    <dgm:cxn modelId="{29C1779C-8277-4DF6-A3F9-9DDC061ACF66}" type="presOf" srcId="{089DF23E-0EBD-4B3A-A360-18CC14476300}" destId="{36D8D0A7-4116-4036-BDA3-735440A41EB7}" srcOrd="0" destOrd="0" presId="urn:microsoft.com/office/officeart/2005/8/layout/vList2#1"/>
    <dgm:cxn modelId="{9C7F5D83-18A0-4463-A295-8FCBDF93E826}" type="presParOf" srcId="{3CD949F5-78C6-47A1-A8C2-265DC8558380}" destId="{42285023-B4C7-40FA-B59B-5C3D47CE84A6}" srcOrd="5" destOrd="0" presId="urn:microsoft.com/office/officeart/2005/8/layout/vList2#1"/>
    <dgm:cxn modelId="{21D9582D-E81E-429B-A222-D99FA9467875}" type="presOf" srcId="{C7C74220-7153-4E58-BA66-846A28A12B30}" destId="{42285023-B4C7-40FA-B59B-5C3D47CE84A6}" srcOrd="0" destOrd="0" presId="urn:microsoft.com/office/officeart/2005/8/layout/vList2#1"/>
    <dgm:cxn modelId="{8D3929D7-8623-4A47-BEF6-93411965405F}" type="presOf" srcId="{891401C9-2A27-44DB-83FF-7C2351B7DB58}" destId="{42285023-B4C7-40FA-B59B-5C3D47CE84A6}" srcOrd="0" destOrd="1" presId="urn:microsoft.com/office/officeart/2005/8/layout/vList2#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B423A5-B7BE-4DF1-B9B1-A7A6B2A7B196}" type="doc">
      <dgm:prSet loTypeId="urn:microsoft.com/office/officeart/2005/8/layout/hierarchy1#1" loCatId="hierarchy" qsTypeId="urn:microsoft.com/office/officeart/2005/8/quickstyle/simple1#3" qsCatId="simple" csTypeId="urn:microsoft.com/office/officeart/2005/8/colors/accent1_2#3" csCatId="accent1" phldr="1"/>
      <dgm:spPr/>
      <dgm:t>
        <a:bodyPr/>
        <a:lstStyle/>
        <a:p>
          <a:endParaRPr lang="en-US"/>
        </a:p>
      </dgm:t>
    </dgm:pt>
    <dgm:pt modelId="{D7C9AF85-C412-4EAF-95B4-9E303F1487D4}">
      <dgm:prSet/>
      <dgm:spPr/>
      <dgm:t>
        <a:bodyPr/>
        <a:lstStyle/>
        <a:p>
          <a:r>
            <a:rPr lang="en-US" dirty="0"/>
            <a:t>To analyze and compare trends in air quality in three cities</a:t>
          </a:r>
        </a:p>
      </dgm:t>
    </dgm:pt>
    <dgm:pt modelId="{BB91E705-C238-4E73-B43E-2C9D2B972CF2}" cxnId="{F6B99321-EAD0-4ABF-AF0D-52954DE5116E}" type="parTrans">
      <dgm:prSet/>
      <dgm:spPr/>
      <dgm:t>
        <a:bodyPr/>
        <a:lstStyle/>
        <a:p>
          <a:endParaRPr lang="en-US"/>
        </a:p>
      </dgm:t>
    </dgm:pt>
    <dgm:pt modelId="{476846A6-5457-4298-A393-FE053EB6A876}" cxnId="{F6B99321-EAD0-4ABF-AF0D-52954DE5116E}" type="sibTrans">
      <dgm:prSet/>
      <dgm:spPr/>
      <dgm:t>
        <a:bodyPr/>
        <a:lstStyle/>
        <a:p>
          <a:endParaRPr lang="en-US"/>
        </a:p>
      </dgm:t>
    </dgm:pt>
    <dgm:pt modelId="{07E2F49B-B52C-4B18-87C6-BBD4634DFA11}">
      <dgm:prSet phldr="0" custT="0"/>
      <dgm:spPr/>
      <dgm:t>
        <a:bodyPr vert="horz" wrap="square"/>
        <a:lstStyle/>
        <a:p>
          <a:pPr>
            <a:lnSpc>
              <a:spcPct val="100000"/>
            </a:lnSpc>
            <a:spcBef>
              <a:spcPct val="0"/>
            </a:spcBef>
            <a:spcAft>
              <a:spcPct val="35000"/>
            </a:spcAft>
          </a:pPr>
          <a:r>
            <a:rPr lang="en-US" dirty="0">
              <a:sym typeface="+mn-ea"/>
            </a:rPr>
            <a:t>To analyze the effects on Health due to Poor AQI  </a:t>
          </a:r>
        </a:p>
      </dgm:t>
    </dgm:pt>
    <dgm:pt modelId="{9494090D-3B46-466F-9286-5F78509F1682}" cxnId="{54557B2E-D6AC-4D48-B45E-82694060E9CD}" type="parTrans">
      <dgm:prSet/>
      <dgm:spPr/>
    </dgm:pt>
    <dgm:pt modelId="{3AAEC81F-42FE-47CE-B075-8F18125E8797}" cxnId="{54557B2E-D6AC-4D48-B45E-82694060E9CD}" type="sibTrans">
      <dgm:prSet/>
      <dgm:spPr/>
    </dgm:pt>
    <dgm:pt modelId="{428AFD9E-AF48-4374-A108-723E3B463F4C}">
      <dgm:prSet phldr="0" custT="0"/>
      <dgm:spPr/>
      <dgm:t>
        <a:bodyPr vert="horz" wrap="square"/>
        <a:lstStyle/>
        <a:p>
          <a:pPr algn="just">
            <a:lnSpc>
              <a:spcPct val="100000"/>
            </a:lnSpc>
            <a:spcBef>
              <a:spcPct val="0"/>
            </a:spcBef>
            <a:spcAft>
              <a:spcPct val="35000"/>
            </a:spcAft>
          </a:pPr>
          <a:r>
            <a:rPr lang="en-US" dirty="0">
              <a:sym typeface="+mn-ea"/>
            </a:rPr>
            <a:t>To analyze the initiatives taken   by   the Government to ensure cleaner air.</a:t>
          </a:r>
          <a:endParaRPr dirty="0"/>
        </a:p>
      </dgm:t>
    </dgm:pt>
    <dgm:pt modelId="{243F7BBE-C496-43F5-91D8-B9B9B8C4CA87}" cxnId="{0FEB8971-6FCC-474E-82D5-F5353336B396}" type="parTrans">
      <dgm:prSet/>
      <dgm:spPr/>
      <dgm:t>
        <a:bodyPr/>
        <a:lstStyle/>
        <a:p>
          <a:endParaRPr lang="en-US"/>
        </a:p>
      </dgm:t>
    </dgm:pt>
    <dgm:pt modelId="{696DBB99-5781-4CF1-9ACB-04E636741A85}" cxnId="{0FEB8971-6FCC-474E-82D5-F5353336B396}" type="sibTrans">
      <dgm:prSet/>
      <dgm:spPr/>
      <dgm:t>
        <a:bodyPr/>
        <a:lstStyle/>
        <a:p>
          <a:endParaRPr lang="en-US"/>
        </a:p>
      </dgm:t>
    </dgm:pt>
    <dgm:pt modelId="{75899B9A-B1C8-4242-947D-1B72A6376B11}" type="pres">
      <dgm:prSet presAssocID="{DDB423A5-B7BE-4DF1-B9B1-A7A6B2A7B196}" presName="hierChild1" presStyleCnt="0">
        <dgm:presLayoutVars>
          <dgm:chPref val="1"/>
          <dgm:dir/>
          <dgm:animOne val="branch"/>
          <dgm:animLvl val="lvl"/>
          <dgm:resizeHandles/>
        </dgm:presLayoutVars>
      </dgm:prSet>
      <dgm:spPr/>
    </dgm:pt>
    <dgm:pt modelId="{70328D45-03B6-4AAC-BC06-EC48A5D060C3}" type="pres">
      <dgm:prSet presAssocID="{D7C9AF85-C412-4EAF-95B4-9E303F1487D4}" presName="hierRoot1" presStyleCnt="0"/>
      <dgm:spPr/>
    </dgm:pt>
    <dgm:pt modelId="{7A3F31C2-DAB1-468A-84F0-7B2C10D2D234}" type="pres">
      <dgm:prSet presAssocID="{D7C9AF85-C412-4EAF-95B4-9E303F1487D4}" presName="composite" presStyleCnt="0"/>
      <dgm:spPr/>
    </dgm:pt>
    <dgm:pt modelId="{722094B9-4427-446B-BBFA-5E9D2A03C5DD}" type="pres">
      <dgm:prSet presAssocID="{D7C9AF85-C412-4EAF-95B4-9E303F1487D4}" presName="background" presStyleLbl="node0" presStyleIdx="0" presStyleCnt="3"/>
      <dgm:spPr/>
    </dgm:pt>
    <dgm:pt modelId="{53A68234-0C48-48AB-8D40-E5A90D41EDFF}" type="pres">
      <dgm:prSet presAssocID="{D7C9AF85-C412-4EAF-95B4-9E303F1487D4}" presName="text" presStyleLbl="fgAcc0" presStyleIdx="0" presStyleCnt="3" custScaleX="48844" custScaleY="39462">
        <dgm:presLayoutVars>
          <dgm:chPref val="3"/>
        </dgm:presLayoutVars>
      </dgm:prSet>
      <dgm:spPr/>
    </dgm:pt>
    <dgm:pt modelId="{50D53DF3-228C-41E8-AD33-319A21309CF0}" type="pres">
      <dgm:prSet presAssocID="{D7C9AF85-C412-4EAF-95B4-9E303F1487D4}" presName="hierChild2" presStyleCnt="0"/>
      <dgm:spPr/>
    </dgm:pt>
    <dgm:pt modelId="{B3AEAAD9-FCF4-4665-9978-BACD2C3BF3FB}" type="pres">
      <dgm:prSet presAssocID="{07E2F49B-B52C-4B18-87C6-BBD4634DFA11}" presName="hierRoot1" presStyleCnt="0"/>
      <dgm:spPr/>
    </dgm:pt>
    <dgm:pt modelId="{15207495-3E90-4475-96BC-8F352CE04186}" type="pres">
      <dgm:prSet presAssocID="{07E2F49B-B52C-4B18-87C6-BBD4634DFA11}" presName="composite" presStyleCnt="0"/>
      <dgm:spPr/>
    </dgm:pt>
    <dgm:pt modelId="{72309197-486C-4BE5-8549-C4D73FB282D0}" type="pres">
      <dgm:prSet presAssocID="{07E2F49B-B52C-4B18-87C6-BBD4634DFA11}" presName="background" presStyleLbl="node0" presStyleIdx="1" presStyleCnt="3"/>
      <dgm:spPr/>
    </dgm:pt>
    <dgm:pt modelId="{F91691CC-01F8-47AB-9BCE-3F8A9A823D80}" type="pres">
      <dgm:prSet presAssocID="{07E2F49B-B52C-4B18-87C6-BBD4634DFA11}" presName="text" presStyleLbl="fgAcc0" presStyleIdx="1" presStyleCnt="3" custScaleX="45492" custScaleY="42326">
        <dgm:presLayoutVars>
          <dgm:chPref val="3"/>
        </dgm:presLayoutVars>
      </dgm:prSet>
      <dgm:spPr/>
    </dgm:pt>
    <dgm:pt modelId="{8F648597-51A5-4C47-8EBE-83808B44BD14}" type="pres">
      <dgm:prSet presAssocID="{07E2F49B-B52C-4B18-87C6-BBD4634DFA11}" presName="hierChild2" presStyleCnt="0"/>
      <dgm:spPr/>
    </dgm:pt>
    <dgm:pt modelId="{3D14F373-551F-4703-A637-A6C8325AC7A4}" type="pres">
      <dgm:prSet presAssocID="{428AFD9E-AF48-4374-A108-723E3B463F4C}" presName="hierRoot1" presStyleCnt="0"/>
      <dgm:spPr/>
    </dgm:pt>
    <dgm:pt modelId="{317830D8-CF30-475A-B85C-75A614F8CD03}" type="pres">
      <dgm:prSet presAssocID="{428AFD9E-AF48-4374-A108-723E3B463F4C}" presName="composite" presStyleCnt="0"/>
      <dgm:spPr/>
    </dgm:pt>
    <dgm:pt modelId="{ACA53F86-5205-486F-9998-94196F3785B0}" type="pres">
      <dgm:prSet presAssocID="{428AFD9E-AF48-4374-A108-723E3B463F4C}" presName="background" presStyleLbl="node0" presStyleIdx="2" presStyleCnt="3"/>
      <dgm:spPr/>
    </dgm:pt>
    <dgm:pt modelId="{A79473DD-C5E0-45A9-B9FC-9E5CF1168B51}" type="pres">
      <dgm:prSet presAssocID="{428AFD9E-AF48-4374-A108-723E3B463F4C}" presName="text" presStyleLbl="fgAcc0" presStyleIdx="2" presStyleCnt="3" custScaleX="44737" custScaleY="44893">
        <dgm:presLayoutVars>
          <dgm:chPref val="3"/>
        </dgm:presLayoutVars>
      </dgm:prSet>
      <dgm:spPr/>
    </dgm:pt>
    <dgm:pt modelId="{CE2C3667-1395-457F-8C1A-073A7209190C}" type="pres">
      <dgm:prSet presAssocID="{428AFD9E-AF48-4374-A108-723E3B463F4C}" presName="hierChild2" presStyleCnt="0"/>
      <dgm:spPr/>
    </dgm:pt>
  </dgm:ptLst>
  <dgm:cxnLst>
    <dgm:cxn modelId="{3DA0EC0A-1BB7-4B69-AB1C-9C465AABD2A8}" type="presOf" srcId="{D7C9AF85-C412-4EAF-95B4-9E303F1487D4}" destId="{53A68234-0C48-48AB-8D40-E5A90D41EDFF}" srcOrd="0" destOrd="0" presId="urn:microsoft.com/office/officeart/2005/8/layout/hierarchy1#1"/>
    <dgm:cxn modelId="{F6B99321-EAD0-4ABF-AF0D-52954DE5116E}" srcId="{DDB423A5-B7BE-4DF1-B9B1-A7A6B2A7B196}" destId="{D7C9AF85-C412-4EAF-95B4-9E303F1487D4}" srcOrd="0" destOrd="0" parTransId="{BB91E705-C238-4E73-B43E-2C9D2B972CF2}" sibTransId="{476846A6-5457-4298-A393-FE053EB6A876}"/>
    <dgm:cxn modelId="{54557B2E-D6AC-4D48-B45E-82694060E9CD}" srcId="{DDB423A5-B7BE-4DF1-B9B1-A7A6B2A7B196}" destId="{07E2F49B-B52C-4B18-87C6-BBD4634DFA11}" srcOrd="1" destOrd="0" parTransId="{9494090D-3B46-466F-9286-5F78509F1682}" sibTransId="{3AAEC81F-42FE-47CE-B075-8F18125E8797}"/>
    <dgm:cxn modelId="{0FEB8971-6FCC-474E-82D5-F5353336B396}" srcId="{DDB423A5-B7BE-4DF1-B9B1-A7A6B2A7B196}" destId="{428AFD9E-AF48-4374-A108-723E3B463F4C}" srcOrd="2" destOrd="0" parTransId="{243F7BBE-C496-43F5-91D8-B9B9B8C4CA87}" sibTransId="{696DBB99-5781-4CF1-9ACB-04E636741A85}"/>
    <dgm:cxn modelId="{31155D9C-91E7-4B1A-9D2A-6160CC144D25}" type="presOf" srcId="{428AFD9E-AF48-4374-A108-723E3B463F4C}" destId="{A79473DD-C5E0-45A9-B9FC-9E5CF1168B51}" srcOrd="0" destOrd="0" presId="urn:microsoft.com/office/officeart/2005/8/layout/hierarchy1#1"/>
    <dgm:cxn modelId="{EAE724B2-2562-4386-BCDA-92CE54110966}" type="presOf" srcId="{07E2F49B-B52C-4B18-87C6-BBD4634DFA11}" destId="{F91691CC-01F8-47AB-9BCE-3F8A9A823D80}" srcOrd="0" destOrd="0" presId="urn:microsoft.com/office/officeart/2005/8/layout/hierarchy1#1"/>
    <dgm:cxn modelId="{13F2E1DD-4972-4E11-A404-94080CAC605B}" type="presOf" srcId="{DDB423A5-B7BE-4DF1-B9B1-A7A6B2A7B196}" destId="{75899B9A-B1C8-4242-947D-1B72A6376B11}" srcOrd="0" destOrd="0" presId="urn:microsoft.com/office/officeart/2005/8/layout/hierarchy1#1"/>
    <dgm:cxn modelId="{E0EBFC62-8252-4592-BA42-D899B42BA61A}" type="presParOf" srcId="{75899B9A-B1C8-4242-947D-1B72A6376B11}" destId="{70328D45-03B6-4AAC-BC06-EC48A5D060C3}" srcOrd="0" destOrd="0" presId="urn:microsoft.com/office/officeart/2005/8/layout/hierarchy1#1"/>
    <dgm:cxn modelId="{4AA767E7-767C-4FA6-9D8A-DE74411F4BDC}" type="presParOf" srcId="{70328D45-03B6-4AAC-BC06-EC48A5D060C3}" destId="{7A3F31C2-DAB1-468A-84F0-7B2C10D2D234}" srcOrd="0" destOrd="0" presId="urn:microsoft.com/office/officeart/2005/8/layout/hierarchy1#1"/>
    <dgm:cxn modelId="{AA24B54F-2235-4598-A0A3-D2A9424E4C12}" type="presParOf" srcId="{7A3F31C2-DAB1-468A-84F0-7B2C10D2D234}" destId="{722094B9-4427-446B-BBFA-5E9D2A03C5DD}" srcOrd="0" destOrd="0" presId="urn:microsoft.com/office/officeart/2005/8/layout/hierarchy1#1"/>
    <dgm:cxn modelId="{7450B22D-2196-4B08-ABA8-2A1E5FE6EE4D}" type="presParOf" srcId="{7A3F31C2-DAB1-468A-84F0-7B2C10D2D234}" destId="{53A68234-0C48-48AB-8D40-E5A90D41EDFF}" srcOrd="1" destOrd="0" presId="urn:microsoft.com/office/officeart/2005/8/layout/hierarchy1#1"/>
    <dgm:cxn modelId="{68310BA7-956A-40A2-A6D9-852C1B50E526}" type="presParOf" srcId="{70328D45-03B6-4AAC-BC06-EC48A5D060C3}" destId="{50D53DF3-228C-41E8-AD33-319A21309CF0}" srcOrd="1" destOrd="0" presId="urn:microsoft.com/office/officeart/2005/8/layout/hierarchy1#1"/>
    <dgm:cxn modelId="{A9C96BEE-8952-4208-9D80-82AB179DE398}" type="presParOf" srcId="{75899B9A-B1C8-4242-947D-1B72A6376B11}" destId="{B3AEAAD9-FCF4-4665-9978-BACD2C3BF3FB}" srcOrd="1" destOrd="0" presId="urn:microsoft.com/office/officeart/2005/8/layout/hierarchy1#1"/>
    <dgm:cxn modelId="{FCF0542A-DB13-4310-9B9B-5FBFCFD309DA}" type="presParOf" srcId="{B3AEAAD9-FCF4-4665-9978-BACD2C3BF3FB}" destId="{15207495-3E90-4475-96BC-8F352CE04186}" srcOrd="0" destOrd="0" presId="urn:microsoft.com/office/officeart/2005/8/layout/hierarchy1#1"/>
    <dgm:cxn modelId="{F0B9C37A-372E-429A-9840-3EC128322121}" type="presParOf" srcId="{15207495-3E90-4475-96BC-8F352CE04186}" destId="{72309197-486C-4BE5-8549-C4D73FB282D0}" srcOrd="0" destOrd="0" presId="urn:microsoft.com/office/officeart/2005/8/layout/hierarchy1#1"/>
    <dgm:cxn modelId="{BAB34FC9-6CA3-4188-8195-C8BE0B8C8381}" type="presParOf" srcId="{15207495-3E90-4475-96BC-8F352CE04186}" destId="{F91691CC-01F8-47AB-9BCE-3F8A9A823D80}" srcOrd="1" destOrd="0" presId="urn:microsoft.com/office/officeart/2005/8/layout/hierarchy1#1"/>
    <dgm:cxn modelId="{1C53B969-623F-4C98-A6B1-1712D62AE2C3}" type="presParOf" srcId="{B3AEAAD9-FCF4-4665-9978-BACD2C3BF3FB}" destId="{8F648597-51A5-4C47-8EBE-83808B44BD14}" srcOrd="1" destOrd="0" presId="urn:microsoft.com/office/officeart/2005/8/layout/hierarchy1#1"/>
    <dgm:cxn modelId="{8C029963-D992-4DCE-A680-E8424AF2455B}" type="presParOf" srcId="{75899B9A-B1C8-4242-947D-1B72A6376B11}" destId="{3D14F373-551F-4703-A637-A6C8325AC7A4}" srcOrd="2" destOrd="0" presId="urn:microsoft.com/office/officeart/2005/8/layout/hierarchy1#1"/>
    <dgm:cxn modelId="{61BC04DD-5AC4-460F-A53B-7A79EBE14D04}" type="presParOf" srcId="{3D14F373-551F-4703-A637-A6C8325AC7A4}" destId="{317830D8-CF30-475A-B85C-75A614F8CD03}" srcOrd="0" destOrd="0" presId="urn:microsoft.com/office/officeart/2005/8/layout/hierarchy1#1"/>
    <dgm:cxn modelId="{1F46950C-9B5E-4353-8343-A70DD2C1CB14}" type="presParOf" srcId="{317830D8-CF30-475A-B85C-75A614F8CD03}" destId="{ACA53F86-5205-486F-9998-94196F3785B0}" srcOrd="0" destOrd="0" presId="urn:microsoft.com/office/officeart/2005/8/layout/hierarchy1#1"/>
    <dgm:cxn modelId="{30F18555-ED36-4FED-8BC2-D869ECA55CDC}" type="presParOf" srcId="{317830D8-CF30-475A-B85C-75A614F8CD03}" destId="{A79473DD-C5E0-45A9-B9FC-9E5CF1168B51}" srcOrd="1" destOrd="0" presId="urn:microsoft.com/office/officeart/2005/8/layout/hierarchy1#1"/>
    <dgm:cxn modelId="{006296FD-4FF1-4A51-8781-9B21C446EEE5}" type="presParOf" srcId="{3D14F373-551F-4703-A637-A6C8325AC7A4}" destId="{CE2C3667-1395-457F-8C1A-073A7209190C}" srcOrd="1" destOrd="0" presId="urn:microsoft.com/office/officeart/2005/8/layout/hierarchy1#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08B8B5-4ADA-4488-BA7D-C4B91F45EF0C}" type="doc">
      <dgm:prSet loTypeId="process" loCatId="process" qsTypeId="urn:microsoft.com/office/officeart/2005/8/quickstyle/simple3" qsCatId="simple" csTypeId="urn:microsoft.com/office/officeart/2005/8/colors/accent1_2#6" csCatId="accent1"/>
      <dgm:spPr/>
      <dgm:t>
        <a:bodyPr/>
        <a:lstStyle/>
        <a:p>
          <a:endParaRPr lang="en-US"/>
        </a:p>
      </dgm:t>
    </dgm:pt>
    <dgm:pt modelId="{D0F3EF73-208C-468F-8CCB-8040BAB67898}">
      <dgm:prSet phldr="0" custT="0"/>
      <dgm:spPr/>
      <dgm:t>
        <a:bodyPr vert="horz" wrap="square"/>
        <a:p>
          <a:pPr>
            <a:lnSpc>
              <a:spcPct val="100000"/>
            </a:lnSpc>
            <a:spcBef>
              <a:spcPct val="0"/>
            </a:spcBef>
            <a:spcAft>
              <a:spcPct val="35000"/>
            </a:spcAft>
          </a:pPr>
          <a:r>
            <a:rPr lang="en-US"/>
            <a:t>Delhi has very high pollution as compared to other cities. </a:t>
          </a:r>
          <a:r>
            <a:rPr lang="en-US"/>
            <a:t/>
          </a:r>
          <a:endParaRPr lang="en-US"/>
        </a:p>
        <a:p>
          <a:pPr>
            <a:lnSpc>
              <a:spcPct val="100000"/>
            </a:lnSpc>
            <a:spcBef>
              <a:spcPct val="0"/>
            </a:spcBef>
            <a:spcAft>
              <a:spcPct val="35000"/>
            </a:spcAft>
          </a:pPr>
          <a:r>
            <a:rPr lang="en-US"/>
            <a:t>London has good zoning. Therefore, there is less pollution probably, they are very careful. Mexico City has not much zoning and has older quality of cars but even then they have better air quality. </a:t>
          </a:r>
          <a:r>
            <a:rPr/>
            <a:t/>
          </a:r>
          <a:endParaRPr/>
        </a:p>
      </dgm:t>
    </dgm:pt>
    <dgm:pt modelId="{0D13FDA0-78D6-4B03-9BEC-EFCF27624895}" cxnId="{4D04C922-BA07-42BE-A161-16E7E17DB5C5}" type="parTrans">
      <dgm:prSet/>
      <dgm:spPr/>
      <dgm:t>
        <a:bodyPr/>
        <a:lstStyle/>
        <a:p>
          <a:endParaRPr lang="en-US"/>
        </a:p>
      </dgm:t>
    </dgm:pt>
    <dgm:pt modelId="{A0C2E0A1-F3DA-493A-9236-5D711A4AA95D}" cxnId="{4D04C922-BA07-42BE-A161-16E7E17DB5C5}" type="sibTrans">
      <dgm:prSet/>
      <dgm:spPr/>
      <dgm:t>
        <a:bodyPr/>
        <a:lstStyle/>
        <a:p>
          <a:endParaRPr lang="en-US"/>
        </a:p>
      </dgm:t>
    </dgm:pt>
    <dgm:pt modelId="{51DC8793-DC24-455B-84AC-063A50EC9565}">
      <dgm:prSet phldr="0" custT="0"/>
      <dgm:spPr/>
      <dgm:t>
        <a:bodyPr vert="horz" wrap="square"/>
        <a:p>
          <a:pPr>
            <a:lnSpc>
              <a:spcPct val="100000"/>
            </a:lnSpc>
            <a:spcBef>
              <a:spcPct val="0"/>
            </a:spcBef>
            <a:spcAft>
              <a:spcPct val="35000"/>
            </a:spcAft>
          </a:pPr>
          <a:r>
            <a:rPr lang="en-US"/>
            <a:t>Polution in Delhi is also contributed by stubble burning which is also o</a:t>
          </a:r>
          <a:r>
            <a:rPr lang="en-US"/>
            <a:t>ne of the main reasons for Delhi’s air polution which is also very high Particulate matter and the quality gets bad.</a:t>
          </a:r>
          <a:endParaRPr lang="en-US"/>
        </a:p>
        <a:p>
          <a:pPr>
            <a:lnSpc>
              <a:spcPct val="100000"/>
            </a:lnSpc>
            <a:spcBef>
              <a:spcPct val="0"/>
            </a:spcBef>
            <a:spcAft>
              <a:spcPct val="35000"/>
            </a:spcAft>
          </a:pPr>
          <a:r>
            <a:rPr lang="en-US"/>
            <a:t>To improve this, we need zoning, s</a:t>
          </a:r>
          <a:r>
            <a:rPr lang="en-US" dirty="0">
              <a:sym typeface="+mn-ea"/>
            </a:rPr>
            <a:t>trict control over the movement of coal carriages. No vehicle allowed in some areas, tracks for cycling are some of the measures that can be implemented which will help in reducing the disease probability of disease like COPD, Lung cancer, Asthma which are known to be related to these pollutants.</a:t>
          </a:r>
          <a:r>
            <a:rPr lang="en-US"/>
            <a:t/>
          </a:r>
          <a:endParaRPr lang="en-US"/>
        </a:p>
      </dgm:t>
    </dgm:pt>
    <dgm:pt modelId="{9B6087A1-CF96-4C79-913C-38A0E7297D0C}" cxnId="{1A82A6E5-E8A9-46B0-86DF-0551589BFF25}" type="parTrans">
      <dgm:prSet/>
      <dgm:spPr/>
      <dgm:t>
        <a:bodyPr/>
        <a:lstStyle/>
        <a:p>
          <a:endParaRPr lang="en-US"/>
        </a:p>
      </dgm:t>
    </dgm:pt>
    <dgm:pt modelId="{486B71D9-E298-4C94-9DB8-2E2AB62D3230}" cxnId="{1A82A6E5-E8A9-46B0-86DF-0551589BFF25}" type="sibTrans">
      <dgm:prSet/>
      <dgm:spPr/>
      <dgm:t>
        <a:bodyPr/>
        <a:lstStyle/>
        <a:p>
          <a:endParaRPr lang="en-US"/>
        </a:p>
      </dgm:t>
    </dgm:pt>
    <dgm:pt modelId="{BAD4FE78-96FA-4613-915D-D36E05D8C722}">
      <dgm:prSet phldr="0" custT="0"/>
      <dgm:spPr/>
      <dgm:t>
        <a:bodyPr vert="horz" wrap="square"/>
        <a:p>
          <a:pPr>
            <a:lnSpc>
              <a:spcPct val="100000"/>
            </a:lnSpc>
            <a:spcBef>
              <a:spcPct val="0"/>
            </a:spcBef>
            <a:spcAft>
              <a:spcPct val="35000"/>
            </a:spcAft>
          </a:pPr>
          <a:r>
            <a:rPr lang="en-US" altLang="en-IN" dirty="0">
              <a:sym typeface="+mn-ea"/>
            </a:rPr>
            <a:t>Delhi city could also reduce agricultural emissions by promoting more sustainable agricultural practices, such as using less water and pesticides, and planting cover crops. The city could also reduce industrial emissions by enforcing stricter pollution control standards, promoting cleaner production technologies, and relocating polluting industries to areas outside the city.</a:t>
          </a:r>
          <a:r>
            <a:rPr/>
            <a:t/>
          </a:r>
          <a:endParaRPr/>
        </a:p>
      </dgm:t>
    </dgm:pt>
    <dgm:pt modelId="{B5B1E501-DB64-4475-807D-1E975D6A4BDD}" cxnId="{01B4DAD4-397B-4A5C-923B-B98E84199BB9}" type="parTrans">
      <dgm:prSet/>
      <dgm:spPr/>
      <dgm:t>
        <a:bodyPr/>
        <a:lstStyle/>
        <a:p>
          <a:endParaRPr lang="en-US"/>
        </a:p>
      </dgm:t>
    </dgm:pt>
    <dgm:pt modelId="{DEDB45A6-DC6B-474E-BAA1-7E7922704BE7}" cxnId="{01B4DAD4-397B-4A5C-923B-B98E84199BB9}" type="sibTrans">
      <dgm:prSet/>
      <dgm:spPr/>
      <dgm:t>
        <a:bodyPr/>
        <a:lstStyle/>
        <a:p>
          <a:endParaRPr lang="en-US"/>
        </a:p>
      </dgm:t>
    </dgm:pt>
    <dgm:pt modelId="{1A380F61-E249-4972-9656-16578E427F66}" type="pres">
      <dgm:prSet presAssocID="{4608B8B5-4ADA-4488-BA7D-C4B91F45EF0C}" presName="outerComposite" presStyleCnt="0">
        <dgm:presLayoutVars>
          <dgm:chMax val="5"/>
          <dgm:dir/>
          <dgm:resizeHandles val="exact"/>
        </dgm:presLayoutVars>
      </dgm:prSet>
      <dgm:spPr/>
    </dgm:pt>
    <dgm:pt modelId="{1A5DD5EE-C536-4C6C-A7D4-2DA52275F756}" type="pres">
      <dgm:prSet presAssocID="{4608B8B5-4ADA-4488-BA7D-C4B91F45EF0C}" presName="dummyMaxCanvas" presStyleCnt="0">
        <dgm:presLayoutVars/>
      </dgm:prSet>
      <dgm:spPr/>
    </dgm:pt>
    <dgm:pt modelId="{40720658-F4B6-4595-AEFF-545003AD2E69}" type="pres">
      <dgm:prSet presAssocID="{4608B8B5-4ADA-4488-BA7D-C4B91F45EF0C}" presName="ThreeNodes_1" presStyleLbl="node1" presStyleIdx="0" presStyleCnt="3">
        <dgm:presLayoutVars>
          <dgm:bulletEnabled val="1"/>
        </dgm:presLayoutVars>
      </dgm:prSet>
      <dgm:spPr/>
    </dgm:pt>
    <dgm:pt modelId="{E552E94E-9474-4804-B1A5-D5A034BB0D62}" type="pres">
      <dgm:prSet presAssocID="{4608B8B5-4ADA-4488-BA7D-C4B91F45EF0C}" presName="ThreeNodes_2" presStyleLbl="node1" presStyleIdx="1" presStyleCnt="3">
        <dgm:presLayoutVars>
          <dgm:bulletEnabled val="1"/>
        </dgm:presLayoutVars>
      </dgm:prSet>
      <dgm:spPr/>
    </dgm:pt>
    <dgm:pt modelId="{7D4BECD5-E6E5-4DAF-9EA0-1D3F4D8B6518}" type="pres">
      <dgm:prSet presAssocID="{4608B8B5-4ADA-4488-BA7D-C4B91F45EF0C}" presName="ThreeNodes_3" presStyleLbl="node1" presStyleIdx="2" presStyleCnt="3">
        <dgm:presLayoutVars>
          <dgm:bulletEnabled val="1"/>
        </dgm:presLayoutVars>
      </dgm:prSet>
      <dgm:spPr/>
    </dgm:pt>
    <dgm:pt modelId="{106378FB-24A1-4A01-8B6C-8470669643F6}" type="pres">
      <dgm:prSet presAssocID="{4608B8B5-4ADA-4488-BA7D-C4B91F45EF0C}" presName="ThreeConn_1-2" presStyleLbl="fgAccFollowNode1" presStyleIdx="0" presStyleCnt="2">
        <dgm:presLayoutVars>
          <dgm:bulletEnabled val="1"/>
        </dgm:presLayoutVars>
      </dgm:prSet>
      <dgm:spPr/>
    </dgm:pt>
    <dgm:pt modelId="{7520B02C-1E96-4311-8E5F-B3246D179967}" type="pres">
      <dgm:prSet presAssocID="{4608B8B5-4ADA-4488-BA7D-C4B91F45EF0C}" presName="ThreeConn_2-3" presStyleLbl="fgAccFollowNode1" presStyleIdx="1" presStyleCnt="2">
        <dgm:presLayoutVars>
          <dgm:bulletEnabled val="1"/>
        </dgm:presLayoutVars>
      </dgm:prSet>
      <dgm:spPr/>
    </dgm:pt>
    <dgm:pt modelId="{52BD87B5-2AFD-4F14-996C-74FFA1E55969}" type="pres">
      <dgm:prSet presAssocID="{4608B8B5-4ADA-4488-BA7D-C4B91F45EF0C}" presName="ThreeNodes_1_text" presStyleCnt="0">
        <dgm:presLayoutVars>
          <dgm:bulletEnabled val="1"/>
        </dgm:presLayoutVars>
      </dgm:prSet>
      <dgm:spPr/>
    </dgm:pt>
    <dgm:pt modelId="{AFB4DECD-4167-4469-9A04-D0E8C19DDA09}" type="pres">
      <dgm:prSet presAssocID="{4608B8B5-4ADA-4488-BA7D-C4B91F45EF0C}" presName="ThreeNodes_2_text" presStyleCnt="0">
        <dgm:presLayoutVars>
          <dgm:bulletEnabled val="1"/>
        </dgm:presLayoutVars>
      </dgm:prSet>
      <dgm:spPr/>
    </dgm:pt>
    <dgm:pt modelId="{37C2AB80-FC5D-4B93-B822-AD95EC0E8E43}" type="pres">
      <dgm:prSet presAssocID="{4608B8B5-4ADA-4488-BA7D-C4B91F45EF0C}" presName="ThreeNodes_3_text" presStyleCnt="0">
        <dgm:presLayoutVars>
          <dgm:bulletEnabled val="1"/>
        </dgm:presLayoutVars>
      </dgm:prSet>
      <dgm:spPr/>
    </dgm:pt>
  </dgm:ptLst>
  <dgm:cxnLst>
    <dgm:cxn modelId="{4D04C922-BA07-42BE-A161-16E7E17DB5C5}" srcId="{4608B8B5-4ADA-4488-BA7D-C4B91F45EF0C}" destId="{D0F3EF73-208C-468F-8CCB-8040BAB67898}" srcOrd="0" destOrd="0" parTransId="{0D13FDA0-78D6-4B03-9BEC-EFCF27624895}" sibTransId="{A0C2E0A1-F3DA-493A-9236-5D711A4AA95D}"/>
    <dgm:cxn modelId="{1A82A6E5-E8A9-46B0-86DF-0551589BFF25}" srcId="{4608B8B5-4ADA-4488-BA7D-C4B91F45EF0C}" destId="{51DC8793-DC24-455B-84AC-063A50EC9565}" srcOrd="1" destOrd="0" parTransId="{9B6087A1-CF96-4C79-913C-38A0E7297D0C}" sibTransId="{486B71D9-E298-4C94-9DB8-2E2AB62D3230}"/>
    <dgm:cxn modelId="{01B4DAD4-397B-4A5C-923B-B98E84199BB9}" srcId="{4608B8B5-4ADA-4488-BA7D-C4B91F45EF0C}" destId="{BAD4FE78-96FA-4613-915D-D36E05D8C722}" srcOrd="2" destOrd="0" parTransId="{B5B1E501-DB64-4475-807D-1E975D6A4BDD}" sibTransId="{DEDB45A6-DC6B-474E-BAA1-7E7922704BE7}"/>
    <dgm:cxn modelId="{C4CE8248-9B7A-4580-95F8-479D537A2CDD}" type="presOf" srcId="{4608B8B5-4ADA-4488-BA7D-C4B91F45EF0C}" destId="{1A380F61-E249-4972-9656-16578E427F66}" srcOrd="0" destOrd="0" presId="urn:microsoft.com/office/officeart/2005/8/layout/vProcess5"/>
    <dgm:cxn modelId="{11ECA2C5-8E15-49F0-9A98-2F6BB21B66AA}" type="presParOf" srcId="{1A380F61-E249-4972-9656-16578E427F66}" destId="{1A5DD5EE-C536-4C6C-A7D4-2DA52275F756}" srcOrd="0" destOrd="0" presId="urn:microsoft.com/office/officeart/2005/8/layout/vProcess5"/>
    <dgm:cxn modelId="{0BA532FB-99DC-4926-B24B-960EF9971F31}" type="presParOf" srcId="{1A380F61-E249-4972-9656-16578E427F66}" destId="{40720658-F4B6-4595-AEFF-545003AD2E69}" srcOrd="1" destOrd="0" presId="urn:microsoft.com/office/officeart/2005/8/layout/vProcess5"/>
    <dgm:cxn modelId="{385FF76B-DB0C-4626-A453-A73B721EF4D3}" type="presOf" srcId="{D0F3EF73-208C-468F-8CCB-8040BAB67898}" destId="{40720658-F4B6-4595-AEFF-545003AD2E69}" srcOrd="0" destOrd="0" presId="urn:microsoft.com/office/officeart/2005/8/layout/vProcess5"/>
    <dgm:cxn modelId="{50B135AB-DD86-41FB-99F5-85EC801017BF}" type="presParOf" srcId="{1A380F61-E249-4972-9656-16578E427F66}" destId="{E552E94E-9474-4804-B1A5-D5A034BB0D62}" srcOrd="2" destOrd="0" presId="urn:microsoft.com/office/officeart/2005/8/layout/vProcess5"/>
    <dgm:cxn modelId="{41D231ED-7DAF-4334-8D6A-990C70E3EB90}" type="presOf" srcId="{51DC8793-DC24-455B-84AC-063A50EC9565}" destId="{E552E94E-9474-4804-B1A5-D5A034BB0D62}" srcOrd="0" destOrd="0" presId="urn:microsoft.com/office/officeart/2005/8/layout/vProcess5"/>
    <dgm:cxn modelId="{AAE79794-7996-459D-89E8-E9357B5999B2}" type="presParOf" srcId="{1A380F61-E249-4972-9656-16578E427F66}" destId="{7D4BECD5-E6E5-4DAF-9EA0-1D3F4D8B6518}" srcOrd="3" destOrd="0" presId="urn:microsoft.com/office/officeart/2005/8/layout/vProcess5"/>
    <dgm:cxn modelId="{D6175EC9-E8F6-46DD-BB32-ABCCB2424A9A}" type="presOf" srcId="{BAD4FE78-96FA-4613-915D-D36E05D8C722}" destId="{7D4BECD5-E6E5-4DAF-9EA0-1D3F4D8B6518}" srcOrd="0" destOrd="0" presId="urn:microsoft.com/office/officeart/2005/8/layout/vProcess5"/>
    <dgm:cxn modelId="{8B45357C-E275-4B14-9A73-785A26CC6997}" type="presParOf" srcId="{1A380F61-E249-4972-9656-16578E427F66}" destId="{106378FB-24A1-4A01-8B6C-8470669643F6}" srcOrd="4" destOrd="0" presId="urn:microsoft.com/office/officeart/2005/8/layout/vProcess5"/>
    <dgm:cxn modelId="{8DAEC91F-A107-44CC-A8C8-3519D5D8C64C}" type="presOf" srcId="{A0C2E0A1-F3DA-493A-9236-5D711A4AA95D}" destId="{106378FB-24A1-4A01-8B6C-8470669643F6}" srcOrd="0" destOrd="0" presId="urn:microsoft.com/office/officeart/2005/8/layout/vProcess5"/>
    <dgm:cxn modelId="{CF8528C5-C059-4752-9E42-6DC93B6D178B}" type="presParOf" srcId="{1A380F61-E249-4972-9656-16578E427F66}" destId="{7520B02C-1E96-4311-8E5F-B3246D179967}" srcOrd="5" destOrd="0" presId="urn:microsoft.com/office/officeart/2005/8/layout/vProcess5"/>
    <dgm:cxn modelId="{9E812872-4506-42DA-B76E-D7B6B7EF494E}" type="presOf" srcId="{486B71D9-E298-4C94-9DB8-2E2AB62D3230}" destId="{7520B02C-1E96-4311-8E5F-B3246D179967}" srcOrd="0" destOrd="0" presId="urn:microsoft.com/office/officeart/2005/8/layout/vProcess5"/>
    <dgm:cxn modelId="{ED963455-6386-4ADB-B73D-52F640B7980A}" type="presParOf" srcId="{1A380F61-E249-4972-9656-16578E427F66}" destId="{52BD87B5-2AFD-4F14-996C-74FFA1E55969}" srcOrd="6" destOrd="0" presId="urn:microsoft.com/office/officeart/2005/8/layout/vProcess5"/>
    <dgm:cxn modelId="{40F02E28-E503-4FB4-8393-373396E9F07A}" type="presOf" srcId="{D0F3EF73-208C-468F-8CCB-8040BAB67898}" destId="{52BD87B5-2AFD-4F14-996C-74FFA1E55969}" srcOrd="1" destOrd="0" presId="urn:microsoft.com/office/officeart/2005/8/layout/vProcess5"/>
    <dgm:cxn modelId="{CCADC3A2-585A-474A-B665-FC9B3CD094B8}" type="presParOf" srcId="{1A380F61-E249-4972-9656-16578E427F66}" destId="{AFB4DECD-4167-4469-9A04-D0E8C19DDA09}" srcOrd="7" destOrd="0" presId="urn:microsoft.com/office/officeart/2005/8/layout/vProcess5"/>
    <dgm:cxn modelId="{95122ABE-A748-483B-97BB-A50BD1276421}" type="presOf" srcId="{51DC8793-DC24-455B-84AC-063A50EC9565}" destId="{AFB4DECD-4167-4469-9A04-D0E8C19DDA09}" srcOrd="1" destOrd="0" presId="urn:microsoft.com/office/officeart/2005/8/layout/vProcess5"/>
    <dgm:cxn modelId="{61AAB7A9-2BAE-40CC-B7B9-AFE7B5B8BFBB}" type="presParOf" srcId="{1A380F61-E249-4972-9656-16578E427F66}" destId="{37C2AB80-FC5D-4B93-B822-AD95EC0E8E43}" srcOrd="8" destOrd="0" presId="urn:microsoft.com/office/officeart/2005/8/layout/vProcess5"/>
    <dgm:cxn modelId="{27809F16-4722-43DC-8987-5B657972B1CC}" type="presOf" srcId="{BAD4FE78-96FA-4613-915D-D36E05D8C722}" destId="{37C2AB80-FC5D-4B93-B822-AD95EC0E8E43}" srcOrd="1"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538335" cy="4694555"/>
        <a:chOff x="0" y="0"/>
        <a:chExt cx="9538335" cy="4694555"/>
      </a:xfrm>
    </dsp:grpSpPr>
    <dsp:sp modelId="{3A31D63B-01D1-45DD-8DC7-6C93A033C4D3}">
      <dsp:nvSpPr>
        <dsp:cNvPr id="3" name="Straight Connector 2"/>
        <dsp:cNvSpPr/>
      </dsp:nvSpPr>
      <dsp:spPr bwMode="white">
        <a:xfrm>
          <a:off x="0" y="0"/>
          <a:ext cx="9538335" cy="0"/>
        </a:xfrm>
        <a:prstGeom prst="line">
          <a:avLst/>
        </a:prstGeom>
      </dsp:spPr>
      <dsp:style>
        <a:lnRef idx="2">
          <a:schemeClr val="accent1"/>
        </a:lnRef>
        <a:fillRef idx="1">
          <a:schemeClr val="accent1"/>
        </a:fillRef>
        <a:effectRef idx="0">
          <a:scrgbClr r="0" g="0" b="0"/>
        </a:effectRef>
        <a:fontRef idx="minor">
          <a:schemeClr val="lt1"/>
        </a:fontRef>
      </dsp:style>
      <dsp:txXfrm>
        <a:off x="0" y="0"/>
        <a:ext cx="9538335" cy="0"/>
      </dsp:txXfrm>
    </dsp:sp>
    <dsp:sp modelId="{FD09AC14-687D-4F3C-9088-B3AB5D917DDF}">
      <dsp:nvSpPr>
        <dsp:cNvPr id="4" name="Rectangles 3"/>
        <dsp:cNvSpPr/>
      </dsp:nvSpPr>
      <dsp:spPr bwMode="white">
        <a:xfrm>
          <a:off x="0" y="0"/>
          <a:ext cx="9538335" cy="1173639"/>
        </a:xfrm>
        <a:prstGeom prst="rect">
          <a:avLst/>
        </a:prstGeom>
      </dsp:spPr>
      <dsp:style>
        <a:lnRef idx="0">
          <a:schemeClr val="dk1">
            <a:alpha val="0"/>
          </a:schemeClr>
        </a:lnRef>
        <a:fillRef idx="0">
          <a:schemeClr val="lt1">
            <a:alpha val="0"/>
          </a:schemeClr>
        </a:fillRef>
        <a:effectRef idx="0">
          <a:scrgbClr r="0" g="0" b="0"/>
        </a:effectRef>
        <a:fontRef idx="minor"/>
      </dsp:style>
      <dsp:txBody>
        <a:bodyPr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en-US" dirty="0">
              <a:solidFill>
                <a:schemeClr val="tx1"/>
              </a:solidFill>
            </a:rPr>
            <a:t>Air pollution is contamination of the indoor or outdoor environment by any chemical, physical or biological agent that modifies the natural characteristics of the atmosphere. Household combustion devices, motor vehicles, industrial facilities and forest fires are common sources of air pollution. (WHO 2022)</a:t>
          </a:r>
          <a:endParaRPr>
            <a:solidFill>
              <a:schemeClr val="tx1"/>
            </a:solidFill>
          </a:endParaRPr>
        </a:p>
      </dsp:txBody>
      <dsp:txXfrm>
        <a:off x="0" y="0"/>
        <a:ext cx="9538335" cy="1173639"/>
      </dsp:txXfrm>
    </dsp:sp>
    <dsp:sp modelId="{1D2852B9-2283-4C36-AF66-AEA0891E3306}">
      <dsp:nvSpPr>
        <dsp:cNvPr id="5" name="Straight Connector 4"/>
        <dsp:cNvSpPr/>
      </dsp:nvSpPr>
      <dsp:spPr bwMode="white">
        <a:xfrm>
          <a:off x="0" y="1173639"/>
          <a:ext cx="9538335" cy="0"/>
        </a:xfrm>
        <a:prstGeom prst="line">
          <a:avLst/>
        </a:prstGeom>
      </dsp:spPr>
      <dsp:style>
        <a:lnRef idx="2">
          <a:schemeClr val="accent1"/>
        </a:lnRef>
        <a:fillRef idx="1">
          <a:schemeClr val="accent1"/>
        </a:fillRef>
        <a:effectRef idx="0">
          <a:scrgbClr r="0" g="0" b="0"/>
        </a:effectRef>
        <a:fontRef idx="minor">
          <a:schemeClr val="lt1"/>
        </a:fontRef>
      </dsp:style>
      <dsp:txXfrm>
        <a:off x="0" y="1173639"/>
        <a:ext cx="9538335" cy="0"/>
      </dsp:txXfrm>
    </dsp:sp>
    <dsp:sp modelId="{D833E84B-B24C-4C2B-801A-DD87DAEADDED}">
      <dsp:nvSpPr>
        <dsp:cNvPr id="6" name="Rectangles 5"/>
        <dsp:cNvSpPr/>
      </dsp:nvSpPr>
      <dsp:spPr bwMode="white">
        <a:xfrm>
          <a:off x="0" y="1173639"/>
          <a:ext cx="9538335" cy="1173639"/>
        </a:xfrm>
        <a:prstGeom prst="rect">
          <a:avLst/>
        </a:prstGeom>
      </dsp:spPr>
      <dsp:style>
        <a:lnRef idx="0">
          <a:schemeClr val="dk1">
            <a:alpha val="0"/>
          </a:schemeClr>
        </a:lnRef>
        <a:fillRef idx="0">
          <a:schemeClr val="lt1">
            <a:alpha val="0"/>
          </a:schemeClr>
        </a:fillRef>
        <a:effectRef idx="0">
          <a:scrgbClr r="0" g="0" b="0"/>
        </a:effectRef>
        <a:fontRef idx="minor"/>
      </dsp:style>
      <dsp:txBody>
        <a:bodyPr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en-US" dirty="0">
              <a:solidFill>
                <a:schemeClr val="tx1"/>
              </a:solidFill>
            </a:rPr>
            <a:t>Air Quality Index (AQI) is used for reporting daily air quality. It tells you how clean or polluted your air is, and what associated health effects might be a concern for you. The AQI focuses on health effects you may experience within a few hours or days after breathing polluted air. (EPA 2022)</a:t>
          </a:r>
          <a:endParaRPr>
            <a:solidFill>
              <a:schemeClr val="tx1"/>
            </a:solidFill>
          </a:endParaRPr>
        </a:p>
      </dsp:txBody>
      <dsp:txXfrm>
        <a:off x="0" y="1173639"/>
        <a:ext cx="9538335" cy="1173639"/>
      </dsp:txXfrm>
    </dsp:sp>
    <dsp:sp modelId="{A3DDF493-8FE3-448E-A1A9-6761C42E4AAC}">
      <dsp:nvSpPr>
        <dsp:cNvPr id="7" name="Straight Connector 6"/>
        <dsp:cNvSpPr/>
      </dsp:nvSpPr>
      <dsp:spPr bwMode="white">
        <a:xfrm>
          <a:off x="0" y="2347278"/>
          <a:ext cx="9538335" cy="0"/>
        </a:xfrm>
        <a:prstGeom prst="line">
          <a:avLst/>
        </a:prstGeom>
      </dsp:spPr>
      <dsp:style>
        <a:lnRef idx="2">
          <a:schemeClr val="accent1"/>
        </a:lnRef>
        <a:fillRef idx="1">
          <a:schemeClr val="accent1"/>
        </a:fillRef>
        <a:effectRef idx="0">
          <a:scrgbClr r="0" g="0" b="0"/>
        </a:effectRef>
        <a:fontRef idx="minor">
          <a:schemeClr val="lt1"/>
        </a:fontRef>
      </dsp:style>
      <dsp:txXfrm>
        <a:off x="0" y="2347278"/>
        <a:ext cx="9538335" cy="0"/>
      </dsp:txXfrm>
    </dsp:sp>
    <dsp:sp modelId="{5A53377A-D638-4D4C-A4ED-320B649CEB85}">
      <dsp:nvSpPr>
        <dsp:cNvPr id="8" name="Rectangles 7"/>
        <dsp:cNvSpPr/>
      </dsp:nvSpPr>
      <dsp:spPr bwMode="white">
        <a:xfrm>
          <a:off x="0" y="2347278"/>
          <a:ext cx="9538335" cy="1173639"/>
        </a:xfrm>
        <a:prstGeom prst="rect">
          <a:avLst/>
        </a:prstGeom>
      </dsp:spPr>
      <dsp:style>
        <a:lnRef idx="0">
          <a:schemeClr val="dk1">
            <a:alpha val="0"/>
          </a:schemeClr>
        </a:lnRef>
        <a:fillRef idx="0">
          <a:schemeClr val="lt1">
            <a:alpha val="0"/>
          </a:schemeClr>
        </a:fillRef>
        <a:effectRef idx="0">
          <a:scrgbClr r="0" g="0" b="0"/>
        </a:effectRef>
        <a:fontRef idx="minor"/>
      </dsp:style>
      <dsp:txBody>
        <a:bodyPr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en-US" dirty="0">
              <a:solidFill>
                <a:schemeClr val="tx1"/>
              </a:solidFill>
            </a:rPr>
            <a:t>AQI Consist of Eight pollutants namely particulate matter (PM) 10, PM2. 5, Ozone (O3), Sulphur dioxide (SO2), nitrogen dioxide (NO2), carbon monoxide (CO), lead (Pb) and ammonia (NH3) act as major parameters in deriving the AQI of an area. (NDTV 2019)</a:t>
          </a:r>
          <a:endParaRPr>
            <a:solidFill>
              <a:schemeClr val="tx1"/>
            </a:solidFill>
          </a:endParaRPr>
        </a:p>
      </dsp:txBody>
      <dsp:txXfrm>
        <a:off x="0" y="2347278"/>
        <a:ext cx="9538335" cy="1173639"/>
      </dsp:txXfrm>
    </dsp:sp>
    <dsp:sp modelId="{102EEEB5-5ABB-46E0-8D0D-99A994FEFC35}">
      <dsp:nvSpPr>
        <dsp:cNvPr id="9" name="Straight Connector 8"/>
        <dsp:cNvSpPr/>
      </dsp:nvSpPr>
      <dsp:spPr bwMode="white">
        <a:xfrm>
          <a:off x="0" y="3520916"/>
          <a:ext cx="9538335" cy="0"/>
        </a:xfrm>
        <a:prstGeom prst="line">
          <a:avLst/>
        </a:prstGeom>
      </dsp:spPr>
      <dsp:style>
        <a:lnRef idx="2">
          <a:schemeClr val="accent1"/>
        </a:lnRef>
        <a:fillRef idx="1">
          <a:schemeClr val="accent1"/>
        </a:fillRef>
        <a:effectRef idx="0">
          <a:scrgbClr r="0" g="0" b="0"/>
        </a:effectRef>
        <a:fontRef idx="minor">
          <a:schemeClr val="lt1"/>
        </a:fontRef>
      </dsp:style>
      <dsp:txXfrm>
        <a:off x="0" y="3520916"/>
        <a:ext cx="9538335" cy="0"/>
      </dsp:txXfrm>
    </dsp:sp>
    <dsp:sp modelId="{253B23F2-733A-44EF-B1F1-38A10B3BB76D}">
      <dsp:nvSpPr>
        <dsp:cNvPr id="10" name="Rectangles 9"/>
        <dsp:cNvSpPr/>
      </dsp:nvSpPr>
      <dsp:spPr bwMode="white">
        <a:xfrm>
          <a:off x="0" y="3520916"/>
          <a:ext cx="9538335" cy="1173639"/>
        </a:xfrm>
        <a:prstGeom prst="rect">
          <a:avLst/>
        </a:prstGeom>
      </dsp:spPr>
      <dsp:style>
        <a:lnRef idx="0">
          <a:schemeClr val="dk1">
            <a:alpha val="0"/>
          </a:schemeClr>
        </a:lnRef>
        <a:fillRef idx="0">
          <a:schemeClr val="lt1">
            <a:alpha val="0"/>
          </a:schemeClr>
        </a:fillRef>
        <a:effectRef idx="0">
          <a:scrgbClr r="0" g="0" b="0"/>
        </a:effectRef>
        <a:fontRef idx="minor"/>
      </dsp:style>
      <dsp:txBody>
        <a:bodyPr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nSpc>
              <a:spcPct val="100000"/>
            </a:lnSpc>
            <a:spcBef>
              <a:spcPct val="0"/>
            </a:spcBef>
            <a:spcAft>
              <a:spcPct val="35000"/>
            </a:spcAft>
          </a:pPr>
          <a:r>
            <a:rPr lang="en-US" b="1" dirty="0">
              <a:solidFill>
                <a:srgbClr val="00B0F0"/>
              </a:solidFill>
            </a:rPr>
            <a:t>Air pollution is a major issue in many cities around the world, including Delhi, London, and Mexico City. While each city faces unique sources and severity of pollution, they share some common challenges in addressing this issue. (E Vega et al. Environ </a:t>
          </a:r>
          <a:r>
            <a:rPr lang="en-US" b="1" dirty="0" err="1">
              <a:solidFill>
                <a:srgbClr val="00B0F0"/>
              </a:solidFill>
            </a:rPr>
            <a:t>Pollut</a:t>
          </a:r>
          <a:r>
            <a:rPr lang="en-US" b="1" dirty="0">
              <a:solidFill>
                <a:srgbClr val="00B0F0"/>
              </a:solidFill>
            </a:rPr>
            <a:t>. 2021)</a:t>
          </a:r>
          <a:endParaRPr>
            <a:solidFill>
              <a:schemeClr val="tx1"/>
            </a:solidFill>
          </a:endParaRPr>
        </a:p>
      </dsp:txBody>
      <dsp:txXfrm>
        <a:off x="0" y="3520916"/>
        <a:ext cx="9538335" cy="1173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986010" cy="4135120"/>
        <a:chOff x="0" y="0"/>
        <a:chExt cx="9986010" cy="4135120"/>
      </a:xfrm>
    </dsp:grpSpPr>
    <dsp:sp modelId="{553506F2-CEA3-4C15-8336-C36CBAA02502}">
      <dsp:nvSpPr>
        <dsp:cNvPr id="3" name="Rounded Rectangle 2"/>
        <dsp:cNvSpPr/>
      </dsp:nvSpPr>
      <dsp:spPr bwMode="white">
        <a:xfrm>
          <a:off x="0" y="0"/>
          <a:ext cx="9986010" cy="1181463"/>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Xfrm>
        <a:off x="0" y="0"/>
        <a:ext cx="9986010" cy="1181463"/>
      </dsp:txXfrm>
    </dsp:sp>
    <dsp:sp modelId="{5703FF98-4C4F-45AB-A17C-AA12D950EE8E}">
      <dsp:nvSpPr>
        <dsp:cNvPr id="4" name="Rectangles 3"/>
        <dsp:cNvSpPr/>
      </dsp:nvSpPr>
      <dsp:spPr bwMode="white">
        <a:xfrm>
          <a:off x="357393" y="265829"/>
          <a:ext cx="649805" cy="649805"/>
        </a:xfrm>
        <a:prstGeom prst="rect">
          <a:avLst/>
        </a:prstGeom>
        <a: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sp:spPr>
      <dsp:style>
        <a:lnRef idx="2">
          <a:schemeClr val="lt1"/>
        </a:lnRef>
        <a:fillRef idx="1">
          <a:schemeClr val="accent1"/>
        </a:fillRef>
        <a:effectRef idx="0">
          <a:scrgbClr r="0" g="0" b="0"/>
        </a:effectRef>
        <a:fontRef idx="minor">
          <a:schemeClr val="lt1"/>
        </a:fontRef>
      </dsp:style>
      <dsp:txXfrm>
        <a:off x="357393" y="265829"/>
        <a:ext cx="649805" cy="649805"/>
      </dsp:txXfrm>
    </dsp:sp>
    <dsp:sp modelId="{956A6DC4-5103-467D-9621-061AB70571D4}">
      <dsp:nvSpPr>
        <dsp:cNvPr id="5" name="Rectangles 4"/>
        <dsp:cNvSpPr/>
      </dsp:nvSpPr>
      <dsp:spPr bwMode="white">
        <a:xfrm>
          <a:off x="1364590" y="0"/>
          <a:ext cx="8621420" cy="1181463"/>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25038" tIns="125038" rIns="125038" bIns="125038"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en-US" b="1">
              <a:solidFill>
                <a:schemeClr val="tx1"/>
              </a:solidFill>
            </a:rPr>
            <a:t>LONDON:</a:t>
          </a:r>
          <a:r>
            <a:rPr lang="en-US">
              <a:solidFill>
                <a:schemeClr val="tx1"/>
              </a:solidFill>
            </a:rPr>
            <a:t> The city has implemented measures such as low-emission zones, congestion charges, and public transport upgrades to reduce pollution. The main sources of air pollution in London include road transport, industry, and domestic heating. The city has also faced episodes of high pollution during certain weather conditions.</a:t>
          </a:r>
          <a:endParaRPr>
            <a:solidFill>
              <a:schemeClr val="tx1"/>
            </a:solidFill>
          </a:endParaRPr>
        </a:p>
      </dsp:txBody>
      <dsp:txXfrm>
        <a:off x="1364590" y="0"/>
        <a:ext cx="8621420" cy="1181463"/>
      </dsp:txXfrm>
    </dsp:sp>
    <dsp:sp modelId="{3BD9585D-D80F-4E7C-8533-D3C447A3BB0D}">
      <dsp:nvSpPr>
        <dsp:cNvPr id="6" name="Rounded Rectangle 5"/>
        <dsp:cNvSpPr/>
      </dsp:nvSpPr>
      <dsp:spPr bwMode="white">
        <a:xfrm>
          <a:off x="0" y="1476829"/>
          <a:ext cx="9986010" cy="1181463"/>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Xfrm>
        <a:off x="0" y="1476829"/>
        <a:ext cx="9986010" cy="1181463"/>
      </dsp:txXfrm>
    </dsp:sp>
    <dsp:sp modelId="{800254AA-BD01-4627-81FA-98245D9C9F9B}">
      <dsp:nvSpPr>
        <dsp:cNvPr id="7" name="Rectangles 6"/>
        <dsp:cNvSpPr/>
      </dsp:nvSpPr>
      <dsp:spPr bwMode="white">
        <a:xfrm>
          <a:off x="357393" y="1742658"/>
          <a:ext cx="649805" cy="649805"/>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sp:spPr>
      <dsp:style>
        <a:lnRef idx="2">
          <a:schemeClr val="lt1"/>
        </a:lnRef>
        <a:fillRef idx="1">
          <a:schemeClr val="accent1"/>
        </a:fillRef>
        <a:effectRef idx="0">
          <a:scrgbClr r="0" g="0" b="0"/>
        </a:effectRef>
        <a:fontRef idx="minor">
          <a:schemeClr val="lt1"/>
        </a:fontRef>
      </dsp:style>
      <dsp:txXfrm>
        <a:off x="357393" y="1742658"/>
        <a:ext cx="649805" cy="649805"/>
      </dsp:txXfrm>
    </dsp:sp>
    <dsp:sp modelId="{05BF3549-5303-4394-A205-97A1402E136B}">
      <dsp:nvSpPr>
        <dsp:cNvPr id="8" name="Rectangles 7"/>
        <dsp:cNvSpPr/>
      </dsp:nvSpPr>
      <dsp:spPr bwMode="white">
        <a:xfrm>
          <a:off x="1364590" y="1476829"/>
          <a:ext cx="8621420" cy="1181463"/>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25038" tIns="125038" rIns="125038" bIns="125038"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en-US" b="1">
              <a:solidFill>
                <a:schemeClr val="tx1"/>
              </a:solidFill>
            </a:rPr>
            <a:t>MEXICO CITY:</a:t>
          </a:r>
          <a:r>
            <a:rPr lang="en-US">
              <a:solidFill>
                <a:schemeClr val="tx1"/>
              </a:solidFill>
            </a:rPr>
            <a:t> The city has a large number of vehicles, industrial emissions, and natural events such as wildfires and dust storms that contribute to air pollution. The city has implemented measures such as vehicle emissions standards, public transport improvements, and industrial pollution controls to reduce pollution. However, the air quality in Mexico City still frequently reaches unhealthy levels.</a:t>
          </a:r>
          <a:endParaRPr>
            <a:solidFill>
              <a:schemeClr val="tx1"/>
            </a:solidFill>
          </a:endParaRPr>
        </a:p>
      </dsp:txBody>
      <dsp:txXfrm>
        <a:off x="1364590" y="1476829"/>
        <a:ext cx="8621420" cy="1181463"/>
      </dsp:txXfrm>
    </dsp:sp>
    <dsp:sp modelId="{0BD1E132-FAE5-45FD-AFF1-E0EAE6F107F0}">
      <dsp:nvSpPr>
        <dsp:cNvPr id="9" name="Rounded Rectangle 8"/>
        <dsp:cNvSpPr/>
      </dsp:nvSpPr>
      <dsp:spPr bwMode="white">
        <a:xfrm>
          <a:off x="0" y="2953657"/>
          <a:ext cx="9986010" cy="1181463"/>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Xfrm>
        <a:off x="0" y="2953657"/>
        <a:ext cx="9986010" cy="1181463"/>
      </dsp:txXfrm>
    </dsp:sp>
    <dsp:sp modelId="{AB0625E2-1EAA-4FA4-A971-1AE1A88043DD}">
      <dsp:nvSpPr>
        <dsp:cNvPr id="10" name="Rectangles 9"/>
        <dsp:cNvSpPr/>
      </dsp:nvSpPr>
      <dsp:spPr bwMode="white">
        <a:xfrm>
          <a:off x="357393" y="3219486"/>
          <a:ext cx="649805" cy="649805"/>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sp:spPr>
      <dsp:style>
        <a:lnRef idx="2">
          <a:schemeClr val="lt1"/>
        </a:lnRef>
        <a:fillRef idx="1">
          <a:schemeClr val="accent1"/>
        </a:fillRef>
        <a:effectRef idx="0">
          <a:scrgbClr r="0" g="0" b="0"/>
        </a:effectRef>
        <a:fontRef idx="minor">
          <a:schemeClr val="lt1"/>
        </a:fontRef>
      </dsp:style>
      <dsp:txXfrm>
        <a:off x="357393" y="3219486"/>
        <a:ext cx="649805" cy="649805"/>
      </dsp:txXfrm>
    </dsp:sp>
    <dsp:sp modelId="{902357C0-28C7-4B21-895B-FE46639FAFD0}">
      <dsp:nvSpPr>
        <dsp:cNvPr id="11" name="Rectangles 10"/>
        <dsp:cNvSpPr/>
      </dsp:nvSpPr>
      <dsp:spPr bwMode="white">
        <a:xfrm>
          <a:off x="1364590" y="2953657"/>
          <a:ext cx="8621420" cy="1181463"/>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25038" tIns="125038" rIns="125038" bIns="125038"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en-US" b="1">
              <a:solidFill>
                <a:schemeClr val="tx1"/>
              </a:solidFill>
            </a:rPr>
            <a:t>DELHI:</a:t>
          </a:r>
          <a:r>
            <a:rPr lang="en-US">
              <a:solidFill>
                <a:schemeClr val="tx1"/>
              </a:solidFill>
            </a:rPr>
            <a:t>  Delhi consistently ranks the lowest among the three cities. According to data from the World Air Quality Index project, Delhi's average annual PM2.5 concentration in 2020 was 84.1 µg/m3, which is more than three times higher than London's average annual PM2.5 concentration of 24.7 µg/m3 and more than four times higher than Mexico City's average annual PM2.5 concentration of 19.1 µg/m3 in the same year.</a:t>
          </a:r>
          <a:endParaRPr>
            <a:solidFill>
              <a:schemeClr val="tx1"/>
            </a:solidFill>
          </a:endParaRPr>
        </a:p>
      </dsp:txBody>
      <dsp:txXfrm>
        <a:off x="1364590" y="2953657"/>
        <a:ext cx="8621420" cy="1181463"/>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454765" cy="4652645"/>
        <a:chOff x="0" y="0"/>
        <a:chExt cx="11454765" cy="4652645"/>
      </a:xfrm>
    </dsp:grpSpPr>
    <dsp:sp modelId="{0E76183C-6100-4608-8268-0E246831C27E}">
      <dsp:nvSpPr>
        <dsp:cNvPr id="5" name="Rectangles 4"/>
        <dsp:cNvSpPr/>
      </dsp:nvSpPr>
      <dsp:spPr bwMode="white">
        <a:xfrm>
          <a:off x="0" y="329860"/>
          <a:ext cx="11454765" cy="1923415"/>
        </a:xfrm>
        <a:prstGeom prst="rect">
          <a:avLst/>
        </a:prstGeom>
      </dsp:spPr>
      <dsp:style>
        <a:lnRef idx="2">
          <a:schemeClr val="accent2"/>
        </a:lnRef>
        <a:fillRef idx="1">
          <a:schemeClr val="lt1">
            <a:alpha val="90000"/>
          </a:schemeClr>
        </a:fillRef>
        <a:effectRef idx="0">
          <a:scrgbClr r="0" g="0" b="0"/>
        </a:effectRef>
        <a:fontRef idx="minor"/>
      </dsp:style>
      <dsp:txBody>
        <a:bodyPr lIns="889017" tIns="374904" rIns="889017"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1">
            <a:lnSpc>
              <a:spcPct val="100000"/>
            </a:lnSpc>
            <a:spcBef>
              <a:spcPct val="0"/>
            </a:spcBef>
            <a:spcAft>
              <a:spcPct val="15000"/>
            </a:spcAft>
            <a:buChar char="•"/>
          </a:pPr>
          <a:r>
            <a:rPr lang="en-US">
              <a:solidFill>
                <a:schemeClr val="dk1"/>
              </a:solidFill>
            </a:rPr>
            <a:t>This study has utilised the Air Quality Index (AQI) data from the respective Air Quality Monitoring Stations for the year 2021-2022.</a:t>
          </a:r>
          <a:endParaRPr lang="en-US">
            <a:solidFill>
              <a:schemeClr val="dk1"/>
            </a:solidFill>
          </a:endParaRPr>
        </a:p>
        <a:p>
          <a:pPr lvl="1">
            <a:lnSpc>
              <a:spcPct val="100000"/>
            </a:lnSpc>
            <a:spcBef>
              <a:spcPct val="0"/>
            </a:spcBef>
            <a:spcAft>
              <a:spcPct val="15000"/>
            </a:spcAft>
            <a:buChar char="•"/>
          </a:pPr>
          <a:r>
            <a:rPr lang="en-US">
              <a:solidFill>
                <a:schemeClr val="dk1"/>
              </a:solidFill>
            </a:rPr>
            <a:t>The daily and monthly data on air pollutants obtained from the online portal of the Central Pollution Control Board (CPCB) for Delhi, The Ultra Low Emission Zone (ULEZ) for London, and the IQ Air for the Air Quality Analysis and Statistics for Mexico City.</a:t>
          </a:r>
          <a:endParaRPr>
            <a:solidFill>
              <a:schemeClr val="dk1"/>
            </a:solidFill>
          </a:endParaRPr>
        </a:p>
      </dsp:txBody>
      <dsp:txXfrm>
        <a:off x="0" y="329860"/>
        <a:ext cx="11454765" cy="1923415"/>
      </dsp:txXfrm>
    </dsp:sp>
    <dsp:sp modelId="{7AEC71E4-9F10-4742-BB81-C9DC2C61B3BF}">
      <dsp:nvSpPr>
        <dsp:cNvPr id="4" name="Rounded Rectangle 3"/>
        <dsp:cNvSpPr/>
      </dsp:nvSpPr>
      <dsp:spPr bwMode="white">
        <a:xfrm>
          <a:off x="572738" y="64180"/>
          <a:ext cx="8018336" cy="531360"/>
        </a:xfrm>
        <a:prstGeom prst="roundRect">
          <a:avLst/>
        </a:prstGeom>
      </dsp:spPr>
      <dsp:style>
        <a:lnRef idx="3">
          <a:schemeClr val="lt1"/>
        </a:lnRef>
        <a:fillRef idx="1">
          <a:schemeClr val="accent2"/>
        </a:fillRef>
        <a:effectRef idx="1">
          <a:scrgbClr r="0" g="0" b="0"/>
        </a:effectRef>
        <a:fontRef idx="minor">
          <a:schemeClr val="lt1"/>
        </a:fontRef>
      </dsp:style>
      <dsp:txBody>
        <a:bodyPr lIns="303073" tIns="0" rIns="303073"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a:t>Secondary data analysis</a:t>
          </a:r>
        </a:p>
      </dsp:txBody>
      <dsp:txXfrm>
        <a:off x="572738" y="64180"/>
        <a:ext cx="8018336" cy="531360"/>
      </dsp:txXfrm>
    </dsp:sp>
    <dsp:sp modelId="{5A8F0E47-C636-434B-B7FE-3D37D8CF0D30}">
      <dsp:nvSpPr>
        <dsp:cNvPr id="8" name="Rectangles 7"/>
        <dsp:cNvSpPr/>
      </dsp:nvSpPr>
      <dsp:spPr bwMode="white">
        <a:xfrm>
          <a:off x="0" y="2616155"/>
          <a:ext cx="11454765" cy="1972310"/>
        </a:xfrm>
        <a:prstGeom prst="rect">
          <a:avLst/>
        </a:prstGeom>
      </dsp:spPr>
      <dsp:style>
        <a:lnRef idx="2">
          <a:schemeClr val="accent3"/>
        </a:lnRef>
        <a:fillRef idx="1">
          <a:schemeClr val="lt1">
            <a:alpha val="90000"/>
          </a:schemeClr>
        </a:fillRef>
        <a:effectRef idx="0">
          <a:scrgbClr r="0" g="0" b="0"/>
        </a:effectRef>
        <a:fontRef idx="minor"/>
      </dsp:style>
      <dsp:txBody>
        <a:bodyPr vert="horz" wrap="square" lIns="889017" tIns="374904" rIns="889017"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1">
            <a:lnSpc>
              <a:spcPct val="100000"/>
            </a:lnSpc>
            <a:spcBef>
              <a:spcPct val="0"/>
            </a:spcBef>
            <a:spcAft>
              <a:spcPct val="15000"/>
            </a:spcAft>
            <a:buChar char="•"/>
          </a:pPr>
          <a:r>
            <a:rPr lang="en-US">
              <a:solidFill>
                <a:schemeClr val="dk1"/>
              </a:solidFill>
            </a:rPr>
            <a:t>PM10 (size of particulate matter &lt;10 microns), PM2.5 (size of particulate matter &lt;2.5 microns), SO2, NO2, CO and Ozone, Climate, Monsoon and Western Disturbance.</a:t>
          </a:r>
          <a:endParaRPr lang="en-US">
            <a:solidFill>
              <a:schemeClr val="dk1"/>
            </a:solidFill>
          </a:endParaRPr>
        </a:p>
        <a:p>
          <a:pPr lvl="1">
            <a:lnSpc>
              <a:spcPct val="100000"/>
            </a:lnSpc>
            <a:spcBef>
              <a:spcPct val="0"/>
            </a:spcBef>
            <a:spcAft>
              <a:spcPct val="15000"/>
            </a:spcAft>
            <a:buChar char="•"/>
          </a:pPr>
          <a:r>
            <a:rPr lang="en-US">
              <a:solidFill>
                <a:schemeClr val="dk1"/>
              </a:solidFill>
            </a:rPr>
            <a:t>Population, Population Density, number of Petrol/Diesel Motor Vehicles in the city, number of smoke emission industries.</a:t>
          </a:r>
          <a:endParaRPr lang="en-US">
            <a:solidFill>
              <a:schemeClr val="dk1"/>
            </a:solidFill>
          </a:endParaRPr>
        </a:p>
        <a:p>
          <a:pPr lvl="1">
            <a:lnSpc>
              <a:spcPct val="100000"/>
            </a:lnSpc>
            <a:spcBef>
              <a:spcPct val="0"/>
            </a:spcBef>
            <a:spcAft>
              <a:spcPct val="15000"/>
            </a:spcAft>
            <a:buChar char="•"/>
          </a:pPr>
          <a:r>
            <a:rPr lang="en-US">
              <a:solidFill>
                <a:schemeClr val="dk1"/>
              </a:solidFill>
            </a:rPr>
            <a:t>Lung Cancer, COPD, Asthma.</a:t>
          </a:r>
          <a:endParaRPr>
            <a:solidFill>
              <a:schemeClr val="dk1"/>
            </a:solidFill>
          </a:endParaRPr>
        </a:p>
      </dsp:txBody>
      <dsp:txXfrm>
        <a:off x="0" y="2616155"/>
        <a:ext cx="11454765" cy="1972310"/>
      </dsp:txXfrm>
    </dsp:sp>
    <dsp:sp modelId="{AECA9582-562C-4A61-A567-4020D2F0A533}">
      <dsp:nvSpPr>
        <dsp:cNvPr id="7" name="Rounded Rectangle 6"/>
        <dsp:cNvSpPr/>
      </dsp:nvSpPr>
      <dsp:spPr bwMode="white">
        <a:xfrm>
          <a:off x="572738" y="2350475"/>
          <a:ext cx="8018336" cy="531360"/>
        </a:xfrm>
        <a:prstGeom prst="roundRect">
          <a:avLst/>
        </a:prstGeom>
      </dsp:spPr>
      <dsp:style>
        <a:lnRef idx="3">
          <a:schemeClr val="lt1"/>
        </a:lnRef>
        <a:fillRef idx="1">
          <a:schemeClr val="accent3"/>
        </a:fillRef>
        <a:effectRef idx="1">
          <a:scrgbClr r="0" g="0" b="0"/>
        </a:effectRef>
        <a:fontRef idx="minor">
          <a:schemeClr val="lt1"/>
        </a:fontRef>
      </dsp:style>
      <dsp:txBody>
        <a:bodyPr vert="horz" wrap="square" lIns="303073" tIns="0" rIns="303073"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b="1" i="1"/>
            <a:t>Data Analyse</a:t>
          </a:r>
          <a:r>
            <a:rPr lang="en-US" b="1" i="1"/>
            <a:t>- </a:t>
          </a:r>
          <a:endParaRPr lang="en-US"/>
        </a:p>
      </dsp:txBody>
      <dsp:txXfrm>
        <a:off x="572738" y="2350475"/>
        <a:ext cx="8018336" cy="531360"/>
      </dsp:txXfrm>
    </dsp:sp>
    <dsp:sp modelId="{FFD06B4F-0C3A-46B8-8BE6-4C9AC037A76F}">
      <dsp:nvSpPr>
        <dsp:cNvPr id="3" name="Rectangles 2" hidden="1"/>
        <dsp:cNvSpPr/>
      </dsp:nvSpPr>
      <dsp:spPr>
        <a:xfrm>
          <a:off x="0" y="64180"/>
          <a:ext cx="572738" cy="531360"/>
        </a:xfrm>
        <a:prstGeom prst="rect">
          <a:avLst/>
        </a:prstGeom>
      </dsp:spPr>
      <dsp:txXfrm>
        <a:off x="0" y="64180"/>
        <a:ext cx="572738" cy="531360"/>
      </dsp:txXfrm>
    </dsp:sp>
    <dsp:sp modelId="{35042F6C-FB88-4599-9358-F61D3A0DAAE1}">
      <dsp:nvSpPr>
        <dsp:cNvPr id="6" name="Rectangles 5" hidden="1"/>
        <dsp:cNvSpPr/>
      </dsp:nvSpPr>
      <dsp:spPr>
        <a:xfrm>
          <a:off x="0" y="2350475"/>
          <a:ext cx="572738" cy="531360"/>
        </a:xfrm>
        <a:prstGeom prst="rect">
          <a:avLst/>
        </a:prstGeom>
      </dsp:spPr>
      <dsp:txXfrm>
        <a:off x="0" y="2350475"/>
        <a:ext cx="572738" cy="531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908030" cy="4051935"/>
        <a:chOff x="0" y="0"/>
        <a:chExt cx="10908030" cy="4051935"/>
      </a:xfrm>
    </dsp:grpSpPr>
    <dsp:sp modelId="{111DEAC9-5D4C-4A6A-A44E-082A26F60596}">
      <dsp:nvSpPr>
        <dsp:cNvPr id="3" name="Rounded Rectangle 2"/>
        <dsp:cNvSpPr/>
      </dsp:nvSpPr>
      <dsp:spPr bwMode="white">
        <a:xfrm>
          <a:off x="0" y="940753"/>
          <a:ext cx="1652732" cy="21704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60960" tIns="60960" rIns="60960" bIns="6096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r>
            <a:rPr lang="en-US"/>
            <a:t>Increase in Population </a:t>
          </a:r>
          <a:endParaRPr lang="en-US"/>
        </a:p>
        <a:p>
          <a:pPr lvl="0">
            <a:lnSpc>
              <a:spcPct val="100000"/>
            </a:lnSpc>
            <a:spcBef>
              <a:spcPct val="0"/>
            </a:spcBef>
            <a:spcAft>
              <a:spcPct val="35000"/>
            </a:spcAft>
          </a:pPr>
          <a:r>
            <a:rPr lang="en-US"/>
            <a:t>(Urbanization)</a:t>
          </a:r>
        </a:p>
      </dsp:txBody>
      <dsp:txXfrm>
        <a:off x="0" y="940753"/>
        <a:ext cx="1652732" cy="2170430"/>
      </dsp:txXfrm>
    </dsp:sp>
    <dsp:sp modelId="{8A5CF0CE-3323-464D-9C63-05C1BDB053F5}">
      <dsp:nvSpPr>
        <dsp:cNvPr id="4" name="Right Arrow 3"/>
        <dsp:cNvSpPr/>
      </dsp:nvSpPr>
      <dsp:spPr bwMode="white">
        <a:xfrm>
          <a:off x="1808089" y="1821029"/>
          <a:ext cx="350379" cy="409877"/>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lIns="0" tIns="0" rIns="0" bIns="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en-US"/>
        </a:p>
      </dsp:txBody>
      <dsp:txXfrm>
        <a:off x="1808089" y="1821029"/>
        <a:ext cx="350379" cy="409877"/>
      </dsp:txXfrm>
    </dsp:sp>
    <dsp:sp modelId="{552FB8E7-A5FB-4CC3-94C3-CE0BDF19F9F1}">
      <dsp:nvSpPr>
        <dsp:cNvPr id="5" name="Rounded Rectangle 4"/>
        <dsp:cNvSpPr/>
      </dsp:nvSpPr>
      <dsp:spPr bwMode="white">
        <a:xfrm>
          <a:off x="2313825" y="940753"/>
          <a:ext cx="1652732" cy="21704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45719" tIns="45719" rIns="45719" bIns="45719"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r>
            <a:rPr lang="en-US" sz="1200">
              <a:latin typeface="+mj-ea"/>
              <a:cs typeface="+mj-ea"/>
            </a:rPr>
            <a:t>Increase in number of Vehicle/Industries/</a:t>
          </a:r>
          <a:endParaRPr lang="en-US" sz="1200">
            <a:latin typeface="+mj-ea"/>
            <a:cs typeface="+mj-ea"/>
          </a:endParaRPr>
        </a:p>
        <a:p>
          <a:pPr lvl="0">
            <a:lnSpc>
              <a:spcPct val="100000"/>
            </a:lnSpc>
            <a:spcBef>
              <a:spcPct val="0"/>
            </a:spcBef>
            <a:spcAft>
              <a:spcPct val="35000"/>
            </a:spcAft>
          </a:pPr>
          <a:r>
            <a:rPr lang="en-US" sz="1200">
              <a:latin typeface="+mj-ea"/>
              <a:cs typeface="+mj-ea"/>
            </a:rPr>
            <a:t>Construction Sites</a:t>
          </a:r>
          <a:endParaRPr lang="en-US" sz="1200">
            <a:latin typeface="+mj-ea"/>
            <a:cs typeface="+mj-ea"/>
          </a:endParaRPr>
        </a:p>
      </dsp:txBody>
      <dsp:txXfrm>
        <a:off x="2313825" y="940753"/>
        <a:ext cx="1652732" cy="2170430"/>
      </dsp:txXfrm>
    </dsp:sp>
    <dsp:sp modelId="{353C3794-50AA-4D44-83C9-CE28317C3317}">
      <dsp:nvSpPr>
        <dsp:cNvPr id="6" name="Right Arrow 5"/>
        <dsp:cNvSpPr/>
      </dsp:nvSpPr>
      <dsp:spPr bwMode="white">
        <a:xfrm>
          <a:off x="4121913" y="1821029"/>
          <a:ext cx="350379" cy="409877"/>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lIns="0" tIns="0" rIns="0" bIns="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en-US"/>
        </a:p>
      </dsp:txBody>
      <dsp:txXfrm>
        <a:off x="4121913" y="1821029"/>
        <a:ext cx="350379" cy="409877"/>
      </dsp:txXfrm>
    </dsp:sp>
    <dsp:sp modelId="{A1E15D63-E1FF-4A28-A04F-A2B65927BC31}">
      <dsp:nvSpPr>
        <dsp:cNvPr id="7" name="Rounded Rectangle 6"/>
        <dsp:cNvSpPr/>
      </dsp:nvSpPr>
      <dsp:spPr bwMode="white">
        <a:xfrm>
          <a:off x="4627649" y="940753"/>
          <a:ext cx="1652732" cy="21704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60960" tIns="60960" rIns="60960" bIns="6096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r>
            <a:rPr lang="en-US"/>
            <a:t>Increase in smoke by fuel emission, construction, road dust etc.</a:t>
          </a:r>
        </a:p>
      </dsp:txBody>
      <dsp:txXfrm>
        <a:off x="4627649" y="940753"/>
        <a:ext cx="1652732" cy="2170430"/>
      </dsp:txXfrm>
    </dsp:sp>
    <dsp:sp modelId="{0232B95F-F8C6-46A3-B7DD-EA6BD4D87643}">
      <dsp:nvSpPr>
        <dsp:cNvPr id="8" name="Right Arrow 7"/>
        <dsp:cNvSpPr/>
      </dsp:nvSpPr>
      <dsp:spPr bwMode="white">
        <a:xfrm>
          <a:off x="6435738" y="1821029"/>
          <a:ext cx="350379" cy="409877"/>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lIns="0" tIns="0" rIns="0" bIns="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en-IN"/>
        </a:p>
      </dsp:txBody>
      <dsp:txXfrm>
        <a:off x="6435738" y="1821029"/>
        <a:ext cx="350379" cy="409877"/>
      </dsp:txXfrm>
    </dsp:sp>
    <dsp:sp modelId="{422BAB74-D4B1-4881-A40A-BB41D5983416}">
      <dsp:nvSpPr>
        <dsp:cNvPr id="9" name="Rounded Rectangle 8"/>
        <dsp:cNvSpPr/>
      </dsp:nvSpPr>
      <dsp:spPr bwMode="white">
        <a:xfrm>
          <a:off x="6941474" y="940753"/>
          <a:ext cx="1652732" cy="21704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60960" tIns="60960" rIns="60960" bIns="6096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r>
            <a:rPr lang="en-US"/>
            <a:t>Increase in unwanted residuals like PM2.5, PM10, SO2, NO2, CO, Ozone, Pb, NH3 ,etc. in the air.</a:t>
          </a:r>
        </a:p>
      </dsp:txBody>
      <dsp:txXfrm>
        <a:off x="6941474" y="940753"/>
        <a:ext cx="1652732" cy="2170430"/>
      </dsp:txXfrm>
    </dsp:sp>
    <dsp:sp modelId="{B07003A2-5D7D-4095-AC81-600242AE729F}">
      <dsp:nvSpPr>
        <dsp:cNvPr id="10" name="Right Arrow 9"/>
        <dsp:cNvSpPr/>
      </dsp:nvSpPr>
      <dsp:spPr bwMode="white">
        <a:xfrm>
          <a:off x="8749562" y="1821029"/>
          <a:ext cx="350379" cy="409877"/>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lIns="0" tIns="0" rIns="0" bIns="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en-IN"/>
        </a:p>
      </dsp:txBody>
      <dsp:txXfrm>
        <a:off x="8749562" y="1821029"/>
        <a:ext cx="350379" cy="409877"/>
      </dsp:txXfrm>
    </dsp:sp>
    <dsp:sp modelId="{83BCF657-6FE6-4517-ABDB-D6D290470C86}">
      <dsp:nvSpPr>
        <dsp:cNvPr id="11" name="Rounded Rectangle 10"/>
        <dsp:cNvSpPr/>
      </dsp:nvSpPr>
      <dsp:spPr bwMode="white">
        <a:xfrm>
          <a:off x="9255298" y="940753"/>
          <a:ext cx="1652732" cy="2170430"/>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60960" tIns="60960" rIns="60960" bIns="6096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r>
            <a:rPr lang="en-US"/>
            <a:t>Resulted in Increase in Asthma, COPD, Lung Cancer and heart diseases cases.</a:t>
          </a:r>
        </a:p>
      </dsp:txBody>
      <dsp:txXfrm>
        <a:off x="9255298" y="940753"/>
        <a:ext cx="1652732" cy="2170430"/>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745345" cy="4869815"/>
        <a:chOff x="0" y="0"/>
        <a:chExt cx="9745345" cy="4869815"/>
      </a:xfrm>
    </dsp:grpSpPr>
    <dsp:sp modelId="{8297C07F-0CC3-4C18-BA09-5FF0C530A0B3}">
      <dsp:nvSpPr>
        <dsp:cNvPr id="3" name="Rounded Rectangle 2"/>
        <dsp:cNvSpPr/>
      </dsp:nvSpPr>
      <dsp:spPr bwMode="white">
        <a:xfrm>
          <a:off x="0" y="144840"/>
          <a:ext cx="9745345" cy="587375"/>
        </a:xfrm>
        <a:prstGeom prst="roundRect">
          <a:avLst/>
        </a:prstGeom>
      </dsp:spPr>
      <dsp:style>
        <a:lnRef idx="2">
          <a:schemeClr val="lt1"/>
        </a:lnRef>
        <a:fillRef idx="1">
          <a:schemeClr val="accent1"/>
        </a:fillRef>
        <a:effectRef idx="0">
          <a:scrgbClr r="0" g="0" b="0"/>
        </a:effectRef>
        <a:fontRef idx="minor">
          <a:schemeClr val="lt1"/>
        </a:fontRef>
      </dsp:style>
      <dsp:txBody>
        <a:bodyPr lIns="87630" tIns="87630" rIns="87630" bIns="8763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i="1"/>
            <a:t>Duration-</a:t>
          </a:r>
          <a:endParaRPr lang="en-US"/>
        </a:p>
      </dsp:txBody>
      <dsp:txXfrm>
        <a:off x="0" y="144840"/>
        <a:ext cx="9745345" cy="587375"/>
      </dsp:txXfrm>
    </dsp:sp>
    <dsp:sp modelId="{1EA53084-9023-4B00-A84C-4AAE177758BE}">
      <dsp:nvSpPr>
        <dsp:cNvPr id="4" name="Rectangles 3"/>
        <dsp:cNvSpPr/>
      </dsp:nvSpPr>
      <dsp:spPr bwMode="white">
        <a:xfrm>
          <a:off x="0" y="732215"/>
          <a:ext cx="9745345" cy="380880"/>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309414" tIns="29210" rIns="163576" bIns="2921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1">
            <a:lnSpc>
              <a:spcPct val="100000"/>
            </a:lnSpc>
            <a:spcBef>
              <a:spcPct val="0"/>
            </a:spcBef>
            <a:spcAft>
              <a:spcPct val="20000"/>
            </a:spcAft>
            <a:buChar char="•"/>
          </a:pPr>
          <a:r>
            <a:rPr lang="en-US">
              <a:solidFill>
                <a:schemeClr val="tx1"/>
              </a:solidFill>
            </a:rPr>
            <a:t>January 2021 - December 2022</a:t>
          </a:r>
          <a:endParaRPr>
            <a:solidFill>
              <a:schemeClr val="tx1"/>
            </a:solidFill>
          </a:endParaRPr>
        </a:p>
      </dsp:txBody>
      <dsp:txXfrm>
        <a:off x="0" y="732215"/>
        <a:ext cx="9745345" cy="380880"/>
      </dsp:txXfrm>
    </dsp:sp>
    <dsp:sp modelId="{EA1A6298-8CFD-4578-8C83-70B78FC7CD3E}">
      <dsp:nvSpPr>
        <dsp:cNvPr id="5" name="Rounded Rectangle 4"/>
        <dsp:cNvSpPr/>
      </dsp:nvSpPr>
      <dsp:spPr bwMode="white">
        <a:xfrm>
          <a:off x="0" y="1113095"/>
          <a:ext cx="9745345" cy="587375"/>
        </a:xfrm>
        <a:prstGeom prst="roundRect">
          <a:avLst/>
        </a:prstGeom>
      </dsp:spPr>
      <dsp:style>
        <a:lnRef idx="2">
          <a:schemeClr val="lt1"/>
        </a:lnRef>
        <a:fillRef idx="1">
          <a:schemeClr val="accent1"/>
        </a:fillRef>
        <a:effectRef idx="0">
          <a:scrgbClr r="0" g="0" b="0"/>
        </a:effectRef>
        <a:fontRef idx="minor">
          <a:schemeClr val="lt1"/>
        </a:fontRef>
      </dsp:style>
      <dsp:txBody>
        <a:bodyPr lIns="87630" tIns="87630" rIns="87630" bIns="8763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i="1"/>
            <a:t>Materials and methods- </a:t>
          </a:r>
          <a:endParaRPr lang="en-US"/>
        </a:p>
      </dsp:txBody>
      <dsp:txXfrm>
        <a:off x="0" y="1113095"/>
        <a:ext cx="9745345" cy="587375"/>
      </dsp:txXfrm>
    </dsp:sp>
    <dsp:sp modelId="{C091BBAC-9870-444F-B387-F267108BA769}">
      <dsp:nvSpPr>
        <dsp:cNvPr id="6" name="Rectangles 5"/>
        <dsp:cNvSpPr/>
      </dsp:nvSpPr>
      <dsp:spPr bwMode="white">
        <a:xfrm>
          <a:off x="0" y="1700470"/>
          <a:ext cx="9745345" cy="1280160"/>
        </a:xfrm>
        <a:prstGeom prst="rect">
          <a:avLst/>
        </a:prstGeom>
      </dsp:spPr>
      <dsp:style>
        <a:lnRef idx="0">
          <a:schemeClr val="dk1">
            <a:alpha val="0"/>
          </a:schemeClr>
        </a:lnRef>
        <a:fillRef idx="0">
          <a:schemeClr val="lt1">
            <a:alpha val="0"/>
          </a:schemeClr>
        </a:fillRef>
        <a:effectRef idx="0">
          <a:scrgbClr r="0" g="0" b="0"/>
        </a:effectRef>
        <a:fontRef idx="minor"/>
      </dsp:style>
      <dsp:txBody>
        <a:bodyPr lIns="309414" tIns="29210" rIns="163576" bIns="2921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1">
            <a:lnSpc>
              <a:spcPct val="100000"/>
            </a:lnSpc>
            <a:spcBef>
              <a:spcPct val="0"/>
            </a:spcBef>
            <a:spcAft>
              <a:spcPct val="20000"/>
            </a:spcAft>
            <a:buChar char="•"/>
          </a:pPr>
          <a:r>
            <a:rPr lang="en-US">
              <a:solidFill>
                <a:schemeClr val="tx1"/>
              </a:solidFill>
            </a:rPr>
            <a:t>·Extracting data from the portal.</a:t>
          </a:r>
          <a:endParaRPr lang="en-US">
            <a:solidFill>
              <a:schemeClr val="tx1"/>
            </a:solidFill>
          </a:endParaRPr>
        </a:p>
        <a:p>
          <a:pPr lvl="1">
            <a:lnSpc>
              <a:spcPct val="100000"/>
            </a:lnSpc>
            <a:spcBef>
              <a:spcPct val="0"/>
            </a:spcBef>
            <a:spcAft>
              <a:spcPct val="20000"/>
            </a:spcAft>
            <a:buChar char="•"/>
          </a:pPr>
          <a:r>
            <a:rPr lang="en-US">
              <a:solidFill>
                <a:schemeClr val="tx1"/>
              </a:solidFill>
            </a:rPr>
            <a:t>Extracting data from other researches.</a:t>
          </a:r>
          <a:endParaRPr lang="en-US">
            <a:solidFill>
              <a:schemeClr val="tx1"/>
            </a:solidFill>
          </a:endParaRPr>
        </a:p>
        <a:p>
          <a:pPr lvl="1">
            <a:lnSpc>
              <a:spcPct val="100000"/>
            </a:lnSpc>
            <a:spcBef>
              <a:spcPct val="0"/>
            </a:spcBef>
            <a:spcAft>
              <a:spcPct val="20000"/>
            </a:spcAft>
            <a:buChar char="•"/>
          </a:pPr>
          <a:r>
            <a:rPr lang="en-US">
              <a:solidFill>
                <a:schemeClr val="tx1"/>
              </a:solidFill>
            </a:rPr>
            <a:t>·General tabulation is the format for data analysis.</a:t>
          </a:r>
          <a:endParaRPr lang="en-US">
            <a:solidFill>
              <a:schemeClr val="tx1"/>
            </a:solidFill>
          </a:endParaRPr>
        </a:p>
        <a:p>
          <a:pPr lvl="1">
            <a:lnSpc>
              <a:spcPct val="100000"/>
            </a:lnSpc>
            <a:spcBef>
              <a:spcPct val="0"/>
            </a:spcBef>
            <a:spcAft>
              <a:spcPct val="20000"/>
            </a:spcAft>
            <a:buChar char="•"/>
          </a:pPr>
          <a:r>
            <a:rPr lang="en-US">
              <a:solidFill>
                <a:schemeClr val="tx1"/>
              </a:solidFill>
            </a:rPr>
            <a:t>·WPS Excel is used for the data analysis.</a:t>
          </a:r>
          <a:endParaRPr>
            <a:solidFill>
              <a:schemeClr val="tx1"/>
            </a:solidFill>
          </a:endParaRPr>
        </a:p>
      </dsp:txBody>
      <dsp:txXfrm>
        <a:off x="0" y="1700470"/>
        <a:ext cx="9745345" cy="1280160"/>
      </dsp:txXfrm>
    </dsp:sp>
    <dsp:sp modelId="{36D8D0A7-4116-4036-BDA3-735440A41EB7}">
      <dsp:nvSpPr>
        <dsp:cNvPr id="7" name="Rounded Rectangle 6"/>
        <dsp:cNvSpPr/>
      </dsp:nvSpPr>
      <dsp:spPr bwMode="white">
        <a:xfrm>
          <a:off x="0" y="2980630"/>
          <a:ext cx="9745345" cy="587375"/>
        </a:xfrm>
        <a:prstGeom prst="roundRect">
          <a:avLst/>
        </a:prstGeom>
      </dsp:spPr>
      <dsp:style>
        <a:lnRef idx="2">
          <a:schemeClr val="lt1"/>
        </a:lnRef>
        <a:fillRef idx="1">
          <a:schemeClr val="accent1"/>
        </a:fillRef>
        <a:effectRef idx="0">
          <a:scrgbClr r="0" g="0" b="0"/>
        </a:effectRef>
        <a:fontRef idx="minor">
          <a:schemeClr val="lt1"/>
        </a:fontRef>
      </dsp:style>
      <dsp:txBody>
        <a:bodyPr lIns="87630" tIns="87630" rIns="87630" bIns="8763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b="1" i="1"/>
            <a:t>Outcome measures-</a:t>
          </a:r>
          <a:endParaRPr lang="en-US"/>
        </a:p>
      </dsp:txBody>
      <dsp:txXfrm>
        <a:off x="0" y="2980630"/>
        <a:ext cx="9745345" cy="587375"/>
      </dsp:txXfrm>
    </dsp:sp>
    <dsp:sp modelId="{42285023-B4C7-40FA-B59B-5C3D47CE84A6}">
      <dsp:nvSpPr>
        <dsp:cNvPr id="8" name="Rectangles 7"/>
        <dsp:cNvSpPr/>
      </dsp:nvSpPr>
      <dsp:spPr bwMode="white">
        <a:xfrm>
          <a:off x="0" y="3568005"/>
          <a:ext cx="9745345" cy="1156970"/>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309414" tIns="29210" rIns="163576" bIns="2921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1">
            <a:lnSpc>
              <a:spcPct val="100000"/>
            </a:lnSpc>
            <a:spcBef>
              <a:spcPct val="0"/>
            </a:spcBef>
            <a:spcAft>
              <a:spcPct val="20000"/>
            </a:spcAft>
            <a:buChar char="•"/>
          </a:pPr>
          <a:r>
            <a:rPr lang="en-US">
              <a:solidFill>
                <a:schemeClr val="tx1"/>
              </a:solidFill>
            </a:rPr>
            <a:t>·This study shows the comparison of air pollution in different cities located far away in the world, i.e., London, Mexico City and Delhi.</a:t>
          </a:r>
          <a:endParaRPr lang="en-US">
            <a:solidFill>
              <a:schemeClr val="tx1"/>
            </a:solidFill>
          </a:endParaRPr>
        </a:p>
        <a:p>
          <a:pPr lvl="1">
            <a:lnSpc>
              <a:spcPct val="100000"/>
            </a:lnSpc>
            <a:spcBef>
              <a:spcPct val="0"/>
            </a:spcBef>
            <a:spcAft>
              <a:spcPct val="20000"/>
            </a:spcAft>
            <a:buChar char="•"/>
          </a:pPr>
          <a:r>
            <a:rPr lang="en-US">
              <a:solidFill>
                <a:schemeClr val="tx1"/>
              </a:solidFill>
              <a:sym typeface="+mn-ea"/>
            </a:rPr>
            <a:t>The output studied correlation between different cities in terms of PM 2.5, PM 10, SO2, CO, O3 and NO2 and which city has the least and why, in different period of time.</a:t>
          </a:r>
          <a:endParaRPr>
            <a:solidFill>
              <a:schemeClr val="tx1"/>
            </a:solidFill>
          </a:endParaRPr>
        </a:p>
      </dsp:txBody>
      <dsp:txXfrm>
        <a:off x="0" y="3568005"/>
        <a:ext cx="9745345" cy="1156970"/>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295380" cy="3777615"/>
        <a:chOff x="0" y="0"/>
        <a:chExt cx="11295380" cy="3777615"/>
      </a:xfrm>
    </dsp:grpSpPr>
    <dsp:sp modelId="{722094B9-4427-446B-BBFA-5E9D2A03C5DD}">
      <dsp:nvSpPr>
        <dsp:cNvPr id="3" name="Rounded Rectangle 2"/>
        <dsp:cNvSpPr/>
      </dsp:nvSpPr>
      <dsp:spPr bwMode="white">
        <a:xfrm>
          <a:off x="0" y="755297"/>
          <a:ext cx="2834690" cy="1454277"/>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Xfrm>
        <a:off x="0" y="755297"/>
        <a:ext cx="2834690" cy="1454277"/>
      </dsp:txXfrm>
    </dsp:sp>
    <dsp:sp modelId="{53A68234-0C48-48AB-8D40-E5A90D41EDFF}">
      <dsp:nvSpPr>
        <dsp:cNvPr id="4" name="Rounded Rectangle 3"/>
        <dsp:cNvSpPr/>
      </dsp:nvSpPr>
      <dsp:spPr bwMode="white">
        <a:xfrm>
          <a:off x="644840" y="1367895"/>
          <a:ext cx="2834690" cy="145427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US" dirty="0">
              <a:solidFill>
                <a:schemeClr val="dk1"/>
              </a:solidFill>
            </a:rPr>
            <a:t>To analyze and compare trends in air quality in three cities</a:t>
          </a:r>
          <a:endParaRPr>
            <a:solidFill>
              <a:schemeClr val="dk1"/>
            </a:solidFill>
          </a:endParaRPr>
        </a:p>
      </dsp:txBody>
      <dsp:txXfrm>
        <a:off x="644840" y="1367895"/>
        <a:ext cx="2834690" cy="1454277"/>
      </dsp:txXfrm>
    </dsp:sp>
    <dsp:sp modelId="{72309197-486C-4BE5-8549-C4D73FB282D0}">
      <dsp:nvSpPr>
        <dsp:cNvPr id="5" name="Rounded Rectangle 4"/>
        <dsp:cNvSpPr/>
      </dsp:nvSpPr>
      <dsp:spPr bwMode="white">
        <a:xfrm>
          <a:off x="4124369" y="755297"/>
          <a:ext cx="2640154" cy="1559823"/>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Xfrm>
        <a:off x="4124369" y="755297"/>
        <a:ext cx="2640154" cy="1559823"/>
      </dsp:txXfrm>
    </dsp:sp>
    <dsp:sp modelId="{F91691CC-01F8-47AB-9BCE-3F8A9A823D80}">
      <dsp:nvSpPr>
        <dsp:cNvPr id="6" name="Rounded Rectangle 5"/>
        <dsp:cNvSpPr/>
      </dsp:nvSpPr>
      <dsp:spPr bwMode="white">
        <a:xfrm>
          <a:off x="4769209" y="1367895"/>
          <a:ext cx="2640154" cy="1559823"/>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US" dirty="0">
              <a:solidFill>
                <a:schemeClr val="dk1"/>
              </a:solidFill>
              <a:sym typeface="+mn-ea"/>
            </a:rPr>
            <a:t>To analyze the effects on Health due to Poor AQI  </a:t>
          </a:r>
          <a:endParaRPr>
            <a:solidFill>
              <a:schemeClr val="dk1"/>
            </a:solidFill>
          </a:endParaRPr>
        </a:p>
      </dsp:txBody>
      <dsp:txXfrm>
        <a:off x="4769209" y="1367895"/>
        <a:ext cx="2640154" cy="1559823"/>
      </dsp:txXfrm>
    </dsp:sp>
    <dsp:sp modelId="{ACA53F86-5205-486F-9998-94196F3785B0}">
      <dsp:nvSpPr>
        <dsp:cNvPr id="7" name="Rounded Rectangle 6"/>
        <dsp:cNvSpPr/>
      </dsp:nvSpPr>
      <dsp:spPr bwMode="white">
        <a:xfrm>
          <a:off x="8054203" y="755297"/>
          <a:ext cx="2596337" cy="1654423"/>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Xfrm>
        <a:off x="8054203" y="755297"/>
        <a:ext cx="2596337" cy="1654423"/>
      </dsp:txXfrm>
    </dsp:sp>
    <dsp:sp modelId="{A79473DD-C5E0-45A9-B9FC-9E5CF1168B51}">
      <dsp:nvSpPr>
        <dsp:cNvPr id="8" name="Rounded Rectangle 7"/>
        <dsp:cNvSpPr/>
      </dsp:nvSpPr>
      <dsp:spPr bwMode="white">
        <a:xfrm>
          <a:off x="8699043" y="1367895"/>
          <a:ext cx="2596337" cy="1654423"/>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72390" tIns="72390" rIns="72390" bIns="7239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gn="just">
            <a:lnSpc>
              <a:spcPct val="100000"/>
            </a:lnSpc>
            <a:spcBef>
              <a:spcPct val="0"/>
            </a:spcBef>
            <a:spcAft>
              <a:spcPct val="35000"/>
            </a:spcAft>
          </a:pPr>
          <a:r>
            <a:rPr lang="en-US" dirty="0">
              <a:solidFill>
                <a:schemeClr val="dk1"/>
              </a:solidFill>
              <a:sym typeface="+mn-ea"/>
            </a:rPr>
            <a:t>To analyze the initiatives taken   by   the Government to ensure cleaner air.</a:t>
          </a:r>
          <a:endParaRPr dirty="0">
            <a:solidFill>
              <a:schemeClr val="dk1"/>
            </a:solidFill>
          </a:endParaRPr>
        </a:p>
      </dsp:txBody>
      <dsp:txXfrm>
        <a:off x="8699043" y="1367895"/>
        <a:ext cx="2596337" cy="1654423"/>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343515" cy="5060950"/>
        <a:chOff x="0" y="0"/>
        <a:chExt cx="10343515" cy="5060950"/>
      </a:xfrm>
    </dsp:grpSpPr>
    <dsp:sp modelId="{40720658-F4B6-4595-AEFF-545003AD2E69}">
      <dsp:nvSpPr>
        <dsp:cNvPr id="3" name="Rounded Rectangle 2"/>
        <dsp:cNvSpPr/>
      </dsp:nvSpPr>
      <dsp:spPr bwMode="white">
        <a:xfrm>
          <a:off x="0" y="0"/>
          <a:ext cx="8791988" cy="151828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45719" tIns="45719" rIns="45719" bIns="45719"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buNone/>
          </a:pPr>
          <a:r>
            <a:rPr lang="en-US"/>
            <a:t>Delhi has very high pollution as compared to other cities. </a:t>
          </a:r>
          <a:endParaRPr lang="en-US"/>
        </a:p>
        <a:p>
          <a:pPr lvl="0">
            <a:lnSpc>
              <a:spcPct val="100000"/>
            </a:lnSpc>
            <a:spcBef>
              <a:spcPct val="0"/>
            </a:spcBef>
            <a:spcAft>
              <a:spcPct val="35000"/>
            </a:spcAft>
            <a:buNone/>
          </a:pPr>
          <a:r>
            <a:rPr lang="en-US"/>
            <a:t>London has good zoning. Therefore, there is less pollution probably, they are very careful. Mexico City has not much zoning and has older quality of cars but even then they have better air quality. </a:t>
          </a:r>
        </a:p>
      </dsp:txBody>
      <dsp:txXfrm>
        <a:off x="0" y="0"/>
        <a:ext cx="8791988" cy="1518285"/>
      </dsp:txXfrm>
    </dsp:sp>
    <dsp:sp modelId="{E552E94E-9474-4804-B1A5-D5A034BB0D62}">
      <dsp:nvSpPr>
        <dsp:cNvPr id="4" name="Rounded Rectangle 3"/>
        <dsp:cNvSpPr/>
      </dsp:nvSpPr>
      <dsp:spPr bwMode="white">
        <a:xfrm>
          <a:off x="775764" y="1771333"/>
          <a:ext cx="8791988" cy="151828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45719" tIns="45719" rIns="45719" bIns="45719"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buNone/>
          </a:pPr>
          <a:r>
            <a:rPr lang="en-US"/>
            <a:t>Polution in Delhi is also contributed by stubble burning which is also o</a:t>
          </a:r>
          <a:r>
            <a:rPr lang="en-US"/>
            <a:t>ne of the main reasons for Delhi’s air polution which is also very high Particulate matter and the quality gets bad.</a:t>
          </a:r>
          <a:endParaRPr lang="en-US"/>
        </a:p>
        <a:p>
          <a:pPr lvl="0">
            <a:lnSpc>
              <a:spcPct val="100000"/>
            </a:lnSpc>
            <a:spcBef>
              <a:spcPct val="0"/>
            </a:spcBef>
            <a:spcAft>
              <a:spcPct val="35000"/>
            </a:spcAft>
            <a:buNone/>
          </a:pPr>
          <a:r>
            <a:rPr lang="en-US"/>
            <a:t>To improve this, we need zoning, s</a:t>
          </a:r>
          <a:r>
            <a:rPr lang="en-US" dirty="0">
              <a:sym typeface="+mn-ea"/>
            </a:rPr>
            <a:t>trict control over the movement of coal carriages. No vehicle allowed in some areas, tracks for cycling are some of the measures that can be implemented which will help in reducing the disease probability of disease like COPD, Lung cancer, Asthma which are known to be related to these pollutants.</a:t>
          </a:r>
          <a:endParaRPr lang="en-US"/>
        </a:p>
      </dsp:txBody>
      <dsp:txXfrm>
        <a:off x="775764" y="1771333"/>
        <a:ext cx="8791988" cy="1518285"/>
      </dsp:txXfrm>
    </dsp:sp>
    <dsp:sp modelId="{7D4BECD5-E6E5-4DAF-9EA0-1D3F4D8B6518}">
      <dsp:nvSpPr>
        <dsp:cNvPr id="5" name="Rounded Rectangle 4"/>
        <dsp:cNvSpPr/>
      </dsp:nvSpPr>
      <dsp:spPr bwMode="white">
        <a:xfrm>
          <a:off x="1551527" y="3542665"/>
          <a:ext cx="8791988" cy="151828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45719" tIns="45719" rIns="45719" bIns="45719" anchor="ctr"/>
        <a:lstStyle>
          <a:lvl1pPr algn="l">
            <a:defRPr sz="1200"/>
          </a:lvl1pPr>
          <a:lvl2pPr marL="57150" indent="-57150" algn="l">
            <a:defRPr sz="900"/>
          </a:lvl2pPr>
          <a:lvl3pPr marL="114300" indent="-57150" algn="l">
            <a:defRPr sz="900"/>
          </a:lvl3pPr>
          <a:lvl4pPr marL="171450" indent="-57150" algn="l">
            <a:defRPr sz="900"/>
          </a:lvl4pPr>
          <a:lvl5pPr marL="228600" indent="-57150" algn="l">
            <a:defRPr sz="900"/>
          </a:lvl5pPr>
          <a:lvl6pPr marL="285750" indent="-57150" algn="l">
            <a:defRPr sz="900"/>
          </a:lvl6pPr>
          <a:lvl7pPr marL="342900" indent="-57150" algn="l">
            <a:defRPr sz="900"/>
          </a:lvl7pPr>
          <a:lvl8pPr marL="400050" indent="-57150" algn="l">
            <a:defRPr sz="900"/>
          </a:lvl8pPr>
          <a:lvl9pPr marL="457200" indent="-57150" algn="l">
            <a:defRPr sz="900"/>
          </a:lvl9pPr>
        </a:lstStyle>
        <a:p>
          <a:pPr lvl="0">
            <a:lnSpc>
              <a:spcPct val="100000"/>
            </a:lnSpc>
            <a:spcBef>
              <a:spcPct val="0"/>
            </a:spcBef>
            <a:spcAft>
              <a:spcPct val="35000"/>
            </a:spcAft>
          </a:pPr>
          <a:r>
            <a:rPr lang="en-US" altLang="en-IN" dirty="0">
              <a:sym typeface="+mn-ea"/>
            </a:rPr>
            <a:t>Delhi city could also reduce agricultural emissions by promoting more sustainable agricultural practices, such as using less water and pesticides, and planting cover crops. The city could also reduce industrial emissions by enforcing stricter pollution control standards, promoting cleaner production technologies, and relocating polluting industries to areas outside the city.</a:t>
          </a:r>
        </a:p>
      </dsp:txBody>
      <dsp:txXfrm>
        <a:off x="1551527" y="3542665"/>
        <a:ext cx="8791988" cy="1518285"/>
      </dsp:txXfrm>
    </dsp:sp>
    <dsp:sp modelId="{106378FB-24A1-4A01-8B6C-8470669643F6}">
      <dsp:nvSpPr>
        <dsp:cNvPr id="6" name="Down Arrow 5"/>
        <dsp:cNvSpPr/>
      </dsp:nvSpPr>
      <dsp:spPr bwMode="white">
        <a:xfrm>
          <a:off x="7805103" y="1151366"/>
          <a:ext cx="986885" cy="986885"/>
        </a:xfrm>
        <a:prstGeom prst="downArrow">
          <a:avLst>
            <a:gd name="adj1" fmla="val 55000"/>
            <a:gd name="adj2" fmla="val 45000"/>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lIns="52070" tIns="52070" rIns="52070" bIns="52070" anchor="ctr"/>
        <a:lstStyle>
          <a:lvl1pPr algn="ctr">
            <a:defRPr sz="4100"/>
          </a:lvl1pPr>
          <a:lvl2pPr marL="285750" indent="-285750" algn="ctr">
            <a:defRPr sz="3200"/>
          </a:lvl2pPr>
          <a:lvl3pPr marL="571500" indent="-285750" algn="ctr">
            <a:defRPr sz="3200"/>
          </a:lvl3pPr>
          <a:lvl4pPr marL="857250" indent="-285750" algn="ctr">
            <a:defRPr sz="3200"/>
          </a:lvl4pPr>
          <a:lvl5pPr marL="1143000" indent="-285750" algn="ctr">
            <a:defRPr sz="3200"/>
          </a:lvl5pPr>
          <a:lvl6pPr marL="1428750" indent="-285750" algn="ctr">
            <a:defRPr sz="3200"/>
          </a:lvl6pPr>
          <a:lvl7pPr marL="1714500" indent="-285750" algn="ctr">
            <a:defRPr sz="3200"/>
          </a:lvl7pPr>
          <a:lvl8pPr marL="2000250" indent="-285750" algn="ctr">
            <a:defRPr sz="3200"/>
          </a:lvl8pPr>
          <a:lvl9pPr marL="2286000" indent="-285750" algn="ctr">
            <a:defRPr sz="3200"/>
          </a:lvl9pPr>
        </a:lstStyle>
        <a:p>
          <a:pPr lvl="0">
            <a:lnSpc>
              <a:spcPct val="100000"/>
            </a:lnSpc>
            <a:spcBef>
              <a:spcPct val="0"/>
            </a:spcBef>
            <a:spcAft>
              <a:spcPct val="35000"/>
            </a:spcAft>
          </a:pPr>
          <a:endParaRPr lang="en-US">
            <a:solidFill>
              <a:schemeClr val="dk1"/>
            </a:solidFill>
          </a:endParaRPr>
        </a:p>
      </dsp:txBody>
      <dsp:txXfrm>
        <a:off x="7805103" y="1151366"/>
        <a:ext cx="986885" cy="986885"/>
      </dsp:txXfrm>
    </dsp:sp>
    <dsp:sp modelId="{7520B02C-1E96-4311-8E5F-B3246D179967}">
      <dsp:nvSpPr>
        <dsp:cNvPr id="7" name="Down Arrow 6"/>
        <dsp:cNvSpPr/>
      </dsp:nvSpPr>
      <dsp:spPr bwMode="white">
        <a:xfrm>
          <a:off x="8580866" y="2912577"/>
          <a:ext cx="986885" cy="986885"/>
        </a:xfrm>
        <a:prstGeom prst="downArrow">
          <a:avLst>
            <a:gd name="adj1" fmla="val 55000"/>
            <a:gd name="adj2" fmla="val 45000"/>
          </a:avLst>
        </a:prstGeom>
      </dsp:spPr>
      <dsp:style>
        <a:lnRef idx="1">
          <a:schemeClr val="accent1">
            <a:alpha val="90000"/>
            <a:tint val="40000"/>
          </a:schemeClr>
        </a:lnRef>
        <a:fillRef idx="1">
          <a:schemeClr val="accent1">
            <a:alpha val="90000"/>
            <a:tint val="40000"/>
          </a:schemeClr>
        </a:fillRef>
        <a:effectRef idx="0">
          <a:scrgbClr r="0" g="0" b="0"/>
        </a:effectRef>
        <a:fontRef idx="minor"/>
      </dsp:style>
      <dsp:txBody>
        <a:bodyPr lIns="52070" tIns="52070" rIns="52070" bIns="52070" anchor="ctr"/>
        <a:lstStyle>
          <a:lvl1pPr algn="ctr">
            <a:defRPr sz="4100"/>
          </a:lvl1pPr>
          <a:lvl2pPr marL="285750" indent="-285750" algn="ctr">
            <a:defRPr sz="3200"/>
          </a:lvl2pPr>
          <a:lvl3pPr marL="571500" indent="-285750" algn="ctr">
            <a:defRPr sz="3200"/>
          </a:lvl3pPr>
          <a:lvl4pPr marL="857250" indent="-285750" algn="ctr">
            <a:defRPr sz="3200"/>
          </a:lvl4pPr>
          <a:lvl5pPr marL="1143000" indent="-285750" algn="ctr">
            <a:defRPr sz="3200"/>
          </a:lvl5pPr>
          <a:lvl6pPr marL="1428750" indent="-285750" algn="ctr">
            <a:defRPr sz="3200"/>
          </a:lvl6pPr>
          <a:lvl7pPr marL="1714500" indent="-285750" algn="ctr">
            <a:defRPr sz="3200"/>
          </a:lvl7pPr>
          <a:lvl8pPr marL="2000250" indent="-285750" algn="ctr">
            <a:defRPr sz="3200"/>
          </a:lvl8pPr>
          <a:lvl9pPr marL="2286000" indent="-285750" algn="ctr">
            <a:defRPr sz="3200"/>
          </a:lvl9pPr>
        </a:lstStyle>
        <a:p>
          <a:pPr lvl="0">
            <a:lnSpc>
              <a:spcPct val="100000"/>
            </a:lnSpc>
            <a:spcBef>
              <a:spcPct val="0"/>
            </a:spcBef>
            <a:spcAft>
              <a:spcPct val="35000"/>
            </a:spcAft>
          </a:pPr>
          <a:endParaRPr lang="en-US">
            <a:solidFill>
              <a:schemeClr val="dk1"/>
            </a:solidFill>
          </a:endParaRPr>
        </a:p>
      </dsp:txBody>
      <dsp:txXfrm>
        <a:off x="8580866" y="2912577"/>
        <a:ext cx="986885" cy="98688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parTxLTRAlign" val="l"/>
            <dgm:param type="parTxRTLAlign" val="r"/>
            <dgm:param type="shpTxLTRAlignCh" val="l"/>
            <dgm:param type="shpTxRTLAlignCh" val="r"/>
            <dgm:param type="txAnchorVert" val="mid"/>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parTxLTRAlign" val="l"/>
                <dgm:param type="parTxRTLAlign" val="r"/>
                <dgm:param type="shpTxLTRAlignCh" val="l"/>
                <dgm:param type="shpTxRTLAlignCh" val="r"/>
                <dgm:param type="stBulletLvl" val="0"/>
                <dgm:param type="txAnchorVertCh" val="mid"/>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1">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rSet qsTypeId="urn:microsoft.com/office/officeart/2005/8/quickstyle/simple5"/>
        </dgm:pt>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srcNode" val="background"/>
                    <dgm:param type="dstNode" val="background2"/>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srcNode" val="background2"/>
                            <dgm:param type="dstNode" val="background3"/>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srcNode" val="background3"/>
                                        <dgm:param type="dstNode" val="background4"/>
                                        <dgm:param type="dim" val="1D"/>
                                        <dgm:param type="endSty" val="noArr"/>
                                        <dgm:param type="connRout" val="bend"/>
                                        <dgm:param type="begPts" val="bCtr"/>
                                        <dgm:param type="endPts" val="tCtr"/>
                                        <dgm:param type="bendPt" val="end"/>
                                      </dgm:alg>
                                    </dgm:if>
                                    <dgm:else name="Name26">
                                      <dgm:alg type="conn">
                                        <dgm:param type="srcNode" val="background4"/>
                                        <dgm:param type="dstNode" val="background4"/>
                                        <dgm:param type="dim" val="1D"/>
                                        <dgm:param type="endSty" val="noArr"/>
                                        <dgm:param type="connRout" val="bend"/>
                                        <dgm:param type="begPts" val="bCtr"/>
                                        <dgm:param type="endPts" val="tCtr"/>
                                        <dgm:param type="bendPt" val="end"/>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1">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EFB27-2E8B-4738-BC25-12902F060F00}" type="datetimeFigureOut">
              <a:rPr lang="en-IN" smtClean="0"/>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33212-49B3-4437-B1E2-D70DD1F5788D}" type="slidenum">
              <a:rPr lang="en-IN" smtClean="0"/>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8EBC65-86D5-444E-B201-928ADDE452DE}"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74AFAC4C-4430-4A25-A7A4-74B3F7014D5F}"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D9EC26C-728F-4903-9363-7C5770D1F0AC}"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5099A3-7179-45A0-AC67-9D1CF67AF0CC}" type="slidenum">
              <a:rPr lang="en-IN" smtClean="0"/>
            </a:fld>
            <a:endParaRPr lang="en-IN"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9212126B-319E-4092-A483-F1B83174F93F}"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15FA50B0-3722-47EF-993C-A916F5F02866}"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5099A3-7179-45A0-AC67-9D1CF67AF0CC}" type="slidenum">
              <a:rPr lang="en-IN" smtClean="0"/>
            </a:fld>
            <a:endParaRPr lang="en-IN"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endParaRPr lang="en-US"/>
          </a:p>
        </p:txBody>
      </p:sp>
      <p:sp>
        <p:nvSpPr>
          <p:cNvPr id="5" name="Date Placeholder 4"/>
          <p:cNvSpPr>
            <a:spLocks noGrp="1"/>
          </p:cNvSpPr>
          <p:nvPr>
            <p:ph type="dt" sz="half" idx="10"/>
          </p:nvPr>
        </p:nvSpPr>
        <p:spPr/>
        <p:txBody>
          <a:bodyPr/>
          <a:lstStyle/>
          <a:p>
            <a:fld id="{B6ACF829-01B9-47EE-B9FA-5385B93A203F}"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C0D82F43-E689-48A0-8B55-6A3FA35F5346}"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7BFD410-6D87-4868-B0CE-F7FB2B41E3CC}"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Text Placeholder 2"/>
          <p:cNvSpPr>
            <a:spLocks noGrp="1"/>
          </p:cNvSpPr>
          <p:nvPr>
            <p:ph type="body"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70F354F-1470-4CAA-AF3C-7600E7350710}"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B7CF31D-C522-4058-8A4E-A095A758477D}"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74497E8-4A4E-4BCD-BBFF-88553B3F863D}" type="datetime1">
              <a:rPr lang="en-IN" smtClean="0"/>
            </a:fld>
            <a:endParaRPr lang="en-IN" dirty="0"/>
          </a:p>
        </p:txBody>
      </p:sp>
      <p:sp>
        <p:nvSpPr>
          <p:cNvPr id="5" name="Footer Placeholder 4"/>
          <p:cNvSpPr>
            <a:spLocks noGrp="1"/>
          </p:cNvSpPr>
          <p:nvPr>
            <p:ph type="ftr" sz="quarter" idx="11"/>
          </p:nvPr>
        </p:nvSpPr>
        <p:spPr/>
        <p:txBody>
          <a:bodyPr/>
          <a:lstStyle/>
          <a:p>
            <a:endParaRPr lang="en-IN"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681D6341-4F55-44A0-87A3-8D4CA1C492C4}"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0FDAA8EF-9497-4C8F-B684-AC5FF93CA900}" type="datetime1">
              <a:rPr lang="en-IN" smtClean="0"/>
            </a:fld>
            <a:endParaRPr lang="en-IN" dirty="0"/>
          </a:p>
        </p:txBody>
      </p:sp>
      <p:sp>
        <p:nvSpPr>
          <p:cNvPr id="8" name="Footer Placeholder 7"/>
          <p:cNvSpPr>
            <a:spLocks noGrp="1"/>
          </p:cNvSpPr>
          <p:nvPr>
            <p:ph type="ftr" sz="quarter" idx="11"/>
          </p:nvPr>
        </p:nvSpPr>
        <p:spPr/>
        <p:txBody>
          <a:bodyPr/>
          <a:lstStyle/>
          <a:p>
            <a:endParaRPr lang="en-IN"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5099A3-7179-45A0-AC67-9D1CF67AF0CC}" type="slidenum">
              <a:rPr lang="en-IN" smtClean="0"/>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2A6CEE-F91D-436E-83D8-133171DFCE8E}" type="datetime1">
              <a:rPr lang="en-IN" smtClean="0"/>
            </a:fld>
            <a:endParaRPr lang="en-IN" dirty="0"/>
          </a:p>
        </p:txBody>
      </p:sp>
      <p:sp>
        <p:nvSpPr>
          <p:cNvPr id="4" name="Footer Placeholder 3"/>
          <p:cNvSpPr>
            <a:spLocks noGrp="1"/>
          </p:cNvSpPr>
          <p:nvPr>
            <p:ph type="ftr" sz="quarter" idx="11"/>
          </p:nvPr>
        </p:nvSpPr>
        <p:spPr/>
        <p:txBody>
          <a:bodyPr/>
          <a:lstStyle/>
          <a:p>
            <a:endParaRPr lang="en-IN"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FCD4D-295B-4276-9DEE-47CF9DDFBE4B}" type="datetime1">
              <a:rPr lang="en-IN" smtClean="0"/>
            </a:fld>
            <a:endParaRPr lang="en-IN" dirty="0"/>
          </a:p>
        </p:txBody>
      </p:sp>
      <p:sp>
        <p:nvSpPr>
          <p:cNvPr id="3" name="Footer Placeholder 2"/>
          <p:cNvSpPr>
            <a:spLocks noGrp="1"/>
          </p:cNvSpPr>
          <p:nvPr>
            <p:ph type="ftr" sz="quarter" idx="11"/>
          </p:nvPr>
        </p:nvSpPr>
        <p:spPr/>
        <p:txBody>
          <a:bodyPr/>
          <a:lstStyle/>
          <a:p>
            <a:endParaRPr lang="en-IN"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8F33BE7E-84E2-446B-9EFC-9BE97D1F422C}"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90D0DC38-D5A5-46FE-ABC7-6717A351CFFD}" type="datetime1">
              <a:rPr lang="en-IN" smtClean="0"/>
            </a:fld>
            <a:endParaRPr lang="en-IN" dirty="0"/>
          </a:p>
        </p:txBody>
      </p:sp>
      <p:sp>
        <p:nvSpPr>
          <p:cNvPr id="6" name="Footer Placeholder 5"/>
          <p:cNvSpPr>
            <a:spLocks noGrp="1"/>
          </p:cNvSpPr>
          <p:nvPr>
            <p:ph type="ftr" sz="quarter" idx="11"/>
          </p:nvPr>
        </p:nvSpPr>
        <p:spPr/>
        <p:txBody>
          <a:bodyPr/>
          <a:lstStyle/>
          <a:p>
            <a:endParaRPr lang="en-IN"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5099A3-7179-45A0-AC67-9D1CF67AF0CC}" type="slidenum">
              <a:rPr lang="en-IN" smtClean="0"/>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70F354F-1470-4CAA-AF3C-7600E7350710}" type="datetime1">
              <a:rPr lang="en-IN" smtClean="0"/>
            </a:fld>
            <a:endParaRPr lang="en-IN"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5099A3-7179-45A0-AC67-9D1CF67AF0CC}" type="slidenum">
              <a:rPr lang="en-IN" smtClean="0"/>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4.xml"/><Relationship Id="rId1"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6.xml"/><Relationship Id="rId1"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8.xml"/><Relationship Id="rId1"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10.xml"/><Relationship Id="rId1"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12.xml"/><Relationship Id="rId1" Type="http://schemas.openxmlformats.org/officeDocument/2006/relationships/chart" Target="../charts/char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1.png"/><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1.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1.png"/><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1.png"/><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1.png"/><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635" y="1022350"/>
            <a:ext cx="9743440" cy="1732915"/>
          </a:xfrm>
        </p:spPr>
        <p:txBody>
          <a:bodyPr>
            <a:noAutofit/>
          </a:bodyPr>
          <a:lstStyle/>
          <a:p>
            <a:pPr algn="ctr"/>
            <a:r>
              <a:rPr lang="en-US" altLang="en-IN" sz="4000" dirty="0"/>
              <a:t>Comparitive Study On Air Quality Index (AQI) and Air Pollution Levels in Three select Cities of the World</a:t>
            </a:r>
            <a:endParaRPr lang="en-US" altLang="en-IN" sz="4000" dirty="0"/>
          </a:p>
        </p:txBody>
      </p:sp>
      <p:sp>
        <p:nvSpPr>
          <p:cNvPr id="3" name="Subtitle 2"/>
          <p:cNvSpPr>
            <a:spLocks noGrp="1"/>
          </p:cNvSpPr>
          <p:nvPr>
            <p:ph type="subTitle" idx="1"/>
          </p:nvPr>
        </p:nvSpPr>
        <p:spPr>
          <a:xfrm>
            <a:off x="1938338" y="4744994"/>
            <a:ext cx="8915399" cy="1126283"/>
          </a:xfrm>
        </p:spPr>
        <p:txBody>
          <a:bodyPr>
            <a:normAutofit lnSpcReduction="10000"/>
          </a:bodyPr>
          <a:lstStyle/>
          <a:p>
            <a:r>
              <a:rPr lang="en-US" altLang="en-IN" dirty="0"/>
              <a:t>By:-  DEEPALI BHARDWAJ</a:t>
            </a:r>
            <a:endParaRPr lang="en-US" altLang="en-IN" dirty="0"/>
          </a:p>
          <a:p>
            <a:r>
              <a:rPr lang="en-US" altLang="en-IN" dirty="0"/>
              <a:t>        PG/21/027</a:t>
            </a:r>
            <a:endParaRPr lang="en-US" altLang="en-IN" dirty="0"/>
          </a:p>
          <a:p>
            <a:r>
              <a:rPr lang="en-US" altLang="en-IN" dirty="0"/>
              <a:t>Mentor:- Dr. Ratika Samtani</a:t>
            </a:r>
            <a:endParaRPr lang="en-US" altLang="en-IN" dirty="0"/>
          </a:p>
        </p:txBody>
      </p:sp>
      <p:sp>
        <p:nvSpPr>
          <p:cNvPr id="4" name="Slide Number Placeholder 3"/>
          <p:cNvSpPr>
            <a:spLocks noGrp="1"/>
          </p:cNvSpPr>
          <p:nvPr>
            <p:ph type="sldNum" sz="quarter" idx="12"/>
          </p:nvPr>
        </p:nvSpPr>
        <p:spPr>
          <a:xfrm>
            <a:off x="517842" y="4529540"/>
            <a:ext cx="779767" cy="365125"/>
          </a:xfrm>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1"/>
          <a:stretch>
            <a:fillRect/>
          </a:stretch>
        </p:blipFill>
        <p:spPr>
          <a:xfrm>
            <a:off x="9032179" y="6344529"/>
            <a:ext cx="3159822" cy="513471"/>
          </a:xfrm>
          <a:prstGeom prst="rect">
            <a:avLst/>
          </a:prstGeom>
        </p:spPr>
      </p:pic>
      <p:sp>
        <p:nvSpPr>
          <p:cNvPr id="5" name="Text Box 4"/>
          <p:cNvSpPr txBox="1"/>
          <p:nvPr/>
        </p:nvSpPr>
        <p:spPr>
          <a:xfrm>
            <a:off x="4831715" y="3505835"/>
            <a:ext cx="2751455" cy="645160"/>
          </a:xfrm>
          <a:prstGeom prst="rect">
            <a:avLst/>
          </a:prstGeom>
          <a:noFill/>
        </p:spPr>
        <p:txBody>
          <a:bodyPr wrap="none" rtlCol="0">
            <a:spAutoFit/>
          </a:bodyPr>
          <a:lstStyle/>
          <a:p>
            <a:r>
              <a:rPr lang="en-US" sz="3600" b="1" dirty="0"/>
              <a:t>IIHMR DELHI</a:t>
            </a:r>
            <a:endParaRPr 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5" name="Chart 1"/>
          <p:cNvGraphicFramePr/>
          <p:nvPr/>
        </p:nvGraphicFramePr>
        <p:xfrm>
          <a:off x="1616075" y="307340"/>
          <a:ext cx="9593580" cy="341376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9" name="Chart 1"/>
          <p:cNvGraphicFramePr/>
          <p:nvPr/>
        </p:nvGraphicFramePr>
        <p:xfrm>
          <a:off x="1616075" y="3972560"/>
          <a:ext cx="9593580" cy="269621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6"/>
          <p:cNvSpPr txBox="1"/>
          <p:nvPr/>
        </p:nvSpPr>
        <p:spPr>
          <a:xfrm>
            <a:off x="1310640" y="6547485"/>
            <a:ext cx="10748645" cy="368300"/>
          </a:xfrm>
          <a:prstGeom prst="rect">
            <a:avLst/>
          </a:prstGeom>
          <a:noFill/>
        </p:spPr>
        <p:txBody>
          <a:bodyPr wrap="square" rtlCol="0">
            <a:spAutoFit/>
          </a:bodyPr>
          <a:p>
            <a:pPr algn="l"/>
            <a:r>
              <a:rPr lang="en-US"/>
              <a:t>                                            </a:t>
            </a:r>
            <a:r>
              <a:rPr lang="en-US" b="1"/>
              <a:t> </a:t>
            </a:r>
            <a:r>
              <a:rPr lang="en-US" sz="1400" b="1"/>
              <a:t>NO2 levels from Jan’2021 to Dec’2021</a:t>
            </a:r>
            <a:r>
              <a:rPr lang="en-US" sz="1400"/>
              <a:t>.</a:t>
            </a:r>
            <a:endParaRPr lang="en-US" sz="1400"/>
          </a:p>
        </p:txBody>
      </p:sp>
      <p:sp>
        <p:nvSpPr>
          <p:cNvPr id="8" name="Text Box 7"/>
          <p:cNvSpPr txBox="1"/>
          <p:nvPr/>
        </p:nvSpPr>
        <p:spPr>
          <a:xfrm>
            <a:off x="1616075" y="3650615"/>
            <a:ext cx="10138410" cy="337185"/>
          </a:xfrm>
          <a:prstGeom prst="rect">
            <a:avLst/>
          </a:prstGeom>
          <a:noFill/>
        </p:spPr>
        <p:txBody>
          <a:bodyPr wrap="square" rtlCol="0">
            <a:spAutoFit/>
          </a:bodyPr>
          <a:p>
            <a:pPr algn="l"/>
            <a:r>
              <a:rPr lang="en-US" sz="1600"/>
              <a:t>                                             </a:t>
            </a:r>
            <a:r>
              <a:rPr lang="en-US" sz="1600" b="1"/>
              <a:t>  </a:t>
            </a:r>
            <a:r>
              <a:rPr lang="en-US" sz="1400" b="1"/>
              <a:t>NO2 levels from Jan’2022 to Dec’2022.</a:t>
            </a:r>
            <a:endParaRPr lang="en-US" sz="1400" b="1"/>
          </a:p>
        </p:txBody>
      </p:sp>
      <p:sp>
        <p:nvSpPr>
          <p:cNvPr id="10" name="Text Box 9"/>
          <p:cNvSpPr txBox="1"/>
          <p:nvPr/>
        </p:nvSpPr>
        <p:spPr>
          <a:xfrm>
            <a:off x="5164138" y="0"/>
            <a:ext cx="1636395" cy="306705"/>
          </a:xfrm>
          <a:prstGeom prst="rect">
            <a:avLst/>
          </a:prstGeom>
          <a:noFill/>
        </p:spPr>
        <p:txBody>
          <a:bodyPr wrap="none" rtlCol="0">
            <a:spAutoFit/>
          </a:bodyPr>
          <a:p>
            <a:pPr algn="ctr"/>
            <a:r>
              <a:rPr lang="en-IN" sz="1400" b="1" dirty="0">
                <a:sym typeface="+mn-ea"/>
              </a:rPr>
              <a:t>Results: Exposure</a:t>
            </a:r>
            <a:endParaRPr lang="en-US" sz="1400"/>
          </a:p>
        </p:txBody>
      </p:sp>
      <p:sp>
        <p:nvSpPr>
          <p:cNvPr id="2" name="Text Box 1"/>
          <p:cNvSpPr txBox="1"/>
          <p:nvPr/>
        </p:nvSpPr>
        <p:spPr>
          <a:xfrm>
            <a:off x="8933815" y="6685915"/>
            <a:ext cx="2185035" cy="229870"/>
          </a:xfrm>
          <a:prstGeom prst="rect">
            <a:avLst/>
          </a:prstGeom>
          <a:noFill/>
        </p:spPr>
        <p:txBody>
          <a:bodyPr wrap="none" rtlCol="0">
            <a:spAutoFit/>
          </a:bodyPr>
          <a:p>
            <a:pPr algn="l"/>
            <a:r>
              <a:rPr lang="en-US" sz="900">
                <a:sym typeface="+mn-ea"/>
              </a:rPr>
              <a:t>Data taken from : https://aqicn.org/</a:t>
            </a:r>
            <a:endParaRPr lang="en-US" sz="90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6" name="Chart 1"/>
          <p:cNvGraphicFramePr/>
          <p:nvPr/>
        </p:nvGraphicFramePr>
        <p:xfrm>
          <a:off x="2834005" y="514985"/>
          <a:ext cx="7407910" cy="2936240"/>
        </p:xfrm>
        <a:graphic>
          <a:graphicData uri="http://schemas.openxmlformats.org/drawingml/2006/chart">
            <c:chart xmlns:c="http://schemas.openxmlformats.org/drawingml/2006/chart" xmlns:r="http://schemas.openxmlformats.org/officeDocument/2006/relationships" r:id="rId1"/>
          </a:graphicData>
        </a:graphic>
      </p:graphicFrame>
      <p:sp>
        <p:nvSpPr>
          <p:cNvPr id="8" name="Text Box 7"/>
          <p:cNvSpPr txBox="1"/>
          <p:nvPr/>
        </p:nvSpPr>
        <p:spPr>
          <a:xfrm>
            <a:off x="3950970" y="3451225"/>
            <a:ext cx="4631690" cy="306705"/>
          </a:xfrm>
          <a:prstGeom prst="rect">
            <a:avLst/>
          </a:prstGeom>
          <a:noFill/>
        </p:spPr>
        <p:txBody>
          <a:bodyPr wrap="square" rtlCol="0">
            <a:spAutoFit/>
          </a:bodyPr>
          <a:p>
            <a:r>
              <a:rPr lang="en-US" sz="1400" b="1"/>
              <a:t>SO2 levels from January’2022 to December’2022</a:t>
            </a:r>
            <a:endParaRPr lang="en-US" sz="1400" b="1"/>
          </a:p>
        </p:txBody>
      </p:sp>
      <p:graphicFrame>
        <p:nvGraphicFramePr>
          <p:cNvPr id="10" name="Chart 1"/>
          <p:cNvGraphicFramePr/>
          <p:nvPr/>
        </p:nvGraphicFramePr>
        <p:xfrm>
          <a:off x="2833370" y="3757930"/>
          <a:ext cx="7408545" cy="280162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Box 8"/>
          <p:cNvSpPr txBox="1"/>
          <p:nvPr/>
        </p:nvSpPr>
        <p:spPr>
          <a:xfrm>
            <a:off x="3728085" y="6559550"/>
            <a:ext cx="7890510" cy="306705"/>
          </a:xfrm>
          <a:prstGeom prst="rect">
            <a:avLst/>
          </a:prstGeom>
          <a:noFill/>
        </p:spPr>
        <p:txBody>
          <a:bodyPr wrap="square" rtlCol="0">
            <a:spAutoFit/>
          </a:bodyPr>
          <a:p>
            <a:pPr algn="l"/>
            <a:r>
              <a:rPr lang="en-US" sz="1400" b="1">
                <a:sym typeface="+mn-ea"/>
              </a:rPr>
              <a:t>    SO2 levels from January’2021 to December’2021</a:t>
            </a:r>
            <a:endParaRPr lang="en-US" sz="1400" b="1"/>
          </a:p>
        </p:txBody>
      </p:sp>
      <p:sp>
        <p:nvSpPr>
          <p:cNvPr id="11" name="Text Box 10"/>
          <p:cNvSpPr txBox="1"/>
          <p:nvPr/>
        </p:nvSpPr>
        <p:spPr>
          <a:xfrm>
            <a:off x="5494973" y="181610"/>
            <a:ext cx="1845945" cy="337185"/>
          </a:xfrm>
          <a:prstGeom prst="rect">
            <a:avLst/>
          </a:prstGeom>
          <a:noFill/>
        </p:spPr>
        <p:txBody>
          <a:bodyPr wrap="none" rtlCol="0">
            <a:spAutoFit/>
          </a:bodyPr>
          <a:p>
            <a:pPr algn="ctr"/>
            <a:r>
              <a:rPr lang="en-IN" sz="1600" b="1" dirty="0">
                <a:sym typeface="+mn-ea"/>
              </a:rPr>
              <a:t>Results: Exposure</a:t>
            </a:r>
            <a:endParaRPr lang="en-US" sz="1600"/>
          </a:p>
        </p:txBody>
      </p:sp>
      <p:sp>
        <p:nvSpPr>
          <p:cNvPr id="2" name="Text Box 1"/>
          <p:cNvSpPr txBox="1"/>
          <p:nvPr/>
        </p:nvSpPr>
        <p:spPr>
          <a:xfrm>
            <a:off x="8771890" y="6489700"/>
            <a:ext cx="2185035" cy="229870"/>
          </a:xfrm>
          <a:prstGeom prst="rect">
            <a:avLst/>
          </a:prstGeom>
          <a:noFill/>
        </p:spPr>
        <p:txBody>
          <a:bodyPr wrap="none" rtlCol="0">
            <a:spAutoFit/>
          </a:bodyPr>
          <a:p>
            <a:pPr algn="l"/>
            <a:r>
              <a:rPr lang="en-US" sz="900">
                <a:sym typeface="+mn-ea"/>
              </a:rPr>
              <a:t>Data taken from : https://aqicn.org/</a:t>
            </a:r>
            <a:endParaRPr lang="en-US" sz="9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5" name="Chart 1"/>
          <p:cNvGraphicFramePr/>
          <p:nvPr/>
        </p:nvGraphicFramePr>
        <p:xfrm>
          <a:off x="2870835" y="788035"/>
          <a:ext cx="7514590" cy="2583180"/>
        </p:xfrm>
        <a:graphic>
          <a:graphicData uri="http://schemas.openxmlformats.org/drawingml/2006/chart">
            <c:chart xmlns:c="http://schemas.openxmlformats.org/drawingml/2006/chart" xmlns:r="http://schemas.openxmlformats.org/officeDocument/2006/relationships" r:id="rId1"/>
          </a:graphicData>
        </a:graphic>
      </p:graphicFrame>
      <p:sp>
        <p:nvSpPr>
          <p:cNvPr id="6" name="Text Box 5"/>
          <p:cNvSpPr txBox="1"/>
          <p:nvPr/>
        </p:nvSpPr>
        <p:spPr>
          <a:xfrm>
            <a:off x="4446270" y="3344545"/>
            <a:ext cx="4362450" cy="306705"/>
          </a:xfrm>
          <a:prstGeom prst="rect">
            <a:avLst/>
          </a:prstGeom>
          <a:noFill/>
        </p:spPr>
        <p:txBody>
          <a:bodyPr wrap="square" rtlCol="0">
            <a:spAutoFit/>
          </a:bodyPr>
          <a:p>
            <a:r>
              <a:rPr lang="en-US" sz="1400" b="1"/>
              <a:t>CO levels from January’2022 to December’2022</a:t>
            </a:r>
            <a:endParaRPr lang="en-US" sz="1400" b="1"/>
          </a:p>
        </p:txBody>
      </p:sp>
      <p:graphicFrame>
        <p:nvGraphicFramePr>
          <p:cNvPr id="11" name="Chart 1"/>
          <p:cNvGraphicFramePr/>
          <p:nvPr/>
        </p:nvGraphicFramePr>
        <p:xfrm>
          <a:off x="2870200" y="3748405"/>
          <a:ext cx="7515225" cy="271018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6"/>
          <p:cNvSpPr txBox="1"/>
          <p:nvPr/>
        </p:nvSpPr>
        <p:spPr>
          <a:xfrm>
            <a:off x="4335780" y="6458585"/>
            <a:ext cx="5225415" cy="306705"/>
          </a:xfrm>
          <a:prstGeom prst="rect">
            <a:avLst/>
          </a:prstGeom>
          <a:noFill/>
        </p:spPr>
        <p:txBody>
          <a:bodyPr wrap="square" rtlCol="0">
            <a:spAutoFit/>
          </a:bodyPr>
          <a:p>
            <a:pPr algn="l"/>
            <a:r>
              <a:rPr lang="en-US" sz="1400" b="1">
                <a:sym typeface="+mn-ea"/>
              </a:rPr>
              <a:t>CO levels from January’2021 to December’2021</a:t>
            </a:r>
            <a:endParaRPr lang="en-US" sz="1400"/>
          </a:p>
        </p:txBody>
      </p:sp>
      <p:sp>
        <p:nvSpPr>
          <p:cNvPr id="8" name="Text Box 7"/>
          <p:cNvSpPr txBox="1"/>
          <p:nvPr/>
        </p:nvSpPr>
        <p:spPr>
          <a:xfrm>
            <a:off x="5402263" y="292735"/>
            <a:ext cx="2051685" cy="368300"/>
          </a:xfrm>
          <a:prstGeom prst="rect">
            <a:avLst/>
          </a:prstGeom>
          <a:noFill/>
        </p:spPr>
        <p:txBody>
          <a:bodyPr wrap="none" rtlCol="0">
            <a:spAutoFit/>
          </a:bodyPr>
          <a:p>
            <a:pPr algn="ctr"/>
            <a:r>
              <a:rPr lang="en-IN" b="1" dirty="0">
                <a:sym typeface="+mn-ea"/>
              </a:rPr>
              <a:t>Results: Exposure</a:t>
            </a:r>
            <a:endParaRPr lang="en-US"/>
          </a:p>
        </p:txBody>
      </p:sp>
      <p:sp>
        <p:nvSpPr>
          <p:cNvPr id="2" name="Text Box 1"/>
          <p:cNvSpPr txBox="1"/>
          <p:nvPr/>
        </p:nvSpPr>
        <p:spPr>
          <a:xfrm>
            <a:off x="9025255" y="6520815"/>
            <a:ext cx="2185035" cy="229870"/>
          </a:xfrm>
          <a:prstGeom prst="rect">
            <a:avLst/>
          </a:prstGeom>
          <a:noFill/>
        </p:spPr>
        <p:txBody>
          <a:bodyPr wrap="none" rtlCol="0">
            <a:spAutoFit/>
          </a:bodyPr>
          <a:p>
            <a:pPr algn="l"/>
            <a:r>
              <a:rPr lang="en-US" sz="900">
                <a:sym typeface="+mn-ea"/>
              </a:rPr>
              <a:t>Data taken from : https://aqicn.org/</a:t>
            </a:r>
            <a:endParaRPr lang="en-US" sz="9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6" name="Chart 1"/>
          <p:cNvGraphicFramePr/>
          <p:nvPr/>
        </p:nvGraphicFramePr>
        <p:xfrm>
          <a:off x="2338705" y="457200"/>
          <a:ext cx="7515860" cy="2659380"/>
        </p:xfrm>
        <a:graphic>
          <a:graphicData uri="http://schemas.openxmlformats.org/drawingml/2006/chart">
            <c:chart xmlns:c="http://schemas.openxmlformats.org/drawingml/2006/chart" xmlns:r="http://schemas.openxmlformats.org/officeDocument/2006/relationships" r:id="rId1"/>
          </a:graphicData>
        </a:graphic>
      </p:graphicFrame>
      <p:sp>
        <p:nvSpPr>
          <p:cNvPr id="5" name="Text Box 4"/>
          <p:cNvSpPr txBox="1"/>
          <p:nvPr/>
        </p:nvSpPr>
        <p:spPr>
          <a:xfrm>
            <a:off x="3688080" y="3116580"/>
            <a:ext cx="5655310" cy="306705"/>
          </a:xfrm>
          <a:prstGeom prst="rect">
            <a:avLst/>
          </a:prstGeom>
          <a:noFill/>
        </p:spPr>
        <p:txBody>
          <a:bodyPr wrap="square" rtlCol="0">
            <a:spAutoFit/>
          </a:bodyPr>
          <a:p>
            <a:pPr algn="l"/>
            <a:r>
              <a:rPr lang="en-US" sz="1400" b="1">
                <a:sym typeface="+mn-ea"/>
              </a:rPr>
              <a:t>Ozone levels from January’2022 to December’2022</a:t>
            </a:r>
            <a:endParaRPr lang="en-US" sz="1400"/>
          </a:p>
        </p:txBody>
      </p:sp>
      <p:graphicFrame>
        <p:nvGraphicFramePr>
          <p:cNvPr id="12" name="Chart 2"/>
          <p:cNvGraphicFramePr/>
          <p:nvPr/>
        </p:nvGraphicFramePr>
        <p:xfrm>
          <a:off x="2337435" y="3551555"/>
          <a:ext cx="7517130" cy="269367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7"/>
          <p:cNvSpPr txBox="1"/>
          <p:nvPr/>
        </p:nvSpPr>
        <p:spPr>
          <a:xfrm>
            <a:off x="3820795" y="6245225"/>
            <a:ext cx="4551045" cy="306705"/>
          </a:xfrm>
          <a:prstGeom prst="rect">
            <a:avLst/>
          </a:prstGeom>
          <a:noFill/>
        </p:spPr>
        <p:txBody>
          <a:bodyPr wrap="none" rtlCol="0">
            <a:spAutoFit/>
          </a:bodyPr>
          <a:p>
            <a:pPr algn="l"/>
            <a:r>
              <a:rPr lang="en-US" sz="1400" b="1">
                <a:sym typeface="+mn-ea"/>
              </a:rPr>
              <a:t>Ozone levels from January’2021 to December’2021</a:t>
            </a:r>
            <a:endParaRPr lang="en-US" sz="1400"/>
          </a:p>
        </p:txBody>
      </p:sp>
      <p:sp>
        <p:nvSpPr>
          <p:cNvPr id="9" name="Text Box 8"/>
          <p:cNvSpPr txBox="1"/>
          <p:nvPr/>
        </p:nvSpPr>
        <p:spPr>
          <a:xfrm>
            <a:off x="4926013" y="120650"/>
            <a:ext cx="2051685" cy="337185"/>
          </a:xfrm>
          <a:prstGeom prst="rect">
            <a:avLst/>
          </a:prstGeom>
          <a:noFill/>
        </p:spPr>
        <p:txBody>
          <a:bodyPr wrap="square" rtlCol="0">
            <a:spAutoFit/>
          </a:bodyPr>
          <a:p>
            <a:pPr algn="ctr"/>
            <a:r>
              <a:rPr lang="en-IN" sz="1600" b="1" dirty="0">
                <a:sym typeface="+mn-ea"/>
              </a:rPr>
              <a:t>Results: Exposure</a:t>
            </a:r>
            <a:endParaRPr lang="en-US" sz="1600"/>
          </a:p>
        </p:txBody>
      </p:sp>
      <p:sp>
        <p:nvSpPr>
          <p:cNvPr id="2" name="Text Box 1"/>
          <p:cNvSpPr txBox="1"/>
          <p:nvPr/>
        </p:nvSpPr>
        <p:spPr>
          <a:xfrm>
            <a:off x="8567420" y="6283325"/>
            <a:ext cx="2185035" cy="229870"/>
          </a:xfrm>
          <a:prstGeom prst="rect">
            <a:avLst/>
          </a:prstGeom>
          <a:noFill/>
        </p:spPr>
        <p:txBody>
          <a:bodyPr wrap="none" rtlCol="0" anchor="t">
            <a:spAutoFit/>
          </a:bodyPr>
          <a:p>
            <a:pPr algn="l"/>
            <a:r>
              <a:rPr lang="en-US" sz="900">
                <a:sym typeface="+mn-ea"/>
              </a:rPr>
              <a:t>Data taken from : https://aqicn.org/</a:t>
            </a:r>
            <a:endParaRPr lang="en-US" sz="9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11" name="Chart 1"/>
          <p:cNvGraphicFramePr/>
          <p:nvPr/>
        </p:nvGraphicFramePr>
        <p:xfrm>
          <a:off x="1069975" y="1153160"/>
          <a:ext cx="5332095" cy="4728845"/>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8" name="Chart 1"/>
          <p:cNvGraphicFramePr/>
          <p:nvPr/>
        </p:nvGraphicFramePr>
        <p:xfrm>
          <a:off x="6607810" y="1153160"/>
          <a:ext cx="5321300" cy="472821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5"/>
          <p:cNvSpPr txBox="1"/>
          <p:nvPr/>
        </p:nvSpPr>
        <p:spPr>
          <a:xfrm>
            <a:off x="5573395" y="445135"/>
            <a:ext cx="2051685" cy="368300"/>
          </a:xfrm>
          <a:prstGeom prst="rect">
            <a:avLst/>
          </a:prstGeom>
          <a:noFill/>
        </p:spPr>
        <p:txBody>
          <a:bodyPr wrap="none" rtlCol="0">
            <a:spAutoFit/>
          </a:bodyPr>
          <a:p>
            <a:pPr algn="l"/>
            <a:r>
              <a:rPr lang="en-IN" b="1" dirty="0">
                <a:sym typeface="+mn-ea"/>
              </a:rPr>
              <a:t>Results: Exposure</a:t>
            </a:r>
            <a:endParaRPr lang="en-US"/>
          </a:p>
        </p:txBody>
      </p:sp>
      <p:sp>
        <p:nvSpPr>
          <p:cNvPr id="7" name="Text Box 6"/>
          <p:cNvSpPr txBox="1"/>
          <p:nvPr/>
        </p:nvSpPr>
        <p:spPr>
          <a:xfrm>
            <a:off x="4721860" y="587375"/>
            <a:ext cx="309880" cy="368300"/>
          </a:xfrm>
          <a:prstGeom prst="rect">
            <a:avLst/>
          </a:prstGeom>
          <a:noFill/>
        </p:spPr>
        <p:txBody>
          <a:bodyPr wrap="none" rtlCol="0">
            <a:spAutoFit/>
          </a:bodyPr>
          <a:p>
            <a:endParaRPr lang="en-US"/>
          </a:p>
        </p:txBody>
      </p:sp>
      <p:sp>
        <p:nvSpPr>
          <p:cNvPr id="2" name="Text Box 1"/>
          <p:cNvSpPr txBox="1"/>
          <p:nvPr/>
        </p:nvSpPr>
        <p:spPr>
          <a:xfrm>
            <a:off x="8934450" y="6145530"/>
            <a:ext cx="2185035" cy="229870"/>
          </a:xfrm>
          <a:prstGeom prst="rect">
            <a:avLst/>
          </a:prstGeom>
          <a:noFill/>
        </p:spPr>
        <p:txBody>
          <a:bodyPr wrap="none" rtlCol="0">
            <a:spAutoFit/>
          </a:bodyPr>
          <a:p>
            <a:pPr algn="l"/>
            <a:r>
              <a:rPr lang="en-US" sz="900">
                <a:sym typeface="+mn-ea"/>
              </a:rPr>
              <a:t>Data taken from : https://aqicn.org/</a:t>
            </a:r>
            <a:endParaRPr lang="en-US" sz="9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8" name="Table 7"/>
          <p:cNvGraphicFramePr/>
          <p:nvPr/>
        </p:nvGraphicFramePr>
        <p:xfrm>
          <a:off x="6520180" y="1435735"/>
          <a:ext cx="5232400" cy="4763135"/>
        </p:xfrm>
        <a:graphic>
          <a:graphicData uri="http://schemas.openxmlformats.org/drawingml/2006/table">
            <a:tbl>
              <a:tblPr firstCol="1">
                <a:tableStyleId>{073A0DAA-6AF3-43AB-8588-CEC1D06C72B9}</a:tableStyleId>
              </a:tblPr>
              <a:tblGrid>
                <a:gridCol w="1308100"/>
                <a:gridCol w="1308100"/>
                <a:gridCol w="1308100"/>
                <a:gridCol w="1308100"/>
              </a:tblGrid>
              <a:tr h="366395">
                <a:tc>
                  <a:txBody>
                    <a:bodyPr/>
                    <a:p>
                      <a:pPr indent="0" algn="ctr">
                        <a:buNone/>
                      </a:pPr>
                      <a:r>
                        <a:rPr lang="en-IN" altLang="en-US" sz="1400">
                          <a:latin typeface="Times New Roman" panose="02020603050405020304" charset="0"/>
                          <a:cs typeface="Times New Roman" panose="02020603050405020304" charset="0"/>
                        </a:rPr>
                        <a:t>2022</a:t>
                      </a:r>
                      <a:endParaRPr lang="en-IN" altLang="en-US" sz="14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400" b="1">
                          <a:solidFill>
                            <a:schemeClr val="bg1"/>
                          </a:solidFill>
                          <a:latin typeface="Times New Roman" panose="02020603050405020304" charset="0"/>
                          <a:cs typeface="Times New Roman" panose="02020603050405020304" charset="0"/>
                        </a:rPr>
                        <a:t>AQI</a:t>
                      </a:r>
                      <a:endParaRPr lang="en-US" sz="1400" b="1">
                        <a:solidFill>
                          <a:schemeClr val="bg1"/>
                        </a:solidFill>
                        <a:latin typeface="Times New Roman" panose="02020603050405020304" charset="0"/>
                        <a:cs typeface="Times New Roman" panose="02020603050405020304" charset="0"/>
                      </a:endParaRPr>
                    </a:p>
                  </a:txBody>
                  <a:tcPr marL="12700" marR="12700" marT="12700" vert="horz" anchor="b" anchorCtr="0">
                    <a:solidFill>
                      <a:schemeClr val="tx1"/>
                    </a:solidFill>
                  </a:tcPr>
                </a:tc>
                <a:tc>
                  <a:txBody>
                    <a:bodyPr/>
                    <a:p>
                      <a:pPr indent="0" algn="ctr">
                        <a:buNone/>
                      </a:pPr>
                      <a:r>
                        <a:rPr lang="en-US" sz="1400" b="1">
                          <a:solidFill>
                            <a:schemeClr val="bg1"/>
                          </a:solidFill>
                          <a:latin typeface="Times New Roman" panose="02020603050405020304" charset="0"/>
                          <a:cs typeface="Times New Roman" panose="02020603050405020304" charset="0"/>
                        </a:rPr>
                        <a:t>PM2.5</a:t>
                      </a:r>
                      <a:endParaRPr lang="en-US" sz="1400" b="1">
                        <a:solidFill>
                          <a:schemeClr val="bg1"/>
                        </a:solidFill>
                        <a:latin typeface="Times New Roman" panose="02020603050405020304" charset="0"/>
                        <a:cs typeface="Times New Roman" panose="02020603050405020304" charset="0"/>
                      </a:endParaRPr>
                    </a:p>
                  </a:txBody>
                  <a:tcPr marL="12700" marR="12700" marT="12700" vert="horz" anchor="b" anchorCtr="0">
                    <a:solidFill>
                      <a:schemeClr val="tx1"/>
                    </a:solidFill>
                  </a:tcPr>
                </a:tc>
                <a:tc>
                  <a:txBody>
                    <a:bodyPr/>
                    <a:p>
                      <a:pPr indent="0" algn="ctr">
                        <a:buNone/>
                      </a:pPr>
                      <a:r>
                        <a:rPr lang="en-US" sz="1400" b="1">
                          <a:solidFill>
                            <a:schemeClr val="bg1"/>
                          </a:solidFill>
                          <a:latin typeface="Times New Roman" panose="02020603050405020304" charset="0"/>
                          <a:cs typeface="Times New Roman" panose="02020603050405020304" charset="0"/>
                        </a:rPr>
                        <a:t>PM10</a:t>
                      </a:r>
                      <a:endParaRPr lang="en-US" sz="1400" b="1">
                        <a:solidFill>
                          <a:schemeClr val="bg1"/>
                        </a:solidFill>
                        <a:latin typeface="Times New Roman" panose="02020603050405020304" charset="0"/>
                        <a:cs typeface="Times New Roman" panose="02020603050405020304" charset="0"/>
                      </a:endParaRPr>
                    </a:p>
                  </a:txBody>
                  <a:tcPr marL="12700" marR="12700" marT="12700" vert="horz" anchor="b" anchorCtr="0">
                    <a:solidFill>
                      <a:schemeClr val="tx1"/>
                    </a:solidFill>
                  </a:tcPr>
                </a:tc>
              </a:tr>
              <a:tr h="366395">
                <a:tc>
                  <a:txBody>
                    <a:bodyPr/>
                    <a:p>
                      <a:pPr indent="0" algn="ctr">
                        <a:buNone/>
                      </a:pPr>
                      <a:r>
                        <a:rPr lang="en-US" sz="1200">
                          <a:latin typeface="Times New Roman" panose="02020603050405020304" charset="0"/>
                          <a:cs typeface="Times New Roman" panose="02020603050405020304" charset="0"/>
                        </a:rPr>
                        <a:t>January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354</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354</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308</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February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289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221</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289</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March</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271</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210</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271</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April</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259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173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259</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May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328</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260</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328</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June</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192</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103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192</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July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113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45</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113</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August</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95</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35</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95</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September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76</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34</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76</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October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109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109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105</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November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253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253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248</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December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212</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212</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Times New Roman" panose="02020603050405020304" charset="0"/>
                          <a:cs typeface="Times New Roman" panose="02020603050405020304" charset="0"/>
                        </a:rPr>
                        <a:t>175</a:t>
                      </a:r>
                      <a:endParaRPr lang="en-US" sz="1200" b="1">
                        <a:solidFill>
                          <a:srgbClr val="000000"/>
                        </a:solidFill>
                        <a:latin typeface="Times New Roman" panose="02020603050405020304" charset="0"/>
                        <a:cs typeface="Times New Roman" panose="02020603050405020304" charset="0"/>
                      </a:endParaRPr>
                    </a:p>
                  </a:txBody>
                  <a:tcPr marL="12700" marR="12700" marT="12700" vert="horz" anchor="b" anchorCtr="0"/>
                </a:tc>
              </a:tr>
            </a:tbl>
          </a:graphicData>
        </a:graphic>
      </p:graphicFrame>
      <p:sp>
        <p:nvSpPr>
          <p:cNvPr id="6" name="Text Box 5"/>
          <p:cNvSpPr txBox="1"/>
          <p:nvPr/>
        </p:nvSpPr>
        <p:spPr>
          <a:xfrm>
            <a:off x="1002030" y="1718945"/>
            <a:ext cx="5055235" cy="3138170"/>
          </a:xfrm>
          <a:prstGeom prst="rect">
            <a:avLst/>
          </a:prstGeom>
          <a:noFill/>
        </p:spPr>
        <p:txBody>
          <a:bodyPr wrap="square" rtlCol="0" anchor="t">
            <a:spAutoFit/>
          </a:bodyPr>
          <a:p>
            <a:r>
              <a:rPr lang="en-IN" altLang="en-US" b="1">
                <a:latin typeface="Times New Roman" panose="02020603050405020304" charset="0"/>
                <a:cs typeface="Times New Roman" panose="02020603050405020304" charset="0"/>
                <a:sym typeface="+mn-ea"/>
              </a:rPr>
              <a:t>Correlation between variables</a:t>
            </a:r>
            <a:endParaRPr lang="en-IN" altLang="en-US" b="1">
              <a:latin typeface="Times New Roman" panose="02020603050405020304" charset="0"/>
              <a:cs typeface="Times New Roman" panose="02020603050405020304" charset="0"/>
            </a:endParaRPr>
          </a:p>
          <a:p>
            <a:endParaRPr lang="en-IN" altLang="en-US" b="1">
              <a:latin typeface="Times New Roman" panose="02020603050405020304" charset="0"/>
              <a:cs typeface="Times New Roman" panose="02020603050405020304" charset="0"/>
            </a:endParaRPr>
          </a:p>
          <a:p>
            <a:r>
              <a:rPr lang="en-IN" altLang="en-US">
                <a:latin typeface="Times New Roman" panose="02020603050405020304" charset="0"/>
                <a:cs typeface="Times New Roman" panose="02020603050405020304" charset="0"/>
                <a:sym typeface="+mn-ea"/>
              </a:rPr>
              <a:t>Collected da</a:t>
            </a:r>
            <a:r>
              <a:rPr lang="en-US">
                <a:latin typeface="Times New Roman" panose="02020603050405020304" charset="0"/>
                <a:cs typeface="Times New Roman" panose="02020603050405020304" charset="0"/>
                <a:sym typeface="+mn-ea"/>
              </a:rPr>
              <a:t>ta revealed </a:t>
            </a:r>
            <a:r>
              <a:rPr lang="en-IN" altLang="en-US">
                <a:latin typeface="Times New Roman" panose="02020603050405020304" charset="0"/>
                <a:cs typeface="Times New Roman" panose="02020603050405020304" charset="0"/>
                <a:sym typeface="+mn-ea"/>
              </a:rPr>
              <a:t>that there is </a:t>
            </a:r>
            <a:r>
              <a:rPr lang="en-US">
                <a:latin typeface="Times New Roman" panose="02020603050405020304" charset="0"/>
                <a:cs typeface="Times New Roman" panose="02020603050405020304" charset="0"/>
                <a:sym typeface="+mn-ea"/>
              </a:rPr>
              <a:t>a strong positive correlation between AQI and both </a:t>
            </a:r>
            <a:r>
              <a:rPr lang="en-US" b="1">
                <a:latin typeface="Times New Roman" panose="02020603050405020304" charset="0"/>
                <a:cs typeface="Times New Roman" panose="02020603050405020304" charset="0"/>
                <a:sym typeface="+mn-ea"/>
              </a:rPr>
              <a:t>PM2.5 and PM10</a:t>
            </a:r>
            <a:r>
              <a:rPr lang="en-US">
                <a:latin typeface="Times New Roman" panose="02020603050405020304" charset="0"/>
                <a:cs typeface="Times New Roman" panose="02020603050405020304" charset="0"/>
                <a:sym typeface="+mn-ea"/>
              </a:rPr>
              <a:t>. </a:t>
            </a:r>
            <a:endParaRPr lang="en-US">
              <a:latin typeface="Times New Roman" panose="02020603050405020304" charset="0"/>
              <a:cs typeface="Times New Roman" panose="02020603050405020304" charset="0"/>
            </a:endParaRPr>
          </a:p>
          <a:p>
            <a:r>
              <a:rPr lang="en-US">
                <a:latin typeface="Times New Roman" panose="02020603050405020304" charset="0"/>
                <a:cs typeface="Times New Roman" panose="02020603050405020304" charset="0"/>
                <a:sym typeface="+mn-ea"/>
              </a:rPr>
              <a:t>The correlation coefficient for </a:t>
            </a:r>
            <a:r>
              <a:rPr lang="en-US" b="1">
                <a:latin typeface="Times New Roman" panose="02020603050405020304" charset="0"/>
                <a:cs typeface="Times New Roman" panose="02020603050405020304" charset="0"/>
                <a:sym typeface="+mn-ea"/>
              </a:rPr>
              <a:t>AQI and PM2.5</a:t>
            </a:r>
            <a:r>
              <a:rPr lang="en-US">
                <a:latin typeface="Times New Roman" panose="02020603050405020304" charset="0"/>
                <a:cs typeface="Times New Roman" panose="02020603050405020304" charset="0"/>
                <a:sym typeface="+mn-ea"/>
              </a:rPr>
              <a:t> was determined to be </a:t>
            </a:r>
            <a:r>
              <a:rPr lang="en-US" b="1">
                <a:latin typeface="Times New Roman" panose="02020603050405020304" charset="0"/>
                <a:cs typeface="Times New Roman" panose="02020603050405020304" charset="0"/>
                <a:sym typeface="+mn-ea"/>
              </a:rPr>
              <a:t>0.938305267</a:t>
            </a:r>
            <a:r>
              <a:rPr lang="en-US">
                <a:latin typeface="Times New Roman" panose="02020603050405020304" charset="0"/>
                <a:cs typeface="Times New Roman" panose="02020603050405020304" charset="0"/>
                <a:sym typeface="+mn-ea"/>
              </a:rPr>
              <a:t>, indicating a </a:t>
            </a:r>
            <a:r>
              <a:rPr lang="en-US" b="1">
                <a:latin typeface="Times New Roman" panose="02020603050405020304" charset="0"/>
                <a:cs typeface="Times New Roman" panose="02020603050405020304" charset="0"/>
                <a:sym typeface="+mn-ea"/>
              </a:rPr>
              <a:t>significant association. </a:t>
            </a:r>
            <a:endParaRPr lang="en-US" b="1">
              <a:latin typeface="Times New Roman" panose="02020603050405020304" charset="0"/>
              <a:cs typeface="Times New Roman" panose="02020603050405020304" charset="0"/>
            </a:endParaRPr>
          </a:p>
          <a:p>
            <a:r>
              <a:rPr lang="en-US">
                <a:latin typeface="Times New Roman" panose="02020603050405020304" charset="0"/>
                <a:cs typeface="Times New Roman" panose="02020603050405020304" charset="0"/>
                <a:sym typeface="+mn-ea"/>
              </a:rPr>
              <a:t>Similarly, the correlation coefficient between </a:t>
            </a:r>
            <a:r>
              <a:rPr lang="en-US" b="1">
                <a:latin typeface="Times New Roman" panose="02020603050405020304" charset="0"/>
                <a:cs typeface="Times New Roman" panose="02020603050405020304" charset="0"/>
                <a:sym typeface="+mn-ea"/>
              </a:rPr>
              <a:t>AQI and PM10</a:t>
            </a:r>
            <a:r>
              <a:rPr lang="en-US">
                <a:latin typeface="Times New Roman" panose="02020603050405020304" charset="0"/>
                <a:cs typeface="Times New Roman" panose="02020603050405020304" charset="0"/>
                <a:sym typeface="+mn-ea"/>
              </a:rPr>
              <a:t> was found to be</a:t>
            </a:r>
            <a:r>
              <a:rPr lang="en-US" b="1">
                <a:latin typeface="Times New Roman" panose="02020603050405020304" charset="0"/>
                <a:cs typeface="Times New Roman" panose="02020603050405020304" charset="0"/>
                <a:sym typeface="+mn-ea"/>
              </a:rPr>
              <a:t> 0.98645304</a:t>
            </a:r>
            <a:r>
              <a:rPr lang="en-US">
                <a:latin typeface="Times New Roman" panose="02020603050405020304" charset="0"/>
                <a:cs typeface="Times New Roman" panose="02020603050405020304" charset="0"/>
                <a:sym typeface="+mn-ea"/>
              </a:rPr>
              <a:t>, signifying a </a:t>
            </a:r>
            <a:r>
              <a:rPr lang="en-US" b="1">
                <a:latin typeface="Times New Roman" panose="02020603050405020304" charset="0"/>
                <a:cs typeface="Times New Roman" panose="02020603050405020304" charset="0"/>
                <a:sym typeface="+mn-ea"/>
              </a:rPr>
              <a:t>strong positive relationship</a:t>
            </a:r>
            <a:r>
              <a:rPr lang="en-US">
                <a:latin typeface="Times New Roman" panose="02020603050405020304" charset="0"/>
                <a:cs typeface="Times New Roman" panose="02020603050405020304" charset="0"/>
                <a:sym typeface="+mn-ea"/>
              </a:rPr>
              <a:t>. </a:t>
            </a:r>
            <a:endParaRPr lang="en-US"/>
          </a:p>
        </p:txBody>
      </p:sp>
      <p:sp>
        <p:nvSpPr>
          <p:cNvPr id="7" name="Rectangles 6"/>
          <p:cNvSpPr/>
          <p:nvPr/>
        </p:nvSpPr>
        <p:spPr>
          <a:xfrm>
            <a:off x="1019175" y="1733550"/>
            <a:ext cx="5203825" cy="3143885"/>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IN" altLang="en-US" b="1">
                <a:latin typeface="Times New Roman" panose="02020603050405020304" charset="0"/>
                <a:cs typeface="Times New Roman" panose="02020603050405020304" charset="0"/>
                <a:sym typeface="+mn-ea"/>
              </a:rPr>
              <a:t>Correlation between variables</a:t>
            </a:r>
            <a:endParaRPr lang="en-IN" altLang="en-US" b="1">
              <a:latin typeface="Times New Roman" panose="02020603050405020304" charset="0"/>
              <a:cs typeface="Times New Roman" panose="02020603050405020304" charset="0"/>
            </a:endParaRPr>
          </a:p>
          <a:p>
            <a:pPr algn="ctr"/>
            <a:endParaRPr lang="en-IN" altLang="en-US" b="1">
              <a:latin typeface="Times New Roman" panose="02020603050405020304" charset="0"/>
              <a:cs typeface="Times New Roman" panose="02020603050405020304" charset="0"/>
            </a:endParaRPr>
          </a:p>
          <a:p>
            <a:pPr algn="ctr"/>
            <a:r>
              <a:rPr lang="en-IN" altLang="en-US">
                <a:latin typeface="Times New Roman" panose="02020603050405020304" charset="0"/>
                <a:cs typeface="Times New Roman" panose="02020603050405020304" charset="0"/>
                <a:sym typeface="+mn-ea"/>
              </a:rPr>
              <a:t>Collected da</a:t>
            </a:r>
            <a:r>
              <a:rPr lang="en-US">
                <a:latin typeface="Times New Roman" panose="02020603050405020304" charset="0"/>
                <a:cs typeface="Times New Roman" panose="02020603050405020304" charset="0"/>
                <a:sym typeface="+mn-ea"/>
              </a:rPr>
              <a:t>ta revealed </a:t>
            </a:r>
            <a:r>
              <a:rPr lang="en-IN" altLang="en-US">
                <a:latin typeface="Times New Roman" panose="02020603050405020304" charset="0"/>
                <a:cs typeface="Times New Roman" panose="02020603050405020304" charset="0"/>
                <a:sym typeface="+mn-ea"/>
              </a:rPr>
              <a:t>that there is </a:t>
            </a:r>
            <a:r>
              <a:rPr lang="en-US">
                <a:latin typeface="Times New Roman" panose="02020603050405020304" charset="0"/>
                <a:cs typeface="Times New Roman" panose="02020603050405020304" charset="0"/>
                <a:sym typeface="+mn-ea"/>
              </a:rPr>
              <a:t>a strong positive correlation between AQI and both </a:t>
            </a:r>
            <a:r>
              <a:rPr lang="en-US" b="1">
                <a:latin typeface="Times New Roman" panose="02020603050405020304" charset="0"/>
                <a:cs typeface="Times New Roman" panose="02020603050405020304" charset="0"/>
                <a:sym typeface="+mn-ea"/>
              </a:rPr>
              <a:t>PM2.5 and PM10</a:t>
            </a:r>
            <a:r>
              <a:rPr lang="en-US">
                <a:latin typeface="Times New Roman" panose="02020603050405020304" charset="0"/>
                <a:cs typeface="Times New Roman" panose="02020603050405020304" charset="0"/>
                <a:sym typeface="+mn-ea"/>
              </a:rPr>
              <a:t>. </a:t>
            </a:r>
            <a:endParaRPr lang="en-US">
              <a:latin typeface="Times New Roman" panose="02020603050405020304" charset="0"/>
              <a:cs typeface="Times New Roman" panose="02020603050405020304" charset="0"/>
            </a:endParaRPr>
          </a:p>
          <a:p>
            <a:pPr algn="ctr"/>
            <a:r>
              <a:rPr lang="en-US">
                <a:latin typeface="Times New Roman" panose="02020603050405020304" charset="0"/>
                <a:cs typeface="Times New Roman" panose="02020603050405020304" charset="0"/>
                <a:sym typeface="+mn-ea"/>
              </a:rPr>
              <a:t>The correlation coefficient for </a:t>
            </a:r>
            <a:r>
              <a:rPr lang="en-US" b="1">
                <a:latin typeface="Times New Roman" panose="02020603050405020304" charset="0"/>
                <a:cs typeface="Times New Roman" panose="02020603050405020304" charset="0"/>
                <a:sym typeface="+mn-ea"/>
              </a:rPr>
              <a:t>AQI and PM2.5</a:t>
            </a:r>
            <a:r>
              <a:rPr lang="en-US">
                <a:latin typeface="Times New Roman" panose="02020603050405020304" charset="0"/>
                <a:cs typeface="Times New Roman" panose="02020603050405020304" charset="0"/>
                <a:sym typeface="+mn-ea"/>
              </a:rPr>
              <a:t> was determined to be </a:t>
            </a:r>
            <a:r>
              <a:rPr lang="en-US" b="1">
                <a:latin typeface="Times New Roman" panose="02020603050405020304" charset="0"/>
                <a:cs typeface="Times New Roman" panose="02020603050405020304" charset="0"/>
                <a:sym typeface="+mn-ea"/>
              </a:rPr>
              <a:t>0.938305267</a:t>
            </a:r>
            <a:r>
              <a:rPr lang="en-US">
                <a:latin typeface="Times New Roman" panose="02020603050405020304" charset="0"/>
                <a:cs typeface="Times New Roman" panose="02020603050405020304" charset="0"/>
                <a:sym typeface="+mn-ea"/>
              </a:rPr>
              <a:t>, indicating a </a:t>
            </a:r>
            <a:r>
              <a:rPr lang="en-US" b="1">
                <a:latin typeface="Times New Roman" panose="02020603050405020304" charset="0"/>
                <a:cs typeface="Times New Roman" panose="02020603050405020304" charset="0"/>
                <a:sym typeface="+mn-ea"/>
              </a:rPr>
              <a:t>significant association. </a:t>
            </a:r>
            <a:endParaRPr lang="en-US" b="1">
              <a:latin typeface="Times New Roman" panose="02020603050405020304" charset="0"/>
              <a:cs typeface="Times New Roman" panose="02020603050405020304" charset="0"/>
            </a:endParaRPr>
          </a:p>
          <a:p>
            <a:pPr algn="ctr"/>
            <a:r>
              <a:rPr lang="en-US">
                <a:latin typeface="Times New Roman" panose="02020603050405020304" charset="0"/>
                <a:cs typeface="Times New Roman" panose="02020603050405020304" charset="0"/>
                <a:sym typeface="+mn-ea"/>
              </a:rPr>
              <a:t>Similarly, the correlation coefficient between </a:t>
            </a:r>
            <a:r>
              <a:rPr lang="en-US" b="1">
                <a:latin typeface="Times New Roman" panose="02020603050405020304" charset="0"/>
                <a:cs typeface="Times New Roman" panose="02020603050405020304" charset="0"/>
                <a:sym typeface="+mn-ea"/>
              </a:rPr>
              <a:t>AQI and PM10</a:t>
            </a:r>
            <a:r>
              <a:rPr lang="en-US">
                <a:latin typeface="Times New Roman" panose="02020603050405020304" charset="0"/>
                <a:cs typeface="Times New Roman" panose="02020603050405020304" charset="0"/>
                <a:sym typeface="+mn-ea"/>
              </a:rPr>
              <a:t> was found to be</a:t>
            </a:r>
            <a:r>
              <a:rPr lang="en-US" b="1">
                <a:latin typeface="Times New Roman" panose="02020603050405020304" charset="0"/>
                <a:cs typeface="Times New Roman" panose="02020603050405020304" charset="0"/>
                <a:sym typeface="+mn-ea"/>
              </a:rPr>
              <a:t> 0.98645304</a:t>
            </a:r>
            <a:r>
              <a:rPr lang="en-US">
                <a:latin typeface="Times New Roman" panose="02020603050405020304" charset="0"/>
                <a:cs typeface="Times New Roman" panose="02020603050405020304" charset="0"/>
                <a:sym typeface="+mn-ea"/>
              </a:rPr>
              <a:t>, signifying a </a:t>
            </a:r>
            <a:r>
              <a:rPr lang="en-US" b="1">
                <a:latin typeface="Times New Roman" panose="02020603050405020304" charset="0"/>
                <a:cs typeface="Times New Roman" panose="02020603050405020304" charset="0"/>
                <a:sym typeface="+mn-ea"/>
              </a:rPr>
              <a:t>strong positive relationship</a:t>
            </a:r>
            <a:r>
              <a:rPr lang="en-US">
                <a:latin typeface="Times New Roman" panose="02020603050405020304" charset="0"/>
                <a:cs typeface="Times New Roman" panose="02020603050405020304" charset="0"/>
                <a:sym typeface="+mn-ea"/>
              </a:rPr>
              <a:t>. </a:t>
            </a:r>
            <a:endParaRPr lang="en-US"/>
          </a:p>
        </p:txBody>
      </p:sp>
      <p:sp>
        <p:nvSpPr>
          <p:cNvPr id="9" name="Text Box 8"/>
          <p:cNvSpPr txBox="1"/>
          <p:nvPr/>
        </p:nvSpPr>
        <p:spPr>
          <a:xfrm>
            <a:off x="5394325" y="495935"/>
            <a:ext cx="2051685" cy="368300"/>
          </a:xfrm>
          <a:prstGeom prst="rect">
            <a:avLst/>
          </a:prstGeom>
          <a:noFill/>
        </p:spPr>
        <p:txBody>
          <a:bodyPr wrap="none" rtlCol="0" anchor="t">
            <a:spAutoFit/>
          </a:bodyPr>
          <a:p>
            <a:pPr algn="ctr"/>
            <a:r>
              <a:rPr lang="en-IN" b="1" dirty="0">
                <a:sym typeface="+mn-ea"/>
              </a:rPr>
              <a:t>Results: Exposure</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8" name="Table 7"/>
          <p:cNvGraphicFramePr/>
          <p:nvPr/>
        </p:nvGraphicFramePr>
        <p:xfrm>
          <a:off x="6520180" y="1435735"/>
          <a:ext cx="5232400" cy="4763135"/>
        </p:xfrm>
        <a:graphic>
          <a:graphicData uri="http://schemas.openxmlformats.org/drawingml/2006/table">
            <a:tbl>
              <a:tblPr firstCol="1">
                <a:tableStyleId>{073A0DAA-6AF3-43AB-8588-CEC1D06C72B9}</a:tableStyleId>
              </a:tblPr>
              <a:tblGrid>
                <a:gridCol w="1308100"/>
                <a:gridCol w="1308100"/>
                <a:gridCol w="1308100"/>
                <a:gridCol w="1308100"/>
              </a:tblGrid>
              <a:tr h="366395">
                <a:tc>
                  <a:txBody>
                    <a:bodyPr/>
                    <a:p>
                      <a:pPr indent="0" algn="ctr">
                        <a:buNone/>
                      </a:pPr>
                      <a:r>
                        <a:rPr lang="en-IN" altLang="en-US" sz="1400">
                          <a:solidFill>
                            <a:schemeClr val="bg1"/>
                          </a:solidFill>
                          <a:latin typeface="Times New Roman" panose="02020603050405020304" charset="0"/>
                          <a:cs typeface="Times New Roman" panose="02020603050405020304" charset="0"/>
                        </a:rPr>
                        <a:t>2022</a:t>
                      </a:r>
                      <a:endParaRPr lang="en-IN" altLang="en-US" sz="1400">
                        <a:solidFill>
                          <a:schemeClr val="bg1"/>
                        </a:solidFill>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400" b="1">
                          <a:solidFill>
                            <a:schemeClr val="bg1"/>
                          </a:solidFill>
                          <a:latin typeface="Times New Roman" panose="02020603050405020304" charset="0"/>
                          <a:cs typeface="Times New Roman" panose="02020603050405020304" charset="0"/>
                        </a:rPr>
                        <a:t>AQI</a:t>
                      </a:r>
                      <a:endParaRPr lang="en-US" sz="1400" b="1">
                        <a:solidFill>
                          <a:schemeClr val="bg1"/>
                        </a:solidFill>
                        <a:latin typeface="Times New Roman" panose="02020603050405020304" charset="0"/>
                        <a:cs typeface="Times New Roman" panose="02020603050405020304" charset="0"/>
                      </a:endParaRPr>
                    </a:p>
                  </a:txBody>
                  <a:tcPr marL="12700" marR="12700" marT="12700" vert="horz" anchor="b" anchorCtr="0">
                    <a:solidFill>
                      <a:schemeClr val="tx1"/>
                    </a:solidFill>
                  </a:tcPr>
                </a:tc>
                <a:tc>
                  <a:txBody>
                    <a:bodyPr/>
                    <a:p>
                      <a:pPr indent="0" algn="ctr">
                        <a:buNone/>
                      </a:pPr>
                      <a:r>
                        <a:rPr lang="en-US" sz="1400" b="1">
                          <a:solidFill>
                            <a:schemeClr val="bg1"/>
                          </a:solidFill>
                          <a:latin typeface="Calibri" panose="020F0502020204030204" charset="-122"/>
                        </a:rPr>
                        <a:t>SO2</a:t>
                      </a:r>
                      <a:endParaRPr lang="en-US" sz="1400" b="1">
                        <a:solidFill>
                          <a:schemeClr val="bg1"/>
                        </a:solidFill>
                        <a:latin typeface="Calibri" panose="020F0502020204030204" charset="-122"/>
                      </a:endParaRPr>
                    </a:p>
                  </a:txBody>
                  <a:tcPr marL="12700" marR="12700" marT="12700" vert="horz" anchor="b" anchorCtr="0">
                    <a:solidFill>
                      <a:schemeClr val="tx1"/>
                    </a:solidFill>
                  </a:tcPr>
                </a:tc>
                <a:tc>
                  <a:txBody>
                    <a:bodyPr/>
                    <a:p>
                      <a:pPr indent="0" algn="ctr">
                        <a:buNone/>
                      </a:pPr>
                      <a:r>
                        <a:rPr lang="en-US" sz="1400" b="1">
                          <a:solidFill>
                            <a:schemeClr val="bg1"/>
                          </a:solidFill>
                          <a:latin typeface="Calibri" panose="020F0502020204030204" charset="-122"/>
                        </a:rPr>
                        <a:t>OZONE</a:t>
                      </a:r>
                      <a:endParaRPr lang="en-US" sz="1400" b="1">
                        <a:solidFill>
                          <a:schemeClr val="bg1"/>
                        </a:solidFill>
                        <a:latin typeface="Calibri" panose="020F0502020204030204" charset="-122"/>
                      </a:endParaRPr>
                    </a:p>
                  </a:txBody>
                  <a:tcPr marL="12700" marR="12700" marT="12700" vert="horz" anchor="b" anchorCtr="0">
                    <a:solidFill>
                      <a:schemeClr val="tx1"/>
                    </a:solidFill>
                  </a:tcPr>
                </a:tc>
              </a:tr>
              <a:tr h="366395">
                <a:tc>
                  <a:txBody>
                    <a:bodyPr/>
                    <a:p>
                      <a:pPr indent="0" algn="ctr">
                        <a:buNone/>
                      </a:pPr>
                      <a:r>
                        <a:rPr lang="en-US" sz="1200">
                          <a:latin typeface="Times New Roman" panose="02020603050405020304" charset="0"/>
                          <a:cs typeface="Times New Roman" panose="02020603050405020304" charset="0"/>
                        </a:rPr>
                        <a:t>January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354</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17</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10</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February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289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15</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60</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March</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271</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37</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28</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April</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259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30</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136</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May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328</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28</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94</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June</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192</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11</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44</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July</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113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23</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42</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August</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95</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28</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42</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September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76</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30</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56</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October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109</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37</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28</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November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253</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43</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35</a:t>
                      </a:r>
                      <a:endParaRPr lang="en-US" sz="1200" b="1">
                        <a:solidFill>
                          <a:srgbClr val="000000"/>
                        </a:solidFill>
                        <a:latin typeface="Calibri" panose="020F0502020204030204" charset="-122"/>
                      </a:endParaRPr>
                    </a:p>
                  </a:txBody>
                  <a:tcPr marL="12700" marR="12700" marT="12700" vert="horz" anchor="b" anchorCtr="0"/>
                </a:tc>
              </a:tr>
              <a:tr h="366395">
                <a:tc>
                  <a:txBody>
                    <a:bodyPr/>
                    <a:p>
                      <a:pPr indent="0" algn="ctr">
                        <a:buNone/>
                      </a:pPr>
                      <a:r>
                        <a:rPr lang="en-US" sz="1200">
                          <a:latin typeface="Times New Roman" panose="02020603050405020304" charset="0"/>
                          <a:cs typeface="Times New Roman" panose="02020603050405020304" charset="0"/>
                        </a:rPr>
                        <a:t>December</a:t>
                      </a:r>
                      <a:endParaRPr lang="en-US" sz="1200">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latin typeface="Times New Roman" panose="02020603050405020304" charset="0"/>
                          <a:cs typeface="Times New Roman" panose="02020603050405020304" charset="0"/>
                        </a:rPr>
                        <a:t>212</a:t>
                      </a:r>
                      <a:endParaRPr lang="en-US" sz="1200" b="1">
                        <a:latin typeface="Times New Roman" panose="02020603050405020304" charset="0"/>
                        <a:cs typeface="Times New Roman" panose="02020603050405020304" charset="0"/>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20</a:t>
                      </a:r>
                      <a:endParaRPr lang="en-US" sz="1200" b="1">
                        <a:solidFill>
                          <a:srgbClr val="000000"/>
                        </a:solidFill>
                        <a:latin typeface="Calibri" panose="020F0502020204030204" charset="-122"/>
                      </a:endParaRPr>
                    </a:p>
                  </a:txBody>
                  <a:tcPr marL="12700" marR="12700" marT="12700" vert="horz" anchor="b" anchorCtr="0"/>
                </a:tc>
                <a:tc>
                  <a:txBody>
                    <a:bodyPr/>
                    <a:p>
                      <a:pPr indent="0" algn="ctr">
                        <a:buNone/>
                      </a:pPr>
                      <a:r>
                        <a:rPr lang="en-US" sz="1200" b="1">
                          <a:solidFill>
                            <a:srgbClr val="000000"/>
                          </a:solidFill>
                          <a:latin typeface="Calibri" panose="020F0502020204030204" charset="-122"/>
                        </a:rPr>
                        <a:t>9</a:t>
                      </a:r>
                      <a:endParaRPr lang="en-US" sz="1200" b="1">
                        <a:solidFill>
                          <a:srgbClr val="000000"/>
                        </a:solidFill>
                        <a:latin typeface="Calibri" panose="020F0502020204030204" charset="-122"/>
                      </a:endParaRPr>
                    </a:p>
                  </a:txBody>
                  <a:tcPr marL="12700" marR="12700" marT="12700" vert="horz" anchor="b" anchorCtr="0"/>
                </a:tc>
              </a:tr>
            </a:tbl>
          </a:graphicData>
        </a:graphic>
      </p:graphicFrame>
      <p:sp>
        <p:nvSpPr>
          <p:cNvPr id="5" name="Rectangles 4"/>
          <p:cNvSpPr/>
          <p:nvPr/>
        </p:nvSpPr>
        <p:spPr>
          <a:xfrm>
            <a:off x="1040130" y="1435735"/>
            <a:ext cx="5253355" cy="4263390"/>
          </a:xfrm>
          <a:prstGeom prst="rect">
            <a:avLst/>
          </a:prstGeom>
        </p:spPr>
        <p:style>
          <a:lnRef idx="2">
            <a:schemeClr val="accent6"/>
          </a:lnRef>
          <a:fillRef idx="1">
            <a:schemeClr val="lt1"/>
          </a:fillRef>
          <a:effectRef idx="0">
            <a:schemeClr val="accent6"/>
          </a:effectRef>
          <a:fontRef idx="minor">
            <a:schemeClr val="dk1"/>
          </a:fontRef>
        </p:style>
        <p:txBody>
          <a:bodyPr rtlCol="0" anchor="ctr"/>
          <a:p>
            <a:pPr algn="ctr"/>
            <a:r>
              <a:rPr lang="en-IN" altLang="en-US" b="1">
                <a:latin typeface="Times New Roman" panose="02020603050405020304" charset="0"/>
                <a:cs typeface="Times New Roman" panose="02020603050405020304" charset="0"/>
                <a:sym typeface="+mn-ea"/>
              </a:rPr>
              <a:t>Correlation between variables</a:t>
            </a:r>
            <a:endParaRPr lang="en-IN" altLang="en-US" b="1">
              <a:latin typeface="Times New Roman" panose="02020603050405020304" charset="0"/>
              <a:cs typeface="Times New Roman" panose="02020603050405020304" charset="0"/>
            </a:endParaRPr>
          </a:p>
          <a:p>
            <a:pPr algn="ctr"/>
            <a:endParaRPr lang="en-IN" altLang="en-US" b="1">
              <a:latin typeface="Times New Roman" panose="02020603050405020304" charset="0"/>
              <a:cs typeface="Times New Roman" panose="02020603050405020304" charset="0"/>
            </a:endParaRPr>
          </a:p>
          <a:p>
            <a:pPr algn="ctr"/>
            <a:r>
              <a:rPr lang="en-IN">
                <a:latin typeface="Times New Roman" panose="02020603050405020304" charset="0"/>
                <a:cs typeface="Times New Roman" panose="02020603050405020304" charset="0"/>
                <a:sym typeface="+mn-ea"/>
              </a:rPr>
              <a:t>It is found from the </a:t>
            </a:r>
            <a:r>
              <a:rPr>
                <a:latin typeface="Times New Roman" panose="02020603050405020304" charset="0"/>
                <a:cs typeface="Times New Roman" panose="02020603050405020304" charset="0"/>
                <a:sym typeface="+mn-ea"/>
              </a:rPr>
              <a:t>collected data </a:t>
            </a:r>
            <a:r>
              <a:rPr lang="en-IN">
                <a:latin typeface="Times New Roman" panose="02020603050405020304" charset="0"/>
                <a:cs typeface="Times New Roman" panose="02020603050405020304" charset="0"/>
                <a:sym typeface="+mn-ea"/>
              </a:rPr>
              <a:t>that </a:t>
            </a:r>
            <a:r>
              <a:rPr>
                <a:latin typeface="Times New Roman" panose="02020603050405020304" charset="0"/>
                <a:cs typeface="Times New Roman" panose="02020603050405020304" charset="0"/>
                <a:sym typeface="+mn-ea"/>
              </a:rPr>
              <a:t>weak negative correlation between </a:t>
            </a:r>
            <a:r>
              <a:rPr b="1">
                <a:latin typeface="Times New Roman" panose="02020603050405020304" charset="0"/>
                <a:cs typeface="Times New Roman" panose="02020603050405020304" charset="0"/>
                <a:sym typeface="+mn-ea"/>
              </a:rPr>
              <a:t>AQI and SO2</a:t>
            </a:r>
            <a:r>
              <a:rPr>
                <a:latin typeface="Times New Roman" panose="02020603050405020304" charset="0"/>
                <a:cs typeface="Times New Roman" panose="02020603050405020304" charset="0"/>
                <a:sym typeface="+mn-ea"/>
              </a:rPr>
              <a:t>, with a correlation coefficient of </a:t>
            </a:r>
            <a:r>
              <a:rPr b="1">
                <a:latin typeface="Times New Roman" panose="02020603050405020304" charset="0"/>
                <a:cs typeface="Times New Roman" panose="02020603050405020304" charset="0"/>
                <a:sym typeface="+mn-ea"/>
              </a:rPr>
              <a:t>-0.164610606.</a:t>
            </a:r>
            <a:r>
              <a:rPr>
                <a:latin typeface="Times New Roman" panose="02020603050405020304" charset="0"/>
                <a:cs typeface="Times New Roman" panose="02020603050405020304" charset="0"/>
                <a:sym typeface="+mn-ea"/>
              </a:rPr>
              <a:t> This indicates that as the AQI increases, there is a </a:t>
            </a:r>
            <a:r>
              <a:rPr b="1">
                <a:latin typeface="Times New Roman" panose="02020603050405020304" charset="0"/>
                <a:cs typeface="Times New Roman" panose="02020603050405020304" charset="0"/>
                <a:sym typeface="+mn-ea"/>
              </a:rPr>
              <a:t>slight decrease in SO2 concentrations</a:t>
            </a:r>
            <a:r>
              <a:rPr lang="en-IN" b="1">
                <a:latin typeface="Times New Roman" panose="02020603050405020304" charset="0"/>
                <a:cs typeface="Times New Roman" panose="02020603050405020304" charset="0"/>
                <a:sym typeface="+mn-ea"/>
              </a:rPr>
              <a:t>.</a:t>
            </a:r>
            <a:endParaRPr lang="en-IN" b="1">
              <a:latin typeface="Times New Roman" panose="02020603050405020304" charset="0"/>
              <a:cs typeface="Times New Roman" panose="02020603050405020304" charset="0"/>
            </a:endParaRPr>
          </a:p>
          <a:p>
            <a:pPr algn="ctr"/>
            <a:r>
              <a:rPr lang="en-IN">
                <a:latin typeface="Times New Roman" panose="02020603050405020304" charset="0"/>
                <a:cs typeface="Times New Roman" panose="02020603050405020304" charset="0"/>
                <a:sym typeface="+mn-ea"/>
              </a:rPr>
              <a:t>On the other hand, </a:t>
            </a:r>
            <a:r>
              <a:rPr lang="en-IN" b="1">
                <a:latin typeface="Times New Roman" panose="02020603050405020304" charset="0"/>
                <a:cs typeface="Times New Roman" panose="02020603050405020304" charset="0"/>
                <a:sym typeface="+mn-ea"/>
              </a:rPr>
              <a:t>no significant correlation</a:t>
            </a:r>
            <a:r>
              <a:rPr lang="en-IN">
                <a:latin typeface="Times New Roman" panose="02020603050405020304" charset="0"/>
                <a:cs typeface="Times New Roman" panose="02020603050405020304" charset="0"/>
                <a:sym typeface="+mn-ea"/>
              </a:rPr>
              <a:t> was observed between </a:t>
            </a:r>
            <a:r>
              <a:rPr lang="en-IN" b="1">
                <a:latin typeface="Times New Roman" panose="02020603050405020304" charset="0"/>
                <a:cs typeface="Times New Roman" panose="02020603050405020304" charset="0"/>
                <a:sym typeface="+mn-ea"/>
              </a:rPr>
              <a:t>AQI and ozone,</a:t>
            </a:r>
            <a:r>
              <a:rPr lang="en-IN">
                <a:latin typeface="Times New Roman" panose="02020603050405020304" charset="0"/>
                <a:cs typeface="Times New Roman" panose="02020603050405020304" charset="0"/>
                <a:sym typeface="+mn-ea"/>
              </a:rPr>
              <a:t> with a correlation coefficient of </a:t>
            </a:r>
            <a:r>
              <a:rPr lang="en-IN" b="1">
                <a:latin typeface="Times New Roman" panose="02020603050405020304" charset="0"/>
                <a:cs typeface="Times New Roman" panose="02020603050405020304" charset="0"/>
                <a:sym typeface="+mn-ea"/>
              </a:rPr>
              <a:t>0.150090896,</a:t>
            </a:r>
            <a:r>
              <a:rPr lang="en-IN">
                <a:latin typeface="Times New Roman" panose="02020603050405020304" charset="0"/>
                <a:cs typeface="Times New Roman" panose="02020603050405020304" charset="0"/>
                <a:sym typeface="+mn-ea"/>
              </a:rPr>
              <a:t> suggesting the absence of a discernible relationship between these variables.</a:t>
            </a:r>
            <a:endParaRPr lang="en-US"/>
          </a:p>
        </p:txBody>
      </p:sp>
      <p:sp>
        <p:nvSpPr>
          <p:cNvPr id="6" name="Text Box 5"/>
          <p:cNvSpPr txBox="1"/>
          <p:nvPr/>
        </p:nvSpPr>
        <p:spPr>
          <a:xfrm>
            <a:off x="5503863" y="419735"/>
            <a:ext cx="2051685" cy="368300"/>
          </a:xfrm>
          <a:prstGeom prst="rect">
            <a:avLst/>
          </a:prstGeom>
          <a:noFill/>
        </p:spPr>
        <p:txBody>
          <a:bodyPr wrap="none" rtlCol="0">
            <a:spAutoFit/>
          </a:bodyPr>
          <a:p>
            <a:pPr algn="ctr"/>
            <a:r>
              <a:rPr lang="en-IN" b="1" dirty="0">
                <a:sym typeface="+mn-ea"/>
              </a:rPr>
              <a:t>Results: Exposure</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6209" y="438055"/>
            <a:ext cx="8911687" cy="1280890"/>
          </a:xfrm>
        </p:spPr>
        <p:txBody>
          <a:bodyPr/>
          <a:lstStyle/>
          <a:p>
            <a:pPr algn="ctr"/>
            <a:r>
              <a:rPr lang="en-US" b="1" dirty="0"/>
              <a:t>Discussion</a:t>
            </a:r>
            <a:endParaRPr lang="en-US" b="1" dirty="0"/>
          </a:p>
        </p:txBody>
      </p:sp>
      <p:graphicFrame>
        <p:nvGraphicFramePr>
          <p:cNvPr id="12" name="Content Placeholder 2"/>
          <p:cNvGraphicFramePr>
            <a:graphicFrameLocks noGrp="1"/>
          </p:cNvGraphicFramePr>
          <p:nvPr>
            <p:ph sz="half" idx="1"/>
          </p:nvPr>
        </p:nvGraphicFramePr>
        <p:xfrm>
          <a:off x="1311910" y="1292860"/>
          <a:ext cx="10343515" cy="506095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Slide Number Placeholder 4"/>
          <p:cNvSpPr>
            <a:spLocks noGrp="1"/>
          </p:cNvSpPr>
          <p:nvPr>
            <p:ph type="sldNum" sz="quarter" idx="12"/>
          </p:nvPr>
        </p:nvSpPr>
        <p:spPr>
          <a:xfrm>
            <a:off x="417830" y="788035"/>
            <a:ext cx="893445" cy="365125"/>
          </a:xfrm>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6"/>
          <a:stretch>
            <a:fillRect/>
          </a:stretch>
        </p:blipFill>
        <p:spPr>
          <a:xfrm>
            <a:off x="9032179" y="6344529"/>
            <a:ext cx="3159822" cy="513471"/>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Conclusion </a:t>
            </a:r>
            <a:endParaRPr lang="en-IN" b="1" dirty="0"/>
          </a:p>
        </p:txBody>
      </p:sp>
      <p:sp>
        <p:nvSpPr>
          <p:cNvPr id="3" name="Content Placeholder 2"/>
          <p:cNvSpPr>
            <a:spLocks noGrp="1"/>
          </p:cNvSpPr>
          <p:nvPr>
            <p:ph idx="1"/>
          </p:nvPr>
        </p:nvSpPr>
        <p:spPr>
          <a:xfrm>
            <a:off x="2291715" y="2051685"/>
            <a:ext cx="9512935" cy="5034280"/>
          </a:xfrm>
        </p:spPr>
        <p:txBody>
          <a:bodyPr>
            <a:normAutofit/>
          </a:bodyPr>
          <a:lstStyle/>
          <a:p>
            <a:pPr marL="0" indent="0" algn="just">
              <a:buNone/>
            </a:pPr>
            <a:r>
              <a:rPr lang="en-US" altLang="en-IN" dirty="0"/>
              <a:t>It has been observed that every indicator of AQI was high in Delhi except in Monsoon season, where Delhi’s AQI showed some dip. There is bad Air Quality in Delhi and there is likelyhood of there being a component of stubble burning because in Delhi as it is peculiar in Delhi. </a:t>
            </a:r>
            <a:endParaRPr lang="en-US" altLang="en-IN" dirty="0"/>
          </a:p>
          <a:p>
            <a:pPr marL="0" indent="0" algn="just">
              <a:buNone/>
            </a:pPr>
            <a:r>
              <a:rPr lang="en-US" altLang="en-IN" dirty="0"/>
              <a:t>There has to be focus on making better roads, smoother cars, better transport facilities and zoning, easy travel,  reduction in stubble burning.  The variables that has been taken into consideration are population, population density, number of petroleum motor vehicles,and how they contribute to air pollution. All the air pollutants are known to have an effect on health as COPD, Lung Cancer, Asthma. So, there’s urgent need to do this.</a:t>
            </a:r>
            <a:endParaRPr lang="en-US" altLang="en-IN" dirty="0"/>
          </a:p>
          <a:p>
            <a:pPr marL="0" indent="0" algn="just">
              <a:buNone/>
            </a:pPr>
            <a:r>
              <a:rPr lang="en-US" altLang="en-IN" dirty="0"/>
              <a:t>The government has taken various initiatives to tackle this problem, but it didn’t seem to have create a huge impact.</a:t>
            </a:r>
            <a:endParaRPr lang="en-US" altLang="en-IN" dirty="0"/>
          </a:p>
        </p:txBody>
      </p:sp>
      <p:sp>
        <p:nvSpPr>
          <p:cNvPr id="4" name="Slide Number Placeholder 3"/>
          <p:cNvSpPr>
            <a:spLocks noGrp="1"/>
          </p:cNvSpPr>
          <p:nvPr>
            <p:ph type="sldNum" sz="quarter" idx="12"/>
          </p:nvPr>
        </p:nvSpPr>
        <p:spPr/>
        <p:txBody>
          <a:bodyPr/>
          <a:lstStyle/>
          <a:p>
            <a:fld id="{895099A3-7179-45A0-AC67-9D1CF67AF0CC}" type="slidenum">
              <a:rPr lang="en-IN" smtClean="0"/>
            </a:fld>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6209" y="509175"/>
            <a:ext cx="8911687" cy="1280890"/>
          </a:xfrm>
        </p:spPr>
        <p:txBody>
          <a:bodyPr/>
          <a:lstStyle/>
          <a:p>
            <a:pPr algn="ctr"/>
            <a:r>
              <a:rPr lang="en-IN" b="1" dirty="0">
                <a:sym typeface="+mn-ea"/>
              </a:rPr>
              <a:t>References</a:t>
            </a:r>
            <a:endParaRPr lang="en-US"/>
          </a:p>
        </p:txBody>
      </p:sp>
      <p:sp>
        <p:nvSpPr>
          <p:cNvPr id="3" name="Content Placeholder 2"/>
          <p:cNvSpPr>
            <a:spLocks noGrp="1"/>
          </p:cNvSpPr>
          <p:nvPr>
            <p:ph sz="half" idx="1"/>
          </p:nvPr>
        </p:nvSpPr>
        <p:spPr>
          <a:xfrm>
            <a:off x="1555115" y="1274445"/>
            <a:ext cx="10499090" cy="5069840"/>
          </a:xfrm>
        </p:spPr>
        <p:txBody>
          <a:bodyPr>
            <a:normAutofit fontScale="75000" lnSpcReduction="20000"/>
          </a:bodyPr>
          <a:lstStyle/>
          <a:p>
            <a:pPr algn="just"/>
            <a:r>
              <a:rPr lang="en-US"/>
              <a:t>I.Ministry of Health.Mortality and morbidity during the London fog of December 1952.London:HMSO,1954. (Reports on public health and medical subjects No 95.)</a:t>
            </a:r>
            <a:endParaRPr lang="en-US"/>
          </a:p>
          <a:p>
            <a:pPr algn="just"/>
            <a:r>
              <a:rPr lang="en-US"/>
              <a:t>II.Glencross, Drew A et al. “Air pollution and its effects on the immune system.” Free radical biology &amp; medicine vol. 151 (2020): 56-68. doi:10.1016/j.freeradbiomed.2020.01.179</a:t>
            </a:r>
            <a:endParaRPr lang="en-US"/>
          </a:p>
          <a:p>
            <a:pPr algn="just"/>
            <a:r>
              <a:rPr lang="en-US"/>
              <a:t>III.Pfeffer, Paul E et al. “Air Pollution and Asthma: Mechanisms of Harm and Considerations for Clinical Interventions.” Chest vol. 159,4 (2021): 1346-1355. doi:10.1016/j.chest.2020.10.053</a:t>
            </a:r>
            <a:endParaRPr lang="en-US"/>
          </a:p>
          <a:p>
            <a:pPr algn="just"/>
            <a:r>
              <a:rPr lang="en-US"/>
              <a:t>IV.Vincenzo, Serena Di et al. “Oxidative Stress, Environmental Pollution, and Lifestyle as Determinants of Asthma in Children.” Biology vol. 12,1 133. 13 Jan. 2023, doi:10.3390/biology12010133</a:t>
            </a:r>
            <a:endParaRPr lang="en-US"/>
          </a:p>
          <a:p>
            <a:pPr algn="just"/>
            <a:r>
              <a:rPr lang="en-US"/>
              <a:t>V.Zhao, Zixi et al. “A hybrid deep learning framework for air quality prediction with spatial autocorrelation during the COVID-19 pandemic.” Scientific reports vol. 13,1 1015. 18 Jan. 2023, doi:10.1038/s41598-023-28287-8</a:t>
            </a:r>
            <a:endParaRPr lang="en-US"/>
          </a:p>
          <a:p>
            <a:pPr algn="just"/>
            <a:r>
              <a:rPr lang="en-US"/>
              <a:t>VI.Glencross DA, Ho T-R, Camina N, Hawrylowicz CM, Pfeffer PE. Air pollution and its effects on the immune system. Free Radic. Biol. Med. 2020;151:56–68. doi: 10.1016/j.freeradbiomed.2020.01.179.</a:t>
            </a:r>
            <a:endParaRPr lang="en-US"/>
          </a:p>
          <a:p>
            <a:pPr algn="just"/>
            <a:r>
              <a:rPr lang="en-US"/>
              <a:t>VII.Almetwally AA, Bin-Jumah M, Allam AA. Ambient air pollution and its influence on human health and welfare: An overview. Environ. Sci. Pollut. Res. 2020;27:24815–24830. doi: 10.1007/s11356-020-09042-2</a:t>
            </a:r>
            <a:endParaRPr lang="en-US"/>
          </a:p>
          <a:p>
            <a:pPr algn="just"/>
            <a:r>
              <a:rPr lang="en-US"/>
              <a:t>VIII.Silver B, He X, Arnold SR, Spracklen DV. The impact of covid-19 control measures on air quality in China. Environ. Res. Lett. 2020;15:084021. doi: 10.1088/1748-9326/aba3a2.</a:t>
            </a:r>
            <a:endParaRPr lang="en-US"/>
          </a:p>
          <a:p>
            <a:pPr algn="just"/>
            <a:r>
              <a:rPr lang="en-US"/>
              <a:t>IX.Conibear L, et al. The contribution of emission sources to the future air pollution disease burden in china. Environ. Res. Lett. 2022;17:064027. doi: 10.1088/1748-9326/ac6f6f.</a:t>
            </a:r>
            <a:endParaRPr lang="en-US"/>
          </a:p>
          <a:p>
            <a:pPr algn="just"/>
            <a:r>
              <a:rPr lang="en-US"/>
              <a:t>X.Gope, Sadhan et al. “Effect of COVID-19 pandemic on air quality: a study based on Air Quality Index.” Environmental science and pollution research international vol. 28,27 (2021): 35564-35583. doi:10.1007/s11356-021-14462-9</a:t>
            </a:r>
            <a:endParaRPr lang="en-US"/>
          </a:p>
        </p:txBody>
      </p:sp>
      <p:sp>
        <p:nvSpPr>
          <p:cNvPr id="5" name="Slide Number Placeholder 4"/>
          <p:cNvSpPr>
            <a:spLocks noGrp="1"/>
          </p:cNvSpPr>
          <p:nvPr>
            <p:ph type="sldNum" sz="quarter" idx="12"/>
          </p:nvPr>
        </p:nvSpPr>
        <p:spPr>
          <a:xfrm>
            <a:off x="360045" y="788035"/>
            <a:ext cx="951230" cy="365125"/>
          </a:xfrm>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1"/>
          <a:stretch>
            <a:fillRect/>
          </a:stretch>
        </p:blipFill>
        <p:spPr>
          <a:xfrm>
            <a:off x="9032179" y="6344529"/>
            <a:ext cx="3159822" cy="51347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515" y="430435"/>
            <a:ext cx="8911687" cy="1280890"/>
          </a:xfrm>
        </p:spPr>
        <p:txBody>
          <a:bodyPr/>
          <a:lstStyle/>
          <a:p>
            <a:pPr algn="ctr"/>
            <a:r>
              <a:rPr lang="en-US" b="1" dirty="0"/>
              <a:t>APPROVAL</a:t>
            </a:r>
            <a:endParaRPr lang="en-US" b="1" dirty="0"/>
          </a:p>
        </p:txBody>
      </p:sp>
      <p:sp>
        <p:nvSpPr>
          <p:cNvPr id="4" name="Slide Number Placeholder 3"/>
          <p:cNvSpPr>
            <a:spLocks noGrp="1"/>
          </p:cNvSpPr>
          <p:nvPr>
            <p:ph type="sldNum" sz="quarter" idx="12"/>
          </p:nvPr>
        </p:nvSpPr>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1"/>
          <a:stretch>
            <a:fillRect/>
          </a:stretch>
        </p:blipFill>
        <p:spPr>
          <a:xfrm>
            <a:off x="9032179" y="6344529"/>
            <a:ext cx="3159822" cy="513471"/>
          </a:xfrm>
          <a:prstGeom prst="rect">
            <a:avLst/>
          </a:prstGeom>
        </p:spPr>
      </p:pic>
      <p:pic>
        <p:nvPicPr>
          <p:cNvPr id="7" name="Picture 6"/>
          <p:cNvPicPr>
            <a:picLocks noChangeAspect="1"/>
          </p:cNvPicPr>
          <p:nvPr/>
        </p:nvPicPr>
        <p:blipFill rotWithShape="1">
          <a:blip r:embed="rId2"/>
          <a:srcRect t="14230" b="37704"/>
          <a:stretch>
            <a:fillRect/>
          </a:stretch>
        </p:blipFill>
        <p:spPr>
          <a:xfrm>
            <a:off x="4340822" y="1543050"/>
            <a:ext cx="4151668" cy="4320591"/>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459" y="1583595"/>
            <a:ext cx="8911687" cy="1280890"/>
          </a:xfrm>
        </p:spPr>
        <p:txBody>
          <a:bodyPr/>
          <a:lstStyle/>
          <a:p>
            <a:pPr algn="ctr"/>
            <a:r>
              <a:rPr lang="en-IN" b="1" dirty="0">
                <a:sym typeface="+mn-ea"/>
              </a:rPr>
              <a:t>Thank You</a:t>
            </a:r>
            <a:endParaRPr lang="en-US" b="1"/>
          </a:p>
        </p:txBody>
      </p:sp>
      <p:sp>
        <p:nvSpPr>
          <p:cNvPr id="3" name="Content Placeholder 2"/>
          <p:cNvSpPr>
            <a:spLocks noGrp="1"/>
          </p:cNvSpPr>
          <p:nvPr>
            <p:ph sz="half" idx="1"/>
          </p:nvPr>
        </p:nvSpPr>
        <p:spPr>
          <a:xfrm>
            <a:off x="4349750" y="3450590"/>
            <a:ext cx="4313555" cy="2188210"/>
          </a:xfrm>
        </p:spPr>
        <p:txBody>
          <a:bodyPr/>
          <a:lstStyle/>
          <a:p>
            <a:pPr marL="0" indent="0" algn="ctr">
              <a:buNone/>
            </a:pPr>
            <a:r>
              <a:rPr lang="en-US"/>
              <a:t>Any Questions?</a:t>
            </a:r>
            <a:endParaRPr lang="en-US"/>
          </a:p>
        </p:txBody>
      </p:sp>
      <p:sp>
        <p:nvSpPr>
          <p:cNvPr id="5" name="Slide Number Placeholder 4"/>
          <p:cNvSpPr>
            <a:spLocks noGrp="1"/>
          </p:cNvSpPr>
          <p:nvPr>
            <p:ph type="sldNum" sz="quarter" idx="12"/>
          </p:nvPr>
        </p:nvSpPr>
        <p:spPr>
          <a:xfrm>
            <a:off x="374650" y="788035"/>
            <a:ext cx="936625" cy="365125"/>
          </a:xfrm>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1"/>
          <a:stretch>
            <a:fillRect/>
          </a:stretch>
        </p:blipFill>
        <p:spPr>
          <a:xfrm>
            <a:off x="9032179" y="6344529"/>
            <a:ext cx="3159822" cy="5134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2244" y="624110"/>
            <a:ext cx="8911687" cy="1280890"/>
          </a:xfrm>
        </p:spPr>
        <p:txBody>
          <a:bodyPr/>
          <a:lstStyle/>
          <a:p>
            <a:pPr algn="ctr"/>
            <a:r>
              <a:rPr lang="en-IN" b="1" dirty="0">
                <a:sym typeface="+mn-ea"/>
              </a:rPr>
              <a:t>Introduction </a:t>
            </a:r>
            <a:endParaRPr lang="en-US" altLang="en-IN" b="1" dirty="0">
              <a:sym typeface="+mn-ea"/>
            </a:endParaRPr>
          </a:p>
        </p:txBody>
      </p:sp>
      <p:graphicFrame>
        <p:nvGraphicFramePr>
          <p:cNvPr id="10" name="Content Placeholder 2"/>
          <p:cNvGraphicFramePr>
            <a:graphicFrameLocks noGrp="1"/>
          </p:cNvGraphicFramePr>
          <p:nvPr>
            <p:ph sz="half" idx="1"/>
          </p:nvPr>
        </p:nvGraphicFramePr>
        <p:xfrm>
          <a:off x="1703070" y="1574165"/>
          <a:ext cx="9538335" cy="46945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Slide Number Placeholder 4"/>
          <p:cNvSpPr>
            <a:spLocks noGrp="1"/>
          </p:cNvSpPr>
          <p:nvPr>
            <p:ph type="sldNum" sz="quarter" idx="12"/>
          </p:nvPr>
        </p:nvSpPr>
        <p:spPr/>
        <p:txBody>
          <a:bodyPr/>
          <a:lstStyle/>
          <a:p>
            <a:r>
              <a:rPr lang="en-US" altLang="en-IN"/>
              <a:t>3</a:t>
            </a:r>
            <a:endParaRPr lang="en-US" altLang="en-IN" dirty="0"/>
          </a:p>
        </p:txBody>
      </p:sp>
      <p:pic>
        <p:nvPicPr>
          <p:cNvPr id="6" name="Picture 5" descr="iihmr-delhi-logo.png"/>
          <p:cNvPicPr>
            <a:picLocks noChangeAspect="1"/>
          </p:cNvPicPr>
          <p:nvPr/>
        </p:nvPicPr>
        <p:blipFill>
          <a:blip r:embed="rId6"/>
          <a:stretch>
            <a:fillRect/>
          </a:stretch>
        </p:blipFill>
        <p:spPr>
          <a:xfrm>
            <a:off x="9032179" y="6344529"/>
            <a:ext cx="3159822" cy="51347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2244" y="624110"/>
            <a:ext cx="8911687" cy="1280890"/>
          </a:xfrm>
        </p:spPr>
        <p:txBody>
          <a:bodyPr/>
          <a:lstStyle/>
          <a:p>
            <a:pPr algn="ctr"/>
            <a:r>
              <a:rPr lang="en-IN" b="1" dirty="0">
                <a:sym typeface="+mn-ea"/>
              </a:rPr>
              <a:t>Introduction </a:t>
            </a:r>
            <a:endParaRPr lang="en-US" altLang="en-IN" b="1" dirty="0">
              <a:sym typeface="+mn-ea"/>
            </a:endParaRPr>
          </a:p>
        </p:txBody>
      </p:sp>
      <p:graphicFrame>
        <p:nvGraphicFramePr>
          <p:cNvPr id="8" name="Content Placeholder 2"/>
          <p:cNvGraphicFramePr>
            <a:graphicFrameLocks noGrp="1"/>
          </p:cNvGraphicFramePr>
          <p:nvPr>
            <p:ph sz="half" idx="1"/>
          </p:nvPr>
        </p:nvGraphicFramePr>
        <p:xfrm>
          <a:off x="1602740" y="1776730"/>
          <a:ext cx="9986010" cy="41351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Slide Number Placeholder 4"/>
          <p:cNvSpPr>
            <a:spLocks noGrp="1"/>
          </p:cNvSpPr>
          <p:nvPr>
            <p:ph type="sldNum" sz="quarter" idx="12"/>
          </p:nvPr>
        </p:nvSpPr>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6"/>
          <a:stretch>
            <a:fillRect/>
          </a:stretch>
        </p:blipFill>
        <p:spPr>
          <a:xfrm>
            <a:off x="9032179" y="6344529"/>
            <a:ext cx="3159822" cy="51347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83385" y="365125"/>
            <a:ext cx="9670415" cy="1306195"/>
          </a:xfrm>
        </p:spPr>
        <p:txBody>
          <a:bodyPr vert="horz" lIns="91440" tIns="45720" rIns="91440" bIns="45720" rtlCol="0" anchor="ctr">
            <a:normAutofit/>
          </a:bodyPr>
          <a:lstStyle/>
          <a:p>
            <a:pPr defTabSz="914400">
              <a:lnSpc>
                <a:spcPct val="90000"/>
              </a:lnSpc>
            </a:pPr>
            <a:r>
              <a:rPr lang="en-US" sz="4000" b="1">
                <a:solidFill>
                  <a:schemeClr val="tx1"/>
                </a:solidFill>
              </a:rPr>
              <a:t>METHODOLOGY  </a:t>
            </a:r>
            <a:endParaRPr lang="en-US" sz="4000" b="1">
              <a:solidFill>
                <a:schemeClr val="tx1"/>
              </a:solidFill>
            </a:endParaRPr>
          </a:p>
        </p:txBody>
      </p:sp>
      <p:sp>
        <p:nvSpPr>
          <p:cNvPr id="5" name="Slide Number Placeholder 4"/>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defRPr/>
            </a:pPr>
            <a:fld id="{895099A3-7179-45A0-AC67-9D1CF67AF0CC}" type="slidenum">
              <a:rPr lang="en-US" sz="1200" smtClean="0">
                <a:solidFill>
                  <a:prstClr val="black">
                    <a:tint val="75000"/>
                  </a:prstClr>
                </a:solidFill>
                <a:latin typeface="Calibri" panose="020F0502020204030204"/>
              </a:rPr>
            </a:fld>
            <a:endParaRPr lang="en-US" altLang="en-IN" sz="1200">
              <a:solidFill>
                <a:prstClr val="black">
                  <a:tint val="75000"/>
                </a:prstClr>
              </a:solidFill>
              <a:latin typeface="Calibri" panose="020F0502020204030204"/>
            </a:endParaRPr>
          </a:p>
        </p:txBody>
      </p:sp>
      <p:graphicFrame>
        <p:nvGraphicFramePr>
          <p:cNvPr id="8" name="Content Placeholder 2"/>
          <p:cNvGraphicFramePr>
            <a:graphicFrameLocks noGrp="1"/>
          </p:cNvGraphicFramePr>
          <p:nvPr>
            <p:ph sz="half" idx="1"/>
          </p:nvPr>
        </p:nvGraphicFramePr>
        <p:xfrm>
          <a:off x="737870" y="1153160"/>
          <a:ext cx="11454765" cy="465264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Text Box 6"/>
          <p:cNvSpPr txBox="1"/>
          <p:nvPr/>
        </p:nvSpPr>
        <p:spPr>
          <a:xfrm>
            <a:off x="7720330" y="6489700"/>
            <a:ext cx="1428115" cy="275590"/>
          </a:xfrm>
          <a:prstGeom prst="rect">
            <a:avLst/>
          </a:prstGeom>
          <a:noFill/>
        </p:spPr>
        <p:txBody>
          <a:bodyPr wrap="none" rtlCol="0">
            <a:spAutoFit/>
          </a:bodyPr>
          <a:lstStyle/>
          <a:p>
            <a:r>
              <a:rPr lang="en-US" sz="1200"/>
              <a:t>(Poor Air Quality)</a:t>
            </a:r>
            <a:endParaRPr lang="en-US" sz="1200"/>
          </a:p>
        </p:txBody>
      </p:sp>
      <p:sp>
        <p:nvSpPr>
          <p:cNvPr id="9" name="Text Box 8"/>
          <p:cNvSpPr txBox="1"/>
          <p:nvPr/>
        </p:nvSpPr>
        <p:spPr>
          <a:xfrm>
            <a:off x="2952750" y="6471285"/>
            <a:ext cx="2044700" cy="275590"/>
          </a:xfrm>
          <a:prstGeom prst="rect">
            <a:avLst/>
          </a:prstGeom>
          <a:noFill/>
        </p:spPr>
        <p:txBody>
          <a:bodyPr wrap="none" rtlCol="0">
            <a:spAutoFit/>
          </a:bodyPr>
          <a:lstStyle/>
          <a:p>
            <a:r>
              <a:rPr lang="en-US" sz="1200"/>
              <a:t>(Improper management)</a:t>
            </a:r>
            <a:endParaRPr lang="en-US" sz="1200"/>
          </a:p>
        </p:txBody>
      </p:sp>
      <p:sp>
        <p:nvSpPr>
          <p:cNvPr id="12" name="Slide Number Placeholder 4"/>
          <p:cNvSpPr>
            <a:spLocks noGrp="1"/>
          </p:cNvSpPr>
          <p:nvPr/>
        </p:nvSpPr>
        <p:spPr>
          <a:xfrm>
            <a:off x="531812" y="787782"/>
            <a:ext cx="779767"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rgbClr val="FE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95099A3-7179-45A0-AC67-9D1CF67AF0CC}" type="slidenum">
              <a:rPr lang="en-IN" smtClean="0"/>
            </a:fld>
            <a:endParaRPr lang="en-US" alt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fld id="{895099A3-7179-45A0-AC67-9D1CF67AF0CC}" type="slidenum">
              <a:rPr lang="en-IN" smtClean="0"/>
            </a:fld>
            <a:endParaRPr lang="en-IN" dirty="0"/>
          </a:p>
        </p:txBody>
      </p:sp>
      <p:graphicFrame>
        <p:nvGraphicFramePr>
          <p:cNvPr id="5" name="Diagram 4"/>
          <p:cNvGraphicFramePr/>
          <p:nvPr/>
        </p:nvGraphicFramePr>
        <p:xfrm>
          <a:off x="737235" y="1031240"/>
          <a:ext cx="10908030" cy="405193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1235" y="330200"/>
            <a:ext cx="9214485" cy="1280795"/>
          </a:xfrm>
        </p:spPr>
        <p:txBody>
          <a:bodyPr/>
          <a:lstStyle/>
          <a:p>
            <a:pPr algn="ctr"/>
            <a:r>
              <a:rPr lang="en-US" b="1"/>
              <a:t>METHODOLOGY  </a:t>
            </a:r>
            <a:endParaRPr lang="en-US" b="1"/>
          </a:p>
        </p:txBody>
      </p:sp>
      <p:graphicFrame>
        <p:nvGraphicFramePr>
          <p:cNvPr id="10" name="Content Placeholder 2"/>
          <p:cNvGraphicFramePr>
            <a:graphicFrameLocks noGrp="1"/>
          </p:cNvGraphicFramePr>
          <p:nvPr>
            <p:ph sz="half" idx="1"/>
          </p:nvPr>
        </p:nvGraphicFramePr>
        <p:xfrm>
          <a:off x="1731010" y="1381760"/>
          <a:ext cx="9745345" cy="486981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Slide Number Placeholder 4"/>
          <p:cNvSpPr>
            <a:spLocks noGrp="1"/>
          </p:cNvSpPr>
          <p:nvPr>
            <p:ph type="sldNum" sz="quarter" idx="12"/>
          </p:nvPr>
        </p:nvSpPr>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6"/>
          <a:stretch>
            <a:fillRect/>
          </a:stretch>
        </p:blipFill>
        <p:spPr>
          <a:xfrm>
            <a:off x="9032179" y="6344529"/>
            <a:ext cx="3159822" cy="51347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6895" y="610235"/>
            <a:ext cx="9304655" cy="1280795"/>
          </a:xfrm>
        </p:spPr>
        <p:txBody>
          <a:bodyPr/>
          <a:lstStyle/>
          <a:p>
            <a:pPr algn="ctr"/>
            <a:r>
              <a:rPr lang="en-US" b="1"/>
              <a:t>OBJECTIVES</a:t>
            </a:r>
            <a:endParaRPr lang="en-US" b="1"/>
          </a:p>
        </p:txBody>
      </p:sp>
      <p:graphicFrame>
        <p:nvGraphicFramePr>
          <p:cNvPr id="8" name="Content Placeholder 2"/>
          <p:cNvGraphicFramePr>
            <a:graphicFrameLocks noGrp="1"/>
          </p:cNvGraphicFramePr>
          <p:nvPr>
            <p:ph sz="half" idx="1"/>
          </p:nvPr>
        </p:nvGraphicFramePr>
        <p:xfrm>
          <a:off x="400685" y="1891030"/>
          <a:ext cx="11295380" cy="377761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Slide Number Placeholder 4"/>
          <p:cNvSpPr>
            <a:spLocks noGrp="1"/>
          </p:cNvSpPr>
          <p:nvPr>
            <p:ph type="sldNum" sz="quarter" idx="12"/>
          </p:nvPr>
        </p:nvSpPr>
        <p:spPr/>
        <p:txBody>
          <a:bodyPr/>
          <a:lstStyle/>
          <a:p>
            <a:fld id="{895099A3-7179-45A0-AC67-9D1CF67AF0CC}" type="slidenum">
              <a:rPr lang="en-IN" smtClean="0"/>
            </a:fld>
            <a:endParaRPr lang="en-US" altLang="en-IN" dirty="0"/>
          </a:p>
        </p:txBody>
      </p:sp>
      <p:pic>
        <p:nvPicPr>
          <p:cNvPr id="6" name="Picture 5" descr="iihmr-delhi-logo.png"/>
          <p:cNvPicPr>
            <a:picLocks noChangeAspect="1"/>
          </p:cNvPicPr>
          <p:nvPr/>
        </p:nvPicPr>
        <p:blipFill>
          <a:blip r:embed="rId6"/>
          <a:stretch>
            <a:fillRect/>
          </a:stretch>
        </p:blipFill>
        <p:spPr>
          <a:xfrm>
            <a:off x="9032179" y="6344529"/>
            <a:ext cx="3159822" cy="51347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5140" y="423450"/>
            <a:ext cx="8911687" cy="1280890"/>
          </a:xfrm>
        </p:spPr>
        <p:txBody>
          <a:bodyPr/>
          <a:lstStyle/>
          <a:p>
            <a:pPr algn="ctr"/>
            <a:r>
              <a:rPr lang="en-IN" b="1" dirty="0">
                <a:sym typeface="+mn-ea"/>
              </a:rPr>
              <a:t>Results</a:t>
            </a:r>
            <a:endParaRPr lang="en-US"/>
          </a:p>
        </p:txBody>
      </p:sp>
      <p:sp>
        <p:nvSpPr>
          <p:cNvPr id="5" name="Slide Number Placeholder 4"/>
          <p:cNvSpPr>
            <a:spLocks noGrp="1"/>
          </p:cNvSpPr>
          <p:nvPr>
            <p:ph type="sldNum" sz="quarter" idx="12"/>
          </p:nvPr>
        </p:nvSpPr>
        <p:spPr/>
        <p:txBody>
          <a:bodyPr/>
          <a:lstStyle/>
          <a:p>
            <a:fld id="{895099A3-7179-45A0-AC67-9D1CF67AF0CC}" type="slidenum">
              <a:rPr lang="en-IN" smtClean="0"/>
            </a:fld>
            <a:endParaRPr lang="en-US" altLang="en-IN" dirty="0"/>
          </a:p>
        </p:txBody>
      </p:sp>
      <p:graphicFrame>
        <p:nvGraphicFramePr>
          <p:cNvPr id="13" name="Content Placeholder 12"/>
          <p:cNvGraphicFramePr>
            <a:graphicFrameLocks noGrp="1"/>
          </p:cNvGraphicFramePr>
          <p:nvPr>
            <p:ph idx="1"/>
          </p:nvPr>
        </p:nvGraphicFramePr>
        <p:xfrm>
          <a:off x="1402715" y="1165860"/>
          <a:ext cx="10676255" cy="287655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5" name="Chart 14"/>
          <p:cNvGraphicFramePr/>
          <p:nvPr/>
        </p:nvGraphicFramePr>
        <p:xfrm>
          <a:off x="1402715" y="4042410"/>
          <a:ext cx="10675620" cy="258572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Box 2"/>
          <p:cNvSpPr txBox="1"/>
          <p:nvPr/>
        </p:nvSpPr>
        <p:spPr>
          <a:xfrm>
            <a:off x="9584690" y="6628130"/>
            <a:ext cx="2185035" cy="229870"/>
          </a:xfrm>
          <a:prstGeom prst="rect">
            <a:avLst/>
          </a:prstGeom>
          <a:noFill/>
        </p:spPr>
        <p:txBody>
          <a:bodyPr wrap="none" rtlCol="0">
            <a:spAutoFit/>
          </a:bodyPr>
          <a:lstStyle/>
          <a:p>
            <a:pPr algn="l"/>
            <a:r>
              <a:rPr lang="en-US" sz="900"/>
              <a:t>Data taken from : https://aqicn.org/</a:t>
            </a:r>
            <a:endParaRPr lang="en-US" sz="900"/>
          </a:p>
        </p:txBody>
      </p:sp>
    </p:spTree>
  </p:cSld>
  <p:clrMapOvr>
    <a:masterClrMapping/>
  </p:clrMapOvr>
</p:sld>
</file>

<file path=ppt/theme/theme1.xml><?xml version="1.0" encoding="utf-8"?>
<a:theme xmlns:a="http://schemas.openxmlformats.org/drawingml/2006/main" name="Wis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5483</Words>
  <Application>WPS Presentation</Application>
  <PresentationFormat>Widescreen</PresentationFormat>
  <Paragraphs>360</Paragraphs>
  <Slides>20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20</vt:i4>
      </vt:variant>
    </vt:vector>
  </HeadingPairs>
  <TitlesOfParts>
    <vt:vector size="32" baseType="lpstr">
      <vt:lpstr>Arial</vt:lpstr>
      <vt:lpstr>SimSun</vt:lpstr>
      <vt:lpstr>Wingdings</vt:lpstr>
      <vt:lpstr>Wingdings 3</vt:lpstr>
      <vt:lpstr>Arial</vt:lpstr>
      <vt:lpstr>Calibri</vt:lpstr>
      <vt:lpstr>Century Gothic</vt:lpstr>
      <vt:lpstr>Microsoft YaHei</vt:lpstr>
      <vt:lpstr>Arial Unicode MS</vt:lpstr>
      <vt:lpstr>Times New Roman</vt:lpstr>
      <vt:lpstr>Calibri</vt:lpstr>
      <vt:lpstr>Wisp</vt:lpstr>
      <vt:lpstr>Comparitive Study On Air Quality Index (AQI) and Air Pollution Levels in Three select Cities of the World</vt:lpstr>
      <vt:lpstr>APPROVAL</vt:lpstr>
      <vt:lpstr>Introduction </vt:lpstr>
      <vt:lpstr>Introduction </vt:lpstr>
      <vt:lpstr>METHODOLOGY  </vt:lpstr>
      <vt:lpstr>PowerPoint 演示文稿</vt:lpstr>
      <vt:lpstr>METHODOLOGY  </vt:lpstr>
      <vt:lpstr>OBJECTIVES</vt:lpstr>
      <vt:lpstr>Results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Discussion</vt:lpstr>
      <vt:lpstr>Conclusion </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Dr. Sidharth Sekhar Mishra</dc:creator>
  <cp:lastModifiedBy>deepali</cp:lastModifiedBy>
  <cp:revision>106</cp:revision>
  <dcterms:created xsi:type="dcterms:W3CDTF">2021-06-28T04:34:00Z</dcterms:created>
  <dcterms:modified xsi:type="dcterms:W3CDTF">2023-06-28T05:41:25Z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8FB9027438084FA9B024C85F8F3A034E</vt:lpwstr>
  </property>
  <property fmtid="{D5CDD505-2E9C-101B-9397-08002B2CF9AE}" pid="3" name="KSOProductBuildVer">
    <vt:lpwstr>1033-11.2.0.11537</vt:lpwstr>
  </property>
</Properties>
</file>